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77" r:id="rId2"/>
    <p:sldId id="258" r:id="rId3"/>
    <p:sldId id="278" r:id="rId4"/>
    <p:sldId id="263" r:id="rId5"/>
    <p:sldId id="260" r:id="rId6"/>
    <p:sldId id="306" r:id="rId7"/>
    <p:sldId id="261" r:id="rId8"/>
    <p:sldId id="297" r:id="rId9"/>
    <p:sldId id="307" r:id="rId10"/>
    <p:sldId id="264" r:id="rId11"/>
    <p:sldId id="265" r:id="rId12"/>
    <p:sldId id="305" r:id="rId13"/>
    <p:sldId id="296" r:id="rId14"/>
    <p:sldId id="310" r:id="rId15"/>
    <p:sldId id="280" r:id="rId16"/>
    <p:sldId id="308" r:id="rId17"/>
    <p:sldId id="303" r:id="rId18"/>
    <p:sldId id="304" r:id="rId19"/>
    <p:sldId id="309" r:id="rId20"/>
    <p:sldId id="311" r:id="rId21"/>
    <p:sldId id="274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Portada e Índice" id="{CB6BBEF7-9717-4733-A929-535518E6EBF6}">
          <p14:sldIdLst>
            <p14:sldId id="277"/>
            <p14:sldId id="258"/>
            <p14:sldId id="312"/>
          </p14:sldIdLst>
        </p14:section>
        <p14:section name="Introducción" id="{16378913-E5ED-4281-BAF5-F1F938CB0BED}">
          <p14:sldIdLst>
            <p14:sldId id="278"/>
          </p14:sldIdLst>
        </p14:section>
        <p14:section name="Conceptos" id="{E2D565D1-BA5E-44E6-A40E-50A644912248}">
          <p14:sldIdLst>
            <p14:sldId id="263"/>
            <p14:sldId id="260"/>
            <p14:sldId id="306"/>
            <p14:sldId id="261"/>
            <p14:sldId id="297"/>
          </p14:sldIdLst>
        </p14:section>
        <p14:section name="Características" id="{D7EFFA55-9E22-41E3-86DF-2EE6559BDC36}">
          <p14:sldIdLst>
            <p14:sldId id="307"/>
            <p14:sldId id="264"/>
            <p14:sldId id="265"/>
            <p14:sldId id="305"/>
            <p14:sldId id="296"/>
            <p14:sldId id="310"/>
            <p14:sldId id="280"/>
          </p14:sldIdLst>
        </p14:section>
        <p14:section name="Tipos" id="{71D59651-8EFA-4415-9623-98B4C4A8699C}">
          <p14:sldIdLst>
            <p14:sldId id="308"/>
            <p14:sldId id="303"/>
            <p14:sldId id="304"/>
          </p14:sldIdLst>
        </p14:section>
        <p14:section name="Conclusiones, Dudas y Fin" id="{2E16B512-814A-4DC1-A986-25475E10E0EF}">
          <p14:sldIdLst>
            <p14:sldId id="309"/>
            <p14:sldId id="311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3366"/>
    <a:srgbClr val="C14382"/>
    <a:srgbClr val="A14148"/>
    <a:srgbClr val="A60E2F"/>
    <a:srgbClr val="970D2B"/>
    <a:srgbClr val="990033"/>
    <a:srgbClr val="990099"/>
    <a:srgbClr val="D60093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2" autoAdjust="0"/>
    <p:restoredTop sz="89825" autoAdjust="0"/>
  </p:normalViewPr>
  <p:slideViewPr>
    <p:cSldViewPr>
      <p:cViewPr>
        <p:scale>
          <a:sx n="71" d="100"/>
          <a:sy n="71" d="100"/>
        </p:scale>
        <p:origin x="-145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00F830A1-3891-4B82-A120-081866556DA0}" type="datetimeFigureOut">
              <a:rPr/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58CC9574-A819-4FE4-99A7-1E27AD09ADC2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2201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10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>
                <a:solidFill>
                  <a:prstClr val="black"/>
                </a:solidFill>
              </a:rPr>
              <a:pPr/>
              <a:t>11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12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13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14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s-ES" smtClean="0"/>
              <a:pPr/>
              <a:t>15</a:t>
            </a:fld>
            <a:endParaRPr lang="es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16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s-ES" smtClean="0"/>
              <a:pPr/>
              <a:t>17</a:t>
            </a:fld>
            <a:endParaRPr 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>
                <a:solidFill>
                  <a:prstClr val="black"/>
                </a:solidFill>
              </a:rPr>
              <a:pPr/>
              <a:t>18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19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s-ES" smtClean="0"/>
              <a:pPr/>
              <a:t>20</a:t>
            </a:fld>
            <a:endParaRPr lang="es-E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21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7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8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9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s-E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s-ES"/>
              <a:t>Haga clic para modificar el estilo de subtítulo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es-E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s-E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en el icono para agregar medios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s-E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    Haga clic para modificar el estilo de título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/>
              <a:pPr/>
              <a:t>‹Nº›</a:t>
            </a:fld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es-ES" sz="3000" b="1" cap="all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ES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ES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ES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es-ES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s-ES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s-ES"/>
              <a:t>Haga clic para modificar el estilo de subtítulo del patrón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28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2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0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0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31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2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37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40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22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35896" y="548680"/>
            <a:ext cx="4953000" cy="1416269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latin typeface="Hobo Std" pitchFamily="34" charset="0"/>
              </a:rPr>
              <a:t>          </a:t>
            </a:r>
          </a:p>
          <a:p>
            <a:pPr algn="l"/>
            <a:r>
              <a:rPr lang="es-ES" dirty="0" smtClean="0">
                <a:latin typeface="Hobo Std" pitchFamily="34" charset="0"/>
              </a:rPr>
              <a:t>    Módulo: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Hobo Std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36912"/>
            <a:ext cx="7239000" cy="1828800"/>
          </a:xfrm>
        </p:spPr>
        <p:txBody>
          <a:bodyPr>
            <a:normAutofit/>
          </a:bodyPr>
          <a:lstStyle/>
          <a:p>
            <a:pPr algn="l">
              <a:lnSpc>
                <a:spcPts val="4000"/>
              </a:lnSpc>
            </a:pPr>
            <a:r>
              <a:rPr lang="es-ES" sz="2000" b="0" dirty="0" smtClean="0">
                <a:solidFill>
                  <a:srgbClr val="7BCF27"/>
                </a:solidFill>
                <a:latin typeface="Hobo Std" pitchFamily="34" charset="0"/>
              </a:rPr>
              <a:t>presentación sobre</a:t>
            </a:r>
            <a:r>
              <a:rPr lang="es-ES" sz="2400" b="0" dirty="0">
                <a:solidFill>
                  <a:srgbClr val="262626"/>
                </a:solidFill>
                <a:latin typeface="Hobo Std" pitchFamily="34" charset="0"/>
              </a:rPr>
              <a:t/>
            </a:r>
            <a:br>
              <a:rPr lang="es-ES" sz="2400" b="0" dirty="0">
                <a:solidFill>
                  <a:srgbClr val="262626"/>
                </a:solidFill>
                <a:latin typeface="Hobo Std" pitchFamily="34" charset="0"/>
              </a:rPr>
            </a:br>
            <a:r>
              <a:rPr lang="es-ES" sz="2900" b="0" dirty="0" smtClean="0">
                <a:solidFill>
                  <a:prstClr val="white"/>
                </a:solidFill>
                <a:latin typeface="Hobo Std" pitchFamily="34" charset="0"/>
              </a:rPr>
              <a:t>SISTEMAS DE CONTROL DE VERSIONES</a:t>
            </a:r>
            <a:endParaRPr lang="es-ES" sz="2900" b="0" dirty="0">
              <a:latin typeface="Hobo Std" pitchFamily="34" charset="0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241247" y="5795972"/>
            <a:ext cx="8661506" cy="369332"/>
            <a:chOff x="251520" y="5795972"/>
            <a:chExt cx="8661506" cy="369332"/>
          </a:xfrm>
        </p:grpSpPr>
        <p:sp>
          <p:nvSpPr>
            <p:cNvPr id="7" name="6 Rectángulo"/>
            <p:cNvSpPr/>
            <p:nvPr/>
          </p:nvSpPr>
          <p:spPr>
            <a:xfrm>
              <a:off x="251520" y="5795972"/>
              <a:ext cx="23246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Pedro J. Ramos Ruíz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16216" y="5795972"/>
              <a:ext cx="2396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Estela Muñoz Cordón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3923928" y="548680"/>
            <a:ext cx="4752528" cy="826135"/>
            <a:chOff x="3923928" y="730657"/>
            <a:chExt cx="4752528" cy="826135"/>
          </a:xfrm>
        </p:grpSpPr>
        <p:pic>
          <p:nvPicPr>
            <p:cNvPr id="4" name="3 Imagen"/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921" y="730657"/>
              <a:ext cx="597535" cy="826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6" name="5 Imagen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730657"/>
              <a:ext cx="1122680" cy="815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0" name="9 Rectángulo"/>
            <p:cNvSpPr/>
            <p:nvPr/>
          </p:nvSpPr>
          <p:spPr>
            <a:xfrm>
              <a:off x="5364088" y="1028967"/>
              <a:ext cx="235994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obo Std" pitchFamily="34" charset="0"/>
                </a:rPr>
                <a:t>IES Gran Capitán</a:t>
              </a:r>
              <a:endPara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obo Std" pitchFamily="34" charset="0"/>
              </a:endParaRPr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5220072" y="1527175"/>
            <a:ext cx="3412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4">
                    <a:lumMod val="75000"/>
                  </a:schemeClr>
                </a:solidFill>
                <a:latin typeface="Hobo Std" pitchFamily="34" charset="0"/>
              </a:rPr>
              <a:t>Entornos de Desarrollo</a:t>
            </a:r>
            <a:endParaRPr lang="es-ES" sz="2400" dirty="0">
              <a:solidFill>
                <a:schemeClr val="accent4">
                  <a:lumMod val="75000"/>
                </a:schemeClr>
              </a:solidFill>
              <a:latin typeface="Hobo St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7363" y="980728"/>
            <a:ext cx="5429275" cy="1469777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s-ES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obo Std" pitchFamily="34" charset="0"/>
              </a:rPr>
              <a:t>Mecanismo de </a:t>
            </a:r>
          </a:p>
          <a:p>
            <a:pPr algn="ctr"/>
            <a:r>
              <a:rPr lang="es-ES" sz="5400" dirty="0" smtClean="0">
                <a:solidFill>
                  <a:schemeClr val="accent5">
                    <a:lumMod val="75000"/>
                  </a:schemeClr>
                </a:solidFill>
                <a:latin typeface="Hobo Std" pitchFamily="34" charset="0"/>
              </a:rPr>
              <a:t>Almacenamiento</a:t>
            </a:r>
            <a:endParaRPr lang="es-ES" sz="5400" dirty="0">
              <a:solidFill>
                <a:schemeClr val="accent5">
                  <a:lumMod val="75000"/>
                </a:schemeClr>
              </a:solidFill>
              <a:latin typeface="Hobo Std" pitchFamily="34" charset="0"/>
            </a:endParaRP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s-E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Hobo Std" pitchFamily="34" charset="0"/>
                <a:ea typeface="+mn-ea"/>
                <a:cs typeface="+mn-cs"/>
              </a:rPr>
              <a:t>3. Características</a:t>
            </a:r>
            <a:endParaRPr lang="es-ES" sz="2800" dirty="0">
              <a:solidFill>
                <a:schemeClr val="tx1">
                  <a:lumMod val="90000"/>
                  <a:lumOff val="10000"/>
                </a:schemeClr>
              </a:solidFill>
              <a:latin typeface="Hobo Std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2008" y="2622539"/>
            <a:ext cx="2919984" cy="304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4867"/>
            <a:ext cx="9144001" cy="457200"/>
          </a:xfrm>
        </p:spPr>
        <p:txBody>
          <a:bodyPr>
            <a:noAutofit/>
          </a:bodyPr>
          <a:lstStyle/>
          <a:p>
            <a:r>
              <a:rPr lang="es-ES" b="0" dirty="0" smtClean="0">
                <a:solidFill>
                  <a:prstClr val="white"/>
                </a:solidFill>
                <a:latin typeface="Hobo Std" pitchFamily="34" charset="0"/>
              </a:rPr>
              <a:t>     3. Características</a:t>
            </a:r>
            <a:endParaRPr lang="es-ES" b="0" dirty="0">
              <a:latin typeface="Hobo St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63" y="1028309"/>
            <a:ext cx="5429275" cy="1469777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s-ES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obo Std" pitchFamily="34" charset="0"/>
              </a:rPr>
              <a:t>Realizar </a:t>
            </a:r>
          </a:p>
          <a:p>
            <a:pPr algn="ctr"/>
            <a:r>
              <a:rPr lang="es-ES" sz="5400" dirty="0" smtClean="0">
                <a:solidFill>
                  <a:schemeClr val="accent5">
                    <a:lumMod val="75000"/>
                  </a:schemeClr>
                </a:solidFill>
                <a:latin typeface="Hobo Std" pitchFamily="34" charset="0"/>
              </a:rPr>
              <a:t>Cambios</a:t>
            </a:r>
            <a:endParaRPr lang="es-ES" sz="5400" dirty="0">
              <a:solidFill>
                <a:schemeClr val="accent5">
                  <a:lumMod val="75000"/>
                </a:schemeClr>
              </a:solidFill>
              <a:latin typeface="Hobo Std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8207" y="2924944"/>
            <a:ext cx="4387587" cy="32906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34622" y="76200"/>
            <a:ext cx="6651978" cy="734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Hobo Std" pitchFamily="34" charset="0"/>
                <a:ea typeface="+mn-ea"/>
                <a:cs typeface="+mn-cs"/>
              </a:rPr>
              <a:t>3. Características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Hobo Std" pitchFamily="34" charset="0"/>
              <a:ea typeface="+mj-ea"/>
              <a:cs typeface="+mj-cs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857363" y="810491"/>
            <a:ext cx="5429275" cy="1469777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s-ES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obo Std" pitchFamily="34" charset="0"/>
              </a:rPr>
              <a:t>Registro </a:t>
            </a:r>
          </a:p>
          <a:p>
            <a:pPr algn="ctr"/>
            <a:r>
              <a:rPr lang="es-ES" sz="5400" dirty="0" smtClean="0">
                <a:solidFill>
                  <a:schemeClr val="accent3">
                    <a:lumMod val="75000"/>
                  </a:schemeClr>
                </a:solidFill>
                <a:latin typeface="Hobo Std" pitchFamily="34" charset="0"/>
              </a:rPr>
              <a:t>Histórico</a:t>
            </a:r>
            <a:endParaRPr lang="es-ES" sz="5400" dirty="0">
              <a:solidFill>
                <a:schemeClr val="accent3">
                  <a:lumMod val="75000"/>
                </a:schemeClr>
              </a:solidFill>
              <a:latin typeface="Hobo Std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6834" y="2492896"/>
            <a:ext cx="5190332" cy="330594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62" y="1041756"/>
            <a:ext cx="5429275" cy="1469777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s-ES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obo Std" pitchFamily="34" charset="0"/>
              </a:rPr>
              <a:t>Control de </a:t>
            </a:r>
          </a:p>
          <a:p>
            <a:pPr algn="ctr"/>
            <a:r>
              <a:rPr lang="es-ES" sz="5400" dirty="0" smtClean="0">
                <a:solidFill>
                  <a:schemeClr val="accent6">
                    <a:lumMod val="75000"/>
                  </a:schemeClr>
                </a:solidFill>
                <a:latin typeface="Hobo Std" pitchFamily="34" charset="0"/>
              </a:rPr>
              <a:t>Cambios</a:t>
            </a:r>
            <a:endParaRPr lang="es-ES" sz="5400" dirty="0">
              <a:solidFill>
                <a:schemeClr val="accent6">
                  <a:lumMod val="75000"/>
                </a:schemeClr>
              </a:solidFill>
              <a:latin typeface="Hobo Std" pitchFamily="34" charset="0"/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34622" y="76200"/>
            <a:ext cx="6651978" cy="734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obo Std" pitchFamily="34" charset="0"/>
                <a:ea typeface="+mn-ea"/>
                <a:cs typeface="+mn-cs"/>
              </a:rPr>
              <a:t>3. Características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obo Std" pitchFamily="34" charset="0"/>
              <a:ea typeface="+mj-ea"/>
              <a:cs typeface="+mj-cs"/>
            </a:endParaRPr>
          </a:p>
        </p:txBody>
      </p:sp>
      <p:pic>
        <p:nvPicPr>
          <p:cNvPr id="1026" name="Picture 2" descr="C:\Users\Pedro\Desktop\control de cambios1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960" y="2514600"/>
            <a:ext cx="4854575" cy="113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dro\Desktop\control de cambios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30100"/>
            <a:ext cx="7200799" cy="463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540552" y="2062304"/>
            <a:ext cx="559337" cy="45229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xmlns="" val="1"/>
            </a:ext>
          </a:extLst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9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9 -0.01134 L -0.50556 -0.0076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52 -0.0081 C -0.49844 -0.00555 -0.49306 -0.00139 -0.48716 0.00092 C -0.48368 0.00439 -0.48073 0.00462 -0.47691 0.00717 C -0.47344 0.00948 -0.46997 0.01248 -0.4665 0.0148 C -0.45886 0.01989 -0.45 0.02197 -0.44237 0.02705 C -0.43073 0.03492 -0.41928 0.04486 -0.40678 0.04995 C -0.40365 0.05458 -0.39636 0.05735 -0.39184 0.06082 C -0.38438 0.0666 -0.37605 0.07007 -0.36875 0.07608 C -0.36493 0.07932 -0.36459 0.08117 -0.36077 0.08372 C -0.35625 0.08672 -0.35816 0.08348 -0.35382 0.08834 C -0.34792 0.09505 -0.33612 0.10892 -0.32865 0.11147 C -0.32587 0.11679 -0.32344 0.12026 -0.31945 0.12372 C -0.31823 0.12581 -0.31737 0.12812 -0.31598 0.12997 C -0.31459 0.13182 -0.3125 0.13251 -0.31129 0.13436 C -0.31059 0.13552 -0.31077 0.1376 -0.31025 0.13899 C -0.30973 0.14038 -0.30868 0.14107 -0.30799 0.14223 C -0.30521 0.15263 -0.30712 0.14893 -0.3033 0.15448 C -0.30035 0.16512 -0.29775 0.17576 -0.29532 0.18663 C -0.29219 0.21878 -0.30053 0.26272 -0.31719 0.28769 C -0.32066 0.29301 -0.32483 0.29787 -0.32865 0.30296 C -0.33056 0.3055 -0.33351 0.30643 -0.33542 0.30897 C -0.33924 0.31383 -0.34202 0.31753 -0.34705 0.31984 C -0.35226 0.32631 -0.36059 0.33372 -0.36771 0.33649 C -0.37171 0.34227 -0.38351 0.3462 -0.38959 0.34875 C -0.3941 0.35522 -0.40921 0.35915 -0.41598 0.36124 C -0.42934 0.3647 -0.44219 0.37072 -0.45504 0.37673 C -0.4632 0.38043 -0.47084 0.38506 -0.47917 0.38876 C -0.48664 0.39199 -0.47848 0.38829 -0.48612 0.39338 C -0.48716 0.39408 -0.50782 0.39801 -0.50782 0.39824 " pathEditMode="relative" rAng="0" ptsTypes="fffffffffffffffffffffffffffff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1" y="20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834 0.39939 L -0.38889 0.4285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2" y="1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63" y="1178115"/>
            <a:ext cx="5429275" cy="102674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s-ES" sz="5400" dirty="0" smtClean="0">
                <a:solidFill>
                  <a:schemeClr val="accent6">
                    <a:lumMod val="75000"/>
                  </a:schemeClr>
                </a:solidFill>
                <a:latin typeface="Hobo Std" pitchFamily="34" charset="0"/>
              </a:rPr>
              <a:t>Unificar</a:t>
            </a:r>
            <a:endParaRPr lang="es-ES" sz="5400" dirty="0">
              <a:solidFill>
                <a:schemeClr val="accent6">
                  <a:lumMod val="75000"/>
                </a:schemeClr>
              </a:solidFill>
              <a:latin typeface="Hobo Std" pitchFamily="34" charset="0"/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34622" y="76200"/>
            <a:ext cx="6651978" cy="734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obo Std" pitchFamily="34" charset="0"/>
                <a:ea typeface="+mn-ea"/>
                <a:cs typeface="+mn-cs"/>
              </a:rPr>
              <a:t>3. Características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obo Std" pitchFamily="34" charset="0"/>
              <a:ea typeface="+mj-ea"/>
              <a:cs typeface="+mj-cs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2636912"/>
            <a:ext cx="7620000" cy="340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5812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434622" y="76200"/>
            <a:ext cx="6651978" cy="734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obo Std" pitchFamily="34" charset="0"/>
                <a:ea typeface="+mn-ea"/>
                <a:cs typeface="+mn-cs"/>
              </a:rPr>
              <a:t>3. Características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obo Std" pitchFamily="34" charset="0"/>
              <a:ea typeface="+mj-ea"/>
              <a:cs typeface="+mj-cs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043608" y="3212976"/>
            <a:ext cx="5429275" cy="1469777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itchFamily="34" charset="0"/>
              </a:rPr>
              <a:t>Volver</a:t>
            </a:r>
          </a:p>
          <a:p>
            <a:r>
              <a:rPr lang="es-ES" sz="5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itchFamily="34" charset="0"/>
              </a:rPr>
              <a:t>Atrás</a:t>
            </a:r>
            <a:endParaRPr lang="es-ES" sz="5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bo Std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2221" y="2276872"/>
            <a:ext cx="2675235" cy="214018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s-ES" sz="4000" b="0" dirty="0" smtClean="0">
                <a:solidFill>
                  <a:srgbClr val="993366"/>
                </a:solidFill>
                <a:latin typeface="Hobo Std" pitchFamily="34" charset="0"/>
              </a:rPr>
              <a:t>Tipos de </a:t>
            </a:r>
            <a:r>
              <a:rPr lang="es-ES" sz="4000" b="0" dirty="0" err="1" smtClean="0">
                <a:solidFill>
                  <a:srgbClr val="993366"/>
                </a:solidFill>
                <a:latin typeface="Hobo Std" pitchFamily="34" charset="0"/>
              </a:rPr>
              <a:t>scv</a:t>
            </a:r>
            <a:endParaRPr lang="es-ES" sz="4000" b="0" dirty="0">
              <a:solidFill>
                <a:srgbClr val="993366"/>
              </a:solidFill>
              <a:latin typeface="Hobo Std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es-E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Centralizados y Distribuidos</a:t>
            </a:r>
            <a:endParaRPr lang="es-E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Oval 5"/>
          <p:cNvSpPr/>
          <p:nvPr/>
        </p:nvSpPr>
        <p:spPr>
          <a:xfrm>
            <a:off x="734092" y="1916832"/>
            <a:ext cx="2091158" cy="2091158"/>
          </a:xfrm>
          <a:prstGeom prst="ellipse">
            <a:avLst/>
          </a:prstGeom>
          <a:solidFill>
            <a:srgbClr val="993366"/>
          </a:solidFill>
          <a:ln/>
          <a:effectLst>
            <a:outerShdw blurRad="152400" dist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           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1115616" y="1556792"/>
            <a:ext cx="11803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0" b="1" dirty="0" smtClean="0">
                <a:solidFill>
                  <a:srgbClr val="C14382"/>
                </a:solidFill>
                <a:latin typeface="+mj-lt"/>
                <a:cs typeface="Arial" pitchFamily="34" charset="0"/>
              </a:rPr>
              <a:t>4</a:t>
            </a:r>
            <a:endParaRPr lang="es-ES" sz="17000" b="1" dirty="0">
              <a:solidFill>
                <a:srgbClr val="C1438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Oval 18"/>
          <p:cNvSpPr/>
          <p:nvPr/>
        </p:nvSpPr>
        <p:spPr>
          <a:xfrm>
            <a:off x="1043608" y="1977827"/>
            <a:ext cx="1532995" cy="1254106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     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6512" y="1324840"/>
            <a:ext cx="9361040" cy="44477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434622" y="260648"/>
            <a:ext cx="6651978" cy="734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latin typeface="Hobo Std" pitchFamily="34" charset="0"/>
              </a:rPr>
              <a:t>4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obo Std" pitchFamily="34" charset="0"/>
                <a:ea typeface="+mn-ea"/>
                <a:cs typeface="+mn-cs"/>
              </a:rPr>
              <a:t>. Tipos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obo Std" pitchFamily="34" charset="0"/>
              <a:ea typeface="+mj-ea"/>
              <a:cs typeface="+mj-cs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857363" y="1383159"/>
            <a:ext cx="5429275" cy="146977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5400" dirty="0" smtClean="0">
                <a:solidFill>
                  <a:schemeClr val="accent5">
                    <a:lumMod val="75000"/>
                  </a:schemeClr>
                </a:solidFill>
                <a:latin typeface="Hobo Std" pitchFamily="34" charset="0"/>
              </a:rPr>
              <a:t>Centralizados</a:t>
            </a:r>
            <a:endParaRPr lang="es-ES" sz="5400" dirty="0">
              <a:solidFill>
                <a:schemeClr val="accent5">
                  <a:lumMod val="75000"/>
                </a:schemeClr>
              </a:solidFill>
              <a:latin typeface="Hobo Std" pitchFamily="34" charset="0"/>
            </a:endParaRPr>
          </a:p>
        </p:txBody>
      </p:sp>
      <p:pic>
        <p:nvPicPr>
          <p:cNvPr id="2050" name="Picture 2" descr="C:\Users\Pedro\Desktop\centralizado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68960"/>
            <a:ext cx="3048000" cy="238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434622" y="30413"/>
            <a:ext cx="6651978" cy="734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latin typeface="Hobo Std" pitchFamily="34" charset="0"/>
              </a:rPr>
              <a:t>4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obo Std" pitchFamily="34" charset="0"/>
                <a:ea typeface="+mn-ea"/>
                <a:cs typeface="+mn-cs"/>
              </a:rPr>
              <a:t>. Tipos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obo Std" pitchFamily="34" charset="0"/>
              <a:ea typeface="+mj-ea"/>
              <a:cs typeface="+mj-cs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857363" y="1188694"/>
            <a:ext cx="5429275" cy="146977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5400" dirty="0" smtClean="0">
                <a:solidFill>
                  <a:schemeClr val="accent3">
                    <a:lumMod val="75000"/>
                  </a:schemeClr>
                </a:solidFill>
                <a:latin typeface="Hobo Std" pitchFamily="34" charset="0"/>
              </a:rPr>
              <a:t>Distribuidos</a:t>
            </a:r>
            <a:endParaRPr lang="es-ES" sz="5400" dirty="0">
              <a:solidFill>
                <a:schemeClr val="accent3">
                  <a:lumMod val="75000"/>
                </a:schemeClr>
              </a:solidFill>
              <a:latin typeface="Hobo Std" pitchFamily="34" charset="0"/>
            </a:endParaRPr>
          </a:p>
        </p:txBody>
      </p:sp>
      <p:pic>
        <p:nvPicPr>
          <p:cNvPr id="3074" name="Picture 2" descr="C:\Users\Pedro\Desktop\distribuido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58471"/>
            <a:ext cx="3048000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s-ES" sz="40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obo Std" pitchFamily="34" charset="0"/>
                <a:ea typeface="+mn-ea"/>
                <a:cs typeface="+mn-cs"/>
              </a:rPr>
              <a:t>Conclusiones</a:t>
            </a:r>
            <a:endParaRPr lang="es-ES" sz="4000" b="0" cap="none" dirty="0">
              <a:solidFill>
                <a:schemeClr val="tx1">
                  <a:lumMod val="75000"/>
                  <a:lumOff val="25000"/>
                </a:schemeClr>
              </a:solidFill>
              <a:latin typeface="Hobo Std" pitchFamily="34" charset="0"/>
              <a:ea typeface="+mn-ea"/>
              <a:cs typeface="+mn-cs"/>
            </a:endParaRPr>
          </a:p>
        </p:txBody>
      </p:sp>
      <p:sp>
        <p:nvSpPr>
          <p:cNvPr id="8" name="Oval 3"/>
          <p:cNvSpPr/>
          <p:nvPr/>
        </p:nvSpPr>
        <p:spPr>
          <a:xfrm>
            <a:off x="755575" y="1916832"/>
            <a:ext cx="2094759" cy="20947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         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3791" y="1536822"/>
            <a:ext cx="124133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5</a:t>
            </a:r>
            <a:endParaRPr lang="es-ES" sz="17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Oval 19"/>
          <p:cNvSpPr/>
          <p:nvPr/>
        </p:nvSpPr>
        <p:spPr>
          <a:xfrm>
            <a:off x="986787" y="1996032"/>
            <a:ext cx="1612225" cy="1318922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905000" y="1988840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"/>
          <p:cNvSpPr/>
          <p:nvPr/>
        </p:nvSpPr>
        <p:spPr>
          <a:xfrm>
            <a:off x="6318176" y="787714"/>
            <a:ext cx="1991816" cy="1991816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           </a:t>
            </a:r>
          </a:p>
        </p:txBody>
      </p:sp>
      <p:sp>
        <p:nvSpPr>
          <p:cNvPr id="48" name="Oval 20"/>
          <p:cNvSpPr/>
          <p:nvPr/>
        </p:nvSpPr>
        <p:spPr>
          <a:xfrm>
            <a:off x="6555684" y="837784"/>
            <a:ext cx="1532995" cy="1254106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     </a:t>
            </a:r>
          </a:p>
        </p:txBody>
      </p:sp>
      <p:cxnSp>
        <p:nvCxnSpPr>
          <p:cNvPr id="40" name="Straight Connector 9"/>
          <p:cNvCxnSpPr/>
          <p:nvPr/>
        </p:nvCxnSpPr>
        <p:spPr>
          <a:xfrm>
            <a:off x="2411760" y="4942756"/>
            <a:ext cx="4248472" cy="0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1" y="5127978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F6600"/>
                </a:solidFill>
              </a:rPr>
              <a:t>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55576" y="430118"/>
            <a:ext cx="1991816" cy="2622097"/>
            <a:chOff x="762000" y="1557456"/>
            <a:chExt cx="2057400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 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0" b="1" dirty="0">
                  <a:solidFill>
                    <a:srgbClr val="F26200">
                      <a:alpha val="40000"/>
                    </a:srgbClr>
                  </a:solidFill>
                  <a:latin typeface="+mj-lt"/>
                  <a:cs typeface="Arial" pitchFamily="34" charset="0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2200" spc="6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Introducción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       </a:t>
              </a:r>
              <a:endParaRPr lang="es-E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36876" y="464605"/>
            <a:ext cx="1991816" cy="2622097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0" b="1">
                  <a:solidFill>
                    <a:srgbClr val="2A7A9E">
                      <a:alpha val="40000"/>
                    </a:srgbClr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3300" y="2701385"/>
              <a:ext cx="2057400" cy="66569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2200" spc="6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Conceptos</a:t>
              </a:r>
              <a:endParaRPr lang="es-E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82124" y="198863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02604" y="460173"/>
            <a:ext cx="1869600" cy="2622097"/>
            <a:chOff x="6411809" y="1587511"/>
            <a:chExt cx="1931160" cy="2708434"/>
          </a:xfrm>
        </p:grpSpPr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0" b="1" dirty="0">
                  <a:solidFill>
                    <a:srgbClr val="65B131">
                      <a:alpha val="64000"/>
                    </a:srgbClr>
                  </a:solidFill>
                  <a:latin typeface="+mj-lt"/>
                  <a:cs typeface="Arial" pitchFamily="34" charset="0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11809" y="2674651"/>
              <a:ext cx="1931160" cy="665695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pc="6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Características</a:t>
              </a:r>
              <a:endParaRPr lang="es-ES" spc="6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itchFamily="34" charset="0"/>
              </a:endParaRPr>
            </a:p>
          </p:txBody>
        </p:sp>
      </p:grpSp>
      <p:sp>
        <p:nvSpPr>
          <p:cNvPr id="25" name="Oval 5"/>
          <p:cNvSpPr/>
          <p:nvPr/>
        </p:nvSpPr>
        <p:spPr>
          <a:xfrm>
            <a:off x="2174252" y="3741065"/>
            <a:ext cx="1991816" cy="1991816"/>
          </a:xfrm>
          <a:prstGeom prst="ellipse">
            <a:avLst/>
          </a:prstGeom>
          <a:solidFill>
            <a:srgbClr val="993366"/>
          </a:solidFill>
          <a:ln/>
          <a:effectLst>
            <a:outerShdw blurRad="152400" dist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           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2555776" y="3364704"/>
            <a:ext cx="11803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0" b="1" dirty="0" smtClean="0">
                <a:solidFill>
                  <a:srgbClr val="C14382"/>
                </a:solidFill>
                <a:latin typeface="+mj-lt"/>
                <a:cs typeface="Arial" pitchFamily="34" charset="0"/>
              </a:rPr>
              <a:t>4</a:t>
            </a:r>
            <a:endParaRPr lang="es-ES" sz="17000" b="1" dirty="0">
              <a:solidFill>
                <a:srgbClr val="C1438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2233710" y="4438780"/>
            <a:ext cx="1869600" cy="6614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s-ES" sz="2200" spc="6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itchFamily="34" charset="0"/>
              </a:rPr>
              <a:t>Tipos</a:t>
            </a:r>
          </a:p>
        </p:txBody>
      </p:sp>
      <p:sp>
        <p:nvSpPr>
          <p:cNvPr id="29" name="Oval 18"/>
          <p:cNvSpPr/>
          <p:nvPr/>
        </p:nvSpPr>
        <p:spPr>
          <a:xfrm>
            <a:off x="2411760" y="3785739"/>
            <a:ext cx="1532995" cy="1254106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     </a:t>
            </a:r>
            <a:endParaRPr lang="es-ES" dirty="0"/>
          </a:p>
        </p:txBody>
      </p:sp>
      <p:sp>
        <p:nvSpPr>
          <p:cNvPr id="31" name="Oval 3"/>
          <p:cNvSpPr/>
          <p:nvPr/>
        </p:nvSpPr>
        <p:spPr>
          <a:xfrm>
            <a:off x="4932040" y="3742164"/>
            <a:ext cx="1991816" cy="19918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           </a:t>
            </a:r>
          </a:p>
        </p:txBody>
      </p:sp>
      <p:sp>
        <p:nvSpPr>
          <p:cNvPr id="32" name="TextBox 14"/>
          <p:cNvSpPr txBox="1"/>
          <p:nvPr/>
        </p:nvSpPr>
        <p:spPr>
          <a:xfrm>
            <a:off x="5310255" y="3399191"/>
            <a:ext cx="11803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5</a:t>
            </a:r>
            <a:endParaRPr lang="es-ES" sz="17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932040" y="4473267"/>
            <a:ext cx="1991816" cy="6444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s-ES" sz="2200" spc="6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itchFamily="34" charset="0"/>
              </a:rPr>
              <a:t>Conclusiones</a:t>
            </a:r>
            <a:endParaRPr lang="es-E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bo Std" pitchFamily="34" charset="0"/>
            </a:endParaRPr>
          </a:p>
        </p:txBody>
      </p:sp>
      <p:sp>
        <p:nvSpPr>
          <p:cNvPr id="34" name="Oval 19"/>
          <p:cNvSpPr/>
          <p:nvPr/>
        </p:nvSpPr>
        <p:spPr>
          <a:xfrm>
            <a:off x="5163251" y="3783237"/>
            <a:ext cx="1532995" cy="1254106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     </a:t>
            </a:r>
          </a:p>
        </p:txBody>
      </p:sp>
      <p:sp>
        <p:nvSpPr>
          <p:cNvPr id="42" name="Oval 18"/>
          <p:cNvSpPr/>
          <p:nvPr/>
        </p:nvSpPr>
        <p:spPr>
          <a:xfrm>
            <a:off x="3779912" y="836712"/>
            <a:ext cx="1532995" cy="1254106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     </a:t>
            </a:r>
            <a:endParaRPr lang="es-E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35896" y="548680"/>
            <a:ext cx="4953000" cy="1416269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latin typeface="Hobo Std" pitchFamily="34" charset="0"/>
              </a:rPr>
              <a:t>          </a:t>
            </a:r>
          </a:p>
          <a:p>
            <a:pPr algn="l"/>
            <a:r>
              <a:rPr lang="es-ES" dirty="0" smtClean="0">
                <a:latin typeface="Hobo Std" pitchFamily="34" charset="0"/>
              </a:rPr>
              <a:t>    Módulo: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Hobo Std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64396" y="3284984"/>
            <a:ext cx="1955676" cy="1180728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s-ES" sz="6600" b="0" dirty="0" smtClean="0">
                <a:solidFill>
                  <a:prstClr val="white"/>
                </a:solidFill>
                <a:latin typeface="Hobo Std" pitchFamily="34" charset="0"/>
              </a:rPr>
              <a:t>FIN</a:t>
            </a:r>
            <a:endParaRPr lang="es-ES" sz="6600" b="0" dirty="0">
              <a:latin typeface="Hobo Std" pitchFamily="34" charset="0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241247" y="5795972"/>
            <a:ext cx="8661506" cy="369332"/>
            <a:chOff x="251520" y="5795972"/>
            <a:chExt cx="8661506" cy="369332"/>
          </a:xfrm>
        </p:grpSpPr>
        <p:sp>
          <p:nvSpPr>
            <p:cNvPr id="7" name="6 Rectángulo"/>
            <p:cNvSpPr/>
            <p:nvPr/>
          </p:nvSpPr>
          <p:spPr>
            <a:xfrm>
              <a:off x="251520" y="5795972"/>
              <a:ext cx="23246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Pedro J. Ramos Ruíz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16216" y="5795972"/>
              <a:ext cx="2396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Estela Muñoz Cordón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3923928" y="548680"/>
            <a:ext cx="4752528" cy="826135"/>
            <a:chOff x="3923928" y="730657"/>
            <a:chExt cx="4752528" cy="826135"/>
          </a:xfrm>
        </p:grpSpPr>
        <p:pic>
          <p:nvPicPr>
            <p:cNvPr id="4" name="3 Imagen"/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921" y="730657"/>
              <a:ext cx="597535" cy="826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6" name="5 Imagen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730657"/>
              <a:ext cx="1122680" cy="815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0" name="9 Rectángulo"/>
            <p:cNvSpPr/>
            <p:nvPr/>
          </p:nvSpPr>
          <p:spPr>
            <a:xfrm>
              <a:off x="5364088" y="1028967"/>
              <a:ext cx="235994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obo Std" pitchFamily="34" charset="0"/>
                </a:rPr>
                <a:t>IES Gran Capitán</a:t>
              </a:r>
              <a:endPara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obo Std" pitchFamily="34" charset="0"/>
              </a:endParaRPr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5220072" y="1527175"/>
            <a:ext cx="3412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4">
                    <a:lumMod val="75000"/>
                  </a:schemeClr>
                </a:solidFill>
                <a:latin typeface="Hobo Std" pitchFamily="34" charset="0"/>
              </a:rPr>
              <a:t>Entornos de Desarrollo</a:t>
            </a:r>
            <a:endParaRPr lang="es-ES" sz="2400" dirty="0">
              <a:solidFill>
                <a:schemeClr val="accent4">
                  <a:lumMod val="75000"/>
                </a:schemeClr>
              </a:solidFill>
              <a:latin typeface="Hobo St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96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3" name="Oval 2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878" y="1755852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b="1" dirty="0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ES" sz="40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obo Std" pitchFamily="34" charset="0"/>
                <a:ea typeface="+mn-ea"/>
                <a:cs typeface="+mn-cs"/>
              </a:rPr>
              <a:t>¿Dudas?</a:t>
            </a: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Hobo Std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s-E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Gracias por su atención</a:t>
            </a:r>
            <a:endParaRPr lang="es-E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s-ES" sz="4000" cap="none" dirty="0" smtClean="0">
                <a:solidFill>
                  <a:schemeClr val="accent6">
                    <a:lumMod val="75000"/>
                  </a:schemeClr>
                </a:solidFill>
                <a:latin typeface="Hobo Std" pitchFamily="34" charset="0"/>
                <a:ea typeface="+mn-ea"/>
                <a:cs typeface="+mn-cs"/>
              </a:rPr>
              <a:t>Introducción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obo Std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s-E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Notas introductorias</a:t>
            </a:r>
            <a:endParaRPr lang="es-E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0" b="1" dirty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0" b="1">
                <a:solidFill>
                  <a:srgbClr val="2A7A9E">
                    <a:alpha val="40000"/>
                  </a:srgbClr>
                </a:solidFill>
                <a:cs typeface="Arial" pitchFamily="34" charset="0"/>
              </a:rPr>
              <a:t>2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s-ES" sz="4000" cap="none" dirty="0" smtClean="0">
                <a:solidFill>
                  <a:schemeClr val="accent5">
                    <a:lumMod val="75000"/>
                  </a:schemeClr>
                </a:solidFill>
                <a:latin typeface="Hobo Std" pitchFamily="34" charset="0"/>
                <a:ea typeface="+mn-ea"/>
                <a:cs typeface="+mn-cs"/>
              </a:rPr>
              <a:t>Conceptos</a:t>
            </a:r>
            <a:endParaRPr lang="es-ES" sz="4000" cap="none" dirty="0">
              <a:solidFill>
                <a:schemeClr val="accent5">
                  <a:lumMod val="75000"/>
                </a:schemeClr>
              </a:solidFill>
              <a:latin typeface="Hobo Std" pitchFamily="34" charset="0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E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SCV, Directorio, Repositorio</a:t>
            </a:r>
            <a:endParaRPr lang="es-E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6180" y="150912"/>
            <a:ext cx="8403020" cy="6858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s-E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Hobo Std" pitchFamily="34" charset="0"/>
                <a:ea typeface="+mn-ea"/>
                <a:cs typeface="+mn-cs"/>
              </a:rPr>
              <a:t>2. Conceptos</a:t>
            </a:r>
            <a:endParaRPr lang="es-ES" dirty="0">
              <a:latin typeface="Hobo Std" pitchFamily="34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2052721" y="1340768"/>
            <a:ext cx="5038559" cy="2683170"/>
            <a:chOff x="2052720" y="2113982"/>
            <a:chExt cx="5038559" cy="2683170"/>
          </a:xfrm>
        </p:grpSpPr>
        <p:sp>
          <p:nvSpPr>
            <p:cNvPr id="3" name="2 Rectángulo"/>
            <p:cNvSpPr/>
            <p:nvPr/>
          </p:nvSpPr>
          <p:spPr>
            <a:xfrm>
              <a:off x="2052720" y="2113982"/>
              <a:ext cx="5038559" cy="15388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es-ES" sz="4000" b="1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Sistema</a:t>
              </a:r>
              <a:r>
                <a:rPr lang="es-ES" sz="40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 </a:t>
              </a:r>
              <a:r>
                <a:rPr lang="es-E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de</a:t>
              </a:r>
              <a:r>
                <a:rPr lang="es-ES" sz="40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 </a:t>
              </a:r>
              <a:r>
                <a:rPr lang="es-ES" sz="4000" b="1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Control</a:t>
              </a:r>
              <a:r>
                <a:rPr lang="es-ES" sz="40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 </a:t>
              </a:r>
            </a:p>
            <a:p>
              <a:pPr algn="ctr"/>
              <a:r>
                <a:rPr lang="es-E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de</a:t>
              </a:r>
              <a:r>
                <a:rPr lang="es-ES" sz="40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 </a:t>
              </a:r>
              <a:r>
                <a:rPr lang="es-ES" sz="5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Versiones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070483" y="3689156"/>
              <a:ext cx="995785" cy="1107996"/>
            </a:xfrm>
            <a:prstGeom prst="rect">
              <a:avLst/>
            </a:prstGeom>
            <a:effectLst>
              <a:reflection blurRad="6350" stA="50000" endA="300" endPos="55000" dir="5400000" sy="-100000" algn="bl" rotWithShape="0"/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es-ES" sz="6600" dirty="0" smtClean="0">
                  <a:solidFill>
                    <a:schemeClr val="accent5">
                      <a:lumMod val="50000"/>
                    </a:schemeClr>
                  </a:solidFill>
                  <a:latin typeface="Hobo Std" pitchFamily="34" charset="0"/>
                </a:rPr>
                <a:t>¿</a:t>
              </a:r>
              <a:r>
                <a:rPr lang="es-ES" sz="6600" dirty="0" smtClean="0">
                  <a:solidFill>
                    <a:schemeClr val="accent3">
                      <a:lumMod val="75000"/>
                    </a:schemeClr>
                  </a:solidFill>
                  <a:latin typeface="Hobo Std" pitchFamily="34" charset="0"/>
                </a:rPr>
                <a:t>?</a:t>
              </a:r>
              <a:endParaRPr lang="es-ES" sz="6600" dirty="0">
                <a:solidFill>
                  <a:schemeClr val="accent3">
                    <a:lumMod val="75000"/>
                  </a:schemeClr>
                </a:solidFill>
                <a:latin typeface="Hobo Std" pitchFamily="34" charset="0"/>
              </a:endParaRPr>
            </a:p>
          </p:txBody>
        </p: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6020" y="4221088"/>
            <a:ext cx="4211960" cy="222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s-ES" dirty="0" smtClean="0">
                <a:solidFill>
                  <a:prstClr val="white"/>
                </a:solidFill>
                <a:latin typeface="Hobo Std" pitchFamily="34" charset="0"/>
                <a:ea typeface="+mn-ea"/>
                <a:cs typeface="+mn-cs"/>
              </a:rPr>
              <a:t>2. Conceptos</a:t>
            </a:r>
            <a:endParaRPr lang="es-ES" dirty="0">
              <a:latin typeface="Hobo Std" pitchFamily="34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755576" y="1393902"/>
            <a:ext cx="3659015" cy="2683170"/>
            <a:chOff x="2742497" y="2113982"/>
            <a:chExt cx="3659015" cy="2683170"/>
          </a:xfrm>
        </p:grpSpPr>
        <p:sp>
          <p:nvSpPr>
            <p:cNvPr id="4" name="3 Rectángulo"/>
            <p:cNvSpPr/>
            <p:nvPr/>
          </p:nvSpPr>
          <p:spPr>
            <a:xfrm>
              <a:off x="2742497" y="2113982"/>
              <a:ext cx="3659015" cy="15388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es-ES" sz="54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Directorio</a:t>
              </a:r>
              <a:r>
                <a:rPr lang="es-ES" sz="40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 </a:t>
              </a:r>
            </a:p>
            <a:p>
              <a:pPr algn="ctr"/>
              <a:r>
                <a:rPr lang="es-E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de Trabajo</a:t>
              </a: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070483" y="3689156"/>
              <a:ext cx="995785" cy="1107996"/>
            </a:xfrm>
            <a:prstGeom prst="rect">
              <a:avLst/>
            </a:prstGeom>
            <a:effectLst>
              <a:reflection blurRad="6350" stA="50000" endA="300" endPos="55000" dir="5400000" sy="-100000" algn="bl" rotWithShape="0"/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es-ES" sz="6600" dirty="0" smtClean="0">
                  <a:solidFill>
                    <a:schemeClr val="accent6">
                      <a:lumMod val="75000"/>
                    </a:schemeClr>
                  </a:solidFill>
                  <a:latin typeface="Hobo Std" pitchFamily="34" charset="0"/>
                </a:rPr>
                <a:t>¿</a:t>
              </a:r>
              <a:r>
                <a:rPr lang="es-ES" sz="6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obo Std" pitchFamily="34" charset="0"/>
                </a:rPr>
                <a:t>?</a:t>
              </a:r>
              <a:endParaRPr lang="es-E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Hobo Std" pitchFamily="34" charset="0"/>
              </a:endParaRPr>
            </a:p>
          </p:txBody>
        </p: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4102" y="3780113"/>
            <a:ext cx="3902333" cy="2237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90015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s-ES" sz="3200" dirty="0" smtClean="0">
                <a:solidFill>
                  <a:prstClr val="white"/>
                </a:solidFill>
                <a:latin typeface="Hobo Std" pitchFamily="34" charset="0"/>
              </a:rPr>
              <a:t>2. Conceptos</a:t>
            </a:r>
            <a:endParaRPr lang="es-ES" sz="3200" dirty="0">
              <a:solidFill>
                <a:prstClr val="white"/>
              </a:solidFill>
              <a:latin typeface="Hobo Std" pitchFamily="34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3076369" y="485235"/>
            <a:ext cx="3982179" cy="2223685"/>
            <a:chOff x="2580913" y="2421758"/>
            <a:chExt cx="3982179" cy="2223685"/>
          </a:xfrm>
        </p:grpSpPr>
        <p:sp>
          <p:nvSpPr>
            <p:cNvPr id="4" name="3 Rectángulo"/>
            <p:cNvSpPr/>
            <p:nvPr/>
          </p:nvSpPr>
          <p:spPr>
            <a:xfrm>
              <a:off x="2580913" y="2421758"/>
              <a:ext cx="3982179" cy="92333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es-ES" sz="54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itchFamily="34" charset="0"/>
                </a:rPr>
                <a:t>Repositorio</a:t>
              </a:r>
              <a:endPara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itchFamily="34" charset="0"/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070483" y="3537447"/>
              <a:ext cx="995785" cy="1107996"/>
            </a:xfrm>
            <a:prstGeom prst="rect">
              <a:avLst/>
            </a:prstGeom>
            <a:effectLst>
              <a:reflection blurRad="6350" stA="50000" endA="300" endPos="55000" dir="5400000" sy="-100000" algn="bl" rotWithShape="0"/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es-ES" sz="6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obo Std" pitchFamily="34" charset="0"/>
                </a:rPr>
                <a:t>¿</a:t>
              </a:r>
              <a:r>
                <a:rPr lang="es-ES" sz="6600" dirty="0" smtClean="0">
                  <a:solidFill>
                    <a:schemeClr val="accent6">
                      <a:lumMod val="75000"/>
                    </a:schemeClr>
                  </a:solidFill>
                  <a:latin typeface="Hobo Std" pitchFamily="34" charset="0"/>
                </a:rPr>
                <a:t>?</a:t>
              </a:r>
              <a:endParaRPr lang="es-ES" sz="6600" dirty="0">
                <a:solidFill>
                  <a:schemeClr val="accent6">
                    <a:lumMod val="75000"/>
                  </a:schemeClr>
                </a:solidFill>
                <a:latin typeface="Hobo Std" pitchFamily="34" charset="0"/>
              </a:endParaRPr>
            </a:p>
          </p:txBody>
        </p:sp>
      </p:grp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035" y="3375542"/>
            <a:ext cx="6509591" cy="3149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8018">
            <a:off x="7834024" y="2845970"/>
            <a:ext cx="1031813" cy="2283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16882" y="267512"/>
            <a:ext cx="1584446" cy="2438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0596" y="356541"/>
            <a:ext cx="828109" cy="2133600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 rot="5400000">
            <a:off x="6208854" y="2544283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 rot="10800000">
            <a:off x="7298752" y="3868422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 rot="7846803">
            <a:off x="7097263" y="2788412"/>
            <a:ext cx="819804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62818" y="249014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6488050" y="399468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/>
          <p:cNvSpPr/>
          <p:nvPr/>
        </p:nvSpPr>
        <p:spPr>
          <a:xfrm>
            <a:off x="6488050" y="399338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val 24"/>
          <p:cNvSpPr/>
          <p:nvPr/>
        </p:nvSpPr>
        <p:spPr>
          <a:xfrm>
            <a:off x="7729263" y="399030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/>
          <p:cNvSpPr/>
          <p:nvPr/>
        </p:nvSpPr>
        <p:spPr>
          <a:xfrm>
            <a:off x="6485609" y="399565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Oval 26"/>
          <p:cNvSpPr/>
          <p:nvPr/>
        </p:nvSpPr>
        <p:spPr>
          <a:xfrm>
            <a:off x="6483258" y="399379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" name="16 Grupo"/>
          <p:cNvGrpSpPr/>
          <p:nvPr/>
        </p:nvGrpSpPr>
        <p:grpSpPr>
          <a:xfrm>
            <a:off x="571872" y="544911"/>
            <a:ext cx="4648200" cy="2465115"/>
            <a:chOff x="571872" y="404664"/>
            <a:chExt cx="4648200" cy="2465115"/>
          </a:xfrm>
        </p:grpSpPr>
        <p:sp>
          <p:nvSpPr>
            <p:cNvPr id="5" name="TextBox 4"/>
            <p:cNvSpPr txBox="1"/>
            <p:nvPr/>
          </p:nvSpPr>
          <p:spPr>
            <a:xfrm>
              <a:off x="571872" y="404664"/>
              <a:ext cx="4648200" cy="793900"/>
            </a:xfrm>
            <a:prstGeom prst="rect">
              <a:avLst/>
            </a:prstGeom>
            <a:noFill/>
          </p:spPr>
          <p:txBody>
            <a:bodyPr wrap="square" rtlCol="0" anchor="b">
              <a:normAutofit fontScale="70000" lnSpcReduction="20000"/>
            </a:bodyPr>
            <a:lstStyle/>
            <a:p>
              <a:r>
                <a:rPr lang="es-ES" sz="7000" dirty="0" smtClean="0">
                  <a:solidFill>
                    <a:schemeClr val="accent6">
                      <a:lumMod val="75000"/>
                    </a:schemeClr>
                  </a:solidFill>
                  <a:latin typeface="Hobo Std" pitchFamily="34" charset="0"/>
                </a:rPr>
                <a:t>Tipos</a:t>
              </a:r>
              <a:r>
                <a:rPr lang="es-ES" sz="4400" dirty="0" smtClean="0">
                  <a:solidFill>
                    <a:srgbClr val="7BCF27"/>
                  </a:solidFill>
                  <a:latin typeface="Hobo Std" pitchFamily="34" charset="0"/>
                </a:rPr>
                <a:t> de Repositorios</a:t>
              </a:r>
              <a:endParaRPr lang="es-ES" sz="4400" dirty="0">
                <a:solidFill>
                  <a:srgbClr val="7BCF27"/>
                </a:solidFill>
                <a:latin typeface="Hobo Std" pitchFamily="34" charset="0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83568" y="1484784"/>
              <a:ext cx="45365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es-ES" sz="2800" dirty="0" smtClean="0">
                  <a:solidFill>
                    <a:schemeClr val="bg1">
                      <a:lumMod val="95000"/>
                    </a:schemeClr>
                  </a:solidFill>
                  <a:latin typeface="Hobo Std" pitchFamily="34" charset="0"/>
                </a:rPr>
                <a:t>  Locales</a:t>
              </a:r>
            </a:p>
            <a:p>
              <a:pPr>
                <a:buFont typeface="Wingdings" pitchFamily="2" charset="2"/>
                <a:buChar char="q"/>
              </a:pPr>
              <a:r>
                <a:rPr lang="es-ES" sz="2800" dirty="0" smtClean="0">
                  <a:solidFill>
                    <a:schemeClr val="bg1">
                      <a:lumMod val="95000"/>
                    </a:schemeClr>
                  </a:solidFill>
                  <a:latin typeface="Hobo Std" pitchFamily="34" charset="0"/>
                </a:rPr>
                <a:t>  Remotos</a:t>
              </a:r>
            </a:p>
            <a:p>
              <a:pPr>
                <a:buFont typeface="Wingdings" pitchFamily="2" charset="2"/>
                <a:buChar char="q"/>
              </a:pPr>
              <a:r>
                <a:rPr lang="es-ES" sz="2800" dirty="0" smtClean="0">
                  <a:solidFill>
                    <a:schemeClr val="bg1">
                      <a:lumMod val="95000"/>
                    </a:schemeClr>
                  </a:solidFill>
                  <a:latin typeface="Hobo Std" pitchFamily="34" charset="0"/>
                </a:rPr>
                <a:t>  Con Ramas (</a:t>
              </a:r>
              <a:r>
                <a:rPr lang="es-ES" sz="2800" dirty="0" err="1" smtClean="0">
                  <a:solidFill>
                    <a:schemeClr val="bg1">
                      <a:lumMod val="95000"/>
                    </a:schemeClr>
                  </a:solidFill>
                  <a:latin typeface="Hobo Std" pitchFamily="34" charset="0"/>
                </a:rPr>
                <a:t>branches</a:t>
              </a:r>
              <a:r>
                <a:rPr lang="es-ES" sz="2800" dirty="0" smtClean="0">
                  <a:solidFill>
                    <a:schemeClr val="bg1">
                      <a:lumMod val="95000"/>
                    </a:schemeClr>
                  </a:solidFill>
                  <a:latin typeface="Hobo Std" pitchFamily="34" charset="0"/>
                </a:rPr>
                <a:t>)</a:t>
              </a:r>
              <a:endParaRPr lang="es-ES" sz="2800" dirty="0">
                <a:solidFill>
                  <a:schemeClr val="bg1">
                    <a:lumMod val="95000"/>
                  </a:schemeClr>
                </a:solidFill>
                <a:latin typeface="Hobo Std" pitchFamily="34" charset="0"/>
              </a:endParaRPr>
            </a:p>
          </p:txBody>
        </p:sp>
      </p:grpSp>
      <p:pic>
        <p:nvPicPr>
          <p:cNvPr id="28" name="Picture 2" descr="C:\Users\Pedro\Desktop\git-workflow-release-cycle-2feature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752" y="3868422"/>
            <a:ext cx="5154343" cy="224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9132" y="3450191"/>
            <a:ext cx="1250252" cy="1250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00278 0.2203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889 -1.11111E-6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1788 -0.18403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2786E-6 L -0.13664 0.00046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3 L -0.00261 -0.21911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11458 -0.18079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s-ES" sz="4000" b="0" cap="none" dirty="0" smtClean="0">
                <a:solidFill>
                  <a:schemeClr val="accent3">
                    <a:lumMod val="75000"/>
                  </a:schemeClr>
                </a:solidFill>
                <a:latin typeface="Hobo Std" pitchFamily="34" charset="0"/>
                <a:ea typeface="+mn-ea"/>
                <a:cs typeface="+mn-cs"/>
              </a:rPr>
              <a:t>Características</a:t>
            </a:r>
            <a:endParaRPr lang="es-ES" sz="4000" b="0" cap="none" dirty="0">
              <a:solidFill>
                <a:schemeClr val="accent3">
                  <a:lumMod val="75000"/>
                </a:schemeClr>
              </a:solidFill>
              <a:latin typeface="Hobo Std" pitchFamily="34" charset="0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spcBef>
                <a:spcPts val="0"/>
              </a:spcBef>
            </a:pPr>
            <a:r>
              <a:rPr lang="es-E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Mecanismos almacenamiento, Realizar cambios, Registro histórico, Control de Cambios, Unificar, Volver atrás</a:t>
            </a:r>
            <a:endParaRPr lang="es-E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762000" y="1592766"/>
            <a:ext cx="2057400" cy="2708434"/>
            <a:chOff x="762000" y="1592766"/>
            <a:chExt cx="2057400" cy="2708434"/>
          </a:xfrm>
        </p:grpSpPr>
        <p:sp>
          <p:nvSpPr>
            <p:cNvPr id="11" name="Oval 2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>
                  <a:solidFill>
                    <a:prstClr val="white"/>
                  </a:solidFill>
                </a:rPr>
                <a:t>             </a:t>
              </a:r>
            </a:p>
          </p:txBody>
        </p:sp>
        <p:sp>
          <p:nvSpPr>
            <p:cNvPr id="12" name="Oval 5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>
                  <a:solidFill>
                    <a:prstClr val="white"/>
                  </a:solidFill>
                </a:rPr>
                <a:t>    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7868" y="159276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0" b="1" dirty="0">
                  <a:solidFill>
                    <a:srgbClr val="65B131">
                      <a:alpha val="64000"/>
                    </a:srgbClr>
                  </a:solidFill>
                  <a:cs typeface="Arial" pitchFamily="34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tb5iYcBF5pNknMcsH5Nw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o7EXg3J7pxd79sxolJbfP"/>
</p:tagLst>
</file>

<file path=ppt/theme/theme1.xml><?xml version="1.0" encoding="utf-8"?>
<a:theme xmlns:a="http://schemas.openxmlformats.org/drawingml/2006/main" name="Presentación de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</Words>
  <Application>Microsoft Office PowerPoint</Application>
  <PresentationFormat>Presentación en pantalla (4:3)</PresentationFormat>
  <Paragraphs>120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Presentación de PowerPoint 2010</vt:lpstr>
      <vt:lpstr>presentación sobre SISTEMAS DE CONTROL DE VERSIONES</vt:lpstr>
      <vt:lpstr>Diapositiva 2</vt:lpstr>
      <vt:lpstr>Introducción</vt:lpstr>
      <vt:lpstr>Conceptos</vt:lpstr>
      <vt:lpstr>2. Conceptos</vt:lpstr>
      <vt:lpstr>2. Conceptos</vt:lpstr>
      <vt:lpstr>Diapositiva 7</vt:lpstr>
      <vt:lpstr>Diapositiva 8</vt:lpstr>
      <vt:lpstr>Características</vt:lpstr>
      <vt:lpstr>3. Características</vt:lpstr>
      <vt:lpstr>     3. Características</vt:lpstr>
      <vt:lpstr>Diapositiva 12</vt:lpstr>
      <vt:lpstr>Diapositiva 13</vt:lpstr>
      <vt:lpstr>Diapositiva 14</vt:lpstr>
      <vt:lpstr>Diapositiva 15</vt:lpstr>
      <vt:lpstr>Tipos de scv</vt:lpstr>
      <vt:lpstr>Diapositiva 17</vt:lpstr>
      <vt:lpstr>Diapositiva 18</vt:lpstr>
      <vt:lpstr>Conclusiones</vt:lpstr>
      <vt:lpstr>FIN</vt:lpstr>
      <vt:lpstr>¿Dudas?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2015-04-12T16:37:33Z</dcterms:created>
  <dcterms:modified xsi:type="dcterms:W3CDTF">2015-04-14T21:31:38Z</dcterms:modified>
</cp:coreProperties>
</file>