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7"/>
  </p:notesMasterIdLst>
  <p:sldIdLst>
    <p:sldId id="257" r:id="rId4"/>
    <p:sldId id="258" r:id="rId5"/>
    <p:sldId id="278" r:id="rId6"/>
    <p:sldId id="272" r:id="rId7"/>
    <p:sldId id="277" r:id="rId8"/>
    <p:sldId id="280" r:id="rId9"/>
    <p:sldId id="271" r:id="rId10"/>
    <p:sldId id="274" r:id="rId11"/>
    <p:sldId id="275" r:id="rId12"/>
    <p:sldId id="273" r:id="rId13"/>
    <p:sldId id="264" r:id="rId14"/>
    <p:sldId id="279"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4660"/>
  </p:normalViewPr>
  <p:slideViewPr>
    <p:cSldViewPr>
      <p:cViewPr varScale="1">
        <p:scale>
          <a:sx n="75" d="100"/>
          <a:sy n="75" d="100"/>
        </p:scale>
        <p:origin x="-864" y="-84"/>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‹Nº›</a:t>
            </a:fld>
            <a:endParaRPr lang="en-US"/>
          </a:p>
        </p:txBody>
      </p:sp>
    </p:spTree>
    <p:extLst>
      <p:ext uri="{BB962C8B-B14F-4D97-AF65-F5344CB8AC3E}">
        <p14:creationId xmlns:p14="http://schemas.microsoft.com/office/powerpoint/2010/main" val="360426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9/23/2015 11:16 PM</a:t>
            </a:fld>
            <a:endParaRPr lang="en-US" sz="1200" b="0" i="0" dirty="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dirty="0">
                <a:solidFill>
                  <a:srgbClr val="000000"/>
                </a:solidFill>
                <a:latin typeface="Calibri"/>
                <a:ea typeface="+mn-ea"/>
                <a:cs typeface="+mn-cs"/>
              </a:rPr>
              <a:t>© 2007 Microsoft Corporation. </a:t>
            </a:r>
            <a:r>
              <a:rPr lang="en-US" sz="500" b="0" i="0" dirty="0" err="1">
                <a:solidFill>
                  <a:srgbClr val="000000"/>
                </a:solidFill>
                <a:latin typeface="Calibri"/>
                <a:ea typeface="+mn-ea"/>
                <a:cs typeface="+mn-cs"/>
              </a:rPr>
              <a:t>Todos</a:t>
            </a:r>
            <a:r>
              <a:rPr lang="en-US" sz="500" b="0" i="0">
                <a:solidFill>
                  <a:srgbClr val="000000"/>
                </a:solidFill>
                <a:latin typeface="Calibri"/>
                <a:ea typeface="+mn-ea"/>
                <a:cs typeface="+mn-cs"/>
              </a:rPr>
              <a:t> los derechos reservados. Microsoft, Windows, Windows Vista y otros nombres de productos son o podrían ser marcas registradas o marcas comerciales en los EE.UU. u otros países.</a:t>
            </a:r>
          </a:p>
          <a:p>
            <a:pPr algn="l" defTabSz="914400">
              <a:buNone/>
            </a:pPr>
            <a:r>
              <a:rPr lang="en-US" sz="5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9/23/2015 11:17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a:t>
            </a:fld>
            <a:endParaRPr lang="en-US" sz="1200" b="0" i="0">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9/23/2015 11:17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11</a:t>
            </a:fld>
            <a:endParaRPr lang="en-US" sz="1200" b="0" i="0">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9/23/2015 11:17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12</a:t>
            </a:fld>
            <a:endParaRPr lang="en-US" sz="1200" b="0" i="0">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9/23/2015 11:17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13</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oodle2014-15.ua.es/moodle/pluginfile.php/20855/mod_resource/content/4/page_07.ht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sz="6000" dirty="0" smtClean="0"/>
              <a:t>Navegadores</a:t>
            </a:r>
            <a:r>
              <a:rPr lang="es-ES_tradnl" dirty="0" smtClean="0"/>
              <a:t> de Microsoft</a:t>
            </a:r>
            <a:endParaRPr lang="es-ES_tradnl" dirty="0"/>
          </a:p>
        </p:txBody>
      </p:sp>
      <p:sp>
        <p:nvSpPr>
          <p:cNvPr id="3" name="Subtitle 2"/>
          <p:cNvSpPr>
            <a:spLocks noGrp="1"/>
          </p:cNvSpPr>
          <p:nvPr>
            <p:ph type="subTitle" idx="1"/>
          </p:nvPr>
        </p:nvSpPr>
        <p:spPr>
          <a:xfrm>
            <a:off x="730249" y="4344988"/>
            <a:ext cx="7681913" cy="1370012"/>
          </a:xfrm>
        </p:spPr>
        <p:txBody>
          <a:bodyPr>
            <a:normAutofit fontScale="92500" lnSpcReduction="20000"/>
          </a:bodyPr>
          <a:lstStyle/>
          <a:p>
            <a:r>
              <a:rPr lang="es-ES_tradnl" dirty="0" smtClean="0"/>
              <a:t>2º DAW		DWECL </a:t>
            </a:r>
            <a:r>
              <a:rPr lang="es-ES_tradnl" dirty="0"/>
              <a:t>	</a:t>
            </a:r>
            <a:r>
              <a:rPr lang="es-ES_tradnl" dirty="0" smtClean="0"/>
              <a:t>	2015/16</a:t>
            </a:r>
          </a:p>
          <a:p>
            <a:endParaRPr lang="es-ES_tradnl" dirty="0"/>
          </a:p>
          <a:p>
            <a:r>
              <a:rPr lang="es-ES_tradnl" dirty="0" smtClean="0"/>
              <a:t>Pedro J. Ramos</a:t>
            </a:r>
          </a:p>
          <a:p>
            <a:r>
              <a:rPr lang="es-ES_tradnl" dirty="0" smtClean="0"/>
              <a:t>Jesús López</a:t>
            </a:r>
            <a:endParaRPr lang="es-ES_tradnl"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edro\Desktop\FAe0Yh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164933" cy="5659184"/>
          </a:xfrm>
          <a:prstGeom prst="rect">
            <a:avLst/>
          </a:prstGeom>
          <a:noFill/>
          <a:extLst>
            <a:ext uri="{909E8E84-426E-40DD-AFC4-6F175D3DCCD1}">
              <a14:hiddenFill xmlns:a14="http://schemas.microsoft.com/office/drawing/2010/main">
                <a:solidFill>
                  <a:srgbClr val="FFFFFF"/>
                </a:solidFill>
              </a14:hiddenFill>
            </a:ext>
          </a:extLst>
        </p:spPr>
      </p:pic>
      <p:sp>
        <p:nvSpPr>
          <p:cNvPr id="6" name="3 Marcador de texto"/>
          <p:cNvSpPr>
            <a:spLocks noGrp="1"/>
          </p:cNvSpPr>
          <p:nvPr>
            <p:ph type="body" sz="quarter" idx="10"/>
          </p:nvPr>
        </p:nvSpPr>
        <p:spPr>
          <a:xfrm>
            <a:off x="305594" y="116632"/>
            <a:ext cx="8496944" cy="1384994"/>
          </a:xfrm>
        </p:spPr>
        <p:txBody>
          <a:bodyPr/>
          <a:lstStyle/>
          <a:p>
            <a:pPr algn="ctr"/>
            <a:r>
              <a:rPr lang="es-ES" sz="6000" dirty="0" smtClean="0"/>
              <a:t>Herramientas  Desarrolladores</a:t>
            </a:r>
            <a:endParaRPr lang="es-ES" sz="8000" dirty="0"/>
          </a:p>
        </p:txBody>
      </p:sp>
    </p:spTree>
    <p:extLst>
      <p:ext uri="{BB962C8B-B14F-4D97-AF65-F5344CB8AC3E}">
        <p14:creationId xmlns:p14="http://schemas.microsoft.com/office/powerpoint/2010/main" val="187226237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1560" y="404664"/>
            <a:ext cx="7690114" cy="1384994"/>
          </a:xfrm>
        </p:spPr>
        <p:txBody>
          <a:bodyPr/>
          <a:lstStyle/>
          <a:p>
            <a:pPr marL="0" indent="0" algn="l" defTabSz="914400">
              <a:lnSpc>
                <a:spcPct val="90000"/>
              </a:lnSpc>
              <a:spcBef>
                <a:spcPts val="2400"/>
              </a:spcBef>
              <a:buNone/>
            </a:pPr>
            <a:r>
              <a:rPr lang="es-ES_tradnl" dirty="0" smtClean="0"/>
              <a:t>demostración </a:t>
            </a:r>
            <a:endParaRPr lang="es-ES_tradnl" dirty="0"/>
          </a:p>
        </p:txBody>
      </p:sp>
      <p:sp>
        <p:nvSpPr>
          <p:cNvPr id="7" name="Text Placeholder 3"/>
          <p:cNvSpPr txBox="1">
            <a:spLocks/>
          </p:cNvSpPr>
          <p:nvPr/>
        </p:nvSpPr>
        <p:spPr>
          <a:xfrm>
            <a:off x="1457940" y="3789040"/>
            <a:ext cx="7690114" cy="1384994"/>
          </a:xfrm>
          <a:prstGeom prst="rect">
            <a:avLst/>
          </a:prstGeom>
        </p:spPr>
        <p:txBody>
          <a:bodyPr vert="horz" lIns="0" tIns="0" rIns="0" bIns="0" rtlCol="0" anchor="t" anchorCtr="0">
            <a:noAutofit/>
            <a:scene3d>
              <a:camera prst="orthographicFront"/>
              <a:lightRig rig="flat" dir="t"/>
            </a:scene3d>
            <a:sp3d extrusionH="88900" contourW="2540">
              <a:bevelT w="38100" h="31750"/>
              <a:contourClr>
                <a:srgbClr val="F4A234"/>
              </a:contourClr>
            </a:sp3d>
          </a:bodyPr>
          <a:lstStyle>
            <a:lvl1pPr marL="0" indent="0" algn="l" defTabSz="914363" rtl="0" eaLnBrk="1" latinLnBrk="0" hangingPunct="1">
              <a:lnSpc>
                <a:spcPct val="90000"/>
              </a:lnSpc>
              <a:spcBef>
                <a:spcPct val="20000"/>
              </a:spcBef>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spcBef>
                <a:spcPts val="2400"/>
              </a:spcBef>
            </a:pPr>
            <a:r>
              <a:rPr lang="es-ES_tradnl" dirty="0" smtClean="0"/>
              <a:t>en caliente…</a:t>
            </a:r>
            <a:endParaRPr lang="es-ES_tradnl"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4813"/>
            <a:ext cx="8610600" cy="623248"/>
          </a:xfrm>
        </p:spPr>
        <p:txBody>
          <a:bodyPr/>
          <a:lstStyle/>
          <a:p>
            <a:pPr algn="l" defTabSz="914400">
              <a:lnSpc>
                <a:spcPct val="90000"/>
              </a:lnSpc>
              <a:spcBef>
                <a:spcPts val="0"/>
              </a:spcBef>
              <a:buNone/>
            </a:pPr>
            <a:r>
              <a:rPr lang="es-ES_tradnl" sz="4500" b="0" i="0" spc="-150" dirty="0" smtClean="0">
                <a:effectLst>
                  <a:outerShdw blurRad="50800" dist="38100" dir="2700000" algn="tl">
                    <a:prstClr val="black">
                      <a:alpha val="40000"/>
                    </a:prstClr>
                  </a:outerShdw>
                </a:effectLst>
                <a:latin typeface="Calibri"/>
                <a:ea typeface="+mn-ea"/>
                <a:cs typeface="Arial"/>
              </a:rPr>
              <a:t>Bibliografía</a:t>
            </a:r>
            <a:endParaRPr lang="es-ES_tradnl" sz="4500" b="0" i="0" spc="-150" dirty="0">
              <a:effectLst>
                <a:outerShdw blurRad="50800" dist="38100" dir="2700000" algn="tl">
                  <a:prstClr val="black">
                    <a:alpha val="40000"/>
                  </a:prstClr>
                </a:outerShdw>
              </a:effectLst>
              <a:latin typeface="Calibri"/>
              <a:ea typeface="+mn-ea"/>
              <a:cs typeface="Arial"/>
            </a:endParaRPr>
          </a:p>
        </p:txBody>
      </p:sp>
      <p:sp>
        <p:nvSpPr>
          <p:cNvPr id="6" name="Rounded Rectangle 5"/>
          <p:cNvSpPr/>
          <p:nvPr/>
        </p:nvSpPr>
        <p:spPr bwMode="auto">
          <a:xfrm>
            <a:off x="539552" y="1052736"/>
            <a:ext cx="7848872"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a:solidFill>
                  <a:srgbClr val="FFFFFF"/>
                </a:solidFill>
                <a:effectLst>
                  <a:outerShdw blurRad="38100" dist="38100" dir="2700000" algn="tl">
                    <a:srgbClr val="000000">
                      <a:alpha val="43137"/>
                    </a:srgbClr>
                  </a:outerShdw>
                </a:effectLst>
              </a:rPr>
              <a:t>https://www.microsoft.com/es-es/windows/microsoft-edge</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7" name="Rounded Rectangle 6"/>
          <p:cNvSpPr/>
          <p:nvPr/>
        </p:nvSpPr>
        <p:spPr bwMode="auto">
          <a:xfrm>
            <a:off x="575346" y="2204864"/>
            <a:ext cx="7813078"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a:solidFill>
                  <a:srgbClr val="FFFFFF"/>
                </a:solidFill>
                <a:effectLst>
                  <a:outerShdw blurRad="38100" dist="38100" dir="2700000" algn="tl">
                    <a:srgbClr val="000000">
                      <a:alpha val="43137"/>
                    </a:srgbClr>
                  </a:outerShdw>
                </a:effectLst>
              </a:rPr>
              <a:t>https://es.wikipedia.org/wiki/Internet_Explorer</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8" name="Rounded Rectangle 7"/>
          <p:cNvSpPr/>
          <p:nvPr/>
        </p:nvSpPr>
        <p:spPr bwMode="auto">
          <a:xfrm>
            <a:off x="575345" y="4765079"/>
            <a:ext cx="7813079"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000" dirty="0">
                <a:solidFill>
                  <a:srgbClr val="FFFFFF"/>
                </a:solidFill>
                <a:effectLst>
                  <a:outerShdw blurRad="38100" dist="38100" dir="2700000" algn="tl">
                    <a:srgbClr val="000000">
                      <a:alpha val="43137"/>
                    </a:srgbClr>
                  </a:outerShdw>
                </a:effectLst>
                <a:hlinkClick r:id="rId3"/>
              </a:rPr>
              <a:t>https://</a:t>
            </a:r>
            <a:r>
              <a:rPr lang="es-ES_tradnl" sz="2000" dirty="0" smtClean="0">
                <a:solidFill>
                  <a:srgbClr val="FFFFFF"/>
                </a:solidFill>
                <a:effectLst>
                  <a:outerShdw blurRad="38100" dist="38100" dir="2700000" algn="tl">
                    <a:srgbClr val="000000">
                      <a:alpha val="43137"/>
                    </a:srgbClr>
                  </a:outerShdw>
                </a:effectLst>
                <a:hlinkClick r:id="rId3"/>
              </a:rPr>
              <a:t>moodle2014-15.ua.es/moodle/pluginfile.php/20855/mod_resource/content/4/page_07.htm</a:t>
            </a:r>
            <a:r>
              <a:rPr lang="es-ES_tradnl" sz="2000" dirty="0" smtClean="0">
                <a:solidFill>
                  <a:srgbClr val="FFFFFF"/>
                </a:solidFill>
                <a:effectLst>
                  <a:outerShdw blurRad="38100" dist="38100" dir="2700000" algn="tl">
                    <a:srgbClr val="000000">
                      <a:alpha val="43137"/>
                    </a:srgbClr>
                  </a:outerShdw>
                </a:effectLst>
              </a:rPr>
              <a:t> (Universidad de Alicante)</a:t>
            </a:r>
            <a:endParaRPr lang="es-ES_tradnl" sz="2000" b="0" i="0" dirty="0">
              <a:solidFill>
                <a:srgbClr val="FFFFFF"/>
              </a:solidFill>
              <a:effectLst>
                <a:outerShdw blurRad="38100" dist="38100" dir="2700000" algn="tl">
                  <a:srgbClr val="000000">
                    <a:alpha val="43137"/>
                  </a:srgbClr>
                </a:outerShdw>
              </a:effectLst>
              <a:latin typeface="Calibri"/>
            </a:endParaRPr>
          </a:p>
        </p:txBody>
      </p:sp>
      <p:sp>
        <p:nvSpPr>
          <p:cNvPr id="9" name="Rounded Rectangle 8"/>
          <p:cNvSpPr/>
          <p:nvPr/>
        </p:nvSpPr>
        <p:spPr bwMode="auto">
          <a:xfrm>
            <a:off x="575346" y="3429000"/>
            <a:ext cx="7813078"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a:solidFill>
                  <a:srgbClr val="FFFFFF"/>
                </a:solidFill>
                <a:effectLst>
                  <a:outerShdw blurRad="38100" dist="38100" dir="2700000" algn="tl">
                    <a:srgbClr val="000000">
                      <a:alpha val="43137"/>
                    </a:srgbClr>
                  </a:outerShdw>
                </a:effectLst>
              </a:rPr>
              <a:t>http://www.xataka.com/aplicaciones/microsoft-edge-da-la-bienvenida-al-sucesor-del-navegador-explorer</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Tree>
    <p:extLst>
      <p:ext uri="{BB962C8B-B14F-4D97-AF65-F5344CB8AC3E}">
        <p14:creationId xmlns:p14="http://schemas.microsoft.com/office/powerpoint/2010/main" val="5122790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edro\Desktop\dud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836712"/>
            <a:ext cx="3600400" cy="448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5642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4813"/>
            <a:ext cx="8610600" cy="623248"/>
          </a:xfrm>
        </p:spPr>
        <p:txBody>
          <a:bodyPr/>
          <a:lstStyle/>
          <a:p>
            <a:pPr algn="ctr" defTabSz="914400">
              <a:lnSpc>
                <a:spcPct val="90000"/>
              </a:lnSpc>
              <a:spcBef>
                <a:spcPts val="0"/>
              </a:spcBef>
              <a:buNone/>
            </a:pPr>
            <a:r>
              <a:rPr lang="es-ES_tradnl" sz="4500" b="0" i="0" spc="-150" dirty="0" smtClean="0">
                <a:effectLst>
                  <a:outerShdw blurRad="50800" dist="38100" dir="2700000" algn="tl">
                    <a:prstClr val="black">
                      <a:alpha val="40000"/>
                    </a:prstClr>
                  </a:outerShdw>
                </a:effectLst>
                <a:latin typeface="Calibri"/>
                <a:ea typeface="+mn-ea"/>
                <a:cs typeface="Arial"/>
              </a:rPr>
              <a:t>Índice</a:t>
            </a:r>
            <a:endParaRPr lang="es-ES_tradnl" sz="4500" b="0" i="0" spc="-150" dirty="0">
              <a:effectLst>
                <a:outerShdw blurRad="50800" dist="38100" dir="2700000" algn="tl">
                  <a:prstClr val="black">
                    <a:alpha val="40000"/>
                  </a:prstClr>
                </a:outerShdw>
              </a:effectLst>
              <a:latin typeface="Calibri"/>
              <a:ea typeface="+mn-ea"/>
              <a:cs typeface="Arial"/>
            </a:endParaRPr>
          </a:p>
        </p:txBody>
      </p:sp>
      <p:sp>
        <p:nvSpPr>
          <p:cNvPr id="6" name="Rounded Rectangle 5"/>
          <p:cNvSpPr/>
          <p:nvPr/>
        </p:nvSpPr>
        <p:spPr bwMode="auto">
          <a:xfrm>
            <a:off x="539552" y="1052736"/>
            <a:ext cx="2016224"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rPr>
              <a:t>1. Historia IE</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7" name="Rounded Rectangle 6"/>
          <p:cNvSpPr/>
          <p:nvPr/>
        </p:nvSpPr>
        <p:spPr bwMode="auto">
          <a:xfrm>
            <a:off x="575346" y="2204864"/>
            <a:ext cx="2772518"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rPr>
              <a:t>2. Novedades </a:t>
            </a:r>
            <a:r>
              <a:rPr lang="es-ES_tradnl" sz="2300" dirty="0" err="1" smtClean="0">
                <a:solidFill>
                  <a:srgbClr val="FFFFFF"/>
                </a:solidFill>
                <a:effectLst>
                  <a:outerShdw blurRad="38100" dist="38100" dir="2700000" algn="tl">
                    <a:srgbClr val="000000">
                      <a:alpha val="43137"/>
                    </a:srgbClr>
                  </a:outerShdw>
                </a:effectLst>
              </a:rPr>
              <a:t>Edge</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8" name="Rounded Rectangle 7"/>
          <p:cNvSpPr/>
          <p:nvPr/>
        </p:nvSpPr>
        <p:spPr bwMode="auto">
          <a:xfrm>
            <a:off x="6156176" y="3363762"/>
            <a:ext cx="2416348"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000" dirty="0" smtClean="0">
                <a:solidFill>
                  <a:srgbClr val="FFFFFF"/>
                </a:solidFill>
                <a:effectLst>
                  <a:outerShdw blurRad="38100" dist="38100" dir="2700000" algn="tl">
                    <a:srgbClr val="000000">
                      <a:alpha val="43137"/>
                    </a:srgbClr>
                  </a:outerShdw>
                </a:effectLst>
                <a:latin typeface="Calibri"/>
              </a:rPr>
              <a:t>8. Demostración</a:t>
            </a:r>
            <a:endParaRPr lang="es-ES_tradnl" sz="2000" b="0" i="0" dirty="0">
              <a:solidFill>
                <a:srgbClr val="FFFFFF"/>
              </a:solidFill>
              <a:effectLst>
                <a:outerShdw blurRad="38100" dist="38100" dir="2700000" algn="tl">
                  <a:srgbClr val="000000">
                    <a:alpha val="43137"/>
                  </a:srgbClr>
                </a:outerShdw>
              </a:effectLst>
              <a:latin typeface="Calibri"/>
            </a:endParaRPr>
          </a:p>
        </p:txBody>
      </p:sp>
      <p:sp>
        <p:nvSpPr>
          <p:cNvPr id="9" name="Rounded Rectangle 8"/>
          <p:cNvSpPr/>
          <p:nvPr/>
        </p:nvSpPr>
        <p:spPr bwMode="auto">
          <a:xfrm>
            <a:off x="598886" y="3356990"/>
            <a:ext cx="2412478"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latin typeface="Calibri"/>
              </a:rPr>
              <a:t>3</a:t>
            </a:r>
            <a:r>
              <a:rPr lang="es-ES_tradnl" sz="2300" b="0" i="0" dirty="0" smtClean="0">
                <a:solidFill>
                  <a:srgbClr val="FFFFFF"/>
                </a:solidFill>
                <a:effectLst>
                  <a:outerShdw blurRad="38100" dist="38100" dir="2700000" algn="tl">
                    <a:srgbClr val="000000">
                      <a:alpha val="43137"/>
                    </a:srgbClr>
                  </a:outerShdw>
                </a:effectLst>
                <a:latin typeface="Calibri"/>
                <a:ea typeface="+mn-ea"/>
                <a:cs typeface="+mn-cs"/>
              </a:rPr>
              <a:t>. Rendimiento</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10" name="Rounded Rectangle 5"/>
          <p:cNvSpPr/>
          <p:nvPr/>
        </p:nvSpPr>
        <p:spPr bwMode="auto">
          <a:xfrm>
            <a:off x="598886" y="5659491"/>
            <a:ext cx="2016224"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rPr>
              <a:t>5. Arquitectura</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11" name="Rounded Rectangle 6"/>
          <p:cNvSpPr/>
          <p:nvPr/>
        </p:nvSpPr>
        <p:spPr bwMode="auto">
          <a:xfrm>
            <a:off x="6916340" y="1052735"/>
            <a:ext cx="1656184"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rPr>
              <a:t>6. Cache</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12" name="Rounded Rectangle 8"/>
          <p:cNvSpPr/>
          <p:nvPr/>
        </p:nvSpPr>
        <p:spPr bwMode="auto">
          <a:xfrm>
            <a:off x="4234890" y="2204864"/>
            <a:ext cx="4392488"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300" dirty="0" smtClean="0">
                <a:solidFill>
                  <a:srgbClr val="FFFFFF"/>
                </a:solidFill>
                <a:effectLst>
                  <a:outerShdw blurRad="38100" dist="38100" dir="2700000" algn="tl">
                    <a:srgbClr val="000000">
                      <a:alpha val="43137"/>
                    </a:srgbClr>
                  </a:outerShdw>
                </a:effectLst>
                <a:latin typeface="Calibri"/>
              </a:rPr>
              <a:t>7</a:t>
            </a:r>
            <a:r>
              <a:rPr lang="es-ES_tradnl" sz="2300" b="0" i="0" dirty="0" smtClean="0">
                <a:solidFill>
                  <a:srgbClr val="FFFFFF"/>
                </a:solidFill>
                <a:effectLst>
                  <a:outerShdw blurRad="38100" dist="38100" dir="2700000" algn="tl">
                    <a:srgbClr val="000000">
                      <a:alpha val="43137"/>
                    </a:srgbClr>
                  </a:outerShdw>
                </a:effectLst>
                <a:latin typeface="Calibri"/>
                <a:ea typeface="+mn-ea"/>
                <a:cs typeface="+mn-cs"/>
              </a:rPr>
              <a:t>. Herramientas Desarrolladores</a:t>
            </a:r>
            <a:endParaRPr lang="es-ES_tradnl" sz="2300" b="0" i="0" dirty="0">
              <a:solidFill>
                <a:srgbClr val="FFFFFF"/>
              </a:solidFill>
              <a:effectLst>
                <a:outerShdw blurRad="38100" dist="38100" dir="2700000" algn="tl">
                  <a:srgbClr val="000000">
                    <a:alpha val="43137"/>
                  </a:srgbClr>
                </a:outerShdw>
              </a:effectLst>
              <a:latin typeface="Calibri"/>
              <a:ea typeface="+mn-ea"/>
              <a:cs typeface="+mn-cs"/>
            </a:endParaRPr>
          </a:p>
        </p:txBody>
      </p:sp>
      <p:sp>
        <p:nvSpPr>
          <p:cNvPr id="13" name="Rounded Rectangle 7"/>
          <p:cNvSpPr/>
          <p:nvPr/>
        </p:nvSpPr>
        <p:spPr bwMode="auto">
          <a:xfrm>
            <a:off x="6431134" y="4515151"/>
            <a:ext cx="2141390"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000" dirty="0">
                <a:solidFill>
                  <a:srgbClr val="FFFFFF"/>
                </a:solidFill>
                <a:effectLst>
                  <a:outerShdw blurRad="38100" dist="38100" dir="2700000" algn="tl">
                    <a:srgbClr val="000000">
                      <a:alpha val="43137"/>
                    </a:srgbClr>
                  </a:outerShdw>
                </a:effectLst>
                <a:latin typeface="Calibri"/>
              </a:rPr>
              <a:t>8</a:t>
            </a:r>
            <a:r>
              <a:rPr lang="es-ES_tradnl" sz="2000" b="0" i="0" dirty="0" smtClean="0">
                <a:solidFill>
                  <a:srgbClr val="FFFFFF"/>
                </a:solidFill>
                <a:effectLst>
                  <a:outerShdw blurRad="38100" dist="38100" dir="2700000" algn="tl">
                    <a:srgbClr val="000000">
                      <a:alpha val="43137"/>
                    </a:srgbClr>
                  </a:outerShdw>
                </a:effectLst>
                <a:latin typeface="Calibri"/>
              </a:rPr>
              <a:t>. Bibliografía</a:t>
            </a:r>
            <a:endParaRPr lang="es-ES_tradnl" sz="2000" b="0" i="0" dirty="0">
              <a:solidFill>
                <a:srgbClr val="FFFFFF"/>
              </a:solidFill>
              <a:effectLst>
                <a:outerShdw blurRad="38100" dist="38100" dir="2700000" algn="tl">
                  <a:srgbClr val="000000">
                    <a:alpha val="43137"/>
                  </a:srgbClr>
                </a:outerShdw>
              </a:effectLst>
              <a:latin typeface="Calibri"/>
            </a:endParaRPr>
          </a:p>
        </p:txBody>
      </p:sp>
      <p:sp>
        <p:nvSpPr>
          <p:cNvPr id="14" name="Rounded Rectangle 7"/>
          <p:cNvSpPr/>
          <p:nvPr/>
        </p:nvSpPr>
        <p:spPr bwMode="auto">
          <a:xfrm>
            <a:off x="598885" y="4515152"/>
            <a:ext cx="298854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000" b="0" i="0" dirty="0" smtClean="0">
                <a:solidFill>
                  <a:srgbClr val="FFFFFF"/>
                </a:solidFill>
                <a:effectLst>
                  <a:outerShdw blurRad="38100" dist="38100" dir="2700000" algn="tl">
                    <a:srgbClr val="000000">
                      <a:alpha val="43137"/>
                    </a:srgbClr>
                  </a:outerShdw>
                </a:effectLst>
                <a:latin typeface="Calibri"/>
              </a:rPr>
              <a:t>4. Sistemas Operativos</a:t>
            </a:r>
            <a:endParaRPr lang="es-ES_tradnl" sz="2000" b="0" i="0" dirty="0">
              <a:solidFill>
                <a:srgbClr val="FFFFFF"/>
              </a:solidFill>
              <a:effectLst>
                <a:outerShdw blurRad="38100" dist="38100" dir="2700000" algn="tl">
                  <a:srgbClr val="000000">
                    <a:alpha val="43137"/>
                  </a:srgbClr>
                </a:outerShdw>
              </a:effectLst>
              <a:latin typeface="Calibri"/>
            </a:endParaRPr>
          </a:p>
        </p:txBody>
      </p:sp>
      <p:sp>
        <p:nvSpPr>
          <p:cNvPr id="15" name="Rounded Rectangle 7"/>
          <p:cNvSpPr/>
          <p:nvPr/>
        </p:nvSpPr>
        <p:spPr bwMode="auto">
          <a:xfrm>
            <a:off x="6916340" y="5648031"/>
            <a:ext cx="1713866"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s-ES_tradnl" sz="2000" b="0" i="0" dirty="0" smtClean="0">
                <a:solidFill>
                  <a:srgbClr val="FFFFFF"/>
                </a:solidFill>
                <a:effectLst>
                  <a:outerShdw blurRad="38100" dist="38100" dir="2700000" algn="tl">
                    <a:srgbClr val="000000">
                      <a:alpha val="43137"/>
                    </a:srgbClr>
                  </a:outerShdw>
                </a:effectLst>
                <a:latin typeface="Calibri"/>
              </a:rPr>
              <a:t>10. Dudas</a:t>
            </a:r>
            <a:endParaRPr lang="es-ES_tradnl" sz="2000" b="0" i="0" dirty="0">
              <a:solidFill>
                <a:srgbClr val="FFFFFF"/>
              </a:solidFill>
              <a:effectLst>
                <a:outerShdw blurRad="38100" dist="38100" dir="2700000" algn="tl">
                  <a:srgbClr val="000000">
                    <a:alpha val="43137"/>
                  </a:srgbClr>
                </a:outerShdw>
              </a:effectLst>
              <a:latin typeface="Calibri"/>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68760"/>
            <a:ext cx="8640960" cy="5328592"/>
          </a:xfrm>
        </p:spPr>
        <p:txBody>
          <a:bodyPr/>
          <a:lstStyle/>
          <a:p>
            <a:r>
              <a:rPr lang="es-ES" sz="3000" dirty="0" smtClean="0"/>
              <a:t>           1995		</a:t>
            </a:r>
            <a:r>
              <a:rPr lang="es-ES" sz="3000" dirty="0" smtClean="0">
                <a:sym typeface="Wingdings" pitchFamily="2" charset="2"/>
              </a:rPr>
              <a:t> Código Fuente Mosaic Spyglass</a:t>
            </a:r>
          </a:p>
          <a:p>
            <a:r>
              <a:rPr lang="es-ES" sz="3000" dirty="0">
                <a:sym typeface="Wingdings" pitchFamily="2" charset="2"/>
              </a:rPr>
              <a:t>1</a:t>
            </a:r>
            <a:r>
              <a:rPr lang="es-ES" sz="3000" dirty="0" smtClean="0">
                <a:sym typeface="Wingdings" pitchFamily="2" charset="2"/>
              </a:rPr>
              <a:t>.0 Ago-1995 	 IE 1.0  Versión Inicial</a:t>
            </a:r>
          </a:p>
          <a:p>
            <a:r>
              <a:rPr lang="es-ES" sz="3000" dirty="0">
                <a:sym typeface="Wingdings" pitchFamily="2" charset="2"/>
              </a:rPr>
              <a:t>2</a:t>
            </a:r>
            <a:r>
              <a:rPr lang="es-ES" sz="3000" dirty="0" smtClean="0">
                <a:sym typeface="Wingdings" pitchFamily="2" charset="2"/>
              </a:rPr>
              <a:t>.0 Oct-1995 	 Soporte para SSL y cookies</a:t>
            </a:r>
          </a:p>
          <a:p>
            <a:r>
              <a:rPr lang="es-ES" sz="3000" dirty="0"/>
              <a:t>3</a:t>
            </a:r>
            <a:r>
              <a:rPr lang="es-ES" sz="3000" dirty="0" smtClean="0"/>
              <a:t>.0 </a:t>
            </a:r>
            <a:r>
              <a:rPr lang="es-ES" sz="3000" dirty="0" smtClean="0">
                <a:sym typeface="Wingdings" pitchFamily="2" charset="2"/>
              </a:rPr>
              <a:t></a:t>
            </a:r>
            <a:r>
              <a:rPr lang="es-ES" sz="3000" dirty="0" smtClean="0"/>
              <a:t>Mar-1996	</a:t>
            </a:r>
            <a:r>
              <a:rPr lang="es-ES" sz="3000" dirty="0" smtClean="0">
                <a:sym typeface="Wingdings" pitchFamily="2" charset="2"/>
              </a:rPr>
              <a:t> VBScript, JScript, CSS y Java</a:t>
            </a:r>
          </a:p>
          <a:p>
            <a:r>
              <a:rPr lang="es-ES" sz="3000" dirty="0">
                <a:sym typeface="Wingdings" pitchFamily="2" charset="2"/>
              </a:rPr>
              <a:t>4</a:t>
            </a:r>
            <a:r>
              <a:rPr lang="es-ES" sz="3000" dirty="0" smtClean="0">
                <a:sym typeface="Wingdings" pitchFamily="2" charset="2"/>
              </a:rPr>
              <a:t>.0 Abr-1997	 Mejoras CSS, HTML y DOM</a:t>
            </a:r>
          </a:p>
          <a:p>
            <a:r>
              <a:rPr lang="es-ES" sz="3000" dirty="0" smtClean="0">
                <a:sym typeface="Wingdings" pitchFamily="2" charset="2"/>
              </a:rPr>
              <a:t>5.0 Jun-1998 	 XML7XSL y mejoras CSS 2</a:t>
            </a:r>
          </a:p>
        </p:txBody>
      </p:sp>
      <p:sp>
        <p:nvSpPr>
          <p:cNvPr id="4" name="3 Marcador de texto"/>
          <p:cNvSpPr>
            <a:spLocks noGrp="1"/>
          </p:cNvSpPr>
          <p:nvPr>
            <p:ph type="body" sz="quarter" idx="10"/>
          </p:nvPr>
        </p:nvSpPr>
        <p:spPr>
          <a:xfrm>
            <a:off x="0" y="116632"/>
            <a:ext cx="9036496" cy="1052736"/>
          </a:xfrm>
        </p:spPr>
        <p:txBody>
          <a:bodyPr/>
          <a:lstStyle/>
          <a:p>
            <a:pPr algn="ctr"/>
            <a:r>
              <a:rPr lang="es-ES" sz="6000" dirty="0" smtClean="0"/>
              <a:t>Historia</a:t>
            </a:r>
            <a:endParaRPr lang="es-ES" sz="8000" dirty="0"/>
          </a:p>
        </p:txBody>
      </p:sp>
      <p:pic>
        <p:nvPicPr>
          <p:cNvPr id="6" name="Picture 2" descr="C:\Users\Pedro\Desktop\x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077072"/>
            <a:ext cx="2592288" cy="212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80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a:spLocks noGrp="1"/>
          </p:cNvSpPr>
          <p:nvPr>
            <p:ph type="subTitle" idx="1"/>
          </p:nvPr>
        </p:nvSpPr>
        <p:spPr>
          <a:xfrm>
            <a:off x="251520" y="1268760"/>
            <a:ext cx="8640960" cy="5328592"/>
          </a:xfrm>
        </p:spPr>
        <p:txBody>
          <a:bodyPr/>
          <a:lstStyle/>
          <a:p>
            <a:r>
              <a:rPr lang="es-ES" sz="3000" dirty="0" smtClean="0">
                <a:sym typeface="Wingdings" pitchFamily="2" charset="2"/>
              </a:rPr>
              <a:t>6.0 Mar-2001	 Mejoras CSS y vulnerabilidades</a:t>
            </a:r>
          </a:p>
          <a:p>
            <a:r>
              <a:rPr lang="es-ES" sz="3000" dirty="0" smtClean="0">
                <a:sym typeface="Wingdings" pitchFamily="2" charset="2"/>
              </a:rPr>
              <a:t>7.0 Jul-2005	 Navegación pestañas e interfaz</a:t>
            </a:r>
          </a:p>
          <a:p>
            <a:r>
              <a:rPr lang="es-ES" sz="3000" dirty="0" smtClean="0">
                <a:sym typeface="Wingdings" pitchFamily="2" charset="2"/>
              </a:rPr>
              <a:t>8.0 Mar-2008	 Favoritos y barra herramientas</a:t>
            </a:r>
          </a:p>
          <a:p>
            <a:r>
              <a:rPr lang="es-ES" sz="3000" dirty="0" smtClean="0">
                <a:sym typeface="Wingdings" pitchFamily="2" charset="2"/>
              </a:rPr>
              <a:t>9.0 Mar-2010	 </a:t>
            </a:r>
            <a:r>
              <a:rPr lang="es-ES" sz="3000" dirty="0" smtClean="0"/>
              <a:t>CSS, </a:t>
            </a:r>
            <a:r>
              <a:rPr lang="es-ES" sz="3000" dirty="0"/>
              <a:t>JavaScript, DOM y </a:t>
            </a:r>
            <a:r>
              <a:rPr lang="es-ES" sz="3000" dirty="0" smtClean="0"/>
              <a:t>HTML5</a:t>
            </a:r>
          </a:p>
          <a:p>
            <a:pPr marL="514350" indent="-514350">
              <a:buAutoNum type="arabicPlain" startAt="10"/>
            </a:pPr>
            <a:r>
              <a:rPr lang="es-ES" sz="3000" dirty="0" smtClean="0">
                <a:sym typeface="Wingdings" pitchFamily="2" charset="2"/>
              </a:rPr>
              <a:t> Abr-2011	 CSS3, Sandbox</a:t>
            </a:r>
          </a:p>
          <a:p>
            <a:pPr marL="514350" indent="-514350">
              <a:buAutoNum type="arabicPlain" startAt="10"/>
            </a:pPr>
            <a:r>
              <a:rPr lang="es-ES" sz="3000" dirty="0" smtClean="0">
                <a:sym typeface="Wingdings" pitchFamily="2" charset="2"/>
              </a:rPr>
              <a:t> Jun-2012	 Mejoras menores</a:t>
            </a:r>
          </a:p>
        </p:txBody>
      </p:sp>
      <p:sp>
        <p:nvSpPr>
          <p:cNvPr id="6" name="3 Marcador de texto"/>
          <p:cNvSpPr>
            <a:spLocks noGrp="1"/>
          </p:cNvSpPr>
          <p:nvPr>
            <p:ph type="body" sz="quarter" idx="10"/>
          </p:nvPr>
        </p:nvSpPr>
        <p:spPr>
          <a:xfrm>
            <a:off x="107504" y="188640"/>
            <a:ext cx="8928992" cy="1196354"/>
          </a:xfrm>
        </p:spPr>
        <p:txBody>
          <a:bodyPr/>
          <a:lstStyle/>
          <a:p>
            <a:pPr algn="ctr"/>
            <a:r>
              <a:rPr lang="es-ES" sz="6000" dirty="0" smtClean="0"/>
              <a:t>Historia </a:t>
            </a:r>
            <a:r>
              <a:rPr lang="es-ES" sz="6000" dirty="0" smtClean="0"/>
              <a:t> II</a:t>
            </a:r>
            <a:endParaRPr lang="es-ES" sz="6000" dirty="0"/>
          </a:p>
        </p:txBody>
      </p:sp>
      <p:pic>
        <p:nvPicPr>
          <p:cNvPr id="2050" name="Picture 2" descr="C:\Users\Pedro\Desktop\aqGefSO6D0Q7Gt-3Xmsz22OZxHct0rSE9Z-ihuXKLs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994963"/>
            <a:ext cx="4283968" cy="286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9112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edro\Desktop\FgzdQ1YoWkleRnF8COr0JwFuP1QGjK7xkz8kWlWhXJ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221088"/>
            <a:ext cx="3956803" cy="2520280"/>
          </a:xfrm>
          <a:prstGeom prst="rect">
            <a:avLst/>
          </a:prstGeom>
          <a:noFill/>
          <a:extLst>
            <a:ext uri="{909E8E84-426E-40DD-AFC4-6F175D3DCCD1}">
              <a14:hiddenFill xmlns:a14="http://schemas.microsoft.com/office/drawing/2010/main">
                <a:solidFill>
                  <a:srgbClr val="FFFFFF"/>
                </a:solidFill>
              </a14:hiddenFill>
            </a:ext>
          </a:extLst>
        </p:spPr>
      </p:pic>
      <p:sp>
        <p:nvSpPr>
          <p:cNvPr id="3" name="3 Marcador de texto"/>
          <p:cNvSpPr>
            <a:spLocks noGrp="1"/>
          </p:cNvSpPr>
          <p:nvPr>
            <p:ph type="body" sz="quarter" idx="10"/>
          </p:nvPr>
        </p:nvSpPr>
        <p:spPr>
          <a:xfrm>
            <a:off x="107504" y="188640"/>
            <a:ext cx="8928992" cy="1196354"/>
          </a:xfrm>
        </p:spPr>
        <p:txBody>
          <a:bodyPr/>
          <a:lstStyle/>
          <a:p>
            <a:pPr algn="ctr"/>
            <a:r>
              <a:rPr lang="es-ES" sz="6000" dirty="0" smtClean="0"/>
              <a:t>Microsoft  Edge  (Jun-2015)</a:t>
            </a:r>
            <a:endParaRPr lang="es-ES" sz="6000" dirty="0"/>
          </a:p>
        </p:txBody>
      </p:sp>
      <p:sp>
        <p:nvSpPr>
          <p:cNvPr id="4" name="2 Subtítulo"/>
          <p:cNvSpPr>
            <a:spLocks noGrp="1"/>
          </p:cNvSpPr>
          <p:nvPr>
            <p:ph type="subTitle" idx="1"/>
          </p:nvPr>
        </p:nvSpPr>
        <p:spPr>
          <a:xfrm>
            <a:off x="251520" y="1268760"/>
            <a:ext cx="8640960" cy="5328592"/>
          </a:xfrm>
        </p:spPr>
        <p:txBody>
          <a:bodyPr/>
          <a:lstStyle/>
          <a:p>
            <a:r>
              <a:rPr lang="es-ES" sz="3000" dirty="0" smtClean="0">
                <a:sym typeface="Wingdings" pitchFamily="2" charset="2"/>
              </a:rPr>
              <a:t>PRINCIPALES NOVEDADES:</a:t>
            </a:r>
          </a:p>
          <a:p>
            <a:endParaRPr lang="es-ES" sz="3000" dirty="0" smtClean="0">
              <a:sym typeface="Wingdings" pitchFamily="2" charset="2"/>
            </a:endParaRPr>
          </a:p>
          <a:p>
            <a:pPr marL="457200" indent="-457200">
              <a:buFont typeface="Arial" pitchFamily="34" charset="0"/>
              <a:buChar char="•"/>
            </a:pPr>
            <a:r>
              <a:rPr lang="es-ES" sz="3000" dirty="0" smtClean="0">
                <a:sym typeface="Wingdings" pitchFamily="2" charset="2"/>
              </a:rPr>
              <a:t>Nuevo Motor Renderizado: EdgeHTML</a:t>
            </a:r>
          </a:p>
          <a:p>
            <a:pPr marL="457200" indent="-457200">
              <a:buFont typeface="Arial" pitchFamily="34" charset="0"/>
              <a:buChar char="•"/>
            </a:pPr>
            <a:r>
              <a:rPr lang="es-ES" sz="3000" dirty="0" smtClean="0">
                <a:sym typeface="Wingdings" pitchFamily="2" charset="2"/>
              </a:rPr>
              <a:t>Motor de JavaScript: Chakra</a:t>
            </a:r>
          </a:p>
          <a:p>
            <a:pPr marL="457200" indent="-457200">
              <a:buFont typeface="Arial" pitchFamily="34" charset="0"/>
              <a:buChar char="•"/>
            </a:pPr>
            <a:r>
              <a:rPr lang="es-ES" sz="3000" dirty="0" smtClean="0">
                <a:sym typeface="Wingdings" pitchFamily="2" charset="2"/>
              </a:rPr>
              <a:t>Integración con Cortana para búsquedas por voz</a:t>
            </a:r>
          </a:p>
          <a:p>
            <a:pPr marL="457200" indent="-457200">
              <a:buFont typeface="Arial" pitchFamily="34" charset="0"/>
              <a:buChar char="•"/>
            </a:pPr>
            <a:r>
              <a:rPr lang="es-ES" sz="3000" dirty="0" smtClean="0">
                <a:sym typeface="Wingdings" pitchFamily="2" charset="2"/>
              </a:rPr>
              <a:t>Interactuar con las paginas web</a:t>
            </a:r>
          </a:p>
          <a:p>
            <a:pPr marL="457200" indent="-457200">
              <a:buFont typeface="Arial" pitchFamily="34" charset="0"/>
              <a:buChar char="•"/>
            </a:pPr>
            <a:r>
              <a:rPr lang="es-ES" sz="3000" dirty="0" smtClean="0">
                <a:sym typeface="Wingdings" pitchFamily="2" charset="2"/>
              </a:rPr>
              <a:t>Complementos, extensiones</a:t>
            </a:r>
          </a:p>
          <a:p>
            <a:pPr marL="457200" indent="-457200">
              <a:buFont typeface="Arial" pitchFamily="34" charset="0"/>
              <a:buChar char="•"/>
            </a:pPr>
            <a:r>
              <a:rPr lang="es-ES" sz="3000" dirty="0" smtClean="0">
                <a:sym typeface="Wingdings" pitchFamily="2" charset="2"/>
              </a:rPr>
              <a:t>Filtro Navegación</a:t>
            </a:r>
          </a:p>
          <a:p>
            <a:pPr marL="457200" indent="-457200">
              <a:buFont typeface="Arial" pitchFamily="34" charset="0"/>
              <a:buChar char="•"/>
            </a:pPr>
            <a:r>
              <a:rPr lang="es-ES" sz="3000" dirty="0" smtClean="0">
                <a:sym typeface="Wingdings" pitchFamily="2" charset="2"/>
              </a:rPr>
              <a:t>Interfaz gráfica minimalista</a:t>
            </a:r>
          </a:p>
          <a:p>
            <a:pPr marL="457200" indent="-457200">
              <a:buFont typeface="Arial" pitchFamily="34" charset="0"/>
              <a:buChar char="•"/>
            </a:pPr>
            <a:r>
              <a:rPr lang="es-ES" sz="3000" dirty="0" smtClean="0">
                <a:sym typeface="Wingdings" pitchFamily="2" charset="2"/>
              </a:rPr>
              <a:t>Modo Lectura</a:t>
            </a:r>
          </a:p>
        </p:txBody>
      </p:sp>
    </p:spTree>
    <p:extLst>
      <p:ext uri="{BB962C8B-B14F-4D97-AF65-F5344CB8AC3E}">
        <p14:creationId xmlns:p14="http://schemas.microsoft.com/office/powerpoint/2010/main" val="13924919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texto"/>
          <p:cNvSpPr>
            <a:spLocks noGrp="1"/>
          </p:cNvSpPr>
          <p:nvPr>
            <p:ph type="body" sz="quarter" idx="10"/>
          </p:nvPr>
        </p:nvSpPr>
        <p:spPr>
          <a:xfrm>
            <a:off x="107504" y="188640"/>
            <a:ext cx="8928992" cy="1196354"/>
          </a:xfrm>
        </p:spPr>
        <p:txBody>
          <a:bodyPr/>
          <a:lstStyle/>
          <a:p>
            <a:pPr algn="ctr"/>
            <a:r>
              <a:rPr lang="es-ES" sz="6000" dirty="0" smtClean="0"/>
              <a:t>Rendimiento</a:t>
            </a:r>
            <a:endParaRPr lang="es-ES" sz="6000" dirty="0"/>
          </a:p>
        </p:txBody>
      </p:sp>
      <p:pic>
        <p:nvPicPr>
          <p:cNvPr id="1026" name="Picture 2" descr="C:\Users\Pedro\Desktop\testNavegado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934087" cy="273630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ro\Desktop\Chrome-Firefox-IE-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6060584"/>
            <a:ext cx="1547664" cy="79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5599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067944" y="1111669"/>
            <a:ext cx="3024336" cy="936104"/>
          </a:xfrm>
        </p:spPr>
        <p:txBody>
          <a:bodyPr/>
          <a:lstStyle/>
          <a:p>
            <a:r>
              <a:rPr lang="es-ES" dirty="0" smtClean="0"/>
              <a:t>2002</a:t>
            </a:r>
            <a:endParaRPr lang="es-ES" dirty="0"/>
          </a:p>
        </p:txBody>
      </p:sp>
      <p:sp>
        <p:nvSpPr>
          <p:cNvPr id="5" name="3 Marcador de texto"/>
          <p:cNvSpPr>
            <a:spLocks noGrp="1"/>
          </p:cNvSpPr>
          <p:nvPr>
            <p:ph type="body" sz="quarter" idx="10"/>
          </p:nvPr>
        </p:nvSpPr>
        <p:spPr>
          <a:xfrm>
            <a:off x="360111" y="116632"/>
            <a:ext cx="8496944" cy="1384994"/>
          </a:xfrm>
        </p:spPr>
        <p:txBody>
          <a:bodyPr/>
          <a:lstStyle/>
          <a:p>
            <a:pPr algn="ctr"/>
            <a:r>
              <a:rPr lang="es-ES" sz="6000" dirty="0" smtClean="0"/>
              <a:t>Sistemas Operativos</a:t>
            </a:r>
            <a:endParaRPr lang="es-ES" sz="6000" dirty="0"/>
          </a:p>
        </p:txBody>
      </p:sp>
      <p:sp>
        <p:nvSpPr>
          <p:cNvPr id="6" name="2 Subtítulo"/>
          <p:cNvSpPr txBox="1">
            <a:spLocks/>
          </p:cNvSpPr>
          <p:nvPr/>
        </p:nvSpPr>
        <p:spPr>
          <a:xfrm>
            <a:off x="1265960" y="5661248"/>
            <a:ext cx="3024336" cy="936104"/>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dirty="0" smtClean="0"/>
              <a:t>2006</a:t>
            </a:r>
            <a:endParaRPr lang="es-ES" dirty="0"/>
          </a:p>
        </p:txBody>
      </p:sp>
      <p:sp>
        <p:nvSpPr>
          <p:cNvPr id="7" name="2 Subtítulo"/>
          <p:cNvSpPr txBox="1">
            <a:spLocks/>
          </p:cNvSpPr>
          <p:nvPr/>
        </p:nvSpPr>
        <p:spPr>
          <a:xfrm>
            <a:off x="7110176" y="3165249"/>
            <a:ext cx="3024336" cy="936104"/>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dirty="0" smtClean="0"/>
              <a:t>2015</a:t>
            </a:r>
            <a:endParaRPr lang="es-ES" dirty="0"/>
          </a:p>
        </p:txBody>
      </p:sp>
      <p:sp>
        <p:nvSpPr>
          <p:cNvPr id="8" name="2 Subtítulo"/>
          <p:cNvSpPr txBox="1">
            <a:spLocks/>
          </p:cNvSpPr>
          <p:nvPr/>
        </p:nvSpPr>
        <p:spPr>
          <a:xfrm>
            <a:off x="300621" y="1219999"/>
            <a:ext cx="3024336" cy="936104"/>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dirty="0" smtClean="0"/>
              <a:t>1995</a:t>
            </a:r>
            <a:endParaRPr lang="es-ES" dirty="0"/>
          </a:p>
        </p:txBody>
      </p:sp>
      <p:pic>
        <p:nvPicPr>
          <p:cNvPr id="1026" name="Picture 2" descr="C:\Users\Pedro\Desktop\x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97476"/>
            <a:ext cx="1406277" cy="11512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ro\Desktop\apple-logo-png-transparent-background-i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44" y="3588371"/>
            <a:ext cx="1552095" cy="1799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ro\Desktop\Windows-10-Logo-Pictu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3888816"/>
            <a:ext cx="3348160" cy="59932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edro\Desktop\solaris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361025"/>
            <a:ext cx="2520280" cy="1306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Pedro\Desktop\Windows_Phone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5346" y="3851518"/>
            <a:ext cx="1273237" cy="1273237"/>
          </a:xfrm>
          <a:prstGeom prst="rect">
            <a:avLst/>
          </a:prstGeom>
          <a:noFill/>
          <a:extLst>
            <a:ext uri="{909E8E84-426E-40DD-AFC4-6F175D3DCCD1}">
              <a14:hiddenFill xmlns:a14="http://schemas.microsoft.com/office/drawing/2010/main">
                <a:solidFill>
                  <a:srgbClr val="FFFFFF"/>
                </a:solidFill>
              </a14:hiddenFill>
            </a:ext>
          </a:extLst>
        </p:spPr>
      </p:pic>
      <p:sp>
        <p:nvSpPr>
          <p:cNvPr id="14" name="2 Subtítulo"/>
          <p:cNvSpPr txBox="1">
            <a:spLocks/>
          </p:cNvSpPr>
          <p:nvPr/>
        </p:nvSpPr>
        <p:spPr>
          <a:xfrm>
            <a:off x="2411760" y="3420764"/>
            <a:ext cx="3024336" cy="936104"/>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dirty="0" smtClean="0"/>
              <a:t>2010</a:t>
            </a:r>
            <a:endParaRPr lang="es-ES" dirty="0"/>
          </a:p>
        </p:txBody>
      </p:sp>
    </p:spTree>
    <p:extLst>
      <p:ext uri="{BB962C8B-B14F-4D97-AF65-F5344CB8AC3E}">
        <p14:creationId xmlns:p14="http://schemas.microsoft.com/office/powerpoint/2010/main" val="40672372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Marcador de texto"/>
          <p:cNvSpPr>
            <a:spLocks noGrp="1"/>
          </p:cNvSpPr>
          <p:nvPr>
            <p:ph type="body" sz="quarter" idx="10"/>
          </p:nvPr>
        </p:nvSpPr>
        <p:spPr>
          <a:xfrm>
            <a:off x="305594" y="116632"/>
            <a:ext cx="8496944" cy="1384994"/>
          </a:xfrm>
        </p:spPr>
        <p:txBody>
          <a:bodyPr/>
          <a:lstStyle/>
          <a:p>
            <a:pPr algn="ctr"/>
            <a:r>
              <a:rPr lang="es-ES" sz="6000" dirty="0" smtClean="0"/>
              <a:t>Arquitectura</a:t>
            </a:r>
            <a:endParaRPr lang="es-ES" sz="8000" dirty="0"/>
          </a:p>
        </p:txBody>
      </p:sp>
      <p:sp>
        <p:nvSpPr>
          <p:cNvPr id="3" name="2 Subtítulo"/>
          <p:cNvSpPr>
            <a:spLocks noGrp="1"/>
          </p:cNvSpPr>
          <p:nvPr>
            <p:ph type="subTitle" idx="1"/>
          </p:nvPr>
        </p:nvSpPr>
        <p:spPr>
          <a:xfrm>
            <a:off x="503040" y="1268760"/>
            <a:ext cx="8640960" cy="5328592"/>
          </a:xfrm>
        </p:spPr>
        <p:txBody>
          <a:bodyPr/>
          <a:lstStyle/>
          <a:p>
            <a:endParaRPr lang="es-ES" sz="3000" dirty="0" smtClean="0">
              <a:sym typeface="Wingdings" pitchFamily="2" charset="2"/>
            </a:endParaRPr>
          </a:p>
          <a:p>
            <a:pPr marL="457200" indent="-457200">
              <a:buFont typeface="Arial" pitchFamily="34" charset="0"/>
              <a:buChar char="•"/>
            </a:pPr>
            <a:r>
              <a:rPr lang="es-ES" sz="3000" dirty="0" smtClean="0">
                <a:sym typeface="Wingdings" pitchFamily="2" charset="2"/>
              </a:rPr>
              <a:t>Arquitectura “Modelo de Objetos componentes” (COM)</a:t>
            </a: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7991560" cy="1962591"/>
          </a:xfrm>
          <a:prstGeom prst="rect">
            <a:avLst/>
          </a:prstGeom>
        </p:spPr>
      </p:pic>
    </p:spTree>
    <p:extLst>
      <p:ext uri="{BB962C8B-B14F-4D97-AF65-F5344CB8AC3E}">
        <p14:creationId xmlns:p14="http://schemas.microsoft.com/office/powerpoint/2010/main" val="11154206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Marcador de texto"/>
          <p:cNvSpPr>
            <a:spLocks noGrp="1"/>
          </p:cNvSpPr>
          <p:nvPr>
            <p:ph type="body" sz="quarter" idx="10"/>
          </p:nvPr>
        </p:nvSpPr>
        <p:spPr>
          <a:xfrm>
            <a:off x="305594" y="116632"/>
            <a:ext cx="8496944" cy="1384994"/>
          </a:xfrm>
        </p:spPr>
        <p:txBody>
          <a:bodyPr/>
          <a:lstStyle/>
          <a:p>
            <a:pPr algn="ctr"/>
            <a:r>
              <a:rPr lang="es-ES" sz="6000" dirty="0" smtClean="0"/>
              <a:t>Caché</a:t>
            </a:r>
            <a:endParaRPr lang="es-ES" sz="8000" dirty="0"/>
          </a:p>
        </p:txBody>
      </p:sp>
      <p:sp>
        <p:nvSpPr>
          <p:cNvPr id="3" name="2 Subtítulo"/>
          <p:cNvSpPr>
            <a:spLocks noGrp="1"/>
          </p:cNvSpPr>
          <p:nvPr>
            <p:ph type="subTitle" idx="1"/>
          </p:nvPr>
        </p:nvSpPr>
        <p:spPr>
          <a:xfrm>
            <a:off x="251520" y="1268760"/>
            <a:ext cx="8640960" cy="5328592"/>
          </a:xfrm>
        </p:spPr>
        <p:txBody>
          <a:bodyPr/>
          <a:lstStyle/>
          <a:p>
            <a:pPr marL="457200" indent="-457200">
              <a:buFont typeface="Arial" pitchFamily="34" charset="0"/>
              <a:buChar char="•"/>
            </a:pPr>
            <a:r>
              <a:rPr lang="es-ES" sz="3000" dirty="0" smtClean="0">
                <a:sym typeface="Wingdings" pitchFamily="2" charset="2"/>
              </a:rPr>
              <a:t>Guarda archivos temporales para permitir un acceso más rápido</a:t>
            </a:r>
          </a:p>
          <a:p>
            <a:pPr marL="457200" indent="-457200">
              <a:buFont typeface="Arial" pitchFamily="34" charset="0"/>
              <a:buChar char="•"/>
            </a:pPr>
            <a:endParaRPr lang="es-ES" sz="3000" dirty="0">
              <a:sym typeface="Wingdings" pitchFamily="2" charset="2"/>
            </a:endParaRPr>
          </a:p>
          <a:p>
            <a:pPr marL="457200" indent="-457200">
              <a:buFont typeface="Arial" pitchFamily="34" charset="0"/>
              <a:buChar char="•"/>
            </a:pPr>
            <a:r>
              <a:rPr lang="es-ES" sz="3000" dirty="0" smtClean="0">
                <a:sym typeface="Wingdings" pitchFamily="2" charset="2"/>
              </a:rPr>
              <a:t>Archivo Index.dat</a:t>
            </a:r>
          </a:p>
          <a:p>
            <a:pPr marL="457200" indent="-457200">
              <a:buFont typeface="Arial" pitchFamily="34" charset="0"/>
              <a:buChar char="•"/>
            </a:pPr>
            <a:endParaRPr lang="es-ES" sz="3000" dirty="0">
              <a:sym typeface="Wingdings" pitchFamily="2" charset="2"/>
            </a:endParaRPr>
          </a:p>
          <a:p>
            <a:pPr marL="457200" indent="-457200">
              <a:buFont typeface="Arial" pitchFamily="34" charset="0"/>
              <a:buChar char="•"/>
            </a:pPr>
            <a:r>
              <a:rPr lang="es-ES" sz="3000" dirty="0" smtClean="0">
                <a:sym typeface="Wingdings" pitchFamily="2" charset="2"/>
              </a:rPr>
              <a:t>Internet Explorer  HDD</a:t>
            </a:r>
          </a:p>
          <a:p>
            <a:pPr marL="457200" indent="-457200">
              <a:buFont typeface="Arial" pitchFamily="34" charset="0"/>
              <a:buChar char="•"/>
            </a:pPr>
            <a:endParaRPr lang="es-ES" sz="3000" dirty="0">
              <a:sym typeface="Wingdings" pitchFamily="2" charset="2"/>
            </a:endParaRPr>
          </a:p>
          <a:p>
            <a:pPr marL="457200" indent="-457200">
              <a:buFont typeface="Arial" pitchFamily="34" charset="0"/>
              <a:buChar char="•"/>
            </a:pPr>
            <a:r>
              <a:rPr lang="es-ES" sz="3000" dirty="0" smtClean="0">
                <a:sym typeface="Wingdings" pitchFamily="2" charset="2"/>
              </a:rPr>
              <a:t>Microsoft Edge  RAM  HDD</a:t>
            </a:r>
          </a:p>
          <a:p>
            <a:pPr marL="457200" indent="-457200">
              <a:buFont typeface="Arial" pitchFamily="34" charset="0"/>
              <a:buChar char="•"/>
            </a:pPr>
            <a:endParaRPr lang="es-ES" sz="3000" dirty="0" smtClean="0">
              <a:sym typeface="Wingdings" pitchFamily="2" charset="2"/>
            </a:endParaRPr>
          </a:p>
          <a:p>
            <a:pPr marL="457200" indent="-457200">
              <a:buFont typeface="Arial" pitchFamily="34" charset="0"/>
              <a:buChar char="•"/>
            </a:pPr>
            <a:endParaRPr lang="es-ES" sz="3000" dirty="0" smtClean="0">
              <a:sym typeface="Wingdings" pitchFamily="2" charset="2"/>
            </a:endParaRPr>
          </a:p>
        </p:txBody>
      </p:sp>
    </p:spTree>
    <p:extLst>
      <p:ext uri="{BB962C8B-B14F-4D97-AF65-F5344CB8AC3E}">
        <p14:creationId xmlns:p14="http://schemas.microsoft.com/office/powerpoint/2010/main" val="126642814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Blue_With_White_Cloud_Border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1_Blue_With_White_Cloud_Border_template_Segoe</Template>
  <TotalTime>219</TotalTime>
  <Words>638</Words>
  <Application>Microsoft Office PowerPoint</Application>
  <PresentationFormat>Presentación en pantalla (4:3)</PresentationFormat>
  <Paragraphs>87</Paragraphs>
  <Slides>13</Slides>
  <Notes>5</Notes>
  <HiddenSlides>0</HiddenSlides>
  <MMClips>0</MMClips>
  <ScaleCrop>false</ScaleCrop>
  <HeadingPairs>
    <vt:vector size="4" baseType="variant">
      <vt:variant>
        <vt:lpstr>Tema</vt:lpstr>
      </vt:variant>
      <vt:variant>
        <vt:i4>2</vt:i4>
      </vt:variant>
      <vt:variant>
        <vt:lpstr>Títulos de diapositiva</vt:lpstr>
      </vt:variant>
      <vt:variant>
        <vt:i4>13</vt:i4>
      </vt:variant>
    </vt:vector>
  </HeadingPairs>
  <TitlesOfParts>
    <vt:vector size="15" baseType="lpstr">
      <vt:lpstr>1_Blue_With_White_Cloud_Border_template_Segoe</vt:lpstr>
      <vt:lpstr>White with Courier font for code slides</vt:lpstr>
      <vt:lpstr>Navegadores de Microsoft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Navegadores de Microsoft</dc:title>
  <dc:creator>Pedro</dc:creator>
  <cp:lastModifiedBy>Pedro</cp:lastModifiedBy>
  <cp:revision>29</cp:revision>
  <dcterms:created xsi:type="dcterms:W3CDTF">2015-09-22T08:28:00Z</dcterms:created>
  <dcterms:modified xsi:type="dcterms:W3CDTF">2015-09-23T21:25:32Z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