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72" r:id="rId3"/>
    <p:sldId id="273" r:id="rId4"/>
    <p:sldId id="274" r:id="rId5"/>
    <p:sldId id="275" r:id="rId6"/>
    <p:sldId id="276" r:id="rId7"/>
    <p:sldId id="277"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5143500" type="screen16x9"/>
  <p:notesSz cx="6858000" cy="9144000"/>
  <p:embeddedFontLst>
    <p:embeddedFont>
      <p:font typeface="Proxima Nova"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9DA349-D0AD-4E0C-9086-F5D27326A4B8}">
  <a:tblStyle styleId="{559DA349-D0AD-4E0C-9086-F5D27326A4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bb1f0ade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1bb1f0ade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34ca5446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34ca5446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34ca5446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34ca5446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34ca5446b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34ca5446b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34ca5446b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34ca5446b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34ca5446b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34ca5446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f4b3df2b5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f4b3df2b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34ca5446b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34ca5446b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734ca5446b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734ca5446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34ca5446b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734ca5446b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1bb1f0ade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1bb1f0ade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Conceptos</a:t>
            </a:r>
            <a:endParaRPr b="1"/>
          </a:p>
          <a:p>
            <a:pPr marL="457200" lvl="0" indent="-298450" algn="l" rtl="0">
              <a:spcBef>
                <a:spcPts val="0"/>
              </a:spcBef>
              <a:spcAft>
                <a:spcPts val="0"/>
              </a:spcAft>
              <a:buSzPts val="1100"/>
              <a:buChar char="●"/>
            </a:pPr>
            <a:r>
              <a:rPr lang="en" b="1"/>
              <a:t>Dato</a:t>
            </a:r>
            <a:r>
              <a:rPr lang="en"/>
              <a:t>: describen valores, hechos, condiciones, etc. (ej: valor, medida, descripción)</a:t>
            </a:r>
            <a:endParaRPr/>
          </a:p>
          <a:p>
            <a:pPr marL="457200" lvl="0" indent="-298450" algn="l" rtl="0">
              <a:spcBef>
                <a:spcPts val="0"/>
              </a:spcBef>
              <a:spcAft>
                <a:spcPts val="0"/>
              </a:spcAft>
              <a:buSzPts val="1100"/>
              <a:buChar char="●"/>
            </a:pPr>
            <a:r>
              <a:rPr lang="en" b="1"/>
              <a:t>Información</a:t>
            </a:r>
            <a:r>
              <a:rPr lang="en"/>
              <a:t>: conjunto de datos que, en un contexto, ofrecen significado, conocimiento, ideas o conclusiones. En otras palabras, es el resultado del procesamiento de datos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34ca5446b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34ca5446b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734ca5446b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734ca5446b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1ba323b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1ba323b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Archivos</a:t>
            </a:r>
            <a:endParaRPr b="1"/>
          </a:p>
          <a:p>
            <a:pPr marL="457200" lvl="0" indent="-298450" algn="l" rtl="0">
              <a:spcBef>
                <a:spcPts val="0"/>
              </a:spcBef>
              <a:spcAft>
                <a:spcPts val="0"/>
              </a:spcAft>
              <a:buSzPts val="1100"/>
              <a:buChar char="●"/>
            </a:pPr>
            <a:r>
              <a:rPr lang="en" b="1"/>
              <a:t>Texto</a:t>
            </a:r>
            <a:endParaRPr b="1"/>
          </a:p>
          <a:p>
            <a:pPr marL="914400" lvl="1" indent="-298450" algn="l" rtl="0">
              <a:spcBef>
                <a:spcPts val="0"/>
              </a:spcBef>
              <a:spcAft>
                <a:spcPts val="0"/>
              </a:spcAft>
              <a:buSzPts val="1100"/>
              <a:buChar char="○"/>
            </a:pPr>
            <a:r>
              <a:rPr lang="en"/>
              <a:t>Legibles mediante cualquier procesador de texto</a:t>
            </a:r>
            <a:endParaRPr/>
          </a:p>
          <a:p>
            <a:pPr marL="914400" lvl="1" indent="-298450" algn="l" rtl="0">
              <a:spcBef>
                <a:spcPts val="0"/>
              </a:spcBef>
              <a:spcAft>
                <a:spcPts val="0"/>
              </a:spcAft>
              <a:buSzPts val="1100"/>
              <a:buChar char="○"/>
            </a:pPr>
            <a:r>
              <a:rPr lang="en"/>
              <a:t>Mucho espacio de almacenamiento</a:t>
            </a:r>
            <a:endParaRPr/>
          </a:p>
          <a:p>
            <a:pPr marL="914400" lvl="1" indent="-298450" algn="l" rtl="0">
              <a:spcBef>
                <a:spcPts val="0"/>
              </a:spcBef>
              <a:spcAft>
                <a:spcPts val="0"/>
              </a:spcAft>
              <a:buSzPts val="1100"/>
              <a:buChar char="○"/>
            </a:pPr>
            <a:r>
              <a:rPr lang="en"/>
              <a:t>Encoding</a:t>
            </a:r>
            <a:endParaRPr/>
          </a:p>
          <a:p>
            <a:pPr marL="457200" lvl="0" indent="-298450" algn="l" rtl="0">
              <a:spcBef>
                <a:spcPts val="0"/>
              </a:spcBef>
              <a:spcAft>
                <a:spcPts val="0"/>
              </a:spcAft>
              <a:buSzPts val="1100"/>
              <a:buChar char="●"/>
            </a:pPr>
            <a:r>
              <a:rPr lang="en" b="1"/>
              <a:t>Binarios</a:t>
            </a:r>
            <a:endParaRPr b="1"/>
          </a:p>
          <a:p>
            <a:pPr marL="914400" lvl="1" indent="-298450" algn="l" rtl="0">
              <a:spcBef>
                <a:spcPts val="0"/>
              </a:spcBef>
              <a:spcAft>
                <a:spcPts val="0"/>
              </a:spcAft>
              <a:buSzPts val="1100"/>
              <a:buChar char="○"/>
            </a:pPr>
            <a:r>
              <a:rPr lang="en"/>
              <a:t>Mucho más rápidos para la lectura/escritura</a:t>
            </a:r>
            <a:endParaRPr/>
          </a:p>
          <a:p>
            <a:pPr marL="914400" lvl="1" indent="-298450" algn="l" rtl="0">
              <a:spcBef>
                <a:spcPts val="0"/>
              </a:spcBef>
              <a:spcAft>
                <a:spcPts val="0"/>
              </a:spcAft>
              <a:buSzPts val="1100"/>
              <a:buChar char="○"/>
            </a:pPr>
            <a:r>
              <a:rPr lang="en"/>
              <a:t>La aplicación que lo maneja es la única que conoce su formato</a:t>
            </a:r>
            <a:endParaRPr/>
          </a:p>
          <a:p>
            <a:pPr marL="914400" lvl="1" indent="-298450" algn="l" rtl="0">
              <a:spcBef>
                <a:spcPts val="0"/>
              </a:spcBef>
              <a:spcAft>
                <a:spcPts val="0"/>
              </a:spcAft>
              <a:buSzPts val="1100"/>
              <a:buChar char="○"/>
            </a:pPr>
            <a:r>
              <a:rPr lang="en"/>
              <a:t>Menor espacio de almacenamiento según la estructura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1bb1f0ade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1bb1f0ade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1bb1f0ade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1bb1f0ade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1bb1f0ade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1bb1f0ade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99164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1bb1f0ade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1bb1f0ade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f4b3df2b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f4b3df2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f4b3df2b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f4b3df2b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Base de Datos I</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Introducción + Diagrama Entidad-Relación (Básico)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Relación</a:t>
            </a:r>
            <a:endParaRPr/>
          </a:p>
        </p:txBody>
      </p:sp>
      <p:sp>
        <p:nvSpPr>
          <p:cNvPr id="92" name="Google Shape;92;p16"/>
          <p:cNvSpPr txBox="1">
            <a:spLocks noGrp="1"/>
          </p:cNvSpPr>
          <p:nvPr>
            <p:ph type="body" idx="1"/>
          </p:nvPr>
        </p:nvSpPr>
        <p:spPr>
          <a:xfrm>
            <a:off x="311700" y="1152475"/>
            <a:ext cx="8520600" cy="49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“Vínculo entre instancias de uno o más conjuntos de entidades”</a:t>
            </a:r>
            <a:endParaRPr/>
          </a:p>
        </p:txBody>
      </p:sp>
      <p:grpSp>
        <p:nvGrpSpPr>
          <p:cNvPr id="93" name="Google Shape;93;p16"/>
          <p:cNvGrpSpPr/>
          <p:nvPr/>
        </p:nvGrpSpPr>
        <p:grpSpPr>
          <a:xfrm>
            <a:off x="3615150" y="2493325"/>
            <a:ext cx="8484475" cy="1226700"/>
            <a:chOff x="3615150" y="2493325"/>
            <a:chExt cx="8484475" cy="1226700"/>
          </a:xfrm>
        </p:grpSpPr>
        <p:sp>
          <p:nvSpPr>
            <p:cNvPr id="94" name="Google Shape;94;p16"/>
            <p:cNvSpPr/>
            <p:nvPr/>
          </p:nvSpPr>
          <p:spPr>
            <a:xfrm>
              <a:off x="3615150" y="249332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Proveedor</a:t>
              </a:r>
              <a:endParaRPr/>
            </a:p>
          </p:txBody>
        </p:sp>
        <p:sp>
          <p:nvSpPr>
            <p:cNvPr id="95" name="Google Shape;95;p16"/>
            <p:cNvSpPr/>
            <p:nvPr/>
          </p:nvSpPr>
          <p:spPr>
            <a:xfrm>
              <a:off x="6775300" y="249332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Producto</a:t>
              </a:r>
              <a:endParaRPr/>
            </a:p>
          </p:txBody>
        </p:sp>
        <p:sp>
          <p:nvSpPr>
            <p:cNvPr id="96" name="Google Shape;96;p16"/>
            <p:cNvSpPr/>
            <p:nvPr/>
          </p:nvSpPr>
          <p:spPr>
            <a:xfrm>
              <a:off x="5773175" y="2659825"/>
              <a:ext cx="411600" cy="401700"/>
            </a:xfrm>
            <a:prstGeom prst="diamond">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 name="Google Shape;97;p16"/>
            <p:cNvCxnSpPr>
              <a:stCxn id="96" idx="1"/>
              <a:endCxn id="94" idx="3"/>
            </p:cNvCxnSpPr>
            <p:nvPr/>
          </p:nvCxnSpPr>
          <p:spPr>
            <a:xfrm rot="10800000">
              <a:off x="5182775" y="2860675"/>
              <a:ext cx="590400" cy="0"/>
            </a:xfrm>
            <a:prstGeom prst="straightConnector1">
              <a:avLst/>
            </a:prstGeom>
            <a:noFill/>
            <a:ln w="19050" cap="flat" cmpd="sng">
              <a:solidFill>
                <a:srgbClr val="434343"/>
              </a:solidFill>
              <a:prstDash val="solid"/>
              <a:round/>
              <a:headEnd type="none" w="med" len="med"/>
              <a:tailEnd type="none" w="med" len="med"/>
            </a:ln>
          </p:spPr>
        </p:cxnSp>
        <p:cxnSp>
          <p:nvCxnSpPr>
            <p:cNvPr id="98" name="Google Shape;98;p16"/>
            <p:cNvCxnSpPr>
              <a:stCxn id="96" idx="3"/>
              <a:endCxn id="95" idx="1"/>
            </p:cNvCxnSpPr>
            <p:nvPr/>
          </p:nvCxnSpPr>
          <p:spPr>
            <a:xfrm>
              <a:off x="6184775" y="2860675"/>
              <a:ext cx="590400" cy="0"/>
            </a:xfrm>
            <a:prstGeom prst="straightConnector1">
              <a:avLst/>
            </a:prstGeom>
            <a:noFill/>
            <a:ln w="19050" cap="flat" cmpd="sng">
              <a:solidFill>
                <a:srgbClr val="434343"/>
              </a:solidFill>
              <a:prstDash val="solid"/>
              <a:round/>
              <a:headEnd type="none" w="med" len="med"/>
              <a:tailEnd type="none" w="med" len="med"/>
            </a:ln>
          </p:spPr>
        </p:cxnSp>
        <p:sp>
          <p:nvSpPr>
            <p:cNvPr id="99" name="Google Shape;99;p16"/>
            <p:cNvSpPr txBox="1"/>
            <p:nvPr/>
          </p:nvSpPr>
          <p:spPr>
            <a:xfrm>
              <a:off x="5613775" y="3061525"/>
              <a:ext cx="56433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Provee</a:t>
              </a:r>
              <a:endParaRPr>
                <a:latin typeface="Proxima Nova"/>
                <a:ea typeface="Proxima Nova"/>
                <a:cs typeface="Proxima Nova"/>
                <a:sym typeface="Proxima Nova"/>
              </a:endParaRPr>
            </a:p>
          </p:txBody>
        </p:sp>
        <p:sp>
          <p:nvSpPr>
            <p:cNvPr id="100" name="Google Shape;100;p16"/>
            <p:cNvSpPr txBox="1"/>
            <p:nvPr/>
          </p:nvSpPr>
          <p:spPr>
            <a:xfrm>
              <a:off x="5251275" y="2493325"/>
              <a:ext cx="56433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101" name="Google Shape;101;p16"/>
            <p:cNvSpPr txBox="1"/>
            <p:nvPr/>
          </p:nvSpPr>
          <p:spPr>
            <a:xfrm>
              <a:off x="6456325" y="2493325"/>
              <a:ext cx="56433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grpSp>
      <p:sp>
        <p:nvSpPr>
          <p:cNvPr id="102" name="Google Shape;102;p16"/>
          <p:cNvSpPr txBox="1">
            <a:spLocks noGrp="1"/>
          </p:cNvSpPr>
          <p:nvPr>
            <p:ph type="body" idx="1"/>
          </p:nvPr>
        </p:nvSpPr>
        <p:spPr>
          <a:xfrm>
            <a:off x="311700" y="1646050"/>
            <a:ext cx="3177900" cy="2986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Verbo/Frase verbal</a:t>
            </a:r>
            <a:endParaRPr/>
          </a:p>
          <a:p>
            <a:pPr marL="457200" lvl="0" indent="-342900" algn="l" rtl="0">
              <a:spcBef>
                <a:spcPts val="0"/>
              </a:spcBef>
              <a:spcAft>
                <a:spcPts val="0"/>
              </a:spcAft>
              <a:buSzPts val="1800"/>
              <a:buChar char="●"/>
            </a:pPr>
            <a:r>
              <a:rPr lang="en"/>
              <a:t>Grado</a:t>
            </a:r>
            <a:endParaRPr/>
          </a:p>
          <a:p>
            <a:pPr marL="914400" lvl="1" indent="-317500" algn="l" rtl="0">
              <a:spcBef>
                <a:spcPts val="0"/>
              </a:spcBef>
              <a:spcAft>
                <a:spcPts val="0"/>
              </a:spcAft>
              <a:buSzPts val="1400"/>
              <a:buChar char="○"/>
            </a:pPr>
            <a:r>
              <a:rPr lang="en"/>
              <a:t>Unaria (1)</a:t>
            </a:r>
            <a:endParaRPr/>
          </a:p>
          <a:p>
            <a:pPr marL="914400" lvl="1" indent="-317500" algn="l" rtl="0">
              <a:spcBef>
                <a:spcPts val="0"/>
              </a:spcBef>
              <a:spcAft>
                <a:spcPts val="0"/>
              </a:spcAft>
              <a:buSzPts val="1400"/>
              <a:buChar char="○"/>
            </a:pPr>
            <a:r>
              <a:rPr lang="en"/>
              <a:t>Binaria (2)</a:t>
            </a:r>
            <a:endParaRPr/>
          </a:p>
          <a:p>
            <a:pPr marL="914400" lvl="1" indent="-317500" algn="l" rtl="0">
              <a:spcBef>
                <a:spcPts val="0"/>
              </a:spcBef>
              <a:spcAft>
                <a:spcPts val="0"/>
              </a:spcAft>
              <a:buSzPts val="1400"/>
              <a:buChar char="○"/>
            </a:pPr>
            <a:r>
              <a:rPr lang="en"/>
              <a:t>Ternaria (3)</a:t>
            </a:r>
            <a:endParaRPr/>
          </a:p>
          <a:p>
            <a:pPr marL="457200" lvl="0" indent="-342900" algn="l" rtl="0">
              <a:spcBef>
                <a:spcPts val="0"/>
              </a:spcBef>
              <a:spcAft>
                <a:spcPts val="0"/>
              </a:spcAft>
              <a:buSzPts val="1800"/>
              <a:buChar char="●"/>
            </a:pPr>
            <a:r>
              <a:rPr lang="en"/>
              <a:t>Cardinalidad</a:t>
            </a:r>
            <a:endParaRPr/>
          </a:p>
          <a:p>
            <a:pPr marL="914400" lvl="1" indent="-317500" algn="l" rtl="0">
              <a:spcBef>
                <a:spcPts val="0"/>
              </a:spcBef>
              <a:spcAft>
                <a:spcPts val="0"/>
              </a:spcAft>
              <a:buSzPts val="1400"/>
              <a:buChar char="○"/>
            </a:pPr>
            <a:r>
              <a:rPr lang="en"/>
              <a:t>Uno (1)</a:t>
            </a:r>
            <a:endParaRPr/>
          </a:p>
          <a:p>
            <a:pPr marL="914400" lvl="1" indent="-317500" algn="l" rtl="0">
              <a:spcBef>
                <a:spcPts val="0"/>
              </a:spcBef>
              <a:spcAft>
                <a:spcPts val="0"/>
              </a:spcAft>
              <a:buSzPts val="1400"/>
              <a:buChar char="○"/>
            </a:pPr>
            <a:r>
              <a:rPr lang="en"/>
              <a:t>Muchos (N)</a:t>
            </a:r>
            <a:endParaRPr/>
          </a:p>
          <a:p>
            <a:pPr marL="457200" lvl="0" indent="-342900" algn="l" rtl="0">
              <a:spcBef>
                <a:spcPts val="0"/>
              </a:spcBef>
              <a:spcAft>
                <a:spcPts val="0"/>
              </a:spcAft>
              <a:buSzPts val="1800"/>
              <a:buChar char="●"/>
            </a:pPr>
            <a:r>
              <a:rPr lang="en"/>
              <a:t>Atributos de relación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10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xEl>
                                              <p:pRg st="0" end="0"/>
                                            </p:txEl>
                                          </p:spTgt>
                                        </p:tgtEl>
                                        <p:attrNameLst>
                                          <p:attrName>style.visibility</p:attrName>
                                        </p:attrNameLst>
                                      </p:cBhvr>
                                      <p:to>
                                        <p:strVal val="visible"/>
                                      </p:to>
                                    </p:set>
                                    <p:animEffect transition="in" filter="fade">
                                      <p:cBhvr>
                                        <p:cTn id="17" dur="1000"/>
                                        <p:tgtEl>
                                          <p:spTgt spid="10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
                                            <p:txEl>
                                              <p:pRg st="1" end="1"/>
                                            </p:txEl>
                                          </p:spTgt>
                                        </p:tgtEl>
                                        <p:attrNameLst>
                                          <p:attrName>style.visibility</p:attrName>
                                        </p:attrNameLst>
                                      </p:cBhvr>
                                      <p:to>
                                        <p:strVal val="visible"/>
                                      </p:to>
                                    </p:set>
                                    <p:animEffect transition="in" filter="fade">
                                      <p:cBhvr>
                                        <p:cTn id="22" dur="1000"/>
                                        <p:tgtEl>
                                          <p:spTgt spid="10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
                                            <p:txEl>
                                              <p:pRg st="2" end="2"/>
                                            </p:txEl>
                                          </p:spTgt>
                                        </p:tgtEl>
                                        <p:attrNameLst>
                                          <p:attrName>style.visibility</p:attrName>
                                        </p:attrNameLst>
                                      </p:cBhvr>
                                      <p:to>
                                        <p:strVal val="visible"/>
                                      </p:to>
                                    </p:set>
                                    <p:animEffect transition="in" filter="fade">
                                      <p:cBhvr>
                                        <p:cTn id="27" dur="1000"/>
                                        <p:tgtEl>
                                          <p:spTgt spid="10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
                                            <p:txEl>
                                              <p:pRg st="3" end="3"/>
                                            </p:txEl>
                                          </p:spTgt>
                                        </p:tgtEl>
                                        <p:attrNameLst>
                                          <p:attrName>style.visibility</p:attrName>
                                        </p:attrNameLst>
                                      </p:cBhvr>
                                      <p:to>
                                        <p:strVal val="visible"/>
                                      </p:to>
                                    </p:set>
                                    <p:animEffect transition="in" filter="fade">
                                      <p:cBhvr>
                                        <p:cTn id="32" dur="1000"/>
                                        <p:tgtEl>
                                          <p:spTgt spid="10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
                                            <p:txEl>
                                              <p:pRg st="4" end="4"/>
                                            </p:txEl>
                                          </p:spTgt>
                                        </p:tgtEl>
                                        <p:attrNameLst>
                                          <p:attrName>style.visibility</p:attrName>
                                        </p:attrNameLst>
                                      </p:cBhvr>
                                      <p:to>
                                        <p:strVal val="visible"/>
                                      </p:to>
                                    </p:set>
                                    <p:animEffect transition="in" filter="fade">
                                      <p:cBhvr>
                                        <p:cTn id="37" dur="1000"/>
                                        <p:tgtEl>
                                          <p:spTgt spid="10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
                                            <p:txEl>
                                              <p:pRg st="5" end="5"/>
                                            </p:txEl>
                                          </p:spTgt>
                                        </p:tgtEl>
                                        <p:attrNameLst>
                                          <p:attrName>style.visibility</p:attrName>
                                        </p:attrNameLst>
                                      </p:cBhvr>
                                      <p:to>
                                        <p:strVal val="visible"/>
                                      </p:to>
                                    </p:set>
                                    <p:animEffect transition="in" filter="fade">
                                      <p:cBhvr>
                                        <p:cTn id="42" dur="1000"/>
                                        <p:tgtEl>
                                          <p:spTgt spid="102">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2">
                                            <p:txEl>
                                              <p:pRg st="6" end="6"/>
                                            </p:txEl>
                                          </p:spTgt>
                                        </p:tgtEl>
                                        <p:attrNameLst>
                                          <p:attrName>style.visibility</p:attrName>
                                        </p:attrNameLst>
                                      </p:cBhvr>
                                      <p:to>
                                        <p:strVal val="visible"/>
                                      </p:to>
                                    </p:set>
                                    <p:animEffect transition="in" filter="fade">
                                      <p:cBhvr>
                                        <p:cTn id="47" dur="1000"/>
                                        <p:tgtEl>
                                          <p:spTgt spid="102">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2">
                                            <p:txEl>
                                              <p:pRg st="7" end="7"/>
                                            </p:txEl>
                                          </p:spTgt>
                                        </p:tgtEl>
                                        <p:attrNameLst>
                                          <p:attrName>style.visibility</p:attrName>
                                        </p:attrNameLst>
                                      </p:cBhvr>
                                      <p:to>
                                        <p:strVal val="visible"/>
                                      </p:to>
                                    </p:set>
                                    <p:animEffect transition="in" filter="fade">
                                      <p:cBhvr>
                                        <p:cTn id="52" dur="1000"/>
                                        <p:tgtEl>
                                          <p:spTgt spid="102">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2">
                                            <p:txEl>
                                              <p:pRg st="8" end="8"/>
                                            </p:txEl>
                                          </p:spTgt>
                                        </p:tgtEl>
                                        <p:attrNameLst>
                                          <p:attrName>style.visibility</p:attrName>
                                        </p:attrNameLst>
                                      </p:cBhvr>
                                      <p:to>
                                        <p:strVal val="visible"/>
                                      </p:to>
                                    </p:set>
                                    <p:animEffect transition="in" filter="fade">
                                      <p:cBhvr>
                                        <p:cTn id="57" dur="1000"/>
                                        <p:tgtEl>
                                          <p:spTgt spid="1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Ejercicio Práctico - Videoclub</a:t>
            </a:r>
            <a:endParaRPr/>
          </a:p>
        </p:txBody>
      </p:sp>
      <p:sp>
        <p:nvSpPr>
          <p:cNvPr id="108" name="Google Shape;10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“Un videoclub requiere informatizar el registro de sus clientes y alquileres de sus películas. Por cada cliente se conoce su documento, nombre, domicilio, edad y teléfono. Se necesitan conocer las películas que estos alquilan, de las cuales se registra su título y género. También se mantiene registro de los proveedores de películas, de quienes se conoce su CUIT, nombre, domicilio y teléfono. Una película es provista por un único proveedor. Es requerido también almacenar su e-mail para poder realizar pedidos en forma automática. Por otra parte, los clientes pueden tener a otros clientes como extensiones de su cuenta, pero un cliente solo puede ser extensión de un único titular. Se requiere también saber la fecha en que se realizó el alquiler de cada película”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Videoclub - Entidades y Atributos</a:t>
            </a:r>
            <a:endParaRPr/>
          </a:p>
        </p:txBody>
      </p:sp>
      <p:sp>
        <p:nvSpPr>
          <p:cNvPr id="114" name="Google Shape;11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“Un videoclub requiere informatizar el registro de sus clientes y alquileres de sus películas. Por cada </a:t>
            </a:r>
            <a:r>
              <a:rPr lang="en" b="1">
                <a:solidFill>
                  <a:srgbClr val="4A86E8"/>
                </a:solidFill>
              </a:rPr>
              <a:t>cliente</a:t>
            </a:r>
            <a:r>
              <a:rPr lang="en"/>
              <a:t> se conoce su </a:t>
            </a:r>
            <a:r>
              <a:rPr lang="en" b="1" i="1">
                <a:solidFill>
                  <a:srgbClr val="4A86E8"/>
                </a:solidFill>
              </a:rPr>
              <a:t>documento, nombre, domicilio, edad y teléfono</a:t>
            </a:r>
            <a:r>
              <a:rPr lang="en"/>
              <a:t>. Se necesitan conocer las </a:t>
            </a:r>
            <a:r>
              <a:rPr lang="en" b="1">
                <a:solidFill>
                  <a:srgbClr val="FF9900"/>
                </a:solidFill>
              </a:rPr>
              <a:t>películas</a:t>
            </a:r>
            <a:r>
              <a:rPr lang="en"/>
              <a:t> que estos alquilan, de las cuales se registra su </a:t>
            </a:r>
            <a:r>
              <a:rPr lang="en" b="1" i="1">
                <a:solidFill>
                  <a:srgbClr val="FF9900"/>
                </a:solidFill>
              </a:rPr>
              <a:t>título y género</a:t>
            </a:r>
            <a:r>
              <a:rPr lang="en"/>
              <a:t>. También se mantiene registro de los </a:t>
            </a:r>
            <a:r>
              <a:rPr lang="en" b="1">
                <a:solidFill>
                  <a:srgbClr val="6AA84F"/>
                </a:solidFill>
              </a:rPr>
              <a:t>proveedores</a:t>
            </a:r>
            <a:r>
              <a:rPr lang="en"/>
              <a:t> de películas, de quienes se conoce su </a:t>
            </a:r>
            <a:r>
              <a:rPr lang="en" b="1" i="1">
                <a:solidFill>
                  <a:srgbClr val="6AA84F"/>
                </a:solidFill>
              </a:rPr>
              <a:t>CUIT</a:t>
            </a:r>
            <a:r>
              <a:rPr lang="en" i="1"/>
              <a:t>, </a:t>
            </a:r>
            <a:r>
              <a:rPr lang="en" b="1" i="1">
                <a:solidFill>
                  <a:srgbClr val="6AA84F"/>
                </a:solidFill>
              </a:rPr>
              <a:t>nombre, domicilio y teléfono</a:t>
            </a:r>
            <a:r>
              <a:rPr lang="en"/>
              <a:t>. Una película es provista por un único proveedor. Es requerido también almacenar su </a:t>
            </a:r>
            <a:r>
              <a:rPr lang="en" b="1" i="1">
                <a:solidFill>
                  <a:srgbClr val="6AA84F"/>
                </a:solidFill>
              </a:rPr>
              <a:t>e-mail</a:t>
            </a:r>
            <a:r>
              <a:rPr lang="en"/>
              <a:t> para poder realizar pedidos en forma automática. Por otra parte, los clientes pueden tener a otros clientes como extensiones de su cuenta, pero un cliente solo puede ser extensión de un único titular. Se requiere también saber la fecha en que se realizó el alquiler de cada película”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Videoclub - Entidades y Atributos</a:t>
            </a:r>
            <a:endParaRPr/>
          </a:p>
        </p:txBody>
      </p:sp>
      <p:grpSp>
        <p:nvGrpSpPr>
          <p:cNvPr id="120" name="Google Shape;120;p19"/>
          <p:cNvGrpSpPr/>
          <p:nvPr/>
        </p:nvGrpSpPr>
        <p:grpSpPr>
          <a:xfrm>
            <a:off x="5207750" y="1089325"/>
            <a:ext cx="3682700" cy="1976925"/>
            <a:chOff x="5207750" y="1089325"/>
            <a:chExt cx="3682700" cy="1976925"/>
          </a:xfrm>
        </p:grpSpPr>
        <p:sp>
          <p:nvSpPr>
            <p:cNvPr id="121" name="Google Shape;121;p19"/>
            <p:cNvSpPr/>
            <p:nvPr/>
          </p:nvSpPr>
          <p:spPr>
            <a:xfrm>
              <a:off x="5922950" y="170362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Proveedor</a:t>
              </a:r>
              <a:endParaRPr/>
            </a:p>
          </p:txBody>
        </p:sp>
        <p:sp>
          <p:nvSpPr>
            <p:cNvPr id="122" name="Google Shape;122;p19"/>
            <p:cNvSpPr/>
            <p:nvPr/>
          </p:nvSpPr>
          <p:spPr>
            <a:xfrm>
              <a:off x="5207750" y="10893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cuit</a:t>
              </a:r>
              <a:endParaRPr sz="1200"/>
            </a:p>
          </p:txBody>
        </p:sp>
        <p:sp>
          <p:nvSpPr>
            <p:cNvPr id="123" name="Google Shape;123;p19"/>
            <p:cNvSpPr/>
            <p:nvPr/>
          </p:nvSpPr>
          <p:spPr>
            <a:xfrm>
              <a:off x="7539325" y="26351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mail</a:t>
              </a:r>
              <a:endParaRPr sz="1200"/>
            </a:p>
          </p:txBody>
        </p:sp>
        <p:sp>
          <p:nvSpPr>
            <p:cNvPr id="124" name="Google Shape;124;p19"/>
            <p:cNvSpPr/>
            <p:nvPr/>
          </p:nvSpPr>
          <p:spPr>
            <a:xfrm>
              <a:off x="7793050" y="2017163"/>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telefono</a:t>
              </a:r>
              <a:endParaRPr sz="1200"/>
            </a:p>
          </p:txBody>
        </p:sp>
        <p:sp>
          <p:nvSpPr>
            <p:cNvPr id="125" name="Google Shape;125;p19"/>
            <p:cNvSpPr/>
            <p:nvPr/>
          </p:nvSpPr>
          <p:spPr>
            <a:xfrm>
              <a:off x="7793050" y="13649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domicilio</a:t>
              </a:r>
              <a:endParaRPr sz="1200"/>
            </a:p>
          </p:txBody>
        </p:sp>
        <p:sp>
          <p:nvSpPr>
            <p:cNvPr id="126" name="Google Shape;126;p19"/>
            <p:cNvSpPr/>
            <p:nvPr/>
          </p:nvSpPr>
          <p:spPr>
            <a:xfrm>
              <a:off x="6588900" y="10893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nombre</a:t>
              </a:r>
              <a:endParaRPr sz="1200"/>
            </a:p>
          </p:txBody>
        </p:sp>
        <p:cxnSp>
          <p:nvCxnSpPr>
            <p:cNvPr id="127" name="Google Shape;127;p19"/>
            <p:cNvCxnSpPr>
              <a:stCxn id="122" idx="5"/>
            </p:cNvCxnSpPr>
            <p:nvPr/>
          </p:nvCxnSpPr>
          <p:spPr>
            <a:xfrm>
              <a:off x="6144439" y="1457292"/>
              <a:ext cx="272700" cy="247500"/>
            </a:xfrm>
            <a:prstGeom prst="straightConnector1">
              <a:avLst/>
            </a:prstGeom>
            <a:noFill/>
            <a:ln w="19050" cap="flat" cmpd="sng">
              <a:solidFill>
                <a:srgbClr val="434343"/>
              </a:solidFill>
              <a:prstDash val="solid"/>
              <a:round/>
              <a:headEnd type="none" w="med" len="med"/>
              <a:tailEnd type="none" w="med" len="med"/>
            </a:ln>
          </p:spPr>
        </p:cxnSp>
        <p:cxnSp>
          <p:nvCxnSpPr>
            <p:cNvPr id="128" name="Google Shape;128;p19"/>
            <p:cNvCxnSpPr>
              <a:stCxn id="123" idx="1"/>
            </p:cNvCxnSpPr>
            <p:nvPr/>
          </p:nvCxnSpPr>
          <p:spPr>
            <a:xfrm rot="10800000">
              <a:off x="7238636" y="2438483"/>
              <a:ext cx="461400" cy="259800"/>
            </a:xfrm>
            <a:prstGeom prst="straightConnector1">
              <a:avLst/>
            </a:prstGeom>
            <a:noFill/>
            <a:ln w="19050" cap="flat" cmpd="sng">
              <a:solidFill>
                <a:srgbClr val="434343"/>
              </a:solidFill>
              <a:prstDash val="solid"/>
              <a:round/>
              <a:headEnd type="none" w="med" len="med"/>
              <a:tailEnd type="none" w="med" len="med"/>
            </a:ln>
          </p:spPr>
        </p:cxnSp>
        <p:cxnSp>
          <p:nvCxnSpPr>
            <p:cNvPr id="129" name="Google Shape;129;p19"/>
            <p:cNvCxnSpPr>
              <a:stCxn id="121" idx="3"/>
              <a:endCxn id="124" idx="2"/>
            </p:cNvCxnSpPr>
            <p:nvPr/>
          </p:nvCxnSpPr>
          <p:spPr>
            <a:xfrm>
              <a:off x="7490450" y="2070975"/>
              <a:ext cx="302700" cy="161700"/>
            </a:xfrm>
            <a:prstGeom prst="straightConnector1">
              <a:avLst/>
            </a:prstGeom>
            <a:noFill/>
            <a:ln w="19050" cap="flat" cmpd="sng">
              <a:solidFill>
                <a:srgbClr val="434343"/>
              </a:solidFill>
              <a:prstDash val="solid"/>
              <a:round/>
              <a:headEnd type="none" w="med" len="med"/>
              <a:tailEnd type="none" w="med" len="med"/>
            </a:ln>
          </p:spPr>
        </p:cxnSp>
        <p:cxnSp>
          <p:nvCxnSpPr>
            <p:cNvPr id="130" name="Google Shape;130;p19"/>
            <p:cNvCxnSpPr>
              <a:stCxn id="121" idx="0"/>
              <a:endCxn id="126" idx="3"/>
            </p:cNvCxnSpPr>
            <p:nvPr/>
          </p:nvCxnSpPr>
          <p:spPr>
            <a:xfrm rot="10800000" flipH="1">
              <a:off x="6706700" y="1457325"/>
              <a:ext cx="42900" cy="246300"/>
            </a:xfrm>
            <a:prstGeom prst="straightConnector1">
              <a:avLst/>
            </a:prstGeom>
            <a:noFill/>
            <a:ln w="19050" cap="flat" cmpd="sng">
              <a:solidFill>
                <a:srgbClr val="434343"/>
              </a:solidFill>
              <a:prstDash val="solid"/>
              <a:round/>
              <a:headEnd type="none" w="med" len="med"/>
              <a:tailEnd type="none" w="med" len="med"/>
            </a:ln>
          </p:spPr>
        </p:cxnSp>
        <p:cxnSp>
          <p:nvCxnSpPr>
            <p:cNvPr id="131" name="Google Shape;131;p19"/>
            <p:cNvCxnSpPr>
              <a:stCxn id="125" idx="3"/>
            </p:cNvCxnSpPr>
            <p:nvPr/>
          </p:nvCxnSpPr>
          <p:spPr>
            <a:xfrm flipH="1">
              <a:off x="7494761" y="1732892"/>
              <a:ext cx="459000" cy="138300"/>
            </a:xfrm>
            <a:prstGeom prst="straightConnector1">
              <a:avLst/>
            </a:prstGeom>
            <a:noFill/>
            <a:ln w="19050" cap="flat" cmpd="sng">
              <a:solidFill>
                <a:srgbClr val="434343"/>
              </a:solidFill>
              <a:prstDash val="solid"/>
              <a:round/>
              <a:headEnd type="none" w="med" len="med"/>
              <a:tailEnd type="none" w="med" len="med"/>
            </a:ln>
          </p:spPr>
        </p:cxnSp>
        <p:cxnSp>
          <p:nvCxnSpPr>
            <p:cNvPr id="132" name="Google Shape;132;p19"/>
            <p:cNvCxnSpPr>
              <a:stCxn id="122" idx="3"/>
              <a:endCxn id="122" idx="5"/>
            </p:cNvCxnSpPr>
            <p:nvPr/>
          </p:nvCxnSpPr>
          <p:spPr>
            <a:xfrm>
              <a:off x="5368461" y="1457292"/>
              <a:ext cx="776100" cy="0"/>
            </a:xfrm>
            <a:prstGeom prst="straightConnector1">
              <a:avLst/>
            </a:prstGeom>
            <a:noFill/>
            <a:ln w="19050" cap="flat" cmpd="sng">
              <a:solidFill>
                <a:srgbClr val="434343"/>
              </a:solidFill>
              <a:prstDash val="solid"/>
              <a:round/>
              <a:headEnd type="none" w="med" len="med"/>
              <a:tailEnd type="none" w="med" len="med"/>
            </a:ln>
          </p:spPr>
        </p:cxnSp>
      </p:grpSp>
      <p:grpSp>
        <p:nvGrpSpPr>
          <p:cNvPr id="133" name="Google Shape;133;p19"/>
          <p:cNvGrpSpPr/>
          <p:nvPr/>
        </p:nvGrpSpPr>
        <p:grpSpPr>
          <a:xfrm>
            <a:off x="5944400" y="3316925"/>
            <a:ext cx="2976450" cy="1484825"/>
            <a:chOff x="5944400" y="3316925"/>
            <a:chExt cx="2976450" cy="1484825"/>
          </a:xfrm>
        </p:grpSpPr>
        <p:sp>
          <p:nvSpPr>
            <p:cNvPr id="134" name="Google Shape;134;p19"/>
            <p:cNvSpPr/>
            <p:nvPr/>
          </p:nvSpPr>
          <p:spPr>
            <a:xfrm>
              <a:off x="5944400" y="331692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Pelicula</a:t>
              </a:r>
              <a:endParaRPr/>
            </a:p>
          </p:txBody>
        </p:sp>
        <p:sp>
          <p:nvSpPr>
            <p:cNvPr id="135" name="Google Shape;135;p19"/>
            <p:cNvSpPr/>
            <p:nvPr/>
          </p:nvSpPr>
          <p:spPr>
            <a:xfrm>
              <a:off x="6144450" y="43706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cod_pel</a:t>
              </a:r>
              <a:endParaRPr sz="1200"/>
            </a:p>
          </p:txBody>
        </p:sp>
        <p:sp>
          <p:nvSpPr>
            <p:cNvPr id="136" name="Google Shape;136;p19"/>
            <p:cNvSpPr/>
            <p:nvPr/>
          </p:nvSpPr>
          <p:spPr>
            <a:xfrm>
              <a:off x="7539325" y="43706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titulo</a:t>
              </a:r>
              <a:endParaRPr sz="1200"/>
            </a:p>
          </p:txBody>
        </p:sp>
        <p:sp>
          <p:nvSpPr>
            <p:cNvPr id="137" name="Google Shape;137;p19"/>
            <p:cNvSpPr/>
            <p:nvPr/>
          </p:nvSpPr>
          <p:spPr>
            <a:xfrm>
              <a:off x="7823450" y="34687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genero</a:t>
              </a:r>
              <a:endParaRPr sz="1200"/>
            </a:p>
          </p:txBody>
        </p:sp>
        <p:cxnSp>
          <p:nvCxnSpPr>
            <p:cNvPr id="138" name="Google Shape;138;p19"/>
            <p:cNvCxnSpPr>
              <a:stCxn id="135" idx="0"/>
              <a:endCxn id="134" idx="2"/>
            </p:cNvCxnSpPr>
            <p:nvPr/>
          </p:nvCxnSpPr>
          <p:spPr>
            <a:xfrm rot="10800000" flipH="1">
              <a:off x="6693150" y="4051750"/>
              <a:ext cx="35100" cy="318900"/>
            </a:xfrm>
            <a:prstGeom prst="straightConnector1">
              <a:avLst/>
            </a:prstGeom>
            <a:noFill/>
            <a:ln w="19050" cap="flat" cmpd="sng">
              <a:solidFill>
                <a:srgbClr val="434343"/>
              </a:solidFill>
              <a:prstDash val="solid"/>
              <a:round/>
              <a:headEnd type="none" w="med" len="med"/>
              <a:tailEnd type="none" w="med" len="med"/>
            </a:ln>
          </p:spPr>
        </p:cxnSp>
        <p:cxnSp>
          <p:nvCxnSpPr>
            <p:cNvPr id="139" name="Google Shape;139;p19"/>
            <p:cNvCxnSpPr>
              <a:stCxn id="134" idx="3"/>
              <a:endCxn id="137" idx="2"/>
            </p:cNvCxnSpPr>
            <p:nvPr/>
          </p:nvCxnSpPr>
          <p:spPr>
            <a:xfrm>
              <a:off x="7511900" y="3684275"/>
              <a:ext cx="311700" cy="0"/>
            </a:xfrm>
            <a:prstGeom prst="straightConnector1">
              <a:avLst/>
            </a:prstGeom>
            <a:noFill/>
            <a:ln w="19050" cap="flat" cmpd="sng">
              <a:solidFill>
                <a:srgbClr val="434343"/>
              </a:solidFill>
              <a:prstDash val="solid"/>
              <a:round/>
              <a:headEnd type="none" w="med" len="med"/>
              <a:tailEnd type="none" w="med" len="med"/>
            </a:ln>
          </p:spPr>
        </p:cxnSp>
        <p:cxnSp>
          <p:nvCxnSpPr>
            <p:cNvPr id="140" name="Google Shape;140;p19"/>
            <p:cNvCxnSpPr>
              <a:stCxn id="136" idx="0"/>
            </p:cNvCxnSpPr>
            <p:nvPr/>
          </p:nvCxnSpPr>
          <p:spPr>
            <a:xfrm rot="10800000">
              <a:off x="7500325" y="3885250"/>
              <a:ext cx="587700" cy="485400"/>
            </a:xfrm>
            <a:prstGeom prst="straightConnector1">
              <a:avLst/>
            </a:prstGeom>
            <a:noFill/>
            <a:ln w="19050" cap="flat" cmpd="sng">
              <a:solidFill>
                <a:srgbClr val="434343"/>
              </a:solidFill>
              <a:prstDash val="solid"/>
              <a:round/>
              <a:headEnd type="none" w="med" len="med"/>
              <a:tailEnd type="none" w="med" len="med"/>
            </a:ln>
          </p:spPr>
        </p:cxnSp>
        <p:cxnSp>
          <p:nvCxnSpPr>
            <p:cNvPr id="141" name="Google Shape;141;p19"/>
            <p:cNvCxnSpPr>
              <a:stCxn id="135" idx="3"/>
              <a:endCxn id="135" idx="5"/>
            </p:cNvCxnSpPr>
            <p:nvPr/>
          </p:nvCxnSpPr>
          <p:spPr>
            <a:xfrm>
              <a:off x="6305161" y="4738617"/>
              <a:ext cx="776100" cy="0"/>
            </a:xfrm>
            <a:prstGeom prst="straightConnector1">
              <a:avLst/>
            </a:prstGeom>
            <a:noFill/>
            <a:ln w="19050" cap="flat" cmpd="sng">
              <a:solidFill>
                <a:srgbClr val="434343"/>
              </a:solidFill>
              <a:prstDash val="solid"/>
              <a:round/>
              <a:headEnd type="none" w="med" len="med"/>
              <a:tailEnd type="none" w="med" len="med"/>
            </a:ln>
          </p:spPr>
        </p:cxnSp>
      </p:grpSp>
      <p:grpSp>
        <p:nvGrpSpPr>
          <p:cNvPr id="142" name="Google Shape;142;p19"/>
          <p:cNvGrpSpPr/>
          <p:nvPr/>
        </p:nvGrpSpPr>
        <p:grpSpPr>
          <a:xfrm>
            <a:off x="425425" y="1081425"/>
            <a:ext cx="4429850" cy="1971200"/>
            <a:chOff x="425425" y="1081425"/>
            <a:chExt cx="4429850" cy="1971200"/>
          </a:xfrm>
        </p:grpSpPr>
        <p:sp>
          <p:nvSpPr>
            <p:cNvPr id="143" name="Google Shape;143;p19"/>
            <p:cNvSpPr/>
            <p:nvPr/>
          </p:nvSpPr>
          <p:spPr>
            <a:xfrm>
              <a:off x="1856588" y="170362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Cliente</a:t>
              </a:r>
              <a:endParaRPr/>
            </a:p>
          </p:txBody>
        </p:sp>
        <p:sp>
          <p:nvSpPr>
            <p:cNvPr id="144" name="Google Shape;144;p19"/>
            <p:cNvSpPr/>
            <p:nvPr/>
          </p:nvSpPr>
          <p:spPr>
            <a:xfrm>
              <a:off x="425425" y="17036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docum</a:t>
              </a:r>
              <a:endParaRPr sz="1200"/>
            </a:p>
          </p:txBody>
        </p:sp>
        <p:sp>
          <p:nvSpPr>
            <p:cNvPr id="145" name="Google Shape;145;p19"/>
            <p:cNvSpPr/>
            <p:nvPr/>
          </p:nvSpPr>
          <p:spPr>
            <a:xfrm>
              <a:off x="3757875" y="185610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domicilio</a:t>
              </a:r>
              <a:endParaRPr sz="1200"/>
            </a:p>
          </p:txBody>
        </p:sp>
        <p:sp>
          <p:nvSpPr>
            <p:cNvPr id="146" name="Google Shape;146;p19"/>
            <p:cNvSpPr/>
            <p:nvPr/>
          </p:nvSpPr>
          <p:spPr>
            <a:xfrm>
              <a:off x="3390050" y="26215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edad</a:t>
              </a:r>
              <a:endParaRPr sz="1200"/>
            </a:p>
          </p:txBody>
        </p:sp>
        <p:sp>
          <p:nvSpPr>
            <p:cNvPr id="147" name="Google Shape;147;p19"/>
            <p:cNvSpPr/>
            <p:nvPr/>
          </p:nvSpPr>
          <p:spPr>
            <a:xfrm>
              <a:off x="3606763" y="11451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telefono</a:t>
              </a:r>
              <a:endParaRPr sz="1200"/>
            </a:p>
          </p:txBody>
        </p:sp>
        <p:cxnSp>
          <p:nvCxnSpPr>
            <p:cNvPr id="148" name="Google Shape;148;p19"/>
            <p:cNvCxnSpPr>
              <a:stCxn id="144" idx="6"/>
            </p:cNvCxnSpPr>
            <p:nvPr/>
          </p:nvCxnSpPr>
          <p:spPr>
            <a:xfrm rot="10800000" flipH="1">
              <a:off x="1522825" y="1916775"/>
              <a:ext cx="336900" cy="2400"/>
            </a:xfrm>
            <a:prstGeom prst="straightConnector1">
              <a:avLst/>
            </a:prstGeom>
            <a:noFill/>
            <a:ln w="19050" cap="flat" cmpd="sng">
              <a:solidFill>
                <a:srgbClr val="434343"/>
              </a:solidFill>
              <a:prstDash val="solid"/>
              <a:round/>
              <a:headEnd type="none" w="med" len="med"/>
              <a:tailEnd type="none" w="med" len="med"/>
            </a:ln>
          </p:spPr>
        </p:cxnSp>
        <p:cxnSp>
          <p:nvCxnSpPr>
            <p:cNvPr id="149" name="Google Shape;149;p19"/>
            <p:cNvCxnSpPr>
              <a:endCxn id="145" idx="2"/>
            </p:cNvCxnSpPr>
            <p:nvPr/>
          </p:nvCxnSpPr>
          <p:spPr>
            <a:xfrm>
              <a:off x="3429075" y="1862850"/>
              <a:ext cx="328800" cy="208800"/>
            </a:xfrm>
            <a:prstGeom prst="straightConnector1">
              <a:avLst/>
            </a:prstGeom>
            <a:noFill/>
            <a:ln w="19050" cap="flat" cmpd="sng">
              <a:solidFill>
                <a:srgbClr val="434343"/>
              </a:solidFill>
              <a:prstDash val="solid"/>
              <a:round/>
              <a:headEnd type="none" w="med" len="med"/>
              <a:tailEnd type="none" w="med" len="med"/>
            </a:ln>
          </p:spPr>
        </p:cxnSp>
        <p:cxnSp>
          <p:nvCxnSpPr>
            <p:cNvPr id="150" name="Google Shape;150;p19"/>
            <p:cNvCxnSpPr>
              <a:endCxn id="147" idx="3"/>
            </p:cNvCxnSpPr>
            <p:nvPr/>
          </p:nvCxnSpPr>
          <p:spPr>
            <a:xfrm rot="10800000" flipH="1">
              <a:off x="3228973" y="1513092"/>
              <a:ext cx="538500" cy="192000"/>
            </a:xfrm>
            <a:prstGeom prst="straightConnector1">
              <a:avLst/>
            </a:prstGeom>
            <a:noFill/>
            <a:ln w="19050" cap="flat" cmpd="sng">
              <a:solidFill>
                <a:srgbClr val="434343"/>
              </a:solidFill>
              <a:prstDash val="solid"/>
              <a:round/>
              <a:headEnd type="none" w="med" len="med"/>
              <a:tailEnd type="none" w="med" len="med"/>
            </a:ln>
          </p:spPr>
        </p:cxnSp>
        <p:cxnSp>
          <p:nvCxnSpPr>
            <p:cNvPr id="151" name="Google Shape;151;p19"/>
            <p:cNvCxnSpPr>
              <a:stCxn id="146" idx="0"/>
              <a:endCxn id="143" idx="3"/>
            </p:cNvCxnSpPr>
            <p:nvPr/>
          </p:nvCxnSpPr>
          <p:spPr>
            <a:xfrm rot="10800000">
              <a:off x="3423950" y="2071025"/>
              <a:ext cx="514800" cy="550500"/>
            </a:xfrm>
            <a:prstGeom prst="straightConnector1">
              <a:avLst/>
            </a:prstGeom>
            <a:noFill/>
            <a:ln w="19050" cap="flat" cmpd="sng">
              <a:solidFill>
                <a:srgbClr val="434343"/>
              </a:solidFill>
              <a:prstDash val="solid"/>
              <a:round/>
              <a:headEnd type="none" w="med" len="med"/>
              <a:tailEnd type="none" w="med" len="med"/>
            </a:ln>
          </p:spPr>
        </p:cxnSp>
        <p:cxnSp>
          <p:nvCxnSpPr>
            <p:cNvPr id="152" name="Google Shape;152;p19"/>
            <p:cNvCxnSpPr>
              <a:stCxn id="144" idx="3"/>
              <a:endCxn id="144" idx="5"/>
            </p:cNvCxnSpPr>
            <p:nvPr/>
          </p:nvCxnSpPr>
          <p:spPr>
            <a:xfrm>
              <a:off x="586136" y="2071592"/>
              <a:ext cx="776100" cy="0"/>
            </a:xfrm>
            <a:prstGeom prst="straightConnector1">
              <a:avLst/>
            </a:prstGeom>
            <a:noFill/>
            <a:ln w="19050" cap="flat" cmpd="sng">
              <a:solidFill>
                <a:srgbClr val="434343"/>
              </a:solidFill>
              <a:prstDash val="solid"/>
              <a:round/>
              <a:headEnd type="none" w="med" len="med"/>
              <a:tailEnd type="none" w="med" len="med"/>
            </a:ln>
          </p:spPr>
        </p:cxnSp>
        <p:sp>
          <p:nvSpPr>
            <p:cNvPr id="153" name="Google Shape;153;p19"/>
            <p:cNvSpPr/>
            <p:nvPr/>
          </p:nvSpPr>
          <p:spPr>
            <a:xfrm>
              <a:off x="1686438" y="10814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nombre</a:t>
              </a:r>
              <a:endParaRPr sz="1200"/>
            </a:p>
          </p:txBody>
        </p:sp>
        <p:cxnSp>
          <p:nvCxnSpPr>
            <p:cNvPr id="154" name="Google Shape;154;p19"/>
            <p:cNvCxnSpPr>
              <a:stCxn id="153" idx="4"/>
              <a:endCxn id="143" idx="0"/>
            </p:cNvCxnSpPr>
            <p:nvPr/>
          </p:nvCxnSpPr>
          <p:spPr>
            <a:xfrm>
              <a:off x="2235138" y="1512525"/>
              <a:ext cx="405300" cy="191100"/>
            </a:xfrm>
            <a:prstGeom prst="straightConnector1">
              <a:avLst/>
            </a:prstGeom>
            <a:noFill/>
            <a:ln w="19050" cap="flat" cmpd="sng">
              <a:solidFill>
                <a:srgbClr val="434343"/>
              </a:solidFill>
              <a:prstDash val="solid"/>
              <a:round/>
              <a:headEnd type="none" w="med" len="med"/>
              <a:tailEnd type="none" w="med" len="med"/>
            </a:ln>
          </p:spPr>
        </p:cxnSp>
        <p:sp>
          <p:nvSpPr>
            <p:cNvPr id="155" name="Google Shape;155;p19"/>
            <p:cNvSpPr txBox="1"/>
            <p:nvPr/>
          </p:nvSpPr>
          <p:spPr>
            <a:xfrm>
              <a:off x="1932766" y="24364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10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fade">
                                      <p:cBhvr>
                                        <p:cTn id="17" dur="10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Videoclub - Documento duplicado</a:t>
            </a:r>
            <a:endParaRPr/>
          </a:p>
        </p:txBody>
      </p:sp>
      <p:sp>
        <p:nvSpPr>
          <p:cNvPr id="161" name="Google Shape;161;p20"/>
          <p:cNvSpPr/>
          <p:nvPr/>
        </p:nvSpPr>
        <p:spPr>
          <a:xfrm>
            <a:off x="2228938" y="2422350"/>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Cliente</a:t>
            </a:r>
            <a:endParaRPr/>
          </a:p>
        </p:txBody>
      </p:sp>
      <p:sp>
        <p:nvSpPr>
          <p:cNvPr id="162" name="Google Shape;162;p20"/>
          <p:cNvSpPr/>
          <p:nvPr/>
        </p:nvSpPr>
        <p:spPr>
          <a:xfrm>
            <a:off x="794650" y="25741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docum</a:t>
            </a:r>
            <a:endParaRPr sz="1200"/>
          </a:p>
        </p:txBody>
      </p:sp>
      <p:sp>
        <p:nvSpPr>
          <p:cNvPr id="163" name="Google Shape;163;p20"/>
          <p:cNvSpPr/>
          <p:nvPr/>
        </p:nvSpPr>
        <p:spPr>
          <a:xfrm>
            <a:off x="4130225" y="25748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domicilio</a:t>
            </a:r>
            <a:endParaRPr sz="1200"/>
          </a:p>
        </p:txBody>
      </p:sp>
      <p:sp>
        <p:nvSpPr>
          <p:cNvPr id="164" name="Google Shape;164;p20"/>
          <p:cNvSpPr/>
          <p:nvPr/>
        </p:nvSpPr>
        <p:spPr>
          <a:xfrm>
            <a:off x="3762400" y="33402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edad</a:t>
            </a:r>
            <a:endParaRPr sz="1200"/>
          </a:p>
        </p:txBody>
      </p:sp>
      <p:sp>
        <p:nvSpPr>
          <p:cNvPr id="165" name="Google Shape;165;p20"/>
          <p:cNvSpPr/>
          <p:nvPr/>
        </p:nvSpPr>
        <p:spPr>
          <a:xfrm>
            <a:off x="3979113" y="18638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telefono</a:t>
            </a:r>
            <a:endParaRPr sz="1200"/>
          </a:p>
        </p:txBody>
      </p:sp>
      <p:cxnSp>
        <p:nvCxnSpPr>
          <p:cNvPr id="166" name="Google Shape;166;p20"/>
          <p:cNvCxnSpPr>
            <a:stCxn id="162" idx="6"/>
          </p:cNvCxnSpPr>
          <p:nvPr/>
        </p:nvCxnSpPr>
        <p:spPr>
          <a:xfrm rot="10800000" flipH="1">
            <a:off x="1892050" y="2787300"/>
            <a:ext cx="336900" cy="2400"/>
          </a:xfrm>
          <a:prstGeom prst="straightConnector1">
            <a:avLst/>
          </a:prstGeom>
          <a:noFill/>
          <a:ln w="19050" cap="flat" cmpd="sng">
            <a:solidFill>
              <a:srgbClr val="434343"/>
            </a:solidFill>
            <a:prstDash val="solid"/>
            <a:round/>
            <a:headEnd type="none" w="med" len="med"/>
            <a:tailEnd type="none" w="med" len="med"/>
          </a:ln>
        </p:spPr>
      </p:cxnSp>
      <p:cxnSp>
        <p:nvCxnSpPr>
          <p:cNvPr id="167" name="Google Shape;167;p20"/>
          <p:cNvCxnSpPr>
            <a:endCxn id="163" idx="2"/>
          </p:cNvCxnSpPr>
          <p:nvPr/>
        </p:nvCxnSpPr>
        <p:spPr>
          <a:xfrm>
            <a:off x="3801425" y="2581575"/>
            <a:ext cx="328800" cy="208800"/>
          </a:xfrm>
          <a:prstGeom prst="straightConnector1">
            <a:avLst/>
          </a:prstGeom>
          <a:noFill/>
          <a:ln w="19050" cap="flat" cmpd="sng">
            <a:solidFill>
              <a:srgbClr val="434343"/>
            </a:solidFill>
            <a:prstDash val="solid"/>
            <a:round/>
            <a:headEnd type="none" w="med" len="med"/>
            <a:tailEnd type="none" w="med" len="med"/>
          </a:ln>
        </p:spPr>
      </p:cxnSp>
      <p:cxnSp>
        <p:nvCxnSpPr>
          <p:cNvPr id="168" name="Google Shape;168;p20"/>
          <p:cNvCxnSpPr>
            <a:endCxn id="165" idx="3"/>
          </p:cNvCxnSpPr>
          <p:nvPr/>
        </p:nvCxnSpPr>
        <p:spPr>
          <a:xfrm rot="10800000" flipH="1">
            <a:off x="3601323" y="2231817"/>
            <a:ext cx="538500" cy="192000"/>
          </a:xfrm>
          <a:prstGeom prst="straightConnector1">
            <a:avLst/>
          </a:prstGeom>
          <a:noFill/>
          <a:ln w="19050" cap="flat" cmpd="sng">
            <a:solidFill>
              <a:srgbClr val="434343"/>
            </a:solidFill>
            <a:prstDash val="solid"/>
            <a:round/>
            <a:headEnd type="none" w="med" len="med"/>
            <a:tailEnd type="none" w="med" len="med"/>
          </a:ln>
        </p:spPr>
      </p:cxnSp>
      <p:cxnSp>
        <p:nvCxnSpPr>
          <p:cNvPr id="169" name="Google Shape;169;p20"/>
          <p:cNvCxnSpPr>
            <a:stCxn id="164" idx="0"/>
            <a:endCxn id="161" idx="3"/>
          </p:cNvCxnSpPr>
          <p:nvPr/>
        </p:nvCxnSpPr>
        <p:spPr>
          <a:xfrm rot="10800000">
            <a:off x="3796300" y="2789750"/>
            <a:ext cx="514800" cy="550500"/>
          </a:xfrm>
          <a:prstGeom prst="straightConnector1">
            <a:avLst/>
          </a:prstGeom>
          <a:noFill/>
          <a:ln w="19050" cap="flat" cmpd="sng">
            <a:solidFill>
              <a:srgbClr val="434343"/>
            </a:solidFill>
            <a:prstDash val="solid"/>
            <a:round/>
            <a:headEnd type="none" w="med" len="med"/>
            <a:tailEnd type="none" w="med" len="med"/>
          </a:ln>
        </p:spPr>
      </p:cxnSp>
      <p:cxnSp>
        <p:nvCxnSpPr>
          <p:cNvPr id="170" name="Google Shape;170;p20"/>
          <p:cNvCxnSpPr>
            <a:stCxn id="162" idx="3"/>
            <a:endCxn id="162" idx="5"/>
          </p:cNvCxnSpPr>
          <p:nvPr/>
        </p:nvCxnSpPr>
        <p:spPr>
          <a:xfrm>
            <a:off x="955361" y="2942117"/>
            <a:ext cx="776100" cy="0"/>
          </a:xfrm>
          <a:prstGeom prst="straightConnector1">
            <a:avLst/>
          </a:prstGeom>
          <a:noFill/>
          <a:ln w="19050" cap="flat" cmpd="sng">
            <a:solidFill>
              <a:srgbClr val="434343"/>
            </a:solidFill>
            <a:prstDash val="solid"/>
            <a:round/>
            <a:headEnd type="none" w="med" len="med"/>
            <a:tailEnd type="none" w="med" len="med"/>
          </a:ln>
        </p:spPr>
      </p:cxnSp>
      <p:sp>
        <p:nvSpPr>
          <p:cNvPr id="171" name="Google Shape;171;p20"/>
          <p:cNvSpPr/>
          <p:nvPr/>
        </p:nvSpPr>
        <p:spPr>
          <a:xfrm>
            <a:off x="2058788" y="18001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nombre</a:t>
            </a:r>
            <a:endParaRPr sz="1200"/>
          </a:p>
        </p:txBody>
      </p:sp>
      <p:cxnSp>
        <p:nvCxnSpPr>
          <p:cNvPr id="172" name="Google Shape;172;p20"/>
          <p:cNvCxnSpPr>
            <a:stCxn id="171" idx="4"/>
            <a:endCxn id="161" idx="0"/>
          </p:cNvCxnSpPr>
          <p:nvPr/>
        </p:nvCxnSpPr>
        <p:spPr>
          <a:xfrm>
            <a:off x="2607488" y="2231250"/>
            <a:ext cx="405300" cy="191100"/>
          </a:xfrm>
          <a:prstGeom prst="straightConnector1">
            <a:avLst/>
          </a:prstGeom>
          <a:noFill/>
          <a:ln w="19050" cap="flat" cmpd="sng">
            <a:solidFill>
              <a:srgbClr val="434343"/>
            </a:solidFill>
            <a:prstDash val="solid"/>
            <a:round/>
            <a:headEnd type="none" w="med" len="med"/>
            <a:tailEnd type="none" w="med" len="med"/>
          </a:ln>
        </p:spPr>
      </p:cxnSp>
      <p:sp>
        <p:nvSpPr>
          <p:cNvPr id="173" name="Google Shape;173;p20"/>
          <p:cNvSpPr txBox="1"/>
          <p:nvPr/>
        </p:nvSpPr>
        <p:spPr>
          <a:xfrm>
            <a:off x="2305116" y="3155196"/>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graphicFrame>
        <p:nvGraphicFramePr>
          <p:cNvPr id="174" name="Google Shape;174;p20"/>
          <p:cNvGraphicFramePr/>
          <p:nvPr/>
        </p:nvGraphicFramePr>
        <p:xfrm>
          <a:off x="6458650" y="1751138"/>
          <a:ext cx="1448250" cy="2074700"/>
        </p:xfrm>
        <a:graphic>
          <a:graphicData uri="http://schemas.openxmlformats.org/drawingml/2006/table">
            <a:tbl>
              <a:tblPr>
                <a:noFill/>
                <a:tableStyleId>{559DA349-D0AD-4E0C-9086-F5D27326A4B8}</a:tableStyleId>
              </a:tblPr>
              <a:tblGrid>
                <a:gridCol w="1448250">
                  <a:extLst>
                    <a:ext uri="{9D8B030D-6E8A-4147-A177-3AD203B41FA5}">
                      <a16:colId xmlns:a16="http://schemas.microsoft.com/office/drawing/2014/main" val="20000"/>
                    </a:ext>
                  </a:extLst>
                </a:gridCol>
              </a:tblGrid>
              <a:tr h="518675">
                <a:tc>
                  <a:txBody>
                    <a:bodyPr/>
                    <a:lstStyle/>
                    <a:p>
                      <a:pPr marL="0" lvl="0" indent="0" algn="ctr" rtl="0">
                        <a:spcBef>
                          <a:spcPts val="0"/>
                        </a:spcBef>
                        <a:spcAft>
                          <a:spcPts val="0"/>
                        </a:spcAft>
                        <a:buNone/>
                      </a:pPr>
                      <a:r>
                        <a:rPr lang="en" b="1"/>
                        <a:t>documento</a:t>
                      </a:r>
                      <a:endParaRPr b="1"/>
                    </a:p>
                  </a:txBody>
                  <a:tcPr marL="91425" marR="91425" marT="91425" marB="91425">
                    <a:solidFill>
                      <a:srgbClr val="B7B7B7"/>
                    </a:solidFill>
                  </a:tcPr>
                </a:tc>
                <a:extLst>
                  <a:ext uri="{0D108BD9-81ED-4DB2-BD59-A6C34878D82A}">
                    <a16:rowId xmlns:a16="http://schemas.microsoft.com/office/drawing/2014/main" val="10000"/>
                  </a:ext>
                </a:extLst>
              </a:tr>
              <a:tr h="518675">
                <a:tc>
                  <a:txBody>
                    <a:bodyPr/>
                    <a:lstStyle/>
                    <a:p>
                      <a:pPr marL="0" lvl="0" indent="0" algn="ctr" rtl="0">
                        <a:spcBef>
                          <a:spcPts val="0"/>
                        </a:spcBef>
                        <a:spcAft>
                          <a:spcPts val="0"/>
                        </a:spcAft>
                        <a:buNone/>
                      </a:pPr>
                      <a:r>
                        <a:rPr lang="en"/>
                        <a:t>123456</a:t>
                      </a:r>
                      <a:endParaRPr/>
                    </a:p>
                  </a:txBody>
                  <a:tcPr marL="91425" marR="91425" marT="91425" marB="91425"/>
                </a:tc>
                <a:extLst>
                  <a:ext uri="{0D108BD9-81ED-4DB2-BD59-A6C34878D82A}">
                    <a16:rowId xmlns:a16="http://schemas.microsoft.com/office/drawing/2014/main" val="10001"/>
                  </a:ext>
                </a:extLst>
              </a:tr>
              <a:tr h="518675">
                <a:tc>
                  <a:txBody>
                    <a:bodyPr/>
                    <a:lstStyle/>
                    <a:p>
                      <a:pPr marL="0" lvl="0" indent="0" algn="ctr" rtl="0">
                        <a:spcBef>
                          <a:spcPts val="0"/>
                        </a:spcBef>
                        <a:spcAft>
                          <a:spcPts val="0"/>
                        </a:spcAft>
                        <a:buNone/>
                      </a:pPr>
                      <a:r>
                        <a:rPr lang="en"/>
                        <a:t>567890</a:t>
                      </a:r>
                      <a:endParaRPr/>
                    </a:p>
                  </a:txBody>
                  <a:tcPr marL="91425" marR="91425" marT="91425" marB="91425"/>
                </a:tc>
                <a:extLst>
                  <a:ext uri="{0D108BD9-81ED-4DB2-BD59-A6C34878D82A}">
                    <a16:rowId xmlns:a16="http://schemas.microsoft.com/office/drawing/2014/main" val="10002"/>
                  </a:ext>
                </a:extLst>
              </a:tr>
              <a:tr h="518675">
                <a:tc>
                  <a:txBody>
                    <a:bodyPr/>
                    <a:lstStyle/>
                    <a:p>
                      <a:pPr marL="0" lvl="0" indent="0" algn="ctr" rtl="0">
                        <a:spcBef>
                          <a:spcPts val="0"/>
                        </a:spcBef>
                        <a:spcAft>
                          <a:spcPts val="0"/>
                        </a:spcAft>
                        <a:buNone/>
                      </a:pPr>
                      <a:r>
                        <a:rPr lang="en"/>
                        <a:t>123456</a:t>
                      </a:r>
                      <a:endParaRPr/>
                    </a:p>
                  </a:txBody>
                  <a:tcPr marL="91425" marR="91425" marT="91425" marB="91425"/>
                </a:tc>
                <a:extLst>
                  <a:ext uri="{0D108BD9-81ED-4DB2-BD59-A6C34878D82A}">
                    <a16:rowId xmlns:a16="http://schemas.microsoft.com/office/drawing/2014/main" val="10003"/>
                  </a:ext>
                </a:extLst>
              </a:tr>
            </a:tbl>
          </a:graphicData>
        </a:graphic>
      </p:graphicFrame>
      <p:cxnSp>
        <p:nvCxnSpPr>
          <p:cNvPr id="175" name="Google Shape;175;p20"/>
          <p:cNvCxnSpPr/>
          <p:nvPr/>
        </p:nvCxnSpPr>
        <p:spPr>
          <a:xfrm>
            <a:off x="6211575" y="3494275"/>
            <a:ext cx="1932300" cy="11700"/>
          </a:xfrm>
          <a:prstGeom prst="straightConnector1">
            <a:avLst/>
          </a:prstGeom>
          <a:noFill/>
          <a:ln w="19050" cap="flat" cmpd="sng">
            <a:solidFill>
              <a:srgbClr val="434343"/>
            </a:solidFill>
            <a:prstDash val="solid"/>
            <a:round/>
            <a:headEnd type="none" w="med" len="med"/>
            <a:tailEnd type="none" w="med" len="med"/>
          </a:ln>
        </p:spPr>
      </p:cxnSp>
      <p:grpSp>
        <p:nvGrpSpPr>
          <p:cNvPr id="176" name="Google Shape;176;p20"/>
          <p:cNvGrpSpPr/>
          <p:nvPr/>
        </p:nvGrpSpPr>
        <p:grpSpPr>
          <a:xfrm>
            <a:off x="991650" y="2488450"/>
            <a:ext cx="703500" cy="603837"/>
            <a:chOff x="274750" y="3813675"/>
            <a:chExt cx="703500" cy="603837"/>
          </a:xfrm>
        </p:grpSpPr>
        <p:cxnSp>
          <p:nvCxnSpPr>
            <p:cNvPr id="177" name="Google Shape;177;p20"/>
            <p:cNvCxnSpPr/>
            <p:nvPr/>
          </p:nvCxnSpPr>
          <p:spPr>
            <a:xfrm>
              <a:off x="274750" y="3813675"/>
              <a:ext cx="703500" cy="587400"/>
            </a:xfrm>
            <a:prstGeom prst="straightConnector1">
              <a:avLst/>
            </a:prstGeom>
            <a:noFill/>
            <a:ln w="28575" cap="flat" cmpd="sng">
              <a:solidFill>
                <a:srgbClr val="CC0000"/>
              </a:solidFill>
              <a:prstDash val="solid"/>
              <a:round/>
              <a:headEnd type="none" w="med" len="med"/>
              <a:tailEnd type="none" w="med" len="med"/>
            </a:ln>
          </p:spPr>
        </p:cxnSp>
        <p:cxnSp>
          <p:nvCxnSpPr>
            <p:cNvPr id="178" name="Google Shape;178;p20"/>
            <p:cNvCxnSpPr/>
            <p:nvPr/>
          </p:nvCxnSpPr>
          <p:spPr>
            <a:xfrm flipH="1">
              <a:off x="282842" y="3821712"/>
              <a:ext cx="663600" cy="595800"/>
            </a:xfrm>
            <a:prstGeom prst="straightConnector1">
              <a:avLst/>
            </a:prstGeom>
            <a:noFill/>
            <a:ln w="28575" cap="flat" cmpd="sng">
              <a:solidFill>
                <a:srgbClr val="CC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10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fade">
                                      <p:cBhvr>
                                        <p:cTn id="12" dur="1000"/>
                                        <p:tgtEl>
                                          <p:spTgt spid="1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gtEl>
                                        <p:attrNameLst>
                                          <p:attrName>style.visibility</p:attrName>
                                        </p:attrNameLst>
                                      </p:cBhvr>
                                      <p:to>
                                        <p:strVal val="visible"/>
                                      </p:to>
                                    </p:set>
                                    <p:animEffect transition="in" filter="fade">
                                      <p:cBhvr>
                                        <p:cTn id="1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Videoclub - Identificador Compuesto</a:t>
            </a:r>
            <a:endParaRPr/>
          </a:p>
        </p:txBody>
      </p:sp>
      <p:sp>
        <p:nvSpPr>
          <p:cNvPr id="184" name="Google Shape;184;p21"/>
          <p:cNvSpPr/>
          <p:nvPr/>
        </p:nvSpPr>
        <p:spPr>
          <a:xfrm>
            <a:off x="2228938" y="2422350"/>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Cliente</a:t>
            </a:r>
            <a:endParaRPr/>
          </a:p>
        </p:txBody>
      </p:sp>
      <p:sp>
        <p:nvSpPr>
          <p:cNvPr id="185" name="Google Shape;185;p21"/>
          <p:cNvSpPr/>
          <p:nvPr/>
        </p:nvSpPr>
        <p:spPr>
          <a:xfrm>
            <a:off x="4130225" y="25748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domicilio</a:t>
            </a:r>
            <a:endParaRPr sz="1200"/>
          </a:p>
        </p:txBody>
      </p:sp>
      <p:sp>
        <p:nvSpPr>
          <p:cNvPr id="186" name="Google Shape;186;p21"/>
          <p:cNvSpPr/>
          <p:nvPr/>
        </p:nvSpPr>
        <p:spPr>
          <a:xfrm>
            <a:off x="3762400" y="33402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edad</a:t>
            </a:r>
            <a:endParaRPr sz="1200"/>
          </a:p>
        </p:txBody>
      </p:sp>
      <p:sp>
        <p:nvSpPr>
          <p:cNvPr id="187" name="Google Shape;187;p21"/>
          <p:cNvSpPr/>
          <p:nvPr/>
        </p:nvSpPr>
        <p:spPr>
          <a:xfrm>
            <a:off x="3979113" y="18638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telefono</a:t>
            </a:r>
            <a:endParaRPr sz="1200"/>
          </a:p>
        </p:txBody>
      </p:sp>
      <p:cxnSp>
        <p:nvCxnSpPr>
          <p:cNvPr id="188" name="Google Shape;188;p21"/>
          <p:cNvCxnSpPr>
            <a:endCxn id="185" idx="2"/>
          </p:cNvCxnSpPr>
          <p:nvPr/>
        </p:nvCxnSpPr>
        <p:spPr>
          <a:xfrm>
            <a:off x="3801425" y="2581575"/>
            <a:ext cx="328800" cy="208800"/>
          </a:xfrm>
          <a:prstGeom prst="straightConnector1">
            <a:avLst/>
          </a:prstGeom>
          <a:noFill/>
          <a:ln w="19050" cap="flat" cmpd="sng">
            <a:solidFill>
              <a:srgbClr val="434343"/>
            </a:solidFill>
            <a:prstDash val="solid"/>
            <a:round/>
            <a:headEnd type="none" w="med" len="med"/>
            <a:tailEnd type="none" w="med" len="med"/>
          </a:ln>
        </p:spPr>
      </p:cxnSp>
      <p:cxnSp>
        <p:nvCxnSpPr>
          <p:cNvPr id="189" name="Google Shape;189;p21"/>
          <p:cNvCxnSpPr>
            <a:endCxn id="187" idx="3"/>
          </p:cNvCxnSpPr>
          <p:nvPr/>
        </p:nvCxnSpPr>
        <p:spPr>
          <a:xfrm rot="10800000" flipH="1">
            <a:off x="3601323" y="2231817"/>
            <a:ext cx="538500" cy="192000"/>
          </a:xfrm>
          <a:prstGeom prst="straightConnector1">
            <a:avLst/>
          </a:prstGeom>
          <a:noFill/>
          <a:ln w="19050" cap="flat" cmpd="sng">
            <a:solidFill>
              <a:srgbClr val="434343"/>
            </a:solidFill>
            <a:prstDash val="solid"/>
            <a:round/>
            <a:headEnd type="none" w="med" len="med"/>
            <a:tailEnd type="none" w="med" len="med"/>
          </a:ln>
        </p:spPr>
      </p:cxnSp>
      <p:cxnSp>
        <p:nvCxnSpPr>
          <p:cNvPr id="190" name="Google Shape;190;p21"/>
          <p:cNvCxnSpPr>
            <a:stCxn id="186" idx="0"/>
            <a:endCxn id="184" idx="3"/>
          </p:cNvCxnSpPr>
          <p:nvPr/>
        </p:nvCxnSpPr>
        <p:spPr>
          <a:xfrm rot="10800000">
            <a:off x="3796300" y="2789750"/>
            <a:ext cx="514800" cy="550500"/>
          </a:xfrm>
          <a:prstGeom prst="straightConnector1">
            <a:avLst/>
          </a:prstGeom>
          <a:noFill/>
          <a:ln w="19050" cap="flat" cmpd="sng">
            <a:solidFill>
              <a:srgbClr val="434343"/>
            </a:solidFill>
            <a:prstDash val="solid"/>
            <a:round/>
            <a:headEnd type="none" w="med" len="med"/>
            <a:tailEnd type="none" w="med" len="med"/>
          </a:ln>
        </p:spPr>
      </p:cxnSp>
      <p:sp>
        <p:nvSpPr>
          <p:cNvPr id="191" name="Google Shape;191;p21"/>
          <p:cNvSpPr/>
          <p:nvPr/>
        </p:nvSpPr>
        <p:spPr>
          <a:xfrm>
            <a:off x="2058788" y="18001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nombre</a:t>
            </a:r>
            <a:endParaRPr sz="1200"/>
          </a:p>
        </p:txBody>
      </p:sp>
      <p:cxnSp>
        <p:nvCxnSpPr>
          <p:cNvPr id="192" name="Google Shape;192;p21"/>
          <p:cNvCxnSpPr>
            <a:stCxn id="191" idx="4"/>
            <a:endCxn id="184" idx="0"/>
          </p:cNvCxnSpPr>
          <p:nvPr/>
        </p:nvCxnSpPr>
        <p:spPr>
          <a:xfrm>
            <a:off x="2607488" y="2231250"/>
            <a:ext cx="405300" cy="191100"/>
          </a:xfrm>
          <a:prstGeom prst="straightConnector1">
            <a:avLst/>
          </a:prstGeom>
          <a:noFill/>
          <a:ln w="19050" cap="flat" cmpd="sng">
            <a:solidFill>
              <a:srgbClr val="434343"/>
            </a:solidFill>
            <a:prstDash val="solid"/>
            <a:round/>
            <a:headEnd type="none" w="med" len="med"/>
            <a:tailEnd type="none" w="med" len="med"/>
          </a:ln>
        </p:spPr>
      </p:cxnSp>
      <p:sp>
        <p:nvSpPr>
          <p:cNvPr id="193" name="Google Shape;193;p21"/>
          <p:cNvSpPr txBox="1"/>
          <p:nvPr/>
        </p:nvSpPr>
        <p:spPr>
          <a:xfrm>
            <a:off x="2305116" y="3155196"/>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194" name="Google Shape;194;p21"/>
          <p:cNvSpPr/>
          <p:nvPr/>
        </p:nvSpPr>
        <p:spPr>
          <a:xfrm>
            <a:off x="699050" y="211227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tipo_doc</a:t>
            </a:r>
            <a:endParaRPr sz="1200"/>
          </a:p>
        </p:txBody>
      </p:sp>
      <p:cxnSp>
        <p:nvCxnSpPr>
          <p:cNvPr id="195" name="Google Shape;195;p21"/>
          <p:cNvCxnSpPr>
            <a:stCxn id="194" idx="6"/>
          </p:cNvCxnSpPr>
          <p:nvPr/>
        </p:nvCxnSpPr>
        <p:spPr>
          <a:xfrm>
            <a:off x="1796450" y="2327825"/>
            <a:ext cx="437700" cy="270000"/>
          </a:xfrm>
          <a:prstGeom prst="straightConnector1">
            <a:avLst/>
          </a:prstGeom>
          <a:noFill/>
          <a:ln w="19050" cap="flat" cmpd="sng">
            <a:solidFill>
              <a:srgbClr val="434343"/>
            </a:solidFill>
            <a:prstDash val="solid"/>
            <a:round/>
            <a:headEnd type="none" w="med" len="med"/>
            <a:tailEnd type="none" w="med" len="med"/>
          </a:ln>
        </p:spPr>
      </p:cxnSp>
      <p:cxnSp>
        <p:nvCxnSpPr>
          <p:cNvPr id="196" name="Google Shape;196;p21"/>
          <p:cNvCxnSpPr>
            <a:stCxn id="194" idx="3"/>
            <a:endCxn id="194" idx="5"/>
          </p:cNvCxnSpPr>
          <p:nvPr/>
        </p:nvCxnSpPr>
        <p:spPr>
          <a:xfrm>
            <a:off x="859761" y="2480242"/>
            <a:ext cx="776100" cy="0"/>
          </a:xfrm>
          <a:prstGeom prst="straightConnector1">
            <a:avLst/>
          </a:prstGeom>
          <a:noFill/>
          <a:ln w="19050" cap="flat" cmpd="sng">
            <a:solidFill>
              <a:srgbClr val="434343"/>
            </a:solidFill>
            <a:prstDash val="solid"/>
            <a:round/>
            <a:headEnd type="none" w="med" len="med"/>
            <a:tailEnd type="none" w="med" len="med"/>
          </a:ln>
        </p:spPr>
      </p:cxnSp>
      <p:sp>
        <p:nvSpPr>
          <p:cNvPr id="197" name="Google Shape;197;p21"/>
          <p:cNvSpPr/>
          <p:nvPr/>
        </p:nvSpPr>
        <p:spPr>
          <a:xfrm>
            <a:off x="699050" y="30991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nro_doc</a:t>
            </a:r>
            <a:endParaRPr sz="1200"/>
          </a:p>
        </p:txBody>
      </p:sp>
      <p:cxnSp>
        <p:nvCxnSpPr>
          <p:cNvPr id="198" name="Google Shape;198;p21"/>
          <p:cNvCxnSpPr>
            <a:stCxn id="197" idx="6"/>
          </p:cNvCxnSpPr>
          <p:nvPr/>
        </p:nvCxnSpPr>
        <p:spPr>
          <a:xfrm rot="10800000" flipH="1">
            <a:off x="1796450" y="3048000"/>
            <a:ext cx="437700" cy="266700"/>
          </a:xfrm>
          <a:prstGeom prst="straightConnector1">
            <a:avLst/>
          </a:prstGeom>
          <a:noFill/>
          <a:ln w="19050" cap="flat" cmpd="sng">
            <a:solidFill>
              <a:srgbClr val="434343"/>
            </a:solidFill>
            <a:prstDash val="solid"/>
            <a:round/>
            <a:headEnd type="none" w="med" len="med"/>
            <a:tailEnd type="none" w="med" len="med"/>
          </a:ln>
        </p:spPr>
      </p:cxnSp>
      <p:cxnSp>
        <p:nvCxnSpPr>
          <p:cNvPr id="199" name="Google Shape;199;p21"/>
          <p:cNvCxnSpPr>
            <a:stCxn id="197" idx="3"/>
            <a:endCxn id="197" idx="5"/>
          </p:cNvCxnSpPr>
          <p:nvPr/>
        </p:nvCxnSpPr>
        <p:spPr>
          <a:xfrm>
            <a:off x="859761" y="3467117"/>
            <a:ext cx="776100" cy="0"/>
          </a:xfrm>
          <a:prstGeom prst="straightConnector1">
            <a:avLst/>
          </a:prstGeom>
          <a:noFill/>
          <a:ln w="19050" cap="flat" cmpd="sng">
            <a:solidFill>
              <a:srgbClr val="434343"/>
            </a:solidFill>
            <a:prstDash val="solid"/>
            <a:round/>
            <a:headEnd type="none" w="med" len="med"/>
            <a:tailEnd type="none" w="med" len="med"/>
          </a:ln>
        </p:spPr>
      </p:cxnSp>
      <p:graphicFrame>
        <p:nvGraphicFramePr>
          <p:cNvPr id="200" name="Google Shape;200;p21"/>
          <p:cNvGraphicFramePr/>
          <p:nvPr/>
        </p:nvGraphicFramePr>
        <p:xfrm>
          <a:off x="5697500" y="1800138"/>
          <a:ext cx="2896500" cy="2074700"/>
        </p:xfrm>
        <a:graphic>
          <a:graphicData uri="http://schemas.openxmlformats.org/drawingml/2006/table">
            <a:tbl>
              <a:tblPr>
                <a:noFill/>
                <a:tableStyleId>{559DA349-D0AD-4E0C-9086-F5D27326A4B8}</a:tableStyleId>
              </a:tblPr>
              <a:tblGrid>
                <a:gridCol w="1448250">
                  <a:extLst>
                    <a:ext uri="{9D8B030D-6E8A-4147-A177-3AD203B41FA5}">
                      <a16:colId xmlns:a16="http://schemas.microsoft.com/office/drawing/2014/main" val="20000"/>
                    </a:ext>
                  </a:extLst>
                </a:gridCol>
                <a:gridCol w="1448250">
                  <a:extLst>
                    <a:ext uri="{9D8B030D-6E8A-4147-A177-3AD203B41FA5}">
                      <a16:colId xmlns:a16="http://schemas.microsoft.com/office/drawing/2014/main" val="20001"/>
                    </a:ext>
                  </a:extLst>
                </a:gridCol>
              </a:tblGrid>
              <a:tr h="518675">
                <a:tc>
                  <a:txBody>
                    <a:bodyPr/>
                    <a:lstStyle/>
                    <a:p>
                      <a:pPr marL="0" lvl="0" indent="0" algn="ctr" rtl="0">
                        <a:spcBef>
                          <a:spcPts val="0"/>
                        </a:spcBef>
                        <a:spcAft>
                          <a:spcPts val="0"/>
                        </a:spcAft>
                        <a:buNone/>
                      </a:pPr>
                      <a:r>
                        <a:rPr lang="en" b="1"/>
                        <a:t>tipo_doc</a:t>
                      </a:r>
                      <a:endParaRPr b="1"/>
                    </a:p>
                  </a:txBody>
                  <a:tcPr marL="91425" marR="91425" marT="91425" marB="91425">
                    <a:solidFill>
                      <a:srgbClr val="B7B7B7"/>
                    </a:solidFill>
                  </a:tcPr>
                </a:tc>
                <a:tc>
                  <a:txBody>
                    <a:bodyPr/>
                    <a:lstStyle/>
                    <a:p>
                      <a:pPr marL="0" lvl="0" indent="0" algn="ctr" rtl="0">
                        <a:spcBef>
                          <a:spcPts val="0"/>
                        </a:spcBef>
                        <a:spcAft>
                          <a:spcPts val="0"/>
                        </a:spcAft>
                        <a:buNone/>
                      </a:pPr>
                      <a:r>
                        <a:rPr lang="en" b="1"/>
                        <a:t>nro_doc</a:t>
                      </a:r>
                      <a:endParaRPr b="1"/>
                    </a:p>
                  </a:txBody>
                  <a:tcPr marL="91425" marR="91425" marT="91425" marB="91425">
                    <a:solidFill>
                      <a:srgbClr val="B7B7B7"/>
                    </a:solidFill>
                  </a:tcPr>
                </a:tc>
                <a:extLst>
                  <a:ext uri="{0D108BD9-81ED-4DB2-BD59-A6C34878D82A}">
                    <a16:rowId xmlns:a16="http://schemas.microsoft.com/office/drawing/2014/main" val="10000"/>
                  </a:ext>
                </a:extLst>
              </a:tr>
              <a:tr h="518675">
                <a:tc>
                  <a:txBody>
                    <a:bodyPr/>
                    <a:lstStyle/>
                    <a:p>
                      <a:pPr marL="0" lvl="0" indent="0" algn="ctr" rtl="0">
                        <a:spcBef>
                          <a:spcPts val="0"/>
                        </a:spcBef>
                        <a:spcAft>
                          <a:spcPts val="0"/>
                        </a:spcAft>
                        <a:buNone/>
                      </a:pPr>
                      <a:r>
                        <a:rPr lang="en"/>
                        <a:t>DNI</a:t>
                      </a:r>
                      <a:endParaRPr/>
                    </a:p>
                  </a:txBody>
                  <a:tcPr marL="91425" marR="91425" marT="91425" marB="91425"/>
                </a:tc>
                <a:tc>
                  <a:txBody>
                    <a:bodyPr/>
                    <a:lstStyle/>
                    <a:p>
                      <a:pPr marL="0" lvl="0" indent="0" algn="ctr" rtl="0">
                        <a:spcBef>
                          <a:spcPts val="0"/>
                        </a:spcBef>
                        <a:spcAft>
                          <a:spcPts val="0"/>
                        </a:spcAft>
                        <a:buNone/>
                      </a:pPr>
                      <a:r>
                        <a:rPr lang="en"/>
                        <a:t>123456</a:t>
                      </a:r>
                      <a:endParaRPr/>
                    </a:p>
                  </a:txBody>
                  <a:tcPr marL="91425" marR="91425" marT="91425" marB="91425"/>
                </a:tc>
                <a:extLst>
                  <a:ext uri="{0D108BD9-81ED-4DB2-BD59-A6C34878D82A}">
                    <a16:rowId xmlns:a16="http://schemas.microsoft.com/office/drawing/2014/main" val="10001"/>
                  </a:ext>
                </a:extLst>
              </a:tr>
              <a:tr h="518675">
                <a:tc>
                  <a:txBody>
                    <a:bodyPr/>
                    <a:lstStyle/>
                    <a:p>
                      <a:pPr marL="0" lvl="0" indent="0" algn="ctr" rtl="0">
                        <a:spcBef>
                          <a:spcPts val="0"/>
                        </a:spcBef>
                        <a:spcAft>
                          <a:spcPts val="0"/>
                        </a:spcAft>
                        <a:buNone/>
                      </a:pPr>
                      <a:r>
                        <a:rPr lang="en"/>
                        <a:t>LC</a:t>
                      </a:r>
                      <a:endParaRPr/>
                    </a:p>
                  </a:txBody>
                  <a:tcPr marL="91425" marR="91425" marT="91425" marB="91425"/>
                </a:tc>
                <a:tc>
                  <a:txBody>
                    <a:bodyPr/>
                    <a:lstStyle/>
                    <a:p>
                      <a:pPr marL="0" lvl="0" indent="0" algn="ctr" rtl="0">
                        <a:spcBef>
                          <a:spcPts val="0"/>
                        </a:spcBef>
                        <a:spcAft>
                          <a:spcPts val="0"/>
                        </a:spcAft>
                        <a:buNone/>
                      </a:pPr>
                      <a:r>
                        <a:rPr lang="en"/>
                        <a:t>567890</a:t>
                      </a:r>
                      <a:endParaRPr/>
                    </a:p>
                  </a:txBody>
                  <a:tcPr marL="91425" marR="91425" marT="91425" marB="91425"/>
                </a:tc>
                <a:extLst>
                  <a:ext uri="{0D108BD9-81ED-4DB2-BD59-A6C34878D82A}">
                    <a16:rowId xmlns:a16="http://schemas.microsoft.com/office/drawing/2014/main" val="10002"/>
                  </a:ext>
                </a:extLst>
              </a:tr>
              <a:tr h="518675">
                <a:tc>
                  <a:txBody>
                    <a:bodyPr/>
                    <a:lstStyle/>
                    <a:p>
                      <a:pPr marL="0" lvl="0" indent="0" algn="ctr" rtl="0">
                        <a:spcBef>
                          <a:spcPts val="0"/>
                        </a:spcBef>
                        <a:spcAft>
                          <a:spcPts val="0"/>
                        </a:spcAft>
                        <a:buNone/>
                      </a:pPr>
                      <a:r>
                        <a:rPr lang="en"/>
                        <a:t>LC</a:t>
                      </a:r>
                      <a:endParaRPr/>
                    </a:p>
                  </a:txBody>
                  <a:tcPr marL="91425" marR="91425" marT="91425" marB="91425"/>
                </a:tc>
                <a:tc>
                  <a:txBody>
                    <a:bodyPr/>
                    <a:lstStyle/>
                    <a:p>
                      <a:pPr marL="0" lvl="0" indent="0" algn="ctr" rtl="0">
                        <a:spcBef>
                          <a:spcPts val="0"/>
                        </a:spcBef>
                        <a:spcAft>
                          <a:spcPts val="0"/>
                        </a:spcAft>
                        <a:buNone/>
                      </a:pPr>
                      <a:r>
                        <a:rPr lang="en"/>
                        <a:t>123456</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par>
                                <p:cTn id="8" presetID="10" presetClass="entr" presetSubtype="0"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1000"/>
                                        <p:tgtEl>
                                          <p:spTgt spid="195"/>
                                        </p:tgtEl>
                                      </p:cBhvr>
                                    </p:animEffect>
                                  </p:childTnLst>
                                </p:cTn>
                              </p:par>
                              <p:par>
                                <p:cTn id="11" presetID="10" presetClass="entr" presetSubtype="0" fill="hold"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fade">
                                      <p:cBhvr>
                                        <p:cTn id="13" dur="1000"/>
                                        <p:tgtEl>
                                          <p:spTgt spid="196"/>
                                        </p:tgtEl>
                                      </p:cBhvr>
                                    </p:animEffect>
                                  </p:childTnLst>
                                </p:cTn>
                              </p:par>
                              <p:par>
                                <p:cTn id="14" presetID="10" presetClass="entr" presetSubtype="0" fill="hold" nodeType="withEffect">
                                  <p:stCondLst>
                                    <p:cond delay="0"/>
                                  </p:stCondLst>
                                  <p:childTnLst>
                                    <p:set>
                                      <p:cBhvr>
                                        <p:cTn id="15" dur="1" fill="hold">
                                          <p:stCondLst>
                                            <p:cond delay="0"/>
                                          </p:stCondLst>
                                        </p:cTn>
                                        <p:tgtEl>
                                          <p:spTgt spid="197"/>
                                        </p:tgtEl>
                                        <p:attrNameLst>
                                          <p:attrName>style.visibility</p:attrName>
                                        </p:attrNameLst>
                                      </p:cBhvr>
                                      <p:to>
                                        <p:strVal val="visible"/>
                                      </p:to>
                                    </p:set>
                                    <p:animEffect transition="in" filter="fade">
                                      <p:cBhvr>
                                        <p:cTn id="16" dur="1000"/>
                                        <p:tgtEl>
                                          <p:spTgt spid="197"/>
                                        </p:tgtEl>
                                      </p:cBhvr>
                                    </p:animEffect>
                                  </p:childTnLst>
                                </p:cTn>
                              </p:par>
                              <p:par>
                                <p:cTn id="17" presetID="10" presetClass="entr" presetSubtype="0" fill="hold" nodeType="withEffect">
                                  <p:stCondLst>
                                    <p:cond delay="0"/>
                                  </p:stCondLst>
                                  <p:childTnLst>
                                    <p:set>
                                      <p:cBhvr>
                                        <p:cTn id="18" dur="1" fill="hold">
                                          <p:stCondLst>
                                            <p:cond delay="0"/>
                                          </p:stCondLst>
                                        </p:cTn>
                                        <p:tgtEl>
                                          <p:spTgt spid="199"/>
                                        </p:tgtEl>
                                        <p:attrNameLst>
                                          <p:attrName>style.visibility</p:attrName>
                                        </p:attrNameLst>
                                      </p:cBhvr>
                                      <p:to>
                                        <p:strVal val="visible"/>
                                      </p:to>
                                    </p:set>
                                    <p:animEffect transition="in" filter="fade">
                                      <p:cBhvr>
                                        <p:cTn id="19" dur="1000"/>
                                        <p:tgtEl>
                                          <p:spTgt spid="199"/>
                                        </p:tgtEl>
                                      </p:cBhvr>
                                    </p:animEffect>
                                  </p:childTnLst>
                                </p:cTn>
                              </p:par>
                              <p:par>
                                <p:cTn id="20" presetID="10" presetClass="entr" presetSubtype="0" fill="hold" nodeType="withEffect">
                                  <p:stCondLst>
                                    <p:cond delay="0"/>
                                  </p:stCondLst>
                                  <p:childTnLst>
                                    <p:set>
                                      <p:cBhvr>
                                        <p:cTn id="21" dur="1" fill="hold">
                                          <p:stCondLst>
                                            <p:cond delay="0"/>
                                          </p:stCondLst>
                                        </p:cTn>
                                        <p:tgtEl>
                                          <p:spTgt spid="198"/>
                                        </p:tgtEl>
                                        <p:attrNameLst>
                                          <p:attrName>style.visibility</p:attrName>
                                        </p:attrNameLst>
                                      </p:cBhvr>
                                      <p:to>
                                        <p:strVal val="visible"/>
                                      </p:to>
                                    </p:set>
                                    <p:animEffect transition="in" filter="fade">
                                      <p:cBhvr>
                                        <p:cTn id="22" dur="1000"/>
                                        <p:tgtEl>
                                          <p:spTgt spid="19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0"/>
                                        </p:tgtEl>
                                        <p:attrNameLst>
                                          <p:attrName>style.visibility</p:attrName>
                                        </p:attrNameLst>
                                      </p:cBhvr>
                                      <p:to>
                                        <p:strVal val="visible"/>
                                      </p:to>
                                    </p:set>
                                    <p:animEffect transition="in" filter="fade">
                                      <p:cBhvr>
                                        <p:cTn id="27" dur="1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Videoclub - Relaciones</a:t>
            </a:r>
            <a:endParaRPr/>
          </a:p>
        </p:txBody>
      </p:sp>
      <p:sp>
        <p:nvSpPr>
          <p:cNvPr id="206" name="Google Shape;20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“Un videoclub requiere informatizar el registro de sus clientes y alquileres de sus películas. Por cada cliente se conoce su documento, nombre, domicilio, edad y teléfono. Se necesitan conocer las películas que estos </a:t>
            </a:r>
            <a:r>
              <a:rPr lang="en" b="1">
                <a:solidFill>
                  <a:srgbClr val="4A86E8"/>
                </a:solidFill>
              </a:rPr>
              <a:t>alquilan</a:t>
            </a:r>
            <a:r>
              <a:rPr lang="en"/>
              <a:t>, de las cuales se registra su título y género. También se mantiene registro de los proveedores de películas, de quienes se conoce su CUIT, nombre, domicilio y teléfono. </a:t>
            </a:r>
            <a:r>
              <a:rPr lang="en" b="1">
                <a:solidFill>
                  <a:srgbClr val="FF9900"/>
                </a:solidFill>
              </a:rPr>
              <a:t>Una película es provista por un único proveedor</a:t>
            </a:r>
            <a:r>
              <a:rPr lang="en"/>
              <a:t>. Es requerido también almacenar su e-mail para poder realizar pedidos en forma automática. Por otra parte, </a:t>
            </a:r>
            <a:r>
              <a:rPr lang="en" b="1">
                <a:solidFill>
                  <a:srgbClr val="6AA84F"/>
                </a:solidFill>
              </a:rPr>
              <a:t>los clientes pueden tener a otros clientes como extensiones</a:t>
            </a:r>
            <a:r>
              <a:rPr lang="en"/>
              <a:t> de su cuenta, pero </a:t>
            </a:r>
            <a:r>
              <a:rPr lang="en" b="1">
                <a:solidFill>
                  <a:srgbClr val="6AA84F"/>
                </a:solidFill>
              </a:rPr>
              <a:t>un cliente solo puede ser extensión de un único titular</a:t>
            </a:r>
            <a:r>
              <a:rPr lang="en"/>
              <a:t>. Se requiere también saber la fecha en que se realizó el alquiler de cada película”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Videoclub - Relaciones</a:t>
            </a:r>
            <a:endParaRPr/>
          </a:p>
        </p:txBody>
      </p:sp>
      <p:sp>
        <p:nvSpPr>
          <p:cNvPr id="212" name="Google Shape;212;p23"/>
          <p:cNvSpPr/>
          <p:nvPr/>
        </p:nvSpPr>
        <p:spPr>
          <a:xfrm>
            <a:off x="1856588" y="170362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Cliente</a:t>
            </a:r>
            <a:endParaRPr/>
          </a:p>
        </p:txBody>
      </p:sp>
      <p:sp>
        <p:nvSpPr>
          <p:cNvPr id="213" name="Google Shape;213;p23"/>
          <p:cNvSpPr/>
          <p:nvPr/>
        </p:nvSpPr>
        <p:spPr>
          <a:xfrm>
            <a:off x="911175" y="1145113"/>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tipo_doc</a:t>
            </a:r>
            <a:endParaRPr sz="1200"/>
          </a:p>
        </p:txBody>
      </p:sp>
      <p:sp>
        <p:nvSpPr>
          <p:cNvPr id="214" name="Google Shape;214;p23"/>
          <p:cNvSpPr/>
          <p:nvPr/>
        </p:nvSpPr>
        <p:spPr>
          <a:xfrm>
            <a:off x="425425" y="17036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nro_doc</a:t>
            </a:r>
            <a:endParaRPr sz="1200"/>
          </a:p>
        </p:txBody>
      </p:sp>
      <p:sp>
        <p:nvSpPr>
          <p:cNvPr id="215" name="Google Shape;215;p23"/>
          <p:cNvSpPr/>
          <p:nvPr/>
        </p:nvSpPr>
        <p:spPr>
          <a:xfrm>
            <a:off x="3757875" y="185610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domicilio</a:t>
            </a:r>
            <a:endParaRPr sz="1200"/>
          </a:p>
        </p:txBody>
      </p:sp>
      <p:sp>
        <p:nvSpPr>
          <p:cNvPr id="216" name="Google Shape;216;p23"/>
          <p:cNvSpPr/>
          <p:nvPr/>
        </p:nvSpPr>
        <p:spPr>
          <a:xfrm>
            <a:off x="3390050" y="26215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edad</a:t>
            </a:r>
            <a:endParaRPr sz="1200"/>
          </a:p>
        </p:txBody>
      </p:sp>
      <p:sp>
        <p:nvSpPr>
          <p:cNvPr id="217" name="Google Shape;217;p23"/>
          <p:cNvSpPr/>
          <p:nvPr/>
        </p:nvSpPr>
        <p:spPr>
          <a:xfrm>
            <a:off x="3606763" y="11451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telefono</a:t>
            </a:r>
            <a:endParaRPr sz="1200"/>
          </a:p>
        </p:txBody>
      </p:sp>
      <p:cxnSp>
        <p:nvCxnSpPr>
          <p:cNvPr id="218" name="Google Shape;218;p23"/>
          <p:cNvCxnSpPr>
            <a:stCxn id="213" idx="5"/>
          </p:cNvCxnSpPr>
          <p:nvPr/>
        </p:nvCxnSpPr>
        <p:spPr>
          <a:xfrm>
            <a:off x="1847864" y="1513079"/>
            <a:ext cx="444900" cy="191700"/>
          </a:xfrm>
          <a:prstGeom prst="straightConnector1">
            <a:avLst/>
          </a:prstGeom>
          <a:noFill/>
          <a:ln w="19050" cap="flat" cmpd="sng">
            <a:solidFill>
              <a:srgbClr val="434343"/>
            </a:solidFill>
            <a:prstDash val="solid"/>
            <a:round/>
            <a:headEnd type="none" w="med" len="med"/>
            <a:tailEnd type="none" w="med" len="med"/>
          </a:ln>
        </p:spPr>
      </p:cxnSp>
      <p:cxnSp>
        <p:nvCxnSpPr>
          <p:cNvPr id="219" name="Google Shape;219;p23"/>
          <p:cNvCxnSpPr>
            <a:stCxn id="214" idx="6"/>
          </p:cNvCxnSpPr>
          <p:nvPr/>
        </p:nvCxnSpPr>
        <p:spPr>
          <a:xfrm rot="10800000" flipH="1">
            <a:off x="1522825" y="1916775"/>
            <a:ext cx="336900" cy="2400"/>
          </a:xfrm>
          <a:prstGeom prst="straightConnector1">
            <a:avLst/>
          </a:prstGeom>
          <a:noFill/>
          <a:ln w="19050" cap="flat" cmpd="sng">
            <a:solidFill>
              <a:srgbClr val="434343"/>
            </a:solidFill>
            <a:prstDash val="solid"/>
            <a:round/>
            <a:headEnd type="none" w="med" len="med"/>
            <a:tailEnd type="none" w="med" len="med"/>
          </a:ln>
        </p:spPr>
      </p:cxnSp>
      <p:cxnSp>
        <p:nvCxnSpPr>
          <p:cNvPr id="220" name="Google Shape;220;p23"/>
          <p:cNvCxnSpPr>
            <a:endCxn id="215" idx="2"/>
          </p:cNvCxnSpPr>
          <p:nvPr/>
        </p:nvCxnSpPr>
        <p:spPr>
          <a:xfrm>
            <a:off x="3429075" y="1862850"/>
            <a:ext cx="328800" cy="208800"/>
          </a:xfrm>
          <a:prstGeom prst="straightConnector1">
            <a:avLst/>
          </a:prstGeom>
          <a:noFill/>
          <a:ln w="19050" cap="flat" cmpd="sng">
            <a:solidFill>
              <a:srgbClr val="434343"/>
            </a:solidFill>
            <a:prstDash val="solid"/>
            <a:round/>
            <a:headEnd type="none" w="med" len="med"/>
            <a:tailEnd type="none" w="med" len="med"/>
          </a:ln>
        </p:spPr>
      </p:cxnSp>
      <p:cxnSp>
        <p:nvCxnSpPr>
          <p:cNvPr id="221" name="Google Shape;221;p23"/>
          <p:cNvCxnSpPr>
            <a:endCxn id="217" idx="3"/>
          </p:cNvCxnSpPr>
          <p:nvPr/>
        </p:nvCxnSpPr>
        <p:spPr>
          <a:xfrm rot="10800000" flipH="1">
            <a:off x="3228973" y="1513092"/>
            <a:ext cx="538500" cy="192000"/>
          </a:xfrm>
          <a:prstGeom prst="straightConnector1">
            <a:avLst/>
          </a:prstGeom>
          <a:noFill/>
          <a:ln w="19050" cap="flat" cmpd="sng">
            <a:solidFill>
              <a:srgbClr val="434343"/>
            </a:solidFill>
            <a:prstDash val="solid"/>
            <a:round/>
            <a:headEnd type="none" w="med" len="med"/>
            <a:tailEnd type="none" w="med" len="med"/>
          </a:ln>
        </p:spPr>
      </p:cxnSp>
      <p:cxnSp>
        <p:nvCxnSpPr>
          <p:cNvPr id="222" name="Google Shape;222;p23"/>
          <p:cNvCxnSpPr>
            <a:stCxn id="216" idx="0"/>
            <a:endCxn id="212" idx="3"/>
          </p:cNvCxnSpPr>
          <p:nvPr/>
        </p:nvCxnSpPr>
        <p:spPr>
          <a:xfrm rot="10800000">
            <a:off x="3423950" y="2071025"/>
            <a:ext cx="514800" cy="550500"/>
          </a:xfrm>
          <a:prstGeom prst="straightConnector1">
            <a:avLst/>
          </a:prstGeom>
          <a:noFill/>
          <a:ln w="19050" cap="flat" cmpd="sng">
            <a:solidFill>
              <a:srgbClr val="434343"/>
            </a:solidFill>
            <a:prstDash val="solid"/>
            <a:round/>
            <a:headEnd type="none" w="med" len="med"/>
            <a:tailEnd type="none" w="med" len="med"/>
          </a:ln>
        </p:spPr>
      </p:cxnSp>
      <p:cxnSp>
        <p:nvCxnSpPr>
          <p:cNvPr id="223" name="Google Shape;223;p23"/>
          <p:cNvCxnSpPr>
            <a:stCxn id="213" idx="3"/>
            <a:endCxn id="213" idx="5"/>
          </p:cNvCxnSpPr>
          <p:nvPr/>
        </p:nvCxnSpPr>
        <p:spPr>
          <a:xfrm>
            <a:off x="1071886" y="1513079"/>
            <a:ext cx="776100" cy="0"/>
          </a:xfrm>
          <a:prstGeom prst="straightConnector1">
            <a:avLst/>
          </a:prstGeom>
          <a:noFill/>
          <a:ln w="19050" cap="flat" cmpd="sng">
            <a:solidFill>
              <a:srgbClr val="434343"/>
            </a:solidFill>
            <a:prstDash val="solid"/>
            <a:round/>
            <a:headEnd type="none" w="med" len="med"/>
            <a:tailEnd type="none" w="med" len="med"/>
          </a:ln>
        </p:spPr>
      </p:cxnSp>
      <p:sp>
        <p:nvSpPr>
          <p:cNvPr id="224" name="Google Shape;224;p23"/>
          <p:cNvSpPr/>
          <p:nvPr/>
        </p:nvSpPr>
        <p:spPr>
          <a:xfrm>
            <a:off x="5922950" y="170362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Proveedor</a:t>
            </a:r>
            <a:endParaRPr/>
          </a:p>
        </p:txBody>
      </p:sp>
      <p:sp>
        <p:nvSpPr>
          <p:cNvPr id="225" name="Google Shape;225;p23"/>
          <p:cNvSpPr/>
          <p:nvPr/>
        </p:nvSpPr>
        <p:spPr>
          <a:xfrm>
            <a:off x="5207750" y="10893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cuit</a:t>
            </a:r>
            <a:endParaRPr sz="1200"/>
          </a:p>
        </p:txBody>
      </p:sp>
      <p:sp>
        <p:nvSpPr>
          <p:cNvPr id="226" name="Google Shape;226;p23"/>
          <p:cNvSpPr/>
          <p:nvPr/>
        </p:nvSpPr>
        <p:spPr>
          <a:xfrm>
            <a:off x="7539325" y="26351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mail</a:t>
            </a:r>
            <a:endParaRPr sz="1200"/>
          </a:p>
        </p:txBody>
      </p:sp>
      <p:sp>
        <p:nvSpPr>
          <p:cNvPr id="227" name="Google Shape;227;p23"/>
          <p:cNvSpPr/>
          <p:nvPr/>
        </p:nvSpPr>
        <p:spPr>
          <a:xfrm>
            <a:off x="7793050" y="2017163"/>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telefono</a:t>
            </a:r>
            <a:endParaRPr sz="1200"/>
          </a:p>
        </p:txBody>
      </p:sp>
      <p:sp>
        <p:nvSpPr>
          <p:cNvPr id="228" name="Google Shape;228;p23"/>
          <p:cNvSpPr/>
          <p:nvPr/>
        </p:nvSpPr>
        <p:spPr>
          <a:xfrm>
            <a:off x="7793050" y="13649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domicilio</a:t>
            </a:r>
            <a:endParaRPr sz="1200"/>
          </a:p>
        </p:txBody>
      </p:sp>
      <p:sp>
        <p:nvSpPr>
          <p:cNvPr id="229" name="Google Shape;229;p23"/>
          <p:cNvSpPr/>
          <p:nvPr/>
        </p:nvSpPr>
        <p:spPr>
          <a:xfrm>
            <a:off x="6588900" y="10893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nombre</a:t>
            </a:r>
            <a:endParaRPr sz="1200"/>
          </a:p>
        </p:txBody>
      </p:sp>
      <p:cxnSp>
        <p:nvCxnSpPr>
          <p:cNvPr id="230" name="Google Shape;230;p23"/>
          <p:cNvCxnSpPr>
            <a:stCxn id="225" idx="5"/>
          </p:cNvCxnSpPr>
          <p:nvPr/>
        </p:nvCxnSpPr>
        <p:spPr>
          <a:xfrm>
            <a:off x="6144439" y="1457292"/>
            <a:ext cx="272700" cy="247500"/>
          </a:xfrm>
          <a:prstGeom prst="straightConnector1">
            <a:avLst/>
          </a:prstGeom>
          <a:noFill/>
          <a:ln w="19050" cap="flat" cmpd="sng">
            <a:solidFill>
              <a:srgbClr val="434343"/>
            </a:solidFill>
            <a:prstDash val="solid"/>
            <a:round/>
            <a:headEnd type="none" w="med" len="med"/>
            <a:tailEnd type="none" w="med" len="med"/>
          </a:ln>
        </p:spPr>
      </p:cxnSp>
      <p:cxnSp>
        <p:nvCxnSpPr>
          <p:cNvPr id="231" name="Google Shape;231;p23"/>
          <p:cNvCxnSpPr>
            <a:stCxn id="226" idx="1"/>
          </p:cNvCxnSpPr>
          <p:nvPr/>
        </p:nvCxnSpPr>
        <p:spPr>
          <a:xfrm rot="10800000">
            <a:off x="7238636" y="2438483"/>
            <a:ext cx="461400" cy="259800"/>
          </a:xfrm>
          <a:prstGeom prst="straightConnector1">
            <a:avLst/>
          </a:prstGeom>
          <a:noFill/>
          <a:ln w="19050" cap="flat" cmpd="sng">
            <a:solidFill>
              <a:srgbClr val="434343"/>
            </a:solidFill>
            <a:prstDash val="solid"/>
            <a:round/>
            <a:headEnd type="none" w="med" len="med"/>
            <a:tailEnd type="none" w="med" len="med"/>
          </a:ln>
        </p:spPr>
      </p:cxnSp>
      <p:cxnSp>
        <p:nvCxnSpPr>
          <p:cNvPr id="232" name="Google Shape;232;p23"/>
          <p:cNvCxnSpPr>
            <a:stCxn id="224" idx="3"/>
            <a:endCxn id="227" idx="2"/>
          </p:cNvCxnSpPr>
          <p:nvPr/>
        </p:nvCxnSpPr>
        <p:spPr>
          <a:xfrm>
            <a:off x="7490450" y="2070975"/>
            <a:ext cx="302700" cy="161700"/>
          </a:xfrm>
          <a:prstGeom prst="straightConnector1">
            <a:avLst/>
          </a:prstGeom>
          <a:noFill/>
          <a:ln w="19050" cap="flat" cmpd="sng">
            <a:solidFill>
              <a:srgbClr val="434343"/>
            </a:solidFill>
            <a:prstDash val="solid"/>
            <a:round/>
            <a:headEnd type="none" w="med" len="med"/>
            <a:tailEnd type="none" w="med" len="med"/>
          </a:ln>
        </p:spPr>
      </p:cxnSp>
      <p:cxnSp>
        <p:nvCxnSpPr>
          <p:cNvPr id="233" name="Google Shape;233;p23"/>
          <p:cNvCxnSpPr>
            <a:stCxn id="224" idx="0"/>
            <a:endCxn id="229" idx="3"/>
          </p:cNvCxnSpPr>
          <p:nvPr/>
        </p:nvCxnSpPr>
        <p:spPr>
          <a:xfrm rot="10800000" flipH="1">
            <a:off x="6706700" y="1457325"/>
            <a:ext cx="42900" cy="246300"/>
          </a:xfrm>
          <a:prstGeom prst="straightConnector1">
            <a:avLst/>
          </a:prstGeom>
          <a:noFill/>
          <a:ln w="19050" cap="flat" cmpd="sng">
            <a:solidFill>
              <a:srgbClr val="434343"/>
            </a:solidFill>
            <a:prstDash val="solid"/>
            <a:round/>
            <a:headEnd type="none" w="med" len="med"/>
            <a:tailEnd type="none" w="med" len="med"/>
          </a:ln>
        </p:spPr>
      </p:cxnSp>
      <p:cxnSp>
        <p:nvCxnSpPr>
          <p:cNvPr id="234" name="Google Shape;234;p23"/>
          <p:cNvCxnSpPr>
            <a:stCxn id="228" idx="3"/>
          </p:cNvCxnSpPr>
          <p:nvPr/>
        </p:nvCxnSpPr>
        <p:spPr>
          <a:xfrm flipH="1">
            <a:off x="7494761" y="1732892"/>
            <a:ext cx="459000" cy="138300"/>
          </a:xfrm>
          <a:prstGeom prst="straightConnector1">
            <a:avLst/>
          </a:prstGeom>
          <a:noFill/>
          <a:ln w="19050" cap="flat" cmpd="sng">
            <a:solidFill>
              <a:srgbClr val="434343"/>
            </a:solidFill>
            <a:prstDash val="solid"/>
            <a:round/>
            <a:headEnd type="none" w="med" len="med"/>
            <a:tailEnd type="none" w="med" len="med"/>
          </a:ln>
        </p:spPr>
      </p:cxnSp>
      <p:cxnSp>
        <p:nvCxnSpPr>
          <p:cNvPr id="235" name="Google Shape;235;p23"/>
          <p:cNvCxnSpPr>
            <a:stCxn id="225" idx="3"/>
            <a:endCxn id="225" idx="5"/>
          </p:cNvCxnSpPr>
          <p:nvPr/>
        </p:nvCxnSpPr>
        <p:spPr>
          <a:xfrm>
            <a:off x="5368461" y="1457292"/>
            <a:ext cx="776100" cy="0"/>
          </a:xfrm>
          <a:prstGeom prst="straightConnector1">
            <a:avLst/>
          </a:prstGeom>
          <a:noFill/>
          <a:ln w="19050" cap="flat" cmpd="sng">
            <a:solidFill>
              <a:srgbClr val="434343"/>
            </a:solidFill>
            <a:prstDash val="solid"/>
            <a:round/>
            <a:headEnd type="none" w="med" len="med"/>
            <a:tailEnd type="none" w="med" len="med"/>
          </a:ln>
        </p:spPr>
      </p:cxnSp>
      <p:sp>
        <p:nvSpPr>
          <p:cNvPr id="236" name="Google Shape;236;p23"/>
          <p:cNvSpPr/>
          <p:nvPr/>
        </p:nvSpPr>
        <p:spPr>
          <a:xfrm>
            <a:off x="5944400" y="331692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Pelicula</a:t>
            </a:r>
            <a:endParaRPr/>
          </a:p>
        </p:txBody>
      </p:sp>
      <p:sp>
        <p:nvSpPr>
          <p:cNvPr id="237" name="Google Shape;237;p23"/>
          <p:cNvSpPr/>
          <p:nvPr/>
        </p:nvSpPr>
        <p:spPr>
          <a:xfrm>
            <a:off x="6144450" y="43706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cod_pel</a:t>
            </a:r>
            <a:endParaRPr sz="1200"/>
          </a:p>
        </p:txBody>
      </p:sp>
      <p:sp>
        <p:nvSpPr>
          <p:cNvPr id="238" name="Google Shape;238;p23"/>
          <p:cNvSpPr/>
          <p:nvPr/>
        </p:nvSpPr>
        <p:spPr>
          <a:xfrm>
            <a:off x="7539325" y="43706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titulo</a:t>
            </a:r>
            <a:endParaRPr sz="1200"/>
          </a:p>
        </p:txBody>
      </p:sp>
      <p:sp>
        <p:nvSpPr>
          <p:cNvPr id="239" name="Google Shape;239;p23"/>
          <p:cNvSpPr/>
          <p:nvPr/>
        </p:nvSpPr>
        <p:spPr>
          <a:xfrm>
            <a:off x="7823450" y="34687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genero</a:t>
            </a:r>
            <a:endParaRPr sz="1200"/>
          </a:p>
        </p:txBody>
      </p:sp>
      <p:cxnSp>
        <p:nvCxnSpPr>
          <p:cNvPr id="240" name="Google Shape;240;p23"/>
          <p:cNvCxnSpPr>
            <a:stCxn id="237" idx="0"/>
            <a:endCxn id="236" idx="2"/>
          </p:cNvCxnSpPr>
          <p:nvPr/>
        </p:nvCxnSpPr>
        <p:spPr>
          <a:xfrm rot="10800000" flipH="1">
            <a:off x="6693150" y="4051750"/>
            <a:ext cx="35100" cy="318900"/>
          </a:xfrm>
          <a:prstGeom prst="straightConnector1">
            <a:avLst/>
          </a:prstGeom>
          <a:noFill/>
          <a:ln w="19050" cap="flat" cmpd="sng">
            <a:solidFill>
              <a:srgbClr val="434343"/>
            </a:solidFill>
            <a:prstDash val="solid"/>
            <a:round/>
            <a:headEnd type="none" w="med" len="med"/>
            <a:tailEnd type="none" w="med" len="med"/>
          </a:ln>
        </p:spPr>
      </p:cxnSp>
      <p:cxnSp>
        <p:nvCxnSpPr>
          <p:cNvPr id="241" name="Google Shape;241;p23"/>
          <p:cNvCxnSpPr>
            <a:stCxn id="236" idx="3"/>
            <a:endCxn id="239" idx="2"/>
          </p:cNvCxnSpPr>
          <p:nvPr/>
        </p:nvCxnSpPr>
        <p:spPr>
          <a:xfrm>
            <a:off x="7511900" y="3684275"/>
            <a:ext cx="311700" cy="0"/>
          </a:xfrm>
          <a:prstGeom prst="straightConnector1">
            <a:avLst/>
          </a:prstGeom>
          <a:noFill/>
          <a:ln w="19050" cap="flat" cmpd="sng">
            <a:solidFill>
              <a:srgbClr val="434343"/>
            </a:solidFill>
            <a:prstDash val="solid"/>
            <a:round/>
            <a:headEnd type="none" w="med" len="med"/>
            <a:tailEnd type="none" w="med" len="med"/>
          </a:ln>
        </p:spPr>
      </p:cxnSp>
      <p:cxnSp>
        <p:nvCxnSpPr>
          <p:cNvPr id="242" name="Google Shape;242;p23"/>
          <p:cNvCxnSpPr>
            <a:stCxn id="238" idx="0"/>
          </p:cNvCxnSpPr>
          <p:nvPr/>
        </p:nvCxnSpPr>
        <p:spPr>
          <a:xfrm rot="10800000">
            <a:off x="7500325" y="3885250"/>
            <a:ext cx="587700" cy="485400"/>
          </a:xfrm>
          <a:prstGeom prst="straightConnector1">
            <a:avLst/>
          </a:prstGeom>
          <a:noFill/>
          <a:ln w="19050" cap="flat" cmpd="sng">
            <a:solidFill>
              <a:srgbClr val="434343"/>
            </a:solidFill>
            <a:prstDash val="solid"/>
            <a:round/>
            <a:headEnd type="none" w="med" len="med"/>
            <a:tailEnd type="none" w="med" len="med"/>
          </a:ln>
        </p:spPr>
      </p:cxnSp>
      <p:cxnSp>
        <p:nvCxnSpPr>
          <p:cNvPr id="243" name="Google Shape;243;p23"/>
          <p:cNvCxnSpPr>
            <a:stCxn id="237" idx="3"/>
            <a:endCxn id="237" idx="5"/>
          </p:cNvCxnSpPr>
          <p:nvPr/>
        </p:nvCxnSpPr>
        <p:spPr>
          <a:xfrm>
            <a:off x="6305161" y="4738617"/>
            <a:ext cx="776100" cy="0"/>
          </a:xfrm>
          <a:prstGeom prst="straightConnector1">
            <a:avLst/>
          </a:prstGeom>
          <a:noFill/>
          <a:ln w="19050" cap="flat" cmpd="sng">
            <a:solidFill>
              <a:srgbClr val="434343"/>
            </a:solidFill>
            <a:prstDash val="solid"/>
            <a:round/>
            <a:headEnd type="none" w="med" len="med"/>
            <a:tailEnd type="none" w="med" len="med"/>
          </a:ln>
        </p:spPr>
      </p:cxnSp>
      <p:cxnSp>
        <p:nvCxnSpPr>
          <p:cNvPr id="244" name="Google Shape;244;p23"/>
          <p:cNvCxnSpPr>
            <a:stCxn id="214" idx="3"/>
            <a:endCxn id="214" idx="5"/>
          </p:cNvCxnSpPr>
          <p:nvPr/>
        </p:nvCxnSpPr>
        <p:spPr>
          <a:xfrm>
            <a:off x="586136" y="2071592"/>
            <a:ext cx="776100" cy="0"/>
          </a:xfrm>
          <a:prstGeom prst="straightConnector1">
            <a:avLst/>
          </a:prstGeom>
          <a:noFill/>
          <a:ln w="19050" cap="flat" cmpd="sng">
            <a:solidFill>
              <a:srgbClr val="434343"/>
            </a:solidFill>
            <a:prstDash val="solid"/>
            <a:round/>
            <a:headEnd type="none" w="med" len="med"/>
            <a:tailEnd type="none" w="med" len="med"/>
          </a:ln>
        </p:spPr>
      </p:cxnSp>
      <p:grpSp>
        <p:nvGrpSpPr>
          <p:cNvPr id="245" name="Google Shape;245;p23"/>
          <p:cNvGrpSpPr/>
          <p:nvPr/>
        </p:nvGrpSpPr>
        <p:grpSpPr>
          <a:xfrm>
            <a:off x="5800950" y="2356196"/>
            <a:ext cx="1440900" cy="1064575"/>
            <a:chOff x="5800950" y="2356196"/>
            <a:chExt cx="1440900" cy="1064575"/>
          </a:xfrm>
        </p:grpSpPr>
        <p:sp>
          <p:nvSpPr>
            <p:cNvPr id="246" name="Google Shape;246;p23"/>
            <p:cNvSpPr/>
            <p:nvPr/>
          </p:nvSpPr>
          <p:spPr>
            <a:xfrm>
              <a:off x="6507800" y="2662075"/>
              <a:ext cx="440700" cy="431100"/>
            </a:xfrm>
            <a:prstGeom prst="flowChartDecision">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3"/>
            <p:cNvCxnSpPr>
              <a:stCxn id="246" idx="2"/>
            </p:cNvCxnSpPr>
            <p:nvPr/>
          </p:nvCxnSpPr>
          <p:spPr>
            <a:xfrm flipH="1">
              <a:off x="6724550" y="3093175"/>
              <a:ext cx="3600" cy="224100"/>
            </a:xfrm>
            <a:prstGeom prst="straightConnector1">
              <a:avLst/>
            </a:prstGeom>
            <a:noFill/>
            <a:ln w="19050" cap="flat" cmpd="sng">
              <a:solidFill>
                <a:srgbClr val="434343"/>
              </a:solidFill>
              <a:prstDash val="solid"/>
              <a:round/>
              <a:headEnd type="none" w="med" len="med"/>
              <a:tailEnd type="none" w="med" len="med"/>
            </a:ln>
          </p:spPr>
        </p:cxnSp>
        <p:cxnSp>
          <p:nvCxnSpPr>
            <p:cNvPr id="248" name="Google Shape;248;p23"/>
            <p:cNvCxnSpPr>
              <a:stCxn id="246" idx="0"/>
            </p:cNvCxnSpPr>
            <p:nvPr/>
          </p:nvCxnSpPr>
          <p:spPr>
            <a:xfrm rot="10800000">
              <a:off x="6724550" y="2436475"/>
              <a:ext cx="3600" cy="225600"/>
            </a:xfrm>
            <a:prstGeom prst="straightConnector1">
              <a:avLst/>
            </a:prstGeom>
            <a:noFill/>
            <a:ln w="19050" cap="flat" cmpd="sng">
              <a:solidFill>
                <a:srgbClr val="434343"/>
              </a:solidFill>
              <a:prstDash val="solid"/>
              <a:round/>
              <a:headEnd type="none" w="med" len="med"/>
              <a:tailEnd type="none" w="med" len="med"/>
            </a:ln>
          </p:spPr>
        </p:cxnSp>
        <p:sp>
          <p:nvSpPr>
            <p:cNvPr id="249" name="Google Shape;249;p23"/>
            <p:cNvSpPr txBox="1"/>
            <p:nvPr/>
          </p:nvSpPr>
          <p:spPr>
            <a:xfrm>
              <a:off x="5800950" y="2669400"/>
              <a:ext cx="14409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Provee</a:t>
              </a:r>
              <a:endParaRPr>
                <a:latin typeface="Proxima Nova"/>
                <a:ea typeface="Proxima Nova"/>
                <a:cs typeface="Proxima Nova"/>
                <a:sym typeface="Proxima Nova"/>
              </a:endParaRPr>
            </a:p>
          </p:txBody>
        </p:sp>
        <p:sp>
          <p:nvSpPr>
            <p:cNvPr id="250" name="Google Shape;250;p23"/>
            <p:cNvSpPr txBox="1"/>
            <p:nvPr/>
          </p:nvSpPr>
          <p:spPr>
            <a:xfrm>
              <a:off x="6806150" y="2356196"/>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251" name="Google Shape;251;p23"/>
            <p:cNvSpPr txBox="1"/>
            <p:nvPr/>
          </p:nvSpPr>
          <p:spPr>
            <a:xfrm>
              <a:off x="6806154" y="29896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grpSp>
      <p:grpSp>
        <p:nvGrpSpPr>
          <p:cNvPr id="252" name="Google Shape;252;p23"/>
          <p:cNvGrpSpPr/>
          <p:nvPr/>
        </p:nvGrpSpPr>
        <p:grpSpPr>
          <a:xfrm>
            <a:off x="2640338" y="2436471"/>
            <a:ext cx="6503663" cy="2095379"/>
            <a:chOff x="2640338" y="2436471"/>
            <a:chExt cx="6503663" cy="2095379"/>
          </a:xfrm>
        </p:grpSpPr>
        <p:sp>
          <p:nvSpPr>
            <p:cNvPr id="253" name="Google Shape;253;p23"/>
            <p:cNvSpPr txBox="1"/>
            <p:nvPr/>
          </p:nvSpPr>
          <p:spPr>
            <a:xfrm>
              <a:off x="3657600" y="3891650"/>
              <a:ext cx="5486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Alquila</a:t>
              </a:r>
              <a:endParaRPr>
                <a:latin typeface="Proxima Nova"/>
                <a:ea typeface="Proxima Nova"/>
                <a:cs typeface="Proxima Nova"/>
                <a:sym typeface="Proxima Nova"/>
              </a:endParaRPr>
            </a:p>
          </p:txBody>
        </p:sp>
        <p:grpSp>
          <p:nvGrpSpPr>
            <p:cNvPr id="254" name="Google Shape;254;p23"/>
            <p:cNvGrpSpPr/>
            <p:nvPr/>
          </p:nvGrpSpPr>
          <p:grpSpPr>
            <a:xfrm>
              <a:off x="2640338" y="2436471"/>
              <a:ext cx="3304063" cy="1463354"/>
              <a:chOff x="2640338" y="2436471"/>
              <a:chExt cx="3304063" cy="1463354"/>
            </a:xfrm>
          </p:grpSpPr>
          <p:sp>
            <p:nvSpPr>
              <p:cNvPr id="255" name="Google Shape;255;p23"/>
              <p:cNvSpPr/>
              <p:nvPr/>
            </p:nvSpPr>
            <p:spPr>
              <a:xfrm>
                <a:off x="3829700" y="3468725"/>
                <a:ext cx="440700" cy="431100"/>
              </a:xfrm>
              <a:prstGeom prst="flowChartDecision">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6" name="Google Shape;256;p23"/>
              <p:cNvCxnSpPr>
                <a:stCxn id="212" idx="2"/>
                <a:endCxn id="255" idx="1"/>
              </p:cNvCxnSpPr>
              <p:nvPr/>
            </p:nvCxnSpPr>
            <p:spPr>
              <a:xfrm rot="-5400000" flipH="1">
                <a:off x="2612138" y="2466525"/>
                <a:ext cx="1245900" cy="1189500"/>
              </a:xfrm>
              <a:prstGeom prst="bentConnector2">
                <a:avLst/>
              </a:prstGeom>
              <a:noFill/>
              <a:ln w="19050" cap="flat" cmpd="sng">
                <a:solidFill>
                  <a:srgbClr val="434343"/>
                </a:solidFill>
                <a:prstDash val="solid"/>
                <a:round/>
                <a:headEnd type="none" w="med" len="med"/>
                <a:tailEnd type="none" w="med" len="med"/>
              </a:ln>
            </p:spPr>
          </p:cxnSp>
          <p:cxnSp>
            <p:nvCxnSpPr>
              <p:cNvPr id="257" name="Google Shape;257;p23"/>
              <p:cNvCxnSpPr>
                <a:stCxn id="255" idx="3"/>
                <a:endCxn id="236" idx="1"/>
              </p:cNvCxnSpPr>
              <p:nvPr/>
            </p:nvCxnSpPr>
            <p:spPr>
              <a:xfrm>
                <a:off x="4270400" y="3684275"/>
                <a:ext cx="1674000" cy="600"/>
              </a:xfrm>
              <a:prstGeom prst="bentConnector3">
                <a:avLst>
                  <a:gd name="adj1" fmla="val 50000"/>
                </a:avLst>
              </a:prstGeom>
              <a:noFill/>
              <a:ln w="19050" cap="flat" cmpd="sng">
                <a:solidFill>
                  <a:srgbClr val="434343"/>
                </a:solidFill>
                <a:prstDash val="solid"/>
                <a:round/>
                <a:headEnd type="none" w="med" len="med"/>
                <a:tailEnd type="none" w="med" len="med"/>
              </a:ln>
            </p:spPr>
          </p:cxnSp>
          <p:sp>
            <p:nvSpPr>
              <p:cNvPr id="258" name="Google Shape;258;p23"/>
              <p:cNvSpPr txBox="1"/>
              <p:nvPr/>
            </p:nvSpPr>
            <p:spPr>
              <a:xfrm>
                <a:off x="5618954" y="32537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sp>
            <p:nvSpPr>
              <p:cNvPr id="259" name="Google Shape;259;p23"/>
              <p:cNvSpPr txBox="1"/>
              <p:nvPr/>
            </p:nvSpPr>
            <p:spPr>
              <a:xfrm>
                <a:off x="2640341" y="24364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grpSp>
      </p:grpSp>
      <p:sp>
        <p:nvSpPr>
          <p:cNvPr id="260" name="Google Shape;260;p23"/>
          <p:cNvSpPr/>
          <p:nvPr/>
        </p:nvSpPr>
        <p:spPr>
          <a:xfrm>
            <a:off x="2235138" y="11451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nombre</a:t>
            </a:r>
            <a:endParaRPr sz="1200"/>
          </a:p>
        </p:txBody>
      </p:sp>
      <p:cxnSp>
        <p:nvCxnSpPr>
          <p:cNvPr id="261" name="Google Shape;261;p23"/>
          <p:cNvCxnSpPr>
            <a:stCxn id="260" idx="4"/>
            <a:endCxn id="212" idx="0"/>
          </p:cNvCxnSpPr>
          <p:nvPr/>
        </p:nvCxnSpPr>
        <p:spPr>
          <a:xfrm flipH="1">
            <a:off x="2640438" y="1576225"/>
            <a:ext cx="143400" cy="127500"/>
          </a:xfrm>
          <a:prstGeom prst="straightConnector1">
            <a:avLst/>
          </a:prstGeom>
          <a:noFill/>
          <a:ln w="19050" cap="flat" cmpd="sng">
            <a:solidFill>
              <a:srgbClr val="434343"/>
            </a:solidFill>
            <a:prstDash val="solid"/>
            <a:round/>
            <a:headEnd type="none" w="med" len="med"/>
            <a:tailEnd type="none" w="med" len="med"/>
          </a:ln>
        </p:spPr>
      </p:cxnSp>
      <p:grpSp>
        <p:nvGrpSpPr>
          <p:cNvPr id="262" name="Google Shape;262;p23"/>
          <p:cNvGrpSpPr/>
          <p:nvPr/>
        </p:nvGrpSpPr>
        <p:grpSpPr>
          <a:xfrm>
            <a:off x="785825" y="2232671"/>
            <a:ext cx="1508700" cy="1577204"/>
            <a:chOff x="785825" y="2232671"/>
            <a:chExt cx="1508700" cy="1577204"/>
          </a:xfrm>
        </p:grpSpPr>
        <p:sp>
          <p:nvSpPr>
            <p:cNvPr id="263" name="Google Shape;263;p23"/>
            <p:cNvSpPr/>
            <p:nvPr/>
          </p:nvSpPr>
          <p:spPr>
            <a:xfrm>
              <a:off x="1286525" y="2972425"/>
              <a:ext cx="440700" cy="431100"/>
            </a:xfrm>
            <a:prstGeom prst="flowChartDecision">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23"/>
            <p:cNvCxnSpPr>
              <a:endCxn id="263" idx="0"/>
            </p:cNvCxnSpPr>
            <p:nvPr/>
          </p:nvCxnSpPr>
          <p:spPr>
            <a:xfrm rot="5400000">
              <a:off x="1329425" y="2439775"/>
              <a:ext cx="710100" cy="355200"/>
            </a:xfrm>
            <a:prstGeom prst="bentConnector3">
              <a:avLst>
                <a:gd name="adj1" fmla="val -18"/>
              </a:avLst>
            </a:prstGeom>
            <a:noFill/>
            <a:ln w="19050" cap="flat" cmpd="sng">
              <a:solidFill>
                <a:srgbClr val="434343"/>
              </a:solidFill>
              <a:prstDash val="solid"/>
              <a:round/>
              <a:headEnd type="none" w="med" len="med"/>
              <a:tailEnd type="none" w="med" len="med"/>
            </a:ln>
          </p:spPr>
        </p:cxnSp>
        <p:cxnSp>
          <p:nvCxnSpPr>
            <p:cNvPr id="265" name="Google Shape;265;p23"/>
            <p:cNvCxnSpPr>
              <a:stCxn id="263" idx="3"/>
            </p:cNvCxnSpPr>
            <p:nvPr/>
          </p:nvCxnSpPr>
          <p:spPr>
            <a:xfrm rot="10800000" flipH="1">
              <a:off x="1727225" y="2438275"/>
              <a:ext cx="487500" cy="749700"/>
            </a:xfrm>
            <a:prstGeom prst="bentConnector2">
              <a:avLst/>
            </a:prstGeom>
            <a:noFill/>
            <a:ln w="19050" cap="flat" cmpd="sng">
              <a:solidFill>
                <a:srgbClr val="434343"/>
              </a:solidFill>
              <a:prstDash val="solid"/>
              <a:round/>
              <a:headEnd type="none" w="med" len="med"/>
              <a:tailEnd type="none" w="med" len="med"/>
            </a:ln>
          </p:spPr>
        </p:cxnSp>
        <p:sp>
          <p:nvSpPr>
            <p:cNvPr id="266" name="Google Shape;266;p23"/>
            <p:cNvSpPr txBox="1"/>
            <p:nvPr/>
          </p:nvSpPr>
          <p:spPr>
            <a:xfrm>
              <a:off x="1932766" y="24364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sp>
          <p:nvSpPr>
            <p:cNvPr id="267" name="Google Shape;267;p23"/>
            <p:cNvSpPr txBox="1"/>
            <p:nvPr/>
          </p:nvSpPr>
          <p:spPr>
            <a:xfrm>
              <a:off x="1572875" y="22326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268" name="Google Shape;268;p23"/>
            <p:cNvSpPr txBox="1"/>
            <p:nvPr/>
          </p:nvSpPr>
          <p:spPr>
            <a:xfrm>
              <a:off x="785825" y="3420775"/>
              <a:ext cx="1508700" cy="3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Es extensión de</a:t>
              </a:r>
              <a:endParaRPr>
                <a:latin typeface="Proxima Nova"/>
                <a:ea typeface="Proxima Nova"/>
                <a:cs typeface="Proxima Nova"/>
                <a:sym typeface="Proxima Nov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1000"/>
                                        <p:tgtEl>
                                          <p:spTgt spid="2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
                                        </p:tgtEl>
                                        <p:attrNameLst>
                                          <p:attrName>style.visibility</p:attrName>
                                        </p:attrNameLst>
                                      </p:cBhvr>
                                      <p:to>
                                        <p:strVal val="visible"/>
                                      </p:to>
                                    </p:set>
                                    <p:animEffect transition="in" filter="fade">
                                      <p:cBhvr>
                                        <p:cTn id="12" dur="1000"/>
                                        <p:tgtEl>
                                          <p:spTgt spid="2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gtEl>
                                        <p:attrNameLst>
                                          <p:attrName>style.visibility</p:attrName>
                                        </p:attrNameLst>
                                      </p:cBhvr>
                                      <p:to>
                                        <p:strVal val="visible"/>
                                      </p:to>
                                    </p:set>
                                    <p:animEffect transition="in" filter="fade">
                                      <p:cBhvr>
                                        <p:cTn id="17" dur="10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Videoclub - Atributos de Relación</a:t>
            </a:r>
            <a:endParaRPr/>
          </a:p>
        </p:txBody>
      </p:sp>
      <p:sp>
        <p:nvSpPr>
          <p:cNvPr id="274" name="Google Shape;27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“Un videoclub requiere informatizar el registro de sus clientes y alquileres de sus películas. Por cada cliente se conoce su documento, nombre, domicilio, edad y teléfono. Se necesitan conocer las películas que estos alquilan, de las cuales se registra su título y género. También se mantiene registro de los proveedores de películas, de quienes se conoce su CUIT, nombre, domicilio y teléfono. Una película es provista por un único proveedor. Es requerido también almacenar su e-mail para poder realizar pedidos en forma automática. Por otra parte, los clientes pueden tener a otros clientes como extensiones de su cuenta, pero un cliente solo puede ser extensión de un único titular. Se requiere también saber la fecha en que se realizó el </a:t>
            </a:r>
            <a:r>
              <a:rPr lang="en" b="1">
                <a:solidFill>
                  <a:srgbClr val="4A86E8"/>
                </a:solidFill>
              </a:rPr>
              <a:t>alquiler</a:t>
            </a:r>
            <a:r>
              <a:rPr lang="en"/>
              <a:t> de cada película”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Videoclub - Atributos de Relación</a:t>
            </a:r>
            <a:endParaRPr/>
          </a:p>
        </p:txBody>
      </p:sp>
      <p:sp>
        <p:nvSpPr>
          <p:cNvPr id="280" name="Google Shape;280;p25"/>
          <p:cNvSpPr/>
          <p:nvPr/>
        </p:nvSpPr>
        <p:spPr>
          <a:xfrm>
            <a:off x="1856588" y="170362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Cliente</a:t>
            </a:r>
            <a:endParaRPr/>
          </a:p>
        </p:txBody>
      </p:sp>
      <p:sp>
        <p:nvSpPr>
          <p:cNvPr id="281" name="Google Shape;281;p25"/>
          <p:cNvSpPr/>
          <p:nvPr/>
        </p:nvSpPr>
        <p:spPr>
          <a:xfrm>
            <a:off x="911175" y="1145113"/>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tipo_doc</a:t>
            </a:r>
            <a:endParaRPr sz="1200"/>
          </a:p>
        </p:txBody>
      </p:sp>
      <p:sp>
        <p:nvSpPr>
          <p:cNvPr id="282" name="Google Shape;282;p25"/>
          <p:cNvSpPr/>
          <p:nvPr/>
        </p:nvSpPr>
        <p:spPr>
          <a:xfrm>
            <a:off x="425425" y="17036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nro_doc</a:t>
            </a:r>
            <a:endParaRPr sz="1200"/>
          </a:p>
        </p:txBody>
      </p:sp>
      <p:sp>
        <p:nvSpPr>
          <p:cNvPr id="283" name="Google Shape;283;p25"/>
          <p:cNvSpPr/>
          <p:nvPr/>
        </p:nvSpPr>
        <p:spPr>
          <a:xfrm>
            <a:off x="3757875" y="185610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domicilio</a:t>
            </a:r>
            <a:endParaRPr sz="1200"/>
          </a:p>
        </p:txBody>
      </p:sp>
      <p:sp>
        <p:nvSpPr>
          <p:cNvPr id="284" name="Google Shape;284;p25"/>
          <p:cNvSpPr/>
          <p:nvPr/>
        </p:nvSpPr>
        <p:spPr>
          <a:xfrm>
            <a:off x="3390050" y="26215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edad</a:t>
            </a:r>
            <a:endParaRPr sz="1200"/>
          </a:p>
        </p:txBody>
      </p:sp>
      <p:sp>
        <p:nvSpPr>
          <p:cNvPr id="285" name="Google Shape;285;p25"/>
          <p:cNvSpPr/>
          <p:nvPr/>
        </p:nvSpPr>
        <p:spPr>
          <a:xfrm>
            <a:off x="3606763" y="11451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telefono</a:t>
            </a:r>
            <a:endParaRPr sz="1200"/>
          </a:p>
        </p:txBody>
      </p:sp>
      <p:cxnSp>
        <p:nvCxnSpPr>
          <p:cNvPr id="286" name="Google Shape;286;p25"/>
          <p:cNvCxnSpPr>
            <a:stCxn id="281" idx="5"/>
          </p:cNvCxnSpPr>
          <p:nvPr/>
        </p:nvCxnSpPr>
        <p:spPr>
          <a:xfrm>
            <a:off x="1847864" y="1513079"/>
            <a:ext cx="444900" cy="191700"/>
          </a:xfrm>
          <a:prstGeom prst="straightConnector1">
            <a:avLst/>
          </a:prstGeom>
          <a:noFill/>
          <a:ln w="19050" cap="flat" cmpd="sng">
            <a:solidFill>
              <a:srgbClr val="434343"/>
            </a:solidFill>
            <a:prstDash val="solid"/>
            <a:round/>
            <a:headEnd type="none" w="med" len="med"/>
            <a:tailEnd type="none" w="med" len="med"/>
          </a:ln>
        </p:spPr>
      </p:cxnSp>
      <p:cxnSp>
        <p:nvCxnSpPr>
          <p:cNvPr id="287" name="Google Shape;287;p25"/>
          <p:cNvCxnSpPr>
            <a:stCxn id="282" idx="6"/>
          </p:cNvCxnSpPr>
          <p:nvPr/>
        </p:nvCxnSpPr>
        <p:spPr>
          <a:xfrm rot="10800000" flipH="1">
            <a:off x="1522825" y="1916775"/>
            <a:ext cx="336900" cy="2400"/>
          </a:xfrm>
          <a:prstGeom prst="straightConnector1">
            <a:avLst/>
          </a:prstGeom>
          <a:noFill/>
          <a:ln w="19050" cap="flat" cmpd="sng">
            <a:solidFill>
              <a:srgbClr val="434343"/>
            </a:solidFill>
            <a:prstDash val="solid"/>
            <a:round/>
            <a:headEnd type="none" w="med" len="med"/>
            <a:tailEnd type="none" w="med" len="med"/>
          </a:ln>
        </p:spPr>
      </p:cxnSp>
      <p:cxnSp>
        <p:nvCxnSpPr>
          <p:cNvPr id="288" name="Google Shape;288;p25"/>
          <p:cNvCxnSpPr>
            <a:endCxn id="283" idx="2"/>
          </p:cNvCxnSpPr>
          <p:nvPr/>
        </p:nvCxnSpPr>
        <p:spPr>
          <a:xfrm>
            <a:off x="3429075" y="1862850"/>
            <a:ext cx="328800" cy="208800"/>
          </a:xfrm>
          <a:prstGeom prst="straightConnector1">
            <a:avLst/>
          </a:prstGeom>
          <a:noFill/>
          <a:ln w="19050" cap="flat" cmpd="sng">
            <a:solidFill>
              <a:srgbClr val="434343"/>
            </a:solidFill>
            <a:prstDash val="solid"/>
            <a:round/>
            <a:headEnd type="none" w="med" len="med"/>
            <a:tailEnd type="none" w="med" len="med"/>
          </a:ln>
        </p:spPr>
      </p:cxnSp>
      <p:cxnSp>
        <p:nvCxnSpPr>
          <p:cNvPr id="289" name="Google Shape;289;p25"/>
          <p:cNvCxnSpPr>
            <a:endCxn id="285" idx="3"/>
          </p:cNvCxnSpPr>
          <p:nvPr/>
        </p:nvCxnSpPr>
        <p:spPr>
          <a:xfrm rot="10800000" flipH="1">
            <a:off x="3228973" y="1513092"/>
            <a:ext cx="538500" cy="192000"/>
          </a:xfrm>
          <a:prstGeom prst="straightConnector1">
            <a:avLst/>
          </a:prstGeom>
          <a:noFill/>
          <a:ln w="19050" cap="flat" cmpd="sng">
            <a:solidFill>
              <a:srgbClr val="434343"/>
            </a:solidFill>
            <a:prstDash val="solid"/>
            <a:round/>
            <a:headEnd type="none" w="med" len="med"/>
            <a:tailEnd type="none" w="med" len="med"/>
          </a:ln>
        </p:spPr>
      </p:cxnSp>
      <p:cxnSp>
        <p:nvCxnSpPr>
          <p:cNvPr id="290" name="Google Shape;290;p25"/>
          <p:cNvCxnSpPr>
            <a:stCxn id="284" idx="0"/>
            <a:endCxn id="280" idx="3"/>
          </p:cNvCxnSpPr>
          <p:nvPr/>
        </p:nvCxnSpPr>
        <p:spPr>
          <a:xfrm rot="10800000">
            <a:off x="3423950" y="2071025"/>
            <a:ext cx="514800" cy="550500"/>
          </a:xfrm>
          <a:prstGeom prst="straightConnector1">
            <a:avLst/>
          </a:prstGeom>
          <a:noFill/>
          <a:ln w="19050" cap="flat" cmpd="sng">
            <a:solidFill>
              <a:srgbClr val="434343"/>
            </a:solidFill>
            <a:prstDash val="solid"/>
            <a:round/>
            <a:headEnd type="none" w="med" len="med"/>
            <a:tailEnd type="none" w="med" len="med"/>
          </a:ln>
        </p:spPr>
      </p:cxnSp>
      <p:cxnSp>
        <p:nvCxnSpPr>
          <p:cNvPr id="291" name="Google Shape;291;p25"/>
          <p:cNvCxnSpPr>
            <a:stCxn id="281" idx="3"/>
            <a:endCxn id="281" idx="5"/>
          </p:cNvCxnSpPr>
          <p:nvPr/>
        </p:nvCxnSpPr>
        <p:spPr>
          <a:xfrm>
            <a:off x="1071886" y="1513079"/>
            <a:ext cx="776100" cy="0"/>
          </a:xfrm>
          <a:prstGeom prst="straightConnector1">
            <a:avLst/>
          </a:prstGeom>
          <a:noFill/>
          <a:ln w="19050" cap="flat" cmpd="sng">
            <a:solidFill>
              <a:srgbClr val="434343"/>
            </a:solidFill>
            <a:prstDash val="solid"/>
            <a:round/>
            <a:headEnd type="none" w="med" len="med"/>
            <a:tailEnd type="none" w="med" len="med"/>
          </a:ln>
        </p:spPr>
      </p:cxnSp>
      <p:sp>
        <p:nvSpPr>
          <p:cNvPr id="292" name="Google Shape;292;p25"/>
          <p:cNvSpPr/>
          <p:nvPr/>
        </p:nvSpPr>
        <p:spPr>
          <a:xfrm>
            <a:off x="5922950" y="170362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Proveedor</a:t>
            </a:r>
            <a:endParaRPr/>
          </a:p>
        </p:txBody>
      </p:sp>
      <p:sp>
        <p:nvSpPr>
          <p:cNvPr id="293" name="Google Shape;293;p25"/>
          <p:cNvSpPr/>
          <p:nvPr/>
        </p:nvSpPr>
        <p:spPr>
          <a:xfrm>
            <a:off x="5207750" y="10893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cuit</a:t>
            </a:r>
            <a:endParaRPr sz="1200"/>
          </a:p>
        </p:txBody>
      </p:sp>
      <p:sp>
        <p:nvSpPr>
          <p:cNvPr id="294" name="Google Shape;294;p25"/>
          <p:cNvSpPr/>
          <p:nvPr/>
        </p:nvSpPr>
        <p:spPr>
          <a:xfrm>
            <a:off x="7539325" y="26351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mail</a:t>
            </a:r>
            <a:endParaRPr sz="1200"/>
          </a:p>
        </p:txBody>
      </p:sp>
      <p:sp>
        <p:nvSpPr>
          <p:cNvPr id="295" name="Google Shape;295;p25"/>
          <p:cNvSpPr/>
          <p:nvPr/>
        </p:nvSpPr>
        <p:spPr>
          <a:xfrm>
            <a:off x="7793050" y="2017163"/>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telefono</a:t>
            </a:r>
            <a:endParaRPr sz="1200"/>
          </a:p>
        </p:txBody>
      </p:sp>
      <p:sp>
        <p:nvSpPr>
          <p:cNvPr id="296" name="Google Shape;296;p25"/>
          <p:cNvSpPr/>
          <p:nvPr/>
        </p:nvSpPr>
        <p:spPr>
          <a:xfrm>
            <a:off x="7793050" y="13649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domicilio</a:t>
            </a:r>
            <a:endParaRPr sz="1200"/>
          </a:p>
        </p:txBody>
      </p:sp>
      <p:sp>
        <p:nvSpPr>
          <p:cNvPr id="297" name="Google Shape;297;p25"/>
          <p:cNvSpPr/>
          <p:nvPr/>
        </p:nvSpPr>
        <p:spPr>
          <a:xfrm>
            <a:off x="6588900" y="10893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nombre</a:t>
            </a:r>
            <a:endParaRPr sz="1200"/>
          </a:p>
        </p:txBody>
      </p:sp>
      <p:cxnSp>
        <p:nvCxnSpPr>
          <p:cNvPr id="298" name="Google Shape;298;p25"/>
          <p:cNvCxnSpPr>
            <a:stCxn id="293" idx="5"/>
          </p:cNvCxnSpPr>
          <p:nvPr/>
        </p:nvCxnSpPr>
        <p:spPr>
          <a:xfrm>
            <a:off x="6144439" y="1457292"/>
            <a:ext cx="272700" cy="247500"/>
          </a:xfrm>
          <a:prstGeom prst="straightConnector1">
            <a:avLst/>
          </a:prstGeom>
          <a:noFill/>
          <a:ln w="19050" cap="flat" cmpd="sng">
            <a:solidFill>
              <a:srgbClr val="434343"/>
            </a:solidFill>
            <a:prstDash val="solid"/>
            <a:round/>
            <a:headEnd type="none" w="med" len="med"/>
            <a:tailEnd type="none" w="med" len="med"/>
          </a:ln>
        </p:spPr>
      </p:cxnSp>
      <p:cxnSp>
        <p:nvCxnSpPr>
          <p:cNvPr id="299" name="Google Shape;299;p25"/>
          <p:cNvCxnSpPr>
            <a:stCxn id="294" idx="1"/>
          </p:cNvCxnSpPr>
          <p:nvPr/>
        </p:nvCxnSpPr>
        <p:spPr>
          <a:xfrm rot="10800000">
            <a:off x="7238636" y="2438483"/>
            <a:ext cx="461400" cy="259800"/>
          </a:xfrm>
          <a:prstGeom prst="straightConnector1">
            <a:avLst/>
          </a:prstGeom>
          <a:noFill/>
          <a:ln w="19050" cap="flat" cmpd="sng">
            <a:solidFill>
              <a:srgbClr val="434343"/>
            </a:solidFill>
            <a:prstDash val="solid"/>
            <a:round/>
            <a:headEnd type="none" w="med" len="med"/>
            <a:tailEnd type="none" w="med" len="med"/>
          </a:ln>
        </p:spPr>
      </p:cxnSp>
      <p:cxnSp>
        <p:nvCxnSpPr>
          <p:cNvPr id="300" name="Google Shape;300;p25"/>
          <p:cNvCxnSpPr>
            <a:stCxn id="292" idx="3"/>
            <a:endCxn id="295" idx="2"/>
          </p:cNvCxnSpPr>
          <p:nvPr/>
        </p:nvCxnSpPr>
        <p:spPr>
          <a:xfrm>
            <a:off x="7490450" y="2070975"/>
            <a:ext cx="302700" cy="161700"/>
          </a:xfrm>
          <a:prstGeom prst="straightConnector1">
            <a:avLst/>
          </a:prstGeom>
          <a:noFill/>
          <a:ln w="19050" cap="flat" cmpd="sng">
            <a:solidFill>
              <a:srgbClr val="434343"/>
            </a:solidFill>
            <a:prstDash val="solid"/>
            <a:round/>
            <a:headEnd type="none" w="med" len="med"/>
            <a:tailEnd type="none" w="med" len="med"/>
          </a:ln>
        </p:spPr>
      </p:cxnSp>
      <p:cxnSp>
        <p:nvCxnSpPr>
          <p:cNvPr id="301" name="Google Shape;301;p25"/>
          <p:cNvCxnSpPr>
            <a:stCxn id="292" idx="0"/>
            <a:endCxn id="297" idx="3"/>
          </p:cNvCxnSpPr>
          <p:nvPr/>
        </p:nvCxnSpPr>
        <p:spPr>
          <a:xfrm rot="10800000" flipH="1">
            <a:off x="6706700" y="1457325"/>
            <a:ext cx="42900" cy="246300"/>
          </a:xfrm>
          <a:prstGeom prst="straightConnector1">
            <a:avLst/>
          </a:prstGeom>
          <a:noFill/>
          <a:ln w="19050" cap="flat" cmpd="sng">
            <a:solidFill>
              <a:srgbClr val="434343"/>
            </a:solidFill>
            <a:prstDash val="solid"/>
            <a:round/>
            <a:headEnd type="none" w="med" len="med"/>
            <a:tailEnd type="none" w="med" len="med"/>
          </a:ln>
        </p:spPr>
      </p:cxnSp>
      <p:cxnSp>
        <p:nvCxnSpPr>
          <p:cNvPr id="302" name="Google Shape;302;p25"/>
          <p:cNvCxnSpPr>
            <a:stCxn id="296" idx="3"/>
          </p:cNvCxnSpPr>
          <p:nvPr/>
        </p:nvCxnSpPr>
        <p:spPr>
          <a:xfrm flipH="1">
            <a:off x="7494761" y="1732892"/>
            <a:ext cx="459000" cy="138300"/>
          </a:xfrm>
          <a:prstGeom prst="straightConnector1">
            <a:avLst/>
          </a:prstGeom>
          <a:noFill/>
          <a:ln w="19050" cap="flat" cmpd="sng">
            <a:solidFill>
              <a:srgbClr val="434343"/>
            </a:solidFill>
            <a:prstDash val="solid"/>
            <a:round/>
            <a:headEnd type="none" w="med" len="med"/>
            <a:tailEnd type="none" w="med" len="med"/>
          </a:ln>
        </p:spPr>
      </p:cxnSp>
      <p:cxnSp>
        <p:nvCxnSpPr>
          <p:cNvPr id="303" name="Google Shape;303;p25"/>
          <p:cNvCxnSpPr>
            <a:stCxn id="293" idx="3"/>
            <a:endCxn id="293" idx="5"/>
          </p:cNvCxnSpPr>
          <p:nvPr/>
        </p:nvCxnSpPr>
        <p:spPr>
          <a:xfrm>
            <a:off x="5368461" y="1457292"/>
            <a:ext cx="776100" cy="0"/>
          </a:xfrm>
          <a:prstGeom prst="straightConnector1">
            <a:avLst/>
          </a:prstGeom>
          <a:noFill/>
          <a:ln w="19050" cap="flat" cmpd="sng">
            <a:solidFill>
              <a:srgbClr val="434343"/>
            </a:solidFill>
            <a:prstDash val="solid"/>
            <a:round/>
            <a:headEnd type="none" w="med" len="med"/>
            <a:tailEnd type="none" w="med" len="med"/>
          </a:ln>
        </p:spPr>
      </p:cxnSp>
      <p:sp>
        <p:nvSpPr>
          <p:cNvPr id="304" name="Google Shape;304;p25"/>
          <p:cNvSpPr/>
          <p:nvPr/>
        </p:nvSpPr>
        <p:spPr>
          <a:xfrm>
            <a:off x="5944400" y="331692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Pelicula</a:t>
            </a:r>
            <a:endParaRPr/>
          </a:p>
        </p:txBody>
      </p:sp>
      <p:sp>
        <p:nvSpPr>
          <p:cNvPr id="305" name="Google Shape;305;p25"/>
          <p:cNvSpPr/>
          <p:nvPr/>
        </p:nvSpPr>
        <p:spPr>
          <a:xfrm>
            <a:off x="6144450" y="43706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cod_pel</a:t>
            </a:r>
            <a:endParaRPr sz="1200"/>
          </a:p>
        </p:txBody>
      </p:sp>
      <p:sp>
        <p:nvSpPr>
          <p:cNvPr id="306" name="Google Shape;306;p25"/>
          <p:cNvSpPr/>
          <p:nvPr/>
        </p:nvSpPr>
        <p:spPr>
          <a:xfrm>
            <a:off x="7539325" y="437065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titulo</a:t>
            </a:r>
            <a:endParaRPr sz="1200"/>
          </a:p>
        </p:txBody>
      </p:sp>
      <p:sp>
        <p:nvSpPr>
          <p:cNvPr id="307" name="Google Shape;307;p25"/>
          <p:cNvSpPr/>
          <p:nvPr/>
        </p:nvSpPr>
        <p:spPr>
          <a:xfrm>
            <a:off x="7823450" y="34687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genero</a:t>
            </a:r>
            <a:endParaRPr sz="1200"/>
          </a:p>
        </p:txBody>
      </p:sp>
      <p:cxnSp>
        <p:nvCxnSpPr>
          <p:cNvPr id="308" name="Google Shape;308;p25"/>
          <p:cNvCxnSpPr>
            <a:stCxn id="305" idx="0"/>
            <a:endCxn id="304" idx="2"/>
          </p:cNvCxnSpPr>
          <p:nvPr/>
        </p:nvCxnSpPr>
        <p:spPr>
          <a:xfrm rot="10800000" flipH="1">
            <a:off x="6693150" y="4051750"/>
            <a:ext cx="35100" cy="318900"/>
          </a:xfrm>
          <a:prstGeom prst="straightConnector1">
            <a:avLst/>
          </a:prstGeom>
          <a:noFill/>
          <a:ln w="19050" cap="flat" cmpd="sng">
            <a:solidFill>
              <a:srgbClr val="434343"/>
            </a:solidFill>
            <a:prstDash val="solid"/>
            <a:round/>
            <a:headEnd type="none" w="med" len="med"/>
            <a:tailEnd type="none" w="med" len="med"/>
          </a:ln>
        </p:spPr>
      </p:cxnSp>
      <p:cxnSp>
        <p:nvCxnSpPr>
          <p:cNvPr id="309" name="Google Shape;309;p25"/>
          <p:cNvCxnSpPr>
            <a:stCxn id="304" idx="3"/>
            <a:endCxn id="307" idx="2"/>
          </p:cNvCxnSpPr>
          <p:nvPr/>
        </p:nvCxnSpPr>
        <p:spPr>
          <a:xfrm>
            <a:off x="7511900" y="3684275"/>
            <a:ext cx="311700" cy="0"/>
          </a:xfrm>
          <a:prstGeom prst="straightConnector1">
            <a:avLst/>
          </a:prstGeom>
          <a:noFill/>
          <a:ln w="19050" cap="flat" cmpd="sng">
            <a:solidFill>
              <a:srgbClr val="434343"/>
            </a:solidFill>
            <a:prstDash val="solid"/>
            <a:round/>
            <a:headEnd type="none" w="med" len="med"/>
            <a:tailEnd type="none" w="med" len="med"/>
          </a:ln>
        </p:spPr>
      </p:cxnSp>
      <p:cxnSp>
        <p:nvCxnSpPr>
          <p:cNvPr id="310" name="Google Shape;310;p25"/>
          <p:cNvCxnSpPr>
            <a:stCxn id="306" idx="0"/>
          </p:cNvCxnSpPr>
          <p:nvPr/>
        </p:nvCxnSpPr>
        <p:spPr>
          <a:xfrm rot="10800000">
            <a:off x="7500325" y="3885250"/>
            <a:ext cx="587700" cy="485400"/>
          </a:xfrm>
          <a:prstGeom prst="straightConnector1">
            <a:avLst/>
          </a:prstGeom>
          <a:noFill/>
          <a:ln w="19050" cap="flat" cmpd="sng">
            <a:solidFill>
              <a:srgbClr val="434343"/>
            </a:solidFill>
            <a:prstDash val="solid"/>
            <a:round/>
            <a:headEnd type="none" w="med" len="med"/>
            <a:tailEnd type="none" w="med" len="med"/>
          </a:ln>
        </p:spPr>
      </p:cxnSp>
      <p:cxnSp>
        <p:nvCxnSpPr>
          <p:cNvPr id="311" name="Google Shape;311;p25"/>
          <p:cNvCxnSpPr>
            <a:stCxn id="305" idx="3"/>
            <a:endCxn id="305" idx="5"/>
          </p:cNvCxnSpPr>
          <p:nvPr/>
        </p:nvCxnSpPr>
        <p:spPr>
          <a:xfrm>
            <a:off x="6305161" y="4738617"/>
            <a:ext cx="776100" cy="0"/>
          </a:xfrm>
          <a:prstGeom prst="straightConnector1">
            <a:avLst/>
          </a:prstGeom>
          <a:noFill/>
          <a:ln w="19050" cap="flat" cmpd="sng">
            <a:solidFill>
              <a:srgbClr val="434343"/>
            </a:solidFill>
            <a:prstDash val="solid"/>
            <a:round/>
            <a:headEnd type="none" w="med" len="med"/>
            <a:tailEnd type="none" w="med" len="med"/>
          </a:ln>
        </p:spPr>
      </p:cxnSp>
      <p:cxnSp>
        <p:nvCxnSpPr>
          <p:cNvPr id="312" name="Google Shape;312;p25"/>
          <p:cNvCxnSpPr>
            <a:stCxn id="282" idx="3"/>
            <a:endCxn id="282" idx="5"/>
          </p:cNvCxnSpPr>
          <p:nvPr/>
        </p:nvCxnSpPr>
        <p:spPr>
          <a:xfrm>
            <a:off x="586136" y="2071592"/>
            <a:ext cx="776100" cy="0"/>
          </a:xfrm>
          <a:prstGeom prst="straightConnector1">
            <a:avLst/>
          </a:prstGeom>
          <a:noFill/>
          <a:ln w="19050" cap="flat" cmpd="sng">
            <a:solidFill>
              <a:srgbClr val="434343"/>
            </a:solidFill>
            <a:prstDash val="solid"/>
            <a:round/>
            <a:headEnd type="none" w="med" len="med"/>
            <a:tailEnd type="none" w="med" len="med"/>
          </a:ln>
        </p:spPr>
      </p:cxnSp>
      <p:sp>
        <p:nvSpPr>
          <p:cNvPr id="313" name="Google Shape;313;p25"/>
          <p:cNvSpPr/>
          <p:nvPr/>
        </p:nvSpPr>
        <p:spPr>
          <a:xfrm>
            <a:off x="6507800" y="2662075"/>
            <a:ext cx="440700" cy="431100"/>
          </a:xfrm>
          <a:prstGeom prst="flowChartDecision">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 name="Google Shape;314;p25"/>
          <p:cNvCxnSpPr>
            <a:stCxn id="313" idx="0"/>
          </p:cNvCxnSpPr>
          <p:nvPr/>
        </p:nvCxnSpPr>
        <p:spPr>
          <a:xfrm rot="10800000">
            <a:off x="6724550" y="2436475"/>
            <a:ext cx="3600" cy="225600"/>
          </a:xfrm>
          <a:prstGeom prst="straightConnector1">
            <a:avLst/>
          </a:prstGeom>
          <a:noFill/>
          <a:ln w="19050" cap="flat" cmpd="sng">
            <a:solidFill>
              <a:srgbClr val="434343"/>
            </a:solidFill>
            <a:prstDash val="solid"/>
            <a:round/>
            <a:headEnd type="none" w="med" len="med"/>
            <a:tailEnd type="none" w="med" len="med"/>
          </a:ln>
        </p:spPr>
      </p:cxnSp>
      <p:cxnSp>
        <p:nvCxnSpPr>
          <p:cNvPr id="315" name="Google Shape;315;p25"/>
          <p:cNvCxnSpPr>
            <a:stCxn id="313" idx="2"/>
          </p:cNvCxnSpPr>
          <p:nvPr/>
        </p:nvCxnSpPr>
        <p:spPr>
          <a:xfrm flipH="1">
            <a:off x="6724550" y="3093175"/>
            <a:ext cx="3600" cy="224100"/>
          </a:xfrm>
          <a:prstGeom prst="straightConnector1">
            <a:avLst/>
          </a:prstGeom>
          <a:noFill/>
          <a:ln w="19050" cap="flat" cmpd="sng">
            <a:solidFill>
              <a:srgbClr val="434343"/>
            </a:solidFill>
            <a:prstDash val="solid"/>
            <a:round/>
            <a:headEnd type="none" w="med" len="med"/>
            <a:tailEnd type="none" w="med" len="med"/>
          </a:ln>
        </p:spPr>
      </p:cxnSp>
      <p:sp>
        <p:nvSpPr>
          <p:cNvPr id="316" name="Google Shape;316;p25"/>
          <p:cNvSpPr/>
          <p:nvPr/>
        </p:nvSpPr>
        <p:spPr>
          <a:xfrm>
            <a:off x="3829700" y="3468725"/>
            <a:ext cx="440700" cy="431100"/>
          </a:xfrm>
          <a:prstGeom prst="flowChartDecision">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 name="Google Shape;317;p25"/>
          <p:cNvCxnSpPr>
            <a:stCxn id="280" idx="2"/>
            <a:endCxn id="316" idx="1"/>
          </p:cNvCxnSpPr>
          <p:nvPr/>
        </p:nvCxnSpPr>
        <p:spPr>
          <a:xfrm rot="-5400000" flipH="1">
            <a:off x="2612138" y="2466525"/>
            <a:ext cx="1245900" cy="1189500"/>
          </a:xfrm>
          <a:prstGeom prst="bentConnector2">
            <a:avLst/>
          </a:prstGeom>
          <a:noFill/>
          <a:ln w="19050" cap="flat" cmpd="sng">
            <a:solidFill>
              <a:srgbClr val="434343"/>
            </a:solidFill>
            <a:prstDash val="solid"/>
            <a:round/>
            <a:headEnd type="none" w="med" len="med"/>
            <a:tailEnd type="none" w="med" len="med"/>
          </a:ln>
        </p:spPr>
      </p:cxnSp>
      <p:cxnSp>
        <p:nvCxnSpPr>
          <p:cNvPr id="318" name="Google Shape;318;p25"/>
          <p:cNvCxnSpPr>
            <a:stCxn id="316" idx="3"/>
            <a:endCxn id="304" idx="1"/>
          </p:cNvCxnSpPr>
          <p:nvPr/>
        </p:nvCxnSpPr>
        <p:spPr>
          <a:xfrm>
            <a:off x="4270400" y="3684275"/>
            <a:ext cx="1674000" cy="600"/>
          </a:xfrm>
          <a:prstGeom prst="bentConnector3">
            <a:avLst>
              <a:gd name="adj1" fmla="val 50000"/>
            </a:avLst>
          </a:prstGeom>
          <a:noFill/>
          <a:ln w="19050" cap="flat" cmpd="sng">
            <a:solidFill>
              <a:srgbClr val="434343"/>
            </a:solidFill>
            <a:prstDash val="solid"/>
            <a:round/>
            <a:headEnd type="none" w="med" len="med"/>
            <a:tailEnd type="none" w="med" len="med"/>
          </a:ln>
        </p:spPr>
      </p:cxnSp>
      <p:sp>
        <p:nvSpPr>
          <p:cNvPr id="319" name="Google Shape;319;p25"/>
          <p:cNvSpPr txBox="1"/>
          <p:nvPr/>
        </p:nvSpPr>
        <p:spPr>
          <a:xfrm>
            <a:off x="3657600" y="3891650"/>
            <a:ext cx="12876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Alquila</a:t>
            </a:r>
            <a:endParaRPr>
              <a:latin typeface="Proxima Nova"/>
              <a:ea typeface="Proxima Nova"/>
              <a:cs typeface="Proxima Nova"/>
              <a:sym typeface="Proxima Nova"/>
            </a:endParaRPr>
          </a:p>
        </p:txBody>
      </p:sp>
      <p:sp>
        <p:nvSpPr>
          <p:cNvPr id="320" name="Google Shape;320;p25"/>
          <p:cNvSpPr txBox="1"/>
          <p:nvPr/>
        </p:nvSpPr>
        <p:spPr>
          <a:xfrm>
            <a:off x="5800950" y="2669400"/>
            <a:ext cx="14409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Provee</a:t>
            </a:r>
            <a:endParaRPr>
              <a:latin typeface="Proxima Nova"/>
              <a:ea typeface="Proxima Nova"/>
              <a:cs typeface="Proxima Nova"/>
              <a:sym typeface="Proxima Nova"/>
            </a:endParaRPr>
          </a:p>
        </p:txBody>
      </p:sp>
      <p:sp>
        <p:nvSpPr>
          <p:cNvPr id="321" name="Google Shape;321;p25"/>
          <p:cNvSpPr txBox="1"/>
          <p:nvPr/>
        </p:nvSpPr>
        <p:spPr>
          <a:xfrm>
            <a:off x="5618954" y="32537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sp>
        <p:nvSpPr>
          <p:cNvPr id="322" name="Google Shape;322;p25"/>
          <p:cNvSpPr txBox="1"/>
          <p:nvPr/>
        </p:nvSpPr>
        <p:spPr>
          <a:xfrm>
            <a:off x="6806150" y="2356196"/>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323" name="Google Shape;323;p25"/>
          <p:cNvSpPr txBox="1"/>
          <p:nvPr/>
        </p:nvSpPr>
        <p:spPr>
          <a:xfrm>
            <a:off x="6806154" y="29896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sp>
        <p:nvSpPr>
          <p:cNvPr id="324" name="Google Shape;324;p25"/>
          <p:cNvSpPr txBox="1"/>
          <p:nvPr/>
        </p:nvSpPr>
        <p:spPr>
          <a:xfrm>
            <a:off x="2640341" y="24364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grpSp>
        <p:nvGrpSpPr>
          <p:cNvPr id="325" name="Google Shape;325;p25"/>
          <p:cNvGrpSpPr/>
          <p:nvPr/>
        </p:nvGrpSpPr>
        <p:grpSpPr>
          <a:xfrm>
            <a:off x="4157611" y="2989675"/>
            <a:ext cx="1410989" cy="582167"/>
            <a:chOff x="4157611" y="2989675"/>
            <a:chExt cx="1410989" cy="582167"/>
          </a:xfrm>
        </p:grpSpPr>
        <p:sp>
          <p:nvSpPr>
            <p:cNvPr id="326" name="Google Shape;326;p25"/>
            <p:cNvSpPr/>
            <p:nvPr/>
          </p:nvSpPr>
          <p:spPr>
            <a:xfrm>
              <a:off x="4471200" y="298967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fecha</a:t>
              </a:r>
              <a:endParaRPr sz="1200"/>
            </a:p>
          </p:txBody>
        </p:sp>
        <p:cxnSp>
          <p:nvCxnSpPr>
            <p:cNvPr id="327" name="Google Shape;327;p25"/>
            <p:cNvCxnSpPr>
              <a:endCxn id="326" idx="3"/>
            </p:cNvCxnSpPr>
            <p:nvPr/>
          </p:nvCxnSpPr>
          <p:spPr>
            <a:xfrm rot="10800000" flipH="1">
              <a:off x="4157611" y="3357642"/>
              <a:ext cx="474300" cy="214200"/>
            </a:xfrm>
            <a:prstGeom prst="straightConnector1">
              <a:avLst/>
            </a:prstGeom>
            <a:noFill/>
            <a:ln w="19050" cap="flat" cmpd="sng">
              <a:solidFill>
                <a:srgbClr val="434343"/>
              </a:solidFill>
              <a:prstDash val="solid"/>
              <a:round/>
              <a:headEnd type="none" w="med" len="med"/>
              <a:tailEnd type="none" w="med" len="med"/>
            </a:ln>
          </p:spPr>
        </p:cxnSp>
      </p:grpSp>
      <p:sp>
        <p:nvSpPr>
          <p:cNvPr id="328" name="Google Shape;328;p25"/>
          <p:cNvSpPr/>
          <p:nvPr/>
        </p:nvSpPr>
        <p:spPr>
          <a:xfrm>
            <a:off x="2235138" y="11451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nombre</a:t>
            </a:r>
            <a:endParaRPr sz="1200"/>
          </a:p>
        </p:txBody>
      </p:sp>
      <p:cxnSp>
        <p:nvCxnSpPr>
          <p:cNvPr id="329" name="Google Shape;329;p25"/>
          <p:cNvCxnSpPr>
            <a:stCxn id="328" idx="4"/>
            <a:endCxn id="280" idx="0"/>
          </p:cNvCxnSpPr>
          <p:nvPr/>
        </p:nvCxnSpPr>
        <p:spPr>
          <a:xfrm flipH="1">
            <a:off x="2640438" y="1576225"/>
            <a:ext cx="143400" cy="127500"/>
          </a:xfrm>
          <a:prstGeom prst="straightConnector1">
            <a:avLst/>
          </a:prstGeom>
          <a:noFill/>
          <a:ln w="19050" cap="flat" cmpd="sng">
            <a:solidFill>
              <a:srgbClr val="434343"/>
            </a:solidFill>
            <a:prstDash val="solid"/>
            <a:round/>
            <a:headEnd type="none" w="med" len="med"/>
            <a:tailEnd type="none" w="med" len="med"/>
          </a:ln>
        </p:spPr>
      </p:cxnSp>
      <p:sp>
        <p:nvSpPr>
          <p:cNvPr id="330" name="Google Shape;330;p25"/>
          <p:cNvSpPr/>
          <p:nvPr/>
        </p:nvSpPr>
        <p:spPr>
          <a:xfrm>
            <a:off x="1286525" y="2972425"/>
            <a:ext cx="440700" cy="431100"/>
          </a:xfrm>
          <a:prstGeom prst="flowChartDecision">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 name="Google Shape;331;p25"/>
          <p:cNvCxnSpPr>
            <a:endCxn id="330" idx="0"/>
          </p:cNvCxnSpPr>
          <p:nvPr/>
        </p:nvCxnSpPr>
        <p:spPr>
          <a:xfrm rot="5400000">
            <a:off x="1329425" y="2439775"/>
            <a:ext cx="710100" cy="355200"/>
          </a:xfrm>
          <a:prstGeom prst="bentConnector3">
            <a:avLst>
              <a:gd name="adj1" fmla="val -18"/>
            </a:avLst>
          </a:prstGeom>
          <a:noFill/>
          <a:ln w="19050" cap="flat" cmpd="sng">
            <a:solidFill>
              <a:srgbClr val="434343"/>
            </a:solidFill>
            <a:prstDash val="solid"/>
            <a:round/>
            <a:headEnd type="none" w="med" len="med"/>
            <a:tailEnd type="none" w="med" len="med"/>
          </a:ln>
        </p:spPr>
      </p:cxnSp>
      <p:cxnSp>
        <p:nvCxnSpPr>
          <p:cNvPr id="332" name="Google Shape;332;p25"/>
          <p:cNvCxnSpPr>
            <a:stCxn id="330" idx="3"/>
          </p:cNvCxnSpPr>
          <p:nvPr/>
        </p:nvCxnSpPr>
        <p:spPr>
          <a:xfrm rot="10800000" flipH="1">
            <a:off x="1727225" y="2438275"/>
            <a:ext cx="487500" cy="749700"/>
          </a:xfrm>
          <a:prstGeom prst="bentConnector2">
            <a:avLst/>
          </a:prstGeom>
          <a:noFill/>
          <a:ln w="19050" cap="flat" cmpd="sng">
            <a:solidFill>
              <a:srgbClr val="434343"/>
            </a:solidFill>
            <a:prstDash val="solid"/>
            <a:round/>
            <a:headEnd type="none" w="med" len="med"/>
            <a:tailEnd type="none" w="med" len="med"/>
          </a:ln>
        </p:spPr>
      </p:cxnSp>
      <p:sp>
        <p:nvSpPr>
          <p:cNvPr id="333" name="Google Shape;333;p25"/>
          <p:cNvSpPr txBox="1"/>
          <p:nvPr/>
        </p:nvSpPr>
        <p:spPr>
          <a:xfrm>
            <a:off x="1932766" y="24364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sp>
        <p:nvSpPr>
          <p:cNvPr id="334" name="Google Shape;334;p25"/>
          <p:cNvSpPr txBox="1"/>
          <p:nvPr/>
        </p:nvSpPr>
        <p:spPr>
          <a:xfrm>
            <a:off x="1572875" y="22326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335" name="Google Shape;335;p25"/>
          <p:cNvSpPr txBox="1"/>
          <p:nvPr/>
        </p:nvSpPr>
        <p:spPr>
          <a:xfrm>
            <a:off x="785825" y="3420775"/>
            <a:ext cx="1508700" cy="3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Es extensión de</a:t>
            </a:r>
            <a:endParaRPr>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5"/>
                                        </p:tgtEl>
                                        <p:attrNameLst>
                                          <p:attrName>style.visibility</p:attrName>
                                        </p:attrNameLst>
                                      </p:cBhvr>
                                      <p:to>
                                        <p:strVal val="visible"/>
                                      </p:to>
                                    </p:set>
                                    <p:animEffect transition="in" filter="fade">
                                      <p:cBhvr>
                                        <p:cTn id="7" dur="10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61CEC-D68A-46DA-9650-BC02F79B2238}"/>
              </a:ext>
            </a:extLst>
          </p:cNvPr>
          <p:cNvSpPr>
            <a:spLocks noGrp="1"/>
          </p:cNvSpPr>
          <p:nvPr>
            <p:ph type="title"/>
          </p:nvPr>
        </p:nvSpPr>
        <p:spPr>
          <a:xfrm>
            <a:off x="14356" y="-93436"/>
            <a:ext cx="4831300" cy="572700"/>
          </a:xfrm>
        </p:spPr>
        <p:txBody>
          <a:bodyPr/>
          <a:lstStyle/>
          <a:p>
            <a:r>
              <a:rPr lang="es-AR" sz="3600" u="sng" dirty="0"/>
              <a:t>Cronograma de Clases</a:t>
            </a:r>
          </a:p>
        </p:txBody>
      </p:sp>
      <p:sp>
        <p:nvSpPr>
          <p:cNvPr id="3" name="Marcador de texto 2">
            <a:extLst>
              <a:ext uri="{FF2B5EF4-FFF2-40B4-BE49-F238E27FC236}">
                <a16:creationId xmlns:a16="http://schemas.microsoft.com/office/drawing/2014/main" id="{290F927F-2CD2-48D9-BBB7-203D9FCF7AD5}"/>
              </a:ext>
            </a:extLst>
          </p:cNvPr>
          <p:cNvSpPr>
            <a:spLocks noGrp="1"/>
          </p:cNvSpPr>
          <p:nvPr>
            <p:ph type="body" idx="1"/>
          </p:nvPr>
        </p:nvSpPr>
        <p:spPr>
          <a:xfrm>
            <a:off x="1039210" y="477638"/>
            <a:ext cx="5374934" cy="3416400"/>
          </a:xfrm>
        </p:spPr>
        <p:txBody>
          <a:bodyPr/>
          <a:lstStyle/>
          <a:p>
            <a:r>
              <a:rPr lang="es-AR" sz="2400" dirty="0"/>
              <a:t>Dictado de Clases 100% Virtual</a:t>
            </a:r>
          </a:p>
          <a:p>
            <a:pPr lvl="1"/>
            <a:r>
              <a:rPr lang="es-AR" sz="1800" dirty="0"/>
              <a:t>Clases Grabadas (Asincrónico)</a:t>
            </a:r>
          </a:p>
          <a:p>
            <a:pPr lvl="1"/>
            <a:endParaRPr lang="es-AR" dirty="0"/>
          </a:p>
          <a:p>
            <a:r>
              <a:rPr lang="es-AR" sz="2400" dirty="0"/>
              <a:t>Exámenes (Presencial)</a:t>
            </a:r>
          </a:p>
          <a:p>
            <a:pPr lvl="1"/>
            <a:r>
              <a:rPr lang="es-AR" sz="1800" dirty="0"/>
              <a:t>Teóricos / Prácticos</a:t>
            </a:r>
          </a:p>
          <a:p>
            <a:pPr lvl="2"/>
            <a:r>
              <a:rPr lang="es-AR" sz="1800" dirty="0"/>
              <a:t>1er Parcial – 08/05/2024</a:t>
            </a:r>
          </a:p>
          <a:p>
            <a:pPr lvl="2"/>
            <a:r>
              <a:rPr lang="es-AR" sz="1800" dirty="0"/>
              <a:t>Recuperatorio 1er Parcial – 15/5/2024</a:t>
            </a:r>
          </a:p>
          <a:p>
            <a:pPr lvl="2"/>
            <a:endParaRPr lang="es-AR" sz="1800" dirty="0"/>
          </a:p>
          <a:p>
            <a:pPr marL="1054100" lvl="2" indent="0">
              <a:buNone/>
            </a:pPr>
            <a:endParaRPr lang="es-AR" sz="1800" dirty="0"/>
          </a:p>
          <a:p>
            <a:endParaRPr lang="es-AR" dirty="0"/>
          </a:p>
        </p:txBody>
      </p:sp>
      <p:sp>
        <p:nvSpPr>
          <p:cNvPr id="4" name="Marcador de texto 2">
            <a:extLst>
              <a:ext uri="{FF2B5EF4-FFF2-40B4-BE49-F238E27FC236}">
                <a16:creationId xmlns:a16="http://schemas.microsoft.com/office/drawing/2014/main" id="{480BFE18-8115-4178-B598-F3147E5BC460}"/>
              </a:ext>
            </a:extLst>
          </p:cNvPr>
          <p:cNvSpPr txBox="1">
            <a:spLocks/>
          </p:cNvSpPr>
          <p:nvPr/>
        </p:nvSpPr>
        <p:spPr>
          <a:xfrm>
            <a:off x="1005830" y="3870146"/>
            <a:ext cx="5374934" cy="10975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r>
              <a:rPr lang="es-AR" sz="2400" dirty="0"/>
              <a:t>Régimen de Promoción</a:t>
            </a:r>
          </a:p>
          <a:p>
            <a:pPr lvl="1"/>
            <a:r>
              <a:rPr lang="es-AR" sz="1800" dirty="0"/>
              <a:t>Nota &gt; 7 o 6 y 8 – 8 y 6</a:t>
            </a:r>
          </a:p>
          <a:p>
            <a:pPr marL="1054100" lvl="2" indent="0">
              <a:buFont typeface="Proxima Nova"/>
              <a:buNone/>
            </a:pPr>
            <a:endParaRPr lang="es-AR" sz="1800" dirty="0"/>
          </a:p>
          <a:p>
            <a:endParaRPr lang="es-AR" dirty="0"/>
          </a:p>
        </p:txBody>
      </p:sp>
    </p:spTree>
    <p:extLst>
      <p:ext uri="{BB962C8B-B14F-4D97-AF65-F5344CB8AC3E}">
        <p14:creationId xmlns:p14="http://schemas.microsoft.com/office/powerpoint/2010/main" val="171183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Ejercicio Práctico - Universidad</a:t>
            </a:r>
            <a:endParaRPr/>
          </a:p>
        </p:txBody>
      </p:sp>
      <p:sp>
        <p:nvSpPr>
          <p:cNvPr id="341" name="Google Shape;34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“Una universidad desea poder registrar y consultar, por cada alumno, qué materias cursa y con qué docentes en cada una de ellas”</a:t>
            </a:r>
            <a:endParaRPr/>
          </a:p>
        </p:txBody>
      </p:sp>
      <p:sp>
        <p:nvSpPr>
          <p:cNvPr id="342" name="Google Shape;342;p26"/>
          <p:cNvSpPr/>
          <p:nvPr/>
        </p:nvSpPr>
        <p:spPr>
          <a:xfrm>
            <a:off x="1546588" y="220437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Alumno</a:t>
            </a:r>
            <a:endParaRPr/>
          </a:p>
        </p:txBody>
      </p:sp>
      <p:sp>
        <p:nvSpPr>
          <p:cNvPr id="343" name="Google Shape;343;p26"/>
          <p:cNvSpPr/>
          <p:nvPr/>
        </p:nvSpPr>
        <p:spPr>
          <a:xfrm>
            <a:off x="5490875" y="220437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Docente</a:t>
            </a:r>
            <a:endParaRPr/>
          </a:p>
        </p:txBody>
      </p:sp>
      <p:sp>
        <p:nvSpPr>
          <p:cNvPr id="344" name="Google Shape;344;p26"/>
          <p:cNvSpPr/>
          <p:nvPr/>
        </p:nvSpPr>
        <p:spPr>
          <a:xfrm>
            <a:off x="3518763" y="398637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Materia</a:t>
            </a:r>
            <a:endParaRPr/>
          </a:p>
        </p:txBody>
      </p:sp>
      <p:grpSp>
        <p:nvGrpSpPr>
          <p:cNvPr id="345" name="Google Shape;345;p26"/>
          <p:cNvGrpSpPr/>
          <p:nvPr/>
        </p:nvGrpSpPr>
        <p:grpSpPr>
          <a:xfrm>
            <a:off x="1500975" y="2939046"/>
            <a:ext cx="2017675" cy="1478425"/>
            <a:chOff x="1500975" y="2939046"/>
            <a:chExt cx="2017675" cy="1478425"/>
          </a:xfrm>
        </p:grpSpPr>
        <p:sp>
          <p:nvSpPr>
            <p:cNvPr id="346" name="Google Shape;346;p26"/>
            <p:cNvSpPr txBox="1"/>
            <p:nvPr/>
          </p:nvSpPr>
          <p:spPr>
            <a:xfrm>
              <a:off x="1500975" y="3495250"/>
              <a:ext cx="791100" cy="3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Cursa</a:t>
              </a:r>
              <a:endParaRPr>
                <a:latin typeface="Proxima Nova"/>
                <a:ea typeface="Proxima Nova"/>
                <a:cs typeface="Proxima Nova"/>
                <a:sym typeface="Proxima Nova"/>
              </a:endParaRPr>
            </a:p>
          </p:txBody>
        </p:sp>
        <p:grpSp>
          <p:nvGrpSpPr>
            <p:cNvPr id="347" name="Google Shape;347;p26"/>
            <p:cNvGrpSpPr/>
            <p:nvPr/>
          </p:nvGrpSpPr>
          <p:grpSpPr>
            <a:xfrm>
              <a:off x="2110000" y="2939046"/>
              <a:ext cx="1408650" cy="1478425"/>
              <a:chOff x="2110000" y="2939046"/>
              <a:chExt cx="1408650" cy="1478425"/>
            </a:xfrm>
          </p:grpSpPr>
          <p:sp>
            <p:nvSpPr>
              <p:cNvPr id="348" name="Google Shape;348;p26"/>
              <p:cNvSpPr/>
              <p:nvPr/>
            </p:nvSpPr>
            <p:spPr>
              <a:xfrm>
                <a:off x="2110000" y="3460750"/>
                <a:ext cx="440700" cy="431100"/>
              </a:xfrm>
              <a:prstGeom prst="flowChartDecision">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26"/>
              <p:cNvCxnSpPr>
                <a:stCxn id="348" idx="2"/>
                <a:endCxn id="344" idx="1"/>
              </p:cNvCxnSpPr>
              <p:nvPr/>
            </p:nvCxnSpPr>
            <p:spPr>
              <a:xfrm rot="-5400000" flipH="1">
                <a:off x="2693500" y="3528700"/>
                <a:ext cx="462000" cy="1188300"/>
              </a:xfrm>
              <a:prstGeom prst="bentConnector2">
                <a:avLst/>
              </a:prstGeom>
              <a:noFill/>
              <a:ln w="19050" cap="flat" cmpd="sng">
                <a:solidFill>
                  <a:srgbClr val="434343"/>
                </a:solidFill>
                <a:prstDash val="solid"/>
                <a:round/>
                <a:headEnd type="none" w="med" len="med"/>
                <a:tailEnd type="none" w="med" len="med"/>
              </a:ln>
            </p:spPr>
          </p:cxnSp>
          <p:sp>
            <p:nvSpPr>
              <p:cNvPr id="350" name="Google Shape;350;p26"/>
              <p:cNvSpPr txBox="1"/>
              <p:nvPr/>
            </p:nvSpPr>
            <p:spPr>
              <a:xfrm>
                <a:off x="2330954" y="2939046"/>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sp>
            <p:nvSpPr>
              <p:cNvPr id="351" name="Google Shape;351;p26"/>
              <p:cNvSpPr txBox="1"/>
              <p:nvPr/>
            </p:nvSpPr>
            <p:spPr>
              <a:xfrm>
                <a:off x="3197691" y="39863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cxnSp>
            <p:nvCxnSpPr>
              <p:cNvPr id="352" name="Google Shape;352;p26"/>
              <p:cNvCxnSpPr>
                <a:stCxn id="348" idx="0"/>
                <a:endCxn id="342" idx="2"/>
              </p:cNvCxnSpPr>
              <p:nvPr/>
            </p:nvCxnSpPr>
            <p:spPr>
              <a:xfrm rot="-5400000">
                <a:off x="2069800" y="3199600"/>
                <a:ext cx="521700" cy="600"/>
              </a:xfrm>
              <a:prstGeom prst="bentConnector3">
                <a:avLst>
                  <a:gd name="adj1" fmla="val 49998"/>
                </a:avLst>
              </a:prstGeom>
              <a:noFill/>
              <a:ln w="19050" cap="flat" cmpd="sng">
                <a:solidFill>
                  <a:srgbClr val="000000"/>
                </a:solidFill>
                <a:prstDash val="solid"/>
                <a:round/>
                <a:headEnd type="none" w="med" len="med"/>
                <a:tailEnd type="none" w="med" len="med"/>
              </a:ln>
            </p:spPr>
          </p:cxnSp>
        </p:grpSp>
      </p:grpSp>
      <p:grpSp>
        <p:nvGrpSpPr>
          <p:cNvPr id="353" name="Google Shape;353;p26"/>
          <p:cNvGrpSpPr/>
          <p:nvPr/>
        </p:nvGrpSpPr>
        <p:grpSpPr>
          <a:xfrm>
            <a:off x="5086325" y="2891871"/>
            <a:ext cx="2444550" cy="1525600"/>
            <a:chOff x="5086325" y="2891871"/>
            <a:chExt cx="2444550" cy="1525600"/>
          </a:xfrm>
        </p:grpSpPr>
        <p:sp>
          <p:nvSpPr>
            <p:cNvPr id="354" name="Google Shape;354;p26"/>
            <p:cNvSpPr txBox="1"/>
            <p:nvPr/>
          </p:nvSpPr>
          <p:spPr>
            <a:xfrm>
              <a:off x="6494975" y="3426275"/>
              <a:ext cx="1035900" cy="3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Dicta</a:t>
              </a:r>
              <a:endParaRPr>
                <a:latin typeface="Proxima Nova"/>
                <a:ea typeface="Proxima Nova"/>
                <a:cs typeface="Proxima Nova"/>
                <a:sym typeface="Proxima Nova"/>
              </a:endParaRPr>
            </a:p>
          </p:txBody>
        </p:sp>
        <p:grpSp>
          <p:nvGrpSpPr>
            <p:cNvPr id="355" name="Google Shape;355;p26"/>
            <p:cNvGrpSpPr/>
            <p:nvPr/>
          </p:nvGrpSpPr>
          <p:grpSpPr>
            <a:xfrm>
              <a:off x="5086325" y="2891871"/>
              <a:ext cx="1408650" cy="1525600"/>
              <a:chOff x="5086325" y="2891871"/>
              <a:chExt cx="1408650" cy="1525600"/>
            </a:xfrm>
          </p:grpSpPr>
          <p:sp>
            <p:nvSpPr>
              <p:cNvPr id="356" name="Google Shape;356;p26"/>
              <p:cNvSpPr/>
              <p:nvPr/>
            </p:nvSpPr>
            <p:spPr>
              <a:xfrm>
                <a:off x="6054275" y="3391775"/>
                <a:ext cx="440700" cy="431100"/>
              </a:xfrm>
              <a:prstGeom prst="flowChartDecision">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7" name="Google Shape;357;p26"/>
              <p:cNvCxnSpPr>
                <a:stCxn id="356" idx="0"/>
                <a:endCxn id="343" idx="2"/>
              </p:cNvCxnSpPr>
              <p:nvPr/>
            </p:nvCxnSpPr>
            <p:spPr>
              <a:xfrm rot="10800000">
                <a:off x="6274625" y="2939075"/>
                <a:ext cx="0" cy="452700"/>
              </a:xfrm>
              <a:prstGeom prst="straightConnector1">
                <a:avLst/>
              </a:prstGeom>
              <a:noFill/>
              <a:ln w="19050" cap="flat" cmpd="sng">
                <a:solidFill>
                  <a:srgbClr val="434343"/>
                </a:solidFill>
                <a:prstDash val="solid"/>
                <a:round/>
                <a:headEnd type="none" w="med" len="med"/>
                <a:tailEnd type="none" w="med" len="med"/>
              </a:ln>
            </p:spPr>
          </p:cxnSp>
          <p:sp>
            <p:nvSpPr>
              <p:cNvPr id="358" name="Google Shape;358;p26"/>
              <p:cNvSpPr txBox="1"/>
              <p:nvPr/>
            </p:nvSpPr>
            <p:spPr>
              <a:xfrm>
                <a:off x="5086404" y="39863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cxnSp>
            <p:nvCxnSpPr>
              <p:cNvPr id="359" name="Google Shape;359;p26"/>
              <p:cNvCxnSpPr>
                <a:stCxn id="356" idx="2"/>
                <a:endCxn id="344" idx="3"/>
              </p:cNvCxnSpPr>
              <p:nvPr/>
            </p:nvCxnSpPr>
            <p:spPr>
              <a:xfrm rot="5400000">
                <a:off x="5414975" y="3494225"/>
                <a:ext cx="531000" cy="1188300"/>
              </a:xfrm>
              <a:prstGeom prst="bentConnector2">
                <a:avLst/>
              </a:prstGeom>
              <a:noFill/>
              <a:ln w="19050" cap="flat" cmpd="sng">
                <a:solidFill>
                  <a:srgbClr val="000000"/>
                </a:solidFill>
                <a:prstDash val="solid"/>
                <a:round/>
                <a:headEnd type="none" w="med" len="med"/>
                <a:tailEnd type="none" w="med" len="med"/>
              </a:ln>
            </p:spPr>
          </p:cxnSp>
          <p:sp>
            <p:nvSpPr>
              <p:cNvPr id="360" name="Google Shape;360;p26"/>
              <p:cNvSpPr txBox="1"/>
              <p:nvPr/>
            </p:nvSpPr>
            <p:spPr>
              <a:xfrm>
                <a:off x="5999529" y="28918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grpSp>
      </p:grpSp>
      <p:grpSp>
        <p:nvGrpSpPr>
          <p:cNvPr id="361" name="Google Shape;361;p26"/>
          <p:cNvGrpSpPr/>
          <p:nvPr/>
        </p:nvGrpSpPr>
        <p:grpSpPr>
          <a:xfrm>
            <a:off x="3114175" y="1994075"/>
            <a:ext cx="2376704" cy="793200"/>
            <a:chOff x="3114175" y="1994075"/>
            <a:chExt cx="2376704" cy="793200"/>
          </a:xfrm>
        </p:grpSpPr>
        <p:sp>
          <p:nvSpPr>
            <p:cNvPr id="362" name="Google Shape;362;p26"/>
            <p:cNvSpPr/>
            <p:nvPr/>
          </p:nvSpPr>
          <p:spPr>
            <a:xfrm>
              <a:off x="4150075" y="2356175"/>
              <a:ext cx="440700" cy="431100"/>
            </a:xfrm>
            <a:prstGeom prst="flowChartDecision">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3" name="Google Shape;363;p26"/>
            <p:cNvCxnSpPr>
              <a:stCxn id="362" idx="1"/>
              <a:endCxn id="342" idx="3"/>
            </p:cNvCxnSpPr>
            <p:nvPr/>
          </p:nvCxnSpPr>
          <p:spPr>
            <a:xfrm flipH="1">
              <a:off x="3114175" y="2571725"/>
              <a:ext cx="1035900" cy="600"/>
            </a:xfrm>
            <a:prstGeom prst="bentConnector3">
              <a:avLst>
                <a:gd name="adj1" fmla="val 50004"/>
              </a:avLst>
            </a:prstGeom>
            <a:noFill/>
            <a:ln w="19050" cap="flat" cmpd="sng">
              <a:solidFill>
                <a:srgbClr val="000000"/>
              </a:solidFill>
              <a:prstDash val="solid"/>
              <a:round/>
              <a:headEnd type="none" w="med" len="med"/>
              <a:tailEnd type="none" w="med" len="med"/>
            </a:ln>
          </p:spPr>
        </p:cxnSp>
        <p:cxnSp>
          <p:nvCxnSpPr>
            <p:cNvPr id="364" name="Google Shape;364;p26"/>
            <p:cNvCxnSpPr>
              <a:stCxn id="343" idx="1"/>
              <a:endCxn id="362" idx="3"/>
            </p:cNvCxnSpPr>
            <p:nvPr/>
          </p:nvCxnSpPr>
          <p:spPr>
            <a:xfrm flipH="1">
              <a:off x="4590875" y="2571725"/>
              <a:ext cx="900000" cy="600"/>
            </a:xfrm>
            <a:prstGeom prst="bentConnector3">
              <a:avLst>
                <a:gd name="adj1" fmla="val 50006"/>
              </a:avLst>
            </a:prstGeom>
            <a:noFill/>
            <a:ln w="19050" cap="flat" cmpd="sng">
              <a:solidFill>
                <a:srgbClr val="000000"/>
              </a:solidFill>
              <a:prstDash val="solid"/>
              <a:round/>
              <a:headEnd type="none" w="med" len="med"/>
              <a:tailEnd type="none" w="med" len="med"/>
            </a:ln>
          </p:spPr>
        </p:cxnSp>
        <p:sp>
          <p:nvSpPr>
            <p:cNvPr id="365" name="Google Shape;365;p26"/>
            <p:cNvSpPr txBox="1"/>
            <p:nvPr/>
          </p:nvSpPr>
          <p:spPr>
            <a:xfrm>
              <a:off x="3867925" y="1994075"/>
              <a:ext cx="1035900" cy="3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Cursa con</a:t>
              </a:r>
              <a:endParaRPr>
                <a:latin typeface="Proxima Nova"/>
                <a:ea typeface="Proxima Nova"/>
                <a:cs typeface="Proxima Nova"/>
                <a:sym typeface="Proxima Nova"/>
              </a:endParaRPr>
            </a:p>
          </p:txBody>
        </p:sp>
        <p:sp>
          <p:nvSpPr>
            <p:cNvPr id="366" name="Google Shape;366;p26"/>
            <p:cNvSpPr txBox="1"/>
            <p:nvPr/>
          </p:nvSpPr>
          <p:spPr>
            <a:xfrm>
              <a:off x="3114179" y="22043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sp>
          <p:nvSpPr>
            <p:cNvPr id="367" name="Google Shape;367;p26"/>
            <p:cNvSpPr txBox="1"/>
            <p:nvPr/>
          </p:nvSpPr>
          <p:spPr>
            <a:xfrm>
              <a:off x="5215779" y="22043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grpSp>
      <p:grpSp>
        <p:nvGrpSpPr>
          <p:cNvPr id="368" name="Google Shape;368;p26"/>
          <p:cNvGrpSpPr/>
          <p:nvPr/>
        </p:nvGrpSpPr>
        <p:grpSpPr>
          <a:xfrm>
            <a:off x="5922875" y="3305413"/>
            <a:ext cx="703500" cy="603837"/>
            <a:chOff x="274750" y="3813675"/>
            <a:chExt cx="703500" cy="603837"/>
          </a:xfrm>
        </p:grpSpPr>
        <p:cxnSp>
          <p:nvCxnSpPr>
            <p:cNvPr id="369" name="Google Shape;369;p26"/>
            <p:cNvCxnSpPr/>
            <p:nvPr/>
          </p:nvCxnSpPr>
          <p:spPr>
            <a:xfrm>
              <a:off x="274750" y="3813675"/>
              <a:ext cx="703500" cy="587400"/>
            </a:xfrm>
            <a:prstGeom prst="straightConnector1">
              <a:avLst/>
            </a:prstGeom>
            <a:noFill/>
            <a:ln w="28575" cap="flat" cmpd="sng">
              <a:solidFill>
                <a:srgbClr val="CC0000"/>
              </a:solidFill>
              <a:prstDash val="solid"/>
              <a:round/>
              <a:headEnd type="none" w="med" len="med"/>
              <a:tailEnd type="none" w="med" len="med"/>
            </a:ln>
          </p:spPr>
        </p:cxnSp>
        <p:cxnSp>
          <p:nvCxnSpPr>
            <p:cNvPr id="370" name="Google Shape;370;p26"/>
            <p:cNvCxnSpPr/>
            <p:nvPr/>
          </p:nvCxnSpPr>
          <p:spPr>
            <a:xfrm flipH="1">
              <a:off x="282842" y="3821712"/>
              <a:ext cx="663600" cy="595800"/>
            </a:xfrm>
            <a:prstGeom prst="straightConnector1">
              <a:avLst/>
            </a:prstGeom>
            <a:noFill/>
            <a:ln w="28575" cap="flat" cmpd="sng">
              <a:solidFill>
                <a:srgbClr val="CC0000"/>
              </a:solidFill>
              <a:prstDash val="solid"/>
              <a:round/>
              <a:headEnd type="none" w="med" len="med"/>
              <a:tailEnd type="none" w="med" len="med"/>
            </a:ln>
          </p:spPr>
        </p:cxnSp>
      </p:grpSp>
      <p:grpSp>
        <p:nvGrpSpPr>
          <p:cNvPr id="371" name="Google Shape;371;p26"/>
          <p:cNvGrpSpPr/>
          <p:nvPr/>
        </p:nvGrpSpPr>
        <p:grpSpPr>
          <a:xfrm>
            <a:off x="4034125" y="2258912"/>
            <a:ext cx="703500" cy="603837"/>
            <a:chOff x="274750" y="3813675"/>
            <a:chExt cx="703500" cy="603837"/>
          </a:xfrm>
        </p:grpSpPr>
        <p:cxnSp>
          <p:nvCxnSpPr>
            <p:cNvPr id="372" name="Google Shape;372;p26"/>
            <p:cNvCxnSpPr/>
            <p:nvPr/>
          </p:nvCxnSpPr>
          <p:spPr>
            <a:xfrm>
              <a:off x="274750" y="3813675"/>
              <a:ext cx="703500" cy="587400"/>
            </a:xfrm>
            <a:prstGeom prst="straightConnector1">
              <a:avLst/>
            </a:prstGeom>
            <a:noFill/>
            <a:ln w="28575" cap="flat" cmpd="sng">
              <a:solidFill>
                <a:srgbClr val="CC0000"/>
              </a:solidFill>
              <a:prstDash val="solid"/>
              <a:round/>
              <a:headEnd type="none" w="med" len="med"/>
              <a:tailEnd type="none" w="med" len="med"/>
            </a:ln>
          </p:spPr>
        </p:cxnSp>
        <p:cxnSp>
          <p:nvCxnSpPr>
            <p:cNvPr id="373" name="Google Shape;373;p26"/>
            <p:cNvCxnSpPr/>
            <p:nvPr/>
          </p:nvCxnSpPr>
          <p:spPr>
            <a:xfrm flipH="1">
              <a:off x="282842" y="3821712"/>
              <a:ext cx="663600" cy="595800"/>
            </a:xfrm>
            <a:prstGeom prst="straightConnector1">
              <a:avLst/>
            </a:prstGeom>
            <a:noFill/>
            <a:ln w="28575" cap="flat" cmpd="sng">
              <a:solidFill>
                <a:srgbClr val="CC0000"/>
              </a:solidFill>
              <a:prstDash val="solid"/>
              <a:round/>
              <a:headEnd type="none" w="med" len="med"/>
              <a:tailEnd type="none" w="med" len="med"/>
            </a:ln>
          </p:spPr>
        </p:cxnSp>
      </p:grpSp>
      <p:grpSp>
        <p:nvGrpSpPr>
          <p:cNvPr id="374" name="Google Shape;374;p26"/>
          <p:cNvGrpSpPr/>
          <p:nvPr/>
        </p:nvGrpSpPr>
        <p:grpSpPr>
          <a:xfrm>
            <a:off x="1978900" y="3374388"/>
            <a:ext cx="703500" cy="603837"/>
            <a:chOff x="274750" y="3813675"/>
            <a:chExt cx="703500" cy="603837"/>
          </a:xfrm>
        </p:grpSpPr>
        <p:cxnSp>
          <p:nvCxnSpPr>
            <p:cNvPr id="375" name="Google Shape;375;p26"/>
            <p:cNvCxnSpPr/>
            <p:nvPr/>
          </p:nvCxnSpPr>
          <p:spPr>
            <a:xfrm>
              <a:off x="274750" y="3813675"/>
              <a:ext cx="703500" cy="587400"/>
            </a:xfrm>
            <a:prstGeom prst="straightConnector1">
              <a:avLst/>
            </a:prstGeom>
            <a:noFill/>
            <a:ln w="28575" cap="flat" cmpd="sng">
              <a:solidFill>
                <a:srgbClr val="CC0000"/>
              </a:solidFill>
              <a:prstDash val="solid"/>
              <a:round/>
              <a:headEnd type="none" w="med" len="med"/>
              <a:tailEnd type="none" w="med" len="med"/>
            </a:ln>
          </p:spPr>
        </p:cxnSp>
        <p:cxnSp>
          <p:nvCxnSpPr>
            <p:cNvPr id="376" name="Google Shape;376;p26"/>
            <p:cNvCxnSpPr/>
            <p:nvPr/>
          </p:nvCxnSpPr>
          <p:spPr>
            <a:xfrm flipH="1">
              <a:off x="282842" y="3821712"/>
              <a:ext cx="663600" cy="595800"/>
            </a:xfrm>
            <a:prstGeom prst="straightConnector1">
              <a:avLst/>
            </a:prstGeom>
            <a:noFill/>
            <a:ln w="28575" cap="flat" cmpd="sng">
              <a:solidFill>
                <a:srgbClr val="CC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1000"/>
                                        <p:tgtEl>
                                          <p:spTgt spid="342"/>
                                        </p:tgtEl>
                                      </p:cBhvr>
                                    </p:animEffect>
                                  </p:childTnLst>
                                </p:cTn>
                              </p:par>
                              <p:par>
                                <p:cTn id="8" presetID="10" presetClass="entr" presetSubtype="0" fill="hold" nodeType="withEffect">
                                  <p:stCondLst>
                                    <p:cond delay="0"/>
                                  </p:stCondLst>
                                  <p:childTnLst>
                                    <p:set>
                                      <p:cBhvr>
                                        <p:cTn id="9" dur="1" fill="hold">
                                          <p:stCondLst>
                                            <p:cond delay="0"/>
                                          </p:stCondLst>
                                        </p:cTn>
                                        <p:tgtEl>
                                          <p:spTgt spid="344"/>
                                        </p:tgtEl>
                                        <p:attrNameLst>
                                          <p:attrName>style.visibility</p:attrName>
                                        </p:attrNameLst>
                                      </p:cBhvr>
                                      <p:to>
                                        <p:strVal val="visible"/>
                                      </p:to>
                                    </p:set>
                                    <p:animEffect transition="in" filter="fade">
                                      <p:cBhvr>
                                        <p:cTn id="10" dur="1000"/>
                                        <p:tgtEl>
                                          <p:spTgt spid="344"/>
                                        </p:tgtEl>
                                      </p:cBhvr>
                                    </p:animEffect>
                                  </p:childTnLst>
                                </p:cTn>
                              </p:par>
                              <p:par>
                                <p:cTn id="11" presetID="10" presetClass="entr" presetSubtype="0" fill="hold" nodeType="withEffect">
                                  <p:stCondLst>
                                    <p:cond delay="0"/>
                                  </p:stCondLst>
                                  <p:childTnLst>
                                    <p:set>
                                      <p:cBhvr>
                                        <p:cTn id="12" dur="1" fill="hold">
                                          <p:stCondLst>
                                            <p:cond delay="0"/>
                                          </p:stCondLst>
                                        </p:cTn>
                                        <p:tgtEl>
                                          <p:spTgt spid="343"/>
                                        </p:tgtEl>
                                        <p:attrNameLst>
                                          <p:attrName>style.visibility</p:attrName>
                                        </p:attrNameLst>
                                      </p:cBhvr>
                                      <p:to>
                                        <p:strVal val="visible"/>
                                      </p:to>
                                    </p:set>
                                    <p:animEffect transition="in" filter="fade">
                                      <p:cBhvr>
                                        <p:cTn id="13" dur="1000"/>
                                        <p:tgtEl>
                                          <p:spTgt spid="3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61"/>
                                        </p:tgtEl>
                                        <p:attrNameLst>
                                          <p:attrName>style.visibility</p:attrName>
                                        </p:attrNameLst>
                                      </p:cBhvr>
                                      <p:to>
                                        <p:strVal val="visible"/>
                                      </p:to>
                                    </p:set>
                                    <p:animEffect transition="in" filter="fade">
                                      <p:cBhvr>
                                        <p:cTn id="18" dur="1000"/>
                                        <p:tgtEl>
                                          <p:spTgt spid="36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5"/>
                                        </p:tgtEl>
                                        <p:attrNameLst>
                                          <p:attrName>style.visibility</p:attrName>
                                        </p:attrNameLst>
                                      </p:cBhvr>
                                      <p:to>
                                        <p:strVal val="visible"/>
                                      </p:to>
                                    </p:set>
                                    <p:animEffect transition="in" filter="fade">
                                      <p:cBhvr>
                                        <p:cTn id="23" dur="1000"/>
                                        <p:tgtEl>
                                          <p:spTgt spid="3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3"/>
                                        </p:tgtEl>
                                        <p:attrNameLst>
                                          <p:attrName>style.visibility</p:attrName>
                                        </p:attrNameLst>
                                      </p:cBhvr>
                                      <p:to>
                                        <p:strVal val="visible"/>
                                      </p:to>
                                    </p:set>
                                    <p:animEffect transition="in" filter="fade">
                                      <p:cBhvr>
                                        <p:cTn id="28" dur="1000"/>
                                        <p:tgtEl>
                                          <p:spTgt spid="35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71"/>
                                        </p:tgtEl>
                                        <p:attrNameLst>
                                          <p:attrName>style.visibility</p:attrName>
                                        </p:attrNameLst>
                                      </p:cBhvr>
                                      <p:to>
                                        <p:strVal val="visible"/>
                                      </p:to>
                                    </p:set>
                                    <p:animEffect transition="in" filter="fade">
                                      <p:cBhvr>
                                        <p:cTn id="33" dur="1000"/>
                                        <p:tgtEl>
                                          <p:spTgt spid="371"/>
                                        </p:tgtEl>
                                      </p:cBhvr>
                                    </p:animEffect>
                                  </p:childTnLst>
                                </p:cTn>
                              </p:par>
                              <p:par>
                                <p:cTn id="34" presetID="10" presetClass="entr" presetSubtype="0" fill="hold" nodeType="withEffect">
                                  <p:stCondLst>
                                    <p:cond delay="0"/>
                                  </p:stCondLst>
                                  <p:childTnLst>
                                    <p:set>
                                      <p:cBhvr>
                                        <p:cTn id="35" dur="1" fill="hold">
                                          <p:stCondLst>
                                            <p:cond delay="0"/>
                                          </p:stCondLst>
                                        </p:cTn>
                                        <p:tgtEl>
                                          <p:spTgt spid="374"/>
                                        </p:tgtEl>
                                        <p:attrNameLst>
                                          <p:attrName>style.visibility</p:attrName>
                                        </p:attrNameLst>
                                      </p:cBhvr>
                                      <p:to>
                                        <p:strVal val="visible"/>
                                      </p:to>
                                    </p:set>
                                    <p:animEffect transition="in" filter="fade">
                                      <p:cBhvr>
                                        <p:cTn id="36" dur="1000"/>
                                        <p:tgtEl>
                                          <p:spTgt spid="374"/>
                                        </p:tgtEl>
                                      </p:cBhvr>
                                    </p:animEffect>
                                  </p:childTnLst>
                                </p:cTn>
                              </p:par>
                              <p:par>
                                <p:cTn id="37" presetID="10" presetClass="entr" presetSubtype="0" fill="hold" nodeType="withEffect">
                                  <p:stCondLst>
                                    <p:cond delay="0"/>
                                  </p:stCondLst>
                                  <p:childTnLst>
                                    <p:set>
                                      <p:cBhvr>
                                        <p:cTn id="38" dur="1" fill="hold">
                                          <p:stCondLst>
                                            <p:cond delay="0"/>
                                          </p:stCondLst>
                                        </p:cTn>
                                        <p:tgtEl>
                                          <p:spTgt spid="368"/>
                                        </p:tgtEl>
                                        <p:attrNameLst>
                                          <p:attrName>style.visibility</p:attrName>
                                        </p:attrNameLst>
                                      </p:cBhvr>
                                      <p:to>
                                        <p:strVal val="visible"/>
                                      </p:to>
                                    </p:set>
                                    <p:animEffect transition="in" filter="fade">
                                      <p:cBhvr>
                                        <p:cTn id="39" dur="10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Ejercicio Práctico - Universidad</a:t>
            </a:r>
            <a:endParaRPr/>
          </a:p>
        </p:txBody>
      </p:sp>
      <p:sp>
        <p:nvSpPr>
          <p:cNvPr id="382" name="Google Shape;38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“Una universidad desea poder registrar y consultar, por cada alumno, qué materias cursa y con qué docentes en cada una de ellas”</a:t>
            </a:r>
            <a:endParaRPr/>
          </a:p>
        </p:txBody>
      </p:sp>
      <p:sp>
        <p:nvSpPr>
          <p:cNvPr id="383" name="Google Shape;383;p27"/>
          <p:cNvSpPr/>
          <p:nvPr/>
        </p:nvSpPr>
        <p:spPr>
          <a:xfrm>
            <a:off x="1546588" y="220437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Alumno</a:t>
            </a:r>
            <a:endParaRPr/>
          </a:p>
        </p:txBody>
      </p:sp>
      <p:sp>
        <p:nvSpPr>
          <p:cNvPr id="384" name="Google Shape;384;p27"/>
          <p:cNvSpPr/>
          <p:nvPr/>
        </p:nvSpPr>
        <p:spPr>
          <a:xfrm>
            <a:off x="5490875" y="220437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Docente</a:t>
            </a:r>
            <a:endParaRPr/>
          </a:p>
        </p:txBody>
      </p:sp>
      <p:sp>
        <p:nvSpPr>
          <p:cNvPr id="385" name="Google Shape;385;p27"/>
          <p:cNvSpPr/>
          <p:nvPr/>
        </p:nvSpPr>
        <p:spPr>
          <a:xfrm>
            <a:off x="3518763" y="3986375"/>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Materia</a:t>
            </a:r>
            <a:endParaRPr/>
          </a:p>
        </p:txBody>
      </p:sp>
      <p:grpSp>
        <p:nvGrpSpPr>
          <p:cNvPr id="386" name="Google Shape;386;p27"/>
          <p:cNvGrpSpPr/>
          <p:nvPr/>
        </p:nvGrpSpPr>
        <p:grpSpPr>
          <a:xfrm>
            <a:off x="3114088" y="2204371"/>
            <a:ext cx="2376741" cy="1861400"/>
            <a:chOff x="3114088" y="2204371"/>
            <a:chExt cx="2376741" cy="1861400"/>
          </a:xfrm>
        </p:grpSpPr>
        <p:sp>
          <p:nvSpPr>
            <p:cNvPr id="387" name="Google Shape;387;p27"/>
            <p:cNvSpPr txBox="1"/>
            <p:nvPr/>
          </p:nvSpPr>
          <p:spPr>
            <a:xfrm>
              <a:off x="5215729" y="22043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sp>
          <p:nvSpPr>
            <p:cNvPr id="388" name="Google Shape;388;p27"/>
            <p:cNvSpPr txBox="1"/>
            <p:nvPr/>
          </p:nvSpPr>
          <p:spPr>
            <a:xfrm>
              <a:off x="4302516" y="36346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sp>
          <p:nvSpPr>
            <p:cNvPr id="389" name="Google Shape;389;p27"/>
            <p:cNvSpPr/>
            <p:nvPr/>
          </p:nvSpPr>
          <p:spPr>
            <a:xfrm rot="10800000" flipH="1">
              <a:off x="3956325" y="3029675"/>
              <a:ext cx="692400" cy="431100"/>
            </a:xfrm>
            <a:prstGeom prst="triangle">
              <a:avLst>
                <a:gd name="adj" fmla="val 5000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0" name="Google Shape;390;p27"/>
            <p:cNvCxnSpPr>
              <a:stCxn id="383" idx="3"/>
              <a:endCxn id="389" idx="2"/>
            </p:cNvCxnSpPr>
            <p:nvPr/>
          </p:nvCxnSpPr>
          <p:spPr>
            <a:xfrm>
              <a:off x="3114088" y="2571725"/>
              <a:ext cx="842100" cy="458100"/>
            </a:xfrm>
            <a:prstGeom prst="straightConnector1">
              <a:avLst/>
            </a:prstGeom>
            <a:noFill/>
            <a:ln w="19050" cap="flat" cmpd="sng">
              <a:solidFill>
                <a:srgbClr val="000000"/>
              </a:solidFill>
              <a:prstDash val="solid"/>
              <a:round/>
              <a:headEnd type="none" w="med" len="med"/>
              <a:tailEnd type="none" w="med" len="med"/>
            </a:ln>
          </p:spPr>
        </p:cxnSp>
        <p:cxnSp>
          <p:nvCxnSpPr>
            <p:cNvPr id="391" name="Google Shape;391;p27"/>
            <p:cNvCxnSpPr>
              <a:stCxn id="389" idx="4"/>
              <a:endCxn id="384" idx="1"/>
            </p:cNvCxnSpPr>
            <p:nvPr/>
          </p:nvCxnSpPr>
          <p:spPr>
            <a:xfrm rot="10800000" flipH="1">
              <a:off x="4648725" y="2571875"/>
              <a:ext cx="842100" cy="457800"/>
            </a:xfrm>
            <a:prstGeom prst="straightConnector1">
              <a:avLst/>
            </a:prstGeom>
            <a:noFill/>
            <a:ln w="19050" cap="flat" cmpd="sng">
              <a:solidFill>
                <a:srgbClr val="000000"/>
              </a:solidFill>
              <a:prstDash val="solid"/>
              <a:round/>
              <a:headEnd type="none" w="med" len="med"/>
              <a:tailEnd type="none" w="med" len="med"/>
            </a:ln>
          </p:spPr>
        </p:cxnSp>
        <p:cxnSp>
          <p:nvCxnSpPr>
            <p:cNvPr id="392" name="Google Shape;392;p27"/>
            <p:cNvCxnSpPr>
              <a:stCxn id="385" idx="0"/>
              <a:endCxn id="389" idx="0"/>
            </p:cNvCxnSpPr>
            <p:nvPr/>
          </p:nvCxnSpPr>
          <p:spPr>
            <a:xfrm rot="-5400000">
              <a:off x="4040013" y="3723275"/>
              <a:ext cx="525600" cy="600"/>
            </a:xfrm>
            <a:prstGeom prst="bentConnector3">
              <a:avLst>
                <a:gd name="adj1" fmla="val 50000"/>
              </a:avLst>
            </a:prstGeom>
            <a:noFill/>
            <a:ln w="19050" cap="flat" cmpd="sng">
              <a:solidFill>
                <a:srgbClr val="000000"/>
              </a:solidFill>
              <a:prstDash val="solid"/>
              <a:round/>
              <a:headEnd type="none" w="med" len="med"/>
              <a:tailEnd type="none" w="med" len="med"/>
            </a:ln>
          </p:spPr>
        </p:cxnSp>
        <p:sp>
          <p:nvSpPr>
            <p:cNvPr id="393" name="Google Shape;393;p27"/>
            <p:cNvSpPr txBox="1"/>
            <p:nvPr/>
          </p:nvSpPr>
          <p:spPr>
            <a:xfrm>
              <a:off x="3114104" y="2204371"/>
              <a:ext cx="2751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a:t>
              </a:r>
              <a:endParaRPr>
                <a:latin typeface="Proxima Nova"/>
                <a:ea typeface="Proxima Nova"/>
                <a:cs typeface="Proxima Nova"/>
                <a:sym typeface="Proxima Nova"/>
              </a:endParaRPr>
            </a:p>
          </p:txBody>
        </p:sp>
        <p:sp>
          <p:nvSpPr>
            <p:cNvPr id="394" name="Google Shape;394;p27"/>
            <p:cNvSpPr txBox="1"/>
            <p:nvPr/>
          </p:nvSpPr>
          <p:spPr>
            <a:xfrm>
              <a:off x="3890600" y="2571575"/>
              <a:ext cx="8421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Cursada</a:t>
              </a:r>
              <a:endParaRPr>
                <a:latin typeface="Proxima Nova"/>
                <a:ea typeface="Proxima Nova"/>
                <a:cs typeface="Proxima Nova"/>
                <a:sym typeface="Proxima Nov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fade">
                                      <p:cBhvr>
                                        <p:cTn id="7" dur="1000"/>
                                        <p:tgtEl>
                                          <p:spTgt spid="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Ejercicio a Resolver</a:t>
            </a:r>
            <a:endParaRPr/>
          </a:p>
        </p:txBody>
      </p:sp>
      <p:sp>
        <p:nvSpPr>
          <p:cNvPr id="400" name="Google Shape;40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“Se necesita una base de datos de los diferentes modelos de autos del mercado. Por cada modelo se desea saber la marca, nombre y precio actual. También se requiere conocer el motor que posee, el cual tiene su nombre propio, cilindrada, potencia y marca (que no tiene por que ser igual a la del auto). Las marcas se encuentran clasificadas según su nacionalidad. Cada modelo se compone además de diferentes accesorios y, de acuerdo al modelo, el accesorio puede estar incluido o ser opcional en la compra (ej: alarma). Cada accesorio tiene su propio código”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Conceptos</a:t>
            </a:r>
            <a:endParaRPr u="sng" dirty="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en" b="1" dirty="0"/>
              <a:t>Dato</a:t>
            </a:r>
            <a:r>
              <a:rPr lang="en" dirty="0"/>
              <a:t>: </a:t>
            </a:r>
            <a:r>
              <a:rPr lang="es-ES" sz="1600" dirty="0"/>
              <a:t>Un dato es un conjunto discreto, de factores objetivos sobre un hecho real. Dentro de un contexto empresarial, el concepto de dato es definido como un registro de transacciones. Un dato no dice nada sobre el porqué de las cosas, y por sí mismo tiene poca o ninguna relevancia o propósito. </a:t>
            </a:r>
            <a:endParaRPr lang="en" sz="1600" dirty="0"/>
          </a:p>
          <a:p>
            <a:pPr marL="457200" lvl="0" indent="-342900" algn="l" rtl="0">
              <a:spcBef>
                <a:spcPts val="0"/>
              </a:spcBef>
              <a:spcAft>
                <a:spcPts val="0"/>
              </a:spcAft>
              <a:buSzPts val="1800"/>
              <a:buChar char="●"/>
            </a:pPr>
            <a:endParaRPr lang="en" dirty="0"/>
          </a:p>
          <a:p>
            <a:pPr lvl="0"/>
            <a:r>
              <a:rPr lang="en" b="1" dirty="0"/>
              <a:t>Información</a:t>
            </a:r>
            <a:r>
              <a:rPr lang="en" dirty="0"/>
              <a:t>: </a:t>
            </a:r>
            <a:r>
              <a:rPr lang="es-ES" sz="1600" dirty="0"/>
              <a:t>la información tiene significado (relevancia y propósito). No sólo puede formar potencialmente al que la recibe, sino que esta organizada para algún propósito.</a:t>
            </a:r>
            <a:endParaRPr sz="1600" dirty="0"/>
          </a:p>
          <a:p>
            <a:pPr marL="0" lvl="0" indent="0" algn="l" rtl="0">
              <a:spcBef>
                <a:spcPts val="1600"/>
              </a:spcBef>
              <a:spcAft>
                <a:spcPts val="1600"/>
              </a:spcAft>
              <a:buNone/>
            </a:pPr>
            <a:endParaRPr dirty="0"/>
          </a:p>
        </p:txBody>
      </p:sp>
      <p:pic>
        <p:nvPicPr>
          <p:cNvPr id="2" name="Imagen 1">
            <a:extLst>
              <a:ext uri="{FF2B5EF4-FFF2-40B4-BE49-F238E27FC236}">
                <a16:creationId xmlns:a16="http://schemas.microsoft.com/office/drawing/2014/main" id="{D3C78B2E-6BE1-4E32-A30E-AEF2688A8567}"/>
              </a:ext>
            </a:extLst>
          </p:cNvPr>
          <p:cNvPicPr>
            <a:picLocks noChangeAspect="1"/>
          </p:cNvPicPr>
          <p:nvPr/>
        </p:nvPicPr>
        <p:blipFill>
          <a:blip r:embed="rId3"/>
          <a:stretch>
            <a:fillRect/>
          </a:stretch>
        </p:blipFill>
        <p:spPr>
          <a:xfrm>
            <a:off x="205740" y="3698350"/>
            <a:ext cx="8382000" cy="1019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000"/>
                                        <p:tgtEl>
                                          <p:spTgt spid="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xEl>
                                              <p:pRg st="2" end="2"/>
                                            </p:txEl>
                                          </p:spTgt>
                                        </p:tgtEl>
                                        <p:attrNameLst>
                                          <p:attrName>style.visibility</p:attrName>
                                        </p:attrNameLst>
                                      </p:cBhvr>
                                      <p:to>
                                        <p:strVal val="visible"/>
                                      </p:to>
                                    </p:set>
                                    <p:animEffect transition="in" filter="fade">
                                      <p:cBhvr>
                                        <p:cTn id="12" dur="1000"/>
                                        <p:tgtEl>
                                          <p:spTgt spid="6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Archivos</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Tipos</a:t>
            </a:r>
            <a:endParaRPr dirty="0"/>
          </a:p>
          <a:p>
            <a:pPr marL="914400" lvl="1" indent="-317500" algn="l" rtl="0">
              <a:spcBef>
                <a:spcPts val="0"/>
              </a:spcBef>
              <a:spcAft>
                <a:spcPts val="0"/>
              </a:spcAft>
              <a:buSzPts val="1400"/>
              <a:buChar char="○"/>
            </a:pPr>
            <a:r>
              <a:rPr lang="en" dirty="0"/>
              <a:t>Texto</a:t>
            </a:r>
            <a:endParaRPr dirty="0"/>
          </a:p>
          <a:p>
            <a:pPr marL="914400" lvl="1" indent="-317500" algn="l" rtl="0">
              <a:spcBef>
                <a:spcPts val="0"/>
              </a:spcBef>
              <a:spcAft>
                <a:spcPts val="0"/>
              </a:spcAft>
              <a:buSzPts val="1400"/>
              <a:buChar char="○"/>
            </a:pPr>
            <a:r>
              <a:rPr lang="en" dirty="0"/>
              <a:t>Binario</a:t>
            </a:r>
          </a:p>
          <a:p>
            <a:pPr marL="596900" lvl="1" indent="0" algn="l" rtl="0">
              <a:spcBef>
                <a:spcPts val="0"/>
              </a:spcBef>
              <a:spcAft>
                <a:spcPts val="0"/>
              </a:spcAft>
              <a:buSzPts val="1400"/>
              <a:buNone/>
            </a:pPr>
            <a:endParaRPr dirty="0"/>
          </a:p>
          <a:p>
            <a:pPr marL="457200" lvl="0" indent="-342900" algn="l" rtl="0">
              <a:spcBef>
                <a:spcPts val="0"/>
              </a:spcBef>
              <a:spcAft>
                <a:spcPts val="0"/>
              </a:spcAft>
              <a:buSzPts val="1800"/>
              <a:buChar char="●"/>
            </a:pPr>
            <a:r>
              <a:rPr lang="en" dirty="0"/>
              <a:t>Problemas en el uso de archivos</a:t>
            </a:r>
            <a:endParaRPr dirty="0"/>
          </a:p>
          <a:p>
            <a:pPr marL="914400" lvl="1" indent="-317500" algn="l" rtl="0">
              <a:spcBef>
                <a:spcPts val="0"/>
              </a:spcBef>
              <a:spcAft>
                <a:spcPts val="0"/>
              </a:spcAft>
              <a:buSzPts val="1400"/>
              <a:buChar char="○"/>
            </a:pPr>
            <a:r>
              <a:rPr lang="en" dirty="0"/>
              <a:t>Redundancia</a:t>
            </a:r>
            <a:endParaRPr dirty="0"/>
          </a:p>
          <a:p>
            <a:pPr marL="914400" lvl="1" indent="-317500" algn="l" rtl="0">
              <a:spcBef>
                <a:spcPts val="0"/>
              </a:spcBef>
              <a:spcAft>
                <a:spcPts val="0"/>
              </a:spcAft>
              <a:buSzPts val="1400"/>
              <a:buChar char="○"/>
            </a:pPr>
            <a:r>
              <a:rPr lang="en" dirty="0"/>
              <a:t>Falta de integridad</a:t>
            </a:r>
            <a:endParaRPr dirty="0"/>
          </a:p>
          <a:p>
            <a:pPr marL="914400" lvl="1" indent="-317500" algn="l" rtl="0">
              <a:spcBef>
                <a:spcPts val="0"/>
              </a:spcBef>
              <a:spcAft>
                <a:spcPts val="0"/>
              </a:spcAft>
              <a:buSzPts val="1400"/>
              <a:buChar char="○"/>
            </a:pPr>
            <a:r>
              <a:rPr lang="en" dirty="0"/>
              <a:t>Dependencia de las aplicaciones que los utilizan</a:t>
            </a:r>
            <a:endParaRPr dirty="0"/>
          </a:p>
        </p:txBody>
      </p:sp>
      <p:pic>
        <p:nvPicPr>
          <p:cNvPr id="1026" name="Picture 2" descr="Cómo trabajar con archivos binarios en un proyecto con git ...">
            <a:extLst>
              <a:ext uri="{FF2B5EF4-FFF2-40B4-BE49-F238E27FC236}">
                <a16:creationId xmlns:a16="http://schemas.microsoft.com/office/drawing/2014/main" id="{87D78C1B-E9AA-4158-B19E-AB4960113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335" y="2571750"/>
            <a:ext cx="2958465" cy="21647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10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fade">
                                      <p:cBhvr>
                                        <p:cTn id="12" dur="10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fade">
                                      <p:cBhvr>
                                        <p:cTn id="17" dur="1000"/>
                                        <p:tgtEl>
                                          <p:spTgt spid="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
                                            <p:txEl>
                                              <p:pRg st="4" end="4"/>
                                            </p:txEl>
                                          </p:spTgt>
                                        </p:tgtEl>
                                        <p:attrNameLst>
                                          <p:attrName>style.visibility</p:attrName>
                                        </p:attrNameLst>
                                      </p:cBhvr>
                                      <p:to>
                                        <p:strVal val="visible"/>
                                      </p:to>
                                    </p:set>
                                    <p:animEffect transition="in" filter="fade">
                                      <p:cBhvr>
                                        <p:cTn id="22" dur="1000"/>
                                        <p:tgtEl>
                                          <p:spTgt spid="7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2">
                                            <p:txEl>
                                              <p:pRg st="5" end="5"/>
                                            </p:txEl>
                                          </p:spTgt>
                                        </p:tgtEl>
                                        <p:attrNameLst>
                                          <p:attrName>style.visibility</p:attrName>
                                        </p:attrNameLst>
                                      </p:cBhvr>
                                      <p:to>
                                        <p:strVal val="visible"/>
                                      </p:to>
                                    </p:set>
                                    <p:animEffect transition="in" filter="fade">
                                      <p:cBhvr>
                                        <p:cTn id="27" dur="1000"/>
                                        <p:tgtEl>
                                          <p:spTgt spid="7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2">
                                            <p:txEl>
                                              <p:pRg st="6" end="6"/>
                                            </p:txEl>
                                          </p:spTgt>
                                        </p:tgtEl>
                                        <p:attrNameLst>
                                          <p:attrName>style.visibility</p:attrName>
                                        </p:attrNameLst>
                                      </p:cBhvr>
                                      <p:to>
                                        <p:strVal val="visible"/>
                                      </p:to>
                                    </p:set>
                                    <p:animEffect transition="in" filter="fade">
                                      <p:cBhvr>
                                        <p:cTn id="32" dur="1000"/>
                                        <p:tgtEl>
                                          <p:spTgt spid="7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2">
                                            <p:txEl>
                                              <p:pRg st="7" end="7"/>
                                            </p:txEl>
                                          </p:spTgt>
                                        </p:tgtEl>
                                        <p:attrNameLst>
                                          <p:attrName>style.visibility</p:attrName>
                                        </p:attrNameLst>
                                      </p:cBhvr>
                                      <p:to>
                                        <p:strVal val="visible"/>
                                      </p:to>
                                    </p:set>
                                    <p:animEffect transition="in" filter="fade">
                                      <p:cBhvr>
                                        <p:cTn id="37" dur="1000"/>
                                        <p:tgtEl>
                                          <p:spTgt spid="7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35500" y="2773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Bases de datos</a:t>
            </a:r>
            <a:endParaRPr dirty="0"/>
          </a:p>
        </p:txBody>
      </p:sp>
      <p:sp>
        <p:nvSpPr>
          <p:cNvPr id="84" name="Google Shape;84;p17"/>
          <p:cNvSpPr txBox="1">
            <a:spLocks noGrp="1"/>
          </p:cNvSpPr>
          <p:nvPr>
            <p:ph type="body" idx="1"/>
          </p:nvPr>
        </p:nvSpPr>
        <p:spPr>
          <a:xfrm>
            <a:off x="235500" y="850085"/>
            <a:ext cx="8520600" cy="8134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“Conjunto de datos almacenados en forma independiente de las aplicaciones que las utilizan. Poseen redundancia mínima y permiten el control de integridad”</a:t>
            </a:r>
            <a:endParaRPr dirty="0"/>
          </a:p>
        </p:txBody>
      </p:sp>
      <p:pic>
        <p:nvPicPr>
          <p:cNvPr id="2052" name="Picture 4" descr="Qué Son Las Bases De Datos Relacionales Y Para Qué Sirven?">
            <a:extLst>
              <a:ext uri="{FF2B5EF4-FFF2-40B4-BE49-F238E27FC236}">
                <a16:creationId xmlns:a16="http://schemas.microsoft.com/office/drawing/2014/main" id="{290588B4-806A-42DF-8F0B-A41DAFA4C6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9" t="3716" r="3915" b="26195"/>
          <a:stretch/>
        </p:blipFill>
        <p:spPr bwMode="auto">
          <a:xfrm>
            <a:off x="1242059" y="1737360"/>
            <a:ext cx="6339841" cy="3017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fade">
                                      <p:cBhvr>
                                        <p:cTn id="7" dur="1000"/>
                                        <p:tgtEl>
                                          <p:spTgt spid="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Proceso de Diseño y Modelado</a:t>
            </a:r>
            <a:endParaRPr/>
          </a:p>
        </p:txBody>
      </p:sp>
      <p:sp>
        <p:nvSpPr>
          <p:cNvPr id="110" name="Google Shape;110;p20"/>
          <p:cNvSpPr/>
          <p:nvPr/>
        </p:nvSpPr>
        <p:spPr>
          <a:xfrm>
            <a:off x="956650" y="1503300"/>
            <a:ext cx="1689660" cy="1080864"/>
          </a:xfrm>
          <a:prstGeom prst="flowChartMulti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Requerimientos</a:t>
            </a:r>
            <a:endParaRPr/>
          </a:p>
        </p:txBody>
      </p:sp>
      <p:sp>
        <p:nvSpPr>
          <p:cNvPr id="111" name="Google Shape;111;p20"/>
          <p:cNvSpPr/>
          <p:nvPr/>
        </p:nvSpPr>
        <p:spPr>
          <a:xfrm>
            <a:off x="5006875" y="3308075"/>
            <a:ext cx="1689600" cy="894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Modelo </a:t>
            </a:r>
            <a:br>
              <a:rPr lang="en"/>
            </a:br>
            <a:r>
              <a:rPr lang="en"/>
              <a:t>Lógico</a:t>
            </a:r>
            <a:endParaRPr/>
          </a:p>
          <a:p>
            <a:pPr marL="0" lvl="0" indent="0" algn="ctr" rtl="0">
              <a:spcBef>
                <a:spcPts val="0"/>
              </a:spcBef>
              <a:spcAft>
                <a:spcPts val="0"/>
              </a:spcAft>
              <a:buNone/>
            </a:pPr>
            <a:r>
              <a:rPr lang="en"/>
              <a:t>(MR)</a:t>
            </a:r>
            <a:endParaRPr/>
          </a:p>
        </p:txBody>
      </p:sp>
      <p:sp>
        <p:nvSpPr>
          <p:cNvPr id="112" name="Google Shape;112;p20"/>
          <p:cNvSpPr/>
          <p:nvPr/>
        </p:nvSpPr>
        <p:spPr>
          <a:xfrm>
            <a:off x="2413575" y="3308075"/>
            <a:ext cx="1689600" cy="894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Modelo Conceptual</a:t>
            </a:r>
            <a:endParaRPr/>
          </a:p>
          <a:p>
            <a:pPr marL="0" lvl="0" indent="0" algn="ctr" rtl="0">
              <a:spcBef>
                <a:spcPts val="0"/>
              </a:spcBef>
              <a:spcAft>
                <a:spcPts val="0"/>
              </a:spcAft>
              <a:buNone/>
            </a:pPr>
            <a:r>
              <a:rPr lang="en"/>
              <a:t>(DER)</a:t>
            </a:r>
            <a:endParaRPr/>
          </a:p>
        </p:txBody>
      </p:sp>
      <p:cxnSp>
        <p:nvCxnSpPr>
          <p:cNvPr id="113" name="Google Shape;113;p20"/>
          <p:cNvCxnSpPr>
            <a:stCxn id="110" idx="2"/>
            <a:endCxn id="112" idx="1"/>
          </p:cNvCxnSpPr>
          <p:nvPr/>
        </p:nvCxnSpPr>
        <p:spPr>
          <a:xfrm rot="-5400000" flipH="1">
            <a:off x="1442786" y="2784431"/>
            <a:ext cx="1212000" cy="729600"/>
          </a:xfrm>
          <a:prstGeom prst="curvedConnector2">
            <a:avLst/>
          </a:prstGeom>
          <a:noFill/>
          <a:ln w="28575" cap="flat" cmpd="sng">
            <a:solidFill>
              <a:schemeClr val="dk2"/>
            </a:solidFill>
            <a:prstDash val="solid"/>
            <a:round/>
            <a:headEnd type="none" w="med" len="med"/>
            <a:tailEnd type="triangle" w="med" len="med"/>
          </a:ln>
        </p:spPr>
      </p:cxnSp>
      <p:cxnSp>
        <p:nvCxnSpPr>
          <p:cNvPr id="114" name="Google Shape;114;p20"/>
          <p:cNvCxnSpPr>
            <a:stCxn id="112" idx="3"/>
            <a:endCxn id="111" idx="1"/>
          </p:cNvCxnSpPr>
          <p:nvPr/>
        </p:nvCxnSpPr>
        <p:spPr>
          <a:xfrm>
            <a:off x="4103175" y="3755375"/>
            <a:ext cx="903600" cy="600"/>
          </a:xfrm>
          <a:prstGeom prst="curvedConnector3">
            <a:avLst>
              <a:gd name="adj1" fmla="val 50006"/>
            </a:avLst>
          </a:prstGeom>
          <a:noFill/>
          <a:ln w="28575" cap="flat" cmpd="sng">
            <a:solidFill>
              <a:schemeClr val="dk2"/>
            </a:solidFill>
            <a:prstDash val="solid"/>
            <a:round/>
            <a:headEnd type="none" w="med" len="med"/>
            <a:tailEnd type="stealth" w="med" len="med"/>
          </a:ln>
        </p:spPr>
      </p:cxnSp>
      <p:sp>
        <p:nvSpPr>
          <p:cNvPr id="115" name="Google Shape;115;p20"/>
          <p:cNvSpPr/>
          <p:nvPr/>
        </p:nvSpPr>
        <p:spPr>
          <a:xfrm>
            <a:off x="7143775" y="1503300"/>
            <a:ext cx="1267250" cy="108087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Modelo</a:t>
            </a:r>
            <a:endParaRPr/>
          </a:p>
          <a:p>
            <a:pPr marL="0" lvl="0" indent="0" algn="ctr" rtl="0">
              <a:spcBef>
                <a:spcPts val="0"/>
              </a:spcBef>
              <a:spcAft>
                <a:spcPts val="0"/>
              </a:spcAft>
              <a:buNone/>
            </a:pPr>
            <a:r>
              <a:rPr lang="en"/>
              <a:t>Físico</a:t>
            </a:r>
            <a:endParaRPr/>
          </a:p>
        </p:txBody>
      </p:sp>
      <p:cxnSp>
        <p:nvCxnSpPr>
          <p:cNvPr id="116" name="Google Shape;116;p20"/>
          <p:cNvCxnSpPr>
            <a:stCxn id="111" idx="3"/>
            <a:endCxn id="115" idx="3"/>
          </p:cNvCxnSpPr>
          <p:nvPr/>
        </p:nvCxnSpPr>
        <p:spPr>
          <a:xfrm rot="10800000" flipH="1">
            <a:off x="6696475" y="2584175"/>
            <a:ext cx="1080900" cy="1171200"/>
          </a:xfrm>
          <a:prstGeom prst="curvedConnector2">
            <a:avLst/>
          </a:prstGeom>
          <a:noFill/>
          <a:ln w="28575" cap="flat" cmpd="sng">
            <a:solidFill>
              <a:schemeClr val="dk2"/>
            </a:solidFill>
            <a:prstDash val="solid"/>
            <a:round/>
            <a:headEnd type="none" w="med" len="med"/>
            <a:tailEnd type="triangle" w="med" len="med"/>
          </a:ln>
        </p:spPr>
      </p:cxnSp>
      <p:cxnSp>
        <p:nvCxnSpPr>
          <p:cNvPr id="117" name="Google Shape;117;p20"/>
          <p:cNvCxnSpPr>
            <a:stCxn id="110" idx="3"/>
            <a:endCxn id="115" idx="2"/>
          </p:cNvCxnSpPr>
          <p:nvPr/>
        </p:nvCxnSpPr>
        <p:spPr>
          <a:xfrm>
            <a:off x="2646310" y="2043732"/>
            <a:ext cx="4497600" cy="600"/>
          </a:xfrm>
          <a:prstGeom prst="curvedConnector3">
            <a:avLst>
              <a:gd name="adj1" fmla="val 49998"/>
            </a:avLst>
          </a:prstGeom>
          <a:noFill/>
          <a:ln w="19050" cap="flat" cmpd="sng">
            <a:solidFill>
              <a:schemeClr val="dk2"/>
            </a:solidFill>
            <a:prstDash val="lgDash"/>
            <a:round/>
            <a:headEnd type="none" w="med" len="med"/>
            <a:tailEnd type="triangle" w="med" len="med"/>
          </a:ln>
        </p:spPr>
      </p:cxnSp>
      <p:sp>
        <p:nvSpPr>
          <p:cNvPr id="118" name="Google Shape;118;p20"/>
          <p:cNvSpPr/>
          <p:nvPr/>
        </p:nvSpPr>
        <p:spPr>
          <a:xfrm>
            <a:off x="4317300" y="1813771"/>
            <a:ext cx="509400" cy="460500"/>
          </a:xfrm>
          <a:prstGeom prst="mathMultiply">
            <a:avLst>
              <a:gd name="adj1" fmla="val 23520"/>
            </a:avLst>
          </a:prstGeom>
          <a:solidFill>
            <a:srgbClr val="FF0000"/>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txBox="1"/>
          <p:nvPr/>
        </p:nvSpPr>
        <p:spPr>
          <a:xfrm>
            <a:off x="1751800" y="2802375"/>
            <a:ext cx="7156200" cy="8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Análisis y Diseño</a:t>
            </a:r>
            <a:endParaRPr>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1000"/>
                                        <p:tgtEl>
                                          <p:spTgt spid="112"/>
                                        </p:tgtEl>
                                      </p:cBhvr>
                                    </p:animEffect>
                                  </p:childTnLst>
                                </p:cTn>
                              </p:par>
                              <p:par>
                                <p:cTn id="13" presetID="10" presetClass="entr" presetSubtype="0" fill="hold" nodeType="with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fade">
                                      <p:cBhvr>
                                        <p:cTn id="15" dur="1000"/>
                                        <p:tgtEl>
                                          <p:spTgt spid="119"/>
                                        </p:tgtEl>
                                      </p:cBhvr>
                                    </p:animEffect>
                                  </p:childTnLst>
                                </p:cTn>
                              </p:par>
                              <p:par>
                                <p:cTn id="16" presetID="10" presetClass="entr" presetSubtype="0" fill="hold" nodeType="withEffect">
                                  <p:stCondLst>
                                    <p:cond delay="0"/>
                                  </p:stCondLst>
                                  <p:childTnLst>
                                    <p:set>
                                      <p:cBhvr>
                                        <p:cTn id="17" dur="1" fill="hold">
                                          <p:stCondLst>
                                            <p:cond delay="0"/>
                                          </p:stCondLst>
                                        </p:cTn>
                                        <p:tgtEl>
                                          <p:spTgt spid="113"/>
                                        </p:tgtEl>
                                        <p:attrNameLst>
                                          <p:attrName>style.visibility</p:attrName>
                                        </p:attrNameLst>
                                      </p:cBhvr>
                                      <p:to>
                                        <p:strVal val="visible"/>
                                      </p:to>
                                    </p:set>
                                    <p:animEffect transition="in" filter="fade">
                                      <p:cBhvr>
                                        <p:cTn id="18" dur="1000"/>
                                        <p:tgtEl>
                                          <p:spTgt spid="1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animEffect transition="in" filter="fade">
                                      <p:cBhvr>
                                        <p:cTn id="23" dur="1000"/>
                                        <p:tgtEl>
                                          <p:spTgt spid="114"/>
                                        </p:tgtEl>
                                      </p:cBhvr>
                                    </p:animEffect>
                                  </p:childTnLst>
                                </p:cTn>
                              </p:par>
                              <p:par>
                                <p:cTn id="24" presetID="10" presetClass="entr" presetSubtype="0" fill="hold" nodeType="withEffect">
                                  <p:stCondLst>
                                    <p:cond delay="0"/>
                                  </p:stCondLst>
                                  <p:childTnLst>
                                    <p:set>
                                      <p:cBhvr>
                                        <p:cTn id="25" dur="1" fill="hold">
                                          <p:stCondLst>
                                            <p:cond delay="0"/>
                                          </p:stCondLst>
                                        </p:cTn>
                                        <p:tgtEl>
                                          <p:spTgt spid="111"/>
                                        </p:tgtEl>
                                        <p:attrNameLst>
                                          <p:attrName>style.visibility</p:attrName>
                                        </p:attrNameLst>
                                      </p:cBhvr>
                                      <p:to>
                                        <p:strVal val="visible"/>
                                      </p:to>
                                    </p:set>
                                    <p:animEffect transition="in" filter="fade">
                                      <p:cBhvr>
                                        <p:cTn id="26" dur="1000"/>
                                        <p:tgtEl>
                                          <p:spTgt spid="1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5"/>
                                        </p:tgtEl>
                                        <p:attrNameLst>
                                          <p:attrName>style.visibility</p:attrName>
                                        </p:attrNameLst>
                                      </p:cBhvr>
                                      <p:to>
                                        <p:strVal val="visible"/>
                                      </p:to>
                                    </p:set>
                                    <p:animEffect transition="in" filter="fade">
                                      <p:cBhvr>
                                        <p:cTn id="31" dur="1000"/>
                                        <p:tgtEl>
                                          <p:spTgt spid="115"/>
                                        </p:tgtEl>
                                      </p:cBhvr>
                                    </p:animEffect>
                                  </p:childTnLst>
                                </p:cTn>
                              </p:par>
                              <p:par>
                                <p:cTn id="32" presetID="10" presetClass="entr" presetSubtype="0" fill="hold" nodeType="withEffect">
                                  <p:stCondLst>
                                    <p:cond delay="0"/>
                                  </p:stCondLst>
                                  <p:childTnLst>
                                    <p:set>
                                      <p:cBhvr>
                                        <p:cTn id="33" dur="1" fill="hold">
                                          <p:stCondLst>
                                            <p:cond delay="0"/>
                                          </p:stCondLst>
                                        </p:cTn>
                                        <p:tgtEl>
                                          <p:spTgt spid="116"/>
                                        </p:tgtEl>
                                        <p:attrNameLst>
                                          <p:attrName>style.visibility</p:attrName>
                                        </p:attrNameLst>
                                      </p:cBhvr>
                                      <p:to>
                                        <p:strVal val="visible"/>
                                      </p:to>
                                    </p:set>
                                    <p:animEffect transition="in" filter="fade">
                                      <p:cBhvr>
                                        <p:cTn id="34" dur="1000"/>
                                        <p:tgtEl>
                                          <p:spTgt spid="1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7"/>
                                        </p:tgtEl>
                                        <p:attrNameLst>
                                          <p:attrName>style.visibility</p:attrName>
                                        </p:attrNameLst>
                                      </p:cBhvr>
                                      <p:to>
                                        <p:strVal val="visible"/>
                                      </p:to>
                                    </p:set>
                                    <p:animEffect transition="in" filter="fade">
                                      <p:cBhvr>
                                        <p:cTn id="39" dur="1000"/>
                                        <p:tgtEl>
                                          <p:spTgt spid="1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8"/>
                                        </p:tgtEl>
                                        <p:attrNameLst>
                                          <p:attrName>style.visibility</p:attrName>
                                        </p:attrNameLst>
                                      </p:cBhvr>
                                      <p:to>
                                        <p:strVal val="visible"/>
                                      </p:to>
                                    </p:set>
                                    <p:animEffect transition="in" filter="fade">
                                      <p:cBhvr>
                                        <p:cTn id="44"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32" name="Picture 8" descr="Bases de datos">
            <a:extLst>
              <a:ext uri="{FF2B5EF4-FFF2-40B4-BE49-F238E27FC236}">
                <a16:creationId xmlns:a16="http://schemas.microsoft.com/office/drawing/2014/main" id="{236688F6-5DDB-401D-B8F0-4C356C626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066" y="1267691"/>
            <a:ext cx="2527605" cy="15165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6A67CB-72EA-4698-BA84-16CDA02860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9799" y="3009409"/>
            <a:ext cx="2754777" cy="19668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52D125D-AE0E-40B2-9AB2-C8A5E328A1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4459" y="3506357"/>
            <a:ext cx="1916462" cy="1308055"/>
          </a:xfrm>
          <a:prstGeom prst="rect">
            <a:avLst/>
          </a:prstGeom>
          <a:noFill/>
          <a:extLst>
            <a:ext uri="{909E8E84-426E-40DD-AFC4-6F175D3DCCD1}">
              <a14:hiddenFill xmlns:a14="http://schemas.microsoft.com/office/drawing/2010/main">
                <a:solidFill>
                  <a:srgbClr val="FFFFFF"/>
                </a:solidFill>
              </a14:hiddenFill>
            </a:ext>
          </a:extLst>
        </p:spPr>
      </p:pic>
      <p:sp>
        <p:nvSpPr>
          <p:cNvPr id="109" name="Google Shape;109;p20"/>
          <p:cNvSpPr txBox="1">
            <a:spLocks noGrp="1"/>
          </p:cNvSpPr>
          <p:nvPr>
            <p:ph type="title"/>
          </p:nvPr>
        </p:nvSpPr>
        <p:spPr>
          <a:xfrm>
            <a:off x="145445" y="103813"/>
            <a:ext cx="50777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Proceso de Diseño y Modelado</a:t>
            </a:r>
            <a:endParaRPr dirty="0"/>
          </a:p>
        </p:txBody>
      </p:sp>
      <p:cxnSp>
        <p:nvCxnSpPr>
          <p:cNvPr id="113" name="Google Shape;113;p20"/>
          <p:cNvCxnSpPr>
            <a:cxnSpLocks/>
          </p:cNvCxnSpPr>
          <p:nvPr/>
        </p:nvCxnSpPr>
        <p:spPr>
          <a:xfrm rot="-5400000" flipH="1">
            <a:off x="1027150" y="3248562"/>
            <a:ext cx="1212000" cy="729600"/>
          </a:xfrm>
          <a:prstGeom prst="curvedConnector2">
            <a:avLst/>
          </a:prstGeom>
          <a:noFill/>
          <a:ln w="28575" cap="flat" cmpd="sng">
            <a:solidFill>
              <a:schemeClr val="dk2"/>
            </a:solidFill>
            <a:prstDash val="solid"/>
            <a:round/>
            <a:headEnd type="none" w="med" len="med"/>
            <a:tailEnd type="triangle" w="med" len="med"/>
          </a:ln>
        </p:spPr>
      </p:cxnSp>
      <p:cxnSp>
        <p:nvCxnSpPr>
          <p:cNvPr id="114" name="Google Shape;114;p20"/>
          <p:cNvCxnSpPr>
            <a:cxnSpLocks/>
          </p:cNvCxnSpPr>
          <p:nvPr/>
        </p:nvCxnSpPr>
        <p:spPr>
          <a:xfrm>
            <a:off x="3687539" y="4219506"/>
            <a:ext cx="903600" cy="600"/>
          </a:xfrm>
          <a:prstGeom prst="curvedConnector3">
            <a:avLst>
              <a:gd name="adj1" fmla="val 50006"/>
            </a:avLst>
          </a:prstGeom>
          <a:noFill/>
          <a:ln w="28575" cap="flat" cmpd="sng">
            <a:solidFill>
              <a:schemeClr val="dk2"/>
            </a:solidFill>
            <a:prstDash val="solid"/>
            <a:round/>
            <a:headEnd type="none" w="med" len="med"/>
            <a:tailEnd type="stealth" w="med" len="med"/>
          </a:ln>
        </p:spPr>
      </p:cxnSp>
      <p:cxnSp>
        <p:nvCxnSpPr>
          <p:cNvPr id="116" name="Google Shape;116;p20"/>
          <p:cNvCxnSpPr>
            <a:cxnSpLocks/>
          </p:cNvCxnSpPr>
          <p:nvPr/>
        </p:nvCxnSpPr>
        <p:spPr>
          <a:xfrm rot="10800000" flipH="1">
            <a:off x="6280839" y="3048306"/>
            <a:ext cx="1080900" cy="1171200"/>
          </a:xfrm>
          <a:prstGeom prst="curvedConnector2">
            <a:avLst/>
          </a:prstGeom>
          <a:noFill/>
          <a:ln w="28575" cap="flat" cmpd="sng">
            <a:solidFill>
              <a:schemeClr val="dk2"/>
            </a:solidFill>
            <a:prstDash val="solid"/>
            <a:round/>
            <a:headEnd type="none" w="med" len="med"/>
            <a:tailEnd type="triangle" w="med" len="med"/>
          </a:ln>
        </p:spPr>
      </p:cxnSp>
      <p:cxnSp>
        <p:nvCxnSpPr>
          <p:cNvPr id="117" name="Google Shape;117;p20"/>
          <p:cNvCxnSpPr>
            <a:cxnSpLocks/>
          </p:cNvCxnSpPr>
          <p:nvPr/>
        </p:nvCxnSpPr>
        <p:spPr>
          <a:xfrm>
            <a:off x="2230674" y="2507863"/>
            <a:ext cx="4497600" cy="600"/>
          </a:xfrm>
          <a:prstGeom prst="curvedConnector3">
            <a:avLst>
              <a:gd name="adj1" fmla="val 49998"/>
            </a:avLst>
          </a:prstGeom>
          <a:noFill/>
          <a:ln w="19050" cap="flat" cmpd="sng">
            <a:solidFill>
              <a:schemeClr val="dk2"/>
            </a:solidFill>
            <a:prstDash val="lgDash"/>
            <a:round/>
            <a:headEnd type="none" w="med" len="med"/>
            <a:tailEnd type="triangle" w="med" len="med"/>
          </a:ln>
        </p:spPr>
      </p:cxnSp>
      <p:sp>
        <p:nvSpPr>
          <p:cNvPr id="118" name="Google Shape;118;p20"/>
          <p:cNvSpPr/>
          <p:nvPr/>
        </p:nvSpPr>
        <p:spPr>
          <a:xfrm>
            <a:off x="3901664" y="2277902"/>
            <a:ext cx="509400" cy="460500"/>
          </a:xfrm>
          <a:prstGeom prst="mathMultiply">
            <a:avLst>
              <a:gd name="adj1" fmla="val 23520"/>
            </a:avLst>
          </a:prstGeom>
          <a:solidFill>
            <a:srgbClr val="FF0000"/>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txBox="1"/>
          <p:nvPr/>
        </p:nvSpPr>
        <p:spPr>
          <a:xfrm>
            <a:off x="1336164" y="3266506"/>
            <a:ext cx="1684127" cy="3564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Proxima Nova"/>
                <a:ea typeface="Proxima Nova"/>
                <a:cs typeface="Proxima Nova"/>
                <a:sym typeface="Proxima Nova"/>
              </a:rPr>
              <a:t>Análisis y Diseño</a:t>
            </a:r>
            <a:endParaRPr dirty="0">
              <a:latin typeface="Proxima Nova"/>
              <a:ea typeface="Proxima Nova"/>
              <a:cs typeface="Proxima Nova"/>
              <a:sym typeface="Proxima Nova"/>
            </a:endParaRPr>
          </a:p>
        </p:txBody>
      </p:sp>
      <p:pic>
        <p:nvPicPr>
          <p:cNvPr id="1026" name="Picture 2" descr="PDF) Requerimiento para el Manejo de Flota Requerimiento para el Manejo de  Flota Propósito | Carlos Cux - Academia.edu">
            <a:extLst>
              <a:ext uri="{FF2B5EF4-FFF2-40B4-BE49-F238E27FC236}">
                <a16:creationId xmlns:a16="http://schemas.microsoft.com/office/drawing/2014/main" id="{263A1167-F70B-4265-9D57-1027365881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48" y="482210"/>
            <a:ext cx="2085109" cy="2696908"/>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119;p20">
            <a:extLst>
              <a:ext uri="{FF2B5EF4-FFF2-40B4-BE49-F238E27FC236}">
                <a16:creationId xmlns:a16="http://schemas.microsoft.com/office/drawing/2014/main" id="{C9946625-72C0-4659-A9DC-4F19B4931489}"/>
              </a:ext>
            </a:extLst>
          </p:cNvPr>
          <p:cNvSpPr txBox="1"/>
          <p:nvPr/>
        </p:nvSpPr>
        <p:spPr>
          <a:xfrm>
            <a:off x="2803057" y="4672554"/>
            <a:ext cx="710446" cy="3564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Proxima Nova"/>
                <a:ea typeface="Proxima Nova"/>
                <a:cs typeface="Proxima Nova"/>
                <a:sym typeface="Proxima Nova"/>
              </a:rPr>
              <a:t>DER</a:t>
            </a:r>
            <a:endParaRPr dirty="0">
              <a:latin typeface="Proxima Nova"/>
              <a:ea typeface="Proxima Nova"/>
              <a:cs typeface="Proxima Nova"/>
              <a:sym typeface="Proxima Nova"/>
            </a:endParaRPr>
          </a:p>
        </p:txBody>
      </p:sp>
      <p:sp>
        <p:nvSpPr>
          <p:cNvPr id="18" name="Google Shape;119;p20">
            <a:extLst>
              <a:ext uri="{FF2B5EF4-FFF2-40B4-BE49-F238E27FC236}">
                <a16:creationId xmlns:a16="http://schemas.microsoft.com/office/drawing/2014/main" id="{E6EF9522-4C56-4FA3-83E1-5B8C1362B6E8}"/>
              </a:ext>
            </a:extLst>
          </p:cNvPr>
          <p:cNvSpPr txBox="1"/>
          <p:nvPr/>
        </p:nvSpPr>
        <p:spPr>
          <a:xfrm>
            <a:off x="5223164" y="2778960"/>
            <a:ext cx="617043" cy="3564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Proxima Nova"/>
                <a:ea typeface="Proxima Nova"/>
                <a:cs typeface="Proxima Nova"/>
                <a:sym typeface="Proxima Nova"/>
              </a:rPr>
              <a:t>MER</a:t>
            </a:r>
            <a:endParaRPr dirty="0">
              <a:latin typeface="Proxima Nova"/>
              <a:ea typeface="Proxima Nova"/>
              <a:cs typeface="Proxima Nova"/>
              <a:sym typeface="Proxima Nova"/>
            </a:endParaRPr>
          </a:p>
        </p:txBody>
      </p:sp>
      <p:sp>
        <p:nvSpPr>
          <p:cNvPr id="19" name="Google Shape;119;p20">
            <a:extLst>
              <a:ext uri="{FF2B5EF4-FFF2-40B4-BE49-F238E27FC236}">
                <a16:creationId xmlns:a16="http://schemas.microsoft.com/office/drawing/2014/main" id="{F313397E-8C22-4661-8A69-71DED9713C4A}"/>
              </a:ext>
            </a:extLst>
          </p:cNvPr>
          <p:cNvSpPr txBox="1"/>
          <p:nvPr/>
        </p:nvSpPr>
        <p:spPr>
          <a:xfrm>
            <a:off x="7100455" y="1017494"/>
            <a:ext cx="1627908" cy="3564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Proxima Nova"/>
                <a:ea typeface="Proxima Nova"/>
                <a:cs typeface="Proxima Nova"/>
                <a:sym typeface="Proxima Nova"/>
              </a:rPr>
              <a:t>MODELO FISICO</a:t>
            </a:r>
            <a:endParaRPr dirty="0">
              <a:latin typeface="Proxima Nova"/>
              <a:ea typeface="Proxima Nova"/>
              <a:cs typeface="Proxima Nova"/>
              <a:sym typeface="Proxima Nova"/>
            </a:endParaRPr>
          </a:p>
        </p:txBody>
      </p:sp>
    </p:spTree>
    <p:extLst>
      <p:ext uri="{BB962C8B-B14F-4D97-AF65-F5344CB8AC3E}">
        <p14:creationId xmlns:p14="http://schemas.microsoft.com/office/powerpoint/2010/main" val="409456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fade">
                                      <p:cBhvr>
                                        <p:cTn id="22" dur="500"/>
                                        <p:tgtEl>
                                          <p:spTgt spid="113"/>
                                        </p:tgtEl>
                                      </p:cBhvr>
                                    </p:animEffect>
                                  </p:childTnLst>
                                </p:cTn>
                              </p:par>
                              <p:par>
                                <p:cTn id="23" presetID="10" presetClass="entr" presetSubtype="0" fill="hold" nodeType="with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fade">
                                      <p:cBhvr>
                                        <p:cTn id="25" dur="500"/>
                                        <p:tgtEl>
                                          <p:spTgt spid="10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fade">
                                      <p:cBhvr>
                                        <p:cTn id="30" dur="500"/>
                                        <p:tgtEl>
                                          <p:spTgt spid="114"/>
                                        </p:tgtEl>
                                      </p:cBhvr>
                                    </p:animEffect>
                                  </p:childTnLst>
                                </p:cTn>
                              </p:par>
                              <p:par>
                                <p:cTn id="31" presetID="10" presetClass="entr" presetSubtype="0" fill="hold" nodeType="withEffect">
                                  <p:stCondLst>
                                    <p:cond delay="0"/>
                                  </p:stCondLst>
                                  <p:childTnLst>
                                    <p:set>
                                      <p:cBhvr>
                                        <p:cTn id="32" dur="1" fill="hold">
                                          <p:stCondLst>
                                            <p:cond delay="0"/>
                                          </p:stCondLst>
                                        </p:cTn>
                                        <p:tgtEl>
                                          <p:spTgt spid="1030"/>
                                        </p:tgtEl>
                                        <p:attrNameLst>
                                          <p:attrName>style.visibility</p:attrName>
                                        </p:attrNameLst>
                                      </p:cBhvr>
                                      <p:to>
                                        <p:strVal val="visible"/>
                                      </p:to>
                                    </p:set>
                                    <p:animEffect transition="in" filter="fade">
                                      <p:cBhvr>
                                        <p:cTn id="33" dur="500"/>
                                        <p:tgtEl>
                                          <p:spTgt spid="10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6"/>
                                        </p:tgtEl>
                                        <p:attrNameLst>
                                          <p:attrName>style.visibility</p:attrName>
                                        </p:attrNameLst>
                                      </p:cBhvr>
                                      <p:to>
                                        <p:strVal val="visible"/>
                                      </p:to>
                                    </p:set>
                                    <p:animEffect transition="in" filter="fade">
                                      <p:cBhvr>
                                        <p:cTn id="41" dur="500"/>
                                        <p:tgtEl>
                                          <p:spTgt spid="116"/>
                                        </p:tgtEl>
                                      </p:cBhvr>
                                    </p:animEffect>
                                  </p:childTnLst>
                                </p:cTn>
                              </p:par>
                              <p:par>
                                <p:cTn id="42" presetID="10" presetClass="entr" presetSubtype="0" fill="hold" nodeType="withEffect">
                                  <p:stCondLst>
                                    <p:cond delay="0"/>
                                  </p:stCondLst>
                                  <p:childTnLst>
                                    <p:set>
                                      <p:cBhvr>
                                        <p:cTn id="43" dur="1" fill="hold">
                                          <p:stCondLst>
                                            <p:cond delay="0"/>
                                          </p:stCondLst>
                                        </p:cTn>
                                        <p:tgtEl>
                                          <p:spTgt spid="1032"/>
                                        </p:tgtEl>
                                        <p:attrNameLst>
                                          <p:attrName>style.visibility</p:attrName>
                                        </p:attrNameLst>
                                      </p:cBhvr>
                                      <p:to>
                                        <p:strVal val="visible"/>
                                      </p:to>
                                    </p:set>
                                    <p:animEffect transition="in" filter="fade">
                                      <p:cBhvr>
                                        <p:cTn id="44" dur="500"/>
                                        <p:tgtEl>
                                          <p:spTgt spid="103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fade">
                                      <p:cBhvr>
                                        <p:cTn id="52" dur="500"/>
                                        <p:tgtEl>
                                          <p:spTgt spid="1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8"/>
                                        </p:tgtEl>
                                        <p:attrNameLst>
                                          <p:attrName>style.visibility</p:attrName>
                                        </p:attrNameLst>
                                      </p:cBhvr>
                                      <p:to>
                                        <p:strVal val="visible"/>
                                      </p:to>
                                    </p:set>
                                    <p:animEffect transition="in" filter="fade">
                                      <p:cBhvr>
                                        <p:cTn id="55"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9"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Diagrama Entidad-Relación (DER)</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Modelo gráfico conceptual</a:t>
            </a:r>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 dirty="0"/>
              <a:t>Resultado de análisis de requerimientos</a:t>
            </a:r>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 dirty="0"/>
              <a:t>Elementos</a:t>
            </a:r>
          </a:p>
          <a:p>
            <a:pPr marL="114300" lvl="0" indent="0" algn="l" rtl="0">
              <a:spcBef>
                <a:spcPts val="0"/>
              </a:spcBef>
              <a:spcAft>
                <a:spcPts val="0"/>
              </a:spcAft>
              <a:buSzPts val="1800"/>
              <a:buNone/>
            </a:pPr>
            <a:endParaRPr dirty="0"/>
          </a:p>
          <a:p>
            <a:pPr lvl="2">
              <a:spcBef>
                <a:spcPts val="0"/>
              </a:spcBef>
              <a:buChar char="○"/>
            </a:pPr>
            <a:r>
              <a:rPr lang="en" sz="2000" b="1" dirty="0">
                <a:solidFill>
                  <a:srgbClr val="FF0000"/>
                </a:solidFill>
                <a:effectLst>
                  <a:outerShdw blurRad="38100" dist="38100" dir="2700000" algn="tl">
                    <a:srgbClr val="000000">
                      <a:alpha val="43137"/>
                    </a:srgbClr>
                  </a:outerShdw>
                </a:effectLst>
              </a:rPr>
              <a:t>Entidad</a:t>
            </a:r>
            <a:endParaRPr sz="2000" b="1" dirty="0">
              <a:solidFill>
                <a:srgbClr val="FF0000"/>
              </a:solidFill>
              <a:effectLst>
                <a:outerShdw blurRad="38100" dist="38100" dir="2700000" algn="tl">
                  <a:srgbClr val="000000">
                    <a:alpha val="43137"/>
                  </a:srgbClr>
                </a:outerShdw>
              </a:effectLst>
            </a:endParaRPr>
          </a:p>
          <a:p>
            <a:pPr lvl="2">
              <a:spcBef>
                <a:spcPts val="0"/>
              </a:spcBef>
              <a:buChar char="○"/>
            </a:pPr>
            <a:r>
              <a:rPr lang="en" sz="2000" b="1" dirty="0">
                <a:solidFill>
                  <a:srgbClr val="FF0000"/>
                </a:solidFill>
                <a:effectLst>
                  <a:outerShdw blurRad="38100" dist="38100" dir="2700000" algn="tl">
                    <a:srgbClr val="000000">
                      <a:alpha val="43137"/>
                    </a:srgbClr>
                  </a:outerShdw>
                </a:effectLst>
              </a:rPr>
              <a:t>Relación</a:t>
            </a:r>
            <a:endParaRPr sz="20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000"/>
                                        <p:tgtEl>
                                          <p:spTgt spid="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xEl>
                                              <p:pRg st="2" end="2"/>
                                            </p:txEl>
                                          </p:spTgt>
                                        </p:tgtEl>
                                        <p:attrNameLst>
                                          <p:attrName>style.visibility</p:attrName>
                                        </p:attrNameLst>
                                      </p:cBhvr>
                                      <p:to>
                                        <p:strVal val="visible"/>
                                      </p:to>
                                    </p:set>
                                    <p:animEffect transition="in" filter="fade">
                                      <p:cBhvr>
                                        <p:cTn id="12" dur="1000"/>
                                        <p:tgtEl>
                                          <p:spTgt spid="6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6">
                                            <p:txEl>
                                              <p:pRg st="4" end="4"/>
                                            </p:txEl>
                                          </p:spTgt>
                                        </p:tgtEl>
                                        <p:attrNameLst>
                                          <p:attrName>style.visibility</p:attrName>
                                        </p:attrNameLst>
                                      </p:cBhvr>
                                      <p:to>
                                        <p:strVal val="visible"/>
                                      </p:to>
                                    </p:set>
                                    <p:animEffect transition="in" filter="fade">
                                      <p:cBhvr>
                                        <p:cTn id="17" dur="1000"/>
                                        <p:tgtEl>
                                          <p:spTgt spid="6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
                                            <p:txEl>
                                              <p:pRg st="6" end="6"/>
                                            </p:txEl>
                                          </p:spTgt>
                                        </p:tgtEl>
                                        <p:attrNameLst>
                                          <p:attrName>style.visibility</p:attrName>
                                        </p:attrNameLst>
                                      </p:cBhvr>
                                      <p:to>
                                        <p:strVal val="visible"/>
                                      </p:to>
                                    </p:set>
                                    <p:animEffect transition="in" filter="fade">
                                      <p:cBhvr>
                                        <p:cTn id="22" dur="1000"/>
                                        <p:tgtEl>
                                          <p:spTgt spid="6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xEl>
                                              <p:pRg st="7" end="7"/>
                                            </p:txEl>
                                          </p:spTgt>
                                        </p:tgtEl>
                                        <p:attrNameLst>
                                          <p:attrName>style.visibility</p:attrName>
                                        </p:attrNameLst>
                                      </p:cBhvr>
                                      <p:to>
                                        <p:strVal val="visible"/>
                                      </p:to>
                                    </p:set>
                                    <p:animEffect transition="in" filter="fade">
                                      <p:cBhvr>
                                        <p:cTn id="27" dur="1000"/>
                                        <p:tgtEl>
                                          <p:spTgt spid="6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Entidad</a:t>
            </a:r>
            <a:endParaRPr/>
          </a:p>
        </p:txBody>
      </p:sp>
      <p:sp>
        <p:nvSpPr>
          <p:cNvPr id="72" name="Google Shape;72;p15"/>
          <p:cNvSpPr txBox="1">
            <a:spLocks noGrp="1"/>
          </p:cNvSpPr>
          <p:nvPr>
            <p:ph type="body" idx="1"/>
          </p:nvPr>
        </p:nvSpPr>
        <p:spPr>
          <a:xfrm>
            <a:off x="311700" y="1152475"/>
            <a:ext cx="8520600" cy="54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“Abstracción del dominio (cosa, objeto o concepto) que se distingue del resto”</a:t>
            </a:r>
            <a:endParaRPr/>
          </a:p>
        </p:txBody>
      </p:sp>
      <p:grpSp>
        <p:nvGrpSpPr>
          <p:cNvPr id="73" name="Google Shape;73;p15"/>
          <p:cNvGrpSpPr/>
          <p:nvPr/>
        </p:nvGrpSpPr>
        <p:grpSpPr>
          <a:xfrm>
            <a:off x="4359725" y="2204400"/>
            <a:ext cx="4428300" cy="1484825"/>
            <a:chOff x="4359725" y="2204400"/>
            <a:chExt cx="4428300" cy="1484825"/>
          </a:xfrm>
        </p:grpSpPr>
        <p:sp>
          <p:nvSpPr>
            <p:cNvPr id="74" name="Google Shape;74;p15"/>
            <p:cNvSpPr/>
            <p:nvPr/>
          </p:nvSpPr>
          <p:spPr>
            <a:xfrm>
              <a:off x="5790125" y="2204400"/>
              <a:ext cx="1567500" cy="7347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Producto</a:t>
              </a:r>
              <a:endParaRPr/>
            </a:p>
          </p:txBody>
        </p:sp>
        <p:sp>
          <p:nvSpPr>
            <p:cNvPr id="75" name="Google Shape;75;p15"/>
            <p:cNvSpPr/>
            <p:nvPr/>
          </p:nvSpPr>
          <p:spPr>
            <a:xfrm>
              <a:off x="4359725" y="235620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Código</a:t>
              </a:r>
              <a:endParaRPr sz="1200"/>
            </a:p>
          </p:txBody>
        </p:sp>
        <p:sp>
          <p:nvSpPr>
            <p:cNvPr id="76" name="Google Shape;76;p15"/>
            <p:cNvSpPr/>
            <p:nvPr/>
          </p:nvSpPr>
          <p:spPr>
            <a:xfrm>
              <a:off x="4643850" y="32581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Nombre</a:t>
              </a:r>
              <a:endParaRPr sz="1200"/>
            </a:p>
          </p:txBody>
        </p:sp>
        <p:sp>
          <p:nvSpPr>
            <p:cNvPr id="77" name="Google Shape;77;p15"/>
            <p:cNvSpPr/>
            <p:nvPr/>
          </p:nvSpPr>
          <p:spPr>
            <a:xfrm>
              <a:off x="6025175" y="32581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Marca</a:t>
              </a:r>
              <a:endParaRPr sz="1200"/>
            </a:p>
          </p:txBody>
        </p:sp>
        <p:sp>
          <p:nvSpPr>
            <p:cNvPr id="78" name="Google Shape;78;p15"/>
            <p:cNvSpPr/>
            <p:nvPr/>
          </p:nvSpPr>
          <p:spPr>
            <a:xfrm>
              <a:off x="7406500" y="3258125"/>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Color</a:t>
              </a:r>
              <a:endParaRPr sz="1200"/>
            </a:p>
          </p:txBody>
        </p:sp>
        <p:sp>
          <p:nvSpPr>
            <p:cNvPr id="79" name="Google Shape;79;p15"/>
            <p:cNvSpPr/>
            <p:nvPr/>
          </p:nvSpPr>
          <p:spPr>
            <a:xfrm>
              <a:off x="7690625" y="2356200"/>
              <a:ext cx="1097400" cy="431100"/>
            </a:xfrm>
            <a:prstGeom prst="ellipse">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Precio</a:t>
              </a:r>
              <a:endParaRPr sz="1200"/>
            </a:p>
          </p:txBody>
        </p:sp>
        <p:cxnSp>
          <p:nvCxnSpPr>
            <p:cNvPr id="80" name="Google Shape;80;p15"/>
            <p:cNvCxnSpPr>
              <a:stCxn id="75" idx="6"/>
              <a:endCxn id="74" idx="1"/>
            </p:cNvCxnSpPr>
            <p:nvPr/>
          </p:nvCxnSpPr>
          <p:spPr>
            <a:xfrm>
              <a:off x="5457125" y="2571750"/>
              <a:ext cx="333000" cy="0"/>
            </a:xfrm>
            <a:prstGeom prst="straightConnector1">
              <a:avLst/>
            </a:prstGeom>
            <a:noFill/>
            <a:ln w="19050" cap="flat" cmpd="sng">
              <a:solidFill>
                <a:srgbClr val="434343"/>
              </a:solidFill>
              <a:prstDash val="solid"/>
              <a:round/>
              <a:headEnd type="none" w="med" len="med"/>
              <a:tailEnd type="none" w="med" len="med"/>
            </a:ln>
          </p:spPr>
        </p:cxnSp>
        <p:cxnSp>
          <p:nvCxnSpPr>
            <p:cNvPr id="81" name="Google Shape;81;p15"/>
            <p:cNvCxnSpPr>
              <a:stCxn id="76" idx="0"/>
            </p:cNvCxnSpPr>
            <p:nvPr/>
          </p:nvCxnSpPr>
          <p:spPr>
            <a:xfrm rot="10800000" flipH="1">
              <a:off x="5192550" y="2782325"/>
              <a:ext cx="607500" cy="475800"/>
            </a:xfrm>
            <a:prstGeom prst="straightConnector1">
              <a:avLst/>
            </a:prstGeom>
            <a:noFill/>
            <a:ln w="19050" cap="flat" cmpd="sng">
              <a:solidFill>
                <a:srgbClr val="434343"/>
              </a:solidFill>
              <a:prstDash val="solid"/>
              <a:round/>
              <a:headEnd type="none" w="med" len="med"/>
              <a:tailEnd type="none" w="med" len="med"/>
            </a:ln>
          </p:spPr>
        </p:cxnSp>
        <p:cxnSp>
          <p:nvCxnSpPr>
            <p:cNvPr id="82" name="Google Shape;82;p15"/>
            <p:cNvCxnSpPr>
              <a:stCxn id="74" idx="2"/>
              <a:endCxn id="77" idx="0"/>
            </p:cNvCxnSpPr>
            <p:nvPr/>
          </p:nvCxnSpPr>
          <p:spPr>
            <a:xfrm>
              <a:off x="6573875" y="2939100"/>
              <a:ext cx="0" cy="318900"/>
            </a:xfrm>
            <a:prstGeom prst="straightConnector1">
              <a:avLst/>
            </a:prstGeom>
            <a:noFill/>
            <a:ln w="19050" cap="flat" cmpd="sng">
              <a:solidFill>
                <a:srgbClr val="434343"/>
              </a:solidFill>
              <a:prstDash val="solid"/>
              <a:round/>
              <a:headEnd type="none" w="med" len="med"/>
              <a:tailEnd type="none" w="med" len="med"/>
            </a:ln>
          </p:spPr>
        </p:cxnSp>
        <p:cxnSp>
          <p:nvCxnSpPr>
            <p:cNvPr id="83" name="Google Shape;83;p15"/>
            <p:cNvCxnSpPr>
              <a:stCxn id="74" idx="3"/>
              <a:endCxn id="79" idx="2"/>
            </p:cNvCxnSpPr>
            <p:nvPr/>
          </p:nvCxnSpPr>
          <p:spPr>
            <a:xfrm>
              <a:off x="7357625" y="2571750"/>
              <a:ext cx="333000" cy="0"/>
            </a:xfrm>
            <a:prstGeom prst="straightConnector1">
              <a:avLst/>
            </a:prstGeom>
            <a:noFill/>
            <a:ln w="19050" cap="flat" cmpd="sng">
              <a:solidFill>
                <a:srgbClr val="434343"/>
              </a:solidFill>
              <a:prstDash val="solid"/>
              <a:round/>
              <a:headEnd type="none" w="med" len="med"/>
              <a:tailEnd type="none" w="med" len="med"/>
            </a:ln>
          </p:spPr>
        </p:cxnSp>
        <p:cxnSp>
          <p:nvCxnSpPr>
            <p:cNvPr id="84" name="Google Shape;84;p15"/>
            <p:cNvCxnSpPr>
              <a:stCxn id="78" idx="0"/>
            </p:cNvCxnSpPr>
            <p:nvPr/>
          </p:nvCxnSpPr>
          <p:spPr>
            <a:xfrm rot="10800000">
              <a:off x="7367500" y="2772725"/>
              <a:ext cx="587700" cy="485400"/>
            </a:xfrm>
            <a:prstGeom prst="straightConnector1">
              <a:avLst/>
            </a:prstGeom>
            <a:noFill/>
            <a:ln w="19050" cap="flat" cmpd="sng">
              <a:solidFill>
                <a:srgbClr val="434343"/>
              </a:solidFill>
              <a:prstDash val="solid"/>
              <a:round/>
              <a:headEnd type="none" w="med" len="med"/>
              <a:tailEnd type="none" w="med" len="med"/>
            </a:ln>
          </p:spPr>
        </p:cxnSp>
        <p:cxnSp>
          <p:nvCxnSpPr>
            <p:cNvPr id="85" name="Google Shape;85;p15"/>
            <p:cNvCxnSpPr>
              <a:stCxn id="75" idx="3"/>
              <a:endCxn id="75" idx="5"/>
            </p:cNvCxnSpPr>
            <p:nvPr/>
          </p:nvCxnSpPr>
          <p:spPr>
            <a:xfrm>
              <a:off x="4520436" y="2724167"/>
              <a:ext cx="776100" cy="0"/>
            </a:xfrm>
            <a:prstGeom prst="straightConnector1">
              <a:avLst/>
            </a:prstGeom>
            <a:noFill/>
            <a:ln w="19050" cap="flat" cmpd="sng">
              <a:solidFill>
                <a:srgbClr val="434343"/>
              </a:solidFill>
              <a:prstDash val="solid"/>
              <a:round/>
              <a:headEnd type="none" w="med" len="med"/>
              <a:tailEnd type="none" w="med" len="med"/>
            </a:ln>
          </p:spPr>
        </p:cxnSp>
      </p:grpSp>
      <p:sp>
        <p:nvSpPr>
          <p:cNvPr id="86" name="Google Shape;86;p15"/>
          <p:cNvSpPr txBox="1">
            <a:spLocks noGrp="1"/>
          </p:cNvSpPr>
          <p:nvPr>
            <p:ph type="body" idx="1"/>
          </p:nvPr>
        </p:nvSpPr>
        <p:spPr>
          <a:xfrm>
            <a:off x="311700" y="1701600"/>
            <a:ext cx="3740700" cy="2793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Conjunto de entidades</a:t>
            </a:r>
            <a:endParaRPr/>
          </a:p>
          <a:p>
            <a:pPr marL="457200" lvl="0" indent="-342900" algn="l" rtl="0">
              <a:spcBef>
                <a:spcPts val="0"/>
              </a:spcBef>
              <a:spcAft>
                <a:spcPts val="0"/>
              </a:spcAft>
              <a:buSzPts val="1800"/>
              <a:buChar char="●"/>
            </a:pPr>
            <a:r>
              <a:rPr lang="en"/>
              <a:t>Sustantivo/Singular</a:t>
            </a:r>
            <a:endParaRPr/>
          </a:p>
          <a:p>
            <a:pPr marL="457200" lvl="0" indent="-342900" algn="l" rtl="0">
              <a:spcBef>
                <a:spcPts val="0"/>
              </a:spcBef>
              <a:spcAft>
                <a:spcPts val="0"/>
              </a:spcAft>
              <a:buSzPts val="1800"/>
              <a:buChar char="●"/>
            </a:pPr>
            <a:r>
              <a:rPr lang="en"/>
              <a:t>Atributos</a:t>
            </a:r>
            <a:endParaRPr/>
          </a:p>
          <a:p>
            <a:pPr marL="914400" lvl="1" indent="-317500" algn="l" rtl="0">
              <a:spcBef>
                <a:spcPts val="0"/>
              </a:spcBef>
              <a:spcAft>
                <a:spcPts val="0"/>
              </a:spcAft>
              <a:buSzPts val="1400"/>
              <a:buChar char="○"/>
            </a:pPr>
            <a:r>
              <a:rPr lang="en"/>
              <a:t>Simple</a:t>
            </a:r>
            <a:endParaRPr/>
          </a:p>
          <a:p>
            <a:pPr marL="914400" lvl="1" indent="-317500" algn="l" rtl="0">
              <a:spcBef>
                <a:spcPts val="0"/>
              </a:spcBef>
              <a:spcAft>
                <a:spcPts val="0"/>
              </a:spcAft>
              <a:buSzPts val="1400"/>
              <a:buChar char="○"/>
            </a:pPr>
            <a:r>
              <a:rPr lang="en"/>
              <a:t>Identificador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10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6">
                                            <p:txEl>
                                              <p:pRg st="0" end="0"/>
                                            </p:txEl>
                                          </p:spTgt>
                                        </p:tgtEl>
                                        <p:attrNameLst>
                                          <p:attrName>style.visibility</p:attrName>
                                        </p:attrNameLst>
                                      </p:cBhvr>
                                      <p:to>
                                        <p:strVal val="visible"/>
                                      </p:to>
                                    </p:set>
                                    <p:animEffect transition="in" filter="fade">
                                      <p:cBhvr>
                                        <p:cTn id="17" dur="1000"/>
                                        <p:tgtEl>
                                          <p:spTgt spid="8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6">
                                            <p:txEl>
                                              <p:pRg st="1" end="1"/>
                                            </p:txEl>
                                          </p:spTgt>
                                        </p:tgtEl>
                                        <p:attrNameLst>
                                          <p:attrName>style.visibility</p:attrName>
                                        </p:attrNameLst>
                                      </p:cBhvr>
                                      <p:to>
                                        <p:strVal val="visible"/>
                                      </p:to>
                                    </p:set>
                                    <p:animEffect transition="in" filter="fade">
                                      <p:cBhvr>
                                        <p:cTn id="22" dur="1000"/>
                                        <p:tgtEl>
                                          <p:spTgt spid="8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6">
                                            <p:txEl>
                                              <p:pRg st="2" end="2"/>
                                            </p:txEl>
                                          </p:spTgt>
                                        </p:tgtEl>
                                        <p:attrNameLst>
                                          <p:attrName>style.visibility</p:attrName>
                                        </p:attrNameLst>
                                      </p:cBhvr>
                                      <p:to>
                                        <p:strVal val="visible"/>
                                      </p:to>
                                    </p:set>
                                    <p:animEffect transition="in" filter="fade">
                                      <p:cBhvr>
                                        <p:cTn id="27" dur="1000"/>
                                        <p:tgtEl>
                                          <p:spTgt spid="8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6">
                                            <p:txEl>
                                              <p:pRg st="3" end="3"/>
                                            </p:txEl>
                                          </p:spTgt>
                                        </p:tgtEl>
                                        <p:attrNameLst>
                                          <p:attrName>style.visibility</p:attrName>
                                        </p:attrNameLst>
                                      </p:cBhvr>
                                      <p:to>
                                        <p:strVal val="visible"/>
                                      </p:to>
                                    </p:set>
                                    <p:animEffect transition="in" filter="fade">
                                      <p:cBhvr>
                                        <p:cTn id="32" dur="1000"/>
                                        <p:tgtEl>
                                          <p:spTgt spid="8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6">
                                            <p:txEl>
                                              <p:pRg st="4" end="4"/>
                                            </p:txEl>
                                          </p:spTgt>
                                        </p:tgtEl>
                                        <p:attrNameLst>
                                          <p:attrName>style.visibility</p:attrName>
                                        </p:attrNameLst>
                                      </p:cBhvr>
                                      <p:to>
                                        <p:strVal val="visible"/>
                                      </p:to>
                                    </p:set>
                                    <p:animEffect transition="in" filter="fade">
                                      <p:cBhvr>
                                        <p:cTn id="37" dur="1000"/>
                                        <p:tgtEl>
                                          <p:spTgt spid="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1336</Words>
  <Application>Microsoft Office PowerPoint</Application>
  <PresentationFormat>Presentación en pantalla (16:9)</PresentationFormat>
  <Paragraphs>224</Paragraphs>
  <Slides>22</Slides>
  <Notes>21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22</vt:i4>
      </vt:variant>
    </vt:vector>
  </HeadingPairs>
  <TitlesOfParts>
    <vt:vector size="25" baseType="lpstr">
      <vt:lpstr>Arial</vt:lpstr>
      <vt:lpstr>Proxima Nova</vt:lpstr>
      <vt:lpstr>Spearmint</vt:lpstr>
      <vt:lpstr>Base de Datos I</vt:lpstr>
      <vt:lpstr>Cronograma de Clases</vt:lpstr>
      <vt:lpstr>Conceptos</vt:lpstr>
      <vt:lpstr>Archivos</vt:lpstr>
      <vt:lpstr>Bases de datos</vt:lpstr>
      <vt:lpstr>Proceso de Diseño y Modelado</vt:lpstr>
      <vt:lpstr>Proceso de Diseño y Modelado</vt:lpstr>
      <vt:lpstr>Diagrama Entidad-Relación (DER)</vt:lpstr>
      <vt:lpstr>Entidad</vt:lpstr>
      <vt:lpstr>Relación</vt:lpstr>
      <vt:lpstr>Ejercicio Práctico - Videoclub</vt:lpstr>
      <vt:lpstr>Videoclub - Entidades y Atributos</vt:lpstr>
      <vt:lpstr>Videoclub - Entidades y Atributos</vt:lpstr>
      <vt:lpstr>Videoclub - Documento duplicado</vt:lpstr>
      <vt:lpstr>Videoclub - Identificador Compuesto</vt:lpstr>
      <vt:lpstr>Videoclub - Relaciones</vt:lpstr>
      <vt:lpstr>Videoclub - Relaciones</vt:lpstr>
      <vt:lpstr>Videoclub - Atributos de Relación</vt:lpstr>
      <vt:lpstr>Videoclub - Atributos de Relación</vt:lpstr>
      <vt:lpstr>Ejercicio Práctico - Universidad</vt:lpstr>
      <vt:lpstr>Ejercicio Práctico - Universidad</vt:lpstr>
      <vt:lpstr>Ejercicio a Resolver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I</dc:title>
  <cp:lastModifiedBy>Patricio Veltri</cp:lastModifiedBy>
  <cp:revision>3</cp:revision>
  <dcterms:modified xsi:type="dcterms:W3CDTF">2024-03-27T21:40:16Z</dcterms:modified>
</cp:coreProperties>
</file>