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73" r:id="rId10"/>
    <p:sldId id="268" r:id="rId11"/>
    <p:sldId id="267" r:id="rId12"/>
    <p:sldId id="269" r:id="rId13"/>
    <p:sldId id="270" r:id="rId14"/>
    <p:sldId id="271" r:id="rId15"/>
    <p:sldId id="272" r:id="rId16"/>
    <p:sldId id="257" r:id="rId17"/>
    <p:sldId id="259" r:id="rId18"/>
    <p:sldId id="260" r:id="rId19"/>
  </p:sldIdLst>
  <p:sldSz cx="9144000" cy="5143500" type="screen16x9"/>
  <p:notesSz cx="6858000" cy="9144000"/>
  <p:embeddedFontLs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15EB12-81F2-49F3-B110-A55BC23A1CD2}">
  <a:tblStyle styleId="{0C15EB12-81F2-49F3-B110-A55BC23A1C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e644427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7e644427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7e644427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7e644427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e64442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7e64442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34ca5446b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34ca5446b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34ca5446b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34ca5446b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5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34ca5446b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34ca5446b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988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bb1f0ad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bb1f0ad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e64442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e64442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e644427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e644427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e3616e5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e3616e5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e644427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e644427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e644427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e644427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644427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644427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e644427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e644427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e644427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e644427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e644427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e644427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64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 de atributos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Determinar el grado de repetición o probabilidad de encontrar el mismo valor para el atributo en dos instancias diferentes del conjunto de entidades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Medio/Alto → Candidato a ser normalizado como entidad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Bajo/Nulo → Queda como atributo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Incrementa la complejidad para la resolución del dato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 de atributos</a:t>
            </a:r>
            <a:endParaRPr/>
          </a:p>
        </p:txBody>
      </p:sp>
      <p:grpSp>
        <p:nvGrpSpPr>
          <p:cNvPr id="149" name="Google Shape;149;p24"/>
          <p:cNvGrpSpPr/>
          <p:nvPr/>
        </p:nvGrpSpPr>
        <p:grpSpPr>
          <a:xfrm>
            <a:off x="1491475" y="2079621"/>
            <a:ext cx="6784500" cy="1484829"/>
            <a:chOff x="1491475" y="2079621"/>
            <a:chExt cx="6784500" cy="1484829"/>
          </a:xfrm>
        </p:grpSpPr>
        <p:sp>
          <p:nvSpPr>
            <p:cNvPr id="150" name="Google Shape;150;p24"/>
            <p:cNvSpPr/>
            <p:nvPr/>
          </p:nvSpPr>
          <p:spPr>
            <a:xfrm>
              <a:off x="1491475" y="20796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Pelicula</a:t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1691525" y="313335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cod_pel</a:t>
              </a:r>
              <a:endParaRPr sz="1200"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3086400" y="313335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titulo</a:t>
              </a:r>
              <a:endParaRPr sz="1200"/>
            </a:p>
          </p:txBody>
        </p:sp>
        <p:cxnSp>
          <p:nvCxnSpPr>
            <p:cNvPr id="153" name="Google Shape;153;p24"/>
            <p:cNvCxnSpPr>
              <a:stCxn id="151" idx="0"/>
              <a:endCxn id="150" idx="2"/>
            </p:cNvCxnSpPr>
            <p:nvPr/>
          </p:nvCxnSpPr>
          <p:spPr>
            <a:xfrm rot="10800000" flipH="1">
              <a:off x="2240225" y="2814450"/>
              <a:ext cx="35100" cy="3189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4"/>
            <p:cNvCxnSpPr>
              <a:stCxn id="152" idx="0"/>
            </p:cNvCxnSpPr>
            <p:nvPr/>
          </p:nvCxnSpPr>
          <p:spPr>
            <a:xfrm rot="10800000">
              <a:off x="3047400" y="2647950"/>
              <a:ext cx="587700" cy="485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4"/>
            <p:cNvCxnSpPr>
              <a:stCxn id="151" idx="3"/>
              <a:endCxn id="151" idx="5"/>
            </p:cNvCxnSpPr>
            <p:nvPr/>
          </p:nvCxnSpPr>
          <p:spPr>
            <a:xfrm>
              <a:off x="1852236" y="3501317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Google Shape;156;p24"/>
            <p:cNvSpPr/>
            <p:nvPr/>
          </p:nvSpPr>
          <p:spPr>
            <a:xfrm>
              <a:off x="5228750" y="20796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Genero</a:t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5428800" y="313335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cod_gen</a:t>
              </a:r>
              <a:endParaRPr sz="1200"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6823675" y="3133350"/>
              <a:ext cx="14523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descripcion</a:t>
              </a:r>
              <a:endParaRPr sz="1200"/>
            </a:p>
          </p:txBody>
        </p:sp>
        <p:cxnSp>
          <p:nvCxnSpPr>
            <p:cNvPr id="159" name="Google Shape;159;p24"/>
            <p:cNvCxnSpPr>
              <a:stCxn id="157" idx="0"/>
              <a:endCxn id="156" idx="2"/>
            </p:cNvCxnSpPr>
            <p:nvPr/>
          </p:nvCxnSpPr>
          <p:spPr>
            <a:xfrm rot="10800000" flipH="1">
              <a:off x="5977500" y="2814450"/>
              <a:ext cx="35100" cy="3189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4"/>
            <p:cNvCxnSpPr>
              <a:stCxn id="158" idx="0"/>
            </p:cNvCxnSpPr>
            <p:nvPr/>
          </p:nvCxnSpPr>
          <p:spPr>
            <a:xfrm rot="10800000">
              <a:off x="6804025" y="2666850"/>
              <a:ext cx="745800" cy="4665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24"/>
            <p:cNvCxnSpPr>
              <a:stCxn id="157" idx="3"/>
              <a:endCxn id="157" idx="5"/>
            </p:cNvCxnSpPr>
            <p:nvPr/>
          </p:nvCxnSpPr>
          <p:spPr>
            <a:xfrm>
              <a:off x="5589511" y="3501317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" name="Google Shape;162;p24"/>
            <p:cNvSpPr/>
            <p:nvPr/>
          </p:nvSpPr>
          <p:spPr>
            <a:xfrm>
              <a:off x="3880213" y="2231425"/>
              <a:ext cx="440700" cy="431100"/>
            </a:xfrm>
            <a:prstGeom prst="flowChartDecision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3" name="Google Shape;163;p24"/>
            <p:cNvCxnSpPr>
              <a:endCxn id="156" idx="1"/>
            </p:cNvCxnSpPr>
            <p:nvPr/>
          </p:nvCxnSpPr>
          <p:spPr>
            <a:xfrm>
              <a:off x="4321550" y="2445775"/>
              <a:ext cx="907200" cy="1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24"/>
            <p:cNvCxnSpPr>
              <a:stCxn id="150" idx="3"/>
              <a:endCxn id="162" idx="1"/>
            </p:cNvCxnSpPr>
            <p:nvPr/>
          </p:nvCxnSpPr>
          <p:spPr>
            <a:xfrm>
              <a:off x="3058975" y="2446975"/>
              <a:ext cx="821100" cy="600"/>
            </a:xfrm>
            <a:prstGeom prst="bentConnector3">
              <a:avLst>
                <a:gd name="adj1" fmla="val 50008"/>
              </a:avLst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Google Shape;165;p24"/>
            <p:cNvSpPr txBox="1"/>
            <p:nvPr/>
          </p:nvSpPr>
          <p:spPr>
            <a:xfrm>
              <a:off x="3047391" y="207962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6" name="Google Shape;166;p24"/>
            <p:cNvSpPr txBox="1"/>
            <p:nvPr/>
          </p:nvSpPr>
          <p:spPr>
            <a:xfrm>
              <a:off x="4953641" y="207962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Desnormalización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Proceso por el cual se incorpora redundancia a un esquema de base de datos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Normalmente se efectúa sobre bases de datos estáticas (históricas)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Ventajas de uso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Reducción de complejidad en consultas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Velocidad de procesamiento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Pueden realizarse sobre bases de datos relacionales o específicas (ej: OLAP)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Comúnmente utilizado en sistemas ad-hoc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Inteligencia de negocios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Warehouse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Mining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a Resolver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Normalizar los atributos del ejemplo de DER extendido del videoclub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9EF7254-7754-4CF2-BFA5-DFBE29CA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71922"/>
            <a:ext cx="7435850" cy="44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5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04DF99B-EDEA-44E4-A0CD-8C128FC8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5934"/>
            <a:ext cx="6253336" cy="32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1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725475" y="1564788"/>
          <a:ext cx="7788300" cy="2377260"/>
        </p:xfrm>
        <a:graphic>
          <a:graphicData uri="http://schemas.openxmlformats.org/drawingml/2006/table">
            <a:tbl>
              <a:tblPr>
                <a:noFill/>
                <a:tableStyleId>{0C15EB12-81F2-49F3-B110-A55BC23A1CD2}</a:tableStyleId>
              </a:tblPr>
              <a:tblGrid>
                <a:gridCol w="129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Nro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Fecha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CUIT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Nombre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Telefono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12/01/2020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11111111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 Perez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1144552445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12/01/2020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2222222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María Sanchez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1156467254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13/01/2020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3333333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Javier Rodriguez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1134227685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13/01/2020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11111111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 Perez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1144552445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14/01/2020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11111111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 Perez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1144552445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2374200" y="1052088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Factura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Dependencias Funcionales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725475" y="1564788"/>
          <a:ext cx="7788300" cy="2377260"/>
        </p:xfrm>
        <a:graphic>
          <a:graphicData uri="http://schemas.openxmlformats.org/drawingml/2006/table">
            <a:tbl>
              <a:tblPr>
                <a:noFill/>
                <a:tableStyleId>{0C15EB12-81F2-49F3-B110-A55BC23A1CD2}</a:tableStyleId>
              </a:tblPr>
              <a:tblGrid>
                <a:gridCol w="129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Nro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Fecha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CUIT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Nombre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Telefono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12/01/2020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11111111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 Perez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1144552445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12/01/2020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2222222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María Sanchez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1156467254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13/01/2020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3333333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Javier Rodriguez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1134227685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13/01/2020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11111111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 Perez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1144552445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14/01/2020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11111111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 Perez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1144552445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2374200" y="1052088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Factura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25475" y="40751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CUIT → Nombre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CUIT → Telefono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47775" y="1243105"/>
            <a:ext cx="1556775" cy="428150"/>
          </a:xfrm>
          <a:custGeom>
            <a:avLst/>
            <a:gdLst/>
            <a:ahLst/>
            <a:cxnLst/>
            <a:rect l="l" t="t" r="r" b="b"/>
            <a:pathLst>
              <a:path w="62271" h="17126" extrusionOk="0">
                <a:moveTo>
                  <a:pt x="0" y="17126"/>
                </a:moveTo>
                <a:cubicBezTo>
                  <a:pt x="5749" y="14277"/>
                  <a:pt x="24115" y="286"/>
                  <a:pt x="34493" y="32"/>
                </a:cubicBezTo>
                <a:cubicBezTo>
                  <a:pt x="44872" y="-222"/>
                  <a:pt x="57641" y="13005"/>
                  <a:pt x="62271" y="1560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3" name="Google Shape;83;p16"/>
          <p:cNvSpPr/>
          <p:nvPr/>
        </p:nvSpPr>
        <p:spPr>
          <a:xfrm>
            <a:off x="3533300" y="839450"/>
            <a:ext cx="3403623" cy="831794"/>
          </a:xfrm>
          <a:custGeom>
            <a:avLst/>
            <a:gdLst/>
            <a:ahLst/>
            <a:cxnLst/>
            <a:rect l="l" t="t" r="r" b="b"/>
            <a:pathLst>
              <a:path w="138584" h="28401" extrusionOk="0">
                <a:moveTo>
                  <a:pt x="0" y="27180"/>
                </a:moveTo>
                <a:cubicBezTo>
                  <a:pt x="12617" y="22652"/>
                  <a:pt x="52605" y="-190"/>
                  <a:pt x="75702" y="13"/>
                </a:cubicBezTo>
                <a:cubicBezTo>
                  <a:pt x="98799" y="217"/>
                  <a:pt x="128104" y="23670"/>
                  <a:pt x="138584" y="28401"/>
                </a:cubicBezTo>
              </a:path>
            </a:pathLst>
          </a:cu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464325" y="1564788"/>
          <a:ext cx="4260275" cy="2377260"/>
        </p:xfrm>
        <a:graphic>
          <a:graphicData uri="http://schemas.openxmlformats.org/drawingml/2006/table">
            <a:tbl>
              <a:tblPr>
                <a:noFill/>
                <a:tableStyleId>{0C15EB12-81F2-49F3-B110-A55BC23A1CD2}</a:tableStyleId>
              </a:tblPr>
              <a:tblGrid>
                <a:gridCol w="8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Nro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Fecha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CUIT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Importe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12/01/2020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11111111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12/01/2020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2222222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13/01/2020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3333333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13/01/2020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11111111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14/01/2020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11111111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7"/>
          <p:cNvSpPr txBox="1"/>
          <p:nvPr/>
        </p:nvSpPr>
        <p:spPr>
          <a:xfrm>
            <a:off x="396650" y="1113138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Factura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4914075" y="1564788"/>
          <a:ext cx="3852200" cy="1798200"/>
        </p:xfrm>
        <a:graphic>
          <a:graphicData uri="http://schemas.openxmlformats.org/drawingml/2006/table">
            <a:tbl>
              <a:tblPr>
                <a:noFill/>
                <a:tableStyleId>{0C15EB12-81F2-49F3-B110-A55BC23A1CD2}</a:tableStyleId>
              </a:tblPr>
              <a:tblGrid>
                <a:gridCol w="96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CUIT</a:t>
                      </a:r>
                      <a:endParaRPr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Nombre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Telefono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11111111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Juan Perez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1144552445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2222222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María Sanchez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1156467254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3333333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Javier Rodriguez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1134227685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Google Shape;92;p17"/>
          <p:cNvSpPr txBox="1"/>
          <p:nvPr/>
        </p:nvSpPr>
        <p:spPr>
          <a:xfrm>
            <a:off x="4642375" y="1113138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2518325" y="1869675"/>
            <a:ext cx="450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Problemas del modelo anterior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Redundancia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Inconsistencia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“Mediante la normalización buscamos obtener un esquema de base de datos con rendundancia </a:t>
            </a:r>
            <a:r>
              <a:rPr lang="en" u="sng"/>
              <a:t>mínima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aplica sobre el modelo relacional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proceso requiere conocer las </a:t>
            </a:r>
            <a:r>
              <a:rPr lang="en" b="1"/>
              <a:t>dependencias funcionales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</a:t>
            </a:r>
            <a:r>
              <a:rPr lang="en" b="1"/>
              <a:t>forma normal</a:t>
            </a:r>
            <a:r>
              <a:rPr lang="en"/>
              <a:t> establece el nivel de redundancia requerido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1FN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2FN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3FN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FNBC (Boyce-Codd)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Evitar Claves primarias no numéricas.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Redundancia en espacio de almacenamiento cuando posee referencias (FKs)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 solucionar eligiendo una clave numérica</a:t>
            </a:r>
            <a:endParaRPr/>
          </a:p>
        </p:txBody>
      </p:sp>
      <p:sp>
        <p:nvSpPr>
          <p:cNvPr id="4" name="Google Shape;184;p21">
            <a:extLst>
              <a:ext uri="{FF2B5EF4-FFF2-40B4-BE49-F238E27FC236}">
                <a16:creationId xmlns:a16="http://schemas.microsoft.com/office/drawing/2014/main" id="{FD222076-3DF7-4D11-AB8F-E5C894049BCE}"/>
              </a:ext>
            </a:extLst>
          </p:cNvPr>
          <p:cNvSpPr/>
          <p:nvPr/>
        </p:nvSpPr>
        <p:spPr>
          <a:xfrm>
            <a:off x="1626958" y="2673306"/>
            <a:ext cx="1567500" cy="7347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</a:t>
            </a:r>
            <a:endParaRPr dirty="0"/>
          </a:p>
        </p:txBody>
      </p:sp>
      <p:sp>
        <p:nvSpPr>
          <p:cNvPr id="5" name="Google Shape;185;p21">
            <a:extLst>
              <a:ext uri="{FF2B5EF4-FFF2-40B4-BE49-F238E27FC236}">
                <a16:creationId xmlns:a16="http://schemas.microsoft.com/office/drawing/2014/main" id="{C0929DC9-4DED-4936-9407-941FC3955E04}"/>
              </a:ext>
            </a:extLst>
          </p:cNvPr>
          <p:cNvSpPr/>
          <p:nvPr/>
        </p:nvSpPr>
        <p:spPr>
          <a:xfrm>
            <a:off x="3528245" y="2825781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Modelo</a:t>
            </a:r>
            <a:endParaRPr sz="1200" dirty="0"/>
          </a:p>
        </p:txBody>
      </p:sp>
      <p:sp>
        <p:nvSpPr>
          <p:cNvPr id="7" name="Google Shape;187;p21">
            <a:extLst>
              <a:ext uri="{FF2B5EF4-FFF2-40B4-BE49-F238E27FC236}">
                <a16:creationId xmlns:a16="http://schemas.microsoft.com/office/drawing/2014/main" id="{71FA8B47-5BBB-418E-BB0A-E4332EE71DA6}"/>
              </a:ext>
            </a:extLst>
          </p:cNvPr>
          <p:cNvSpPr/>
          <p:nvPr/>
        </p:nvSpPr>
        <p:spPr>
          <a:xfrm>
            <a:off x="3377133" y="2114806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Marca</a:t>
            </a:r>
            <a:endParaRPr sz="1200" dirty="0"/>
          </a:p>
        </p:txBody>
      </p:sp>
      <p:cxnSp>
        <p:nvCxnSpPr>
          <p:cNvPr id="8" name="Google Shape;188;p21">
            <a:extLst>
              <a:ext uri="{FF2B5EF4-FFF2-40B4-BE49-F238E27FC236}">
                <a16:creationId xmlns:a16="http://schemas.microsoft.com/office/drawing/2014/main" id="{ADA3997E-47AA-4D61-80C7-C15D4B2D4722}"/>
              </a:ext>
            </a:extLst>
          </p:cNvPr>
          <p:cNvCxnSpPr>
            <a:endCxn id="5" idx="2"/>
          </p:cNvCxnSpPr>
          <p:nvPr/>
        </p:nvCxnSpPr>
        <p:spPr>
          <a:xfrm>
            <a:off x="3199445" y="2832531"/>
            <a:ext cx="328800" cy="208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89;p21">
            <a:extLst>
              <a:ext uri="{FF2B5EF4-FFF2-40B4-BE49-F238E27FC236}">
                <a16:creationId xmlns:a16="http://schemas.microsoft.com/office/drawing/2014/main" id="{19930F1D-1528-460C-974A-6835B6D325D7}"/>
              </a:ext>
            </a:extLst>
          </p:cNvPr>
          <p:cNvCxnSpPr>
            <a:endCxn id="7" idx="3"/>
          </p:cNvCxnSpPr>
          <p:nvPr/>
        </p:nvCxnSpPr>
        <p:spPr>
          <a:xfrm rot="10800000" flipH="1">
            <a:off x="2999343" y="2482773"/>
            <a:ext cx="538500" cy="19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91;p21">
            <a:extLst>
              <a:ext uri="{FF2B5EF4-FFF2-40B4-BE49-F238E27FC236}">
                <a16:creationId xmlns:a16="http://schemas.microsoft.com/office/drawing/2014/main" id="{26D25955-0526-4018-9724-4A11C707969F}"/>
              </a:ext>
            </a:extLst>
          </p:cNvPr>
          <p:cNvSpPr/>
          <p:nvPr/>
        </p:nvSpPr>
        <p:spPr>
          <a:xfrm>
            <a:off x="1456808" y="2051106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nombre</a:t>
            </a:r>
            <a:endParaRPr sz="1200" dirty="0"/>
          </a:p>
        </p:txBody>
      </p:sp>
      <p:cxnSp>
        <p:nvCxnSpPr>
          <p:cNvPr id="12" name="Google Shape;192;p21">
            <a:extLst>
              <a:ext uri="{FF2B5EF4-FFF2-40B4-BE49-F238E27FC236}">
                <a16:creationId xmlns:a16="http://schemas.microsoft.com/office/drawing/2014/main" id="{327481FE-490C-4992-85F7-B7B50E336711}"/>
              </a:ext>
            </a:extLst>
          </p:cNvPr>
          <p:cNvCxnSpPr>
            <a:stCxn id="11" idx="4"/>
            <a:endCxn id="4" idx="0"/>
          </p:cNvCxnSpPr>
          <p:nvPr/>
        </p:nvCxnSpPr>
        <p:spPr>
          <a:xfrm>
            <a:off x="2005508" y="2482206"/>
            <a:ext cx="405300" cy="191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94;p21">
            <a:extLst>
              <a:ext uri="{FF2B5EF4-FFF2-40B4-BE49-F238E27FC236}">
                <a16:creationId xmlns:a16="http://schemas.microsoft.com/office/drawing/2014/main" id="{5ED5DE0A-6897-4C55-B68E-4554AC861D82}"/>
              </a:ext>
            </a:extLst>
          </p:cNvPr>
          <p:cNvSpPr/>
          <p:nvPr/>
        </p:nvSpPr>
        <p:spPr>
          <a:xfrm>
            <a:off x="97070" y="2363231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Patente</a:t>
            </a:r>
            <a:endParaRPr sz="1200" dirty="0"/>
          </a:p>
        </p:txBody>
      </p:sp>
      <p:cxnSp>
        <p:nvCxnSpPr>
          <p:cNvPr id="15" name="Google Shape;195;p21">
            <a:extLst>
              <a:ext uri="{FF2B5EF4-FFF2-40B4-BE49-F238E27FC236}">
                <a16:creationId xmlns:a16="http://schemas.microsoft.com/office/drawing/2014/main" id="{70BDE53D-2A57-4A01-BF3F-FC444F6E53DF}"/>
              </a:ext>
            </a:extLst>
          </p:cNvPr>
          <p:cNvCxnSpPr>
            <a:stCxn id="14" idx="6"/>
          </p:cNvCxnSpPr>
          <p:nvPr/>
        </p:nvCxnSpPr>
        <p:spPr>
          <a:xfrm>
            <a:off x="1194470" y="2578781"/>
            <a:ext cx="437700" cy="270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96;p21">
            <a:extLst>
              <a:ext uri="{FF2B5EF4-FFF2-40B4-BE49-F238E27FC236}">
                <a16:creationId xmlns:a16="http://schemas.microsoft.com/office/drawing/2014/main" id="{45E469E0-F909-4EAF-9232-FEC5CD77EB80}"/>
              </a:ext>
            </a:extLst>
          </p:cNvPr>
          <p:cNvCxnSpPr>
            <a:stCxn id="14" idx="3"/>
            <a:endCxn id="14" idx="5"/>
          </p:cNvCxnSpPr>
          <p:nvPr/>
        </p:nvCxnSpPr>
        <p:spPr>
          <a:xfrm>
            <a:off x="257781" y="2731198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84;p21">
            <a:extLst>
              <a:ext uri="{FF2B5EF4-FFF2-40B4-BE49-F238E27FC236}">
                <a16:creationId xmlns:a16="http://schemas.microsoft.com/office/drawing/2014/main" id="{CC44E142-8129-4551-B7F4-A9B6C6749770}"/>
              </a:ext>
            </a:extLst>
          </p:cNvPr>
          <p:cNvSpPr/>
          <p:nvPr/>
        </p:nvSpPr>
        <p:spPr>
          <a:xfrm>
            <a:off x="6057946" y="4004280"/>
            <a:ext cx="1567500" cy="7347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</a:t>
            </a:r>
            <a:endParaRPr dirty="0"/>
          </a:p>
        </p:txBody>
      </p:sp>
      <p:sp>
        <p:nvSpPr>
          <p:cNvPr id="21" name="Google Shape;185;p21">
            <a:extLst>
              <a:ext uri="{FF2B5EF4-FFF2-40B4-BE49-F238E27FC236}">
                <a16:creationId xmlns:a16="http://schemas.microsoft.com/office/drawing/2014/main" id="{CF1F208E-53EA-4518-9BB6-FF7A8B3E18F2}"/>
              </a:ext>
            </a:extLst>
          </p:cNvPr>
          <p:cNvSpPr/>
          <p:nvPr/>
        </p:nvSpPr>
        <p:spPr>
          <a:xfrm>
            <a:off x="7959233" y="4156755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Modelo</a:t>
            </a:r>
            <a:endParaRPr sz="1200" dirty="0"/>
          </a:p>
        </p:txBody>
      </p:sp>
      <p:sp>
        <p:nvSpPr>
          <p:cNvPr id="22" name="Google Shape;187;p21">
            <a:extLst>
              <a:ext uri="{FF2B5EF4-FFF2-40B4-BE49-F238E27FC236}">
                <a16:creationId xmlns:a16="http://schemas.microsoft.com/office/drawing/2014/main" id="{E3A149BA-FEFC-4DD0-8027-B14B6770DB83}"/>
              </a:ext>
            </a:extLst>
          </p:cNvPr>
          <p:cNvSpPr/>
          <p:nvPr/>
        </p:nvSpPr>
        <p:spPr>
          <a:xfrm>
            <a:off x="7907181" y="3445780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Marca</a:t>
            </a:r>
            <a:endParaRPr sz="1200" dirty="0"/>
          </a:p>
        </p:txBody>
      </p:sp>
      <p:cxnSp>
        <p:nvCxnSpPr>
          <p:cNvPr id="23" name="Google Shape;188;p21">
            <a:extLst>
              <a:ext uri="{FF2B5EF4-FFF2-40B4-BE49-F238E27FC236}">
                <a16:creationId xmlns:a16="http://schemas.microsoft.com/office/drawing/2014/main" id="{F8BE739A-35B3-4B92-A15F-3B99B1883D63}"/>
              </a:ext>
            </a:extLst>
          </p:cNvPr>
          <p:cNvCxnSpPr>
            <a:endCxn id="21" idx="2"/>
          </p:cNvCxnSpPr>
          <p:nvPr/>
        </p:nvCxnSpPr>
        <p:spPr>
          <a:xfrm>
            <a:off x="7630433" y="4163505"/>
            <a:ext cx="328800" cy="208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89;p21">
            <a:extLst>
              <a:ext uri="{FF2B5EF4-FFF2-40B4-BE49-F238E27FC236}">
                <a16:creationId xmlns:a16="http://schemas.microsoft.com/office/drawing/2014/main" id="{00AC894B-E68C-48F9-ABF8-6F66E1C7C9E5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30331" y="3813747"/>
            <a:ext cx="538500" cy="19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91;p21">
            <a:extLst>
              <a:ext uri="{FF2B5EF4-FFF2-40B4-BE49-F238E27FC236}">
                <a16:creationId xmlns:a16="http://schemas.microsoft.com/office/drawing/2014/main" id="{848883C7-8BD6-41EC-BA02-73FE493788E3}"/>
              </a:ext>
            </a:extLst>
          </p:cNvPr>
          <p:cNvSpPr/>
          <p:nvPr/>
        </p:nvSpPr>
        <p:spPr>
          <a:xfrm>
            <a:off x="5887796" y="3382080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nombre</a:t>
            </a:r>
            <a:endParaRPr sz="1200" dirty="0"/>
          </a:p>
        </p:txBody>
      </p:sp>
      <p:cxnSp>
        <p:nvCxnSpPr>
          <p:cNvPr id="26" name="Google Shape;192;p21">
            <a:extLst>
              <a:ext uri="{FF2B5EF4-FFF2-40B4-BE49-F238E27FC236}">
                <a16:creationId xmlns:a16="http://schemas.microsoft.com/office/drawing/2014/main" id="{9B0A3506-1248-448F-B8B1-8F24C5442B59}"/>
              </a:ext>
            </a:extLst>
          </p:cNvPr>
          <p:cNvCxnSpPr>
            <a:stCxn id="25" idx="4"/>
            <a:endCxn id="20" idx="0"/>
          </p:cNvCxnSpPr>
          <p:nvPr/>
        </p:nvCxnSpPr>
        <p:spPr>
          <a:xfrm>
            <a:off x="6436496" y="3813180"/>
            <a:ext cx="405300" cy="191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94;p21">
            <a:extLst>
              <a:ext uri="{FF2B5EF4-FFF2-40B4-BE49-F238E27FC236}">
                <a16:creationId xmlns:a16="http://schemas.microsoft.com/office/drawing/2014/main" id="{E17133CB-AFA5-40F9-82F0-687B93152941}"/>
              </a:ext>
            </a:extLst>
          </p:cNvPr>
          <p:cNvSpPr/>
          <p:nvPr/>
        </p:nvSpPr>
        <p:spPr>
          <a:xfrm>
            <a:off x="4375473" y="3694205"/>
            <a:ext cx="1249985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Cod_auto</a:t>
            </a:r>
            <a:endParaRPr sz="1200" dirty="0"/>
          </a:p>
        </p:txBody>
      </p:sp>
      <p:cxnSp>
        <p:nvCxnSpPr>
          <p:cNvPr id="29" name="Google Shape;195;p21">
            <a:extLst>
              <a:ext uri="{FF2B5EF4-FFF2-40B4-BE49-F238E27FC236}">
                <a16:creationId xmlns:a16="http://schemas.microsoft.com/office/drawing/2014/main" id="{58454B4D-6158-4574-8B09-43E6908F1042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5625458" y="3909755"/>
            <a:ext cx="437700" cy="270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96;p21">
            <a:extLst>
              <a:ext uri="{FF2B5EF4-FFF2-40B4-BE49-F238E27FC236}">
                <a16:creationId xmlns:a16="http://schemas.microsoft.com/office/drawing/2014/main" id="{02F9CD7E-4D96-4840-B902-38CE50738C2E}"/>
              </a:ext>
            </a:extLst>
          </p:cNvPr>
          <p:cNvCxnSpPr>
            <a:cxnSpLocks/>
            <a:stCxn id="28" idx="3"/>
            <a:endCxn id="28" idx="5"/>
          </p:cNvCxnSpPr>
          <p:nvPr/>
        </p:nvCxnSpPr>
        <p:spPr>
          <a:xfrm>
            <a:off x="4558529" y="4062172"/>
            <a:ext cx="883873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91;p21">
            <a:extLst>
              <a:ext uri="{FF2B5EF4-FFF2-40B4-BE49-F238E27FC236}">
                <a16:creationId xmlns:a16="http://schemas.microsoft.com/office/drawing/2014/main" id="{F918B733-4F8E-46E8-B422-1CE99EA9FF7C}"/>
              </a:ext>
            </a:extLst>
          </p:cNvPr>
          <p:cNvSpPr/>
          <p:nvPr/>
        </p:nvSpPr>
        <p:spPr>
          <a:xfrm>
            <a:off x="4637888" y="4221880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Patente</a:t>
            </a:r>
            <a:endParaRPr sz="1200" dirty="0"/>
          </a:p>
        </p:txBody>
      </p:sp>
      <p:cxnSp>
        <p:nvCxnSpPr>
          <p:cNvPr id="32" name="Google Shape;192;p21">
            <a:extLst>
              <a:ext uri="{FF2B5EF4-FFF2-40B4-BE49-F238E27FC236}">
                <a16:creationId xmlns:a16="http://schemas.microsoft.com/office/drawing/2014/main" id="{6481B8C7-C12F-4C0D-8BBA-961D595E087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751411" y="4371630"/>
            <a:ext cx="306535" cy="45236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Cruz 33">
            <a:extLst>
              <a:ext uri="{FF2B5EF4-FFF2-40B4-BE49-F238E27FC236}">
                <a16:creationId xmlns:a16="http://schemas.microsoft.com/office/drawing/2014/main" id="{F5E1ED1D-7DA2-4105-BF7D-F736F82D74A3}"/>
              </a:ext>
            </a:extLst>
          </p:cNvPr>
          <p:cNvSpPr/>
          <p:nvPr/>
        </p:nvSpPr>
        <p:spPr>
          <a:xfrm rot="18810929">
            <a:off x="310225" y="2201029"/>
            <a:ext cx="717969" cy="734700"/>
          </a:xfrm>
          <a:prstGeom prst="plus">
            <a:avLst>
              <a:gd name="adj" fmla="val 4622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4" grpId="0" animBg="1"/>
      <p:bldP spid="20" grpId="0" animBg="1"/>
      <p:bldP spid="21" grpId="0" animBg="1"/>
      <p:bldP spid="22" grpId="0" animBg="1"/>
      <p:bldP spid="25" grpId="0" animBg="1"/>
      <p:bldP spid="28" grpId="0" animBg="1"/>
      <p:bldP spid="31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9072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Claves primarias compuestas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235500" y="63672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Traslada complejidad cuando posee referencias (FKs compuestas)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 puede solucionar eligiendo una clave simple</a:t>
            </a:r>
            <a:endParaRPr dirty="0"/>
          </a:p>
        </p:txBody>
      </p:sp>
      <p:sp>
        <p:nvSpPr>
          <p:cNvPr id="4" name="Google Shape;212;p23">
            <a:extLst>
              <a:ext uri="{FF2B5EF4-FFF2-40B4-BE49-F238E27FC236}">
                <a16:creationId xmlns:a16="http://schemas.microsoft.com/office/drawing/2014/main" id="{5696989E-F433-4898-ABDF-7F7AE3EC283D}"/>
              </a:ext>
            </a:extLst>
          </p:cNvPr>
          <p:cNvSpPr/>
          <p:nvPr/>
        </p:nvSpPr>
        <p:spPr>
          <a:xfrm>
            <a:off x="1573313" y="2387280"/>
            <a:ext cx="1567500" cy="7347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sp>
        <p:nvSpPr>
          <p:cNvPr id="5" name="Google Shape;213;p23">
            <a:extLst>
              <a:ext uri="{FF2B5EF4-FFF2-40B4-BE49-F238E27FC236}">
                <a16:creationId xmlns:a16="http://schemas.microsoft.com/office/drawing/2014/main" id="{639B3D53-E812-4B21-ADA1-8B2FB5C7E3BC}"/>
              </a:ext>
            </a:extLst>
          </p:cNvPr>
          <p:cNvSpPr/>
          <p:nvPr/>
        </p:nvSpPr>
        <p:spPr>
          <a:xfrm>
            <a:off x="627900" y="1828768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tipo_doc</a:t>
            </a:r>
            <a:endParaRPr sz="1200"/>
          </a:p>
        </p:txBody>
      </p:sp>
      <p:sp>
        <p:nvSpPr>
          <p:cNvPr id="6" name="Google Shape;214;p23">
            <a:extLst>
              <a:ext uri="{FF2B5EF4-FFF2-40B4-BE49-F238E27FC236}">
                <a16:creationId xmlns:a16="http://schemas.microsoft.com/office/drawing/2014/main" id="{F68DEB31-8ED8-4D31-AEE1-E6085120CBF0}"/>
              </a:ext>
            </a:extLst>
          </p:cNvPr>
          <p:cNvSpPr/>
          <p:nvPr/>
        </p:nvSpPr>
        <p:spPr>
          <a:xfrm>
            <a:off x="142150" y="2387280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nro_doc</a:t>
            </a:r>
            <a:endParaRPr sz="1200"/>
          </a:p>
        </p:txBody>
      </p:sp>
      <p:sp>
        <p:nvSpPr>
          <p:cNvPr id="7" name="Google Shape;215;p23">
            <a:extLst>
              <a:ext uri="{FF2B5EF4-FFF2-40B4-BE49-F238E27FC236}">
                <a16:creationId xmlns:a16="http://schemas.microsoft.com/office/drawing/2014/main" id="{495AB805-A591-478E-BFF7-9818B4EB3208}"/>
              </a:ext>
            </a:extLst>
          </p:cNvPr>
          <p:cNvSpPr/>
          <p:nvPr/>
        </p:nvSpPr>
        <p:spPr>
          <a:xfrm>
            <a:off x="3474600" y="2539755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domicilio</a:t>
            </a:r>
            <a:endParaRPr sz="1200"/>
          </a:p>
        </p:txBody>
      </p:sp>
      <p:sp>
        <p:nvSpPr>
          <p:cNvPr id="9" name="Google Shape;217;p23">
            <a:extLst>
              <a:ext uri="{FF2B5EF4-FFF2-40B4-BE49-F238E27FC236}">
                <a16:creationId xmlns:a16="http://schemas.microsoft.com/office/drawing/2014/main" id="{B44CE8FE-5987-4E8B-9DE5-8F7AD6525A19}"/>
              </a:ext>
            </a:extLst>
          </p:cNvPr>
          <p:cNvSpPr/>
          <p:nvPr/>
        </p:nvSpPr>
        <p:spPr>
          <a:xfrm>
            <a:off x="3323488" y="1828780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telefono</a:t>
            </a:r>
            <a:endParaRPr sz="1200"/>
          </a:p>
        </p:txBody>
      </p:sp>
      <p:cxnSp>
        <p:nvCxnSpPr>
          <p:cNvPr id="10" name="Google Shape;218;p23">
            <a:extLst>
              <a:ext uri="{FF2B5EF4-FFF2-40B4-BE49-F238E27FC236}">
                <a16:creationId xmlns:a16="http://schemas.microsoft.com/office/drawing/2014/main" id="{FC80E947-91EC-4F2C-90AB-FE0FA7C072DA}"/>
              </a:ext>
            </a:extLst>
          </p:cNvPr>
          <p:cNvCxnSpPr>
            <a:stCxn id="5" idx="5"/>
          </p:cNvCxnSpPr>
          <p:nvPr/>
        </p:nvCxnSpPr>
        <p:spPr>
          <a:xfrm>
            <a:off x="1564589" y="2196734"/>
            <a:ext cx="444900" cy="1917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19;p23">
            <a:extLst>
              <a:ext uri="{FF2B5EF4-FFF2-40B4-BE49-F238E27FC236}">
                <a16:creationId xmlns:a16="http://schemas.microsoft.com/office/drawing/2014/main" id="{2B466540-2113-4097-8313-4F1FC8AA23F8}"/>
              </a:ext>
            </a:extLst>
          </p:cNvPr>
          <p:cNvCxnSpPr>
            <a:stCxn id="6" idx="6"/>
          </p:cNvCxnSpPr>
          <p:nvPr/>
        </p:nvCxnSpPr>
        <p:spPr>
          <a:xfrm rot="10800000" flipH="1">
            <a:off x="1239550" y="2600430"/>
            <a:ext cx="336900" cy="2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20;p23">
            <a:extLst>
              <a:ext uri="{FF2B5EF4-FFF2-40B4-BE49-F238E27FC236}">
                <a16:creationId xmlns:a16="http://schemas.microsoft.com/office/drawing/2014/main" id="{BC8AA5B2-764F-4199-A69D-172CA8A7A0C8}"/>
              </a:ext>
            </a:extLst>
          </p:cNvPr>
          <p:cNvCxnSpPr>
            <a:endCxn id="7" idx="2"/>
          </p:cNvCxnSpPr>
          <p:nvPr/>
        </p:nvCxnSpPr>
        <p:spPr>
          <a:xfrm>
            <a:off x="3145800" y="2546505"/>
            <a:ext cx="328800" cy="208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21;p23">
            <a:extLst>
              <a:ext uri="{FF2B5EF4-FFF2-40B4-BE49-F238E27FC236}">
                <a16:creationId xmlns:a16="http://schemas.microsoft.com/office/drawing/2014/main" id="{2B4E4C82-4C8C-424E-8B5F-A92531A9518F}"/>
              </a:ext>
            </a:extLst>
          </p:cNvPr>
          <p:cNvCxnSpPr>
            <a:endCxn id="9" idx="3"/>
          </p:cNvCxnSpPr>
          <p:nvPr/>
        </p:nvCxnSpPr>
        <p:spPr>
          <a:xfrm rot="10800000" flipH="1">
            <a:off x="2945698" y="2196747"/>
            <a:ext cx="538500" cy="19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23;p23">
            <a:extLst>
              <a:ext uri="{FF2B5EF4-FFF2-40B4-BE49-F238E27FC236}">
                <a16:creationId xmlns:a16="http://schemas.microsoft.com/office/drawing/2014/main" id="{C9C9B232-5FD9-4064-B8C9-95CC22C6F782}"/>
              </a:ext>
            </a:extLst>
          </p:cNvPr>
          <p:cNvCxnSpPr>
            <a:stCxn id="5" idx="3"/>
            <a:endCxn id="5" idx="5"/>
          </p:cNvCxnSpPr>
          <p:nvPr/>
        </p:nvCxnSpPr>
        <p:spPr>
          <a:xfrm>
            <a:off x="788611" y="2196734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44;p23">
            <a:extLst>
              <a:ext uri="{FF2B5EF4-FFF2-40B4-BE49-F238E27FC236}">
                <a16:creationId xmlns:a16="http://schemas.microsoft.com/office/drawing/2014/main" id="{CFC4986C-1EFF-4389-865D-86E6EA359332}"/>
              </a:ext>
            </a:extLst>
          </p:cNvPr>
          <p:cNvCxnSpPr>
            <a:stCxn id="6" idx="3"/>
            <a:endCxn id="6" idx="5"/>
          </p:cNvCxnSpPr>
          <p:nvPr/>
        </p:nvCxnSpPr>
        <p:spPr>
          <a:xfrm>
            <a:off x="302861" y="2755247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60;p23">
            <a:extLst>
              <a:ext uri="{FF2B5EF4-FFF2-40B4-BE49-F238E27FC236}">
                <a16:creationId xmlns:a16="http://schemas.microsoft.com/office/drawing/2014/main" id="{B3E0A1B1-49D5-4254-B075-DBF3AC1867C0}"/>
              </a:ext>
            </a:extLst>
          </p:cNvPr>
          <p:cNvSpPr/>
          <p:nvPr/>
        </p:nvSpPr>
        <p:spPr>
          <a:xfrm>
            <a:off x="1951863" y="1828780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nombre</a:t>
            </a:r>
            <a:endParaRPr sz="1200"/>
          </a:p>
        </p:txBody>
      </p:sp>
      <p:cxnSp>
        <p:nvCxnSpPr>
          <p:cNvPr id="18" name="Google Shape;261;p23">
            <a:extLst>
              <a:ext uri="{FF2B5EF4-FFF2-40B4-BE49-F238E27FC236}">
                <a16:creationId xmlns:a16="http://schemas.microsoft.com/office/drawing/2014/main" id="{4182E68A-F1C8-488B-960B-8364DD0DC7BD}"/>
              </a:ext>
            </a:extLst>
          </p:cNvPr>
          <p:cNvCxnSpPr>
            <a:stCxn id="17" idx="4"/>
            <a:endCxn id="4" idx="0"/>
          </p:cNvCxnSpPr>
          <p:nvPr/>
        </p:nvCxnSpPr>
        <p:spPr>
          <a:xfrm flipH="1">
            <a:off x="2357163" y="2259880"/>
            <a:ext cx="143400" cy="12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24CF394C-A02F-4510-8C81-AABDA2E5F512}"/>
              </a:ext>
            </a:extLst>
          </p:cNvPr>
          <p:cNvSpPr/>
          <p:nvPr/>
        </p:nvSpPr>
        <p:spPr>
          <a:xfrm>
            <a:off x="90720" y="1501140"/>
            <a:ext cx="1821309" cy="185166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Google Shape;212;p23">
            <a:extLst>
              <a:ext uri="{FF2B5EF4-FFF2-40B4-BE49-F238E27FC236}">
                <a16:creationId xmlns:a16="http://schemas.microsoft.com/office/drawing/2014/main" id="{99E049A9-CAA4-4CAF-98DB-C6EC4144CAE9}"/>
              </a:ext>
            </a:extLst>
          </p:cNvPr>
          <p:cNvSpPr/>
          <p:nvPr/>
        </p:nvSpPr>
        <p:spPr>
          <a:xfrm>
            <a:off x="5742044" y="3944785"/>
            <a:ext cx="1567500" cy="7347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sp>
        <p:nvSpPr>
          <p:cNvPr id="28" name="Google Shape;213;p23">
            <a:extLst>
              <a:ext uri="{FF2B5EF4-FFF2-40B4-BE49-F238E27FC236}">
                <a16:creationId xmlns:a16="http://schemas.microsoft.com/office/drawing/2014/main" id="{C3EAAA3B-EA54-40DC-BB76-3DC93D067B1D}"/>
              </a:ext>
            </a:extLst>
          </p:cNvPr>
          <p:cNvSpPr/>
          <p:nvPr/>
        </p:nvSpPr>
        <p:spPr>
          <a:xfrm>
            <a:off x="4796631" y="3386273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tipo_doc</a:t>
            </a:r>
            <a:endParaRPr sz="1200"/>
          </a:p>
        </p:txBody>
      </p:sp>
      <p:sp>
        <p:nvSpPr>
          <p:cNvPr id="29" name="Google Shape;214;p23">
            <a:extLst>
              <a:ext uri="{FF2B5EF4-FFF2-40B4-BE49-F238E27FC236}">
                <a16:creationId xmlns:a16="http://schemas.microsoft.com/office/drawing/2014/main" id="{7CEC1E69-586E-433C-B4E1-1DB3CFFD7B89}"/>
              </a:ext>
            </a:extLst>
          </p:cNvPr>
          <p:cNvSpPr/>
          <p:nvPr/>
        </p:nvSpPr>
        <p:spPr>
          <a:xfrm>
            <a:off x="4310857" y="4393970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>
                <a:solidFill>
                  <a:srgbClr val="FF0000"/>
                </a:solidFill>
              </a:rPr>
              <a:t>c</a:t>
            </a:r>
            <a:r>
              <a:rPr lang="en" sz="1200" dirty="0">
                <a:solidFill>
                  <a:srgbClr val="FF0000"/>
                </a:solidFill>
              </a:rPr>
              <a:t>od_cli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30" name="Google Shape;215;p23">
            <a:extLst>
              <a:ext uri="{FF2B5EF4-FFF2-40B4-BE49-F238E27FC236}">
                <a16:creationId xmlns:a16="http://schemas.microsoft.com/office/drawing/2014/main" id="{17C7CB6B-93F6-40D8-B86E-C52FE6C106C9}"/>
              </a:ext>
            </a:extLst>
          </p:cNvPr>
          <p:cNvSpPr/>
          <p:nvPr/>
        </p:nvSpPr>
        <p:spPr>
          <a:xfrm>
            <a:off x="7643331" y="4097260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domicilio</a:t>
            </a:r>
            <a:endParaRPr sz="1200"/>
          </a:p>
        </p:txBody>
      </p:sp>
      <p:sp>
        <p:nvSpPr>
          <p:cNvPr id="31" name="Google Shape;217;p23">
            <a:extLst>
              <a:ext uri="{FF2B5EF4-FFF2-40B4-BE49-F238E27FC236}">
                <a16:creationId xmlns:a16="http://schemas.microsoft.com/office/drawing/2014/main" id="{BDC1D589-C823-4F5F-B548-DDFDF0753291}"/>
              </a:ext>
            </a:extLst>
          </p:cNvPr>
          <p:cNvSpPr/>
          <p:nvPr/>
        </p:nvSpPr>
        <p:spPr>
          <a:xfrm>
            <a:off x="7492219" y="3386285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telefono</a:t>
            </a:r>
            <a:endParaRPr sz="1200"/>
          </a:p>
        </p:txBody>
      </p:sp>
      <p:cxnSp>
        <p:nvCxnSpPr>
          <p:cNvPr id="32" name="Google Shape;218;p23">
            <a:extLst>
              <a:ext uri="{FF2B5EF4-FFF2-40B4-BE49-F238E27FC236}">
                <a16:creationId xmlns:a16="http://schemas.microsoft.com/office/drawing/2014/main" id="{DFB1A863-6755-44D7-A87B-7312DB7721D2}"/>
              </a:ext>
            </a:extLst>
          </p:cNvPr>
          <p:cNvCxnSpPr>
            <a:stCxn id="28" idx="5"/>
          </p:cNvCxnSpPr>
          <p:nvPr/>
        </p:nvCxnSpPr>
        <p:spPr>
          <a:xfrm>
            <a:off x="5733320" y="3754239"/>
            <a:ext cx="444900" cy="1917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219;p23">
            <a:extLst>
              <a:ext uri="{FF2B5EF4-FFF2-40B4-BE49-F238E27FC236}">
                <a16:creationId xmlns:a16="http://schemas.microsoft.com/office/drawing/2014/main" id="{5C9D0909-93D4-4D51-B3B5-53A474CB446D}"/>
              </a:ext>
            </a:extLst>
          </p:cNvPr>
          <p:cNvCxnSpPr>
            <a:stCxn id="29" idx="6"/>
          </p:cNvCxnSpPr>
          <p:nvPr/>
        </p:nvCxnSpPr>
        <p:spPr>
          <a:xfrm rot="10800000" flipH="1">
            <a:off x="5408257" y="4607120"/>
            <a:ext cx="336900" cy="24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220;p23">
            <a:extLst>
              <a:ext uri="{FF2B5EF4-FFF2-40B4-BE49-F238E27FC236}">
                <a16:creationId xmlns:a16="http://schemas.microsoft.com/office/drawing/2014/main" id="{5B59439A-8A82-4ED5-974E-28DC609D1773}"/>
              </a:ext>
            </a:extLst>
          </p:cNvPr>
          <p:cNvCxnSpPr>
            <a:endCxn id="30" idx="2"/>
          </p:cNvCxnSpPr>
          <p:nvPr/>
        </p:nvCxnSpPr>
        <p:spPr>
          <a:xfrm>
            <a:off x="7314531" y="4104010"/>
            <a:ext cx="328800" cy="208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221;p23">
            <a:extLst>
              <a:ext uri="{FF2B5EF4-FFF2-40B4-BE49-F238E27FC236}">
                <a16:creationId xmlns:a16="http://schemas.microsoft.com/office/drawing/2014/main" id="{E68F1718-7CDF-4D65-A84E-AD8FAE017301}"/>
              </a:ext>
            </a:extLst>
          </p:cNvPr>
          <p:cNvCxnSpPr>
            <a:endCxn id="31" idx="3"/>
          </p:cNvCxnSpPr>
          <p:nvPr/>
        </p:nvCxnSpPr>
        <p:spPr>
          <a:xfrm rot="10800000" flipH="1">
            <a:off x="7114429" y="3754252"/>
            <a:ext cx="538500" cy="19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244;p23">
            <a:extLst>
              <a:ext uri="{FF2B5EF4-FFF2-40B4-BE49-F238E27FC236}">
                <a16:creationId xmlns:a16="http://schemas.microsoft.com/office/drawing/2014/main" id="{68581501-E9AE-4727-8C7C-B2DCBF08173F}"/>
              </a:ext>
            </a:extLst>
          </p:cNvPr>
          <p:cNvCxnSpPr>
            <a:stCxn id="29" idx="3"/>
            <a:endCxn id="29" idx="5"/>
          </p:cNvCxnSpPr>
          <p:nvPr/>
        </p:nvCxnSpPr>
        <p:spPr>
          <a:xfrm>
            <a:off x="4471568" y="4761937"/>
            <a:ext cx="776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260;p23">
            <a:extLst>
              <a:ext uri="{FF2B5EF4-FFF2-40B4-BE49-F238E27FC236}">
                <a16:creationId xmlns:a16="http://schemas.microsoft.com/office/drawing/2014/main" id="{C95C671F-D444-45EA-A3F9-AA3F51D1A815}"/>
              </a:ext>
            </a:extLst>
          </p:cNvPr>
          <p:cNvSpPr/>
          <p:nvPr/>
        </p:nvSpPr>
        <p:spPr>
          <a:xfrm>
            <a:off x="6120594" y="3386285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nombre</a:t>
            </a:r>
            <a:endParaRPr sz="1200"/>
          </a:p>
        </p:txBody>
      </p:sp>
      <p:cxnSp>
        <p:nvCxnSpPr>
          <p:cNvPr id="39" name="Google Shape;261;p23">
            <a:extLst>
              <a:ext uri="{FF2B5EF4-FFF2-40B4-BE49-F238E27FC236}">
                <a16:creationId xmlns:a16="http://schemas.microsoft.com/office/drawing/2014/main" id="{7FE5EE45-FA9A-4C5A-9494-FC032EE1B1A7}"/>
              </a:ext>
            </a:extLst>
          </p:cNvPr>
          <p:cNvCxnSpPr>
            <a:stCxn id="38" idx="4"/>
            <a:endCxn id="27" idx="0"/>
          </p:cNvCxnSpPr>
          <p:nvPr/>
        </p:nvCxnSpPr>
        <p:spPr>
          <a:xfrm flipH="1">
            <a:off x="6525894" y="3817385"/>
            <a:ext cx="143400" cy="127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260;p23">
            <a:extLst>
              <a:ext uri="{FF2B5EF4-FFF2-40B4-BE49-F238E27FC236}">
                <a16:creationId xmlns:a16="http://schemas.microsoft.com/office/drawing/2014/main" id="{0418C72B-0595-42D5-95AD-0464F4F92E34}"/>
              </a:ext>
            </a:extLst>
          </p:cNvPr>
          <p:cNvSpPr/>
          <p:nvPr/>
        </p:nvSpPr>
        <p:spPr>
          <a:xfrm>
            <a:off x="3850736" y="3754239"/>
            <a:ext cx="1097400" cy="431100"/>
          </a:xfrm>
          <a:prstGeom prst="ellipse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/>
              <a:t>n</a:t>
            </a:r>
            <a:r>
              <a:rPr lang="en" sz="1200" dirty="0"/>
              <a:t>ro_doc</a:t>
            </a:r>
            <a:endParaRPr sz="1200" dirty="0"/>
          </a:p>
        </p:txBody>
      </p:sp>
      <p:cxnSp>
        <p:nvCxnSpPr>
          <p:cNvPr id="41" name="Google Shape;261;p23">
            <a:extLst>
              <a:ext uri="{FF2B5EF4-FFF2-40B4-BE49-F238E27FC236}">
                <a16:creationId xmlns:a16="http://schemas.microsoft.com/office/drawing/2014/main" id="{42B13328-480D-4FB9-A348-049166DED989}"/>
              </a:ext>
            </a:extLst>
          </p:cNvPr>
          <p:cNvCxnSpPr>
            <a:cxnSpLocks/>
            <a:stCxn id="40" idx="6"/>
            <a:endCxn id="27" idx="1"/>
          </p:cNvCxnSpPr>
          <p:nvPr/>
        </p:nvCxnSpPr>
        <p:spPr>
          <a:xfrm>
            <a:off x="4948136" y="3969789"/>
            <a:ext cx="793908" cy="342346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7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 de atributos</a:t>
            </a:r>
            <a:endParaRPr/>
          </a:p>
        </p:txBody>
      </p:sp>
      <p:grpSp>
        <p:nvGrpSpPr>
          <p:cNvPr id="117" name="Google Shape;117;p21"/>
          <p:cNvGrpSpPr/>
          <p:nvPr/>
        </p:nvGrpSpPr>
        <p:grpSpPr>
          <a:xfrm>
            <a:off x="904800" y="2079625"/>
            <a:ext cx="2976450" cy="1484825"/>
            <a:chOff x="5944400" y="3316925"/>
            <a:chExt cx="2976450" cy="1484825"/>
          </a:xfrm>
        </p:grpSpPr>
        <p:sp>
          <p:nvSpPr>
            <p:cNvPr id="118" name="Google Shape;118;p21"/>
            <p:cNvSpPr/>
            <p:nvPr/>
          </p:nvSpPr>
          <p:spPr>
            <a:xfrm>
              <a:off x="5944400" y="3316925"/>
              <a:ext cx="1567500" cy="734700"/>
            </a:xfrm>
            <a:prstGeom prst="rect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Pelicula</a:t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144450" y="437065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cod_pel</a:t>
              </a:r>
              <a:endParaRPr sz="1200"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539325" y="4370650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titulo</a:t>
              </a:r>
              <a:endParaRPr sz="1200"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7823450" y="3468725"/>
              <a:ext cx="1097400" cy="4311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genero</a:t>
              </a:r>
              <a:endParaRPr sz="1200"/>
            </a:p>
          </p:txBody>
        </p:sp>
        <p:cxnSp>
          <p:nvCxnSpPr>
            <p:cNvPr id="122" name="Google Shape;122;p21"/>
            <p:cNvCxnSpPr>
              <a:stCxn id="119" idx="0"/>
              <a:endCxn id="118" idx="2"/>
            </p:cNvCxnSpPr>
            <p:nvPr/>
          </p:nvCxnSpPr>
          <p:spPr>
            <a:xfrm rot="10800000" flipH="1">
              <a:off x="6693150" y="4051750"/>
              <a:ext cx="35100" cy="3189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21"/>
            <p:cNvCxnSpPr>
              <a:stCxn id="118" idx="3"/>
              <a:endCxn id="121" idx="2"/>
            </p:cNvCxnSpPr>
            <p:nvPr/>
          </p:nvCxnSpPr>
          <p:spPr>
            <a:xfrm>
              <a:off x="7511900" y="3684275"/>
              <a:ext cx="3117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21"/>
            <p:cNvCxnSpPr>
              <a:stCxn id="120" idx="0"/>
            </p:cNvCxnSpPr>
            <p:nvPr/>
          </p:nvCxnSpPr>
          <p:spPr>
            <a:xfrm rot="10800000">
              <a:off x="7500325" y="3885250"/>
              <a:ext cx="587700" cy="485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21"/>
            <p:cNvCxnSpPr>
              <a:stCxn id="119" idx="3"/>
              <a:endCxn id="119" idx="5"/>
            </p:cNvCxnSpPr>
            <p:nvPr/>
          </p:nvCxnSpPr>
          <p:spPr>
            <a:xfrm>
              <a:off x="6305161" y="4738617"/>
              <a:ext cx="776100" cy="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126" name="Google Shape;126;p21"/>
          <p:cNvGraphicFramePr/>
          <p:nvPr/>
        </p:nvGraphicFramePr>
        <p:xfrm>
          <a:off x="4792738" y="1698625"/>
          <a:ext cx="3683475" cy="2667000"/>
        </p:xfrm>
        <a:graphic>
          <a:graphicData uri="http://schemas.openxmlformats.org/drawingml/2006/table">
            <a:tbl>
              <a:tblPr>
                <a:noFill/>
                <a:tableStyleId>{0C15EB12-81F2-49F3-B110-A55BC23A1CD2}</a:tableStyleId>
              </a:tblPr>
              <a:tblGrid>
                <a:gridCol w="81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cod_pel</a:t>
                      </a:r>
                      <a:endParaRPr sz="1200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titulo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genero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Volver al futuro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C. Ficción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Volver al futuro 2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Ciencia Ficción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 llamada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Terror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1003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Duro de matar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Acción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Duro de matar 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Accion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Duro de matar 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Axión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4436688" y="12765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Pelicula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 de atributos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Problemas del modelo anterior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Redundancia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Inconsistencia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 de atributos</a:t>
            </a: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939463" y="1811175"/>
          <a:ext cx="3683475" cy="2667000"/>
        </p:xfrm>
        <a:graphic>
          <a:graphicData uri="http://schemas.openxmlformats.org/drawingml/2006/table">
            <a:tbl>
              <a:tblPr>
                <a:noFill/>
                <a:tableStyleId>{0C15EB12-81F2-49F3-B110-A55BC23A1CD2}</a:tableStyleId>
              </a:tblPr>
              <a:tblGrid>
                <a:gridCol w="81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cod_pel</a:t>
                      </a:r>
                      <a:endParaRPr sz="1200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titulo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cod_gen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Volver al futuro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Volver al futuro 2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 llamada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1003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Duro de matar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Duro de matar 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Duro de matar 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0" name="Google Shape;140;p23"/>
          <p:cNvSpPr txBox="1"/>
          <p:nvPr/>
        </p:nvSpPr>
        <p:spPr>
          <a:xfrm>
            <a:off x="583413" y="13890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Pelicula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5733675" y="1809750"/>
          <a:ext cx="2279625" cy="1524000"/>
        </p:xfrm>
        <a:graphic>
          <a:graphicData uri="http://schemas.openxmlformats.org/drawingml/2006/table">
            <a:tbl>
              <a:tblPr>
                <a:noFill/>
                <a:tableStyleId>{0C15EB12-81F2-49F3-B110-A55BC23A1CD2}</a:tableStyleId>
              </a:tblPr>
              <a:tblGrid>
                <a:gridCol w="81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/>
                        <a:t>cod_gen</a:t>
                      </a:r>
                      <a:endParaRPr sz="1200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descripcion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Ciencia Ficción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Terror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Acción</a:t>
                      </a:r>
                      <a:endParaRPr sz="12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" name="Google Shape;142;p23"/>
          <p:cNvSpPr txBox="1"/>
          <p:nvPr/>
        </p:nvSpPr>
        <p:spPr>
          <a:xfrm>
            <a:off x="4675688" y="13890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Genero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>
            <a:off x="3314950" y="2112125"/>
            <a:ext cx="668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465A0E-7B3C-493A-84C0-A96141A06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606340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534</Words>
  <Application>Microsoft Office PowerPoint</Application>
  <PresentationFormat>Presentación en pantalla (16:9)</PresentationFormat>
  <Paragraphs>253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Proxima Nova</vt:lpstr>
      <vt:lpstr>Arial</vt:lpstr>
      <vt:lpstr>Spearmint</vt:lpstr>
      <vt:lpstr>Base de Datos I</vt:lpstr>
      <vt:lpstr>Normalización</vt:lpstr>
      <vt:lpstr>Normalización</vt:lpstr>
      <vt:lpstr>Evitar Claves primarias no numéricas.</vt:lpstr>
      <vt:lpstr>Claves primarias compuestas</vt:lpstr>
      <vt:lpstr>Normalización de atributos</vt:lpstr>
      <vt:lpstr>Normalización de atributos</vt:lpstr>
      <vt:lpstr>Normalización de atributos</vt:lpstr>
      <vt:lpstr>Base de Datos I</vt:lpstr>
      <vt:lpstr>Normalización de atributos</vt:lpstr>
      <vt:lpstr>Normalización de atributos</vt:lpstr>
      <vt:lpstr>Desnormalización</vt:lpstr>
      <vt:lpstr>Ejercicio a Resolver</vt:lpstr>
      <vt:lpstr>Presentación de PowerPoint</vt:lpstr>
      <vt:lpstr>Presentación de PowerPoint</vt:lpstr>
      <vt:lpstr>Normalización</vt:lpstr>
      <vt:lpstr>Dependencias Funcionales</vt:lpstr>
      <vt:lpstr>Normalización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</dc:title>
  <cp:lastModifiedBy>Patricio Veltri</cp:lastModifiedBy>
  <cp:revision>6</cp:revision>
  <dcterms:modified xsi:type="dcterms:W3CDTF">2024-04-09T21:56:50Z</dcterms:modified>
</cp:coreProperties>
</file>