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97" r:id="rId4"/>
    <p:sldId id="298" r:id="rId5"/>
    <p:sldId id="299" r:id="rId6"/>
    <p:sldId id="300" r:id="rId7"/>
    <p:sldId id="266" r:id="rId8"/>
    <p:sldId id="290" r:id="rId9"/>
    <p:sldId id="285" r:id="rId10"/>
    <p:sldId id="269" r:id="rId11"/>
    <p:sldId id="291" r:id="rId12"/>
    <p:sldId id="267" r:id="rId13"/>
    <p:sldId id="286" r:id="rId14"/>
    <p:sldId id="258" r:id="rId15"/>
    <p:sldId id="259" r:id="rId16"/>
    <p:sldId id="260" r:id="rId17"/>
    <p:sldId id="270" r:id="rId18"/>
    <p:sldId id="292" r:id="rId19"/>
    <p:sldId id="293" r:id="rId20"/>
    <p:sldId id="261" r:id="rId21"/>
    <p:sldId id="262" r:id="rId22"/>
    <p:sldId id="263" r:id="rId23"/>
    <p:sldId id="264" r:id="rId24"/>
    <p:sldId id="265" r:id="rId25"/>
    <p:sldId id="284" r:id="rId26"/>
    <p:sldId id="287" r:id="rId27"/>
    <p:sldId id="268" r:id="rId28"/>
    <p:sldId id="271" r:id="rId29"/>
    <p:sldId id="288" r:id="rId30"/>
    <p:sldId id="289" r:id="rId31"/>
    <p:sldId id="277" r:id="rId32"/>
    <p:sldId id="272" r:id="rId33"/>
    <p:sldId id="273" r:id="rId34"/>
    <p:sldId id="274" r:id="rId35"/>
    <p:sldId id="278" r:id="rId36"/>
    <p:sldId id="279" r:id="rId37"/>
    <p:sldId id="281" r:id="rId38"/>
    <p:sldId id="283" r:id="rId39"/>
    <p:sldId id="294" r:id="rId40"/>
    <p:sldId id="295" r:id="rId41"/>
    <p:sldId id="280" r:id="rId42"/>
    <p:sldId id="282"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les, Leandro" initials="RL" lastIdx="1" clrIdx="0">
    <p:extLst>
      <p:ext uri="{19B8F6BF-5375-455C-9EA6-DF929625EA0E}">
        <p15:presenceInfo xmlns:p15="http://schemas.microsoft.com/office/powerpoint/2012/main" userId="S-1-5-21-1737369618-552818753-452798024-2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149DE-17DE-4F04-9121-5558F4F03280}" v="5" dt="2022-11-27T00:09:16.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24" autoAdjust="0"/>
  </p:normalViewPr>
  <p:slideViewPr>
    <p:cSldViewPr>
      <p:cViewPr varScale="1">
        <p:scale>
          <a:sx n="89" d="100"/>
          <a:sy n="89" d="100"/>
        </p:scale>
        <p:origin x="129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gamerpro ." userId="30583a603a2f43b6" providerId="Windows Live" clId="Web-{1E5149DE-17DE-4F04-9121-5558F4F03280}"/>
    <pc:docChg chg="modSld">
      <pc:chgData name="nahuelgamerpro ." userId="30583a603a2f43b6" providerId="Windows Live" clId="Web-{1E5149DE-17DE-4F04-9121-5558F4F03280}" dt="2022-11-27T00:08:35.837" v="1" actId="20577"/>
      <pc:docMkLst>
        <pc:docMk/>
      </pc:docMkLst>
      <pc:sldChg chg="modSp">
        <pc:chgData name="nahuelgamerpro ." userId="30583a603a2f43b6" providerId="Windows Live" clId="Web-{1E5149DE-17DE-4F04-9121-5558F4F03280}" dt="2022-11-27T00:08:35.837" v="1" actId="20577"/>
        <pc:sldMkLst>
          <pc:docMk/>
          <pc:sldMk cId="0" sldId="260"/>
        </pc:sldMkLst>
        <pc:spChg chg="mod">
          <ac:chgData name="nahuelgamerpro ." userId="30583a603a2f43b6" providerId="Windows Live" clId="Web-{1E5149DE-17DE-4F04-9121-5558F4F03280}" dt="2022-11-27T00:08:35.837" v="1" actId="20577"/>
          <ac:spMkLst>
            <pc:docMk/>
            <pc:sldMk cId="0" sldId="260"/>
            <ac:spMk id="1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4T10:30:41.135" idx="1">
    <p:pos x="5928" y="1541"/>
    <p:text>Volumen es una particion con un formato en particular (ya tiene un sistema de archivo)</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26/11/2022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a:t>
            </a:fld>
            <a:endParaRPr lang="es-AR"/>
          </a:p>
        </p:txBody>
      </p:sp>
    </p:spTree>
    <p:extLst>
      <p:ext uri="{BB962C8B-B14F-4D97-AF65-F5344CB8AC3E}">
        <p14:creationId xmlns:p14="http://schemas.microsoft.com/office/powerpoint/2010/main" val="122204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26/11/2022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desdelinux.net/como-montar-hdds-o-particiones-mediante-termin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package" Target="../embeddings/Documento_de_Microsoft_Word1.docx"/><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package" Target="../embeddings/Documento_de_Microsoft_Word2.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google.com/url?sa=i&amp;rct=j&amp;q=&amp;esrc=s&amp;source=images&amp;cd=&amp;ved=2ahUKEwjx26Db99XiAhWLKLkGHTDKBeAQjRx6BAgBEAU&amp;url=https://acmesabertooth.com/?wordfence_logHuman%3D1%26hid%3DA25DCBCF086F707F253DF0127D874975&amp;psig=AOvVaw0gyvrSTRfJWHek2J7lHPLR&amp;ust=15599475408722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s.wikipedia.org/wiki/VM_(sistema_operativo)" TargetMode="External"/><Relationship Id="rId2" Type="http://schemas.openxmlformats.org/officeDocument/2006/relationships/hyperlink" Target="https://en.wikipedia.org/wiki/TOPS-2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700066"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Montaje de Sistemas de Archivos</a:t>
            </a:r>
            <a:endParaRPr lang="es-AR" dirty="0"/>
          </a:p>
        </p:txBody>
      </p:sp>
      <p:sp>
        <p:nvSpPr>
          <p:cNvPr id="4" name="2 Marcador de contenido"/>
          <p:cNvSpPr txBox="1">
            <a:spLocks/>
          </p:cNvSpPr>
          <p:nvPr/>
        </p:nvSpPr>
        <p:spPr>
          <a:xfrm>
            <a:off x="107504" y="1340768"/>
            <a:ext cx="8460432" cy="4133056"/>
          </a:xfrm>
          <a:prstGeom prst="rect">
            <a:avLst/>
          </a:prstGeom>
        </p:spPr>
        <p:txBody>
          <a:bodyPr vert="horz" lIns="91440" tIns="45720" rIns="91440" bIns="45720" rtlCol="0">
            <a:normAutofit fontScale="70000" lnSpcReduction="20000"/>
          </a:bodyPr>
          <a:lstStyle/>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	Un sistema de archivos </a:t>
            </a:r>
            <a:r>
              <a:rPr kumimoji="0" lang="es-ES" sz="2800" b="1" i="0" u="none" strike="noStrike" kern="1200" cap="none" spc="0" normalizeH="0" baseline="0" noProof="0" dirty="0">
                <a:ln>
                  <a:noFill/>
                </a:ln>
                <a:solidFill>
                  <a:schemeClr val="tx1"/>
                </a:solidFill>
                <a:effectLst/>
                <a:uLnTx/>
                <a:uFillTx/>
                <a:latin typeface="+mn-lt"/>
                <a:ea typeface="+mn-ea"/>
                <a:cs typeface="+mn-cs"/>
              </a:rPr>
              <a:t>debe montarse</a:t>
            </a:r>
            <a:r>
              <a:rPr kumimoji="0" lang="es-ES" sz="2800" b="0" i="0" u="none" strike="noStrike" kern="1200" cap="none" spc="0" normalizeH="0" baseline="0" noProof="0" dirty="0">
                <a:ln>
                  <a:noFill/>
                </a:ln>
                <a:solidFill>
                  <a:schemeClr val="tx1"/>
                </a:solidFill>
                <a:effectLst/>
                <a:uLnTx/>
                <a:uFillTx/>
                <a:latin typeface="+mn-lt"/>
                <a:ea typeface="+mn-ea"/>
                <a:cs typeface="+mn-cs"/>
              </a:rPr>
              <a:t> para poder estar disponible para los procesos del sistema.</a:t>
            </a: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	Al sistema operativo se le proporciona el </a:t>
            </a:r>
            <a:r>
              <a:rPr kumimoji="0" lang="es-ES" sz="2800" b="1" i="0" u="none" strike="noStrike" kern="1200" cap="none" spc="0" normalizeH="0" baseline="0" noProof="0" dirty="0">
                <a:ln>
                  <a:noFill/>
                </a:ln>
                <a:solidFill>
                  <a:schemeClr val="tx1"/>
                </a:solidFill>
                <a:effectLst/>
                <a:uLnTx/>
                <a:uFillTx/>
                <a:latin typeface="+mn-lt"/>
                <a:ea typeface="+mn-ea"/>
                <a:cs typeface="+mn-cs"/>
              </a:rPr>
              <a:t>nombre de dispositivo </a:t>
            </a:r>
            <a:r>
              <a:rPr kumimoji="0" lang="es-ES" sz="2800" b="0" i="0" u="none" strike="noStrike" kern="1200" cap="none" spc="0" normalizeH="0" baseline="0" noProof="0" dirty="0">
                <a:ln>
                  <a:noFill/>
                </a:ln>
                <a:solidFill>
                  <a:schemeClr val="tx1"/>
                </a:solidFill>
                <a:effectLst/>
                <a:uLnTx/>
                <a:uFillTx/>
                <a:latin typeface="+mn-lt"/>
                <a:ea typeface="+mn-ea"/>
                <a:cs typeface="+mn-cs"/>
              </a:rPr>
              <a:t>y el </a:t>
            </a:r>
            <a:r>
              <a:rPr kumimoji="0" lang="es-ES" sz="2800" b="1" i="0" u="none" strike="noStrike" kern="1200" cap="none" spc="0" normalizeH="0" baseline="0" noProof="0" dirty="0">
                <a:ln>
                  <a:noFill/>
                </a:ln>
                <a:solidFill>
                  <a:schemeClr val="tx1"/>
                </a:solidFill>
                <a:effectLst/>
                <a:uLnTx/>
                <a:uFillTx/>
                <a:latin typeface="+mn-lt"/>
                <a:ea typeface="+mn-ea"/>
                <a:cs typeface="+mn-cs"/>
              </a:rPr>
              <a:t>punto de montaje </a:t>
            </a:r>
            <a:r>
              <a:rPr kumimoji="0" lang="es-ES" sz="2800" b="0" i="0" u="none" strike="noStrike" kern="1200" cap="none" spc="0" normalizeH="0" baseline="0" noProof="0" dirty="0">
                <a:ln>
                  <a:noFill/>
                </a:ln>
                <a:solidFill>
                  <a:schemeClr val="tx1"/>
                </a:solidFill>
                <a:effectLst/>
                <a:uLnTx/>
                <a:uFillTx/>
                <a:latin typeface="+mn-lt"/>
                <a:ea typeface="+mn-ea"/>
                <a:cs typeface="+mn-cs"/>
              </a:rPr>
              <a:t>que es la ubicación dentro de la estructura de archivos a la que hay que conectar el sistema de archivos que se está montando.</a:t>
            </a: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	Pide al controlador del dispositivo que lea el directorio de dispositivo y verifique que ese directorio tiene el formato esperado.</a:t>
            </a: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r>
              <a:rPr kumimoji="0" lang="es-ES" sz="2800" b="0" i="0" u="none" strike="noStrike" kern="1200" cap="none" spc="0" normalizeH="0" baseline="0" noProof="0" dirty="0">
                <a:ln>
                  <a:noFill/>
                </a:ln>
                <a:solidFill>
                  <a:schemeClr val="tx1"/>
                </a:solidFill>
                <a:effectLst/>
                <a:uLnTx/>
                <a:uFillTx/>
                <a:latin typeface="+mn-lt"/>
                <a:ea typeface="+mn-ea"/>
                <a:cs typeface="+mn-cs"/>
              </a:rPr>
              <a:t>	El sistema operativo </a:t>
            </a:r>
            <a:r>
              <a:rPr kumimoji="0" lang="es-ES" sz="2800" b="1" i="0" u="none" strike="noStrike" kern="1200" cap="none" spc="0" normalizeH="0" baseline="0" noProof="0" dirty="0">
                <a:ln>
                  <a:noFill/>
                </a:ln>
                <a:solidFill>
                  <a:schemeClr val="tx1"/>
                </a:solidFill>
                <a:effectLst/>
                <a:uLnTx/>
                <a:uFillTx/>
                <a:latin typeface="+mn-lt"/>
                <a:ea typeface="+mn-ea"/>
                <a:cs typeface="+mn-cs"/>
              </a:rPr>
              <a:t>registra en su estructura de directorios que hay un sistema de archivo montado en el punto de montaje especificado.</a:t>
            </a:r>
            <a:endParaRPr kumimoji="0" lang="es-AR" sz="2800" b="1" i="0" u="none" strike="noStrike" kern="1200" cap="none" spc="0" normalizeH="0" baseline="0" noProof="0" dirty="0">
              <a:ln>
                <a:noFill/>
              </a:ln>
              <a:solidFill>
                <a:schemeClr val="tx1"/>
              </a:solidFill>
              <a:effectLst/>
              <a:uLnTx/>
              <a:uFillTx/>
              <a:latin typeface="+mn-lt"/>
              <a:ea typeface="+mn-ea"/>
              <a:cs typeface="+mn-cs"/>
            </a:endParaRP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endParaRPr kumimoji="0" lang="es-AR" sz="2800" b="0" i="0" u="none" strike="noStrike" kern="1200" cap="none" spc="0" normalizeH="0" baseline="0" noProof="0" dirty="0">
              <a:ln>
                <a:noFill/>
              </a:ln>
              <a:solidFill>
                <a:schemeClr val="tx1"/>
              </a:solidFill>
              <a:effectLst/>
              <a:uLnTx/>
              <a:uFillTx/>
              <a:latin typeface="+mn-lt"/>
              <a:ea typeface="+mn-ea"/>
              <a:cs typeface="+mn-cs"/>
            </a:endParaRPr>
          </a:p>
          <a:p>
            <a:pPr marL="914400" marR="0" lvl="1" indent="-381000" algn="just" defTabSz="914400" rtl="0" eaLnBrk="1" fontAlgn="auto" latinLnBrk="0" hangingPunct="1">
              <a:lnSpc>
                <a:spcPct val="115000"/>
              </a:lnSpc>
              <a:spcBef>
                <a:spcPts val="0"/>
              </a:spcBef>
              <a:spcAft>
                <a:spcPts val="0"/>
              </a:spcAft>
              <a:buClrTx/>
              <a:buSzPts val="2400"/>
              <a:buFont typeface="Arial" pitchFamily="34" charset="0"/>
              <a:buNone/>
              <a:tabLst/>
              <a:defRPr/>
            </a:pPr>
            <a:endParaRPr kumimoji="0" lang="es-AR"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a:spLocks noGrp="1"/>
          </p:cNvSpPr>
          <p:nvPr>
            <p:ph idx="1"/>
          </p:nvPr>
        </p:nvSpPr>
        <p:spPr>
          <a:xfrm>
            <a:off x="-28528" y="5314968"/>
            <a:ext cx="9828584" cy="1568152"/>
          </a:xfrm>
        </p:spPr>
        <p:txBody>
          <a:bodyPr>
            <a:normAutofit/>
          </a:bodyPr>
          <a:lstStyle/>
          <a:p>
            <a:pPr marL="914400" lvl="1" indent="-381000" algn="just">
              <a:lnSpc>
                <a:spcPct val="115000"/>
              </a:lnSpc>
              <a:spcBef>
                <a:spcPts val="0"/>
              </a:spcBef>
              <a:buSzPts val="2400"/>
              <a:buNone/>
            </a:pPr>
            <a:r>
              <a:rPr lang="es-ES" sz="2000" dirty="0"/>
              <a:t>	* Montar una nueva unidad en Linux y Windows.</a:t>
            </a:r>
          </a:p>
          <a:p>
            <a:pPr marL="914400" lvl="1" indent="-381000" algn="just">
              <a:lnSpc>
                <a:spcPct val="115000"/>
              </a:lnSpc>
              <a:spcBef>
                <a:spcPts val="0"/>
              </a:spcBef>
              <a:buSzPts val="2400"/>
              <a:buNone/>
            </a:pPr>
            <a:r>
              <a:rPr lang="es-ES" sz="2000" dirty="0"/>
              <a:t>Comandos </a:t>
            </a:r>
            <a:r>
              <a:rPr lang="es-ES" sz="2000" b="1" dirty="0" err="1"/>
              <a:t>mount</a:t>
            </a:r>
            <a:r>
              <a:rPr lang="es-ES" sz="2000" dirty="0"/>
              <a:t> y </a:t>
            </a:r>
            <a:r>
              <a:rPr lang="es-ES" sz="2000" b="1" dirty="0" err="1"/>
              <a:t>fdisk</a:t>
            </a:r>
            <a:r>
              <a:rPr lang="es-ES" sz="2000" dirty="0"/>
              <a:t>. Verifico unidades montadas con </a:t>
            </a:r>
            <a:r>
              <a:rPr lang="es-ES" sz="2000" dirty="0" err="1"/>
              <a:t>df</a:t>
            </a:r>
            <a:r>
              <a:rPr lang="es-ES" sz="2000" dirty="0"/>
              <a:t>- h</a:t>
            </a:r>
          </a:p>
          <a:p>
            <a:pPr marL="914400" lvl="1" indent="-381000" algn="just">
              <a:lnSpc>
                <a:spcPct val="115000"/>
              </a:lnSpc>
              <a:spcBef>
                <a:spcPts val="0"/>
              </a:spcBef>
              <a:buSzPts val="2400"/>
              <a:buNone/>
            </a:pPr>
            <a:r>
              <a:rPr lang="es-ES" sz="2000" dirty="0">
                <a:hlinkClick r:id="rId2"/>
              </a:rPr>
              <a:t>https://blog.desdelinux.net/como-montar-hdds-o-particiones-mediante-terminal/</a:t>
            </a:r>
            <a:endParaRPr lang="es-ES" sz="2000" dirty="0"/>
          </a:p>
          <a:p>
            <a:pPr marL="914400" lvl="1" indent="-381000" algn="just">
              <a:lnSpc>
                <a:spcPct val="115000"/>
              </a:lnSpc>
              <a:spcBef>
                <a:spcPts val="0"/>
              </a:spcBef>
              <a:buSzPts val="2400"/>
              <a:buNone/>
            </a:pPr>
            <a:endParaRPr lang="es-E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BC43F-BD3E-4693-B078-1AC760056A25}"/>
              </a:ext>
            </a:extLst>
          </p:cNvPr>
          <p:cNvSpPr>
            <a:spLocks noGrp="1"/>
          </p:cNvSpPr>
          <p:nvPr>
            <p:ph type="title"/>
          </p:nvPr>
        </p:nvSpPr>
        <p:spPr/>
        <p:txBody>
          <a:bodyPr/>
          <a:lstStyle/>
          <a:p>
            <a:r>
              <a:rPr lang="es-AR" b="1" dirty="0"/>
              <a:t>Volúmenes</a:t>
            </a:r>
          </a:p>
        </p:txBody>
      </p:sp>
      <p:sp>
        <p:nvSpPr>
          <p:cNvPr id="3" name="Marcador de contenido 2">
            <a:extLst>
              <a:ext uri="{FF2B5EF4-FFF2-40B4-BE49-F238E27FC236}">
                <a16:creationId xmlns:a16="http://schemas.microsoft.com/office/drawing/2014/main" id="{0838CF3B-747E-4329-AB16-15F829F97500}"/>
              </a:ext>
            </a:extLst>
          </p:cNvPr>
          <p:cNvSpPr>
            <a:spLocks noGrp="1"/>
          </p:cNvSpPr>
          <p:nvPr>
            <p:ph idx="1"/>
          </p:nvPr>
        </p:nvSpPr>
        <p:spPr/>
        <p:txBody>
          <a:bodyPr/>
          <a:lstStyle/>
          <a:p>
            <a:pPr marL="0" indent="0">
              <a:buNone/>
            </a:pPr>
            <a:r>
              <a:rPr lang="es-AR" dirty="0"/>
              <a:t>Volúmenes son Particiones con Formato de Archivos. Algunos ejemplos de formatos:</a:t>
            </a:r>
          </a:p>
          <a:p>
            <a:r>
              <a:rPr lang="es-AR" dirty="0"/>
              <a:t>FAT16/FAT32/Ex FAT</a:t>
            </a:r>
          </a:p>
          <a:p>
            <a:r>
              <a:rPr lang="es-AR"/>
              <a:t>ISO9660 / UDF  </a:t>
            </a:r>
            <a:endParaRPr lang="es-AR" dirty="0"/>
          </a:p>
          <a:p>
            <a:r>
              <a:rPr lang="es-AR" dirty="0"/>
              <a:t>NTFS</a:t>
            </a:r>
          </a:p>
          <a:p>
            <a:r>
              <a:rPr lang="es-AR" dirty="0"/>
              <a:t>Ext 2, Ext3, Ext4</a:t>
            </a:r>
          </a:p>
          <a:p>
            <a:r>
              <a:rPr lang="es-AR" dirty="0"/>
              <a:t>HFS+</a:t>
            </a:r>
          </a:p>
        </p:txBody>
      </p:sp>
    </p:spTree>
    <p:extLst>
      <p:ext uri="{BB962C8B-B14F-4D97-AF65-F5344CB8AC3E}">
        <p14:creationId xmlns:p14="http://schemas.microsoft.com/office/powerpoint/2010/main" val="238560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1143000"/>
          </a:xfrm>
        </p:spPr>
        <p:txBody>
          <a:bodyPr/>
          <a:lstStyle/>
          <a:p>
            <a:r>
              <a:rPr lang="es-AR" b="1" dirty="0"/>
              <a:t>Estructura de Directorios</a:t>
            </a:r>
            <a:endParaRPr lang="es-AR" dirty="0"/>
          </a:p>
        </p:txBody>
      </p:sp>
      <p:grpSp>
        <p:nvGrpSpPr>
          <p:cNvPr id="29" name="28 Grupo"/>
          <p:cNvGrpSpPr/>
          <p:nvPr/>
        </p:nvGrpSpPr>
        <p:grpSpPr>
          <a:xfrm>
            <a:off x="177217" y="2060848"/>
            <a:ext cx="4106751" cy="3024336"/>
            <a:chOff x="107504" y="2132856"/>
            <a:chExt cx="4106751" cy="3024336"/>
          </a:xfrm>
        </p:grpSpPr>
        <p:sp>
          <p:nvSpPr>
            <p:cNvPr id="18" name="17 CuadroTexto"/>
            <p:cNvSpPr txBox="1"/>
            <p:nvPr/>
          </p:nvSpPr>
          <p:spPr>
            <a:xfrm>
              <a:off x="107504" y="2708920"/>
              <a:ext cx="1226939" cy="369332"/>
            </a:xfrm>
            <a:prstGeom prst="rect">
              <a:avLst/>
            </a:prstGeom>
            <a:noFill/>
          </p:spPr>
          <p:txBody>
            <a:bodyPr wrap="none" rtlCol="0">
              <a:spAutoFit/>
            </a:bodyPr>
            <a:lstStyle/>
            <a:p>
              <a:r>
                <a:rPr lang="es-AR" b="1" dirty="0"/>
                <a:t>Partición A</a:t>
              </a:r>
            </a:p>
          </p:txBody>
        </p:sp>
        <p:sp>
          <p:nvSpPr>
            <p:cNvPr id="19" name="18 CuadroTexto"/>
            <p:cNvSpPr txBox="1"/>
            <p:nvPr/>
          </p:nvSpPr>
          <p:spPr>
            <a:xfrm>
              <a:off x="107504" y="4149080"/>
              <a:ext cx="1217321" cy="369332"/>
            </a:xfrm>
            <a:prstGeom prst="rect">
              <a:avLst/>
            </a:prstGeom>
            <a:noFill/>
          </p:spPr>
          <p:txBody>
            <a:bodyPr wrap="none" rtlCol="0">
              <a:spAutoFit/>
            </a:bodyPr>
            <a:lstStyle/>
            <a:p>
              <a:r>
                <a:rPr lang="es-AR" b="1" dirty="0"/>
                <a:t>Partición B</a:t>
              </a:r>
            </a:p>
          </p:txBody>
        </p:sp>
        <p:grpSp>
          <p:nvGrpSpPr>
            <p:cNvPr id="28" name="27 Grupo"/>
            <p:cNvGrpSpPr/>
            <p:nvPr/>
          </p:nvGrpSpPr>
          <p:grpSpPr>
            <a:xfrm>
              <a:off x="1331640" y="2132856"/>
              <a:ext cx="2882615" cy="3024336"/>
              <a:chOff x="1403648" y="2132856"/>
              <a:chExt cx="2882615" cy="3024336"/>
            </a:xfrm>
          </p:grpSpPr>
          <p:grpSp>
            <p:nvGrpSpPr>
              <p:cNvPr id="6" name="5 Grupo"/>
              <p:cNvGrpSpPr/>
              <p:nvPr/>
            </p:nvGrpSpPr>
            <p:grpSpPr>
              <a:xfrm>
                <a:off x="1691680" y="2132856"/>
                <a:ext cx="1368152" cy="1512168"/>
                <a:chOff x="1979712" y="2060848"/>
                <a:chExt cx="1368152" cy="1512168"/>
              </a:xfrm>
            </p:grpSpPr>
            <p:sp>
              <p:nvSpPr>
                <p:cNvPr id="4" name="3 Rectángulo"/>
                <p:cNvSpPr/>
                <p:nvPr/>
              </p:nvSpPr>
              <p:spPr>
                <a:xfrm>
                  <a:off x="1979712" y="2060848"/>
                  <a:ext cx="1368152" cy="15121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1979712" y="2060848"/>
                  <a:ext cx="1368152" cy="432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Directorio</a:t>
                  </a:r>
                </a:p>
              </p:txBody>
            </p:sp>
          </p:grpSp>
          <p:grpSp>
            <p:nvGrpSpPr>
              <p:cNvPr id="13" name="12 Grupo"/>
              <p:cNvGrpSpPr/>
              <p:nvPr/>
            </p:nvGrpSpPr>
            <p:grpSpPr>
              <a:xfrm>
                <a:off x="1691680" y="3645024"/>
                <a:ext cx="1368152" cy="1512168"/>
                <a:chOff x="1979712" y="2060848"/>
                <a:chExt cx="1368152" cy="1512168"/>
              </a:xfrm>
            </p:grpSpPr>
            <p:sp>
              <p:nvSpPr>
                <p:cNvPr id="14" name="13 Rectángulo"/>
                <p:cNvSpPr/>
                <p:nvPr/>
              </p:nvSpPr>
              <p:spPr>
                <a:xfrm>
                  <a:off x="1979712" y="2060848"/>
                  <a:ext cx="1368152" cy="15121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1979712" y="2060848"/>
                  <a:ext cx="1368152" cy="432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Directorio</a:t>
                  </a:r>
                </a:p>
              </p:txBody>
            </p:sp>
          </p:grpSp>
          <p:sp>
            <p:nvSpPr>
              <p:cNvPr id="16" name="15 Abrir llave"/>
              <p:cNvSpPr/>
              <p:nvPr/>
            </p:nvSpPr>
            <p:spPr>
              <a:xfrm>
                <a:off x="1403648" y="2132856"/>
                <a:ext cx="189735"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7" name="16 Abrir llave"/>
              <p:cNvSpPr/>
              <p:nvPr/>
            </p:nvSpPr>
            <p:spPr>
              <a:xfrm>
                <a:off x="1403648" y="3645024"/>
                <a:ext cx="189735"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2" name="21 Abrir llave"/>
              <p:cNvSpPr/>
              <p:nvPr/>
            </p:nvSpPr>
            <p:spPr>
              <a:xfrm flipH="1">
                <a:off x="3131839" y="2132856"/>
                <a:ext cx="314321" cy="30159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4" name="23 CuadroTexto"/>
              <p:cNvSpPr txBox="1"/>
              <p:nvPr/>
            </p:nvSpPr>
            <p:spPr>
              <a:xfrm>
                <a:off x="3419872" y="3429000"/>
                <a:ext cx="866391" cy="369332"/>
              </a:xfrm>
              <a:prstGeom prst="rect">
                <a:avLst/>
              </a:prstGeom>
              <a:noFill/>
            </p:spPr>
            <p:txBody>
              <a:bodyPr wrap="none" rtlCol="0">
                <a:spAutoFit/>
              </a:bodyPr>
              <a:lstStyle/>
              <a:p>
                <a:r>
                  <a:rPr lang="es-AR" b="1" dirty="0"/>
                  <a:t>Disco 1</a:t>
                </a:r>
              </a:p>
            </p:txBody>
          </p:sp>
        </p:grpSp>
      </p:grpSp>
      <p:grpSp>
        <p:nvGrpSpPr>
          <p:cNvPr id="30" name="29 Grupo"/>
          <p:cNvGrpSpPr/>
          <p:nvPr/>
        </p:nvGrpSpPr>
        <p:grpSpPr>
          <a:xfrm>
            <a:off x="4728552" y="2060848"/>
            <a:ext cx="4091920" cy="3024336"/>
            <a:chOff x="4497697" y="2132856"/>
            <a:chExt cx="4091920" cy="3024336"/>
          </a:xfrm>
        </p:grpSpPr>
        <p:grpSp>
          <p:nvGrpSpPr>
            <p:cNvPr id="8" name="7 Grupo"/>
            <p:cNvGrpSpPr/>
            <p:nvPr/>
          </p:nvGrpSpPr>
          <p:grpSpPr>
            <a:xfrm>
              <a:off x="5580112" y="2132856"/>
              <a:ext cx="1368152" cy="1512168"/>
              <a:chOff x="1979712" y="2060848"/>
              <a:chExt cx="1368152" cy="1512168"/>
            </a:xfrm>
          </p:grpSpPr>
          <p:sp>
            <p:nvSpPr>
              <p:cNvPr id="9" name="8 Rectángulo"/>
              <p:cNvSpPr/>
              <p:nvPr/>
            </p:nvSpPr>
            <p:spPr>
              <a:xfrm>
                <a:off x="1979712" y="2060848"/>
                <a:ext cx="1368152" cy="15121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1979712" y="2060848"/>
                <a:ext cx="1368152" cy="4320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Directorio</a:t>
                </a:r>
              </a:p>
            </p:txBody>
          </p:sp>
        </p:grpSp>
        <p:sp>
          <p:nvSpPr>
            <p:cNvPr id="11" name="10 Rectángulo"/>
            <p:cNvSpPr/>
            <p:nvPr/>
          </p:nvSpPr>
          <p:spPr>
            <a:xfrm>
              <a:off x="5580112" y="3645024"/>
              <a:ext cx="1368152" cy="15121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19 Abrir llave"/>
            <p:cNvSpPr/>
            <p:nvPr/>
          </p:nvSpPr>
          <p:spPr>
            <a:xfrm>
              <a:off x="5292080" y="2132856"/>
              <a:ext cx="189735"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1" name="20 Abrir llave"/>
            <p:cNvSpPr/>
            <p:nvPr/>
          </p:nvSpPr>
          <p:spPr>
            <a:xfrm>
              <a:off x="5292081" y="3645024"/>
              <a:ext cx="144016" cy="15121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3" name="22 Abrir llave"/>
            <p:cNvSpPr/>
            <p:nvPr/>
          </p:nvSpPr>
          <p:spPr>
            <a:xfrm flipH="1">
              <a:off x="7020272" y="2132856"/>
              <a:ext cx="314321" cy="30159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5" name="24 CuadroTexto"/>
            <p:cNvSpPr txBox="1"/>
            <p:nvPr/>
          </p:nvSpPr>
          <p:spPr>
            <a:xfrm>
              <a:off x="4497697" y="2627620"/>
              <a:ext cx="866391" cy="369332"/>
            </a:xfrm>
            <a:prstGeom prst="rect">
              <a:avLst/>
            </a:prstGeom>
            <a:noFill/>
          </p:spPr>
          <p:txBody>
            <a:bodyPr wrap="none" rtlCol="0">
              <a:spAutoFit/>
            </a:bodyPr>
            <a:lstStyle/>
            <a:p>
              <a:r>
                <a:rPr lang="es-AR" b="1" dirty="0"/>
                <a:t>Disco 2</a:t>
              </a:r>
            </a:p>
          </p:txBody>
        </p:sp>
        <p:sp>
          <p:nvSpPr>
            <p:cNvPr id="26" name="25 CuadroTexto"/>
            <p:cNvSpPr txBox="1"/>
            <p:nvPr/>
          </p:nvSpPr>
          <p:spPr>
            <a:xfrm>
              <a:off x="4497697" y="4149080"/>
              <a:ext cx="866391" cy="369332"/>
            </a:xfrm>
            <a:prstGeom prst="rect">
              <a:avLst/>
            </a:prstGeom>
            <a:noFill/>
          </p:spPr>
          <p:txBody>
            <a:bodyPr wrap="none" rtlCol="0">
              <a:spAutoFit/>
            </a:bodyPr>
            <a:lstStyle/>
            <a:p>
              <a:r>
                <a:rPr lang="es-AR" b="1" dirty="0"/>
                <a:t>Disco 1</a:t>
              </a:r>
            </a:p>
          </p:txBody>
        </p:sp>
        <p:sp>
          <p:nvSpPr>
            <p:cNvPr id="27" name="26 CuadroTexto"/>
            <p:cNvSpPr txBox="1"/>
            <p:nvPr/>
          </p:nvSpPr>
          <p:spPr>
            <a:xfrm>
              <a:off x="7380312" y="3429000"/>
              <a:ext cx="1209305" cy="369332"/>
            </a:xfrm>
            <a:prstGeom prst="rect">
              <a:avLst/>
            </a:prstGeom>
            <a:noFill/>
          </p:spPr>
          <p:txBody>
            <a:bodyPr wrap="none" rtlCol="0">
              <a:spAutoFit/>
            </a:bodyPr>
            <a:lstStyle/>
            <a:p>
              <a:r>
                <a:rPr lang="es-AR" b="1" dirty="0"/>
                <a:t>Partición C</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o 7"/>
          <p:cNvGraphicFramePr>
            <a:graphicFrameLocks noChangeAspect="1"/>
          </p:cNvGraphicFramePr>
          <p:nvPr>
            <p:extLst>
              <p:ext uri="{D42A27DB-BD31-4B8C-83A1-F6EECF244321}">
                <p14:modId xmlns:p14="http://schemas.microsoft.com/office/powerpoint/2010/main" val="3712536803"/>
              </p:ext>
            </p:extLst>
          </p:nvPr>
        </p:nvGraphicFramePr>
        <p:xfrm>
          <a:off x="3970275" y="1988840"/>
          <a:ext cx="1080122" cy="972106"/>
        </p:xfrm>
        <a:graphic>
          <a:graphicData uri="http://schemas.openxmlformats.org/presentationml/2006/ole">
            <mc:AlternateContent xmlns:mc="http://schemas.openxmlformats.org/markup-compatibility/2006">
              <mc:Choice xmlns:v="urn:schemas-microsoft-com:vml" Requires="v">
                <p:oleObj name="Documento" showAsIcon="1" r:id="rId2" imgW="914400" imgH="792360" progId="Word.Document.12">
                  <p:embed/>
                </p:oleObj>
              </mc:Choice>
              <mc:Fallback>
                <p:oleObj name="Documento" showAsIcon="1" r:id="rId2" imgW="914400" imgH="792360" progId="Word.Document.12">
                  <p:embed/>
                  <p:pic>
                    <p:nvPicPr>
                      <p:cNvPr id="0" name=""/>
                      <p:cNvPicPr/>
                      <p:nvPr/>
                    </p:nvPicPr>
                    <p:blipFill>
                      <a:blip r:embed="rId3"/>
                      <a:stretch>
                        <a:fillRect/>
                      </a:stretch>
                    </p:blipFill>
                    <p:spPr>
                      <a:xfrm>
                        <a:off x="3970275" y="1988840"/>
                        <a:ext cx="1080122" cy="972106"/>
                      </a:xfrm>
                      <a:prstGeom prst="rect">
                        <a:avLst/>
                      </a:prstGeom>
                    </p:spPr>
                  </p:pic>
                </p:oleObj>
              </mc:Fallback>
            </mc:AlternateContent>
          </a:graphicData>
        </a:graphic>
      </p:graphicFrame>
      <p:sp>
        <p:nvSpPr>
          <p:cNvPr id="9" name="1 Título"/>
          <p:cNvSpPr txBox="1">
            <a:spLocks noGrp="1"/>
          </p:cNvSpPr>
          <p:nvPr>
            <p:ph type="title"/>
          </p:nvPr>
        </p:nvSpPr>
        <p:spPr>
          <a:xfrm>
            <a:off x="395536" y="4766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Gestión de Volúmenes</a:t>
            </a:r>
            <a:endParaRPr lang="es-AR" dirty="0"/>
          </a:p>
        </p:txBody>
      </p:sp>
      <p:sp>
        <p:nvSpPr>
          <p:cNvPr id="10" name="1 Título"/>
          <p:cNvSpPr txBox="1">
            <a:spLocks/>
          </p:cNvSpPr>
          <p:nvPr/>
        </p:nvSpPr>
        <p:spPr>
          <a:xfrm>
            <a:off x="323528" y="321297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Gestión de Almacenamiento</a:t>
            </a:r>
            <a:endParaRPr lang="es-AR" dirty="0"/>
          </a:p>
        </p:txBody>
      </p:sp>
      <p:graphicFrame>
        <p:nvGraphicFramePr>
          <p:cNvPr id="11" name="Objeto 10"/>
          <p:cNvGraphicFramePr>
            <a:graphicFrameLocks noChangeAspect="1"/>
          </p:cNvGraphicFramePr>
          <p:nvPr>
            <p:extLst>
              <p:ext uri="{D42A27DB-BD31-4B8C-83A1-F6EECF244321}">
                <p14:modId xmlns:p14="http://schemas.microsoft.com/office/powerpoint/2010/main" val="1148516386"/>
              </p:ext>
            </p:extLst>
          </p:nvPr>
        </p:nvGraphicFramePr>
        <p:xfrm>
          <a:off x="3955411" y="4211924"/>
          <a:ext cx="1091130" cy="945268"/>
        </p:xfrm>
        <a:graphic>
          <a:graphicData uri="http://schemas.openxmlformats.org/presentationml/2006/ole">
            <mc:AlternateContent xmlns:mc="http://schemas.openxmlformats.org/markup-compatibility/2006">
              <mc:Choice xmlns:v="urn:schemas-microsoft-com:vml" Requires="v">
                <p:oleObj name="Documento" showAsIcon="1" r:id="rId4" imgW="914400" imgH="792360" progId="Word.Document.12">
                  <p:embed/>
                </p:oleObj>
              </mc:Choice>
              <mc:Fallback>
                <p:oleObj name="Documento" showAsIcon="1" r:id="rId4" imgW="914400" imgH="792360" progId="Word.Document.12">
                  <p:embed/>
                  <p:pic>
                    <p:nvPicPr>
                      <p:cNvPr id="0" name=""/>
                      <p:cNvPicPr/>
                      <p:nvPr/>
                    </p:nvPicPr>
                    <p:blipFill>
                      <a:blip r:embed="rId5"/>
                      <a:stretch>
                        <a:fillRect/>
                      </a:stretch>
                    </p:blipFill>
                    <p:spPr>
                      <a:xfrm>
                        <a:off x="3955411" y="4211924"/>
                        <a:ext cx="1091130" cy="945268"/>
                      </a:xfrm>
                      <a:prstGeom prst="rect">
                        <a:avLst/>
                      </a:prstGeom>
                    </p:spPr>
                  </p:pic>
                </p:oleObj>
              </mc:Fallback>
            </mc:AlternateContent>
          </a:graphicData>
        </a:graphic>
      </p:graphicFrame>
    </p:spTree>
    <p:extLst>
      <p:ext uri="{BB962C8B-B14F-4D97-AF65-F5344CB8AC3E}">
        <p14:creationId xmlns:p14="http://schemas.microsoft.com/office/powerpoint/2010/main" val="128790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u="sng" dirty="0"/>
              <a:t>Interfaz del sistema de archivos</a:t>
            </a:r>
            <a:endParaRPr lang="es-AR" b="1" dirty="0"/>
          </a:p>
        </p:txBody>
      </p:sp>
      <p:sp>
        <p:nvSpPr>
          <p:cNvPr id="3" name="2 Marcador de contenido"/>
          <p:cNvSpPr>
            <a:spLocks noGrp="1"/>
          </p:cNvSpPr>
          <p:nvPr>
            <p:ph idx="1"/>
          </p:nvPr>
        </p:nvSpPr>
        <p:spPr>
          <a:xfrm>
            <a:off x="251520" y="2204864"/>
            <a:ext cx="8640960" cy="4032448"/>
          </a:xfrm>
        </p:spPr>
        <p:txBody>
          <a:bodyPr>
            <a:normAutofit fontScale="92500" lnSpcReduction="20000"/>
          </a:bodyPr>
          <a:lstStyle/>
          <a:p>
            <a:r>
              <a:rPr lang="es-ES" dirty="0"/>
              <a:t>Un </a:t>
            </a:r>
            <a:r>
              <a:rPr lang="es-ES" b="1" dirty="0"/>
              <a:t>archivo</a:t>
            </a:r>
            <a:r>
              <a:rPr lang="es-ES" dirty="0"/>
              <a:t> es una conjunto de </a:t>
            </a:r>
            <a:r>
              <a:rPr lang="es-ES" b="1" dirty="0"/>
              <a:t>información lógica </a:t>
            </a:r>
            <a:r>
              <a:rPr lang="es-ES" dirty="0"/>
              <a:t>relacionada, con un nombre, que se graba en almacenamiento secundario (fuentes, objeto, ,ejecutables, datos numéricos, texto, registros de nómina, imágenes gráficas, grabaciones sonoras, etc.)</a:t>
            </a:r>
          </a:p>
          <a:p>
            <a:r>
              <a:rPr lang="es-ES" dirty="0"/>
              <a:t>Un archivo tiene una estructura determinada que dependerá de su tipo.</a:t>
            </a:r>
            <a:endParaRPr lang="es-AR" dirty="0"/>
          </a:p>
          <a:p>
            <a:r>
              <a:rPr lang="es-AR" dirty="0"/>
              <a:t>Se administra mediante un FCB (</a:t>
            </a:r>
            <a:r>
              <a:rPr lang="es-AR" dirty="0" err="1"/>
              <a:t>Atribútos</a:t>
            </a:r>
            <a:r>
              <a:rPr lang="es-AR" dirty="0"/>
              <a:t>+ donde arranca +otras)</a:t>
            </a:r>
          </a:p>
        </p:txBody>
      </p:sp>
      <p:sp>
        <p:nvSpPr>
          <p:cNvPr id="4" name="1 Título"/>
          <p:cNvSpPr txBox="1">
            <a:spLocks/>
          </p:cNvSpPr>
          <p:nvPr/>
        </p:nvSpPr>
        <p:spPr>
          <a:xfrm>
            <a:off x="482427" y="1268760"/>
            <a:ext cx="2901008"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b="1" dirty="0">
                <a:latin typeface="+mj-lt"/>
                <a:ea typeface="+mj-ea"/>
                <a:cs typeface="+mj-cs"/>
              </a:rPr>
              <a:t>Concepto:</a:t>
            </a:r>
            <a:endParaRPr kumimoji="0" lang="es-AR" sz="4400" b="1" i="0"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Atributos de los archivos</a:t>
            </a:r>
            <a:endParaRPr lang="es-AR" b="1" dirty="0"/>
          </a:p>
        </p:txBody>
      </p:sp>
      <p:sp>
        <p:nvSpPr>
          <p:cNvPr id="3" name="2 Marcador de contenido"/>
          <p:cNvSpPr>
            <a:spLocks noGrp="1"/>
          </p:cNvSpPr>
          <p:nvPr>
            <p:ph idx="1"/>
          </p:nvPr>
        </p:nvSpPr>
        <p:spPr>
          <a:xfrm>
            <a:off x="457200" y="1196752"/>
            <a:ext cx="8075240" cy="4392488"/>
          </a:xfrm>
        </p:spPr>
        <p:txBody>
          <a:bodyPr>
            <a:normAutofit fontScale="47500" lnSpcReduction="20000"/>
          </a:bodyPr>
          <a:lstStyle/>
          <a:p>
            <a:pPr lvl="0"/>
            <a:r>
              <a:rPr lang="es-ES" b="1" u="sng" dirty="0"/>
              <a:t>Nombre:</a:t>
            </a:r>
            <a:r>
              <a:rPr lang="es-ES" b="1" dirty="0"/>
              <a:t> </a:t>
            </a:r>
            <a:r>
              <a:rPr lang="es-ES" dirty="0"/>
              <a:t>El nombre de archivo simbólico es la única información que se mantiene en un formato legible por parte de las personas.</a:t>
            </a:r>
          </a:p>
          <a:p>
            <a:pPr lvl="0"/>
            <a:endParaRPr lang="es-AR" dirty="0"/>
          </a:p>
          <a:p>
            <a:pPr lvl="0"/>
            <a:r>
              <a:rPr lang="es-ES" b="1" u="sng" dirty="0"/>
              <a:t>Identificador:</a:t>
            </a:r>
            <a:r>
              <a:rPr lang="es-ES" b="1" dirty="0"/>
              <a:t> </a:t>
            </a:r>
            <a:r>
              <a:rPr lang="es-ES" dirty="0"/>
              <a:t>Esta etiqueta unívoca, que usualmente es un número, identifica el archivo dentro del sistema.</a:t>
            </a:r>
          </a:p>
          <a:p>
            <a:pPr lvl="0"/>
            <a:endParaRPr lang="es-AR" dirty="0"/>
          </a:p>
          <a:p>
            <a:pPr lvl="0"/>
            <a:r>
              <a:rPr lang="es-ES" b="1" u="sng" dirty="0"/>
              <a:t>Tipo:</a:t>
            </a:r>
            <a:r>
              <a:rPr lang="es-ES" b="1" dirty="0"/>
              <a:t> </a:t>
            </a:r>
            <a:r>
              <a:rPr lang="es-ES" dirty="0"/>
              <a:t>Esta información es necesaria para los sistemas que soporten diferentes tipos de archivos.</a:t>
            </a:r>
          </a:p>
          <a:p>
            <a:pPr lvl="0"/>
            <a:endParaRPr lang="es-AR" dirty="0"/>
          </a:p>
          <a:p>
            <a:pPr lvl="0"/>
            <a:r>
              <a:rPr lang="es-ES" b="1" u="sng" dirty="0"/>
              <a:t>Ubicación</a:t>
            </a:r>
            <a:r>
              <a:rPr lang="es-ES" u="sng" dirty="0"/>
              <a:t>:</a:t>
            </a:r>
            <a:r>
              <a:rPr lang="es-ES" dirty="0"/>
              <a:t> Esta información es un puntero a un dispositivo y a la ubicación del archivo dentro de dicho dispositivo.</a:t>
            </a:r>
          </a:p>
          <a:p>
            <a:pPr lvl="0"/>
            <a:endParaRPr lang="es-AR" dirty="0"/>
          </a:p>
          <a:p>
            <a:pPr lvl="0"/>
            <a:r>
              <a:rPr lang="es-ES" b="1" u="sng" dirty="0"/>
              <a:t>Tamaño:</a:t>
            </a:r>
            <a:r>
              <a:rPr lang="es-ES" b="1" dirty="0"/>
              <a:t> </a:t>
            </a:r>
            <a:r>
              <a:rPr lang="es-ES" dirty="0"/>
              <a:t>Este atributo expresa el tamaño actual del archivo (en bytes, palabras o bloques) y, posiblemente, el tamaño máximo permitido.</a:t>
            </a:r>
          </a:p>
          <a:p>
            <a:pPr lvl="0"/>
            <a:endParaRPr lang="es-AR" dirty="0"/>
          </a:p>
          <a:p>
            <a:pPr lvl="0"/>
            <a:r>
              <a:rPr lang="es-ES" b="1" u="sng" dirty="0"/>
              <a:t>Protección:</a:t>
            </a:r>
            <a:r>
              <a:rPr lang="es-ES" b="1" dirty="0"/>
              <a:t> </a:t>
            </a:r>
            <a:r>
              <a:rPr lang="es-ES" dirty="0"/>
              <a:t>Información de control de acceso que determina quién puede leer el archivo, escribir en el archivo, ejecutarlo, etc.</a:t>
            </a:r>
            <a:endParaRPr lang="es-AR" dirty="0"/>
          </a:p>
          <a:p>
            <a:pPr>
              <a:buNone/>
            </a:pPr>
            <a:endParaRPr lang="es-AR" dirty="0"/>
          </a:p>
          <a:p>
            <a:pPr lvl="0"/>
            <a:r>
              <a:rPr lang="es-ES" b="1" u="sng" dirty="0"/>
              <a:t>Fecha, hora e identificación del usuario:</a:t>
            </a:r>
            <a:r>
              <a:rPr lang="es-ES" b="1" dirty="0"/>
              <a:t> </a:t>
            </a:r>
            <a:r>
              <a:rPr lang="es-ES" dirty="0"/>
              <a:t>Esta información puede mantenerse para los sucesos de creación, de última modificación y de último uso del archivo. Estos datos pueden resultar útiles para propósitos de protección, seguridad y monitorización del uso del archivo.</a:t>
            </a:r>
            <a:endParaRPr lang="es-AR" dirty="0"/>
          </a:p>
        </p:txBody>
      </p:sp>
      <p:sp>
        <p:nvSpPr>
          <p:cNvPr id="4" name="2 Marcador de contenido"/>
          <p:cNvSpPr txBox="1">
            <a:spLocks/>
          </p:cNvSpPr>
          <p:nvPr/>
        </p:nvSpPr>
        <p:spPr>
          <a:xfrm>
            <a:off x="611560" y="5661248"/>
            <a:ext cx="7776864" cy="648072"/>
          </a:xfrm>
          <a:prstGeom prst="rect">
            <a:avLst/>
          </a:prstGeom>
        </p:spPr>
        <p:txBody>
          <a:bodyPr vert="horz" lIns="91440" tIns="45720" rIns="91440" bIns="45720" rtlCol="0">
            <a:normAutofit fontScale="62500" lnSpcReduction="20000"/>
          </a:bodyPr>
          <a:lstStyle/>
          <a:p>
            <a:r>
              <a:rPr lang="es-ES" sz="3200" dirty="0"/>
              <a:t>*La información acerca de los archivos se almacena en la </a:t>
            </a:r>
            <a:r>
              <a:rPr lang="es-ES" sz="3200" b="1" dirty="0"/>
              <a:t>estructura de directorios</a:t>
            </a:r>
            <a:r>
              <a:rPr lang="es-ES" sz="3200" dirty="0"/>
              <a:t>, que también reside en el almacenamiento secundario.</a:t>
            </a:r>
            <a:endParaRPr lang="es-AR" sz="3200" dirty="0"/>
          </a:p>
        </p:txBody>
      </p:sp>
      <p:sp>
        <p:nvSpPr>
          <p:cNvPr id="5" name="2 Marcador de contenido">
            <a:extLst>
              <a:ext uri="{FF2B5EF4-FFF2-40B4-BE49-F238E27FC236}">
                <a16:creationId xmlns:a16="http://schemas.microsoft.com/office/drawing/2014/main" id="{EF0173FB-7B68-45DB-ACCB-6F2AFC1E6090}"/>
              </a:ext>
            </a:extLst>
          </p:cNvPr>
          <p:cNvSpPr txBox="1">
            <a:spLocks/>
          </p:cNvSpPr>
          <p:nvPr/>
        </p:nvSpPr>
        <p:spPr>
          <a:xfrm>
            <a:off x="609140" y="6381328"/>
            <a:ext cx="4901716" cy="349890"/>
          </a:xfrm>
          <a:prstGeom prst="rect">
            <a:avLst/>
          </a:prstGeom>
        </p:spPr>
        <p:txBody>
          <a:bodyPr vert="horz" lIns="91440" tIns="45720" rIns="91440" bIns="45720" rtlCol="0">
            <a:normAutofit fontScale="40000" lnSpcReduction="20000"/>
          </a:bodyPr>
          <a:lstStyle/>
          <a:p>
            <a:r>
              <a:rPr lang="es-ES" sz="3200" dirty="0"/>
              <a:t>* Metadatos del Sistema de Archivos / Metadatos del Archivo</a:t>
            </a:r>
            <a:endParaRPr lang="es-AR"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Operaciones con Archivos</a:t>
            </a:r>
          </a:p>
        </p:txBody>
      </p:sp>
      <p:sp>
        <p:nvSpPr>
          <p:cNvPr id="6" name="5 Rectángulo"/>
          <p:cNvSpPr/>
          <p:nvPr/>
        </p:nvSpPr>
        <p:spPr>
          <a:xfrm>
            <a:off x="395536" y="2852936"/>
            <a:ext cx="8496944" cy="1200329"/>
          </a:xfrm>
          <a:prstGeom prst="rect">
            <a:avLst/>
          </a:prstGeom>
        </p:spPr>
        <p:txBody>
          <a:bodyPr wrap="square">
            <a:spAutoFit/>
          </a:bodyPr>
          <a:lstStyle/>
          <a:p>
            <a:pPr lvl="0">
              <a:buNone/>
            </a:pPr>
            <a:r>
              <a:rPr lang="es-AR" b="1" dirty="0"/>
              <a:t>Lectura de un archivo</a:t>
            </a:r>
            <a:r>
              <a:rPr lang="es-ES" b="1" dirty="0"/>
              <a:t> : </a:t>
            </a:r>
            <a:r>
              <a:rPr lang="es-ES" dirty="0"/>
              <a:t>Se realiza una </a:t>
            </a:r>
            <a:r>
              <a:rPr lang="es-ES" dirty="0">
                <a:solidFill>
                  <a:srgbClr val="0070C0"/>
                </a:solidFill>
              </a:rPr>
              <a:t>llamada al sistema </a:t>
            </a:r>
            <a:r>
              <a:rPr lang="es-ES" dirty="0"/>
              <a:t>que especifica el nombre del archivo</a:t>
            </a:r>
            <a:r>
              <a:rPr lang="es-AR" dirty="0"/>
              <a:t> y </a:t>
            </a:r>
            <a:r>
              <a:rPr lang="es-ES" dirty="0"/>
              <a:t>dónde debe colocarse (</a:t>
            </a:r>
            <a:r>
              <a:rPr lang="es-ES" dirty="0">
                <a:solidFill>
                  <a:srgbClr val="0070C0"/>
                </a:solidFill>
              </a:rPr>
              <a:t>dentro de la memoria</a:t>
            </a:r>
            <a:r>
              <a:rPr lang="es-ES" dirty="0"/>
              <a:t>) el siguiente bloque del archivo. El Sistema con el nombre explora el directorio para encontrar la ubicación. Luego se debe mantener </a:t>
            </a:r>
            <a:r>
              <a:rPr lang="es-ES" dirty="0">
                <a:solidFill>
                  <a:srgbClr val="0070C0"/>
                </a:solidFill>
              </a:rPr>
              <a:t>un puntero </a:t>
            </a:r>
            <a:r>
              <a:rPr lang="es-ES" dirty="0"/>
              <a:t>que haga referencia a la </a:t>
            </a:r>
            <a:r>
              <a:rPr lang="es-ES" dirty="0">
                <a:solidFill>
                  <a:srgbClr val="0070C0"/>
                </a:solidFill>
              </a:rPr>
              <a:t>ubicación dentro del archivo</a:t>
            </a:r>
            <a:r>
              <a:rPr lang="es-ES" dirty="0"/>
              <a:t>.</a:t>
            </a:r>
          </a:p>
        </p:txBody>
      </p:sp>
      <p:sp>
        <p:nvSpPr>
          <p:cNvPr id="7" name="6 Rectángulo"/>
          <p:cNvSpPr/>
          <p:nvPr/>
        </p:nvSpPr>
        <p:spPr>
          <a:xfrm>
            <a:off x="395536" y="3945830"/>
            <a:ext cx="8676456" cy="923330"/>
          </a:xfrm>
          <a:prstGeom prst="rect">
            <a:avLst/>
          </a:prstGeom>
        </p:spPr>
        <p:txBody>
          <a:bodyPr wrap="square">
            <a:spAutoFit/>
          </a:bodyPr>
          <a:lstStyle/>
          <a:p>
            <a:pPr lvl="0">
              <a:buNone/>
            </a:pPr>
            <a:r>
              <a:rPr lang="es-AR" b="1" dirty="0"/>
              <a:t>Reposicionamiento dentro de un archivo: </a:t>
            </a:r>
            <a:r>
              <a:rPr lang="es-ES" dirty="0"/>
              <a:t>Se explora el directorio para hallar la correspondiente entrada y se reposiciona el puntero de posición actual dentro de un archivo, asignándole un nuevo valor </a:t>
            </a:r>
            <a:r>
              <a:rPr lang="es-ES" dirty="0">
                <a:solidFill>
                  <a:srgbClr val="0070C0"/>
                </a:solidFill>
              </a:rPr>
              <a:t>(búsqueda dentro del archivo)</a:t>
            </a:r>
            <a:endParaRPr lang="es-AR" dirty="0">
              <a:solidFill>
                <a:srgbClr val="0070C0"/>
              </a:solidFill>
            </a:endParaRPr>
          </a:p>
        </p:txBody>
      </p:sp>
      <p:sp>
        <p:nvSpPr>
          <p:cNvPr id="9" name="8 Rectángulo"/>
          <p:cNvSpPr/>
          <p:nvPr/>
        </p:nvSpPr>
        <p:spPr>
          <a:xfrm>
            <a:off x="395536" y="1700808"/>
            <a:ext cx="8064896" cy="1200329"/>
          </a:xfrm>
          <a:prstGeom prst="rect">
            <a:avLst/>
          </a:prstGeom>
        </p:spPr>
        <p:txBody>
          <a:bodyPr wrap="square">
            <a:spAutoFit/>
          </a:bodyPr>
          <a:lstStyle/>
          <a:p>
            <a:r>
              <a:rPr lang="es-AR" b="1" dirty="0"/>
              <a:t>Escritura en un archivo: </a:t>
            </a:r>
            <a:r>
              <a:rPr lang="es-ES" dirty="0"/>
              <a:t>Debemos realizar </a:t>
            </a:r>
            <a:r>
              <a:rPr lang="es-ES" b="1" dirty="0">
                <a:solidFill>
                  <a:srgbClr val="0070C0"/>
                </a:solidFill>
              </a:rPr>
              <a:t>una llamada al sistema </a:t>
            </a:r>
            <a:r>
              <a:rPr lang="es-ES" dirty="0"/>
              <a:t>que especifique el nombre del archivo y la información que hay que escribir en el archivo. El Sistema con el nombre explora el directorio para encontrar la ubicación. Luego se debe mantener un </a:t>
            </a:r>
            <a:r>
              <a:rPr lang="es-ES" b="1" dirty="0">
                <a:solidFill>
                  <a:srgbClr val="0070C0"/>
                </a:solidFill>
              </a:rPr>
              <a:t>puntero</a:t>
            </a:r>
            <a:r>
              <a:rPr lang="es-ES" dirty="0"/>
              <a:t> que haga referencia a la ubicación dentro del archivo.</a:t>
            </a:r>
            <a:endParaRPr lang="es-AR" dirty="0"/>
          </a:p>
        </p:txBody>
      </p:sp>
      <p:sp>
        <p:nvSpPr>
          <p:cNvPr id="10" name="9 Rectángulo"/>
          <p:cNvSpPr/>
          <p:nvPr/>
        </p:nvSpPr>
        <p:spPr>
          <a:xfrm>
            <a:off x="-144016" y="1187460"/>
            <a:ext cx="10404648" cy="646331"/>
          </a:xfrm>
          <a:prstGeom prst="rect">
            <a:avLst/>
          </a:prstGeom>
        </p:spPr>
        <p:txBody>
          <a:bodyPr wrap="square">
            <a:spAutoFit/>
          </a:bodyPr>
          <a:lstStyle/>
          <a:p>
            <a:pPr marL="914400" lvl="1" indent="-381000">
              <a:spcBef>
                <a:spcPts val="0"/>
              </a:spcBef>
              <a:buSzPts val="2400"/>
              <a:buNone/>
            </a:pPr>
            <a:r>
              <a:rPr lang="es-AR" b="1" dirty="0"/>
              <a:t>Creación de un archivo: </a:t>
            </a:r>
            <a:r>
              <a:rPr lang="es-AR" dirty="0"/>
              <a:t>Verifica si hay espacio y luego crea una entrada para el archivo</a:t>
            </a:r>
          </a:p>
          <a:p>
            <a:pPr marL="914400" lvl="1" indent="-381000">
              <a:spcBef>
                <a:spcPts val="0"/>
              </a:spcBef>
              <a:buSzPts val="2400"/>
              <a:buNone/>
            </a:pPr>
            <a:r>
              <a:rPr lang="es-AR" dirty="0"/>
              <a:t> en el directorio</a:t>
            </a:r>
          </a:p>
        </p:txBody>
      </p:sp>
      <p:sp>
        <p:nvSpPr>
          <p:cNvPr id="13" name="12 Rectángulo"/>
          <p:cNvSpPr/>
          <p:nvPr/>
        </p:nvSpPr>
        <p:spPr>
          <a:xfrm>
            <a:off x="-540568" y="4797152"/>
            <a:ext cx="9684568" cy="1200329"/>
          </a:xfrm>
          <a:prstGeom prst="rect">
            <a:avLst/>
          </a:prstGeom>
        </p:spPr>
        <p:txBody>
          <a:bodyPr wrap="square">
            <a:spAutoFit/>
          </a:bodyPr>
          <a:lstStyle/>
          <a:p>
            <a:pPr marL="914400" lvl="1" indent="-381000">
              <a:spcBef>
                <a:spcPts val="0"/>
              </a:spcBef>
              <a:buSzPts val="2400"/>
            </a:pPr>
            <a:r>
              <a:rPr lang="es-AR" b="1" dirty="0"/>
              <a:t>	Borrado de un archivo: </a:t>
            </a:r>
            <a:r>
              <a:rPr lang="es-ES" u="sng" dirty="0"/>
              <a:t>E</a:t>
            </a:r>
            <a:r>
              <a:rPr lang="es-ES" dirty="0"/>
              <a:t>xploramos el directorio en busca del archivo indicado. Habiendo hallado la entrada de directorio asociada, liberamos todo el espacio del archivo, de modo que pueda ser reutilizado por otros archivos, y borramos también la propia entrada del directorio </a:t>
            </a:r>
            <a:r>
              <a:rPr lang="es-ES" b="1" dirty="0">
                <a:solidFill>
                  <a:srgbClr val="FF0000"/>
                </a:solidFill>
              </a:rPr>
              <a:t>(SEGURO???????????) (</a:t>
            </a:r>
            <a:r>
              <a:rPr lang="en-US" b="1" dirty="0">
                <a:solidFill>
                  <a:srgbClr val="FF0000"/>
                </a:solidFill>
              </a:rPr>
              <a:t>Format, 1-pass, 3-pass, and 7-pass</a:t>
            </a:r>
            <a:r>
              <a:rPr lang="es-ES" b="1" dirty="0">
                <a:solidFill>
                  <a:srgbClr val="FF0000"/>
                </a:solidFill>
              </a:rPr>
              <a:t>)</a:t>
            </a:r>
            <a:endParaRPr lang="es-AR" b="1" dirty="0">
              <a:solidFill>
                <a:srgbClr val="FF0000"/>
              </a:solidFill>
            </a:endParaRPr>
          </a:p>
        </p:txBody>
      </p:sp>
      <p:sp>
        <p:nvSpPr>
          <p:cNvPr id="14" name="13 Rectángulo"/>
          <p:cNvSpPr/>
          <p:nvPr/>
        </p:nvSpPr>
        <p:spPr>
          <a:xfrm>
            <a:off x="395536" y="5949280"/>
            <a:ext cx="8496944" cy="646331"/>
          </a:xfrm>
          <a:prstGeom prst="rect">
            <a:avLst/>
          </a:prstGeom>
        </p:spPr>
        <p:txBody>
          <a:bodyPr wrap="square" lIns="91440" tIns="45720" rIns="91440" bIns="45720" anchor="t">
            <a:spAutoFit/>
          </a:bodyPr>
          <a:lstStyle/>
          <a:p>
            <a:r>
              <a:rPr lang="es-ES" b="1" dirty="0"/>
              <a:t>Truncado de un archivo: </a:t>
            </a:r>
            <a:r>
              <a:rPr lang="es-ES" dirty="0"/>
              <a:t>El usuario puede querer borrar el contenido de un archivo, pero manteniendo sus atributos.</a:t>
            </a:r>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51720" y="1137641"/>
            <a:ext cx="6192688" cy="1656184"/>
          </a:xfrm>
        </p:spPr>
        <p:txBody>
          <a:bodyPr>
            <a:normAutofit/>
          </a:bodyPr>
          <a:lstStyle/>
          <a:p>
            <a:r>
              <a:rPr lang="es-AR" b="1" dirty="0"/>
              <a:t>PRACTICA CON RECUVA </a:t>
            </a:r>
          </a:p>
          <a:p>
            <a:pPr marL="0" indent="0">
              <a:buNone/>
            </a:pPr>
            <a:endParaRPr lang="es-AR" b="1" dirty="0"/>
          </a:p>
        </p:txBody>
      </p:sp>
      <p:sp>
        <p:nvSpPr>
          <p:cNvPr id="4" name="AutoShape 2" descr="Image result for under construction">
            <a:hlinkClick r:id="rId2"/>
          </p:cNvPr>
          <p:cNvSpPr>
            <a:spLocks noChangeAspect="1" noChangeArrowheads="1"/>
          </p:cNvSpPr>
          <p:nvPr/>
        </p:nvSpPr>
        <p:spPr bwMode="auto">
          <a:xfrm>
            <a:off x="2771800" y="2380763"/>
            <a:ext cx="3105150" cy="3695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102111"/>
            <a:ext cx="3845325" cy="1987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E8FA4-447A-4739-8F53-4AFFB97C87E3}"/>
              </a:ext>
            </a:extLst>
          </p:cNvPr>
          <p:cNvSpPr>
            <a:spLocks noGrp="1"/>
          </p:cNvSpPr>
          <p:nvPr>
            <p:ph type="title"/>
          </p:nvPr>
        </p:nvSpPr>
        <p:spPr>
          <a:xfrm>
            <a:off x="611560" y="-91624"/>
            <a:ext cx="8229600" cy="1143000"/>
          </a:xfrm>
        </p:spPr>
        <p:txBody>
          <a:bodyPr/>
          <a:lstStyle/>
          <a:p>
            <a:r>
              <a:rPr lang="es-AR"/>
              <a:t>Format el Pendrive!!!</a:t>
            </a:r>
            <a:endParaRPr lang="es-AR" dirty="0"/>
          </a:p>
        </p:txBody>
      </p:sp>
      <p:pic>
        <p:nvPicPr>
          <p:cNvPr id="4" name="Imagen 3">
            <a:extLst>
              <a:ext uri="{FF2B5EF4-FFF2-40B4-BE49-F238E27FC236}">
                <a16:creationId xmlns:a16="http://schemas.microsoft.com/office/drawing/2014/main" id="{2FAC6FD6-5831-4C9C-A491-8A52D3112100}"/>
              </a:ext>
            </a:extLst>
          </p:cNvPr>
          <p:cNvPicPr>
            <a:picLocks noChangeAspect="1"/>
          </p:cNvPicPr>
          <p:nvPr/>
        </p:nvPicPr>
        <p:blipFill>
          <a:blip r:embed="rId2"/>
          <a:stretch>
            <a:fillRect/>
          </a:stretch>
        </p:blipFill>
        <p:spPr>
          <a:xfrm>
            <a:off x="730904" y="1035724"/>
            <a:ext cx="1854637" cy="3526333"/>
          </a:xfrm>
          <a:prstGeom prst="rect">
            <a:avLst/>
          </a:prstGeom>
        </p:spPr>
      </p:pic>
      <p:pic>
        <p:nvPicPr>
          <p:cNvPr id="5" name="Imagen 4">
            <a:extLst>
              <a:ext uri="{FF2B5EF4-FFF2-40B4-BE49-F238E27FC236}">
                <a16:creationId xmlns:a16="http://schemas.microsoft.com/office/drawing/2014/main" id="{DCBA80B5-8E60-405E-969E-55E50D77EA9C}"/>
              </a:ext>
            </a:extLst>
          </p:cNvPr>
          <p:cNvPicPr>
            <a:picLocks noChangeAspect="1"/>
          </p:cNvPicPr>
          <p:nvPr/>
        </p:nvPicPr>
        <p:blipFill>
          <a:blip r:embed="rId3"/>
          <a:stretch>
            <a:fillRect/>
          </a:stretch>
        </p:blipFill>
        <p:spPr>
          <a:xfrm>
            <a:off x="3245023" y="2059594"/>
            <a:ext cx="4346848" cy="1195383"/>
          </a:xfrm>
          <a:prstGeom prst="rect">
            <a:avLst/>
          </a:prstGeom>
        </p:spPr>
      </p:pic>
      <p:sp>
        <p:nvSpPr>
          <p:cNvPr id="6" name="Título 1">
            <a:extLst>
              <a:ext uri="{FF2B5EF4-FFF2-40B4-BE49-F238E27FC236}">
                <a16:creationId xmlns:a16="http://schemas.microsoft.com/office/drawing/2014/main" id="{1E0EAB48-F2B1-4B06-ACC5-B174D5AC9C3F}"/>
              </a:ext>
            </a:extLst>
          </p:cNvPr>
          <p:cNvSpPr txBox="1">
            <a:spLocks/>
          </p:cNvSpPr>
          <p:nvPr/>
        </p:nvSpPr>
        <p:spPr>
          <a:xfrm>
            <a:off x="1184213" y="4880348"/>
            <a:ext cx="677557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a:t>Muere Insecto!!!</a:t>
            </a:r>
            <a:endParaRPr lang="es-AR" b="1" dirty="0"/>
          </a:p>
        </p:txBody>
      </p:sp>
      <p:pic>
        <p:nvPicPr>
          <p:cNvPr id="21506" name="Picture 2" descr="vegeta vs majin buu - Rene garcia / voz de vegeta | Facebook">
            <a:extLst>
              <a:ext uri="{FF2B5EF4-FFF2-40B4-BE49-F238E27FC236}">
                <a16:creationId xmlns:a16="http://schemas.microsoft.com/office/drawing/2014/main" id="{B53ECF44-8687-416E-BC96-39ACC6C7F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9" y="4867210"/>
            <a:ext cx="2142924" cy="133360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Vegeta VS Majin boo pelea completa (Español Latino) - YouTube">
            <a:extLst>
              <a:ext uri="{FF2B5EF4-FFF2-40B4-BE49-F238E27FC236}">
                <a16:creationId xmlns:a16="http://schemas.microsoft.com/office/drawing/2014/main" id="{8DA98BCC-1506-4720-BCF9-64077EB5DE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40" y="4962526"/>
            <a:ext cx="2398313" cy="13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55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0177293-97B3-434B-BFFF-12429E5161F2}"/>
              </a:ext>
            </a:extLst>
          </p:cNvPr>
          <p:cNvPicPr>
            <a:picLocks noChangeAspect="1"/>
          </p:cNvPicPr>
          <p:nvPr/>
        </p:nvPicPr>
        <p:blipFill>
          <a:blip r:embed="rId2"/>
          <a:stretch>
            <a:fillRect/>
          </a:stretch>
        </p:blipFill>
        <p:spPr>
          <a:xfrm>
            <a:off x="931797" y="1052736"/>
            <a:ext cx="7181395" cy="4359857"/>
          </a:xfrm>
          <a:prstGeom prst="rect">
            <a:avLst/>
          </a:prstGeom>
        </p:spPr>
      </p:pic>
      <p:sp>
        <p:nvSpPr>
          <p:cNvPr id="2" name="Título 1">
            <a:extLst>
              <a:ext uri="{FF2B5EF4-FFF2-40B4-BE49-F238E27FC236}">
                <a16:creationId xmlns:a16="http://schemas.microsoft.com/office/drawing/2014/main" id="{18E33B87-3324-4184-AD52-C74BF188C912}"/>
              </a:ext>
            </a:extLst>
          </p:cNvPr>
          <p:cNvSpPr>
            <a:spLocks noGrp="1"/>
          </p:cNvSpPr>
          <p:nvPr>
            <p:ph type="title"/>
          </p:nvPr>
        </p:nvSpPr>
        <p:spPr>
          <a:xfrm>
            <a:off x="407694" y="5412593"/>
            <a:ext cx="8229600" cy="1143000"/>
          </a:xfrm>
        </p:spPr>
        <p:txBody>
          <a:bodyPr/>
          <a:lstStyle/>
          <a:p>
            <a:r>
              <a:rPr lang="es-AR" dirty="0"/>
              <a:t>“F”</a:t>
            </a:r>
          </a:p>
        </p:txBody>
      </p:sp>
    </p:spTree>
    <p:extLst>
      <p:ext uri="{BB962C8B-B14F-4D97-AF65-F5344CB8AC3E}">
        <p14:creationId xmlns:p14="http://schemas.microsoft.com/office/powerpoint/2010/main" val="14900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30016"/>
            <a:ext cx="8229600" cy="1143000"/>
          </a:xfrm>
        </p:spPr>
        <p:txBody>
          <a:bodyPr/>
          <a:lstStyle/>
          <a:p>
            <a:r>
              <a:rPr lang="es-AR" b="1" dirty="0"/>
              <a:t>Gestión de Almacenamiento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defRPr/>
            </a:pPr>
            <a:r>
              <a:rPr lang="es-AR" b="1" dirty="0"/>
              <a:t>Bloqueo de archivos (LOCK vs MUTEX)</a:t>
            </a:r>
            <a:endParaRPr lang="es-AR" dirty="0"/>
          </a:p>
        </p:txBody>
      </p:sp>
      <p:sp>
        <p:nvSpPr>
          <p:cNvPr id="3" name="2 Marcador de contenido"/>
          <p:cNvSpPr>
            <a:spLocks noGrp="1"/>
          </p:cNvSpPr>
          <p:nvPr>
            <p:ph idx="1"/>
          </p:nvPr>
        </p:nvSpPr>
        <p:spPr>
          <a:xfrm>
            <a:off x="539552" y="1412776"/>
            <a:ext cx="8229600" cy="4237931"/>
          </a:xfrm>
        </p:spPr>
        <p:txBody>
          <a:bodyPr>
            <a:normAutofit fontScale="25000" lnSpcReduction="20000"/>
          </a:bodyPr>
          <a:lstStyle/>
          <a:p>
            <a:pPr marL="914400" lvl="1" indent="-381000" algn="just">
              <a:lnSpc>
                <a:spcPct val="115000"/>
              </a:lnSpc>
              <a:spcBef>
                <a:spcPts val="0"/>
              </a:spcBef>
              <a:buSzPts val="2400"/>
              <a:buFont typeface="Arial" pitchFamily="34" charset="0"/>
              <a:buChar char="•"/>
            </a:pPr>
            <a:r>
              <a:rPr lang="es-AR" sz="11200" dirty="0"/>
              <a:t>Los SSOO permiten realizar el bloqueo del archivo, de manera total o parcial (Determinadas secciones).</a:t>
            </a:r>
          </a:p>
          <a:p>
            <a:pPr marL="914400" lvl="1" indent="-381000" algn="just">
              <a:lnSpc>
                <a:spcPct val="115000"/>
              </a:lnSpc>
              <a:spcBef>
                <a:spcPts val="0"/>
              </a:spcBef>
              <a:buSzPts val="2400"/>
              <a:buFont typeface="Arial" pitchFamily="34" charset="0"/>
              <a:buChar char="•"/>
            </a:pPr>
            <a:r>
              <a:rPr lang="es-AR" sz="11200" dirty="0"/>
              <a:t>Existen </a:t>
            </a:r>
          </a:p>
          <a:p>
            <a:pPr marL="1371600" lvl="2" indent="-381000">
              <a:lnSpc>
                <a:spcPct val="115000"/>
              </a:lnSpc>
              <a:spcBef>
                <a:spcPts val="0"/>
              </a:spcBef>
              <a:buSzPts val="2400"/>
              <a:buChar char="■"/>
            </a:pPr>
            <a:r>
              <a:rPr lang="es-AR" sz="11200" b="1" dirty="0"/>
              <a:t>Bloqueos “obligatorios”: </a:t>
            </a:r>
            <a:r>
              <a:rPr lang="es-AR" sz="11200" dirty="0"/>
              <a:t>El SSOO se encarga de mantener la integridad mediante bloqueos </a:t>
            </a:r>
            <a:r>
              <a:rPr lang="es-AR" sz="11200" b="1" dirty="0" err="1"/>
              <a:t>Bloqueos</a:t>
            </a:r>
            <a:r>
              <a:rPr lang="es-AR" sz="11200" b="1" dirty="0"/>
              <a:t> “sugeridos”: </a:t>
            </a:r>
            <a:r>
              <a:rPr lang="es-AR" sz="11200" dirty="0"/>
              <a:t>Es responsabilidad de los desarrolladores utilizar los bloqueos</a:t>
            </a:r>
            <a:endParaRPr lang="es-AR" dirty="0"/>
          </a:p>
        </p:txBody>
      </p:sp>
      <p:sp>
        <p:nvSpPr>
          <p:cNvPr id="4" name="1 Título"/>
          <p:cNvSpPr txBox="1">
            <a:spLocks/>
          </p:cNvSpPr>
          <p:nvPr/>
        </p:nvSpPr>
        <p:spPr>
          <a:xfrm>
            <a:off x="539552" y="1277888"/>
            <a:ext cx="5544616"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AR" sz="30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9458" name="Object 2"/>
          <p:cNvGraphicFramePr>
            <a:graphicFrameLocks noChangeAspect="1"/>
          </p:cNvGraphicFramePr>
          <p:nvPr>
            <p:extLst>
              <p:ext uri="{D42A27DB-BD31-4B8C-83A1-F6EECF244321}">
                <p14:modId xmlns:p14="http://schemas.microsoft.com/office/powerpoint/2010/main" val="3069726917"/>
              </p:ext>
            </p:extLst>
          </p:nvPr>
        </p:nvGraphicFramePr>
        <p:xfrm>
          <a:off x="4932040" y="5319590"/>
          <a:ext cx="999232" cy="1084172"/>
        </p:xfrm>
        <a:graphic>
          <a:graphicData uri="http://schemas.openxmlformats.org/presentationml/2006/ole">
            <mc:AlternateContent xmlns:mc="http://schemas.openxmlformats.org/markup-compatibility/2006">
              <mc:Choice xmlns:v="urn:schemas-microsoft-com:vml" Requires="v">
                <p:oleObj name="Objeto empaquetador del shell" showAsIcon="1" r:id="rId2" imgW="462240" imgH="491040" progId="Package">
                  <p:embed/>
                </p:oleObj>
              </mc:Choice>
              <mc:Fallback>
                <p:oleObj name="Objeto empaquetador del shell" showAsIcon="1" r:id="rId2" imgW="462240" imgH="491040" progId="Package">
                  <p:embed/>
                  <p:pic>
                    <p:nvPicPr>
                      <p:cNvPr id="0" name="Picture 2"/>
                      <p:cNvPicPr>
                        <a:picLocks noChangeAspect="1" noChangeArrowheads="1"/>
                      </p:cNvPicPr>
                      <p:nvPr/>
                    </p:nvPicPr>
                    <p:blipFill>
                      <a:blip r:embed="rId3"/>
                      <a:srcRect/>
                      <a:stretch>
                        <a:fillRect/>
                      </a:stretch>
                    </p:blipFill>
                    <p:spPr bwMode="auto">
                      <a:xfrm>
                        <a:off x="4932040" y="5319590"/>
                        <a:ext cx="999232" cy="1084172"/>
                      </a:xfrm>
                      <a:prstGeom prst="rect">
                        <a:avLst/>
                      </a:prstGeom>
                      <a:noFill/>
                      <a:ln>
                        <a:noFill/>
                      </a:ln>
                      <a:effectLst/>
                    </p:spPr>
                  </p:pic>
                </p:oleObj>
              </mc:Fallback>
            </mc:AlternateContent>
          </a:graphicData>
        </a:graphic>
      </p:graphicFrame>
      <p:sp>
        <p:nvSpPr>
          <p:cNvPr id="5" name="Rectángulo 4"/>
          <p:cNvSpPr/>
          <p:nvPr/>
        </p:nvSpPr>
        <p:spPr>
          <a:xfrm>
            <a:off x="1979712" y="5185430"/>
            <a:ext cx="2367251" cy="1200329"/>
          </a:xfrm>
          <a:prstGeom prst="rect">
            <a:avLst/>
          </a:prstGeom>
        </p:spPr>
        <p:txBody>
          <a:bodyPr wrap="none">
            <a:spAutoFit/>
          </a:bodyPr>
          <a:lstStyle/>
          <a:p>
            <a:r>
              <a:rPr lang="es-AR" dirty="0"/>
              <a:t>Primero borrar si Existe</a:t>
            </a:r>
          </a:p>
          <a:p>
            <a:r>
              <a:rPr lang="es-AR" dirty="0" err="1"/>
              <a:t>rm</a:t>
            </a:r>
            <a:r>
              <a:rPr lang="es-AR" dirty="0"/>
              <a:t> -f /</a:t>
            </a:r>
            <a:r>
              <a:rPr lang="es-AR" dirty="0" err="1"/>
              <a:t>tmp</a:t>
            </a:r>
            <a:r>
              <a:rPr lang="es-AR" dirty="0"/>
              <a:t>/LCK.test2</a:t>
            </a:r>
          </a:p>
          <a:p>
            <a:r>
              <a:rPr lang="es-AR" dirty="0"/>
              <a:t>Luego correr </a:t>
            </a:r>
          </a:p>
          <a:p>
            <a:r>
              <a:rPr lang="es-AR" dirty="0"/>
              <a:t>./lock.exe &amp; ./lock.exe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a:t>Tipo de Archivo</a:t>
            </a:r>
            <a:endParaRPr lang="es-AR" dirty="0"/>
          </a:p>
        </p:txBody>
      </p:sp>
      <p:sp>
        <p:nvSpPr>
          <p:cNvPr id="3" name="2 Marcador de contenido"/>
          <p:cNvSpPr>
            <a:spLocks noGrp="1"/>
          </p:cNvSpPr>
          <p:nvPr>
            <p:ph idx="1"/>
          </p:nvPr>
        </p:nvSpPr>
        <p:spPr>
          <a:xfrm>
            <a:off x="457200" y="1600201"/>
            <a:ext cx="8229600" cy="3556992"/>
          </a:xfrm>
        </p:spPr>
        <p:txBody>
          <a:bodyPr>
            <a:normAutofit lnSpcReduction="10000"/>
          </a:bodyPr>
          <a:lstStyle/>
          <a:p>
            <a:pPr marL="914400" lvl="1" indent="-381000">
              <a:lnSpc>
                <a:spcPct val="95000"/>
              </a:lnSpc>
              <a:spcBef>
                <a:spcPts val="0"/>
              </a:spcBef>
              <a:buSzPts val="2400"/>
              <a:buFont typeface="Arial" pitchFamily="34" charset="0"/>
              <a:buChar char="•"/>
            </a:pPr>
            <a:r>
              <a:rPr lang="es-AR" b="1" dirty="0"/>
              <a:t>Microsoft: </a:t>
            </a:r>
            <a:r>
              <a:rPr lang="es-AR" dirty="0"/>
              <a:t>Asocia una extensión. Ejemplo “</a:t>
            </a:r>
            <a:r>
              <a:rPr lang="es-AR" dirty="0" err="1"/>
              <a:t>docx</a:t>
            </a:r>
            <a:r>
              <a:rPr lang="es-AR" dirty="0"/>
              <a:t>”.</a:t>
            </a:r>
          </a:p>
          <a:p>
            <a:pPr marL="914400" lvl="1" indent="-381000">
              <a:lnSpc>
                <a:spcPct val="95000"/>
              </a:lnSpc>
              <a:spcBef>
                <a:spcPts val="0"/>
              </a:spcBef>
              <a:buSzPts val="2400"/>
              <a:buFont typeface="Arial" pitchFamily="34" charset="0"/>
              <a:buChar char="•"/>
            </a:pPr>
            <a:r>
              <a:rPr lang="es-AR" b="1" dirty="0"/>
              <a:t>Mac OS: </a:t>
            </a:r>
            <a:r>
              <a:rPr lang="es-AR" dirty="0"/>
              <a:t>Tiene un atributo de “tipo” (TEXT, APPL, etc.) y almacena el nombre del programa creador.</a:t>
            </a:r>
          </a:p>
          <a:p>
            <a:pPr marL="914400" lvl="1" indent="-381000">
              <a:lnSpc>
                <a:spcPct val="95000"/>
              </a:lnSpc>
              <a:spcBef>
                <a:spcPts val="0"/>
              </a:spcBef>
              <a:buSzPts val="2400"/>
              <a:buFont typeface="Arial" pitchFamily="34" charset="0"/>
              <a:buChar char="•"/>
            </a:pPr>
            <a:r>
              <a:rPr lang="es-AR" b="1" dirty="0"/>
              <a:t>UNIX: </a:t>
            </a:r>
          </a:p>
          <a:p>
            <a:pPr marL="1371600" lvl="2" indent="-381000">
              <a:lnSpc>
                <a:spcPct val="95000"/>
              </a:lnSpc>
              <a:spcBef>
                <a:spcPts val="0"/>
              </a:spcBef>
              <a:buSzPts val="2400"/>
              <a:buFontTx/>
              <a:buChar char="-"/>
            </a:pPr>
            <a:r>
              <a:rPr lang="es-AR" sz="2800" dirty="0"/>
              <a:t>Almacena, al principio del archivo, un “número mágico” para identificar el tipo.</a:t>
            </a:r>
          </a:p>
          <a:p>
            <a:pPr marL="1371600" lvl="2" indent="-381000">
              <a:lnSpc>
                <a:spcPct val="95000"/>
              </a:lnSpc>
              <a:spcBef>
                <a:spcPts val="0"/>
              </a:spcBef>
              <a:buSzPts val="2400"/>
              <a:buFontTx/>
              <a:buChar char="-"/>
            </a:pPr>
            <a:r>
              <a:rPr lang="es-AR" sz="2800" dirty="0"/>
              <a:t>No todos los archivos tienen “número mágico”.</a:t>
            </a:r>
          </a:p>
          <a:p>
            <a:endParaRPr lang="es-AR" dirty="0"/>
          </a:p>
        </p:txBody>
      </p:sp>
      <p:sp>
        <p:nvSpPr>
          <p:cNvPr id="5" name="Rectángulo 4"/>
          <p:cNvSpPr/>
          <p:nvPr/>
        </p:nvSpPr>
        <p:spPr>
          <a:xfrm>
            <a:off x="899592" y="5877272"/>
            <a:ext cx="3355406" cy="369332"/>
          </a:xfrm>
          <a:prstGeom prst="rect">
            <a:avLst/>
          </a:prstGeom>
        </p:spPr>
        <p:txBody>
          <a:bodyPr wrap="none">
            <a:spAutoFit/>
          </a:bodyPr>
          <a:lstStyle/>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usr</a:t>
            </a:r>
            <a:r>
              <a:rPr lang="es-AR" dirty="0">
                <a:solidFill>
                  <a:srgbClr val="000000"/>
                </a:solidFill>
                <a:latin typeface="Courier New" panose="02070309020205020404" pitchFamily="49" charset="0"/>
              </a:rPr>
              <a:t>/share/file/</a:t>
            </a:r>
            <a:r>
              <a:rPr lang="es-AR" dirty="0" err="1">
                <a:solidFill>
                  <a:srgbClr val="000000"/>
                </a:solidFill>
                <a:latin typeface="Courier New" panose="02070309020205020404" pitchFamily="49" charset="0"/>
              </a:rPr>
              <a:t>magic</a:t>
            </a:r>
            <a:endParaRPr lang="es-A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85800"/>
            <a:ext cx="8229600" cy="1143000"/>
          </a:xfrm>
        </p:spPr>
        <p:txBody>
          <a:bodyPr/>
          <a:lstStyle/>
          <a:p>
            <a:r>
              <a:rPr lang="es-AR" b="1" dirty="0"/>
              <a:t>Estructuras de Archivos</a:t>
            </a:r>
          </a:p>
        </p:txBody>
      </p:sp>
      <p:sp>
        <p:nvSpPr>
          <p:cNvPr id="3" name="2 Marcador de contenido"/>
          <p:cNvSpPr>
            <a:spLocks noGrp="1"/>
          </p:cNvSpPr>
          <p:nvPr>
            <p:ph idx="1"/>
          </p:nvPr>
        </p:nvSpPr>
        <p:spPr/>
        <p:txBody>
          <a:bodyPr>
            <a:normAutofit fontScale="25000" lnSpcReduction="20000"/>
          </a:bodyPr>
          <a:lstStyle/>
          <a:p>
            <a:pPr marL="914400" lvl="1" indent="-381000" algn="just">
              <a:spcBef>
                <a:spcPts val="0"/>
              </a:spcBef>
              <a:buSzPts val="2400"/>
              <a:buFont typeface="Arial" pitchFamily="34" charset="0"/>
              <a:buChar char="•"/>
            </a:pPr>
            <a:r>
              <a:rPr lang="es-AR" sz="12800" dirty="0"/>
              <a:t>Los archivos tienen estructuras que se corresponden con las expectativas de los programas que se van a encargar de leerlos.</a:t>
            </a:r>
          </a:p>
          <a:p>
            <a:pPr marL="914400" lvl="1" indent="-381000" algn="just">
              <a:spcBef>
                <a:spcPts val="0"/>
              </a:spcBef>
              <a:buSzPts val="2400"/>
              <a:buFont typeface="Arial" pitchFamily="34" charset="0"/>
              <a:buChar char="•"/>
            </a:pPr>
            <a:r>
              <a:rPr lang="es-AR" sz="12800" dirty="0"/>
              <a:t>Algunos SSOO utilizan un conjunto de estructuras de archivos soportadas por el sistema, con una serie de operaciones especiales para manipular los archivos que tengan dichas estructuras. </a:t>
            </a:r>
          </a:p>
          <a:p>
            <a:pPr marL="914400" lvl="1" indent="-381000" algn="just">
              <a:spcBef>
                <a:spcPts val="0"/>
              </a:spcBef>
              <a:buSzPts val="2400"/>
              <a:buFont typeface="Arial" pitchFamily="34" charset="0"/>
              <a:buChar char="•"/>
            </a:pPr>
            <a:r>
              <a:rPr lang="es-AR" sz="12800" dirty="0"/>
              <a:t>Como mínimo EXE</a:t>
            </a:r>
          </a:p>
          <a:p>
            <a:endParaRPr lang="es-A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9200" y="-18266"/>
            <a:ext cx="8229600" cy="1143000"/>
          </a:xfrm>
        </p:spPr>
        <p:txBody>
          <a:bodyPr/>
          <a:lstStyle/>
          <a:p>
            <a:r>
              <a:rPr lang="es-AR" b="1" dirty="0"/>
              <a:t>Estructura interna de Archivos</a:t>
            </a:r>
            <a:r>
              <a:rPr lang="es-AR" dirty="0"/>
              <a:t>	</a:t>
            </a:r>
          </a:p>
        </p:txBody>
      </p:sp>
      <p:sp>
        <p:nvSpPr>
          <p:cNvPr id="3" name="2 Marcador de contenido"/>
          <p:cNvSpPr>
            <a:spLocks noGrp="1"/>
          </p:cNvSpPr>
          <p:nvPr>
            <p:ph idx="1"/>
          </p:nvPr>
        </p:nvSpPr>
        <p:spPr>
          <a:xfrm>
            <a:off x="-226864" y="1124734"/>
            <a:ext cx="9001000" cy="2322910"/>
          </a:xfrm>
        </p:spPr>
        <p:txBody>
          <a:bodyPr>
            <a:normAutofit/>
          </a:bodyPr>
          <a:lstStyle/>
          <a:p>
            <a:pPr marL="914400" lvl="1" indent="-381000" algn="just">
              <a:spcBef>
                <a:spcPts val="0"/>
              </a:spcBef>
              <a:buSzPts val="2400"/>
              <a:buNone/>
            </a:pPr>
            <a:r>
              <a:rPr lang="es-AR" sz="2400" dirty="0"/>
              <a:t>	Para dar soporte a la traducción entre la visión lógica en “</a:t>
            </a:r>
            <a:r>
              <a:rPr lang="es-AR" sz="2400" b="1" dirty="0"/>
              <a:t>bytes</a:t>
            </a:r>
            <a:r>
              <a:rPr lang="es-AR" sz="2400" dirty="0"/>
              <a:t>” y el almacenamiento Real “</a:t>
            </a:r>
            <a:r>
              <a:rPr lang="es-AR" sz="2400" b="1" dirty="0"/>
              <a:t>bloques de disco</a:t>
            </a:r>
            <a:r>
              <a:rPr lang="es-AR" sz="2400" dirty="0"/>
              <a:t>” (ej. 512bytes por bloque) debe: Haber una estructura (interna al SF) que represente qué bloques de disco pertenecen a un archivo.</a:t>
            </a:r>
          </a:p>
        </p:txBody>
      </p:sp>
      <p:sp>
        <p:nvSpPr>
          <p:cNvPr id="5" name="2 Marcador de contenido"/>
          <p:cNvSpPr txBox="1">
            <a:spLocks/>
          </p:cNvSpPr>
          <p:nvPr/>
        </p:nvSpPr>
        <p:spPr>
          <a:xfrm>
            <a:off x="54298" y="2871580"/>
            <a:ext cx="8547272" cy="1152128"/>
          </a:xfrm>
          <a:prstGeom prst="rect">
            <a:avLst/>
          </a:prstGeom>
        </p:spPr>
        <p:txBody>
          <a:bodyPr vert="horz" lIns="91440" tIns="45720" rIns="91440" bIns="45720" rtlCol="0">
            <a:normAutofit lnSpcReduction="10000"/>
          </a:bodyPr>
          <a:lstStyle>
            <a:lvl1pPr marL="342900" indent="-342900">
              <a:spcBef>
                <a:spcPct val="20000"/>
              </a:spcBef>
              <a:buFont typeface="Arial" pitchFamily="34" charset="0"/>
              <a:buChar char="•"/>
              <a:defRPr sz="3200"/>
            </a:lvl1pPr>
            <a:lvl2pPr marL="914400" lvl="1" indent="-381000" algn="just">
              <a:spcBef>
                <a:spcPts val="0"/>
              </a:spcBef>
              <a:buSzPts val="2400"/>
              <a:buFont typeface="Arial" pitchFamily="34" charset="0"/>
              <a:buNone/>
              <a:defRPr sz="24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1"/>
            <a:r>
              <a:rPr lang="es-AR" dirty="0"/>
              <a:t>	La diferencia entre el empaquetado y los bytes reales que ocupa el archivo se lo conoce como </a:t>
            </a:r>
            <a:r>
              <a:rPr lang="es-AR" b="1" dirty="0"/>
              <a:t>“Fragmentación Interna”.</a:t>
            </a:r>
          </a:p>
          <a:p>
            <a:pPr lvl="1"/>
            <a:endParaRPr lang="es-AR" dirty="0"/>
          </a:p>
        </p:txBody>
      </p:sp>
      <p:pic>
        <p:nvPicPr>
          <p:cNvPr id="4" name="Imagen 3">
            <a:extLst>
              <a:ext uri="{FF2B5EF4-FFF2-40B4-BE49-F238E27FC236}">
                <a16:creationId xmlns:a16="http://schemas.microsoft.com/office/drawing/2014/main" id="{F9DC045D-EB0F-4E98-A9F2-FB404152F4B0}"/>
              </a:ext>
            </a:extLst>
          </p:cNvPr>
          <p:cNvPicPr>
            <a:picLocks noChangeAspect="1"/>
          </p:cNvPicPr>
          <p:nvPr/>
        </p:nvPicPr>
        <p:blipFill>
          <a:blip r:embed="rId2"/>
          <a:stretch>
            <a:fillRect/>
          </a:stretch>
        </p:blipFill>
        <p:spPr>
          <a:xfrm>
            <a:off x="6444208" y="3805468"/>
            <a:ext cx="1880046" cy="27780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9392"/>
            <a:ext cx="8229600" cy="1143000"/>
          </a:xfrm>
        </p:spPr>
        <p:txBody>
          <a:bodyPr/>
          <a:lstStyle/>
          <a:p>
            <a:r>
              <a:rPr lang="es-AR" b="1" dirty="0"/>
              <a:t>Método de Acceso</a:t>
            </a:r>
          </a:p>
        </p:txBody>
      </p:sp>
      <p:sp>
        <p:nvSpPr>
          <p:cNvPr id="3" name="2 Marcador de contenido"/>
          <p:cNvSpPr>
            <a:spLocks noGrp="1"/>
          </p:cNvSpPr>
          <p:nvPr>
            <p:ph idx="1"/>
          </p:nvPr>
        </p:nvSpPr>
        <p:spPr>
          <a:xfrm>
            <a:off x="467544" y="908720"/>
            <a:ext cx="8229600" cy="5525176"/>
          </a:xfrm>
        </p:spPr>
        <p:txBody>
          <a:bodyPr>
            <a:normAutofit fontScale="85000" lnSpcReduction="20000"/>
          </a:bodyPr>
          <a:lstStyle/>
          <a:p>
            <a:pPr marL="342900" lvl="1" indent="-342900">
              <a:buNone/>
            </a:pPr>
            <a:r>
              <a:rPr lang="es-AR" sz="3200" dirty="0"/>
              <a:t>	¿Cómo accedo a los datos del archivo? </a:t>
            </a:r>
          </a:p>
          <a:p>
            <a:pPr marL="342900" lvl="1" indent="-342900">
              <a:buNone/>
            </a:pPr>
            <a:r>
              <a:rPr lang="es-AR" sz="3200" dirty="0"/>
              <a:t>	</a:t>
            </a:r>
          </a:p>
          <a:p>
            <a:pPr marL="342900" lvl="1" indent="-342900">
              <a:buNone/>
            </a:pPr>
            <a:r>
              <a:rPr lang="es-AR" sz="3200" b="1" dirty="0">
                <a:solidFill>
                  <a:schemeClr val="accent1"/>
                </a:solidFill>
              </a:rPr>
              <a:t>	(construcción Interna del Archivo)</a:t>
            </a:r>
          </a:p>
          <a:p>
            <a:endParaRPr lang="es-419" b="1" dirty="0"/>
          </a:p>
          <a:p>
            <a:r>
              <a:rPr lang="es-419" b="1" dirty="0"/>
              <a:t>Acceso Secuencial: </a:t>
            </a:r>
            <a:r>
              <a:rPr lang="es-419" dirty="0"/>
              <a:t>Se accede al contenido por orden, de un registro a la vez, desde el primer registro hasta el registro “n”.</a:t>
            </a:r>
          </a:p>
          <a:p>
            <a:r>
              <a:rPr lang="es-419" b="1" dirty="0"/>
              <a:t>Acceso Directo: </a:t>
            </a:r>
            <a:r>
              <a:rPr lang="es-ES" dirty="0"/>
              <a:t>el archivo se considera como una secuencia numerada de bloques o registros. Por lo que podría acceder al Bloque 14, 53 y luego al 8, etc. (Base de Datos)</a:t>
            </a:r>
          </a:p>
          <a:p>
            <a:r>
              <a:rPr lang="es-ES" b="1" dirty="0"/>
              <a:t>Acceso Indexado: </a:t>
            </a:r>
            <a:r>
              <a:rPr lang="es-ES" dirty="0"/>
              <a:t>El disco contiene un </a:t>
            </a:r>
            <a:r>
              <a:rPr lang="es-ES" dirty="0" err="1"/>
              <a:t>index</a:t>
            </a:r>
            <a:r>
              <a:rPr lang="es-ES" dirty="0"/>
              <a:t> mediante punteros a sus sectores al comienzo (sirve si conozco la estructura de la información a guardar). </a:t>
            </a:r>
            <a:r>
              <a:rPr lang="es-ES" b="1" dirty="0">
                <a:solidFill>
                  <a:schemeClr val="accent1"/>
                </a:solidFill>
              </a:rPr>
              <a:t>Ej. </a:t>
            </a:r>
            <a:r>
              <a:rPr lang="es-ES" b="1" dirty="0" err="1">
                <a:solidFill>
                  <a:schemeClr val="accent1"/>
                </a:solidFill>
              </a:rPr>
              <a:t>Primary</a:t>
            </a:r>
            <a:r>
              <a:rPr lang="es-ES" b="1" dirty="0">
                <a:solidFill>
                  <a:schemeClr val="accent1"/>
                </a:solidFill>
              </a:rPr>
              <a:t> </a:t>
            </a:r>
            <a:r>
              <a:rPr lang="es-ES" b="1" dirty="0" err="1">
                <a:solidFill>
                  <a:schemeClr val="accent1"/>
                </a:solidFill>
              </a:rPr>
              <a:t>key</a:t>
            </a:r>
            <a:r>
              <a:rPr lang="es-ES" b="1" dirty="0">
                <a:solidFill>
                  <a:schemeClr val="accent1"/>
                </a:solidFill>
              </a:rPr>
              <a:t> en Base de Datos</a:t>
            </a:r>
            <a:endParaRPr lang="es-AR" b="1" dirty="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51520" y="54868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Estructura de Directorios</a:t>
            </a:r>
          </a:p>
        </p:txBody>
      </p:sp>
      <p:sp>
        <p:nvSpPr>
          <p:cNvPr id="6" name="2 Marcador de contenido"/>
          <p:cNvSpPr>
            <a:spLocks noGrp="1"/>
          </p:cNvSpPr>
          <p:nvPr>
            <p:ph idx="1"/>
          </p:nvPr>
        </p:nvSpPr>
        <p:spPr>
          <a:xfrm>
            <a:off x="539552" y="1844824"/>
            <a:ext cx="8229600" cy="1872208"/>
          </a:xfrm>
        </p:spPr>
        <p:txBody>
          <a:bodyPr>
            <a:normAutofit/>
          </a:bodyPr>
          <a:lstStyle/>
          <a:p>
            <a:pPr marL="342900" lvl="1" indent="-342900">
              <a:buNone/>
            </a:pPr>
            <a:r>
              <a:rPr lang="es-AR" sz="3200" dirty="0"/>
              <a:t>	</a:t>
            </a:r>
            <a:r>
              <a:rPr lang="es-AR" dirty="0"/>
              <a:t>Para gestionar todos los datos necesitamos organizarlos de alguna manera y esta organización implica el uso de directorios.</a:t>
            </a:r>
          </a:p>
          <a:p>
            <a:pPr marL="342900" lvl="1" indent="-342900">
              <a:buNone/>
            </a:pPr>
            <a:endParaRPr lang="es-AR" b="1" dirty="0">
              <a:solidFill>
                <a:schemeClr val="accent1"/>
              </a:solidFill>
            </a:endParaRPr>
          </a:p>
        </p:txBody>
      </p:sp>
    </p:spTree>
    <p:extLst>
      <p:ext uri="{BB962C8B-B14F-4D97-AF65-F5344CB8AC3E}">
        <p14:creationId xmlns:p14="http://schemas.microsoft.com/office/powerpoint/2010/main" val="312574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28E54-A068-4320-8923-5FD39ABDD0AC}"/>
              </a:ext>
            </a:extLst>
          </p:cNvPr>
          <p:cNvSpPr>
            <a:spLocks noGrp="1"/>
          </p:cNvSpPr>
          <p:nvPr>
            <p:ph type="title"/>
          </p:nvPr>
        </p:nvSpPr>
        <p:spPr>
          <a:xfrm>
            <a:off x="-108520" y="432776"/>
            <a:ext cx="8229600" cy="1143000"/>
          </a:xfrm>
        </p:spPr>
        <p:txBody>
          <a:bodyPr/>
          <a:lstStyle/>
          <a:p>
            <a:r>
              <a:rPr lang="es-AR" b="1" dirty="0"/>
              <a:t>Introducción a los directorios</a:t>
            </a:r>
          </a:p>
        </p:txBody>
      </p:sp>
      <p:sp>
        <p:nvSpPr>
          <p:cNvPr id="3" name="Marcador de contenido 2">
            <a:extLst>
              <a:ext uri="{FF2B5EF4-FFF2-40B4-BE49-F238E27FC236}">
                <a16:creationId xmlns:a16="http://schemas.microsoft.com/office/drawing/2014/main" id="{2D207ADD-7E59-4709-BBA3-AE1F7073FD01}"/>
              </a:ext>
            </a:extLst>
          </p:cNvPr>
          <p:cNvSpPr>
            <a:spLocks noGrp="1"/>
          </p:cNvSpPr>
          <p:nvPr>
            <p:ph idx="1"/>
          </p:nvPr>
        </p:nvSpPr>
        <p:spPr/>
        <p:txBody>
          <a:bodyPr>
            <a:normAutofit lnSpcReduction="10000"/>
          </a:bodyPr>
          <a:lstStyle/>
          <a:p>
            <a:r>
              <a:rPr lang="es-AR" dirty="0"/>
              <a:t>Una forma de tratar a los directorios es como si fuesen un Archivo (Linux)</a:t>
            </a:r>
          </a:p>
          <a:p>
            <a:r>
              <a:rPr lang="es-AR" dirty="0"/>
              <a:t>Un directorio es un archivo que tiene la información del directorio (archivos que están incluidos, punteros a los </a:t>
            </a:r>
            <a:r>
              <a:rPr lang="es-AR" dirty="0" err="1"/>
              <a:t>FCBs</a:t>
            </a:r>
            <a:r>
              <a:rPr lang="es-AR" dirty="0"/>
              <a:t> de los archivos,  otros directorios, dispositivos, etc.)</a:t>
            </a:r>
          </a:p>
          <a:p>
            <a:r>
              <a:rPr lang="es-AR" dirty="0"/>
              <a:t>FCB con Bit en 0 significa que es un directorio</a:t>
            </a:r>
          </a:p>
          <a:p>
            <a:r>
              <a:rPr lang="es-AR" dirty="0"/>
              <a:t>El contenido cambia en función del contenido de las entradas del directorio.</a:t>
            </a:r>
          </a:p>
          <a:p>
            <a:pPr marL="0" indent="0">
              <a:buNone/>
            </a:pPr>
            <a:endParaRPr lang="es-AR" dirty="0"/>
          </a:p>
        </p:txBody>
      </p:sp>
    </p:spTree>
    <p:extLst>
      <p:ext uri="{BB962C8B-B14F-4D97-AF65-F5344CB8AC3E}">
        <p14:creationId xmlns:p14="http://schemas.microsoft.com/office/powerpoint/2010/main" val="216037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Introducción a los directorios</a:t>
            </a:r>
          </a:p>
        </p:txBody>
      </p:sp>
      <p:sp>
        <p:nvSpPr>
          <p:cNvPr id="3" name="2 Marcador de contenido"/>
          <p:cNvSpPr>
            <a:spLocks noGrp="1"/>
          </p:cNvSpPr>
          <p:nvPr>
            <p:ph idx="1"/>
          </p:nvPr>
        </p:nvSpPr>
        <p:spPr>
          <a:xfrm>
            <a:off x="457200" y="1600200"/>
            <a:ext cx="8229600" cy="5069160"/>
          </a:xfrm>
        </p:spPr>
        <p:txBody>
          <a:bodyPr>
            <a:normAutofit fontScale="85000" lnSpcReduction="10000"/>
          </a:bodyPr>
          <a:lstStyle/>
          <a:p>
            <a:r>
              <a:rPr lang="es-AR" dirty="0"/>
              <a:t>El directorio es una tabla de símbolos que traduce nombres de archivos a sus entradas de directorio.</a:t>
            </a:r>
          </a:p>
          <a:p>
            <a:pPr>
              <a:buNone/>
            </a:pPr>
            <a:r>
              <a:rPr lang="es-AR" dirty="0"/>
              <a:t>	Sobre el cual podremos realizar las siguientes operaciones:</a:t>
            </a:r>
          </a:p>
          <a:p>
            <a:pPr marL="914400" lvl="1" indent="-381000" algn="just">
              <a:lnSpc>
                <a:spcPct val="115000"/>
              </a:lnSpc>
              <a:spcBef>
                <a:spcPts val="0"/>
              </a:spcBef>
              <a:buSzPts val="2400"/>
              <a:buFont typeface="Arial" pitchFamily="34" charset="0"/>
              <a:buChar char="•"/>
            </a:pPr>
            <a:r>
              <a:rPr lang="es-AR" sz="2400" b="1" dirty="0"/>
              <a:t>Búsqueda de un archivo: </a:t>
            </a:r>
            <a:r>
              <a:rPr lang="es-AR" sz="2400" dirty="0"/>
              <a:t>Encontrarlo en la estructura.</a:t>
            </a:r>
          </a:p>
          <a:p>
            <a:pPr marL="914400" lvl="1" indent="-381000" algn="just">
              <a:lnSpc>
                <a:spcPct val="115000"/>
              </a:lnSpc>
              <a:spcBef>
                <a:spcPts val="0"/>
              </a:spcBef>
              <a:buSzPts val="2400"/>
              <a:buFont typeface="Arial" pitchFamily="34" charset="0"/>
              <a:buChar char="•"/>
            </a:pPr>
            <a:r>
              <a:rPr lang="es-AR" sz="2400" b="1" dirty="0"/>
              <a:t>Crear un archivo : </a:t>
            </a:r>
            <a:r>
              <a:rPr lang="es-AR" sz="2400" dirty="0"/>
              <a:t>Crearlo y agregarlo al directorio.</a:t>
            </a:r>
          </a:p>
          <a:p>
            <a:pPr marL="914400" lvl="1" indent="-381000" algn="just">
              <a:lnSpc>
                <a:spcPct val="115000"/>
              </a:lnSpc>
              <a:spcBef>
                <a:spcPts val="0"/>
              </a:spcBef>
              <a:buSzPts val="2400"/>
              <a:buFont typeface="Arial" pitchFamily="34" charset="0"/>
              <a:buChar char="•"/>
            </a:pPr>
            <a:r>
              <a:rPr lang="es-AR" sz="2400" b="1" dirty="0"/>
              <a:t>Borrar un archivo :</a:t>
            </a:r>
            <a:r>
              <a:rPr lang="es-AR" sz="2400" dirty="0"/>
              <a:t> Se elimina del Directorio.</a:t>
            </a:r>
          </a:p>
          <a:p>
            <a:pPr marL="914400" lvl="1" indent="-381000" algn="just">
              <a:lnSpc>
                <a:spcPct val="115000"/>
              </a:lnSpc>
              <a:spcBef>
                <a:spcPts val="0"/>
              </a:spcBef>
              <a:buSzPts val="2400"/>
              <a:buFont typeface="Arial" pitchFamily="34" charset="0"/>
              <a:buChar char="•"/>
            </a:pPr>
            <a:r>
              <a:rPr lang="es-AR" sz="2400" b="1" dirty="0"/>
              <a:t>Listar un directorio: </a:t>
            </a:r>
            <a:r>
              <a:rPr lang="es-AR" sz="2400" dirty="0"/>
              <a:t>Enumerar los archivos contenidos en una entrada de directorio.</a:t>
            </a:r>
          </a:p>
          <a:p>
            <a:pPr marL="914400" lvl="1" indent="-381000" algn="just">
              <a:lnSpc>
                <a:spcPct val="115000"/>
              </a:lnSpc>
              <a:spcBef>
                <a:spcPts val="0"/>
              </a:spcBef>
              <a:buSzPts val="2400"/>
              <a:buFont typeface="Arial" pitchFamily="34" charset="0"/>
              <a:buChar char="•"/>
            </a:pPr>
            <a:r>
              <a:rPr lang="es-AR" sz="2400" b="1" dirty="0"/>
              <a:t>Renombrar un archivo: </a:t>
            </a:r>
            <a:r>
              <a:rPr lang="es-AR" sz="2400" dirty="0"/>
              <a:t>Modificar el nombre puede que cambie la estructura del Directorio.</a:t>
            </a:r>
          </a:p>
          <a:p>
            <a:pPr marL="914400" lvl="1" indent="-381000" algn="just">
              <a:lnSpc>
                <a:spcPct val="115000"/>
              </a:lnSpc>
              <a:spcBef>
                <a:spcPts val="0"/>
              </a:spcBef>
              <a:buSzPts val="2400"/>
              <a:buFont typeface="Arial" pitchFamily="34" charset="0"/>
              <a:buChar char="•"/>
            </a:pPr>
            <a:r>
              <a:rPr lang="es-AR" sz="2400" b="1" dirty="0"/>
              <a:t>Recorrer el sistema de archivos: </a:t>
            </a:r>
            <a:r>
              <a:rPr lang="es-AR" sz="2400" dirty="0"/>
              <a:t>Puede que queramos acceder a todos los directorios y a todos los archivos contenidos dentro de una estructura de directorios.</a:t>
            </a:r>
            <a:endParaRPr lang="es-AR" dirty="0"/>
          </a:p>
          <a:p>
            <a:pPr>
              <a:buNone/>
            </a:pP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0"/>
            <a:ext cx="8229600" cy="1143000"/>
          </a:xfrm>
        </p:spPr>
        <p:txBody>
          <a:bodyPr/>
          <a:lstStyle/>
          <a:p>
            <a:r>
              <a:rPr lang="es-AR" b="1" dirty="0"/>
              <a:t>Directorio de un único Nivel</a:t>
            </a:r>
          </a:p>
        </p:txBody>
      </p:sp>
      <p:sp>
        <p:nvSpPr>
          <p:cNvPr id="3" name="2 Marcador de contenido"/>
          <p:cNvSpPr>
            <a:spLocks noGrp="1"/>
          </p:cNvSpPr>
          <p:nvPr>
            <p:ph idx="1"/>
          </p:nvPr>
        </p:nvSpPr>
        <p:spPr>
          <a:xfrm>
            <a:off x="467544" y="980728"/>
            <a:ext cx="8229600" cy="4525963"/>
          </a:xfrm>
        </p:spPr>
        <p:txBody>
          <a:bodyPr>
            <a:normAutofit lnSpcReduction="10000"/>
          </a:bodyPr>
          <a:lstStyle/>
          <a:p>
            <a:pPr marL="457200" lvl="0" indent="-381000" algn="just">
              <a:lnSpc>
                <a:spcPct val="115000"/>
              </a:lnSpc>
              <a:spcBef>
                <a:spcPts val="0"/>
              </a:spcBef>
              <a:buClr>
                <a:schemeClr val="accent1"/>
              </a:buClr>
              <a:buSzPts val="2400"/>
              <a:buNone/>
            </a:pPr>
            <a:r>
              <a:rPr lang="es-AR" sz="2400" b="1" dirty="0"/>
              <a:t>Estructuras de Directorios</a:t>
            </a:r>
          </a:p>
          <a:p>
            <a:pPr marL="914400" lvl="1" indent="-381000" algn="just">
              <a:lnSpc>
                <a:spcPct val="115000"/>
              </a:lnSpc>
              <a:spcBef>
                <a:spcPts val="0"/>
              </a:spcBef>
              <a:buSzPts val="2400"/>
              <a:buFont typeface="Arial" pitchFamily="34" charset="0"/>
              <a:buChar char="•"/>
            </a:pPr>
            <a:r>
              <a:rPr lang="es-AR" sz="2400" b="1" dirty="0"/>
              <a:t>Único nivel: </a:t>
            </a:r>
            <a:r>
              <a:rPr lang="es-AR" sz="2400" dirty="0"/>
              <a:t>Entran en conflicto de nombres.</a:t>
            </a:r>
          </a:p>
          <a:p>
            <a:pPr marL="914400" lvl="1" indent="-381000" algn="just">
              <a:lnSpc>
                <a:spcPct val="115000"/>
              </a:lnSpc>
              <a:spcBef>
                <a:spcPts val="0"/>
              </a:spcBef>
              <a:buSzPts val="2400"/>
              <a:buFont typeface="Arial" pitchFamily="34" charset="0"/>
              <a:buChar char="•"/>
            </a:pPr>
            <a:r>
              <a:rPr lang="es-AR" sz="2400" b="1" dirty="0"/>
              <a:t>Dos niveles</a:t>
            </a:r>
            <a:r>
              <a:rPr lang="es-AR" sz="2400" dirty="0"/>
              <a:t>: Un directorio para cada usuario (raíz y nivel usuario).</a:t>
            </a:r>
          </a:p>
          <a:p>
            <a:pPr marL="914400" lvl="1" indent="-381000" algn="just">
              <a:lnSpc>
                <a:spcPct val="115000"/>
              </a:lnSpc>
              <a:spcBef>
                <a:spcPts val="0"/>
              </a:spcBef>
              <a:buSzPts val="2400"/>
              <a:buFont typeface="Arial" pitchFamily="34" charset="0"/>
              <a:buChar char="•"/>
            </a:pPr>
            <a:r>
              <a:rPr lang="es-AR" sz="2400" b="1" dirty="0"/>
              <a:t>Estructura de Árbol</a:t>
            </a:r>
            <a:r>
              <a:rPr lang="es-AR" sz="2400" dirty="0"/>
              <a:t>: Generalización para “n” ramas. Un bit de la entrada de directorios define si (0)Archivo o (1) directorio. </a:t>
            </a:r>
          </a:p>
          <a:p>
            <a:pPr marL="914400" lvl="1" indent="-381000" algn="just">
              <a:lnSpc>
                <a:spcPct val="115000"/>
              </a:lnSpc>
              <a:spcBef>
                <a:spcPts val="0"/>
              </a:spcBef>
              <a:buSzPts val="2400"/>
              <a:buFont typeface="Arial" pitchFamily="34" charset="0"/>
              <a:buChar char="•"/>
            </a:pPr>
            <a:r>
              <a:rPr lang="es-AR" sz="2400" b="1" dirty="0"/>
              <a:t>Grafo </a:t>
            </a:r>
            <a:r>
              <a:rPr lang="es-AR" sz="2400" b="1" dirty="0" err="1"/>
              <a:t>acíclico</a:t>
            </a:r>
            <a:r>
              <a:rPr lang="es-AR" sz="2400" dirty="0"/>
              <a:t>: Dos directorios pueden compartir un mismo subdirectorio (similar a un share de Windows o NFS, SMB en Linux).</a:t>
            </a:r>
          </a:p>
          <a:p>
            <a:pPr marL="914400" lvl="1" indent="-381000" algn="just">
              <a:lnSpc>
                <a:spcPct val="115000"/>
              </a:lnSpc>
              <a:spcBef>
                <a:spcPts val="0"/>
              </a:spcBef>
              <a:buSzPts val="2400"/>
              <a:buFont typeface="Arial" pitchFamily="34" charset="0"/>
              <a:buChar char="•"/>
            </a:pPr>
            <a:r>
              <a:rPr lang="es-AR" sz="2400" b="1" dirty="0"/>
              <a:t>Grafo general</a:t>
            </a:r>
            <a:r>
              <a:rPr lang="es-AR" sz="2400" dirty="0"/>
              <a:t>: Permite ciclos.</a:t>
            </a:r>
          </a:p>
          <a:p>
            <a:pPr>
              <a:buNone/>
            </a:pPr>
            <a:endParaRPr lang="es-AR" dirty="0"/>
          </a:p>
        </p:txBody>
      </p:sp>
      <p:sp>
        <p:nvSpPr>
          <p:cNvPr id="4" name="23 CuadroTexto"/>
          <p:cNvSpPr txBox="1"/>
          <p:nvPr/>
        </p:nvSpPr>
        <p:spPr>
          <a:xfrm>
            <a:off x="251520" y="5530659"/>
            <a:ext cx="3055388" cy="369332"/>
          </a:xfrm>
          <a:prstGeom prst="rect">
            <a:avLst/>
          </a:prstGeom>
          <a:noFill/>
        </p:spPr>
        <p:txBody>
          <a:bodyPr wrap="none" rtlCol="0">
            <a:spAutoFit/>
          </a:bodyPr>
          <a:lstStyle/>
          <a:p>
            <a:r>
              <a:rPr lang="es-AR" dirty="0"/>
              <a:t>*Volumen, Directorio, Archivo</a:t>
            </a:r>
          </a:p>
        </p:txBody>
      </p:sp>
      <p:sp>
        <p:nvSpPr>
          <p:cNvPr id="5" name="23 CuadroTexto"/>
          <p:cNvSpPr txBox="1"/>
          <p:nvPr/>
        </p:nvSpPr>
        <p:spPr>
          <a:xfrm>
            <a:off x="251520" y="5874807"/>
            <a:ext cx="2166234" cy="369332"/>
          </a:xfrm>
          <a:prstGeom prst="rect">
            <a:avLst/>
          </a:prstGeom>
          <a:noFill/>
        </p:spPr>
        <p:txBody>
          <a:bodyPr wrap="none" rtlCol="0">
            <a:spAutoFit/>
          </a:bodyPr>
          <a:lstStyle/>
          <a:p>
            <a:r>
              <a:rPr lang="es-AR" dirty="0"/>
              <a:t>*C:\Windows\win.ini</a:t>
            </a:r>
          </a:p>
        </p:txBody>
      </p:sp>
      <p:sp>
        <p:nvSpPr>
          <p:cNvPr id="6" name="23 CuadroTexto"/>
          <p:cNvSpPr txBox="1"/>
          <p:nvPr/>
        </p:nvSpPr>
        <p:spPr>
          <a:xfrm>
            <a:off x="238510" y="6218955"/>
            <a:ext cx="3018903" cy="369332"/>
          </a:xfrm>
          <a:prstGeom prst="rect">
            <a:avLst/>
          </a:prstGeom>
          <a:noFill/>
        </p:spPr>
        <p:txBody>
          <a:bodyPr wrap="none" rtlCol="0">
            <a:spAutoFit/>
          </a:bodyPr>
          <a:lstStyle/>
          <a:p>
            <a:r>
              <a:rPr lang="es-AR" dirty="0"/>
              <a:t>*/u01/Oracle/</a:t>
            </a:r>
            <a:r>
              <a:rPr lang="es-AR" dirty="0" err="1"/>
              <a:t>db</a:t>
            </a:r>
            <a:r>
              <a:rPr lang="es-AR" dirty="0"/>
              <a:t>/</a:t>
            </a:r>
            <a:r>
              <a:rPr lang="es-AR" dirty="0" err="1"/>
              <a:t>mi_base.ora</a:t>
            </a:r>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EF23F-0E8B-4D71-849F-892425CCEFC5}"/>
              </a:ext>
            </a:extLst>
          </p:cNvPr>
          <p:cNvSpPr>
            <a:spLocks noGrp="1"/>
          </p:cNvSpPr>
          <p:nvPr>
            <p:ph type="title"/>
          </p:nvPr>
        </p:nvSpPr>
        <p:spPr>
          <a:xfrm>
            <a:off x="179512" y="-6669"/>
            <a:ext cx="8229600" cy="1143000"/>
          </a:xfrm>
        </p:spPr>
        <p:txBody>
          <a:bodyPr/>
          <a:lstStyle/>
          <a:p>
            <a:r>
              <a:rPr lang="es-AR" b="1" dirty="0"/>
              <a:t>Implementación de Directorios</a:t>
            </a:r>
          </a:p>
        </p:txBody>
      </p:sp>
      <p:sp>
        <p:nvSpPr>
          <p:cNvPr id="3" name="Marcador de contenido 2">
            <a:extLst>
              <a:ext uri="{FF2B5EF4-FFF2-40B4-BE49-F238E27FC236}">
                <a16:creationId xmlns:a16="http://schemas.microsoft.com/office/drawing/2014/main" id="{C384C115-DA65-43EB-A889-DDD933AEF932}"/>
              </a:ext>
            </a:extLst>
          </p:cNvPr>
          <p:cNvSpPr>
            <a:spLocks noGrp="1"/>
          </p:cNvSpPr>
          <p:nvPr>
            <p:ph idx="1"/>
          </p:nvPr>
        </p:nvSpPr>
        <p:spPr>
          <a:xfrm>
            <a:off x="683568" y="1491184"/>
            <a:ext cx="7412886" cy="2874526"/>
          </a:xfrm>
        </p:spPr>
        <p:txBody>
          <a:bodyPr>
            <a:normAutofit fontScale="92500" lnSpcReduction="20000"/>
          </a:bodyPr>
          <a:lstStyle/>
          <a:p>
            <a:pPr marL="0" indent="0">
              <a:buNone/>
            </a:pPr>
            <a:r>
              <a:rPr lang="es-AR" b="1" dirty="0"/>
              <a:t>Lista Lineal:</a:t>
            </a:r>
          </a:p>
          <a:p>
            <a:r>
              <a:rPr lang="es-AR" dirty="0"/>
              <a:t>Fácil de programar</a:t>
            </a:r>
          </a:p>
          <a:p>
            <a:r>
              <a:rPr lang="es-AR" dirty="0"/>
              <a:t>Problemas para crear un nuevo archivo</a:t>
            </a:r>
          </a:p>
          <a:p>
            <a:r>
              <a:rPr lang="es-AR" dirty="0"/>
              <a:t>Problemas para reutilizar una entrada del directorio.</a:t>
            </a:r>
          </a:p>
          <a:p>
            <a:r>
              <a:rPr lang="es-AR" dirty="0"/>
              <a:t>Requiere lectura secuencial</a:t>
            </a:r>
          </a:p>
        </p:txBody>
      </p:sp>
      <p:sp>
        <p:nvSpPr>
          <p:cNvPr id="4" name="Marcador de contenido 2">
            <a:extLst>
              <a:ext uri="{FF2B5EF4-FFF2-40B4-BE49-F238E27FC236}">
                <a16:creationId xmlns:a16="http://schemas.microsoft.com/office/drawing/2014/main" id="{271B0D3F-D983-4506-AAEC-74FB5C5FF4A9}"/>
              </a:ext>
            </a:extLst>
          </p:cNvPr>
          <p:cNvSpPr txBox="1">
            <a:spLocks/>
          </p:cNvSpPr>
          <p:nvPr/>
        </p:nvSpPr>
        <p:spPr>
          <a:xfrm>
            <a:off x="683568" y="4658930"/>
            <a:ext cx="6933456" cy="188946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dirty="0"/>
              <a:t>Lista Enlazada: </a:t>
            </a:r>
          </a:p>
          <a:p>
            <a:r>
              <a:rPr lang="es-AR" dirty="0"/>
              <a:t>Mejora eliminación de archivos</a:t>
            </a:r>
          </a:p>
          <a:p>
            <a:r>
              <a:rPr lang="es-AR" dirty="0"/>
              <a:t>Puede estar ordenada (por un campo y no por todos)</a:t>
            </a:r>
          </a:p>
        </p:txBody>
      </p:sp>
    </p:spTree>
    <p:extLst>
      <p:ext uri="{BB962C8B-B14F-4D97-AF65-F5344CB8AC3E}">
        <p14:creationId xmlns:p14="http://schemas.microsoft.com/office/powerpoint/2010/main" val="372209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451" y="0"/>
            <a:ext cx="8229600" cy="1143000"/>
          </a:xfrm>
        </p:spPr>
        <p:txBody>
          <a:bodyPr vert="horz" lIns="91440" tIns="45720" rIns="91440" bIns="45720" rtlCol="0" anchor="ctr">
            <a:normAutofit/>
          </a:bodyPr>
          <a:lstStyle/>
          <a:p>
            <a:r>
              <a:rPr lang="es-AR" b="1" dirty="0"/>
              <a:t>Discos Magnéticos</a:t>
            </a:r>
          </a:p>
        </p:txBody>
      </p:sp>
      <p:sp>
        <p:nvSpPr>
          <p:cNvPr id="3" name="Marcador de contenido 2"/>
          <p:cNvSpPr>
            <a:spLocks noGrp="1"/>
          </p:cNvSpPr>
          <p:nvPr>
            <p:ph idx="1"/>
          </p:nvPr>
        </p:nvSpPr>
        <p:spPr>
          <a:xfrm>
            <a:off x="447255" y="953731"/>
            <a:ext cx="8229600" cy="5472608"/>
          </a:xfrm>
        </p:spPr>
        <p:txBody>
          <a:bodyPr>
            <a:normAutofit fontScale="40000" lnSpcReduction="20000"/>
          </a:bodyPr>
          <a:lstStyle/>
          <a:p>
            <a:r>
              <a:rPr lang="es-AR" sz="3800" dirty="0"/>
              <a:t>Los discos magnéticos proporcionan la parte principal del almacenamiento secundario en los modernos sistemas informáticos. Cada </a:t>
            </a:r>
            <a:r>
              <a:rPr lang="es-AR" sz="3800" b="1" dirty="0">
                <a:solidFill>
                  <a:schemeClr val="tx2">
                    <a:lumMod val="60000"/>
                    <a:lumOff val="40000"/>
                  </a:schemeClr>
                </a:solidFill>
              </a:rPr>
              <a:t>plato</a:t>
            </a:r>
            <a:r>
              <a:rPr lang="es-AR" sz="3800" dirty="0"/>
              <a:t> tiene una forma circular plana, como un CD, las dos superficies de cada plato están recubiertas de un material magnético. La información se almacena grabándola magnéticamente sobre los platos. Un cabezal de lectura-escritura “vuela” justo por encima de cada una de las superficies de cada plato. Los cabezales están conectados a un </a:t>
            </a:r>
            <a:r>
              <a:rPr lang="es-AR" sz="3800" b="1" dirty="0">
                <a:solidFill>
                  <a:schemeClr val="tx2">
                    <a:lumMod val="60000"/>
                    <a:lumOff val="40000"/>
                  </a:schemeClr>
                </a:solidFill>
              </a:rPr>
              <a:t>brazo</a:t>
            </a:r>
            <a:r>
              <a:rPr lang="es-AR" sz="3800" dirty="0"/>
              <a:t> del disco que mueve todos los cabezales como una sola unidad. La superficie de cada plato está dividida desde el punto de vista lógico en </a:t>
            </a:r>
            <a:r>
              <a:rPr lang="es-AR" sz="3800" b="1" dirty="0">
                <a:solidFill>
                  <a:schemeClr val="tx2">
                    <a:lumMod val="60000"/>
                    <a:lumOff val="40000"/>
                  </a:schemeClr>
                </a:solidFill>
              </a:rPr>
              <a:t>pistas circulares</a:t>
            </a:r>
            <a:r>
              <a:rPr lang="es-AR" sz="3800" dirty="0"/>
              <a:t>, que a su vez se subdividen en </a:t>
            </a:r>
            <a:r>
              <a:rPr lang="es-AR" sz="3800" b="1" dirty="0"/>
              <a:t>sectores</a:t>
            </a:r>
            <a:r>
              <a:rPr lang="es-AR" sz="3800" dirty="0"/>
              <a:t>. El conjunto de las pistas que están situadas en una determinada posición del brazo forman un </a:t>
            </a:r>
            <a:r>
              <a:rPr lang="es-AR" sz="3800" b="1" dirty="0">
                <a:solidFill>
                  <a:schemeClr val="tx2">
                    <a:lumMod val="60000"/>
                    <a:lumOff val="40000"/>
                  </a:schemeClr>
                </a:solidFill>
              </a:rPr>
              <a:t>cilindro</a:t>
            </a:r>
            <a:r>
              <a:rPr lang="es-AR" sz="3800" dirty="0"/>
              <a:t>. </a:t>
            </a:r>
          </a:p>
          <a:p>
            <a:endParaRPr lang="es-AR" sz="3800" dirty="0"/>
          </a:p>
          <a:p>
            <a:pPr marL="0" indent="0">
              <a:buNone/>
            </a:pPr>
            <a:r>
              <a:rPr lang="es-AR" sz="3800" dirty="0"/>
              <a:t>        La capacidad de almacenamiento de las unidades de disco comunes se miden en GB/TB.</a:t>
            </a:r>
          </a:p>
          <a:p>
            <a:pPr marL="0" indent="0">
              <a:buNone/>
            </a:pPr>
            <a:endParaRPr lang="es-AR" sz="3800" dirty="0"/>
          </a:p>
          <a:p>
            <a:r>
              <a:rPr lang="es-AR" sz="3800" dirty="0"/>
              <a:t>La velocidad de un disco está compuesta por dos partes diferenciadas:</a:t>
            </a:r>
          </a:p>
          <a:p>
            <a:pPr lvl="0"/>
            <a:r>
              <a:rPr lang="es-AR" sz="3800" b="1" dirty="0">
                <a:solidFill>
                  <a:schemeClr val="tx2">
                    <a:lumMod val="60000"/>
                    <a:lumOff val="40000"/>
                  </a:schemeClr>
                </a:solidFill>
              </a:rPr>
              <a:t>La velocidad de transferencia: </a:t>
            </a:r>
            <a:r>
              <a:rPr lang="es-AR" sz="3800" dirty="0"/>
              <a:t>es la velocidad con la que los datos fluyen entre la unidad de disco y la computadora. Se calcula dividiendo el número de bytes a transferir por la multiplicación entre la velocidad de rotación en revoluciones por segundo y el número de bytes por pista.</a:t>
            </a:r>
          </a:p>
          <a:p>
            <a:pPr lvl="0"/>
            <a:r>
              <a:rPr lang="es-AR" sz="3800" b="1" dirty="0">
                <a:solidFill>
                  <a:schemeClr val="tx2">
                    <a:lumMod val="60000"/>
                    <a:lumOff val="40000"/>
                  </a:schemeClr>
                </a:solidFill>
              </a:rPr>
              <a:t>El tiempo de posicionamiento o de acceso aleatorio</a:t>
            </a:r>
            <a:r>
              <a:rPr lang="es-AR" sz="3800" b="1" dirty="0"/>
              <a:t>: </a:t>
            </a:r>
            <a:r>
              <a:rPr lang="es-AR" sz="3800" dirty="0"/>
              <a:t>está compuesto por el tiempo necesario para mover el brazo del disco hasta el cilindro deseado, denominado tiempo de búsqueda, y el tiempo requerido para que el sector deseado rote hasta pasar por debajo del cabezal del disco, denominado latencia rotacional.</a:t>
            </a:r>
          </a:p>
          <a:p>
            <a:r>
              <a:rPr lang="es-AR" sz="3800" dirty="0"/>
              <a:t>Como el cabezal del disco vuela sobre un colchón de aire extremadamente fino, existe el </a:t>
            </a:r>
            <a:r>
              <a:rPr lang="es-AR" sz="3800" b="1" dirty="0">
                <a:solidFill>
                  <a:schemeClr val="tx2">
                    <a:lumMod val="60000"/>
                    <a:lumOff val="40000"/>
                  </a:schemeClr>
                </a:solidFill>
              </a:rPr>
              <a:t>peligro de que el cabezal entre en contacto con la superficie del disco</a:t>
            </a:r>
            <a:r>
              <a:rPr lang="es-AR" sz="3800" dirty="0"/>
              <a:t>. A veces, puede llegar a dañar la superficie magnética; este accidente se denomina aterrizaje de cabezales. Normalmente no pueden repararse, siendo necesario sustituir el disco completo.</a:t>
            </a:r>
          </a:p>
        </p:txBody>
      </p:sp>
      <p:sp>
        <p:nvSpPr>
          <p:cNvPr id="4" name="Rectángulo 3"/>
          <p:cNvSpPr/>
          <p:nvPr/>
        </p:nvSpPr>
        <p:spPr>
          <a:xfrm>
            <a:off x="827584" y="6211669"/>
            <a:ext cx="7344816" cy="369332"/>
          </a:xfrm>
          <a:prstGeom prst="rect">
            <a:avLst/>
          </a:prstGeom>
        </p:spPr>
        <p:txBody>
          <a:bodyPr wrap="square">
            <a:spAutoFit/>
          </a:bodyPr>
          <a:lstStyle/>
          <a:p>
            <a:r>
              <a:rPr lang="es-AR" b="1" dirty="0"/>
              <a:t>BLABLABLABLABLA…….mejor vean como realmente son</a:t>
            </a:r>
          </a:p>
        </p:txBody>
      </p:sp>
    </p:spTree>
    <p:extLst>
      <p:ext uri="{BB962C8B-B14F-4D97-AF65-F5344CB8AC3E}">
        <p14:creationId xmlns:p14="http://schemas.microsoft.com/office/powerpoint/2010/main" val="3023733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32EA77E1-9B78-483A-AE40-A57CF38C75B3}"/>
              </a:ext>
            </a:extLst>
          </p:cNvPr>
          <p:cNvSpPr txBox="1">
            <a:spLocks/>
          </p:cNvSpPr>
          <p:nvPr/>
        </p:nvSpPr>
        <p:spPr>
          <a:xfrm>
            <a:off x="592490" y="1503052"/>
            <a:ext cx="8229600" cy="143921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dirty="0"/>
              <a:t>Árbol B (Balanceada)</a:t>
            </a:r>
          </a:p>
          <a:p>
            <a:r>
              <a:rPr lang="es-AR" dirty="0"/>
              <a:t>Estructura mas sofisticada</a:t>
            </a:r>
          </a:p>
          <a:p>
            <a:r>
              <a:rPr lang="es-AR" dirty="0"/>
              <a:t>Acceso mas rápido</a:t>
            </a:r>
          </a:p>
          <a:p>
            <a:r>
              <a:rPr lang="es-AR" dirty="0"/>
              <a:t>Fácil de eliminar y agregar nodos </a:t>
            </a:r>
          </a:p>
          <a:p>
            <a:endParaRPr lang="es-AR" dirty="0"/>
          </a:p>
        </p:txBody>
      </p:sp>
      <p:sp>
        <p:nvSpPr>
          <p:cNvPr id="6" name="Título 1">
            <a:extLst>
              <a:ext uri="{FF2B5EF4-FFF2-40B4-BE49-F238E27FC236}">
                <a16:creationId xmlns:a16="http://schemas.microsoft.com/office/drawing/2014/main" id="{121A8FE1-2B50-4A3D-941D-4D17377EF5B0}"/>
              </a:ext>
            </a:extLst>
          </p:cNvPr>
          <p:cNvSpPr>
            <a:spLocks noGrp="1"/>
          </p:cNvSpPr>
          <p:nvPr>
            <p:ph type="title"/>
          </p:nvPr>
        </p:nvSpPr>
        <p:spPr>
          <a:xfrm>
            <a:off x="251520" y="420330"/>
            <a:ext cx="8229600" cy="1143000"/>
          </a:xfrm>
        </p:spPr>
        <p:txBody>
          <a:bodyPr/>
          <a:lstStyle/>
          <a:p>
            <a:r>
              <a:rPr lang="es-AR" b="1" dirty="0"/>
              <a:t>Implementación de Directorios</a:t>
            </a:r>
          </a:p>
        </p:txBody>
      </p:sp>
      <p:sp>
        <p:nvSpPr>
          <p:cNvPr id="7" name="Marcador de contenido 2">
            <a:extLst>
              <a:ext uri="{FF2B5EF4-FFF2-40B4-BE49-F238E27FC236}">
                <a16:creationId xmlns:a16="http://schemas.microsoft.com/office/drawing/2014/main" id="{ED6AE8DB-35C0-4004-9959-E1DB465DEDF2}"/>
              </a:ext>
            </a:extLst>
          </p:cNvPr>
          <p:cNvSpPr txBox="1">
            <a:spLocks/>
          </p:cNvSpPr>
          <p:nvPr/>
        </p:nvSpPr>
        <p:spPr>
          <a:xfrm>
            <a:off x="587224" y="4941168"/>
            <a:ext cx="8229600" cy="143921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dirty="0"/>
              <a:t>Tabla Hash</a:t>
            </a:r>
            <a:endParaRPr lang="es-AR" dirty="0"/>
          </a:p>
          <a:p>
            <a:r>
              <a:rPr lang="es-AR" dirty="0"/>
              <a:t>Lista Lineal + Tabla hash</a:t>
            </a:r>
          </a:p>
          <a:p>
            <a:r>
              <a:rPr lang="es-AR" dirty="0"/>
              <a:t>Acceso por función de Hash (no secuencial)</a:t>
            </a:r>
          </a:p>
          <a:p>
            <a:r>
              <a:rPr lang="es-AR" dirty="0"/>
              <a:t>Puede haber colisiones y se utiliza el nombre del archivo </a:t>
            </a:r>
          </a:p>
          <a:p>
            <a:endParaRPr lang="es-AR" dirty="0"/>
          </a:p>
        </p:txBody>
      </p:sp>
      <p:pic>
        <p:nvPicPr>
          <p:cNvPr id="2" name="Imagen 1"/>
          <p:cNvPicPr>
            <a:picLocks noChangeAspect="1"/>
          </p:cNvPicPr>
          <p:nvPr/>
        </p:nvPicPr>
        <p:blipFill>
          <a:blip r:embed="rId2"/>
          <a:stretch>
            <a:fillRect/>
          </a:stretch>
        </p:blipFill>
        <p:spPr>
          <a:xfrm>
            <a:off x="5056570" y="1764303"/>
            <a:ext cx="3610874" cy="2016224"/>
          </a:xfrm>
          <a:prstGeom prst="rect">
            <a:avLst/>
          </a:prstGeom>
        </p:spPr>
      </p:pic>
      <p:pic>
        <p:nvPicPr>
          <p:cNvPr id="22530" name="Picture 2" descr="https://upload.wikimedia.org/wikipedia/commons/thumb/6/68/B-tree_example.svg/400px-B-tree_examp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713" y="4012423"/>
            <a:ext cx="3810000" cy="1047751"/>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ED6AE8DB-35C0-4004-9959-E1DB465DEDF2}"/>
              </a:ext>
            </a:extLst>
          </p:cNvPr>
          <p:cNvSpPr txBox="1">
            <a:spLocks/>
          </p:cNvSpPr>
          <p:nvPr/>
        </p:nvSpPr>
        <p:spPr>
          <a:xfrm>
            <a:off x="5056570" y="1306512"/>
            <a:ext cx="2520280" cy="5535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500" b="1" dirty="0" err="1"/>
              <a:t>Arbol</a:t>
            </a:r>
            <a:r>
              <a:rPr lang="es-AR" sz="2500" b="1" dirty="0"/>
              <a:t> Binario</a:t>
            </a:r>
          </a:p>
          <a:p>
            <a:endParaRPr lang="es-AR" dirty="0"/>
          </a:p>
        </p:txBody>
      </p:sp>
      <p:sp>
        <p:nvSpPr>
          <p:cNvPr id="9" name="Marcador de contenido 2">
            <a:extLst>
              <a:ext uri="{FF2B5EF4-FFF2-40B4-BE49-F238E27FC236}">
                <a16:creationId xmlns:a16="http://schemas.microsoft.com/office/drawing/2014/main" id="{ED6AE8DB-35C0-4004-9959-E1DB465DEDF2}"/>
              </a:ext>
            </a:extLst>
          </p:cNvPr>
          <p:cNvSpPr txBox="1">
            <a:spLocks/>
          </p:cNvSpPr>
          <p:nvPr/>
        </p:nvSpPr>
        <p:spPr>
          <a:xfrm>
            <a:off x="5056570" y="3613307"/>
            <a:ext cx="2520280" cy="5535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500" b="1" dirty="0" err="1"/>
              <a:t>Arbol</a:t>
            </a:r>
            <a:r>
              <a:rPr lang="es-AR" sz="2500" b="1" dirty="0"/>
              <a:t> B</a:t>
            </a:r>
          </a:p>
          <a:p>
            <a:endParaRPr lang="es-AR" dirty="0"/>
          </a:p>
        </p:txBody>
      </p:sp>
    </p:spTree>
    <p:extLst>
      <p:ext uri="{BB962C8B-B14F-4D97-AF65-F5344CB8AC3E}">
        <p14:creationId xmlns:p14="http://schemas.microsoft.com/office/powerpoint/2010/main" val="83977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Protección</a:t>
            </a:r>
          </a:p>
        </p:txBody>
      </p:sp>
      <p:sp>
        <p:nvSpPr>
          <p:cNvPr id="3" name="2 Marcador de contenido"/>
          <p:cNvSpPr>
            <a:spLocks noGrp="1"/>
          </p:cNvSpPr>
          <p:nvPr>
            <p:ph idx="1"/>
          </p:nvPr>
        </p:nvSpPr>
        <p:spPr/>
        <p:txBody>
          <a:bodyPr/>
          <a:lstStyle/>
          <a:p>
            <a:pPr>
              <a:buNone/>
            </a:pPr>
            <a:r>
              <a:rPr lang="es-AR" dirty="0"/>
              <a:t>Frente a:</a:t>
            </a:r>
          </a:p>
          <a:p>
            <a:r>
              <a:rPr lang="es-AR" b="1" dirty="0"/>
              <a:t> Daños Físicos </a:t>
            </a:r>
            <a:r>
              <a:rPr lang="es-AR" dirty="0"/>
              <a:t>(Fiabilidad). Copias de Respaldo, ambientes controlados, protección eléctrica, etc.</a:t>
            </a:r>
          </a:p>
          <a:p>
            <a:r>
              <a:rPr lang="es-AR" b="1" dirty="0"/>
              <a:t>Accesos Incorrectos </a:t>
            </a:r>
            <a:r>
              <a:rPr lang="es-AR" dirty="0"/>
              <a:t>(Protección). </a:t>
            </a:r>
          </a:p>
          <a:p>
            <a:r>
              <a:rPr lang="es-AR" dirty="0"/>
              <a:t>Mediante control de acceso (</a:t>
            </a:r>
            <a:r>
              <a:rPr lang="es-AR" dirty="0" err="1"/>
              <a:t>ACLs</a:t>
            </a:r>
            <a:r>
              <a:rPr lang="es-AR" dirty="0"/>
              <a:t>)</a:t>
            </a:r>
          </a:p>
          <a:p>
            <a:r>
              <a:rPr lang="es-AR" dirty="0"/>
              <a:t>Mediante Usuario/Grupo/universo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8229600" cy="1143000"/>
          </a:xfrm>
        </p:spPr>
        <p:txBody>
          <a:bodyPr/>
          <a:lstStyle/>
          <a:p>
            <a:r>
              <a:rPr lang="es-AR" b="1" dirty="0"/>
              <a:t>Compartición de Archivos</a:t>
            </a:r>
          </a:p>
        </p:txBody>
      </p:sp>
      <p:sp>
        <p:nvSpPr>
          <p:cNvPr id="3" name="2 Marcador de contenido"/>
          <p:cNvSpPr>
            <a:spLocks noGrp="1"/>
          </p:cNvSpPr>
          <p:nvPr>
            <p:ph idx="1"/>
          </p:nvPr>
        </p:nvSpPr>
        <p:spPr>
          <a:xfrm>
            <a:off x="323528" y="1628800"/>
            <a:ext cx="8229600" cy="1252736"/>
          </a:xfrm>
        </p:spPr>
        <p:txBody>
          <a:bodyPr/>
          <a:lstStyle/>
          <a:p>
            <a:pPr>
              <a:buNone/>
            </a:pPr>
            <a:r>
              <a:rPr lang="es-AR" dirty="0"/>
              <a:t>	Compartir archivos permite colaborar y reducir esfuerzos, tiempos , etc..</a:t>
            </a:r>
          </a:p>
        </p:txBody>
      </p:sp>
      <p:sp>
        <p:nvSpPr>
          <p:cNvPr id="4" name="2 Marcador de contenido"/>
          <p:cNvSpPr txBox="1">
            <a:spLocks/>
          </p:cNvSpPr>
          <p:nvPr/>
        </p:nvSpPr>
        <p:spPr>
          <a:xfrm>
            <a:off x="539552" y="3501008"/>
            <a:ext cx="8229600" cy="12527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	Concepto: Sistema Distribuidos de </a:t>
            </a:r>
            <a:r>
              <a:rPr lang="es-AR" sz="3200" dirty="0"/>
              <a:t>Archivos (DFS </a:t>
            </a:r>
            <a:r>
              <a:rPr lang="es-AR" sz="3200" dirty="0" err="1"/>
              <a:t>Distributed</a:t>
            </a:r>
            <a:r>
              <a:rPr lang="es-AR" sz="3200" dirty="0"/>
              <a:t> </a:t>
            </a:r>
            <a:r>
              <a:rPr lang="es-AR" sz="3200" dirty="0" err="1"/>
              <a:t>File</a:t>
            </a:r>
            <a:r>
              <a:rPr lang="es-AR" sz="3200" dirty="0"/>
              <a:t> </a:t>
            </a:r>
            <a:r>
              <a:rPr lang="es-AR" sz="3200" dirty="0" err="1"/>
              <a:t>System</a:t>
            </a:r>
            <a:r>
              <a:rPr lang="es-AR" sz="32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Múltiples usuarios</a:t>
            </a:r>
            <a:endParaRPr lang="es-AR" b="1" dirty="0"/>
          </a:p>
        </p:txBody>
      </p:sp>
      <p:sp>
        <p:nvSpPr>
          <p:cNvPr id="3" name="2 Marcador de contenido"/>
          <p:cNvSpPr>
            <a:spLocks noGrp="1"/>
          </p:cNvSpPr>
          <p:nvPr>
            <p:ph idx="1"/>
          </p:nvPr>
        </p:nvSpPr>
        <p:spPr>
          <a:xfrm>
            <a:off x="457200" y="1412776"/>
            <a:ext cx="8229600" cy="5257799"/>
          </a:xfrm>
        </p:spPr>
        <p:txBody>
          <a:bodyPr>
            <a:normAutofit lnSpcReduction="10000"/>
          </a:bodyPr>
          <a:lstStyle/>
          <a:p>
            <a:r>
              <a:rPr lang="es-ES" dirty="0"/>
              <a:t>La mayoría de los sistemas utilizan el concepto de </a:t>
            </a:r>
            <a:r>
              <a:rPr lang="es-ES" b="1" dirty="0"/>
              <a:t>propietario</a:t>
            </a:r>
            <a:r>
              <a:rPr lang="es-ES" dirty="0"/>
              <a:t> (o </a:t>
            </a:r>
            <a:r>
              <a:rPr lang="es-ES" b="1" dirty="0"/>
              <a:t>usuario</a:t>
            </a:r>
            <a:r>
              <a:rPr lang="es-ES" dirty="0"/>
              <a:t>) de un archivo o directorio y el concepto de </a:t>
            </a:r>
            <a:r>
              <a:rPr lang="es-ES" b="1" dirty="0"/>
              <a:t>grupo</a:t>
            </a:r>
            <a:r>
              <a:rPr lang="es-ES" dirty="0"/>
              <a:t>.</a:t>
            </a:r>
            <a:endParaRPr lang="es-AR" dirty="0"/>
          </a:p>
          <a:p>
            <a:r>
              <a:rPr lang="es-ES" dirty="0"/>
              <a:t>El </a:t>
            </a:r>
            <a:r>
              <a:rPr lang="es-ES" b="1" dirty="0"/>
              <a:t>propietario</a:t>
            </a:r>
            <a:r>
              <a:rPr lang="es-ES" dirty="0"/>
              <a:t> es el usuario que puede cambiar los atributos y conceder el acceso y que dispone del máximo grado de control sobre el archivo.</a:t>
            </a:r>
          </a:p>
          <a:p>
            <a:r>
              <a:rPr lang="es-ES" dirty="0"/>
              <a:t>Los identificadores del propietario y del grupo de un archivo (o directorio) determinado se almacenan junto con los otros atributos del archivo. </a:t>
            </a:r>
            <a:endParaRPr lang="es-A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Sistemas de archivos remotos</a:t>
            </a:r>
            <a:endParaRPr lang="es-AR" b="1" dirty="0"/>
          </a:p>
        </p:txBody>
      </p:sp>
      <p:sp>
        <p:nvSpPr>
          <p:cNvPr id="3" name="2 Marcador de contenido"/>
          <p:cNvSpPr>
            <a:spLocks noGrp="1"/>
          </p:cNvSpPr>
          <p:nvPr>
            <p:ph idx="1"/>
          </p:nvPr>
        </p:nvSpPr>
        <p:spPr>
          <a:xfrm>
            <a:off x="662880" y="1556792"/>
            <a:ext cx="8229600" cy="792088"/>
          </a:xfrm>
        </p:spPr>
        <p:txBody>
          <a:bodyPr>
            <a:normAutofit fontScale="85000" lnSpcReduction="20000"/>
          </a:bodyPr>
          <a:lstStyle/>
          <a:p>
            <a:pPr>
              <a:buNone/>
            </a:pPr>
            <a:r>
              <a:rPr lang="es-AR" b="1" dirty="0"/>
              <a:t>Modelo Cliente – Servidor (con Sistemas de Información Distribuidos)</a:t>
            </a:r>
          </a:p>
          <a:p>
            <a:endParaRPr lang="es-AR" b="1" dirty="0"/>
          </a:p>
        </p:txBody>
      </p:sp>
      <p:sp>
        <p:nvSpPr>
          <p:cNvPr id="4" name="2 Marcador de contenido"/>
          <p:cNvSpPr txBox="1">
            <a:spLocks/>
          </p:cNvSpPr>
          <p:nvPr/>
        </p:nvSpPr>
        <p:spPr>
          <a:xfrm>
            <a:off x="662880" y="1916832"/>
            <a:ext cx="8229600" cy="3672408"/>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FTP </a:t>
            </a:r>
            <a:r>
              <a:rPr kumimoji="0" lang="es-AR" sz="3200" i="0" u="none" strike="noStrike" kern="1200" cap="none" spc="0" normalizeH="0" baseline="0" noProof="0" dirty="0">
                <a:ln>
                  <a:noFill/>
                </a:ln>
                <a:solidFill>
                  <a:schemeClr val="tx1"/>
                </a:solidFill>
                <a:effectLst/>
                <a:uLnTx/>
                <a:uFillTx/>
                <a:latin typeface="+mn-lt"/>
                <a:ea typeface="+mn-ea"/>
                <a:cs typeface="+mn-cs"/>
              </a:rPr>
              <a:t>(autenticación plana, suplantación de ID,</a:t>
            </a:r>
            <a:r>
              <a:rPr kumimoji="0" lang="es-AR" sz="3200" i="0" u="none" strike="noStrike" kern="1200" cap="none" spc="0" normalizeH="0" noProof="0" dirty="0">
                <a:ln>
                  <a:noFill/>
                </a:ln>
                <a:solidFill>
                  <a:schemeClr val="tx1"/>
                </a:solidFill>
                <a:effectLst/>
                <a:uLnTx/>
                <a:uFillTx/>
                <a:latin typeface="+mn-lt"/>
                <a:ea typeface="+mn-ea"/>
                <a:cs typeface="+mn-cs"/>
              </a:rPr>
              <a:t> etc.</a:t>
            </a:r>
            <a:r>
              <a:rPr kumimoji="0" lang="es-AR" sz="320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3200" b="1" dirty="0"/>
              <a:t>SAMBA</a:t>
            </a:r>
            <a:r>
              <a:rPr lang="es-AR" sz="3200" dirty="0"/>
              <a:t> (WINDOWS, LDAP (Protocolo Ligero de Acceso al directorio) Seguridad integrada mediante intercambio de claves cifradas).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NFS</a:t>
            </a:r>
            <a:r>
              <a:rPr kumimoji="0" lang="es-AR" sz="3200" i="0" u="none" strike="noStrike" kern="1200" cap="none" spc="0" normalizeH="0" baseline="0" noProof="0" dirty="0">
                <a:ln>
                  <a:noFill/>
                </a:ln>
                <a:solidFill>
                  <a:schemeClr val="tx1"/>
                </a:solidFill>
                <a:effectLst/>
                <a:uLnTx/>
                <a:uFillTx/>
                <a:latin typeface="+mn-lt"/>
                <a:ea typeface="+mn-ea"/>
                <a:cs typeface="+mn-cs"/>
              </a:rPr>
              <a:t> (UNIX, mediante un ID</a:t>
            </a:r>
            <a:r>
              <a:rPr kumimoji="0" lang="es-AR" sz="3200" i="0" u="none" strike="noStrike" kern="1200" cap="none" spc="0" normalizeH="0" noProof="0" dirty="0">
                <a:ln>
                  <a:noFill/>
                </a:ln>
                <a:solidFill>
                  <a:schemeClr val="tx1"/>
                </a:solidFill>
                <a:effectLst/>
                <a:uLnTx/>
                <a:uFillTx/>
                <a:latin typeface="+mn-lt"/>
                <a:ea typeface="+mn-ea"/>
                <a:cs typeface="+mn-cs"/>
              </a:rPr>
              <a:t> igual en cliente y servidor</a:t>
            </a:r>
            <a:r>
              <a:rPr kumimoji="0" lang="es-AR" sz="320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Tipos de Acceso</a:t>
            </a:r>
            <a:endParaRPr lang="es-AR" b="1" dirty="0"/>
          </a:p>
        </p:txBody>
      </p:sp>
      <p:sp>
        <p:nvSpPr>
          <p:cNvPr id="3" name="2 Marcador de contenido"/>
          <p:cNvSpPr>
            <a:spLocks noGrp="1"/>
          </p:cNvSpPr>
          <p:nvPr>
            <p:ph idx="1"/>
          </p:nvPr>
        </p:nvSpPr>
        <p:spPr/>
        <p:txBody>
          <a:bodyPr>
            <a:normAutofit fontScale="77500" lnSpcReduction="20000"/>
          </a:bodyPr>
          <a:lstStyle/>
          <a:p>
            <a:pPr>
              <a:buNone/>
            </a:pPr>
            <a:r>
              <a:rPr lang="es-ES" dirty="0"/>
              <a:t>	Debemos tener un </a:t>
            </a:r>
            <a:r>
              <a:rPr lang="es-ES" b="1" dirty="0"/>
              <a:t>acceso controlado</a:t>
            </a:r>
            <a:r>
              <a:rPr lang="es-ES" dirty="0"/>
              <a:t> limitando los tipos de accesos.</a:t>
            </a:r>
          </a:p>
          <a:p>
            <a:endParaRPr lang="es-ES" dirty="0"/>
          </a:p>
          <a:p>
            <a:pPr>
              <a:buNone/>
            </a:pPr>
            <a:r>
              <a:rPr lang="es-ES" dirty="0"/>
              <a:t>Podemos controlar varios tipos de operaciones diferentes:</a:t>
            </a:r>
            <a:endParaRPr lang="es-AR" dirty="0"/>
          </a:p>
          <a:p>
            <a:pPr lvl="0"/>
            <a:r>
              <a:rPr lang="es-ES" b="1" dirty="0"/>
              <a:t>Lectura. </a:t>
            </a:r>
            <a:r>
              <a:rPr lang="es-ES" dirty="0"/>
              <a:t>Lectura del archivo.</a:t>
            </a:r>
            <a:endParaRPr lang="es-AR" dirty="0"/>
          </a:p>
          <a:p>
            <a:pPr lvl="0"/>
            <a:r>
              <a:rPr lang="es-ES" b="1" dirty="0"/>
              <a:t>Escritura. </a:t>
            </a:r>
            <a:r>
              <a:rPr lang="es-ES" dirty="0"/>
              <a:t>Escritura o reescritura del archivo.</a:t>
            </a:r>
            <a:endParaRPr lang="es-AR" dirty="0"/>
          </a:p>
          <a:p>
            <a:pPr lvl="0"/>
            <a:r>
              <a:rPr lang="es-ES" b="1" dirty="0"/>
              <a:t>Ejecución</a:t>
            </a:r>
            <a:r>
              <a:rPr lang="es-ES" dirty="0"/>
              <a:t>. Carga del archivo en memoria y ejecución del mismo.</a:t>
            </a:r>
            <a:endParaRPr lang="es-AR" dirty="0"/>
          </a:p>
          <a:p>
            <a:pPr lvl="0"/>
            <a:r>
              <a:rPr lang="es-ES" b="1" dirty="0"/>
              <a:t>Adición. </a:t>
            </a:r>
            <a:r>
              <a:rPr lang="es-ES" dirty="0"/>
              <a:t>Escritura de nueva información al final del archivo.</a:t>
            </a:r>
            <a:endParaRPr lang="es-AR" dirty="0"/>
          </a:p>
          <a:p>
            <a:pPr lvl="0"/>
            <a:r>
              <a:rPr lang="es-ES" b="1" dirty="0"/>
              <a:t>Borrado. </a:t>
            </a:r>
            <a:r>
              <a:rPr lang="es-ES" dirty="0"/>
              <a:t>Borrado del archivo y liberación del espacio para su posible reutilización.</a:t>
            </a:r>
            <a:endParaRPr lang="es-AR" dirty="0"/>
          </a:p>
          <a:p>
            <a:pPr lvl="0"/>
            <a:r>
              <a:rPr lang="es-ES" b="1" dirty="0"/>
              <a:t>Listado. </a:t>
            </a:r>
            <a:r>
              <a:rPr lang="es-ES" dirty="0"/>
              <a:t>Listado del nombre y atributos del archivo.</a:t>
            </a:r>
            <a:endParaRPr lang="es-A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Control de Acceso</a:t>
            </a:r>
          </a:p>
        </p:txBody>
      </p:sp>
      <p:sp>
        <p:nvSpPr>
          <p:cNvPr id="3" name="2 Marcador de contenido"/>
          <p:cNvSpPr>
            <a:spLocks noGrp="1"/>
          </p:cNvSpPr>
          <p:nvPr>
            <p:ph idx="1"/>
          </p:nvPr>
        </p:nvSpPr>
        <p:spPr/>
        <p:txBody>
          <a:bodyPr>
            <a:normAutofit fontScale="77500" lnSpcReduction="20000"/>
          </a:bodyPr>
          <a:lstStyle/>
          <a:p>
            <a:pPr>
              <a:buNone/>
            </a:pPr>
            <a:r>
              <a:rPr lang="es-ES" dirty="0"/>
              <a:t>	La técnica más común para resolver el problema de la protección consiste en hacer que el acceso dependa de la identidad del usuario. </a:t>
            </a:r>
          </a:p>
          <a:p>
            <a:pPr>
              <a:buNone/>
            </a:pPr>
            <a:r>
              <a:rPr lang="es-ES" dirty="0"/>
              <a:t>     Estableciendo </a:t>
            </a:r>
            <a:r>
              <a:rPr lang="es-ES" dirty="0" err="1"/>
              <a:t>ACLs</a:t>
            </a:r>
            <a:r>
              <a:rPr lang="es-ES" dirty="0"/>
              <a:t>. Para condensar la longitud de la lista de control de acceso, tres grupos, en lo que respecta con cada archivo:</a:t>
            </a:r>
            <a:endParaRPr lang="es-AR" dirty="0"/>
          </a:p>
          <a:p>
            <a:pPr lvl="0"/>
            <a:r>
              <a:rPr lang="es-ES" b="1" dirty="0"/>
              <a:t>Propietario. </a:t>
            </a:r>
            <a:r>
              <a:rPr lang="es-ES" dirty="0"/>
              <a:t>El usuario que creó el archivo será su propietario.</a:t>
            </a:r>
            <a:endParaRPr lang="es-AR" dirty="0"/>
          </a:p>
          <a:p>
            <a:pPr lvl="0"/>
            <a:r>
              <a:rPr lang="es-ES" b="1" dirty="0"/>
              <a:t>Grupo. </a:t>
            </a:r>
            <a:r>
              <a:rPr lang="es-ES" dirty="0"/>
              <a:t>Un conjunto de usuarios que están compartiendo el archivo y necesitan un acceso similar al mismo es un grupo, o grupo de trabajo.</a:t>
            </a:r>
            <a:endParaRPr lang="es-AR" dirty="0"/>
          </a:p>
          <a:p>
            <a:pPr lvl="0"/>
            <a:r>
              <a:rPr lang="es-ES" b="1" dirty="0"/>
              <a:t>Universo. </a:t>
            </a:r>
            <a:r>
              <a:rPr lang="es-ES" dirty="0"/>
              <a:t>Todos los demás usuarios del sistema constituyen el universo.</a:t>
            </a:r>
            <a:endParaRPr lang="es-AR" dirty="0"/>
          </a:p>
          <a:p>
            <a:pPr>
              <a:buNone/>
            </a:pPr>
            <a:endParaRPr lang="es-ES" dirty="0"/>
          </a:p>
          <a:p>
            <a:pPr>
              <a:buNone/>
            </a:pPr>
            <a:endParaRPr lang="es-ES" dirty="0"/>
          </a:p>
          <a:p>
            <a:pPr>
              <a:buNone/>
            </a:pPr>
            <a:endParaRPr lang="es-AR" dirty="0"/>
          </a:p>
          <a:p>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Control de Acceso</a:t>
            </a:r>
          </a:p>
        </p:txBody>
      </p:sp>
      <p:pic>
        <p:nvPicPr>
          <p:cNvPr id="20482" name="Picture 2"/>
          <p:cNvPicPr>
            <a:picLocks noChangeAspect="1" noChangeArrowheads="1"/>
          </p:cNvPicPr>
          <p:nvPr/>
        </p:nvPicPr>
        <p:blipFill>
          <a:blip r:embed="rId2" cstate="print"/>
          <a:srcRect/>
          <a:stretch>
            <a:fillRect/>
          </a:stretch>
        </p:blipFill>
        <p:spPr bwMode="auto">
          <a:xfrm>
            <a:off x="323528" y="1196752"/>
            <a:ext cx="3985419" cy="2520280"/>
          </a:xfrm>
          <a:prstGeom prst="rect">
            <a:avLst/>
          </a:prstGeom>
          <a:noFill/>
          <a:ln w="9525">
            <a:noFill/>
            <a:miter lim="800000"/>
            <a:headEnd/>
            <a:tailEnd/>
          </a:ln>
        </p:spPr>
      </p:pic>
      <p:pic>
        <p:nvPicPr>
          <p:cNvPr id="20484" name="Picture 4"/>
          <p:cNvPicPr>
            <a:picLocks noChangeAspect="1" noChangeArrowheads="1"/>
          </p:cNvPicPr>
          <p:nvPr/>
        </p:nvPicPr>
        <p:blipFill>
          <a:blip r:embed="rId3" cstate="print"/>
          <a:srcRect/>
          <a:stretch>
            <a:fillRect/>
          </a:stretch>
        </p:blipFill>
        <p:spPr bwMode="auto">
          <a:xfrm>
            <a:off x="4730003" y="1196752"/>
            <a:ext cx="4090469" cy="2520280"/>
          </a:xfrm>
          <a:prstGeom prst="rect">
            <a:avLst/>
          </a:prstGeom>
          <a:noFill/>
          <a:ln w="9525">
            <a:noFill/>
            <a:miter lim="800000"/>
            <a:headEnd/>
            <a:tailEnd/>
          </a:ln>
        </p:spPr>
      </p:pic>
      <p:pic>
        <p:nvPicPr>
          <p:cNvPr id="20486" name="Picture 6"/>
          <p:cNvPicPr>
            <a:picLocks noChangeAspect="1" noChangeArrowheads="1"/>
          </p:cNvPicPr>
          <p:nvPr/>
        </p:nvPicPr>
        <p:blipFill>
          <a:blip r:embed="rId4" cstate="print"/>
          <a:srcRect/>
          <a:stretch>
            <a:fillRect/>
          </a:stretch>
        </p:blipFill>
        <p:spPr bwMode="auto">
          <a:xfrm>
            <a:off x="276499" y="4006334"/>
            <a:ext cx="4032448" cy="2728764"/>
          </a:xfrm>
          <a:prstGeom prst="rect">
            <a:avLst/>
          </a:prstGeom>
          <a:noFill/>
          <a:ln w="9525">
            <a:noFill/>
            <a:miter lim="800000"/>
            <a:headEnd/>
            <a:tailEnd/>
          </a:ln>
        </p:spPr>
      </p:pic>
      <p:pic>
        <p:nvPicPr>
          <p:cNvPr id="20487" name="Picture 7"/>
          <p:cNvPicPr>
            <a:picLocks noChangeAspect="1" noChangeArrowheads="1"/>
          </p:cNvPicPr>
          <p:nvPr/>
        </p:nvPicPr>
        <p:blipFill>
          <a:blip r:embed="rId5" cstate="print"/>
          <a:srcRect/>
          <a:stretch>
            <a:fillRect/>
          </a:stretch>
        </p:blipFill>
        <p:spPr bwMode="auto">
          <a:xfrm>
            <a:off x="4721130" y="3949341"/>
            <a:ext cx="4088994" cy="277219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29600" cy="1143000"/>
          </a:xfrm>
        </p:spPr>
        <p:txBody>
          <a:bodyPr/>
          <a:lstStyle/>
          <a:p>
            <a:r>
              <a:rPr lang="es-AR" b="1" dirty="0" err="1"/>
              <a:t>Sticky</a:t>
            </a:r>
            <a:r>
              <a:rPr lang="es-AR" b="1" dirty="0"/>
              <a:t> Bit (otra forma Seguridad)</a:t>
            </a:r>
          </a:p>
        </p:txBody>
      </p:sp>
      <p:sp>
        <p:nvSpPr>
          <p:cNvPr id="3" name="Marcador de contenido 2"/>
          <p:cNvSpPr>
            <a:spLocks noGrp="1"/>
          </p:cNvSpPr>
          <p:nvPr>
            <p:ph idx="1"/>
          </p:nvPr>
        </p:nvSpPr>
        <p:spPr>
          <a:xfrm>
            <a:off x="457200" y="764704"/>
            <a:ext cx="8229600" cy="1180728"/>
          </a:xfrm>
        </p:spPr>
        <p:txBody>
          <a:bodyPr/>
          <a:lstStyle/>
          <a:p>
            <a:r>
              <a:rPr lang="es-AR" dirty="0"/>
              <a:t>https://www.thegeekstuff.com/2011/02/sticky-bit-on-directory-file</a:t>
            </a:r>
          </a:p>
        </p:txBody>
      </p:sp>
      <p:pic>
        <p:nvPicPr>
          <p:cNvPr id="4" name="Imagen 3"/>
          <p:cNvPicPr>
            <a:picLocks noChangeAspect="1"/>
          </p:cNvPicPr>
          <p:nvPr/>
        </p:nvPicPr>
        <p:blipFill>
          <a:blip r:embed="rId2"/>
          <a:stretch>
            <a:fillRect/>
          </a:stretch>
        </p:blipFill>
        <p:spPr>
          <a:xfrm>
            <a:off x="1259632" y="1945432"/>
            <a:ext cx="7000875" cy="4638675"/>
          </a:xfrm>
          <a:prstGeom prst="rect">
            <a:avLst/>
          </a:prstGeom>
        </p:spPr>
      </p:pic>
    </p:spTree>
    <p:extLst>
      <p:ext uri="{BB962C8B-B14F-4D97-AF65-F5344CB8AC3E}">
        <p14:creationId xmlns:p14="http://schemas.microsoft.com/office/powerpoint/2010/main" val="61083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6C7E-F634-4532-85BE-0833B3E1C7B8}"/>
              </a:ext>
            </a:extLst>
          </p:cNvPr>
          <p:cNvSpPr>
            <a:spLocks noGrp="1"/>
          </p:cNvSpPr>
          <p:nvPr>
            <p:ph type="title"/>
          </p:nvPr>
        </p:nvSpPr>
        <p:spPr/>
        <p:txBody>
          <a:bodyPr/>
          <a:lstStyle/>
          <a:p>
            <a:r>
              <a:rPr lang="es-AR" b="1" dirty="0"/>
              <a:t>Seguridad y coherencia de Datos</a:t>
            </a:r>
          </a:p>
        </p:txBody>
      </p:sp>
      <p:sp>
        <p:nvSpPr>
          <p:cNvPr id="3" name="Marcador de contenido 2">
            <a:extLst>
              <a:ext uri="{FF2B5EF4-FFF2-40B4-BE49-F238E27FC236}">
                <a16:creationId xmlns:a16="http://schemas.microsoft.com/office/drawing/2014/main" id="{076122F7-2B5B-4E1F-9E3C-2B7BDF840A82}"/>
              </a:ext>
            </a:extLst>
          </p:cNvPr>
          <p:cNvSpPr>
            <a:spLocks noGrp="1"/>
          </p:cNvSpPr>
          <p:nvPr>
            <p:ph idx="1"/>
          </p:nvPr>
        </p:nvSpPr>
        <p:spPr/>
        <p:txBody>
          <a:bodyPr/>
          <a:lstStyle/>
          <a:p>
            <a:r>
              <a:rPr lang="es-AR" dirty="0"/>
              <a:t>Los archivos y directorios cuando se trabaja sobre ellos, están en memoria y luego se los baja a disco.</a:t>
            </a:r>
          </a:p>
          <a:p>
            <a:r>
              <a:rPr lang="es-AR" dirty="0"/>
              <a:t>Un fallo podría traer una incoherencia de </a:t>
            </a:r>
            <a:r>
              <a:rPr lang="es-AR"/>
              <a:t>los mismos.</a:t>
            </a:r>
            <a:endParaRPr lang="es-AR" dirty="0"/>
          </a:p>
          <a:p>
            <a:r>
              <a:rPr lang="es-AR" dirty="0"/>
              <a:t>La información en memoria esta mas actualizada que en disco</a:t>
            </a:r>
          </a:p>
        </p:txBody>
      </p:sp>
    </p:spTree>
    <p:extLst>
      <p:ext uri="{BB962C8B-B14F-4D97-AF65-F5344CB8AC3E}">
        <p14:creationId xmlns:p14="http://schemas.microsoft.com/office/powerpoint/2010/main" val="386474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2525D-C79F-484A-AA3F-EE4B8293DDF5}"/>
              </a:ext>
            </a:extLst>
          </p:cNvPr>
          <p:cNvSpPr>
            <a:spLocks noGrp="1"/>
          </p:cNvSpPr>
          <p:nvPr>
            <p:ph type="title"/>
          </p:nvPr>
        </p:nvSpPr>
        <p:spPr/>
        <p:txBody>
          <a:bodyPr/>
          <a:lstStyle/>
          <a:p>
            <a:r>
              <a:rPr lang="es-AR" b="1" dirty="0"/>
              <a:t>Física de un Disco Rígido</a:t>
            </a:r>
          </a:p>
        </p:txBody>
      </p:sp>
      <p:graphicFrame>
        <p:nvGraphicFramePr>
          <p:cNvPr id="6" name="Objeto 5">
            <a:extLst>
              <a:ext uri="{FF2B5EF4-FFF2-40B4-BE49-F238E27FC236}">
                <a16:creationId xmlns:a16="http://schemas.microsoft.com/office/drawing/2014/main" id="{B1F3C5A3-5331-4278-A9B0-FB3424A0D279}"/>
              </a:ext>
            </a:extLst>
          </p:cNvPr>
          <p:cNvGraphicFramePr>
            <a:graphicFrameLocks noChangeAspect="1"/>
          </p:cNvGraphicFramePr>
          <p:nvPr>
            <p:extLst>
              <p:ext uri="{D42A27DB-BD31-4B8C-83A1-F6EECF244321}">
                <p14:modId xmlns:p14="http://schemas.microsoft.com/office/powerpoint/2010/main" val="317594331"/>
              </p:ext>
            </p:extLst>
          </p:nvPr>
        </p:nvGraphicFramePr>
        <p:xfrm>
          <a:off x="3275856" y="1268760"/>
          <a:ext cx="2879477" cy="4076269"/>
        </p:xfrm>
        <a:graphic>
          <a:graphicData uri="http://schemas.openxmlformats.org/presentationml/2006/ole">
            <mc:AlternateContent xmlns:mc="http://schemas.openxmlformats.org/markup-compatibility/2006">
              <mc:Choice xmlns:v="urn:schemas-microsoft-com:vml" Requires="v">
                <p:oleObj name="Acrobat Document" r:id="rId2" imgW="4533840" imgH="6415920" progId="AcroExch.Document.DC">
                  <p:embed/>
                </p:oleObj>
              </mc:Choice>
              <mc:Fallback>
                <p:oleObj name="Acrobat Document" r:id="rId2" imgW="4533840" imgH="6415920" progId="AcroExch.Document.DC">
                  <p:embed/>
                  <p:pic>
                    <p:nvPicPr>
                      <p:cNvPr id="0" name=""/>
                      <p:cNvPicPr/>
                      <p:nvPr/>
                    </p:nvPicPr>
                    <p:blipFill>
                      <a:blip r:embed="rId3"/>
                      <a:stretch>
                        <a:fillRect/>
                      </a:stretch>
                    </p:blipFill>
                    <p:spPr>
                      <a:xfrm>
                        <a:off x="3275856" y="1268760"/>
                        <a:ext cx="2879477" cy="4076269"/>
                      </a:xfrm>
                      <a:prstGeom prst="rect">
                        <a:avLst/>
                      </a:prstGeom>
                    </p:spPr>
                  </p:pic>
                </p:oleObj>
              </mc:Fallback>
            </mc:AlternateContent>
          </a:graphicData>
        </a:graphic>
      </p:graphicFrame>
      <p:sp>
        <p:nvSpPr>
          <p:cNvPr id="7" name="Rectángulo 6">
            <a:extLst>
              <a:ext uri="{FF2B5EF4-FFF2-40B4-BE49-F238E27FC236}">
                <a16:creationId xmlns:a16="http://schemas.microsoft.com/office/drawing/2014/main" id="{70BAA279-EFE7-43AD-84D9-A26CF9DDF3E3}"/>
              </a:ext>
            </a:extLst>
          </p:cNvPr>
          <p:cNvSpPr/>
          <p:nvPr/>
        </p:nvSpPr>
        <p:spPr>
          <a:xfrm>
            <a:off x="732316" y="5762153"/>
            <a:ext cx="8415943" cy="646331"/>
          </a:xfrm>
          <a:prstGeom prst="rect">
            <a:avLst/>
          </a:prstGeom>
        </p:spPr>
        <p:txBody>
          <a:bodyPr wrap="square">
            <a:spAutoFit/>
          </a:bodyPr>
          <a:lstStyle/>
          <a:p>
            <a:r>
              <a:rPr lang="es-AR" b="1" dirty="0"/>
              <a:t>(No les voy a pedir que entiendan este PDF, pero clarifica algunos puntos del funcionamiento de los HD</a:t>
            </a:r>
          </a:p>
        </p:txBody>
      </p:sp>
    </p:spTree>
    <p:extLst>
      <p:ext uri="{BB962C8B-B14F-4D97-AF65-F5344CB8AC3E}">
        <p14:creationId xmlns:p14="http://schemas.microsoft.com/office/powerpoint/2010/main" val="348528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9C220D-679D-4EAD-A2D2-A26A8B4DEAE9}"/>
              </a:ext>
            </a:extLst>
          </p:cNvPr>
          <p:cNvSpPr>
            <a:spLocks noGrp="1"/>
          </p:cNvSpPr>
          <p:nvPr>
            <p:ph type="title"/>
          </p:nvPr>
        </p:nvSpPr>
        <p:spPr>
          <a:xfrm>
            <a:off x="329929" y="292633"/>
            <a:ext cx="8229600" cy="1143000"/>
          </a:xfrm>
        </p:spPr>
        <p:txBody>
          <a:bodyPr/>
          <a:lstStyle/>
          <a:p>
            <a:r>
              <a:rPr lang="es-AR" b="1" dirty="0"/>
              <a:t>Seguridad y coherencia de Datos</a:t>
            </a:r>
          </a:p>
        </p:txBody>
      </p:sp>
      <p:sp>
        <p:nvSpPr>
          <p:cNvPr id="3" name="Marcador de contenido 2">
            <a:extLst>
              <a:ext uri="{FF2B5EF4-FFF2-40B4-BE49-F238E27FC236}">
                <a16:creationId xmlns:a16="http://schemas.microsoft.com/office/drawing/2014/main" id="{5E3B9AC7-4C85-4054-8753-59C803D2E321}"/>
              </a:ext>
            </a:extLst>
          </p:cNvPr>
          <p:cNvSpPr>
            <a:spLocks noGrp="1"/>
          </p:cNvSpPr>
          <p:nvPr>
            <p:ph idx="1"/>
          </p:nvPr>
        </p:nvSpPr>
        <p:spPr>
          <a:xfrm>
            <a:off x="323023" y="1435633"/>
            <a:ext cx="8352928" cy="4997954"/>
          </a:xfrm>
        </p:spPr>
        <p:txBody>
          <a:bodyPr>
            <a:normAutofit fontScale="77500" lnSpcReduction="20000"/>
          </a:bodyPr>
          <a:lstStyle/>
          <a:p>
            <a:r>
              <a:rPr lang="es-AR" b="1" dirty="0"/>
              <a:t>Comprobar coherencia: </a:t>
            </a:r>
            <a:r>
              <a:rPr lang="es-AR" dirty="0"/>
              <a:t>Compara bloques del disco con la información de espacio en disco, información de directorios y otros parámetros del FS (ej. Archivo modificado o creado con fecha posterior a la fecha de modificación de un directorio). Herramientas: Arranque seguro, </a:t>
            </a:r>
            <a:r>
              <a:rPr lang="es-AR" dirty="0" err="1"/>
              <a:t>scandisk</a:t>
            </a:r>
            <a:r>
              <a:rPr lang="es-AR" dirty="0"/>
              <a:t> o </a:t>
            </a:r>
            <a:r>
              <a:rPr lang="es-AR" b="1" dirty="0" err="1"/>
              <a:t>chkdsk</a:t>
            </a:r>
            <a:r>
              <a:rPr lang="es-AR" dirty="0"/>
              <a:t> o </a:t>
            </a:r>
            <a:r>
              <a:rPr lang="es-AR" b="1" dirty="0" err="1"/>
              <a:t>fsck</a:t>
            </a:r>
            <a:r>
              <a:rPr lang="es-AR" b="1" dirty="0"/>
              <a:t> </a:t>
            </a:r>
            <a:r>
              <a:rPr lang="es-AR" dirty="0"/>
              <a:t>en Linux.</a:t>
            </a:r>
          </a:p>
          <a:p>
            <a:endParaRPr lang="es-AR" dirty="0"/>
          </a:p>
          <a:p>
            <a:r>
              <a:rPr lang="es-AR" b="1" dirty="0"/>
              <a:t>Copia de seguridad: </a:t>
            </a:r>
            <a:r>
              <a:rPr lang="es-AR" dirty="0" err="1"/>
              <a:t>Instantaneas</a:t>
            </a:r>
            <a:r>
              <a:rPr lang="es-AR" dirty="0"/>
              <a:t>, Shadow Copies, Recuperación del Sistema de Windows (Delta Tiempo).</a:t>
            </a:r>
          </a:p>
          <a:p>
            <a:pPr marL="0" indent="0">
              <a:buNone/>
            </a:pPr>
            <a:endParaRPr lang="es-AR" dirty="0"/>
          </a:p>
          <a:p>
            <a:r>
              <a:rPr lang="es-AR" b="1" dirty="0" err="1"/>
              <a:t>Journaling</a:t>
            </a:r>
            <a:r>
              <a:rPr lang="es-AR" b="1" dirty="0"/>
              <a:t>: </a:t>
            </a:r>
            <a:r>
              <a:rPr lang="es-AR" dirty="0"/>
              <a:t>Se lleva a cabo un historial de las transacciones (una especie de Log donde se guardan todas las transacciones realizadas). Si falla algo tengo las transacciones para finalizarlas o volver a un estado anterior.</a:t>
            </a:r>
          </a:p>
        </p:txBody>
      </p:sp>
      <p:sp>
        <p:nvSpPr>
          <p:cNvPr id="5" name="CuadroTexto 4">
            <a:extLst>
              <a:ext uri="{FF2B5EF4-FFF2-40B4-BE49-F238E27FC236}">
                <a16:creationId xmlns:a16="http://schemas.microsoft.com/office/drawing/2014/main" id="{5C8AA28D-3E88-48B0-A3FA-AF3C3A197081}"/>
              </a:ext>
            </a:extLst>
          </p:cNvPr>
          <p:cNvSpPr txBox="1"/>
          <p:nvPr/>
        </p:nvSpPr>
        <p:spPr>
          <a:xfrm>
            <a:off x="683568" y="6196035"/>
            <a:ext cx="8179868" cy="369332"/>
          </a:xfrm>
          <a:prstGeom prst="rect">
            <a:avLst/>
          </a:prstGeom>
          <a:noFill/>
        </p:spPr>
        <p:txBody>
          <a:bodyPr wrap="none" rtlCol="0">
            <a:spAutoFit/>
          </a:bodyPr>
          <a:lstStyle/>
          <a:p>
            <a:r>
              <a:rPr lang="es-AR" dirty="0"/>
              <a:t>*En BD lo hacen con TRN de SQL (</a:t>
            </a:r>
            <a:r>
              <a:rPr lang="es-AR" dirty="0" err="1"/>
              <a:t>transaction</a:t>
            </a:r>
            <a:r>
              <a:rPr lang="es-AR" dirty="0"/>
              <a:t>) / RMAN de Oracle (</a:t>
            </a:r>
            <a:r>
              <a:rPr lang="es-AR" dirty="0" err="1"/>
              <a:t>Recovery</a:t>
            </a:r>
            <a:r>
              <a:rPr lang="es-AR" dirty="0"/>
              <a:t> Manager)</a:t>
            </a:r>
          </a:p>
        </p:txBody>
      </p:sp>
    </p:spTree>
    <p:extLst>
      <p:ext uri="{BB962C8B-B14F-4D97-AF65-F5344CB8AC3E}">
        <p14:creationId xmlns:p14="http://schemas.microsoft.com/office/powerpoint/2010/main" val="2437092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Otras Técnicas de protección</a:t>
            </a:r>
          </a:p>
        </p:txBody>
      </p:sp>
      <p:sp>
        <p:nvSpPr>
          <p:cNvPr id="3" name="2 Marcador de contenido"/>
          <p:cNvSpPr>
            <a:spLocks noGrp="1"/>
          </p:cNvSpPr>
          <p:nvPr>
            <p:ph idx="1"/>
          </p:nvPr>
        </p:nvSpPr>
        <p:spPr/>
        <p:txBody>
          <a:bodyPr>
            <a:normAutofit/>
          </a:bodyPr>
          <a:lstStyle/>
          <a:p>
            <a:pPr>
              <a:buNone/>
            </a:pPr>
            <a:r>
              <a:rPr lang="es-AR" dirty="0"/>
              <a:t>	Mediante contraseñas a los archivos o directorios:</a:t>
            </a:r>
          </a:p>
          <a:p>
            <a:pPr>
              <a:buNone/>
            </a:pPr>
            <a:r>
              <a:rPr lang="es-AR" dirty="0"/>
              <a:t>TOPS-20</a:t>
            </a:r>
          </a:p>
          <a:p>
            <a:pPr>
              <a:buNone/>
            </a:pPr>
            <a:r>
              <a:rPr lang="es-AR" dirty="0">
                <a:hlinkClick r:id="rId2"/>
              </a:rPr>
              <a:t>https://en.wikipedia.org/wiki/TOPS-20</a:t>
            </a:r>
            <a:endParaRPr lang="es-AR" dirty="0"/>
          </a:p>
          <a:p>
            <a:pPr>
              <a:buNone/>
            </a:pPr>
            <a:r>
              <a:rPr lang="es-AR" dirty="0"/>
              <a:t>VM/CMS de IBM (S370/390)</a:t>
            </a:r>
          </a:p>
          <a:p>
            <a:pPr>
              <a:buNone/>
            </a:pPr>
            <a:r>
              <a:rPr lang="es-AR" dirty="0">
                <a:hlinkClick r:id="rId3"/>
              </a:rPr>
              <a:t>https://es.wikipedia.org/wiki/VM_(sistema_operativo)</a:t>
            </a:r>
            <a:endParaRPr lang="es-AR" dirty="0"/>
          </a:p>
          <a:p>
            <a:pPr>
              <a:buNone/>
            </a:pPr>
            <a:endParaRPr lang="es-AR" dirty="0"/>
          </a:p>
          <a:p>
            <a:pPr>
              <a:buNone/>
            </a:pPr>
            <a:endParaRPr lang="es-A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492896"/>
            <a:ext cx="8229600" cy="1143000"/>
          </a:xfrm>
        </p:spPr>
        <p:txBody>
          <a:bodyPr/>
          <a:lstStyle/>
          <a:p>
            <a:r>
              <a:rPr lang="es-AR" b="1" dirty="0"/>
              <a:t>EOF…..No!!!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Estructura de Discos</a:t>
            </a:r>
            <a:endParaRPr lang="es-AR" dirty="0"/>
          </a:p>
        </p:txBody>
      </p:sp>
      <p:sp>
        <p:nvSpPr>
          <p:cNvPr id="4" name="Rectángulo 3"/>
          <p:cNvSpPr/>
          <p:nvPr/>
        </p:nvSpPr>
        <p:spPr>
          <a:xfrm>
            <a:off x="282352" y="1628800"/>
            <a:ext cx="8579296" cy="3970318"/>
          </a:xfrm>
          <a:prstGeom prst="rect">
            <a:avLst/>
          </a:prstGeom>
        </p:spPr>
        <p:txBody>
          <a:bodyPr wrap="square">
            <a:spAutoFit/>
          </a:bodyPr>
          <a:lstStyle/>
          <a:p>
            <a:pPr algn="just" fontAlgn="base"/>
            <a:r>
              <a:rPr lang="es-AR" b="1" dirty="0">
                <a:solidFill>
                  <a:srgbClr val="000000"/>
                </a:solidFill>
                <a:latin typeface="&amp;quot"/>
              </a:rPr>
              <a:t>Estructura física</a:t>
            </a:r>
          </a:p>
          <a:p>
            <a:pPr algn="just" fontAlgn="base"/>
            <a:endParaRPr lang="es-AR" b="1" dirty="0">
              <a:solidFill>
                <a:srgbClr val="000000"/>
              </a:solidFill>
              <a:latin typeface="&amp;quot"/>
            </a:endParaRPr>
          </a:p>
          <a:p>
            <a:pPr algn="just" fontAlgn="base"/>
            <a:r>
              <a:rPr lang="es-AR" dirty="0">
                <a:solidFill>
                  <a:srgbClr val="000000"/>
                </a:solidFill>
                <a:latin typeface="&amp;quot"/>
              </a:rPr>
              <a:t>La estructura física es inherente al disco y se crea cuando se construye el disco en la fabrica, asignándole un numero determinado de caras, cilindros (pistas) y sectores.</a:t>
            </a:r>
          </a:p>
          <a:p>
            <a:pPr algn="just" fontAlgn="base"/>
            <a:endParaRPr lang="es-AR" dirty="0">
              <a:solidFill>
                <a:srgbClr val="000000"/>
              </a:solidFill>
              <a:latin typeface="&amp;quot"/>
            </a:endParaRPr>
          </a:p>
          <a:p>
            <a:pPr algn="just" fontAlgn="base"/>
            <a:r>
              <a:rPr lang="es-AR" b="1" dirty="0">
                <a:solidFill>
                  <a:srgbClr val="000000"/>
                </a:solidFill>
                <a:latin typeface="&amp;quot"/>
              </a:rPr>
              <a:t>Estructura lógica</a:t>
            </a:r>
          </a:p>
          <a:p>
            <a:pPr algn="just" fontAlgn="base"/>
            <a:endParaRPr lang="es-AR" b="1" dirty="0">
              <a:solidFill>
                <a:srgbClr val="000000"/>
              </a:solidFill>
              <a:latin typeface="&amp;quot"/>
            </a:endParaRPr>
          </a:p>
          <a:p>
            <a:pPr algn="just" fontAlgn="base"/>
            <a:r>
              <a:rPr lang="es-AR" dirty="0">
                <a:solidFill>
                  <a:srgbClr val="000000"/>
                </a:solidFill>
                <a:latin typeface="&amp;quot"/>
              </a:rPr>
              <a:t>La estructura lógica se crea cuando se formatea el disco y su función es organizar la superficie del disco para almacenar datos. La estructura lógica depende del sistema operativo que formatea el disco y, generalmente, divide el disco en un sector de arranque, una tablas o estructuras de localización de archivos (FAT o </a:t>
            </a:r>
            <a:r>
              <a:rPr lang="es-AR" dirty="0" err="1">
                <a:solidFill>
                  <a:srgbClr val="000000"/>
                </a:solidFill>
                <a:latin typeface="&amp;quot"/>
              </a:rPr>
              <a:t>Superbloque</a:t>
            </a:r>
            <a:r>
              <a:rPr lang="es-AR" dirty="0">
                <a:solidFill>
                  <a:srgbClr val="000000"/>
                </a:solidFill>
                <a:latin typeface="&amp;quot"/>
              </a:rPr>
              <a:t>) y el área para los datos del usuario.</a:t>
            </a:r>
          </a:p>
          <a:p>
            <a:pPr algn="just" fontAlgn="base"/>
            <a:endParaRPr lang="es-AR" b="0" i="0" u="none" strike="noStrike" dirty="0">
              <a:solidFill>
                <a:srgbClr val="000000"/>
              </a:solidFill>
              <a:effectLst/>
              <a:latin typeface="&amp;quot"/>
            </a:endParaRPr>
          </a:p>
          <a:p>
            <a:pPr algn="just" fontAlgn="base"/>
            <a:r>
              <a:rPr lang="es-AR" dirty="0">
                <a:solidFill>
                  <a:srgbClr val="000000"/>
                </a:solidFill>
                <a:latin typeface="&amp;quot"/>
              </a:rPr>
              <a:t>(FAT, FAT32, EXT2,EXT3,EXT4, NTFS)</a:t>
            </a:r>
            <a:endParaRPr lang="es-AR" b="0" i="0" u="none" strike="noStrike" dirty="0">
              <a:solidFill>
                <a:srgbClr val="000000"/>
              </a:solidFill>
              <a:effectLst/>
              <a:latin typeface="&amp;quot"/>
            </a:endParaRPr>
          </a:p>
        </p:txBody>
      </p:sp>
    </p:spTree>
    <p:extLst>
      <p:ext uri="{BB962C8B-B14F-4D97-AF65-F5344CB8AC3E}">
        <p14:creationId xmlns:p14="http://schemas.microsoft.com/office/powerpoint/2010/main" val="20931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88640"/>
            <a:ext cx="8229600" cy="1143000"/>
          </a:xfrm>
        </p:spPr>
        <p:txBody>
          <a:bodyPr/>
          <a:lstStyle/>
          <a:p>
            <a:r>
              <a:rPr lang="es-AR" b="1" dirty="0"/>
              <a:t>Estructura de Discos (FISICA)</a:t>
            </a:r>
          </a:p>
        </p:txBody>
      </p:sp>
      <p:sp>
        <p:nvSpPr>
          <p:cNvPr id="3" name="Marcador de contenido 2"/>
          <p:cNvSpPr>
            <a:spLocks noGrp="1"/>
          </p:cNvSpPr>
          <p:nvPr>
            <p:ph idx="1"/>
          </p:nvPr>
        </p:nvSpPr>
        <p:spPr/>
        <p:txBody>
          <a:bodyPr>
            <a:normAutofit fontScale="70000" lnSpcReduction="20000"/>
          </a:bodyPr>
          <a:lstStyle/>
          <a:p>
            <a:pPr fontAlgn="base"/>
            <a:r>
              <a:rPr lang="es-AR" b="1" dirty="0"/>
              <a:t>Plato</a:t>
            </a:r>
            <a:r>
              <a:rPr lang="es-AR" dirty="0"/>
              <a:t>: Cada uno de los discos que hay dentro del </a:t>
            </a:r>
            <a:r>
              <a:rPr lang="es-AR" i="1" dirty="0"/>
              <a:t>disco duro</a:t>
            </a:r>
            <a:r>
              <a:rPr lang="es-AR" dirty="0"/>
              <a:t>.</a:t>
            </a:r>
          </a:p>
          <a:p>
            <a:pPr fontAlgn="base"/>
            <a:r>
              <a:rPr lang="es-AR" b="1" dirty="0"/>
              <a:t>Cara</a:t>
            </a:r>
            <a:r>
              <a:rPr lang="es-AR" dirty="0"/>
              <a:t>: Cada uno de los dos lados de un </a:t>
            </a:r>
            <a:r>
              <a:rPr lang="es-AR" i="1" dirty="0"/>
              <a:t>plato</a:t>
            </a:r>
            <a:endParaRPr lang="es-AR" dirty="0"/>
          </a:p>
          <a:p>
            <a:pPr fontAlgn="base"/>
            <a:r>
              <a:rPr lang="es-AR" b="1" dirty="0"/>
              <a:t>Cabeza – </a:t>
            </a:r>
            <a:r>
              <a:rPr lang="es-AR" u="sng" dirty="0"/>
              <a:t>Head</a:t>
            </a:r>
            <a:r>
              <a:rPr lang="es-AR" dirty="0"/>
              <a:t>: Número de cabezas de Lectura/Escritura</a:t>
            </a:r>
          </a:p>
          <a:p>
            <a:pPr fontAlgn="base"/>
            <a:r>
              <a:rPr lang="es-AR" b="1" dirty="0"/>
              <a:t>Pista –  </a:t>
            </a:r>
            <a:r>
              <a:rPr lang="es-AR" u="sng" dirty="0" err="1"/>
              <a:t>Track</a:t>
            </a:r>
            <a:r>
              <a:rPr lang="es-AR" dirty="0"/>
              <a:t>: Una circunferencia dentro de una </a:t>
            </a:r>
            <a:r>
              <a:rPr lang="es-AR" i="1" dirty="0"/>
              <a:t>cara</a:t>
            </a:r>
            <a:r>
              <a:rPr lang="es-AR" dirty="0"/>
              <a:t>; la </a:t>
            </a:r>
            <a:r>
              <a:rPr lang="es-AR" i="1" dirty="0"/>
              <a:t>pista </a:t>
            </a:r>
            <a:r>
              <a:rPr lang="es-AR" dirty="0"/>
              <a:t>0 está en el borde exterior.</a:t>
            </a:r>
          </a:p>
          <a:p>
            <a:pPr fontAlgn="base"/>
            <a:r>
              <a:rPr lang="es-AR" b="1" dirty="0"/>
              <a:t>Cilindro</a:t>
            </a:r>
            <a:r>
              <a:rPr lang="es-AR" dirty="0"/>
              <a:t>: Conjunto de varias </a:t>
            </a:r>
            <a:r>
              <a:rPr lang="es-AR" i="1" dirty="0"/>
              <a:t>pistas</a:t>
            </a:r>
            <a:r>
              <a:rPr lang="es-AR" dirty="0"/>
              <a:t>; son todas las circunferencias que están alineadas verticalmente (una de cada </a:t>
            </a:r>
            <a:r>
              <a:rPr lang="es-AR" i="1" dirty="0"/>
              <a:t>cara</a:t>
            </a:r>
            <a:r>
              <a:rPr lang="es-AR" dirty="0"/>
              <a:t>).</a:t>
            </a:r>
          </a:p>
          <a:p>
            <a:pPr fontAlgn="base"/>
            <a:r>
              <a:rPr lang="es-AR" b="1" dirty="0"/>
              <a:t>Sector </a:t>
            </a:r>
            <a:r>
              <a:rPr lang="es-AR" dirty="0"/>
              <a:t>: Cada una de las divisiones de una pista. El tamaño del sector no es fijo, siendo el estándar actual 512 bytes. Los sectores son las unidades mínimas de información que puede leer o escribir un disco duro.</a:t>
            </a:r>
          </a:p>
          <a:p>
            <a:pPr fontAlgn="base"/>
            <a:r>
              <a:rPr lang="es-AR" b="1" dirty="0" err="1"/>
              <a:t>Cluster</a:t>
            </a:r>
            <a:r>
              <a:rPr lang="es-AR" dirty="0"/>
              <a:t>: agrupación de varios sectores.</a:t>
            </a:r>
          </a:p>
          <a:p>
            <a:endParaRPr lang="es-AR" dirty="0"/>
          </a:p>
        </p:txBody>
      </p:sp>
    </p:spTree>
    <p:extLst>
      <p:ext uri="{BB962C8B-B14F-4D97-AF65-F5344CB8AC3E}">
        <p14:creationId xmlns:p14="http://schemas.microsoft.com/office/powerpoint/2010/main" val="387422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16632"/>
            <a:ext cx="8229600" cy="1143000"/>
          </a:xfrm>
        </p:spPr>
        <p:txBody>
          <a:bodyPr>
            <a:normAutofit/>
          </a:bodyPr>
          <a:lstStyle/>
          <a:p>
            <a:r>
              <a:rPr lang="es-AR" b="1" dirty="0"/>
              <a:t>Estructura de Almacenamiento</a:t>
            </a:r>
          </a:p>
        </p:txBody>
      </p:sp>
      <p:sp>
        <p:nvSpPr>
          <p:cNvPr id="3" name="2 Marcador de contenido"/>
          <p:cNvSpPr>
            <a:spLocks noGrp="1"/>
          </p:cNvSpPr>
          <p:nvPr>
            <p:ph idx="1"/>
          </p:nvPr>
        </p:nvSpPr>
        <p:spPr>
          <a:xfrm>
            <a:off x="539552" y="1231080"/>
            <a:ext cx="8229600" cy="5328592"/>
          </a:xfrm>
        </p:spPr>
        <p:txBody>
          <a:bodyPr>
            <a:normAutofit fontScale="92500" lnSpcReduction="20000"/>
          </a:bodyPr>
          <a:lstStyle/>
          <a:p>
            <a:r>
              <a:rPr lang="es-AR" b="1" dirty="0"/>
              <a:t>Particiones: </a:t>
            </a:r>
            <a:r>
              <a:rPr lang="es-AR" dirty="0"/>
              <a:t>Divisiones físicas de un disco. Cada una puede tener un Sistema de archivos distinto. S</a:t>
            </a:r>
            <a:r>
              <a:rPr lang="es-ES" dirty="0"/>
              <a:t>e conocen con diversos nombres, como</a:t>
            </a:r>
            <a:r>
              <a:rPr lang="es-ES" b="1" dirty="0"/>
              <a:t> particiones</a:t>
            </a:r>
            <a:r>
              <a:rPr lang="es-ES" dirty="0"/>
              <a:t>, </a:t>
            </a:r>
            <a:r>
              <a:rPr lang="es-ES" b="1" dirty="0"/>
              <a:t>franjas</a:t>
            </a:r>
            <a:r>
              <a:rPr lang="es-ES" dirty="0"/>
              <a:t> o </a:t>
            </a:r>
            <a:r>
              <a:rPr lang="es-ES" b="1" dirty="0"/>
              <a:t>minidiscos.</a:t>
            </a:r>
          </a:p>
          <a:p>
            <a:r>
              <a:rPr lang="es-ES" b="1" dirty="0"/>
              <a:t>Volúmenes: </a:t>
            </a:r>
            <a:r>
              <a:rPr lang="es-ES" dirty="0"/>
              <a:t>Espacio de almacenamiento que alberga un Sistema de Archivos. Las partes pueden combinarse en estructuras de mayor tamaño. </a:t>
            </a:r>
            <a:r>
              <a:rPr lang="es-ES" sz="1800" b="1" dirty="0">
                <a:solidFill>
                  <a:srgbClr val="0070C0"/>
                </a:solidFill>
              </a:rPr>
              <a:t>(</a:t>
            </a:r>
            <a:r>
              <a:rPr lang="es-AR" sz="1800" b="1" dirty="0">
                <a:solidFill>
                  <a:srgbClr val="0070C0"/>
                </a:solidFill>
              </a:rPr>
              <a:t>Un área de almacenamiento a la que se puede acceder utilizando un único sistema de archivos que la computadora puede reconocer se denomina volumen</a:t>
            </a:r>
            <a:r>
              <a:rPr lang="es-ES" sz="1800" b="1" dirty="0">
                <a:solidFill>
                  <a:srgbClr val="0070C0"/>
                </a:solidFill>
              </a:rPr>
              <a:t>)</a:t>
            </a:r>
          </a:p>
          <a:p>
            <a:r>
              <a:rPr lang="es-ES" dirty="0"/>
              <a:t>Cada Volumen que tenga un Sistema de archivos debe tener un </a:t>
            </a:r>
            <a:r>
              <a:rPr lang="es-ES" b="1" dirty="0"/>
              <a:t>“Directorio”, “Directorio de dispositivo” </a:t>
            </a:r>
            <a:r>
              <a:rPr lang="es-ES" dirty="0"/>
              <a:t>o </a:t>
            </a:r>
            <a:r>
              <a:rPr lang="es-ES" b="1" dirty="0"/>
              <a:t>“Tabla de Contenidos del Volumen”.</a:t>
            </a:r>
          </a:p>
          <a:p>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27A07-26DE-4BC0-A3A6-43BDB82E5067}"/>
              </a:ext>
            </a:extLst>
          </p:cNvPr>
          <p:cNvSpPr>
            <a:spLocks noGrp="1"/>
          </p:cNvSpPr>
          <p:nvPr>
            <p:ph type="title"/>
          </p:nvPr>
        </p:nvSpPr>
        <p:spPr/>
        <p:txBody>
          <a:bodyPr/>
          <a:lstStyle/>
          <a:p>
            <a:r>
              <a:rPr lang="es-AR" b="1" dirty="0"/>
              <a:t>Particiones (Según MBR no GPT)</a:t>
            </a:r>
          </a:p>
        </p:txBody>
      </p:sp>
      <p:sp>
        <p:nvSpPr>
          <p:cNvPr id="3" name="Marcador de contenido 2">
            <a:extLst>
              <a:ext uri="{FF2B5EF4-FFF2-40B4-BE49-F238E27FC236}">
                <a16:creationId xmlns:a16="http://schemas.microsoft.com/office/drawing/2014/main" id="{48698009-4859-4F37-B489-626C44507677}"/>
              </a:ext>
            </a:extLst>
          </p:cNvPr>
          <p:cNvSpPr>
            <a:spLocks noGrp="1"/>
          </p:cNvSpPr>
          <p:nvPr>
            <p:ph idx="1"/>
          </p:nvPr>
        </p:nvSpPr>
        <p:spPr>
          <a:xfrm>
            <a:off x="0" y="1722512"/>
            <a:ext cx="9010328" cy="4370784"/>
          </a:xfrm>
        </p:spPr>
        <p:txBody>
          <a:bodyPr>
            <a:normAutofit/>
          </a:bodyPr>
          <a:lstStyle/>
          <a:p>
            <a:r>
              <a:rPr lang="es-AR" b="1" dirty="0"/>
              <a:t>Partición Primaria: </a:t>
            </a:r>
            <a:r>
              <a:rPr lang="es-AR" dirty="0"/>
              <a:t>Solo puede haber 4 PP (3P y 1E)</a:t>
            </a:r>
          </a:p>
          <a:p>
            <a:r>
              <a:rPr lang="es-AR" b="1" dirty="0"/>
              <a:t>Partición Extendida: </a:t>
            </a:r>
            <a:r>
              <a:rPr lang="es-AR" dirty="0"/>
              <a:t>Partición secundaria y puede contener múltiples unidades lógicas. Máximo 1 PE por Disco Físico.</a:t>
            </a:r>
          </a:p>
          <a:p>
            <a:r>
              <a:rPr lang="es-AR" b="1" dirty="0"/>
              <a:t>Partición Lógica: </a:t>
            </a:r>
            <a:r>
              <a:rPr lang="es-AR" dirty="0"/>
              <a:t>Ocupa una porción de una PE. Puede haber 23 particiones lógicas dentro de 1PE.</a:t>
            </a:r>
          </a:p>
          <a:p>
            <a:endParaRPr lang="es-AR" dirty="0"/>
          </a:p>
        </p:txBody>
      </p:sp>
      <p:sp>
        <p:nvSpPr>
          <p:cNvPr id="4" name="Rectángulo 3"/>
          <p:cNvSpPr/>
          <p:nvPr/>
        </p:nvSpPr>
        <p:spPr>
          <a:xfrm>
            <a:off x="251520" y="6309320"/>
            <a:ext cx="6425798" cy="369332"/>
          </a:xfrm>
          <a:prstGeom prst="rect">
            <a:avLst/>
          </a:prstGeom>
        </p:spPr>
        <p:txBody>
          <a:bodyPr wrap="none">
            <a:spAutoFit/>
          </a:bodyPr>
          <a:lstStyle/>
          <a:p>
            <a:r>
              <a:rPr lang="es-AR" dirty="0">
                <a:solidFill>
                  <a:srgbClr val="202124"/>
                </a:solidFill>
                <a:latin typeface="arial" panose="020B0604020202020204" pitchFamily="34" charset="0"/>
              </a:rPr>
              <a:t>GPT es parte de UEFI: </a:t>
            </a:r>
            <a:r>
              <a:rPr lang="es-AR" dirty="0" err="1">
                <a:solidFill>
                  <a:srgbClr val="202124"/>
                </a:solidFill>
                <a:latin typeface="arial" panose="020B0604020202020204" pitchFamily="34" charset="0"/>
              </a:rPr>
              <a:t>Unified</a:t>
            </a:r>
            <a:r>
              <a:rPr lang="es-AR" dirty="0">
                <a:solidFill>
                  <a:srgbClr val="202124"/>
                </a:solidFill>
                <a:latin typeface="arial" panose="020B0604020202020204" pitchFamily="34" charset="0"/>
              </a:rPr>
              <a:t> Extensible Firmware Interface</a:t>
            </a:r>
            <a:endParaRPr lang="es-AR" dirty="0"/>
          </a:p>
        </p:txBody>
      </p:sp>
    </p:spTree>
    <p:extLst>
      <p:ext uri="{BB962C8B-B14F-4D97-AF65-F5344CB8AC3E}">
        <p14:creationId xmlns:p14="http://schemas.microsoft.com/office/powerpoint/2010/main" val="153354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p:cNvSpPr txBox="1">
            <a:spLocks/>
          </p:cNvSpPr>
          <p:nvPr/>
        </p:nvSpPr>
        <p:spPr>
          <a:xfrm>
            <a:off x="408016"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b="1" dirty="0"/>
              <a:t>Estructura de Almacenamiento</a:t>
            </a:r>
            <a:endParaRPr lang="es-AR" dirty="0"/>
          </a:p>
        </p:txBody>
      </p:sp>
      <p:grpSp>
        <p:nvGrpSpPr>
          <p:cNvPr id="7" name="Grupo 6"/>
          <p:cNvGrpSpPr/>
          <p:nvPr/>
        </p:nvGrpSpPr>
        <p:grpSpPr>
          <a:xfrm>
            <a:off x="150933" y="2313891"/>
            <a:ext cx="8743765" cy="2266818"/>
            <a:chOff x="305115" y="2474471"/>
            <a:chExt cx="8743765" cy="2266818"/>
          </a:xfrm>
        </p:grpSpPr>
        <p:sp>
          <p:nvSpPr>
            <p:cNvPr id="21" name="13 Rectángulo"/>
            <p:cNvSpPr/>
            <p:nvPr/>
          </p:nvSpPr>
          <p:spPr>
            <a:xfrm>
              <a:off x="1741973" y="2914826"/>
              <a:ext cx="1379659" cy="18264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Partición Primaria (activa)</a:t>
              </a:r>
            </a:p>
          </p:txBody>
        </p:sp>
        <p:sp>
          <p:nvSpPr>
            <p:cNvPr id="22" name="13 Rectángulo"/>
            <p:cNvSpPr/>
            <p:nvPr/>
          </p:nvSpPr>
          <p:spPr>
            <a:xfrm>
              <a:off x="3136408" y="2914826"/>
              <a:ext cx="1386408" cy="18264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Partición Primaria</a:t>
              </a:r>
            </a:p>
          </p:txBody>
        </p:sp>
        <p:sp>
          <p:nvSpPr>
            <p:cNvPr id="23" name="13 Rectángulo"/>
            <p:cNvSpPr/>
            <p:nvPr/>
          </p:nvSpPr>
          <p:spPr>
            <a:xfrm>
              <a:off x="358920" y="2914825"/>
              <a:ext cx="1379659" cy="182646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MBR</a:t>
              </a:r>
            </a:p>
            <a:p>
              <a:pPr algn="ctr"/>
              <a:r>
                <a:rPr lang="es-AR" dirty="0"/>
                <a:t> (Sector de Arranque)</a:t>
              </a:r>
            </a:p>
          </p:txBody>
        </p:sp>
        <p:sp>
          <p:nvSpPr>
            <p:cNvPr id="24" name="13 Rectángulo"/>
            <p:cNvSpPr/>
            <p:nvPr/>
          </p:nvSpPr>
          <p:spPr>
            <a:xfrm>
              <a:off x="4537592" y="2914824"/>
              <a:ext cx="3674872" cy="18264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5" name="13 Rectángulo"/>
            <p:cNvSpPr/>
            <p:nvPr/>
          </p:nvSpPr>
          <p:spPr>
            <a:xfrm>
              <a:off x="4737680" y="3220738"/>
              <a:ext cx="1080120" cy="126951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Partición</a:t>
              </a:r>
            </a:p>
            <a:p>
              <a:pPr algn="ctr"/>
              <a:r>
                <a:rPr lang="es-AR" dirty="0"/>
                <a:t>Lógica 1</a:t>
              </a:r>
            </a:p>
          </p:txBody>
        </p:sp>
        <p:sp>
          <p:nvSpPr>
            <p:cNvPr id="26" name="13 Rectángulo"/>
            <p:cNvSpPr/>
            <p:nvPr/>
          </p:nvSpPr>
          <p:spPr>
            <a:xfrm>
              <a:off x="5815480" y="3220738"/>
              <a:ext cx="1080120" cy="126951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Partición</a:t>
              </a:r>
            </a:p>
            <a:p>
              <a:pPr algn="ctr"/>
              <a:r>
                <a:rPr lang="es-AR" dirty="0"/>
                <a:t>Lógica 2</a:t>
              </a:r>
            </a:p>
          </p:txBody>
        </p:sp>
        <p:sp>
          <p:nvSpPr>
            <p:cNvPr id="27" name="13 Rectángulo"/>
            <p:cNvSpPr/>
            <p:nvPr/>
          </p:nvSpPr>
          <p:spPr>
            <a:xfrm>
              <a:off x="6893280" y="3220099"/>
              <a:ext cx="1080120" cy="126951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Partición</a:t>
              </a:r>
            </a:p>
            <a:p>
              <a:pPr algn="ctr"/>
              <a:r>
                <a:rPr lang="es-AR" dirty="0"/>
                <a:t>Lógica 3</a:t>
              </a:r>
            </a:p>
          </p:txBody>
        </p:sp>
        <p:sp>
          <p:nvSpPr>
            <p:cNvPr id="28" name="13 Rectángulo"/>
            <p:cNvSpPr/>
            <p:nvPr/>
          </p:nvSpPr>
          <p:spPr>
            <a:xfrm>
              <a:off x="8227240" y="2914824"/>
              <a:ext cx="821640" cy="182646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t>Espacio sin </a:t>
              </a:r>
              <a:r>
                <a:rPr lang="es-AR" sz="1100" b="1" dirty="0" err="1"/>
                <a:t>particionar</a:t>
              </a:r>
              <a:endParaRPr lang="es-AR" sz="1100" b="1" dirty="0"/>
            </a:p>
          </p:txBody>
        </p:sp>
        <p:sp>
          <p:nvSpPr>
            <p:cNvPr id="29" name="23 CuadroTexto"/>
            <p:cNvSpPr txBox="1"/>
            <p:nvPr/>
          </p:nvSpPr>
          <p:spPr>
            <a:xfrm>
              <a:off x="305115" y="2479125"/>
              <a:ext cx="1487267" cy="369332"/>
            </a:xfrm>
            <a:prstGeom prst="rect">
              <a:avLst/>
            </a:prstGeom>
            <a:noFill/>
          </p:spPr>
          <p:txBody>
            <a:bodyPr wrap="none" rtlCol="0">
              <a:spAutoFit/>
            </a:bodyPr>
            <a:lstStyle/>
            <a:p>
              <a:r>
                <a:rPr lang="es-AR" b="1" dirty="0"/>
                <a:t>Primer Sector</a:t>
              </a:r>
            </a:p>
          </p:txBody>
        </p:sp>
        <p:sp>
          <p:nvSpPr>
            <p:cNvPr id="14" name="23 CuadroTexto"/>
            <p:cNvSpPr txBox="1"/>
            <p:nvPr/>
          </p:nvSpPr>
          <p:spPr>
            <a:xfrm>
              <a:off x="7437948" y="2474471"/>
              <a:ext cx="1495281" cy="369332"/>
            </a:xfrm>
            <a:prstGeom prst="rect">
              <a:avLst/>
            </a:prstGeom>
            <a:noFill/>
          </p:spPr>
          <p:txBody>
            <a:bodyPr wrap="none" rtlCol="0">
              <a:spAutoFit/>
            </a:bodyPr>
            <a:lstStyle/>
            <a:p>
              <a:r>
                <a:rPr lang="es-AR" b="1" dirty="0"/>
                <a:t>Ultimo Sector</a:t>
              </a:r>
            </a:p>
          </p:txBody>
        </p:sp>
        <p:sp>
          <p:nvSpPr>
            <p:cNvPr id="16" name="23 CuadroTexto"/>
            <p:cNvSpPr txBox="1"/>
            <p:nvPr/>
          </p:nvSpPr>
          <p:spPr>
            <a:xfrm>
              <a:off x="5301732" y="2896134"/>
              <a:ext cx="2038443" cy="369332"/>
            </a:xfrm>
            <a:prstGeom prst="rect">
              <a:avLst/>
            </a:prstGeom>
            <a:noFill/>
          </p:spPr>
          <p:txBody>
            <a:bodyPr wrap="none" rtlCol="0">
              <a:spAutoFit/>
            </a:bodyPr>
            <a:lstStyle/>
            <a:p>
              <a:r>
                <a:rPr lang="es-AR" b="1" dirty="0">
                  <a:solidFill>
                    <a:schemeClr val="bg1"/>
                  </a:solidFill>
                </a:rPr>
                <a:t>Partición Extendida</a:t>
              </a:r>
            </a:p>
          </p:txBody>
        </p:sp>
      </p:grpSp>
      <p:sp>
        <p:nvSpPr>
          <p:cNvPr id="3" name="Rectángulo 2"/>
          <p:cNvSpPr/>
          <p:nvPr/>
        </p:nvSpPr>
        <p:spPr>
          <a:xfrm>
            <a:off x="474283" y="5805264"/>
            <a:ext cx="6832712" cy="369332"/>
          </a:xfrm>
          <a:prstGeom prst="rect">
            <a:avLst/>
          </a:prstGeom>
        </p:spPr>
        <p:txBody>
          <a:bodyPr wrap="square">
            <a:spAutoFit/>
          </a:bodyPr>
          <a:lstStyle/>
          <a:p>
            <a:r>
              <a:rPr lang="es-AR" dirty="0">
                <a:solidFill>
                  <a:srgbClr val="333366"/>
                </a:solidFill>
                <a:latin typeface="open sans" panose="020B0606030504020204" pitchFamily="34" charset="0"/>
              </a:rPr>
              <a:t>*volúmenes existen en el nivel lógico del sistema operativo</a:t>
            </a:r>
            <a:endParaRPr lang="es-AR" dirty="0"/>
          </a:p>
        </p:txBody>
      </p:sp>
      <p:sp>
        <p:nvSpPr>
          <p:cNvPr id="4" name="Rectángulo 3"/>
          <p:cNvSpPr/>
          <p:nvPr/>
        </p:nvSpPr>
        <p:spPr>
          <a:xfrm>
            <a:off x="474283" y="5137837"/>
            <a:ext cx="4673267" cy="369332"/>
          </a:xfrm>
          <a:prstGeom prst="rect">
            <a:avLst/>
          </a:prstGeom>
        </p:spPr>
        <p:txBody>
          <a:bodyPr wrap="none">
            <a:spAutoFit/>
          </a:bodyPr>
          <a:lstStyle/>
          <a:p>
            <a:r>
              <a:rPr lang="es-AR" dirty="0">
                <a:solidFill>
                  <a:srgbClr val="333366"/>
                </a:solidFill>
                <a:latin typeface="open sans" panose="020B0606030504020204" pitchFamily="34" charset="0"/>
              </a:rPr>
              <a:t>*Las particiones existen en el nivel físico, </a:t>
            </a:r>
            <a:endParaRPr lang="es-AR" dirty="0"/>
          </a:p>
        </p:txBody>
      </p:sp>
      <p:sp>
        <p:nvSpPr>
          <p:cNvPr id="20" name="13 Rectángulo"/>
          <p:cNvSpPr/>
          <p:nvPr/>
        </p:nvSpPr>
        <p:spPr>
          <a:xfrm>
            <a:off x="53413" y="2313890"/>
            <a:ext cx="8983083" cy="2627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0" name="23 CuadroTexto"/>
          <p:cNvSpPr txBox="1"/>
          <p:nvPr/>
        </p:nvSpPr>
        <p:spPr>
          <a:xfrm>
            <a:off x="3884976" y="1921524"/>
            <a:ext cx="1277209" cy="369332"/>
          </a:xfrm>
          <a:prstGeom prst="rect">
            <a:avLst/>
          </a:prstGeom>
          <a:noFill/>
        </p:spPr>
        <p:txBody>
          <a:bodyPr wrap="none" rtlCol="0">
            <a:spAutoFit/>
          </a:bodyPr>
          <a:lstStyle/>
          <a:p>
            <a:r>
              <a:rPr lang="es-AR" b="1" dirty="0"/>
              <a:t>Disco Físico</a:t>
            </a:r>
          </a:p>
        </p:txBody>
      </p:sp>
      <p:pic>
        <p:nvPicPr>
          <p:cNvPr id="5" name="Imagen 4">
            <a:extLst>
              <a:ext uri="{FF2B5EF4-FFF2-40B4-BE49-F238E27FC236}">
                <a16:creationId xmlns:a16="http://schemas.microsoft.com/office/drawing/2014/main" id="{F7EECE3B-ABD0-4C50-8C2B-D703B3E777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4122" y="2815104"/>
            <a:ext cx="488829" cy="488829"/>
          </a:xfrm>
          <a:prstGeom prst="rect">
            <a:avLst/>
          </a:prstGeom>
        </p:spPr>
      </p:pic>
      <p:pic>
        <p:nvPicPr>
          <p:cNvPr id="6" name="Imagen 5">
            <a:extLst>
              <a:ext uri="{FF2B5EF4-FFF2-40B4-BE49-F238E27FC236}">
                <a16:creationId xmlns:a16="http://schemas.microsoft.com/office/drawing/2014/main" id="{AB704116-8BC6-4839-8242-4CFD12CD2911}"/>
              </a:ext>
            </a:extLst>
          </p:cNvPr>
          <p:cNvPicPr>
            <a:picLocks noChangeAspect="1"/>
          </p:cNvPicPr>
          <p:nvPr/>
        </p:nvPicPr>
        <p:blipFill>
          <a:blip r:embed="rId3"/>
          <a:stretch>
            <a:fillRect/>
          </a:stretch>
        </p:blipFill>
        <p:spPr>
          <a:xfrm>
            <a:off x="4980178" y="3086643"/>
            <a:ext cx="359414" cy="372926"/>
          </a:xfrm>
          <a:prstGeom prst="rect">
            <a:avLst/>
          </a:prstGeom>
        </p:spPr>
      </p:pic>
    </p:spTree>
    <p:extLst>
      <p:ext uri="{BB962C8B-B14F-4D97-AF65-F5344CB8AC3E}">
        <p14:creationId xmlns:p14="http://schemas.microsoft.com/office/powerpoint/2010/main" val="216496580"/>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26104</TotalTime>
  <Words>2217</Words>
  <Application>Microsoft Office PowerPoint</Application>
  <PresentationFormat>On-screen Show (4:3)</PresentationFormat>
  <Paragraphs>258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Tema de Office</vt:lpstr>
      <vt:lpstr>Sistemas Operativos UNAHUR</vt:lpstr>
      <vt:lpstr>Gestión de Almacenamiento</vt:lpstr>
      <vt:lpstr>Discos Magnéticos</vt:lpstr>
      <vt:lpstr>Física de un Disco Rígido</vt:lpstr>
      <vt:lpstr>Estructura de Discos</vt:lpstr>
      <vt:lpstr>Estructura de Discos (FISICA)</vt:lpstr>
      <vt:lpstr>Estructura de Almacenamiento</vt:lpstr>
      <vt:lpstr>Particiones (Según MBR no GPT)</vt:lpstr>
      <vt:lpstr>PowerPoint Presentation</vt:lpstr>
      <vt:lpstr>Montaje de Sistemas de Archivos</vt:lpstr>
      <vt:lpstr>Volúmenes</vt:lpstr>
      <vt:lpstr>Estructura de Directorios</vt:lpstr>
      <vt:lpstr>Gestión de Volúmenes</vt:lpstr>
      <vt:lpstr>Interfaz del sistema de archivos</vt:lpstr>
      <vt:lpstr>Atributos de los archivos</vt:lpstr>
      <vt:lpstr>Operaciones con Archivos</vt:lpstr>
      <vt:lpstr>PowerPoint Presentation</vt:lpstr>
      <vt:lpstr>Format el Pendrive!!!</vt:lpstr>
      <vt:lpstr>“F”</vt:lpstr>
      <vt:lpstr>Bloqueo de archivos (LOCK vs MUTEX)</vt:lpstr>
      <vt:lpstr>Tipo de Archivo</vt:lpstr>
      <vt:lpstr>Estructuras de Archivos</vt:lpstr>
      <vt:lpstr>Estructura interna de Archivos </vt:lpstr>
      <vt:lpstr>Método de Acceso</vt:lpstr>
      <vt:lpstr>PowerPoint Presentation</vt:lpstr>
      <vt:lpstr>Introducción a los directorios</vt:lpstr>
      <vt:lpstr>Introducción a los directorios</vt:lpstr>
      <vt:lpstr>Directorio de un único Nivel</vt:lpstr>
      <vt:lpstr>Implementación de Directorios</vt:lpstr>
      <vt:lpstr>Implementación de Directorios</vt:lpstr>
      <vt:lpstr>Protección</vt:lpstr>
      <vt:lpstr>Compartición de Archivos</vt:lpstr>
      <vt:lpstr>Múltiples usuarios</vt:lpstr>
      <vt:lpstr>Sistemas de archivos remotos</vt:lpstr>
      <vt:lpstr>Tipos de Acceso</vt:lpstr>
      <vt:lpstr>Control de Acceso</vt:lpstr>
      <vt:lpstr>Control de Acceso</vt:lpstr>
      <vt:lpstr>Sticky Bit (otra forma Seguridad)</vt:lpstr>
      <vt:lpstr>Seguridad y coherencia de Datos</vt:lpstr>
      <vt:lpstr>Seguridad y coherencia de Datos</vt:lpstr>
      <vt:lpstr>Otras Técnicas de protección</vt:lpstr>
      <vt:lpstr>EOF…..No!!!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234</cp:revision>
  <dcterms:created xsi:type="dcterms:W3CDTF">2019-02-14T01:06:32Z</dcterms:created>
  <dcterms:modified xsi:type="dcterms:W3CDTF">2022-11-27T00:09:17Z</dcterms:modified>
</cp:coreProperties>
</file>