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1" r:id="rId6"/>
    <p:sldId id="262" r:id="rId7"/>
    <p:sldId id="263" r:id="rId8"/>
    <p:sldId id="264" r:id="rId9"/>
    <p:sldId id="307" r:id="rId10"/>
    <p:sldId id="318" r:id="rId11"/>
    <p:sldId id="319" r:id="rId12"/>
    <p:sldId id="299" r:id="rId13"/>
    <p:sldId id="306" r:id="rId14"/>
    <p:sldId id="304" r:id="rId15"/>
    <p:sldId id="308" r:id="rId16"/>
    <p:sldId id="265" r:id="rId17"/>
    <p:sldId id="267" r:id="rId18"/>
    <p:sldId id="268" r:id="rId19"/>
    <p:sldId id="271" r:id="rId20"/>
    <p:sldId id="272" r:id="rId21"/>
    <p:sldId id="273" r:id="rId22"/>
    <p:sldId id="274" r:id="rId23"/>
    <p:sldId id="275" r:id="rId24"/>
    <p:sldId id="277" r:id="rId25"/>
    <p:sldId id="276" r:id="rId26"/>
    <p:sldId id="278" r:id="rId27"/>
    <p:sldId id="279" r:id="rId28"/>
    <p:sldId id="280" r:id="rId29"/>
    <p:sldId id="295" r:id="rId30"/>
    <p:sldId id="296" r:id="rId31"/>
    <p:sldId id="290" r:id="rId32"/>
    <p:sldId id="294" r:id="rId33"/>
    <p:sldId id="292" r:id="rId34"/>
    <p:sldId id="291" r:id="rId35"/>
    <p:sldId id="297" r:id="rId36"/>
    <p:sldId id="310" r:id="rId37"/>
    <p:sldId id="309" r:id="rId38"/>
    <p:sldId id="282" r:id="rId39"/>
    <p:sldId id="283" r:id="rId40"/>
    <p:sldId id="284" r:id="rId41"/>
    <p:sldId id="285" r:id="rId42"/>
    <p:sldId id="286" r:id="rId43"/>
    <p:sldId id="287" r:id="rId44"/>
    <p:sldId id="288" r:id="rId4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86355" autoAdjust="0"/>
  </p:normalViewPr>
  <p:slideViewPr>
    <p:cSldViewPr>
      <p:cViewPr varScale="1">
        <p:scale>
          <a:sx n="99" d="100"/>
          <a:sy n="99" d="100"/>
        </p:scale>
        <p:origin x="763" y="82"/>
      </p:cViewPr>
      <p:guideLst>
        <p:guide orient="horz" pos="2160"/>
        <p:guide pos="2880"/>
      </p:guideLst>
    </p:cSldViewPr>
  </p:slideViewPr>
  <p:outlineViewPr>
    <p:cViewPr>
      <p:scale>
        <a:sx n="33" d="100"/>
        <a:sy n="33" d="100"/>
      </p:scale>
      <p:origin x="0" y="-241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162BA8-A2AD-4C05-9470-FE803B195BC9}" type="datetimeFigureOut">
              <a:rPr lang="es-AR" smtClean="0"/>
              <a:pPr/>
              <a:t>6/11/2021</a:t>
            </a:fld>
            <a:endParaRPr lang="es-AR"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0D1C-B4D2-44D8-AE9A-93314FC51D1A}" type="slidenum">
              <a:rPr lang="es-AR" smtClean="0"/>
              <a:pPr/>
              <a:t>‹Nº›</a:t>
            </a:fld>
            <a:endParaRPr lang="es-AR" dirty="0"/>
          </a:p>
        </p:txBody>
      </p:sp>
    </p:spTree>
    <p:extLst>
      <p:ext uri="{BB962C8B-B14F-4D97-AF65-F5344CB8AC3E}">
        <p14:creationId xmlns:p14="http://schemas.microsoft.com/office/powerpoint/2010/main" val="1712673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8E7D0D1C-B4D2-44D8-AE9A-93314FC51D1A}" type="slidenum">
              <a:rPr lang="es-AR" smtClean="0"/>
              <a:pPr/>
              <a:t>8</a:t>
            </a:fld>
            <a:endParaRPr lang="es-AR" dirty="0"/>
          </a:p>
        </p:txBody>
      </p:sp>
    </p:spTree>
    <p:extLst>
      <p:ext uri="{BB962C8B-B14F-4D97-AF65-F5344CB8AC3E}">
        <p14:creationId xmlns:p14="http://schemas.microsoft.com/office/powerpoint/2010/main" val="1438508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0"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s-AR" dirty="0"/>
          </a:p>
        </p:txBody>
      </p:sp>
    </p:spTree>
    <p:extLst>
      <p:ext uri="{BB962C8B-B14F-4D97-AF65-F5344CB8AC3E}">
        <p14:creationId xmlns:p14="http://schemas.microsoft.com/office/powerpoint/2010/main" val="2790044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2"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s-AR"/>
          </a:p>
        </p:txBody>
      </p:sp>
    </p:spTree>
    <p:extLst>
      <p:ext uri="{BB962C8B-B14F-4D97-AF65-F5344CB8AC3E}">
        <p14:creationId xmlns:p14="http://schemas.microsoft.com/office/powerpoint/2010/main" val="3507806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6"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s-AR" dirty="0"/>
          </a:p>
        </p:txBody>
      </p:sp>
    </p:spTree>
    <p:extLst>
      <p:ext uri="{BB962C8B-B14F-4D97-AF65-F5344CB8AC3E}">
        <p14:creationId xmlns:p14="http://schemas.microsoft.com/office/powerpoint/2010/main" val="3927487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8E7D0D1C-B4D2-44D8-AE9A-93314FC51D1A}" type="slidenum">
              <a:rPr lang="es-AR" smtClean="0"/>
              <a:pPr/>
              <a:t>33</a:t>
            </a:fld>
            <a:endParaRPr lang="es-AR" dirty="0"/>
          </a:p>
        </p:txBody>
      </p:sp>
    </p:spTree>
    <p:extLst>
      <p:ext uri="{BB962C8B-B14F-4D97-AF65-F5344CB8AC3E}">
        <p14:creationId xmlns:p14="http://schemas.microsoft.com/office/powerpoint/2010/main" val="4124915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06/11/2021</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06/11/2021</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06/11/2021</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06/11/2021</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06/11/2021</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pPr/>
              <a:t>06/11/2021</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pPr/>
              <a:t>06/11/2021</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pPr/>
              <a:t>06/11/2021</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06/11/2021</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06/11/2021</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06/11/2021</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06/11/2021</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com/imgres?imgurl=https://pbs.twimg.com/profile_images/770597096005206016/dbEciBxW_400x400.jpg&amp;imgrefurl=https://twitter.com/unahurlingham&amp;docid=Vi2EL1zThe4KPM&amp;tbnid=7weu59TG-0BvZM:&amp;vet=10ahUKEwjAnfeFiLzgAhWOK7kGHUYtD0EQMwgrKAIwAg..i&amp;w=302&amp;h=302&amp;bih=868&amp;biw=1821&amp;q=unahur&amp;ved=0ahUKEwjAnfeFiLzgAhWOK7kGHUYtD0EQMwgrKAIwAg&amp;iact=mrc&amp;uact=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karmany.net/sistema-operativo/31-windows/12-arranque-boot-ordenado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476672"/>
            <a:ext cx="7772400" cy="1470025"/>
          </a:xfrm>
        </p:spPr>
        <p:txBody>
          <a:bodyPr/>
          <a:lstStyle/>
          <a:p>
            <a:r>
              <a:rPr lang="es-AR" b="1" dirty="0"/>
              <a:t>Sistemas Operativos UNAHUR</a:t>
            </a:r>
          </a:p>
        </p:txBody>
      </p:sp>
      <p:sp>
        <p:nvSpPr>
          <p:cNvPr id="3" name="2 Subtítulo"/>
          <p:cNvSpPr>
            <a:spLocks noGrp="1"/>
          </p:cNvSpPr>
          <p:nvPr>
            <p:ph type="subTitle" idx="1"/>
          </p:nvPr>
        </p:nvSpPr>
        <p:spPr/>
        <p:txBody>
          <a:bodyPr/>
          <a:lstStyle/>
          <a:p>
            <a:r>
              <a:rPr lang="es-AR" dirty="0"/>
              <a:t>Autor: Ing. Leandro Robles</a:t>
            </a:r>
          </a:p>
          <a:p>
            <a:r>
              <a:rPr lang="es-AR" dirty="0"/>
              <a:t>roblesleandro@hotmail.com</a:t>
            </a:r>
          </a:p>
        </p:txBody>
      </p:sp>
      <p:sp>
        <p:nvSpPr>
          <p:cNvPr id="20483" name="AutoShape 3" descr="Image result for unahur">
            <a:hlinkClick r:id="rId2"/>
          </p:cNvPr>
          <p:cNvSpPr>
            <a:spLocks noChangeAspect="1" noChangeArrowheads="1"/>
          </p:cNvSpPr>
          <p:nvPr/>
        </p:nvSpPr>
        <p:spPr bwMode="auto">
          <a:xfrm>
            <a:off x="92075"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sp>
        <p:nvSpPr>
          <p:cNvPr id="20485" name="AutoShape 5" descr="Image result for unahur">
            <a:hlinkClick r:id="rId2"/>
          </p:cNvPr>
          <p:cNvSpPr>
            <a:spLocks noChangeAspect="1" noChangeArrowheads="1"/>
          </p:cNvSpPr>
          <p:nvPr/>
        </p:nvSpPr>
        <p:spPr bwMode="auto">
          <a:xfrm>
            <a:off x="92075"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pic>
        <p:nvPicPr>
          <p:cNvPr id="20486" name="Picture 6" descr="C:\Users\lrobles\Desktop\dbEciBxW_400x400.jpg"/>
          <p:cNvPicPr>
            <a:picLocks noChangeAspect="1" noChangeArrowheads="1"/>
          </p:cNvPicPr>
          <p:nvPr/>
        </p:nvPicPr>
        <p:blipFill>
          <a:blip r:embed="rId3" cstate="print"/>
          <a:srcRect/>
          <a:stretch>
            <a:fillRect/>
          </a:stretch>
        </p:blipFill>
        <p:spPr bwMode="auto">
          <a:xfrm>
            <a:off x="3700066" y="1556792"/>
            <a:ext cx="2024062" cy="202406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277FF1F-A303-437A-94FE-8E36E6CED0B2}"/>
              </a:ext>
            </a:extLst>
          </p:cNvPr>
          <p:cNvSpPr>
            <a:spLocks noGrp="1"/>
          </p:cNvSpPr>
          <p:nvPr>
            <p:ph type="title"/>
          </p:nvPr>
        </p:nvSpPr>
        <p:spPr/>
        <p:txBody>
          <a:bodyPr/>
          <a:lstStyle/>
          <a:p>
            <a:r>
              <a:rPr lang="es-AR" dirty="0"/>
              <a:t>Ejemplo (Abrir Archivo)</a:t>
            </a:r>
          </a:p>
        </p:txBody>
      </p:sp>
      <p:grpSp>
        <p:nvGrpSpPr>
          <p:cNvPr id="77" name="Grupo 76">
            <a:extLst>
              <a:ext uri="{FF2B5EF4-FFF2-40B4-BE49-F238E27FC236}">
                <a16:creationId xmlns="" xmlns:a16="http://schemas.microsoft.com/office/drawing/2014/main" id="{E5CD399A-783F-4F24-83ED-8BA7AC41022C}"/>
              </a:ext>
            </a:extLst>
          </p:cNvPr>
          <p:cNvGrpSpPr/>
          <p:nvPr/>
        </p:nvGrpSpPr>
        <p:grpSpPr>
          <a:xfrm>
            <a:off x="660394" y="1592698"/>
            <a:ext cx="7650368" cy="4834360"/>
            <a:chOff x="660394" y="1592698"/>
            <a:chExt cx="7650368" cy="4834360"/>
          </a:xfrm>
        </p:grpSpPr>
        <p:sp>
          <p:nvSpPr>
            <p:cNvPr id="5" name="Rectángulo 4">
              <a:extLst>
                <a:ext uri="{FF2B5EF4-FFF2-40B4-BE49-F238E27FC236}">
                  <a16:creationId xmlns="" xmlns:a16="http://schemas.microsoft.com/office/drawing/2014/main" id="{A293A58F-3DD8-48B6-B5BF-9A9690418C61}"/>
                </a:ext>
              </a:extLst>
            </p:cNvPr>
            <p:cNvSpPr/>
            <p:nvPr/>
          </p:nvSpPr>
          <p:spPr>
            <a:xfrm>
              <a:off x="660394" y="3573016"/>
              <a:ext cx="1944216" cy="2088232"/>
            </a:xfrm>
            <a:prstGeom prst="rect">
              <a:avLst/>
            </a:prstGeom>
            <a:solidFill>
              <a:schemeClr val="accent5">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Open(File.txt)</a:t>
              </a:r>
            </a:p>
          </p:txBody>
        </p:sp>
        <p:sp>
          <p:nvSpPr>
            <p:cNvPr id="6" name="Rectángulo 5">
              <a:extLst>
                <a:ext uri="{FF2B5EF4-FFF2-40B4-BE49-F238E27FC236}">
                  <a16:creationId xmlns="" xmlns:a16="http://schemas.microsoft.com/office/drawing/2014/main" id="{D89C101F-1080-4066-82D4-A72C0BD1F2BC}"/>
                </a:ext>
              </a:extLst>
            </p:cNvPr>
            <p:cNvSpPr/>
            <p:nvPr/>
          </p:nvSpPr>
          <p:spPr>
            <a:xfrm>
              <a:off x="3275856" y="1605235"/>
              <a:ext cx="1944216" cy="4056013"/>
            </a:xfrm>
            <a:prstGeom prst="rect">
              <a:avLst/>
            </a:prstGeom>
            <a:solidFill>
              <a:schemeClr val="accent5">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Rectángulo 6">
              <a:extLst>
                <a:ext uri="{FF2B5EF4-FFF2-40B4-BE49-F238E27FC236}">
                  <a16:creationId xmlns="" xmlns:a16="http://schemas.microsoft.com/office/drawing/2014/main" id="{61DAAE33-CFCB-4BB2-95CD-0F215767ADB6}"/>
                </a:ext>
              </a:extLst>
            </p:cNvPr>
            <p:cNvSpPr/>
            <p:nvPr/>
          </p:nvSpPr>
          <p:spPr>
            <a:xfrm>
              <a:off x="5879496" y="3570949"/>
              <a:ext cx="2044596" cy="2088232"/>
            </a:xfrm>
            <a:prstGeom prst="rect">
              <a:avLst/>
            </a:prstGeom>
            <a:solidFill>
              <a:schemeClr val="accent5">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CuadroTexto 7">
              <a:extLst>
                <a:ext uri="{FF2B5EF4-FFF2-40B4-BE49-F238E27FC236}">
                  <a16:creationId xmlns="" xmlns:a16="http://schemas.microsoft.com/office/drawing/2014/main" id="{5F729997-17AD-4E15-887B-79F2BA431488}"/>
                </a:ext>
              </a:extLst>
            </p:cNvPr>
            <p:cNvSpPr txBox="1"/>
            <p:nvPr/>
          </p:nvSpPr>
          <p:spPr>
            <a:xfrm>
              <a:off x="827584" y="5780727"/>
              <a:ext cx="1993050" cy="369332"/>
            </a:xfrm>
            <a:prstGeom prst="rect">
              <a:avLst/>
            </a:prstGeom>
            <a:noFill/>
          </p:spPr>
          <p:txBody>
            <a:bodyPr wrap="square" rtlCol="0">
              <a:spAutoFit/>
            </a:bodyPr>
            <a:lstStyle/>
            <a:p>
              <a:r>
                <a:rPr lang="es-AR" dirty="0"/>
                <a:t>Espacio de usuario</a:t>
              </a:r>
            </a:p>
          </p:txBody>
        </p:sp>
        <p:sp>
          <p:nvSpPr>
            <p:cNvPr id="9" name="CuadroTexto 8">
              <a:extLst>
                <a:ext uri="{FF2B5EF4-FFF2-40B4-BE49-F238E27FC236}">
                  <a16:creationId xmlns="" xmlns:a16="http://schemas.microsoft.com/office/drawing/2014/main" id="{AC6D24E6-7FCB-46D4-A8B5-335BF01DF2AA}"/>
                </a:ext>
              </a:extLst>
            </p:cNvPr>
            <p:cNvSpPr txBox="1"/>
            <p:nvPr/>
          </p:nvSpPr>
          <p:spPr>
            <a:xfrm>
              <a:off x="3288268" y="5804622"/>
              <a:ext cx="1931804" cy="369332"/>
            </a:xfrm>
            <a:prstGeom prst="rect">
              <a:avLst/>
            </a:prstGeom>
            <a:noFill/>
          </p:spPr>
          <p:txBody>
            <a:bodyPr wrap="square" rtlCol="0">
              <a:spAutoFit/>
            </a:bodyPr>
            <a:lstStyle/>
            <a:p>
              <a:r>
                <a:rPr lang="es-AR" dirty="0"/>
                <a:t>Memoria (</a:t>
              </a:r>
              <a:r>
                <a:rPr lang="es-AR" dirty="0" err="1"/>
                <a:t>kernel</a:t>
              </a:r>
              <a:r>
                <a:rPr lang="es-AR" dirty="0"/>
                <a:t>)</a:t>
              </a:r>
            </a:p>
          </p:txBody>
        </p:sp>
        <p:sp>
          <p:nvSpPr>
            <p:cNvPr id="10" name="CuadroTexto 9">
              <a:extLst>
                <a:ext uri="{FF2B5EF4-FFF2-40B4-BE49-F238E27FC236}">
                  <a16:creationId xmlns="" xmlns:a16="http://schemas.microsoft.com/office/drawing/2014/main" id="{FD621D90-8C1B-45DF-A935-BAB521BB5744}"/>
                </a:ext>
              </a:extLst>
            </p:cNvPr>
            <p:cNvSpPr txBox="1"/>
            <p:nvPr/>
          </p:nvSpPr>
          <p:spPr>
            <a:xfrm>
              <a:off x="5931042" y="5780727"/>
              <a:ext cx="1993050" cy="646331"/>
            </a:xfrm>
            <a:prstGeom prst="rect">
              <a:avLst/>
            </a:prstGeom>
            <a:noFill/>
          </p:spPr>
          <p:txBody>
            <a:bodyPr wrap="square" rtlCol="0">
              <a:spAutoFit/>
            </a:bodyPr>
            <a:lstStyle/>
            <a:p>
              <a:r>
                <a:rPr lang="es-AR" dirty="0"/>
                <a:t>Almacenamiento Secundario</a:t>
              </a:r>
            </a:p>
          </p:txBody>
        </p:sp>
        <p:sp>
          <p:nvSpPr>
            <p:cNvPr id="11" name="Rectángulo 10">
              <a:extLst>
                <a:ext uri="{FF2B5EF4-FFF2-40B4-BE49-F238E27FC236}">
                  <a16:creationId xmlns="" xmlns:a16="http://schemas.microsoft.com/office/drawing/2014/main" id="{A466994F-D15B-4196-B91A-0243F14EE819}"/>
                </a:ext>
              </a:extLst>
            </p:cNvPr>
            <p:cNvSpPr/>
            <p:nvPr/>
          </p:nvSpPr>
          <p:spPr>
            <a:xfrm>
              <a:off x="3923928" y="4005064"/>
              <a:ext cx="504056"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ángulo 11">
              <a:extLst>
                <a:ext uri="{FF2B5EF4-FFF2-40B4-BE49-F238E27FC236}">
                  <a16:creationId xmlns="" xmlns:a16="http://schemas.microsoft.com/office/drawing/2014/main" id="{4DB2BCF7-FEAC-4190-ABA2-FEEB5484526A}"/>
                </a:ext>
              </a:extLst>
            </p:cNvPr>
            <p:cNvSpPr/>
            <p:nvPr/>
          </p:nvSpPr>
          <p:spPr>
            <a:xfrm>
              <a:off x="3923928" y="4326644"/>
              <a:ext cx="504056"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13" name="CuadroTexto 12">
              <a:extLst>
                <a:ext uri="{FF2B5EF4-FFF2-40B4-BE49-F238E27FC236}">
                  <a16:creationId xmlns="" xmlns:a16="http://schemas.microsoft.com/office/drawing/2014/main" id="{EF7B4940-69D2-497A-A0CD-42BC9FBCC934}"/>
                </a:ext>
              </a:extLst>
            </p:cNvPr>
            <p:cNvSpPr txBox="1"/>
            <p:nvPr/>
          </p:nvSpPr>
          <p:spPr>
            <a:xfrm>
              <a:off x="3238514" y="5113152"/>
              <a:ext cx="2200040" cy="323165"/>
            </a:xfrm>
            <a:prstGeom prst="rect">
              <a:avLst/>
            </a:prstGeom>
            <a:noFill/>
          </p:spPr>
          <p:txBody>
            <a:bodyPr wrap="square" rtlCol="0">
              <a:spAutoFit/>
            </a:bodyPr>
            <a:lstStyle/>
            <a:p>
              <a:r>
                <a:rPr lang="es-AR" sz="1500" dirty="0"/>
                <a:t>Estructura de Directorio</a:t>
              </a:r>
            </a:p>
          </p:txBody>
        </p:sp>
        <p:cxnSp>
          <p:nvCxnSpPr>
            <p:cNvPr id="15" name="Conector: angular 14">
              <a:extLst>
                <a:ext uri="{FF2B5EF4-FFF2-40B4-BE49-F238E27FC236}">
                  <a16:creationId xmlns="" xmlns:a16="http://schemas.microsoft.com/office/drawing/2014/main" id="{EDA9AEAB-451F-45B7-AF9F-E95D59B3003F}"/>
                </a:ext>
              </a:extLst>
            </p:cNvPr>
            <p:cNvCxnSpPr>
              <a:endCxn id="12" idx="1"/>
            </p:cNvCxnSpPr>
            <p:nvPr/>
          </p:nvCxnSpPr>
          <p:spPr>
            <a:xfrm flipV="1">
              <a:off x="2450250" y="4434656"/>
              <a:ext cx="1473678" cy="203769"/>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Rectángulo 15">
              <a:extLst>
                <a:ext uri="{FF2B5EF4-FFF2-40B4-BE49-F238E27FC236}">
                  <a16:creationId xmlns="" xmlns:a16="http://schemas.microsoft.com/office/drawing/2014/main" id="{C9D1E7A4-0CBE-4353-B21E-E2B3062E1568}"/>
                </a:ext>
              </a:extLst>
            </p:cNvPr>
            <p:cNvSpPr/>
            <p:nvPr/>
          </p:nvSpPr>
          <p:spPr>
            <a:xfrm>
              <a:off x="4572000" y="1962030"/>
              <a:ext cx="504056" cy="109937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dirty="0"/>
            </a:p>
          </p:txBody>
        </p:sp>
        <p:sp>
          <p:nvSpPr>
            <p:cNvPr id="17" name="Rectángulo 16">
              <a:extLst>
                <a:ext uri="{FF2B5EF4-FFF2-40B4-BE49-F238E27FC236}">
                  <a16:creationId xmlns="" xmlns:a16="http://schemas.microsoft.com/office/drawing/2014/main" id="{A0C2E4C4-0C3C-4B64-9980-E9BB4124FB33}"/>
                </a:ext>
              </a:extLst>
            </p:cNvPr>
            <p:cNvSpPr/>
            <p:nvPr/>
          </p:nvSpPr>
          <p:spPr>
            <a:xfrm>
              <a:off x="3635896" y="1979927"/>
              <a:ext cx="504056" cy="108147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18" name="CuadroTexto 17">
              <a:extLst>
                <a:ext uri="{FF2B5EF4-FFF2-40B4-BE49-F238E27FC236}">
                  <a16:creationId xmlns="" xmlns:a16="http://schemas.microsoft.com/office/drawing/2014/main" id="{5908B89C-AA37-4EF0-A872-0A5E39566081}"/>
                </a:ext>
              </a:extLst>
            </p:cNvPr>
            <p:cNvSpPr txBox="1"/>
            <p:nvPr/>
          </p:nvSpPr>
          <p:spPr>
            <a:xfrm>
              <a:off x="3564059" y="1633465"/>
              <a:ext cx="661380" cy="369332"/>
            </a:xfrm>
            <a:prstGeom prst="rect">
              <a:avLst/>
            </a:prstGeom>
            <a:noFill/>
          </p:spPr>
          <p:txBody>
            <a:bodyPr wrap="square" rtlCol="0">
              <a:spAutoFit/>
            </a:bodyPr>
            <a:lstStyle/>
            <a:p>
              <a:r>
                <a:rPr lang="es-AR" dirty="0"/>
                <a:t>TAAP</a:t>
              </a:r>
            </a:p>
          </p:txBody>
        </p:sp>
        <p:sp>
          <p:nvSpPr>
            <p:cNvPr id="19" name="Rectángulo 18">
              <a:extLst>
                <a:ext uri="{FF2B5EF4-FFF2-40B4-BE49-F238E27FC236}">
                  <a16:creationId xmlns="" xmlns:a16="http://schemas.microsoft.com/office/drawing/2014/main" id="{865CFECC-93A9-49C4-B534-293138C5C6A1}"/>
                </a:ext>
              </a:extLst>
            </p:cNvPr>
            <p:cNvSpPr/>
            <p:nvPr/>
          </p:nvSpPr>
          <p:spPr>
            <a:xfrm>
              <a:off x="3638710" y="2183598"/>
              <a:ext cx="501242" cy="222958"/>
            </a:xfrm>
            <a:prstGeom prst="rect">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AR" dirty="0"/>
                <a:t>p2</a:t>
              </a:r>
            </a:p>
          </p:txBody>
        </p:sp>
        <p:sp>
          <p:nvSpPr>
            <p:cNvPr id="20" name="Rectángulo 19">
              <a:extLst>
                <a:ext uri="{FF2B5EF4-FFF2-40B4-BE49-F238E27FC236}">
                  <a16:creationId xmlns="" xmlns:a16="http://schemas.microsoft.com/office/drawing/2014/main" id="{50F9D233-8EC0-4946-80A4-6D07A45ACDA1}"/>
                </a:ext>
              </a:extLst>
            </p:cNvPr>
            <p:cNvSpPr/>
            <p:nvPr/>
          </p:nvSpPr>
          <p:spPr>
            <a:xfrm>
              <a:off x="4575844" y="2371066"/>
              <a:ext cx="504056" cy="239562"/>
            </a:xfrm>
            <a:prstGeom prst="rect">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AR" dirty="0"/>
                <a:t>p1</a:t>
              </a:r>
            </a:p>
          </p:txBody>
        </p:sp>
        <p:sp>
          <p:nvSpPr>
            <p:cNvPr id="21" name="CuadroTexto 20">
              <a:extLst>
                <a:ext uri="{FF2B5EF4-FFF2-40B4-BE49-F238E27FC236}">
                  <a16:creationId xmlns="" xmlns:a16="http://schemas.microsoft.com/office/drawing/2014/main" id="{3B8F288B-07FD-4D55-B3F4-7C4D365A8361}"/>
                </a:ext>
              </a:extLst>
            </p:cNvPr>
            <p:cNvSpPr txBox="1"/>
            <p:nvPr/>
          </p:nvSpPr>
          <p:spPr>
            <a:xfrm>
              <a:off x="4500255" y="1592698"/>
              <a:ext cx="661380" cy="369332"/>
            </a:xfrm>
            <a:prstGeom prst="rect">
              <a:avLst/>
            </a:prstGeom>
            <a:noFill/>
          </p:spPr>
          <p:txBody>
            <a:bodyPr wrap="square" rtlCol="0">
              <a:spAutoFit/>
            </a:bodyPr>
            <a:lstStyle/>
            <a:p>
              <a:r>
                <a:rPr lang="es-AR" dirty="0"/>
                <a:t>TAAS</a:t>
              </a:r>
            </a:p>
          </p:txBody>
        </p:sp>
        <p:sp>
          <p:nvSpPr>
            <p:cNvPr id="22" name="Rectángulo 21">
              <a:extLst>
                <a:ext uri="{FF2B5EF4-FFF2-40B4-BE49-F238E27FC236}">
                  <a16:creationId xmlns="" xmlns:a16="http://schemas.microsoft.com/office/drawing/2014/main" id="{52442326-159A-4304-A110-529195EDC08E}"/>
                </a:ext>
              </a:extLst>
            </p:cNvPr>
            <p:cNvSpPr/>
            <p:nvPr/>
          </p:nvSpPr>
          <p:spPr>
            <a:xfrm>
              <a:off x="6078252" y="3789040"/>
              <a:ext cx="351656" cy="319513"/>
            </a:xfrm>
            <a:prstGeom prst="rect">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23" name="Rectángulo 22">
              <a:extLst>
                <a:ext uri="{FF2B5EF4-FFF2-40B4-BE49-F238E27FC236}">
                  <a16:creationId xmlns="" xmlns:a16="http://schemas.microsoft.com/office/drawing/2014/main" id="{D59E80D2-86FF-47CE-AA30-35FD62BF46CE}"/>
                </a:ext>
              </a:extLst>
            </p:cNvPr>
            <p:cNvSpPr/>
            <p:nvPr/>
          </p:nvSpPr>
          <p:spPr>
            <a:xfrm>
              <a:off x="6514696" y="3789039"/>
              <a:ext cx="351656" cy="3195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24" name="Rectángulo 23">
              <a:extLst>
                <a:ext uri="{FF2B5EF4-FFF2-40B4-BE49-F238E27FC236}">
                  <a16:creationId xmlns="" xmlns:a16="http://schemas.microsoft.com/office/drawing/2014/main" id="{BAF30D73-43F8-439E-A918-E4DB84DE276E}"/>
                </a:ext>
              </a:extLst>
            </p:cNvPr>
            <p:cNvSpPr/>
            <p:nvPr/>
          </p:nvSpPr>
          <p:spPr>
            <a:xfrm>
              <a:off x="6083379" y="4216821"/>
              <a:ext cx="351656" cy="3195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25" name="Rectángulo 24">
              <a:extLst>
                <a:ext uri="{FF2B5EF4-FFF2-40B4-BE49-F238E27FC236}">
                  <a16:creationId xmlns="" xmlns:a16="http://schemas.microsoft.com/office/drawing/2014/main" id="{6291930D-5B3F-4722-B10D-2C8DE99E7E60}"/>
                </a:ext>
              </a:extLst>
            </p:cNvPr>
            <p:cNvSpPr/>
            <p:nvPr/>
          </p:nvSpPr>
          <p:spPr>
            <a:xfrm>
              <a:off x="6519535" y="4216821"/>
              <a:ext cx="351656" cy="3195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cxnSp>
          <p:nvCxnSpPr>
            <p:cNvPr id="26" name="Conector: angular 25">
              <a:extLst>
                <a:ext uri="{FF2B5EF4-FFF2-40B4-BE49-F238E27FC236}">
                  <a16:creationId xmlns="" xmlns:a16="http://schemas.microsoft.com/office/drawing/2014/main" id="{B9D4C2D2-EA9C-4BD3-ADDF-76D995BED3CE}"/>
                </a:ext>
              </a:extLst>
            </p:cNvPr>
            <p:cNvCxnSpPr>
              <a:cxnSpLocks/>
            </p:cNvCxnSpPr>
            <p:nvPr/>
          </p:nvCxnSpPr>
          <p:spPr>
            <a:xfrm>
              <a:off x="4445796" y="4508174"/>
              <a:ext cx="1615966" cy="607582"/>
            </a:xfrm>
            <a:prstGeom prst="bentConnector3">
              <a:avLst>
                <a:gd name="adj1" fmla="val 59344"/>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Rectángulo 26">
              <a:extLst>
                <a:ext uri="{FF2B5EF4-FFF2-40B4-BE49-F238E27FC236}">
                  <a16:creationId xmlns="" xmlns:a16="http://schemas.microsoft.com/office/drawing/2014/main" id="{55EBA6B8-BF8B-4158-AB13-25CBE3CF5E32}"/>
                </a:ext>
              </a:extLst>
            </p:cNvPr>
            <p:cNvSpPr/>
            <p:nvPr/>
          </p:nvSpPr>
          <p:spPr>
            <a:xfrm>
              <a:off x="6071865" y="4897255"/>
              <a:ext cx="351656" cy="319513"/>
            </a:xfrm>
            <a:prstGeom prst="rect">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31" name="CuadroTexto 30">
              <a:extLst>
                <a:ext uri="{FF2B5EF4-FFF2-40B4-BE49-F238E27FC236}">
                  <a16:creationId xmlns="" xmlns:a16="http://schemas.microsoft.com/office/drawing/2014/main" id="{FD992B48-DA58-4DC1-BF54-B90B5D998A1E}"/>
                </a:ext>
              </a:extLst>
            </p:cNvPr>
            <p:cNvSpPr txBox="1"/>
            <p:nvPr/>
          </p:nvSpPr>
          <p:spPr>
            <a:xfrm>
              <a:off x="6416056" y="4942021"/>
              <a:ext cx="620782" cy="369332"/>
            </a:xfrm>
            <a:prstGeom prst="rect">
              <a:avLst/>
            </a:prstGeom>
            <a:noFill/>
          </p:spPr>
          <p:txBody>
            <a:bodyPr wrap="square" rtlCol="0">
              <a:spAutoFit/>
            </a:bodyPr>
            <a:lstStyle/>
            <a:p>
              <a:r>
                <a:rPr lang="es-AR" dirty="0"/>
                <a:t>FCB</a:t>
              </a:r>
            </a:p>
          </p:txBody>
        </p:sp>
        <p:sp>
          <p:nvSpPr>
            <p:cNvPr id="32" name="CuadroTexto 31">
              <a:extLst>
                <a:ext uri="{FF2B5EF4-FFF2-40B4-BE49-F238E27FC236}">
                  <a16:creationId xmlns="" xmlns:a16="http://schemas.microsoft.com/office/drawing/2014/main" id="{FAD55BE1-97B7-4F1B-BA55-A6A13038CE3D}"/>
                </a:ext>
              </a:extLst>
            </p:cNvPr>
            <p:cNvSpPr txBox="1"/>
            <p:nvPr/>
          </p:nvSpPr>
          <p:spPr>
            <a:xfrm>
              <a:off x="5913269" y="4555111"/>
              <a:ext cx="2397493" cy="276999"/>
            </a:xfrm>
            <a:prstGeom prst="rect">
              <a:avLst/>
            </a:prstGeom>
            <a:noFill/>
          </p:spPr>
          <p:txBody>
            <a:bodyPr wrap="square" rtlCol="0">
              <a:spAutoFit/>
            </a:bodyPr>
            <a:lstStyle/>
            <a:p>
              <a:r>
                <a:rPr lang="es-AR" sz="1200" dirty="0"/>
                <a:t>Estructura de Directorio</a:t>
              </a:r>
            </a:p>
          </p:txBody>
        </p:sp>
        <p:cxnSp>
          <p:nvCxnSpPr>
            <p:cNvPr id="33" name="Conector: angular 32">
              <a:extLst>
                <a:ext uri="{FF2B5EF4-FFF2-40B4-BE49-F238E27FC236}">
                  <a16:creationId xmlns="" xmlns:a16="http://schemas.microsoft.com/office/drawing/2014/main" id="{15B55805-C658-4A57-935C-B3CE356399C9}"/>
                </a:ext>
              </a:extLst>
            </p:cNvPr>
            <p:cNvCxnSpPr>
              <a:cxnSpLocks/>
              <a:stCxn id="22" idx="1"/>
            </p:cNvCxnSpPr>
            <p:nvPr/>
          </p:nvCxnSpPr>
          <p:spPr>
            <a:xfrm rot="10800000" flipV="1">
              <a:off x="4444474" y="3948796"/>
              <a:ext cx="1633778" cy="447461"/>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Conector: angular 35">
              <a:extLst>
                <a:ext uri="{FF2B5EF4-FFF2-40B4-BE49-F238E27FC236}">
                  <a16:creationId xmlns="" xmlns:a16="http://schemas.microsoft.com/office/drawing/2014/main" id="{5BD6BC56-0B51-4AFE-8BD4-329CA4DD7E8B}"/>
                </a:ext>
              </a:extLst>
            </p:cNvPr>
            <p:cNvCxnSpPr>
              <a:cxnSpLocks/>
              <a:stCxn id="19" idx="3"/>
              <a:endCxn id="20" idx="1"/>
            </p:cNvCxnSpPr>
            <p:nvPr/>
          </p:nvCxnSpPr>
          <p:spPr>
            <a:xfrm>
              <a:off x="4139952" y="2295077"/>
              <a:ext cx="435892" cy="195770"/>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6" name="CuadroTexto 45">
              <a:extLst>
                <a:ext uri="{FF2B5EF4-FFF2-40B4-BE49-F238E27FC236}">
                  <a16:creationId xmlns="" xmlns:a16="http://schemas.microsoft.com/office/drawing/2014/main" id="{9669367F-674B-4BBA-A38F-7065A81E3806}"/>
                </a:ext>
              </a:extLst>
            </p:cNvPr>
            <p:cNvSpPr txBox="1"/>
            <p:nvPr/>
          </p:nvSpPr>
          <p:spPr>
            <a:xfrm>
              <a:off x="5220640" y="3577855"/>
              <a:ext cx="440374" cy="369332"/>
            </a:xfrm>
            <a:prstGeom prst="rect">
              <a:avLst/>
            </a:prstGeom>
            <a:noFill/>
          </p:spPr>
          <p:txBody>
            <a:bodyPr wrap="square" rtlCol="0">
              <a:spAutoFit/>
            </a:bodyPr>
            <a:lstStyle/>
            <a:p>
              <a:r>
                <a:rPr lang="es-AR" dirty="0"/>
                <a:t>(2)</a:t>
              </a:r>
            </a:p>
          </p:txBody>
        </p:sp>
        <p:sp>
          <p:nvSpPr>
            <p:cNvPr id="47" name="CuadroTexto 46">
              <a:extLst>
                <a:ext uri="{FF2B5EF4-FFF2-40B4-BE49-F238E27FC236}">
                  <a16:creationId xmlns="" xmlns:a16="http://schemas.microsoft.com/office/drawing/2014/main" id="{52BFC741-A0DD-4539-A610-C955A0FBD89A}"/>
                </a:ext>
              </a:extLst>
            </p:cNvPr>
            <p:cNvSpPr txBox="1"/>
            <p:nvPr/>
          </p:nvSpPr>
          <p:spPr>
            <a:xfrm>
              <a:off x="2656897" y="4216821"/>
              <a:ext cx="440374" cy="369332"/>
            </a:xfrm>
            <a:prstGeom prst="rect">
              <a:avLst/>
            </a:prstGeom>
            <a:noFill/>
          </p:spPr>
          <p:txBody>
            <a:bodyPr wrap="square" rtlCol="0">
              <a:spAutoFit/>
            </a:bodyPr>
            <a:lstStyle/>
            <a:p>
              <a:r>
                <a:rPr lang="es-AR" dirty="0"/>
                <a:t>(1)</a:t>
              </a:r>
            </a:p>
          </p:txBody>
        </p:sp>
        <p:sp>
          <p:nvSpPr>
            <p:cNvPr id="49" name="CuadroTexto 48">
              <a:extLst>
                <a:ext uri="{FF2B5EF4-FFF2-40B4-BE49-F238E27FC236}">
                  <a16:creationId xmlns="" xmlns:a16="http://schemas.microsoft.com/office/drawing/2014/main" id="{E3B087F1-472C-4160-B81A-1A819328DC7D}"/>
                </a:ext>
              </a:extLst>
            </p:cNvPr>
            <p:cNvSpPr txBox="1"/>
            <p:nvPr/>
          </p:nvSpPr>
          <p:spPr>
            <a:xfrm>
              <a:off x="5253191" y="5057012"/>
              <a:ext cx="440374" cy="369332"/>
            </a:xfrm>
            <a:prstGeom prst="rect">
              <a:avLst/>
            </a:prstGeom>
            <a:noFill/>
          </p:spPr>
          <p:txBody>
            <a:bodyPr wrap="square" rtlCol="0">
              <a:spAutoFit/>
            </a:bodyPr>
            <a:lstStyle/>
            <a:p>
              <a:r>
                <a:rPr lang="es-AR" dirty="0"/>
                <a:t>(3)</a:t>
              </a:r>
            </a:p>
          </p:txBody>
        </p:sp>
        <p:cxnSp>
          <p:nvCxnSpPr>
            <p:cNvPr id="55" name="Conector: angular 54">
              <a:extLst>
                <a:ext uri="{FF2B5EF4-FFF2-40B4-BE49-F238E27FC236}">
                  <a16:creationId xmlns="" xmlns:a16="http://schemas.microsoft.com/office/drawing/2014/main" id="{79F970FF-EE69-40E5-896F-F611EB2ED913}"/>
                </a:ext>
              </a:extLst>
            </p:cNvPr>
            <p:cNvCxnSpPr>
              <a:cxnSpLocks/>
              <a:endCxn id="20" idx="3"/>
            </p:cNvCxnSpPr>
            <p:nvPr/>
          </p:nvCxnSpPr>
          <p:spPr>
            <a:xfrm rot="16200000" flipV="1">
              <a:off x="4100787" y="3469960"/>
              <a:ext cx="2488902" cy="530675"/>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61">
              <a:extLst>
                <a:ext uri="{FF2B5EF4-FFF2-40B4-BE49-F238E27FC236}">
                  <a16:creationId xmlns="" xmlns:a16="http://schemas.microsoft.com/office/drawing/2014/main" id="{B679D4D5-9C7D-47DB-9E80-991B148215AA}"/>
                </a:ext>
              </a:extLst>
            </p:cNvPr>
            <p:cNvCxnSpPr>
              <a:cxnSpLocks/>
            </p:cNvCxnSpPr>
            <p:nvPr/>
          </p:nvCxnSpPr>
          <p:spPr>
            <a:xfrm>
              <a:off x="5603231" y="4979749"/>
              <a:ext cx="552529"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63" name="Conector: angular 62">
              <a:extLst>
                <a:ext uri="{FF2B5EF4-FFF2-40B4-BE49-F238E27FC236}">
                  <a16:creationId xmlns="" xmlns:a16="http://schemas.microsoft.com/office/drawing/2014/main" id="{3A0CE441-CD1E-4F72-B56F-A61F7D666DF1}"/>
                </a:ext>
              </a:extLst>
            </p:cNvPr>
            <p:cNvCxnSpPr>
              <a:cxnSpLocks/>
              <a:endCxn id="19" idx="1"/>
            </p:cNvCxnSpPr>
            <p:nvPr/>
          </p:nvCxnSpPr>
          <p:spPr>
            <a:xfrm rot="5400000" flipH="1" flipV="1">
              <a:off x="1690658" y="2428528"/>
              <a:ext cx="2081503" cy="1814602"/>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 name="CuadroTexto 68">
              <a:extLst>
                <a:ext uri="{FF2B5EF4-FFF2-40B4-BE49-F238E27FC236}">
                  <a16:creationId xmlns="" xmlns:a16="http://schemas.microsoft.com/office/drawing/2014/main" id="{5D262829-7C27-49C7-AB92-9116B508D2FF}"/>
                </a:ext>
              </a:extLst>
            </p:cNvPr>
            <p:cNvSpPr txBox="1"/>
            <p:nvPr/>
          </p:nvSpPr>
          <p:spPr>
            <a:xfrm>
              <a:off x="5311335" y="1997662"/>
              <a:ext cx="440374" cy="369332"/>
            </a:xfrm>
            <a:prstGeom prst="rect">
              <a:avLst/>
            </a:prstGeom>
            <a:noFill/>
          </p:spPr>
          <p:txBody>
            <a:bodyPr wrap="square" rtlCol="0">
              <a:spAutoFit/>
            </a:bodyPr>
            <a:lstStyle/>
            <a:p>
              <a:r>
                <a:rPr lang="es-AR" dirty="0"/>
                <a:t>(4)</a:t>
              </a:r>
            </a:p>
          </p:txBody>
        </p:sp>
        <p:sp>
          <p:nvSpPr>
            <p:cNvPr id="75" name="CuadroTexto 74">
              <a:extLst>
                <a:ext uri="{FF2B5EF4-FFF2-40B4-BE49-F238E27FC236}">
                  <a16:creationId xmlns="" xmlns:a16="http://schemas.microsoft.com/office/drawing/2014/main" id="{E74A5ECC-7F7B-4D0C-AE44-077066CA5E8D}"/>
                </a:ext>
              </a:extLst>
            </p:cNvPr>
            <p:cNvSpPr txBox="1"/>
            <p:nvPr/>
          </p:nvSpPr>
          <p:spPr>
            <a:xfrm>
              <a:off x="4126703" y="1908133"/>
              <a:ext cx="440374" cy="369332"/>
            </a:xfrm>
            <a:prstGeom prst="rect">
              <a:avLst/>
            </a:prstGeom>
            <a:noFill/>
          </p:spPr>
          <p:txBody>
            <a:bodyPr wrap="square" rtlCol="0">
              <a:spAutoFit/>
            </a:bodyPr>
            <a:lstStyle/>
            <a:p>
              <a:r>
                <a:rPr lang="es-AR" dirty="0"/>
                <a:t>(5)</a:t>
              </a:r>
            </a:p>
          </p:txBody>
        </p:sp>
        <p:sp>
          <p:nvSpPr>
            <p:cNvPr id="76" name="CuadroTexto 75">
              <a:extLst>
                <a:ext uri="{FF2B5EF4-FFF2-40B4-BE49-F238E27FC236}">
                  <a16:creationId xmlns="" xmlns:a16="http://schemas.microsoft.com/office/drawing/2014/main" id="{98C4F30C-3CD9-4EAC-A876-B25D98F25A46}"/>
                </a:ext>
              </a:extLst>
            </p:cNvPr>
            <p:cNvSpPr txBox="1"/>
            <p:nvPr/>
          </p:nvSpPr>
          <p:spPr>
            <a:xfrm>
              <a:off x="2744219" y="1829549"/>
              <a:ext cx="440374" cy="369332"/>
            </a:xfrm>
            <a:prstGeom prst="rect">
              <a:avLst/>
            </a:prstGeom>
            <a:noFill/>
          </p:spPr>
          <p:txBody>
            <a:bodyPr wrap="square" rtlCol="0">
              <a:spAutoFit/>
            </a:bodyPr>
            <a:lstStyle/>
            <a:p>
              <a:r>
                <a:rPr lang="es-AR" dirty="0"/>
                <a:t>(6)</a:t>
              </a:r>
            </a:p>
          </p:txBody>
        </p:sp>
      </p:grpSp>
      <p:sp>
        <p:nvSpPr>
          <p:cNvPr id="39" name="CuadroTexto 38">
            <a:extLst>
              <a:ext uri="{FF2B5EF4-FFF2-40B4-BE49-F238E27FC236}">
                <a16:creationId xmlns="" xmlns:a16="http://schemas.microsoft.com/office/drawing/2014/main" id="{59B10ECF-3811-4720-BC83-51D6E5E0F523}"/>
              </a:ext>
            </a:extLst>
          </p:cNvPr>
          <p:cNvSpPr txBox="1"/>
          <p:nvPr/>
        </p:nvSpPr>
        <p:spPr>
          <a:xfrm>
            <a:off x="6514696" y="1302359"/>
            <a:ext cx="2397493" cy="369332"/>
          </a:xfrm>
          <a:prstGeom prst="rect">
            <a:avLst/>
          </a:prstGeom>
          <a:noFill/>
        </p:spPr>
        <p:txBody>
          <a:bodyPr wrap="square" rtlCol="0">
            <a:spAutoFit/>
          </a:bodyPr>
          <a:lstStyle/>
          <a:p>
            <a:r>
              <a:rPr lang="es-AR" dirty="0"/>
              <a:t>Entrada de Directorio</a:t>
            </a:r>
          </a:p>
        </p:txBody>
      </p:sp>
      <p:sp>
        <p:nvSpPr>
          <p:cNvPr id="40" name="Rectángulo 39">
            <a:extLst>
              <a:ext uri="{FF2B5EF4-FFF2-40B4-BE49-F238E27FC236}">
                <a16:creationId xmlns="" xmlns:a16="http://schemas.microsoft.com/office/drawing/2014/main" id="{70806F2A-C270-414E-B09E-CEFF1DA90128}"/>
              </a:ext>
            </a:extLst>
          </p:cNvPr>
          <p:cNvSpPr/>
          <p:nvPr/>
        </p:nvSpPr>
        <p:spPr>
          <a:xfrm>
            <a:off x="6423521" y="1659615"/>
            <a:ext cx="1316832" cy="415117"/>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AR" sz="900" b="1" dirty="0">
                <a:solidFill>
                  <a:schemeClr val="tx1"/>
                </a:solidFill>
              </a:rPr>
              <a:t>Nombre de Archivo</a:t>
            </a:r>
          </a:p>
        </p:txBody>
      </p:sp>
      <p:sp>
        <p:nvSpPr>
          <p:cNvPr id="42" name="Rectángulo 41">
            <a:extLst>
              <a:ext uri="{FF2B5EF4-FFF2-40B4-BE49-F238E27FC236}">
                <a16:creationId xmlns="" xmlns:a16="http://schemas.microsoft.com/office/drawing/2014/main" id="{E628035C-271F-4224-9538-68EE9EE02DC8}"/>
              </a:ext>
            </a:extLst>
          </p:cNvPr>
          <p:cNvSpPr/>
          <p:nvPr/>
        </p:nvSpPr>
        <p:spPr>
          <a:xfrm>
            <a:off x="7740353" y="1659615"/>
            <a:ext cx="1316832" cy="415117"/>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AR" sz="900" b="1" dirty="0">
                <a:solidFill>
                  <a:schemeClr val="tx1"/>
                </a:solidFill>
              </a:rPr>
              <a:t>FCB</a:t>
            </a:r>
          </a:p>
        </p:txBody>
      </p:sp>
      <p:sp>
        <p:nvSpPr>
          <p:cNvPr id="43" name="CuadroTexto 42">
            <a:extLst>
              <a:ext uri="{FF2B5EF4-FFF2-40B4-BE49-F238E27FC236}">
                <a16:creationId xmlns="" xmlns:a16="http://schemas.microsoft.com/office/drawing/2014/main" id="{13380375-81F4-4B3D-9B7A-05E1EC24972F}"/>
              </a:ext>
            </a:extLst>
          </p:cNvPr>
          <p:cNvSpPr txBox="1"/>
          <p:nvPr/>
        </p:nvSpPr>
        <p:spPr>
          <a:xfrm>
            <a:off x="465214" y="6406867"/>
            <a:ext cx="4895121" cy="369332"/>
          </a:xfrm>
          <a:prstGeom prst="rect">
            <a:avLst/>
          </a:prstGeom>
          <a:noFill/>
        </p:spPr>
        <p:txBody>
          <a:bodyPr wrap="square" rtlCol="0">
            <a:spAutoFit/>
          </a:bodyPr>
          <a:lstStyle/>
          <a:p>
            <a:r>
              <a:rPr lang="es-AR" dirty="0"/>
              <a:t>*Comienzo por (2) si File.txt nunca fue abierto</a:t>
            </a:r>
          </a:p>
        </p:txBody>
      </p:sp>
    </p:spTree>
    <p:extLst>
      <p:ext uri="{BB962C8B-B14F-4D97-AF65-F5344CB8AC3E}">
        <p14:creationId xmlns:p14="http://schemas.microsoft.com/office/powerpoint/2010/main" val="273311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9BC819-83F6-4CD6-AF23-2B5E4F427949}"/>
              </a:ext>
            </a:extLst>
          </p:cNvPr>
          <p:cNvSpPr>
            <a:spLocks noGrp="1"/>
          </p:cNvSpPr>
          <p:nvPr>
            <p:ph type="title"/>
          </p:nvPr>
        </p:nvSpPr>
        <p:spPr/>
        <p:txBody>
          <a:bodyPr/>
          <a:lstStyle/>
          <a:p>
            <a:r>
              <a:rPr lang="es-AR" dirty="0"/>
              <a:t>Ejemplo (Leer Archivo)</a:t>
            </a:r>
          </a:p>
        </p:txBody>
      </p:sp>
      <p:grpSp>
        <p:nvGrpSpPr>
          <p:cNvPr id="96" name="Grupo 95">
            <a:extLst>
              <a:ext uri="{FF2B5EF4-FFF2-40B4-BE49-F238E27FC236}">
                <a16:creationId xmlns="" xmlns:a16="http://schemas.microsoft.com/office/drawing/2014/main" id="{6A6CBF59-D34E-41B8-BD8C-0BB262D00D0A}"/>
              </a:ext>
            </a:extLst>
          </p:cNvPr>
          <p:cNvGrpSpPr/>
          <p:nvPr/>
        </p:nvGrpSpPr>
        <p:grpSpPr>
          <a:xfrm>
            <a:off x="1036432" y="1983017"/>
            <a:ext cx="7650368" cy="2891966"/>
            <a:chOff x="1036432" y="3211981"/>
            <a:chExt cx="7650368" cy="2891966"/>
          </a:xfrm>
        </p:grpSpPr>
        <p:grpSp>
          <p:nvGrpSpPr>
            <p:cNvPr id="41" name="Grupo 40">
              <a:extLst>
                <a:ext uri="{FF2B5EF4-FFF2-40B4-BE49-F238E27FC236}">
                  <a16:creationId xmlns="" xmlns:a16="http://schemas.microsoft.com/office/drawing/2014/main" id="{732A6A44-19EB-4A5B-B035-2A5619DC08D1}"/>
                </a:ext>
              </a:extLst>
            </p:cNvPr>
            <p:cNvGrpSpPr/>
            <p:nvPr/>
          </p:nvGrpSpPr>
          <p:grpSpPr>
            <a:xfrm>
              <a:off x="1036432" y="3242760"/>
              <a:ext cx="7650368" cy="2861187"/>
              <a:chOff x="660394" y="3565871"/>
              <a:chExt cx="7650368" cy="2861187"/>
            </a:xfrm>
          </p:grpSpPr>
          <p:sp>
            <p:nvSpPr>
              <p:cNvPr id="42" name="Rectángulo 41">
                <a:extLst>
                  <a:ext uri="{FF2B5EF4-FFF2-40B4-BE49-F238E27FC236}">
                    <a16:creationId xmlns="" xmlns:a16="http://schemas.microsoft.com/office/drawing/2014/main" id="{2A80BD50-07F4-4E00-A7A7-58017720541D}"/>
                  </a:ext>
                </a:extLst>
              </p:cNvPr>
              <p:cNvSpPr/>
              <p:nvPr/>
            </p:nvSpPr>
            <p:spPr>
              <a:xfrm>
                <a:off x="660394" y="3573016"/>
                <a:ext cx="1944216" cy="2088232"/>
              </a:xfrm>
              <a:prstGeom prst="rect">
                <a:avLst/>
              </a:prstGeom>
              <a:solidFill>
                <a:schemeClr val="accent5">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Read</a:t>
                </a:r>
                <a:r>
                  <a:rPr lang="es-AR" dirty="0"/>
                  <a:t>(</a:t>
                </a:r>
                <a:r>
                  <a:rPr lang="es-AR" dirty="0" err="1"/>
                  <a:t>indice</a:t>
                </a:r>
                <a:r>
                  <a:rPr lang="es-AR" dirty="0"/>
                  <a:t>)</a:t>
                </a:r>
              </a:p>
            </p:txBody>
          </p:sp>
          <p:sp>
            <p:nvSpPr>
              <p:cNvPr id="43" name="Rectángulo 42">
                <a:extLst>
                  <a:ext uri="{FF2B5EF4-FFF2-40B4-BE49-F238E27FC236}">
                    <a16:creationId xmlns="" xmlns:a16="http://schemas.microsoft.com/office/drawing/2014/main" id="{60B61C54-219B-43F4-BB28-CFE9C5E0AE08}"/>
                  </a:ext>
                </a:extLst>
              </p:cNvPr>
              <p:cNvSpPr/>
              <p:nvPr/>
            </p:nvSpPr>
            <p:spPr>
              <a:xfrm>
                <a:off x="3275856" y="3573016"/>
                <a:ext cx="1944216" cy="2088232"/>
              </a:xfrm>
              <a:prstGeom prst="rect">
                <a:avLst/>
              </a:prstGeom>
              <a:solidFill>
                <a:schemeClr val="accent5">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4" name="Rectángulo 43">
                <a:extLst>
                  <a:ext uri="{FF2B5EF4-FFF2-40B4-BE49-F238E27FC236}">
                    <a16:creationId xmlns="" xmlns:a16="http://schemas.microsoft.com/office/drawing/2014/main" id="{CB8D2CBA-904D-4151-A815-01D80F7705A5}"/>
                  </a:ext>
                </a:extLst>
              </p:cNvPr>
              <p:cNvSpPr/>
              <p:nvPr/>
            </p:nvSpPr>
            <p:spPr>
              <a:xfrm>
                <a:off x="5879496" y="3570949"/>
                <a:ext cx="1944216" cy="2088232"/>
              </a:xfrm>
              <a:prstGeom prst="rect">
                <a:avLst/>
              </a:prstGeom>
              <a:solidFill>
                <a:schemeClr val="accent5">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5" name="CuadroTexto 44">
                <a:extLst>
                  <a:ext uri="{FF2B5EF4-FFF2-40B4-BE49-F238E27FC236}">
                    <a16:creationId xmlns="" xmlns:a16="http://schemas.microsoft.com/office/drawing/2014/main" id="{0855CFD5-4812-45FA-BC0D-76937AA6F646}"/>
                  </a:ext>
                </a:extLst>
              </p:cNvPr>
              <p:cNvSpPr txBox="1"/>
              <p:nvPr/>
            </p:nvSpPr>
            <p:spPr>
              <a:xfrm>
                <a:off x="827584" y="5780727"/>
                <a:ext cx="1993050" cy="369332"/>
              </a:xfrm>
              <a:prstGeom prst="rect">
                <a:avLst/>
              </a:prstGeom>
              <a:noFill/>
            </p:spPr>
            <p:txBody>
              <a:bodyPr wrap="square" rtlCol="0">
                <a:spAutoFit/>
              </a:bodyPr>
              <a:lstStyle/>
              <a:p>
                <a:r>
                  <a:rPr lang="es-AR" dirty="0"/>
                  <a:t>Espacio de usuario</a:t>
                </a:r>
              </a:p>
            </p:txBody>
          </p:sp>
          <p:sp>
            <p:nvSpPr>
              <p:cNvPr id="46" name="CuadroTexto 45">
                <a:extLst>
                  <a:ext uri="{FF2B5EF4-FFF2-40B4-BE49-F238E27FC236}">
                    <a16:creationId xmlns="" xmlns:a16="http://schemas.microsoft.com/office/drawing/2014/main" id="{AADBFBF3-E137-468F-98D6-6472500268E9}"/>
                  </a:ext>
                </a:extLst>
              </p:cNvPr>
              <p:cNvSpPr txBox="1"/>
              <p:nvPr/>
            </p:nvSpPr>
            <p:spPr>
              <a:xfrm>
                <a:off x="3288268" y="5804622"/>
                <a:ext cx="1931804" cy="369332"/>
              </a:xfrm>
              <a:prstGeom prst="rect">
                <a:avLst/>
              </a:prstGeom>
              <a:noFill/>
            </p:spPr>
            <p:txBody>
              <a:bodyPr wrap="square" rtlCol="0">
                <a:spAutoFit/>
              </a:bodyPr>
              <a:lstStyle/>
              <a:p>
                <a:r>
                  <a:rPr lang="es-AR" dirty="0"/>
                  <a:t>Memoria (</a:t>
                </a:r>
                <a:r>
                  <a:rPr lang="es-AR" dirty="0" err="1"/>
                  <a:t>kernel</a:t>
                </a:r>
                <a:r>
                  <a:rPr lang="es-AR" dirty="0"/>
                  <a:t>)</a:t>
                </a:r>
              </a:p>
            </p:txBody>
          </p:sp>
          <p:sp>
            <p:nvSpPr>
              <p:cNvPr id="47" name="CuadroTexto 46">
                <a:extLst>
                  <a:ext uri="{FF2B5EF4-FFF2-40B4-BE49-F238E27FC236}">
                    <a16:creationId xmlns="" xmlns:a16="http://schemas.microsoft.com/office/drawing/2014/main" id="{1B950D44-936C-4B2B-B771-308AB4D88342}"/>
                  </a:ext>
                </a:extLst>
              </p:cNvPr>
              <p:cNvSpPr txBox="1"/>
              <p:nvPr/>
            </p:nvSpPr>
            <p:spPr>
              <a:xfrm>
                <a:off x="5931042" y="5780727"/>
                <a:ext cx="1993050" cy="646331"/>
              </a:xfrm>
              <a:prstGeom prst="rect">
                <a:avLst/>
              </a:prstGeom>
              <a:noFill/>
            </p:spPr>
            <p:txBody>
              <a:bodyPr wrap="square" rtlCol="0">
                <a:spAutoFit/>
              </a:bodyPr>
              <a:lstStyle/>
              <a:p>
                <a:r>
                  <a:rPr lang="es-AR" dirty="0"/>
                  <a:t>Almacenamiento Secundario</a:t>
                </a:r>
              </a:p>
            </p:txBody>
          </p:sp>
          <p:sp>
            <p:nvSpPr>
              <p:cNvPr id="50" name="CuadroTexto 49">
                <a:extLst>
                  <a:ext uri="{FF2B5EF4-FFF2-40B4-BE49-F238E27FC236}">
                    <a16:creationId xmlns="" xmlns:a16="http://schemas.microsoft.com/office/drawing/2014/main" id="{6BF2586D-7E7F-4D8C-8500-4FFE82C3D2F1}"/>
                  </a:ext>
                </a:extLst>
              </p:cNvPr>
              <p:cNvSpPr txBox="1"/>
              <p:nvPr/>
            </p:nvSpPr>
            <p:spPr>
              <a:xfrm>
                <a:off x="3258029" y="5255388"/>
                <a:ext cx="2200040" cy="323165"/>
              </a:xfrm>
              <a:prstGeom prst="rect">
                <a:avLst/>
              </a:prstGeom>
              <a:noFill/>
            </p:spPr>
            <p:txBody>
              <a:bodyPr wrap="square" rtlCol="0">
                <a:spAutoFit/>
              </a:bodyPr>
              <a:lstStyle/>
              <a:p>
                <a:r>
                  <a:rPr lang="es-AR" sz="1500" dirty="0"/>
                  <a:t>Estructura de Directorio</a:t>
                </a:r>
              </a:p>
            </p:txBody>
          </p:sp>
          <p:cxnSp>
            <p:nvCxnSpPr>
              <p:cNvPr id="51" name="Conector: angular 50">
                <a:extLst>
                  <a:ext uri="{FF2B5EF4-FFF2-40B4-BE49-F238E27FC236}">
                    <a16:creationId xmlns="" xmlns:a16="http://schemas.microsoft.com/office/drawing/2014/main" id="{ED86F032-E7BF-4234-A095-72FA98B67687}"/>
                  </a:ext>
                </a:extLst>
              </p:cNvPr>
              <p:cNvCxnSpPr>
                <a:cxnSpLocks/>
              </p:cNvCxnSpPr>
              <p:nvPr/>
            </p:nvCxnSpPr>
            <p:spPr>
              <a:xfrm flipV="1">
                <a:off x="2287701" y="4430566"/>
                <a:ext cx="1222144" cy="253390"/>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ángulo 51">
                <a:extLst>
                  <a:ext uri="{FF2B5EF4-FFF2-40B4-BE49-F238E27FC236}">
                    <a16:creationId xmlns="" xmlns:a16="http://schemas.microsoft.com/office/drawing/2014/main" id="{617EC700-599F-4BEC-936A-55FEFB1F594E}"/>
                  </a:ext>
                </a:extLst>
              </p:cNvPr>
              <p:cNvSpPr/>
              <p:nvPr/>
            </p:nvSpPr>
            <p:spPr>
              <a:xfrm>
                <a:off x="4508755" y="3960742"/>
                <a:ext cx="504056" cy="109937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dirty="0"/>
              </a:p>
            </p:txBody>
          </p:sp>
          <p:sp>
            <p:nvSpPr>
              <p:cNvPr id="53" name="Rectángulo 52">
                <a:extLst>
                  <a:ext uri="{FF2B5EF4-FFF2-40B4-BE49-F238E27FC236}">
                    <a16:creationId xmlns="" xmlns:a16="http://schemas.microsoft.com/office/drawing/2014/main" id="{3D43CDE5-6FF6-4FE6-8113-958792957B2E}"/>
                  </a:ext>
                </a:extLst>
              </p:cNvPr>
              <p:cNvSpPr/>
              <p:nvPr/>
            </p:nvSpPr>
            <p:spPr>
              <a:xfrm>
                <a:off x="3511980" y="3969692"/>
                <a:ext cx="504056" cy="108147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54" name="CuadroTexto 53">
                <a:extLst>
                  <a:ext uri="{FF2B5EF4-FFF2-40B4-BE49-F238E27FC236}">
                    <a16:creationId xmlns="" xmlns:a16="http://schemas.microsoft.com/office/drawing/2014/main" id="{94D19CC8-9E35-4DE3-A4DD-965F2B5FAC71}"/>
                  </a:ext>
                </a:extLst>
              </p:cNvPr>
              <p:cNvSpPr txBox="1"/>
              <p:nvPr/>
            </p:nvSpPr>
            <p:spPr>
              <a:xfrm>
                <a:off x="3466584" y="3601944"/>
                <a:ext cx="661380" cy="369332"/>
              </a:xfrm>
              <a:prstGeom prst="rect">
                <a:avLst/>
              </a:prstGeom>
              <a:noFill/>
            </p:spPr>
            <p:txBody>
              <a:bodyPr wrap="square" rtlCol="0">
                <a:spAutoFit/>
              </a:bodyPr>
              <a:lstStyle/>
              <a:p>
                <a:r>
                  <a:rPr lang="es-AR" dirty="0"/>
                  <a:t>TAAP</a:t>
                </a:r>
              </a:p>
            </p:txBody>
          </p:sp>
          <p:sp>
            <p:nvSpPr>
              <p:cNvPr id="55" name="Rectángulo 54">
                <a:extLst>
                  <a:ext uri="{FF2B5EF4-FFF2-40B4-BE49-F238E27FC236}">
                    <a16:creationId xmlns="" xmlns:a16="http://schemas.microsoft.com/office/drawing/2014/main" id="{DE08BA2B-8CCF-4EE6-AA51-8131F0D394BF}"/>
                  </a:ext>
                </a:extLst>
              </p:cNvPr>
              <p:cNvSpPr/>
              <p:nvPr/>
            </p:nvSpPr>
            <p:spPr>
              <a:xfrm>
                <a:off x="3520675" y="4337772"/>
                <a:ext cx="501242" cy="222958"/>
              </a:xfrm>
              <a:prstGeom prst="rect">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AR" dirty="0"/>
                  <a:t>p2</a:t>
                </a:r>
              </a:p>
            </p:txBody>
          </p:sp>
          <p:sp>
            <p:nvSpPr>
              <p:cNvPr id="56" name="Rectángulo 55">
                <a:extLst>
                  <a:ext uri="{FF2B5EF4-FFF2-40B4-BE49-F238E27FC236}">
                    <a16:creationId xmlns="" xmlns:a16="http://schemas.microsoft.com/office/drawing/2014/main" id="{A653A60C-B4AC-4FDF-A2C5-3192892F900B}"/>
                  </a:ext>
                </a:extLst>
              </p:cNvPr>
              <p:cNvSpPr/>
              <p:nvPr/>
            </p:nvSpPr>
            <p:spPr>
              <a:xfrm>
                <a:off x="4516177" y="4592548"/>
                <a:ext cx="504056" cy="239562"/>
              </a:xfrm>
              <a:prstGeom prst="rect">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AR" dirty="0"/>
                  <a:t>p1</a:t>
                </a:r>
              </a:p>
            </p:txBody>
          </p:sp>
          <p:sp>
            <p:nvSpPr>
              <p:cNvPr id="57" name="CuadroTexto 56">
                <a:extLst>
                  <a:ext uri="{FF2B5EF4-FFF2-40B4-BE49-F238E27FC236}">
                    <a16:creationId xmlns="" xmlns:a16="http://schemas.microsoft.com/office/drawing/2014/main" id="{F3C913B7-12F9-4964-A5C4-9E3B5709935D}"/>
                  </a:ext>
                </a:extLst>
              </p:cNvPr>
              <p:cNvSpPr txBox="1"/>
              <p:nvPr/>
            </p:nvSpPr>
            <p:spPr>
              <a:xfrm>
                <a:off x="4468520" y="3565871"/>
                <a:ext cx="661380" cy="369332"/>
              </a:xfrm>
              <a:prstGeom prst="rect">
                <a:avLst/>
              </a:prstGeom>
              <a:noFill/>
            </p:spPr>
            <p:txBody>
              <a:bodyPr wrap="square" rtlCol="0">
                <a:spAutoFit/>
              </a:bodyPr>
              <a:lstStyle/>
              <a:p>
                <a:r>
                  <a:rPr lang="es-AR" dirty="0"/>
                  <a:t>TAAS</a:t>
                </a:r>
              </a:p>
            </p:txBody>
          </p:sp>
          <p:sp>
            <p:nvSpPr>
              <p:cNvPr id="58" name="Rectángulo 57">
                <a:extLst>
                  <a:ext uri="{FF2B5EF4-FFF2-40B4-BE49-F238E27FC236}">
                    <a16:creationId xmlns="" xmlns:a16="http://schemas.microsoft.com/office/drawing/2014/main" id="{FBA112A8-1949-4293-A729-F98FC7CF8CC7}"/>
                  </a:ext>
                </a:extLst>
              </p:cNvPr>
              <p:cNvSpPr/>
              <p:nvPr/>
            </p:nvSpPr>
            <p:spPr>
              <a:xfrm>
                <a:off x="6078252" y="3789040"/>
                <a:ext cx="351656" cy="3195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59" name="Rectángulo 58">
                <a:extLst>
                  <a:ext uri="{FF2B5EF4-FFF2-40B4-BE49-F238E27FC236}">
                    <a16:creationId xmlns="" xmlns:a16="http://schemas.microsoft.com/office/drawing/2014/main" id="{66662C79-E3FB-4EFB-A552-26A3DB6F2A28}"/>
                  </a:ext>
                </a:extLst>
              </p:cNvPr>
              <p:cNvSpPr/>
              <p:nvPr/>
            </p:nvSpPr>
            <p:spPr>
              <a:xfrm>
                <a:off x="6514696" y="3789039"/>
                <a:ext cx="351656" cy="3195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60" name="Rectángulo 59">
                <a:extLst>
                  <a:ext uri="{FF2B5EF4-FFF2-40B4-BE49-F238E27FC236}">
                    <a16:creationId xmlns="" xmlns:a16="http://schemas.microsoft.com/office/drawing/2014/main" id="{2491EA7E-0D72-4D64-A9D5-24016289A117}"/>
                  </a:ext>
                </a:extLst>
              </p:cNvPr>
              <p:cNvSpPr/>
              <p:nvPr/>
            </p:nvSpPr>
            <p:spPr>
              <a:xfrm>
                <a:off x="6083379" y="4216821"/>
                <a:ext cx="351656" cy="3195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61" name="Rectángulo 60">
                <a:extLst>
                  <a:ext uri="{FF2B5EF4-FFF2-40B4-BE49-F238E27FC236}">
                    <a16:creationId xmlns="" xmlns:a16="http://schemas.microsoft.com/office/drawing/2014/main" id="{AA7EEA37-D647-444C-B411-EC48BCFBC2C1}"/>
                  </a:ext>
                </a:extLst>
              </p:cNvPr>
              <p:cNvSpPr/>
              <p:nvPr/>
            </p:nvSpPr>
            <p:spPr>
              <a:xfrm>
                <a:off x="6519535" y="4216821"/>
                <a:ext cx="351656" cy="3195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63" name="Rectángulo 62">
                <a:extLst>
                  <a:ext uri="{FF2B5EF4-FFF2-40B4-BE49-F238E27FC236}">
                    <a16:creationId xmlns="" xmlns:a16="http://schemas.microsoft.com/office/drawing/2014/main" id="{1913FC1C-D838-4FF0-B996-831D9C99A150}"/>
                  </a:ext>
                </a:extLst>
              </p:cNvPr>
              <p:cNvSpPr/>
              <p:nvPr/>
            </p:nvSpPr>
            <p:spPr>
              <a:xfrm>
                <a:off x="6071865" y="4897255"/>
                <a:ext cx="351656" cy="319513"/>
              </a:xfrm>
              <a:prstGeom prst="rect">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64" name="CuadroTexto 63">
                <a:extLst>
                  <a:ext uri="{FF2B5EF4-FFF2-40B4-BE49-F238E27FC236}">
                    <a16:creationId xmlns="" xmlns:a16="http://schemas.microsoft.com/office/drawing/2014/main" id="{3422D524-3BC2-4FCC-973F-4750A73707C2}"/>
                  </a:ext>
                </a:extLst>
              </p:cNvPr>
              <p:cNvSpPr txBox="1"/>
              <p:nvPr/>
            </p:nvSpPr>
            <p:spPr>
              <a:xfrm>
                <a:off x="6416056" y="4942021"/>
                <a:ext cx="620782" cy="369332"/>
              </a:xfrm>
              <a:prstGeom prst="rect">
                <a:avLst/>
              </a:prstGeom>
              <a:noFill/>
            </p:spPr>
            <p:txBody>
              <a:bodyPr wrap="square" rtlCol="0">
                <a:spAutoFit/>
              </a:bodyPr>
              <a:lstStyle/>
              <a:p>
                <a:r>
                  <a:rPr lang="es-AR" dirty="0"/>
                  <a:t>FCB</a:t>
                </a:r>
              </a:p>
            </p:txBody>
          </p:sp>
          <p:sp>
            <p:nvSpPr>
              <p:cNvPr id="65" name="CuadroTexto 64">
                <a:extLst>
                  <a:ext uri="{FF2B5EF4-FFF2-40B4-BE49-F238E27FC236}">
                    <a16:creationId xmlns="" xmlns:a16="http://schemas.microsoft.com/office/drawing/2014/main" id="{059B8BF6-20D5-4575-A09E-E75256791C85}"/>
                  </a:ext>
                </a:extLst>
              </p:cNvPr>
              <p:cNvSpPr txBox="1"/>
              <p:nvPr/>
            </p:nvSpPr>
            <p:spPr>
              <a:xfrm>
                <a:off x="5913269" y="4555111"/>
                <a:ext cx="2397493" cy="276999"/>
              </a:xfrm>
              <a:prstGeom prst="rect">
                <a:avLst/>
              </a:prstGeom>
              <a:noFill/>
            </p:spPr>
            <p:txBody>
              <a:bodyPr wrap="square" rtlCol="0">
                <a:spAutoFit/>
              </a:bodyPr>
              <a:lstStyle/>
              <a:p>
                <a:r>
                  <a:rPr lang="es-AR" sz="1200" dirty="0"/>
                  <a:t>Bloque de Datos</a:t>
                </a:r>
              </a:p>
            </p:txBody>
          </p:sp>
          <p:cxnSp>
            <p:nvCxnSpPr>
              <p:cNvPr id="67" name="Conector: angular 66">
                <a:extLst>
                  <a:ext uri="{FF2B5EF4-FFF2-40B4-BE49-F238E27FC236}">
                    <a16:creationId xmlns="" xmlns:a16="http://schemas.microsoft.com/office/drawing/2014/main" id="{6A42BA02-0533-4E25-980E-883E3051A328}"/>
                  </a:ext>
                </a:extLst>
              </p:cNvPr>
              <p:cNvCxnSpPr>
                <a:cxnSpLocks/>
                <a:stCxn id="55" idx="3"/>
                <a:endCxn id="56" idx="1"/>
              </p:cNvCxnSpPr>
              <p:nvPr/>
            </p:nvCxnSpPr>
            <p:spPr>
              <a:xfrm>
                <a:off x="4021917" y="4449251"/>
                <a:ext cx="494260" cy="263078"/>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 name="CuadroTexto 68">
                <a:extLst>
                  <a:ext uri="{FF2B5EF4-FFF2-40B4-BE49-F238E27FC236}">
                    <a16:creationId xmlns="" xmlns:a16="http://schemas.microsoft.com/office/drawing/2014/main" id="{E17A165C-4886-4C1E-A3BA-0684BBA568E3}"/>
                  </a:ext>
                </a:extLst>
              </p:cNvPr>
              <p:cNvSpPr txBox="1"/>
              <p:nvPr/>
            </p:nvSpPr>
            <p:spPr>
              <a:xfrm>
                <a:off x="2607497" y="4033582"/>
                <a:ext cx="440374" cy="369332"/>
              </a:xfrm>
              <a:prstGeom prst="rect">
                <a:avLst/>
              </a:prstGeom>
              <a:noFill/>
            </p:spPr>
            <p:txBody>
              <a:bodyPr wrap="square" rtlCol="0">
                <a:spAutoFit/>
              </a:bodyPr>
              <a:lstStyle/>
              <a:p>
                <a:r>
                  <a:rPr lang="es-AR" dirty="0"/>
                  <a:t>(1)</a:t>
                </a:r>
              </a:p>
            </p:txBody>
          </p:sp>
          <p:sp>
            <p:nvSpPr>
              <p:cNvPr id="70" name="CuadroTexto 69">
                <a:extLst>
                  <a:ext uri="{FF2B5EF4-FFF2-40B4-BE49-F238E27FC236}">
                    <a16:creationId xmlns="" xmlns:a16="http://schemas.microsoft.com/office/drawing/2014/main" id="{88ACC234-9CF0-476D-9A4A-6B3CE46A14E3}"/>
                  </a:ext>
                </a:extLst>
              </p:cNvPr>
              <p:cNvSpPr txBox="1"/>
              <p:nvPr/>
            </p:nvSpPr>
            <p:spPr>
              <a:xfrm>
                <a:off x="5380676" y="5015363"/>
                <a:ext cx="440374" cy="369332"/>
              </a:xfrm>
              <a:prstGeom prst="rect">
                <a:avLst/>
              </a:prstGeom>
              <a:noFill/>
            </p:spPr>
            <p:txBody>
              <a:bodyPr wrap="square" rtlCol="0">
                <a:spAutoFit/>
              </a:bodyPr>
              <a:lstStyle/>
              <a:p>
                <a:r>
                  <a:rPr lang="es-AR" dirty="0"/>
                  <a:t>(3)</a:t>
                </a:r>
              </a:p>
            </p:txBody>
          </p:sp>
          <p:cxnSp>
            <p:nvCxnSpPr>
              <p:cNvPr id="71" name="Conector: angular 70">
                <a:extLst>
                  <a:ext uri="{FF2B5EF4-FFF2-40B4-BE49-F238E27FC236}">
                    <a16:creationId xmlns="" xmlns:a16="http://schemas.microsoft.com/office/drawing/2014/main" id="{46948542-7D85-4547-9A92-72C59881C847}"/>
                  </a:ext>
                </a:extLst>
              </p:cNvPr>
              <p:cNvCxnSpPr>
                <a:cxnSpLocks/>
                <a:endCxn id="56" idx="3"/>
              </p:cNvCxnSpPr>
              <p:nvPr/>
            </p:nvCxnSpPr>
            <p:spPr>
              <a:xfrm rot="10800000">
                <a:off x="5020233" y="4712329"/>
                <a:ext cx="1030744" cy="347786"/>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5" name="CuadroTexto 74">
                <a:extLst>
                  <a:ext uri="{FF2B5EF4-FFF2-40B4-BE49-F238E27FC236}">
                    <a16:creationId xmlns="" xmlns:a16="http://schemas.microsoft.com/office/drawing/2014/main" id="{E1A0ADC0-058D-444F-8E37-AEA562461228}"/>
                  </a:ext>
                </a:extLst>
              </p:cNvPr>
              <p:cNvSpPr txBox="1"/>
              <p:nvPr/>
            </p:nvSpPr>
            <p:spPr>
              <a:xfrm>
                <a:off x="4007319" y="4039654"/>
                <a:ext cx="440374" cy="369332"/>
              </a:xfrm>
              <a:prstGeom prst="rect">
                <a:avLst/>
              </a:prstGeom>
              <a:noFill/>
            </p:spPr>
            <p:txBody>
              <a:bodyPr wrap="square" rtlCol="0">
                <a:spAutoFit/>
              </a:bodyPr>
              <a:lstStyle/>
              <a:p>
                <a:r>
                  <a:rPr lang="es-AR" dirty="0"/>
                  <a:t>(2)</a:t>
                </a:r>
              </a:p>
            </p:txBody>
          </p:sp>
        </p:grpSp>
        <p:cxnSp>
          <p:nvCxnSpPr>
            <p:cNvPr id="86" name="Conector: angular 85">
              <a:extLst>
                <a:ext uri="{FF2B5EF4-FFF2-40B4-BE49-F238E27FC236}">
                  <a16:creationId xmlns="" xmlns:a16="http://schemas.microsoft.com/office/drawing/2014/main" id="{B5234904-C3E8-4A2B-883B-AC76DCB3EB92}"/>
                </a:ext>
              </a:extLst>
            </p:cNvPr>
            <p:cNvCxnSpPr>
              <a:cxnSpLocks/>
            </p:cNvCxnSpPr>
            <p:nvPr/>
          </p:nvCxnSpPr>
          <p:spPr>
            <a:xfrm flipV="1">
              <a:off x="5403693" y="3625686"/>
              <a:ext cx="1023322" cy="674785"/>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5" name="CuadroTexto 94">
              <a:extLst>
                <a:ext uri="{FF2B5EF4-FFF2-40B4-BE49-F238E27FC236}">
                  <a16:creationId xmlns="" xmlns:a16="http://schemas.microsoft.com/office/drawing/2014/main" id="{B4B5DDC6-CC23-453D-8EB1-7D8E8BFF0BB4}"/>
                </a:ext>
              </a:extLst>
            </p:cNvPr>
            <p:cNvSpPr txBox="1"/>
            <p:nvPr/>
          </p:nvSpPr>
          <p:spPr>
            <a:xfrm>
              <a:off x="5750721" y="3211981"/>
              <a:ext cx="440374" cy="369332"/>
            </a:xfrm>
            <a:prstGeom prst="rect">
              <a:avLst/>
            </a:prstGeom>
            <a:noFill/>
          </p:spPr>
          <p:txBody>
            <a:bodyPr wrap="square" rtlCol="0">
              <a:spAutoFit/>
            </a:bodyPr>
            <a:lstStyle/>
            <a:p>
              <a:r>
                <a:rPr lang="es-AR" dirty="0"/>
                <a:t>(4)</a:t>
              </a:r>
            </a:p>
          </p:txBody>
        </p:sp>
      </p:grpSp>
    </p:spTree>
    <p:extLst>
      <p:ext uri="{BB962C8B-B14F-4D97-AF65-F5344CB8AC3E}">
        <p14:creationId xmlns:p14="http://schemas.microsoft.com/office/powerpoint/2010/main" val="725620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923928" y="2564904"/>
            <a:ext cx="3528392" cy="648072"/>
          </a:xfrm>
        </p:spPr>
        <p:txBody>
          <a:bodyPr/>
          <a:lstStyle/>
          <a:p>
            <a:pPr marL="0" indent="0">
              <a:buNone/>
            </a:pPr>
            <a:r>
              <a:rPr lang="es-AR" b="1" dirty="0"/>
              <a:t>LINUX</a:t>
            </a:r>
          </a:p>
        </p:txBody>
      </p:sp>
      <p:sp>
        <p:nvSpPr>
          <p:cNvPr id="4" name="Rectangle 1">
            <a:extLst>
              <a:ext uri="{FF2B5EF4-FFF2-40B4-BE49-F238E27FC236}">
                <a16:creationId xmlns="" xmlns:a16="http://schemas.microsoft.com/office/drawing/2014/main" id="{2B339E91-7362-468E-8579-F4BF01D3BE7A}"/>
              </a:ext>
            </a:extLst>
          </p:cNvPr>
          <p:cNvSpPr>
            <a:spLocks noGrp="1" noChangeArrowheads="1"/>
          </p:cNvSpPr>
          <p:nvPr>
            <p:ph type="title"/>
          </p:nvPr>
        </p:nvSpPr>
        <p:spPr>
          <a:xfrm>
            <a:off x="227519" y="1500744"/>
            <a:ext cx="8688962" cy="1064160"/>
          </a:xfrm>
          <a:ln/>
          <a:extLs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ctr">
            <a:normAutofit/>
          </a:bodyPr>
          <a:lstStyle/>
          <a:p>
            <a:pPr>
              <a:tabLst>
                <a:tab pos="0" algn="l"/>
                <a:tab pos="406086" algn="l"/>
                <a:tab pos="813612" algn="l"/>
                <a:tab pos="1221138" algn="l"/>
                <a:tab pos="1628664" algn="l"/>
                <a:tab pos="2036190" algn="l"/>
                <a:tab pos="2440836" algn="l"/>
                <a:tab pos="2851242" algn="l"/>
                <a:tab pos="3258769" algn="l"/>
                <a:tab pos="3664855" algn="l"/>
                <a:tab pos="4073821" algn="l"/>
                <a:tab pos="4481346" algn="l"/>
                <a:tab pos="4888873" algn="l"/>
                <a:tab pos="5292079" algn="l"/>
                <a:tab pos="5703925" algn="l"/>
                <a:tab pos="6111450" algn="l"/>
                <a:tab pos="6517536" algn="l"/>
                <a:tab pos="6920742" algn="l"/>
                <a:tab pos="7334029" algn="l"/>
                <a:tab pos="7741554" algn="l"/>
                <a:tab pos="8144760" algn="l"/>
              </a:tabLst>
            </a:pPr>
            <a:r>
              <a:rPr lang="es-AR" altLang="es-AR" sz="3266" b="1" dirty="0"/>
              <a:t>Implementación de Sistemas de Archivos</a:t>
            </a:r>
          </a:p>
        </p:txBody>
      </p:sp>
    </p:spTree>
    <p:extLst>
      <p:ext uri="{BB962C8B-B14F-4D97-AF65-F5344CB8AC3E}">
        <p14:creationId xmlns:p14="http://schemas.microsoft.com/office/powerpoint/2010/main" val="1347382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4"/>
          <p:cNvSpPr>
            <a:spLocks noChangeArrowheads="1"/>
          </p:cNvSpPr>
          <p:nvPr/>
        </p:nvSpPr>
        <p:spPr bwMode="auto">
          <a:xfrm>
            <a:off x="414720" y="78639"/>
            <a:ext cx="9053823" cy="110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9" tIns="45710" rIns="91419" bIns="45710" anchor="ctr"/>
          <a:lstStyle>
            <a:lvl1pPr defTabSz="1008063">
              <a:defRPr sz="4600">
                <a:solidFill>
                  <a:schemeClr val="tx2"/>
                </a:solidFill>
                <a:latin typeface="Arial" panose="020B0604020202020204" pitchFamily="34" charset="0"/>
              </a:defRPr>
            </a:lvl1pPr>
            <a:lvl2pPr defTabSz="1008063">
              <a:defRPr sz="4600">
                <a:solidFill>
                  <a:schemeClr val="tx2"/>
                </a:solidFill>
                <a:latin typeface="Arial" panose="020B0604020202020204" pitchFamily="34" charset="0"/>
              </a:defRPr>
            </a:lvl2pPr>
            <a:lvl3pPr defTabSz="1008063">
              <a:defRPr sz="4600">
                <a:solidFill>
                  <a:schemeClr val="tx2"/>
                </a:solidFill>
                <a:latin typeface="Arial" panose="020B0604020202020204" pitchFamily="34" charset="0"/>
              </a:defRPr>
            </a:lvl3pPr>
            <a:lvl4pPr defTabSz="1008063">
              <a:defRPr sz="4600">
                <a:solidFill>
                  <a:schemeClr val="tx2"/>
                </a:solidFill>
                <a:latin typeface="Arial" panose="020B0604020202020204" pitchFamily="34" charset="0"/>
              </a:defRPr>
            </a:lvl4pPr>
            <a:lvl5pPr defTabSz="1008063">
              <a:defRPr sz="4600">
                <a:solidFill>
                  <a:schemeClr val="tx2"/>
                </a:solidFill>
                <a:latin typeface="Arial" panose="020B0604020202020204" pitchFamily="34" charset="0"/>
              </a:defRPr>
            </a:lvl5pPr>
            <a:lvl6pPr marL="457200" defTabSz="1008063" fontAlgn="base">
              <a:spcBef>
                <a:spcPct val="0"/>
              </a:spcBef>
              <a:spcAft>
                <a:spcPct val="0"/>
              </a:spcAft>
              <a:defRPr sz="4600">
                <a:solidFill>
                  <a:schemeClr val="tx2"/>
                </a:solidFill>
                <a:latin typeface="Arial" panose="020B0604020202020204" pitchFamily="34" charset="0"/>
              </a:defRPr>
            </a:lvl6pPr>
            <a:lvl7pPr marL="914400" defTabSz="1008063" fontAlgn="base">
              <a:spcBef>
                <a:spcPct val="0"/>
              </a:spcBef>
              <a:spcAft>
                <a:spcPct val="0"/>
              </a:spcAft>
              <a:defRPr sz="4600">
                <a:solidFill>
                  <a:schemeClr val="tx2"/>
                </a:solidFill>
                <a:latin typeface="Arial" panose="020B0604020202020204" pitchFamily="34" charset="0"/>
              </a:defRPr>
            </a:lvl7pPr>
            <a:lvl8pPr marL="1371600" defTabSz="1008063" fontAlgn="base">
              <a:spcBef>
                <a:spcPct val="0"/>
              </a:spcBef>
              <a:spcAft>
                <a:spcPct val="0"/>
              </a:spcAft>
              <a:defRPr sz="4600">
                <a:solidFill>
                  <a:schemeClr val="tx2"/>
                </a:solidFill>
                <a:latin typeface="Arial" panose="020B0604020202020204" pitchFamily="34" charset="0"/>
              </a:defRPr>
            </a:lvl8pPr>
            <a:lvl9pPr marL="1828800" defTabSz="1008063" fontAlgn="base">
              <a:spcBef>
                <a:spcPct val="0"/>
              </a:spcBef>
              <a:spcAft>
                <a:spcPct val="0"/>
              </a:spcAft>
              <a:defRPr sz="4600">
                <a:solidFill>
                  <a:schemeClr val="tx2"/>
                </a:solidFill>
                <a:latin typeface="Arial" panose="020B0604020202020204" pitchFamily="34" charset="0"/>
              </a:defRPr>
            </a:lvl9pPr>
          </a:lstStyle>
          <a:p>
            <a:r>
              <a:rPr lang="es-AR" altLang="es-AR" sz="3266" b="1" dirty="0">
                <a:solidFill>
                  <a:schemeClr val="tx1"/>
                </a:solidFill>
              </a:rPr>
              <a:t>Particiones</a:t>
            </a:r>
            <a:r>
              <a:rPr lang="en-US" altLang="es-AR" sz="3266" b="1" dirty="0">
                <a:solidFill>
                  <a:schemeClr val="tx1"/>
                </a:solidFill>
              </a:rPr>
              <a:t> de disco  “Unix/linux”</a:t>
            </a:r>
            <a:endParaRPr lang="es-ES" altLang="es-AR" sz="3266" b="1" dirty="0">
              <a:solidFill>
                <a:schemeClr val="tx1"/>
              </a:solidFill>
            </a:endParaRPr>
          </a:p>
        </p:txBody>
      </p:sp>
      <p:sp>
        <p:nvSpPr>
          <p:cNvPr id="101381" name="Rectangle 5"/>
          <p:cNvSpPr>
            <a:spLocks noChangeArrowheads="1"/>
          </p:cNvSpPr>
          <p:nvPr/>
        </p:nvSpPr>
        <p:spPr bwMode="auto">
          <a:xfrm>
            <a:off x="322738" y="3717033"/>
            <a:ext cx="8583839"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9" tIns="45710" rIns="91419" bIns="45710"/>
          <a:lstStyle>
            <a:lvl1pPr marL="377825" indent="-377825" defTabSz="1008063">
              <a:spcBef>
                <a:spcPct val="20000"/>
              </a:spcBef>
              <a:buClr>
                <a:schemeClr val="tx1"/>
              </a:buClr>
              <a:buSzPct val="70000"/>
              <a:buFont typeface="Wingdings" panose="05000000000000000000" pitchFamily="2" charset="2"/>
              <a:buChar char="¢"/>
              <a:defRPr sz="3300">
                <a:solidFill>
                  <a:schemeClr val="tx2"/>
                </a:solidFill>
                <a:latin typeface="Arial" panose="020B0604020202020204" pitchFamily="34" charset="0"/>
              </a:defRPr>
            </a:lvl1pPr>
            <a:lvl2pPr marL="819150" indent="-315913" defTabSz="1008063">
              <a:spcBef>
                <a:spcPct val="20000"/>
              </a:spcBef>
              <a:buClr>
                <a:schemeClr val="accent1"/>
              </a:buClr>
              <a:buSzPct val="75000"/>
              <a:buFont typeface="Wingdings" panose="05000000000000000000" pitchFamily="2" charset="2"/>
              <a:buChar char="l"/>
              <a:defRPr sz="3100">
                <a:solidFill>
                  <a:schemeClr val="tx2"/>
                </a:solidFill>
                <a:latin typeface="Arial" panose="020B0604020202020204" pitchFamily="34" charset="0"/>
              </a:defRPr>
            </a:lvl2pPr>
            <a:lvl3pPr marL="1260475" indent="-252413" defTabSz="1008063">
              <a:spcBef>
                <a:spcPct val="20000"/>
              </a:spcBef>
              <a:buClr>
                <a:schemeClr val="accent2"/>
              </a:buClr>
              <a:buChar char="•"/>
              <a:defRPr sz="2600">
                <a:solidFill>
                  <a:schemeClr val="tx2"/>
                </a:solidFill>
                <a:latin typeface="Arial" panose="020B0604020202020204" pitchFamily="34" charset="0"/>
              </a:defRPr>
            </a:lvl3pPr>
            <a:lvl4pPr marL="1763713" indent="-252413" defTabSz="1008063">
              <a:spcBef>
                <a:spcPct val="20000"/>
              </a:spcBef>
              <a:buClr>
                <a:schemeClr val="tx1"/>
              </a:buClr>
              <a:buChar char="•"/>
              <a:defRPr sz="2200">
                <a:solidFill>
                  <a:schemeClr val="tx2"/>
                </a:solidFill>
                <a:latin typeface="Arial" panose="020B0604020202020204" pitchFamily="34" charset="0"/>
              </a:defRPr>
            </a:lvl4pPr>
            <a:lvl5pPr marL="2268538" indent="-252413" defTabSz="1008063">
              <a:spcBef>
                <a:spcPct val="20000"/>
              </a:spcBef>
              <a:buChar char="•"/>
              <a:defRPr sz="2200">
                <a:solidFill>
                  <a:schemeClr val="tx2"/>
                </a:solidFill>
                <a:latin typeface="Arial" panose="020B0604020202020204" pitchFamily="34" charset="0"/>
              </a:defRPr>
            </a:lvl5pPr>
            <a:lvl6pPr marL="2725738" indent="-252413" defTabSz="1008063" fontAlgn="base">
              <a:spcBef>
                <a:spcPct val="20000"/>
              </a:spcBef>
              <a:spcAft>
                <a:spcPct val="0"/>
              </a:spcAft>
              <a:buChar char="•"/>
              <a:defRPr sz="2200">
                <a:solidFill>
                  <a:schemeClr val="tx2"/>
                </a:solidFill>
                <a:latin typeface="Arial" panose="020B0604020202020204" pitchFamily="34" charset="0"/>
              </a:defRPr>
            </a:lvl6pPr>
            <a:lvl7pPr marL="3182938" indent="-252413" defTabSz="1008063" fontAlgn="base">
              <a:spcBef>
                <a:spcPct val="20000"/>
              </a:spcBef>
              <a:spcAft>
                <a:spcPct val="0"/>
              </a:spcAft>
              <a:buChar char="•"/>
              <a:defRPr sz="2200">
                <a:solidFill>
                  <a:schemeClr val="tx2"/>
                </a:solidFill>
                <a:latin typeface="Arial" panose="020B0604020202020204" pitchFamily="34" charset="0"/>
              </a:defRPr>
            </a:lvl7pPr>
            <a:lvl8pPr marL="3640138" indent="-252413" defTabSz="1008063" fontAlgn="base">
              <a:spcBef>
                <a:spcPct val="20000"/>
              </a:spcBef>
              <a:spcAft>
                <a:spcPct val="0"/>
              </a:spcAft>
              <a:buChar char="•"/>
              <a:defRPr sz="2200">
                <a:solidFill>
                  <a:schemeClr val="tx2"/>
                </a:solidFill>
                <a:latin typeface="Arial" panose="020B0604020202020204" pitchFamily="34" charset="0"/>
              </a:defRPr>
            </a:lvl8pPr>
            <a:lvl9pPr marL="4097338" indent="-252413" defTabSz="1008063" fontAlgn="base">
              <a:spcBef>
                <a:spcPct val="20000"/>
              </a:spcBef>
              <a:spcAft>
                <a:spcPct val="0"/>
              </a:spcAft>
              <a:buChar char="•"/>
              <a:defRPr sz="2200">
                <a:solidFill>
                  <a:schemeClr val="tx2"/>
                </a:solidFill>
                <a:latin typeface="Arial" panose="020B0604020202020204" pitchFamily="34" charset="0"/>
              </a:defRPr>
            </a:lvl9pPr>
          </a:lstStyle>
          <a:p>
            <a:pPr>
              <a:lnSpc>
                <a:spcPct val="80000"/>
              </a:lnSpc>
            </a:pPr>
            <a:r>
              <a:rPr lang="es-AR" altLang="es-AR" sz="1723" dirty="0">
                <a:solidFill>
                  <a:schemeClr val="tx1"/>
                </a:solidFill>
              </a:rPr>
              <a:t>Cada partición</a:t>
            </a:r>
          </a:p>
          <a:p>
            <a:pPr marL="0" indent="0">
              <a:lnSpc>
                <a:spcPct val="80000"/>
              </a:lnSpc>
              <a:buNone/>
            </a:pPr>
            <a:endParaRPr lang="es-AR" altLang="es-AR" sz="1723" dirty="0">
              <a:solidFill>
                <a:schemeClr val="tx1"/>
              </a:solidFill>
            </a:endParaRPr>
          </a:p>
          <a:p>
            <a:pPr lvl="1">
              <a:lnSpc>
                <a:spcPct val="80000"/>
              </a:lnSpc>
              <a:buFontTx/>
              <a:buChar char="-"/>
            </a:pPr>
            <a:r>
              <a:rPr lang="es-AR" altLang="es-AR" sz="1633" b="1" dirty="0">
                <a:solidFill>
                  <a:schemeClr val="tx1"/>
                </a:solidFill>
              </a:rPr>
              <a:t>Boot block, </a:t>
            </a:r>
            <a:r>
              <a:rPr lang="es-AR" altLang="es-AR" sz="1633" dirty="0">
                <a:solidFill>
                  <a:schemeClr val="tx1"/>
                </a:solidFill>
              </a:rPr>
              <a:t>puede subir S.O. cargando programa residente aquí</a:t>
            </a:r>
          </a:p>
          <a:p>
            <a:pPr lvl="1">
              <a:lnSpc>
                <a:spcPct val="80000"/>
              </a:lnSpc>
              <a:buFontTx/>
              <a:buChar char="-"/>
            </a:pPr>
            <a:r>
              <a:rPr lang="es-AR" altLang="es-AR" sz="1633" b="1" dirty="0">
                <a:solidFill>
                  <a:schemeClr val="tx1"/>
                </a:solidFill>
              </a:rPr>
              <a:t>Superblock. </a:t>
            </a:r>
            <a:r>
              <a:rPr lang="es-AR" altLang="es-AR" sz="1633" dirty="0">
                <a:solidFill>
                  <a:schemeClr val="tx1"/>
                </a:solidFill>
              </a:rPr>
              <a:t>Especifica los límites de las áreas siguientes, contiene punteros a listas de inodos libres y bloques de archivos libres</a:t>
            </a:r>
          </a:p>
          <a:p>
            <a:pPr lvl="1">
              <a:lnSpc>
                <a:spcPct val="80000"/>
              </a:lnSpc>
              <a:buFontTx/>
              <a:buChar char="-"/>
            </a:pPr>
            <a:r>
              <a:rPr lang="es-AR" altLang="es-AR" sz="1633" b="1" dirty="0">
                <a:solidFill>
                  <a:schemeClr val="tx1"/>
                </a:solidFill>
              </a:rPr>
              <a:t>Área de inodos. </a:t>
            </a:r>
            <a:r>
              <a:rPr lang="es-AR" altLang="es-AR" sz="1633" dirty="0">
                <a:solidFill>
                  <a:schemeClr val="tx1"/>
                </a:solidFill>
              </a:rPr>
              <a:t>Contiene descriptores (inodos) para cada archivo en el disco. Todos los inodos son del mismo tamaño</a:t>
            </a:r>
          </a:p>
          <a:p>
            <a:pPr lvl="1">
              <a:lnSpc>
                <a:spcPct val="80000"/>
              </a:lnSpc>
              <a:buFontTx/>
              <a:buChar char="-"/>
            </a:pPr>
            <a:r>
              <a:rPr lang="es-AR" altLang="es-AR" sz="1633" b="1" dirty="0">
                <a:solidFill>
                  <a:schemeClr val="tx1"/>
                </a:solidFill>
              </a:rPr>
              <a:t>Dir root. </a:t>
            </a:r>
            <a:r>
              <a:rPr lang="es-AR" altLang="es-AR" sz="1633" dirty="0">
                <a:solidFill>
                  <a:schemeClr val="tx1"/>
                </a:solidFill>
              </a:rPr>
              <a:t>Inodo y directorio root</a:t>
            </a:r>
          </a:p>
          <a:p>
            <a:pPr lvl="1">
              <a:lnSpc>
                <a:spcPct val="80000"/>
              </a:lnSpc>
              <a:buFontTx/>
              <a:buChar char="-"/>
            </a:pPr>
            <a:r>
              <a:rPr lang="es-AR" altLang="es-AR" sz="1633" b="1" dirty="0">
                <a:solidFill>
                  <a:schemeClr val="tx1"/>
                </a:solidFill>
              </a:rPr>
              <a:t>Archivos y directorios. </a:t>
            </a:r>
            <a:r>
              <a:rPr lang="es-AR" altLang="es-AR" sz="1633" dirty="0">
                <a:solidFill>
                  <a:schemeClr val="tx1"/>
                </a:solidFill>
              </a:rPr>
              <a:t>Bloques de se usan para el Sistema de Archivos.</a:t>
            </a:r>
          </a:p>
        </p:txBody>
      </p:sp>
      <p:grpSp>
        <p:nvGrpSpPr>
          <p:cNvPr id="101382" name="Group 6"/>
          <p:cNvGrpSpPr>
            <a:grpSpLocks/>
          </p:cNvGrpSpPr>
          <p:nvPr/>
        </p:nvGrpSpPr>
        <p:grpSpPr bwMode="auto">
          <a:xfrm>
            <a:off x="414720" y="1590121"/>
            <a:ext cx="8046244" cy="1771200"/>
            <a:chOff x="336" y="1104"/>
            <a:chExt cx="5438" cy="1104"/>
          </a:xfrm>
        </p:grpSpPr>
        <p:grpSp>
          <p:nvGrpSpPr>
            <p:cNvPr id="101383" name="Group 7"/>
            <p:cNvGrpSpPr>
              <a:grpSpLocks/>
            </p:cNvGrpSpPr>
            <p:nvPr/>
          </p:nvGrpSpPr>
          <p:grpSpPr bwMode="auto">
            <a:xfrm>
              <a:off x="336" y="1104"/>
              <a:ext cx="4194" cy="288"/>
              <a:chOff x="336" y="1104"/>
              <a:chExt cx="4194" cy="288"/>
            </a:xfrm>
          </p:grpSpPr>
          <p:sp>
            <p:nvSpPr>
              <p:cNvPr id="101384" name="Text Box 8"/>
              <p:cNvSpPr txBox="1">
                <a:spLocks noChangeArrowheads="1"/>
              </p:cNvSpPr>
              <p:nvPr/>
            </p:nvSpPr>
            <p:spPr bwMode="auto">
              <a:xfrm>
                <a:off x="336" y="1104"/>
                <a:ext cx="4194" cy="2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AR" sz="2177" dirty="0"/>
                  <a:t>MBR	T </a:t>
                </a:r>
                <a:r>
                  <a:rPr lang="es-AR" altLang="es-AR" sz="2177" dirty="0"/>
                  <a:t>Particiones</a:t>
                </a:r>
                <a:r>
                  <a:rPr lang="en-US" altLang="es-AR" sz="2177" dirty="0"/>
                  <a:t>    </a:t>
                </a:r>
                <a:r>
                  <a:rPr lang="es-AR" altLang="es-AR" sz="2177" dirty="0"/>
                  <a:t>Partición</a:t>
                </a:r>
                <a:r>
                  <a:rPr lang="en-US" altLang="es-AR" sz="2177" dirty="0"/>
                  <a:t>   </a:t>
                </a:r>
                <a:r>
                  <a:rPr lang="es-AR" altLang="es-AR" sz="2177" dirty="0"/>
                  <a:t>Partición</a:t>
                </a:r>
                <a:r>
                  <a:rPr lang="en-US" altLang="es-AR" sz="2177" dirty="0"/>
                  <a:t>   </a:t>
                </a:r>
                <a:r>
                  <a:rPr lang="es-AR" altLang="es-AR" sz="2177" dirty="0"/>
                  <a:t>Partición</a:t>
                </a:r>
              </a:p>
            </p:txBody>
          </p:sp>
          <p:sp>
            <p:nvSpPr>
              <p:cNvPr id="101385" name="Line 9"/>
              <p:cNvSpPr>
                <a:spLocks noChangeShapeType="1"/>
              </p:cNvSpPr>
              <p:nvPr/>
            </p:nvSpPr>
            <p:spPr bwMode="auto">
              <a:xfrm flipH="1" flipV="1">
                <a:off x="861" y="1104"/>
                <a:ext cx="0" cy="2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sz="1633" dirty="0"/>
              </a:p>
            </p:txBody>
          </p:sp>
          <p:sp>
            <p:nvSpPr>
              <p:cNvPr id="101386" name="Line 10"/>
              <p:cNvSpPr>
                <a:spLocks noChangeShapeType="1"/>
              </p:cNvSpPr>
              <p:nvPr/>
            </p:nvSpPr>
            <p:spPr bwMode="auto">
              <a:xfrm flipV="1">
                <a:off x="2124" y="11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sz="1633" dirty="0"/>
              </a:p>
            </p:txBody>
          </p:sp>
          <p:sp>
            <p:nvSpPr>
              <p:cNvPr id="101387" name="Line 11"/>
              <p:cNvSpPr>
                <a:spLocks noChangeShapeType="1"/>
              </p:cNvSpPr>
              <p:nvPr/>
            </p:nvSpPr>
            <p:spPr bwMode="auto">
              <a:xfrm flipV="1">
                <a:off x="2902" y="11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sz="1633" dirty="0"/>
              </a:p>
            </p:txBody>
          </p:sp>
          <p:sp>
            <p:nvSpPr>
              <p:cNvPr id="101388" name="Line 12"/>
              <p:cNvSpPr>
                <a:spLocks noChangeShapeType="1"/>
              </p:cNvSpPr>
              <p:nvPr/>
            </p:nvSpPr>
            <p:spPr bwMode="auto">
              <a:xfrm flipV="1">
                <a:off x="3681" y="11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sz="1633" dirty="0"/>
              </a:p>
            </p:txBody>
          </p:sp>
        </p:grpSp>
        <p:grpSp>
          <p:nvGrpSpPr>
            <p:cNvPr id="101389" name="Group 13"/>
            <p:cNvGrpSpPr>
              <a:grpSpLocks/>
            </p:cNvGrpSpPr>
            <p:nvPr/>
          </p:nvGrpSpPr>
          <p:grpSpPr bwMode="auto">
            <a:xfrm>
              <a:off x="624" y="1776"/>
              <a:ext cx="5150" cy="432"/>
              <a:chOff x="528" y="1776"/>
              <a:chExt cx="5150" cy="432"/>
            </a:xfrm>
          </p:grpSpPr>
          <p:sp>
            <p:nvSpPr>
              <p:cNvPr id="101390" name="Text Box 14"/>
              <p:cNvSpPr txBox="1">
                <a:spLocks noChangeArrowheads="1"/>
              </p:cNvSpPr>
              <p:nvPr/>
            </p:nvSpPr>
            <p:spPr bwMode="auto">
              <a:xfrm>
                <a:off x="528" y="1776"/>
                <a:ext cx="5150" cy="4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s-AR" sz="1814" dirty="0"/>
                  <a:t>Boot	Superblock     </a:t>
                </a:r>
                <a:r>
                  <a:rPr lang="en-US" altLang="es-AR" sz="1814" dirty="0" err="1"/>
                  <a:t>Inodos</a:t>
                </a:r>
                <a:r>
                  <a:rPr lang="en-US" altLang="es-AR" sz="1814" dirty="0"/>
                  <a:t>            Dir. Root   </a:t>
                </a:r>
                <a:r>
                  <a:rPr lang="es-AR" altLang="es-AR" sz="1814" dirty="0"/>
                  <a:t>Archivos</a:t>
                </a:r>
                <a:r>
                  <a:rPr lang="en-US" altLang="es-AR" sz="1814" dirty="0"/>
                  <a:t> y </a:t>
                </a:r>
                <a:r>
                  <a:rPr lang="es-AR" altLang="es-AR" sz="1814" dirty="0"/>
                  <a:t>directorios</a:t>
                </a:r>
                <a:r>
                  <a:rPr lang="en-US" altLang="es-AR" sz="1814" dirty="0"/>
                  <a:t> </a:t>
                </a:r>
              </a:p>
              <a:p>
                <a:r>
                  <a:rPr lang="en-US" altLang="es-AR" sz="1814" dirty="0"/>
                  <a:t>block		         		        			</a:t>
                </a:r>
              </a:p>
            </p:txBody>
          </p:sp>
          <p:sp>
            <p:nvSpPr>
              <p:cNvPr id="101391" name="Line 15"/>
              <p:cNvSpPr>
                <a:spLocks noChangeShapeType="1"/>
              </p:cNvSpPr>
              <p:nvPr/>
            </p:nvSpPr>
            <p:spPr bwMode="auto">
              <a:xfrm flipH="1" flipV="1">
                <a:off x="1056" y="1776"/>
                <a:ext cx="0" cy="4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sz="1633" dirty="0"/>
              </a:p>
            </p:txBody>
          </p:sp>
          <p:sp>
            <p:nvSpPr>
              <p:cNvPr id="101392" name="Line 16"/>
              <p:cNvSpPr>
                <a:spLocks noChangeShapeType="1"/>
              </p:cNvSpPr>
              <p:nvPr/>
            </p:nvSpPr>
            <p:spPr bwMode="auto">
              <a:xfrm flipH="1" flipV="1">
                <a:off x="1967" y="1782"/>
                <a:ext cx="0" cy="4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sz="1633" dirty="0"/>
              </a:p>
            </p:txBody>
          </p:sp>
          <p:sp>
            <p:nvSpPr>
              <p:cNvPr id="101393" name="Line 17"/>
              <p:cNvSpPr>
                <a:spLocks noChangeShapeType="1"/>
              </p:cNvSpPr>
              <p:nvPr/>
            </p:nvSpPr>
            <p:spPr bwMode="auto">
              <a:xfrm flipV="1">
                <a:off x="2806" y="1776"/>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sz="1633" dirty="0"/>
              </a:p>
            </p:txBody>
          </p:sp>
          <p:sp>
            <p:nvSpPr>
              <p:cNvPr id="101394" name="Line 18"/>
              <p:cNvSpPr>
                <a:spLocks noChangeShapeType="1"/>
              </p:cNvSpPr>
              <p:nvPr/>
            </p:nvSpPr>
            <p:spPr bwMode="auto">
              <a:xfrm flipV="1">
                <a:off x="3536" y="1776"/>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sz="1633" dirty="0"/>
              </a:p>
            </p:txBody>
          </p:sp>
        </p:grpSp>
        <p:sp>
          <p:nvSpPr>
            <p:cNvPr id="101396" name="Line 20"/>
            <p:cNvSpPr>
              <a:spLocks noChangeShapeType="1"/>
            </p:cNvSpPr>
            <p:nvPr/>
          </p:nvSpPr>
          <p:spPr bwMode="auto">
            <a:xfrm flipH="1">
              <a:off x="624" y="1392"/>
              <a:ext cx="150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sz="1633" dirty="0"/>
            </a:p>
          </p:txBody>
        </p:sp>
        <p:sp>
          <p:nvSpPr>
            <p:cNvPr id="101397" name="Line 21"/>
            <p:cNvSpPr>
              <a:spLocks noChangeShapeType="1"/>
            </p:cNvSpPr>
            <p:nvPr/>
          </p:nvSpPr>
          <p:spPr bwMode="auto">
            <a:xfrm>
              <a:off x="2902" y="1370"/>
              <a:ext cx="2666" cy="406"/>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sz="1633" dirty="0"/>
            </a:p>
          </p:txBody>
        </p:sp>
      </p:grpSp>
      <p:sp>
        <p:nvSpPr>
          <p:cNvPr id="2" name="Rectángulo 1"/>
          <p:cNvSpPr/>
          <p:nvPr/>
        </p:nvSpPr>
        <p:spPr>
          <a:xfrm>
            <a:off x="840854" y="6306056"/>
            <a:ext cx="4534255" cy="369332"/>
          </a:xfrm>
          <a:prstGeom prst="rect">
            <a:avLst/>
          </a:prstGeom>
        </p:spPr>
        <p:txBody>
          <a:bodyPr wrap="none">
            <a:spAutoFit/>
          </a:bodyPr>
          <a:lstStyle/>
          <a:p>
            <a:r>
              <a:rPr lang="es-AR" altLang="es-AR" b="1" dirty="0">
                <a:solidFill>
                  <a:srgbClr val="FF0000"/>
                </a:solidFill>
              </a:rPr>
              <a:t>**Área de inodos?????????????????????????</a:t>
            </a:r>
            <a:endParaRPr lang="es-AR" dirty="0">
              <a:solidFill>
                <a:srgbClr val="FF0000"/>
              </a:solidFill>
            </a:endParaRPr>
          </a:p>
        </p:txBody>
      </p:sp>
    </p:spTree>
    <p:extLst>
      <p:ext uri="{BB962C8B-B14F-4D97-AF65-F5344CB8AC3E}">
        <p14:creationId xmlns:p14="http://schemas.microsoft.com/office/powerpoint/2010/main" val="1923205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186162" y="109905"/>
            <a:ext cx="8688962" cy="1064160"/>
          </a:xfrm>
          <a:ln/>
          <a:extLs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ctr">
            <a:normAutofit/>
          </a:bodyPr>
          <a:lstStyle/>
          <a:p>
            <a:pPr>
              <a:tabLst>
                <a:tab pos="0" algn="l"/>
                <a:tab pos="406086" algn="l"/>
                <a:tab pos="813612" algn="l"/>
                <a:tab pos="1221138" algn="l"/>
                <a:tab pos="1628664" algn="l"/>
                <a:tab pos="2036190" algn="l"/>
                <a:tab pos="2440836" algn="l"/>
                <a:tab pos="2851242" algn="l"/>
                <a:tab pos="3258769" algn="l"/>
                <a:tab pos="3664855" algn="l"/>
                <a:tab pos="4073821" algn="l"/>
                <a:tab pos="4481346" algn="l"/>
                <a:tab pos="4888873" algn="l"/>
                <a:tab pos="5292079" algn="l"/>
                <a:tab pos="5703925" algn="l"/>
                <a:tab pos="6111450" algn="l"/>
                <a:tab pos="6517536" algn="l"/>
                <a:tab pos="6920742" algn="l"/>
                <a:tab pos="7334029" algn="l"/>
                <a:tab pos="7741554" algn="l"/>
                <a:tab pos="8144760" algn="l"/>
              </a:tabLst>
            </a:pPr>
            <a:r>
              <a:rPr lang="es-AR" altLang="es-AR" sz="3266" b="1" dirty="0"/>
              <a:t>Implementación de Sistemas de Archivos</a:t>
            </a:r>
          </a:p>
        </p:txBody>
      </p:sp>
      <p:sp>
        <p:nvSpPr>
          <p:cNvPr id="4098" name="Rectangle 2"/>
          <p:cNvSpPr>
            <a:spLocks noGrp="1" noChangeArrowheads="1"/>
          </p:cNvSpPr>
          <p:nvPr>
            <p:ph type="body" idx="1"/>
          </p:nvPr>
        </p:nvSpPr>
        <p:spPr>
          <a:xfrm>
            <a:off x="428679" y="1628800"/>
            <a:ext cx="8110081" cy="4750560"/>
          </a:xfrm>
          <a:ln/>
          <a:extLs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ormAutofit/>
          </a:bodyPr>
          <a:lstStyle/>
          <a:p>
            <a:pPr marL="457200" lvl="1" indent="0">
              <a:buNone/>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2177" b="1" dirty="0">
                <a:solidFill>
                  <a:schemeClr val="accent1"/>
                </a:solidFill>
              </a:rPr>
              <a:t>Estructuras en disco</a:t>
            </a:r>
          </a:p>
          <a:p>
            <a:pPr lvl="2">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b="1" dirty="0"/>
              <a:t>Bloque Control de </a:t>
            </a:r>
            <a:r>
              <a:rPr lang="es-AR" altLang="es-AR" sz="1814" b="1" dirty="0" err="1"/>
              <a:t>Booteo</a:t>
            </a:r>
            <a:r>
              <a:rPr lang="es-AR" altLang="es-AR" sz="1814" b="1" dirty="0"/>
              <a:t> (Boot Control Block)</a:t>
            </a:r>
          </a:p>
          <a:p>
            <a:pPr lvl="3">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dirty="0"/>
              <a:t>Información para </a:t>
            </a:r>
            <a:r>
              <a:rPr lang="es-AR" altLang="es-AR" sz="1814" dirty="0" err="1"/>
              <a:t>bootear</a:t>
            </a:r>
            <a:r>
              <a:rPr lang="es-AR" altLang="es-AR" sz="1814" dirty="0"/>
              <a:t> SO de partición (si existe en partición).</a:t>
            </a:r>
          </a:p>
          <a:p>
            <a:pPr marL="1371600" lvl="3" indent="0">
              <a:buNone/>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dirty="0"/>
              <a:t>     Unix : Boot block, NTFS : Partition Block Sector</a:t>
            </a:r>
          </a:p>
          <a:p>
            <a:pPr lvl="2">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b="1" dirty="0"/>
              <a:t>Bloque de Control de Partición (Partition Control Block)</a:t>
            </a:r>
          </a:p>
          <a:p>
            <a:pPr lvl="3">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dirty="0"/>
              <a:t>Detalles de partición: Tamaño bloque, contador y punteros de bloques libres, contador y punteros de FCBs.</a:t>
            </a:r>
          </a:p>
          <a:p>
            <a:pPr marL="1371600" lvl="3" indent="0">
              <a:buNone/>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dirty="0"/>
              <a:t>	NTFS : Tabla de Archivo Maestra (Master File Table). </a:t>
            </a:r>
          </a:p>
          <a:p>
            <a:pPr marL="1371600" lvl="3" indent="0">
              <a:buNone/>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dirty="0"/>
              <a:t>     En Unix/</a:t>
            </a:r>
            <a:r>
              <a:rPr lang="es-AR" altLang="es-AR" sz="1814" dirty="0" err="1"/>
              <a:t>linux</a:t>
            </a:r>
            <a:r>
              <a:rPr lang="es-AR" altLang="es-AR" sz="1814" dirty="0"/>
              <a:t> llamado </a:t>
            </a:r>
            <a:r>
              <a:rPr lang="es-AR" altLang="es-AR" sz="1814" b="1" dirty="0"/>
              <a:t>Superblock</a:t>
            </a:r>
          </a:p>
          <a:p>
            <a:pPr lvl="2">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b="1" dirty="0"/>
              <a:t>Estructura de Directorios </a:t>
            </a:r>
            <a:r>
              <a:rPr lang="es-AR" altLang="es-AR" sz="1814" dirty="0"/>
              <a:t>a usar</a:t>
            </a:r>
          </a:p>
          <a:p>
            <a:pPr lvl="2">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b="1" dirty="0"/>
              <a:t>FCB (File Control Block) </a:t>
            </a:r>
          </a:p>
          <a:p>
            <a:pPr lvl="3">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dirty="0"/>
              <a:t>Contiene información de archivo: dueño, tamaño, permisos, punteros a bloques de disco, </a:t>
            </a:r>
            <a:r>
              <a:rPr lang="es-AR" altLang="es-AR" sz="1814" dirty="0" err="1"/>
              <a:t>etc</a:t>
            </a:r>
            <a:r>
              <a:rPr lang="es-AR" altLang="es-AR" sz="1814" dirty="0"/>
              <a:t> </a:t>
            </a:r>
          </a:p>
          <a:p>
            <a:pPr lvl="3">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dirty="0"/>
              <a:t>Unix Inodo, NTFS, info guardada en Tabla de Archivo Maestra</a:t>
            </a:r>
          </a:p>
        </p:txBody>
      </p:sp>
      <p:sp>
        <p:nvSpPr>
          <p:cNvPr id="2" name="Rectángulo 1"/>
          <p:cNvSpPr/>
          <p:nvPr/>
        </p:nvSpPr>
        <p:spPr>
          <a:xfrm>
            <a:off x="683866" y="1174065"/>
            <a:ext cx="7599705" cy="369332"/>
          </a:xfrm>
          <a:prstGeom prst="rect">
            <a:avLst/>
          </a:prstGeom>
        </p:spPr>
        <p:txBody>
          <a:bodyPr wrap="square">
            <a:spAutoFit/>
          </a:bodyPr>
          <a:lstStyle/>
          <a:p>
            <a:pPr>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b="1" dirty="0"/>
              <a:t>Estructuras en Disco y Memoria para implementar un Sistema de Archivos</a:t>
            </a:r>
          </a:p>
        </p:txBody>
      </p:sp>
    </p:spTree>
    <p:extLst>
      <p:ext uri="{BB962C8B-B14F-4D97-AF65-F5344CB8AC3E}">
        <p14:creationId xmlns:p14="http://schemas.microsoft.com/office/powerpoint/2010/main" val="372269367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0" y="116632"/>
            <a:ext cx="8161047" cy="1529280"/>
          </a:xfrm>
          <a:ln/>
          <a:extLs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ctr">
            <a:normAutofit/>
          </a:bodyPr>
          <a:lstStyle/>
          <a:p>
            <a:pPr>
              <a:tabLst>
                <a:tab pos="0" algn="l"/>
                <a:tab pos="406086" algn="l"/>
                <a:tab pos="813612" algn="l"/>
                <a:tab pos="1221138" algn="l"/>
                <a:tab pos="1628664" algn="l"/>
                <a:tab pos="2036190" algn="l"/>
                <a:tab pos="2440836" algn="l"/>
                <a:tab pos="2851242" algn="l"/>
                <a:tab pos="3258769" algn="l"/>
                <a:tab pos="3664855" algn="l"/>
                <a:tab pos="4073821" algn="l"/>
                <a:tab pos="4481346" algn="l"/>
                <a:tab pos="4888873" algn="l"/>
                <a:tab pos="5292079" algn="l"/>
                <a:tab pos="5703925" algn="l"/>
                <a:tab pos="6111450" algn="l"/>
                <a:tab pos="6517536" algn="l"/>
                <a:tab pos="6920742" algn="l"/>
                <a:tab pos="7334029" algn="l"/>
                <a:tab pos="7741554" algn="l"/>
                <a:tab pos="8144760" algn="l"/>
              </a:tabLst>
            </a:pPr>
            <a:r>
              <a:rPr lang="es-AR" altLang="es-AR" sz="3266" b="1" dirty="0"/>
              <a:t>Implementación de Sistemas de Archivos</a:t>
            </a:r>
            <a:endParaRPr lang="en-GB" altLang="es-AR" sz="3266" dirty="0"/>
          </a:p>
        </p:txBody>
      </p:sp>
      <p:sp>
        <p:nvSpPr>
          <p:cNvPr id="5122" name="Rectangle 2"/>
          <p:cNvSpPr>
            <a:spLocks noGrp="1" noChangeArrowheads="1"/>
          </p:cNvSpPr>
          <p:nvPr>
            <p:ph type="body" idx="1"/>
          </p:nvPr>
        </p:nvSpPr>
        <p:spPr>
          <a:xfrm>
            <a:off x="539552" y="1645912"/>
            <a:ext cx="7806240" cy="4426560"/>
          </a:xfrm>
          <a:ln/>
          <a:extLs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ormAutofit/>
          </a:bodyPr>
          <a:lstStyle/>
          <a:p>
            <a:pPr>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2540" b="1" dirty="0">
                <a:solidFill>
                  <a:schemeClr val="accent1"/>
                </a:solidFill>
              </a:rPr>
              <a:t>Estructuras en Memoria</a:t>
            </a:r>
          </a:p>
          <a:p>
            <a:pPr lvl="1">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2177" b="1" dirty="0"/>
              <a:t>Tabla de Particiones</a:t>
            </a:r>
          </a:p>
          <a:p>
            <a:pPr lvl="2">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dirty="0"/>
              <a:t>Tabla con información acerca de cada partición</a:t>
            </a:r>
          </a:p>
          <a:p>
            <a:pPr lvl="1">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2177" b="1" dirty="0"/>
              <a:t>Estructura de directorios</a:t>
            </a:r>
          </a:p>
          <a:p>
            <a:pPr lvl="2">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dirty="0"/>
              <a:t>Tabla de directorios acezados recientemente con su información</a:t>
            </a:r>
          </a:p>
          <a:p>
            <a:pPr lvl="1">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2177" b="1" dirty="0"/>
              <a:t>Tabla de Archivos Abiertos a nivel de Sistema (TAAS)</a:t>
            </a:r>
          </a:p>
          <a:p>
            <a:pPr lvl="2">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dirty="0"/>
              <a:t>Contiene copia de los </a:t>
            </a:r>
            <a:r>
              <a:rPr lang="es-AR" altLang="es-AR" sz="1814" dirty="0" err="1"/>
              <a:t>FCBs</a:t>
            </a:r>
            <a:r>
              <a:rPr lang="es-AR" altLang="es-AR" sz="1814" dirty="0"/>
              <a:t> de cada archivo, y otra información como número de Procesos que tiene archivo abierto</a:t>
            </a:r>
          </a:p>
          <a:p>
            <a:pPr lvl="1">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2177" b="1" dirty="0"/>
              <a:t>Tabla de Archivos Abiertos a nivel de Proceso (TAAP)</a:t>
            </a:r>
          </a:p>
          <a:p>
            <a:pPr lvl="2">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dirty="0"/>
              <a:t>Contiene puntero a entrada a tabla de archivos abiertos de sistema</a:t>
            </a:r>
          </a:p>
        </p:txBody>
      </p:sp>
    </p:spTree>
    <p:extLst>
      <p:ext uri="{BB962C8B-B14F-4D97-AF65-F5344CB8AC3E}">
        <p14:creationId xmlns:p14="http://schemas.microsoft.com/office/powerpoint/2010/main" val="2630099645"/>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Particiones y montaje</a:t>
            </a:r>
          </a:p>
        </p:txBody>
      </p:sp>
      <p:sp>
        <p:nvSpPr>
          <p:cNvPr id="4" name="3 Marcador de contenido"/>
          <p:cNvSpPr>
            <a:spLocks noGrp="1"/>
          </p:cNvSpPr>
          <p:nvPr>
            <p:ph idx="1"/>
          </p:nvPr>
        </p:nvSpPr>
        <p:spPr>
          <a:xfrm>
            <a:off x="611560" y="1196752"/>
            <a:ext cx="8229600" cy="5001419"/>
          </a:xfrm>
        </p:spPr>
        <p:txBody>
          <a:bodyPr>
            <a:normAutofit/>
          </a:bodyPr>
          <a:lstStyle/>
          <a:p>
            <a:r>
              <a:rPr lang="es-AR" dirty="0"/>
              <a:t>Particiones con formato (tengo un Sistema de Archivos )</a:t>
            </a:r>
          </a:p>
          <a:p>
            <a:r>
              <a:rPr lang="es-AR" dirty="0"/>
              <a:t>Particiones sin formato (no tengo Sistema de Archivos)</a:t>
            </a:r>
          </a:p>
          <a:p>
            <a:pPr lvl="1"/>
            <a:r>
              <a:rPr lang="es-AR" dirty="0"/>
              <a:t>Particiones con información de RAID.</a:t>
            </a:r>
          </a:p>
          <a:p>
            <a:pPr lvl="1"/>
            <a:r>
              <a:rPr lang="es-AR" dirty="0"/>
              <a:t>Particiones de intercambio (swap Linux)</a:t>
            </a:r>
          </a:p>
          <a:p>
            <a:pPr lvl="1"/>
            <a:r>
              <a:rPr lang="es-AR" dirty="0"/>
              <a:t>Particiones de algunas BBDD.</a:t>
            </a:r>
          </a:p>
          <a:p>
            <a:pPr lvl="1"/>
            <a:r>
              <a:rPr lang="es-AR" dirty="0"/>
              <a:t>Partición de Arranque</a:t>
            </a:r>
          </a:p>
          <a:p>
            <a:pPr lvl="1"/>
            <a:endParaRPr lang="es-AR" dirty="0"/>
          </a:p>
          <a:p>
            <a:pPr lvl="1">
              <a:buNone/>
            </a:pPr>
            <a:endParaRPr lang="es-A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Particiones y montaje</a:t>
            </a:r>
            <a:endParaRPr lang="es-AR" dirty="0"/>
          </a:p>
        </p:txBody>
      </p:sp>
      <p:sp>
        <p:nvSpPr>
          <p:cNvPr id="3" name="2 Marcador de contenido"/>
          <p:cNvSpPr>
            <a:spLocks noGrp="1"/>
          </p:cNvSpPr>
          <p:nvPr>
            <p:ph idx="1"/>
          </p:nvPr>
        </p:nvSpPr>
        <p:spPr>
          <a:xfrm>
            <a:off x="457200" y="1268760"/>
            <a:ext cx="8229600" cy="4857403"/>
          </a:xfrm>
        </p:spPr>
        <p:txBody>
          <a:bodyPr>
            <a:normAutofit fontScale="77500" lnSpcReduction="20000"/>
          </a:bodyPr>
          <a:lstStyle/>
          <a:p>
            <a:pPr marL="342900" lvl="1" indent="-342900">
              <a:buNone/>
            </a:pPr>
            <a:r>
              <a:rPr lang="es-AR" b="1" dirty="0"/>
              <a:t>Partición de Arranque</a:t>
            </a:r>
          </a:p>
          <a:p>
            <a:pPr marL="342900" lvl="1" indent="-342900">
              <a:buNone/>
            </a:pPr>
            <a:r>
              <a:rPr lang="es-AR" dirty="0"/>
              <a:t>	Ocupa los primeros 512 bytes del primer disco (MBR) y es lo primero que carga el BIOS para otorgar el control a un programa </a:t>
            </a:r>
            <a:r>
              <a:rPr lang="es-AR" dirty="0" smtClean="0"/>
              <a:t>en el VBR “Registro de Inicio de Volumen”) </a:t>
            </a:r>
            <a:r>
              <a:rPr lang="es-AR" dirty="0"/>
              <a:t>capaz de iniciar el sistema operativo (una serie secuencial de bloques que se cargan en memoria para cargar el S.O.). </a:t>
            </a:r>
            <a:endParaRPr lang="es-AR" dirty="0" smtClean="0"/>
          </a:p>
          <a:p>
            <a:pPr marL="342900" lvl="1" indent="-342900">
              <a:buNone/>
            </a:pPr>
            <a:r>
              <a:rPr lang="es-AR" dirty="0" smtClean="0"/>
              <a:t>Se </a:t>
            </a:r>
            <a:r>
              <a:rPr lang="es-AR" dirty="0"/>
              <a:t>puede cargar un gestor de arranque dual para elegir sobre que S.O. Arrancar. </a:t>
            </a:r>
          </a:p>
          <a:p>
            <a:pPr marL="342900" lvl="1" indent="-342900">
              <a:buNone/>
            </a:pPr>
            <a:r>
              <a:rPr lang="es-AR" dirty="0"/>
              <a:t>	 - GRUB de Linux</a:t>
            </a:r>
          </a:p>
          <a:p>
            <a:pPr marL="342900" lvl="1" indent="-342900">
              <a:buNone/>
            </a:pPr>
            <a:r>
              <a:rPr lang="es-AR" dirty="0"/>
              <a:t>	-  Boot.ini (Gestor NT a 2008)</a:t>
            </a:r>
          </a:p>
          <a:p>
            <a:pPr marL="342900" lvl="1" indent="-342900">
              <a:buNone/>
            </a:pPr>
            <a:r>
              <a:rPr lang="es-AR" dirty="0"/>
              <a:t>	 - BCM (Boot Configuration Data) encripta la gestión de arranque y no necesita BIOS para cargarse.</a:t>
            </a:r>
          </a:p>
          <a:p>
            <a:pPr marL="342900" lvl="1" indent="-342900">
              <a:buNone/>
            </a:pPr>
            <a:endParaRPr lang="es-AR" dirty="0"/>
          </a:p>
          <a:p>
            <a:pPr marL="342900" lvl="1" indent="-342900">
              <a:buNone/>
            </a:pPr>
            <a:r>
              <a:rPr lang="es-AR" sz="1900" dirty="0">
                <a:hlinkClick r:id="rId2">
                  <a:extLst>
                    <a:ext uri="{A12FA001-AC4F-418D-AE19-62706E023703}">
                      <ahyp:hlinkClr xmlns="" xmlns:ahyp="http://schemas.microsoft.com/office/drawing/2018/hyperlinkcolor" val="tx"/>
                    </a:ext>
                  </a:extLst>
                </a:hlinkClick>
              </a:rPr>
              <a:t>Para mas detalle </a:t>
            </a:r>
          </a:p>
          <a:p>
            <a:pPr marL="342900" lvl="1" indent="-342900">
              <a:buNone/>
            </a:pPr>
            <a:endParaRPr lang="es-AR" sz="1900" dirty="0">
              <a:hlinkClick r:id="rId2">
                <a:extLst>
                  <a:ext uri="{A12FA001-AC4F-418D-AE19-62706E023703}">
                    <ahyp:hlinkClr xmlns="" xmlns:ahyp="http://schemas.microsoft.com/office/drawing/2018/hyperlinkcolor" val="tx"/>
                  </a:ext>
                </a:extLst>
              </a:hlinkClick>
            </a:endParaRPr>
          </a:p>
          <a:p>
            <a:pPr marL="342900" lvl="1" indent="-342900">
              <a:buNone/>
            </a:pPr>
            <a:r>
              <a:rPr lang="es-AR" sz="1900" dirty="0">
                <a:hlinkClick r:id="rId2">
                  <a:extLst>
                    <a:ext uri="{A12FA001-AC4F-418D-AE19-62706E023703}">
                      <ahyp:hlinkClr xmlns="" xmlns:ahyp="http://schemas.microsoft.com/office/drawing/2018/hyperlinkcolor" val="tx"/>
                    </a:ext>
                  </a:extLst>
                </a:hlinkClick>
              </a:rPr>
              <a:t>http://www.karmany.net/sistema-operativo/31-windows/12-arranque-boot-ordenador</a:t>
            </a:r>
            <a:endParaRPr lang="es-AR" sz="1900" dirty="0"/>
          </a:p>
          <a:p>
            <a:endParaRPr lang="es-A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2536" y="260648"/>
            <a:ext cx="8229600" cy="1143000"/>
          </a:xfrm>
        </p:spPr>
        <p:txBody>
          <a:bodyPr/>
          <a:lstStyle/>
          <a:p>
            <a:r>
              <a:rPr lang="es-AR" b="1" dirty="0"/>
              <a:t>Particiones y montaje</a:t>
            </a:r>
            <a:endParaRPr lang="es-AR" dirty="0"/>
          </a:p>
        </p:txBody>
      </p:sp>
      <p:sp>
        <p:nvSpPr>
          <p:cNvPr id="3" name="2 Marcador de contenido"/>
          <p:cNvSpPr>
            <a:spLocks noGrp="1"/>
          </p:cNvSpPr>
          <p:nvPr>
            <p:ph idx="1"/>
          </p:nvPr>
        </p:nvSpPr>
        <p:spPr/>
        <p:txBody>
          <a:bodyPr>
            <a:normAutofit fontScale="92500" lnSpcReduction="20000"/>
          </a:bodyPr>
          <a:lstStyle/>
          <a:p>
            <a:r>
              <a:rPr lang="es-AR" dirty="0"/>
              <a:t>La partición raíz, que contiene el</a:t>
            </a:r>
            <a:r>
              <a:rPr lang="es-AR" i="1" dirty="0"/>
              <a:t> </a:t>
            </a:r>
            <a:r>
              <a:rPr lang="es-AR" dirty="0"/>
              <a:t>kernel del sistema operativo se monta en el momento del arranque.</a:t>
            </a:r>
          </a:p>
          <a:p>
            <a:r>
              <a:rPr lang="es-AR" dirty="0"/>
              <a:t>El sistema operativo verifica que el dispositivo contenga un sistema de archivos válido.</a:t>
            </a:r>
          </a:p>
          <a:p>
            <a:r>
              <a:rPr lang="es-AR" dirty="0"/>
              <a:t>Finalmente, el sistema operativo registrará en su tabla de montaje de la memoria que se ha montado un sistema de archivos (fstab/mtab).</a:t>
            </a:r>
          </a:p>
          <a:p>
            <a:r>
              <a:rPr lang="es-AR" dirty="0"/>
              <a:t>Microsoft Monta particiones C, D,E….</a:t>
            </a:r>
          </a:p>
          <a:p>
            <a:r>
              <a:rPr lang="es-AR" dirty="0"/>
              <a:t>Linux monta sobre cualquier path</a:t>
            </a:r>
          </a:p>
          <a:p>
            <a:endParaRPr lang="es-A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332656"/>
            <a:ext cx="8229600" cy="1143000"/>
          </a:xfrm>
        </p:spPr>
        <p:txBody>
          <a:bodyPr>
            <a:normAutofit/>
          </a:bodyPr>
          <a:lstStyle/>
          <a:p>
            <a:r>
              <a:rPr lang="es-AR" b="1" dirty="0"/>
              <a:t>Métodos de asignación de Espacio</a:t>
            </a:r>
          </a:p>
        </p:txBody>
      </p:sp>
      <p:sp>
        <p:nvSpPr>
          <p:cNvPr id="3" name="2 Marcador de contenido"/>
          <p:cNvSpPr>
            <a:spLocks noGrp="1"/>
          </p:cNvSpPr>
          <p:nvPr>
            <p:ph idx="1"/>
          </p:nvPr>
        </p:nvSpPr>
        <p:spPr/>
        <p:txBody>
          <a:bodyPr>
            <a:normAutofit lnSpcReduction="10000"/>
          </a:bodyPr>
          <a:lstStyle/>
          <a:p>
            <a:r>
              <a:rPr lang="es-AR" dirty="0"/>
              <a:t>El principal problema es cómo asignar el espacio a esos archivos de modo que el espacio de disco se utilice eficazmente y que se pueda acceder a los archivos de forma rápida. </a:t>
            </a:r>
          </a:p>
          <a:p>
            <a:pPr>
              <a:buNone/>
            </a:pPr>
            <a:endParaRPr lang="es-AR" dirty="0"/>
          </a:p>
          <a:p>
            <a:r>
              <a:rPr lang="es-AR" dirty="0"/>
              <a:t>Asignación contigua</a:t>
            </a:r>
          </a:p>
          <a:p>
            <a:r>
              <a:rPr lang="es-AR" dirty="0"/>
              <a:t>Asignación enlazada</a:t>
            </a:r>
          </a:p>
          <a:p>
            <a:r>
              <a:rPr lang="es-AR" dirty="0"/>
              <a:t>Asignación indexada.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430016"/>
            <a:ext cx="8229600" cy="1143000"/>
          </a:xfrm>
        </p:spPr>
        <p:txBody>
          <a:bodyPr>
            <a:normAutofit fontScale="90000"/>
          </a:bodyPr>
          <a:lstStyle/>
          <a:p>
            <a:r>
              <a:rPr lang="es-AR" b="1" dirty="0"/>
              <a:t>Implementación de Sistemas de Archivos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8229600" cy="1143000"/>
          </a:xfrm>
        </p:spPr>
        <p:txBody>
          <a:bodyPr>
            <a:normAutofit/>
          </a:bodyPr>
          <a:lstStyle/>
          <a:p>
            <a:r>
              <a:rPr lang="es-AR" b="1" dirty="0"/>
              <a:t>Asignación contigua</a:t>
            </a:r>
          </a:p>
        </p:txBody>
      </p:sp>
      <p:sp>
        <p:nvSpPr>
          <p:cNvPr id="3" name="2 Marcador de contenido"/>
          <p:cNvSpPr>
            <a:spLocks noGrp="1"/>
          </p:cNvSpPr>
          <p:nvPr>
            <p:ph idx="1"/>
          </p:nvPr>
        </p:nvSpPr>
        <p:spPr>
          <a:xfrm>
            <a:off x="457200" y="1196752"/>
            <a:ext cx="8229600" cy="4929411"/>
          </a:xfrm>
        </p:spPr>
        <p:txBody>
          <a:bodyPr>
            <a:normAutofit fontScale="85000" lnSpcReduction="20000"/>
          </a:bodyPr>
          <a:lstStyle/>
          <a:p>
            <a:r>
              <a:rPr lang="es-AR" dirty="0"/>
              <a:t>La asignación contigua requiere que </a:t>
            </a:r>
            <a:r>
              <a:rPr lang="es-AR" b="1" dirty="0"/>
              <a:t>cada archivo ocupe un conjunto de bloques contiguos en el disco</a:t>
            </a:r>
            <a:r>
              <a:rPr lang="es-AR" dirty="0"/>
              <a:t>. </a:t>
            </a:r>
          </a:p>
          <a:p>
            <a:r>
              <a:rPr lang="es-AR" dirty="0"/>
              <a:t>Permite el Acceso </a:t>
            </a:r>
            <a:r>
              <a:rPr lang="es-AR" b="1" dirty="0"/>
              <a:t>Secuencial y Directo</a:t>
            </a:r>
            <a:r>
              <a:rPr lang="es-AR" dirty="0"/>
              <a:t>.</a:t>
            </a:r>
          </a:p>
          <a:p>
            <a:pPr lvl="0"/>
            <a:r>
              <a:rPr lang="es-AR" dirty="0"/>
              <a:t>Para saber que bloques de disco ocupa un archivo basta con saber en que bloque comienza y cuántos bloques ocupa. Esto se almacena en la entrada del directorio.</a:t>
            </a:r>
          </a:p>
          <a:p>
            <a:pPr lvl="0"/>
            <a:r>
              <a:rPr lang="es-AR" dirty="0"/>
              <a:t>Solo tengo un salto de cabezal por pista.</a:t>
            </a:r>
          </a:p>
          <a:p>
            <a:pPr lvl="0"/>
            <a:r>
              <a:rPr lang="es-AR" dirty="0"/>
              <a:t>Problemas en la asignación dinámica de almacenamiento</a:t>
            </a:r>
          </a:p>
          <a:p>
            <a:pPr lvl="0"/>
            <a:r>
              <a:rPr lang="es-AR" dirty="0"/>
              <a:t>Problemas de Fragmentación externa.</a:t>
            </a:r>
          </a:p>
          <a:p>
            <a:pPr lvl="0"/>
            <a:r>
              <a:rPr lang="es-AR" dirty="0"/>
              <a:t>Problemas al extender un archivo o insertar uno en lugares libres.</a:t>
            </a:r>
          </a:p>
          <a:p>
            <a:pPr lvl="0"/>
            <a:endParaRPr lang="es-AR" dirty="0"/>
          </a:p>
          <a:p>
            <a:pPr lvl="0"/>
            <a:endParaRPr lang="es-AR" dirty="0"/>
          </a:p>
          <a:p>
            <a:pPr lvl="0"/>
            <a:endParaRPr lang="es-AR" dirty="0"/>
          </a:p>
          <a:p>
            <a:endParaRPr lang="es-A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Asignación contigua</a:t>
            </a:r>
          </a:p>
        </p:txBody>
      </p:sp>
      <p:grpSp>
        <p:nvGrpSpPr>
          <p:cNvPr id="82" name="81 Grupo"/>
          <p:cNvGrpSpPr/>
          <p:nvPr/>
        </p:nvGrpSpPr>
        <p:grpSpPr>
          <a:xfrm>
            <a:off x="1187624" y="2204864"/>
            <a:ext cx="2808312" cy="3744416"/>
            <a:chOff x="1403648" y="1628800"/>
            <a:chExt cx="2808312" cy="3744416"/>
          </a:xfrm>
        </p:grpSpPr>
        <p:grpSp>
          <p:nvGrpSpPr>
            <p:cNvPr id="45" name="44 Grupo"/>
            <p:cNvGrpSpPr/>
            <p:nvPr/>
          </p:nvGrpSpPr>
          <p:grpSpPr>
            <a:xfrm>
              <a:off x="1403648" y="1628800"/>
              <a:ext cx="2808312" cy="3744416"/>
              <a:chOff x="1403648" y="1628800"/>
              <a:chExt cx="2808312" cy="3744416"/>
            </a:xfrm>
          </p:grpSpPr>
          <p:grpSp>
            <p:nvGrpSpPr>
              <p:cNvPr id="10" name="9 Grupo"/>
              <p:cNvGrpSpPr/>
              <p:nvPr/>
            </p:nvGrpSpPr>
            <p:grpSpPr>
              <a:xfrm>
                <a:off x="1403648" y="1628800"/>
                <a:ext cx="2808312" cy="3744416"/>
                <a:chOff x="1403648" y="1628800"/>
                <a:chExt cx="2808312" cy="3744416"/>
              </a:xfrm>
            </p:grpSpPr>
            <p:sp>
              <p:nvSpPr>
                <p:cNvPr id="8" name="7 Rectángulo"/>
                <p:cNvSpPr/>
                <p:nvPr/>
              </p:nvSpPr>
              <p:spPr>
                <a:xfrm>
                  <a:off x="1403648" y="1916832"/>
                  <a:ext cx="2808312"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 name="4 Elipse"/>
                <p:cNvSpPr/>
                <p:nvPr/>
              </p:nvSpPr>
              <p:spPr>
                <a:xfrm>
                  <a:off x="1403648" y="1628800"/>
                  <a:ext cx="280831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7" name="6 Elipse"/>
                <p:cNvSpPr/>
                <p:nvPr/>
              </p:nvSpPr>
              <p:spPr>
                <a:xfrm>
                  <a:off x="1403648" y="4725144"/>
                  <a:ext cx="280831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grpSp>
          <p:sp>
            <p:nvSpPr>
              <p:cNvPr id="9" name="8 Rectángulo"/>
              <p:cNvSpPr/>
              <p:nvPr/>
            </p:nvSpPr>
            <p:spPr>
              <a:xfrm>
                <a:off x="1835696" y="2492896"/>
                <a:ext cx="216024" cy="216024"/>
              </a:xfrm>
              <a:prstGeom prst="rect">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11" name="10 Rectángulo"/>
              <p:cNvSpPr/>
              <p:nvPr/>
            </p:nvSpPr>
            <p:spPr>
              <a:xfrm>
                <a:off x="2267744" y="2492896"/>
                <a:ext cx="216024" cy="216024"/>
              </a:xfrm>
              <a:prstGeom prst="rect">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12" name="11 Rectángulo"/>
              <p:cNvSpPr/>
              <p:nvPr/>
            </p:nvSpPr>
            <p:spPr>
              <a:xfrm>
                <a:off x="2699792" y="2492896"/>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13" name="12 Rectángulo"/>
              <p:cNvSpPr/>
              <p:nvPr/>
            </p:nvSpPr>
            <p:spPr>
              <a:xfrm>
                <a:off x="3131840" y="2492896"/>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14" name="13 Rectángulo"/>
              <p:cNvSpPr/>
              <p:nvPr/>
            </p:nvSpPr>
            <p:spPr>
              <a:xfrm>
                <a:off x="3563888" y="2492896"/>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15" name="14 Rectángulo"/>
              <p:cNvSpPr/>
              <p:nvPr/>
            </p:nvSpPr>
            <p:spPr>
              <a:xfrm>
                <a:off x="1835696" y="2924944"/>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16" name="15 Rectángulo"/>
              <p:cNvSpPr/>
              <p:nvPr/>
            </p:nvSpPr>
            <p:spPr>
              <a:xfrm>
                <a:off x="2267744" y="2924944"/>
                <a:ext cx="216024" cy="216024"/>
              </a:xfrm>
              <a:prstGeom prst="rect">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17" name="16 Rectángulo"/>
              <p:cNvSpPr/>
              <p:nvPr/>
            </p:nvSpPr>
            <p:spPr>
              <a:xfrm>
                <a:off x="2699792" y="2924944"/>
                <a:ext cx="216024" cy="216024"/>
              </a:xfrm>
              <a:prstGeom prst="rect">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18" name="17 Rectángulo"/>
              <p:cNvSpPr/>
              <p:nvPr/>
            </p:nvSpPr>
            <p:spPr>
              <a:xfrm>
                <a:off x="3131840" y="2924944"/>
                <a:ext cx="216024" cy="216024"/>
              </a:xfrm>
              <a:prstGeom prst="rect">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19" name="18 Rectángulo"/>
              <p:cNvSpPr/>
              <p:nvPr/>
            </p:nvSpPr>
            <p:spPr>
              <a:xfrm>
                <a:off x="3563888" y="2924944"/>
                <a:ext cx="216024" cy="216024"/>
              </a:xfrm>
              <a:prstGeom prst="rect">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20" name="19 Rectángulo"/>
              <p:cNvSpPr/>
              <p:nvPr/>
            </p:nvSpPr>
            <p:spPr>
              <a:xfrm>
                <a:off x="1835696" y="335699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21" name="20 Rectángulo"/>
              <p:cNvSpPr/>
              <p:nvPr/>
            </p:nvSpPr>
            <p:spPr>
              <a:xfrm>
                <a:off x="2267744" y="335699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22" name="21 Rectángulo"/>
              <p:cNvSpPr/>
              <p:nvPr/>
            </p:nvSpPr>
            <p:spPr>
              <a:xfrm>
                <a:off x="2699792" y="335699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23" name="22 Rectángulo"/>
              <p:cNvSpPr/>
              <p:nvPr/>
            </p:nvSpPr>
            <p:spPr>
              <a:xfrm>
                <a:off x="3131840" y="335699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24" name="23 Rectángulo"/>
              <p:cNvSpPr/>
              <p:nvPr/>
            </p:nvSpPr>
            <p:spPr>
              <a:xfrm>
                <a:off x="3563888" y="3356992"/>
                <a:ext cx="216024" cy="216024"/>
              </a:xfrm>
              <a:prstGeom prst="rect">
                <a:avLst/>
              </a:prstGeom>
              <a:solidFill>
                <a:schemeClr val="accent6">
                  <a:lumMod val="7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25" name="24 Rectángulo"/>
              <p:cNvSpPr/>
              <p:nvPr/>
            </p:nvSpPr>
            <p:spPr>
              <a:xfrm>
                <a:off x="1835696" y="3717032"/>
                <a:ext cx="216024" cy="216024"/>
              </a:xfrm>
              <a:prstGeom prst="rect">
                <a:avLst/>
              </a:prstGeom>
              <a:solidFill>
                <a:schemeClr val="accent6"/>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26" name="25 Rectángulo"/>
              <p:cNvSpPr/>
              <p:nvPr/>
            </p:nvSpPr>
            <p:spPr>
              <a:xfrm>
                <a:off x="2267744" y="3717032"/>
                <a:ext cx="216024" cy="216024"/>
              </a:xfrm>
              <a:prstGeom prst="rect">
                <a:avLst/>
              </a:prstGeom>
              <a:solidFill>
                <a:schemeClr val="accent6"/>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27" name="26 Rectángulo"/>
              <p:cNvSpPr/>
              <p:nvPr/>
            </p:nvSpPr>
            <p:spPr>
              <a:xfrm>
                <a:off x="2699792" y="371703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28" name="27 Rectángulo"/>
              <p:cNvSpPr/>
              <p:nvPr/>
            </p:nvSpPr>
            <p:spPr>
              <a:xfrm>
                <a:off x="3131840" y="371703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29" name="28 Rectángulo"/>
              <p:cNvSpPr/>
              <p:nvPr/>
            </p:nvSpPr>
            <p:spPr>
              <a:xfrm>
                <a:off x="3563888" y="371703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30" name="29 Rectángulo"/>
              <p:cNvSpPr/>
              <p:nvPr/>
            </p:nvSpPr>
            <p:spPr>
              <a:xfrm>
                <a:off x="1835696" y="4077072"/>
                <a:ext cx="216024" cy="216024"/>
              </a:xfrm>
              <a:prstGeom prst="rect">
                <a:avLst/>
              </a:prstGeom>
              <a:solidFill>
                <a:srgbClr val="7030A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31" name="30 Rectángulo"/>
              <p:cNvSpPr/>
              <p:nvPr/>
            </p:nvSpPr>
            <p:spPr>
              <a:xfrm>
                <a:off x="2267744" y="4077072"/>
                <a:ext cx="216024" cy="216024"/>
              </a:xfrm>
              <a:prstGeom prst="rect">
                <a:avLst/>
              </a:prstGeom>
              <a:solidFill>
                <a:srgbClr val="7030A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32" name="31 Rectángulo"/>
              <p:cNvSpPr/>
              <p:nvPr/>
            </p:nvSpPr>
            <p:spPr>
              <a:xfrm>
                <a:off x="2699792" y="4077072"/>
                <a:ext cx="216024" cy="216024"/>
              </a:xfrm>
              <a:prstGeom prst="rect">
                <a:avLst/>
              </a:prstGeom>
              <a:solidFill>
                <a:srgbClr val="7030A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33" name="32 Rectángulo"/>
              <p:cNvSpPr/>
              <p:nvPr/>
            </p:nvSpPr>
            <p:spPr>
              <a:xfrm>
                <a:off x="3131840" y="4077072"/>
                <a:ext cx="216024" cy="216024"/>
              </a:xfrm>
              <a:prstGeom prst="rect">
                <a:avLst/>
              </a:prstGeom>
              <a:solidFill>
                <a:srgbClr val="7030A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34" name="33 Rectángulo"/>
              <p:cNvSpPr/>
              <p:nvPr/>
            </p:nvSpPr>
            <p:spPr>
              <a:xfrm>
                <a:off x="3563888" y="4077072"/>
                <a:ext cx="216024" cy="216024"/>
              </a:xfrm>
              <a:prstGeom prst="rect">
                <a:avLst/>
              </a:prstGeom>
              <a:solidFill>
                <a:srgbClr val="7030A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35" name="34 Rectángulo"/>
              <p:cNvSpPr/>
              <p:nvPr/>
            </p:nvSpPr>
            <p:spPr>
              <a:xfrm>
                <a:off x="1835696" y="4437112"/>
                <a:ext cx="216024" cy="216024"/>
              </a:xfrm>
              <a:prstGeom prst="rect">
                <a:avLst/>
              </a:prstGeom>
              <a:solidFill>
                <a:srgbClr val="7030A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36" name="35 Rectángulo"/>
              <p:cNvSpPr/>
              <p:nvPr/>
            </p:nvSpPr>
            <p:spPr>
              <a:xfrm>
                <a:off x="2267744" y="443711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37" name="36 Rectángulo"/>
              <p:cNvSpPr/>
              <p:nvPr/>
            </p:nvSpPr>
            <p:spPr>
              <a:xfrm>
                <a:off x="2699792" y="443711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38" name="37 Rectángulo"/>
              <p:cNvSpPr/>
              <p:nvPr/>
            </p:nvSpPr>
            <p:spPr>
              <a:xfrm>
                <a:off x="3131840" y="443711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39" name="38 Rectángulo"/>
              <p:cNvSpPr/>
              <p:nvPr/>
            </p:nvSpPr>
            <p:spPr>
              <a:xfrm>
                <a:off x="3563888" y="4437112"/>
                <a:ext cx="216024" cy="216024"/>
              </a:xfrm>
              <a:prstGeom prst="rect">
                <a:avLst/>
              </a:prstGeom>
              <a:solidFill>
                <a:srgbClr val="00B05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40" name="39 Rectángulo"/>
              <p:cNvSpPr/>
              <p:nvPr/>
            </p:nvSpPr>
            <p:spPr>
              <a:xfrm>
                <a:off x="1835696" y="4797152"/>
                <a:ext cx="216024" cy="216024"/>
              </a:xfrm>
              <a:prstGeom prst="rect">
                <a:avLst/>
              </a:prstGeom>
              <a:solidFill>
                <a:srgbClr val="00B05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41" name="40 Rectángulo"/>
              <p:cNvSpPr/>
              <p:nvPr/>
            </p:nvSpPr>
            <p:spPr>
              <a:xfrm>
                <a:off x="2267744" y="4797152"/>
                <a:ext cx="216024" cy="216024"/>
              </a:xfrm>
              <a:prstGeom prst="rect">
                <a:avLst/>
              </a:prstGeom>
              <a:solidFill>
                <a:srgbClr val="00B05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42" name="41 Rectángulo"/>
              <p:cNvSpPr/>
              <p:nvPr/>
            </p:nvSpPr>
            <p:spPr>
              <a:xfrm>
                <a:off x="2699792" y="4797152"/>
                <a:ext cx="216024" cy="216024"/>
              </a:xfrm>
              <a:prstGeom prst="rect">
                <a:avLst/>
              </a:prstGeom>
              <a:solidFill>
                <a:srgbClr val="00B05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43" name="42 Rectángulo"/>
              <p:cNvSpPr/>
              <p:nvPr/>
            </p:nvSpPr>
            <p:spPr>
              <a:xfrm>
                <a:off x="3131840" y="479715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44" name="43 Rectángulo"/>
              <p:cNvSpPr/>
              <p:nvPr/>
            </p:nvSpPr>
            <p:spPr>
              <a:xfrm>
                <a:off x="3563888" y="479715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grpSp>
        <p:sp>
          <p:nvSpPr>
            <p:cNvPr id="46" name="45 CuadroTexto"/>
            <p:cNvSpPr txBox="1"/>
            <p:nvPr/>
          </p:nvSpPr>
          <p:spPr>
            <a:xfrm>
              <a:off x="2051720" y="2420888"/>
              <a:ext cx="282450" cy="323165"/>
            </a:xfrm>
            <a:prstGeom prst="rect">
              <a:avLst/>
            </a:prstGeom>
            <a:noFill/>
          </p:spPr>
          <p:txBody>
            <a:bodyPr wrap="none" rtlCol="0">
              <a:spAutoFit/>
            </a:bodyPr>
            <a:lstStyle/>
            <a:p>
              <a:r>
                <a:rPr lang="es-AR" sz="1500" dirty="0"/>
                <a:t>1</a:t>
              </a:r>
            </a:p>
          </p:txBody>
        </p:sp>
        <p:sp>
          <p:nvSpPr>
            <p:cNvPr id="47" name="46 CuadroTexto"/>
            <p:cNvSpPr txBox="1"/>
            <p:nvPr/>
          </p:nvSpPr>
          <p:spPr>
            <a:xfrm>
              <a:off x="2483768" y="2420888"/>
              <a:ext cx="282450" cy="323165"/>
            </a:xfrm>
            <a:prstGeom prst="rect">
              <a:avLst/>
            </a:prstGeom>
            <a:noFill/>
          </p:spPr>
          <p:txBody>
            <a:bodyPr wrap="none" rtlCol="0">
              <a:spAutoFit/>
            </a:bodyPr>
            <a:lstStyle/>
            <a:p>
              <a:r>
                <a:rPr lang="es-AR" sz="1500" dirty="0"/>
                <a:t>2</a:t>
              </a:r>
            </a:p>
          </p:txBody>
        </p:sp>
        <p:sp>
          <p:nvSpPr>
            <p:cNvPr id="49" name="48 CuadroTexto"/>
            <p:cNvSpPr txBox="1"/>
            <p:nvPr/>
          </p:nvSpPr>
          <p:spPr>
            <a:xfrm>
              <a:off x="1606018" y="2420888"/>
              <a:ext cx="282450" cy="323165"/>
            </a:xfrm>
            <a:prstGeom prst="rect">
              <a:avLst/>
            </a:prstGeom>
            <a:noFill/>
          </p:spPr>
          <p:txBody>
            <a:bodyPr wrap="none" rtlCol="0">
              <a:spAutoFit/>
            </a:bodyPr>
            <a:lstStyle/>
            <a:p>
              <a:r>
                <a:rPr lang="es-AR" sz="1500" dirty="0"/>
                <a:t>0</a:t>
              </a:r>
            </a:p>
          </p:txBody>
        </p:sp>
        <p:sp>
          <p:nvSpPr>
            <p:cNvPr id="50" name="49 CuadroTexto"/>
            <p:cNvSpPr txBox="1"/>
            <p:nvPr/>
          </p:nvSpPr>
          <p:spPr>
            <a:xfrm>
              <a:off x="2915816" y="2420888"/>
              <a:ext cx="282450" cy="323165"/>
            </a:xfrm>
            <a:prstGeom prst="rect">
              <a:avLst/>
            </a:prstGeom>
            <a:noFill/>
          </p:spPr>
          <p:txBody>
            <a:bodyPr wrap="none" rtlCol="0">
              <a:spAutoFit/>
            </a:bodyPr>
            <a:lstStyle/>
            <a:p>
              <a:r>
                <a:rPr lang="es-AR" sz="1500" dirty="0"/>
                <a:t>3</a:t>
              </a:r>
            </a:p>
          </p:txBody>
        </p:sp>
        <p:sp>
          <p:nvSpPr>
            <p:cNvPr id="51" name="50 CuadroTexto"/>
            <p:cNvSpPr txBox="1"/>
            <p:nvPr/>
          </p:nvSpPr>
          <p:spPr>
            <a:xfrm>
              <a:off x="3347864" y="2420888"/>
              <a:ext cx="282450" cy="323165"/>
            </a:xfrm>
            <a:prstGeom prst="rect">
              <a:avLst/>
            </a:prstGeom>
            <a:noFill/>
          </p:spPr>
          <p:txBody>
            <a:bodyPr wrap="none" rtlCol="0">
              <a:spAutoFit/>
            </a:bodyPr>
            <a:lstStyle/>
            <a:p>
              <a:r>
                <a:rPr lang="es-AR" sz="1500" dirty="0"/>
                <a:t>4</a:t>
              </a:r>
            </a:p>
          </p:txBody>
        </p:sp>
        <p:sp>
          <p:nvSpPr>
            <p:cNvPr id="52" name="51 CuadroTexto"/>
            <p:cNvSpPr txBox="1"/>
            <p:nvPr/>
          </p:nvSpPr>
          <p:spPr>
            <a:xfrm>
              <a:off x="2065374" y="2852936"/>
              <a:ext cx="282450" cy="323165"/>
            </a:xfrm>
            <a:prstGeom prst="rect">
              <a:avLst/>
            </a:prstGeom>
            <a:noFill/>
          </p:spPr>
          <p:txBody>
            <a:bodyPr wrap="none" rtlCol="0">
              <a:spAutoFit/>
            </a:bodyPr>
            <a:lstStyle/>
            <a:p>
              <a:r>
                <a:rPr lang="es-AR" sz="1500" dirty="0"/>
                <a:t>6</a:t>
              </a:r>
            </a:p>
          </p:txBody>
        </p:sp>
        <p:sp>
          <p:nvSpPr>
            <p:cNvPr id="53" name="52 CuadroTexto"/>
            <p:cNvSpPr txBox="1"/>
            <p:nvPr/>
          </p:nvSpPr>
          <p:spPr>
            <a:xfrm>
              <a:off x="2497422" y="2852936"/>
              <a:ext cx="282450" cy="323165"/>
            </a:xfrm>
            <a:prstGeom prst="rect">
              <a:avLst/>
            </a:prstGeom>
            <a:noFill/>
          </p:spPr>
          <p:txBody>
            <a:bodyPr wrap="none" rtlCol="0">
              <a:spAutoFit/>
            </a:bodyPr>
            <a:lstStyle/>
            <a:p>
              <a:r>
                <a:rPr lang="es-AR" sz="1500" dirty="0"/>
                <a:t>7</a:t>
              </a:r>
            </a:p>
          </p:txBody>
        </p:sp>
        <p:sp>
          <p:nvSpPr>
            <p:cNvPr id="54" name="53 CuadroTexto"/>
            <p:cNvSpPr txBox="1"/>
            <p:nvPr/>
          </p:nvSpPr>
          <p:spPr>
            <a:xfrm>
              <a:off x="1619672" y="2852936"/>
              <a:ext cx="282450" cy="323165"/>
            </a:xfrm>
            <a:prstGeom prst="rect">
              <a:avLst/>
            </a:prstGeom>
            <a:noFill/>
          </p:spPr>
          <p:txBody>
            <a:bodyPr wrap="none" rtlCol="0">
              <a:spAutoFit/>
            </a:bodyPr>
            <a:lstStyle/>
            <a:p>
              <a:r>
                <a:rPr lang="es-AR" sz="1500" dirty="0"/>
                <a:t>5</a:t>
              </a:r>
            </a:p>
          </p:txBody>
        </p:sp>
        <p:sp>
          <p:nvSpPr>
            <p:cNvPr id="55" name="54 CuadroTexto"/>
            <p:cNvSpPr txBox="1"/>
            <p:nvPr/>
          </p:nvSpPr>
          <p:spPr>
            <a:xfrm>
              <a:off x="2929470" y="2852936"/>
              <a:ext cx="282450" cy="323165"/>
            </a:xfrm>
            <a:prstGeom prst="rect">
              <a:avLst/>
            </a:prstGeom>
            <a:noFill/>
          </p:spPr>
          <p:txBody>
            <a:bodyPr wrap="none" rtlCol="0">
              <a:spAutoFit/>
            </a:bodyPr>
            <a:lstStyle/>
            <a:p>
              <a:r>
                <a:rPr lang="es-AR" sz="1500" dirty="0"/>
                <a:t>8</a:t>
              </a:r>
            </a:p>
          </p:txBody>
        </p:sp>
        <p:sp>
          <p:nvSpPr>
            <p:cNvPr id="56" name="55 CuadroTexto"/>
            <p:cNvSpPr txBox="1"/>
            <p:nvPr/>
          </p:nvSpPr>
          <p:spPr>
            <a:xfrm>
              <a:off x="3361518" y="2852936"/>
              <a:ext cx="282450" cy="323165"/>
            </a:xfrm>
            <a:prstGeom prst="rect">
              <a:avLst/>
            </a:prstGeom>
            <a:noFill/>
          </p:spPr>
          <p:txBody>
            <a:bodyPr wrap="none" rtlCol="0">
              <a:spAutoFit/>
            </a:bodyPr>
            <a:lstStyle/>
            <a:p>
              <a:r>
                <a:rPr lang="es-AR" sz="1500" dirty="0"/>
                <a:t>9</a:t>
              </a:r>
            </a:p>
          </p:txBody>
        </p:sp>
        <p:sp>
          <p:nvSpPr>
            <p:cNvPr id="57" name="56 CuadroTexto"/>
            <p:cNvSpPr txBox="1"/>
            <p:nvPr/>
          </p:nvSpPr>
          <p:spPr>
            <a:xfrm>
              <a:off x="1979712" y="3284984"/>
              <a:ext cx="380232" cy="323165"/>
            </a:xfrm>
            <a:prstGeom prst="rect">
              <a:avLst/>
            </a:prstGeom>
            <a:noFill/>
          </p:spPr>
          <p:txBody>
            <a:bodyPr wrap="none" rtlCol="0">
              <a:spAutoFit/>
            </a:bodyPr>
            <a:lstStyle/>
            <a:p>
              <a:r>
                <a:rPr lang="es-AR" sz="1500" dirty="0"/>
                <a:t>11</a:t>
              </a:r>
            </a:p>
          </p:txBody>
        </p:sp>
        <p:sp>
          <p:nvSpPr>
            <p:cNvPr id="58" name="57 CuadroTexto"/>
            <p:cNvSpPr txBox="1"/>
            <p:nvPr/>
          </p:nvSpPr>
          <p:spPr>
            <a:xfrm>
              <a:off x="2411760" y="3284984"/>
              <a:ext cx="380232" cy="323165"/>
            </a:xfrm>
            <a:prstGeom prst="rect">
              <a:avLst/>
            </a:prstGeom>
            <a:noFill/>
          </p:spPr>
          <p:txBody>
            <a:bodyPr wrap="none" rtlCol="0">
              <a:spAutoFit/>
            </a:bodyPr>
            <a:lstStyle/>
            <a:p>
              <a:r>
                <a:rPr lang="es-AR" sz="1500" dirty="0"/>
                <a:t>12</a:t>
              </a:r>
            </a:p>
          </p:txBody>
        </p:sp>
        <p:sp>
          <p:nvSpPr>
            <p:cNvPr id="59" name="58 CuadroTexto"/>
            <p:cNvSpPr txBox="1"/>
            <p:nvPr/>
          </p:nvSpPr>
          <p:spPr>
            <a:xfrm>
              <a:off x="1475656" y="3284984"/>
              <a:ext cx="380232" cy="323165"/>
            </a:xfrm>
            <a:prstGeom prst="rect">
              <a:avLst/>
            </a:prstGeom>
            <a:noFill/>
          </p:spPr>
          <p:txBody>
            <a:bodyPr wrap="none" rtlCol="0">
              <a:spAutoFit/>
            </a:bodyPr>
            <a:lstStyle/>
            <a:p>
              <a:r>
                <a:rPr lang="es-AR" sz="1500" dirty="0"/>
                <a:t>10</a:t>
              </a:r>
            </a:p>
          </p:txBody>
        </p:sp>
        <p:sp>
          <p:nvSpPr>
            <p:cNvPr id="60" name="59 CuadroTexto"/>
            <p:cNvSpPr txBox="1"/>
            <p:nvPr/>
          </p:nvSpPr>
          <p:spPr>
            <a:xfrm>
              <a:off x="2843808" y="3275692"/>
              <a:ext cx="380232" cy="323165"/>
            </a:xfrm>
            <a:prstGeom prst="rect">
              <a:avLst/>
            </a:prstGeom>
            <a:noFill/>
          </p:spPr>
          <p:txBody>
            <a:bodyPr wrap="none" rtlCol="0">
              <a:spAutoFit/>
            </a:bodyPr>
            <a:lstStyle/>
            <a:p>
              <a:r>
                <a:rPr lang="es-AR" sz="1500" dirty="0"/>
                <a:t>13</a:t>
              </a:r>
            </a:p>
          </p:txBody>
        </p:sp>
        <p:sp>
          <p:nvSpPr>
            <p:cNvPr id="61" name="60 CuadroTexto"/>
            <p:cNvSpPr txBox="1"/>
            <p:nvPr/>
          </p:nvSpPr>
          <p:spPr>
            <a:xfrm>
              <a:off x="3275856" y="3275692"/>
              <a:ext cx="380232" cy="323165"/>
            </a:xfrm>
            <a:prstGeom prst="rect">
              <a:avLst/>
            </a:prstGeom>
            <a:noFill/>
          </p:spPr>
          <p:txBody>
            <a:bodyPr wrap="none" rtlCol="0">
              <a:spAutoFit/>
            </a:bodyPr>
            <a:lstStyle/>
            <a:p>
              <a:r>
                <a:rPr lang="es-AR" sz="1500" dirty="0"/>
                <a:t>14</a:t>
              </a:r>
            </a:p>
          </p:txBody>
        </p:sp>
        <p:sp>
          <p:nvSpPr>
            <p:cNvPr id="62" name="61 CuadroTexto"/>
            <p:cNvSpPr txBox="1"/>
            <p:nvPr/>
          </p:nvSpPr>
          <p:spPr>
            <a:xfrm>
              <a:off x="1979712" y="3654316"/>
              <a:ext cx="380232" cy="323165"/>
            </a:xfrm>
            <a:prstGeom prst="rect">
              <a:avLst/>
            </a:prstGeom>
            <a:noFill/>
          </p:spPr>
          <p:txBody>
            <a:bodyPr wrap="none" rtlCol="0">
              <a:spAutoFit/>
            </a:bodyPr>
            <a:lstStyle/>
            <a:p>
              <a:r>
                <a:rPr lang="es-AR" sz="1500" dirty="0"/>
                <a:t>16</a:t>
              </a:r>
            </a:p>
          </p:txBody>
        </p:sp>
        <p:sp>
          <p:nvSpPr>
            <p:cNvPr id="63" name="62 CuadroTexto"/>
            <p:cNvSpPr txBox="1"/>
            <p:nvPr/>
          </p:nvSpPr>
          <p:spPr>
            <a:xfrm>
              <a:off x="2411760" y="3654316"/>
              <a:ext cx="380232" cy="323165"/>
            </a:xfrm>
            <a:prstGeom prst="rect">
              <a:avLst/>
            </a:prstGeom>
            <a:noFill/>
          </p:spPr>
          <p:txBody>
            <a:bodyPr wrap="none" rtlCol="0">
              <a:spAutoFit/>
            </a:bodyPr>
            <a:lstStyle/>
            <a:p>
              <a:r>
                <a:rPr lang="es-AR" sz="1500" dirty="0"/>
                <a:t>17</a:t>
              </a:r>
            </a:p>
          </p:txBody>
        </p:sp>
        <p:sp>
          <p:nvSpPr>
            <p:cNvPr id="64" name="63 CuadroTexto"/>
            <p:cNvSpPr txBox="1"/>
            <p:nvPr/>
          </p:nvSpPr>
          <p:spPr>
            <a:xfrm>
              <a:off x="1475656" y="3654316"/>
              <a:ext cx="380232" cy="323165"/>
            </a:xfrm>
            <a:prstGeom prst="rect">
              <a:avLst/>
            </a:prstGeom>
            <a:noFill/>
          </p:spPr>
          <p:txBody>
            <a:bodyPr wrap="none" rtlCol="0">
              <a:spAutoFit/>
            </a:bodyPr>
            <a:lstStyle/>
            <a:p>
              <a:r>
                <a:rPr lang="es-AR" sz="1500" dirty="0"/>
                <a:t>15</a:t>
              </a:r>
            </a:p>
          </p:txBody>
        </p:sp>
        <p:sp>
          <p:nvSpPr>
            <p:cNvPr id="65" name="64 CuadroTexto"/>
            <p:cNvSpPr txBox="1"/>
            <p:nvPr/>
          </p:nvSpPr>
          <p:spPr>
            <a:xfrm>
              <a:off x="2843808" y="3645024"/>
              <a:ext cx="380232" cy="323165"/>
            </a:xfrm>
            <a:prstGeom prst="rect">
              <a:avLst/>
            </a:prstGeom>
            <a:noFill/>
          </p:spPr>
          <p:txBody>
            <a:bodyPr wrap="none" rtlCol="0">
              <a:spAutoFit/>
            </a:bodyPr>
            <a:lstStyle/>
            <a:p>
              <a:r>
                <a:rPr lang="es-AR" sz="1500" dirty="0"/>
                <a:t>18</a:t>
              </a:r>
            </a:p>
          </p:txBody>
        </p:sp>
        <p:sp>
          <p:nvSpPr>
            <p:cNvPr id="66" name="65 CuadroTexto"/>
            <p:cNvSpPr txBox="1"/>
            <p:nvPr/>
          </p:nvSpPr>
          <p:spPr>
            <a:xfrm>
              <a:off x="3275856" y="3645024"/>
              <a:ext cx="380232" cy="323165"/>
            </a:xfrm>
            <a:prstGeom prst="rect">
              <a:avLst/>
            </a:prstGeom>
            <a:noFill/>
          </p:spPr>
          <p:txBody>
            <a:bodyPr wrap="none" rtlCol="0">
              <a:spAutoFit/>
            </a:bodyPr>
            <a:lstStyle/>
            <a:p>
              <a:r>
                <a:rPr lang="es-AR" sz="1500" dirty="0"/>
                <a:t>19</a:t>
              </a:r>
            </a:p>
          </p:txBody>
        </p:sp>
        <p:sp>
          <p:nvSpPr>
            <p:cNvPr id="67" name="66 CuadroTexto"/>
            <p:cNvSpPr txBox="1"/>
            <p:nvPr/>
          </p:nvSpPr>
          <p:spPr>
            <a:xfrm>
              <a:off x="1979712" y="4014356"/>
              <a:ext cx="380232" cy="323165"/>
            </a:xfrm>
            <a:prstGeom prst="rect">
              <a:avLst/>
            </a:prstGeom>
            <a:noFill/>
          </p:spPr>
          <p:txBody>
            <a:bodyPr wrap="none" rtlCol="0">
              <a:spAutoFit/>
            </a:bodyPr>
            <a:lstStyle/>
            <a:p>
              <a:r>
                <a:rPr lang="es-AR" sz="1500" dirty="0"/>
                <a:t>21</a:t>
              </a:r>
            </a:p>
          </p:txBody>
        </p:sp>
        <p:sp>
          <p:nvSpPr>
            <p:cNvPr id="68" name="67 CuadroTexto"/>
            <p:cNvSpPr txBox="1"/>
            <p:nvPr/>
          </p:nvSpPr>
          <p:spPr>
            <a:xfrm>
              <a:off x="2411760" y="4014356"/>
              <a:ext cx="380232" cy="323165"/>
            </a:xfrm>
            <a:prstGeom prst="rect">
              <a:avLst/>
            </a:prstGeom>
            <a:noFill/>
          </p:spPr>
          <p:txBody>
            <a:bodyPr wrap="none" rtlCol="0">
              <a:spAutoFit/>
            </a:bodyPr>
            <a:lstStyle/>
            <a:p>
              <a:r>
                <a:rPr lang="es-AR" sz="1500" dirty="0"/>
                <a:t>22</a:t>
              </a:r>
            </a:p>
          </p:txBody>
        </p:sp>
        <p:sp>
          <p:nvSpPr>
            <p:cNvPr id="69" name="68 CuadroTexto"/>
            <p:cNvSpPr txBox="1"/>
            <p:nvPr/>
          </p:nvSpPr>
          <p:spPr>
            <a:xfrm>
              <a:off x="1475656" y="4014356"/>
              <a:ext cx="380232" cy="323165"/>
            </a:xfrm>
            <a:prstGeom prst="rect">
              <a:avLst/>
            </a:prstGeom>
            <a:noFill/>
          </p:spPr>
          <p:txBody>
            <a:bodyPr wrap="none" rtlCol="0">
              <a:spAutoFit/>
            </a:bodyPr>
            <a:lstStyle/>
            <a:p>
              <a:r>
                <a:rPr lang="es-AR" sz="1500" dirty="0"/>
                <a:t>20</a:t>
              </a:r>
            </a:p>
          </p:txBody>
        </p:sp>
        <p:sp>
          <p:nvSpPr>
            <p:cNvPr id="70" name="69 CuadroTexto"/>
            <p:cNvSpPr txBox="1"/>
            <p:nvPr/>
          </p:nvSpPr>
          <p:spPr>
            <a:xfrm>
              <a:off x="2823616" y="4005064"/>
              <a:ext cx="380232" cy="323165"/>
            </a:xfrm>
            <a:prstGeom prst="rect">
              <a:avLst/>
            </a:prstGeom>
            <a:noFill/>
          </p:spPr>
          <p:txBody>
            <a:bodyPr wrap="none" rtlCol="0">
              <a:spAutoFit/>
            </a:bodyPr>
            <a:lstStyle/>
            <a:p>
              <a:r>
                <a:rPr lang="es-AR" sz="1500" dirty="0"/>
                <a:t>23</a:t>
              </a:r>
            </a:p>
          </p:txBody>
        </p:sp>
        <p:sp>
          <p:nvSpPr>
            <p:cNvPr id="71" name="70 CuadroTexto"/>
            <p:cNvSpPr txBox="1"/>
            <p:nvPr/>
          </p:nvSpPr>
          <p:spPr>
            <a:xfrm>
              <a:off x="3275856" y="4005064"/>
              <a:ext cx="380232" cy="323165"/>
            </a:xfrm>
            <a:prstGeom prst="rect">
              <a:avLst/>
            </a:prstGeom>
            <a:noFill/>
          </p:spPr>
          <p:txBody>
            <a:bodyPr wrap="none" rtlCol="0">
              <a:spAutoFit/>
            </a:bodyPr>
            <a:lstStyle/>
            <a:p>
              <a:r>
                <a:rPr lang="es-AR" sz="1500" dirty="0"/>
                <a:t>24</a:t>
              </a:r>
            </a:p>
          </p:txBody>
        </p:sp>
        <p:sp>
          <p:nvSpPr>
            <p:cNvPr id="72" name="71 CuadroTexto"/>
            <p:cNvSpPr txBox="1"/>
            <p:nvPr/>
          </p:nvSpPr>
          <p:spPr>
            <a:xfrm>
              <a:off x="1979712" y="4374396"/>
              <a:ext cx="380232" cy="323165"/>
            </a:xfrm>
            <a:prstGeom prst="rect">
              <a:avLst/>
            </a:prstGeom>
            <a:noFill/>
          </p:spPr>
          <p:txBody>
            <a:bodyPr wrap="none" rtlCol="0">
              <a:spAutoFit/>
            </a:bodyPr>
            <a:lstStyle/>
            <a:p>
              <a:r>
                <a:rPr lang="es-AR" sz="1500" dirty="0"/>
                <a:t>26</a:t>
              </a:r>
            </a:p>
          </p:txBody>
        </p:sp>
        <p:sp>
          <p:nvSpPr>
            <p:cNvPr id="73" name="72 CuadroTexto"/>
            <p:cNvSpPr txBox="1"/>
            <p:nvPr/>
          </p:nvSpPr>
          <p:spPr>
            <a:xfrm>
              <a:off x="2411760" y="4374396"/>
              <a:ext cx="380232" cy="323165"/>
            </a:xfrm>
            <a:prstGeom prst="rect">
              <a:avLst/>
            </a:prstGeom>
            <a:noFill/>
          </p:spPr>
          <p:txBody>
            <a:bodyPr wrap="none" rtlCol="0">
              <a:spAutoFit/>
            </a:bodyPr>
            <a:lstStyle/>
            <a:p>
              <a:r>
                <a:rPr lang="es-AR" sz="1500" dirty="0"/>
                <a:t>27</a:t>
              </a:r>
            </a:p>
          </p:txBody>
        </p:sp>
        <p:sp>
          <p:nvSpPr>
            <p:cNvPr id="74" name="73 CuadroTexto"/>
            <p:cNvSpPr txBox="1"/>
            <p:nvPr/>
          </p:nvSpPr>
          <p:spPr>
            <a:xfrm>
              <a:off x="1475656" y="4374396"/>
              <a:ext cx="380232" cy="323165"/>
            </a:xfrm>
            <a:prstGeom prst="rect">
              <a:avLst/>
            </a:prstGeom>
            <a:noFill/>
          </p:spPr>
          <p:txBody>
            <a:bodyPr wrap="none" rtlCol="0">
              <a:spAutoFit/>
            </a:bodyPr>
            <a:lstStyle/>
            <a:p>
              <a:r>
                <a:rPr lang="es-AR" sz="1500" dirty="0"/>
                <a:t>25</a:t>
              </a:r>
            </a:p>
          </p:txBody>
        </p:sp>
        <p:sp>
          <p:nvSpPr>
            <p:cNvPr id="75" name="74 CuadroTexto"/>
            <p:cNvSpPr txBox="1"/>
            <p:nvPr/>
          </p:nvSpPr>
          <p:spPr>
            <a:xfrm>
              <a:off x="2843808" y="4365104"/>
              <a:ext cx="380232" cy="323165"/>
            </a:xfrm>
            <a:prstGeom prst="rect">
              <a:avLst/>
            </a:prstGeom>
            <a:noFill/>
          </p:spPr>
          <p:txBody>
            <a:bodyPr wrap="none" rtlCol="0">
              <a:spAutoFit/>
            </a:bodyPr>
            <a:lstStyle/>
            <a:p>
              <a:r>
                <a:rPr lang="es-AR" sz="1500" dirty="0"/>
                <a:t>28</a:t>
              </a:r>
            </a:p>
          </p:txBody>
        </p:sp>
        <p:sp>
          <p:nvSpPr>
            <p:cNvPr id="76" name="75 CuadroTexto"/>
            <p:cNvSpPr txBox="1"/>
            <p:nvPr/>
          </p:nvSpPr>
          <p:spPr>
            <a:xfrm>
              <a:off x="3275856" y="4365104"/>
              <a:ext cx="380232" cy="323165"/>
            </a:xfrm>
            <a:prstGeom prst="rect">
              <a:avLst/>
            </a:prstGeom>
            <a:noFill/>
          </p:spPr>
          <p:txBody>
            <a:bodyPr wrap="none" rtlCol="0">
              <a:spAutoFit/>
            </a:bodyPr>
            <a:lstStyle/>
            <a:p>
              <a:r>
                <a:rPr lang="es-AR" sz="1500" dirty="0"/>
                <a:t>29</a:t>
              </a:r>
            </a:p>
          </p:txBody>
        </p:sp>
        <p:sp>
          <p:nvSpPr>
            <p:cNvPr id="77" name="76 CuadroTexto"/>
            <p:cNvSpPr txBox="1"/>
            <p:nvPr/>
          </p:nvSpPr>
          <p:spPr>
            <a:xfrm>
              <a:off x="1979712" y="4734436"/>
              <a:ext cx="380232" cy="323165"/>
            </a:xfrm>
            <a:prstGeom prst="rect">
              <a:avLst/>
            </a:prstGeom>
            <a:noFill/>
          </p:spPr>
          <p:txBody>
            <a:bodyPr wrap="none" rtlCol="0">
              <a:spAutoFit/>
            </a:bodyPr>
            <a:lstStyle/>
            <a:p>
              <a:r>
                <a:rPr lang="es-AR" sz="1500" dirty="0"/>
                <a:t>31</a:t>
              </a:r>
            </a:p>
          </p:txBody>
        </p:sp>
        <p:sp>
          <p:nvSpPr>
            <p:cNvPr id="78" name="77 CuadroTexto"/>
            <p:cNvSpPr txBox="1"/>
            <p:nvPr/>
          </p:nvSpPr>
          <p:spPr>
            <a:xfrm>
              <a:off x="2411760" y="4734436"/>
              <a:ext cx="380232" cy="323165"/>
            </a:xfrm>
            <a:prstGeom prst="rect">
              <a:avLst/>
            </a:prstGeom>
            <a:noFill/>
          </p:spPr>
          <p:txBody>
            <a:bodyPr wrap="none" rtlCol="0">
              <a:spAutoFit/>
            </a:bodyPr>
            <a:lstStyle/>
            <a:p>
              <a:r>
                <a:rPr lang="es-AR" sz="1500" dirty="0"/>
                <a:t>32</a:t>
              </a:r>
            </a:p>
          </p:txBody>
        </p:sp>
        <p:sp>
          <p:nvSpPr>
            <p:cNvPr id="79" name="78 CuadroTexto"/>
            <p:cNvSpPr txBox="1"/>
            <p:nvPr/>
          </p:nvSpPr>
          <p:spPr>
            <a:xfrm>
              <a:off x="1455464" y="4734436"/>
              <a:ext cx="380232" cy="323165"/>
            </a:xfrm>
            <a:prstGeom prst="rect">
              <a:avLst/>
            </a:prstGeom>
            <a:noFill/>
          </p:spPr>
          <p:txBody>
            <a:bodyPr wrap="none" rtlCol="0">
              <a:spAutoFit/>
            </a:bodyPr>
            <a:lstStyle/>
            <a:p>
              <a:r>
                <a:rPr lang="es-AR" sz="1500" dirty="0"/>
                <a:t>30</a:t>
              </a:r>
            </a:p>
          </p:txBody>
        </p:sp>
        <p:sp>
          <p:nvSpPr>
            <p:cNvPr id="80" name="79 CuadroTexto"/>
            <p:cNvSpPr txBox="1"/>
            <p:nvPr/>
          </p:nvSpPr>
          <p:spPr>
            <a:xfrm>
              <a:off x="2843808" y="4725144"/>
              <a:ext cx="380232" cy="323165"/>
            </a:xfrm>
            <a:prstGeom prst="rect">
              <a:avLst/>
            </a:prstGeom>
            <a:noFill/>
          </p:spPr>
          <p:txBody>
            <a:bodyPr wrap="none" rtlCol="0">
              <a:spAutoFit/>
            </a:bodyPr>
            <a:lstStyle/>
            <a:p>
              <a:r>
                <a:rPr lang="es-AR" sz="1500" dirty="0"/>
                <a:t>33</a:t>
              </a:r>
            </a:p>
          </p:txBody>
        </p:sp>
        <p:sp>
          <p:nvSpPr>
            <p:cNvPr id="81" name="80 CuadroTexto"/>
            <p:cNvSpPr txBox="1"/>
            <p:nvPr/>
          </p:nvSpPr>
          <p:spPr>
            <a:xfrm>
              <a:off x="3275856" y="4725144"/>
              <a:ext cx="380232" cy="323165"/>
            </a:xfrm>
            <a:prstGeom prst="rect">
              <a:avLst/>
            </a:prstGeom>
            <a:noFill/>
          </p:spPr>
          <p:txBody>
            <a:bodyPr wrap="none" rtlCol="0">
              <a:spAutoFit/>
            </a:bodyPr>
            <a:lstStyle/>
            <a:p>
              <a:r>
                <a:rPr lang="es-AR" sz="1500" dirty="0"/>
                <a:t>34</a:t>
              </a:r>
            </a:p>
          </p:txBody>
        </p:sp>
      </p:grpSp>
      <p:graphicFrame>
        <p:nvGraphicFramePr>
          <p:cNvPr id="83" name="82 Tabla"/>
          <p:cNvGraphicFramePr>
            <a:graphicFrameLocks noGrp="1"/>
          </p:cNvGraphicFramePr>
          <p:nvPr/>
        </p:nvGraphicFramePr>
        <p:xfrm>
          <a:off x="4427985" y="2492896"/>
          <a:ext cx="3960441" cy="2194560"/>
        </p:xfrm>
        <a:graphic>
          <a:graphicData uri="http://schemas.openxmlformats.org/drawingml/2006/table">
            <a:tbl>
              <a:tblPr firstRow="1" bandRow="1">
                <a:tableStyleId>{5C22544A-7EE6-4342-B048-85BDC9FD1C3A}</a:tableStyleId>
              </a:tblPr>
              <a:tblGrid>
                <a:gridCol w="1320147">
                  <a:extLst>
                    <a:ext uri="{9D8B030D-6E8A-4147-A177-3AD203B41FA5}">
                      <a16:colId xmlns="" xmlns:a16="http://schemas.microsoft.com/office/drawing/2014/main" val="20000"/>
                    </a:ext>
                  </a:extLst>
                </a:gridCol>
                <a:gridCol w="1320147">
                  <a:extLst>
                    <a:ext uri="{9D8B030D-6E8A-4147-A177-3AD203B41FA5}">
                      <a16:colId xmlns="" xmlns:a16="http://schemas.microsoft.com/office/drawing/2014/main" val="20001"/>
                    </a:ext>
                  </a:extLst>
                </a:gridCol>
                <a:gridCol w="1320147">
                  <a:extLst>
                    <a:ext uri="{9D8B030D-6E8A-4147-A177-3AD203B41FA5}">
                      <a16:colId xmlns="" xmlns:a16="http://schemas.microsoft.com/office/drawing/2014/main" val="20002"/>
                    </a:ext>
                  </a:extLst>
                </a:gridCol>
              </a:tblGrid>
              <a:tr h="221744">
                <a:tc>
                  <a:txBody>
                    <a:bodyPr/>
                    <a:lstStyle/>
                    <a:p>
                      <a:r>
                        <a:rPr lang="es-AR" dirty="0"/>
                        <a:t>Archivo</a:t>
                      </a:r>
                    </a:p>
                  </a:txBody>
                  <a:tcPr/>
                </a:tc>
                <a:tc>
                  <a:txBody>
                    <a:bodyPr/>
                    <a:lstStyle/>
                    <a:p>
                      <a:r>
                        <a:rPr lang="es-AR" dirty="0"/>
                        <a:t>Comienzo</a:t>
                      </a:r>
                    </a:p>
                  </a:txBody>
                  <a:tcPr/>
                </a:tc>
                <a:tc>
                  <a:txBody>
                    <a:bodyPr/>
                    <a:lstStyle/>
                    <a:p>
                      <a:r>
                        <a:rPr lang="es-AR" dirty="0"/>
                        <a:t>Longitud</a:t>
                      </a:r>
                    </a:p>
                  </a:txBody>
                  <a:tcPr/>
                </a:tc>
                <a:extLst>
                  <a:ext uri="{0D108BD9-81ED-4DB2-BD59-A6C34878D82A}">
                    <a16:rowId xmlns="" xmlns:a16="http://schemas.microsoft.com/office/drawing/2014/main" val="10000"/>
                  </a:ext>
                </a:extLst>
              </a:tr>
              <a:tr h="260199">
                <a:tc>
                  <a:txBody>
                    <a:bodyPr/>
                    <a:lstStyle/>
                    <a:p>
                      <a:r>
                        <a:rPr lang="es-AR" dirty="0"/>
                        <a:t>Count</a:t>
                      </a:r>
                    </a:p>
                  </a:txBody>
                  <a:tcPr/>
                </a:tc>
                <a:tc>
                  <a:txBody>
                    <a:bodyPr/>
                    <a:lstStyle/>
                    <a:p>
                      <a:r>
                        <a:rPr lang="es-AR" dirty="0"/>
                        <a:t>0</a:t>
                      </a:r>
                    </a:p>
                  </a:txBody>
                  <a:tcPr/>
                </a:tc>
                <a:tc>
                  <a:txBody>
                    <a:bodyPr/>
                    <a:lstStyle/>
                    <a:p>
                      <a:r>
                        <a:rPr lang="es-AR" dirty="0"/>
                        <a:t>2</a:t>
                      </a:r>
                    </a:p>
                  </a:txBody>
                  <a:tcPr/>
                </a:tc>
                <a:extLst>
                  <a:ext uri="{0D108BD9-81ED-4DB2-BD59-A6C34878D82A}">
                    <a16:rowId xmlns="" xmlns:a16="http://schemas.microsoft.com/office/drawing/2014/main" val="10001"/>
                  </a:ext>
                </a:extLst>
              </a:tr>
              <a:tr h="260199">
                <a:tc>
                  <a:txBody>
                    <a:bodyPr/>
                    <a:lstStyle/>
                    <a:p>
                      <a:r>
                        <a:rPr lang="es-AR" dirty="0"/>
                        <a:t>Tr</a:t>
                      </a:r>
                    </a:p>
                  </a:txBody>
                  <a:tcPr/>
                </a:tc>
                <a:tc>
                  <a:txBody>
                    <a:bodyPr/>
                    <a:lstStyle/>
                    <a:p>
                      <a:r>
                        <a:rPr lang="es-AR" dirty="0"/>
                        <a:t>14</a:t>
                      </a:r>
                    </a:p>
                  </a:txBody>
                  <a:tcPr/>
                </a:tc>
                <a:tc>
                  <a:txBody>
                    <a:bodyPr/>
                    <a:lstStyle/>
                    <a:p>
                      <a:r>
                        <a:rPr lang="es-AR" dirty="0"/>
                        <a:t>3</a:t>
                      </a:r>
                    </a:p>
                  </a:txBody>
                  <a:tcPr/>
                </a:tc>
                <a:extLst>
                  <a:ext uri="{0D108BD9-81ED-4DB2-BD59-A6C34878D82A}">
                    <a16:rowId xmlns="" xmlns:a16="http://schemas.microsoft.com/office/drawing/2014/main" val="10002"/>
                  </a:ext>
                </a:extLst>
              </a:tr>
              <a:tr h="260199">
                <a:tc>
                  <a:txBody>
                    <a:bodyPr/>
                    <a:lstStyle/>
                    <a:p>
                      <a:r>
                        <a:rPr lang="es-AR" dirty="0"/>
                        <a:t>mail</a:t>
                      </a:r>
                    </a:p>
                  </a:txBody>
                  <a:tcPr/>
                </a:tc>
                <a:tc>
                  <a:txBody>
                    <a:bodyPr/>
                    <a:lstStyle/>
                    <a:p>
                      <a:r>
                        <a:rPr lang="es-AR" dirty="0"/>
                        <a:t>20</a:t>
                      </a:r>
                    </a:p>
                  </a:txBody>
                  <a:tcPr/>
                </a:tc>
                <a:tc>
                  <a:txBody>
                    <a:bodyPr/>
                    <a:lstStyle/>
                    <a:p>
                      <a:r>
                        <a:rPr lang="es-AR" dirty="0"/>
                        <a:t>6</a:t>
                      </a:r>
                    </a:p>
                  </a:txBody>
                  <a:tcPr/>
                </a:tc>
                <a:extLst>
                  <a:ext uri="{0D108BD9-81ED-4DB2-BD59-A6C34878D82A}">
                    <a16:rowId xmlns="" xmlns:a16="http://schemas.microsoft.com/office/drawing/2014/main" val="10003"/>
                  </a:ext>
                </a:extLst>
              </a:tr>
              <a:tr h="260199">
                <a:tc>
                  <a:txBody>
                    <a:bodyPr/>
                    <a:lstStyle/>
                    <a:p>
                      <a:r>
                        <a:rPr lang="es-AR" dirty="0"/>
                        <a:t>List</a:t>
                      </a:r>
                    </a:p>
                  </a:txBody>
                  <a:tcPr/>
                </a:tc>
                <a:tc>
                  <a:txBody>
                    <a:bodyPr/>
                    <a:lstStyle/>
                    <a:p>
                      <a:r>
                        <a:rPr lang="es-AR" dirty="0"/>
                        <a:t>29</a:t>
                      </a:r>
                    </a:p>
                  </a:txBody>
                  <a:tcPr/>
                </a:tc>
                <a:tc>
                  <a:txBody>
                    <a:bodyPr/>
                    <a:lstStyle/>
                    <a:p>
                      <a:r>
                        <a:rPr lang="es-AR" dirty="0"/>
                        <a:t>4</a:t>
                      </a:r>
                    </a:p>
                  </a:txBody>
                  <a:tcPr/>
                </a:tc>
                <a:extLst>
                  <a:ext uri="{0D108BD9-81ED-4DB2-BD59-A6C34878D82A}">
                    <a16:rowId xmlns="" xmlns:a16="http://schemas.microsoft.com/office/drawing/2014/main" val="10004"/>
                  </a:ext>
                </a:extLst>
              </a:tr>
              <a:tr h="260199">
                <a:tc>
                  <a:txBody>
                    <a:bodyPr/>
                    <a:lstStyle/>
                    <a:p>
                      <a:r>
                        <a:rPr lang="es-AR" dirty="0"/>
                        <a:t>log</a:t>
                      </a:r>
                    </a:p>
                  </a:txBody>
                  <a:tcPr/>
                </a:tc>
                <a:tc>
                  <a:txBody>
                    <a:bodyPr/>
                    <a:lstStyle/>
                    <a:p>
                      <a:r>
                        <a:rPr lang="es-AR" dirty="0"/>
                        <a:t>6</a:t>
                      </a:r>
                    </a:p>
                  </a:txBody>
                  <a:tcPr/>
                </a:tc>
                <a:tc>
                  <a:txBody>
                    <a:bodyPr/>
                    <a:lstStyle/>
                    <a:p>
                      <a:r>
                        <a:rPr lang="es-AR" dirty="0"/>
                        <a:t>4</a:t>
                      </a:r>
                    </a:p>
                  </a:txBody>
                  <a:tcPr/>
                </a:tc>
                <a:extLst>
                  <a:ext uri="{0D108BD9-81ED-4DB2-BD59-A6C34878D82A}">
                    <a16:rowId xmlns="" xmlns:a16="http://schemas.microsoft.com/office/drawing/2014/main" val="10005"/>
                  </a:ext>
                </a:extLst>
              </a:tr>
            </a:tbl>
          </a:graphicData>
        </a:graphic>
      </p:graphicFrame>
      <p:sp>
        <p:nvSpPr>
          <p:cNvPr id="89" name="88 Rectángulo"/>
          <p:cNvSpPr/>
          <p:nvPr/>
        </p:nvSpPr>
        <p:spPr>
          <a:xfrm>
            <a:off x="5220072" y="4437112"/>
            <a:ext cx="216024" cy="216024"/>
          </a:xfrm>
          <a:prstGeom prst="rect">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90" name="89 Rectángulo"/>
          <p:cNvSpPr/>
          <p:nvPr/>
        </p:nvSpPr>
        <p:spPr>
          <a:xfrm>
            <a:off x="5220072" y="2924944"/>
            <a:ext cx="216024" cy="216024"/>
          </a:xfrm>
          <a:prstGeom prst="rect">
            <a:avLst/>
          </a:prstGeom>
          <a:solidFill>
            <a:schemeClr val="accent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91" name="90 Rectángulo"/>
          <p:cNvSpPr/>
          <p:nvPr/>
        </p:nvSpPr>
        <p:spPr>
          <a:xfrm>
            <a:off x="5220072" y="3356992"/>
            <a:ext cx="216024" cy="216024"/>
          </a:xfrm>
          <a:prstGeom prst="rect">
            <a:avLst/>
          </a:prstGeom>
          <a:solidFill>
            <a:schemeClr val="accent6">
              <a:lumMod val="7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92" name="91 Rectángulo"/>
          <p:cNvSpPr/>
          <p:nvPr/>
        </p:nvSpPr>
        <p:spPr>
          <a:xfrm>
            <a:off x="5220072" y="3717032"/>
            <a:ext cx="216024" cy="216024"/>
          </a:xfrm>
          <a:prstGeom prst="rect">
            <a:avLst/>
          </a:prstGeom>
          <a:solidFill>
            <a:srgbClr val="7030A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93" name="92 Rectángulo"/>
          <p:cNvSpPr/>
          <p:nvPr/>
        </p:nvSpPr>
        <p:spPr>
          <a:xfrm>
            <a:off x="5220072" y="4077072"/>
            <a:ext cx="216024" cy="216024"/>
          </a:xfrm>
          <a:prstGeom prst="rect">
            <a:avLst/>
          </a:prstGeom>
          <a:solidFill>
            <a:srgbClr val="00B05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94" name="93 CuadroTexto"/>
          <p:cNvSpPr txBox="1"/>
          <p:nvPr/>
        </p:nvSpPr>
        <p:spPr>
          <a:xfrm>
            <a:off x="5364088" y="1988840"/>
            <a:ext cx="1728192" cy="400110"/>
          </a:xfrm>
          <a:prstGeom prst="rect">
            <a:avLst/>
          </a:prstGeom>
          <a:noFill/>
        </p:spPr>
        <p:txBody>
          <a:bodyPr wrap="square" rtlCol="0">
            <a:spAutoFit/>
          </a:bodyPr>
          <a:lstStyle/>
          <a:p>
            <a:r>
              <a:rPr lang="es-AR" sz="2000" b="1" dirty="0"/>
              <a:t>Directorio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Asignación enlazada o encadenada</a:t>
            </a:r>
          </a:p>
        </p:txBody>
      </p:sp>
      <p:sp>
        <p:nvSpPr>
          <p:cNvPr id="3" name="2 Marcador de contenido"/>
          <p:cNvSpPr>
            <a:spLocks noGrp="1"/>
          </p:cNvSpPr>
          <p:nvPr>
            <p:ph idx="1"/>
          </p:nvPr>
        </p:nvSpPr>
        <p:spPr>
          <a:xfrm>
            <a:off x="457200" y="1307901"/>
            <a:ext cx="8229600" cy="5001419"/>
          </a:xfrm>
        </p:spPr>
        <p:txBody>
          <a:bodyPr>
            <a:normAutofit fontScale="85000" lnSpcReduction="10000"/>
          </a:bodyPr>
          <a:lstStyle/>
          <a:p>
            <a:r>
              <a:rPr lang="es-AR" dirty="0"/>
              <a:t>Cada archivo es una lista enlazada de bloques de disco. </a:t>
            </a:r>
          </a:p>
          <a:p>
            <a:r>
              <a:rPr lang="es-AR" dirty="0"/>
              <a:t>El directorio contiene un puntero al primer y al último bloque de cada archivo.</a:t>
            </a:r>
          </a:p>
          <a:p>
            <a:r>
              <a:rPr lang="es-AR" dirty="0"/>
              <a:t>No hay ninguna fragmentación externa.</a:t>
            </a:r>
          </a:p>
          <a:p>
            <a:r>
              <a:rPr lang="es-AR" dirty="0"/>
              <a:t>El problema es que sólo se lo puede utilizar de manera efectiva para los archivos de acceso secuencial. </a:t>
            </a:r>
          </a:p>
          <a:p>
            <a:r>
              <a:rPr lang="es-AR" dirty="0"/>
              <a:t>Poco eficiente en  su funcionalidad de acceso directo para los archivos de asignación enlazada.</a:t>
            </a:r>
          </a:p>
          <a:p>
            <a:r>
              <a:rPr lang="es-AR" dirty="0"/>
              <a:t>Espacio de punteros (4Bytes de 512bytes). Solución se agrupan bloques en </a:t>
            </a:r>
            <a:r>
              <a:rPr lang="es-AR" b="1" dirty="0"/>
              <a:t>Cluster</a:t>
            </a:r>
            <a:r>
              <a:rPr lang="es-AR" dirty="0"/>
              <a:t>. Provoca fragmentación interna.</a:t>
            </a:r>
          </a:p>
          <a:p>
            <a:endParaRPr lang="es-AR" dirty="0"/>
          </a:p>
          <a:p>
            <a:endParaRPr lang="es-AR" dirty="0"/>
          </a:p>
          <a:p>
            <a:endParaRPr lang="es-A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solidFill>
        </p:spPr>
        <p:txBody>
          <a:bodyPr>
            <a:normAutofit fontScale="90000"/>
          </a:bodyPr>
          <a:lstStyle/>
          <a:p>
            <a:r>
              <a:rPr lang="es-AR" b="1" dirty="0"/>
              <a:t>Asignación enlazada o encadenada</a:t>
            </a:r>
            <a:endParaRPr lang="es-AR" dirty="0"/>
          </a:p>
        </p:txBody>
      </p:sp>
      <p:grpSp>
        <p:nvGrpSpPr>
          <p:cNvPr id="4" name="3 Grupo"/>
          <p:cNvGrpSpPr/>
          <p:nvPr/>
        </p:nvGrpSpPr>
        <p:grpSpPr>
          <a:xfrm>
            <a:off x="1187624" y="2204864"/>
            <a:ext cx="2808312" cy="3744416"/>
            <a:chOff x="1403648" y="1628800"/>
            <a:chExt cx="2808312" cy="3744416"/>
          </a:xfrm>
        </p:grpSpPr>
        <p:grpSp>
          <p:nvGrpSpPr>
            <p:cNvPr id="5" name="44 Grupo"/>
            <p:cNvGrpSpPr/>
            <p:nvPr/>
          </p:nvGrpSpPr>
          <p:grpSpPr>
            <a:xfrm>
              <a:off x="1403648" y="1628800"/>
              <a:ext cx="2808312" cy="3744416"/>
              <a:chOff x="1403648" y="1628800"/>
              <a:chExt cx="2808312" cy="3744416"/>
            </a:xfrm>
          </p:grpSpPr>
          <p:grpSp>
            <p:nvGrpSpPr>
              <p:cNvPr id="41" name="9 Grupo"/>
              <p:cNvGrpSpPr/>
              <p:nvPr/>
            </p:nvGrpSpPr>
            <p:grpSpPr>
              <a:xfrm>
                <a:off x="1403648" y="1628800"/>
                <a:ext cx="2808312" cy="3744416"/>
                <a:chOff x="1403648" y="1628800"/>
                <a:chExt cx="2808312" cy="3744416"/>
              </a:xfrm>
            </p:grpSpPr>
            <p:sp>
              <p:nvSpPr>
                <p:cNvPr id="77" name="76 Rectángulo"/>
                <p:cNvSpPr/>
                <p:nvPr/>
              </p:nvSpPr>
              <p:spPr>
                <a:xfrm>
                  <a:off x="1403648" y="1916832"/>
                  <a:ext cx="2808312"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78" name="77 Elipse"/>
                <p:cNvSpPr/>
                <p:nvPr/>
              </p:nvSpPr>
              <p:spPr>
                <a:xfrm>
                  <a:off x="1403648" y="1628800"/>
                  <a:ext cx="280831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79" name="78 Elipse"/>
                <p:cNvSpPr/>
                <p:nvPr/>
              </p:nvSpPr>
              <p:spPr>
                <a:xfrm>
                  <a:off x="1403648" y="4725144"/>
                  <a:ext cx="280831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grpSp>
          <p:sp>
            <p:nvSpPr>
              <p:cNvPr id="42" name="41 Rectángulo"/>
              <p:cNvSpPr/>
              <p:nvPr/>
            </p:nvSpPr>
            <p:spPr>
              <a:xfrm>
                <a:off x="1835696" y="2492896"/>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43" name="42 Rectángulo"/>
              <p:cNvSpPr/>
              <p:nvPr/>
            </p:nvSpPr>
            <p:spPr>
              <a:xfrm>
                <a:off x="2267744" y="2492896"/>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44" name="43 Rectángulo"/>
              <p:cNvSpPr/>
              <p:nvPr/>
            </p:nvSpPr>
            <p:spPr>
              <a:xfrm>
                <a:off x="2699792" y="2492896"/>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45" name="44 Rectángulo"/>
              <p:cNvSpPr/>
              <p:nvPr/>
            </p:nvSpPr>
            <p:spPr>
              <a:xfrm>
                <a:off x="3131840" y="2492896"/>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46" name="45 Rectángulo"/>
              <p:cNvSpPr/>
              <p:nvPr/>
            </p:nvSpPr>
            <p:spPr>
              <a:xfrm>
                <a:off x="3563888" y="2492896"/>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47" name="46 Rectángulo"/>
              <p:cNvSpPr/>
              <p:nvPr/>
            </p:nvSpPr>
            <p:spPr>
              <a:xfrm>
                <a:off x="1835696" y="2924944"/>
                <a:ext cx="216024" cy="216024"/>
              </a:xfrm>
              <a:prstGeom prst="rect">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48" name="47 Rectángulo"/>
              <p:cNvSpPr/>
              <p:nvPr/>
            </p:nvSpPr>
            <p:spPr>
              <a:xfrm>
                <a:off x="2267744" y="2924944"/>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49" name="48 Rectángulo"/>
              <p:cNvSpPr/>
              <p:nvPr/>
            </p:nvSpPr>
            <p:spPr>
              <a:xfrm>
                <a:off x="2699792" y="2924944"/>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0" name="49 Rectángulo"/>
              <p:cNvSpPr/>
              <p:nvPr/>
            </p:nvSpPr>
            <p:spPr>
              <a:xfrm>
                <a:off x="3131840" y="2924944"/>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1" name="50 Rectángulo"/>
              <p:cNvSpPr/>
              <p:nvPr/>
            </p:nvSpPr>
            <p:spPr>
              <a:xfrm>
                <a:off x="3563888" y="2924944"/>
                <a:ext cx="216024" cy="216024"/>
              </a:xfrm>
              <a:prstGeom prst="rect">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2" name="51 Rectángulo"/>
              <p:cNvSpPr/>
              <p:nvPr/>
            </p:nvSpPr>
            <p:spPr>
              <a:xfrm>
                <a:off x="1835696" y="335699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3" name="52 Rectángulo"/>
              <p:cNvSpPr/>
              <p:nvPr/>
            </p:nvSpPr>
            <p:spPr>
              <a:xfrm>
                <a:off x="2267744" y="3356992"/>
                <a:ext cx="216024" cy="216024"/>
              </a:xfrm>
              <a:prstGeom prst="rect">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4" name="53 Rectángulo"/>
              <p:cNvSpPr/>
              <p:nvPr/>
            </p:nvSpPr>
            <p:spPr>
              <a:xfrm>
                <a:off x="2699792" y="335699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5" name="54 Rectángulo"/>
              <p:cNvSpPr/>
              <p:nvPr/>
            </p:nvSpPr>
            <p:spPr>
              <a:xfrm>
                <a:off x="3131840" y="335699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6" name="55 Rectángulo"/>
              <p:cNvSpPr/>
              <p:nvPr/>
            </p:nvSpPr>
            <p:spPr>
              <a:xfrm>
                <a:off x="3563888" y="3356992"/>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7" name="56 Rectángulo"/>
              <p:cNvSpPr/>
              <p:nvPr/>
            </p:nvSpPr>
            <p:spPr>
              <a:xfrm>
                <a:off x="1835696" y="3717032"/>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8" name="57 Rectángulo"/>
              <p:cNvSpPr/>
              <p:nvPr/>
            </p:nvSpPr>
            <p:spPr>
              <a:xfrm>
                <a:off x="2267744" y="3717032"/>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9" name="58 Rectángulo"/>
              <p:cNvSpPr/>
              <p:nvPr/>
            </p:nvSpPr>
            <p:spPr>
              <a:xfrm>
                <a:off x="2699792" y="3717032"/>
                <a:ext cx="216024" cy="216024"/>
              </a:xfrm>
              <a:prstGeom prst="rect">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0" name="59 Rectángulo"/>
              <p:cNvSpPr/>
              <p:nvPr/>
            </p:nvSpPr>
            <p:spPr>
              <a:xfrm>
                <a:off x="3131840" y="371703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1" name="60 Rectángulo"/>
              <p:cNvSpPr/>
              <p:nvPr/>
            </p:nvSpPr>
            <p:spPr>
              <a:xfrm>
                <a:off x="3563888" y="371703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2" name="61 Rectángulo"/>
              <p:cNvSpPr/>
              <p:nvPr/>
            </p:nvSpPr>
            <p:spPr>
              <a:xfrm>
                <a:off x="1835696" y="4077072"/>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3" name="62 Rectángulo"/>
              <p:cNvSpPr/>
              <p:nvPr/>
            </p:nvSpPr>
            <p:spPr>
              <a:xfrm>
                <a:off x="2267744" y="4077072"/>
                <a:ext cx="216024" cy="216024"/>
              </a:xfrm>
              <a:prstGeom prst="rect">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4" name="63 Rectángulo"/>
              <p:cNvSpPr/>
              <p:nvPr/>
            </p:nvSpPr>
            <p:spPr>
              <a:xfrm>
                <a:off x="2699792" y="4077072"/>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5" name="64 Rectángulo"/>
              <p:cNvSpPr/>
              <p:nvPr/>
            </p:nvSpPr>
            <p:spPr>
              <a:xfrm>
                <a:off x="3131840" y="4077072"/>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6" name="65 Rectángulo"/>
              <p:cNvSpPr/>
              <p:nvPr/>
            </p:nvSpPr>
            <p:spPr>
              <a:xfrm>
                <a:off x="3563888" y="4077072"/>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7" name="66 Rectángulo"/>
              <p:cNvSpPr/>
              <p:nvPr/>
            </p:nvSpPr>
            <p:spPr>
              <a:xfrm>
                <a:off x="1835696" y="4437112"/>
                <a:ext cx="216024" cy="216024"/>
              </a:xfrm>
              <a:prstGeom prst="rect">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8" name="67 Rectángulo"/>
              <p:cNvSpPr/>
              <p:nvPr/>
            </p:nvSpPr>
            <p:spPr>
              <a:xfrm>
                <a:off x="2267744" y="443711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9" name="68 Rectángulo"/>
              <p:cNvSpPr/>
              <p:nvPr/>
            </p:nvSpPr>
            <p:spPr>
              <a:xfrm>
                <a:off x="2699792" y="443711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70" name="69 Rectángulo"/>
              <p:cNvSpPr/>
              <p:nvPr/>
            </p:nvSpPr>
            <p:spPr>
              <a:xfrm>
                <a:off x="3131840" y="443711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71" name="38 Rectángulo"/>
              <p:cNvSpPr/>
              <p:nvPr/>
            </p:nvSpPr>
            <p:spPr>
              <a:xfrm>
                <a:off x="3563888" y="4437112"/>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72" name="71 Rectángulo"/>
              <p:cNvSpPr/>
              <p:nvPr/>
            </p:nvSpPr>
            <p:spPr>
              <a:xfrm>
                <a:off x="1835696" y="4797152"/>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73" name="72 Rectángulo"/>
              <p:cNvSpPr/>
              <p:nvPr/>
            </p:nvSpPr>
            <p:spPr>
              <a:xfrm>
                <a:off x="2267744" y="4797152"/>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74" name="73 Rectángulo"/>
              <p:cNvSpPr/>
              <p:nvPr/>
            </p:nvSpPr>
            <p:spPr>
              <a:xfrm>
                <a:off x="2699792" y="4797152"/>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75" name="74 Rectángulo"/>
              <p:cNvSpPr/>
              <p:nvPr/>
            </p:nvSpPr>
            <p:spPr>
              <a:xfrm>
                <a:off x="3131840" y="479715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76" name="75 Rectángulo"/>
              <p:cNvSpPr/>
              <p:nvPr/>
            </p:nvSpPr>
            <p:spPr>
              <a:xfrm>
                <a:off x="3563888" y="479715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grpSp>
        <p:sp>
          <p:nvSpPr>
            <p:cNvPr id="6" name="5 CuadroTexto"/>
            <p:cNvSpPr txBox="1"/>
            <p:nvPr/>
          </p:nvSpPr>
          <p:spPr>
            <a:xfrm>
              <a:off x="2051720" y="2420888"/>
              <a:ext cx="282450" cy="323165"/>
            </a:xfrm>
            <a:prstGeom prst="rect">
              <a:avLst/>
            </a:prstGeom>
            <a:noFill/>
          </p:spPr>
          <p:txBody>
            <a:bodyPr wrap="none" rtlCol="0">
              <a:spAutoFit/>
            </a:bodyPr>
            <a:lstStyle/>
            <a:p>
              <a:r>
                <a:rPr lang="es-AR" sz="1500" dirty="0"/>
                <a:t>1</a:t>
              </a:r>
            </a:p>
          </p:txBody>
        </p:sp>
        <p:sp>
          <p:nvSpPr>
            <p:cNvPr id="7" name="6 CuadroTexto"/>
            <p:cNvSpPr txBox="1"/>
            <p:nvPr/>
          </p:nvSpPr>
          <p:spPr>
            <a:xfrm>
              <a:off x="2483768" y="2420888"/>
              <a:ext cx="282450" cy="323165"/>
            </a:xfrm>
            <a:prstGeom prst="rect">
              <a:avLst/>
            </a:prstGeom>
            <a:noFill/>
          </p:spPr>
          <p:txBody>
            <a:bodyPr wrap="none" rtlCol="0">
              <a:spAutoFit/>
            </a:bodyPr>
            <a:lstStyle/>
            <a:p>
              <a:r>
                <a:rPr lang="es-AR" sz="1500" dirty="0"/>
                <a:t>2</a:t>
              </a:r>
            </a:p>
          </p:txBody>
        </p:sp>
        <p:sp>
          <p:nvSpPr>
            <p:cNvPr id="8" name="7 CuadroTexto"/>
            <p:cNvSpPr txBox="1"/>
            <p:nvPr/>
          </p:nvSpPr>
          <p:spPr>
            <a:xfrm>
              <a:off x="1606018" y="2420888"/>
              <a:ext cx="282450" cy="323165"/>
            </a:xfrm>
            <a:prstGeom prst="rect">
              <a:avLst/>
            </a:prstGeom>
            <a:noFill/>
          </p:spPr>
          <p:txBody>
            <a:bodyPr wrap="none" rtlCol="0">
              <a:spAutoFit/>
            </a:bodyPr>
            <a:lstStyle/>
            <a:p>
              <a:r>
                <a:rPr lang="es-AR" sz="1500" dirty="0"/>
                <a:t>0</a:t>
              </a:r>
            </a:p>
          </p:txBody>
        </p:sp>
        <p:sp>
          <p:nvSpPr>
            <p:cNvPr id="9" name="8 CuadroTexto"/>
            <p:cNvSpPr txBox="1"/>
            <p:nvPr/>
          </p:nvSpPr>
          <p:spPr>
            <a:xfrm>
              <a:off x="2915816" y="2420888"/>
              <a:ext cx="282450" cy="323165"/>
            </a:xfrm>
            <a:prstGeom prst="rect">
              <a:avLst/>
            </a:prstGeom>
            <a:noFill/>
          </p:spPr>
          <p:txBody>
            <a:bodyPr wrap="none" rtlCol="0">
              <a:spAutoFit/>
            </a:bodyPr>
            <a:lstStyle/>
            <a:p>
              <a:r>
                <a:rPr lang="es-AR" sz="1500" dirty="0"/>
                <a:t>3</a:t>
              </a:r>
            </a:p>
          </p:txBody>
        </p:sp>
        <p:sp>
          <p:nvSpPr>
            <p:cNvPr id="10" name="9 CuadroTexto"/>
            <p:cNvSpPr txBox="1"/>
            <p:nvPr/>
          </p:nvSpPr>
          <p:spPr>
            <a:xfrm>
              <a:off x="3347864" y="2420888"/>
              <a:ext cx="282450" cy="323165"/>
            </a:xfrm>
            <a:prstGeom prst="rect">
              <a:avLst/>
            </a:prstGeom>
            <a:noFill/>
          </p:spPr>
          <p:txBody>
            <a:bodyPr wrap="none" rtlCol="0">
              <a:spAutoFit/>
            </a:bodyPr>
            <a:lstStyle/>
            <a:p>
              <a:r>
                <a:rPr lang="es-AR" sz="1500" dirty="0"/>
                <a:t>4</a:t>
              </a:r>
            </a:p>
          </p:txBody>
        </p:sp>
        <p:sp>
          <p:nvSpPr>
            <p:cNvPr id="11" name="10 CuadroTexto"/>
            <p:cNvSpPr txBox="1"/>
            <p:nvPr/>
          </p:nvSpPr>
          <p:spPr>
            <a:xfrm>
              <a:off x="2065374" y="2852936"/>
              <a:ext cx="282450" cy="323165"/>
            </a:xfrm>
            <a:prstGeom prst="rect">
              <a:avLst/>
            </a:prstGeom>
            <a:noFill/>
          </p:spPr>
          <p:txBody>
            <a:bodyPr wrap="none" rtlCol="0">
              <a:spAutoFit/>
            </a:bodyPr>
            <a:lstStyle/>
            <a:p>
              <a:r>
                <a:rPr lang="es-AR" sz="1500" dirty="0"/>
                <a:t>6</a:t>
              </a:r>
            </a:p>
          </p:txBody>
        </p:sp>
        <p:sp>
          <p:nvSpPr>
            <p:cNvPr id="12" name="11 CuadroTexto"/>
            <p:cNvSpPr txBox="1"/>
            <p:nvPr/>
          </p:nvSpPr>
          <p:spPr>
            <a:xfrm>
              <a:off x="2497422" y="2852936"/>
              <a:ext cx="282450" cy="323165"/>
            </a:xfrm>
            <a:prstGeom prst="rect">
              <a:avLst/>
            </a:prstGeom>
            <a:noFill/>
          </p:spPr>
          <p:txBody>
            <a:bodyPr wrap="none" rtlCol="0">
              <a:spAutoFit/>
            </a:bodyPr>
            <a:lstStyle/>
            <a:p>
              <a:r>
                <a:rPr lang="es-AR" sz="1500" dirty="0"/>
                <a:t>7</a:t>
              </a:r>
            </a:p>
          </p:txBody>
        </p:sp>
        <p:sp>
          <p:nvSpPr>
            <p:cNvPr id="13" name="12 CuadroTexto"/>
            <p:cNvSpPr txBox="1"/>
            <p:nvPr/>
          </p:nvSpPr>
          <p:spPr>
            <a:xfrm>
              <a:off x="1619672" y="2852936"/>
              <a:ext cx="282450" cy="323165"/>
            </a:xfrm>
            <a:prstGeom prst="rect">
              <a:avLst/>
            </a:prstGeom>
            <a:noFill/>
          </p:spPr>
          <p:txBody>
            <a:bodyPr wrap="none" rtlCol="0">
              <a:spAutoFit/>
            </a:bodyPr>
            <a:lstStyle/>
            <a:p>
              <a:r>
                <a:rPr lang="es-AR" sz="1500" dirty="0"/>
                <a:t>5</a:t>
              </a:r>
            </a:p>
          </p:txBody>
        </p:sp>
        <p:sp>
          <p:nvSpPr>
            <p:cNvPr id="14" name="13 CuadroTexto"/>
            <p:cNvSpPr txBox="1"/>
            <p:nvPr/>
          </p:nvSpPr>
          <p:spPr>
            <a:xfrm>
              <a:off x="2929470" y="2852936"/>
              <a:ext cx="282450" cy="323165"/>
            </a:xfrm>
            <a:prstGeom prst="rect">
              <a:avLst/>
            </a:prstGeom>
            <a:noFill/>
          </p:spPr>
          <p:txBody>
            <a:bodyPr wrap="none" rtlCol="0">
              <a:spAutoFit/>
            </a:bodyPr>
            <a:lstStyle/>
            <a:p>
              <a:r>
                <a:rPr lang="es-AR" sz="1500" dirty="0"/>
                <a:t>8</a:t>
              </a:r>
            </a:p>
          </p:txBody>
        </p:sp>
        <p:sp>
          <p:nvSpPr>
            <p:cNvPr id="15" name="14 CuadroTexto"/>
            <p:cNvSpPr txBox="1"/>
            <p:nvPr/>
          </p:nvSpPr>
          <p:spPr>
            <a:xfrm>
              <a:off x="3361518" y="2852936"/>
              <a:ext cx="282450" cy="323165"/>
            </a:xfrm>
            <a:prstGeom prst="rect">
              <a:avLst/>
            </a:prstGeom>
            <a:noFill/>
          </p:spPr>
          <p:txBody>
            <a:bodyPr wrap="none" rtlCol="0">
              <a:spAutoFit/>
            </a:bodyPr>
            <a:lstStyle/>
            <a:p>
              <a:r>
                <a:rPr lang="es-AR" sz="1500" dirty="0"/>
                <a:t>9</a:t>
              </a:r>
            </a:p>
          </p:txBody>
        </p:sp>
        <p:sp>
          <p:nvSpPr>
            <p:cNvPr id="16" name="15 CuadroTexto"/>
            <p:cNvSpPr txBox="1"/>
            <p:nvPr/>
          </p:nvSpPr>
          <p:spPr>
            <a:xfrm>
              <a:off x="1979712" y="3284984"/>
              <a:ext cx="380232" cy="323165"/>
            </a:xfrm>
            <a:prstGeom prst="rect">
              <a:avLst/>
            </a:prstGeom>
            <a:noFill/>
          </p:spPr>
          <p:txBody>
            <a:bodyPr wrap="none" rtlCol="0">
              <a:spAutoFit/>
            </a:bodyPr>
            <a:lstStyle/>
            <a:p>
              <a:r>
                <a:rPr lang="es-AR" sz="1500" dirty="0"/>
                <a:t>11</a:t>
              </a:r>
            </a:p>
          </p:txBody>
        </p:sp>
        <p:sp>
          <p:nvSpPr>
            <p:cNvPr id="17" name="16 CuadroTexto"/>
            <p:cNvSpPr txBox="1"/>
            <p:nvPr/>
          </p:nvSpPr>
          <p:spPr>
            <a:xfrm>
              <a:off x="2411760" y="3284984"/>
              <a:ext cx="432048" cy="323165"/>
            </a:xfrm>
            <a:prstGeom prst="rect">
              <a:avLst/>
            </a:prstGeom>
            <a:noFill/>
          </p:spPr>
          <p:txBody>
            <a:bodyPr wrap="square" rtlCol="0">
              <a:spAutoFit/>
            </a:bodyPr>
            <a:lstStyle/>
            <a:p>
              <a:r>
                <a:rPr lang="es-AR" sz="1500" dirty="0"/>
                <a:t>12</a:t>
              </a:r>
            </a:p>
          </p:txBody>
        </p:sp>
        <p:sp>
          <p:nvSpPr>
            <p:cNvPr id="18" name="17 CuadroTexto"/>
            <p:cNvSpPr txBox="1"/>
            <p:nvPr/>
          </p:nvSpPr>
          <p:spPr>
            <a:xfrm>
              <a:off x="1475656" y="3284984"/>
              <a:ext cx="380232" cy="323165"/>
            </a:xfrm>
            <a:prstGeom prst="rect">
              <a:avLst/>
            </a:prstGeom>
            <a:noFill/>
          </p:spPr>
          <p:txBody>
            <a:bodyPr wrap="none" rtlCol="0">
              <a:spAutoFit/>
            </a:bodyPr>
            <a:lstStyle/>
            <a:p>
              <a:r>
                <a:rPr lang="es-AR" sz="1500" dirty="0"/>
                <a:t>10</a:t>
              </a:r>
            </a:p>
          </p:txBody>
        </p:sp>
        <p:sp>
          <p:nvSpPr>
            <p:cNvPr id="19" name="18 CuadroTexto"/>
            <p:cNvSpPr txBox="1"/>
            <p:nvPr/>
          </p:nvSpPr>
          <p:spPr>
            <a:xfrm>
              <a:off x="2843808" y="3275692"/>
              <a:ext cx="380232" cy="323165"/>
            </a:xfrm>
            <a:prstGeom prst="rect">
              <a:avLst/>
            </a:prstGeom>
            <a:noFill/>
          </p:spPr>
          <p:txBody>
            <a:bodyPr wrap="none" rtlCol="0">
              <a:spAutoFit/>
            </a:bodyPr>
            <a:lstStyle/>
            <a:p>
              <a:r>
                <a:rPr lang="es-AR" sz="1500" dirty="0"/>
                <a:t>13</a:t>
              </a:r>
            </a:p>
          </p:txBody>
        </p:sp>
        <p:sp>
          <p:nvSpPr>
            <p:cNvPr id="20" name="19 CuadroTexto"/>
            <p:cNvSpPr txBox="1"/>
            <p:nvPr/>
          </p:nvSpPr>
          <p:spPr>
            <a:xfrm>
              <a:off x="3275856" y="3275692"/>
              <a:ext cx="380232" cy="323165"/>
            </a:xfrm>
            <a:prstGeom prst="rect">
              <a:avLst/>
            </a:prstGeom>
            <a:noFill/>
          </p:spPr>
          <p:txBody>
            <a:bodyPr wrap="none" rtlCol="0">
              <a:spAutoFit/>
            </a:bodyPr>
            <a:lstStyle/>
            <a:p>
              <a:r>
                <a:rPr lang="es-AR" sz="1500" dirty="0"/>
                <a:t>14</a:t>
              </a:r>
            </a:p>
          </p:txBody>
        </p:sp>
        <p:sp>
          <p:nvSpPr>
            <p:cNvPr id="21" name="20 CuadroTexto"/>
            <p:cNvSpPr txBox="1"/>
            <p:nvPr/>
          </p:nvSpPr>
          <p:spPr>
            <a:xfrm>
              <a:off x="1979712" y="3654316"/>
              <a:ext cx="380232" cy="323165"/>
            </a:xfrm>
            <a:prstGeom prst="rect">
              <a:avLst/>
            </a:prstGeom>
            <a:noFill/>
          </p:spPr>
          <p:txBody>
            <a:bodyPr wrap="none" rtlCol="0">
              <a:spAutoFit/>
            </a:bodyPr>
            <a:lstStyle/>
            <a:p>
              <a:r>
                <a:rPr lang="es-AR" sz="1500" dirty="0"/>
                <a:t>16</a:t>
              </a:r>
            </a:p>
          </p:txBody>
        </p:sp>
        <p:sp>
          <p:nvSpPr>
            <p:cNvPr id="22" name="21 CuadroTexto"/>
            <p:cNvSpPr txBox="1"/>
            <p:nvPr/>
          </p:nvSpPr>
          <p:spPr>
            <a:xfrm>
              <a:off x="2411760" y="3654316"/>
              <a:ext cx="380232" cy="323165"/>
            </a:xfrm>
            <a:prstGeom prst="rect">
              <a:avLst/>
            </a:prstGeom>
            <a:noFill/>
          </p:spPr>
          <p:txBody>
            <a:bodyPr wrap="square" rtlCol="0">
              <a:spAutoFit/>
            </a:bodyPr>
            <a:lstStyle/>
            <a:p>
              <a:r>
                <a:rPr lang="es-AR" sz="1500" dirty="0"/>
                <a:t>17</a:t>
              </a:r>
            </a:p>
          </p:txBody>
        </p:sp>
        <p:sp>
          <p:nvSpPr>
            <p:cNvPr id="23" name="22 CuadroTexto"/>
            <p:cNvSpPr txBox="1"/>
            <p:nvPr/>
          </p:nvSpPr>
          <p:spPr>
            <a:xfrm>
              <a:off x="1475656" y="3654316"/>
              <a:ext cx="380232" cy="323165"/>
            </a:xfrm>
            <a:prstGeom prst="rect">
              <a:avLst/>
            </a:prstGeom>
            <a:noFill/>
          </p:spPr>
          <p:txBody>
            <a:bodyPr wrap="none" rtlCol="0">
              <a:spAutoFit/>
            </a:bodyPr>
            <a:lstStyle/>
            <a:p>
              <a:r>
                <a:rPr lang="es-AR" sz="1500" dirty="0"/>
                <a:t>15</a:t>
              </a:r>
            </a:p>
          </p:txBody>
        </p:sp>
        <p:sp>
          <p:nvSpPr>
            <p:cNvPr id="24" name="23 CuadroTexto"/>
            <p:cNvSpPr txBox="1"/>
            <p:nvPr/>
          </p:nvSpPr>
          <p:spPr>
            <a:xfrm>
              <a:off x="2843808" y="3645024"/>
              <a:ext cx="380232" cy="323165"/>
            </a:xfrm>
            <a:prstGeom prst="rect">
              <a:avLst/>
            </a:prstGeom>
            <a:noFill/>
          </p:spPr>
          <p:txBody>
            <a:bodyPr wrap="none" rtlCol="0">
              <a:spAutoFit/>
            </a:bodyPr>
            <a:lstStyle/>
            <a:p>
              <a:r>
                <a:rPr lang="es-AR" sz="1500" dirty="0"/>
                <a:t>18</a:t>
              </a:r>
            </a:p>
          </p:txBody>
        </p:sp>
        <p:sp>
          <p:nvSpPr>
            <p:cNvPr id="25" name="24 CuadroTexto"/>
            <p:cNvSpPr txBox="1"/>
            <p:nvPr/>
          </p:nvSpPr>
          <p:spPr>
            <a:xfrm>
              <a:off x="3275856" y="3645024"/>
              <a:ext cx="380232" cy="323165"/>
            </a:xfrm>
            <a:prstGeom prst="rect">
              <a:avLst/>
            </a:prstGeom>
            <a:noFill/>
          </p:spPr>
          <p:txBody>
            <a:bodyPr wrap="none" rtlCol="0">
              <a:spAutoFit/>
            </a:bodyPr>
            <a:lstStyle/>
            <a:p>
              <a:r>
                <a:rPr lang="es-AR" sz="1500" dirty="0"/>
                <a:t>19</a:t>
              </a:r>
            </a:p>
          </p:txBody>
        </p:sp>
        <p:sp>
          <p:nvSpPr>
            <p:cNvPr id="26" name="25 CuadroTexto"/>
            <p:cNvSpPr txBox="1"/>
            <p:nvPr/>
          </p:nvSpPr>
          <p:spPr>
            <a:xfrm>
              <a:off x="1979712" y="4014356"/>
              <a:ext cx="432048" cy="323165"/>
            </a:xfrm>
            <a:prstGeom prst="rect">
              <a:avLst/>
            </a:prstGeom>
            <a:noFill/>
          </p:spPr>
          <p:txBody>
            <a:bodyPr wrap="square" rtlCol="0">
              <a:spAutoFit/>
            </a:bodyPr>
            <a:lstStyle/>
            <a:p>
              <a:r>
                <a:rPr lang="es-AR" sz="1500" dirty="0"/>
                <a:t>21</a:t>
              </a:r>
            </a:p>
          </p:txBody>
        </p:sp>
        <p:sp>
          <p:nvSpPr>
            <p:cNvPr id="27" name="26 CuadroTexto"/>
            <p:cNvSpPr txBox="1"/>
            <p:nvPr/>
          </p:nvSpPr>
          <p:spPr>
            <a:xfrm>
              <a:off x="2411760" y="4014357"/>
              <a:ext cx="504056" cy="323165"/>
            </a:xfrm>
            <a:prstGeom prst="rect">
              <a:avLst/>
            </a:prstGeom>
            <a:noFill/>
          </p:spPr>
          <p:txBody>
            <a:bodyPr wrap="square" rtlCol="0">
              <a:spAutoFit/>
            </a:bodyPr>
            <a:lstStyle/>
            <a:p>
              <a:r>
                <a:rPr lang="es-AR" sz="1500" dirty="0"/>
                <a:t>22</a:t>
              </a:r>
            </a:p>
          </p:txBody>
        </p:sp>
        <p:sp>
          <p:nvSpPr>
            <p:cNvPr id="28" name="27 CuadroTexto"/>
            <p:cNvSpPr txBox="1"/>
            <p:nvPr/>
          </p:nvSpPr>
          <p:spPr>
            <a:xfrm>
              <a:off x="1475656" y="4014356"/>
              <a:ext cx="380232" cy="323165"/>
            </a:xfrm>
            <a:prstGeom prst="rect">
              <a:avLst/>
            </a:prstGeom>
            <a:noFill/>
          </p:spPr>
          <p:txBody>
            <a:bodyPr wrap="none" rtlCol="0">
              <a:spAutoFit/>
            </a:bodyPr>
            <a:lstStyle/>
            <a:p>
              <a:r>
                <a:rPr lang="es-AR" sz="1500" dirty="0"/>
                <a:t>20</a:t>
              </a:r>
            </a:p>
          </p:txBody>
        </p:sp>
        <p:sp>
          <p:nvSpPr>
            <p:cNvPr id="29" name="28 CuadroTexto"/>
            <p:cNvSpPr txBox="1"/>
            <p:nvPr/>
          </p:nvSpPr>
          <p:spPr>
            <a:xfrm>
              <a:off x="2823616" y="4005064"/>
              <a:ext cx="380232" cy="323165"/>
            </a:xfrm>
            <a:prstGeom prst="rect">
              <a:avLst/>
            </a:prstGeom>
            <a:noFill/>
          </p:spPr>
          <p:txBody>
            <a:bodyPr wrap="none" rtlCol="0">
              <a:spAutoFit/>
            </a:bodyPr>
            <a:lstStyle/>
            <a:p>
              <a:r>
                <a:rPr lang="es-AR" sz="1500" dirty="0"/>
                <a:t>23</a:t>
              </a:r>
            </a:p>
          </p:txBody>
        </p:sp>
        <p:sp>
          <p:nvSpPr>
            <p:cNvPr id="30" name="29 CuadroTexto"/>
            <p:cNvSpPr txBox="1"/>
            <p:nvPr/>
          </p:nvSpPr>
          <p:spPr>
            <a:xfrm>
              <a:off x="3275856" y="4005064"/>
              <a:ext cx="380232" cy="323165"/>
            </a:xfrm>
            <a:prstGeom prst="rect">
              <a:avLst/>
            </a:prstGeom>
            <a:noFill/>
          </p:spPr>
          <p:txBody>
            <a:bodyPr wrap="none" rtlCol="0">
              <a:spAutoFit/>
            </a:bodyPr>
            <a:lstStyle/>
            <a:p>
              <a:r>
                <a:rPr lang="es-AR" sz="1500" dirty="0"/>
                <a:t>24</a:t>
              </a:r>
            </a:p>
          </p:txBody>
        </p:sp>
        <p:sp>
          <p:nvSpPr>
            <p:cNvPr id="31" name="30 CuadroTexto"/>
            <p:cNvSpPr txBox="1"/>
            <p:nvPr/>
          </p:nvSpPr>
          <p:spPr>
            <a:xfrm>
              <a:off x="1979712" y="4374396"/>
              <a:ext cx="380232" cy="323165"/>
            </a:xfrm>
            <a:prstGeom prst="rect">
              <a:avLst/>
            </a:prstGeom>
            <a:noFill/>
          </p:spPr>
          <p:txBody>
            <a:bodyPr wrap="none" rtlCol="0">
              <a:spAutoFit/>
            </a:bodyPr>
            <a:lstStyle/>
            <a:p>
              <a:r>
                <a:rPr lang="es-AR" sz="1500" dirty="0"/>
                <a:t>26</a:t>
              </a:r>
            </a:p>
          </p:txBody>
        </p:sp>
        <p:sp>
          <p:nvSpPr>
            <p:cNvPr id="32" name="31 CuadroTexto"/>
            <p:cNvSpPr txBox="1"/>
            <p:nvPr/>
          </p:nvSpPr>
          <p:spPr>
            <a:xfrm>
              <a:off x="2411760" y="4374396"/>
              <a:ext cx="380232" cy="323165"/>
            </a:xfrm>
            <a:prstGeom prst="rect">
              <a:avLst/>
            </a:prstGeom>
            <a:noFill/>
          </p:spPr>
          <p:txBody>
            <a:bodyPr wrap="none" rtlCol="0">
              <a:spAutoFit/>
            </a:bodyPr>
            <a:lstStyle/>
            <a:p>
              <a:r>
                <a:rPr lang="es-AR" sz="1500" dirty="0"/>
                <a:t>27</a:t>
              </a:r>
            </a:p>
          </p:txBody>
        </p:sp>
        <p:sp>
          <p:nvSpPr>
            <p:cNvPr id="33" name="32 CuadroTexto"/>
            <p:cNvSpPr txBox="1"/>
            <p:nvPr/>
          </p:nvSpPr>
          <p:spPr>
            <a:xfrm>
              <a:off x="1475656" y="4374396"/>
              <a:ext cx="380232" cy="323165"/>
            </a:xfrm>
            <a:prstGeom prst="rect">
              <a:avLst/>
            </a:prstGeom>
            <a:noFill/>
          </p:spPr>
          <p:txBody>
            <a:bodyPr wrap="none" rtlCol="0">
              <a:spAutoFit/>
            </a:bodyPr>
            <a:lstStyle/>
            <a:p>
              <a:r>
                <a:rPr lang="es-AR" sz="1500" dirty="0"/>
                <a:t>25</a:t>
              </a:r>
            </a:p>
          </p:txBody>
        </p:sp>
        <p:sp>
          <p:nvSpPr>
            <p:cNvPr id="34" name="33 CuadroTexto"/>
            <p:cNvSpPr txBox="1"/>
            <p:nvPr/>
          </p:nvSpPr>
          <p:spPr>
            <a:xfrm>
              <a:off x="2843808" y="4365104"/>
              <a:ext cx="380232" cy="323165"/>
            </a:xfrm>
            <a:prstGeom prst="rect">
              <a:avLst/>
            </a:prstGeom>
            <a:noFill/>
          </p:spPr>
          <p:txBody>
            <a:bodyPr wrap="none" rtlCol="0">
              <a:spAutoFit/>
            </a:bodyPr>
            <a:lstStyle/>
            <a:p>
              <a:r>
                <a:rPr lang="es-AR" sz="1500" dirty="0"/>
                <a:t>28</a:t>
              </a:r>
            </a:p>
          </p:txBody>
        </p:sp>
        <p:sp>
          <p:nvSpPr>
            <p:cNvPr id="35" name="34 CuadroTexto"/>
            <p:cNvSpPr txBox="1"/>
            <p:nvPr/>
          </p:nvSpPr>
          <p:spPr>
            <a:xfrm>
              <a:off x="3275856" y="4365104"/>
              <a:ext cx="380232" cy="323165"/>
            </a:xfrm>
            <a:prstGeom prst="rect">
              <a:avLst/>
            </a:prstGeom>
            <a:noFill/>
          </p:spPr>
          <p:txBody>
            <a:bodyPr wrap="none" rtlCol="0">
              <a:spAutoFit/>
            </a:bodyPr>
            <a:lstStyle/>
            <a:p>
              <a:r>
                <a:rPr lang="es-AR" sz="1500" dirty="0"/>
                <a:t>29</a:t>
              </a:r>
            </a:p>
          </p:txBody>
        </p:sp>
        <p:sp>
          <p:nvSpPr>
            <p:cNvPr id="36" name="35 CuadroTexto"/>
            <p:cNvSpPr txBox="1"/>
            <p:nvPr/>
          </p:nvSpPr>
          <p:spPr>
            <a:xfrm>
              <a:off x="1979712" y="4734436"/>
              <a:ext cx="504056" cy="323165"/>
            </a:xfrm>
            <a:prstGeom prst="rect">
              <a:avLst/>
            </a:prstGeom>
            <a:noFill/>
          </p:spPr>
          <p:txBody>
            <a:bodyPr wrap="square" rtlCol="0">
              <a:spAutoFit/>
            </a:bodyPr>
            <a:lstStyle/>
            <a:p>
              <a:r>
                <a:rPr lang="es-AR" sz="1500" dirty="0"/>
                <a:t>31</a:t>
              </a:r>
            </a:p>
          </p:txBody>
        </p:sp>
        <p:sp>
          <p:nvSpPr>
            <p:cNvPr id="37" name="36 CuadroTexto"/>
            <p:cNvSpPr txBox="1"/>
            <p:nvPr/>
          </p:nvSpPr>
          <p:spPr>
            <a:xfrm>
              <a:off x="2411760" y="4734436"/>
              <a:ext cx="504056" cy="323165"/>
            </a:xfrm>
            <a:prstGeom prst="rect">
              <a:avLst/>
            </a:prstGeom>
            <a:noFill/>
          </p:spPr>
          <p:txBody>
            <a:bodyPr wrap="square" rtlCol="0">
              <a:spAutoFit/>
            </a:bodyPr>
            <a:lstStyle/>
            <a:p>
              <a:r>
                <a:rPr lang="es-AR" sz="1500" dirty="0"/>
                <a:t>32</a:t>
              </a:r>
            </a:p>
          </p:txBody>
        </p:sp>
        <p:sp>
          <p:nvSpPr>
            <p:cNvPr id="38" name="37 CuadroTexto"/>
            <p:cNvSpPr txBox="1"/>
            <p:nvPr/>
          </p:nvSpPr>
          <p:spPr>
            <a:xfrm>
              <a:off x="1475656" y="4725144"/>
              <a:ext cx="380232" cy="323165"/>
            </a:xfrm>
            <a:prstGeom prst="rect">
              <a:avLst/>
            </a:prstGeom>
            <a:noFill/>
          </p:spPr>
          <p:txBody>
            <a:bodyPr wrap="none" rtlCol="0">
              <a:spAutoFit/>
            </a:bodyPr>
            <a:lstStyle/>
            <a:p>
              <a:r>
                <a:rPr lang="es-AR" sz="1500" dirty="0"/>
                <a:t>30</a:t>
              </a:r>
            </a:p>
          </p:txBody>
        </p:sp>
        <p:sp>
          <p:nvSpPr>
            <p:cNvPr id="39" name="38 CuadroTexto"/>
            <p:cNvSpPr txBox="1"/>
            <p:nvPr/>
          </p:nvSpPr>
          <p:spPr>
            <a:xfrm>
              <a:off x="2843808" y="4725144"/>
              <a:ext cx="432048" cy="323165"/>
            </a:xfrm>
            <a:prstGeom prst="rect">
              <a:avLst/>
            </a:prstGeom>
            <a:noFill/>
          </p:spPr>
          <p:txBody>
            <a:bodyPr wrap="square" rtlCol="0">
              <a:spAutoFit/>
            </a:bodyPr>
            <a:lstStyle/>
            <a:p>
              <a:r>
                <a:rPr lang="es-AR" sz="1500" dirty="0"/>
                <a:t>33</a:t>
              </a:r>
            </a:p>
          </p:txBody>
        </p:sp>
        <p:sp>
          <p:nvSpPr>
            <p:cNvPr id="40" name="39 CuadroTexto"/>
            <p:cNvSpPr txBox="1"/>
            <p:nvPr/>
          </p:nvSpPr>
          <p:spPr>
            <a:xfrm>
              <a:off x="3275856" y="4725144"/>
              <a:ext cx="380232" cy="323165"/>
            </a:xfrm>
            <a:prstGeom prst="rect">
              <a:avLst/>
            </a:prstGeom>
            <a:noFill/>
          </p:spPr>
          <p:txBody>
            <a:bodyPr wrap="none" rtlCol="0">
              <a:spAutoFit/>
            </a:bodyPr>
            <a:lstStyle/>
            <a:p>
              <a:r>
                <a:rPr lang="es-AR" sz="1500" dirty="0"/>
                <a:t>34</a:t>
              </a:r>
            </a:p>
          </p:txBody>
        </p:sp>
      </p:grpSp>
      <p:graphicFrame>
        <p:nvGraphicFramePr>
          <p:cNvPr id="80" name="79 Tabla"/>
          <p:cNvGraphicFramePr>
            <a:graphicFrameLocks noGrp="1"/>
          </p:cNvGraphicFramePr>
          <p:nvPr/>
        </p:nvGraphicFramePr>
        <p:xfrm>
          <a:off x="4427985" y="2492896"/>
          <a:ext cx="3960441" cy="731520"/>
        </p:xfrm>
        <a:graphic>
          <a:graphicData uri="http://schemas.openxmlformats.org/drawingml/2006/table">
            <a:tbl>
              <a:tblPr firstRow="1" bandRow="1">
                <a:tableStyleId>{5C22544A-7EE6-4342-B048-85BDC9FD1C3A}</a:tableStyleId>
              </a:tblPr>
              <a:tblGrid>
                <a:gridCol w="1320147">
                  <a:extLst>
                    <a:ext uri="{9D8B030D-6E8A-4147-A177-3AD203B41FA5}">
                      <a16:colId xmlns="" xmlns:a16="http://schemas.microsoft.com/office/drawing/2014/main" val="20000"/>
                    </a:ext>
                  </a:extLst>
                </a:gridCol>
                <a:gridCol w="1320147">
                  <a:extLst>
                    <a:ext uri="{9D8B030D-6E8A-4147-A177-3AD203B41FA5}">
                      <a16:colId xmlns="" xmlns:a16="http://schemas.microsoft.com/office/drawing/2014/main" val="20001"/>
                    </a:ext>
                  </a:extLst>
                </a:gridCol>
                <a:gridCol w="1320147">
                  <a:extLst>
                    <a:ext uri="{9D8B030D-6E8A-4147-A177-3AD203B41FA5}">
                      <a16:colId xmlns="" xmlns:a16="http://schemas.microsoft.com/office/drawing/2014/main" val="20002"/>
                    </a:ext>
                  </a:extLst>
                </a:gridCol>
              </a:tblGrid>
              <a:tr h="221744">
                <a:tc>
                  <a:txBody>
                    <a:bodyPr/>
                    <a:lstStyle/>
                    <a:p>
                      <a:r>
                        <a:rPr lang="es-AR" dirty="0"/>
                        <a:t>Archivo</a:t>
                      </a:r>
                    </a:p>
                  </a:txBody>
                  <a:tcPr/>
                </a:tc>
                <a:tc>
                  <a:txBody>
                    <a:bodyPr/>
                    <a:lstStyle/>
                    <a:p>
                      <a:r>
                        <a:rPr lang="es-AR" dirty="0"/>
                        <a:t>Comienzo</a:t>
                      </a:r>
                    </a:p>
                  </a:txBody>
                  <a:tcPr/>
                </a:tc>
                <a:tc>
                  <a:txBody>
                    <a:bodyPr/>
                    <a:lstStyle/>
                    <a:p>
                      <a:r>
                        <a:rPr lang="es-AR" dirty="0"/>
                        <a:t>Final</a:t>
                      </a:r>
                    </a:p>
                  </a:txBody>
                  <a:tcPr/>
                </a:tc>
                <a:extLst>
                  <a:ext uri="{0D108BD9-81ED-4DB2-BD59-A6C34878D82A}">
                    <a16:rowId xmlns="" xmlns:a16="http://schemas.microsoft.com/office/drawing/2014/main" val="10000"/>
                  </a:ext>
                </a:extLst>
              </a:tr>
              <a:tr h="260199">
                <a:tc>
                  <a:txBody>
                    <a:bodyPr/>
                    <a:lstStyle/>
                    <a:p>
                      <a:r>
                        <a:rPr lang="es-AR" dirty="0"/>
                        <a:t>Oracle</a:t>
                      </a:r>
                    </a:p>
                  </a:txBody>
                  <a:tcPr/>
                </a:tc>
                <a:tc>
                  <a:txBody>
                    <a:bodyPr/>
                    <a:lstStyle/>
                    <a:p>
                      <a:r>
                        <a:rPr lang="es-AR" dirty="0"/>
                        <a:t>9</a:t>
                      </a:r>
                    </a:p>
                  </a:txBody>
                  <a:tcPr/>
                </a:tc>
                <a:tc>
                  <a:txBody>
                    <a:bodyPr/>
                    <a:lstStyle/>
                    <a:p>
                      <a:r>
                        <a:rPr lang="es-AR" dirty="0"/>
                        <a:t>25</a:t>
                      </a:r>
                    </a:p>
                  </a:txBody>
                  <a:tcPr/>
                </a:tc>
                <a:extLst>
                  <a:ext uri="{0D108BD9-81ED-4DB2-BD59-A6C34878D82A}">
                    <a16:rowId xmlns="" xmlns:a16="http://schemas.microsoft.com/office/drawing/2014/main" val="10001"/>
                  </a:ext>
                </a:extLst>
              </a:tr>
            </a:tbl>
          </a:graphicData>
        </a:graphic>
      </p:graphicFrame>
      <p:cxnSp>
        <p:nvCxnSpPr>
          <p:cNvPr id="82" name="81 Conector recto de flecha"/>
          <p:cNvCxnSpPr>
            <a:stCxn id="15" idx="3"/>
            <a:endCxn id="53" idx="3"/>
          </p:cNvCxnSpPr>
          <p:nvPr/>
        </p:nvCxnSpPr>
        <p:spPr>
          <a:xfrm flipH="1">
            <a:off x="2267744" y="3590583"/>
            <a:ext cx="1160200" cy="45048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83 Conector recto de flecha"/>
          <p:cNvCxnSpPr/>
          <p:nvPr/>
        </p:nvCxnSpPr>
        <p:spPr>
          <a:xfrm>
            <a:off x="2267744" y="4149080"/>
            <a:ext cx="216024" cy="21602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86 Conector recto de flecha"/>
          <p:cNvCxnSpPr>
            <a:endCxn id="27" idx="1"/>
          </p:cNvCxnSpPr>
          <p:nvPr/>
        </p:nvCxnSpPr>
        <p:spPr>
          <a:xfrm flipH="1">
            <a:off x="2195736" y="4509120"/>
            <a:ext cx="288032" cy="2428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27" idx="1"/>
          </p:cNvCxnSpPr>
          <p:nvPr/>
        </p:nvCxnSpPr>
        <p:spPr>
          <a:xfrm flipH="1" flipV="1">
            <a:off x="1835696" y="3717032"/>
            <a:ext cx="360040" cy="10349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92 Conector recto de flecha"/>
          <p:cNvCxnSpPr>
            <a:stCxn id="47" idx="2"/>
            <a:endCxn id="67" idx="0"/>
          </p:cNvCxnSpPr>
          <p:nvPr/>
        </p:nvCxnSpPr>
        <p:spPr>
          <a:xfrm>
            <a:off x="1727684" y="3717032"/>
            <a:ext cx="0" cy="129614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100 CuadroTexto"/>
          <p:cNvSpPr txBox="1"/>
          <p:nvPr/>
        </p:nvSpPr>
        <p:spPr>
          <a:xfrm>
            <a:off x="5724128" y="1988840"/>
            <a:ext cx="1728192" cy="400110"/>
          </a:xfrm>
          <a:prstGeom prst="rect">
            <a:avLst/>
          </a:prstGeom>
          <a:noFill/>
        </p:spPr>
        <p:txBody>
          <a:bodyPr wrap="square" rtlCol="0">
            <a:spAutoFit/>
          </a:bodyPr>
          <a:lstStyle/>
          <a:p>
            <a:r>
              <a:rPr lang="es-AR" sz="2000" b="1" dirty="0"/>
              <a:t>Directorio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692696"/>
            <a:ext cx="8229600" cy="1396752"/>
          </a:xfrm>
        </p:spPr>
        <p:txBody>
          <a:bodyPr/>
          <a:lstStyle/>
          <a:p>
            <a:r>
              <a:rPr lang="es-AR" dirty="0"/>
              <a:t>Otro problema es la Fiabilidad. </a:t>
            </a:r>
          </a:p>
          <a:p>
            <a:pPr>
              <a:buNone/>
            </a:pPr>
            <a:r>
              <a:rPr lang="es-AR" dirty="0"/>
              <a:t>	Que sucede si se daña un cluster????</a:t>
            </a:r>
          </a:p>
        </p:txBody>
      </p:sp>
      <p:sp>
        <p:nvSpPr>
          <p:cNvPr id="5" name="2 Marcador de contenido"/>
          <p:cNvSpPr txBox="1">
            <a:spLocks/>
          </p:cNvSpPr>
          <p:nvPr/>
        </p:nvSpPr>
        <p:spPr>
          <a:xfrm>
            <a:off x="467544" y="1772816"/>
            <a:ext cx="8229600" cy="139675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AR" sz="3200" b="0" i="0" u="none" strike="noStrike" kern="1200" cap="none" spc="0" normalizeH="0" baseline="0" noProof="0" dirty="0">
                <a:ln>
                  <a:noFill/>
                </a:ln>
                <a:solidFill>
                  <a:schemeClr val="tx1"/>
                </a:solidFill>
                <a:effectLst/>
                <a:uLnTx/>
                <a:uFillTx/>
                <a:latin typeface="+mn-lt"/>
                <a:ea typeface="+mn-ea"/>
                <a:cs typeface="+mn-cs"/>
              </a:rPr>
              <a:t>Pierdo el puntero al siguiente,</a:t>
            </a:r>
            <a:r>
              <a:rPr kumimoji="0" lang="es-AR" sz="3200" b="0" i="0" u="none" strike="noStrike" kern="1200" cap="none" spc="0" normalizeH="0" noProof="0" dirty="0">
                <a:ln>
                  <a:noFill/>
                </a:ln>
                <a:solidFill>
                  <a:schemeClr val="tx1"/>
                </a:solidFill>
                <a:effectLst/>
                <a:uLnTx/>
                <a:uFillTx/>
                <a:latin typeface="+mn-lt"/>
                <a:ea typeface="+mn-ea"/>
                <a:cs typeface="+mn-cs"/>
              </a:rPr>
              <a:t> por lo tanto se corrompe el archivo.</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2 Marcador de contenido"/>
          <p:cNvSpPr txBox="1">
            <a:spLocks/>
          </p:cNvSpPr>
          <p:nvPr/>
        </p:nvSpPr>
        <p:spPr>
          <a:xfrm>
            <a:off x="323528" y="2924944"/>
            <a:ext cx="8229600" cy="1396752"/>
          </a:xfrm>
          <a:prstGeom prst="rect">
            <a:avLst/>
          </a:prstGeom>
        </p:spPr>
        <p:txBody>
          <a:bodyPr vert="horz" lIns="91440" tIns="45720" rIns="91440" bIns="45720" rtlCol="0">
            <a:normAutofit fontScale="92500" lnSpcReduction="20000"/>
          </a:bodyPr>
          <a:lstStyle/>
          <a:p>
            <a:pPr marL="342900" indent="-342900">
              <a:spcBef>
                <a:spcPct val="20000"/>
              </a:spcBef>
            </a:pPr>
            <a:r>
              <a:rPr lang="es-AR" sz="3500" dirty="0"/>
              <a:t>	</a:t>
            </a:r>
            <a:r>
              <a:rPr lang="es-AR" sz="3500" b="1" dirty="0"/>
              <a:t>Alternativa: </a:t>
            </a:r>
            <a:r>
              <a:rPr lang="es-AR" sz="3500" dirty="0"/>
              <a:t>Utilizar una  tabla de asignación de archivos (FAT, File-Allocation Table) Por ejemplo, el renombrado FAT32. </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1 Título"/>
          <p:cNvSpPr txBox="1">
            <a:spLocks/>
          </p:cNvSpPr>
          <p:nvPr/>
        </p:nvSpPr>
        <p:spPr>
          <a:xfrm>
            <a:off x="395536" y="-171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4400" b="1" i="0" u="none" strike="noStrike" kern="1200" cap="none" spc="0" normalizeH="0" baseline="0" noProof="0" dirty="0">
                <a:ln>
                  <a:noFill/>
                </a:ln>
                <a:solidFill>
                  <a:schemeClr val="tx1"/>
                </a:solidFill>
                <a:effectLst/>
                <a:uLnTx/>
                <a:uFillTx/>
                <a:latin typeface="+mj-lt"/>
                <a:ea typeface="+mj-ea"/>
                <a:cs typeface="+mj-cs"/>
              </a:rPr>
              <a:t>Asignación Enlazada (Ej. FAT32)</a:t>
            </a:r>
            <a:endParaRPr kumimoji="0" lang="es-AR"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2 Marcador de contenido"/>
          <p:cNvSpPr txBox="1">
            <a:spLocks/>
          </p:cNvSpPr>
          <p:nvPr/>
        </p:nvSpPr>
        <p:spPr>
          <a:xfrm>
            <a:off x="251520" y="4221088"/>
            <a:ext cx="8229600" cy="2088232"/>
          </a:xfrm>
          <a:prstGeom prst="rect">
            <a:avLst/>
          </a:prstGeom>
        </p:spPr>
        <p:txBody>
          <a:bodyPr vert="horz" lIns="91440" tIns="45720" rIns="91440" bIns="45720" rtlCol="0">
            <a:normAutofit/>
          </a:bodyPr>
          <a:lstStyle/>
          <a:p>
            <a:pPr marL="457200" marR="0" lvl="0" indent="-381000" algn="l" defTabSz="914400" rtl="0" eaLnBrk="1" fontAlgn="auto" latinLnBrk="0" hangingPunct="1">
              <a:lnSpc>
                <a:spcPct val="100000"/>
              </a:lnSpc>
              <a:spcBef>
                <a:spcPts val="0"/>
              </a:spcBef>
              <a:spcAft>
                <a:spcPts val="0"/>
              </a:spcAft>
              <a:buClrTx/>
              <a:buSzPts val="2400"/>
              <a:buFont typeface="Arial" pitchFamily="34" charset="0"/>
              <a:buNone/>
              <a:tabLst/>
              <a:defRPr/>
            </a:pPr>
            <a:r>
              <a:rPr kumimoji="0" lang="es-AR" sz="3200" b="0" i="0" u="none" strike="noStrike" kern="1200" cap="none" spc="0" normalizeH="0" baseline="0" noProof="0" dirty="0">
                <a:ln>
                  <a:noFill/>
                </a:ln>
                <a:solidFill>
                  <a:schemeClr val="tx1"/>
                </a:solidFill>
                <a:effectLst/>
                <a:uLnTx/>
                <a:uFillTx/>
                <a:latin typeface="+mn-lt"/>
                <a:ea typeface="+mn-ea"/>
                <a:cs typeface="+mn-cs"/>
              </a:rPr>
              <a:t>	Problemas de Saltos entre FAT y Bloque destino (Solución guardar FAT en CACHE)</a:t>
            </a:r>
          </a:p>
          <a:p>
            <a:pPr marL="457200" marR="0" lvl="0" indent="-381000" algn="l" defTabSz="914400" rtl="0" eaLnBrk="1" fontAlgn="auto" latinLnBrk="0" hangingPunct="1">
              <a:lnSpc>
                <a:spcPct val="100000"/>
              </a:lnSpc>
              <a:spcBef>
                <a:spcPts val="0"/>
              </a:spcBef>
              <a:spcAft>
                <a:spcPts val="0"/>
              </a:spcAft>
              <a:buClrTx/>
              <a:buSzPts val="2400"/>
              <a:buFont typeface="Arial" pitchFamily="34" charset="0"/>
              <a:buNone/>
              <a:tabLst/>
              <a:defRPr/>
            </a:pPr>
            <a:r>
              <a:rPr kumimoji="0" lang="es-AR" sz="3200" b="0" i="0" u="none" strike="noStrike" kern="1200" cap="none" spc="0" normalizeH="0" baseline="0" noProof="0" dirty="0">
                <a:ln>
                  <a:noFill/>
                </a:ln>
                <a:solidFill>
                  <a:schemeClr val="tx1"/>
                </a:solidFill>
                <a:effectLst/>
                <a:uLnTx/>
                <a:uFillTx/>
                <a:latin typeface="+mn-lt"/>
                <a:ea typeface="+mn-ea"/>
                <a:cs typeface="+mn-cs"/>
              </a:rPr>
              <a:t>	Problema de tamaños máximos de Archivos (FAT32 = 2exp32 =4G Max tam. Arch.)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Asignación Enlazada (Ej. FAT32)</a:t>
            </a:r>
            <a:endParaRPr lang="es-AR" dirty="0"/>
          </a:p>
        </p:txBody>
      </p:sp>
      <p:sp>
        <p:nvSpPr>
          <p:cNvPr id="3" name="2 Marcador de contenido"/>
          <p:cNvSpPr>
            <a:spLocks noGrp="1"/>
          </p:cNvSpPr>
          <p:nvPr>
            <p:ph idx="1"/>
          </p:nvPr>
        </p:nvSpPr>
        <p:spPr>
          <a:xfrm>
            <a:off x="467544" y="1196752"/>
            <a:ext cx="8136904" cy="1080120"/>
          </a:xfrm>
        </p:spPr>
        <p:txBody>
          <a:bodyPr>
            <a:normAutofit fontScale="62500" lnSpcReduction="20000"/>
          </a:bodyPr>
          <a:lstStyle/>
          <a:p>
            <a:pPr>
              <a:buNone/>
            </a:pPr>
            <a:r>
              <a:rPr lang="es-AR" dirty="0"/>
              <a:t>	Existe una correspondencia uno a uno entre la cantidad de entradas de la FAT y los Bloques del disco. La tabla FAT comienza en la posición 0 y termina en “n” (donde “n” es el Numero de Bloque menos 1)</a:t>
            </a:r>
          </a:p>
        </p:txBody>
      </p:sp>
      <p:graphicFrame>
        <p:nvGraphicFramePr>
          <p:cNvPr id="4" name="3 Tabla"/>
          <p:cNvGraphicFramePr>
            <a:graphicFrameLocks noGrp="1"/>
          </p:cNvGraphicFramePr>
          <p:nvPr/>
        </p:nvGraphicFramePr>
        <p:xfrm>
          <a:off x="539552" y="2996952"/>
          <a:ext cx="3816424" cy="1463040"/>
        </p:xfrm>
        <a:graphic>
          <a:graphicData uri="http://schemas.openxmlformats.org/drawingml/2006/table">
            <a:tbl>
              <a:tblPr firstRow="1" bandRow="1">
                <a:tableStyleId>{5C22544A-7EE6-4342-B048-85BDC9FD1C3A}</a:tableStyleId>
              </a:tblPr>
              <a:tblGrid>
                <a:gridCol w="1272141">
                  <a:extLst>
                    <a:ext uri="{9D8B030D-6E8A-4147-A177-3AD203B41FA5}">
                      <a16:colId xmlns="" xmlns:a16="http://schemas.microsoft.com/office/drawing/2014/main" val="20000"/>
                    </a:ext>
                  </a:extLst>
                </a:gridCol>
                <a:gridCol w="1248139">
                  <a:extLst>
                    <a:ext uri="{9D8B030D-6E8A-4147-A177-3AD203B41FA5}">
                      <a16:colId xmlns="" xmlns:a16="http://schemas.microsoft.com/office/drawing/2014/main" val="20001"/>
                    </a:ext>
                  </a:extLst>
                </a:gridCol>
                <a:gridCol w="1296144">
                  <a:extLst>
                    <a:ext uri="{9D8B030D-6E8A-4147-A177-3AD203B41FA5}">
                      <a16:colId xmlns="" xmlns:a16="http://schemas.microsoft.com/office/drawing/2014/main" val="20002"/>
                    </a:ext>
                  </a:extLst>
                </a:gridCol>
              </a:tblGrid>
              <a:tr h="221744">
                <a:tc>
                  <a:txBody>
                    <a:bodyPr/>
                    <a:lstStyle/>
                    <a:p>
                      <a:r>
                        <a:rPr lang="es-AR" dirty="0"/>
                        <a:t>Archivo</a:t>
                      </a:r>
                    </a:p>
                  </a:txBody>
                  <a:tcPr/>
                </a:tc>
                <a:tc>
                  <a:txBody>
                    <a:bodyPr/>
                    <a:lstStyle/>
                    <a:p>
                      <a:r>
                        <a:rPr lang="es-AR" dirty="0"/>
                        <a:t>Otra</a:t>
                      </a:r>
                      <a:r>
                        <a:rPr lang="es-AR" baseline="0" dirty="0"/>
                        <a:t> info</a:t>
                      </a:r>
                      <a:endParaRPr lang="es-AR" dirty="0"/>
                    </a:p>
                  </a:txBody>
                  <a:tcPr/>
                </a:tc>
                <a:tc>
                  <a:txBody>
                    <a:bodyPr/>
                    <a:lstStyle/>
                    <a:p>
                      <a:r>
                        <a:rPr lang="es-AR" dirty="0"/>
                        <a:t>Comienzo</a:t>
                      </a:r>
                    </a:p>
                  </a:txBody>
                  <a:tcPr/>
                </a:tc>
                <a:extLst>
                  <a:ext uri="{0D108BD9-81ED-4DB2-BD59-A6C34878D82A}">
                    <a16:rowId xmlns="" xmlns:a16="http://schemas.microsoft.com/office/drawing/2014/main" val="10000"/>
                  </a:ext>
                </a:extLst>
              </a:tr>
              <a:tr h="260199">
                <a:tc>
                  <a:txBody>
                    <a:bodyPr/>
                    <a:lstStyle/>
                    <a:p>
                      <a:r>
                        <a:rPr lang="es-AR" dirty="0"/>
                        <a:t>Oracle</a:t>
                      </a:r>
                    </a:p>
                  </a:txBody>
                  <a:tcPr/>
                </a:tc>
                <a:tc>
                  <a:txBody>
                    <a:bodyPr/>
                    <a:lstStyle/>
                    <a:p>
                      <a:r>
                        <a:rPr lang="es-AR" dirty="0"/>
                        <a:t>XXXXX</a:t>
                      </a:r>
                    </a:p>
                  </a:txBody>
                  <a:tcPr/>
                </a:tc>
                <a:tc>
                  <a:txBody>
                    <a:bodyPr/>
                    <a:lstStyle/>
                    <a:p>
                      <a:r>
                        <a:rPr lang="es-AR" dirty="0"/>
                        <a:t>98</a:t>
                      </a:r>
                    </a:p>
                  </a:txBody>
                  <a:tcPr/>
                </a:tc>
                <a:extLst>
                  <a:ext uri="{0D108BD9-81ED-4DB2-BD59-A6C34878D82A}">
                    <a16:rowId xmlns="" xmlns:a16="http://schemas.microsoft.com/office/drawing/2014/main" val="10001"/>
                  </a:ext>
                </a:extLst>
              </a:tr>
              <a:tr h="260199">
                <a:tc>
                  <a:txBody>
                    <a:bodyPr/>
                    <a:lstStyle/>
                    <a:p>
                      <a:r>
                        <a:rPr lang="es-AR" dirty="0"/>
                        <a:t>archivo2</a:t>
                      </a:r>
                    </a:p>
                  </a:txBody>
                  <a:tcPr/>
                </a:tc>
                <a:tc>
                  <a:txBody>
                    <a:bodyPr/>
                    <a:lstStyle/>
                    <a:p>
                      <a:r>
                        <a:rPr lang="es-AR" dirty="0"/>
                        <a:t>Otra</a:t>
                      </a:r>
                      <a:r>
                        <a:rPr lang="es-AR" baseline="0" dirty="0"/>
                        <a:t> info</a:t>
                      </a:r>
                      <a:endParaRPr lang="es-AR" dirty="0"/>
                    </a:p>
                  </a:txBody>
                  <a:tcPr/>
                </a:tc>
                <a:tc>
                  <a:txBody>
                    <a:bodyPr/>
                    <a:lstStyle/>
                    <a:p>
                      <a:endParaRPr lang="es-AR" dirty="0"/>
                    </a:p>
                  </a:txBody>
                  <a:tcPr/>
                </a:tc>
                <a:extLst>
                  <a:ext uri="{0D108BD9-81ED-4DB2-BD59-A6C34878D82A}">
                    <a16:rowId xmlns="" xmlns:a16="http://schemas.microsoft.com/office/drawing/2014/main" val="10002"/>
                  </a:ext>
                </a:extLst>
              </a:tr>
              <a:tr h="260199">
                <a:tc>
                  <a:txBody>
                    <a:bodyPr/>
                    <a:lstStyle/>
                    <a:p>
                      <a:r>
                        <a:rPr lang="es-AR" dirty="0"/>
                        <a:t>archivo3</a:t>
                      </a:r>
                    </a:p>
                  </a:txBody>
                  <a:tcPr/>
                </a:tc>
                <a:tc>
                  <a:txBody>
                    <a:bodyPr/>
                    <a:lstStyle/>
                    <a:p>
                      <a:r>
                        <a:rPr lang="es-AR" dirty="0"/>
                        <a:t>XXXXX</a:t>
                      </a:r>
                    </a:p>
                  </a:txBody>
                  <a:tcPr/>
                </a:tc>
                <a:tc>
                  <a:txBody>
                    <a:bodyPr/>
                    <a:lstStyle/>
                    <a:p>
                      <a:endParaRPr lang="es-AR" dirty="0"/>
                    </a:p>
                  </a:txBody>
                  <a:tcPr/>
                </a:tc>
                <a:extLst>
                  <a:ext uri="{0D108BD9-81ED-4DB2-BD59-A6C34878D82A}">
                    <a16:rowId xmlns="" xmlns:a16="http://schemas.microsoft.com/office/drawing/2014/main" val="10003"/>
                  </a:ext>
                </a:extLst>
              </a:tr>
            </a:tbl>
          </a:graphicData>
        </a:graphic>
      </p:graphicFrame>
      <p:sp>
        <p:nvSpPr>
          <p:cNvPr id="5" name="4 CuadroTexto"/>
          <p:cNvSpPr txBox="1"/>
          <p:nvPr/>
        </p:nvSpPr>
        <p:spPr>
          <a:xfrm>
            <a:off x="1691680" y="2492896"/>
            <a:ext cx="1728192" cy="400110"/>
          </a:xfrm>
          <a:prstGeom prst="rect">
            <a:avLst/>
          </a:prstGeom>
          <a:noFill/>
        </p:spPr>
        <p:txBody>
          <a:bodyPr wrap="square" rtlCol="0">
            <a:spAutoFit/>
          </a:bodyPr>
          <a:lstStyle/>
          <a:p>
            <a:r>
              <a:rPr lang="es-AR" sz="2000" b="1" dirty="0"/>
              <a:t>Directorio</a:t>
            </a:r>
          </a:p>
        </p:txBody>
      </p:sp>
      <p:graphicFrame>
        <p:nvGraphicFramePr>
          <p:cNvPr id="6" name="5 Tabla"/>
          <p:cNvGraphicFramePr>
            <a:graphicFrameLocks noGrp="1"/>
          </p:cNvGraphicFramePr>
          <p:nvPr/>
        </p:nvGraphicFramePr>
        <p:xfrm>
          <a:off x="6948264" y="2352248"/>
          <a:ext cx="864096" cy="4281787"/>
        </p:xfrm>
        <a:graphic>
          <a:graphicData uri="http://schemas.openxmlformats.org/drawingml/2006/table">
            <a:tbl>
              <a:tblPr firstRow="1" bandRow="1">
                <a:tableStyleId>{5C22544A-7EE6-4342-B048-85BDC9FD1C3A}</a:tableStyleId>
              </a:tblPr>
              <a:tblGrid>
                <a:gridCol w="864096">
                  <a:extLst>
                    <a:ext uri="{9D8B030D-6E8A-4147-A177-3AD203B41FA5}">
                      <a16:colId xmlns="" xmlns:a16="http://schemas.microsoft.com/office/drawing/2014/main" val="20000"/>
                    </a:ext>
                  </a:extLst>
                </a:gridCol>
              </a:tblGrid>
              <a:tr h="207985">
                <a:tc>
                  <a:txBody>
                    <a:bodyPr/>
                    <a:lstStyle/>
                    <a:p>
                      <a:r>
                        <a:rPr lang="es-AR" sz="1200" dirty="0"/>
                        <a:t>TABLA FAT</a:t>
                      </a:r>
                    </a:p>
                  </a:txBody>
                  <a:tcPr/>
                </a:tc>
                <a:extLst>
                  <a:ext uri="{0D108BD9-81ED-4DB2-BD59-A6C34878D82A}">
                    <a16:rowId xmlns="" xmlns:a16="http://schemas.microsoft.com/office/drawing/2014/main" val="10000"/>
                  </a:ext>
                </a:extLst>
              </a:tr>
              <a:tr h="0">
                <a:tc>
                  <a:txBody>
                    <a:bodyPr/>
                    <a:lstStyle/>
                    <a:p>
                      <a:endParaRPr lang="es-AR" sz="400" dirty="0"/>
                    </a:p>
                  </a:txBody>
                  <a:tcPr/>
                </a:tc>
                <a:extLst>
                  <a:ext uri="{0D108BD9-81ED-4DB2-BD59-A6C34878D82A}">
                    <a16:rowId xmlns="" xmlns:a16="http://schemas.microsoft.com/office/drawing/2014/main" val="10001"/>
                  </a:ext>
                </a:extLst>
              </a:tr>
              <a:tr h="145976">
                <a:tc>
                  <a:txBody>
                    <a:bodyPr/>
                    <a:lstStyle/>
                    <a:p>
                      <a:endParaRPr lang="es-AR" sz="400" dirty="0"/>
                    </a:p>
                  </a:txBody>
                  <a:tcPr/>
                </a:tc>
                <a:extLst>
                  <a:ext uri="{0D108BD9-81ED-4DB2-BD59-A6C34878D82A}">
                    <a16:rowId xmlns="" xmlns:a16="http://schemas.microsoft.com/office/drawing/2014/main" val="10002"/>
                  </a:ext>
                </a:extLst>
              </a:tr>
              <a:tr h="172279">
                <a:tc>
                  <a:txBody>
                    <a:bodyPr/>
                    <a:lstStyle/>
                    <a:p>
                      <a:endParaRPr lang="es-AR" sz="400" dirty="0"/>
                    </a:p>
                  </a:txBody>
                  <a:tcPr/>
                </a:tc>
                <a:extLst>
                  <a:ext uri="{0D108BD9-81ED-4DB2-BD59-A6C34878D82A}">
                    <a16:rowId xmlns="" xmlns:a16="http://schemas.microsoft.com/office/drawing/2014/main" val="10003"/>
                  </a:ext>
                </a:extLst>
              </a:tr>
              <a:tr h="172279">
                <a:tc>
                  <a:txBody>
                    <a:bodyPr/>
                    <a:lstStyle/>
                    <a:p>
                      <a:pPr algn="ctr"/>
                      <a:r>
                        <a:rPr lang="es-AR" sz="1300" b="1" dirty="0"/>
                        <a:t>375</a:t>
                      </a:r>
                    </a:p>
                  </a:txBody>
                  <a:tcPr/>
                </a:tc>
                <a:extLst>
                  <a:ext uri="{0D108BD9-81ED-4DB2-BD59-A6C34878D82A}">
                    <a16:rowId xmlns="" xmlns:a16="http://schemas.microsoft.com/office/drawing/2014/main" val="10004"/>
                  </a:ext>
                </a:extLst>
              </a:tr>
              <a:tr h="172279">
                <a:tc>
                  <a:txBody>
                    <a:bodyPr/>
                    <a:lstStyle/>
                    <a:p>
                      <a:endParaRPr lang="es-AR" sz="400" dirty="0"/>
                    </a:p>
                  </a:txBody>
                  <a:tcPr/>
                </a:tc>
                <a:extLst>
                  <a:ext uri="{0D108BD9-81ED-4DB2-BD59-A6C34878D82A}">
                    <a16:rowId xmlns="" xmlns:a16="http://schemas.microsoft.com/office/drawing/2014/main" val="10005"/>
                  </a:ext>
                </a:extLst>
              </a:tr>
              <a:tr h="172279">
                <a:tc>
                  <a:txBody>
                    <a:bodyPr/>
                    <a:lstStyle/>
                    <a:p>
                      <a:pPr algn="ctr"/>
                      <a:r>
                        <a:rPr lang="es-AR" sz="1400" b="1" dirty="0"/>
                        <a:t>225</a:t>
                      </a:r>
                    </a:p>
                  </a:txBody>
                  <a:tcPr/>
                </a:tc>
                <a:extLst>
                  <a:ext uri="{0D108BD9-81ED-4DB2-BD59-A6C34878D82A}">
                    <a16:rowId xmlns="" xmlns:a16="http://schemas.microsoft.com/office/drawing/2014/main" val="10006"/>
                  </a:ext>
                </a:extLst>
              </a:tr>
              <a:tr h="172279">
                <a:tc>
                  <a:txBody>
                    <a:bodyPr/>
                    <a:lstStyle/>
                    <a:p>
                      <a:endParaRPr lang="es-AR" sz="400" dirty="0"/>
                    </a:p>
                  </a:txBody>
                  <a:tcPr/>
                </a:tc>
                <a:extLst>
                  <a:ext uri="{0D108BD9-81ED-4DB2-BD59-A6C34878D82A}">
                    <a16:rowId xmlns="" xmlns:a16="http://schemas.microsoft.com/office/drawing/2014/main" val="10007"/>
                  </a:ext>
                </a:extLst>
              </a:tr>
              <a:tr h="172279">
                <a:tc>
                  <a:txBody>
                    <a:bodyPr/>
                    <a:lstStyle/>
                    <a:p>
                      <a:endParaRPr lang="es-AR" sz="400" dirty="0"/>
                    </a:p>
                  </a:txBody>
                  <a:tcPr/>
                </a:tc>
                <a:extLst>
                  <a:ext uri="{0D108BD9-81ED-4DB2-BD59-A6C34878D82A}">
                    <a16:rowId xmlns="" xmlns:a16="http://schemas.microsoft.com/office/drawing/2014/main" val="10008"/>
                  </a:ext>
                </a:extLst>
              </a:tr>
              <a:tr h="172279">
                <a:tc>
                  <a:txBody>
                    <a:bodyPr/>
                    <a:lstStyle/>
                    <a:p>
                      <a:endParaRPr lang="es-AR" sz="400" dirty="0"/>
                    </a:p>
                  </a:txBody>
                  <a:tcPr/>
                </a:tc>
                <a:extLst>
                  <a:ext uri="{0D108BD9-81ED-4DB2-BD59-A6C34878D82A}">
                    <a16:rowId xmlns="" xmlns:a16="http://schemas.microsoft.com/office/drawing/2014/main" val="10009"/>
                  </a:ext>
                </a:extLst>
              </a:tr>
              <a:tr h="172279">
                <a:tc>
                  <a:txBody>
                    <a:bodyPr/>
                    <a:lstStyle/>
                    <a:p>
                      <a:endParaRPr lang="es-AR" sz="400" dirty="0"/>
                    </a:p>
                  </a:txBody>
                  <a:tcPr/>
                </a:tc>
                <a:extLst>
                  <a:ext uri="{0D108BD9-81ED-4DB2-BD59-A6C34878D82A}">
                    <a16:rowId xmlns="" xmlns:a16="http://schemas.microsoft.com/office/drawing/2014/main" val="10010"/>
                  </a:ext>
                </a:extLst>
              </a:tr>
              <a:tr h="172279">
                <a:tc>
                  <a:txBody>
                    <a:bodyPr/>
                    <a:lstStyle/>
                    <a:p>
                      <a:endParaRPr lang="es-AR" sz="400" dirty="0"/>
                    </a:p>
                  </a:txBody>
                  <a:tcPr/>
                </a:tc>
                <a:extLst>
                  <a:ext uri="{0D108BD9-81ED-4DB2-BD59-A6C34878D82A}">
                    <a16:rowId xmlns="" xmlns:a16="http://schemas.microsoft.com/office/drawing/2014/main" val="10011"/>
                  </a:ext>
                </a:extLst>
              </a:tr>
              <a:tr h="172279">
                <a:tc>
                  <a:txBody>
                    <a:bodyPr/>
                    <a:lstStyle/>
                    <a:p>
                      <a:pPr algn="ctr"/>
                      <a:r>
                        <a:rPr lang="es-AR" sz="1300" b="1" dirty="0"/>
                        <a:t>62</a:t>
                      </a:r>
                    </a:p>
                  </a:txBody>
                  <a:tcPr/>
                </a:tc>
                <a:extLst>
                  <a:ext uri="{0D108BD9-81ED-4DB2-BD59-A6C34878D82A}">
                    <a16:rowId xmlns="" xmlns:a16="http://schemas.microsoft.com/office/drawing/2014/main" val="10012"/>
                  </a:ext>
                </a:extLst>
              </a:tr>
              <a:tr h="172279">
                <a:tc>
                  <a:txBody>
                    <a:bodyPr/>
                    <a:lstStyle/>
                    <a:p>
                      <a:endParaRPr lang="es-AR" sz="400" dirty="0"/>
                    </a:p>
                  </a:txBody>
                  <a:tcPr/>
                </a:tc>
                <a:extLst>
                  <a:ext uri="{0D108BD9-81ED-4DB2-BD59-A6C34878D82A}">
                    <a16:rowId xmlns="" xmlns:a16="http://schemas.microsoft.com/office/drawing/2014/main" val="10013"/>
                  </a:ext>
                </a:extLst>
              </a:tr>
              <a:tr h="172279">
                <a:tc>
                  <a:txBody>
                    <a:bodyPr/>
                    <a:lstStyle/>
                    <a:p>
                      <a:endParaRPr lang="es-AR" sz="400" dirty="0"/>
                    </a:p>
                  </a:txBody>
                  <a:tcPr/>
                </a:tc>
                <a:extLst>
                  <a:ext uri="{0D108BD9-81ED-4DB2-BD59-A6C34878D82A}">
                    <a16:rowId xmlns="" xmlns:a16="http://schemas.microsoft.com/office/drawing/2014/main" val="10014"/>
                  </a:ext>
                </a:extLst>
              </a:tr>
              <a:tr h="172279">
                <a:tc>
                  <a:txBody>
                    <a:bodyPr/>
                    <a:lstStyle/>
                    <a:p>
                      <a:endParaRPr lang="es-AR" sz="1300" dirty="0"/>
                    </a:p>
                  </a:txBody>
                  <a:tcPr/>
                </a:tc>
                <a:extLst>
                  <a:ext uri="{0D108BD9-81ED-4DB2-BD59-A6C34878D82A}">
                    <a16:rowId xmlns="" xmlns:a16="http://schemas.microsoft.com/office/drawing/2014/main" val="10015"/>
                  </a:ext>
                </a:extLst>
              </a:tr>
              <a:tr h="172279">
                <a:tc>
                  <a:txBody>
                    <a:bodyPr/>
                    <a:lstStyle/>
                    <a:p>
                      <a:pPr algn="ctr"/>
                      <a:r>
                        <a:rPr lang="es-AR" sz="1300" b="1" dirty="0"/>
                        <a:t>EOF</a:t>
                      </a:r>
                    </a:p>
                  </a:txBody>
                  <a:tcPr/>
                </a:tc>
                <a:extLst>
                  <a:ext uri="{0D108BD9-81ED-4DB2-BD59-A6C34878D82A}">
                    <a16:rowId xmlns="" xmlns:a16="http://schemas.microsoft.com/office/drawing/2014/main" val="10016"/>
                  </a:ext>
                </a:extLst>
              </a:tr>
              <a:tr h="172279">
                <a:tc>
                  <a:txBody>
                    <a:bodyPr/>
                    <a:lstStyle/>
                    <a:p>
                      <a:endParaRPr lang="es-AR" sz="400" dirty="0"/>
                    </a:p>
                  </a:txBody>
                  <a:tcPr/>
                </a:tc>
                <a:extLst>
                  <a:ext uri="{0D108BD9-81ED-4DB2-BD59-A6C34878D82A}">
                    <a16:rowId xmlns="" xmlns:a16="http://schemas.microsoft.com/office/drawing/2014/main" val="10017"/>
                  </a:ext>
                </a:extLst>
              </a:tr>
              <a:tr h="172279">
                <a:tc>
                  <a:txBody>
                    <a:bodyPr/>
                    <a:lstStyle/>
                    <a:p>
                      <a:endParaRPr lang="es-AR" sz="400" dirty="0"/>
                    </a:p>
                  </a:txBody>
                  <a:tcPr/>
                </a:tc>
                <a:extLst>
                  <a:ext uri="{0D108BD9-81ED-4DB2-BD59-A6C34878D82A}">
                    <a16:rowId xmlns="" xmlns:a16="http://schemas.microsoft.com/office/drawing/2014/main" val="10018"/>
                  </a:ext>
                </a:extLst>
              </a:tr>
              <a:tr h="172279">
                <a:tc>
                  <a:txBody>
                    <a:bodyPr/>
                    <a:lstStyle/>
                    <a:p>
                      <a:endParaRPr lang="es-AR" sz="400" dirty="0"/>
                    </a:p>
                  </a:txBody>
                  <a:tcPr/>
                </a:tc>
                <a:extLst>
                  <a:ext uri="{0D108BD9-81ED-4DB2-BD59-A6C34878D82A}">
                    <a16:rowId xmlns="" xmlns:a16="http://schemas.microsoft.com/office/drawing/2014/main" val="10019"/>
                  </a:ext>
                </a:extLst>
              </a:tr>
              <a:tr h="172279">
                <a:tc>
                  <a:txBody>
                    <a:bodyPr/>
                    <a:lstStyle/>
                    <a:p>
                      <a:endParaRPr lang="es-AR" sz="400" dirty="0"/>
                    </a:p>
                  </a:txBody>
                  <a:tcPr/>
                </a:tc>
                <a:extLst>
                  <a:ext uri="{0D108BD9-81ED-4DB2-BD59-A6C34878D82A}">
                    <a16:rowId xmlns="" xmlns:a16="http://schemas.microsoft.com/office/drawing/2014/main" val="10020"/>
                  </a:ext>
                </a:extLst>
              </a:tr>
            </a:tbl>
          </a:graphicData>
        </a:graphic>
      </p:graphicFrame>
      <p:sp>
        <p:nvSpPr>
          <p:cNvPr id="9" name="8 CuadroTexto"/>
          <p:cNvSpPr txBox="1"/>
          <p:nvPr/>
        </p:nvSpPr>
        <p:spPr>
          <a:xfrm>
            <a:off x="6084168" y="2060848"/>
            <a:ext cx="1008112" cy="369332"/>
          </a:xfrm>
          <a:prstGeom prst="rect">
            <a:avLst/>
          </a:prstGeom>
          <a:noFill/>
        </p:spPr>
        <p:txBody>
          <a:bodyPr wrap="square" rtlCol="0">
            <a:spAutoFit/>
          </a:bodyPr>
          <a:lstStyle/>
          <a:p>
            <a:r>
              <a:rPr lang="es-AR" b="1" dirty="0"/>
              <a:t>Posición</a:t>
            </a:r>
          </a:p>
        </p:txBody>
      </p:sp>
      <p:grpSp>
        <p:nvGrpSpPr>
          <p:cNvPr id="54" name="53 Grupo"/>
          <p:cNvGrpSpPr/>
          <p:nvPr/>
        </p:nvGrpSpPr>
        <p:grpSpPr>
          <a:xfrm>
            <a:off x="4283968" y="2417604"/>
            <a:ext cx="4176464" cy="3528392"/>
            <a:chOff x="4283968" y="2430180"/>
            <a:chExt cx="4176464" cy="3528392"/>
          </a:xfrm>
        </p:grpSpPr>
        <p:sp>
          <p:nvSpPr>
            <p:cNvPr id="7" name="6 CuadroTexto"/>
            <p:cNvSpPr txBox="1"/>
            <p:nvPr/>
          </p:nvSpPr>
          <p:spPr>
            <a:xfrm>
              <a:off x="6516216" y="3491716"/>
              <a:ext cx="504056" cy="369332"/>
            </a:xfrm>
            <a:prstGeom prst="rect">
              <a:avLst/>
            </a:prstGeom>
            <a:noFill/>
          </p:spPr>
          <p:txBody>
            <a:bodyPr wrap="square" rtlCol="0">
              <a:spAutoFit/>
            </a:bodyPr>
            <a:lstStyle/>
            <a:p>
              <a:r>
                <a:rPr lang="es-AR" dirty="0"/>
                <a:t>98</a:t>
              </a:r>
            </a:p>
          </p:txBody>
        </p:sp>
        <p:sp>
          <p:nvSpPr>
            <p:cNvPr id="8" name="7 CuadroTexto"/>
            <p:cNvSpPr txBox="1"/>
            <p:nvPr/>
          </p:nvSpPr>
          <p:spPr>
            <a:xfrm>
              <a:off x="6588224" y="2492896"/>
              <a:ext cx="504056" cy="369332"/>
            </a:xfrm>
            <a:prstGeom prst="rect">
              <a:avLst/>
            </a:prstGeom>
            <a:noFill/>
          </p:spPr>
          <p:txBody>
            <a:bodyPr wrap="square" rtlCol="0">
              <a:spAutoFit/>
            </a:bodyPr>
            <a:lstStyle/>
            <a:p>
              <a:r>
                <a:rPr lang="es-AR" dirty="0"/>
                <a:t>0</a:t>
              </a:r>
            </a:p>
          </p:txBody>
        </p:sp>
        <p:cxnSp>
          <p:nvCxnSpPr>
            <p:cNvPr id="11" name="10 Conector recto de flecha"/>
            <p:cNvCxnSpPr>
              <a:stCxn id="9" idx="2"/>
            </p:cNvCxnSpPr>
            <p:nvPr/>
          </p:nvCxnSpPr>
          <p:spPr>
            <a:xfrm>
              <a:off x="6588224" y="2430180"/>
              <a:ext cx="0" cy="2067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a:off x="6300192" y="4869160"/>
              <a:ext cx="720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8172400" y="3717032"/>
              <a:ext cx="0" cy="11521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flipH="1">
              <a:off x="7812360" y="4869160"/>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a:off x="6300192" y="3284984"/>
              <a:ext cx="0" cy="15841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a:off x="6300192" y="3284984"/>
              <a:ext cx="64807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p:cNvCxnSpPr/>
            <p:nvPr/>
          </p:nvCxnSpPr>
          <p:spPr>
            <a:xfrm>
              <a:off x="7740352" y="3717032"/>
              <a:ext cx="4320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32 CuadroTexto"/>
            <p:cNvSpPr txBox="1"/>
            <p:nvPr/>
          </p:nvSpPr>
          <p:spPr>
            <a:xfrm>
              <a:off x="6444208" y="4571836"/>
              <a:ext cx="576064" cy="369332"/>
            </a:xfrm>
            <a:prstGeom prst="rect">
              <a:avLst/>
            </a:prstGeom>
            <a:noFill/>
          </p:spPr>
          <p:txBody>
            <a:bodyPr wrap="square" rtlCol="0">
              <a:spAutoFit/>
            </a:bodyPr>
            <a:lstStyle/>
            <a:p>
              <a:r>
                <a:rPr lang="es-AR" dirty="0"/>
                <a:t>225</a:t>
              </a:r>
            </a:p>
          </p:txBody>
        </p:sp>
        <p:sp>
          <p:nvSpPr>
            <p:cNvPr id="36" name="35 CuadroTexto"/>
            <p:cNvSpPr txBox="1"/>
            <p:nvPr/>
          </p:nvSpPr>
          <p:spPr>
            <a:xfrm>
              <a:off x="6588224" y="2924944"/>
              <a:ext cx="504056" cy="369332"/>
            </a:xfrm>
            <a:prstGeom prst="rect">
              <a:avLst/>
            </a:prstGeom>
            <a:noFill/>
          </p:spPr>
          <p:txBody>
            <a:bodyPr wrap="square" rtlCol="0">
              <a:spAutoFit/>
            </a:bodyPr>
            <a:lstStyle/>
            <a:p>
              <a:r>
                <a:rPr lang="es-AR" dirty="0"/>
                <a:t>62</a:t>
              </a:r>
            </a:p>
          </p:txBody>
        </p:sp>
        <p:cxnSp>
          <p:nvCxnSpPr>
            <p:cNvPr id="37" name="36 Conector recto"/>
            <p:cNvCxnSpPr/>
            <p:nvPr/>
          </p:nvCxnSpPr>
          <p:spPr>
            <a:xfrm>
              <a:off x="7740352" y="3212976"/>
              <a:ext cx="720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a:off x="8460432" y="3212976"/>
              <a:ext cx="0" cy="25922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40 CuadroTexto"/>
            <p:cNvSpPr txBox="1"/>
            <p:nvPr/>
          </p:nvSpPr>
          <p:spPr>
            <a:xfrm>
              <a:off x="6372200" y="5589240"/>
              <a:ext cx="576064" cy="369332"/>
            </a:xfrm>
            <a:prstGeom prst="rect">
              <a:avLst/>
            </a:prstGeom>
            <a:noFill/>
          </p:spPr>
          <p:txBody>
            <a:bodyPr wrap="square" rtlCol="0">
              <a:spAutoFit/>
            </a:bodyPr>
            <a:lstStyle/>
            <a:p>
              <a:r>
                <a:rPr lang="es-AR" dirty="0"/>
                <a:t>375</a:t>
              </a:r>
            </a:p>
          </p:txBody>
        </p:sp>
        <p:cxnSp>
          <p:nvCxnSpPr>
            <p:cNvPr id="42" name="41 Conector recto de flecha"/>
            <p:cNvCxnSpPr/>
            <p:nvPr/>
          </p:nvCxnSpPr>
          <p:spPr>
            <a:xfrm flipH="1">
              <a:off x="7812360" y="5805264"/>
              <a:ext cx="64807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44 Conector recto de flecha"/>
            <p:cNvCxnSpPr/>
            <p:nvPr/>
          </p:nvCxnSpPr>
          <p:spPr>
            <a:xfrm>
              <a:off x="4860032" y="3789040"/>
              <a:ext cx="208823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47 Conector recto"/>
            <p:cNvCxnSpPr/>
            <p:nvPr/>
          </p:nvCxnSpPr>
          <p:spPr>
            <a:xfrm>
              <a:off x="4860032"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49 Conector recto"/>
            <p:cNvCxnSpPr/>
            <p:nvPr/>
          </p:nvCxnSpPr>
          <p:spPr>
            <a:xfrm>
              <a:off x="4283968" y="3573016"/>
              <a:ext cx="576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2 Marcador de contenido"/>
          <p:cNvSpPr txBox="1">
            <a:spLocks/>
          </p:cNvSpPr>
          <p:nvPr/>
        </p:nvSpPr>
        <p:spPr>
          <a:xfrm>
            <a:off x="683568" y="5157192"/>
            <a:ext cx="2880320" cy="1080120"/>
          </a:xfrm>
          <a:prstGeom prst="rect">
            <a:avLst/>
          </a:prstGeom>
        </p:spPr>
        <p:txBody>
          <a:bodyPr vert="horz" lIns="91440" tIns="45720" rIns="91440" bIns="45720" rtlCol="0">
            <a:normAutofit fontScale="4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200" b="1" i="0" u="none" strike="noStrike" kern="1200" cap="none" spc="0" normalizeH="0" baseline="0" noProof="0" dirty="0">
                <a:ln>
                  <a:noFill/>
                </a:ln>
                <a:solidFill>
                  <a:schemeClr val="tx1"/>
                </a:solidFill>
                <a:effectLst/>
                <a:uLnTx/>
                <a:uFillTx/>
                <a:latin typeface="+mn-lt"/>
                <a:ea typeface="+mn-ea"/>
                <a:cs typeface="+mn-cs"/>
              </a:rPr>
              <a:t>Contenido FAT: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s-AR" sz="3200" dirty="0"/>
              <a:t>Valor 0 = Bloque Libre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200" b="0" i="0" u="none" strike="noStrike" kern="1200" cap="none" spc="0" normalizeH="0" baseline="0" noProof="0" dirty="0">
                <a:ln>
                  <a:noFill/>
                </a:ln>
                <a:solidFill>
                  <a:schemeClr val="tx1"/>
                </a:solidFill>
                <a:effectLst/>
                <a:uLnTx/>
                <a:uFillTx/>
                <a:latin typeface="+mn-lt"/>
                <a:ea typeface="+mn-ea"/>
                <a:cs typeface="+mn-cs"/>
              </a:rPr>
              <a:t>Valor</a:t>
            </a:r>
            <a:r>
              <a:rPr kumimoji="0" lang="es-AR" sz="3200" b="0" i="0" u="none" strike="noStrike" kern="1200" cap="none" spc="0" normalizeH="0" noProof="0" dirty="0">
                <a:ln>
                  <a:noFill/>
                </a:ln>
                <a:solidFill>
                  <a:schemeClr val="tx1"/>
                </a:solidFill>
                <a:effectLst/>
                <a:uLnTx/>
                <a:uFillTx/>
                <a:latin typeface="+mn-lt"/>
                <a:ea typeface="+mn-ea"/>
                <a:cs typeface="+mn-cs"/>
              </a:rPr>
              <a:t> 1 a n = Puntero al siguiente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s-AR" sz="3200" dirty="0"/>
              <a:t>VALOR especial = EOF</a:t>
            </a:r>
            <a:endParaRPr kumimoji="0" lang="es-AR" sz="3200" b="0" i="0" u="none" strike="noStrike" kern="1200" cap="none" spc="0" normalizeH="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72616" y="269776"/>
            <a:ext cx="8229600" cy="1143000"/>
          </a:xfrm>
        </p:spPr>
        <p:txBody>
          <a:bodyPr/>
          <a:lstStyle/>
          <a:p>
            <a:r>
              <a:rPr lang="es-AR" b="1" dirty="0"/>
              <a:t>Asignación indexada</a:t>
            </a:r>
          </a:p>
        </p:txBody>
      </p:sp>
      <p:sp>
        <p:nvSpPr>
          <p:cNvPr id="5" name="2 Marcador de contenido"/>
          <p:cNvSpPr txBox="1">
            <a:spLocks/>
          </p:cNvSpPr>
          <p:nvPr/>
        </p:nvSpPr>
        <p:spPr>
          <a:xfrm>
            <a:off x="467544" y="1412776"/>
            <a:ext cx="8229600" cy="4752528"/>
          </a:xfrm>
          <a:prstGeom prst="rect">
            <a:avLst/>
          </a:prstGeom>
        </p:spPr>
        <p:txBody>
          <a:bodyPr vert="horz" lIns="91440" tIns="45720" rIns="91440" bIns="45720" rtlCol="0">
            <a:normAutofit fontScale="85000" lnSpcReduction="10000"/>
          </a:bodyPr>
          <a:lstStyle/>
          <a:p>
            <a:pPr marL="342900" indent="-342900">
              <a:spcBef>
                <a:spcPct val="20000"/>
              </a:spcBef>
              <a:buFont typeface="Arial" pitchFamily="34" charset="0"/>
              <a:buChar char="•"/>
            </a:pPr>
            <a:r>
              <a:rPr lang="es-419" sz="3200" dirty="0"/>
              <a:t>El directorio contiene la dirección del bloque de índice.</a:t>
            </a:r>
          </a:p>
          <a:p>
            <a:pPr marL="342900" lvl="0" indent="-342900">
              <a:spcBef>
                <a:spcPct val="20000"/>
              </a:spcBef>
              <a:buFont typeface="Arial" pitchFamily="34" charset="0"/>
              <a:buChar char="•"/>
            </a:pPr>
            <a:r>
              <a:rPr lang="es-419" sz="3200" dirty="0"/>
              <a:t>Cada archivo tiene su propio </a:t>
            </a:r>
            <a:r>
              <a:rPr lang="es-419" sz="3200" u="sng" dirty="0"/>
              <a:t>bloque de índice</a:t>
            </a:r>
            <a:r>
              <a:rPr lang="es-419" sz="3200" dirty="0"/>
              <a:t>, que es una matriz de direcciones de bloques de disco.</a:t>
            </a:r>
          </a:p>
          <a:p>
            <a:pPr marL="342900" lvl="0" indent="-342900">
              <a:spcBef>
                <a:spcPct val="20000"/>
              </a:spcBef>
              <a:buFont typeface="Arial" pitchFamily="34" charset="0"/>
              <a:buChar char="•"/>
            </a:pPr>
            <a:r>
              <a:rPr lang="es-419" sz="3200" dirty="0"/>
              <a:t>La entrada í-ésima del bloque de índice apunta al bloque i-ésimo del archivo.</a:t>
            </a:r>
          </a:p>
          <a:p>
            <a:pPr marL="342900" lvl="0" indent="-342900">
              <a:spcBef>
                <a:spcPct val="20000"/>
              </a:spcBef>
              <a:buFont typeface="Arial" pitchFamily="34" charset="0"/>
              <a:buChar char="•"/>
            </a:pPr>
            <a:r>
              <a:rPr kumimoji="0" lang="es-419" sz="3200" b="0" i="0" u="none" strike="noStrike" kern="1200" cap="none" spc="0" normalizeH="0" baseline="0" noProof="0" dirty="0">
                <a:ln>
                  <a:noFill/>
                </a:ln>
                <a:solidFill>
                  <a:schemeClr val="tx1"/>
                </a:solidFill>
                <a:effectLst/>
                <a:uLnTx/>
                <a:uFillTx/>
                <a:latin typeface="+mn-lt"/>
                <a:ea typeface="+mn-ea"/>
                <a:cs typeface="+mn-cs"/>
              </a:rPr>
              <a:t>No tengo problemas de Fragmentacion Externa.</a:t>
            </a:r>
          </a:p>
          <a:p>
            <a:pPr marL="342900" lvl="0" indent="-342900">
              <a:spcBef>
                <a:spcPct val="20000"/>
              </a:spcBef>
              <a:buFont typeface="Arial" pitchFamily="34" charset="0"/>
              <a:buChar char="•"/>
            </a:pPr>
            <a:r>
              <a:rPr lang="es-AR" sz="3200" dirty="0"/>
              <a:t>Soporta acceso directo de manera eficiente.</a:t>
            </a:r>
          </a:p>
          <a:p>
            <a:pPr marL="342900" lvl="0" indent="-342900">
              <a:spcBef>
                <a:spcPct val="20000"/>
              </a:spcBef>
              <a:buFont typeface="Arial" pitchFamily="34" charset="0"/>
              <a:buChar char="•"/>
            </a:pPr>
            <a:r>
              <a:rPr lang="es-AR" sz="3200" dirty="0"/>
              <a:t>El espacio adicional requerido para almacenar los punteros del bloque de índice es, generalmente, mayor que el que se requiere en el caso de la asignación enlazada</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Asignación indexada</a:t>
            </a:r>
            <a:endParaRPr lang="es-AR" dirty="0"/>
          </a:p>
        </p:txBody>
      </p:sp>
      <p:grpSp>
        <p:nvGrpSpPr>
          <p:cNvPr id="4" name="3 Grupo"/>
          <p:cNvGrpSpPr/>
          <p:nvPr/>
        </p:nvGrpSpPr>
        <p:grpSpPr>
          <a:xfrm>
            <a:off x="467544" y="2060848"/>
            <a:ext cx="2808312" cy="3744416"/>
            <a:chOff x="1403648" y="1628800"/>
            <a:chExt cx="2808312" cy="3744416"/>
          </a:xfrm>
        </p:grpSpPr>
        <p:grpSp>
          <p:nvGrpSpPr>
            <p:cNvPr id="5" name="44 Grupo"/>
            <p:cNvGrpSpPr/>
            <p:nvPr/>
          </p:nvGrpSpPr>
          <p:grpSpPr>
            <a:xfrm>
              <a:off x="1403648" y="1628800"/>
              <a:ext cx="2808312" cy="3744416"/>
              <a:chOff x="1403648" y="1628800"/>
              <a:chExt cx="2808312" cy="3744416"/>
            </a:xfrm>
          </p:grpSpPr>
          <p:grpSp>
            <p:nvGrpSpPr>
              <p:cNvPr id="41" name="9 Grupo"/>
              <p:cNvGrpSpPr/>
              <p:nvPr/>
            </p:nvGrpSpPr>
            <p:grpSpPr>
              <a:xfrm>
                <a:off x="1403648" y="1628800"/>
                <a:ext cx="2808312" cy="3744416"/>
                <a:chOff x="1403648" y="1628800"/>
                <a:chExt cx="2808312" cy="3744416"/>
              </a:xfrm>
            </p:grpSpPr>
            <p:sp>
              <p:nvSpPr>
                <p:cNvPr id="77" name="76 Rectángulo"/>
                <p:cNvSpPr/>
                <p:nvPr/>
              </p:nvSpPr>
              <p:spPr>
                <a:xfrm>
                  <a:off x="1403648" y="1916832"/>
                  <a:ext cx="2808312"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78" name="77 Elipse"/>
                <p:cNvSpPr/>
                <p:nvPr/>
              </p:nvSpPr>
              <p:spPr>
                <a:xfrm>
                  <a:off x="1403648" y="1628800"/>
                  <a:ext cx="280831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79" name="78 Elipse"/>
                <p:cNvSpPr/>
                <p:nvPr/>
              </p:nvSpPr>
              <p:spPr>
                <a:xfrm>
                  <a:off x="1403648" y="4725144"/>
                  <a:ext cx="280831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grpSp>
          <p:sp>
            <p:nvSpPr>
              <p:cNvPr id="42" name="41 Rectángulo"/>
              <p:cNvSpPr/>
              <p:nvPr/>
            </p:nvSpPr>
            <p:spPr>
              <a:xfrm>
                <a:off x="1835696" y="2492896"/>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43" name="42 Rectángulo"/>
              <p:cNvSpPr/>
              <p:nvPr/>
            </p:nvSpPr>
            <p:spPr>
              <a:xfrm>
                <a:off x="2267744" y="2492896"/>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44" name="43 Rectángulo"/>
              <p:cNvSpPr/>
              <p:nvPr/>
            </p:nvSpPr>
            <p:spPr>
              <a:xfrm>
                <a:off x="2699792" y="2492896"/>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45" name="44 Rectángulo"/>
              <p:cNvSpPr/>
              <p:nvPr/>
            </p:nvSpPr>
            <p:spPr>
              <a:xfrm>
                <a:off x="3131840" y="2492896"/>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46" name="45 Rectángulo"/>
              <p:cNvSpPr/>
              <p:nvPr/>
            </p:nvSpPr>
            <p:spPr>
              <a:xfrm>
                <a:off x="3563888" y="2492896"/>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47" name="46 Rectángulo"/>
              <p:cNvSpPr/>
              <p:nvPr/>
            </p:nvSpPr>
            <p:spPr>
              <a:xfrm>
                <a:off x="1835696" y="2924944"/>
                <a:ext cx="216024" cy="216024"/>
              </a:xfrm>
              <a:prstGeom prst="rect">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48" name="47 Rectángulo"/>
              <p:cNvSpPr/>
              <p:nvPr/>
            </p:nvSpPr>
            <p:spPr>
              <a:xfrm>
                <a:off x="2267744" y="2924944"/>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49" name="48 Rectángulo"/>
              <p:cNvSpPr/>
              <p:nvPr/>
            </p:nvSpPr>
            <p:spPr>
              <a:xfrm>
                <a:off x="2699792" y="2924944"/>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0" name="49 Rectángulo"/>
              <p:cNvSpPr/>
              <p:nvPr/>
            </p:nvSpPr>
            <p:spPr>
              <a:xfrm>
                <a:off x="3131840" y="2924944"/>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1" name="50 Rectángulo"/>
              <p:cNvSpPr/>
              <p:nvPr/>
            </p:nvSpPr>
            <p:spPr>
              <a:xfrm>
                <a:off x="3563888" y="2924944"/>
                <a:ext cx="216024" cy="216024"/>
              </a:xfrm>
              <a:prstGeom prst="rect">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2" name="51 Rectángulo"/>
              <p:cNvSpPr/>
              <p:nvPr/>
            </p:nvSpPr>
            <p:spPr>
              <a:xfrm>
                <a:off x="1835696" y="335699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3" name="52 Rectángulo"/>
              <p:cNvSpPr/>
              <p:nvPr/>
            </p:nvSpPr>
            <p:spPr>
              <a:xfrm>
                <a:off x="2267744" y="3356992"/>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4" name="53 Rectángulo"/>
              <p:cNvSpPr/>
              <p:nvPr/>
            </p:nvSpPr>
            <p:spPr>
              <a:xfrm>
                <a:off x="2699792" y="335699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5" name="54 Rectángulo"/>
              <p:cNvSpPr/>
              <p:nvPr/>
            </p:nvSpPr>
            <p:spPr>
              <a:xfrm>
                <a:off x="3131840" y="335699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6" name="55 Rectángulo"/>
              <p:cNvSpPr/>
              <p:nvPr/>
            </p:nvSpPr>
            <p:spPr>
              <a:xfrm>
                <a:off x="3563888" y="3356992"/>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7" name="56 Rectángulo"/>
              <p:cNvSpPr/>
              <p:nvPr/>
            </p:nvSpPr>
            <p:spPr>
              <a:xfrm>
                <a:off x="1835696" y="3717032"/>
                <a:ext cx="216024" cy="216024"/>
              </a:xfrm>
              <a:prstGeom prst="rect">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8" name="57 Rectángulo"/>
              <p:cNvSpPr/>
              <p:nvPr/>
            </p:nvSpPr>
            <p:spPr>
              <a:xfrm>
                <a:off x="2267744" y="3717032"/>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9" name="58 Rectángulo"/>
              <p:cNvSpPr/>
              <p:nvPr/>
            </p:nvSpPr>
            <p:spPr>
              <a:xfrm>
                <a:off x="2699792" y="3717032"/>
                <a:ext cx="216024" cy="216024"/>
              </a:xfrm>
              <a:prstGeom prst="rect">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0" name="59 Rectángulo"/>
              <p:cNvSpPr/>
              <p:nvPr/>
            </p:nvSpPr>
            <p:spPr>
              <a:xfrm>
                <a:off x="3131840" y="371703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1" name="60 Rectángulo"/>
              <p:cNvSpPr/>
              <p:nvPr/>
            </p:nvSpPr>
            <p:spPr>
              <a:xfrm>
                <a:off x="3563888" y="371703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2" name="61 Rectángulo"/>
              <p:cNvSpPr/>
              <p:nvPr/>
            </p:nvSpPr>
            <p:spPr>
              <a:xfrm>
                <a:off x="1835696" y="4077072"/>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3" name="62 Rectángulo"/>
              <p:cNvSpPr/>
              <p:nvPr/>
            </p:nvSpPr>
            <p:spPr>
              <a:xfrm>
                <a:off x="2267744" y="4077072"/>
                <a:ext cx="216024" cy="216024"/>
              </a:xfrm>
              <a:prstGeom prst="rect">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4" name="63 Rectángulo"/>
              <p:cNvSpPr/>
              <p:nvPr/>
            </p:nvSpPr>
            <p:spPr>
              <a:xfrm>
                <a:off x="2699792" y="4077072"/>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5" name="64 Rectángulo"/>
              <p:cNvSpPr/>
              <p:nvPr/>
            </p:nvSpPr>
            <p:spPr>
              <a:xfrm>
                <a:off x="3131840" y="4077072"/>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6" name="65 Rectángulo"/>
              <p:cNvSpPr/>
              <p:nvPr/>
            </p:nvSpPr>
            <p:spPr>
              <a:xfrm>
                <a:off x="3563888" y="4077072"/>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7" name="66 Rectángulo"/>
              <p:cNvSpPr/>
              <p:nvPr/>
            </p:nvSpPr>
            <p:spPr>
              <a:xfrm>
                <a:off x="1835696" y="4437112"/>
                <a:ext cx="216024" cy="216024"/>
              </a:xfrm>
              <a:prstGeom prst="rect">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8" name="67 Rectángulo"/>
              <p:cNvSpPr/>
              <p:nvPr/>
            </p:nvSpPr>
            <p:spPr>
              <a:xfrm>
                <a:off x="2267744" y="443711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9" name="68 Rectángulo"/>
              <p:cNvSpPr/>
              <p:nvPr/>
            </p:nvSpPr>
            <p:spPr>
              <a:xfrm>
                <a:off x="2699792" y="443711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70" name="69 Rectángulo"/>
              <p:cNvSpPr/>
              <p:nvPr/>
            </p:nvSpPr>
            <p:spPr>
              <a:xfrm>
                <a:off x="3131840" y="443711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71" name="38 Rectángulo"/>
              <p:cNvSpPr/>
              <p:nvPr/>
            </p:nvSpPr>
            <p:spPr>
              <a:xfrm>
                <a:off x="3563888" y="4437112"/>
                <a:ext cx="216024" cy="216024"/>
              </a:xfrm>
              <a:prstGeom prst="rect">
                <a:avLst/>
              </a:prstGeom>
              <a:solidFill>
                <a:schemeClr val="accent3"/>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72" name="71 Rectángulo"/>
              <p:cNvSpPr/>
              <p:nvPr/>
            </p:nvSpPr>
            <p:spPr>
              <a:xfrm>
                <a:off x="1835696" y="4797152"/>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73" name="72 Rectángulo"/>
              <p:cNvSpPr/>
              <p:nvPr/>
            </p:nvSpPr>
            <p:spPr>
              <a:xfrm>
                <a:off x="2267744" y="4797152"/>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74" name="73 Rectángulo"/>
              <p:cNvSpPr/>
              <p:nvPr/>
            </p:nvSpPr>
            <p:spPr>
              <a:xfrm>
                <a:off x="2699792" y="4797152"/>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75" name="74 Rectángulo"/>
              <p:cNvSpPr/>
              <p:nvPr/>
            </p:nvSpPr>
            <p:spPr>
              <a:xfrm>
                <a:off x="3131840" y="479715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76" name="75 Rectángulo"/>
              <p:cNvSpPr/>
              <p:nvPr/>
            </p:nvSpPr>
            <p:spPr>
              <a:xfrm>
                <a:off x="3563888" y="479715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grpSp>
        <p:sp>
          <p:nvSpPr>
            <p:cNvPr id="6" name="5 CuadroTexto"/>
            <p:cNvSpPr txBox="1"/>
            <p:nvPr/>
          </p:nvSpPr>
          <p:spPr>
            <a:xfrm>
              <a:off x="2051720" y="2420888"/>
              <a:ext cx="282450" cy="323165"/>
            </a:xfrm>
            <a:prstGeom prst="rect">
              <a:avLst/>
            </a:prstGeom>
            <a:noFill/>
          </p:spPr>
          <p:txBody>
            <a:bodyPr wrap="none" rtlCol="0">
              <a:spAutoFit/>
            </a:bodyPr>
            <a:lstStyle/>
            <a:p>
              <a:r>
                <a:rPr lang="es-AR" sz="1500" dirty="0"/>
                <a:t>1</a:t>
              </a:r>
            </a:p>
          </p:txBody>
        </p:sp>
        <p:sp>
          <p:nvSpPr>
            <p:cNvPr id="7" name="6 CuadroTexto"/>
            <p:cNvSpPr txBox="1"/>
            <p:nvPr/>
          </p:nvSpPr>
          <p:spPr>
            <a:xfrm>
              <a:off x="2483768" y="2420888"/>
              <a:ext cx="282450" cy="323165"/>
            </a:xfrm>
            <a:prstGeom prst="rect">
              <a:avLst/>
            </a:prstGeom>
            <a:noFill/>
          </p:spPr>
          <p:txBody>
            <a:bodyPr wrap="none" rtlCol="0">
              <a:spAutoFit/>
            </a:bodyPr>
            <a:lstStyle/>
            <a:p>
              <a:r>
                <a:rPr lang="es-AR" sz="1500" dirty="0"/>
                <a:t>2</a:t>
              </a:r>
            </a:p>
          </p:txBody>
        </p:sp>
        <p:sp>
          <p:nvSpPr>
            <p:cNvPr id="8" name="7 CuadroTexto"/>
            <p:cNvSpPr txBox="1"/>
            <p:nvPr/>
          </p:nvSpPr>
          <p:spPr>
            <a:xfrm>
              <a:off x="1606018" y="2420888"/>
              <a:ext cx="282450" cy="323165"/>
            </a:xfrm>
            <a:prstGeom prst="rect">
              <a:avLst/>
            </a:prstGeom>
            <a:noFill/>
          </p:spPr>
          <p:txBody>
            <a:bodyPr wrap="none" rtlCol="0">
              <a:spAutoFit/>
            </a:bodyPr>
            <a:lstStyle/>
            <a:p>
              <a:r>
                <a:rPr lang="es-AR" sz="1500" dirty="0"/>
                <a:t>0</a:t>
              </a:r>
            </a:p>
          </p:txBody>
        </p:sp>
        <p:sp>
          <p:nvSpPr>
            <p:cNvPr id="9" name="8 CuadroTexto"/>
            <p:cNvSpPr txBox="1"/>
            <p:nvPr/>
          </p:nvSpPr>
          <p:spPr>
            <a:xfrm>
              <a:off x="2915816" y="2420888"/>
              <a:ext cx="282450" cy="323165"/>
            </a:xfrm>
            <a:prstGeom prst="rect">
              <a:avLst/>
            </a:prstGeom>
            <a:noFill/>
          </p:spPr>
          <p:txBody>
            <a:bodyPr wrap="none" rtlCol="0">
              <a:spAutoFit/>
            </a:bodyPr>
            <a:lstStyle/>
            <a:p>
              <a:r>
                <a:rPr lang="es-AR" sz="1500" dirty="0"/>
                <a:t>3</a:t>
              </a:r>
            </a:p>
          </p:txBody>
        </p:sp>
        <p:sp>
          <p:nvSpPr>
            <p:cNvPr id="10" name="9 CuadroTexto"/>
            <p:cNvSpPr txBox="1"/>
            <p:nvPr/>
          </p:nvSpPr>
          <p:spPr>
            <a:xfrm>
              <a:off x="3347864" y="2420888"/>
              <a:ext cx="282450" cy="323165"/>
            </a:xfrm>
            <a:prstGeom prst="rect">
              <a:avLst/>
            </a:prstGeom>
            <a:noFill/>
          </p:spPr>
          <p:txBody>
            <a:bodyPr wrap="none" rtlCol="0">
              <a:spAutoFit/>
            </a:bodyPr>
            <a:lstStyle/>
            <a:p>
              <a:r>
                <a:rPr lang="es-AR" sz="1500" dirty="0"/>
                <a:t>4</a:t>
              </a:r>
            </a:p>
          </p:txBody>
        </p:sp>
        <p:sp>
          <p:nvSpPr>
            <p:cNvPr id="11" name="10 CuadroTexto"/>
            <p:cNvSpPr txBox="1"/>
            <p:nvPr/>
          </p:nvSpPr>
          <p:spPr>
            <a:xfrm>
              <a:off x="2065374" y="2852936"/>
              <a:ext cx="282450" cy="323165"/>
            </a:xfrm>
            <a:prstGeom prst="rect">
              <a:avLst/>
            </a:prstGeom>
            <a:noFill/>
          </p:spPr>
          <p:txBody>
            <a:bodyPr wrap="none" rtlCol="0">
              <a:spAutoFit/>
            </a:bodyPr>
            <a:lstStyle/>
            <a:p>
              <a:r>
                <a:rPr lang="es-AR" sz="1500" dirty="0"/>
                <a:t>6</a:t>
              </a:r>
            </a:p>
          </p:txBody>
        </p:sp>
        <p:sp>
          <p:nvSpPr>
            <p:cNvPr id="12" name="11 CuadroTexto"/>
            <p:cNvSpPr txBox="1"/>
            <p:nvPr/>
          </p:nvSpPr>
          <p:spPr>
            <a:xfrm>
              <a:off x="2497422" y="2852936"/>
              <a:ext cx="282450" cy="323165"/>
            </a:xfrm>
            <a:prstGeom prst="rect">
              <a:avLst/>
            </a:prstGeom>
            <a:noFill/>
          </p:spPr>
          <p:txBody>
            <a:bodyPr wrap="none" rtlCol="0">
              <a:spAutoFit/>
            </a:bodyPr>
            <a:lstStyle/>
            <a:p>
              <a:r>
                <a:rPr lang="es-AR" sz="1500" dirty="0"/>
                <a:t>7</a:t>
              </a:r>
            </a:p>
          </p:txBody>
        </p:sp>
        <p:sp>
          <p:nvSpPr>
            <p:cNvPr id="13" name="12 CuadroTexto"/>
            <p:cNvSpPr txBox="1"/>
            <p:nvPr/>
          </p:nvSpPr>
          <p:spPr>
            <a:xfrm>
              <a:off x="1619672" y="2852936"/>
              <a:ext cx="282450" cy="323165"/>
            </a:xfrm>
            <a:prstGeom prst="rect">
              <a:avLst/>
            </a:prstGeom>
            <a:noFill/>
          </p:spPr>
          <p:txBody>
            <a:bodyPr wrap="none" rtlCol="0">
              <a:spAutoFit/>
            </a:bodyPr>
            <a:lstStyle/>
            <a:p>
              <a:r>
                <a:rPr lang="es-AR" sz="1500" dirty="0"/>
                <a:t>5</a:t>
              </a:r>
            </a:p>
          </p:txBody>
        </p:sp>
        <p:sp>
          <p:nvSpPr>
            <p:cNvPr id="14" name="13 CuadroTexto"/>
            <p:cNvSpPr txBox="1"/>
            <p:nvPr/>
          </p:nvSpPr>
          <p:spPr>
            <a:xfrm>
              <a:off x="2929470" y="2852936"/>
              <a:ext cx="282450" cy="323165"/>
            </a:xfrm>
            <a:prstGeom prst="rect">
              <a:avLst/>
            </a:prstGeom>
            <a:noFill/>
          </p:spPr>
          <p:txBody>
            <a:bodyPr wrap="none" rtlCol="0">
              <a:spAutoFit/>
            </a:bodyPr>
            <a:lstStyle/>
            <a:p>
              <a:r>
                <a:rPr lang="es-AR" sz="1500" dirty="0"/>
                <a:t>8</a:t>
              </a:r>
            </a:p>
          </p:txBody>
        </p:sp>
        <p:sp>
          <p:nvSpPr>
            <p:cNvPr id="15" name="14 CuadroTexto"/>
            <p:cNvSpPr txBox="1"/>
            <p:nvPr/>
          </p:nvSpPr>
          <p:spPr>
            <a:xfrm>
              <a:off x="3361518" y="2852936"/>
              <a:ext cx="282450" cy="323165"/>
            </a:xfrm>
            <a:prstGeom prst="rect">
              <a:avLst/>
            </a:prstGeom>
            <a:noFill/>
          </p:spPr>
          <p:txBody>
            <a:bodyPr wrap="none" rtlCol="0">
              <a:spAutoFit/>
            </a:bodyPr>
            <a:lstStyle/>
            <a:p>
              <a:r>
                <a:rPr lang="es-AR" sz="1500" dirty="0"/>
                <a:t>9</a:t>
              </a:r>
            </a:p>
          </p:txBody>
        </p:sp>
        <p:sp>
          <p:nvSpPr>
            <p:cNvPr id="16" name="15 CuadroTexto"/>
            <p:cNvSpPr txBox="1"/>
            <p:nvPr/>
          </p:nvSpPr>
          <p:spPr>
            <a:xfrm>
              <a:off x="1979712" y="3284984"/>
              <a:ext cx="380232" cy="323165"/>
            </a:xfrm>
            <a:prstGeom prst="rect">
              <a:avLst/>
            </a:prstGeom>
            <a:noFill/>
          </p:spPr>
          <p:txBody>
            <a:bodyPr wrap="none" rtlCol="0">
              <a:spAutoFit/>
            </a:bodyPr>
            <a:lstStyle/>
            <a:p>
              <a:r>
                <a:rPr lang="es-AR" sz="1500" dirty="0"/>
                <a:t>11</a:t>
              </a:r>
            </a:p>
          </p:txBody>
        </p:sp>
        <p:sp>
          <p:nvSpPr>
            <p:cNvPr id="17" name="16 CuadroTexto"/>
            <p:cNvSpPr txBox="1"/>
            <p:nvPr/>
          </p:nvSpPr>
          <p:spPr>
            <a:xfrm>
              <a:off x="2411760" y="3284984"/>
              <a:ext cx="432048" cy="323165"/>
            </a:xfrm>
            <a:prstGeom prst="rect">
              <a:avLst/>
            </a:prstGeom>
            <a:noFill/>
          </p:spPr>
          <p:txBody>
            <a:bodyPr wrap="square" rtlCol="0">
              <a:spAutoFit/>
            </a:bodyPr>
            <a:lstStyle/>
            <a:p>
              <a:r>
                <a:rPr lang="es-AR" sz="1500" dirty="0"/>
                <a:t>12</a:t>
              </a:r>
            </a:p>
          </p:txBody>
        </p:sp>
        <p:sp>
          <p:nvSpPr>
            <p:cNvPr id="18" name="17 CuadroTexto"/>
            <p:cNvSpPr txBox="1"/>
            <p:nvPr/>
          </p:nvSpPr>
          <p:spPr>
            <a:xfrm>
              <a:off x="1475656" y="3284984"/>
              <a:ext cx="380232" cy="323165"/>
            </a:xfrm>
            <a:prstGeom prst="rect">
              <a:avLst/>
            </a:prstGeom>
            <a:noFill/>
          </p:spPr>
          <p:txBody>
            <a:bodyPr wrap="none" rtlCol="0">
              <a:spAutoFit/>
            </a:bodyPr>
            <a:lstStyle/>
            <a:p>
              <a:r>
                <a:rPr lang="es-AR" sz="1500" dirty="0"/>
                <a:t>10</a:t>
              </a:r>
            </a:p>
          </p:txBody>
        </p:sp>
        <p:sp>
          <p:nvSpPr>
            <p:cNvPr id="19" name="18 CuadroTexto"/>
            <p:cNvSpPr txBox="1"/>
            <p:nvPr/>
          </p:nvSpPr>
          <p:spPr>
            <a:xfrm>
              <a:off x="2843808" y="3275692"/>
              <a:ext cx="380232" cy="323165"/>
            </a:xfrm>
            <a:prstGeom prst="rect">
              <a:avLst/>
            </a:prstGeom>
            <a:noFill/>
          </p:spPr>
          <p:txBody>
            <a:bodyPr wrap="none" rtlCol="0">
              <a:spAutoFit/>
            </a:bodyPr>
            <a:lstStyle/>
            <a:p>
              <a:r>
                <a:rPr lang="es-AR" sz="1500" dirty="0"/>
                <a:t>13</a:t>
              </a:r>
            </a:p>
          </p:txBody>
        </p:sp>
        <p:sp>
          <p:nvSpPr>
            <p:cNvPr id="20" name="19 CuadroTexto"/>
            <p:cNvSpPr txBox="1"/>
            <p:nvPr/>
          </p:nvSpPr>
          <p:spPr>
            <a:xfrm>
              <a:off x="3275856" y="3275692"/>
              <a:ext cx="380232" cy="323165"/>
            </a:xfrm>
            <a:prstGeom prst="rect">
              <a:avLst/>
            </a:prstGeom>
            <a:noFill/>
          </p:spPr>
          <p:txBody>
            <a:bodyPr wrap="none" rtlCol="0">
              <a:spAutoFit/>
            </a:bodyPr>
            <a:lstStyle/>
            <a:p>
              <a:r>
                <a:rPr lang="es-AR" sz="1500" dirty="0"/>
                <a:t>14</a:t>
              </a:r>
            </a:p>
          </p:txBody>
        </p:sp>
        <p:sp>
          <p:nvSpPr>
            <p:cNvPr id="21" name="20 CuadroTexto"/>
            <p:cNvSpPr txBox="1"/>
            <p:nvPr/>
          </p:nvSpPr>
          <p:spPr>
            <a:xfrm>
              <a:off x="1979712" y="3654316"/>
              <a:ext cx="380232" cy="323165"/>
            </a:xfrm>
            <a:prstGeom prst="rect">
              <a:avLst/>
            </a:prstGeom>
            <a:noFill/>
          </p:spPr>
          <p:txBody>
            <a:bodyPr wrap="none" rtlCol="0">
              <a:spAutoFit/>
            </a:bodyPr>
            <a:lstStyle/>
            <a:p>
              <a:r>
                <a:rPr lang="es-AR" sz="1500" dirty="0"/>
                <a:t>16</a:t>
              </a:r>
            </a:p>
          </p:txBody>
        </p:sp>
        <p:sp>
          <p:nvSpPr>
            <p:cNvPr id="22" name="21 CuadroTexto"/>
            <p:cNvSpPr txBox="1"/>
            <p:nvPr/>
          </p:nvSpPr>
          <p:spPr>
            <a:xfrm>
              <a:off x="2411760" y="3654316"/>
              <a:ext cx="380232" cy="323165"/>
            </a:xfrm>
            <a:prstGeom prst="rect">
              <a:avLst/>
            </a:prstGeom>
            <a:noFill/>
          </p:spPr>
          <p:txBody>
            <a:bodyPr wrap="square" rtlCol="0">
              <a:spAutoFit/>
            </a:bodyPr>
            <a:lstStyle/>
            <a:p>
              <a:r>
                <a:rPr lang="es-AR" sz="1500" dirty="0"/>
                <a:t>17</a:t>
              </a:r>
            </a:p>
          </p:txBody>
        </p:sp>
        <p:sp>
          <p:nvSpPr>
            <p:cNvPr id="23" name="22 CuadroTexto"/>
            <p:cNvSpPr txBox="1"/>
            <p:nvPr/>
          </p:nvSpPr>
          <p:spPr>
            <a:xfrm>
              <a:off x="1475656" y="3654316"/>
              <a:ext cx="380232" cy="323165"/>
            </a:xfrm>
            <a:prstGeom prst="rect">
              <a:avLst/>
            </a:prstGeom>
            <a:noFill/>
          </p:spPr>
          <p:txBody>
            <a:bodyPr wrap="none" rtlCol="0">
              <a:spAutoFit/>
            </a:bodyPr>
            <a:lstStyle/>
            <a:p>
              <a:r>
                <a:rPr lang="es-AR" sz="1500" dirty="0"/>
                <a:t>15</a:t>
              </a:r>
            </a:p>
          </p:txBody>
        </p:sp>
        <p:sp>
          <p:nvSpPr>
            <p:cNvPr id="24" name="23 CuadroTexto"/>
            <p:cNvSpPr txBox="1"/>
            <p:nvPr/>
          </p:nvSpPr>
          <p:spPr>
            <a:xfrm>
              <a:off x="2843808" y="3645024"/>
              <a:ext cx="380232" cy="323165"/>
            </a:xfrm>
            <a:prstGeom prst="rect">
              <a:avLst/>
            </a:prstGeom>
            <a:noFill/>
          </p:spPr>
          <p:txBody>
            <a:bodyPr wrap="none" rtlCol="0">
              <a:spAutoFit/>
            </a:bodyPr>
            <a:lstStyle/>
            <a:p>
              <a:r>
                <a:rPr lang="es-AR" sz="1500" dirty="0"/>
                <a:t>18</a:t>
              </a:r>
            </a:p>
          </p:txBody>
        </p:sp>
        <p:sp>
          <p:nvSpPr>
            <p:cNvPr id="25" name="24 CuadroTexto"/>
            <p:cNvSpPr txBox="1"/>
            <p:nvPr/>
          </p:nvSpPr>
          <p:spPr>
            <a:xfrm>
              <a:off x="3275856" y="3645024"/>
              <a:ext cx="380232" cy="323165"/>
            </a:xfrm>
            <a:prstGeom prst="rect">
              <a:avLst/>
            </a:prstGeom>
            <a:noFill/>
          </p:spPr>
          <p:txBody>
            <a:bodyPr wrap="none" rtlCol="0">
              <a:spAutoFit/>
            </a:bodyPr>
            <a:lstStyle/>
            <a:p>
              <a:r>
                <a:rPr lang="es-AR" sz="1500" dirty="0"/>
                <a:t>19</a:t>
              </a:r>
            </a:p>
          </p:txBody>
        </p:sp>
        <p:sp>
          <p:nvSpPr>
            <p:cNvPr id="26" name="25 CuadroTexto"/>
            <p:cNvSpPr txBox="1"/>
            <p:nvPr/>
          </p:nvSpPr>
          <p:spPr>
            <a:xfrm>
              <a:off x="1979712" y="4014356"/>
              <a:ext cx="432048" cy="323165"/>
            </a:xfrm>
            <a:prstGeom prst="rect">
              <a:avLst/>
            </a:prstGeom>
            <a:noFill/>
          </p:spPr>
          <p:txBody>
            <a:bodyPr wrap="square" rtlCol="0">
              <a:spAutoFit/>
            </a:bodyPr>
            <a:lstStyle/>
            <a:p>
              <a:r>
                <a:rPr lang="es-AR" sz="1500" dirty="0"/>
                <a:t>21</a:t>
              </a:r>
            </a:p>
          </p:txBody>
        </p:sp>
        <p:sp>
          <p:nvSpPr>
            <p:cNvPr id="27" name="26 CuadroTexto"/>
            <p:cNvSpPr txBox="1"/>
            <p:nvPr/>
          </p:nvSpPr>
          <p:spPr>
            <a:xfrm>
              <a:off x="2411760" y="4014357"/>
              <a:ext cx="504056" cy="323165"/>
            </a:xfrm>
            <a:prstGeom prst="rect">
              <a:avLst/>
            </a:prstGeom>
            <a:noFill/>
          </p:spPr>
          <p:txBody>
            <a:bodyPr wrap="square" rtlCol="0">
              <a:spAutoFit/>
            </a:bodyPr>
            <a:lstStyle/>
            <a:p>
              <a:r>
                <a:rPr lang="es-AR" sz="1500" dirty="0"/>
                <a:t>22</a:t>
              </a:r>
            </a:p>
          </p:txBody>
        </p:sp>
        <p:sp>
          <p:nvSpPr>
            <p:cNvPr id="28" name="27 CuadroTexto"/>
            <p:cNvSpPr txBox="1"/>
            <p:nvPr/>
          </p:nvSpPr>
          <p:spPr>
            <a:xfrm>
              <a:off x="1475656" y="4014356"/>
              <a:ext cx="380232" cy="323165"/>
            </a:xfrm>
            <a:prstGeom prst="rect">
              <a:avLst/>
            </a:prstGeom>
            <a:noFill/>
          </p:spPr>
          <p:txBody>
            <a:bodyPr wrap="none" rtlCol="0">
              <a:spAutoFit/>
            </a:bodyPr>
            <a:lstStyle/>
            <a:p>
              <a:r>
                <a:rPr lang="es-AR" sz="1500" dirty="0"/>
                <a:t>20</a:t>
              </a:r>
            </a:p>
          </p:txBody>
        </p:sp>
        <p:sp>
          <p:nvSpPr>
            <p:cNvPr id="29" name="28 CuadroTexto"/>
            <p:cNvSpPr txBox="1"/>
            <p:nvPr/>
          </p:nvSpPr>
          <p:spPr>
            <a:xfrm>
              <a:off x="2823616" y="4005064"/>
              <a:ext cx="380232" cy="323165"/>
            </a:xfrm>
            <a:prstGeom prst="rect">
              <a:avLst/>
            </a:prstGeom>
            <a:noFill/>
          </p:spPr>
          <p:txBody>
            <a:bodyPr wrap="none" rtlCol="0">
              <a:spAutoFit/>
            </a:bodyPr>
            <a:lstStyle/>
            <a:p>
              <a:r>
                <a:rPr lang="es-AR" sz="1500" dirty="0"/>
                <a:t>23</a:t>
              </a:r>
            </a:p>
          </p:txBody>
        </p:sp>
        <p:sp>
          <p:nvSpPr>
            <p:cNvPr id="30" name="29 CuadroTexto"/>
            <p:cNvSpPr txBox="1"/>
            <p:nvPr/>
          </p:nvSpPr>
          <p:spPr>
            <a:xfrm>
              <a:off x="3275856" y="4005064"/>
              <a:ext cx="380232" cy="323165"/>
            </a:xfrm>
            <a:prstGeom prst="rect">
              <a:avLst/>
            </a:prstGeom>
            <a:noFill/>
          </p:spPr>
          <p:txBody>
            <a:bodyPr wrap="none" rtlCol="0">
              <a:spAutoFit/>
            </a:bodyPr>
            <a:lstStyle/>
            <a:p>
              <a:r>
                <a:rPr lang="es-AR" sz="1500" dirty="0"/>
                <a:t>24</a:t>
              </a:r>
            </a:p>
          </p:txBody>
        </p:sp>
        <p:sp>
          <p:nvSpPr>
            <p:cNvPr id="31" name="30 CuadroTexto"/>
            <p:cNvSpPr txBox="1"/>
            <p:nvPr/>
          </p:nvSpPr>
          <p:spPr>
            <a:xfrm>
              <a:off x="1979712" y="4374396"/>
              <a:ext cx="380232" cy="323165"/>
            </a:xfrm>
            <a:prstGeom prst="rect">
              <a:avLst/>
            </a:prstGeom>
            <a:noFill/>
          </p:spPr>
          <p:txBody>
            <a:bodyPr wrap="none" rtlCol="0">
              <a:spAutoFit/>
            </a:bodyPr>
            <a:lstStyle/>
            <a:p>
              <a:r>
                <a:rPr lang="es-AR" sz="1500" dirty="0"/>
                <a:t>26</a:t>
              </a:r>
            </a:p>
          </p:txBody>
        </p:sp>
        <p:sp>
          <p:nvSpPr>
            <p:cNvPr id="32" name="31 CuadroTexto"/>
            <p:cNvSpPr txBox="1"/>
            <p:nvPr/>
          </p:nvSpPr>
          <p:spPr>
            <a:xfrm>
              <a:off x="2411760" y="4374396"/>
              <a:ext cx="380232" cy="323165"/>
            </a:xfrm>
            <a:prstGeom prst="rect">
              <a:avLst/>
            </a:prstGeom>
            <a:noFill/>
          </p:spPr>
          <p:txBody>
            <a:bodyPr wrap="none" rtlCol="0">
              <a:spAutoFit/>
            </a:bodyPr>
            <a:lstStyle/>
            <a:p>
              <a:r>
                <a:rPr lang="es-AR" sz="1500" dirty="0"/>
                <a:t>27</a:t>
              </a:r>
            </a:p>
          </p:txBody>
        </p:sp>
        <p:sp>
          <p:nvSpPr>
            <p:cNvPr id="33" name="32 CuadroTexto"/>
            <p:cNvSpPr txBox="1"/>
            <p:nvPr/>
          </p:nvSpPr>
          <p:spPr>
            <a:xfrm>
              <a:off x="1475656" y="4374396"/>
              <a:ext cx="380232" cy="323165"/>
            </a:xfrm>
            <a:prstGeom prst="rect">
              <a:avLst/>
            </a:prstGeom>
            <a:noFill/>
          </p:spPr>
          <p:txBody>
            <a:bodyPr wrap="none" rtlCol="0">
              <a:spAutoFit/>
            </a:bodyPr>
            <a:lstStyle/>
            <a:p>
              <a:r>
                <a:rPr lang="es-AR" sz="1500" dirty="0"/>
                <a:t>25</a:t>
              </a:r>
            </a:p>
          </p:txBody>
        </p:sp>
        <p:sp>
          <p:nvSpPr>
            <p:cNvPr id="34" name="33 CuadroTexto"/>
            <p:cNvSpPr txBox="1"/>
            <p:nvPr/>
          </p:nvSpPr>
          <p:spPr>
            <a:xfrm>
              <a:off x="2843808" y="4365104"/>
              <a:ext cx="380232" cy="323165"/>
            </a:xfrm>
            <a:prstGeom prst="rect">
              <a:avLst/>
            </a:prstGeom>
            <a:noFill/>
          </p:spPr>
          <p:txBody>
            <a:bodyPr wrap="none" rtlCol="0">
              <a:spAutoFit/>
            </a:bodyPr>
            <a:lstStyle/>
            <a:p>
              <a:r>
                <a:rPr lang="es-AR" sz="1500" dirty="0"/>
                <a:t>28</a:t>
              </a:r>
            </a:p>
          </p:txBody>
        </p:sp>
        <p:sp>
          <p:nvSpPr>
            <p:cNvPr id="35" name="34 CuadroTexto"/>
            <p:cNvSpPr txBox="1"/>
            <p:nvPr/>
          </p:nvSpPr>
          <p:spPr>
            <a:xfrm>
              <a:off x="3275856" y="4365104"/>
              <a:ext cx="380232" cy="323165"/>
            </a:xfrm>
            <a:prstGeom prst="rect">
              <a:avLst/>
            </a:prstGeom>
            <a:noFill/>
          </p:spPr>
          <p:txBody>
            <a:bodyPr wrap="none" rtlCol="0">
              <a:spAutoFit/>
            </a:bodyPr>
            <a:lstStyle/>
            <a:p>
              <a:r>
                <a:rPr lang="es-AR" sz="1500" dirty="0"/>
                <a:t>29</a:t>
              </a:r>
            </a:p>
          </p:txBody>
        </p:sp>
        <p:sp>
          <p:nvSpPr>
            <p:cNvPr id="36" name="35 CuadroTexto"/>
            <p:cNvSpPr txBox="1"/>
            <p:nvPr/>
          </p:nvSpPr>
          <p:spPr>
            <a:xfrm>
              <a:off x="1979712" y="4734436"/>
              <a:ext cx="504056" cy="323165"/>
            </a:xfrm>
            <a:prstGeom prst="rect">
              <a:avLst/>
            </a:prstGeom>
            <a:noFill/>
          </p:spPr>
          <p:txBody>
            <a:bodyPr wrap="square" rtlCol="0">
              <a:spAutoFit/>
            </a:bodyPr>
            <a:lstStyle/>
            <a:p>
              <a:r>
                <a:rPr lang="es-AR" sz="1500" dirty="0"/>
                <a:t>31</a:t>
              </a:r>
            </a:p>
          </p:txBody>
        </p:sp>
        <p:sp>
          <p:nvSpPr>
            <p:cNvPr id="37" name="36 CuadroTexto"/>
            <p:cNvSpPr txBox="1"/>
            <p:nvPr/>
          </p:nvSpPr>
          <p:spPr>
            <a:xfrm>
              <a:off x="2411760" y="4734436"/>
              <a:ext cx="504056" cy="323165"/>
            </a:xfrm>
            <a:prstGeom prst="rect">
              <a:avLst/>
            </a:prstGeom>
            <a:noFill/>
          </p:spPr>
          <p:txBody>
            <a:bodyPr wrap="square" rtlCol="0">
              <a:spAutoFit/>
            </a:bodyPr>
            <a:lstStyle/>
            <a:p>
              <a:r>
                <a:rPr lang="es-AR" sz="1500" dirty="0"/>
                <a:t>32</a:t>
              </a:r>
            </a:p>
          </p:txBody>
        </p:sp>
        <p:sp>
          <p:nvSpPr>
            <p:cNvPr id="38" name="37 CuadroTexto"/>
            <p:cNvSpPr txBox="1"/>
            <p:nvPr/>
          </p:nvSpPr>
          <p:spPr>
            <a:xfrm>
              <a:off x="1475656" y="4725144"/>
              <a:ext cx="380232" cy="323165"/>
            </a:xfrm>
            <a:prstGeom prst="rect">
              <a:avLst/>
            </a:prstGeom>
            <a:noFill/>
          </p:spPr>
          <p:txBody>
            <a:bodyPr wrap="none" rtlCol="0">
              <a:spAutoFit/>
            </a:bodyPr>
            <a:lstStyle/>
            <a:p>
              <a:r>
                <a:rPr lang="es-AR" sz="1500" dirty="0"/>
                <a:t>30</a:t>
              </a:r>
            </a:p>
          </p:txBody>
        </p:sp>
        <p:sp>
          <p:nvSpPr>
            <p:cNvPr id="39" name="38 CuadroTexto"/>
            <p:cNvSpPr txBox="1"/>
            <p:nvPr/>
          </p:nvSpPr>
          <p:spPr>
            <a:xfrm>
              <a:off x="2843808" y="4725144"/>
              <a:ext cx="432048" cy="323165"/>
            </a:xfrm>
            <a:prstGeom prst="rect">
              <a:avLst/>
            </a:prstGeom>
            <a:noFill/>
          </p:spPr>
          <p:txBody>
            <a:bodyPr wrap="square" rtlCol="0">
              <a:spAutoFit/>
            </a:bodyPr>
            <a:lstStyle/>
            <a:p>
              <a:r>
                <a:rPr lang="es-AR" sz="1500" dirty="0"/>
                <a:t>33</a:t>
              </a:r>
            </a:p>
          </p:txBody>
        </p:sp>
        <p:sp>
          <p:nvSpPr>
            <p:cNvPr id="40" name="39 CuadroTexto"/>
            <p:cNvSpPr txBox="1"/>
            <p:nvPr/>
          </p:nvSpPr>
          <p:spPr>
            <a:xfrm>
              <a:off x="3275856" y="4725144"/>
              <a:ext cx="380232" cy="323165"/>
            </a:xfrm>
            <a:prstGeom prst="rect">
              <a:avLst/>
            </a:prstGeom>
            <a:noFill/>
          </p:spPr>
          <p:txBody>
            <a:bodyPr wrap="none" rtlCol="0">
              <a:spAutoFit/>
            </a:bodyPr>
            <a:lstStyle/>
            <a:p>
              <a:r>
                <a:rPr lang="es-AR" sz="1500" dirty="0"/>
                <a:t>34</a:t>
              </a:r>
            </a:p>
          </p:txBody>
        </p:sp>
      </p:grpSp>
      <p:graphicFrame>
        <p:nvGraphicFramePr>
          <p:cNvPr id="80" name="79 Tabla"/>
          <p:cNvGraphicFramePr>
            <a:graphicFrameLocks noGrp="1"/>
          </p:cNvGraphicFramePr>
          <p:nvPr/>
        </p:nvGraphicFramePr>
        <p:xfrm>
          <a:off x="5004048" y="1772816"/>
          <a:ext cx="3168352" cy="731520"/>
        </p:xfrm>
        <a:graphic>
          <a:graphicData uri="http://schemas.openxmlformats.org/drawingml/2006/table">
            <a:tbl>
              <a:tblPr firstRow="1" bandRow="1">
                <a:tableStyleId>{5C22544A-7EE6-4342-B048-85BDC9FD1C3A}</a:tableStyleId>
              </a:tblPr>
              <a:tblGrid>
                <a:gridCol w="1584176">
                  <a:extLst>
                    <a:ext uri="{9D8B030D-6E8A-4147-A177-3AD203B41FA5}">
                      <a16:colId xmlns="" xmlns:a16="http://schemas.microsoft.com/office/drawing/2014/main" val="20000"/>
                    </a:ext>
                  </a:extLst>
                </a:gridCol>
                <a:gridCol w="1584176">
                  <a:extLst>
                    <a:ext uri="{9D8B030D-6E8A-4147-A177-3AD203B41FA5}">
                      <a16:colId xmlns="" xmlns:a16="http://schemas.microsoft.com/office/drawing/2014/main" val="20001"/>
                    </a:ext>
                  </a:extLst>
                </a:gridCol>
              </a:tblGrid>
              <a:tr h="221744">
                <a:tc>
                  <a:txBody>
                    <a:bodyPr/>
                    <a:lstStyle/>
                    <a:p>
                      <a:r>
                        <a:rPr lang="es-AR" dirty="0"/>
                        <a:t>Archivo</a:t>
                      </a:r>
                    </a:p>
                  </a:txBody>
                  <a:tcPr/>
                </a:tc>
                <a:tc>
                  <a:txBody>
                    <a:bodyPr/>
                    <a:lstStyle/>
                    <a:p>
                      <a:r>
                        <a:rPr lang="es-AR" dirty="0"/>
                        <a:t>Bloque Índice</a:t>
                      </a:r>
                    </a:p>
                  </a:txBody>
                  <a:tcPr/>
                </a:tc>
                <a:extLst>
                  <a:ext uri="{0D108BD9-81ED-4DB2-BD59-A6C34878D82A}">
                    <a16:rowId xmlns="" xmlns:a16="http://schemas.microsoft.com/office/drawing/2014/main" val="10000"/>
                  </a:ext>
                </a:extLst>
              </a:tr>
              <a:tr h="260199">
                <a:tc>
                  <a:txBody>
                    <a:bodyPr/>
                    <a:lstStyle/>
                    <a:p>
                      <a:r>
                        <a:rPr lang="es-AR" dirty="0"/>
                        <a:t>Miarchivo.txt</a:t>
                      </a:r>
                    </a:p>
                  </a:txBody>
                  <a:tcPr/>
                </a:tc>
                <a:tc>
                  <a:txBody>
                    <a:bodyPr/>
                    <a:lstStyle/>
                    <a:p>
                      <a:pPr algn="ctr"/>
                      <a:r>
                        <a:rPr lang="es-AR" dirty="0"/>
                        <a:t>29</a:t>
                      </a:r>
                    </a:p>
                  </a:txBody>
                  <a:tcPr/>
                </a:tc>
                <a:extLst>
                  <a:ext uri="{0D108BD9-81ED-4DB2-BD59-A6C34878D82A}">
                    <a16:rowId xmlns="" xmlns:a16="http://schemas.microsoft.com/office/drawing/2014/main" val="10001"/>
                  </a:ext>
                </a:extLst>
              </a:tr>
            </a:tbl>
          </a:graphicData>
        </a:graphic>
      </p:graphicFrame>
      <p:cxnSp>
        <p:nvCxnSpPr>
          <p:cNvPr id="84" name="83 Conector recto de flecha"/>
          <p:cNvCxnSpPr>
            <a:stCxn id="35" idx="3"/>
          </p:cNvCxnSpPr>
          <p:nvPr/>
        </p:nvCxnSpPr>
        <p:spPr>
          <a:xfrm flipH="1" flipV="1">
            <a:off x="2699792" y="3573016"/>
            <a:ext cx="20192" cy="138571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85 CuadroTexto"/>
          <p:cNvSpPr txBox="1"/>
          <p:nvPr/>
        </p:nvSpPr>
        <p:spPr>
          <a:xfrm>
            <a:off x="5868144" y="1340768"/>
            <a:ext cx="1728192" cy="400110"/>
          </a:xfrm>
          <a:prstGeom prst="rect">
            <a:avLst/>
          </a:prstGeom>
          <a:noFill/>
        </p:spPr>
        <p:txBody>
          <a:bodyPr wrap="square" rtlCol="0">
            <a:spAutoFit/>
          </a:bodyPr>
          <a:lstStyle/>
          <a:p>
            <a:r>
              <a:rPr lang="es-AR" sz="2000" b="1" dirty="0"/>
              <a:t>Directorio</a:t>
            </a:r>
          </a:p>
        </p:txBody>
      </p:sp>
      <p:cxnSp>
        <p:nvCxnSpPr>
          <p:cNvPr id="88" name="87 Conector recto de flecha"/>
          <p:cNvCxnSpPr>
            <a:stCxn id="35" idx="3"/>
          </p:cNvCxnSpPr>
          <p:nvPr/>
        </p:nvCxnSpPr>
        <p:spPr>
          <a:xfrm flipH="1" flipV="1">
            <a:off x="1979712" y="4149080"/>
            <a:ext cx="740272" cy="80965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5" idx="3"/>
            <a:endCxn id="27" idx="1"/>
          </p:cNvCxnSpPr>
          <p:nvPr/>
        </p:nvCxnSpPr>
        <p:spPr>
          <a:xfrm flipH="1" flipV="1">
            <a:off x="1475656" y="4607988"/>
            <a:ext cx="1244328" cy="35074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94 Conector recto de flecha"/>
          <p:cNvCxnSpPr>
            <a:stCxn id="35" idx="3"/>
            <a:endCxn id="47" idx="2"/>
          </p:cNvCxnSpPr>
          <p:nvPr/>
        </p:nvCxnSpPr>
        <p:spPr>
          <a:xfrm flipH="1" flipV="1">
            <a:off x="1007604" y="3573016"/>
            <a:ext cx="1712380" cy="138571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97 Conector recto de flecha"/>
          <p:cNvCxnSpPr>
            <a:stCxn id="35" idx="3"/>
            <a:endCxn id="31" idx="1"/>
          </p:cNvCxnSpPr>
          <p:nvPr/>
        </p:nvCxnSpPr>
        <p:spPr>
          <a:xfrm flipH="1">
            <a:off x="1043608" y="4958735"/>
            <a:ext cx="1676376" cy="929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6" name="38 Rectángulo"/>
          <p:cNvSpPr/>
          <p:nvPr/>
        </p:nvSpPr>
        <p:spPr>
          <a:xfrm>
            <a:off x="539552" y="5949280"/>
            <a:ext cx="216024" cy="216024"/>
          </a:xfrm>
          <a:prstGeom prst="rect">
            <a:avLst/>
          </a:prstGeom>
          <a:solidFill>
            <a:schemeClr val="accent3"/>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107" name="106 Elipse"/>
          <p:cNvSpPr/>
          <p:nvPr/>
        </p:nvSpPr>
        <p:spPr>
          <a:xfrm>
            <a:off x="4572000" y="2924944"/>
            <a:ext cx="3600400" cy="33569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cxnSp>
        <p:nvCxnSpPr>
          <p:cNvPr id="109" name="108 Conector recto"/>
          <p:cNvCxnSpPr>
            <a:stCxn id="107" idx="1"/>
            <a:endCxn id="71" idx="0"/>
          </p:cNvCxnSpPr>
          <p:nvPr/>
        </p:nvCxnSpPr>
        <p:spPr>
          <a:xfrm flipH="1">
            <a:off x="2735796" y="3416564"/>
            <a:ext cx="2363471" cy="1452596"/>
          </a:xfrm>
          <a:prstGeom prst="line">
            <a:avLst/>
          </a:prstGeom>
        </p:spPr>
        <p:style>
          <a:lnRef idx="1">
            <a:schemeClr val="dk1"/>
          </a:lnRef>
          <a:fillRef idx="0">
            <a:schemeClr val="dk1"/>
          </a:fillRef>
          <a:effectRef idx="0">
            <a:schemeClr val="dk1"/>
          </a:effectRef>
          <a:fontRef idx="minor">
            <a:schemeClr val="tx1"/>
          </a:fontRef>
        </p:style>
      </p:cxnSp>
      <p:cxnSp>
        <p:nvCxnSpPr>
          <p:cNvPr id="112" name="111 Conector recto"/>
          <p:cNvCxnSpPr>
            <a:endCxn id="71" idx="2"/>
          </p:cNvCxnSpPr>
          <p:nvPr/>
        </p:nvCxnSpPr>
        <p:spPr>
          <a:xfrm flipH="1" flipV="1">
            <a:off x="2735796" y="5085184"/>
            <a:ext cx="2916325" cy="1080120"/>
          </a:xfrm>
          <a:prstGeom prst="line">
            <a:avLst/>
          </a:prstGeom>
        </p:spPr>
        <p:style>
          <a:lnRef idx="1">
            <a:schemeClr val="dk1"/>
          </a:lnRef>
          <a:fillRef idx="0">
            <a:schemeClr val="dk1"/>
          </a:fillRef>
          <a:effectRef idx="0">
            <a:schemeClr val="dk1"/>
          </a:effectRef>
          <a:fontRef idx="minor">
            <a:schemeClr val="tx1"/>
          </a:fontRef>
        </p:style>
      </p:cxnSp>
      <p:sp>
        <p:nvSpPr>
          <p:cNvPr id="115" name="114 Rectángulo"/>
          <p:cNvSpPr/>
          <p:nvPr/>
        </p:nvSpPr>
        <p:spPr>
          <a:xfrm>
            <a:off x="5292080" y="3284984"/>
            <a:ext cx="2088232" cy="26642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116" name="115 Rectángulo"/>
          <p:cNvSpPr/>
          <p:nvPr/>
        </p:nvSpPr>
        <p:spPr>
          <a:xfrm>
            <a:off x="539552" y="6309320"/>
            <a:ext cx="216024" cy="216024"/>
          </a:xfrm>
          <a:prstGeom prst="rect">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117" name="116 CuadroTexto"/>
          <p:cNvSpPr txBox="1"/>
          <p:nvPr/>
        </p:nvSpPr>
        <p:spPr>
          <a:xfrm>
            <a:off x="755576" y="5877272"/>
            <a:ext cx="1728192" cy="307777"/>
          </a:xfrm>
          <a:prstGeom prst="rect">
            <a:avLst/>
          </a:prstGeom>
          <a:noFill/>
        </p:spPr>
        <p:txBody>
          <a:bodyPr wrap="square" rtlCol="0">
            <a:spAutoFit/>
          </a:bodyPr>
          <a:lstStyle/>
          <a:p>
            <a:r>
              <a:rPr lang="es-AR" sz="1400" b="1" dirty="0"/>
              <a:t>Bloque índice</a:t>
            </a:r>
          </a:p>
        </p:txBody>
      </p:sp>
      <p:sp>
        <p:nvSpPr>
          <p:cNvPr id="118" name="117 CuadroTexto"/>
          <p:cNvSpPr txBox="1"/>
          <p:nvPr/>
        </p:nvSpPr>
        <p:spPr>
          <a:xfrm>
            <a:off x="827584" y="6237312"/>
            <a:ext cx="1728192" cy="307777"/>
          </a:xfrm>
          <a:prstGeom prst="rect">
            <a:avLst/>
          </a:prstGeom>
          <a:noFill/>
        </p:spPr>
        <p:txBody>
          <a:bodyPr wrap="square" rtlCol="0">
            <a:spAutoFit/>
          </a:bodyPr>
          <a:lstStyle/>
          <a:p>
            <a:r>
              <a:rPr lang="es-AR" sz="1400" b="1" dirty="0" smtClean="0"/>
              <a:t>Bloques de Datos</a:t>
            </a:r>
            <a:endParaRPr lang="es-AR" sz="1400" b="1" dirty="0"/>
          </a:p>
        </p:txBody>
      </p:sp>
      <p:sp>
        <p:nvSpPr>
          <p:cNvPr id="119" name="118 CuadroTexto"/>
          <p:cNvSpPr txBox="1"/>
          <p:nvPr/>
        </p:nvSpPr>
        <p:spPr>
          <a:xfrm>
            <a:off x="5926015" y="3573016"/>
            <a:ext cx="1224136" cy="2169825"/>
          </a:xfrm>
          <a:prstGeom prst="rect">
            <a:avLst/>
          </a:prstGeom>
          <a:noFill/>
        </p:spPr>
        <p:txBody>
          <a:bodyPr wrap="square" rtlCol="0">
            <a:spAutoFit/>
          </a:bodyPr>
          <a:lstStyle/>
          <a:p>
            <a:r>
              <a:rPr lang="es-AR" sz="1500" b="1" dirty="0"/>
              <a:t>9</a:t>
            </a:r>
          </a:p>
          <a:p>
            <a:r>
              <a:rPr lang="es-AR" sz="1500" b="1" dirty="0"/>
              <a:t>5</a:t>
            </a:r>
          </a:p>
          <a:p>
            <a:r>
              <a:rPr lang="es-AR" sz="1500" b="1" dirty="0"/>
              <a:t>17</a:t>
            </a:r>
          </a:p>
          <a:p>
            <a:r>
              <a:rPr lang="es-AR" sz="1500" b="1" dirty="0"/>
              <a:t>25</a:t>
            </a:r>
          </a:p>
          <a:p>
            <a:r>
              <a:rPr lang="es-AR" sz="1500" b="1" dirty="0"/>
              <a:t>21</a:t>
            </a:r>
          </a:p>
          <a:p>
            <a:r>
              <a:rPr lang="es-AR" sz="1500" b="1" dirty="0"/>
              <a:t>15</a:t>
            </a:r>
          </a:p>
          <a:p>
            <a:r>
              <a:rPr lang="es-AR" sz="1500" b="1" dirty="0" smtClean="0"/>
              <a:t>14</a:t>
            </a:r>
            <a:endParaRPr lang="es-AR" sz="1500" b="1" dirty="0"/>
          </a:p>
          <a:p>
            <a:r>
              <a:rPr lang="es-AR" sz="1500" b="1" dirty="0" smtClean="0"/>
              <a:t>30</a:t>
            </a:r>
            <a:endParaRPr lang="es-AR" sz="1500" b="1" dirty="0"/>
          </a:p>
          <a:p>
            <a:r>
              <a:rPr lang="es-AR" sz="1500" b="1" dirty="0"/>
              <a:t>0</a:t>
            </a:r>
            <a:endParaRPr lang="es-AR" sz="1500" b="1" dirty="0"/>
          </a:p>
        </p:txBody>
      </p:sp>
      <p:cxnSp>
        <p:nvCxnSpPr>
          <p:cNvPr id="120" name="119 Conector recto de flecha"/>
          <p:cNvCxnSpPr>
            <a:stCxn id="35" idx="3"/>
            <a:endCxn id="21" idx="1"/>
          </p:cNvCxnSpPr>
          <p:nvPr/>
        </p:nvCxnSpPr>
        <p:spPr>
          <a:xfrm flipH="1" flipV="1">
            <a:off x="1043608" y="4247947"/>
            <a:ext cx="1676376" cy="7107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6592" y="305780"/>
            <a:ext cx="8229600" cy="1143000"/>
          </a:xfrm>
        </p:spPr>
        <p:txBody>
          <a:bodyPr/>
          <a:lstStyle/>
          <a:p>
            <a:r>
              <a:rPr lang="es-AR" b="1" dirty="0"/>
              <a:t>Asignación indexada</a:t>
            </a:r>
            <a:endParaRPr lang="es-AR" dirty="0"/>
          </a:p>
        </p:txBody>
      </p:sp>
      <p:sp>
        <p:nvSpPr>
          <p:cNvPr id="3" name="2 Marcador de contenido"/>
          <p:cNvSpPr>
            <a:spLocks noGrp="1"/>
          </p:cNvSpPr>
          <p:nvPr>
            <p:ph idx="1"/>
          </p:nvPr>
        </p:nvSpPr>
        <p:spPr>
          <a:xfrm>
            <a:off x="539552" y="2276872"/>
            <a:ext cx="8229600" cy="1872208"/>
          </a:xfrm>
        </p:spPr>
        <p:txBody>
          <a:bodyPr>
            <a:normAutofit fontScale="70000" lnSpcReduction="20000"/>
          </a:bodyPr>
          <a:lstStyle/>
          <a:p>
            <a:pPr lvl="0">
              <a:buNone/>
            </a:pPr>
            <a:r>
              <a:rPr lang="es-AR" dirty="0"/>
              <a:t>	</a:t>
            </a:r>
            <a:r>
              <a:rPr lang="es-AR" b="1" dirty="0"/>
              <a:t>Esquema enlazado.</a:t>
            </a:r>
            <a:r>
              <a:rPr lang="es-AR" dirty="0"/>
              <a:t> Cada bloque de índice ocupa normalmente un bloque de disco. Por tanto, puede leerse y escribirse directamente. Para que puedan existir archivos de gran tamaño, podemos enlazar varios bloques de índice. Utilizamos la ultima posición del bloque de índice, si es “0” termina el Archivo, si es un puntero, apuntara a un siguiente bloque de índices.</a:t>
            </a:r>
          </a:p>
          <a:p>
            <a:endParaRPr lang="es-AR" dirty="0"/>
          </a:p>
        </p:txBody>
      </p:sp>
      <p:sp>
        <p:nvSpPr>
          <p:cNvPr id="5" name="2 Marcador de contenido"/>
          <p:cNvSpPr txBox="1">
            <a:spLocks/>
          </p:cNvSpPr>
          <p:nvPr/>
        </p:nvSpPr>
        <p:spPr>
          <a:xfrm>
            <a:off x="609600" y="1268760"/>
            <a:ext cx="8229600" cy="1008112"/>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AR" sz="3200" b="0" i="0" u="none" strike="noStrike" kern="1200" cap="none" spc="0" normalizeH="0" baseline="0" noProof="0" dirty="0">
                <a:ln>
                  <a:noFill/>
                </a:ln>
                <a:solidFill>
                  <a:schemeClr val="tx1"/>
                </a:solidFill>
                <a:effectLst/>
                <a:uLnTx/>
                <a:uFillTx/>
                <a:latin typeface="+mn-lt"/>
                <a:ea typeface="+mn-ea"/>
                <a:cs typeface="+mn-cs"/>
              </a:rPr>
              <a:t>Que pasa si el archivo es mayor que lo que puede direccionar un bloque índice.</a:t>
            </a:r>
          </a:p>
        </p:txBody>
      </p:sp>
      <p:sp>
        <p:nvSpPr>
          <p:cNvPr id="7" name="2 Marcador de contenido"/>
          <p:cNvSpPr txBox="1">
            <a:spLocks/>
          </p:cNvSpPr>
          <p:nvPr/>
        </p:nvSpPr>
        <p:spPr>
          <a:xfrm>
            <a:off x="539552" y="3933056"/>
            <a:ext cx="8229600" cy="1440160"/>
          </a:xfrm>
          <a:prstGeom prst="rect">
            <a:avLst/>
          </a:prstGeom>
        </p:spPr>
        <p:txBody>
          <a:bodyPr vert="horz" lIns="91440" tIns="45720" rIns="91440" bIns="45720" rtlCol="0">
            <a:normAutofit/>
          </a:bodyPr>
          <a:lstStyle/>
          <a:p>
            <a:pPr marL="342900" lvl="0" indent="-342900">
              <a:spcBef>
                <a:spcPct val="20000"/>
              </a:spcBef>
            </a:pPr>
            <a:r>
              <a:rPr lang="es-AR" sz="2200" b="1" dirty="0"/>
              <a:t>	Índice multinivel.</a:t>
            </a:r>
            <a:r>
              <a:rPr lang="es-AR" sz="2200" dirty="0"/>
              <a:t> Una variante de la representación enlazada consiste en utilizar un bloque de índice de primer nivel para apuntar a un conjunto de bloques de índice de segundo nivel, que a su vez apuntarán a los bloques del archivo</a:t>
            </a:r>
            <a:r>
              <a:rPr kumimoji="0" lang="es-AR" sz="2200" b="0" i="0" u="none" strike="noStrike" kern="1200" cap="none" spc="0" normalizeH="0" baseline="0" noProof="0" dirty="0">
                <a:ln>
                  <a:noFill/>
                </a:ln>
                <a:solidFill>
                  <a:schemeClr val="tx1"/>
                </a:solidFill>
                <a:effectLst/>
                <a:uLnTx/>
                <a:uFillTx/>
                <a:latin typeface="+mn-lt"/>
                <a:ea typeface="+mn-ea"/>
                <a:cs typeface="+mn-cs"/>
              </a:rPr>
              <a:t>.</a:t>
            </a:r>
          </a:p>
        </p:txBody>
      </p:sp>
      <p:sp>
        <p:nvSpPr>
          <p:cNvPr id="8" name="2 Marcador de contenido"/>
          <p:cNvSpPr txBox="1">
            <a:spLocks/>
          </p:cNvSpPr>
          <p:nvPr/>
        </p:nvSpPr>
        <p:spPr>
          <a:xfrm>
            <a:off x="539552" y="5328592"/>
            <a:ext cx="8229600" cy="1268760"/>
          </a:xfrm>
          <a:prstGeom prst="rect">
            <a:avLst/>
          </a:prstGeom>
        </p:spPr>
        <p:txBody>
          <a:bodyPr vert="horz" lIns="91440" tIns="45720" rIns="91440" bIns="45720" rtlCol="0">
            <a:normAutofit/>
          </a:bodyPr>
          <a:lstStyle/>
          <a:p>
            <a:pPr marL="342900" indent="-342900">
              <a:spcBef>
                <a:spcPct val="20000"/>
              </a:spcBef>
            </a:pPr>
            <a:r>
              <a:rPr lang="es-AR" sz="2200" b="1" dirty="0"/>
              <a:t>	Esquema compartido. </a:t>
            </a:r>
            <a:r>
              <a:rPr lang="es-AR" sz="2200" dirty="0"/>
              <a:t>Las primeras “n” entradas del bloque de índice apunta a bloques que componen el archivo. Las últimas apunta a bloques de índice.</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2636912"/>
            <a:ext cx="8229600" cy="1143000"/>
          </a:xfrm>
        </p:spPr>
        <p:txBody>
          <a:bodyPr/>
          <a:lstStyle/>
          <a:p>
            <a:r>
              <a:rPr lang="es-AR" b="1" dirty="0"/>
              <a:t>INODOS</a:t>
            </a:r>
          </a:p>
        </p:txBody>
      </p:sp>
    </p:spTree>
    <p:extLst>
      <p:ext uri="{BB962C8B-B14F-4D97-AF65-F5344CB8AC3E}">
        <p14:creationId xmlns:p14="http://schemas.microsoft.com/office/powerpoint/2010/main" val="3445019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4624"/>
            <a:ext cx="8229600" cy="1143000"/>
          </a:xfrm>
        </p:spPr>
        <p:txBody>
          <a:bodyPr>
            <a:normAutofit fontScale="90000"/>
          </a:bodyPr>
          <a:lstStyle/>
          <a:p>
            <a:r>
              <a:rPr lang="es-AR" b="1" dirty="0"/>
              <a:t>Estructura de un Sistema de Archivos</a:t>
            </a:r>
          </a:p>
        </p:txBody>
      </p:sp>
      <p:grpSp>
        <p:nvGrpSpPr>
          <p:cNvPr id="16" name="15 Grupo"/>
          <p:cNvGrpSpPr/>
          <p:nvPr/>
        </p:nvGrpSpPr>
        <p:grpSpPr>
          <a:xfrm>
            <a:off x="2987824" y="2132856"/>
            <a:ext cx="3672408" cy="4296859"/>
            <a:chOff x="3923928" y="1556792"/>
            <a:chExt cx="4054951" cy="4805543"/>
          </a:xfrm>
        </p:grpSpPr>
        <p:sp>
          <p:nvSpPr>
            <p:cNvPr id="5" name="4 CuadroTexto"/>
            <p:cNvSpPr txBox="1"/>
            <p:nvPr/>
          </p:nvSpPr>
          <p:spPr>
            <a:xfrm>
              <a:off x="4400981" y="1556792"/>
              <a:ext cx="2880320" cy="369332"/>
            </a:xfrm>
            <a:prstGeom prst="rect">
              <a:avLst/>
            </a:prstGeom>
            <a:noFill/>
          </p:spPr>
          <p:txBody>
            <a:bodyPr wrap="square" rtlCol="0">
              <a:spAutoFit/>
            </a:bodyPr>
            <a:lstStyle/>
            <a:p>
              <a:r>
                <a:rPr lang="es-AR" b="1" dirty="0"/>
                <a:t>Programas de aplicación</a:t>
              </a:r>
            </a:p>
          </p:txBody>
        </p:sp>
        <p:sp>
          <p:nvSpPr>
            <p:cNvPr id="6" name="5 CuadroTexto"/>
            <p:cNvSpPr txBox="1"/>
            <p:nvPr/>
          </p:nvSpPr>
          <p:spPr>
            <a:xfrm>
              <a:off x="4427985" y="2420888"/>
              <a:ext cx="3312368" cy="413055"/>
            </a:xfrm>
            <a:prstGeom prst="rect">
              <a:avLst/>
            </a:prstGeom>
            <a:noFill/>
          </p:spPr>
          <p:txBody>
            <a:bodyPr wrap="square" rtlCol="0">
              <a:spAutoFit/>
            </a:bodyPr>
            <a:lstStyle/>
            <a:p>
              <a:r>
                <a:rPr lang="es-AR" b="1" dirty="0"/>
                <a:t>Sistema Lógico de Archivos</a:t>
              </a:r>
            </a:p>
          </p:txBody>
        </p:sp>
        <p:sp>
          <p:nvSpPr>
            <p:cNvPr id="7" name="6 CuadroTexto"/>
            <p:cNvSpPr txBox="1"/>
            <p:nvPr/>
          </p:nvSpPr>
          <p:spPr>
            <a:xfrm>
              <a:off x="3923928" y="3247978"/>
              <a:ext cx="4054951" cy="413055"/>
            </a:xfrm>
            <a:prstGeom prst="rect">
              <a:avLst/>
            </a:prstGeom>
            <a:noFill/>
          </p:spPr>
          <p:txBody>
            <a:bodyPr wrap="square" rtlCol="0">
              <a:spAutoFit/>
            </a:bodyPr>
            <a:lstStyle/>
            <a:p>
              <a:r>
                <a:rPr lang="es-AR" b="1" dirty="0"/>
                <a:t>Modulo de Organización de archivos</a:t>
              </a:r>
            </a:p>
          </p:txBody>
        </p:sp>
        <p:sp>
          <p:nvSpPr>
            <p:cNvPr id="8" name="7 CuadroTexto"/>
            <p:cNvSpPr txBox="1"/>
            <p:nvPr/>
          </p:nvSpPr>
          <p:spPr>
            <a:xfrm>
              <a:off x="4499992" y="4067780"/>
              <a:ext cx="3160852" cy="413055"/>
            </a:xfrm>
            <a:prstGeom prst="rect">
              <a:avLst/>
            </a:prstGeom>
            <a:noFill/>
          </p:spPr>
          <p:txBody>
            <a:bodyPr wrap="square" rtlCol="0">
              <a:spAutoFit/>
            </a:bodyPr>
            <a:lstStyle/>
            <a:p>
              <a:r>
                <a:rPr lang="es-AR" b="1" dirty="0"/>
                <a:t>Sistema Básico de archivos</a:t>
              </a:r>
            </a:p>
          </p:txBody>
        </p:sp>
        <p:sp>
          <p:nvSpPr>
            <p:cNvPr id="9" name="8 CuadroTexto"/>
            <p:cNvSpPr txBox="1"/>
            <p:nvPr/>
          </p:nvSpPr>
          <p:spPr>
            <a:xfrm>
              <a:off x="5004048" y="5013176"/>
              <a:ext cx="2100233" cy="413055"/>
            </a:xfrm>
            <a:prstGeom prst="rect">
              <a:avLst/>
            </a:prstGeom>
            <a:noFill/>
          </p:spPr>
          <p:txBody>
            <a:bodyPr wrap="square" rtlCol="0">
              <a:spAutoFit/>
            </a:bodyPr>
            <a:lstStyle/>
            <a:p>
              <a:r>
                <a:rPr lang="es-AR" b="1" dirty="0"/>
                <a:t>Control de E/S</a:t>
              </a:r>
            </a:p>
          </p:txBody>
        </p:sp>
        <p:sp>
          <p:nvSpPr>
            <p:cNvPr id="10" name="9 CuadroTexto"/>
            <p:cNvSpPr txBox="1"/>
            <p:nvPr/>
          </p:nvSpPr>
          <p:spPr>
            <a:xfrm>
              <a:off x="4989046" y="5949280"/>
              <a:ext cx="1638183" cy="413055"/>
            </a:xfrm>
            <a:prstGeom prst="rect">
              <a:avLst/>
            </a:prstGeom>
            <a:noFill/>
          </p:spPr>
          <p:txBody>
            <a:bodyPr wrap="square" rtlCol="0">
              <a:spAutoFit/>
            </a:bodyPr>
            <a:lstStyle/>
            <a:p>
              <a:r>
                <a:rPr lang="es-AR" b="1" dirty="0"/>
                <a:t>Dispositivos</a:t>
              </a:r>
            </a:p>
          </p:txBody>
        </p:sp>
        <p:sp>
          <p:nvSpPr>
            <p:cNvPr id="11" name="10 Flecha abajo"/>
            <p:cNvSpPr/>
            <p:nvPr/>
          </p:nvSpPr>
          <p:spPr>
            <a:xfrm>
              <a:off x="5508104" y="1916832"/>
              <a:ext cx="432048"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2" name="11 Flecha abajo"/>
            <p:cNvSpPr/>
            <p:nvPr/>
          </p:nvSpPr>
          <p:spPr>
            <a:xfrm>
              <a:off x="5508104" y="2780928"/>
              <a:ext cx="432048"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3" name="12 Flecha abajo"/>
            <p:cNvSpPr/>
            <p:nvPr/>
          </p:nvSpPr>
          <p:spPr>
            <a:xfrm>
              <a:off x="5508104" y="3645024"/>
              <a:ext cx="432048"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4" name="13 Flecha abajo"/>
            <p:cNvSpPr/>
            <p:nvPr/>
          </p:nvSpPr>
          <p:spPr>
            <a:xfrm>
              <a:off x="5508104" y="4509120"/>
              <a:ext cx="432048"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5" name="14 Flecha abajo"/>
            <p:cNvSpPr/>
            <p:nvPr/>
          </p:nvSpPr>
          <p:spPr>
            <a:xfrm>
              <a:off x="5508104" y="5373216"/>
              <a:ext cx="432048"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grpSp>
      <p:sp>
        <p:nvSpPr>
          <p:cNvPr id="17" name="2 Marcador de contenido"/>
          <p:cNvSpPr>
            <a:spLocks noGrp="1"/>
          </p:cNvSpPr>
          <p:nvPr>
            <p:ph idx="1"/>
          </p:nvPr>
        </p:nvSpPr>
        <p:spPr>
          <a:xfrm>
            <a:off x="251520" y="1052736"/>
            <a:ext cx="8892480" cy="1468760"/>
          </a:xfrm>
        </p:spPr>
        <p:txBody>
          <a:bodyPr>
            <a:normAutofit fontScale="85000" lnSpcReduction="20000"/>
          </a:bodyPr>
          <a:lstStyle/>
          <a:p>
            <a:pPr>
              <a:buNone/>
            </a:pPr>
            <a:r>
              <a:rPr lang="es-AR" dirty="0"/>
              <a:t>	El sistema de archivos está compuesto, generalmente, de muchos niveles diferentes. Cada nivel del diseño utiliza las funciones de los niveles inferiores para crear nuevas funciones</a:t>
            </a:r>
          </a:p>
        </p:txBody>
      </p:sp>
      <p:sp>
        <p:nvSpPr>
          <p:cNvPr id="18" name="8 CuadroTexto"/>
          <p:cNvSpPr txBox="1"/>
          <p:nvPr/>
        </p:nvSpPr>
        <p:spPr>
          <a:xfrm>
            <a:off x="4940870" y="4736414"/>
            <a:ext cx="4023618" cy="461665"/>
          </a:xfrm>
          <a:prstGeom prst="rect">
            <a:avLst/>
          </a:prstGeom>
          <a:noFill/>
        </p:spPr>
        <p:txBody>
          <a:bodyPr wrap="square" rtlCol="0">
            <a:spAutoFit/>
          </a:bodyPr>
          <a:lstStyle/>
          <a:p>
            <a:r>
              <a:rPr lang="es-AR" sz="1200" b="1" dirty="0">
                <a:solidFill>
                  <a:schemeClr val="tx2"/>
                </a:solidFill>
              </a:rPr>
              <a:t>(Extraer Bloque Físico 154 (Plato 1 Cilindro 23 pista 45 sector 12)</a:t>
            </a:r>
          </a:p>
        </p:txBody>
      </p:sp>
      <p:sp>
        <p:nvSpPr>
          <p:cNvPr id="19" name="8 CuadroTexto"/>
          <p:cNvSpPr txBox="1"/>
          <p:nvPr/>
        </p:nvSpPr>
        <p:spPr>
          <a:xfrm>
            <a:off x="4824028" y="5587219"/>
            <a:ext cx="3862771" cy="276999"/>
          </a:xfrm>
          <a:prstGeom prst="rect">
            <a:avLst/>
          </a:prstGeom>
          <a:noFill/>
        </p:spPr>
        <p:txBody>
          <a:bodyPr wrap="square" rtlCol="0">
            <a:spAutoFit/>
          </a:bodyPr>
          <a:lstStyle/>
          <a:p>
            <a:r>
              <a:rPr lang="es-AR" sz="1200" b="1" dirty="0">
                <a:solidFill>
                  <a:schemeClr val="tx2"/>
                </a:solidFill>
              </a:rPr>
              <a:t>(Comunicación con la controladora de HW)</a:t>
            </a:r>
          </a:p>
        </p:txBody>
      </p:sp>
      <p:sp>
        <p:nvSpPr>
          <p:cNvPr id="20" name="8 CuadroTexto"/>
          <p:cNvSpPr txBox="1"/>
          <p:nvPr/>
        </p:nvSpPr>
        <p:spPr>
          <a:xfrm>
            <a:off x="6222015" y="2951650"/>
            <a:ext cx="2736304" cy="461665"/>
          </a:xfrm>
          <a:prstGeom prst="rect">
            <a:avLst/>
          </a:prstGeom>
          <a:noFill/>
        </p:spPr>
        <p:txBody>
          <a:bodyPr wrap="square" rtlCol="0">
            <a:spAutoFit/>
          </a:bodyPr>
          <a:lstStyle/>
          <a:p>
            <a:r>
              <a:rPr lang="es-AR" sz="1200" b="1" dirty="0">
                <a:solidFill>
                  <a:schemeClr val="tx2"/>
                </a:solidFill>
              </a:rPr>
              <a:t>Metadatos del Archivo  - Estructura de Directorio – Permisos - Ubicación</a:t>
            </a:r>
          </a:p>
        </p:txBody>
      </p:sp>
      <p:sp>
        <p:nvSpPr>
          <p:cNvPr id="21" name="8 CuadroTexto"/>
          <p:cNvSpPr txBox="1"/>
          <p:nvPr/>
        </p:nvSpPr>
        <p:spPr>
          <a:xfrm>
            <a:off x="6453838" y="3545152"/>
            <a:ext cx="2366634" cy="646331"/>
          </a:xfrm>
          <a:prstGeom prst="rect">
            <a:avLst/>
          </a:prstGeom>
          <a:noFill/>
        </p:spPr>
        <p:txBody>
          <a:bodyPr wrap="square" rtlCol="0">
            <a:spAutoFit/>
          </a:bodyPr>
          <a:lstStyle/>
          <a:p>
            <a:r>
              <a:rPr lang="es-AR" sz="1200" b="1" dirty="0">
                <a:solidFill>
                  <a:schemeClr val="tx2"/>
                </a:solidFill>
              </a:rPr>
              <a:t>Bloques lógicos (1 a N Bloque)</a:t>
            </a:r>
          </a:p>
          <a:p>
            <a:r>
              <a:rPr lang="es-AR" sz="1200" b="1" dirty="0">
                <a:solidFill>
                  <a:schemeClr val="tx2"/>
                </a:solidFill>
              </a:rPr>
              <a:t>        a</a:t>
            </a:r>
          </a:p>
          <a:p>
            <a:r>
              <a:rPr lang="es-AR" sz="1200" b="1" dirty="0">
                <a:solidFill>
                  <a:schemeClr val="tx2"/>
                </a:solidFill>
              </a:rPr>
              <a:t>Bloques Físicos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5863680" cy="1143000"/>
          </a:xfrm>
        </p:spPr>
        <p:txBody>
          <a:bodyPr/>
          <a:lstStyle/>
          <a:p>
            <a:pPr algn="l"/>
            <a:r>
              <a:rPr lang="es-AR" b="1" dirty="0"/>
              <a:t>Definición “inodo”:</a:t>
            </a:r>
          </a:p>
        </p:txBody>
      </p:sp>
      <p:sp>
        <p:nvSpPr>
          <p:cNvPr id="3" name="Marcador de contenido 2"/>
          <p:cNvSpPr>
            <a:spLocks noGrp="1"/>
          </p:cNvSpPr>
          <p:nvPr>
            <p:ph idx="1"/>
          </p:nvPr>
        </p:nvSpPr>
        <p:spPr>
          <a:xfrm>
            <a:off x="251520" y="1628801"/>
            <a:ext cx="8825024" cy="4176464"/>
          </a:xfrm>
        </p:spPr>
        <p:txBody>
          <a:bodyPr>
            <a:normAutofit fontScale="92500" lnSpcReduction="20000"/>
          </a:bodyPr>
          <a:lstStyle/>
          <a:p>
            <a:pPr marL="0" indent="0">
              <a:buNone/>
            </a:pPr>
            <a:r>
              <a:rPr lang="es-AR" i="1" dirty="0"/>
              <a:t>“Realmente, tampoco lo sé. Era simplemente el nombre que comenzamos a utilizar. "Índice" es lo mejor que se me ocurre, debido a la estructura algo inusual de un sistema de ficheros que almacenaba la información del acceso a los archivos como una lista plana en disco, dejando al margen toda la información jerárquica de los directorios. Así el número "i'" es un índice sobre la lista, el nodo "i" es el elemento seleccionado de la lista. (En la primera edición del manual se empleó la notación "i-nodo"; el guion fue desapareciendo poco a poco).”</a:t>
            </a:r>
          </a:p>
        </p:txBody>
      </p:sp>
      <p:sp>
        <p:nvSpPr>
          <p:cNvPr id="4" name="Rectángulo 3"/>
          <p:cNvSpPr/>
          <p:nvPr/>
        </p:nvSpPr>
        <p:spPr>
          <a:xfrm>
            <a:off x="457200" y="5958410"/>
            <a:ext cx="3555269" cy="369332"/>
          </a:xfrm>
          <a:prstGeom prst="rect">
            <a:avLst/>
          </a:prstGeom>
        </p:spPr>
        <p:txBody>
          <a:bodyPr wrap="none">
            <a:spAutoFit/>
          </a:bodyPr>
          <a:lstStyle/>
          <a:p>
            <a:r>
              <a:rPr lang="es-AR" dirty="0"/>
              <a:t>https://en.wikipedia.org/wiki/Inode</a:t>
            </a:r>
          </a:p>
        </p:txBody>
      </p:sp>
    </p:spTree>
    <p:extLst>
      <p:ext uri="{BB962C8B-B14F-4D97-AF65-F5344CB8AC3E}">
        <p14:creationId xmlns:p14="http://schemas.microsoft.com/office/powerpoint/2010/main" val="2712607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55576" y="116632"/>
            <a:ext cx="8229600" cy="1143000"/>
          </a:xfrm>
        </p:spPr>
        <p:txBody>
          <a:bodyPr>
            <a:normAutofit/>
          </a:bodyPr>
          <a:lstStyle/>
          <a:p>
            <a:r>
              <a:rPr lang="es-AR" b="1" dirty="0"/>
              <a:t>Ejemplo </a:t>
            </a:r>
            <a:r>
              <a:rPr lang="es-AR" b="1" dirty="0" err="1"/>
              <a:t>inodo</a:t>
            </a:r>
            <a:endParaRPr lang="es-AR" b="1" dirty="0"/>
          </a:p>
        </p:txBody>
      </p:sp>
      <p:sp>
        <p:nvSpPr>
          <p:cNvPr id="5" name="CuadroTexto 4"/>
          <p:cNvSpPr txBox="1"/>
          <p:nvPr/>
        </p:nvSpPr>
        <p:spPr>
          <a:xfrm>
            <a:off x="827279" y="2636912"/>
            <a:ext cx="6768752" cy="2585323"/>
          </a:xfrm>
          <a:prstGeom prst="rect">
            <a:avLst/>
          </a:prstGeom>
          <a:noFill/>
        </p:spPr>
        <p:txBody>
          <a:bodyPr wrap="square" rtlCol="0">
            <a:spAutoFit/>
          </a:bodyPr>
          <a:lstStyle/>
          <a:p>
            <a:r>
              <a:rPr lang="es-AR" dirty="0"/>
              <a:t>Inodos al crear carpeta</a:t>
            </a:r>
          </a:p>
          <a:p>
            <a:r>
              <a:rPr lang="es-AR" dirty="0"/>
              <a:t>mkdir Nueva_Carpeta</a:t>
            </a:r>
          </a:p>
          <a:p>
            <a:r>
              <a:rPr lang="es-AR" dirty="0"/>
              <a:t>Ls –i Nueva_Carpeta</a:t>
            </a:r>
          </a:p>
          <a:p>
            <a:r>
              <a:rPr lang="es-AR" dirty="0"/>
              <a:t>Sale vacio</a:t>
            </a:r>
          </a:p>
          <a:p>
            <a:r>
              <a:rPr lang="es-AR" dirty="0"/>
              <a:t>En realidad tiene un inodo que apunta a si misma y otro que apunta a la directorio anterior ()</a:t>
            </a:r>
          </a:p>
          <a:p>
            <a:r>
              <a:rPr lang="es-AR" dirty="0"/>
              <a:t>ls -i |grep "Nueva"</a:t>
            </a:r>
          </a:p>
          <a:p>
            <a:r>
              <a:rPr lang="es-AR" dirty="0"/>
              <a:t>ls -ila Nueva/ (muestra todo los inodos relacionados con todos los atributos)</a:t>
            </a:r>
          </a:p>
        </p:txBody>
      </p:sp>
      <p:sp>
        <p:nvSpPr>
          <p:cNvPr id="6" name="CuadroTexto 5"/>
          <p:cNvSpPr txBox="1"/>
          <p:nvPr/>
        </p:nvSpPr>
        <p:spPr>
          <a:xfrm>
            <a:off x="827584" y="1052736"/>
            <a:ext cx="5392216" cy="1477328"/>
          </a:xfrm>
          <a:prstGeom prst="rect">
            <a:avLst/>
          </a:prstGeom>
          <a:noFill/>
        </p:spPr>
        <p:txBody>
          <a:bodyPr wrap="square" rtlCol="0">
            <a:spAutoFit/>
          </a:bodyPr>
          <a:lstStyle/>
          <a:p>
            <a:r>
              <a:rPr lang="es-AR" dirty="0"/>
              <a:t>echo HOLA MUNDO &gt;Archivo1.txt</a:t>
            </a:r>
          </a:p>
          <a:p>
            <a:r>
              <a:rPr lang="es-AR" dirty="0"/>
              <a:t>ls –i Archivo1.txt para ver el numero de inodo</a:t>
            </a:r>
          </a:p>
          <a:p>
            <a:r>
              <a:rPr lang="es-AR" dirty="0"/>
              <a:t>mv –i Archivo1.txt Archivo2.txt</a:t>
            </a:r>
          </a:p>
          <a:p>
            <a:r>
              <a:rPr lang="es-AR" dirty="0"/>
              <a:t>Ls –il Archivo1.txt veo el inodo y el resto de los atributos</a:t>
            </a:r>
          </a:p>
        </p:txBody>
      </p:sp>
      <p:sp>
        <p:nvSpPr>
          <p:cNvPr id="7" name="CuadroTexto 6"/>
          <p:cNvSpPr txBox="1"/>
          <p:nvPr/>
        </p:nvSpPr>
        <p:spPr>
          <a:xfrm>
            <a:off x="755576" y="5398928"/>
            <a:ext cx="6264696" cy="1477328"/>
          </a:xfrm>
          <a:prstGeom prst="rect">
            <a:avLst/>
          </a:prstGeom>
          <a:noFill/>
        </p:spPr>
        <p:txBody>
          <a:bodyPr wrap="square" rtlCol="0">
            <a:spAutoFit/>
          </a:bodyPr>
          <a:lstStyle/>
          <a:p>
            <a:r>
              <a:rPr lang="es-AR" dirty="0"/>
              <a:t>Cuantos Inodos puedo tener? (equivalente a cuantos archivos)?</a:t>
            </a:r>
          </a:p>
          <a:p>
            <a:endParaRPr lang="es-AR" dirty="0"/>
          </a:p>
          <a:p>
            <a:r>
              <a:rPr lang="es-AR" dirty="0" err="1"/>
              <a:t>df</a:t>
            </a:r>
            <a:r>
              <a:rPr lang="es-AR" dirty="0"/>
              <a:t> -i</a:t>
            </a:r>
          </a:p>
          <a:p>
            <a:endParaRPr lang="es-AR" dirty="0"/>
          </a:p>
          <a:p>
            <a:r>
              <a:rPr lang="es-AR" dirty="0"/>
              <a:t> </a:t>
            </a:r>
          </a:p>
        </p:txBody>
      </p:sp>
    </p:spTree>
    <p:extLst>
      <p:ext uri="{BB962C8B-B14F-4D97-AF65-F5344CB8AC3E}">
        <p14:creationId xmlns:p14="http://schemas.microsoft.com/office/powerpoint/2010/main" val="2873224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197156"/>
            <a:ext cx="8229600" cy="1143000"/>
          </a:xfrm>
        </p:spPr>
        <p:txBody>
          <a:bodyPr>
            <a:normAutofit/>
          </a:bodyPr>
          <a:lstStyle/>
          <a:p>
            <a:r>
              <a:rPr lang="es-AR" b="1" dirty="0" err="1"/>
              <a:t>Inodos</a:t>
            </a:r>
            <a:r>
              <a:rPr lang="es-AR" b="1" dirty="0"/>
              <a:t> (</a:t>
            </a:r>
            <a:r>
              <a:rPr lang="es-AR" b="1" dirty="0" err="1"/>
              <a:t>Hard</a:t>
            </a:r>
            <a:r>
              <a:rPr lang="es-AR" b="1" dirty="0"/>
              <a:t> Link Vs </a:t>
            </a:r>
            <a:r>
              <a:rPr lang="es-AR" b="1" dirty="0" err="1"/>
              <a:t>Soft</a:t>
            </a:r>
            <a:r>
              <a:rPr lang="es-AR" b="1" dirty="0"/>
              <a:t> Link)</a:t>
            </a:r>
          </a:p>
        </p:txBody>
      </p:sp>
      <p:sp>
        <p:nvSpPr>
          <p:cNvPr id="3" name="Marcador de contenido 2"/>
          <p:cNvSpPr>
            <a:spLocks noGrp="1"/>
          </p:cNvSpPr>
          <p:nvPr>
            <p:ph idx="1"/>
          </p:nvPr>
        </p:nvSpPr>
        <p:spPr>
          <a:xfrm>
            <a:off x="683568" y="1988840"/>
            <a:ext cx="5745832" cy="1800200"/>
          </a:xfrm>
        </p:spPr>
        <p:txBody>
          <a:bodyPr/>
          <a:lstStyle/>
          <a:p>
            <a:r>
              <a:rPr lang="es-AR" b="1" dirty="0"/>
              <a:t>touch Leandro1.txt</a:t>
            </a:r>
          </a:p>
          <a:p>
            <a:r>
              <a:rPr lang="es-AR" b="1" dirty="0"/>
              <a:t>ls -li Leandro1.txt</a:t>
            </a:r>
          </a:p>
          <a:p>
            <a:r>
              <a:rPr lang="es-AR" b="1" dirty="0"/>
              <a:t>ln Leandro1.txt Leandro2.txt</a:t>
            </a:r>
            <a:endParaRPr lang="es-AR" dirty="0"/>
          </a:p>
        </p:txBody>
      </p:sp>
      <p:sp>
        <p:nvSpPr>
          <p:cNvPr id="5" name="Marcador de contenido 2">
            <a:extLst>
              <a:ext uri="{FF2B5EF4-FFF2-40B4-BE49-F238E27FC236}">
                <a16:creationId xmlns="" xmlns:a16="http://schemas.microsoft.com/office/drawing/2014/main" id="{DEEF8435-9DE3-437E-A4E6-2E92B03158D1}"/>
              </a:ext>
            </a:extLst>
          </p:cNvPr>
          <p:cNvSpPr txBox="1">
            <a:spLocks/>
          </p:cNvSpPr>
          <p:nvPr/>
        </p:nvSpPr>
        <p:spPr>
          <a:xfrm>
            <a:off x="716318" y="4437724"/>
            <a:ext cx="5745832" cy="18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AR" b="1" dirty="0" err="1"/>
              <a:t>touch</a:t>
            </a:r>
            <a:r>
              <a:rPr lang="es-AR" b="1" dirty="0"/>
              <a:t> Leandro1.txt</a:t>
            </a:r>
          </a:p>
          <a:p>
            <a:r>
              <a:rPr lang="es-AR" b="1" dirty="0" err="1"/>
              <a:t>ls</a:t>
            </a:r>
            <a:r>
              <a:rPr lang="es-AR" b="1" dirty="0"/>
              <a:t> -</a:t>
            </a:r>
            <a:r>
              <a:rPr lang="es-AR" b="1" dirty="0" err="1"/>
              <a:t>li</a:t>
            </a:r>
            <a:r>
              <a:rPr lang="es-AR" b="1" dirty="0"/>
              <a:t> Leandro1.txt</a:t>
            </a:r>
          </a:p>
          <a:p>
            <a:r>
              <a:rPr lang="es-AR" b="1" dirty="0" err="1"/>
              <a:t>ln</a:t>
            </a:r>
            <a:r>
              <a:rPr lang="es-AR" b="1" dirty="0"/>
              <a:t> –s Leandro1.txt </a:t>
            </a:r>
            <a:r>
              <a:rPr lang="es-AR" b="1" dirty="0" err="1"/>
              <a:t>Leandro.lnk</a:t>
            </a:r>
            <a:endParaRPr lang="es-AR" dirty="0"/>
          </a:p>
        </p:txBody>
      </p:sp>
      <p:pic>
        <p:nvPicPr>
          <p:cNvPr id="2058" name="Picture 10" descr="El papel higiénico, otro gran aliado... | Historias de nuestra ...">
            <a:extLst>
              <a:ext uri="{FF2B5EF4-FFF2-40B4-BE49-F238E27FC236}">
                <a16:creationId xmlns="" xmlns:a16="http://schemas.microsoft.com/office/drawing/2014/main" id="{18DE70E4-3A6D-4776-8F8A-886F4690F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6961" y="1905199"/>
            <a:ext cx="1419225" cy="189547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Alimentación del conejo enano - Guía completa">
            <a:extLst>
              <a:ext uri="{FF2B5EF4-FFF2-40B4-BE49-F238E27FC236}">
                <a16:creationId xmlns="" xmlns:a16="http://schemas.microsoft.com/office/drawing/2014/main" id="{DCCFD20E-139A-4B70-9481-08D85A9394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3616" y="4375743"/>
            <a:ext cx="18097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962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3722" y="602385"/>
            <a:ext cx="2051771" cy="548419"/>
          </a:xfrm>
        </p:spPr>
        <p:txBody>
          <a:bodyPr>
            <a:normAutofit fontScale="90000"/>
          </a:bodyPr>
          <a:lstStyle/>
          <a:p>
            <a:r>
              <a:rPr lang="es-AR" dirty="0"/>
              <a:t>inodo</a:t>
            </a:r>
          </a:p>
        </p:txBody>
      </p:sp>
      <p:sp>
        <p:nvSpPr>
          <p:cNvPr id="36" name="CuadroTexto 35"/>
          <p:cNvSpPr txBox="1"/>
          <p:nvPr/>
        </p:nvSpPr>
        <p:spPr>
          <a:xfrm>
            <a:off x="5659513" y="308753"/>
            <a:ext cx="2387641" cy="369332"/>
          </a:xfrm>
          <a:prstGeom prst="rect">
            <a:avLst/>
          </a:prstGeom>
          <a:noFill/>
        </p:spPr>
        <p:txBody>
          <a:bodyPr wrap="none" rtlCol="0">
            <a:spAutoFit/>
          </a:bodyPr>
          <a:lstStyle/>
          <a:p>
            <a:r>
              <a:rPr lang="es-AR" dirty="0"/>
              <a:t>2048 Bloques de Datos </a:t>
            </a:r>
          </a:p>
        </p:txBody>
      </p:sp>
      <p:sp>
        <p:nvSpPr>
          <p:cNvPr id="54" name="CuadroTexto 53"/>
          <p:cNvSpPr txBox="1"/>
          <p:nvPr/>
        </p:nvSpPr>
        <p:spPr>
          <a:xfrm>
            <a:off x="5671322" y="1268760"/>
            <a:ext cx="2387641" cy="369332"/>
          </a:xfrm>
          <a:prstGeom prst="rect">
            <a:avLst/>
          </a:prstGeom>
          <a:noFill/>
        </p:spPr>
        <p:txBody>
          <a:bodyPr wrap="none" rtlCol="0">
            <a:spAutoFit/>
          </a:bodyPr>
          <a:lstStyle/>
          <a:p>
            <a:r>
              <a:rPr lang="es-AR" dirty="0"/>
              <a:t>2048 Bloques de Datos </a:t>
            </a:r>
          </a:p>
        </p:txBody>
      </p:sp>
      <p:grpSp>
        <p:nvGrpSpPr>
          <p:cNvPr id="28" name="Grupo 27"/>
          <p:cNvGrpSpPr/>
          <p:nvPr/>
        </p:nvGrpSpPr>
        <p:grpSpPr>
          <a:xfrm>
            <a:off x="318554" y="800258"/>
            <a:ext cx="2698073" cy="3888432"/>
            <a:chOff x="251520" y="908720"/>
            <a:chExt cx="3679191" cy="5184576"/>
          </a:xfrm>
        </p:grpSpPr>
        <p:sp>
          <p:nvSpPr>
            <p:cNvPr id="4" name="Rectángulo 3"/>
            <p:cNvSpPr/>
            <p:nvPr/>
          </p:nvSpPr>
          <p:spPr>
            <a:xfrm>
              <a:off x="251520" y="1484784"/>
              <a:ext cx="2520280" cy="4608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 name="Rectángulo 4"/>
            <p:cNvSpPr/>
            <p:nvPr/>
          </p:nvSpPr>
          <p:spPr>
            <a:xfrm>
              <a:off x="341530" y="3831078"/>
              <a:ext cx="2304256" cy="2459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200" dirty="0"/>
                <a:t>12 Punteros  directos</a:t>
              </a:r>
            </a:p>
          </p:txBody>
        </p:sp>
        <p:sp>
          <p:nvSpPr>
            <p:cNvPr id="6" name="Rectángulo 5"/>
            <p:cNvSpPr/>
            <p:nvPr/>
          </p:nvSpPr>
          <p:spPr>
            <a:xfrm>
              <a:off x="341530" y="4149080"/>
              <a:ext cx="23042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200" dirty="0"/>
                <a:t>Puntero indirecto</a:t>
              </a:r>
            </a:p>
          </p:txBody>
        </p:sp>
        <p:sp>
          <p:nvSpPr>
            <p:cNvPr id="7" name="Rectángulo 6"/>
            <p:cNvSpPr/>
            <p:nvPr/>
          </p:nvSpPr>
          <p:spPr>
            <a:xfrm>
              <a:off x="341530" y="5257285"/>
              <a:ext cx="2304256" cy="4759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200" dirty="0"/>
                <a:t> Puntero triple indirecto</a:t>
              </a:r>
            </a:p>
          </p:txBody>
        </p:sp>
        <p:sp>
          <p:nvSpPr>
            <p:cNvPr id="8" name="Rectángulo 7"/>
            <p:cNvSpPr/>
            <p:nvPr/>
          </p:nvSpPr>
          <p:spPr>
            <a:xfrm>
              <a:off x="359532" y="1571120"/>
              <a:ext cx="2304256" cy="2753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200" dirty="0"/>
                <a:t>Tipo de Archivo</a:t>
              </a:r>
            </a:p>
          </p:txBody>
        </p:sp>
        <p:sp>
          <p:nvSpPr>
            <p:cNvPr id="9" name="Rectángulo 8"/>
            <p:cNvSpPr/>
            <p:nvPr/>
          </p:nvSpPr>
          <p:spPr>
            <a:xfrm>
              <a:off x="359532" y="1886631"/>
              <a:ext cx="2304256" cy="2462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200" dirty="0"/>
                <a:t>Modo Acceso</a:t>
              </a:r>
            </a:p>
          </p:txBody>
        </p:sp>
        <p:sp>
          <p:nvSpPr>
            <p:cNvPr id="10" name="Rectángulo 9"/>
            <p:cNvSpPr/>
            <p:nvPr/>
          </p:nvSpPr>
          <p:spPr>
            <a:xfrm>
              <a:off x="359532" y="2210527"/>
              <a:ext cx="2304256" cy="2823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200" dirty="0"/>
                <a:t>Fecha Acceso</a:t>
              </a:r>
            </a:p>
          </p:txBody>
        </p:sp>
        <p:sp>
          <p:nvSpPr>
            <p:cNvPr id="11" name="Rectángulo 10"/>
            <p:cNvSpPr/>
            <p:nvPr/>
          </p:nvSpPr>
          <p:spPr>
            <a:xfrm>
              <a:off x="359532" y="2924944"/>
              <a:ext cx="2304256" cy="2400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200" dirty="0"/>
                <a:t>Fecha Modificación</a:t>
              </a:r>
            </a:p>
          </p:txBody>
        </p:sp>
        <p:sp>
          <p:nvSpPr>
            <p:cNvPr id="12" name="Rectángulo 11"/>
            <p:cNvSpPr/>
            <p:nvPr/>
          </p:nvSpPr>
          <p:spPr>
            <a:xfrm>
              <a:off x="359532" y="2552911"/>
              <a:ext cx="2304256" cy="3000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200" dirty="0"/>
                <a:t>Tamaño</a:t>
              </a:r>
            </a:p>
          </p:txBody>
        </p:sp>
        <p:sp>
          <p:nvSpPr>
            <p:cNvPr id="13" name="Rectángulo 12"/>
            <p:cNvSpPr/>
            <p:nvPr/>
          </p:nvSpPr>
          <p:spPr>
            <a:xfrm>
              <a:off x="359532" y="3209149"/>
              <a:ext cx="2304256" cy="2623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200" dirty="0"/>
                <a:t>UID</a:t>
              </a:r>
            </a:p>
          </p:txBody>
        </p:sp>
        <p:sp>
          <p:nvSpPr>
            <p:cNvPr id="14" name="Rectángulo 13"/>
            <p:cNvSpPr/>
            <p:nvPr/>
          </p:nvSpPr>
          <p:spPr>
            <a:xfrm>
              <a:off x="359532" y="3501008"/>
              <a:ext cx="2304256" cy="2899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200" dirty="0"/>
                <a:t>GID</a:t>
              </a:r>
            </a:p>
          </p:txBody>
        </p:sp>
        <p:sp>
          <p:nvSpPr>
            <p:cNvPr id="16" name="Rectángulo 15"/>
            <p:cNvSpPr/>
            <p:nvPr/>
          </p:nvSpPr>
          <p:spPr>
            <a:xfrm>
              <a:off x="341530" y="4653135"/>
              <a:ext cx="2304256" cy="4759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200" dirty="0"/>
                <a:t>Puntero doble indirecto</a:t>
              </a:r>
            </a:p>
          </p:txBody>
        </p:sp>
        <p:cxnSp>
          <p:nvCxnSpPr>
            <p:cNvPr id="19" name="Conector angular 18"/>
            <p:cNvCxnSpPr>
              <a:stCxn id="5" idx="3"/>
              <a:endCxn id="24" idx="1"/>
            </p:cNvCxnSpPr>
            <p:nvPr/>
          </p:nvCxnSpPr>
          <p:spPr>
            <a:xfrm flipV="1">
              <a:off x="2645785" y="1598284"/>
              <a:ext cx="682677" cy="23557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ángulo 19"/>
            <p:cNvSpPr/>
            <p:nvPr/>
          </p:nvSpPr>
          <p:spPr>
            <a:xfrm>
              <a:off x="3498663" y="910641"/>
              <a:ext cx="432048" cy="231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1" name="Rectángulo 20"/>
            <p:cNvSpPr/>
            <p:nvPr/>
          </p:nvSpPr>
          <p:spPr>
            <a:xfrm>
              <a:off x="3498663" y="1209349"/>
              <a:ext cx="432048" cy="231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2" name="Rectángulo 21"/>
            <p:cNvSpPr/>
            <p:nvPr/>
          </p:nvSpPr>
          <p:spPr>
            <a:xfrm>
              <a:off x="3498663" y="1509979"/>
              <a:ext cx="432048" cy="231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3" name="Rectángulo 22"/>
            <p:cNvSpPr/>
            <p:nvPr/>
          </p:nvSpPr>
          <p:spPr>
            <a:xfrm>
              <a:off x="3498663" y="2065827"/>
              <a:ext cx="432048" cy="231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4" name="Abrir llave 23"/>
            <p:cNvSpPr/>
            <p:nvPr/>
          </p:nvSpPr>
          <p:spPr>
            <a:xfrm>
              <a:off x="3328462" y="908720"/>
              <a:ext cx="72008" cy="13791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p>
          </p:txBody>
        </p:sp>
      </p:grpSp>
      <p:sp>
        <p:nvSpPr>
          <p:cNvPr id="29" name="CuadroTexto 28"/>
          <p:cNvSpPr txBox="1"/>
          <p:nvPr/>
        </p:nvSpPr>
        <p:spPr>
          <a:xfrm>
            <a:off x="2950774" y="1003920"/>
            <a:ext cx="933610" cy="276999"/>
          </a:xfrm>
          <a:prstGeom prst="rect">
            <a:avLst/>
          </a:prstGeom>
          <a:noFill/>
        </p:spPr>
        <p:txBody>
          <a:bodyPr wrap="none" rtlCol="0">
            <a:spAutoFit/>
          </a:bodyPr>
          <a:lstStyle/>
          <a:p>
            <a:r>
              <a:rPr lang="es-AR" dirty="0"/>
              <a:t>12 Bloques </a:t>
            </a:r>
          </a:p>
        </p:txBody>
      </p:sp>
      <p:sp>
        <p:nvSpPr>
          <p:cNvPr id="30" name="Rectángulo 29"/>
          <p:cNvSpPr/>
          <p:nvPr/>
        </p:nvSpPr>
        <p:spPr>
          <a:xfrm>
            <a:off x="4087146" y="1864485"/>
            <a:ext cx="316835" cy="17351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1" name="Rectángulo 30"/>
          <p:cNvSpPr/>
          <p:nvPr/>
        </p:nvSpPr>
        <p:spPr>
          <a:xfrm>
            <a:off x="5301681" y="83400"/>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2" name="Rectángulo 31"/>
          <p:cNvSpPr/>
          <p:nvPr/>
        </p:nvSpPr>
        <p:spPr>
          <a:xfrm>
            <a:off x="5301681" y="308872"/>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3" name="Rectángulo 32"/>
          <p:cNvSpPr/>
          <p:nvPr/>
        </p:nvSpPr>
        <p:spPr>
          <a:xfrm>
            <a:off x="5301681" y="534344"/>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4" name="Rectángulo 33"/>
          <p:cNvSpPr/>
          <p:nvPr/>
        </p:nvSpPr>
        <p:spPr>
          <a:xfrm>
            <a:off x="5301681" y="951230"/>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5" name="CuadroTexto 34"/>
          <p:cNvSpPr txBox="1"/>
          <p:nvPr/>
        </p:nvSpPr>
        <p:spPr>
          <a:xfrm>
            <a:off x="3696252" y="1595582"/>
            <a:ext cx="801387" cy="207749"/>
          </a:xfrm>
          <a:prstGeom prst="rect">
            <a:avLst/>
          </a:prstGeom>
          <a:noFill/>
        </p:spPr>
        <p:txBody>
          <a:bodyPr wrap="none" rtlCol="0">
            <a:spAutoFit/>
          </a:bodyPr>
          <a:lstStyle/>
          <a:p>
            <a:r>
              <a:rPr lang="es-AR" sz="1200" dirty="0"/>
              <a:t>2048 Punteros</a:t>
            </a:r>
          </a:p>
        </p:txBody>
      </p:sp>
      <p:sp>
        <p:nvSpPr>
          <p:cNvPr id="37" name="Abrir llave 36"/>
          <p:cNvSpPr/>
          <p:nvPr/>
        </p:nvSpPr>
        <p:spPr>
          <a:xfrm>
            <a:off x="5191727" y="90398"/>
            <a:ext cx="52806" cy="10343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p>
        </p:txBody>
      </p:sp>
      <p:cxnSp>
        <p:nvCxnSpPr>
          <p:cNvPr id="39" name="Conector angular 38"/>
          <p:cNvCxnSpPr>
            <a:stCxn id="6" idx="3"/>
            <a:endCxn id="30" idx="1"/>
          </p:cNvCxnSpPr>
          <p:nvPr/>
        </p:nvCxnSpPr>
        <p:spPr>
          <a:xfrm flipV="1">
            <a:off x="2074349" y="1951242"/>
            <a:ext cx="2012797" cy="1441304"/>
          </a:xfrm>
          <a:prstGeom prst="bentConnector3">
            <a:avLst>
              <a:gd name="adj1" fmla="val 35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angular 41"/>
          <p:cNvCxnSpPr>
            <a:stCxn id="30" idx="3"/>
            <a:endCxn id="37" idx="1"/>
          </p:cNvCxnSpPr>
          <p:nvPr/>
        </p:nvCxnSpPr>
        <p:spPr>
          <a:xfrm flipV="1">
            <a:off x="4403981" y="607571"/>
            <a:ext cx="787746" cy="13436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ángulo 43"/>
          <p:cNvSpPr/>
          <p:nvPr/>
        </p:nvSpPr>
        <p:spPr>
          <a:xfrm>
            <a:off x="3875923" y="3160629"/>
            <a:ext cx="316835" cy="17351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5" name="Rectángulo 44"/>
          <p:cNvSpPr/>
          <p:nvPr/>
        </p:nvSpPr>
        <p:spPr>
          <a:xfrm>
            <a:off x="4558057" y="2928644"/>
            <a:ext cx="316835" cy="17351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6" name="Rectángulo 45"/>
          <p:cNvSpPr/>
          <p:nvPr/>
        </p:nvSpPr>
        <p:spPr>
          <a:xfrm>
            <a:off x="4558057" y="3349373"/>
            <a:ext cx="316835" cy="17351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7" name="CuadroTexto 46"/>
          <p:cNvSpPr txBox="1"/>
          <p:nvPr/>
        </p:nvSpPr>
        <p:spPr>
          <a:xfrm>
            <a:off x="3083835" y="2892362"/>
            <a:ext cx="942498" cy="207749"/>
          </a:xfrm>
          <a:prstGeom prst="rect">
            <a:avLst/>
          </a:prstGeom>
          <a:noFill/>
        </p:spPr>
        <p:txBody>
          <a:bodyPr wrap="none" rtlCol="0">
            <a:spAutoFit/>
          </a:bodyPr>
          <a:lstStyle/>
          <a:p>
            <a:r>
              <a:rPr lang="es-AR" sz="1200" dirty="0"/>
              <a:t>2048 P. indirectos</a:t>
            </a:r>
          </a:p>
        </p:txBody>
      </p:sp>
      <p:sp>
        <p:nvSpPr>
          <p:cNvPr id="48" name="CuadroTexto 47"/>
          <p:cNvSpPr txBox="1"/>
          <p:nvPr/>
        </p:nvSpPr>
        <p:spPr>
          <a:xfrm>
            <a:off x="3963551" y="2623661"/>
            <a:ext cx="801387" cy="207749"/>
          </a:xfrm>
          <a:prstGeom prst="rect">
            <a:avLst/>
          </a:prstGeom>
          <a:noFill/>
        </p:spPr>
        <p:txBody>
          <a:bodyPr wrap="none" rtlCol="0">
            <a:spAutoFit/>
          </a:bodyPr>
          <a:lstStyle/>
          <a:p>
            <a:r>
              <a:rPr lang="es-AR" sz="1200" dirty="0"/>
              <a:t>2048 Punteros</a:t>
            </a:r>
          </a:p>
        </p:txBody>
      </p:sp>
      <p:sp>
        <p:nvSpPr>
          <p:cNvPr id="49" name="CuadroTexto 48"/>
          <p:cNvSpPr txBox="1"/>
          <p:nvPr/>
        </p:nvSpPr>
        <p:spPr>
          <a:xfrm>
            <a:off x="3919737" y="3505241"/>
            <a:ext cx="801387" cy="207749"/>
          </a:xfrm>
          <a:prstGeom prst="rect">
            <a:avLst/>
          </a:prstGeom>
          <a:noFill/>
        </p:spPr>
        <p:txBody>
          <a:bodyPr wrap="none" rtlCol="0">
            <a:spAutoFit/>
          </a:bodyPr>
          <a:lstStyle/>
          <a:p>
            <a:r>
              <a:rPr lang="es-AR" sz="1200" dirty="0"/>
              <a:t>2048 Punteros</a:t>
            </a:r>
          </a:p>
        </p:txBody>
      </p:sp>
      <p:sp>
        <p:nvSpPr>
          <p:cNvPr id="50" name="Rectángulo 49"/>
          <p:cNvSpPr/>
          <p:nvPr/>
        </p:nvSpPr>
        <p:spPr>
          <a:xfrm>
            <a:off x="5301681" y="1235528"/>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1" name="Rectángulo 50"/>
          <p:cNvSpPr/>
          <p:nvPr/>
        </p:nvSpPr>
        <p:spPr>
          <a:xfrm>
            <a:off x="5301681" y="1461000"/>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2" name="Rectángulo 51"/>
          <p:cNvSpPr/>
          <p:nvPr/>
        </p:nvSpPr>
        <p:spPr>
          <a:xfrm>
            <a:off x="5301681" y="1686472"/>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3" name="Rectángulo 52"/>
          <p:cNvSpPr/>
          <p:nvPr/>
        </p:nvSpPr>
        <p:spPr>
          <a:xfrm>
            <a:off x="5301681" y="2103358"/>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5" name="Abrir llave 54"/>
          <p:cNvSpPr/>
          <p:nvPr/>
        </p:nvSpPr>
        <p:spPr>
          <a:xfrm>
            <a:off x="5191727" y="1242526"/>
            <a:ext cx="52806" cy="10343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p>
        </p:txBody>
      </p:sp>
      <p:cxnSp>
        <p:nvCxnSpPr>
          <p:cNvPr id="56" name="Conector angular 55"/>
          <p:cNvCxnSpPr>
            <a:stCxn id="45" idx="3"/>
            <a:endCxn id="55" idx="1"/>
          </p:cNvCxnSpPr>
          <p:nvPr/>
        </p:nvCxnSpPr>
        <p:spPr>
          <a:xfrm flipV="1">
            <a:off x="4874892" y="1759699"/>
            <a:ext cx="316835" cy="1255702"/>
          </a:xfrm>
          <a:prstGeom prst="bentConnector3">
            <a:avLst>
              <a:gd name="adj1" fmla="val 31676"/>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ángulo 59"/>
          <p:cNvSpPr/>
          <p:nvPr/>
        </p:nvSpPr>
        <p:spPr>
          <a:xfrm>
            <a:off x="5297339" y="2420888"/>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61" name="Rectángulo 60"/>
          <p:cNvSpPr/>
          <p:nvPr/>
        </p:nvSpPr>
        <p:spPr>
          <a:xfrm>
            <a:off x="5297339" y="2646360"/>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62" name="Rectángulo 61"/>
          <p:cNvSpPr/>
          <p:nvPr/>
        </p:nvSpPr>
        <p:spPr>
          <a:xfrm>
            <a:off x="5297339" y="2871832"/>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63" name="Rectángulo 62"/>
          <p:cNvSpPr/>
          <p:nvPr/>
        </p:nvSpPr>
        <p:spPr>
          <a:xfrm>
            <a:off x="5297339" y="3288718"/>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64" name="Abrir llave 63"/>
          <p:cNvSpPr/>
          <p:nvPr/>
        </p:nvSpPr>
        <p:spPr>
          <a:xfrm>
            <a:off x="5187385" y="2427886"/>
            <a:ext cx="52806" cy="10343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p>
        </p:txBody>
      </p:sp>
      <p:cxnSp>
        <p:nvCxnSpPr>
          <p:cNvPr id="65" name="Conector angular 64"/>
          <p:cNvCxnSpPr>
            <a:stCxn id="46" idx="3"/>
            <a:endCxn id="64" idx="1"/>
          </p:cNvCxnSpPr>
          <p:nvPr/>
        </p:nvCxnSpPr>
        <p:spPr>
          <a:xfrm flipV="1">
            <a:off x="4874892" y="2945059"/>
            <a:ext cx="312493" cy="4910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ector angular 67"/>
          <p:cNvCxnSpPr>
            <a:stCxn id="16" idx="3"/>
            <a:endCxn id="44" idx="1"/>
          </p:cNvCxnSpPr>
          <p:nvPr/>
        </p:nvCxnSpPr>
        <p:spPr>
          <a:xfrm flipV="1">
            <a:off x="2074349" y="3247386"/>
            <a:ext cx="1801574" cy="5396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ector angular 70"/>
          <p:cNvCxnSpPr>
            <a:stCxn id="44" idx="3"/>
            <a:endCxn id="45" idx="1"/>
          </p:cNvCxnSpPr>
          <p:nvPr/>
        </p:nvCxnSpPr>
        <p:spPr>
          <a:xfrm flipV="1">
            <a:off x="4192758" y="3015401"/>
            <a:ext cx="365299" cy="23198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ector angular 73"/>
          <p:cNvCxnSpPr>
            <a:stCxn id="44" idx="3"/>
            <a:endCxn id="46" idx="1"/>
          </p:cNvCxnSpPr>
          <p:nvPr/>
        </p:nvCxnSpPr>
        <p:spPr>
          <a:xfrm>
            <a:off x="4192758" y="3247386"/>
            <a:ext cx="365299" cy="1887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Rectángulo 78"/>
          <p:cNvSpPr/>
          <p:nvPr/>
        </p:nvSpPr>
        <p:spPr>
          <a:xfrm>
            <a:off x="3223856" y="4322955"/>
            <a:ext cx="316835" cy="17351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82" name="CuadroTexto 81"/>
          <p:cNvSpPr txBox="1"/>
          <p:nvPr/>
        </p:nvSpPr>
        <p:spPr>
          <a:xfrm>
            <a:off x="5040716" y="6331563"/>
            <a:ext cx="801387" cy="207749"/>
          </a:xfrm>
          <a:prstGeom prst="rect">
            <a:avLst/>
          </a:prstGeom>
          <a:noFill/>
        </p:spPr>
        <p:txBody>
          <a:bodyPr wrap="none" rtlCol="0">
            <a:spAutoFit/>
          </a:bodyPr>
          <a:lstStyle/>
          <a:p>
            <a:r>
              <a:rPr lang="es-AR" sz="1200" dirty="0"/>
              <a:t>2048 Punteros</a:t>
            </a:r>
          </a:p>
        </p:txBody>
      </p:sp>
      <p:sp>
        <p:nvSpPr>
          <p:cNvPr id="83" name="Rectángulo 82"/>
          <p:cNvSpPr/>
          <p:nvPr/>
        </p:nvSpPr>
        <p:spPr>
          <a:xfrm>
            <a:off x="3814669" y="4101078"/>
            <a:ext cx="316835" cy="17351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84" name="Rectángulo 83"/>
          <p:cNvSpPr/>
          <p:nvPr/>
        </p:nvSpPr>
        <p:spPr>
          <a:xfrm>
            <a:off x="5416089" y="3961150"/>
            <a:ext cx="316835" cy="17351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85" name="Rectángulo 84"/>
          <p:cNvSpPr/>
          <p:nvPr/>
        </p:nvSpPr>
        <p:spPr>
          <a:xfrm>
            <a:off x="5416089" y="4335606"/>
            <a:ext cx="316835" cy="17351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86" name="CuadroTexto 85"/>
          <p:cNvSpPr txBox="1"/>
          <p:nvPr/>
        </p:nvSpPr>
        <p:spPr>
          <a:xfrm>
            <a:off x="3382274" y="4720021"/>
            <a:ext cx="942498" cy="207749"/>
          </a:xfrm>
          <a:prstGeom prst="rect">
            <a:avLst/>
          </a:prstGeom>
          <a:noFill/>
        </p:spPr>
        <p:txBody>
          <a:bodyPr wrap="none" rtlCol="0">
            <a:spAutoFit/>
          </a:bodyPr>
          <a:lstStyle/>
          <a:p>
            <a:r>
              <a:rPr lang="es-AR" sz="1200" dirty="0"/>
              <a:t>2048 P. indirectos</a:t>
            </a:r>
          </a:p>
        </p:txBody>
      </p:sp>
      <p:sp>
        <p:nvSpPr>
          <p:cNvPr id="89" name="Rectángulo 88"/>
          <p:cNvSpPr/>
          <p:nvPr/>
        </p:nvSpPr>
        <p:spPr>
          <a:xfrm>
            <a:off x="6869104" y="2965676"/>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0" name="Rectángulo 89"/>
          <p:cNvSpPr/>
          <p:nvPr/>
        </p:nvSpPr>
        <p:spPr>
          <a:xfrm>
            <a:off x="6869104" y="3191147"/>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1" name="Rectángulo 90"/>
          <p:cNvSpPr/>
          <p:nvPr/>
        </p:nvSpPr>
        <p:spPr>
          <a:xfrm>
            <a:off x="6869104" y="3416619"/>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2" name="Rectángulo 91"/>
          <p:cNvSpPr/>
          <p:nvPr/>
        </p:nvSpPr>
        <p:spPr>
          <a:xfrm>
            <a:off x="6869104" y="3833505"/>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3" name="Abrir llave 92"/>
          <p:cNvSpPr/>
          <p:nvPr/>
        </p:nvSpPr>
        <p:spPr>
          <a:xfrm>
            <a:off x="6759150" y="2972674"/>
            <a:ext cx="52806" cy="10343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p>
        </p:txBody>
      </p:sp>
      <p:cxnSp>
        <p:nvCxnSpPr>
          <p:cNvPr id="94" name="Conector angular 93"/>
          <p:cNvCxnSpPr>
            <a:stCxn id="84" idx="3"/>
            <a:endCxn id="93" idx="1"/>
          </p:cNvCxnSpPr>
          <p:nvPr/>
        </p:nvCxnSpPr>
        <p:spPr>
          <a:xfrm flipV="1">
            <a:off x="5732924" y="3489847"/>
            <a:ext cx="1026226" cy="5580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ctángulo 94"/>
          <p:cNvSpPr/>
          <p:nvPr/>
        </p:nvSpPr>
        <p:spPr>
          <a:xfrm>
            <a:off x="6871711" y="4244656"/>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6" name="Rectángulo 95"/>
          <p:cNvSpPr/>
          <p:nvPr/>
        </p:nvSpPr>
        <p:spPr>
          <a:xfrm>
            <a:off x="6871711" y="4470127"/>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7" name="Rectángulo 96"/>
          <p:cNvSpPr/>
          <p:nvPr/>
        </p:nvSpPr>
        <p:spPr>
          <a:xfrm>
            <a:off x="6871711" y="4695599"/>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8" name="Rectángulo 97"/>
          <p:cNvSpPr/>
          <p:nvPr/>
        </p:nvSpPr>
        <p:spPr>
          <a:xfrm>
            <a:off x="6871711" y="5112485"/>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9" name="Abrir llave 98"/>
          <p:cNvSpPr/>
          <p:nvPr/>
        </p:nvSpPr>
        <p:spPr>
          <a:xfrm>
            <a:off x="6761757" y="4251654"/>
            <a:ext cx="52806" cy="10343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p>
        </p:txBody>
      </p:sp>
      <p:cxnSp>
        <p:nvCxnSpPr>
          <p:cNvPr id="100" name="Conector angular 99"/>
          <p:cNvCxnSpPr>
            <a:stCxn id="104" idx="3"/>
          </p:cNvCxnSpPr>
          <p:nvPr/>
        </p:nvCxnSpPr>
        <p:spPr>
          <a:xfrm flipV="1">
            <a:off x="5732924" y="4888524"/>
            <a:ext cx="2092346" cy="901991"/>
          </a:xfrm>
          <a:prstGeom prst="bentConnector3">
            <a:avLst>
              <a:gd name="adj1" fmla="val 805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onector angular 100"/>
          <p:cNvCxnSpPr>
            <a:stCxn id="83" idx="3"/>
            <a:endCxn id="84" idx="1"/>
          </p:cNvCxnSpPr>
          <p:nvPr/>
        </p:nvCxnSpPr>
        <p:spPr>
          <a:xfrm flipV="1">
            <a:off x="4131504" y="4047907"/>
            <a:ext cx="1284585" cy="139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ector angular 101"/>
          <p:cNvCxnSpPr>
            <a:stCxn id="83" idx="3"/>
            <a:endCxn id="85" idx="1"/>
          </p:cNvCxnSpPr>
          <p:nvPr/>
        </p:nvCxnSpPr>
        <p:spPr>
          <a:xfrm>
            <a:off x="4131504" y="4187835"/>
            <a:ext cx="1284585" cy="2345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ectángulo 102"/>
          <p:cNvSpPr/>
          <p:nvPr/>
        </p:nvSpPr>
        <p:spPr>
          <a:xfrm>
            <a:off x="3826782" y="4532219"/>
            <a:ext cx="316835" cy="17351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04" name="Rectángulo 103"/>
          <p:cNvSpPr/>
          <p:nvPr/>
        </p:nvSpPr>
        <p:spPr>
          <a:xfrm>
            <a:off x="5416089" y="5703758"/>
            <a:ext cx="316835" cy="17351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05" name="Rectángulo 104"/>
          <p:cNvSpPr/>
          <p:nvPr/>
        </p:nvSpPr>
        <p:spPr>
          <a:xfrm>
            <a:off x="5414474" y="6119176"/>
            <a:ext cx="316835" cy="17351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cxnSp>
        <p:nvCxnSpPr>
          <p:cNvPr id="107" name="Conector angular 106"/>
          <p:cNvCxnSpPr>
            <a:stCxn id="103" idx="3"/>
            <a:endCxn id="104" idx="1"/>
          </p:cNvCxnSpPr>
          <p:nvPr/>
        </p:nvCxnSpPr>
        <p:spPr>
          <a:xfrm>
            <a:off x="4143617" y="4618976"/>
            <a:ext cx="1272472" cy="11715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Conector angular 107"/>
          <p:cNvCxnSpPr>
            <a:stCxn id="103" idx="3"/>
            <a:endCxn id="105" idx="1"/>
          </p:cNvCxnSpPr>
          <p:nvPr/>
        </p:nvCxnSpPr>
        <p:spPr>
          <a:xfrm>
            <a:off x="4143617" y="4618976"/>
            <a:ext cx="1270857" cy="15869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CuadroTexto 115"/>
          <p:cNvSpPr txBox="1"/>
          <p:nvPr/>
        </p:nvSpPr>
        <p:spPr>
          <a:xfrm>
            <a:off x="5652109" y="2452151"/>
            <a:ext cx="2387641" cy="369332"/>
          </a:xfrm>
          <a:prstGeom prst="rect">
            <a:avLst/>
          </a:prstGeom>
          <a:noFill/>
        </p:spPr>
        <p:txBody>
          <a:bodyPr wrap="none" rtlCol="0">
            <a:spAutoFit/>
          </a:bodyPr>
          <a:lstStyle/>
          <a:p>
            <a:r>
              <a:rPr lang="es-AR" dirty="0"/>
              <a:t>2048 Bloques de Datos </a:t>
            </a:r>
          </a:p>
        </p:txBody>
      </p:sp>
      <p:cxnSp>
        <p:nvCxnSpPr>
          <p:cNvPr id="126" name="Conector angular 125"/>
          <p:cNvCxnSpPr>
            <a:stCxn id="85" idx="3"/>
            <a:endCxn id="99" idx="1"/>
          </p:cNvCxnSpPr>
          <p:nvPr/>
        </p:nvCxnSpPr>
        <p:spPr>
          <a:xfrm>
            <a:off x="5732924" y="4422363"/>
            <a:ext cx="1028833" cy="3464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Rectángulo 128"/>
          <p:cNvSpPr/>
          <p:nvPr/>
        </p:nvSpPr>
        <p:spPr>
          <a:xfrm>
            <a:off x="7922314" y="4349037"/>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30" name="Rectángulo 129"/>
          <p:cNvSpPr/>
          <p:nvPr/>
        </p:nvSpPr>
        <p:spPr>
          <a:xfrm>
            <a:off x="7922314" y="4574508"/>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31" name="Rectángulo 130"/>
          <p:cNvSpPr/>
          <p:nvPr/>
        </p:nvSpPr>
        <p:spPr>
          <a:xfrm>
            <a:off x="7922314" y="4799980"/>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32" name="Rectángulo 131"/>
          <p:cNvSpPr/>
          <p:nvPr/>
        </p:nvSpPr>
        <p:spPr>
          <a:xfrm>
            <a:off x="7922314" y="5216866"/>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33" name="Abrir llave 132"/>
          <p:cNvSpPr/>
          <p:nvPr/>
        </p:nvSpPr>
        <p:spPr>
          <a:xfrm>
            <a:off x="7812360" y="4356035"/>
            <a:ext cx="52806" cy="10343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p>
        </p:txBody>
      </p:sp>
      <p:sp>
        <p:nvSpPr>
          <p:cNvPr id="134" name="Rectángulo 133"/>
          <p:cNvSpPr/>
          <p:nvPr/>
        </p:nvSpPr>
        <p:spPr>
          <a:xfrm>
            <a:off x="7924921" y="5628017"/>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35" name="Rectángulo 134"/>
          <p:cNvSpPr/>
          <p:nvPr/>
        </p:nvSpPr>
        <p:spPr>
          <a:xfrm>
            <a:off x="7924921" y="5853488"/>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36" name="Rectángulo 135"/>
          <p:cNvSpPr/>
          <p:nvPr/>
        </p:nvSpPr>
        <p:spPr>
          <a:xfrm>
            <a:off x="7924921" y="6078960"/>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37" name="Rectángulo 136"/>
          <p:cNvSpPr/>
          <p:nvPr/>
        </p:nvSpPr>
        <p:spPr>
          <a:xfrm>
            <a:off x="7924921" y="6495846"/>
            <a:ext cx="316835" cy="173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38" name="Abrir llave 137"/>
          <p:cNvSpPr/>
          <p:nvPr/>
        </p:nvSpPr>
        <p:spPr>
          <a:xfrm>
            <a:off x="7814967" y="5635015"/>
            <a:ext cx="52806" cy="10343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p>
        </p:txBody>
      </p:sp>
      <p:cxnSp>
        <p:nvCxnSpPr>
          <p:cNvPr id="153" name="Conector angular 152"/>
          <p:cNvCxnSpPr>
            <a:stCxn id="105" idx="3"/>
            <a:endCxn id="138" idx="1"/>
          </p:cNvCxnSpPr>
          <p:nvPr/>
        </p:nvCxnSpPr>
        <p:spPr>
          <a:xfrm flipV="1">
            <a:off x="5731309" y="6152188"/>
            <a:ext cx="2083658" cy="5374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Conector angular 157"/>
          <p:cNvCxnSpPr>
            <a:stCxn id="7" idx="3"/>
            <a:endCxn id="79" idx="1"/>
          </p:cNvCxnSpPr>
          <p:nvPr/>
        </p:nvCxnSpPr>
        <p:spPr>
          <a:xfrm>
            <a:off x="2074349" y="4240171"/>
            <a:ext cx="1149507" cy="16954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Conector angular 160"/>
          <p:cNvCxnSpPr>
            <a:stCxn id="79" idx="3"/>
            <a:endCxn id="83" idx="1"/>
          </p:cNvCxnSpPr>
          <p:nvPr/>
        </p:nvCxnSpPr>
        <p:spPr>
          <a:xfrm flipV="1">
            <a:off x="3540691" y="4187835"/>
            <a:ext cx="273978" cy="22187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Conector angular 163"/>
          <p:cNvCxnSpPr>
            <a:stCxn id="79" idx="3"/>
            <a:endCxn id="103" idx="1"/>
          </p:cNvCxnSpPr>
          <p:nvPr/>
        </p:nvCxnSpPr>
        <p:spPr>
          <a:xfrm>
            <a:off x="3540691" y="4409712"/>
            <a:ext cx="286091" cy="2092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CuadroTexto 166"/>
          <p:cNvSpPr txBox="1"/>
          <p:nvPr/>
        </p:nvSpPr>
        <p:spPr>
          <a:xfrm>
            <a:off x="7200912" y="3286651"/>
            <a:ext cx="1531638" cy="369332"/>
          </a:xfrm>
          <a:prstGeom prst="rect">
            <a:avLst/>
          </a:prstGeom>
          <a:noFill/>
        </p:spPr>
        <p:txBody>
          <a:bodyPr wrap="none" rtlCol="0">
            <a:spAutoFit/>
          </a:bodyPr>
          <a:lstStyle/>
          <a:p>
            <a:r>
              <a:rPr lang="es-AR" dirty="0"/>
              <a:t>2048 B. Datos </a:t>
            </a:r>
          </a:p>
        </p:txBody>
      </p:sp>
      <p:sp>
        <p:nvSpPr>
          <p:cNvPr id="169" name="CuadroTexto 168"/>
          <p:cNvSpPr txBox="1"/>
          <p:nvPr/>
        </p:nvSpPr>
        <p:spPr>
          <a:xfrm>
            <a:off x="7473330" y="3960724"/>
            <a:ext cx="1531638" cy="369332"/>
          </a:xfrm>
          <a:prstGeom prst="rect">
            <a:avLst/>
          </a:prstGeom>
          <a:noFill/>
        </p:spPr>
        <p:txBody>
          <a:bodyPr wrap="none" rtlCol="0">
            <a:spAutoFit/>
          </a:bodyPr>
          <a:lstStyle/>
          <a:p>
            <a:r>
              <a:rPr lang="es-AR" dirty="0"/>
              <a:t>2048 B. Datos </a:t>
            </a:r>
          </a:p>
        </p:txBody>
      </p:sp>
      <p:sp>
        <p:nvSpPr>
          <p:cNvPr id="170" name="CuadroTexto 169"/>
          <p:cNvSpPr txBox="1"/>
          <p:nvPr/>
        </p:nvSpPr>
        <p:spPr>
          <a:xfrm>
            <a:off x="7471933" y="5325411"/>
            <a:ext cx="1531638" cy="369332"/>
          </a:xfrm>
          <a:prstGeom prst="rect">
            <a:avLst/>
          </a:prstGeom>
          <a:noFill/>
        </p:spPr>
        <p:txBody>
          <a:bodyPr wrap="none" rtlCol="0">
            <a:spAutoFit/>
          </a:bodyPr>
          <a:lstStyle/>
          <a:p>
            <a:r>
              <a:rPr lang="es-AR" dirty="0"/>
              <a:t>2048 B. Datos </a:t>
            </a:r>
          </a:p>
        </p:txBody>
      </p:sp>
      <p:sp>
        <p:nvSpPr>
          <p:cNvPr id="171" name="CuadroTexto 170"/>
          <p:cNvSpPr txBox="1"/>
          <p:nvPr/>
        </p:nvSpPr>
        <p:spPr>
          <a:xfrm>
            <a:off x="4933029" y="4464441"/>
            <a:ext cx="801387" cy="207749"/>
          </a:xfrm>
          <a:prstGeom prst="rect">
            <a:avLst/>
          </a:prstGeom>
          <a:noFill/>
        </p:spPr>
        <p:txBody>
          <a:bodyPr wrap="none" rtlCol="0">
            <a:spAutoFit/>
          </a:bodyPr>
          <a:lstStyle/>
          <a:p>
            <a:r>
              <a:rPr lang="es-AR" sz="1200" dirty="0"/>
              <a:t>2048 Punteros</a:t>
            </a:r>
          </a:p>
        </p:txBody>
      </p:sp>
      <p:sp>
        <p:nvSpPr>
          <p:cNvPr id="109" name="CuadroTexto 108"/>
          <p:cNvSpPr txBox="1"/>
          <p:nvPr/>
        </p:nvSpPr>
        <p:spPr>
          <a:xfrm>
            <a:off x="5414474" y="3969203"/>
            <a:ext cx="348172" cy="369332"/>
          </a:xfrm>
          <a:prstGeom prst="rect">
            <a:avLst/>
          </a:prstGeom>
          <a:noFill/>
        </p:spPr>
        <p:txBody>
          <a:bodyPr wrap="none" rtlCol="0">
            <a:spAutoFit/>
          </a:bodyPr>
          <a:lstStyle/>
          <a:p>
            <a:r>
              <a:rPr lang="es-AR" b="1" dirty="0"/>
              <a:t>…</a:t>
            </a:r>
          </a:p>
        </p:txBody>
      </p:sp>
      <p:sp>
        <p:nvSpPr>
          <p:cNvPr id="110" name="CuadroTexto 109"/>
          <p:cNvSpPr txBox="1"/>
          <p:nvPr/>
        </p:nvSpPr>
        <p:spPr>
          <a:xfrm>
            <a:off x="5277937" y="592960"/>
            <a:ext cx="348172" cy="369332"/>
          </a:xfrm>
          <a:prstGeom prst="rect">
            <a:avLst/>
          </a:prstGeom>
          <a:noFill/>
        </p:spPr>
        <p:txBody>
          <a:bodyPr wrap="none" rtlCol="0">
            <a:spAutoFit/>
          </a:bodyPr>
          <a:lstStyle/>
          <a:p>
            <a:r>
              <a:rPr lang="es-AR" b="1" dirty="0"/>
              <a:t>…</a:t>
            </a:r>
          </a:p>
        </p:txBody>
      </p:sp>
      <p:sp>
        <p:nvSpPr>
          <p:cNvPr id="111" name="CuadroTexto 110"/>
          <p:cNvSpPr txBox="1"/>
          <p:nvPr/>
        </p:nvSpPr>
        <p:spPr>
          <a:xfrm>
            <a:off x="2699792" y="1298756"/>
            <a:ext cx="348172" cy="369332"/>
          </a:xfrm>
          <a:prstGeom prst="rect">
            <a:avLst/>
          </a:prstGeom>
          <a:noFill/>
        </p:spPr>
        <p:txBody>
          <a:bodyPr wrap="none" rtlCol="0">
            <a:spAutoFit/>
          </a:bodyPr>
          <a:lstStyle/>
          <a:p>
            <a:r>
              <a:rPr lang="es-AR" b="1" dirty="0"/>
              <a:t>…</a:t>
            </a:r>
          </a:p>
        </p:txBody>
      </p:sp>
      <p:sp>
        <p:nvSpPr>
          <p:cNvPr id="112" name="CuadroTexto 111"/>
          <p:cNvSpPr txBox="1"/>
          <p:nvPr/>
        </p:nvSpPr>
        <p:spPr>
          <a:xfrm>
            <a:off x="5280352" y="1768531"/>
            <a:ext cx="348172" cy="369332"/>
          </a:xfrm>
          <a:prstGeom prst="rect">
            <a:avLst/>
          </a:prstGeom>
          <a:noFill/>
        </p:spPr>
        <p:txBody>
          <a:bodyPr wrap="none" rtlCol="0">
            <a:spAutoFit/>
          </a:bodyPr>
          <a:lstStyle/>
          <a:p>
            <a:r>
              <a:rPr lang="es-AR" b="1" dirty="0"/>
              <a:t>…</a:t>
            </a:r>
          </a:p>
        </p:txBody>
      </p:sp>
      <p:sp>
        <p:nvSpPr>
          <p:cNvPr id="113" name="CuadroTexto 112"/>
          <p:cNvSpPr txBox="1"/>
          <p:nvPr/>
        </p:nvSpPr>
        <p:spPr>
          <a:xfrm>
            <a:off x="5282219" y="2907440"/>
            <a:ext cx="348172" cy="369332"/>
          </a:xfrm>
          <a:prstGeom prst="rect">
            <a:avLst/>
          </a:prstGeom>
          <a:noFill/>
        </p:spPr>
        <p:txBody>
          <a:bodyPr wrap="none" rtlCol="0">
            <a:spAutoFit/>
          </a:bodyPr>
          <a:lstStyle/>
          <a:p>
            <a:r>
              <a:rPr lang="es-AR" b="1" dirty="0"/>
              <a:t>…</a:t>
            </a:r>
          </a:p>
        </p:txBody>
      </p:sp>
      <p:sp>
        <p:nvSpPr>
          <p:cNvPr id="114" name="CuadroTexto 113"/>
          <p:cNvSpPr txBox="1"/>
          <p:nvPr/>
        </p:nvSpPr>
        <p:spPr>
          <a:xfrm>
            <a:off x="6840779" y="4749898"/>
            <a:ext cx="348172" cy="369332"/>
          </a:xfrm>
          <a:prstGeom prst="rect">
            <a:avLst/>
          </a:prstGeom>
          <a:noFill/>
        </p:spPr>
        <p:txBody>
          <a:bodyPr wrap="none" rtlCol="0">
            <a:spAutoFit/>
          </a:bodyPr>
          <a:lstStyle/>
          <a:p>
            <a:r>
              <a:rPr lang="es-AR" b="1" dirty="0"/>
              <a:t>…</a:t>
            </a:r>
          </a:p>
        </p:txBody>
      </p:sp>
      <p:sp>
        <p:nvSpPr>
          <p:cNvPr id="115" name="CuadroTexto 114"/>
          <p:cNvSpPr txBox="1"/>
          <p:nvPr/>
        </p:nvSpPr>
        <p:spPr>
          <a:xfrm>
            <a:off x="3828755" y="4135795"/>
            <a:ext cx="348172" cy="369332"/>
          </a:xfrm>
          <a:prstGeom prst="rect">
            <a:avLst/>
          </a:prstGeom>
          <a:noFill/>
        </p:spPr>
        <p:txBody>
          <a:bodyPr wrap="none" rtlCol="0">
            <a:spAutoFit/>
          </a:bodyPr>
          <a:lstStyle/>
          <a:p>
            <a:r>
              <a:rPr lang="es-AR" b="1" dirty="0"/>
              <a:t>…</a:t>
            </a:r>
          </a:p>
        </p:txBody>
      </p:sp>
      <p:sp>
        <p:nvSpPr>
          <p:cNvPr id="117" name="CuadroTexto 116"/>
          <p:cNvSpPr txBox="1"/>
          <p:nvPr/>
        </p:nvSpPr>
        <p:spPr>
          <a:xfrm>
            <a:off x="5371971" y="5755421"/>
            <a:ext cx="348172" cy="369332"/>
          </a:xfrm>
          <a:prstGeom prst="rect">
            <a:avLst/>
          </a:prstGeom>
          <a:noFill/>
        </p:spPr>
        <p:txBody>
          <a:bodyPr wrap="none" rtlCol="0">
            <a:spAutoFit/>
          </a:bodyPr>
          <a:lstStyle/>
          <a:p>
            <a:r>
              <a:rPr lang="es-AR" b="1" dirty="0"/>
              <a:t>…</a:t>
            </a:r>
          </a:p>
        </p:txBody>
      </p:sp>
      <p:sp>
        <p:nvSpPr>
          <p:cNvPr id="118" name="CuadroTexto 117"/>
          <p:cNvSpPr txBox="1"/>
          <p:nvPr/>
        </p:nvSpPr>
        <p:spPr>
          <a:xfrm>
            <a:off x="6826929" y="3447667"/>
            <a:ext cx="348172" cy="369332"/>
          </a:xfrm>
          <a:prstGeom prst="rect">
            <a:avLst/>
          </a:prstGeom>
          <a:noFill/>
        </p:spPr>
        <p:txBody>
          <a:bodyPr wrap="none" rtlCol="0">
            <a:spAutoFit/>
          </a:bodyPr>
          <a:lstStyle/>
          <a:p>
            <a:r>
              <a:rPr lang="es-AR" b="1" dirty="0"/>
              <a:t>…</a:t>
            </a:r>
          </a:p>
        </p:txBody>
      </p:sp>
      <p:sp>
        <p:nvSpPr>
          <p:cNvPr id="119" name="CuadroTexto 118"/>
          <p:cNvSpPr txBox="1"/>
          <p:nvPr/>
        </p:nvSpPr>
        <p:spPr>
          <a:xfrm>
            <a:off x="7922314" y="4853182"/>
            <a:ext cx="348172" cy="369332"/>
          </a:xfrm>
          <a:prstGeom prst="rect">
            <a:avLst/>
          </a:prstGeom>
          <a:noFill/>
        </p:spPr>
        <p:txBody>
          <a:bodyPr wrap="none" rtlCol="0">
            <a:spAutoFit/>
          </a:bodyPr>
          <a:lstStyle/>
          <a:p>
            <a:r>
              <a:rPr lang="es-AR" b="1" dirty="0"/>
              <a:t>…</a:t>
            </a:r>
          </a:p>
        </p:txBody>
      </p:sp>
      <p:sp>
        <p:nvSpPr>
          <p:cNvPr id="120" name="CuadroTexto 119"/>
          <p:cNvSpPr txBox="1"/>
          <p:nvPr/>
        </p:nvSpPr>
        <p:spPr>
          <a:xfrm>
            <a:off x="7966731" y="6128347"/>
            <a:ext cx="348172" cy="369332"/>
          </a:xfrm>
          <a:prstGeom prst="rect">
            <a:avLst/>
          </a:prstGeom>
          <a:noFill/>
        </p:spPr>
        <p:txBody>
          <a:bodyPr wrap="none" rtlCol="0">
            <a:spAutoFit/>
          </a:bodyPr>
          <a:lstStyle/>
          <a:p>
            <a:r>
              <a:rPr lang="es-AR" b="1" dirty="0"/>
              <a:t>…</a:t>
            </a:r>
          </a:p>
        </p:txBody>
      </p:sp>
      <p:sp>
        <p:nvSpPr>
          <p:cNvPr id="121" name="CuadroTexto 120"/>
          <p:cNvSpPr txBox="1"/>
          <p:nvPr/>
        </p:nvSpPr>
        <p:spPr>
          <a:xfrm>
            <a:off x="2380357" y="3956649"/>
            <a:ext cx="942498" cy="207749"/>
          </a:xfrm>
          <a:prstGeom prst="rect">
            <a:avLst/>
          </a:prstGeom>
          <a:noFill/>
        </p:spPr>
        <p:txBody>
          <a:bodyPr wrap="none" rtlCol="0">
            <a:spAutoFit/>
          </a:bodyPr>
          <a:lstStyle/>
          <a:p>
            <a:r>
              <a:rPr lang="es-AR" sz="1200" dirty="0"/>
              <a:t>2048 P. indirectos</a:t>
            </a:r>
          </a:p>
        </p:txBody>
      </p:sp>
      <p:sp>
        <p:nvSpPr>
          <p:cNvPr id="122" name="CuadroTexto 121"/>
          <p:cNvSpPr txBox="1"/>
          <p:nvPr/>
        </p:nvSpPr>
        <p:spPr>
          <a:xfrm>
            <a:off x="173722" y="5510044"/>
            <a:ext cx="1819088" cy="369332"/>
          </a:xfrm>
          <a:prstGeom prst="rect">
            <a:avLst/>
          </a:prstGeom>
          <a:noFill/>
        </p:spPr>
        <p:txBody>
          <a:bodyPr wrap="none" rtlCol="0">
            <a:spAutoFit/>
          </a:bodyPr>
          <a:lstStyle/>
          <a:p>
            <a:r>
              <a:rPr lang="es-AR" dirty="0"/>
              <a:t>32 Bits = 4 BYTES </a:t>
            </a:r>
          </a:p>
        </p:txBody>
      </p:sp>
      <p:sp>
        <p:nvSpPr>
          <p:cNvPr id="123" name="CuadroTexto 122"/>
          <p:cNvSpPr txBox="1"/>
          <p:nvPr/>
        </p:nvSpPr>
        <p:spPr>
          <a:xfrm>
            <a:off x="173722" y="5796385"/>
            <a:ext cx="2304285" cy="369332"/>
          </a:xfrm>
          <a:prstGeom prst="rect">
            <a:avLst/>
          </a:prstGeom>
          <a:noFill/>
        </p:spPr>
        <p:txBody>
          <a:bodyPr wrap="none" rtlCol="0">
            <a:spAutoFit/>
          </a:bodyPr>
          <a:lstStyle/>
          <a:p>
            <a:r>
              <a:rPr lang="es-AR" dirty="0"/>
              <a:t>Bloque de Datos de 8K</a:t>
            </a:r>
          </a:p>
        </p:txBody>
      </p:sp>
      <p:sp>
        <p:nvSpPr>
          <p:cNvPr id="125" name="CuadroTexto 124"/>
          <p:cNvSpPr txBox="1"/>
          <p:nvPr/>
        </p:nvSpPr>
        <p:spPr>
          <a:xfrm>
            <a:off x="2661188" y="754148"/>
            <a:ext cx="348172" cy="276999"/>
          </a:xfrm>
          <a:prstGeom prst="rect">
            <a:avLst/>
          </a:prstGeom>
          <a:noFill/>
        </p:spPr>
        <p:txBody>
          <a:bodyPr wrap="none" rtlCol="0">
            <a:spAutoFit/>
          </a:bodyPr>
          <a:lstStyle/>
          <a:p>
            <a:r>
              <a:rPr lang="es-AR" sz="1200" b="1" dirty="0"/>
              <a:t>8K</a:t>
            </a:r>
          </a:p>
        </p:txBody>
      </p:sp>
      <p:sp>
        <p:nvSpPr>
          <p:cNvPr id="127" name="CuadroTexto 126"/>
          <p:cNvSpPr txBox="1"/>
          <p:nvPr/>
        </p:nvSpPr>
        <p:spPr>
          <a:xfrm>
            <a:off x="2672615" y="962690"/>
            <a:ext cx="348172" cy="276999"/>
          </a:xfrm>
          <a:prstGeom prst="rect">
            <a:avLst/>
          </a:prstGeom>
          <a:noFill/>
        </p:spPr>
        <p:txBody>
          <a:bodyPr wrap="none" rtlCol="0">
            <a:spAutoFit/>
          </a:bodyPr>
          <a:lstStyle/>
          <a:p>
            <a:r>
              <a:rPr lang="es-AR" sz="1200" b="1" dirty="0"/>
              <a:t>8K</a:t>
            </a:r>
          </a:p>
        </p:txBody>
      </p:sp>
      <p:sp>
        <p:nvSpPr>
          <p:cNvPr id="128" name="CuadroTexto 127"/>
          <p:cNvSpPr txBox="1"/>
          <p:nvPr/>
        </p:nvSpPr>
        <p:spPr>
          <a:xfrm>
            <a:off x="2674493" y="1190193"/>
            <a:ext cx="348172" cy="276999"/>
          </a:xfrm>
          <a:prstGeom prst="rect">
            <a:avLst/>
          </a:prstGeom>
          <a:noFill/>
        </p:spPr>
        <p:txBody>
          <a:bodyPr wrap="none" rtlCol="0">
            <a:spAutoFit/>
          </a:bodyPr>
          <a:lstStyle/>
          <a:p>
            <a:r>
              <a:rPr lang="es-AR" sz="1200" b="1" dirty="0"/>
              <a:t>8K</a:t>
            </a:r>
          </a:p>
        </p:txBody>
      </p:sp>
      <p:sp>
        <p:nvSpPr>
          <p:cNvPr id="139" name="CuadroTexto 138"/>
          <p:cNvSpPr txBox="1"/>
          <p:nvPr/>
        </p:nvSpPr>
        <p:spPr>
          <a:xfrm>
            <a:off x="2690516" y="1607862"/>
            <a:ext cx="348172" cy="276999"/>
          </a:xfrm>
          <a:prstGeom prst="rect">
            <a:avLst/>
          </a:prstGeom>
          <a:noFill/>
        </p:spPr>
        <p:txBody>
          <a:bodyPr wrap="none" rtlCol="0">
            <a:spAutoFit/>
          </a:bodyPr>
          <a:lstStyle/>
          <a:p>
            <a:r>
              <a:rPr lang="es-AR" sz="1200" b="1" dirty="0"/>
              <a:t>8K</a:t>
            </a:r>
          </a:p>
        </p:txBody>
      </p:sp>
      <p:sp>
        <p:nvSpPr>
          <p:cNvPr id="140" name="CuadroTexto 139"/>
          <p:cNvSpPr txBox="1"/>
          <p:nvPr/>
        </p:nvSpPr>
        <p:spPr>
          <a:xfrm>
            <a:off x="5260506" y="33956"/>
            <a:ext cx="348172" cy="276999"/>
          </a:xfrm>
          <a:prstGeom prst="rect">
            <a:avLst/>
          </a:prstGeom>
          <a:noFill/>
        </p:spPr>
        <p:txBody>
          <a:bodyPr wrap="none" rtlCol="0">
            <a:spAutoFit/>
          </a:bodyPr>
          <a:lstStyle/>
          <a:p>
            <a:r>
              <a:rPr lang="es-AR" sz="1200" b="1" dirty="0"/>
              <a:t>8K</a:t>
            </a:r>
          </a:p>
        </p:txBody>
      </p:sp>
      <p:sp>
        <p:nvSpPr>
          <p:cNvPr id="141" name="CuadroTexto 140"/>
          <p:cNvSpPr txBox="1"/>
          <p:nvPr/>
        </p:nvSpPr>
        <p:spPr>
          <a:xfrm>
            <a:off x="5284982" y="258171"/>
            <a:ext cx="348172" cy="276999"/>
          </a:xfrm>
          <a:prstGeom prst="rect">
            <a:avLst/>
          </a:prstGeom>
          <a:noFill/>
        </p:spPr>
        <p:txBody>
          <a:bodyPr wrap="none" rtlCol="0">
            <a:spAutoFit/>
          </a:bodyPr>
          <a:lstStyle/>
          <a:p>
            <a:r>
              <a:rPr lang="es-AR" sz="1200" b="1" dirty="0"/>
              <a:t>8K</a:t>
            </a:r>
          </a:p>
        </p:txBody>
      </p:sp>
      <p:sp>
        <p:nvSpPr>
          <p:cNvPr id="142" name="CuadroTexto 141"/>
          <p:cNvSpPr txBox="1"/>
          <p:nvPr/>
        </p:nvSpPr>
        <p:spPr>
          <a:xfrm>
            <a:off x="5282219" y="470513"/>
            <a:ext cx="348172" cy="276999"/>
          </a:xfrm>
          <a:prstGeom prst="rect">
            <a:avLst/>
          </a:prstGeom>
          <a:noFill/>
        </p:spPr>
        <p:txBody>
          <a:bodyPr wrap="none" rtlCol="0">
            <a:spAutoFit/>
          </a:bodyPr>
          <a:lstStyle/>
          <a:p>
            <a:r>
              <a:rPr lang="es-AR" sz="1200" b="1" dirty="0"/>
              <a:t>8K</a:t>
            </a:r>
          </a:p>
        </p:txBody>
      </p:sp>
      <p:sp>
        <p:nvSpPr>
          <p:cNvPr id="143" name="CuadroTexto 142"/>
          <p:cNvSpPr txBox="1"/>
          <p:nvPr/>
        </p:nvSpPr>
        <p:spPr>
          <a:xfrm>
            <a:off x="5294088" y="888565"/>
            <a:ext cx="348172" cy="276999"/>
          </a:xfrm>
          <a:prstGeom prst="rect">
            <a:avLst/>
          </a:prstGeom>
          <a:noFill/>
        </p:spPr>
        <p:txBody>
          <a:bodyPr wrap="none" rtlCol="0">
            <a:spAutoFit/>
          </a:bodyPr>
          <a:lstStyle/>
          <a:p>
            <a:r>
              <a:rPr lang="es-AR" sz="1200" b="1" dirty="0"/>
              <a:t>8K</a:t>
            </a:r>
          </a:p>
        </p:txBody>
      </p:sp>
      <p:sp>
        <p:nvSpPr>
          <p:cNvPr id="144" name="CuadroTexto 143"/>
          <p:cNvSpPr txBox="1"/>
          <p:nvPr/>
        </p:nvSpPr>
        <p:spPr>
          <a:xfrm>
            <a:off x="5284982" y="1174729"/>
            <a:ext cx="348172" cy="276999"/>
          </a:xfrm>
          <a:prstGeom prst="rect">
            <a:avLst/>
          </a:prstGeom>
          <a:noFill/>
        </p:spPr>
        <p:txBody>
          <a:bodyPr wrap="none" rtlCol="0">
            <a:spAutoFit/>
          </a:bodyPr>
          <a:lstStyle/>
          <a:p>
            <a:r>
              <a:rPr lang="es-AR" sz="1200" b="1" dirty="0"/>
              <a:t>8K</a:t>
            </a:r>
          </a:p>
        </p:txBody>
      </p:sp>
      <p:sp>
        <p:nvSpPr>
          <p:cNvPr id="145" name="CuadroTexto 144"/>
          <p:cNvSpPr txBox="1"/>
          <p:nvPr/>
        </p:nvSpPr>
        <p:spPr>
          <a:xfrm>
            <a:off x="5282219" y="1397527"/>
            <a:ext cx="348172" cy="276999"/>
          </a:xfrm>
          <a:prstGeom prst="rect">
            <a:avLst/>
          </a:prstGeom>
          <a:noFill/>
        </p:spPr>
        <p:txBody>
          <a:bodyPr wrap="none" rtlCol="0">
            <a:spAutoFit/>
          </a:bodyPr>
          <a:lstStyle/>
          <a:p>
            <a:r>
              <a:rPr lang="es-AR" sz="1200" b="1" dirty="0"/>
              <a:t>8K</a:t>
            </a:r>
          </a:p>
        </p:txBody>
      </p:sp>
      <p:sp>
        <p:nvSpPr>
          <p:cNvPr id="146" name="CuadroTexto 145"/>
          <p:cNvSpPr txBox="1"/>
          <p:nvPr/>
        </p:nvSpPr>
        <p:spPr>
          <a:xfrm>
            <a:off x="5281734" y="1621198"/>
            <a:ext cx="348172" cy="276999"/>
          </a:xfrm>
          <a:prstGeom prst="rect">
            <a:avLst/>
          </a:prstGeom>
          <a:noFill/>
        </p:spPr>
        <p:txBody>
          <a:bodyPr wrap="none" rtlCol="0">
            <a:spAutoFit/>
          </a:bodyPr>
          <a:lstStyle/>
          <a:p>
            <a:r>
              <a:rPr lang="es-AR" sz="1200" b="1" dirty="0"/>
              <a:t>8K</a:t>
            </a:r>
          </a:p>
        </p:txBody>
      </p:sp>
      <p:sp>
        <p:nvSpPr>
          <p:cNvPr id="147" name="CuadroTexto 146"/>
          <p:cNvSpPr txBox="1"/>
          <p:nvPr/>
        </p:nvSpPr>
        <p:spPr>
          <a:xfrm>
            <a:off x="5282097" y="2056455"/>
            <a:ext cx="348172" cy="276999"/>
          </a:xfrm>
          <a:prstGeom prst="rect">
            <a:avLst/>
          </a:prstGeom>
          <a:noFill/>
        </p:spPr>
        <p:txBody>
          <a:bodyPr wrap="none" rtlCol="0">
            <a:spAutoFit/>
          </a:bodyPr>
          <a:lstStyle/>
          <a:p>
            <a:r>
              <a:rPr lang="es-AR" sz="1200" b="1" dirty="0"/>
              <a:t>8K</a:t>
            </a:r>
          </a:p>
        </p:txBody>
      </p:sp>
      <p:sp>
        <p:nvSpPr>
          <p:cNvPr id="148" name="CuadroTexto 147"/>
          <p:cNvSpPr txBox="1"/>
          <p:nvPr/>
        </p:nvSpPr>
        <p:spPr>
          <a:xfrm>
            <a:off x="5295920" y="2357221"/>
            <a:ext cx="348172" cy="276999"/>
          </a:xfrm>
          <a:prstGeom prst="rect">
            <a:avLst/>
          </a:prstGeom>
          <a:noFill/>
        </p:spPr>
        <p:txBody>
          <a:bodyPr wrap="none" rtlCol="0">
            <a:spAutoFit/>
          </a:bodyPr>
          <a:lstStyle/>
          <a:p>
            <a:r>
              <a:rPr lang="es-AR" sz="1200" b="1" dirty="0"/>
              <a:t>8K</a:t>
            </a:r>
          </a:p>
        </p:txBody>
      </p:sp>
      <p:sp>
        <p:nvSpPr>
          <p:cNvPr id="149" name="CuadroTexto 148"/>
          <p:cNvSpPr txBox="1"/>
          <p:nvPr/>
        </p:nvSpPr>
        <p:spPr>
          <a:xfrm>
            <a:off x="5283258" y="2564904"/>
            <a:ext cx="348172" cy="276999"/>
          </a:xfrm>
          <a:prstGeom prst="rect">
            <a:avLst/>
          </a:prstGeom>
          <a:noFill/>
        </p:spPr>
        <p:txBody>
          <a:bodyPr wrap="none" rtlCol="0">
            <a:spAutoFit/>
          </a:bodyPr>
          <a:lstStyle/>
          <a:p>
            <a:r>
              <a:rPr lang="es-AR" sz="1200" b="1" dirty="0"/>
              <a:t>8K</a:t>
            </a:r>
          </a:p>
        </p:txBody>
      </p:sp>
      <p:sp>
        <p:nvSpPr>
          <p:cNvPr id="150" name="CuadroTexto 149"/>
          <p:cNvSpPr txBox="1"/>
          <p:nvPr/>
        </p:nvSpPr>
        <p:spPr>
          <a:xfrm>
            <a:off x="5281734" y="2808560"/>
            <a:ext cx="348172" cy="276999"/>
          </a:xfrm>
          <a:prstGeom prst="rect">
            <a:avLst/>
          </a:prstGeom>
          <a:noFill/>
        </p:spPr>
        <p:txBody>
          <a:bodyPr wrap="none" rtlCol="0">
            <a:spAutoFit/>
          </a:bodyPr>
          <a:lstStyle/>
          <a:p>
            <a:r>
              <a:rPr lang="es-AR" sz="1200" b="1" dirty="0"/>
              <a:t>8K</a:t>
            </a:r>
          </a:p>
        </p:txBody>
      </p:sp>
      <p:sp>
        <p:nvSpPr>
          <p:cNvPr id="151" name="CuadroTexto 150"/>
          <p:cNvSpPr txBox="1"/>
          <p:nvPr/>
        </p:nvSpPr>
        <p:spPr>
          <a:xfrm>
            <a:off x="5297192" y="3211676"/>
            <a:ext cx="348172" cy="276999"/>
          </a:xfrm>
          <a:prstGeom prst="rect">
            <a:avLst/>
          </a:prstGeom>
          <a:noFill/>
        </p:spPr>
        <p:txBody>
          <a:bodyPr wrap="none" rtlCol="0">
            <a:spAutoFit/>
          </a:bodyPr>
          <a:lstStyle/>
          <a:p>
            <a:r>
              <a:rPr lang="es-AR" sz="1200" b="1" dirty="0"/>
              <a:t>8K</a:t>
            </a:r>
          </a:p>
        </p:txBody>
      </p:sp>
      <p:sp>
        <p:nvSpPr>
          <p:cNvPr id="152" name="CuadroTexto 151"/>
          <p:cNvSpPr txBox="1"/>
          <p:nvPr/>
        </p:nvSpPr>
        <p:spPr>
          <a:xfrm>
            <a:off x="6840779" y="2912103"/>
            <a:ext cx="348172" cy="276999"/>
          </a:xfrm>
          <a:prstGeom prst="rect">
            <a:avLst/>
          </a:prstGeom>
          <a:noFill/>
        </p:spPr>
        <p:txBody>
          <a:bodyPr wrap="none" rtlCol="0">
            <a:spAutoFit/>
          </a:bodyPr>
          <a:lstStyle/>
          <a:p>
            <a:r>
              <a:rPr lang="es-AR" sz="1200" b="1" dirty="0"/>
              <a:t>8K</a:t>
            </a:r>
          </a:p>
        </p:txBody>
      </p:sp>
      <p:sp>
        <p:nvSpPr>
          <p:cNvPr id="154" name="CuadroTexto 153"/>
          <p:cNvSpPr txBox="1"/>
          <p:nvPr/>
        </p:nvSpPr>
        <p:spPr>
          <a:xfrm>
            <a:off x="6841579" y="3137582"/>
            <a:ext cx="348172" cy="276999"/>
          </a:xfrm>
          <a:prstGeom prst="rect">
            <a:avLst/>
          </a:prstGeom>
          <a:noFill/>
        </p:spPr>
        <p:txBody>
          <a:bodyPr wrap="none" rtlCol="0">
            <a:spAutoFit/>
          </a:bodyPr>
          <a:lstStyle/>
          <a:p>
            <a:r>
              <a:rPr lang="es-AR" sz="1200" b="1" dirty="0"/>
              <a:t>8K</a:t>
            </a:r>
          </a:p>
        </p:txBody>
      </p:sp>
      <p:sp>
        <p:nvSpPr>
          <p:cNvPr id="155" name="CuadroTexto 154"/>
          <p:cNvSpPr txBox="1"/>
          <p:nvPr/>
        </p:nvSpPr>
        <p:spPr>
          <a:xfrm>
            <a:off x="6841927" y="3345858"/>
            <a:ext cx="348172" cy="276999"/>
          </a:xfrm>
          <a:prstGeom prst="rect">
            <a:avLst/>
          </a:prstGeom>
          <a:noFill/>
        </p:spPr>
        <p:txBody>
          <a:bodyPr wrap="none" rtlCol="0">
            <a:spAutoFit/>
          </a:bodyPr>
          <a:lstStyle/>
          <a:p>
            <a:r>
              <a:rPr lang="es-AR" sz="1200" b="1" dirty="0"/>
              <a:t>8K</a:t>
            </a:r>
          </a:p>
        </p:txBody>
      </p:sp>
      <p:sp>
        <p:nvSpPr>
          <p:cNvPr id="156" name="CuadroTexto 155"/>
          <p:cNvSpPr txBox="1"/>
          <p:nvPr/>
        </p:nvSpPr>
        <p:spPr>
          <a:xfrm>
            <a:off x="6840779" y="3780636"/>
            <a:ext cx="348172" cy="276999"/>
          </a:xfrm>
          <a:prstGeom prst="rect">
            <a:avLst/>
          </a:prstGeom>
          <a:noFill/>
        </p:spPr>
        <p:txBody>
          <a:bodyPr wrap="none" rtlCol="0">
            <a:spAutoFit/>
          </a:bodyPr>
          <a:lstStyle/>
          <a:p>
            <a:r>
              <a:rPr lang="es-AR" sz="1200" b="1" dirty="0"/>
              <a:t>8K</a:t>
            </a:r>
          </a:p>
        </p:txBody>
      </p:sp>
      <p:sp>
        <p:nvSpPr>
          <p:cNvPr id="157" name="CuadroTexto 156"/>
          <p:cNvSpPr txBox="1"/>
          <p:nvPr/>
        </p:nvSpPr>
        <p:spPr>
          <a:xfrm>
            <a:off x="6853435" y="4200374"/>
            <a:ext cx="348172" cy="276999"/>
          </a:xfrm>
          <a:prstGeom prst="rect">
            <a:avLst/>
          </a:prstGeom>
          <a:noFill/>
        </p:spPr>
        <p:txBody>
          <a:bodyPr wrap="none" rtlCol="0">
            <a:spAutoFit/>
          </a:bodyPr>
          <a:lstStyle/>
          <a:p>
            <a:r>
              <a:rPr lang="es-AR" sz="1200" b="1" dirty="0"/>
              <a:t>8K</a:t>
            </a:r>
          </a:p>
        </p:txBody>
      </p:sp>
      <p:sp>
        <p:nvSpPr>
          <p:cNvPr id="159" name="CuadroTexto 158"/>
          <p:cNvSpPr txBox="1"/>
          <p:nvPr/>
        </p:nvSpPr>
        <p:spPr>
          <a:xfrm>
            <a:off x="6871533" y="4411678"/>
            <a:ext cx="348172" cy="276999"/>
          </a:xfrm>
          <a:prstGeom prst="rect">
            <a:avLst/>
          </a:prstGeom>
          <a:noFill/>
        </p:spPr>
        <p:txBody>
          <a:bodyPr wrap="none" rtlCol="0">
            <a:spAutoFit/>
          </a:bodyPr>
          <a:lstStyle/>
          <a:p>
            <a:r>
              <a:rPr lang="es-AR" sz="1200" b="1" dirty="0"/>
              <a:t>8K</a:t>
            </a:r>
          </a:p>
        </p:txBody>
      </p:sp>
      <p:sp>
        <p:nvSpPr>
          <p:cNvPr id="160" name="CuadroTexto 159"/>
          <p:cNvSpPr txBox="1"/>
          <p:nvPr/>
        </p:nvSpPr>
        <p:spPr>
          <a:xfrm>
            <a:off x="6853435" y="4635996"/>
            <a:ext cx="348172" cy="276999"/>
          </a:xfrm>
          <a:prstGeom prst="rect">
            <a:avLst/>
          </a:prstGeom>
          <a:noFill/>
        </p:spPr>
        <p:txBody>
          <a:bodyPr wrap="none" rtlCol="0">
            <a:spAutoFit/>
          </a:bodyPr>
          <a:lstStyle/>
          <a:p>
            <a:r>
              <a:rPr lang="es-AR" sz="1200" b="1" dirty="0"/>
              <a:t>8K</a:t>
            </a:r>
          </a:p>
        </p:txBody>
      </p:sp>
      <p:sp>
        <p:nvSpPr>
          <p:cNvPr id="162" name="CuadroTexto 161"/>
          <p:cNvSpPr txBox="1"/>
          <p:nvPr/>
        </p:nvSpPr>
        <p:spPr>
          <a:xfrm>
            <a:off x="6841910" y="5055019"/>
            <a:ext cx="348172" cy="276999"/>
          </a:xfrm>
          <a:prstGeom prst="rect">
            <a:avLst/>
          </a:prstGeom>
          <a:noFill/>
        </p:spPr>
        <p:txBody>
          <a:bodyPr wrap="none" rtlCol="0">
            <a:spAutoFit/>
          </a:bodyPr>
          <a:lstStyle/>
          <a:p>
            <a:r>
              <a:rPr lang="es-AR" sz="1200" b="1" dirty="0"/>
              <a:t>8K</a:t>
            </a:r>
          </a:p>
        </p:txBody>
      </p:sp>
      <p:sp>
        <p:nvSpPr>
          <p:cNvPr id="163" name="CuadroTexto 162"/>
          <p:cNvSpPr txBox="1"/>
          <p:nvPr/>
        </p:nvSpPr>
        <p:spPr>
          <a:xfrm>
            <a:off x="7884368" y="4321351"/>
            <a:ext cx="348172" cy="276999"/>
          </a:xfrm>
          <a:prstGeom prst="rect">
            <a:avLst/>
          </a:prstGeom>
          <a:noFill/>
        </p:spPr>
        <p:txBody>
          <a:bodyPr wrap="none" rtlCol="0">
            <a:spAutoFit/>
          </a:bodyPr>
          <a:lstStyle/>
          <a:p>
            <a:r>
              <a:rPr lang="es-AR" sz="1200" b="1" dirty="0"/>
              <a:t>8K</a:t>
            </a:r>
          </a:p>
        </p:txBody>
      </p:sp>
      <p:sp>
        <p:nvSpPr>
          <p:cNvPr id="165" name="CuadroTexto 164"/>
          <p:cNvSpPr txBox="1"/>
          <p:nvPr/>
        </p:nvSpPr>
        <p:spPr>
          <a:xfrm>
            <a:off x="7884368" y="4500058"/>
            <a:ext cx="348172" cy="276999"/>
          </a:xfrm>
          <a:prstGeom prst="rect">
            <a:avLst/>
          </a:prstGeom>
          <a:noFill/>
        </p:spPr>
        <p:txBody>
          <a:bodyPr wrap="none" rtlCol="0">
            <a:spAutoFit/>
          </a:bodyPr>
          <a:lstStyle/>
          <a:p>
            <a:r>
              <a:rPr lang="es-AR" sz="1200" b="1" dirty="0"/>
              <a:t>8K</a:t>
            </a:r>
          </a:p>
        </p:txBody>
      </p:sp>
      <p:sp>
        <p:nvSpPr>
          <p:cNvPr id="166" name="CuadroTexto 165"/>
          <p:cNvSpPr txBox="1"/>
          <p:nvPr/>
        </p:nvSpPr>
        <p:spPr>
          <a:xfrm>
            <a:off x="7890977" y="4740092"/>
            <a:ext cx="348172" cy="276999"/>
          </a:xfrm>
          <a:prstGeom prst="rect">
            <a:avLst/>
          </a:prstGeom>
          <a:noFill/>
        </p:spPr>
        <p:txBody>
          <a:bodyPr wrap="none" rtlCol="0">
            <a:spAutoFit/>
          </a:bodyPr>
          <a:lstStyle/>
          <a:p>
            <a:r>
              <a:rPr lang="es-AR" sz="1200" b="1" dirty="0"/>
              <a:t>8K</a:t>
            </a:r>
          </a:p>
        </p:txBody>
      </p:sp>
      <p:sp>
        <p:nvSpPr>
          <p:cNvPr id="168" name="CuadroTexto 167"/>
          <p:cNvSpPr txBox="1"/>
          <p:nvPr/>
        </p:nvSpPr>
        <p:spPr>
          <a:xfrm>
            <a:off x="7890977" y="5160933"/>
            <a:ext cx="348172" cy="276999"/>
          </a:xfrm>
          <a:prstGeom prst="rect">
            <a:avLst/>
          </a:prstGeom>
          <a:noFill/>
        </p:spPr>
        <p:txBody>
          <a:bodyPr wrap="none" rtlCol="0">
            <a:spAutoFit/>
          </a:bodyPr>
          <a:lstStyle/>
          <a:p>
            <a:r>
              <a:rPr lang="es-AR" sz="1200" b="1" dirty="0"/>
              <a:t>8K</a:t>
            </a:r>
          </a:p>
        </p:txBody>
      </p:sp>
      <p:sp>
        <p:nvSpPr>
          <p:cNvPr id="172" name="CuadroTexto 171"/>
          <p:cNvSpPr txBox="1"/>
          <p:nvPr/>
        </p:nvSpPr>
        <p:spPr>
          <a:xfrm>
            <a:off x="7922314" y="5550481"/>
            <a:ext cx="348172" cy="276999"/>
          </a:xfrm>
          <a:prstGeom prst="rect">
            <a:avLst/>
          </a:prstGeom>
          <a:noFill/>
        </p:spPr>
        <p:txBody>
          <a:bodyPr wrap="none" rtlCol="0">
            <a:spAutoFit/>
          </a:bodyPr>
          <a:lstStyle/>
          <a:p>
            <a:r>
              <a:rPr lang="es-AR" sz="1200" b="1" dirty="0"/>
              <a:t>8K</a:t>
            </a:r>
          </a:p>
        </p:txBody>
      </p:sp>
      <p:sp>
        <p:nvSpPr>
          <p:cNvPr id="173" name="CuadroTexto 172"/>
          <p:cNvSpPr txBox="1"/>
          <p:nvPr/>
        </p:nvSpPr>
        <p:spPr>
          <a:xfrm>
            <a:off x="7922314" y="5790325"/>
            <a:ext cx="348172" cy="276999"/>
          </a:xfrm>
          <a:prstGeom prst="rect">
            <a:avLst/>
          </a:prstGeom>
          <a:noFill/>
        </p:spPr>
        <p:txBody>
          <a:bodyPr wrap="none" rtlCol="0">
            <a:spAutoFit/>
          </a:bodyPr>
          <a:lstStyle/>
          <a:p>
            <a:r>
              <a:rPr lang="es-AR" sz="1200" b="1" dirty="0"/>
              <a:t>8K</a:t>
            </a:r>
          </a:p>
        </p:txBody>
      </p:sp>
      <p:sp>
        <p:nvSpPr>
          <p:cNvPr id="174" name="CuadroTexto 173"/>
          <p:cNvSpPr txBox="1"/>
          <p:nvPr/>
        </p:nvSpPr>
        <p:spPr>
          <a:xfrm>
            <a:off x="7922314" y="6032165"/>
            <a:ext cx="348172" cy="276999"/>
          </a:xfrm>
          <a:prstGeom prst="rect">
            <a:avLst/>
          </a:prstGeom>
          <a:noFill/>
        </p:spPr>
        <p:txBody>
          <a:bodyPr wrap="none" rtlCol="0">
            <a:spAutoFit/>
          </a:bodyPr>
          <a:lstStyle/>
          <a:p>
            <a:r>
              <a:rPr lang="es-AR" sz="1200" b="1" dirty="0"/>
              <a:t>8K</a:t>
            </a:r>
          </a:p>
        </p:txBody>
      </p:sp>
      <p:sp>
        <p:nvSpPr>
          <p:cNvPr id="175" name="CuadroTexto 174"/>
          <p:cNvSpPr txBox="1"/>
          <p:nvPr/>
        </p:nvSpPr>
        <p:spPr>
          <a:xfrm>
            <a:off x="7906645" y="6420202"/>
            <a:ext cx="348172" cy="276999"/>
          </a:xfrm>
          <a:prstGeom prst="rect">
            <a:avLst/>
          </a:prstGeom>
          <a:noFill/>
        </p:spPr>
        <p:txBody>
          <a:bodyPr wrap="none" rtlCol="0">
            <a:spAutoFit/>
          </a:bodyPr>
          <a:lstStyle/>
          <a:p>
            <a:r>
              <a:rPr lang="es-AR" sz="1200" b="1" dirty="0"/>
              <a:t>8K</a:t>
            </a:r>
          </a:p>
        </p:txBody>
      </p:sp>
      <p:sp>
        <p:nvSpPr>
          <p:cNvPr id="176" name="CuadroTexto 175">
            <a:extLst>
              <a:ext uri="{FF2B5EF4-FFF2-40B4-BE49-F238E27FC236}">
                <a16:creationId xmlns="" xmlns:a16="http://schemas.microsoft.com/office/drawing/2014/main" id="{1A7817C1-8D3F-4617-ABAA-CC2F8E152DFF}"/>
              </a:ext>
            </a:extLst>
          </p:cNvPr>
          <p:cNvSpPr txBox="1"/>
          <p:nvPr/>
        </p:nvSpPr>
        <p:spPr>
          <a:xfrm>
            <a:off x="169110" y="6105317"/>
            <a:ext cx="3961726" cy="369332"/>
          </a:xfrm>
          <a:prstGeom prst="rect">
            <a:avLst/>
          </a:prstGeom>
          <a:noFill/>
        </p:spPr>
        <p:txBody>
          <a:bodyPr wrap="none" rtlCol="0">
            <a:spAutoFit/>
          </a:bodyPr>
          <a:lstStyle/>
          <a:p>
            <a:r>
              <a:rPr lang="es-AR" dirty="0"/>
              <a:t>8K / 4 bytes = 2048 punteros por bloque</a:t>
            </a:r>
          </a:p>
        </p:txBody>
      </p:sp>
    </p:spTree>
    <p:extLst>
      <p:ext uri="{BB962C8B-B14F-4D97-AF65-F5344CB8AC3E}">
        <p14:creationId xmlns:p14="http://schemas.microsoft.com/office/powerpoint/2010/main" val="152718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48680" y="188640"/>
            <a:ext cx="8229600" cy="1143000"/>
          </a:xfrm>
        </p:spPr>
        <p:txBody>
          <a:bodyPr/>
          <a:lstStyle/>
          <a:p>
            <a:r>
              <a:rPr lang="es-AR" b="1" dirty="0"/>
              <a:t>Ejemplo de inodo</a:t>
            </a:r>
          </a:p>
        </p:txBody>
      </p:sp>
      <p:sp>
        <p:nvSpPr>
          <p:cNvPr id="3" name="Marcador de contenido 2"/>
          <p:cNvSpPr>
            <a:spLocks noGrp="1"/>
          </p:cNvSpPr>
          <p:nvPr>
            <p:ph idx="1"/>
          </p:nvPr>
        </p:nvSpPr>
        <p:spPr>
          <a:xfrm>
            <a:off x="323528" y="1495325"/>
            <a:ext cx="8229600" cy="4525963"/>
          </a:xfrm>
        </p:spPr>
        <p:txBody>
          <a:bodyPr>
            <a:normAutofit fontScale="92500" lnSpcReduction="10000"/>
          </a:bodyPr>
          <a:lstStyle/>
          <a:p>
            <a:pPr marL="0" indent="0">
              <a:buNone/>
            </a:pPr>
            <a:r>
              <a:rPr lang="es-AR" dirty="0"/>
              <a:t>Suponiendo palabra de 32bits (4bytes)</a:t>
            </a:r>
          </a:p>
          <a:p>
            <a:pPr marL="0" indent="0">
              <a:buNone/>
            </a:pPr>
            <a:r>
              <a:rPr lang="es-AR" dirty="0"/>
              <a:t>Bloque de 1KiB = 1024 Bytes</a:t>
            </a:r>
          </a:p>
          <a:p>
            <a:pPr marL="0" indent="0">
              <a:buNone/>
            </a:pPr>
            <a:r>
              <a:rPr lang="es-AR" dirty="0"/>
              <a:t>1024/4 = 256 punteros directos por Bloque</a:t>
            </a:r>
          </a:p>
          <a:p>
            <a:r>
              <a:rPr lang="es-AR" dirty="0"/>
              <a:t>10 directos (10x1K)</a:t>
            </a:r>
          </a:p>
          <a:p>
            <a:r>
              <a:rPr lang="es-AR" dirty="0"/>
              <a:t>1 indirecto (256x1K)</a:t>
            </a:r>
          </a:p>
          <a:p>
            <a:r>
              <a:rPr lang="es-AR" dirty="0"/>
              <a:t>1 indirecto doble (256x256x1K)</a:t>
            </a:r>
          </a:p>
          <a:p>
            <a:r>
              <a:rPr lang="es-AR" dirty="0"/>
              <a:t>1 indirecto triple(256x256x256x1K)</a:t>
            </a:r>
          </a:p>
          <a:p>
            <a:pPr marL="0" indent="0">
              <a:buNone/>
            </a:pPr>
            <a:r>
              <a:rPr lang="es-AR" dirty="0"/>
              <a:t>TOTAL =10K+256+65536+ 16777216= 16.843.018KB =16GB (aprox.)</a:t>
            </a:r>
          </a:p>
        </p:txBody>
      </p:sp>
    </p:spTree>
    <p:extLst>
      <p:ext uri="{BB962C8B-B14F-4D97-AF65-F5344CB8AC3E}">
        <p14:creationId xmlns:p14="http://schemas.microsoft.com/office/powerpoint/2010/main" val="2520809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Sistema de Archivos EXT3</a:t>
            </a:r>
          </a:p>
        </p:txBody>
      </p:sp>
      <p:pic>
        <p:nvPicPr>
          <p:cNvPr id="6" name="Imagen 5"/>
          <p:cNvPicPr>
            <a:picLocks noChangeAspect="1"/>
          </p:cNvPicPr>
          <p:nvPr/>
        </p:nvPicPr>
        <p:blipFill>
          <a:blip r:embed="rId2"/>
          <a:stretch>
            <a:fillRect/>
          </a:stretch>
        </p:blipFill>
        <p:spPr>
          <a:xfrm>
            <a:off x="1547664" y="1417638"/>
            <a:ext cx="6284317" cy="2217889"/>
          </a:xfrm>
          <a:prstGeom prst="rect">
            <a:avLst/>
          </a:prstGeom>
        </p:spPr>
      </p:pic>
    </p:spTree>
    <p:extLst>
      <p:ext uri="{BB962C8B-B14F-4D97-AF65-F5344CB8AC3E}">
        <p14:creationId xmlns:p14="http://schemas.microsoft.com/office/powerpoint/2010/main" val="822294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99" y="457200"/>
            <a:ext cx="3684408" cy="1143000"/>
          </a:xfrm>
        </p:spPr>
        <p:txBody>
          <a:bodyPr/>
          <a:lstStyle/>
          <a:p>
            <a:r>
              <a:rPr lang="es-AR" b="1" dirty="0"/>
              <a:t>Ejercicio</a:t>
            </a:r>
          </a:p>
        </p:txBody>
      </p:sp>
      <p:sp>
        <p:nvSpPr>
          <p:cNvPr id="3" name="Marcador de contenido 2"/>
          <p:cNvSpPr>
            <a:spLocks noGrp="1"/>
          </p:cNvSpPr>
          <p:nvPr>
            <p:ph idx="1"/>
          </p:nvPr>
        </p:nvSpPr>
        <p:spPr/>
        <p:txBody>
          <a:bodyPr/>
          <a:lstStyle/>
          <a:p>
            <a:r>
              <a:rPr lang="es-AR" dirty="0"/>
              <a:t>Se tiene un archivo cuyo inodo tiene asignados 5 punteros directos, 2 punteros indirectos y 1 puntero doble indirecto. Los bloques de disco son de 2K y los punteros son de 32bits.</a:t>
            </a:r>
          </a:p>
          <a:p>
            <a:r>
              <a:rPr lang="es-AR" dirty="0"/>
              <a:t>Calcule cuanto ocupa dicho archivo.</a:t>
            </a:r>
          </a:p>
        </p:txBody>
      </p:sp>
    </p:spTree>
    <p:extLst>
      <p:ext uri="{BB962C8B-B14F-4D97-AF65-F5344CB8AC3E}">
        <p14:creationId xmlns:p14="http://schemas.microsoft.com/office/powerpoint/2010/main" val="2387995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5859" y="668184"/>
            <a:ext cx="6284879" cy="1143000"/>
          </a:xfrm>
        </p:spPr>
        <p:txBody>
          <a:bodyPr/>
          <a:lstStyle/>
          <a:p>
            <a:pPr algn="l"/>
            <a:r>
              <a:rPr lang="es-AR" dirty="0"/>
              <a:t>De forma Genérica</a:t>
            </a:r>
          </a:p>
        </p:txBody>
      </p:sp>
      <p:sp>
        <p:nvSpPr>
          <p:cNvPr id="3" name="Marcador de contenido 2"/>
          <p:cNvSpPr>
            <a:spLocks noGrp="1"/>
          </p:cNvSpPr>
          <p:nvPr>
            <p:ph idx="1"/>
          </p:nvPr>
        </p:nvSpPr>
        <p:spPr>
          <a:xfrm>
            <a:off x="1062979" y="2599793"/>
            <a:ext cx="1692555" cy="460647"/>
          </a:xfrm>
        </p:spPr>
        <p:txBody>
          <a:bodyPr>
            <a:normAutofit fontScale="92500"/>
          </a:bodyPr>
          <a:lstStyle/>
          <a:p>
            <a:pPr marL="0" indent="0">
              <a:buNone/>
            </a:pPr>
            <a:r>
              <a:rPr lang="es-AR" sz="1800" b="1" dirty="0"/>
              <a:t>Cant. Punteros = </a:t>
            </a:r>
          </a:p>
        </p:txBody>
      </p:sp>
      <p:sp>
        <p:nvSpPr>
          <p:cNvPr id="4" name="Marcador de contenido 2"/>
          <p:cNvSpPr txBox="1">
            <a:spLocks/>
          </p:cNvSpPr>
          <p:nvPr/>
        </p:nvSpPr>
        <p:spPr>
          <a:xfrm>
            <a:off x="2790666" y="2329087"/>
            <a:ext cx="1620547" cy="46064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sz="1800" b="1" dirty="0"/>
              <a:t>Tam. Bloque</a:t>
            </a:r>
          </a:p>
        </p:txBody>
      </p:sp>
      <p:sp>
        <p:nvSpPr>
          <p:cNvPr id="5" name="Marcador de contenido 2"/>
          <p:cNvSpPr txBox="1">
            <a:spLocks/>
          </p:cNvSpPr>
          <p:nvPr/>
        </p:nvSpPr>
        <p:spPr>
          <a:xfrm>
            <a:off x="2790666" y="2870499"/>
            <a:ext cx="1620547" cy="46064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sz="1800" b="1" dirty="0"/>
              <a:t>Tam. Puntero</a:t>
            </a:r>
          </a:p>
        </p:txBody>
      </p:sp>
      <p:cxnSp>
        <p:nvCxnSpPr>
          <p:cNvPr id="7" name="Conector recto 6"/>
          <p:cNvCxnSpPr>
            <a:stCxn id="3" idx="3"/>
          </p:cNvCxnSpPr>
          <p:nvPr/>
        </p:nvCxnSpPr>
        <p:spPr>
          <a:xfrm flipV="1">
            <a:off x="2755534" y="2830116"/>
            <a:ext cx="1475292"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918458" y="2329087"/>
            <a:ext cx="3960440" cy="1002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0" name="Marcador de contenido 2"/>
          <p:cNvSpPr txBox="1">
            <a:spLocks/>
          </p:cNvSpPr>
          <p:nvPr/>
        </p:nvSpPr>
        <p:spPr>
          <a:xfrm>
            <a:off x="906640" y="4102881"/>
            <a:ext cx="1692555" cy="460647"/>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sz="1800" b="1" dirty="0"/>
              <a:t>Tamaño Archivo = </a:t>
            </a:r>
          </a:p>
        </p:txBody>
      </p:sp>
      <p:sp>
        <p:nvSpPr>
          <p:cNvPr id="11" name="Marcador de contenido 2"/>
          <p:cNvSpPr txBox="1">
            <a:spLocks/>
          </p:cNvSpPr>
          <p:nvPr/>
        </p:nvSpPr>
        <p:spPr>
          <a:xfrm>
            <a:off x="4914535" y="3881879"/>
            <a:ext cx="1620547" cy="46064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sz="1800" b="1" dirty="0"/>
              <a:t>Tam. Bloque</a:t>
            </a:r>
          </a:p>
        </p:txBody>
      </p:sp>
      <p:sp>
        <p:nvSpPr>
          <p:cNvPr id="12" name="Marcador de contenido 2"/>
          <p:cNvSpPr txBox="1">
            <a:spLocks/>
          </p:cNvSpPr>
          <p:nvPr/>
        </p:nvSpPr>
        <p:spPr>
          <a:xfrm>
            <a:off x="4878898" y="4340449"/>
            <a:ext cx="1620547" cy="46064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sz="1800" b="1" dirty="0"/>
              <a:t>Tam. Puntero</a:t>
            </a:r>
          </a:p>
        </p:txBody>
      </p:sp>
      <p:sp>
        <p:nvSpPr>
          <p:cNvPr id="13" name="Rectángulo 12"/>
          <p:cNvSpPr/>
          <p:nvPr/>
        </p:nvSpPr>
        <p:spPr>
          <a:xfrm>
            <a:off x="899592" y="3717032"/>
            <a:ext cx="7069107" cy="1165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cxnSp>
        <p:nvCxnSpPr>
          <p:cNvPr id="14" name="Conector recto 13"/>
          <p:cNvCxnSpPr/>
          <p:nvPr/>
        </p:nvCxnSpPr>
        <p:spPr>
          <a:xfrm flipV="1">
            <a:off x="4771758" y="4298390"/>
            <a:ext cx="1475292"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Abrir corchete 14"/>
          <p:cNvSpPr/>
          <p:nvPr/>
        </p:nvSpPr>
        <p:spPr>
          <a:xfrm>
            <a:off x="4704213" y="3922262"/>
            <a:ext cx="174685" cy="77217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p>
        </p:txBody>
      </p:sp>
      <p:sp>
        <p:nvSpPr>
          <p:cNvPr id="16" name="Cerrar corchete 15"/>
          <p:cNvSpPr/>
          <p:nvPr/>
        </p:nvSpPr>
        <p:spPr>
          <a:xfrm>
            <a:off x="6173803" y="3881879"/>
            <a:ext cx="145255" cy="77217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p>
        </p:txBody>
      </p:sp>
      <p:sp>
        <p:nvSpPr>
          <p:cNvPr id="17" name="Marcador de contenido 2"/>
          <p:cNvSpPr txBox="1">
            <a:spLocks/>
          </p:cNvSpPr>
          <p:nvPr/>
        </p:nvSpPr>
        <p:spPr>
          <a:xfrm>
            <a:off x="6260268" y="3717032"/>
            <a:ext cx="467179" cy="46064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sz="1800" b="1" dirty="0"/>
              <a:t>N</a:t>
            </a:r>
          </a:p>
        </p:txBody>
      </p:sp>
      <p:sp>
        <p:nvSpPr>
          <p:cNvPr id="18" name="Marcador de contenido 2"/>
          <p:cNvSpPr txBox="1">
            <a:spLocks/>
          </p:cNvSpPr>
          <p:nvPr/>
        </p:nvSpPr>
        <p:spPr>
          <a:xfrm>
            <a:off x="6282687" y="4062535"/>
            <a:ext cx="1620547" cy="46064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sz="1800" b="1" dirty="0"/>
              <a:t>x Tam. Bloque</a:t>
            </a:r>
          </a:p>
        </p:txBody>
      </p:sp>
      <p:sp>
        <p:nvSpPr>
          <p:cNvPr id="19" name="Marcador de contenido 2"/>
          <p:cNvSpPr txBox="1">
            <a:spLocks/>
          </p:cNvSpPr>
          <p:nvPr/>
        </p:nvSpPr>
        <p:spPr>
          <a:xfrm>
            <a:off x="2994093" y="4078025"/>
            <a:ext cx="1740789" cy="5760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sz="1800" b="1" dirty="0"/>
              <a:t>Cant. Punteros x</a:t>
            </a:r>
          </a:p>
        </p:txBody>
      </p:sp>
      <p:grpSp>
        <p:nvGrpSpPr>
          <p:cNvPr id="37" name="Grupo 36"/>
          <p:cNvGrpSpPr/>
          <p:nvPr/>
        </p:nvGrpSpPr>
        <p:grpSpPr>
          <a:xfrm>
            <a:off x="2599195" y="3934582"/>
            <a:ext cx="425983" cy="648074"/>
            <a:chOff x="1568691" y="4509120"/>
            <a:chExt cx="425983" cy="648074"/>
          </a:xfrm>
        </p:grpSpPr>
        <p:cxnSp>
          <p:nvCxnSpPr>
            <p:cNvPr id="20" name="Conector recto 19"/>
            <p:cNvCxnSpPr/>
            <p:nvPr/>
          </p:nvCxnSpPr>
          <p:spPr>
            <a:xfrm flipV="1">
              <a:off x="1568691" y="4517485"/>
              <a:ext cx="425983" cy="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flipV="1">
              <a:off x="1568691" y="5157192"/>
              <a:ext cx="425983" cy="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recto 22"/>
            <p:cNvCxnSpPr/>
            <p:nvPr/>
          </p:nvCxnSpPr>
          <p:spPr>
            <a:xfrm flipH="1">
              <a:off x="1568692" y="4837343"/>
              <a:ext cx="212990" cy="3198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recto 25"/>
            <p:cNvCxnSpPr/>
            <p:nvPr/>
          </p:nvCxnSpPr>
          <p:spPr>
            <a:xfrm flipH="1" flipV="1">
              <a:off x="1568692" y="4517492"/>
              <a:ext cx="212990" cy="3198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ector recto 32"/>
            <p:cNvCxnSpPr/>
            <p:nvPr/>
          </p:nvCxnSpPr>
          <p:spPr>
            <a:xfrm flipV="1">
              <a:off x="1994674" y="4509120"/>
              <a:ext cx="0" cy="1149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flipV="1">
              <a:off x="1979712" y="5042266"/>
              <a:ext cx="0" cy="1149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Marcador de contenido 2"/>
          <p:cNvSpPr txBox="1">
            <a:spLocks/>
          </p:cNvSpPr>
          <p:nvPr/>
        </p:nvSpPr>
        <p:spPr>
          <a:xfrm>
            <a:off x="2574642" y="4569875"/>
            <a:ext cx="551671" cy="460647"/>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sz="1800" b="1" dirty="0"/>
              <a:t>N=0</a:t>
            </a:r>
          </a:p>
        </p:txBody>
      </p:sp>
      <p:sp>
        <p:nvSpPr>
          <p:cNvPr id="39" name="Marcador de contenido 2"/>
          <p:cNvSpPr txBox="1">
            <a:spLocks/>
          </p:cNvSpPr>
          <p:nvPr/>
        </p:nvSpPr>
        <p:spPr>
          <a:xfrm>
            <a:off x="2548548" y="3655931"/>
            <a:ext cx="551671" cy="460647"/>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sz="1800" b="1" dirty="0"/>
              <a:t>N=3</a:t>
            </a:r>
          </a:p>
        </p:txBody>
      </p:sp>
    </p:spTree>
    <p:extLst>
      <p:ext uri="{BB962C8B-B14F-4D97-AF65-F5344CB8AC3E}">
        <p14:creationId xmlns:p14="http://schemas.microsoft.com/office/powerpoint/2010/main" val="2864409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332656"/>
            <a:ext cx="8229600" cy="1143000"/>
          </a:xfrm>
        </p:spPr>
        <p:txBody>
          <a:bodyPr/>
          <a:lstStyle/>
          <a:p>
            <a:r>
              <a:rPr lang="es-419" b="1" dirty="0"/>
              <a:t>Gestión del espacio libre</a:t>
            </a:r>
            <a:endParaRPr lang="es-AR" b="1" dirty="0"/>
          </a:p>
        </p:txBody>
      </p:sp>
      <p:sp>
        <p:nvSpPr>
          <p:cNvPr id="3" name="2 Marcador de contenido"/>
          <p:cNvSpPr>
            <a:spLocks noGrp="1"/>
          </p:cNvSpPr>
          <p:nvPr>
            <p:ph idx="1"/>
          </p:nvPr>
        </p:nvSpPr>
        <p:spPr>
          <a:xfrm>
            <a:off x="467544" y="1340768"/>
            <a:ext cx="8229600" cy="4781128"/>
          </a:xfrm>
        </p:spPr>
        <p:txBody>
          <a:bodyPr>
            <a:noAutofit/>
          </a:bodyPr>
          <a:lstStyle/>
          <a:p>
            <a:pPr marL="457200" lvl="0" indent="-381000">
              <a:lnSpc>
                <a:spcPct val="115000"/>
              </a:lnSpc>
              <a:spcBef>
                <a:spcPts val="0"/>
              </a:spcBef>
              <a:buClr>
                <a:schemeClr val="accent1"/>
              </a:buClr>
              <a:buSzPts val="2400"/>
              <a:buNone/>
            </a:pPr>
            <a:r>
              <a:rPr lang="es-AR" dirty="0"/>
              <a:t>	Cómo sé rápidamente cuales bloques están libres?</a:t>
            </a:r>
          </a:p>
          <a:p>
            <a:pPr marL="457200" lvl="0" indent="-381000" algn="just">
              <a:lnSpc>
                <a:spcPct val="115000"/>
              </a:lnSpc>
              <a:spcBef>
                <a:spcPts val="0"/>
              </a:spcBef>
              <a:buSzPts val="2400"/>
              <a:buNone/>
            </a:pPr>
            <a:endParaRPr lang="es-AR" dirty="0"/>
          </a:p>
          <a:p>
            <a:pPr marL="457200" lvl="0" indent="-381000" algn="just">
              <a:lnSpc>
                <a:spcPct val="115000"/>
              </a:lnSpc>
              <a:spcBef>
                <a:spcPts val="0"/>
              </a:spcBef>
              <a:buSzPts val="2400"/>
              <a:buNone/>
            </a:pPr>
            <a:r>
              <a:rPr lang="es-AR" dirty="0"/>
              <a:t>	Existen diversas alternativas:</a:t>
            </a:r>
          </a:p>
          <a:p>
            <a:pPr marL="914400" lvl="1" indent="-381000" algn="just">
              <a:lnSpc>
                <a:spcPct val="115000"/>
              </a:lnSpc>
              <a:spcBef>
                <a:spcPts val="0"/>
              </a:spcBef>
              <a:buSzPts val="2400"/>
              <a:buFont typeface="Arial" pitchFamily="34" charset="0"/>
              <a:buChar char="•"/>
            </a:pPr>
            <a:r>
              <a:rPr lang="es-AR" sz="3200" dirty="0"/>
              <a:t>Vector de bits.</a:t>
            </a:r>
          </a:p>
          <a:p>
            <a:pPr marL="914400" lvl="1" indent="-381000" algn="just">
              <a:lnSpc>
                <a:spcPct val="115000"/>
              </a:lnSpc>
              <a:spcBef>
                <a:spcPts val="0"/>
              </a:spcBef>
              <a:buSzPts val="2400"/>
              <a:buFont typeface="Arial" pitchFamily="34" charset="0"/>
              <a:buChar char="•"/>
            </a:pPr>
            <a:r>
              <a:rPr lang="es-AR" sz="3200" dirty="0"/>
              <a:t>Lista enlazada.</a:t>
            </a:r>
          </a:p>
          <a:p>
            <a:pPr marL="914400" lvl="1" indent="-381000" algn="just">
              <a:lnSpc>
                <a:spcPct val="115000"/>
              </a:lnSpc>
              <a:spcBef>
                <a:spcPts val="0"/>
              </a:spcBef>
              <a:buSzPts val="2400"/>
              <a:buFont typeface="Arial" pitchFamily="34" charset="0"/>
              <a:buChar char="•"/>
            </a:pPr>
            <a:r>
              <a:rPr lang="es-AR" sz="3200" dirty="0"/>
              <a:t>Agrupamiento.</a:t>
            </a:r>
          </a:p>
          <a:p>
            <a:pPr marL="914400" lvl="1" indent="-381000" algn="just">
              <a:lnSpc>
                <a:spcPct val="115000"/>
              </a:lnSpc>
              <a:spcBef>
                <a:spcPts val="0"/>
              </a:spcBef>
              <a:buSzPts val="2400"/>
              <a:buFont typeface="Arial" pitchFamily="34" charset="0"/>
              <a:buChar char="•"/>
            </a:pPr>
            <a:r>
              <a:rPr lang="es-AR" sz="3200" dirty="0"/>
              <a:t>Recuento.</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6191" y="-48236"/>
            <a:ext cx="8229600" cy="1143000"/>
          </a:xfrm>
        </p:spPr>
        <p:txBody>
          <a:bodyPr/>
          <a:lstStyle/>
          <a:p>
            <a:r>
              <a:rPr lang="es-419" b="1" dirty="0"/>
              <a:t>Gestión del espacio libre</a:t>
            </a:r>
            <a:endParaRPr lang="es-AR" dirty="0"/>
          </a:p>
        </p:txBody>
      </p:sp>
      <p:sp>
        <p:nvSpPr>
          <p:cNvPr id="3" name="2 Marcador de contenido"/>
          <p:cNvSpPr>
            <a:spLocks noGrp="1"/>
          </p:cNvSpPr>
          <p:nvPr>
            <p:ph idx="1"/>
          </p:nvPr>
        </p:nvSpPr>
        <p:spPr>
          <a:xfrm>
            <a:off x="395536" y="1124744"/>
            <a:ext cx="8229600" cy="5069160"/>
          </a:xfrm>
        </p:spPr>
        <p:txBody>
          <a:bodyPr>
            <a:normAutofit fontScale="70000" lnSpcReduction="20000"/>
          </a:bodyPr>
          <a:lstStyle/>
          <a:p>
            <a:pPr>
              <a:buNone/>
            </a:pPr>
            <a:r>
              <a:rPr lang="es-AR" sz="4600" b="1" dirty="0"/>
              <a:t>Vector o Tablas de bits</a:t>
            </a:r>
          </a:p>
          <a:p>
            <a:pPr>
              <a:buNone/>
            </a:pPr>
            <a:endParaRPr lang="es-AR" dirty="0"/>
          </a:p>
          <a:p>
            <a:r>
              <a:rPr lang="es-AR" dirty="0"/>
              <a:t>La lista de espacio libre se implementa como un mapa de bits o vector de bits. Cada bloque está representado por un bit.</a:t>
            </a:r>
          </a:p>
          <a:p>
            <a:pPr>
              <a:buNone/>
            </a:pPr>
            <a:r>
              <a:rPr lang="es-AR" dirty="0"/>
              <a:t>		-  Si el bloque está </a:t>
            </a:r>
            <a:r>
              <a:rPr lang="es-AR" b="1" dirty="0"/>
              <a:t>Libre</a:t>
            </a:r>
            <a:r>
              <a:rPr lang="es-AR" dirty="0"/>
              <a:t>, el bit será igual a</a:t>
            </a:r>
            <a:r>
              <a:rPr lang="es-AR" b="1" dirty="0"/>
              <a:t> 1</a:t>
            </a:r>
          </a:p>
          <a:p>
            <a:pPr>
              <a:buNone/>
            </a:pPr>
            <a:r>
              <a:rPr lang="es-AR" dirty="0"/>
              <a:t>		-  Si el bloque está </a:t>
            </a:r>
            <a:r>
              <a:rPr lang="es-AR" b="1" dirty="0"/>
              <a:t>Asignado</a:t>
            </a:r>
            <a:r>
              <a:rPr lang="es-AR" dirty="0"/>
              <a:t>, el bit será </a:t>
            </a:r>
            <a:r>
              <a:rPr lang="es-AR" b="1" dirty="0"/>
              <a:t>0</a:t>
            </a:r>
            <a:r>
              <a:rPr lang="es-AR" dirty="0"/>
              <a:t>.</a:t>
            </a:r>
          </a:p>
          <a:p>
            <a:pPr>
              <a:buNone/>
            </a:pPr>
            <a:endParaRPr lang="es-AR" dirty="0"/>
          </a:p>
          <a:p>
            <a:r>
              <a:rPr lang="es-AR" dirty="0"/>
              <a:t>La principal ventaja de este enfoque es su relativa simplicidad y la eficiencia que permite a la hora de localizar el primer bloque libre o “n” bloques libres consecutivos en el disco.</a:t>
            </a:r>
          </a:p>
          <a:p>
            <a:endParaRPr lang="es-AR" dirty="0"/>
          </a:p>
          <a:p>
            <a:pPr>
              <a:buNone/>
            </a:pPr>
            <a:r>
              <a:rPr lang="es-AR" sz="2100" dirty="0"/>
              <a:t>	Numero de bloque = (numero de bits por palabra) x (numero de palabras de valor 0)+ desplazamiento de primer bit 1</a:t>
            </a:r>
          </a:p>
          <a:p>
            <a:pPr>
              <a:buNone/>
            </a:pPr>
            <a:r>
              <a:rPr lang="es-AR" sz="2100" dirty="0"/>
              <a:t>	Ej.</a:t>
            </a:r>
          </a:p>
          <a:p>
            <a:pPr>
              <a:buNone/>
            </a:pPr>
            <a:r>
              <a:rPr lang="es-AR" sz="2100" dirty="0"/>
              <a:t>	00000000 11000000 00000000 00000000 00000000</a:t>
            </a:r>
          </a:p>
          <a:p>
            <a:pPr>
              <a:buNone/>
            </a:pPr>
            <a:r>
              <a:rPr lang="es-AR" sz="2100" dirty="0"/>
              <a:t>	8 (bits por palabra) x 3 (palabras de valor 0) +7 (desplazamiento de bit 1)= </a:t>
            </a:r>
            <a:r>
              <a:rPr lang="es-AR" sz="2100" b="1" dirty="0"/>
              <a:t>31 Bloque</a:t>
            </a:r>
          </a:p>
          <a:p>
            <a:endParaRPr lang="es-A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Estructura de un Sistema de Archivos</a:t>
            </a:r>
            <a:endParaRPr lang="es-AR" dirty="0"/>
          </a:p>
        </p:txBody>
      </p:sp>
      <p:sp>
        <p:nvSpPr>
          <p:cNvPr id="3" name="2 Marcador de contenido"/>
          <p:cNvSpPr>
            <a:spLocks noGrp="1"/>
          </p:cNvSpPr>
          <p:nvPr>
            <p:ph idx="1"/>
          </p:nvPr>
        </p:nvSpPr>
        <p:spPr/>
        <p:txBody>
          <a:bodyPr>
            <a:normAutofit fontScale="85000" lnSpcReduction="10000"/>
          </a:bodyPr>
          <a:lstStyle/>
          <a:p>
            <a:r>
              <a:rPr lang="es-AR" b="1" dirty="0"/>
              <a:t>Control</a:t>
            </a:r>
            <a:r>
              <a:rPr lang="es-AR" b="1" i="1" dirty="0"/>
              <a:t> </a:t>
            </a:r>
            <a:r>
              <a:rPr lang="es-AR" b="1" dirty="0"/>
              <a:t>de E/S</a:t>
            </a:r>
            <a:r>
              <a:rPr lang="es-AR" dirty="0"/>
              <a:t>: está compuesto por</a:t>
            </a:r>
            <a:r>
              <a:rPr lang="es-AR" b="1" dirty="0"/>
              <a:t> </a:t>
            </a:r>
            <a:r>
              <a:rPr lang="es-AR" dirty="0"/>
              <a:t>controladores de dispositivo y rutinas de tratamiento de interrupción, que se encargan de transferir la información entre la </a:t>
            </a:r>
            <a:r>
              <a:rPr lang="es-AR" b="1" dirty="0"/>
              <a:t>memoria principal </a:t>
            </a:r>
            <a:r>
              <a:rPr lang="es-AR" dirty="0"/>
              <a:t>y el </a:t>
            </a:r>
            <a:r>
              <a:rPr lang="es-AR" b="1" dirty="0"/>
              <a:t>sistema de disco </a:t>
            </a:r>
            <a:r>
              <a:rPr lang="es-AR" dirty="0"/>
              <a:t>(transferencia de un bloque completo).(Cap. 13 DMA)</a:t>
            </a:r>
          </a:p>
          <a:p>
            <a:r>
              <a:rPr lang="es-AR" b="1" dirty="0"/>
              <a:t>Sistema básico de archivos</a:t>
            </a:r>
            <a:r>
              <a:rPr lang="es-AR" dirty="0"/>
              <a:t> sólo necesita enviar comandos genéricos al controlador de dispositivo apropiado, con el fin de leer y escribir bloques físicos en el disco. Cada bloque físico se identifica mediante su dirección de disco numérica (unidad 1, cilindro 70, pista 23, sector 10)</a:t>
            </a:r>
          </a:p>
          <a:p>
            <a:endParaRPr lang="es-A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53752"/>
            <a:ext cx="8229600" cy="1143000"/>
          </a:xfrm>
        </p:spPr>
        <p:txBody>
          <a:bodyPr/>
          <a:lstStyle/>
          <a:p>
            <a:r>
              <a:rPr lang="es-419" b="1" dirty="0"/>
              <a:t>Gestión del espacio libre</a:t>
            </a:r>
            <a:endParaRPr lang="es-AR" dirty="0"/>
          </a:p>
        </p:txBody>
      </p:sp>
      <p:sp>
        <p:nvSpPr>
          <p:cNvPr id="3" name="2 Marcador de contenido"/>
          <p:cNvSpPr>
            <a:spLocks noGrp="1"/>
          </p:cNvSpPr>
          <p:nvPr>
            <p:ph idx="1"/>
          </p:nvPr>
        </p:nvSpPr>
        <p:spPr>
          <a:xfrm>
            <a:off x="457200" y="1196752"/>
            <a:ext cx="8229600" cy="4525963"/>
          </a:xfrm>
        </p:spPr>
        <p:txBody>
          <a:bodyPr>
            <a:normAutofit fontScale="85000" lnSpcReduction="10000"/>
          </a:bodyPr>
          <a:lstStyle/>
          <a:p>
            <a:pPr marL="457200" indent="-381000">
              <a:lnSpc>
                <a:spcPct val="115000"/>
              </a:lnSpc>
              <a:spcBef>
                <a:spcPts val="0"/>
              </a:spcBef>
              <a:buSzPts val="2400"/>
              <a:buNone/>
            </a:pPr>
            <a:r>
              <a:rPr lang="es-AR" sz="3800" b="1" dirty="0"/>
              <a:t>	Lista Enlazada</a:t>
            </a:r>
          </a:p>
          <a:p>
            <a:pPr marL="457200" indent="-381000">
              <a:lnSpc>
                <a:spcPct val="115000"/>
              </a:lnSpc>
              <a:spcBef>
                <a:spcPts val="0"/>
              </a:spcBef>
              <a:buSzPts val="2400"/>
            </a:pPr>
            <a:r>
              <a:rPr lang="es-AR" dirty="0"/>
              <a:t>Consiste en  enlazar todos los bloques de disco libres.</a:t>
            </a:r>
          </a:p>
          <a:p>
            <a:pPr marL="457200" indent="-381000">
              <a:lnSpc>
                <a:spcPct val="115000"/>
              </a:lnSpc>
              <a:spcBef>
                <a:spcPts val="0"/>
              </a:spcBef>
              <a:buSzPts val="2400"/>
            </a:pPr>
            <a:r>
              <a:rPr lang="es-AR" dirty="0"/>
              <a:t>Se mantiene un puntero al primer bloque libre en una ubicación especial del disco y almacenándolo en la memoria caché. </a:t>
            </a:r>
          </a:p>
          <a:p>
            <a:pPr marL="457200" indent="-381000">
              <a:lnSpc>
                <a:spcPct val="115000"/>
              </a:lnSpc>
              <a:spcBef>
                <a:spcPts val="0"/>
              </a:spcBef>
              <a:buSzPts val="2400"/>
            </a:pPr>
            <a:r>
              <a:rPr lang="es-AR" dirty="0"/>
              <a:t>Es poco eficiente; para recorrer la lista, debemos leer cada bloque, lo que requiere un tiempo sustancial de E/S</a:t>
            </a:r>
          </a:p>
          <a:p>
            <a:pPr marL="457200" indent="-381000">
              <a:lnSpc>
                <a:spcPct val="115000"/>
              </a:lnSpc>
              <a:spcBef>
                <a:spcPts val="0"/>
              </a:spcBef>
              <a:buSzPts val="2400"/>
            </a:pPr>
            <a:r>
              <a:rPr lang="es-AR" dirty="0"/>
              <a:t>El método FAT incorpora sectores libres en su estructura de control.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85524" y="260648"/>
            <a:ext cx="8229600" cy="1143000"/>
          </a:xfrm>
        </p:spPr>
        <p:txBody>
          <a:bodyPr>
            <a:normAutofit/>
          </a:bodyPr>
          <a:lstStyle/>
          <a:p>
            <a:pPr lvl="0">
              <a:spcBef>
                <a:spcPts val="0"/>
              </a:spcBef>
            </a:pPr>
            <a:r>
              <a:rPr lang="es-419" b="1" dirty="0"/>
              <a:t>Gestión del espacio libre</a:t>
            </a:r>
            <a:endParaRPr lang="es-AR" dirty="0"/>
          </a:p>
        </p:txBody>
      </p:sp>
      <p:sp>
        <p:nvSpPr>
          <p:cNvPr id="3" name="2 Marcador de contenido"/>
          <p:cNvSpPr>
            <a:spLocks noGrp="1"/>
          </p:cNvSpPr>
          <p:nvPr>
            <p:ph idx="1"/>
          </p:nvPr>
        </p:nvSpPr>
        <p:spPr/>
        <p:txBody>
          <a:bodyPr/>
          <a:lstStyle/>
          <a:p>
            <a:pPr>
              <a:buNone/>
            </a:pPr>
            <a:r>
              <a:rPr lang="es-AR" b="1" dirty="0"/>
              <a:t>Agrupamiento</a:t>
            </a:r>
          </a:p>
          <a:p>
            <a:pPr marL="457200" lvl="0" indent="-381000" algn="just">
              <a:lnSpc>
                <a:spcPct val="115000"/>
              </a:lnSpc>
              <a:spcBef>
                <a:spcPts val="0"/>
              </a:spcBef>
              <a:buSzPts val="2400"/>
            </a:pPr>
            <a:r>
              <a:rPr lang="es-AR" dirty="0"/>
              <a:t>Consiste en </a:t>
            </a:r>
            <a:r>
              <a:rPr lang="es-AR" b="1" dirty="0"/>
              <a:t>almacenar las direcciones </a:t>
            </a:r>
            <a:r>
              <a:rPr lang="es-AR" dirty="0"/>
              <a:t>de “n” bloques libres en el </a:t>
            </a:r>
            <a:r>
              <a:rPr lang="es-AR" b="1" dirty="0"/>
              <a:t>primer bloque libre</a:t>
            </a:r>
            <a:r>
              <a:rPr lang="es-AR" dirty="0"/>
              <a:t>. </a:t>
            </a:r>
          </a:p>
          <a:p>
            <a:pPr marL="457200" lvl="0" indent="-381000" algn="just">
              <a:lnSpc>
                <a:spcPct val="115000"/>
              </a:lnSpc>
              <a:spcBef>
                <a:spcPts val="0"/>
              </a:spcBef>
              <a:buSzPts val="2400"/>
            </a:pPr>
            <a:r>
              <a:rPr lang="es-AR" dirty="0"/>
              <a:t>Los primeros n-1 de estos bloques estarán realmente libres. </a:t>
            </a:r>
          </a:p>
          <a:p>
            <a:pPr marL="457200" lvl="0" indent="-381000" algn="just">
              <a:lnSpc>
                <a:spcPct val="115000"/>
              </a:lnSpc>
              <a:spcBef>
                <a:spcPts val="0"/>
              </a:spcBef>
              <a:buSzPts val="2400"/>
            </a:pPr>
            <a:r>
              <a:rPr lang="es-AR" dirty="0"/>
              <a:t>El último bloque contendrá otras </a:t>
            </a:r>
            <a:r>
              <a:rPr lang="es-AR" b="1" dirty="0"/>
              <a:t>direcciones de otros “n” bloques libres</a:t>
            </a:r>
            <a:r>
              <a:rPr lang="es-AR" dirty="0"/>
              <a:t>, etc. </a:t>
            </a:r>
          </a:p>
          <a:p>
            <a:endParaRPr lang="es-A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15319" y="884649"/>
            <a:ext cx="5820489" cy="687933"/>
          </a:xfrm>
        </p:spPr>
        <p:txBody>
          <a:bodyPr>
            <a:normAutofit fontScale="90000"/>
          </a:bodyPr>
          <a:lstStyle/>
          <a:p>
            <a:r>
              <a:rPr lang="es-AR" b="1" dirty="0"/>
              <a:t>Agrupamiento</a:t>
            </a:r>
            <a:endParaRPr lang="es-AR" dirty="0"/>
          </a:p>
        </p:txBody>
      </p:sp>
      <p:grpSp>
        <p:nvGrpSpPr>
          <p:cNvPr id="4" name="3 Grupo"/>
          <p:cNvGrpSpPr/>
          <p:nvPr/>
        </p:nvGrpSpPr>
        <p:grpSpPr>
          <a:xfrm>
            <a:off x="467544" y="1700808"/>
            <a:ext cx="2808312" cy="3744416"/>
            <a:chOff x="1403648" y="1628800"/>
            <a:chExt cx="2808312" cy="3744416"/>
          </a:xfrm>
        </p:grpSpPr>
        <p:grpSp>
          <p:nvGrpSpPr>
            <p:cNvPr id="5" name="44 Grupo"/>
            <p:cNvGrpSpPr/>
            <p:nvPr/>
          </p:nvGrpSpPr>
          <p:grpSpPr>
            <a:xfrm>
              <a:off x="1403648" y="1628800"/>
              <a:ext cx="2808312" cy="3744416"/>
              <a:chOff x="1403648" y="1628800"/>
              <a:chExt cx="2808312" cy="3744416"/>
            </a:xfrm>
          </p:grpSpPr>
          <p:grpSp>
            <p:nvGrpSpPr>
              <p:cNvPr id="41" name="9 Grupo"/>
              <p:cNvGrpSpPr/>
              <p:nvPr/>
            </p:nvGrpSpPr>
            <p:grpSpPr>
              <a:xfrm>
                <a:off x="1403648" y="1628800"/>
                <a:ext cx="2808312" cy="3744416"/>
                <a:chOff x="1403648" y="1628800"/>
                <a:chExt cx="2808312" cy="3744416"/>
              </a:xfrm>
            </p:grpSpPr>
            <p:sp>
              <p:nvSpPr>
                <p:cNvPr id="77" name="76 Rectángulo"/>
                <p:cNvSpPr/>
                <p:nvPr/>
              </p:nvSpPr>
              <p:spPr>
                <a:xfrm>
                  <a:off x="1403648" y="1916832"/>
                  <a:ext cx="2808312"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78" name="77 Elipse"/>
                <p:cNvSpPr/>
                <p:nvPr/>
              </p:nvSpPr>
              <p:spPr>
                <a:xfrm>
                  <a:off x="1403648" y="1628800"/>
                  <a:ext cx="280831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79" name="78 Elipse"/>
                <p:cNvSpPr/>
                <p:nvPr/>
              </p:nvSpPr>
              <p:spPr>
                <a:xfrm>
                  <a:off x="1403648" y="4725144"/>
                  <a:ext cx="280831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grpSp>
          <p:sp>
            <p:nvSpPr>
              <p:cNvPr id="42" name="41 Rectángulo"/>
              <p:cNvSpPr/>
              <p:nvPr/>
            </p:nvSpPr>
            <p:spPr>
              <a:xfrm>
                <a:off x="1835696" y="2492896"/>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44" name="43 Rectángulo"/>
              <p:cNvSpPr/>
              <p:nvPr/>
            </p:nvSpPr>
            <p:spPr>
              <a:xfrm>
                <a:off x="2699792" y="2492896"/>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45" name="44 Rectángulo"/>
              <p:cNvSpPr/>
              <p:nvPr/>
            </p:nvSpPr>
            <p:spPr>
              <a:xfrm>
                <a:off x="3131840" y="2492896"/>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46" name="45 Rectángulo"/>
              <p:cNvSpPr/>
              <p:nvPr/>
            </p:nvSpPr>
            <p:spPr>
              <a:xfrm>
                <a:off x="3563888" y="2492896"/>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47" name="46 Rectángulo"/>
              <p:cNvSpPr/>
              <p:nvPr/>
            </p:nvSpPr>
            <p:spPr>
              <a:xfrm>
                <a:off x="1835696" y="2924944"/>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48" name="47 Rectángulo"/>
              <p:cNvSpPr/>
              <p:nvPr/>
            </p:nvSpPr>
            <p:spPr>
              <a:xfrm>
                <a:off x="2267744" y="2924944"/>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49" name="48 Rectángulo"/>
              <p:cNvSpPr/>
              <p:nvPr/>
            </p:nvSpPr>
            <p:spPr>
              <a:xfrm>
                <a:off x="2699792" y="2924944"/>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0" name="49 Rectángulo"/>
              <p:cNvSpPr/>
              <p:nvPr/>
            </p:nvSpPr>
            <p:spPr>
              <a:xfrm>
                <a:off x="3131840" y="2924944"/>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1" name="50 Rectángulo"/>
              <p:cNvSpPr/>
              <p:nvPr/>
            </p:nvSpPr>
            <p:spPr>
              <a:xfrm>
                <a:off x="3563888" y="2924944"/>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2" name="51 Rectángulo"/>
              <p:cNvSpPr/>
              <p:nvPr/>
            </p:nvSpPr>
            <p:spPr>
              <a:xfrm>
                <a:off x="1835696" y="3356992"/>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3" name="52 Rectángulo"/>
              <p:cNvSpPr/>
              <p:nvPr/>
            </p:nvSpPr>
            <p:spPr>
              <a:xfrm>
                <a:off x="2267744" y="3356992"/>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4" name="53 Rectángulo"/>
              <p:cNvSpPr/>
              <p:nvPr/>
            </p:nvSpPr>
            <p:spPr>
              <a:xfrm>
                <a:off x="2699792" y="3356992"/>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5" name="54 Rectángulo"/>
              <p:cNvSpPr/>
              <p:nvPr/>
            </p:nvSpPr>
            <p:spPr>
              <a:xfrm>
                <a:off x="3131840" y="3356992"/>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6" name="55 Rectángulo"/>
              <p:cNvSpPr/>
              <p:nvPr/>
            </p:nvSpPr>
            <p:spPr>
              <a:xfrm>
                <a:off x="3563888" y="3356992"/>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7" name="56 Rectángulo"/>
              <p:cNvSpPr/>
              <p:nvPr/>
            </p:nvSpPr>
            <p:spPr>
              <a:xfrm>
                <a:off x="1835696" y="3717032"/>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8" name="57 Rectángulo"/>
              <p:cNvSpPr/>
              <p:nvPr/>
            </p:nvSpPr>
            <p:spPr>
              <a:xfrm>
                <a:off x="2267744" y="3717032"/>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59" name="58 Rectángulo"/>
              <p:cNvSpPr/>
              <p:nvPr/>
            </p:nvSpPr>
            <p:spPr>
              <a:xfrm>
                <a:off x="2699792" y="3717032"/>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0" name="59 Rectángulo"/>
              <p:cNvSpPr/>
              <p:nvPr/>
            </p:nvSpPr>
            <p:spPr>
              <a:xfrm>
                <a:off x="3131840" y="3717032"/>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1" name="60 Rectángulo"/>
              <p:cNvSpPr/>
              <p:nvPr/>
            </p:nvSpPr>
            <p:spPr>
              <a:xfrm>
                <a:off x="3563888" y="3717032"/>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2" name="61 Rectángulo"/>
              <p:cNvSpPr/>
              <p:nvPr/>
            </p:nvSpPr>
            <p:spPr>
              <a:xfrm>
                <a:off x="1835696" y="4077072"/>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3" name="62 Rectángulo"/>
              <p:cNvSpPr/>
              <p:nvPr/>
            </p:nvSpPr>
            <p:spPr>
              <a:xfrm>
                <a:off x="2267744" y="4077072"/>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4" name="63 Rectángulo"/>
              <p:cNvSpPr/>
              <p:nvPr/>
            </p:nvSpPr>
            <p:spPr>
              <a:xfrm>
                <a:off x="2699792" y="4077072"/>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5" name="64 Rectángulo"/>
              <p:cNvSpPr/>
              <p:nvPr/>
            </p:nvSpPr>
            <p:spPr>
              <a:xfrm>
                <a:off x="3131840" y="4077072"/>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6" name="65 Rectángulo"/>
              <p:cNvSpPr/>
              <p:nvPr/>
            </p:nvSpPr>
            <p:spPr>
              <a:xfrm>
                <a:off x="3563888" y="4077072"/>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7" name="66 Rectángulo"/>
              <p:cNvSpPr/>
              <p:nvPr/>
            </p:nvSpPr>
            <p:spPr>
              <a:xfrm>
                <a:off x="1835696" y="4437112"/>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8" name="67 Rectángulo"/>
              <p:cNvSpPr/>
              <p:nvPr/>
            </p:nvSpPr>
            <p:spPr>
              <a:xfrm>
                <a:off x="2267744" y="4437112"/>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69" name="68 Rectángulo"/>
              <p:cNvSpPr/>
              <p:nvPr/>
            </p:nvSpPr>
            <p:spPr>
              <a:xfrm>
                <a:off x="2699792" y="4437112"/>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70" name="69 Rectángulo"/>
              <p:cNvSpPr/>
              <p:nvPr/>
            </p:nvSpPr>
            <p:spPr>
              <a:xfrm>
                <a:off x="3131840" y="4437112"/>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71" name="38 Rectángulo"/>
              <p:cNvSpPr/>
              <p:nvPr/>
            </p:nvSpPr>
            <p:spPr>
              <a:xfrm>
                <a:off x="3563888" y="4437112"/>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72" name="71 Rectángulo"/>
              <p:cNvSpPr/>
              <p:nvPr/>
            </p:nvSpPr>
            <p:spPr>
              <a:xfrm>
                <a:off x="1835696" y="4797152"/>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73" name="72 Rectángulo"/>
              <p:cNvSpPr/>
              <p:nvPr/>
            </p:nvSpPr>
            <p:spPr>
              <a:xfrm>
                <a:off x="2267744" y="4797152"/>
                <a:ext cx="216024" cy="21602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74" name="73 Rectángulo"/>
              <p:cNvSpPr/>
              <p:nvPr/>
            </p:nvSpPr>
            <p:spPr>
              <a:xfrm>
                <a:off x="2699792" y="4797152"/>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75" name="74 Rectángulo"/>
              <p:cNvSpPr/>
              <p:nvPr/>
            </p:nvSpPr>
            <p:spPr>
              <a:xfrm>
                <a:off x="3131840" y="4797152"/>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76" name="75 Rectángulo"/>
              <p:cNvSpPr/>
              <p:nvPr/>
            </p:nvSpPr>
            <p:spPr>
              <a:xfrm>
                <a:off x="3563888" y="4797152"/>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grpSp>
        <p:sp>
          <p:nvSpPr>
            <p:cNvPr id="6" name="5 CuadroTexto"/>
            <p:cNvSpPr txBox="1"/>
            <p:nvPr/>
          </p:nvSpPr>
          <p:spPr>
            <a:xfrm>
              <a:off x="2051720" y="2420888"/>
              <a:ext cx="282450" cy="323165"/>
            </a:xfrm>
            <a:prstGeom prst="rect">
              <a:avLst/>
            </a:prstGeom>
            <a:noFill/>
          </p:spPr>
          <p:txBody>
            <a:bodyPr wrap="none" rtlCol="0">
              <a:spAutoFit/>
            </a:bodyPr>
            <a:lstStyle/>
            <a:p>
              <a:r>
                <a:rPr lang="es-AR" sz="1500" dirty="0"/>
                <a:t>1</a:t>
              </a:r>
            </a:p>
          </p:txBody>
        </p:sp>
        <p:sp>
          <p:nvSpPr>
            <p:cNvPr id="8" name="7 CuadroTexto"/>
            <p:cNvSpPr txBox="1"/>
            <p:nvPr/>
          </p:nvSpPr>
          <p:spPr>
            <a:xfrm>
              <a:off x="1606018" y="2420888"/>
              <a:ext cx="282450" cy="323165"/>
            </a:xfrm>
            <a:prstGeom prst="rect">
              <a:avLst/>
            </a:prstGeom>
            <a:noFill/>
          </p:spPr>
          <p:txBody>
            <a:bodyPr wrap="none" rtlCol="0">
              <a:spAutoFit/>
            </a:bodyPr>
            <a:lstStyle/>
            <a:p>
              <a:r>
                <a:rPr lang="es-AR" sz="1500" dirty="0"/>
                <a:t>0</a:t>
              </a:r>
            </a:p>
          </p:txBody>
        </p:sp>
        <p:sp>
          <p:nvSpPr>
            <p:cNvPr id="10" name="9 CuadroTexto"/>
            <p:cNvSpPr txBox="1"/>
            <p:nvPr/>
          </p:nvSpPr>
          <p:spPr>
            <a:xfrm>
              <a:off x="3347864" y="2420888"/>
              <a:ext cx="282450" cy="323165"/>
            </a:xfrm>
            <a:prstGeom prst="rect">
              <a:avLst/>
            </a:prstGeom>
            <a:noFill/>
          </p:spPr>
          <p:txBody>
            <a:bodyPr wrap="none" rtlCol="0">
              <a:spAutoFit/>
            </a:bodyPr>
            <a:lstStyle/>
            <a:p>
              <a:r>
                <a:rPr lang="es-AR" sz="1500" dirty="0"/>
                <a:t>4</a:t>
              </a:r>
            </a:p>
          </p:txBody>
        </p:sp>
        <p:sp>
          <p:nvSpPr>
            <p:cNvPr id="11" name="10 CuadroTexto"/>
            <p:cNvSpPr txBox="1"/>
            <p:nvPr/>
          </p:nvSpPr>
          <p:spPr>
            <a:xfrm>
              <a:off x="2065374" y="2852936"/>
              <a:ext cx="282450" cy="323165"/>
            </a:xfrm>
            <a:prstGeom prst="rect">
              <a:avLst/>
            </a:prstGeom>
            <a:noFill/>
          </p:spPr>
          <p:txBody>
            <a:bodyPr wrap="none" rtlCol="0">
              <a:spAutoFit/>
            </a:bodyPr>
            <a:lstStyle/>
            <a:p>
              <a:r>
                <a:rPr lang="es-AR" sz="1500" dirty="0"/>
                <a:t>6</a:t>
              </a:r>
            </a:p>
          </p:txBody>
        </p:sp>
        <p:sp>
          <p:nvSpPr>
            <p:cNvPr id="12" name="11 CuadroTexto"/>
            <p:cNvSpPr txBox="1"/>
            <p:nvPr/>
          </p:nvSpPr>
          <p:spPr>
            <a:xfrm>
              <a:off x="2497422" y="2852936"/>
              <a:ext cx="282450" cy="323165"/>
            </a:xfrm>
            <a:prstGeom prst="rect">
              <a:avLst/>
            </a:prstGeom>
            <a:noFill/>
          </p:spPr>
          <p:txBody>
            <a:bodyPr wrap="none" rtlCol="0">
              <a:spAutoFit/>
            </a:bodyPr>
            <a:lstStyle/>
            <a:p>
              <a:r>
                <a:rPr lang="es-AR" sz="1500" dirty="0"/>
                <a:t>7</a:t>
              </a:r>
            </a:p>
          </p:txBody>
        </p:sp>
        <p:sp>
          <p:nvSpPr>
            <p:cNvPr id="13" name="12 CuadroTexto"/>
            <p:cNvSpPr txBox="1"/>
            <p:nvPr/>
          </p:nvSpPr>
          <p:spPr>
            <a:xfrm>
              <a:off x="1619672" y="2852936"/>
              <a:ext cx="282450" cy="323165"/>
            </a:xfrm>
            <a:prstGeom prst="rect">
              <a:avLst/>
            </a:prstGeom>
            <a:noFill/>
          </p:spPr>
          <p:txBody>
            <a:bodyPr wrap="none" rtlCol="0">
              <a:spAutoFit/>
            </a:bodyPr>
            <a:lstStyle/>
            <a:p>
              <a:r>
                <a:rPr lang="es-AR" sz="1500" dirty="0"/>
                <a:t>5</a:t>
              </a:r>
            </a:p>
          </p:txBody>
        </p:sp>
        <p:sp>
          <p:nvSpPr>
            <p:cNvPr id="15" name="14 CuadroTexto"/>
            <p:cNvSpPr txBox="1"/>
            <p:nvPr/>
          </p:nvSpPr>
          <p:spPr>
            <a:xfrm>
              <a:off x="3361518" y="2852936"/>
              <a:ext cx="282450" cy="323165"/>
            </a:xfrm>
            <a:prstGeom prst="rect">
              <a:avLst/>
            </a:prstGeom>
            <a:noFill/>
          </p:spPr>
          <p:txBody>
            <a:bodyPr wrap="none" rtlCol="0">
              <a:spAutoFit/>
            </a:bodyPr>
            <a:lstStyle/>
            <a:p>
              <a:r>
                <a:rPr lang="es-AR" sz="1500" dirty="0"/>
                <a:t>9</a:t>
              </a:r>
            </a:p>
          </p:txBody>
        </p:sp>
        <p:sp>
          <p:nvSpPr>
            <p:cNvPr id="16" name="15 CuadroTexto"/>
            <p:cNvSpPr txBox="1"/>
            <p:nvPr/>
          </p:nvSpPr>
          <p:spPr>
            <a:xfrm>
              <a:off x="1979712" y="3284984"/>
              <a:ext cx="380232" cy="323165"/>
            </a:xfrm>
            <a:prstGeom prst="rect">
              <a:avLst/>
            </a:prstGeom>
            <a:noFill/>
          </p:spPr>
          <p:txBody>
            <a:bodyPr wrap="none" rtlCol="0">
              <a:spAutoFit/>
            </a:bodyPr>
            <a:lstStyle/>
            <a:p>
              <a:r>
                <a:rPr lang="es-AR" sz="1500" dirty="0"/>
                <a:t>11</a:t>
              </a:r>
            </a:p>
          </p:txBody>
        </p:sp>
        <p:sp>
          <p:nvSpPr>
            <p:cNvPr id="17" name="16 CuadroTexto"/>
            <p:cNvSpPr txBox="1"/>
            <p:nvPr/>
          </p:nvSpPr>
          <p:spPr>
            <a:xfrm>
              <a:off x="2411760" y="3284984"/>
              <a:ext cx="432048" cy="323165"/>
            </a:xfrm>
            <a:prstGeom prst="rect">
              <a:avLst/>
            </a:prstGeom>
            <a:noFill/>
          </p:spPr>
          <p:txBody>
            <a:bodyPr wrap="square" rtlCol="0">
              <a:spAutoFit/>
            </a:bodyPr>
            <a:lstStyle/>
            <a:p>
              <a:r>
                <a:rPr lang="es-AR" sz="1500" dirty="0"/>
                <a:t>12</a:t>
              </a:r>
            </a:p>
          </p:txBody>
        </p:sp>
        <p:sp>
          <p:nvSpPr>
            <p:cNvPr id="18" name="17 CuadroTexto"/>
            <p:cNvSpPr txBox="1"/>
            <p:nvPr/>
          </p:nvSpPr>
          <p:spPr>
            <a:xfrm>
              <a:off x="1475656" y="3284984"/>
              <a:ext cx="380232" cy="323165"/>
            </a:xfrm>
            <a:prstGeom prst="rect">
              <a:avLst/>
            </a:prstGeom>
            <a:noFill/>
          </p:spPr>
          <p:txBody>
            <a:bodyPr wrap="none" rtlCol="0">
              <a:spAutoFit/>
            </a:bodyPr>
            <a:lstStyle/>
            <a:p>
              <a:r>
                <a:rPr lang="es-AR" sz="1500" dirty="0"/>
                <a:t>10</a:t>
              </a:r>
            </a:p>
          </p:txBody>
        </p:sp>
        <p:sp>
          <p:nvSpPr>
            <p:cNvPr id="19" name="18 CuadroTexto"/>
            <p:cNvSpPr txBox="1"/>
            <p:nvPr/>
          </p:nvSpPr>
          <p:spPr>
            <a:xfrm>
              <a:off x="2843808" y="3275692"/>
              <a:ext cx="380232" cy="323165"/>
            </a:xfrm>
            <a:prstGeom prst="rect">
              <a:avLst/>
            </a:prstGeom>
            <a:noFill/>
          </p:spPr>
          <p:txBody>
            <a:bodyPr wrap="none" rtlCol="0">
              <a:spAutoFit/>
            </a:bodyPr>
            <a:lstStyle/>
            <a:p>
              <a:r>
                <a:rPr lang="es-AR" sz="1500" dirty="0"/>
                <a:t>13</a:t>
              </a:r>
            </a:p>
          </p:txBody>
        </p:sp>
        <p:sp>
          <p:nvSpPr>
            <p:cNvPr id="20" name="19 CuadroTexto"/>
            <p:cNvSpPr txBox="1"/>
            <p:nvPr/>
          </p:nvSpPr>
          <p:spPr>
            <a:xfrm>
              <a:off x="3275856" y="3275692"/>
              <a:ext cx="380232" cy="323165"/>
            </a:xfrm>
            <a:prstGeom prst="rect">
              <a:avLst/>
            </a:prstGeom>
            <a:noFill/>
          </p:spPr>
          <p:txBody>
            <a:bodyPr wrap="none" rtlCol="0">
              <a:spAutoFit/>
            </a:bodyPr>
            <a:lstStyle/>
            <a:p>
              <a:r>
                <a:rPr lang="es-AR" sz="1500" dirty="0"/>
                <a:t>14</a:t>
              </a:r>
            </a:p>
          </p:txBody>
        </p:sp>
        <p:sp>
          <p:nvSpPr>
            <p:cNvPr id="21" name="20 CuadroTexto"/>
            <p:cNvSpPr txBox="1"/>
            <p:nvPr/>
          </p:nvSpPr>
          <p:spPr>
            <a:xfrm>
              <a:off x="1979712" y="3654316"/>
              <a:ext cx="380232" cy="323165"/>
            </a:xfrm>
            <a:prstGeom prst="rect">
              <a:avLst/>
            </a:prstGeom>
            <a:noFill/>
          </p:spPr>
          <p:txBody>
            <a:bodyPr wrap="none" rtlCol="0">
              <a:spAutoFit/>
            </a:bodyPr>
            <a:lstStyle/>
            <a:p>
              <a:r>
                <a:rPr lang="es-AR" sz="1500" dirty="0"/>
                <a:t>16</a:t>
              </a:r>
            </a:p>
          </p:txBody>
        </p:sp>
        <p:sp>
          <p:nvSpPr>
            <p:cNvPr id="22" name="21 CuadroTexto"/>
            <p:cNvSpPr txBox="1"/>
            <p:nvPr/>
          </p:nvSpPr>
          <p:spPr>
            <a:xfrm>
              <a:off x="2411760" y="3654316"/>
              <a:ext cx="380232" cy="323165"/>
            </a:xfrm>
            <a:prstGeom prst="rect">
              <a:avLst/>
            </a:prstGeom>
            <a:noFill/>
          </p:spPr>
          <p:txBody>
            <a:bodyPr wrap="square" rtlCol="0">
              <a:spAutoFit/>
            </a:bodyPr>
            <a:lstStyle/>
            <a:p>
              <a:r>
                <a:rPr lang="es-AR" sz="1500" dirty="0"/>
                <a:t>17</a:t>
              </a:r>
            </a:p>
          </p:txBody>
        </p:sp>
        <p:sp>
          <p:nvSpPr>
            <p:cNvPr id="23" name="22 CuadroTexto"/>
            <p:cNvSpPr txBox="1"/>
            <p:nvPr/>
          </p:nvSpPr>
          <p:spPr>
            <a:xfrm>
              <a:off x="1475656" y="3654316"/>
              <a:ext cx="380232" cy="323165"/>
            </a:xfrm>
            <a:prstGeom prst="rect">
              <a:avLst/>
            </a:prstGeom>
            <a:noFill/>
          </p:spPr>
          <p:txBody>
            <a:bodyPr wrap="none" rtlCol="0">
              <a:spAutoFit/>
            </a:bodyPr>
            <a:lstStyle/>
            <a:p>
              <a:r>
                <a:rPr lang="es-AR" sz="1500" dirty="0"/>
                <a:t>15</a:t>
              </a:r>
            </a:p>
          </p:txBody>
        </p:sp>
        <p:sp>
          <p:nvSpPr>
            <p:cNvPr id="24" name="23 CuadroTexto"/>
            <p:cNvSpPr txBox="1"/>
            <p:nvPr/>
          </p:nvSpPr>
          <p:spPr>
            <a:xfrm>
              <a:off x="2843808" y="3645024"/>
              <a:ext cx="380232" cy="323165"/>
            </a:xfrm>
            <a:prstGeom prst="rect">
              <a:avLst/>
            </a:prstGeom>
            <a:noFill/>
          </p:spPr>
          <p:txBody>
            <a:bodyPr wrap="none" rtlCol="0">
              <a:spAutoFit/>
            </a:bodyPr>
            <a:lstStyle/>
            <a:p>
              <a:r>
                <a:rPr lang="es-AR" sz="1500" dirty="0"/>
                <a:t>18</a:t>
              </a:r>
            </a:p>
          </p:txBody>
        </p:sp>
        <p:sp>
          <p:nvSpPr>
            <p:cNvPr id="25" name="24 CuadroTexto"/>
            <p:cNvSpPr txBox="1"/>
            <p:nvPr/>
          </p:nvSpPr>
          <p:spPr>
            <a:xfrm>
              <a:off x="3275856" y="3645024"/>
              <a:ext cx="380232" cy="323165"/>
            </a:xfrm>
            <a:prstGeom prst="rect">
              <a:avLst/>
            </a:prstGeom>
            <a:noFill/>
          </p:spPr>
          <p:txBody>
            <a:bodyPr wrap="none" rtlCol="0">
              <a:spAutoFit/>
            </a:bodyPr>
            <a:lstStyle/>
            <a:p>
              <a:r>
                <a:rPr lang="es-AR" sz="1500" dirty="0"/>
                <a:t>19</a:t>
              </a:r>
            </a:p>
          </p:txBody>
        </p:sp>
        <p:sp>
          <p:nvSpPr>
            <p:cNvPr id="26" name="25 CuadroTexto"/>
            <p:cNvSpPr txBox="1"/>
            <p:nvPr/>
          </p:nvSpPr>
          <p:spPr>
            <a:xfrm>
              <a:off x="1979712" y="4014356"/>
              <a:ext cx="432048" cy="323165"/>
            </a:xfrm>
            <a:prstGeom prst="rect">
              <a:avLst/>
            </a:prstGeom>
            <a:noFill/>
          </p:spPr>
          <p:txBody>
            <a:bodyPr wrap="square" rtlCol="0">
              <a:spAutoFit/>
            </a:bodyPr>
            <a:lstStyle/>
            <a:p>
              <a:r>
                <a:rPr lang="es-AR" sz="1500" dirty="0"/>
                <a:t>21</a:t>
              </a:r>
            </a:p>
          </p:txBody>
        </p:sp>
        <p:sp>
          <p:nvSpPr>
            <p:cNvPr id="27" name="26 CuadroTexto"/>
            <p:cNvSpPr txBox="1"/>
            <p:nvPr/>
          </p:nvSpPr>
          <p:spPr>
            <a:xfrm>
              <a:off x="2411760" y="4014357"/>
              <a:ext cx="504056" cy="323165"/>
            </a:xfrm>
            <a:prstGeom prst="rect">
              <a:avLst/>
            </a:prstGeom>
            <a:noFill/>
          </p:spPr>
          <p:txBody>
            <a:bodyPr wrap="square" rtlCol="0">
              <a:spAutoFit/>
            </a:bodyPr>
            <a:lstStyle/>
            <a:p>
              <a:r>
                <a:rPr lang="es-AR" sz="1500" dirty="0"/>
                <a:t>22</a:t>
              </a:r>
            </a:p>
          </p:txBody>
        </p:sp>
        <p:sp>
          <p:nvSpPr>
            <p:cNvPr id="28" name="27 CuadroTexto"/>
            <p:cNvSpPr txBox="1"/>
            <p:nvPr/>
          </p:nvSpPr>
          <p:spPr>
            <a:xfrm>
              <a:off x="1475656" y="4014356"/>
              <a:ext cx="380232" cy="323165"/>
            </a:xfrm>
            <a:prstGeom prst="rect">
              <a:avLst/>
            </a:prstGeom>
            <a:noFill/>
          </p:spPr>
          <p:txBody>
            <a:bodyPr wrap="none" rtlCol="0">
              <a:spAutoFit/>
            </a:bodyPr>
            <a:lstStyle/>
            <a:p>
              <a:r>
                <a:rPr lang="es-AR" sz="1500" dirty="0"/>
                <a:t>20</a:t>
              </a:r>
            </a:p>
          </p:txBody>
        </p:sp>
        <p:sp>
          <p:nvSpPr>
            <p:cNvPr id="29" name="28 CuadroTexto"/>
            <p:cNvSpPr txBox="1"/>
            <p:nvPr/>
          </p:nvSpPr>
          <p:spPr>
            <a:xfrm>
              <a:off x="2823616" y="4005064"/>
              <a:ext cx="380232" cy="323165"/>
            </a:xfrm>
            <a:prstGeom prst="rect">
              <a:avLst/>
            </a:prstGeom>
            <a:noFill/>
          </p:spPr>
          <p:txBody>
            <a:bodyPr wrap="none" rtlCol="0">
              <a:spAutoFit/>
            </a:bodyPr>
            <a:lstStyle/>
            <a:p>
              <a:r>
                <a:rPr lang="es-AR" sz="1500" dirty="0"/>
                <a:t>23</a:t>
              </a:r>
            </a:p>
          </p:txBody>
        </p:sp>
        <p:sp>
          <p:nvSpPr>
            <p:cNvPr id="30" name="29 CuadroTexto"/>
            <p:cNvSpPr txBox="1"/>
            <p:nvPr/>
          </p:nvSpPr>
          <p:spPr>
            <a:xfrm>
              <a:off x="3275856" y="4005064"/>
              <a:ext cx="380232" cy="323165"/>
            </a:xfrm>
            <a:prstGeom prst="rect">
              <a:avLst/>
            </a:prstGeom>
            <a:noFill/>
          </p:spPr>
          <p:txBody>
            <a:bodyPr wrap="none" rtlCol="0">
              <a:spAutoFit/>
            </a:bodyPr>
            <a:lstStyle/>
            <a:p>
              <a:r>
                <a:rPr lang="es-AR" sz="1500" dirty="0"/>
                <a:t>24</a:t>
              </a:r>
            </a:p>
          </p:txBody>
        </p:sp>
        <p:sp>
          <p:nvSpPr>
            <p:cNvPr id="31" name="30 CuadroTexto"/>
            <p:cNvSpPr txBox="1"/>
            <p:nvPr/>
          </p:nvSpPr>
          <p:spPr>
            <a:xfrm>
              <a:off x="1979712" y="4374396"/>
              <a:ext cx="380232" cy="323165"/>
            </a:xfrm>
            <a:prstGeom prst="rect">
              <a:avLst/>
            </a:prstGeom>
            <a:noFill/>
          </p:spPr>
          <p:txBody>
            <a:bodyPr wrap="none" rtlCol="0">
              <a:spAutoFit/>
            </a:bodyPr>
            <a:lstStyle/>
            <a:p>
              <a:r>
                <a:rPr lang="es-AR" sz="1500" dirty="0"/>
                <a:t>26</a:t>
              </a:r>
            </a:p>
          </p:txBody>
        </p:sp>
        <p:sp>
          <p:nvSpPr>
            <p:cNvPr id="32" name="31 CuadroTexto"/>
            <p:cNvSpPr txBox="1"/>
            <p:nvPr/>
          </p:nvSpPr>
          <p:spPr>
            <a:xfrm>
              <a:off x="2411760" y="4374396"/>
              <a:ext cx="380232" cy="323165"/>
            </a:xfrm>
            <a:prstGeom prst="rect">
              <a:avLst/>
            </a:prstGeom>
            <a:noFill/>
          </p:spPr>
          <p:txBody>
            <a:bodyPr wrap="none" rtlCol="0">
              <a:spAutoFit/>
            </a:bodyPr>
            <a:lstStyle/>
            <a:p>
              <a:r>
                <a:rPr lang="es-AR" sz="1500" dirty="0"/>
                <a:t>27</a:t>
              </a:r>
            </a:p>
          </p:txBody>
        </p:sp>
        <p:sp>
          <p:nvSpPr>
            <p:cNvPr id="33" name="32 CuadroTexto"/>
            <p:cNvSpPr txBox="1"/>
            <p:nvPr/>
          </p:nvSpPr>
          <p:spPr>
            <a:xfrm>
              <a:off x="1475656" y="4374396"/>
              <a:ext cx="380232" cy="323165"/>
            </a:xfrm>
            <a:prstGeom prst="rect">
              <a:avLst/>
            </a:prstGeom>
            <a:noFill/>
          </p:spPr>
          <p:txBody>
            <a:bodyPr wrap="none" rtlCol="0">
              <a:spAutoFit/>
            </a:bodyPr>
            <a:lstStyle/>
            <a:p>
              <a:r>
                <a:rPr lang="es-AR" sz="1500" dirty="0"/>
                <a:t>25</a:t>
              </a:r>
            </a:p>
          </p:txBody>
        </p:sp>
        <p:sp>
          <p:nvSpPr>
            <p:cNvPr id="34" name="33 CuadroTexto"/>
            <p:cNvSpPr txBox="1"/>
            <p:nvPr/>
          </p:nvSpPr>
          <p:spPr>
            <a:xfrm>
              <a:off x="2843808" y="4365104"/>
              <a:ext cx="380232" cy="323165"/>
            </a:xfrm>
            <a:prstGeom prst="rect">
              <a:avLst/>
            </a:prstGeom>
            <a:noFill/>
          </p:spPr>
          <p:txBody>
            <a:bodyPr wrap="none" rtlCol="0">
              <a:spAutoFit/>
            </a:bodyPr>
            <a:lstStyle/>
            <a:p>
              <a:r>
                <a:rPr lang="es-AR" sz="1500" dirty="0"/>
                <a:t>28</a:t>
              </a:r>
            </a:p>
          </p:txBody>
        </p:sp>
        <p:sp>
          <p:nvSpPr>
            <p:cNvPr id="35" name="34 CuadroTexto"/>
            <p:cNvSpPr txBox="1"/>
            <p:nvPr/>
          </p:nvSpPr>
          <p:spPr>
            <a:xfrm>
              <a:off x="3275856" y="4365104"/>
              <a:ext cx="380232" cy="323165"/>
            </a:xfrm>
            <a:prstGeom prst="rect">
              <a:avLst/>
            </a:prstGeom>
            <a:noFill/>
          </p:spPr>
          <p:txBody>
            <a:bodyPr wrap="none" rtlCol="0">
              <a:spAutoFit/>
            </a:bodyPr>
            <a:lstStyle/>
            <a:p>
              <a:r>
                <a:rPr lang="es-AR" sz="1500" dirty="0"/>
                <a:t>29</a:t>
              </a:r>
            </a:p>
          </p:txBody>
        </p:sp>
        <p:sp>
          <p:nvSpPr>
            <p:cNvPr id="36" name="35 CuadroTexto"/>
            <p:cNvSpPr txBox="1"/>
            <p:nvPr/>
          </p:nvSpPr>
          <p:spPr>
            <a:xfrm>
              <a:off x="1979712" y="4734436"/>
              <a:ext cx="504056" cy="323165"/>
            </a:xfrm>
            <a:prstGeom prst="rect">
              <a:avLst/>
            </a:prstGeom>
            <a:noFill/>
          </p:spPr>
          <p:txBody>
            <a:bodyPr wrap="square" rtlCol="0">
              <a:spAutoFit/>
            </a:bodyPr>
            <a:lstStyle/>
            <a:p>
              <a:r>
                <a:rPr lang="es-AR" sz="1500" dirty="0"/>
                <a:t>31</a:t>
              </a:r>
            </a:p>
          </p:txBody>
        </p:sp>
        <p:sp>
          <p:nvSpPr>
            <p:cNvPr id="37" name="36 CuadroTexto"/>
            <p:cNvSpPr txBox="1"/>
            <p:nvPr/>
          </p:nvSpPr>
          <p:spPr>
            <a:xfrm>
              <a:off x="2411760" y="4734436"/>
              <a:ext cx="504056" cy="323165"/>
            </a:xfrm>
            <a:prstGeom prst="rect">
              <a:avLst/>
            </a:prstGeom>
            <a:noFill/>
          </p:spPr>
          <p:txBody>
            <a:bodyPr wrap="square" rtlCol="0">
              <a:spAutoFit/>
            </a:bodyPr>
            <a:lstStyle/>
            <a:p>
              <a:r>
                <a:rPr lang="es-AR" sz="1500" dirty="0"/>
                <a:t>32</a:t>
              </a:r>
            </a:p>
          </p:txBody>
        </p:sp>
        <p:sp>
          <p:nvSpPr>
            <p:cNvPr id="38" name="37 CuadroTexto"/>
            <p:cNvSpPr txBox="1"/>
            <p:nvPr/>
          </p:nvSpPr>
          <p:spPr>
            <a:xfrm>
              <a:off x="1475656" y="4725144"/>
              <a:ext cx="380232" cy="323165"/>
            </a:xfrm>
            <a:prstGeom prst="rect">
              <a:avLst/>
            </a:prstGeom>
            <a:noFill/>
          </p:spPr>
          <p:txBody>
            <a:bodyPr wrap="none" rtlCol="0">
              <a:spAutoFit/>
            </a:bodyPr>
            <a:lstStyle/>
            <a:p>
              <a:r>
                <a:rPr lang="es-AR" sz="1500" dirty="0"/>
                <a:t>30</a:t>
              </a:r>
            </a:p>
          </p:txBody>
        </p:sp>
        <p:sp>
          <p:nvSpPr>
            <p:cNvPr id="39" name="38 CuadroTexto"/>
            <p:cNvSpPr txBox="1"/>
            <p:nvPr/>
          </p:nvSpPr>
          <p:spPr>
            <a:xfrm>
              <a:off x="2843808" y="4725144"/>
              <a:ext cx="432048" cy="323165"/>
            </a:xfrm>
            <a:prstGeom prst="rect">
              <a:avLst/>
            </a:prstGeom>
            <a:noFill/>
          </p:spPr>
          <p:txBody>
            <a:bodyPr wrap="square" rtlCol="0">
              <a:spAutoFit/>
            </a:bodyPr>
            <a:lstStyle/>
            <a:p>
              <a:r>
                <a:rPr lang="es-AR" sz="1500" dirty="0"/>
                <a:t>33</a:t>
              </a:r>
            </a:p>
          </p:txBody>
        </p:sp>
        <p:sp>
          <p:nvSpPr>
            <p:cNvPr id="40" name="39 CuadroTexto"/>
            <p:cNvSpPr txBox="1"/>
            <p:nvPr/>
          </p:nvSpPr>
          <p:spPr>
            <a:xfrm>
              <a:off x="3275856" y="4725144"/>
              <a:ext cx="380232" cy="323165"/>
            </a:xfrm>
            <a:prstGeom prst="rect">
              <a:avLst/>
            </a:prstGeom>
            <a:noFill/>
          </p:spPr>
          <p:txBody>
            <a:bodyPr wrap="none" rtlCol="0">
              <a:spAutoFit/>
            </a:bodyPr>
            <a:lstStyle/>
            <a:p>
              <a:r>
                <a:rPr lang="es-AR" sz="1500" dirty="0"/>
                <a:t>34</a:t>
              </a:r>
            </a:p>
          </p:txBody>
        </p:sp>
      </p:grpSp>
      <p:sp>
        <p:nvSpPr>
          <p:cNvPr id="99" name="98 Rectángulo"/>
          <p:cNvSpPr/>
          <p:nvPr/>
        </p:nvSpPr>
        <p:spPr>
          <a:xfrm>
            <a:off x="3563888" y="2348880"/>
            <a:ext cx="216024" cy="216024"/>
          </a:xfrm>
          <a:prstGeom prst="rect">
            <a:avLst/>
          </a:prstGeom>
          <a:solidFill>
            <a:schemeClr val="tx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100" name="99 Rectángulo"/>
          <p:cNvSpPr/>
          <p:nvPr/>
        </p:nvSpPr>
        <p:spPr>
          <a:xfrm>
            <a:off x="3563888" y="2708920"/>
            <a:ext cx="216024" cy="2160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101" name="100 CuadroTexto"/>
          <p:cNvSpPr txBox="1"/>
          <p:nvPr/>
        </p:nvSpPr>
        <p:spPr>
          <a:xfrm>
            <a:off x="3779912" y="2276872"/>
            <a:ext cx="2267744" cy="400110"/>
          </a:xfrm>
          <a:prstGeom prst="rect">
            <a:avLst/>
          </a:prstGeom>
          <a:noFill/>
        </p:spPr>
        <p:txBody>
          <a:bodyPr wrap="square" rtlCol="0">
            <a:spAutoFit/>
          </a:bodyPr>
          <a:lstStyle/>
          <a:p>
            <a:r>
              <a:rPr lang="es-AR" sz="2000" b="1" dirty="0"/>
              <a:t>Bloques con Datos</a:t>
            </a:r>
          </a:p>
        </p:txBody>
      </p:sp>
      <p:sp>
        <p:nvSpPr>
          <p:cNvPr id="102" name="101 CuadroTexto"/>
          <p:cNvSpPr txBox="1"/>
          <p:nvPr/>
        </p:nvSpPr>
        <p:spPr>
          <a:xfrm>
            <a:off x="3779912" y="2596842"/>
            <a:ext cx="2267744" cy="400110"/>
          </a:xfrm>
          <a:prstGeom prst="rect">
            <a:avLst/>
          </a:prstGeom>
          <a:noFill/>
        </p:spPr>
        <p:txBody>
          <a:bodyPr wrap="square" rtlCol="0">
            <a:spAutoFit/>
          </a:bodyPr>
          <a:lstStyle/>
          <a:p>
            <a:r>
              <a:rPr lang="es-AR" sz="2000" b="1" dirty="0"/>
              <a:t>Bloques Libres</a:t>
            </a:r>
          </a:p>
        </p:txBody>
      </p:sp>
      <p:sp>
        <p:nvSpPr>
          <p:cNvPr id="103" name="102 Rectángulo"/>
          <p:cNvSpPr/>
          <p:nvPr/>
        </p:nvSpPr>
        <p:spPr>
          <a:xfrm>
            <a:off x="1331640" y="2564904"/>
            <a:ext cx="216024" cy="216024"/>
          </a:xfrm>
          <a:prstGeom prst="rect">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104" name="103 Rectángulo"/>
          <p:cNvSpPr/>
          <p:nvPr/>
        </p:nvSpPr>
        <p:spPr>
          <a:xfrm>
            <a:off x="3563888" y="1916832"/>
            <a:ext cx="216024" cy="216024"/>
          </a:xfrm>
          <a:prstGeom prst="rect">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105" name="104 CuadroTexto"/>
          <p:cNvSpPr txBox="1"/>
          <p:nvPr/>
        </p:nvSpPr>
        <p:spPr>
          <a:xfrm>
            <a:off x="3779912" y="1844824"/>
            <a:ext cx="2880320" cy="400110"/>
          </a:xfrm>
          <a:prstGeom prst="rect">
            <a:avLst/>
          </a:prstGeom>
          <a:noFill/>
        </p:spPr>
        <p:txBody>
          <a:bodyPr wrap="square" rtlCol="0">
            <a:spAutoFit/>
          </a:bodyPr>
          <a:lstStyle/>
          <a:p>
            <a:r>
              <a:rPr lang="es-AR" sz="2000" b="1" dirty="0"/>
              <a:t>Bloque de Bloques Libres</a:t>
            </a:r>
          </a:p>
        </p:txBody>
      </p:sp>
      <p:sp>
        <p:nvSpPr>
          <p:cNvPr id="106" name="105 CuadroTexto"/>
          <p:cNvSpPr txBox="1"/>
          <p:nvPr/>
        </p:nvSpPr>
        <p:spPr>
          <a:xfrm>
            <a:off x="1553246" y="2492896"/>
            <a:ext cx="282450" cy="323165"/>
          </a:xfrm>
          <a:prstGeom prst="rect">
            <a:avLst/>
          </a:prstGeom>
          <a:noFill/>
        </p:spPr>
        <p:txBody>
          <a:bodyPr wrap="none" rtlCol="0">
            <a:spAutoFit/>
          </a:bodyPr>
          <a:lstStyle/>
          <a:p>
            <a:r>
              <a:rPr lang="es-AR" sz="1500" dirty="0"/>
              <a:t>2</a:t>
            </a:r>
          </a:p>
        </p:txBody>
      </p:sp>
      <p:sp>
        <p:nvSpPr>
          <p:cNvPr id="107" name="106 CuadroTexto"/>
          <p:cNvSpPr txBox="1"/>
          <p:nvPr/>
        </p:nvSpPr>
        <p:spPr>
          <a:xfrm>
            <a:off x="1985294" y="2492896"/>
            <a:ext cx="282450" cy="323165"/>
          </a:xfrm>
          <a:prstGeom prst="rect">
            <a:avLst/>
          </a:prstGeom>
          <a:noFill/>
        </p:spPr>
        <p:txBody>
          <a:bodyPr wrap="none" rtlCol="0">
            <a:spAutoFit/>
          </a:bodyPr>
          <a:lstStyle/>
          <a:p>
            <a:r>
              <a:rPr lang="es-AR" sz="1500" dirty="0"/>
              <a:t>3</a:t>
            </a:r>
          </a:p>
        </p:txBody>
      </p:sp>
      <p:sp>
        <p:nvSpPr>
          <p:cNvPr id="108" name="107 CuadroTexto"/>
          <p:cNvSpPr txBox="1"/>
          <p:nvPr/>
        </p:nvSpPr>
        <p:spPr>
          <a:xfrm>
            <a:off x="1985294" y="2924944"/>
            <a:ext cx="282450" cy="323165"/>
          </a:xfrm>
          <a:prstGeom prst="rect">
            <a:avLst/>
          </a:prstGeom>
          <a:noFill/>
        </p:spPr>
        <p:txBody>
          <a:bodyPr wrap="none" rtlCol="0">
            <a:spAutoFit/>
          </a:bodyPr>
          <a:lstStyle/>
          <a:p>
            <a:r>
              <a:rPr lang="es-AR" sz="1500" dirty="0"/>
              <a:t>8</a:t>
            </a:r>
          </a:p>
        </p:txBody>
      </p:sp>
      <p:sp>
        <p:nvSpPr>
          <p:cNvPr id="109" name="108 Rectángulo"/>
          <p:cNvSpPr/>
          <p:nvPr/>
        </p:nvSpPr>
        <p:spPr>
          <a:xfrm>
            <a:off x="4716016" y="3068959"/>
            <a:ext cx="3744416" cy="2904391"/>
          </a:xfrm>
          <a:prstGeom prst="rect">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110" name="109 CuadroTexto"/>
          <p:cNvSpPr txBox="1"/>
          <p:nvPr/>
        </p:nvSpPr>
        <p:spPr>
          <a:xfrm>
            <a:off x="5076056" y="3086526"/>
            <a:ext cx="3024336" cy="2862322"/>
          </a:xfrm>
          <a:prstGeom prst="rect">
            <a:avLst/>
          </a:prstGeom>
          <a:noFill/>
        </p:spPr>
        <p:txBody>
          <a:bodyPr wrap="square" rtlCol="0">
            <a:spAutoFit/>
          </a:bodyPr>
          <a:lstStyle/>
          <a:p>
            <a:r>
              <a:rPr lang="es-AR" sz="2000" b="1" dirty="0"/>
              <a:t>1</a:t>
            </a:r>
          </a:p>
          <a:p>
            <a:r>
              <a:rPr lang="es-AR" sz="2000" b="1" dirty="0"/>
              <a:t>2</a:t>
            </a:r>
          </a:p>
          <a:p>
            <a:r>
              <a:rPr lang="es-AR" sz="2000" b="1" dirty="0"/>
              <a:t>3</a:t>
            </a:r>
          </a:p>
          <a:p>
            <a:r>
              <a:rPr lang="es-AR" sz="2000" b="1" dirty="0"/>
              <a:t>6</a:t>
            </a:r>
          </a:p>
          <a:p>
            <a:r>
              <a:rPr lang="es-AR" sz="2000" b="1" dirty="0"/>
              <a:t>8</a:t>
            </a:r>
          </a:p>
          <a:p>
            <a:r>
              <a:rPr lang="es-AR" sz="2000" b="1" dirty="0"/>
              <a:t>15</a:t>
            </a:r>
          </a:p>
          <a:p>
            <a:r>
              <a:rPr lang="es-AR" sz="2000" b="1" dirty="0"/>
              <a:t>19</a:t>
            </a:r>
          </a:p>
          <a:p>
            <a:r>
              <a:rPr lang="es-AR" sz="2000" b="1" dirty="0"/>
              <a:t>31 (indica otro bloque  que indica bloques libres)</a:t>
            </a:r>
          </a:p>
        </p:txBody>
      </p:sp>
      <p:sp>
        <p:nvSpPr>
          <p:cNvPr id="87" name="1 Título">
            <a:extLst>
              <a:ext uri="{FF2B5EF4-FFF2-40B4-BE49-F238E27FC236}">
                <a16:creationId xmlns="" xmlns:a16="http://schemas.microsoft.com/office/drawing/2014/main" id="{5CD35EBB-D9B9-477E-9851-E0D731DB7D3D}"/>
              </a:ext>
            </a:extLst>
          </p:cNvPr>
          <p:cNvSpPr txBox="1">
            <a:spLocks/>
          </p:cNvSpPr>
          <p:nvPr/>
        </p:nvSpPr>
        <p:spPr>
          <a:xfrm>
            <a:off x="434697" y="-4505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419" b="1" dirty="0"/>
              <a:t>Gestión del espacio libre</a:t>
            </a:r>
            <a:endParaRPr lang="es-AR" dirty="0"/>
          </a:p>
        </p:txBody>
      </p:sp>
      <p:sp>
        <p:nvSpPr>
          <p:cNvPr id="88" name="102 Rectángulo">
            <a:extLst>
              <a:ext uri="{FF2B5EF4-FFF2-40B4-BE49-F238E27FC236}">
                <a16:creationId xmlns="" xmlns:a16="http://schemas.microsoft.com/office/drawing/2014/main" id="{9F1612E4-E8BB-4026-B369-6B3F40FC241A}"/>
              </a:ext>
            </a:extLst>
          </p:cNvPr>
          <p:cNvSpPr/>
          <p:nvPr/>
        </p:nvSpPr>
        <p:spPr>
          <a:xfrm>
            <a:off x="1331640" y="4860014"/>
            <a:ext cx="216024" cy="216024"/>
          </a:xfrm>
          <a:prstGeom prst="rect">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496" y="845840"/>
            <a:ext cx="8229600" cy="1143000"/>
          </a:xfrm>
        </p:spPr>
        <p:txBody>
          <a:bodyPr/>
          <a:lstStyle/>
          <a:p>
            <a:r>
              <a:rPr lang="es-AR" b="1" dirty="0"/>
              <a:t>Recuento</a:t>
            </a:r>
          </a:p>
        </p:txBody>
      </p:sp>
      <p:sp>
        <p:nvSpPr>
          <p:cNvPr id="3" name="2 Marcador de contenido"/>
          <p:cNvSpPr>
            <a:spLocks noGrp="1"/>
          </p:cNvSpPr>
          <p:nvPr>
            <p:ph idx="1"/>
          </p:nvPr>
        </p:nvSpPr>
        <p:spPr>
          <a:xfrm>
            <a:off x="457200" y="1988840"/>
            <a:ext cx="8229600" cy="4525963"/>
          </a:xfrm>
        </p:spPr>
        <p:txBody>
          <a:bodyPr>
            <a:normAutofit fontScale="85000" lnSpcReduction="20000"/>
          </a:bodyPr>
          <a:lstStyle/>
          <a:p>
            <a:pPr marL="457200" indent="-381000">
              <a:spcBef>
                <a:spcPts val="0"/>
              </a:spcBef>
              <a:buSzPts val="2400"/>
            </a:pPr>
            <a:r>
              <a:rPr lang="es-AR" dirty="0"/>
              <a:t>Aprovechar el hecho de que, generalmente, puede asignarse o libera simultáneamente varios bloques contiguos.</a:t>
            </a:r>
          </a:p>
          <a:p>
            <a:pPr marL="457200" indent="-381000">
              <a:spcBef>
                <a:spcPts val="0"/>
              </a:spcBef>
              <a:buSzPts val="2400"/>
              <a:buNone/>
            </a:pPr>
            <a:endParaRPr lang="es-AR" dirty="0"/>
          </a:p>
          <a:p>
            <a:pPr marL="457200" indent="-381000">
              <a:spcBef>
                <a:spcPts val="0"/>
              </a:spcBef>
              <a:buSzPts val="2400"/>
            </a:pPr>
            <a:r>
              <a:rPr lang="es-AR" dirty="0"/>
              <a:t>En lugar de mantener una lista de n direcciones de bloques de disco libres, podemos mantener la dirección del primer bloque libre y el número n de bloques libres contiguos que siguen a ese primer bloque.</a:t>
            </a:r>
          </a:p>
          <a:p>
            <a:pPr marL="457200" indent="-381000">
              <a:spcBef>
                <a:spcPts val="0"/>
              </a:spcBef>
              <a:buSzPts val="2400"/>
            </a:pPr>
            <a:endParaRPr lang="es-AR" dirty="0"/>
          </a:p>
          <a:p>
            <a:pPr marL="457200" indent="-381000">
              <a:spcBef>
                <a:spcPts val="0"/>
              </a:spcBef>
              <a:buSzPts val="2400"/>
            </a:pPr>
            <a:r>
              <a:rPr lang="es-419" dirty="0"/>
              <a:t>Cada entrada en la lista de espacio libre estará entonces compuesta por </a:t>
            </a:r>
            <a:r>
              <a:rPr lang="es-419" b="1" dirty="0"/>
              <a:t>una dirección de disco y un contador</a:t>
            </a:r>
            <a:r>
              <a:rPr lang="es-AR" b="1" dirty="0"/>
              <a:t> </a:t>
            </a:r>
          </a:p>
          <a:p>
            <a:endParaRPr lang="es-AR" dirty="0"/>
          </a:p>
        </p:txBody>
      </p:sp>
      <p:sp>
        <p:nvSpPr>
          <p:cNvPr id="4" name="1 Título">
            <a:extLst>
              <a:ext uri="{FF2B5EF4-FFF2-40B4-BE49-F238E27FC236}">
                <a16:creationId xmlns="" xmlns:a16="http://schemas.microsoft.com/office/drawing/2014/main" id="{C7AAB87A-7ACF-47D4-9C91-AFCDE60F93B3}"/>
              </a:ext>
            </a:extLst>
          </p:cNvPr>
          <p:cNvSpPr txBox="1">
            <a:spLocks/>
          </p:cNvSpPr>
          <p:nvPr/>
        </p:nvSpPr>
        <p:spPr>
          <a:xfrm>
            <a:off x="35496"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419" b="1"/>
              <a:t>Gestión del espacio libre</a:t>
            </a:r>
            <a:endParaRPr lang="es-A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4797152"/>
            <a:ext cx="8229600" cy="1143000"/>
          </a:xfrm>
        </p:spPr>
        <p:txBody>
          <a:bodyPr/>
          <a:lstStyle/>
          <a:p>
            <a:r>
              <a:rPr lang="es-AR" b="1" dirty="0"/>
              <a:t>EOF… ahora si</a:t>
            </a:r>
          </a:p>
        </p:txBody>
      </p:sp>
      <p:pic>
        <p:nvPicPr>
          <p:cNvPr id="4" name="Imagen 3" descr="Cara de una persona&#10;&#10;Descripción generada automáticamente">
            <a:extLst>
              <a:ext uri="{FF2B5EF4-FFF2-40B4-BE49-F238E27FC236}">
                <a16:creationId xmlns="" xmlns:a16="http://schemas.microsoft.com/office/drawing/2014/main" id="{59C92C09-8C54-439C-AC17-1BF715176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052736"/>
            <a:ext cx="6991068" cy="3600400"/>
          </a:xfrm>
          <a:prstGeom prst="rect">
            <a:avLst/>
          </a:prstGeom>
        </p:spPr>
      </p:pic>
      <p:sp>
        <p:nvSpPr>
          <p:cNvPr id="5" name="CuadroTexto 4">
            <a:extLst>
              <a:ext uri="{FF2B5EF4-FFF2-40B4-BE49-F238E27FC236}">
                <a16:creationId xmlns="" xmlns:a16="http://schemas.microsoft.com/office/drawing/2014/main" id="{C3F2221B-BF8D-4F64-A068-F2BA385E9342}"/>
              </a:ext>
            </a:extLst>
          </p:cNvPr>
          <p:cNvSpPr txBox="1"/>
          <p:nvPr/>
        </p:nvSpPr>
        <p:spPr>
          <a:xfrm>
            <a:off x="1927279" y="6453336"/>
            <a:ext cx="5289442" cy="261610"/>
          </a:xfrm>
          <a:prstGeom prst="rect">
            <a:avLst/>
          </a:prstGeom>
          <a:noFill/>
        </p:spPr>
        <p:txBody>
          <a:bodyPr wrap="square" rtlCol="0">
            <a:spAutoFit/>
          </a:bodyPr>
          <a:lstStyle/>
          <a:p>
            <a:r>
              <a:rPr lang="es-AR" sz="1100" dirty="0"/>
              <a:t>Aclaración: Ningún conejo bebe u otro ser vivo fue lastimado durante esta presentación</a:t>
            </a:r>
          </a:p>
        </p:txBody>
      </p:sp>
    </p:spTree>
    <p:extLst>
      <p:ext uri="{BB962C8B-B14F-4D97-AF65-F5344CB8AC3E}">
        <p14:creationId xmlns:p14="http://schemas.microsoft.com/office/powerpoint/2010/main" val="2867328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Estructura de un Sistema de Archivos</a:t>
            </a:r>
            <a:endParaRPr lang="es-AR" dirty="0"/>
          </a:p>
        </p:txBody>
      </p:sp>
      <p:sp>
        <p:nvSpPr>
          <p:cNvPr id="3" name="2 Marcador de contenido"/>
          <p:cNvSpPr>
            <a:spLocks noGrp="1"/>
          </p:cNvSpPr>
          <p:nvPr>
            <p:ph idx="1"/>
          </p:nvPr>
        </p:nvSpPr>
        <p:spPr/>
        <p:txBody>
          <a:bodyPr>
            <a:normAutofit fontScale="77500" lnSpcReduction="20000"/>
          </a:bodyPr>
          <a:lstStyle/>
          <a:p>
            <a:r>
              <a:rPr lang="es-AR" b="1" dirty="0"/>
              <a:t>Módulo de organización de archivos: </a:t>
            </a:r>
            <a:r>
              <a:rPr lang="es-AR" dirty="0"/>
              <a:t>Traductor de datos lógicos a físicos. incluye también el gestor de espacio libre (gestiona bloques no asignados) que controla los bloques no asignados y proporciona dichos bloques al módulo de organización de archivos cuando así se solicita.</a:t>
            </a:r>
          </a:p>
          <a:p>
            <a:r>
              <a:rPr lang="es-AR" b="1" dirty="0"/>
              <a:t>Sistema</a:t>
            </a:r>
            <a:r>
              <a:rPr lang="es-AR" dirty="0"/>
              <a:t> </a:t>
            </a:r>
            <a:r>
              <a:rPr lang="es-AR" b="1" dirty="0"/>
              <a:t>lógico de archivos</a:t>
            </a:r>
            <a:r>
              <a:rPr lang="es-AR" dirty="0"/>
              <a:t> gestiona la información de metadatos. Los metadatos incluyen toda la estructura del sistema de archivos, excepto los propios</a:t>
            </a:r>
            <a:r>
              <a:rPr lang="es-AR" i="1" dirty="0"/>
              <a:t> </a:t>
            </a:r>
            <a:r>
              <a:rPr lang="es-AR" dirty="0"/>
              <a:t>datos. El sistema lógico de archivos gestiona la estructura de directorio para proporcionar al módulo de organización de archivos la información que éste necesita a partir del nombre lógico.</a:t>
            </a:r>
          </a:p>
          <a:p>
            <a:pPr>
              <a:buNone/>
            </a:pPr>
            <a:r>
              <a:rPr lang="es-AR" dirty="0"/>
              <a:t>	Utiliza un Bloque de control de archivo </a:t>
            </a:r>
            <a:r>
              <a:rPr lang="es-AR" b="1" dirty="0"/>
              <a:t>(FCB) </a:t>
            </a:r>
            <a:r>
              <a:rPr lang="es-AR" dirty="0"/>
              <a:t>que contiene información de propietario, permisos, </a:t>
            </a:r>
            <a:r>
              <a:rPr lang="es-AR" b="1" dirty="0"/>
              <a:t>ubicación del contenido</a:t>
            </a:r>
            <a:r>
              <a:rPr lang="es-AR" dirty="0"/>
              <a:t>, además de protección y seguridad</a:t>
            </a:r>
          </a:p>
          <a:p>
            <a:endParaRPr lang="es-A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13184" y="341784"/>
            <a:ext cx="8830816" cy="1143000"/>
          </a:xfrm>
        </p:spPr>
        <p:txBody>
          <a:bodyPr>
            <a:normAutofit fontScale="90000"/>
          </a:bodyPr>
          <a:lstStyle/>
          <a:p>
            <a:r>
              <a:rPr lang="es-AR" b="1" dirty="0"/>
              <a:t>Información de un Sistema de archivos (en el disco)</a:t>
            </a:r>
          </a:p>
        </p:txBody>
      </p:sp>
      <p:sp>
        <p:nvSpPr>
          <p:cNvPr id="3" name="2 Marcador de contenido"/>
          <p:cNvSpPr>
            <a:spLocks noGrp="1"/>
          </p:cNvSpPr>
          <p:nvPr>
            <p:ph idx="1"/>
          </p:nvPr>
        </p:nvSpPr>
        <p:spPr>
          <a:xfrm>
            <a:off x="323528" y="1484784"/>
            <a:ext cx="8496944" cy="4525963"/>
          </a:xfrm>
        </p:spPr>
        <p:txBody>
          <a:bodyPr>
            <a:normAutofit fontScale="77500" lnSpcReduction="20000"/>
          </a:bodyPr>
          <a:lstStyle/>
          <a:p>
            <a:r>
              <a:rPr lang="es-AR" b="1" dirty="0"/>
              <a:t>Bloque de control de arranque: </a:t>
            </a:r>
            <a:r>
              <a:rPr lang="es-AR" dirty="0"/>
              <a:t>Sector de arranque de la partición. Si el disco no contiene un sistema operativo, este bloque puede estar vacío</a:t>
            </a:r>
          </a:p>
          <a:p>
            <a:r>
              <a:rPr lang="es-AR" b="1" dirty="0"/>
              <a:t>Bloque de control de Volumen: </a:t>
            </a:r>
            <a:r>
              <a:rPr lang="es-AR" dirty="0"/>
              <a:t>Contiene detalles acerca del volumen (o partición). Numero y Tamaño de bloques (libres y punteros) </a:t>
            </a:r>
            <a:endParaRPr lang="es-AR" sz="1900" dirty="0"/>
          </a:p>
          <a:p>
            <a:r>
              <a:rPr lang="es-AR" b="1" dirty="0" smtClean="0"/>
              <a:t>Estructura </a:t>
            </a:r>
            <a:r>
              <a:rPr lang="es-AR" b="1" dirty="0"/>
              <a:t>de Directorios: </a:t>
            </a:r>
            <a:r>
              <a:rPr lang="es-AR" dirty="0"/>
              <a:t>Se utiliza una estructura de directorios por cada sistema de archivos para realizar los archivos</a:t>
            </a:r>
          </a:p>
          <a:p>
            <a:pPr lvl="0"/>
            <a:r>
              <a:rPr lang="es-AR" b="1" dirty="0"/>
              <a:t>Bloque de Control de Archivos</a:t>
            </a:r>
            <a:r>
              <a:rPr lang="es-AR" dirty="0"/>
              <a:t> </a:t>
            </a:r>
            <a:r>
              <a:rPr lang="es-AR" b="1" dirty="0"/>
              <a:t>(FCB)</a:t>
            </a:r>
            <a:r>
              <a:rPr lang="es-AR" dirty="0"/>
              <a:t> por cada archivo contiene numerosos detalles acerca del archivo (propietario, permisos, tamaño, ubicación). FCB en DOS, inodo en Linux o Descriptor de Archivos en Windows aunque sigue siendo FCB.</a:t>
            </a:r>
          </a:p>
        </p:txBody>
      </p:sp>
      <p:sp>
        <p:nvSpPr>
          <p:cNvPr id="4" name="Rectángulo 3"/>
          <p:cNvSpPr/>
          <p:nvPr/>
        </p:nvSpPr>
        <p:spPr>
          <a:xfrm>
            <a:off x="539552" y="6046505"/>
            <a:ext cx="7848872" cy="646331"/>
          </a:xfrm>
          <a:prstGeom prst="rect">
            <a:avLst/>
          </a:prstGeom>
        </p:spPr>
        <p:txBody>
          <a:bodyPr wrap="square">
            <a:spAutoFit/>
          </a:bodyPr>
          <a:lstStyle/>
          <a:p>
            <a:pPr lvl="0"/>
            <a:r>
              <a:rPr lang="es-AR" b="1" dirty="0"/>
              <a:t>** Ver con Comando </a:t>
            </a:r>
            <a:r>
              <a:rPr lang="es-AR" b="1" dirty="0" err="1"/>
              <a:t>stat</a:t>
            </a:r>
            <a:r>
              <a:rPr lang="es-AR" b="1" dirty="0"/>
              <a:t> sobre archivo o directorio y ver el #i-nodo en Linux </a:t>
            </a:r>
          </a:p>
          <a:p>
            <a:endParaRPr lang="es-A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Información de un Sistema de archivos (en memoria)</a:t>
            </a:r>
            <a:endParaRPr lang="es-AR" dirty="0"/>
          </a:p>
        </p:txBody>
      </p:sp>
      <p:sp>
        <p:nvSpPr>
          <p:cNvPr id="3" name="2 Marcador de contenido"/>
          <p:cNvSpPr>
            <a:spLocks noGrp="1"/>
          </p:cNvSpPr>
          <p:nvPr>
            <p:ph idx="1"/>
          </p:nvPr>
        </p:nvSpPr>
        <p:spPr/>
        <p:txBody>
          <a:bodyPr>
            <a:normAutofit fontScale="70000" lnSpcReduction="20000"/>
          </a:bodyPr>
          <a:lstStyle/>
          <a:p>
            <a:r>
              <a:rPr lang="es-AR" b="1" dirty="0"/>
              <a:t>Tabla de montaje</a:t>
            </a:r>
            <a:r>
              <a:rPr lang="es-AR" dirty="0"/>
              <a:t> Información de cada volumen montado (fstab/mtab).</a:t>
            </a:r>
          </a:p>
          <a:p>
            <a:r>
              <a:rPr lang="es-AR" b="1" dirty="0"/>
              <a:t>Cache de la estructura de directorios </a:t>
            </a:r>
            <a:r>
              <a:rPr lang="es-AR" dirty="0"/>
              <a:t>(que se han accedido recientemente)</a:t>
            </a:r>
          </a:p>
          <a:p>
            <a:r>
              <a:rPr lang="es-AR" b="1" dirty="0"/>
              <a:t>Tabla Global de archivos abiertos </a:t>
            </a:r>
            <a:r>
              <a:rPr lang="es-AR" dirty="0"/>
              <a:t>(contiene una copia de cada FCB abierto y otros campos)  También conocido como “Tabla de Archivos Abiertos del Sistema” </a:t>
            </a:r>
            <a:r>
              <a:rPr lang="es-AR" b="1" dirty="0"/>
              <a:t>(</a:t>
            </a:r>
            <a:r>
              <a:rPr lang="es-AR" b="1" dirty="0" smtClean="0"/>
              <a:t>TAAS). </a:t>
            </a:r>
            <a:r>
              <a:rPr lang="es-AR" dirty="0"/>
              <a:t>Una entrada de esta Tabla tendrá:</a:t>
            </a:r>
          </a:p>
          <a:p>
            <a:pPr lvl="2"/>
            <a:r>
              <a:rPr lang="es-AR" dirty="0"/>
              <a:t>Puntero (File pointer)</a:t>
            </a:r>
          </a:p>
          <a:p>
            <a:pPr lvl="2"/>
            <a:r>
              <a:rPr lang="es-AR" dirty="0"/>
              <a:t> Contador de aperturas del file (File open </a:t>
            </a:r>
            <a:r>
              <a:rPr lang="es-AR" dirty="0" err="1"/>
              <a:t>count</a:t>
            </a:r>
            <a:r>
              <a:rPr lang="es-AR" dirty="0"/>
              <a:t>)</a:t>
            </a:r>
          </a:p>
          <a:p>
            <a:pPr lvl="2"/>
            <a:r>
              <a:rPr lang="es-AR" dirty="0"/>
              <a:t>Ubicación del archivo en el disco </a:t>
            </a:r>
            <a:endParaRPr lang="es-AR" b="1" dirty="0"/>
          </a:p>
          <a:p>
            <a:r>
              <a:rPr lang="es-AR" b="1" dirty="0"/>
              <a:t>Tabla de archivos abiertos de cada proceso </a:t>
            </a:r>
            <a:r>
              <a:rPr lang="es-AR" dirty="0"/>
              <a:t>(contiene un puntero a la entrada apropiada de la tabla anterior (T.Global Archivos Abiertos) y otros campos). También conocido Tabla de Archivos Abiertos por Proceso </a:t>
            </a:r>
            <a:r>
              <a:rPr lang="es-AR" b="1" dirty="0"/>
              <a:t>(TAAP)</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8824" y="-99392"/>
            <a:ext cx="8229600" cy="850106"/>
          </a:xfrm>
        </p:spPr>
        <p:txBody>
          <a:bodyPr>
            <a:normAutofit fontScale="90000"/>
          </a:bodyPr>
          <a:lstStyle/>
          <a:p>
            <a:r>
              <a:rPr lang="es-AR" altLang="es-AR" b="1" dirty="0"/>
              <a:t>Crear, Abrir, Usar y Cerrar un Archivo</a:t>
            </a:r>
            <a:endParaRPr lang="es-AR" b="1" dirty="0"/>
          </a:p>
        </p:txBody>
      </p:sp>
      <p:sp>
        <p:nvSpPr>
          <p:cNvPr id="3" name="2 Marcador de contenido"/>
          <p:cNvSpPr>
            <a:spLocks noGrp="1"/>
          </p:cNvSpPr>
          <p:nvPr>
            <p:ph idx="1"/>
          </p:nvPr>
        </p:nvSpPr>
        <p:spPr>
          <a:xfrm>
            <a:off x="0" y="620688"/>
            <a:ext cx="9144000" cy="1224136"/>
          </a:xfrm>
        </p:spPr>
        <p:txBody>
          <a:bodyPr>
            <a:noAutofit/>
          </a:bodyPr>
          <a:lstStyle/>
          <a:p>
            <a:pPr>
              <a:buNone/>
            </a:pPr>
            <a:r>
              <a:rPr lang="es-AR" sz="1800" b="1" dirty="0"/>
              <a:t>	CREAR ARCHIVO</a:t>
            </a:r>
          </a:p>
          <a:p>
            <a:pPr>
              <a:lnSpc>
                <a:spcPct val="80000"/>
              </a:lnSpc>
              <a:buNone/>
              <a:defRPr/>
            </a:pPr>
            <a:r>
              <a:rPr lang="es-AR" sz="1500" dirty="0"/>
              <a:t>	Para crear un nuevo archivo, un programa de aplicación llama al sistema lógico de archivos. El sistema lógico de asigna un nuevo FCB. El sistema lee entonces el directorio apropiado en la memoria, lo actualiza con el nuevo nombre de archivo y el nuevo FCB y lo vuelve a escribir en el disco.</a:t>
            </a:r>
          </a:p>
          <a:p>
            <a:endParaRPr lang="es-AR" sz="1200" dirty="0"/>
          </a:p>
        </p:txBody>
      </p:sp>
      <p:sp>
        <p:nvSpPr>
          <p:cNvPr id="4" name="2 Marcador de contenido"/>
          <p:cNvSpPr txBox="1">
            <a:spLocks/>
          </p:cNvSpPr>
          <p:nvPr/>
        </p:nvSpPr>
        <p:spPr>
          <a:xfrm>
            <a:off x="1" y="1584681"/>
            <a:ext cx="8964486" cy="1700303"/>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s-AR" sz="3200" b="1" i="0" u="none" strike="noStrike" kern="1200" cap="none" spc="0" normalizeH="0" baseline="0" noProof="0" dirty="0">
                <a:ln>
                  <a:noFill/>
                </a:ln>
                <a:solidFill>
                  <a:schemeClr val="tx1"/>
                </a:solidFill>
                <a:effectLst/>
                <a:uLnTx/>
                <a:uFillTx/>
                <a:latin typeface="+mn-lt"/>
                <a:ea typeface="+mn-ea"/>
                <a:cs typeface="+mn-cs"/>
              </a:rPr>
              <a:t>	ABRIR ARCHIVO</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s-AR" sz="2700" b="0" i="0" u="none" strike="noStrike" kern="1200" cap="none" spc="0" normalizeH="0" baseline="0" noProof="0" dirty="0">
                <a:ln>
                  <a:noFill/>
                </a:ln>
                <a:solidFill>
                  <a:schemeClr val="tx1"/>
                </a:solidFill>
                <a:effectLst/>
                <a:uLnTx/>
                <a:uFillTx/>
                <a:latin typeface="+mn-lt"/>
                <a:ea typeface="+mn-ea"/>
                <a:cs typeface="+mn-cs"/>
              </a:rPr>
              <a:t>	La llamada open () pasa un nombre de archivo al sistema de archivos. Primero open () busca en la </a:t>
            </a:r>
            <a:r>
              <a:rPr kumimoji="0" lang="es-AR" sz="2700" b="1" i="0" u="none" strike="noStrike" kern="1200" cap="none" spc="0" normalizeH="0" baseline="0" noProof="0" dirty="0">
                <a:ln>
                  <a:noFill/>
                </a:ln>
                <a:solidFill>
                  <a:schemeClr val="tx1"/>
                </a:solidFill>
                <a:effectLst/>
                <a:uLnTx/>
                <a:uFillTx/>
                <a:latin typeface="+mn-lt"/>
                <a:ea typeface="+mn-ea"/>
                <a:cs typeface="+mn-cs"/>
              </a:rPr>
              <a:t>tabla global de archivos abiertos </a:t>
            </a:r>
            <a:r>
              <a:rPr kumimoji="0" lang="es-AR" sz="2700" b="0" i="0" u="none" strike="noStrike" kern="1200" cap="none" spc="0" normalizeH="0" baseline="0" noProof="0" dirty="0">
                <a:ln>
                  <a:noFill/>
                </a:ln>
                <a:solidFill>
                  <a:schemeClr val="tx1"/>
                </a:solidFill>
                <a:effectLst/>
                <a:uLnTx/>
                <a:uFillTx/>
                <a:latin typeface="+mn-lt"/>
                <a:ea typeface="+mn-ea"/>
                <a:cs typeface="+mn-cs"/>
              </a:rPr>
              <a:t>para ver si el archivo está siendo ya utilizado por otro proceso. En caso afirmativo, se crea una </a:t>
            </a:r>
            <a:r>
              <a:rPr kumimoji="0" lang="es-AR" sz="2700" b="1" i="0" u="none" strike="noStrike" kern="1200" cap="none" spc="0" normalizeH="0" baseline="0" noProof="0" dirty="0">
                <a:ln>
                  <a:noFill/>
                </a:ln>
                <a:solidFill>
                  <a:schemeClr val="tx1"/>
                </a:solidFill>
                <a:effectLst/>
                <a:uLnTx/>
                <a:uFillTx/>
                <a:latin typeface="+mn-lt"/>
                <a:ea typeface="+mn-ea"/>
                <a:cs typeface="+mn-cs"/>
              </a:rPr>
              <a:t>entrada en la tabla de archivos abiertos del proceso </a:t>
            </a:r>
            <a:r>
              <a:rPr kumimoji="0" lang="es-AR" sz="2700" b="0" i="0" u="none" strike="noStrike" kern="1200" cap="none" spc="0" normalizeH="0" baseline="0" noProof="0" dirty="0">
                <a:ln>
                  <a:noFill/>
                </a:ln>
                <a:solidFill>
                  <a:schemeClr val="tx1"/>
                </a:solidFill>
                <a:effectLst/>
                <a:uLnTx/>
                <a:uFillTx/>
                <a:latin typeface="+mn-lt"/>
                <a:ea typeface="+mn-ea"/>
                <a:cs typeface="+mn-cs"/>
              </a:rPr>
              <a:t>que apunte a la </a:t>
            </a:r>
            <a:r>
              <a:rPr kumimoji="0" lang="es-AR" sz="2700" b="1" i="0" u="none" strike="noStrike" kern="1200" cap="none" spc="0" normalizeH="0" baseline="0" noProof="0" dirty="0">
                <a:ln>
                  <a:noFill/>
                </a:ln>
                <a:solidFill>
                  <a:schemeClr val="tx1"/>
                </a:solidFill>
                <a:effectLst/>
                <a:uLnTx/>
                <a:uFillTx/>
                <a:latin typeface="+mn-lt"/>
                <a:ea typeface="+mn-ea"/>
                <a:cs typeface="+mn-cs"/>
              </a:rPr>
              <a:t>tabla global de archivos abiertos existente</a:t>
            </a:r>
            <a:r>
              <a:rPr kumimoji="0" lang="es-AR" sz="2700" b="0" i="0" u="none" strike="noStrike" kern="1200" cap="none" spc="0" normalizeH="0" baseline="0" noProof="0" dirty="0">
                <a:ln>
                  <a:noFill/>
                </a:ln>
                <a:solidFill>
                  <a:schemeClr val="tx1"/>
                </a:solidFill>
                <a:effectLst/>
                <a:uLnTx/>
                <a:uFillTx/>
                <a:latin typeface="+mn-lt"/>
                <a:ea typeface="+mn-ea"/>
                <a:cs typeface="+mn-cs"/>
              </a:rPr>
              <a:t>. Cuando un archivo está abierto, se busca en la estructura de directorios para encontrar el nombre de archivo indicado. Una vez encontrado el archivo, el</a:t>
            </a:r>
            <a:r>
              <a:rPr kumimoji="0" lang="es-AR" sz="2700" b="1" i="0" u="none" strike="noStrike" kern="1200" cap="none" spc="0" normalizeH="0" baseline="0" noProof="0" dirty="0">
                <a:ln>
                  <a:noFill/>
                </a:ln>
                <a:solidFill>
                  <a:schemeClr val="tx1"/>
                </a:solidFill>
                <a:effectLst/>
                <a:uLnTx/>
                <a:uFillTx/>
                <a:latin typeface="+mn-lt"/>
                <a:ea typeface="+mn-ea"/>
                <a:cs typeface="+mn-cs"/>
              </a:rPr>
              <a:t> FCB</a:t>
            </a:r>
            <a:r>
              <a:rPr kumimoji="0" lang="es-AR" sz="2700" b="0" i="0" u="none" strike="noStrike" kern="1200" cap="none" spc="0" normalizeH="0" baseline="0" noProof="0" dirty="0">
                <a:ln>
                  <a:noFill/>
                </a:ln>
                <a:solidFill>
                  <a:schemeClr val="tx1"/>
                </a:solidFill>
                <a:effectLst/>
                <a:uLnTx/>
                <a:uFillTx/>
                <a:latin typeface="+mn-lt"/>
                <a:ea typeface="+mn-ea"/>
                <a:cs typeface="+mn-cs"/>
              </a:rPr>
              <a:t> se copia en la tabla global de archivos abiertos existente en la memoria.</a:t>
            </a:r>
          </a:p>
        </p:txBody>
      </p:sp>
      <p:sp>
        <p:nvSpPr>
          <p:cNvPr id="6" name="2 Marcador de contenido"/>
          <p:cNvSpPr txBox="1">
            <a:spLocks/>
          </p:cNvSpPr>
          <p:nvPr/>
        </p:nvSpPr>
        <p:spPr>
          <a:xfrm>
            <a:off x="29704" y="3068960"/>
            <a:ext cx="8964487" cy="2088232"/>
          </a:xfrm>
          <a:prstGeom prst="rect">
            <a:avLst/>
          </a:prstGeom>
        </p:spPr>
        <p:txBody>
          <a:bodyPr vert="horz" lIns="91440" tIns="45720" rIns="91440" bIns="45720" rtlCol="0">
            <a:normAutofit fontScale="85000" lnSpcReduction="20000"/>
          </a:bodyPr>
          <a:lstStyle/>
          <a:p>
            <a:pPr marL="342900" indent="-342900">
              <a:spcBef>
                <a:spcPct val="20000"/>
              </a:spcBef>
            </a:pPr>
            <a:r>
              <a:rPr lang="es-AR" sz="2100" b="1" dirty="0"/>
              <a:t>	USAR ARCHIVO</a:t>
            </a:r>
          </a:p>
          <a:p>
            <a:pPr marL="342900" indent="-342900">
              <a:spcBef>
                <a:spcPct val="20000"/>
              </a:spcBef>
            </a:pPr>
            <a:r>
              <a:rPr lang="es-AR" sz="1400" dirty="0"/>
              <a:t>	</a:t>
            </a:r>
            <a:r>
              <a:rPr lang="es-AR" dirty="0"/>
              <a:t>A continuación, se crea una entrada en la tabla de archivos abiertos del proceso, con un puntero a la entrada de la tabla global de archivos abiertos y algunos otros campos de información (por ej. Puntero a la siguiente operación </a:t>
            </a:r>
            <a:r>
              <a:rPr lang="es-AR" dirty="0" err="1"/>
              <a:t>read</a:t>
            </a:r>
            <a:r>
              <a:rPr lang="es-AR" dirty="0"/>
              <a:t> () o </a:t>
            </a:r>
            <a:r>
              <a:rPr lang="es-AR" dirty="0" err="1"/>
              <a:t>write</a:t>
            </a:r>
            <a:r>
              <a:rPr lang="es-AR" dirty="0"/>
              <a:t> ()) y el modo de acceso en que se ha abierto el archivo. </a:t>
            </a:r>
          </a:p>
          <a:p>
            <a:pPr marL="342900" indent="-342900">
              <a:spcBef>
                <a:spcPct val="20000"/>
              </a:spcBef>
            </a:pPr>
            <a:r>
              <a:rPr lang="es-AR" dirty="0"/>
              <a:t>	La llamada open () devuelve un puntero a la entrada apropiada de la tabla de archivos abiertos del proceso; todas las operaciones de archivo se realizan a partir de ahí mediante este puntero. El nombre del archivo puede no formar parte de la tabla de archivos abiertos. Sin embargo, se lo puede almacenar en caché. El nombre que se proporciona a esas entradas varía de unos sistemas a otros, pero nosotros utilizamos el término</a:t>
            </a:r>
            <a:r>
              <a:rPr lang="es-AR" b="1" dirty="0"/>
              <a:t> Descriptor de archivo.</a:t>
            </a:r>
            <a:r>
              <a:rPr lang="es-AR" dirty="0"/>
              <a:t> En consecuencia, hasta que se cierre el archivo, todas las operaciones con el archivo se llevan a cabo mediante el descriptor de archivo contenido en la tabla de archivos abierto.</a:t>
            </a:r>
          </a:p>
        </p:txBody>
      </p:sp>
      <p:sp>
        <p:nvSpPr>
          <p:cNvPr id="9" name="2 Marcador de contenido"/>
          <p:cNvSpPr txBox="1">
            <a:spLocks/>
          </p:cNvSpPr>
          <p:nvPr/>
        </p:nvSpPr>
        <p:spPr>
          <a:xfrm>
            <a:off x="33657" y="5053960"/>
            <a:ext cx="9114296" cy="146875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defRPr/>
            </a:pPr>
            <a:r>
              <a:rPr lang="es-AR" sz="1800" b="1" dirty="0"/>
              <a:t>	CIERRE ARCHIVO</a:t>
            </a:r>
          </a:p>
          <a:p>
            <a:pPr>
              <a:buFont typeface="Arial" pitchFamily="34" charset="0"/>
              <a:buNone/>
              <a:defRPr/>
            </a:pPr>
            <a:r>
              <a:rPr lang="es-AR" sz="1500" dirty="0"/>
              <a:t>	Cuando un proceso cierra el archivo, se elimina la entrada de la tabla del procesos y se decremento el contador de aperturas existente en la tabla global. Cuando todos los usuarios que hayan abierto el archivo lo cierren, los metadatos actualizados se copian en la estructura de directorio residente en el disco y se elimina la entrada de la tabla global de archivos abiertos.</a:t>
            </a:r>
          </a:p>
          <a:p>
            <a:pPr>
              <a:buFont typeface="Arial" pitchFamily="34" charset="0"/>
              <a:buNone/>
              <a:defRPr/>
            </a:pPr>
            <a:endParaRPr lang="es-AR" sz="1500" dirty="0"/>
          </a:p>
          <a:p>
            <a:endParaRPr lang="es-AR" sz="1500" dirty="0"/>
          </a:p>
        </p:txBody>
      </p:sp>
      <p:sp>
        <p:nvSpPr>
          <p:cNvPr id="10" name="Rectángulo 9"/>
          <p:cNvSpPr/>
          <p:nvPr/>
        </p:nvSpPr>
        <p:spPr>
          <a:xfrm>
            <a:off x="395536" y="6488668"/>
            <a:ext cx="7326493" cy="369332"/>
          </a:xfrm>
          <a:prstGeom prst="rect">
            <a:avLst/>
          </a:prstGeom>
        </p:spPr>
        <p:txBody>
          <a:bodyPr wrap="none">
            <a:spAutoFit/>
          </a:bodyPr>
          <a:lstStyle/>
          <a:p>
            <a:pPr marL="342900" indent="-342900">
              <a:spcBef>
                <a:spcPct val="20000"/>
              </a:spcBef>
            </a:pPr>
            <a:r>
              <a:rPr lang="es-AR" b="1" dirty="0"/>
              <a:t>**Ejecutar Comando  lsof y lsof –u….. lsof –i ???? (</a:t>
            </a:r>
            <a:r>
              <a:rPr lang="es-AR" dirty="0"/>
              <a:t># lsof -u root -a +D /bin</a:t>
            </a:r>
            <a:r>
              <a:rPr lang="es-AR" b="1" dirty="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107504" y="44624"/>
            <a:ext cx="8964488" cy="825392"/>
          </a:xfrm>
          <a:ln/>
          <a:extLs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ctr">
            <a:normAutofit/>
          </a:bodyPr>
          <a:lstStyle/>
          <a:p>
            <a:pPr>
              <a:tabLst>
                <a:tab pos="0" algn="l"/>
                <a:tab pos="406086" algn="l"/>
                <a:tab pos="813612" algn="l"/>
                <a:tab pos="1221138" algn="l"/>
                <a:tab pos="1628664" algn="l"/>
                <a:tab pos="2036190" algn="l"/>
                <a:tab pos="2440836" algn="l"/>
                <a:tab pos="2851242" algn="l"/>
                <a:tab pos="3258769" algn="l"/>
                <a:tab pos="3664855" algn="l"/>
                <a:tab pos="4073821" algn="l"/>
                <a:tab pos="4481346" algn="l"/>
                <a:tab pos="4888873" algn="l"/>
                <a:tab pos="5292079" algn="l"/>
                <a:tab pos="5703925" algn="l"/>
                <a:tab pos="6111450" algn="l"/>
                <a:tab pos="6517536" algn="l"/>
                <a:tab pos="6920742" algn="l"/>
                <a:tab pos="7334029" algn="l"/>
                <a:tab pos="7741554" algn="l"/>
                <a:tab pos="8144760" algn="l"/>
              </a:tabLst>
            </a:pPr>
            <a:r>
              <a:rPr lang="es-AR" altLang="es-AR" sz="3600" b="1" dirty="0"/>
              <a:t>Crear, Abrir, Usar y Cerrar un Archivo (Síntesis)</a:t>
            </a:r>
            <a:endParaRPr lang="es-AR" altLang="es-AR" sz="3266" b="1" dirty="0"/>
          </a:p>
        </p:txBody>
      </p:sp>
      <p:sp>
        <p:nvSpPr>
          <p:cNvPr id="6146" name="Rectangle 2"/>
          <p:cNvSpPr>
            <a:spLocks noGrp="1" noChangeArrowheads="1"/>
          </p:cNvSpPr>
          <p:nvPr>
            <p:ph type="body" idx="1"/>
          </p:nvPr>
        </p:nvSpPr>
        <p:spPr>
          <a:xfrm>
            <a:off x="686628" y="1196752"/>
            <a:ext cx="7806240" cy="4802400"/>
          </a:xfrm>
          <a:ln/>
          <a:extLs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ormAutofit fontScale="92500" lnSpcReduction="20000"/>
          </a:bodyPr>
          <a:lstStyle/>
          <a:p>
            <a:pPr>
              <a:lnSpc>
                <a:spcPct val="90000"/>
              </a:lnSpc>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2540" b="1" dirty="0"/>
              <a:t>Crear</a:t>
            </a:r>
          </a:p>
          <a:p>
            <a:pPr lvl="1">
              <a:lnSpc>
                <a:spcPct val="90000"/>
              </a:lnSpc>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dirty="0"/>
              <a:t>SO busca un bloque de control de Volumen un puntero  para un FCB no usado</a:t>
            </a:r>
          </a:p>
          <a:p>
            <a:pPr lvl="1">
              <a:lnSpc>
                <a:spcPct val="90000"/>
              </a:lnSpc>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dirty="0"/>
              <a:t>SO suma puntero de FCB en la estructura del directorio. </a:t>
            </a:r>
          </a:p>
          <a:p>
            <a:pPr>
              <a:lnSpc>
                <a:spcPct val="90000"/>
              </a:lnSpc>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2540" b="1" dirty="0"/>
              <a:t>Abrir</a:t>
            </a:r>
          </a:p>
          <a:p>
            <a:pPr lvl="1">
              <a:lnSpc>
                <a:spcPct val="90000"/>
              </a:lnSpc>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dirty="0"/>
              <a:t>Buscar si archivo esta abierto en TAAS, si no esta Buscar en directorios por nombre de archivo </a:t>
            </a:r>
          </a:p>
          <a:p>
            <a:pPr lvl="1">
              <a:lnSpc>
                <a:spcPct val="90000"/>
              </a:lnSpc>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dirty="0"/>
              <a:t>Copiar información de FCB a la TAAS</a:t>
            </a:r>
          </a:p>
          <a:p>
            <a:pPr lvl="1">
              <a:lnSpc>
                <a:spcPct val="90000"/>
              </a:lnSpc>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dirty="0"/>
              <a:t>Sumar una entrada para el archivo en la TAAP, que contiene puntero a TAAS</a:t>
            </a:r>
          </a:p>
          <a:p>
            <a:pPr lvl="1">
              <a:lnSpc>
                <a:spcPct val="90000"/>
              </a:lnSpc>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dirty="0"/>
              <a:t>Sistema de Archivos retorna descriptor de archivo o </a:t>
            </a:r>
            <a:r>
              <a:rPr lang="es-AR" altLang="es-AR" sz="1814" dirty="0" err="1"/>
              <a:t>handle</a:t>
            </a:r>
            <a:r>
              <a:rPr lang="es-AR" altLang="es-AR" sz="1814" dirty="0"/>
              <a:t> al proceso que lo abre</a:t>
            </a:r>
          </a:p>
          <a:p>
            <a:pPr>
              <a:lnSpc>
                <a:spcPct val="90000"/>
              </a:lnSpc>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2540" b="1" dirty="0"/>
              <a:t>Usar</a:t>
            </a:r>
          </a:p>
          <a:p>
            <a:pPr lvl="1">
              <a:lnSpc>
                <a:spcPct val="90000"/>
              </a:lnSpc>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dirty="0"/>
              <a:t>Escribir, buscar el bloque de control de partición por punteros a bloques de disco vacíos</a:t>
            </a:r>
          </a:p>
          <a:p>
            <a:pPr lvl="1">
              <a:lnSpc>
                <a:spcPct val="90000"/>
              </a:lnSpc>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dirty="0"/>
              <a:t>Leer. buscar en FCB bloques a leer</a:t>
            </a:r>
          </a:p>
          <a:p>
            <a:pPr marL="342900" lvl="1" indent="-342900">
              <a:buFont typeface="Arial" pitchFamily="34" charset="0"/>
              <a:buChar char="•"/>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2540" b="1" dirty="0"/>
              <a:t>Cierre</a:t>
            </a:r>
          </a:p>
          <a:p>
            <a:pPr lvl="1">
              <a:lnSpc>
                <a:spcPct val="90000"/>
              </a:lnSpc>
              <a:buFontTx/>
              <a:buChar char="-"/>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dirty="0"/>
              <a:t>Se elimina la entrada de la Tabla de Archivos Abiertos del proceso</a:t>
            </a:r>
          </a:p>
          <a:p>
            <a:pPr lvl="1">
              <a:lnSpc>
                <a:spcPct val="90000"/>
              </a:lnSpc>
              <a:buFontTx/>
              <a:buChar char="-"/>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dirty="0"/>
              <a:t>Se </a:t>
            </a:r>
            <a:r>
              <a:rPr lang="es-AR" altLang="es-AR" sz="1814" dirty="0" err="1"/>
              <a:t>decrementa</a:t>
            </a:r>
            <a:r>
              <a:rPr lang="es-AR" altLang="es-AR" sz="1814" dirty="0"/>
              <a:t> el Contador de archivos abiertos de la tabla Global de archivos abiertos.</a:t>
            </a:r>
          </a:p>
          <a:p>
            <a:pPr lvl="1">
              <a:lnSpc>
                <a:spcPct val="90000"/>
              </a:lnSpc>
              <a:buFontTx/>
              <a:buChar char="-"/>
              <a:tabLst>
                <a:tab pos="404646" algn="l"/>
                <a:tab pos="812172" algn="l"/>
                <a:tab pos="1219698" algn="l"/>
                <a:tab pos="1627224" algn="l"/>
                <a:tab pos="2034750" algn="l"/>
                <a:tab pos="2440836" algn="l"/>
                <a:tab pos="2849803" algn="l"/>
                <a:tab pos="3257328" algn="l"/>
                <a:tab pos="3664855" algn="l"/>
                <a:tab pos="4068060" algn="l"/>
                <a:tab pos="4479907" algn="l"/>
                <a:tab pos="4887432" algn="l"/>
                <a:tab pos="5292079" algn="l"/>
                <a:tab pos="5695284" algn="l"/>
                <a:tab pos="6110011" algn="l"/>
                <a:tab pos="6517536" algn="l"/>
                <a:tab pos="6920742" algn="l"/>
                <a:tab pos="7332588" algn="l"/>
                <a:tab pos="7740115" algn="l"/>
                <a:tab pos="8144760" algn="l"/>
              </a:tabLst>
            </a:pPr>
            <a:r>
              <a:rPr lang="es-AR" altLang="es-AR" sz="1814" dirty="0"/>
              <a:t>Se guardan los nuevos metadatos en el FCB del disco una vez que fue cerrado el archivo.</a:t>
            </a:r>
          </a:p>
        </p:txBody>
      </p:sp>
    </p:spTree>
    <p:extLst>
      <p:ext uri="{BB962C8B-B14F-4D97-AF65-F5344CB8AC3E}">
        <p14:creationId xmlns:p14="http://schemas.microsoft.com/office/powerpoint/2010/main" val="241274155"/>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29639</TotalTime>
  <Words>2604</Words>
  <Application>Microsoft Office PowerPoint</Application>
  <PresentationFormat>Presentación en pantalla (4:3)</PresentationFormat>
  <Paragraphs>604</Paragraphs>
  <Slides>44</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44</vt:i4>
      </vt:variant>
    </vt:vector>
  </HeadingPairs>
  <TitlesOfParts>
    <vt:vector size="48" baseType="lpstr">
      <vt:lpstr>Arial</vt:lpstr>
      <vt:lpstr>Calibri</vt:lpstr>
      <vt:lpstr>Wingdings</vt:lpstr>
      <vt:lpstr>Tema de Office</vt:lpstr>
      <vt:lpstr>Sistemas Operativos UNAHUR</vt:lpstr>
      <vt:lpstr>Implementación de Sistemas de Archivos</vt:lpstr>
      <vt:lpstr>Estructura de un Sistema de Archivos</vt:lpstr>
      <vt:lpstr>Estructura de un Sistema de Archivos</vt:lpstr>
      <vt:lpstr>Estructura de un Sistema de Archivos</vt:lpstr>
      <vt:lpstr>Información de un Sistema de archivos (en el disco)</vt:lpstr>
      <vt:lpstr>Información de un Sistema de archivos (en memoria)</vt:lpstr>
      <vt:lpstr>Crear, Abrir, Usar y Cerrar un Archivo</vt:lpstr>
      <vt:lpstr>Crear, Abrir, Usar y Cerrar un Archivo (Síntesis)</vt:lpstr>
      <vt:lpstr>Ejemplo (Abrir Archivo)</vt:lpstr>
      <vt:lpstr>Ejemplo (Leer Archivo)</vt:lpstr>
      <vt:lpstr>Implementación de Sistemas de Archivos</vt:lpstr>
      <vt:lpstr>Presentación de PowerPoint</vt:lpstr>
      <vt:lpstr>Implementación de Sistemas de Archivos</vt:lpstr>
      <vt:lpstr>Implementación de Sistemas de Archivos</vt:lpstr>
      <vt:lpstr>Particiones y montaje</vt:lpstr>
      <vt:lpstr>Particiones y montaje</vt:lpstr>
      <vt:lpstr>Particiones y montaje</vt:lpstr>
      <vt:lpstr>Métodos de asignación de Espacio</vt:lpstr>
      <vt:lpstr>Asignación contigua</vt:lpstr>
      <vt:lpstr>Asignación contigua</vt:lpstr>
      <vt:lpstr>Asignación enlazada o encadenada</vt:lpstr>
      <vt:lpstr>Asignación enlazada o encadenada</vt:lpstr>
      <vt:lpstr>Presentación de PowerPoint</vt:lpstr>
      <vt:lpstr>Asignación Enlazada (Ej. FAT32)</vt:lpstr>
      <vt:lpstr>Asignación indexada</vt:lpstr>
      <vt:lpstr>Asignación indexada</vt:lpstr>
      <vt:lpstr>Asignación indexada</vt:lpstr>
      <vt:lpstr>INODOS</vt:lpstr>
      <vt:lpstr>Definición “inodo”:</vt:lpstr>
      <vt:lpstr>Ejemplo inodo</vt:lpstr>
      <vt:lpstr>Inodos (Hard Link Vs Soft Link)</vt:lpstr>
      <vt:lpstr>inodo</vt:lpstr>
      <vt:lpstr>Ejemplo de inodo</vt:lpstr>
      <vt:lpstr>Sistema de Archivos EXT3</vt:lpstr>
      <vt:lpstr>Ejercicio</vt:lpstr>
      <vt:lpstr>De forma Genérica</vt:lpstr>
      <vt:lpstr>Gestión del espacio libre</vt:lpstr>
      <vt:lpstr>Gestión del espacio libre</vt:lpstr>
      <vt:lpstr>Gestión del espacio libre</vt:lpstr>
      <vt:lpstr>Gestión del espacio libre</vt:lpstr>
      <vt:lpstr>Agrupamiento</vt:lpstr>
      <vt:lpstr>Recuento</vt:lpstr>
      <vt:lpstr>EOF… ahora si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Operativos UNAHUR</dc:title>
  <dc:creator>Robles, Leandro</dc:creator>
  <cp:lastModifiedBy>Robles, Leandro</cp:lastModifiedBy>
  <cp:revision>303</cp:revision>
  <dcterms:created xsi:type="dcterms:W3CDTF">2019-02-14T01:06:32Z</dcterms:created>
  <dcterms:modified xsi:type="dcterms:W3CDTF">2021-11-06T15:53:20Z</dcterms:modified>
</cp:coreProperties>
</file>