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83" r:id="rId3"/>
    <p:sldId id="257" r:id="rId4"/>
    <p:sldId id="258" r:id="rId5"/>
    <p:sldId id="259" r:id="rId6"/>
    <p:sldId id="280" r:id="rId7"/>
    <p:sldId id="260" r:id="rId8"/>
    <p:sldId id="261" r:id="rId9"/>
    <p:sldId id="262" r:id="rId10"/>
    <p:sldId id="263" r:id="rId11"/>
    <p:sldId id="264" r:id="rId12"/>
    <p:sldId id="284" r:id="rId13"/>
    <p:sldId id="267" r:id="rId14"/>
    <p:sldId id="270" r:id="rId15"/>
    <p:sldId id="269" r:id="rId16"/>
    <p:sldId id="266" r:id="rId17"/>
    <p:sldId id="271" r:id="rId18"/>
    <p:sldId id="272" r:id="rId19"/>
    <p:sldId id="273" r:id="rId20"/>
    <p:sldId id="281" r:id="rId21"/>
    <p:sldId id="274" r:id="rId22"/>
    <p:sldId id="275" r:id="rId23"/>
    <p:sldId id="276" r:id="rId24"/>
    <p:sldId id="277" r:id="rId25"/>
    <p:sldId id="278" r:id="rId26"/>
    <p:sldId id="279" r:id="rId27"/>
    <p:sldId id="282" r:id="rId2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24" autoAdjust="0"/>
  </p:normalViewPr>
  <p:slideViewPr>
    <p:cSldViewPr>
      <p:cViewPr>
        <p:scale>
          <a:sx n="75" d="100"/>
          <a:sy n="75" d="100"/>
        </p:scale>
        <p:origin x="690" y="3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162BA8-A2AD-4C05-9470-FE803B195BC9}" type="datetimeFigureOut">
              <a:rPr lang="es-AR" smtClean="0"/>
              <a:pPr/>
              <a:t>11/9/2021</a:t>
            </a:fld>
            <a:endParaRPr lang="es-AR"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0D1C-B4D2-44D8-AE9A-93314FC51D1A}" type="slidenum">
              <a:rPr lang="es-AR" smtClean="0"/>
              <a:pPr/>
              <a:t>‹Nº›</a:t>
            </a:fld>
            <a:endParaRPr lang="es-AR" dirty="0"/>
          </a:p>
        </p:txBody>
      </p:sp>
    </p:spTree>
    <p:extLst>
      <p:ext uri="{BB962C8B-B14F-4D97-AF65-F5344CB8AC3E}">
        <p14:creationId xmlns:p14="http://schemas.microsoft.com/office/powerpoint/2010/main" val="2245675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11/09/2021</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11/09/2021</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11/09/2021</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11/09/2021</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11/09/2021</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pPr/>
              <a:t>11/09/2021</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pPr/>
              <a:t>11/09/2021</a:t>
            </a:fld>
            <a:endParaRPr lang="es-ES" dirty="0"/>
          </a:p>
        </p:txBody>
      </p:sp>
      <p:sp>
        <p:nvSpPr>
          <p:cNvPr id="8" name="7 Marcador de pie de página"/>
          <p:cNvSpPr>
            <a:spLocks noGrp="1"/>
          </p:cNvSpPr>
          <p:nvPr>
            <p:ph type="ftr" sz="quarter" idx="11"/>
          </p:nvPr>
        </p:nvSpPr>
        <p:spPr/>
        <p:txBody>
          <a:bodyPr/>
          <a:lstStyle/>
          <a:p>
            <a:endParaRPr lang="es-ES" dirty="0"/>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pPr/>
              <a:t>11/09/2021</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11/09/2021</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11/09/2021</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11/09/2021</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11/09/2021</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google.com/imgres?imgurl=https://pbs.twimg.com/profile_images/770597096005206016/dbEciBxW_400x400.jpg&amp;imgrefurl=https://twitter.com/unahurlingham&amp;docid=Vi2EL1zThe4KPM&amp;tbnid=7weu59TG-0BvZM:&amp;vet=10ahUKEwjAnfeFiLzgAhWOK7kGHUYtD0EQMwgrKAIwAg..i&amp;w=302&amp;h=302&amp;bih=868&amp;biw=1821&amp;q=unahur&amp;ved=0ahUKEwjAnfeFiLzgAhWOK7kGHUYtD0EQMwgrKAIwAg&amp;iact=mrc&amp;uact=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827584" y="476672"/>
            <a:ext cx="7772400" cy="1470025"/>
          </a:xfrm>
        </p:spPr>
        <p:txBody>
          <a:bodyPr/>
          <a:lstStyle/>
          <a:p>
            <a:r>
              <a:rPr lang="es-AR" b="1" dirty="0"/>
              <a:t>Sistemas Operativos UNAHUR</a:t>
            </a:r>
          </a:p>
        </p:txBody>
      </p:sp>
      <p:sp>
        <p:nvSpPr>
          <p:cNvPr id="3" name="2 Subtítulo"/>
          <p:cNvSpPr>
            <a:spLocks noGrp="1"/>
          </p:cNvSpPr>
          <p:nvPr>
            <p:ph type="subTitle" idx="1"/>
          </p:nvPr>
        </p:nvSpPr>
        <p:spPr/>
        <p:txBody>
          <a:bodyPr/>
          <a:lstStyle/>
          <a:p>
            <a:r>
              <a:rPr lang="es-AR" dirty="0"/>
              <a:t>Autor: Ing. Leandro Robles</a:t>
            </a:r>
          </a:p>
          <a:p>
            <a:r>
              <a:rPr lang="es-AR" dirty="0"/>
              <a:t>roblesleandro@hotmail.com</a:t>
            </a:r>
          </a:p>
        </p:txBody>
      </p:sp>
      <p:sp>
        <p:nvSpPr>
          <p:cNvPr id="20483" name="AutoShape 3" descr="Image result for unahur">
            <a:hlinkClick r:id="rId2"/>
          </p:cNvPr>
          <p:cNvSpPr>
            <a:spLocks noChangeAspect="1" noChangeArrowheads="1"/>
          </p:cNvSpPr>
          <p:nvPr/>
        </p:nvSpPr>
        <p:spPr bwMode="auto">
          <a:xfrm>
            <a:off x="92075"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s-AR" dirty="0"/>
          </a:p>
        </p:txBody>
      </p:sp>
      <p:sp>
        <p:nvSpPr>
          <p:cNvPr id="20485" name="AutoShape 5" descr="Image result for unahur">
            <a:hlinkClick r:id="rId2"/>
          </p:cNvPr>
          <p:cNvSpPr>
            <a:spLocks noChangeAspect="1" noChangeArrowheads="1"/>
          </p:cNvSpPr>
          <p:nvPr/>
        </p:nvSpPr>
        <p:spPr bwMode="auto">
          <a:xfrm>
            <a:off x="92075"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s-AR" dirty="0"/>
          </a:p>
        </p:txBody>
      </p:sp>
      <p:pic>
        <p:nvPicPr>
          <p:cNvPr id="20486" name="Picture 6" descr="C:\Users\lrobles\Desktop\dbEciBxW_400x400.jpg"/>
          <p:cNvPicPr>
            <a:picLocks noChangeAspect="1" noChangeArrowheads="1"/>
          </p:cNvPicPr>
          <p:nvPr/>
        </p:nvPicPr>
        <p:blipFill>
          <a:blip r:embed="rId3" cstate="print"/>
          <a:srcRect/>
          <a:stretch>
            <a:fillRect/>
          </a:stretch>
        </p:blipFill>
        <p:spPr bwMode="auto">
          <a:xfrm>
            <a:off x="3491880" y="1556792"/>
            <a:ext cx="2024062" cy="202406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4624"/>
            <a:ext cx="8229600" cy="1143000"/>
          </a:xfrm>
        </p:spPr>
        <p:txBody>
          <a:bodyPr/>
          <a:lstStyle/>
          <a:p>
            <a:r>
              <a:rPr lang="es-AR" b="1" dirty="0"/>
              <a:t>Criterios de Planificación</a:t>
            </a:r>
          </a:p>
        </p:txBody>
      </p:sp>
      <p:sp>
        <p:nvSpPr>
          <p:cNvPr id="3" name="2 Marcador de contenido"/>
          <p:cNvSpPr>
            <a:spLocks noGrp="1"/>
          </p:cNvSpPr>
          <p:nvPr>
            <p:ph idx="1"/>
          </p:nvPr>
        </p:nvSpPr>
        <p:spPr>
          <a:xfrm>
            <a:off x="395536" y="1268760"/>
            <a:ext cx="8291264" cy="5112568"/>
          </a:xfrm>
        </p:spPr>
        <p:txBody>
          <a:bodyPr>
            <a:normAutofit fontScale="47500" lnSpcReduction="20000"/>
          </a:bodyPr>
          <a:lstStyle/>
          <a:p>
            <a:pPr lvl="0"/>
            <a:r>
              <a:rPr lang="es-ES" b="1" u="sng" dirty="0"/>
              <a:t>Utilización de la CPU</a:t>
            </a:r>
            <a:r>
              <a:rPr lang="es-ES" dirty="0"/>
              <a:t>: deseamos mantener la CPU tan ocupada como sea posible. Conceptualmente, la utilización de la CPU se define en el rango comprendido entre el 0% y el 100%. </a:t>
            </a:r>
          </a:p>
          <a:p>
            <a:pPr marL="0" lvl="0" indent="0">
              <a:buNone/>
            </a:pPr>
            <a:r>
              <a:rPr lang="es-ES" dirty="0"/>
              <a:t>         (</a:t>
            </a:r>
            <a:r>
              <a:rPr lang="es-ES" b="1" dirty="0">
                <a:solidFill>
                  <a:schemeClr val="tx2"/>
                </a:solidFill>
              </a:rPr>
              <a:t>QUE NO HAYA TIEMPOS MUERTOS)</a:t>
            </a:r>
          </a:p>
          <a:p>
            <a:pPr lvl="0">
              <a:buNone/>
            </a:pPr>
            <a:r>
              <a:rPr lang="es-ES" dirty="0"/>
              <a:t> </a:t>
            </a:r>
            <a:endParaRPr lang="es-AR" dirty="0"/>
          </a:p>
          <a:p>
            <a:r>
              <a:rPr lang="es-ES" b="1" u="sng" dirty="0"/>
              <a:t>Tasa de procesamiento:</a:t>
            </a:r>
            <a:r>
              <a:rPr lang="es-ES" dirty="0"/>
              <a:t> Si la CPU está ocupada ejecutando procesos, entonces se estará llevando a cabo algún tipo de trabajo. Una medida de esa cantidad de trabajo es el número de procesos que se completan por unidad de tiempo (</a:t>
            </a:r>
            <a:r>
              <a:rPr lang="es-ES" b="1" dirty="0">
                <a:solidFill>
                  <a:schemeClr val="tx2"/>
                </a:solidFill>
              </a:rPr>
              <a:t>CUANTOS PROCESOS SE TERMINAN EN UN PARTIDO</a:t>
            </a:r>
            <a:r>
              <a:rPr lang="es-ES" dirty="0"/>
              <a:t>)</a:t>
            </a:r>
          </a:p>
          <a:p>
            <a:pPr lvl="0"/>
            <a:endParaRPr lang="es-AR" dirty="0"/>
          </a:p>
          <a:p>
            <a:pPr lvl="0"/>
            <a:r>
              <a:rPr lang="es-ES" b="1" u="sng" dirty="0"/>
              <a:t>Tiempo de ejecución</a:t>
            </a:r>
            <a:r>
              <a:rPr lang="es-ES" dirty="0"/>
              <a:t>: Es el intervalo que va desde el instante en que se ordena la ejecución de un proceso hasta el instante en que se completa. En ese intervalo de tiempo, incluye el tiempo que tarda en cargarse en la memoria, esperar en la cola de procesos preparados, etc. </a:t>
            </a:r>
          </a:p>
          <a:p>
            <a:pPr marL="0" lvl="0" indent="0">
              <a:buNone/>
            </a:pPr>
            <a:r>
              <a:rPr lang="es-ES" b="1" dirty="0">
                <a:solidFill>
                  <a:schemeClr val="tx2"/>
                </a:solidFill>
              </a:rPr>
              <a:t>        (TIEMPO DESDE QUE EL JUGADOR ESTA EN EL BANCO HASTA QUE TERMINA EL PARTIDO)</a:t>
            </a:r>
          </a:p>
          <a:p>
            <a:pPr lvl="0">
              <a:buNone/>
            </a:pPr>
            <a:endParaRPr lang="es-AR" dirty="0"/>
          </a:p>
          <a:p>
            <a:pPr lvl="0"/>
            <a:r>
              <a:rPr lang="es-ES" b="1" u="sng" dirty="0"/>
              <a:t>Tiempo de espera</a:t>
            </a:r>
            <a:r>
              <a:rPr lang="es-ES" dirty="0"/>
              <a:t>: el algoritmo de planificación de la CPU no afecta la cantidad de tiempo durante la que un proceso se ejecuta o hace una operación de E/S; afecta solo al periodo de tiempo que un proceso invierte en esperar en la cola de procesos preparados. </a:t>
            </a:r>
            <a:r>
              <a:rPr lang="es-ES" u="sng" dirty="0"/>
              <a:t>El tiempo de espera</a:t>
            </a:r>
            <a:r>
              <a:rPr lang="es-ES" dirty="0"/>
              <a:t> es la suma de los periodos invertidos en esperar en la cola de procesos preparados. </a:t>
            </a:r>
          </a:p>
          <a:p>
            <a:pPr marL="0" lvl="0" indent="0">
              <a:buNone/>
            </a:pPr>
            <a:r>
              <a:rPr lang="es-ES" b="1" dirty="0">
                <a:solidFill>
                  <a:schemeClr val="tx2"/>
                </a:solidFill>
              </a:rPr>
              <a:t>        (TIEMPO QUE ESTA EN EL BANCO,TENER EN CUENTRA QUE ESTOS JUGADORES ENTRAN Y SALEN)</a:t>
            </a:r>
          </a:p>
          <a:p>
            <a:pPr lvl="0">
              <a:buNone/>
            </a:pPr>
            <a:endParaRPr lang="es-AR" dirty="0"/>
          </a:p>
          <a:p>
            <a:pPr lvl="0"/>
            <a:r>
              <a:rPr lang="es-ES" b="1" u="sng" dirty="0"/>
              <a:t>Tiempo de respuesta</a:t>
            </a:r>
            <a:r>
              <a:rPr lang="es-ES" dirty="0"/>
              <a:t>: En Sistemas Interactivos. Es el tiempo que el proceso tarda en empezar a responder, no el tiempo que tarda en enviar a la salida toda la información de respuesta. Generalmente, el tiempo de respuesta está limitado por la velocidad del dispositivo de salida.</a:t>
            </a:r>
          </a:p>
          <a:p>
            <a:pPr marL="0" indent="0">
              <a:buNone/>
            </a:pPr>
            <a:r>
              <a:rPr lang="es-ES" b="1" dirty="0">
                <a:solidFill>
                  <a:schemeClr val="tx2"/>
                </a:solidFill>
              </a:rPr>
              <a:t>        (TIEMPO QUE  TARDA APARECER LA PRIMERA VEZ Ej.</a:t>
            </a:r>
            <a:r>
              <a:rPr lang="es-AR" b="1" dirty="0">
                <a:solidFill>
                  <a:schemeClr val="tx2"/>
                </a:solidFill>
              </a:rPr>
              <a:t>"</a:t>
            </a:r>
            <a:r>
              <a:rPr lang="es-AR" b="1" dirty="0" err="1">
                <a:solidFill>
                  <a:schemeClr val="tx2"/>
                </a:solidFill>
              </a:rPr>
              <a:t>Bandersnatch</a:t>
            </a:r>
            <a:r>
              <a:rPr lang="es-AR" b="1" dirty="0">
                <a:solidFill>
                  <a:schemeClr val="tx2"/>
                </a:solidFill>
              </a:rPr>
              <a:t>“)</a:t>
            </a:r>
          </a:p>
          <a:p>
            <a:pPr lvl="0"/>
            <a:endParaRPr lang="es-A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Algoritmos de Planificación</a:t>
            </a:r>
          </a:p>
        </p:txBody>
      </p:sp>
      <p:sp>
        <p:nvSpPr>
          <p:cNvPr id="3" name="2 Marcador de contenido"/>
          <p:cNvSpPr>
            <a:spLocks noGrp="1"/>
          </p:cNvSpPr>
          <p:nvPr>
            <p:ph idx="1"/>
          </p:nvPr>
        </p:nvSpPr>
        <p:spPr>
          <a:xfrm>
            <a:off x="251520" y="2060848"/>
            <a:ext cx="8229600" cy="3528391"/>
          </a:xfrm>
        </p:spPr>
        <p:txBody>
          <a:bodyPr>
            <a:normAutofit fontScale="85000" lnSpcReduction="20000"/>
          </a:bodyPr>
          <a:lstStyle/>
          <a:p>
            <a:r>
              <a:rPr lang="es-AR" b="1" dirty="0"/>
              <a:t>Planificación FCFS (First Come- First Served)</a:t>
            </a:r>
          </a:p>
          <a:p>
            <a:pPr>
              <a:buNone/>
            </a:pPr>
            <a:r>
              <a:rPr lang="es-ES" dirty="0"/>
              <a:t>	</a:t>
            </a:r>
          </a:p>
          <a:p>
            <a:pPr>
              <a:buNone/>
            </a:pPr>
            <a:r>
              <a:rPr lang="es-ES" dirty="0"/>
              <a:t>Se asigna primero la CPU al proceso que primero la solicite. La implementación se gestiona fácilmente con una cola FIFO. Cuando un proceso entra en la cola de procesos preparados, su PCB se coloca al final de la cola. Cuando la CPU queda libre, se asigna al proceso que este al principio de la cola y ese proceso que pasa a ejecutarse se elimina de la cola.</a:t>
            </a:r>
            <a:endParaRPr lang="es-AR" dirty="0"/>
          </a:p>
        </p:txBody>
      </p:sp>
      <p:sp>
        <p:nvSpPr>
          <p:cNvPr id="4" name="1 Título"/>
          <p:cNvSpPr txBox="1">
            <a:spLocks/>
          </p:cNvSpPr>
          <p:nvPr/>
        </p:nvSpPr>
        <p:spPr>
          <a:xfrm>
            <a:off x="-324544" y="1340768"/>
            <a:ext cx="5688632" cy="710952"/>
          </a:xfrm>
          <a:prstGeom prst="rect">
            <a:avLst/>
          </a:prstGeom>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AR" sz="4400" b="1" i="0" u="none" strike="noStrike" kern="1200" cap="none" spc="0" normalizeH="0" baseline="0" noProof="0" dirty="0">
                <a:ln>
                  <a:noFill/>
                </a:ln>
                <a:solidFill>
                  <a:schemeClr val="tx1"/>
                </a:solidFill>
                <a:effectLst/>
                <a:uLnTx/>
                <a:uFillTx/>
                <a:latin typeface="+mj-lt"/>
                <a:ea typeface="+mj-ea"/>
                <a:cs typeface="+mj-cs"/>
              </a:rPr>
              <a:t>No Expropiativos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to Video de hombre comiendo en medio de una pelea se vuelve viral 15 enero 2020">
            <a:extLst>
              <a:ext uri="{FF2B5EF4-FFF2-40B4-BE49-F238E27FC236}">
                <a16:creationId xmlns:a16="http://schemas.microsoft.com/office/drawing/2014/main" id="{C85D2195-BC95-489C-AD66-7961FDC6DE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1355" y="2492896"/>
            <a:ext cx="5721290" cy="3226172"/>
          </a:xfrm>
          <a:prstGeom prst="rect">
            <a:avLst/>
          </a:prstGeom>
          <a:noFill/>
          <a:extLst>
            <a:ext uri="{909E8E84-426E-40DD-AFC4-6F175D3DCCD1}">
              <a14:hiddenFill xmlns:a14="http://schemas.microsoft.com/office/drawing/2010/main">
                <a:solidFill>
                  <a:srgbClr val="FFFFFF"/>
                </a:solidFill>
              </a14:hiddenFill>
            </a:ext>
          </a:extLst>
        </p:spPr>
      </p:pic>
      <p:sp>
        <p:nvSpPr>
          <p:cNvPr id="5" name="1 Título">
            <a:extLst>
              <a:ext uri="{FF2B5EF4-FFF2-40B4-BE49-F238E27FC236}">
                <a16:creationId xmlns:a16="http://schemas.microsoft.com/office/drawing/2014/main" id="{57360F3F-4FFE-42D3-AB22-6E5EC1A6A396}"/>
              </a:ext>
            </a:extLst>
          </p:cNvPr>
          <p:cNvSpPr txBox="1">
            <a:spLocks/>
          </p:cNvSpPr>
          <p:nvPr/>
        </p:nvSpPr>
        <p:spPr>
          <a:xfrm>
            <a:off x="-180528" y="1603239"/>
            <a:ext cx="5688632" cy="710952"/>
          </a:xfrm>
          <a:prstGeom prst="rect">
            <a:avLst/>
          </a:prstGeom>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AR" sz="4400" b="1" i="0" u="none" strike="noStrike" kern="1200" cap="none" spc="0" normalizeH="0" baseline="0" noProof="0" dirty="0">
                <a:ln>
                  <a:noFill/>
                </a:ln>
                <a:solidFill>
                  <a:schemeClr val="tx1"/>
                </a:solidFill>
                <a:effectLst/>
                <a:uLnTx/>
                <a:uFillTx/>
                <a:latin typeface="+mj-lt"/>
                <a:ea typeface="+mj-ea"/>
                <a:cs typeface="+mj-cs"/>
              </a:rPr>
              <a:t>No Expropiativos</a:t>
            </a:r>
          </a:p>
        </p:txBody>
      </p:sp>
      <p:sp>
        <p:nvSpPr>
          <p:cNvPr id="6" name="1 Título">
            <a:extLst>
              <a:ext uri="{FF2B5EF4-FFF2-40B4-BE49-F238E27FC236}">
                <a16:creationId xmlns:a16="http://schemas.microsoft.com/office/drawing/2014/main" id="{D10EB9F6-90C4-4B65-98C4-723829778227}"/>
              </a:ext>
            </a:extLst>
          </p:cNvPr>
          <p:cNvSpPr>
            <a:spLocks noGrp="1"/>
          </p:cNvSpPr>
          <p:nvPr>
            <p:ph type="title"/>
          </p:nvPr>
        </p:nvSpPr>
        <p:spPr>
          <a:xfrm>
            <a:off x="-167208" y="370887"/>
            <a:ext cx="8229600" cy="1143000"/>
          </a:xfrm>
        </p:spPr>
        <p:txBody>
          <a:bodyPr/>
          <a:lstStyle/>
          <a:p>
            <a:r>
              <a:rPr lang="es-AR" b="1" dirty="0"/>
              <a:t>Algoritmos de Planificación</a:t>
            </a:r>
          </a:p>
        </p:txBody>
      </p:sp>
    </p:spTree>
    <p:extLst>
      <p:ext uri="{BB962C8B-B14F-4D97-AF65-F5344CB8AC3E}">
        <p14:creationId xmlns:p14="http://schemas.microsoft.com/office/powerpoint/2010/main" val="2512009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4624"/>
            <a:ext cx="8229600" cy="1143000"/>
          </a:xfrm>
        </p:spPr>
        <p:txBody>
          <a:bodyPr/>
          <a:lstStyle/>
          <a:p>
            <a:r>
              <a:rPr lang="es-AR" b="1" dirty="0"/>
              <a:t>Algoritmos de Planificación</a:t>
            </a:r>
            <a:endParaRPr lang="es-AR" dirty="0"/>
          </a:p>
        </p:txBody>
      </p:sp>
      <p:sp>
        <p:nvSpPr>
          <p:cNvPr id="3" name="2 Marcador de contenido"/>
          <p:cNvSpPr>
            <a:spLocks noGrp="1"/>
          </p:cNvSpPr>
          <p:nvPr>
            <p:ph idx="1"/>
          </p:nvPr>
        </p:nvSpPr>
        <p:spPr>
          <a:xfrm>
            <a:off x="457200" y="2104256"/>
            <a:ext cx="8229600" cy="4421088"/>
          </a:xfrm>
        </p:spPr>
        <p:txBody>
          <a:bodyPr>
            <a:normAutofit fontScale="92500" lnSpcReduction="10000"/>
          </a:bodyPr>
          <a:lstStyle/>
          <a:p>
            <a:r>
              <a:rPr lang="es-AR" b="1" dirty="0"/>
              <a:t>Planificación SJF (Shorted Job First)</a:t>
            </a:r>
          </a:p>
          <a:p>
            <a:pPr marL="457200" lvl="0" indent="-381000" algn="just">
              <a:spcBef>
                <a:spcPts val="1600"/>
              </a:spcBef>
              <a:buSzPts val="2400"/>
              <a:buNone/>
            </a:pPr>
            <a:r>
              <a:rPr lang="es-AR" dirty="0"/>
              <a:t>	Política que selecciona el proceso con la próxima ráfaga de CPU más corta primero.</a:t>
            </a:r>
          </a:p>
          <a:p>
            <a:pPr marL="457200" indent="-381000" algn="just">
              <a:spcBef>
                <a:spcPts val="0"/>
              </a:spcBef>
              <a:buSzPts val="2400"/>
              <a:buNone/>
            </a:pPr>
            <a:r>
              <a:rPr lang="es-AR" dirty="0"/>
              <a:t>	Procesos cortos se colocan delante de procesos largos. </a:t>
            </a:r>
            <a:r>
              <a:rPr lang="es-ES" dirty="0"/>
              <a:t>Si las siguientes ráfagas de CPU de dos procesos son iguales, se usa la planificación FCFS para romper el empate. </a:t>
            </a:r>
          </a:p>
          <a:p>
            <a:pPr marL="457200" indent="-381000" algn="just">
              <a:spcBef>
                <a:spcPts val="0"/>
              </a:spcBef>
              <a:buSzPts val="2400"/>
              <a:buNone/>
            </a:pPr>
            <a:r>
              <a:rPr lang="es-ES" dirty="0"/>
              <a:t>	Un término más apropiado para este método sería el de “algoritmo de la siguiente ráfaga de CPU más corta”.</a:t>
            </a:r>
            <a:endParaRPr lang="es-AR" dirty="0"/>
          </a:p>
          <a:p>
            <a:pPr marL="457200" lvl="0" indent="-381000" algn="just">
              <a:spcBef>
                <a:spcPts val="0"/>
              </a:spcBef>
              <a:buSzPts val="2400"/>
              <a:buNone/>
            </a:pPr>
            <a:endParaRPr lang="es-AR" sz="1600" b="1" dirty="0"/>
          </a:p>
          <a:p>
            <a:pPr>
              <a:buNone/>
            </a:pPr>
            <a:endParaRPr lang="es-AR" dirty="0"/>
          </a:p>
        </p:txBody>
      </p:sp>
      <p:sp>
        <p:nvSpPr>
          <p:cNvPr id="4" name="1 Título"/>
          <p:cNvSpPr txBox="1">
            <a:spLocks/>
          </p:cNvSpPr>
          <p:nvPr/>
        </p:nvSpPr>
        <p:spPr>
          <a:xfrm>
            <a:off x="-180528" y="1277888"/>
            <a:ext cx="5688632" cy="710952"/>
          </a:xfrm>
          <a:prstGeom prst="rect">
            <a:avLst/>
          </a:prstGeom>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AR" sz="4400" b="1" i="0" u="none" strike="noStrike" kern="1200" cap="none" spc="0" normalizeH="0" baseline="0" noProof="0" dirty="0">
                <a:ln>
                  <a:noFill/>
                </a:ln>
                <a:solidFill>
                  <a:schemeClr val="tx1"/>
                </a:solidFill>
                <a:effectLst/>
                <a:uLnTx/>
                <a:uFillTx/>
                <a:latin typeface="+mj-lt"/>
                <a:ea typeface="+mj-ea"/>
                <a:cs typeface="+mj-cs"/>
              </a:rPr>
              <a:t>No Expropiativos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4624"/>
            <a:ext cx="8229600" cy="1143000"/>
          </a:xfrm>
        </p:spPr>
        <p:txBody>
          <a:bodyPr/>
          <a:lstStyle/>
          <a:p>
            <a:r>
              <a:rPr lang="es-AR" b="1" dirty="0"/>
              <a:t>Algoritmos de Planificación</a:t>
            </a:r>
            <a:endParaRPr lang="es-AR" dirty="0"/>
          </a:p>
        </p:txBody>
      </p:sp>
      <p:sp>
        <p:nvSpPr>
          <p:cNvPr id="3" name="2 Marcador de contenido"/>
          <p:cNvSpPr>
            <a:spLocks noGrp="1"/>
          </p:cNvSpPr>
          <p:nvPr>
            <p:ph idx="1"/>
          </p:nvPr>
        </p:nvSpPr>
        <p:spPr>
          <a:xfrm>
            <a:off x="457200" y="1916832"/>
            <a:ext cx="8229600" cy="3024336"/>
          </a:xfrm>
        </p:spPr>
        <p:txBody>
          <a:bodyPr>
            <a:normAutofit fontScale="77500" lnSpcReduction="20000"/>
          </a:bodyPr>
          <a:lstStyle/>
          <a:p>
            <a:r>
              <a:rPr lang="es-AR" b="1" dirty="0"/>
              <a:t>Planificación Por Prioridades:</a:t>
            </a:r>
          </a:p>
          <a:p>
            <a:pPr>
              <a:buNone/>
            </a:pPr>
            <a:r>
              <a:rPr lang="es-AR" dirty="0"/>
              <a:t>	</a:t>
            </a:r>
            <a:r>
              <a:rPr lang="es-ES" dirty="0"/>
              <a:t>A cada proceso se le asocia una prioridad y la CPU se asigna al proceso que tenga la prioridad más alta. Los procesos con la misma prioridad se planifican en orden FCFS. </a:t>
            </a:r>
            <a:endParaRPr lang="es-AR" dirty="0"/>
          </a:p>
          <a:p>
            <a:pPr>
              <a:buNone/>
            </a:pPr>
            <a:r>
              <a:rPr lang="es-ES" dirty="0"/>
              <a:t>	Un problema importante de este algoritmo es el </a:t>
            </a:r>
            <a:r>
              <a:rPr lang="es-ES" b="1" dirty="0"/>
              <a:t>bloqueo indefinido</a:t>
            </a:r>
            <a:r>
              <a:rPr lang="es-ES" dirty="0"/>
              <a:t> o la muerte por inanición: un proceso que esta preparado para ejecutarse pero espera acceder a la CPU se considera bloqueado. Se aplican </a:t>
            </a:r>
            <a:r>
              <a:rPr lang="es-ES" b="1" dirty="0"/>
              <a:t>mecanismos de envejecimiento.</a:t>
            </a:r>
            <a:endParaRPr lang="es-AR" b="1" dirty="0"/>
          </a:p>
        </p:txBody>
      </p:sp>
      <p:sp>
        <p:nvSpPr>
          <p:cNvPr id="4" name="1 Título"/>
          <p:cNvSpPr txBox="1">
            <a:spLocks/>
          </p:cNvSpPr>
          <p:nvPr/>
        </p:nvSpPr>
        <p:spPr>
          <a:xfrm>
            <a:off x="539552" y="1133872"/>
            <a:ext cx="5688632" cy="710952"/>
          </a:xfrm>
          <a:prstGeom prst="rect">
            <a:avLst/>
          </a:prstGeom>
        </p:spPr>
        <p:txBody>
          <a:bodyPr vert="horz" lIns="91440" tIns="45720" rIns="91440" bIns="45720" rtlCol="0" anchor="ct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AR" sz="4400" b="1" i="0" u="none" strike="noStrike" kern="1200" cap="none" spc="0" normalizeH="0" baseline="0" noProof="0" dirty="0">
                <a:ln>
                  <a:noFill/>
                </a:ln>
                <a:solidFill>
                  <a:schemeClr val="tx1"/>
                </a:solidFill>
                <a:effectLst/>
                <a:uLnTx/>
                <a:uFillTx/>
                <a:latin typeface="+mj-lt"/>
                <a:ea typeface="+mj-ea"/>
                <a:cs typeface="+mj-cs"/>
              </a:rPr>
              <a:t>Expropiativos</a:t>
            </a:r>
          </a:p>
        </p:txBody>
      </p:sp>
      <p:sp>
        <p:nvSpPr>
          <p:cNvPr id="5" name="4 Rectángulo"/>
          <p:cNvSpPr/>
          <p:nvPr/>
        </p:nvSpPr>
        <p:spPr>
          <a:xfrm>
            <a:off x="683568" y="5301208"/>
            <a:ext cx="7776864" cy="646331"/>
          </a:xfrm>
          <a:prstGeom prst="rect">
            <a:avLst/>
          </a:prstGeom>
        </p:spPr>
        <p:txBody>
          <a:bodyPr wrap="square">
            <a:spAutoFit/>
          </a:bodyPr>
          <a:lstStyle/>
          <a:p>
            <a:r>
              <a:rPr lang="es-ES" dirty="0"/>
              <a:t>* Un algoritmo SJF es simplemente un algoritmo por prioridades donde la prioridad (p) es el inverso de la siguiente ráfaga de CPU (predicha)</a:t>
            </a:r>
            <a:endParaRPr lang="es-A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Algoritmos de Planificación</a:t>
            </a:r>
            <a:endParaRPr lang="es-AR" dirty="0"/>
          </a:p>
        </p:txBody>
      </p:sp>
      <p:sp>
        <p:nvSpPr>
          <p:cNvPr id="3" name="2 Marcador de contenido"/>
          <p:cNvSpPr>
            <a:spLocks noGrp="1"/>
          </p:cNvSpPr>
          <p:nvPr>
            <p:ph idx="1"/>
          </p:nvPr>
        </p:nvSpPr>
        <p:spPr>
          <a:xfrm>
            <a:off x="467544" y="1844825"/>
            <a:ext cx="8229600" cy="3024336"/>
          </a:xfrm>
        </p:spPr>
        <p:txBody>
          <a:bodyPr>
            <a:normAutofit fontScale="70000" lnSpcReduction="20000"/>
          </a:bodyPr>
          <a:lstStyle/>
          <a:p>
            <a:r>
              <a:rPr lang="es-AR" b="1" dirty="0"/>
              <a:t>Planificación por Turnos (Round-Robin)</a:t>
            </a:r>
          </a:p>
          <a:p>
            <a:pPr>
              <a:buNone/>
            </a:pPr>
            <a:r>
              <a:rPr lang="es-ES" dirty="0"/>
              <a:t>	</a:t>
            </a:r>
            <a:r>
              <a:rPr lang="es-ES" b="1" dirty="0"/>
              <a:t>Es similar a FCFS</a:t>
            </a:r>
            <a:r>
              <a:rPr lang="es-ES" dirty="0"/>
              <a:t>, pero se añade la técnica de desalojo para conmutar entre procesos. </a:t>
            </a:r>
            <a:r>
              <a:rPr lang="es-ES" b="1" dirty="0"/>
              <a:t>La cola de procesos preparados se trata como una cola circular.</a:t>
            </a:r>
          </a:p>
          <a:p>
            <a:pPr>
              <a:buNone/>
            </a:pPr>
            <a:r>
              <a:rPr lang="es-ES" dirty="0"/>
              <a:t>	En este tipo de sistema se define una unidad de tiempo pequeña, denominada </a:t>
            </a:r>
            <a:r>
              <a:rPr lang="es-ES" b="1" dirty="0"/>
              <a:t>“cuanto de tiempo” </a:t>
            </a:r>
            <a:r>
              <a:rPr lang="es-ES" dirty="0"/>
              <a:t>o franja temporal (quantum). El planificador de la CPU recorre la cola de procesos preparados, asignando la CPU a cada proceso durante un intervalo de tiempo de hasta 1 quantum.</a:t>
            </a:r>
            <a:endParaRPr lang="es-AR" b="1" dirty="0"/>
          </a:p>
        </p:txBody>
      </p:sp>
      <p:sp>
        <p:nvSpPr>
          <p:cNvPr id="4" name="1 Título"/>
          <p:cNvSpPr txBox="1">
            <a:spLocks/>
          </p:cNvSpPr>
          <p:nvPr/>
        </p:nvSpPr>
        <p:spPr>
          <a:xfrm>
            <a:off x="539552" y="1133872"/>
            <a:ext cx="5688632" cy="710952"/>
          </a:xfrm>
          <a:prstGeom prst="rect">
            <a:avLst/>
          </a:prstGeom>
        </p:spPr>
        <p:txBody>
          <a:bodyPr vert="horz" lIns="91440" tIns="45720" rIns="91440" bIns="45720" rtlCol="0" anchor="ct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AR" sz="4400" b="1" i="0" u="none" strike="noStrike" kern="1200" cap="none" spc="0" normalizeH="0" baseline="0" noProof="0" dirty="0">
                <a:ln>
                  <a:noFill/>
                </a:ln>
                <a:solidFill>
                  <a:schemeClr val="tx1"/>
                </a:solidFill>
                <a:effectLst/>
                <a:uLnTx/>
                <a:uFillTx/>
                <a:latin typeface="+mj-lt"/>
                <a:ea typeface="+mj-ea"/>
                <a:cs typeface="+mj-cs"/>
              </a:rPr>
              <a:t>Expropiativos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Ejemplo de FCFS</a:t>
            </a:r>
          </a:p>
        </p:txBody>
      </p:sp>
      <p:grpSp>
        <p:nvGrpSpPr>
          <p:cNvPr id="7" name="6 Grupo"/>
          <p:cNvGrpSpPr/>
          <p:nvPr/>
        </p:nvGrpSpPr>
        <p:grpSpPr>
          <a:xfrm>
            <a:off x="899592" y="1268760"/>
            <a:ext cx="2304256" cy="1477328"/>
            <a:chOff x="395536" y="4653135"/>
            <a:chExt cx="2304256" cy="1564871"/>
          </a:xfrm>
        </p:grpSpPr>
        <p:sp>
          <p:nvSpPr>
            <p:cNvPr id="8" name="7 CuadroTexto"/>
            <p:cNvSpPr txBox="1"/>
            <p:nvPr/>
          </p:nvSpPr>
          <p:spPr>
            <a:xfrm>
              <a:off x="395536" y="4653135"/>
              <a:ext cx="2304256" cy="1564871"/>
            </a:xfrm>
            <a:prstGeom prst="rect">
              <a:avLst/>
            </a:prstGeom>
            <a:noFill/>
          </p:spPr>
          <p:txBody>
            <a:bodyPr wrap="square" rtlCol="0">
              <a:spAutoFit/>
            </a:bodyPr>
            <a:lstStyle/>
            <a:p>
              <a:r>
                <a:rPr lang="es-AR" b="1" dirty="0"/>
                <a:t>Proceso	Duración</a:t>
              </a:r>
            </a:p>
            <a:p>
              <a:endParaRPr lang="es-AR" dirty="0"/>
            </a:p>
            <a:p>
              <a:r>
                <a:rPr lang="es-AR" b="1" dirty="0"/>
                <a:t>P1	    9	</a:t>
              </a:r>
            </a:p>
            <a:p>
              <a:r>
                <a:rPr lang="es-AR" b="1" dirty="0"/>
                <a:t>P2	    4</a:t>
              </a:r>
            </a:p>
            <a:p>
              <a:r>
                <a:rPr lang="es-AR" b="1" dirty="0"/>
                <a:t>P3	    2</a:t>
              </a:r>
            </a:p>
          </p:txBody>
        </p:sp>
        <p:cxnSp>
          <p:nvCxnSpPr>
            <p:cNvPr id="9" name="8 Conector recto"/>
            <p:cNvCxnSpPr/>
            <p:nvPr/>
          </p:nvCxnSpPr>
          <p:spPr>
            <a:xfrm>
              <a:off x="395536" y="5034510"/>
              <a:ext cx="2016224" cy="0"/>
            </a:xfrm>
            <a:prstGeom prst="line">
              <a:avLst/>
            </a:prstGeom>
            <a:ln w="22225"/>
          </p:spPr>
          <p:style>
            <a:lnRef idx="1">
              <a:schemeClr val="dk1"/>
            </a:lnRef>
            <a:fillRef idx="0">
              <a:schemeClr val="dk1"/>
            </a:fillRef>
            <a:effectRef idx="0">
              <a:schemeClr val="dk1"/>
            </a:effectRef>
            <a:fontRef idx="minor">
              <a:schemeClr val="tx1"/>
            </a:fontRef>
          </p:style>
        </p:cxnSp>
      </p:grpSp>
      <p:grpSp>
        <p:nvGrpSpPr>
          <p:cNvPr id="46" name="45 Grupo"/>
          <p:cNvGrpSpPr/>
          <p:nvPr/>
        </p:nvGrpSpPr>
        <p:grpSpPr>
          <a:xfrm>
            <a:off x="755576" y="2996952"/>
            <a:ext cx="6840760" cy="1246495"/>
            <a:chOff x="2051720" y="3059668"/>
            <a:chExt cx="6192688" cy="1246495"/>
          </a:xfrm>
        </p:grpSpPr>
        <p:sp>
          <p:nvSpPr>
            <p:cNvPr id="12" name="11 CuadroTexto"/>
            <p:cNvSpPr txBox="1"/>
            <p:nvPr/>
          </p:nvSpPr>
          <p:spPr>
            <a:xfrm>
              <a:off x="2051720" y="3059668"/>
              <a:ext cx="2304256" cy="1246495"/>
            </a:xfrm>
            <a:prstGeom prst="rect">
              <a:avLst/>
            </a:prstGeom>
            <a:noFill/>
          </p:spPr>
          <p:txBody>
            <a:bodyPr wrap="square" rtlCol="0">
              <a:spAutoFit/>
            </a:bodyPr>
            <a:lstStyle/>
            <a:p>
              <a:r>
                <a:rPr lang="es-AR" sz="1500" b="1" dirty="0"/>
                <a:t>Tiempos de Espera:</a:t>
              </a:r>
            </a:p>
            <a:p>
              <a:r>
                <a:rPr lang="es-AR" sz="1500" b="1" dirty="0"/>
                <a:t>P1=0</a:t>
              </a:r>
            </a:p>
            <a:p>
              <a:r>
                <a:rPr lang="es-AR" sz="1500" b="1" dirty="0"/>
                <a:t>P2=9</a:t>
              </a:r>
            </a:p>
            <a:p>
              <a:r>
                <a:rPr lang="es-AR" sz="1500" b="1" dirty="0"/>
                <a:t>P3=13</a:t>
              </a:r>
            </a:p>
            <a:p>
              <a:r>
                <a:rPr lang="es-AR" sz="1500" b="1" dirty="0"/>
                <a:t>(Espera media=22/3= 7,3)</a:t>
              </a:r>
            </a:p>
          </p:txBody>
        </p:sp>
        <p:grpSp>
          <p:nvGrpSpPr>
            <p:cNvPr id="15" name="7 Grupo"/>
            <p:cNvGrpSpPr/>
            <p:nvPr/>
          </p:nvGrpSpPr>
          <p:grpSpPr>
            <a:xfrm>
              <a:off x="4283968" y="3078252"/>
              <a:ext cx="3960440" cy="1008112"/>
              <a:chOff x="899592" y="4374396"/>
              <a:chExt cx="3960440" cy="1008112"/>
            </a:xfrm>
          </p:grpSpPr>
          <p:grpSp>
            <p:nvGrpSpPr>
              <p:cNvPr id="17" name="27 Grupo"/>
              <p:cNvGrpSpPr/>
              <p:nvPr/>
            </p:nvGrpSpPr>
            <p:grpSpPr>
              <a:xfrm>
                <a:off x="1115616" y="4374396"/>
                <a:ext cx="3456384" cy="576064"/>
                <a:chOff x="971600" y="5670540"/>
                <a:chExt cx="3456384" cy="576064"/>
              </a:xfrm>
            </p:grpSpPr>
            <p:sp>
              <p:nvSpPr>
                <p:cNvPr id="23" name="22 Rectángulo"/>
                <p:cNvSpPr/>
                <p:nvPr/>
              </p:nvSpPr>
              <p:spPr>
                <a:xfrm>
                  <a:off x="971600" y="5670540"/>
                  <a:ext cx="1728192" cy="5667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tx1"/>
                      </a:solidFill>
                    </a:rPr>
                    <a:t>P1</a:t>
                  </a:r>
                </a:p>
              </p:txBody>
            </p:sp>
            <p:sp>
              <p:nvSpPr>
                <p:cNvPr id="25" name="24 Rectángulo"/>
                <p:cNvSpPr/>
                <p:nvPr/>
              </p:nvSpPr>
              <p:spPr>
                <a:xfrm>
                  <a:off x="2699792" y="5670540"/>
                  <a:ext cx="1152128"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tx1"/>
                      </a:solidFill>
                    </a:rPr>
                    <a:t>P2</a:t>
                  </a:r>
                </a:p>
              </p:txBody>
            </p:sp>
            <p:sp>
              <p:nvSpPr>
                <p:cNvPr id="26" name="25 Rectángulo"/>
                <p:cNvSpPr/>
                <p:nvPr/>
              </p:nvSpPr>
              <p:spPr>
                <a:xfrm>
                  <a:off x="3851920" y="5670540"/>
                  <a:ext cx="576064"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tx1"/>
                      </a:solidFill>
                    </a:rPr>
                    <a:t>P3</a:t>
                  </a:r>
                </a:p>
              </p:txBody>
            </p:sp>
          </p:grpSp>
          <p:sp>
            <p:nvSpPr>
              <p:cNvPr id="18" name="17 CuadroTexto"/>
              <p:cNvSpPr txBox="1"/>
              <p:nvPr/>
            </p:nvSpPr>
            <p:spPr>
              <a:xfrm>
                <a:off x="2627784" y="5013176"/>
                <a:ext cx="432048" cy="369332"/>
              </a:xfrm>
              <a:prstGeom prst="rect">
                <a:avLst/>
              </a:prstGeom>
              <a:noFill/>
            </p:spPr>
            <p:txBody>
              <a:bodyPr wrap="square" rtlCol="0">
                <a:spAutoFit/>
              </a:bodyPr>
              <a:lstStyle/>
              <a:p>
                <a:r>
                  <a:rPr lang="es-AR" dirty="0"/>
                  <a:t>  9</a:t>
                </a:r>
              </a:p>
            </p:txBody>
          </p:sp>
          <p:sp>
            <p:nvSpPr>
              <p:cNvPr id="20" name="19 CuadroTexto"/>
              <p:cNvSpPr txBox="1"/>
              <p:nvPr/>
            </p:nvSpPr>
            <p:spPr>
              <a:xfrm>
                <a:off x="3635896" y="5013176"/>
                <a:ext cx="576064" cy="369332"/>
              </a:xfrm>
              <a:prstGeom prst="rect">
                <a:avLst/>
              </a:prstGeom>
              <a:noFill/>
            </p:spPr>
            <p:txBody>
              <a:bodyPr wrap="square" rtlCol="0">
                <a:spAutoFit/>
              </a:bodyPr>
              <a:lstStyle/>
              <a:p>
                <a:r>
                  <a:rPr lang="es-AR" dirty="0"/>
                  <a:t>  13</a:t>
                </a:r>
              </a:p>
            </p:txBody>
          </p:sp>
          <p:sp>
            <p:nvSpPr>
              <p:cNvPr id="21" name="20 CuadroTexto"/>
              <p:cNvSpPr txBox="1"/>
              <p:nvPr/>
            </p:nvSpPr>
            <p:spPr>
              <a:xfrm>
                <a:off x="4211960" y="5013176"/>
                <a:ext cx="648072" cy="369332"/>
              </a:xfrm>
              <a:prstGeom prst="rect">
                <a:avLst/>
              </a:prstGeom>
              <a:noFill/>
            </p:spPr>
            <p:txBody>
              <a:bodyPr wrap="square" rtlCol="0">
                <a:spAutoFit/>
              </a:bodyPr>
              <a:lstStyle/>
              <a:p>
                <a:r>
                  <a:rPr lang="es-AR" dirty="0"/>
                  <a:t>  15</a:t>
                </a:r>
              </a:p>
            </p:txBody>
          </p:sp>
          <p:sp>
            <p:nvSpPr>
              <p:cNvPr id="22" name="21 CuadroTexto"/>
              <p:cNvSpPr txBox="1"/>
              <p:nvPr/>
            </p:nvSpPr>
            <p:spPr>
              <a:xfrm>
                <a:off x="899592" y="5013176"/>
                <a:ext cx="432048" cy="369332"/>
              </a:xfrm>
              <a:prstGeom prst="rect">
                <a:avLst/>
              </a:prstGeom>
              <a:noFill/>
            </p:spPr>
            <p:txBody>
              <a:bodyPr wrap="square" rtlCol="0">
                <a:spAutoFit/>
              </a:bodyPr>
              <a:lstStyle/>
              <a:p>
                <a:r>
                  <a:rPr lang="es-AR" dirty="0"/>
                  <a:t>  0</a:t>
                </a:r>
              </a:p>
            </p:txBody>
          </p:sp>
        </p:grpSp>
      </p:grpSp>
      <p:grpSp>
        <p:nvGrpSpPr>
          <p:cNvPr id="47" name="46 Grupo"/>
          <p:cNvGrpSpPr/>
          <p:nvPr/>
        </p:nvGrpSpPr>
        <p:grpSpPr>
          <a:xfrm>
            <a:off x="683568" y="4581128"/>
            <a:ext cx="7560840" cy="1708160"/>
            <a:chOff x="683568" y="4221088"/>
            <a:chExt cx="7560840" cy="1708160"/>
          </a:xfrm>
        </p:grpSpPr>
        <p:sp>
          <p:nvSpPr>
            <p:cNvPr id="13" name="12 CuadroTexto"/>
            <p:cNvSpPr txBox="1"/>
            <p:nvPr/>
          </p:nvSpPr>
          <p:spPr>
            <a:xfrm>
              <a:off x="683568" y="4221088"/>
              <a:ext cx="3491880" cy="1708160"/>
            </a:xfrm>
            <a:prstGeom prst="rect">
              <a:avLst/>
            </a:prstGeom>
            <a:noFill/>
          </p:spPr>
          <p:txBody>
            <a:bodyPr wrap="square" rtlCol="0">
              <a:spAutoFit/>
            </a:bodyPr>
            <a:lstStyle/>
            <a:p>
              <a:r>
                <a:rPr lang="es-AR" sz="1500" b="1" dirty="0"/>
                <a:t>Si P1 hubiera llegado ultimo, los tiempos mejorarían bastante </a:t>
              </a:r>
            </a:p>
            <a:p>
              <a:r>
                <a:rPr lang="es-AR" sz="1500" b="1" dirty="0"/>
                <a:t>(Espera media=10/3= 3,3)</a:t>
              </a:r>
            </a:p>
            <a:p>
              <a:r>
                <a:rPr lang="es-AR" sz="1500" b="1" dirty="0"/>
                <a:t>Tiempos de Espera:</a:t>
              </a:r>
            </a:p>
            <a:p>
              <a:r>
                <a:rPr lang="es-AR" sz="1500" b="1" dirty="0"/>
                <a:t>P2=0</a:t>
              </a:r>
            </a:p>
            <a:p>
              <a:r>
                <a:rPr lang="es-AR" sz="1500" b="1" dirty="0"/>
                <a:t>P3=4</a:t>
              </a:r>
            </a:p>
            <a:p>
              <a:r>
                <a:rPr lang="es-AR" sz="1500" b="1" dirty="0"/>
                <a:t>P1=6</a:t>
              </a:r>
            </a:p>
          </p:txBody>
        </p:sp>
        <p:grpSp>
          <p:nvGrpSpPr>
            <p:cNvPr id="37" name="7 Grupo"/>
            <p:cNvGrpSpPr/>
            <p:nvPr/>
          </p:nvGrpSpPr>
          <p:grpSpPr>
            <a:xfrm>
              <a:off x="4283968" y="4437112"/>
              <a:ext cx="3960440" cy="1017404"/>
              <a:chOff x="755576" y="4365104"/>
              <a:chExt cx="3960440" cy="1017404"/>
            </a:xfrm>
          </p:grpSpPr>
          <p:grpSp>
            <p:nvGrpSpPr>
              <p:cNvPr id="38" name="27 Grupo"/>
              <p:cNvGrpSpPr/>
              <p:nvPr/>
            </p:nvGrpSpPr>
            <p:grpSpPr>
              <a:xfrm>
                <a:off x="971600" y="4365104"/>
                <a:ext cx="3456384" cy="576064"/>
                <a:chOff x="827584" y="5661248"/>
                <a:chExt cx="3456384" cy="576064"/>
              </a:xfrm>
            </p:grpSpPr>
            <p:sp>
              <p:nvSpPr>
                <p:cNvPr id="43" name="42 Rectángulo"/>
                <p:cNvSpPr/>
                <p:nvPr/>
              </p:nvSpPr>
              <p:spPr>
                <a:xfrm>
                  <a:off x="2555776" y="5661248"/>
                  <a:ext cx="1728192"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tx1"/>
                      </a:solidFill>
                    </a:rPr>
                    <a:t>P1</a:t>
                  </a:r>
                </a:p>
              </p:txBody>
            </p:sp>
            <p:sp>
              <p:nvSpPr>
                <p:cNvPr id="44" name="43 Rectángulo"/>
                <p:cNvSpPr/>
                <p:nvPr/>
              </p:nvSpPr>
              <p:spPr>
                <a:xfrm>
                  <a:off x="827584" y="5661248"/>
                  <a:ext cx="1152128"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tx1"/>
                      </a:solidFill>
                    </a:rPr>
                    <a:t>P2</a:t>
                  </a:r>
                </a:p>
              </p:txBody>
            </p:sp>
            <p:sp>
              <p:nvSpPr>
                <p:cNvPr id="45" name="44 Rectángulo"/>
                <p:cNvSpPr/>
                <p:nvPr/>
              </p:nvSpPr>
              <p:spPr>
                <a:xfrm>
                  <a:off x="1979712" y="5661248"/>
                  <a:ext cx="576064"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tx1"/>
                      </a:solidFill>
                    </a:rPr>
                    <a:t>P3</a:t>
                  </a:r>
                </a:p>
              </p:txBody>
            </p:sp>
          </p:grpSp>
          <p:sp>
            <p:nvSpPr>
              <p:cNvPr id="39" name="38 CuadroTexto"/>
              <p:cNvSpPr txBox="1"/>
              <p:nvPr/>
            </p:nvSpPr>
            <p:spPr>
              <a:xfrm>
                <a:off x="1907704" y="5013176"/>
                <a:ext cx="432048" cy="369332"/>
              </a:xfrm>
              <a:prstGeom prst="rect">
                <a:avLst/>
              </a:prstGeom>
              <a:noFill/>
            </p:spPr>
            <p:txBody>
              <a:bodyPr wrap="square" rtlCol="0">
                <a:spAutoFit/>
              </a:bodyPr>
              <a:lstStyle/>
              <a:p>
                <a:r>
                  <a:rPr lang="es-AR" dirty="0"/>
                  <a:t>  4</a:t>
                </a:r>
              </a:p>
            </p:txBody>
          </p:sp>
          <p:sp>
            <p:nvSpPr>
              <p:cNvPr id="40" name="39 CuadroTexto"/>
              <p:cNvSpPr txBox="1"/>
              <p:nvPr/>
            </p:nvSpPr>
            <p:spPr>
              <a:xfrm>
                <a:off x="2483768" y="5013176"/>
                <a:ext cx="432048" cy="369332"/>
              </a:xfrm>
              <a:prstGeom prst="rect">
                <a:avLst/>
              </a:prstGeom>
              <a:noFill/>
            </p:spPr>
            <p:txBody>
              <a:bodyPr wrap="square" rtlCol="0">
                <a:spAutoFit/>
              </a:bodyPr>
              <a:lstStyle/>
              <a:p>
                <a:r>
                  <a:rPr lang="es-AR" dirty="0"/>
                  <a:t>  6</a:t>
                </a:r>
              </a:p>
            </p:txBody>
          </p:sp>
          <p:sp>
            <p:nvSpPr>
              <p:cNvPr id="41" name="40 CuadroTexto"/>
              <p:cNvSpPr txBox="1"/>
              <p:nvPr/>
            </p:nvSpPr>
            <p:spPr>
              <a:xfrm>
                <a:off x="4067944" y="5003884"/>
                <a:ext cx="648072" cy="369332"/>
              </a:xfrm>
              <a:prstGeom prst="rect">
                <a:avLst/>
              </a:prstGeom>
              <a:noFill/>
            </p:spPr>
            <p:txBody>
              <a:bodyPr wrap="square" rtlCol="0">
                <a:spAutoFit/>
              </a:bodyPr>
              <a:lstStyle/>
              <a:p>
                <a:r>
                  <a:rPr lang="es-AR" dirty="0"/>
                  <a:t>  15</a:t>
                </a:r>
              </a:p>
            </p:txBody>
          </p:sp>
          <p:sp>
            <p:nvSpPr>
              <p:cNvPr id="42" name="41 CuadroTexto"/>
              <p:cNvSpPr txBox="1"/>
              <p:nvPr/>
            </p:nvSpPr>
            <p:spPr>
              <a:xfrm>
                <a:off x="755576" y="5013176"/>
                <a:ext cx="432048" cy="369332"/>
              </a:xfrm>
              <a:prstGeom prst="rect">
                <a:avLst/>
              </a:prstGeom>
              <a:noFill/>
            </p:spPr>
            <p:txBody>
              <a:bodyPr wrap="square" rtlCol="0">
                <a:spAutoFit/>
              </a:bodyPr>
              <a:lstStyle/>
              <a:p>
                <a:r>
                  <a:rPr lang="es-AR" dirty="0"/>
                  <a:t>  0</a:t>
                </a: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 y="20643"/>
            <a:ext cx="8229600" cy="1143000"/>
          </a:xfrm>
        </p:spPr>
        <p:txBody>
          <a:bodyPr/>
          <a:lstStyle/>
          <a:p>
            <a:r>
              <a:rPr lang="es-AR" b="1" dirty="0"/>
              <a:t>Ejemplo SJF</a:t>
            </a:r>
          </a:p>
        </p:txBody>
      </p:sp>
      <p:grpSp>
        <p:nvGrpSpPr>
          <p:cNvPr id="30" name="29 Grupo"/>
          <p:cNvGrpSpPr/>
          <p:nvPr/>
        </p:nvGrpSpPr>
        <p:grpSpPr>
          <a:xfrm>
            <a:off x="467544" y="980727"/>
            <a:ext cx="5976664" cy="1754326"/>
            <a:chOff x="467544" y="4653136"/>
            <a:chExt cx="5976664" cy="1858284"/>
          </a:xfrm>
        </p:grpSpPr>
        <p:sp>
          <p:nvSpPr>
            <p:cNvPr id="27" name="26 CuadroTexto"/>
            <p:cNvSpPr txBox="1"/>
            <p:nvPr/>
          </p:nvSpPr>
          <p:spPr>
            <a:xfrm>
              <a:off x="467544" y="4653136"/>
              <a:ext cx="5976664" cy="1858284"/>
            </a:xfrm>
            <a:prstGeom prst="rect">
              <a:avLst/>
            </a:prstGeom>
            <a:noFill/>
          </p:spPr>
          <p:txBody>
            <a:bodyPr wrap="square" rtlCol="0">
              <a:spAutoFit/>
            </a:bodyPr>
            <a:lstStyle/>
            <a:p>
              <a:r>
                <a:rPr lang="es-AR" b="1" dirty="0"/>
                <a:t>Proceso	Llegada    Duración     Espera SJF     Espera SRTFT</a:t>
              </a:r>
            </a:p>
            <a:p>
              <a:endParaRPr lang="es-AR" dirty="0"/>
            </a:p>
            <a:p>
              <a:r>
                <a:rPr lang="es-AR" b="1" dirty="0"/>
                <a:t>P1	    0	       7	              0		   9</a:t>
              </a:r>
            </a:p>
            <a:p>
              <a:r>
                <a:rPr lang="es-AR" b="1" dirty="0"/>
                <a:t>P2	    2                  4	              6                      1</a:t>
              </a:r>
            </a:p>
            <a:p>
              <a:r>
                <a:rPr lang="es-AR" b="1" dirty="0"/>
                <a:t>P3	    4                  1	              3                      0</a:t>
              </a:r>
            </a:p>
            <a:p>
              <a:r>
                <a:rPr lang="es-AR" b="1" dirty="0"/>
                <a:t>P4 	    5                  4                       7                      2</a:t>
              </a:r>
            </a:p>
          </p:txBody>
        </p:sp>
        <p:cxnSp>
          <p:nvCxnSpPr>
            <p:cNvPr id="28" name="27 Conector recto"/>
            <p:cNvCxnSpPr/>
            <p:nvPr/>
          </p:nvCxnSpPr>
          <p:spPr>
            <a:xfrm>
              <a:off x="467544" y="5085184"/>
              <a:ext cx="5688632" cy="0"/>
            </a:xfrm>
            <a:prstGeom prst="line">
              <a:avLst/>
            </a:prstGeom>
            <a:ln w="22225"/>
          </p:spPr>
          <p:style>
            <a:lnRef idx="1">
              <a:schemeClr val="dk1"/>
            </a:lnRef>
            <a:fillRef idx="0">
              <a:schemeClr val="dk1"/>
            </a:fillRef>
            <a:effectRef idx="0">
              <a:schemeClr val="dk1"/>
            </a:effectRef>
            <a:fontRef idx="minor">
              <a:schemeClr val="tx1"/>
            </a:fontRef>
          </p:style>
        </p:cxnSp>
      </p:grpSp>
      <p:grpSp>
        <p:nvGrpSpPr>
          <p:cNvPr id="51" name="50 Grupo"/>
          <p:cNvGrpSpPr/>
          <p:nvPr/>
        </p:nvGrpSpPr>
        <p:grpSpPr>
          <a:xfrm>
            <a:off x="395536" y="4710043"/>
            <a:ext cx="7776864" cy="1708160"/>
            <a:chOff x="1619672" y="3284984"/>
            <a:chExt cx="7776864" cy="1708160"/>
          </a:xfrm>
        </p:grpSpPr>
        <p:grpSp>
          <p:nvGrpSpPr>
            <p:cNvPr id="31" name="30 Grupo"/>
            <p:cNvGrpSpPr/>
            <p:nvPr/>
          </p:nvGrpSpPr>
          <p:grpSpPr>
            <a:xfrm>
              <a:off x="3887416" y="3356992"/>
              <a:ext cx="5509120" cy="1017404"/>
              <a:chOff x="899592" y="4365104"/>
              <a:chExt cx="5509120" cy="1017404"/>
            </a:xfrm>
          </p:grpSpPr>
          <p:grpSp>
            <p:nvGrpSpPr>
              <p:cNvPr id="32" name="27 Grupo"/>
              <p:cNvGrpSpPr/>
              <p:nvPr/>
            </p:nvGrpSpPr>
            <p:grpSpPr>
              <a:xfrm>
                <a:off x="1115616" y="4365104"/>
                <a:ext cx="4968552" cy="576064"/>
                <a:chOff x="971600" y="5661248"/>
                <a:chExt cx="4968552" cy="576064"/>
              </a:xfrm>
            </p:grpSpPr>
            <p:sp>
              <p:nvSpPr>
                <p:cNvPr id="42" name="41 Rectángulo"/>
                <p:cNvSpPr/>
                <p:nvPr/>
              </p:nvSpPr>
              <p:spPr>
                <a:xfrm>
                  <a:off x="971600" y="5661248"/>
                  <a:ext cx="792088"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tx1"/>
                      </a:solidFill>
                    </a:rPr>
                    <a:t>P1</a:t>
                  </a:r>
                </a:p>
              </p:txBody>
            </p:sp>
            <p:sp>
              <p:nvSpPr>
                <p:cNvPr id="43" name="42 Rectángulo"/>
                <p:cNvSpPr/>
                <p:nvPr/>
              </p:nvSpPr>
              <p:spPr>
                <a:xfrm>
                  <a:off x="1763688" y="5661248"/>
                  <a:ext cx="648072"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tx1"/>
                      </a:solidFill>
                    </a:rPr>
                    <a:t>P2</a:t>
                  </a:r>
                </a:p>
              </p:txBody>
            </p:sp>
            <p:sp>
              <p:nvSpPr>
                <p:cNvPr id="44" name="43 Rectángulo"/>
                <p:cNvSpPr/>
                <p:nvPr/>
              </p:nvSpPr>
              <p:spPr>
                <a:xfrm>
                  <a:off x="2411760" y="5661248"/>
                  <a:ext cx="576064"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tx1"/>
                      </a:solidFill>
                    </a:rPr>
                    <a:t>P3</a:t>
                  </a:r>
                </a:p>
              </p:txBody>
            </p:sp>
            <p:sp>
              <p:nvSpPr>
                <p:cNvPr id="45" name="44 Rectángulo"/>
                <p:cNvSpPr/>
                <p:nvPr/>
              </p:nvSpPr>
              <p:spPr>
                <a:xfrm>
                  <a:off x="2987824" y="5661248"/>
                  <a:ext cx="792088"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tx1"/>
                      </a:solidFill>
                    </a:rPr>
                    <a:t>P2</a:t>
                  </a:r>
                </a:p>
              </p:txBody>
            </p:sp>
            <p:sp>
              <p:nvSpPr>
                <p:cNvPr id="46" name="45 Rectángulo"/>
                <p:cNvSpPr/>
                <p:nvPr/>
              </p:nvSpPr>
              <p:spPr>
                <a:xfrm>
                  <a:off x="3707904" y="5661248"/>
                  <a:ext cx="1152128"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tx1"/>
                      </a:solidFill>
                    </a:rPr>
                    <a:t>P4</a:t>
                  </a:r>
                </a:p>
              </p:txBody>
            </p:sp>
            <p:sp>
              <p:nvSpPr>
                <p:cNvPr id="47" name="46 Rectángulo"/>
                <p:cNvSpPr/>
                <p:nvPr/>
              </p:nvSpPr>
              <p:spPr>
                <a:xfrm>
                  <a:off x="4788024" y="5661248"/>
                  <a:ext cx="1152128"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tx1"/>
                      </a:solidFill>
                    </a:rPr>
                    <a:t>P1</a:t>
                  </a:r>
                </a:p>
              </p:txBody>
            </p:sp>
          </p:grpSp>
          <p:sp>
            <p:nvSpPr>
              <p:cNvPr id="33" name="32 CuadroTexto"/>
              <p:cNvSpPr txBox="1"/>
              <p:nvPr/>
            </p:nvSpPr>
            <p:spPr>
              <a:xfrm>
                <a:off x="1691680" y="5013176"/>
                <a:ext cx="432048" cy="369332"/>
              </a:xfrm>
              <a:prstGeom prst="rect">
                <a:avLst/>
              </a:prstGeom>
              <a:noFill/>
            </p:spPr>
            <p:txBody>
              <a:bodyPr wrap="square" rtlCol="0">
                <a:spAutoFit/>
              </a:bodyPr>
              <a:lstStyle/>
              <a:p>
                <a:r>
                  <a:rPr lang="es-AR" dirty="0"/>
                  <a:t>  2</a:t>
                </a:r>
              </a:p>
            </p:txBody>
          </p:sp>
          <p:sp>
            <p:nvSpPr>
              <p:cNvPr id="34" name="33 CuadroTexto"/>
              <p:cNvSpPr txBox="1"/>
              <p:nvPr/>
            </p:nvSpPr>
            <p:spPr>
              <a:xfrm>
                <a:off x="2267744" y="5013176"/>
                <a:ext cx="432048" cy="369332"/>
              </a:xfrm>
              <a:prstGeom prst="rect">
                <a:avLst/>
              </a:prstGeom>
              <a:noFill/>
            </p:spPr>
            <p:txBody>
              <a:bodyPr wrap="square" rtlCol="0">
                <a:spAutoFit/>
              </a:bodyPr>
              <a:lstStyle/>
              <a:p>
                <a:r>
                  <a:rPr lang="es-AR" dirty="0"/>
                  <a:t>  4</a:t>
                </a:r>
              </a:p>
            </p:txBody>
          </p:sp>
          <p:sp>
            <p:nvSpPr>
              <p:cNvPr id="35" name="34 CuadroTexto"/>
              <p:cNvSpPr txBox="1"/>
              <p:nvPr/>
            </p:nvSpPr>
            <p:spPr>
              <a:xfrm>
                <a:off x="2915816" y="5013176"/>
                <a:ext cx="648072" cy="369332"/>
              </a:xfrm>
              <a:prstGeom prst="rect">
                <a:avLst/>
              </a:prstGeom>
              <a:noFill/>
            </p:spPr>
            <p:txBody>
              <a:bodyPr wrap="square" rtlCol="0">
                <a:spAutoFit/>
              </a:bodyPr>
              <a:lstStyle/>
              <a:p>
                <a:r>
                  <a:rPr lang="es-AR" dirty="0"/>
                  <a:t>  5</a:t>
                </a:r>
              </a:p>
            </p:txBody>
          </p:sp>
          <p:sp>
            <p:nvSpPr>
              <p:cNvPr id="36" name="35 CuadroTexto"/>
              <p:cNvSpPr txBox="1"/>
              <p:nvPr/>
            </p:nvSpPr>
            <p:spPr>
              <a:xfrm>
                <a:off x="3635896" y="5013176"/>
                <a:ext cx="468560" cy="369332"/>
              </a:xfrm>
              <a:prstGeom prst="rect">
                <a:avLst/>
              </a:prstGeom>
              <a:noFill/>
            </p:spPr>
            <p:txBody>
              <a:bodyPr wrap="square" rtlCol="0">
                <a:spAutoFit/>
              </a:bodyPr>
              <a:lstStyle/>
              <a:p>
                <a:r>
                  <a:rPr lang="es-AR" dirty="0"/>
                  <a:t>  7</a:t>
                </a:r>
              </a:p>
            </p:txBody>
          </p:sp>
          <p:sp>
            <p:nvSpPr>
              <p:cNvPr id="37" name="36 CuadroTexto"/>
              <p:cNvSpPr txBox="1"/>
              <p:nvPr/>
            </p:nvSpPr>
            <p:spPr>
              <a:xfrm>
                <a:off x="4644008" y="5013176"/>
                <a:ext cx="648072" cy="369332"/>
              </a:xfrm>
              <a:prstGeom prst="rect">
                <a:avLst/>
              </a:prstGeom>
              <a:noFill/>
            </p:spPr>
            <p:txBody>
              <a:bodyPr wrap="square" rtlCol="0">
                <a:spAutoFit/>
              </a:bodyPr>
              <a:lstStyle/>
              <a:p>
                <a:r>
                  <a:rPr lang="es-AR" dirty="0"/>
                  <a:t>  11</a:t>
                </a:r>
              </a:p>
            </p:txBody>
          </p:sp>
          <p:sp>
            <p:nvSpPr>
              <p:cNvPr id="38" name="37 CuadroTexto"/>
              <p:cNvSpPr txBox="1"/>
              <p:nvPr/>
            </p:nvSpPr>
            <p:spPr>
              <a:xfrm>
                <a:off x="5760640" y="5013176"/>
                <a:ext cx="648072" cy="369332"/>
              </a:xfrm>
              <a:prstGeom prst="rect">
                <a:avLst/>
              </a:prstGeom>
              <a:noFill/>
            </p:spPr>
            <p:txBody>
              <a:bodyPr wrap="square" rtlCol="0">
                <a:spAutoFit/>
              </a:bodyPr>
              <a:lstStyle/>
              <a:p>
                <a:r>
                  <a:rPr lang="es-AR" dirty="0"/>
                  <a:t>  16</a:t>
                </a:r>
              </a:p>
            </p:txBody>
          </p:sp>
          <p:sp>
            <p:nvSpPr>
              <p:cNvPr id="41" name="40 CuadroTexto"/>
              <p:cNvSpPr txBox="1"/>
              <p:nvPr/>
            </p:nvSpPr>
            <p:spPr>
              <a:xfrm>
                <a:off x="899592" y="5013176"/>
                <a:ext cx="432048" cy="369332"/>
              </a:xfrm>
              <a:prstGeom prst="rect">
                <a:avLst/>
              </a:prstGeom>
              <a:noFill/>
            </p:spPr>
            <p:txBody>
              <a:bodyPr wrap="square" rtlCol="0">
                <a:spAutoFit/>
              </a:bodyPr>
              <a:lstStyle/>
              <a:p>
                <a:r>
                  <a:rPr lang="es-AR" dirty="0"/>
                  <a:t>  0</a:t>
                </a:r>
              </a:p>
            </p:txBody>
          </p:sp>
        </p:grpSp>
        <p:sp>
          <p:nvSpPr>
            <p:cNvPr id="50" name="49 CuadroTexto"/>
            <p:cNvSpPr txBox="1"/>
            <p:nvPr/>
          </p:nvSpPr>
          <p:spPr>
            <a:xfrm>
              <a:off x="1619672" y="3284984"/>
              <a:ext cx="2448272" cy="1708160"/>
            </a:xfrm>
            <a:prstGeom prst="rect">
              <a:avLst/>
            </a:prstGeom>
            <a:noFill/>
          </p:spPr>
          <p:txBody>
            <a:bodyPr wrap="square" rtlCol="0">
              <a:spAutoFit/>
            </a:bodyPr>
            <a:lstStyle/>
            <a:p>
              <a:r>
                <a:rPr lang="es-AR" sz="1500" b="1" dirty="0"/>
                <a:t>SJF Expulsivo </a:t>
              </a:r>
            </a:p>
            <a:p>
              <a:r>
                <a:rPr lang="es-AR" sz="1500" b="1" dirty="0"/>
                <a:t>Espera Media: </a:t>
              </a:r>
            </a:p>
            <a:p>
              <a:r>
                <a:rPr lang="es-AR" sz="1500" b="1" dirty="0"/>
                <a:t>P1= (11-2)=9</a:t>
              </a:r>
            </a:p>
            <a:p>
              <a:r>
                <a:rPr lang="es-AR" sz="1500" b="1" dirty="0"/>
                <a:t>P2=1 (solo espera a P3)</a:t>
              </a:r>
            </a:p>
            <a:p>
              <a:r>
                <a:rPr lang="es-AR" sz="1500" b="1" dirty="0"/>
                <a:t>P3=0 (No espera)</a:t>
              </a:r>
            </a:p>
            <a:p>
              <a:r>
                <a:rPr lang="es-AR" sz="1500" b="1" dirty="0"/>
                <a:t>P4= (7-5) =2</a:t>
              </a:r>
            </a:p>
            <a:p>
              <a:r>
                <a:rPr lang="es-AR" sz="1500" dirty="0"/>
                <a:t>(9 +1+0+2)/4 = </a:t>
              </a:r>
              <a:r>
                <a:rPr lang="es-AR" sz="1500" b="1" dirty="0"/>
                <a:t>3</a:t>
              </a:r>
            </a:p>
          </p:txBody>
        </p:sp>
      </p:grpSp>
      <p:grpSp>
        <p:nvGrpSpPr>
          <p:cNvPr id="53" name="52 Grupo"/>
          <p:cNvGrpSpPr/>
          <p:nvPr/>
        </p:nvGrpSpPr>
        <p:grpSpPr>
          <a:xfrm>
            <a:off x="467544" y="2944976"/>
            <a:ext cx="7560840" cy="1708160"/>
            <a:chOff x="395536" y="980728"/>
            <a:chExt cx="7560840" cy="1708160"/>
          </a:xfrm>
        </p:grpSpPr>
        <p:grpSp>
          <p:nvGrpSpPr>
            <p:cNvPr id="8" name="7 Grupo"/>
            <p:cNvGrpSpPr/>
            <p:nvPr/>
          </p:nvGrpSpPr>
          <p:grpSpPr>
            <a:xfrm>
              <a:off x="2483768" y="1052736"/>
              <a:ext cx="5472608" cy="1017404"/>
              <a:chOff x="899592" y="4365104"/>
              <a:chExt cx="5472608" cy="1017404"/>
            </a:xfrm>
          </p:grpSpPr>
          <p:grpSp>
            <p:nvGrpSpPr>
              <p:cNvPr id="9" name="27 Grupo"/>
              <p:cNvGrpSpPr/>
              <p:nvPr/>
            </p:nvGrpSpPr>
            <p:grpSpPr>
              <a:xfrm>
                <a:off x="1115616" y="4365104"/>
                <a:ext cx="4968552" cy="576064"/>
                <a:chOff x="971600" y="5661248"/>
                <a:chExt cx="4968552" cy="576064"/>
              </a:xfrm>
            </p:grpSpPr>
            <p:sp>
              <p:nvSpPr>
                <p:cNvPr id="19" name="18 Rectángulo"/>
                <p:cNvSpPr/>
                <p:nvPr/>
              </p:nvSpPr>
              <p:spPr>
                <a:xfrm>
                  <a:off x="971600" y="5661248"/>
                  <a:ext cx="1728192"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tx1"/>
                      </a:solidFill>
                    </a:rPr>
                    <a:t>P1</a:t>
                  </a:r>
                </a:p>
              </p:txBody>
            </p:sp>
            <p:sp>
              <p:nvSpPr>
                <p:cNvPr id="21" name="20 Rectángulo"/>
                <p:cNvSpPr/>
                <p:nvPr/>
              </p:nvSpPr>
              <p:spPr>
                <a:xfrm>
                  <a:off x="2411760" y="5661248"/>
                  <a:ext cx="648072"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tx1"/>
                      </a:solidFill>
                    </a:rPr>
                    <a:t>P3</a:t>
                  </a:r>
                </a:p>
              </p:txBody>
            </p:sp>
            <p:sp>
              <p:nvSpPr>
                <p:cNvPr id="22" name="21 Rectángulo"/>
                <p:cNvSpPr/>
                <p:nvPr/>
              </p:nvSpPr>
              <p:spPr>
                <a:xfrm>
                  <a:off x="3059832" y="5661248"/>
                  <a:ext cx="1440160"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tx1"/>
                      </a:solidFill>
                    </a:rPr>
                    <a:t>P2</a:t>
                  </a:r>
                </a:p>
              </p:txBody>
            </p:sp>
            <p:sp>
              <p:nvSpPr>
                <p:cNvPr id="24" name="23 Rectángulo"/>
                <p:cNvSpPr/>
                <p:nvPr/>
              </p:nvSpPr>
              <p:spPr>
                <a:xfrm>
                  <a:off x="4499992" y="5661248"/>
                  <a:ext cx="1440160"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tx1"/>
                      </a:solidFill>
                    </a:rPr>
                    <a:t>P4</a:t>
                  </a:r>
                </a:p>
              </p:txBody>
            </p:sp>
          </p:grpSp>
          <p:sp>
            <p:nvSpPr>
              <p:cNvPr id="11" name="10 CuadroTexto"/>
              <p:cNvSpPr txBox="1"/>
              <p:nvPr/>
            </p:nvSpPr>
            <p:spPr>
              <a:xfrm>
                <a:off x="2267744" y="5013176"/>
                <a:ext cx="432048" cy="369332"/>
              </a:xfrm>
              <a:prstGeom prst="rect">
                <a:avLst/>
              </a:prstGeom>
              <a:noFill/>
            </p:spPr>
            <p:txBody>
              <a:bodyPr wrap="square" rtlCol="0">
                <a:spAutoFit/>
              </a:bodyPr>
              <a:lstStyle/>
              <a:p>
                <a:r>
                  <a:rPr lang="es-AR" dirty="0"/>
                  <a:t>  7</a:t>
                </a:r>
              </a:p>
            </p:txBody>
          </p:sp>
          <p:sp>
            <p:nvSpPr>
              <p:cNvPr id="12" name="11 CuadroTexto"/>
              <p:cNvSpPr txBox="1"/>
              <p:nvPr/>
            </p:nvSpPr>
            <p:spPr>
              <a:xfrm>
                <a:off x="2915816" y="5013176"/>
                <a:ext cx="648072" cy="369332"/>
              </a:xfrm>
              <a:prstGeom prst="rect">
                <a:avLst/>
              </a:prstGeom>
              <a:noFill/>
            </p:spPr>
            <p:txBody>
              <a:bodyPr wrap="square" rtlCol="0">
                <a:spAutoFit/>
              </a:bodyPr>
              <a:lstStyle/>
              <a:p>
                <a:r>
                  <a:rPr lang="es-AR" dirty="0"/>
                  <a:t>  8</a:t>
                </a:r>
              </a:p>
            </p:txBody>
          </p:sp>
          <p:sp>
            <p:nvSpPr>
              <p:cNvPr id="14" name="13 CuadroTexto"/>
              <p:cNvSpPr txBox="1"/>
              <p:nvPr/>
            </p:nvSpPr>
            <p:spPr>
              <a:xfrm>
                <a:off x="4427984" y="5013176"/>
                <a:ext cx="648072" cy="369332"/>
              </a:xfrm>
              <a:prstGeom prst="rect">
                <a:avLst/>
              </a:prstGeom>
              <a:noFill/>
            </p:spPr>
            <p:txBody>
              <a:bodyPr wrap="square" rtlCol="0">
                <a:spAutoFit/>
              </a:bodyPr>
              <a:lstStyle/>
              <a:p>
                <a:r>
                  <a:rPr lang="es-AR" dirty="0"/>
                  <a:t>  12</a:t>
                </a:r>
              </a:p>
            </p:txBody>
          </p:sp>
          <p:sp>
            <p:nvSpPr>
              <p:cNvPr id="16" name="15 CuadroTexto"/>
              <p:cNvSpPr txBox="1"/>
              <p:nvPr/>
            </p:nvSpPr>
            <p:spPr>
              <a:xfrm>
                <a:off x="5724128" y="5013176"/>
                <a:ext cx="648072" cy="369332"/>
              </a:xfrm>
              <a:prstGeom prst="rect">
                <a:avLst/>
              </a:prstGeom>
              <a:noFill/>
            </p:spPr>
            <p:txBody>
              <a:bodyPr wrap="square" rtlCol="0">
                <a:spAutoFit/>
              </a:bodyPr>
              <a:lstStyle/>
              <a:p>
                <a:r>
                  <a:rPr lang="es-AR" dirty="0"/>
                  <a:t>  16</a:t>
                </a:r>
              </a:p>
            </p:txBody>
          </p:sp>
          <p:sp>
            <p:nvSpPr>
              <p:cNvPr id="18" name="17 CuadroTexto"/>
              <p:cNvSpPr txBox="1"/>
              <p:nvPr/>
            </p:nvSpPr>
            <p:spPr>
              <a:xfrm>
                <a:off x="899592" y="5013176"/>
                <a:ext cx="432048" cy="369332"/>
              </a:xfrm>
              <a:prstGeom prst="rect">
                <a:avLst/>
              </a:prstGeom>
              <a:noFill/>
            </p:spPr>
            <p:txBody>
              <a:bodyPr wrap="square" rtlCol="0">
                <a:spAutoFit/>
              </a:bodyPr>
              <a:lstStyle/>
              <a:p>
                <a:r>
                  <a:rPr lang="es-AR" dirty="0"/>
                  <a:t>  0</a:t>
                </a:r>
              </a:p>
            </p:txBody>
          </p:sp>
        </p:grpSp>
        <p:sp>
          <p:nvSpPr>
            <p:cNvPr id="52" name="51 CuadroTexto"/>
            <p:cNvSpPr txBox="1"/>
            <p:nvPr/>
          </p:nvSpPr>
          <p:spPr>
            <a:xfrm>
              <a:off x="395536" y="980728"/>
              <a:ext cx="1872208" cy="1708160"/>
            </a:xfrm>
            <a:prstGeom prst="rect">
              <a:avLst/>
            </a:prstGeom>
            <a:noFill/>
          </p:spPr>
          <p:txBody>
            <a:bodyPr wrap="square" rtlCol="0">
              <a:spAutoFit/>
            </a:bodyPr>
            <a:lstStyle/>
            <a:p>
              <a:r>
                <a:rPr lang="es-AR" sz="1500" b="1" dirty="0"/>
                <a:t>SJF No Expulsivo </a:t>
              </a:r>
            </a:p>
            <a:p>
              <a:r>
                <a:rPr lang="es-AR" sz="1500" b="1" dirty="0"/>
                <a:t>Espera Media: </a:t>
              </a:r>
            </a:p>
            <a:p>
              <a:r>
                <a:rPr lang="es-AR" sz="1500" b="1" dirty="0"/>
                <a:t>P1= 0</a:t>
              </a:r>
            </a:p>
            <a:p>
              <a:r>
                <a:rPr lang="es-AR" sz="1500" b="1" dirty="0"/>
                <a:t>P2= (8-2) = 6</a:t>
              </a:r>
            </a:p>
            <a:p>
              <a:r>
                <a:rPr lang="es-AR" sz="1500" b="1" dirty="0"/>
                <a:t>P3=(7-4)=3</a:t>
              </a:r>
            </a:p>
            <a:p>
              <a:r>
                <a:rPr lang="es-AR" sz="1500" b="1" dirty="0"/>
                <a:t>P4= (12-5)=7</a:t>
              </a:r>
            </a:p>
            <a:p>
              <a:r>
                <a:rPr lang="es-AR" sz="1500" dirty="0"/>
                <a:t>(0 +6+3+7)/4 = </a:t>
              </a:r>
              <a:r>
                <a:rPr lang="es-AR" sz="1500" b="1" dirty="0"/>
                <a:t>4</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7504" y="274638"/>
            <a:ext cx="8229600" cy="1143000"/>
          </a:xfrm>
        </p:spPr>
        <p:txBody>
          <a:bodyPr/>
          <a:lstStyle/>
          <a:p>
            <a:r>
              <a:rPr lang="es-AR" b="1" dirty="0"/>
              <a:t>Ejemplo RR</a:t>
            </a:r>
          </a:p>
        </p:txBody>
      </p:sp>
      <p:sp>
        <p:nvSpPr>
          <p:cNvPr id="7" name="6 CuadroTexto"/>
          <p:cNvSpPr txBox="1"/>
          <p:nvPr/>
        </p:nvSpPr>
        <p:spPr>
          <a:xfrm>
            <a:off x="4716016" y="1556792"/>
            <a:ext cx="3024336" cy="2031325"/>
          </a:xfrm>
          <a:prstGeom prst="rect">
            <a:avLst/>
          </a:prstGeom>
          <a:noFill/>
        </p:spPr>
        <p:txBody>
          <a:bodyPr wrap="square" rtlCol="0">
            <a:spAutoFit/>
          </a:bodyPr>
          <a:lstStyle/>
          <a:p>
            <a:r>
              <a:rPr lang="es-AR" b="1" dirty="0"/>
              <a:t>RR Tiempo de Espera: </a:t>
            </a:r>
          </a:p>
          <a:p>
            <a:r>
              <a:rPr lang="es-AR" dirty="0"/>
              <a:t>P2=4</a:t>
            </a:r>
          </a:p>
          <a:p>
            <a:r>
              <a:rPr lang="es-AR" dirty="0"/>
              <a:t>P3=7</a:t>
            </a:r>
          </a:p>
          <a:p>
            <a:r>
              <a:rPr lang="es-AR" dirty="0"/>
              <a:t>P1= 0 + (10 -4)</a:t>
            </a:r>
          </a:p>
          <a:p>
            <a:endParaRPr lang="es-AR" dirty="0"/>
          </a:p>
          <a:p>
            <a:r>
              <a:rPr lang="es-AR" b="1" dirty="0"/>
              <a:t>Tiempo de Espera Medio</a:t>
            </a:r>
          </a:p>
          <a:p>
            <a:r>
              <a:rPr lang="es-AR" b="1" dirty="0"/>
              <a:t> </a:t>
            </a:r>
            <a:r>
              <a:rPr lang="es-AR" dirty="0"/>
              <a:t>=4 +7 + (10-4) = 17/3 = 5,666 </a:t>
            </a:r>
          </a:p>
        </p:txBody>
      </p:sp>
      <p:grpSp>
        <p:nvGrpSpPr>
          <p:cNvPr id="46" name="45 Grupo"/>
          <p:cNvGrpSpPr/>
          <p:nvPr/>
        </p:nvGrpSpPr>
        <p:grpSpPr>
          <a:xfrm>
            <a:off x="971600" y="1412776"/>
            <a:ext cx="2952328" cy="1477328"/>
            <a:chOff x="971600" y="1412776"/>
            <a:chExt cx="2952328" cy="1477328"/>
          </a:xfrm>
        </p:grpSpPr>
        <p:cxnSp>
          <p:nvCxnSpPr>
            <p:cNvPr id="9" name="8 Conector recto"/>
            <p:cNvCxnSpPr/>
            <p:nvPr/>
          </p:nvCxnSpPr>
          <p:spPr>
            <a:xfrm>
              <a:off x="1043608" y="1772816"/>
              <a:ext cx="2880320" cy="0"/>
            </a:xfrm>
            <a:prstGeom prst="line">
              <a:avLst/>
            </a:prstGeom>
            <a:ln w="22225"/>
          </p:spPr>
          <p:style>
            <a:lnRef idx="1">
              <a:schemeClr val="dk1"/>
            </a:lnRef>
            <a:fillRef idx="0">
              <a:schemeClr val="dk1"/>
            </a:fillRef>
            <a:effectRef idx="0">
              <a:schemeClr val="dk1"/>
            </a:effectRef>
            <a:fontRef idx="minor">
              <a:schemeClr val="tx1"/>
            </a:fontRef>
          </p:style>
        </p:cxnSp>
        <p:sp>
          <p:nvSpPr>
            <p:cNvPr id="10" name="9 CuadroTexto"/>
            <p:cNvSpPr txBox="1"/>
            <p:nvPr/>
          </p:nvSpPr>
          <p:spPr>
            <a:xfrm>
              <a:off x="971600" y="1412776"/>
              <a:ext cx="2952328" cy="1477328"/>
            </a:xfrm>
            <a:prstGeom prst="rect">
              <a:avLst/>
            </a:prstGeom>
            <a:noFill/>
          </p:spPr>
          <p:txBody>
            <a:bodyPr wrap="square" rtlCol="0">
              <a:spAutoFit/>
            </a:bodyPr>
            <a:lstStyle/>
            <a:p>
              <a:r>
                <a:rPr lang="es-AR" b="1" dirty="0"/>
                <a:t>Proceso	Tiempo de Ráfaga</a:t>
              </a:r>
            </a:p>
            <a:p>
              <a:endParaRPr lang="es-AR" dirty="0"/>
            </a:p>
            <a:p>
              <a:r>
                <a:rPr lang="es-AR" b="1" dirty="0"/>
                <a:t>P1		24</a:t>
              </a:r>
            </a:p>
            <a:p>
              <a:r>
                <a:rPr lang="es-AR" b="1" dirty="0"/>
                <a:t>P2		3</a:t>
              </a:r>
            </a:p>
            <a:p>
              <a:r>
                <a:rPr lang="es-AR" b="1" dirty="0"/>
                <a:t>P3		3</a:t>
              </a:r>
            </a:p>
          </p:txBody>
        </p:sp>
      </p:grpSp>
      <p:grpSp>
        <p:nvGrpSpPr>
          <p:cNvPr id="45" name="44 Grupo"/>
          <p:cNvGrpSpPr/>
          <p:nvPr/>
        </p:nvGrpSpPr>
        <p:grpSpPr>
          <a:xfrm>
            <a:off x="899592" y="4365104"/>
            <a:ext cx="6552728" cy="1017404"/>
            <a:chOff x="899592" y="4365104"/>
            <a:chExt cx="6552728" cy="1017404"/>
          </a:xfrm>
        </p:grpSpPr>
        <p:grpSp>
          <p:nvGrpSpPr>
            <p:cNvPr id="28" name="27 Grupo"/>
            <p:cNvGrpSpPr/>
            <p:nvPr/>
          </p:nvGrpSpPr>
          <p:grpSpPr>
            <a:xfrm>
              <a:off x="1115616" y="4365104"/>
              <a:ext cx="6048672" cy="576064"/>
              <a:chOff x="971600" y="5661248"/>
              <a:chExt cx="6048672" cy="576064"/>
            </a:xfrm>
          </p:grpSpPr>
          <p:sp>
            <p:nvSpPr>
              <p:cNvPr id="19" name="18 Rectángulo"/>
              <p:cNvSpPr/>
              <p:nvPr/>
            </p:nvSpPr>
            <p:spPr>
              <a:xfrm>
                <a:off x="971600" y="5661248"/>
                <a:ext cx="792088"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tx1"/>
                    </a:solidFill>
                  </a:rPr>
                  <a:t>P1</a:t>
                </a:r>
              </a:p>
            </p:txBody>
          </p:sp>
          <p:sp>
            <p:nvSpPr>
              <p:cNvPr id="20" name="19 Rectángulo"/>
              <p:cNvSpPr/>
              <p:nvPr/>
            </p:nvSpPr>
            <p:spPr>
              <a:xfrm>
                <a:off x="1835696" y="5661248"/>
                <a:ext cx="576064"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tx1"/>
                    </a:solidFill>
                  </a:rPr>
                  <a:t>P2</a:t>
                </a:r>
              </a:p>
            </p:txBody>
          </p:sp>
          <p:sp>
            <p:nvSpPr>
              <p:cNvPr id="22" name="21 Rectángulo"/>
              <p:cNvSpPr/>
              <p:nvPr/>
            </p:nvSpPr>
            <p:spPr>
              <a:xfrm>
                <a:off x="2483768" y="5661248"/>
                <a:ext cx="576064"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tx1"/>
                    </a:solidFill>
                  </a:rPr>
                  <a:t>P3</a:t>
                </a:r>
              </a:p>
            </p:txBody>
          </p:sp>
          <p:sp>
            <p:nvSpPr>
              <p:cNvPr id="23" name="22 Rectángulo"/>
              <p:cNvSpPr/>
              <p:nvPr/>
            </p:nvSpPr>
            <p:spPr>
              <a:xfrm>
                <a:off x="3131840" y="5661248"/>
                <a:ext cx="648072"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tx1"/>
                    </a:solidFill>
                  </a:rPr>
                  <a:t>P1</a:t>
                </a:r>
              </a:p>
            </p:txBody>
          </p:sp>
          <p:sp>
            <p:nvSpPr>
              <p:cNvPr id="24" name="23 Rectángulo"/>
              <p:cNvSpPr/>
              <p:nvPr/>
            </p:nvSpPr>
            <p:spPr>
              <a:xfrm>
                <a:off x="3851920" y="5661248"/>
                <a:ext cx="720080"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tx1"/>
                    </a:solidFill>
                  </a:rPr>
                  <a:t>P1</a:t>
                </a:r>
              </a:p>
            </p:txBody>
          </p:sp>
          <p:sp>
            <p:nvSpPr>
              <p:cNvPr id="25" name="24 Rectángulo"/>
              <p:cNvSpPr/>
              <p:nvPr/>
            </p:nvSpPr>
            <p:spPr>
              <a:xfrm>
                <a:off x="4644008" y="5661248"/>
                <a:ext cx="720080"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tx1"/>
                    </a:solidFill>
                  </a:rPr>
                  <a:t>P1</a:t>
                </a:r>
              </a:p>
            </p:txBody>
          </p:sp>
          <p:sp>
            <p:nvSpPr>
              <p:cNvPr id="26" name="25 Rectángulo"/>
              <p:cNvSpPr/>
              <p:nvPr/>
            </p:nvSpPr>
            <p:spPr>
              <a:xfrm>
                <a:off x="5436096" y="5661248"/>
                <a:ext cx="720080"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tx1"/>
                    </a:solidFill>
                  </a:rPr>
                  <a:t>P1</a:t>
                </a:r>
              </a:p>
            </p:txBody>
          </p:sp>
          <p:sp>
            <p:nvSpPr>
              <p:cNvPr id="27" name="26 Rectángulo"/>
              <p:cNvSpPr/>
              <p:nvPr/>
            </p:nvSpPr>
            <p:spPr>
              <a:xfrm>
                <a:off x="6228184" y="5661248"/>
                <a:ext cx="792088"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tx1"/>
                    </a:solidFill>
                  </a:rPr>
                  <a:t>P1</a:t>
                </a:r>
              </a:p>
            </p:txBody>
          </p:sp>
        </p:grpSp>
        <p:sp>
          <p:nvSpPr>
            <p:cNvPr id="29" name="28 CuadroTexto"/>
            <p:cNvSpPr txBox="1"/>
            <p:nvPr/>
          </p:nvSpPr>
          <p:spPr>
            <a:xfrm>
              <a:off x="1691680" y="5013176"/>
              <a:ext cx="432048" cy="369332"/>
            </a:xfrm>
            <a:prstGeom prst="rect">
              <a:avLst/>
            </a:prstGeom>
            <a:noFill/>
          </p:spPr>
          <p:txBody>
            <a:bodyPr wrap="square" rtlCol="0">
              <a:spAutoFit/>
            </a:bodyPr>
            <a:lstStyle/>
            <a:p>
              <a:r>
                <a:rPr lang="es-AR" dirty="0"/>
                <a:t>  4</a:t>
              </a:r>
            </a:p>
          </p:txBody>
        </p:sp>
        <p:sp>
          <p:nvSpPr>
            <p:cNvPr id="31" name="30 CuadroTexto"/>
            <p:cNvSpPr txBox="1"/>
            <p:nvPr/>
          </p:nvSpPr>
          <p:spPr>
            <a:xfrm>
              <a:off x="2267744" y="5013176"/>
              <a:ext cx="432048" cy="369332"/>
            </a:xfrm>
            <a:prstGeom prst="rect">
              <a:avLst/>
            </a:prstGeom>
            <a:noFill/>
          </p:spPr>
          <p:txBody>
            <a:bodyPr wrap="square" rtlCol="0">
              <a:spAutoFit/>
            </a:bodyPr>
            <a:lstStyle/>
            <a:p>
              <a:r>
                <a:rPr lang="es-AR" dirty="0"/>
                <a:t>  7</a:t>
              </a:r>
            </a:p>
          </p:txBody>
        </p:sp>
        <p:sp>
          <p:nvSpPr>
            <p:cNvPr id="32" name="31 CuadroTexto"/>
            <p:cNvSpPr txBox="1"/>
            <p:nvPr/>
          </p:nvSpPr>
          <p:spPr>
            <a:xfrm>
              <a:off x="2915816" y="5013176"/>
              <a:ext cx="648072" cy="369332"/>
            </a:xfrm>
            <a:prstGeom prst="rect">
              <a:avLst/>
            </a:prstGeom>
            <a:noFill/>
          </p:spPr>
          <p:txBody>
            <a:bodyPr wrap="square" rtlCol="0">
              <a:spAutoFit/>
            </a:bodyPr>
            <a:lstStyle/>
            <a:p>
              <a:r>
                <a:rPr lang="es-AR" dirty="0"/>
                <a:t>  10</a:t>
              </a:r>
            </a:p>
          </p:txBody>
        </p:sp>
        <p:sp>
          <p:nvSpPr>
            <p:cNvPr id="38" name="37 CuadroTexto"/>
            <p:cNvSpPr txBox="1"/>
            <p:nvPr/>
          </p:nvSpPr>
          <p:spPr>
            <a:xfrm>
              <a:off x="3707904" y="5013176"/>
              <a:ext cx="648072" cy="369332"/>
            </a:xfrm>
            <a:prstGeom prst="rect">
              <a:avLst/>
            </a:prstGeom>
            <a:noFill/>
          </p:spPr>
          <p:txBody>
            <a:bodyPr wrap="square" rtlCol="0">
              <a:spAutoFit/>
            </a:bodyPr>
            <a:lstStyle/>
            <a:p>
              <a:r>
                <a:rPr lang="es-AR" dirty="0"/>
                <a:t>  14</a:t>
              </a:r>
            </a:p>
          </p:txBody>
        </p:sp>
        <p:sp>
          <p:nvSpPr>
            <p:cNvPr id="39" name="38 CuadroTexto"/>
            <p:cNvSpPr txBox="1"/>
            <p:nvPr/>
          </p:nvSpPr>
          <p:spPr>
            <a:xfrm>
              <a:off x="4427984" y="5013176"/>
              <a:ext cx="648072" cy="369332"/>
            </a:xfrm>
            <a:prstGeom prst="rect">
              <a:avLst/>
            </a:prstGeom>
            <a:noFill/>
          </p:spPr>
          <p:txBody>
            <a:bodyPr wrap="square" rtlCol="0">
              <a:spAutoFit/>
            </a:bodyPr>
            <a:lstStyle/>
            <a:p>
              <a:r>
                <a:rPr lang="es-AR" dirty="0"/>
                <a:t>  18</a:t>
              </a:r>
            </a:p>
          </p:txBody>
        </p:sp>
        <p:sp>
          <p:nvSpPr>
            <p:cNvPr id="40" name="39 CuadroTexto"/>
            <p:cNvSpPr txBox="1"/>
            <p:nvPr/>
          </p:nvSpPr>
          <p:spPr>
            <a:xfrm>
              <a:off x="5220072" y="5013176"/>
              <a:ext cx="648072" cy="369332"/>
            </a:xfrm>
            <a:prstGeom prst="rect">
              <a:avLst/>
            </a:prstGeom>
            <a:noFill/>
          </p:spPr>
          <p:txBody>
            <a:bodyPr wrap="square" rtlCol="0">
              <a:spAutoFit/>
            </a:bodyPr>
            <a:lstStyle/>
            <a:p>
              <a:r>
                <a:rPr lang="es-AR" dirty="0"/>
                <a:t>  22</a:t>
              </a:r>
            </a:p>
          </p:txBody>
        </p:sp>
        <p:sp>
          <p:nvSpPr>
            <p:cNvPr id="41" name="40 CuadroTexto"/>
            <p:cNvSpPr txBox="1"/>
            <p:nvPr/>
          </p:nvSpPr>
          <p:spPr>
            <a:xfrm>
              <a:off x="6084168" y="5013176"/>
              <a:ext cx="648072" cy="369332"/>
            </a:xfrm>
            <a:prstGeom prst="rect">
              <a:avLst/>
            </a:prstGeom>
            <a:noFill/>
          </p:spPr>
          <p:txBody>
            <a:bodyPr wrap="square" rtlCol="0">
              <a:spAutoFit/>
            </a:bodyPr>
            <a:lstStyle/>
            <a:p>
              <a:r>
                <a:rPr lang="es-AR" dirty="0"/>
                <a:t>  26</a:t>
              </a:r>
            </a:p>
          </p:txBody>
        </p:sp>
        <p:sp>
          <p:nvSpPr>
            <p:cNvPr id="42" name="41 CuadroTexto"/>
            <p:cNvSpPr txBox="1"/>
            <p:nvPr/>
          </p:nvSpPr>
          <p:spPr>
            <a:xfrm>
              <a:off x="6804248" y="5013176"/>
              <a:ext cx="648072" cy="369332"/>
            </a:xfrm>
            <a:prstGeom prst="rect">
              <a:avLst/>
            </a:prstGeom>
            <a:noFill/>
          </p:spPr>
          <p:txBody>
            <a:bodyPr wrap="square" rtlCol="0">
              <a:spAutoFit/>
            </a:bodyPr>
            <a:lstStyle/>
            <a:p>
              <a:r>
                <a:rPr lang="es-AR" dirty="0"/>
                <a:t>  30</a:t>
              </a:r>
            </a:p>
          </p:txBody>
        </p:sp>
        <p:sp>
          <p:nvSpPr>
            <p:cNvPr id="43" name="42 CuadroTexto"/>
            <p:cNvSpPr txBox="1"/>
            <p:nvPr/>
          </p:nvSpPr>
          <p:spPr>
            <a:xfrm>
              <a:off x="899592" y="5013176"/>
              <a:ext cx="432048" cy="369332"/>
            </a:xfrm>
            <a:prstGeom prst="rect">
              <a:avLst/>
            </a:prstGeom>
            <a:noFill/>
          </p:spPr>
          <p:txBody>
            <a:bodyPr wrap="square" rtlCol="0">
              <a:spAutoFit/>
            </a:bodyPr>
            <a:lstStyle/>
            <a:p>
              <a:r>
                <a:rPr lang="es-AR" dirty="0"/>
                <a:t>  0</a:t>
              </a:r>
            </a:p>
          </p:txBody>
        </p:sp>
      </p:grpSp>
      <p:sp>
        <p:nvSpPr>
          <p:cNvPr id="44" name="43 Rectángulo"/>
          <p:cNvSpPr/>
          <p:nvPr/>
        </p:nvSpPr>
        <p:spPr>
          <a:xfrm>
            <a:off x="881480" y="3429000"/>
            <a:ext cx="2305888" cy="369332"/>
          </a:xfrm>
          <a:prstGeom prst="rect">
            <a:avLst/>
          </a:prstGeom>
        </p:spPr>
        <p:txBody>
          <a:bodyPr wrap="none">
            <a:spAutoFit/>
          </a:bodyPr>
          <a:lstStyle/>
          <a:p>
            <a:r>
              <a:rPr lang="es-AR" b="1" dirty="0"/>
              <a:t>Tiempo de Quanto = 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74638"/>
            <a:ext cx="9144000" cy="1143000"/>
          </a:xfrm>
        </p:spPr>
        <p:txBody>
          <a:bodyPr>
            <a:normAutofit fontScale="90000"/>
          </a:bodyPr>
          <a:lstStyle/>
          <a:p>
            <a:r>
              <a:rPr lang="es-AR" b="1" dirty="0"/>
              <a:t>Planificación con colas de múltiples niveles</a:t>
            </a:r>
          </a:p>
        </p:txBody>
      </p:sp>
      <p:sp>
        <p:nvSpPr>
          <p:cNvPr id="3" name="2 Marcador de contenido"/>
          <p:cNvSpPr>
            <a:spLocks noGrp="1"/>
          </p:cNvSpPr>
          <p:nvPr>
            <p:ph idx="1"/>
          </p:nvPr>
        </p:nvSpPr>
        <p:spPr>
          <a:xfrm>
            <a:off x="251520" y="1484784"/>
            <a:ext cx="7632848" cy="3168352"/>
          </a:xfrm>
        </p:spPr>
        <p:txBody>
          <a:bodyPr>
            <a:normAutofit/>
          </a:bodyPr>
          <a:lstStyle/>
          <a:p>
            <a:pPr>
              <a:buNone/>
            </a:pPr>
            <a:r>
              <a:rPr lang="es-AR" sz="2500" dirty="0"/>
              <a:t>	Distinguimos entre </a:t>
            </a:r>
            <a:r>
              <a:rPr lang="es-AR" sz="2500" b="1" dirty="0"/>
              <a:t>distintas necesidades en cuanto al tiempo de respuesta y por tanto distintas necesidades de planificación </a:t>
            </a:r>
            <a:r>
              <a:rPr lang="es-AR" sz="2500" dirty="0"/>
              <a:t>procesos que pueden tener.</a:t>
            </a:r>
          </a:p>
          <a:p>
            <a:pPr>
              <a:buNone/>
            </a:pPr>
            <a:r>
              <a:rPr lang="es-AR" sz="2500" dirty="0"/>
              <a:t>• Procesos que se ejecutan en primer plano o interactivos.</a:t>
            </a:r>
          </a:p>
          <a:p>
            <a:pPr>
              <a:buNone/>
            </a:pPr>
            <a:r>
              <a:rPr lang="es-AR" sz="2500" dirty="0"/>
              <a:t>• Procesos que se ejecutan en segundo plano o por lotes.</a:t>
            </a:r>
          </a:p>
        </p:txBody>
      </p:sp>
      <p:sp>
        <p:nvSpPr>
          <p:cNvPr id="4" name="Rectángulo 3"/>
          <p:cNvSpPr/>
          <p:nvPr/>
        </p:nvSpPr>
        <p:spPr>
          <a:xfrm>
            <a:off x="899592" y="4221088"/>
            <a:ext cx="3024336" cy="445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Procesos del Sistema (FCFS)</a:t>
            </a:r>
          </a:p>
        </p:txBody>
      </p:sp>
      <p:sp>
        <p:nvSpPr>
          <p:cNvPr id="6" name="Rectángulo 5"/>
          <p:cNvSpPr/>
          <p:nvPr/>
        </p:nvSpPr>
        <p:spPr>
          <a:xfrm>
            <a:off x="899592" y="4797152"/>
            <a:ext cx="3024336" cy="46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Procesos Interactivos P1 (RR)</a:t>
            </a:r>
          </a:p>
        </p:txBody>
      </p:sp>
      <p:sp>
        <p:nvSpPr>
          <p:cNvPr id="7" name="Rectángulo 6"/>
          <p:cNvSpPr/>
          <p:nvPr/>
        </p:nvSpPr>
        <p:spPr>
          <a:xfrm>
            <a:off x="899592" y="5373216"/>
            <a:ext cx="3024336" cy="45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Procesos Interactivos P2 (RR)</a:t>
            </a:r>
          </a:p>
        </p:txBody>
      </p:sp>
      <p:sp>
        <p:nvSpPr>
          <p:cNvPr id="8" name="Rectángulo 7"/>
          <p:cNvSpPr/>
          <p:nvPr/>
        </p:nvSpPr>
        <p:spPr>
          <a:xfrm>
            <a:off x="899592" y="5939428"/>
            <a:ext cx="3013546" cy="45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Procesos por Lotes (FCFS)</a:t>
            </a:r>
          </a:p>
        </p:txBody>
      </p:sp>
      <p:sp>
        <p:nvSpPr>
          <p:cNvPr id="5" name="Elipse 4"/>
          <p:cNvSpPr/>
          <p:nvPr/>
        </p:nvSpPr>
        <p:spPr>
          <a:xfrm>
            <a:off x="4788024" y="5013176"/>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CPU</a:t>
            </a:r>
          </a:p>
        </p:txBody>
      </p:sp>
      <p:cxnSp>
        <p:nvCxnSpPr>
          <p:cNvPr id="10" name="Conector recto de flecha 9"/>
          <p:cNvCxnSpPr>
            <a:endCxn id="5" idx="1"/>
          </p:cNvCxnSpPr>
          <p:nvPr/>
        </p:nvCxnSpPr>
        <p:spPr>
          <a:xfrm>
            <a:off x="3923928" y="4509120"/>
            <a:ext cx="990640" cy="6200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a:off x="3923928" y="5057167"/>
            <a:ext cx="864096" cy="2080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p:nvPr/>
        </p:nvCxnSpPr>
        <p:spPr>
          <a:xfrm flipV="1">
            <a:off x="3923928" y="5517232"/>
            <a:ext cx="864096" cy="720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p:nvPr/>
        </p:nvCxnSpPr>
        <p:spPr>
          <a:xfrm flipV="1">
            <a:off x="3923928" y="5733256"/>
            <a:ext cx="990640" cy="4320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2420888"/>
            <a:ext cx="8229600" cy="1143000"/>
          </a:xfrm>
        </p:spPr>
        <p:txBody>
          <a:bodyPr>
            <a:normAutofit/>
          </a:bodyPr>
          <a:lstStyle/>
          <a:p>
            <a:r>
              <a:rPr lang="es-AR" sz="6000" b="1" dirty="0"/>
              <a:t>Planificación de CPU</a:t>
            </a:r>
          </a:p>
        </p:txBody>
      </p:sp>
    </p:spTree>
    <p:extLst>
      <p:ext uri="{BB962C8B-B14F-4D97-AF65-F5344CB8AC3E}">
        <p14:creationId xmlns:p14="http://schemas.microsoft.com/office/powerpoint/2010/main" val="1414409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dirty="0"/>
              <a:t>Planificación con colas de múltiples niveles Realimentadas</a:t>
            </a:r>
            <a:endParaRPr lang="es-AR" dirty="0"/>
          </a:p>
        </p:txBody>
      </p:sp>
      <p:grpSp>
        <p:nvGrpSpPr>
          <p:cNvPr id="18" name="Grupo 17"/>
          <p:cNvGrpSpPr/>
          <p:nvPr/>
        </p:nvGrpSpPr>
        <p:grpSpPr>
          <a:xfrm>
            <a:off x="2861935" y="3717032"/>
            <a:ext cx="4878417" cy="2831908"/>
            <a:chOff x="827583" y="1991271"/>
            <a:chExt cx="4878417" cy="2831908"/>
          </a:xfrm>
        </p:grpSpPr>
        <p:sp>
          <p:nvSpPr>
            <p:cNvPr id="5" name="Rectángulo 4"/>
            <p:cNvSpPr/>
            <p:nvPr/>
          </p:nvSpPr>
          <p:spPr>
            <a:xfrm>
              <a:off x="1978676" y="1991271"/>
              <a:ext cx="2593324" cy="645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Cuanto=8</a:t>
              </a:r>
            </a:p>
          </p:txBody>
        </p:sp>
        <p:sp>
          <p:nvSpPr>
            <p:cNvPr id="7" name="Rectángulo 6"/>
            <p:cNvSpPr/>
            <p:nvPr/>
          </p:nvSpPr>
          <p:spPr>
            <a:xfrm>
              <a:off x="1963081" y="4175107"/>
              <a:ext cx="259332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FCFS</a:t>
              </a:r>
            </a:p>
          </p:txBody>
        </p:sp>
        <p:sp>
          <p:nvSpPr>
            <p:cNvPr id="8" name="Rectángulo 7"/>
            <p:cNvSpPr/>
            <p:nvPr/>
          </p:nvSpPr>
          <p:spPr>
            <a:xfrm>
              <a:off x="1963081" y="3061062"/>
              <a:ext cx="2593324" cy="645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Cuanto=16</a:t>
              </a:r>
            </a:p>
          </p:txBody>
        </p:sp>
        <p:cxnSp>
          <p:nvCxnSpPr>
            <p:cNvPr id="10" name="Conector recto de flecha 9"/>
            <p:cNvCxnSpPr/>
            <p:nvPr/>
          </p:nvCxnSpPr>
          <p:spPr>
            <a:xfrm>
              <a:off x="827583" y="2132856"/>
              <a:ext cx="11340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a:off x="4572000" y="2132856"/>
              <a:ext cx="11340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a:off x="4556405" y="3212976"/>
              <a:ext cx="11340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p:nvPr/>
          </p:nvCxnSpPr>
          <p:spPr>
            <a:xfrm>
              <a:off x="4572000" y="4365104"/>
              <a:ext cx="11340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ector angular 15"/>
            <p:cNvCxnSpPr>
              <a:stCxn id="5" idx="3"/>
              <a:endCxn id="8" idx="1"/>
            </p:cNvCxnSpPr>
            <p:nvPr/>
          </p:nvCxnSpPr>
          <p:spPr>
            <a:xfrm flipH="1">
              <a:off x="1963081" y="2314092"/>
              <a:ext cx="2608919" cy="1069791"/>
            </a:xfrm>
            <a:prstGeom prst="bentConnector5">
              <a:avLst>
                <a:gd name="adj1" fmla="val -8762"/>
                <a:gd name="adj2" fmla="val 50000"/>
                <a:gd name="adj3" fmla="val 10876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Conector angular 16"/>
            <p:cNvCxnSpPr/>
            <p:nvPr/>
          </p:nvCxnSpPr>
          <p:spPr>
            <a:xfrm flipH="1">
              <a:off x="1947486" y="3429352"/>
              <a:ext cx="2608919" cy="1069791"/>
            </a:xfrm>
            <a:prstGeom prst="bentConnector5">
              <a:avLst>
                <a:gd name="adj1" fmla="val -8762"/>
                <a:gd name="adj2" fmla="val 50000"/>
                <a:gd name="adj3" fmla="val 108762"/>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9" name="2 Marcador de contenido"/>
          <p:cNvSpPr>
            <a:spLocks noGrp="1"/>
          </p:cNvSpPr>
          <p:nvPr>
            <p:ph idx="1"/>
          </p:nvPr>
        </p:nvSpPr>
        <p:spPr>
          <a:xfrm>
            <a:off x="251520" y="1644498"/>
            <a:ext cx="8892480" cy="1928518"/>
          </a:xfrm>
        </p:spPr>
        <p:txBody>
          <a:bodyPr>
            <a:normAutofit fontScale="92500" lnSpcReduction="20000"/>
          </a:bodyPr>
          <a:lstStyle/>
          <a:p>
            <a:r>
              <a:rPr lang="es-AR" sz="2000" dirty="0"/>
              <a:t>Los procesos se van moviendo de una cola a la otra.</a:t>
            </a:r>
          </a:p>
          <a:p>
            <a:r>
              <a:rPr lang="es-AR" sz="2000" dirty="0"/>
              <a:t>Un proceso es corto lo termina ejecutando en un cuanto de tiempo la cola de prioridad mas alta</a:t>
            </a:r>
          </a:p>
          <a:p>
            <a:r>
              <a:rPr lang="es-AR" sz="2000" dirty="0"/>
              <a:t>En cambio si un proceso es largo se va degradando de cola luego de que es procesado por la CPU llegando a la ultima cola</a:t>
            </a:r>
          </a:p>
          <a:p>
            <a:r>
              <a:rPr lang="es-AR" sz="2000" dirty="0"/>
              <a:t>También se soluciona el problema de la muerte por inanición o envejecimiento subiendo de nivel a un proceso de una cola Superior.</a:t>
            </a:r>
          </a:p>
          <a:p>
            <a:pPr>
              <a:buNone/>
            </a:pPr>
            <a:endParaRPr lang="es-AR" sz="2500" dirty="0"/>
          </a:p>
          <a:p>
            <a:pPr>
              <a:buNone/>
            </a:pPr>
            <a:endParaRPr lang="es-AR" sz="2500" dirty="0"/>
          </a:p>
        </p:txBody>
      </p:sp>
      <p:sp>
        <p:nvSpPr>
          <p:cNvPr id="3" name="CuadroTexto 2"/>
          <p:cNvSpPr txBox="1"/>
          <p:nvPr/>
        </p:nvSpPr>
        <p:spPr>
          <a:xfrm>
            <a:off x="3587252" y="3831410"/>
            <a:ext cx="648072" cy="369332"/>
          </a:xfrm>
          <a:prstGeom prst="rect">
            <a:avLst/>
          </a:prstGeom>
          <a:noFill/>
        </p:spPr>
        <p:txBody>
          <a:bodyPr wrap="square" rtlCol="0">
            <a:spAutoFit/>
          </a:bodyPr>
          <a:lstStyle/>
          <a:p>
            <a:r>
              <a:rPr lang="es-AR" b="1" dirty="0">
                <a:solidFill>
                  <a:schemeClr val="bg1"/>
                </a:solidFill>
              </a:rPr>
              <a:t>R.R.</a:t>
            </a:r>
          </a:p>
        </p:txBody>
      </p:sp>
      <p:sp>
        <p:nvSpPr>
          <p:cNvPr id="15" name="CuadroTexto 14"/>
          <p:cNvSpPr txBox="1"/>
          <p:nvPr/>
        </p:nvSpPr>
        <p:spPr>
          <a:xfrm>
            <a:off x="3503256" y="4925154"/>
            <a:ext cx="648072" cy="369332"/>
          </a:xfrm>
          <a:prstGeom prst="rect">
            <a:avLst/>
          </a:prstGeom>
          <a:noFill/>
        </p:spPr>
        <p:txBody>
          <a:bodyPr wrap="square" rtlCol="0">
            <a:spAutoFit/>
          </a:bodyPr>
          <a:lstStyle/>
          <a:p>
            <a:r>
              <a:rPr lang="es-AR" b="1" dirty="0">
                <a:solidFill>
                  <a:schemeClr val="bg1"/>
                </a:solidFill>
              </a:rPr>
              <a:t>R.R.</a:t>
            </a:r>
          </a:p>
        </p:txBody>
      </p:sp>
      <p:sp>
        <p:nvSpPr>
          <p:cNvPr id="4" name="Rectángulo 3"/>
          <p:cNvSpPr/>
          <p:nvPr/>
        </p:nvSpPr>
        <p:spPr>
          <a:xfrm>
            <a:off x="29904" y="5109643"/>
            <a:ext cx="3159839" cy="923330"/>
          </a:xfrm>
          <a:prstGeom prst="rect">
            <a:avLst/>
          </a:prstGeom>
        </p:spPr>
        <p:txBody>
          <a:bodyPr wrap="none">
            <a:spAutoFit/>
          </a:bodyPr>
          <a:lstStyle/>
          <a:p>
            <a:r>
              <a:rPr lang="es-AR" dirty="0">
                <a:solidFill>
                  <a:srgbClr val="222222"/>
                </a:solidFill>
                <a:latin typeface="Arial" panose="020B0604020202020204" pitchFamily="34" charset="0"/>
              </a:rPr>
              <a:t>Datos de Linux</a:t>
            </a:r>
          </a:p>
          <a:p>
            <a:r>
              <a:rPr lang="es-AR" b="1" dirty="0">
                <a:solidFill>
                  <a:srgbClr val="222222"/>
                </a:solidFill>
                <a:latin typeface="Arial" panose="020B0604020202020204" pitchFamily="34" charset="0"/>
              </a:rPr>
              <a:t>/</a:t>
            </a:r>
            <a:r>
              <a:rPr lang="es-AR" b="1" dirty="0" err="1">
                <a:solidFill>
                  <a:srgbClr val="222222"/>
                </a:solidFill>
                <a:latin typeface="Arial" panose="020B0604020202020204" pitchFamily="34" charset="0"/>
              </a:rPr>
              <a:t>proc</a:t>
            </a:r>
            <a:r>
              <a:rPr lang="es-AR" b="1" dirty="0">
                <a:solidFill>
                  <a:srgbClr val="222222"/>
                </a:solidFill>
                <a:latin typeface="Arial" panose="020B0604020202020204" pitchFamily="34" charset="0"/>
              </a:rPr>
              <a:t>/</a:t>
            </a:r>
            <a:r>
              <a:rPr lang="es-AR" b="1" dirty="0" err="1">
                <a:solidFill>
                  <a:srgbClr val="222222"/>
                </a:solidFill>
                <a:latin typeface="Arial" panose="020B0604020202020204" pitchFamily="34" charset="0"/>
              </a:rPr>
              <a:t>sys</a:t>
            </a:r>
            <a:r>
              <a:rPr lang="es-AR" b="1" dirty="0">
                <a:solidFill>
                  <a:srgbClr val="222222"/>
                </a:solidFill>
                <a:latin typeface="Arial" panose="020B0604020202020204" pitchFamily="34" charset="0"/>
              </a:rPr>
              <a:t>/</a:t>
            </a:r>
            <a:r>
              <a:rPr lang="es-AR" b="1" dirty="0" err="1">
                <a:solidFill>
                  <a:srgbClr val="222222"/>
                </a:solidFill>
                <a:latin typeface="Arial" panose="020B0604020202020204" pitchFamily="34" charset="0"/>
              </a:rPr>
              <a:t>kernel</a:t>
            </a:r>
            <a:r>
              <a:rPr lang="es-AR" b="1" dirty="0">
                <a:solidFill>
                  <a:srgbClr val="222222"/>
                </a:solidFill>
                <a:latin typeface="Arial" panose="020B0604020202020204" pitchFamily="34" charset="0"/>
              </a:rPr>
              <a:t>/</a:t>
            </a:r>
            <a:r>
              <a:rPr lang="es-AR" b="1" dirty="0" err="1">
                <a:solidFill>
                  <a:srgbClr val="222222"/>
                </a:solidFill>
                <a:latin typeface="Arial" panose="020B0604020202020204" pitchFamily="34" charset="0"/>
              </a:rPr>
              <a:t>sched</a:t>
            </a:r>
            <a:r>
              <a:rPr lang="es-AR" b="1" dirty="0">
                <a:solidFill>
                  <a:srgbClr val="222222"/>
                </a:solidFill>
                <a:latin typeface="Arial" panose="020B0604020202020204" pitchFamily="34" charset="0"/>
              </a:rPr>
              <a:t>_****</a:t>
            </a:r>
          </a:p>
          <a:p>
            <a:endParaRPr lang="es-AR" dirty="0"/>
          </a:p>
        </p:txBody>
      </p:sp>
      <p:sp>
        <p:nvSpPr>
          <p:cNvPr id="21" name="Rectángulo 20"/>
          <p:cNvSpPr/>
          <p:nvPr/>
        </p:nvSpPr>
        <p:spPr>
          <a:xfrm>
            <a:off x="29904" y="6211669"/>
            <a:ext cx="3826689" cy="646331"/>
          </a:xfrm>
          <a:prstGeom prst="rect">
            <a:avLst/>
          </a:prstGeom>
        </p:spPr>
        <p:txBody>
          <a:bodyPr wrap="none">
            <a:spAutoFit/>
          </a:bodyPr>
          <a:lstStyle/>
          <a:p>
            <a:r>
              <a:rPr lang="es-AR" dirty="0">
                <a:solidFill>
                  <a:srgbClr val="222222"/>
                </a:solidFill>
                <a:latin typeface="Arial" panose="020B0604020202020204" pitchFamily="34" charset="0"/>
              </a:rPr>
              <a:t>Mas datos del Planificador de Linux</a:t>
            </a:r>
          </a:p>
          <a:p>
            <a:r>
              <a:rPr lang="es-AR" b="1" dirty="0" err="1">
                <a:solidFill>
                  <a:srgbClr val="222222"/>
                </a:solidFill>
                <a:latin typeface="Arial" panose="020B0604020202020204" pitchFamily="34" charset="0"/>
              </a:rPr>
              <a:t>man</a:t>
            </a:r>
            <a:r>
              <a:rPr lang="es-AR" b="1" dirty="0">
                <a:solidFill>
                  <a:srgbClr val="222222"/>
                </a:solidFill>
                <a:latin typeface="Arial" panose="020B0604020202020204" pitchFamily="34" charset="0"/>
              </a:rPr>
              <a:t> </a:t>
            </a:r>
            <a:r>
              <a:rPr lang="es-AR" b="1" dirty="0" err="1">
                <a:solidFill>
                  <a:srgbClr val="222222"/>
                </a:solidFill>
                <a:latin typeface="Arial" panose="020B0604020202020204" pitchFamily="34" charset="0"/>
              </a:rPr>
              <a:t>sched</a:t>
            </a:r>
            <a:endParaRPr lang="es-AR" b="1" dirty="0">
              <a:solidFill>
                <a:srgbClr val="222222"/>
              </a:solidFill>
              <a:latin typeface="Arial" panose="020B0604020202020204" pitchFamily="34" charset="0"/>
            </a:endParaRPr>
          </a:p>
        </p:txBody>
      </p:sp>
    </p:spTree>
    <p:extLst>
      <p:ext uri="{BB962C8B-B14F-4D97-AF65-F5344CB8AC3E}">
        <p14:creationId xmlns:p14="http://schemas.microsoft.com/office/powerpoint/2010/main" val="3375831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 </a:t>
            </a:r>
            <a:br>
              <a:rPr lang="es-AR" dirty="0"/>
            </a:br>
            <a:r>
              <a:rPr lang="es-ES" b="1" dirty="0"/>
              <a:t>Métodos de planificación en los sistemas multiprocesador</a:t>
            </a:r>
            <a:br>
              <a:rPr lang="es-AR" dirty="0"/>
            </a:br>
            <a:endParaRPr lang="es-AR" dirty="0"/>
          </a:p>
        </p:txBody>
      </p:sp>
      <p:sp>
        <p:nvSpPr>
          <p:cNvPr id="3" name="2 Marcador de contenido"/>
          <p:cNvSpPr>
            <a:spLocks noGrp="1"/>
          </p:cNvSpPr>
          <p:nvPr>
            <p:ph idx="1"/>
          </p:nvPr>
        </p:nvSpPr>
        <p:spPr/>
        <p:txBody>
          <a:bodyPr/>
          <a:lstStyle/>
          <a:p>
            <a:pPr>
              <a:buNone/>
            </a:pPr>
            <a:r>
              <a:rPr lang="es-AR" b="1" dirty="0"/>
              <a:t>Multiprocesamiento Asimétrico </a:t>
            </a:r>
          </a:p>
          <a:p>
            <a:pPr>
              <a:buNone/>
            </a:pPr>
            <a:r>
              <a:rPr lang="es-AR" dirty="0"/>
              <a:t>Toda la planificación la hace un uP</a:t>
            </a:r>
          </a:p>
          <a:p>
            <a:pPr>
              <a:buNone/>
            </a:pPr>
            <a:endParaRPr lang="es-AR" dirty="0"/>
          </a:p>
          <a:p>
            <a:pPr>
              <a:buNone/>
            </a:pPr>
            <a:r>
              <a:rPr lang="es-AR" b="1" dirty="0"/>
              <a:t>Multiprocesamiento Simétrico (SMP)</a:t>
            </a:r>
          </a:p>
          <a:p>
            <a:pPr>
              <a:buNone/>
            </a:pPr>
            <a:r>
              <a:rPr lang="es-AR" dirty="0"/>
              <a:t>Cada uP se </a:t>
            </a:r>
            <a:r>
              <a:rPr lang="es-AR" b="1" dirty="0"/>
              <a:t>auto planifica</a:t>
            </a:r>
            <a:r>
              <a:rPr lang="es-AR" dirty="0"/>
              <a:t>. Con una cola por uP o una cola para todos los uP. (debo sincronizar procesadores si quieren acceder a un mismo recurso)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t>Afinidad al Procesador</a:t>
            </a:r>
            <a:endParaRPr lang="es-AR" b="1" dirty="0"/>
          </a:p>
        </p:txBody>
      </p:sp>
      <p:sp>
        <p:nvSpPr>
          <p:cNvPr id="3" name="2 Marcador de contenido"/>
          <p:cNvSpPr>
            <a:spLocks noGrp="1"/>
          </p:cNvSpPr>
          <p:nvPr>
            <p:ph idx="1"/>
          </p:nvPr>
        </p:nvSpPr>
        <p:spPr/>
        <p:txBody>
          <a:bodyPr/>
          <a:lstStyle/>
          <a:p>
            <a:r>
              <a:rPr lang="es-ES" dirty="0"/>
              <a:t>La mayoría de los sistemas SMP intentan evitar la migración de procesos de un procesador a otro, y en su lugar intentan mantener en ejecución cada proceso en el mismo procesador</a:t>
            </a:r>
          </a:p>
          <a:p>
            <a:endParaRPr lang="es-ES" dirty="0"/>
          </a:p>
          <a:p>
            <a:pPr marL="0" indent="0">
              <a:buNone/>
            </a:pPr>
            <a:r>
              <a:rPr lang="es-ES" sz="2400" dirty="0"/>
              <a:t>*ejemplo del procesador con </a:t>
            </a:r>
            <a:r>
              <a:rPr lang="es-ES" sz="2400" dirty="0" err="1"/>
              <a:t>Multi</a:t>
            </a:r>
            <a:r>
              <a:rPr lang="es-ES" sz="2400" dirty="0"/>
              <a:t> </a:t>
            </a:r>
            <a:r>
              <a:rPr lang="es-ES" sz="2400" dirty="0" err="1"/>
              <a:t>threading</a:t>
            </a:r>
            <a:r>
              <a:rPr lang="es-ES" sz="2400" dirty="0"/>
              <a:t>/</a:t>
            </a:r>
            <a:r>
              <a:rPr lang="es-ES" sz="2400" dirty="0" err="1"/>
              <a:t>Hyper</a:t>
            </a:r>
            <a:r>
              <a:rPr lang="es-ES" sz="2400" dirty="0"/>
              <a:t> </a:t>
            </a:r>
            <a:r>
              <a:rPr lang="es-ES" sz="2400" dirty="0" err="1"/>
              <a:t>Threading</a:t>
            </a:r>
            <a:endParaRPr lang="es-AR"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Equilibrado de Carga</a:t>
            </a:r>
          </a:p>
        </p:txBody>
      </p:sp>
      <p:sp>
        <p:nvSpPr>
          <p:cNvPr id="3" name="2 Marcador de contenido"/>
          <p:cNvSpPr>
            <a:spLocks noGrp="1"/>
          </p:cNvSpPr>
          <p:nvPr>
            <p:ph idx="1"/>
          </p:nvPr>
        </p:nvSpPr>
        <p:spPr/>
        <p:txBody>
          <a:bodyPr/>
          <a:lstStyle/>
          <a:p>
            <a:r>
              <a:rPr lang="es-ES" dirty="0"/>
              <a:t>En los sistemas SMP, es importante mantener la carga de trabajo equilibrada entre todos los procesadores, para aprovechar por completo las ventajas de disponer de más de un procesador. </a:t>
            </a:r>
            <a:endParaRPr lang="es-A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Mecanismos </a:t>
            </a:r>
            <a:r>
              <a:rPr lang="es-ES" b="1" dirty="0" err="1"/>
              <a:t>multihebra</a:t>
            </a:r>
            <a:r>
              <a:rPr lang="es-ES" b="1" dirty="0"/>
              <a:t> simétricos</a:t>
            </a:r>
            <a:br>
              <a:rPr lang="es-AR" dirty="0"/>
            </a:br>
            <a:endParaRPr lang="es-AR" dirty="0"/>
          </a:p>
        </p:txBody>
      </p:sp>
      <p:sp>
        <p:nvSpPr>
          <p:cNvPr id="3" name="2 Marcador de contenido"/>
          <p:cNvSpPr>
            <a:spLocks noGrp="1"/>
          </p:cNvSpPr>
          <p:nvPr>
            <p:ph idx="1"/>
          </p:nvPr>
        </p:nvSpPr>
        <p:spPr>
          <a:xfrm>
            <a:off x="457200" y="1124744"/>
            <a:ext cx="8229600" cy="4525963"/>
          </a:xfrm>
        </p:spPr>
        <p:txBody>
          <a:bodyPr>
            <a:normAutofit fontScale="92500" lnSpcReduction="10000"/>
          </a:bodyPr>
          <a:lstStyle/>
          <a:p>
            <a:pPr>
              <a:buNone/>
            </a:pPr>
            <a:r>
              <a:rPr lang="es-AR" dirty="0"/>
              <a:t>	</a:t>
            </a:r>
            <a:r>
              <a:rPr lang="es-ES" dirty="0"/>
              <a:t>Los sistemas SMP permiten que varias hebras se ejecuten de forma </a:t>
            </a:r>
            <a:r>
              <a:rPr lang="es-ES" b="1" dirty="0"/>
              <a:t>concurrente</a:t>
            </a:r>
            <a:r>
              <a:rPr lang="es-ES" dirty="0"/>
              <a:t>, ya que proporcionan varios procesadores físicos. </a:t>
            </a:r>
          </a:p>
          <a:p>
            <a:pPr>
              <a:buNone/>
            </a:pPr>
            <a:r>
              <a:rPr lang="es-ES" dirty="0"/>
              <a:t>	Una estrategia alternativa consiste en proporcionar </a:t>
            </a:r>
            <a:r>
              <a:rPr lang="es-ES" b="1" dirty="0"/>
              <a:t>varios procesadores</a:t>
            </a:r>
            <a:r>
              <a:rPr lang="es-ES" b="1" i="1" dirty="0"/>
              <a:t> lógicos</a:t>
            </a:r>
            <a:r>
              <a:rPr lang="es-ES" dirty="0"/>
              <a:t>, en lugar de</a:t>
            </a:r>
            <a:r>
              <a:rPr lang="es-ES" i="1" dirty="0"/>
              <a:t> físicos.</a:t>
            </a:r>
            <a:r>
              <a:rPr lang="es-ES" dirty="0"/>
              <a:t> Esta estrategia se conoce con el nombre de mecanismo multihebra simétrico (</a:t>
            </a:r>
            <a:r>
              <a:rPr lang="es-ES" b="1" dirty="0"/>
              <a:t>SMT, symmetric multithreading</a:t>
            </a:r>
            <a:r>
              <a:rPr lang="es-ES" dirty="0"/>
              <a:t>), aunque también se denomina tecnología hiperhebra (hyperthreading) en los procesadores Intel.</a:t>
            </a:r>
            <a:endParaRPr lang="es-AR" dirty="0"/>
          </a:p>
          <a:p>
            <a:pPr>
              <a:buNone/>
            </a:pPr>
            <a:endParaRPr lang="es-AR" dirty="0"/>
          </a:p>
        </p:txBody>
      </p:sp>
      <p:sp>
        <p:nvSpPr>
          <p:cNvPr id="4" name="3 Rectángulo"/>
          <p:cNvSpPr/>
          <p:nvPr/>
        </p:nvSpPr>
        <p:spPr>
          <a:xfrm>
            <a:off x="755576" y="5733256"/>
            <a:ext cx="4680520" cy="369332"/>
          </a:xfrm>
          <a:prstGeom prst="rect">
            <a:avLst/>
          </a:prstGeom>
        </p:spPr>
        <p:txBody>
          <a:bodyPr wrap="square">
            <a:spAutoFit/>
          </a:bodyPr>
          <a:lstStyle/>
          <a:p>
            <a:r>
              <a:rPr lang="es-AR" dirty="0"/>
              <a:t>* Intel Pentium 4 (a partir de Northwood)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6512" y="274638"/>
            <a:ext cx="8229600" cy="1143000"/>
          </a:xfrm>
        </p:spPr>
        <p:txBody>
          <a:bodyPr/>
          <a:lstStyle/>
          <a:p>
            <a:r>
              <a:rPr lang="es-AR" b="1" dirty="0"/>
              <a:t>Planificación de Hebras</a:t>
            </a:r>
          </a:p>
        </p:txBody>
      </p:sp>
      <p:sp>
        <p:nvSpPr>
          <p:cNvPr id="3" name="2 Marcador de contenido"/>
          <p:cNvSpPr>
            <a:spLocks noGrp="1"/>
          </p:cNvSpPr>
          <p:nvPr>
            <p:ph idx="1"/>
          </p:nvPr>
        </p:nvSpPr>
        <p:spPr/>
        <p:txBody>
          <a:bodyPr>
            <a:normAutofit lnSpcReduction="10000"/>
          </a:bodyPr>
          <a:lstStyle/>
          <a:p>
            <a:r>
              <a:rPr lang="es-AR" dirty="0"/>
              <a:t>El</a:t>
            </a:r>
            <a:r>
              <a:rPr lang="es-AR" b="1" dirty="0"/>
              <a:t> S.O </a:t>
            </a:r>
            <a:r>
              <a:rPr lang="es-AR" dirty="0"/>
              <a:t>es el encargado de planificar las </a:t>
            </a:r>
            <a:r>
              <a:rPr lang="es-AR" b="1" dirty="0"/>
              <a:t>hebras de Kernel</a:t>
            </a:r>
            <a:r>
              <a:rPr lang="es-AR" dirty="0"/>
              <a:t>. Las hebras de nivel de usuario se gestionan por la biblioteca de hebras. </a:t>
            </a:r>
          </a:p>
          <a:p>
            <a:r>
              <a:rPr lang="es-AR" dirty="0"/>
              <a:t>La CPU toma esas hebras de usuario mediante una hebra de Kernel y las ejecuta.</a:t>
            </a:r>
          </a:p>
          <a:p>
            <a:r>
              <a:rPr lang="es-AR" dirty="0"/>
              <a:t>Según el tipo de Sistema (mucho a muchos) coloca a la hebra en un </a:t>
            </a:r>
            <a:r>
              <a:rPr lang="es-AR" b="1" dirty="0"/>
              <a:t>LWP </a:t>
            </a:r>
            <a:r>
              <a:rPr lang="es-AR" dirty="0"/>
              <a:t>(Light-weight process) y entra en un </a:t>
            </a:r>
            <a:r>
              <a:rPr lang="es-AR" b="1" dirty="0"/>
              <a:t>ámbito de contienda del Proceso (PCS Process Contention Scope)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Planificación de Hebras</a:t>
            </a:r>
            <a:endParaRPr lang="es-AR" dirty="0"/>
          </a:p>
        </p:txBody>
      </p:sp>
      <p:sp>
        <p:nvSpPr>
          <p:cNvPr id="3" name="2 Marcador de contenido"/>
          <p:cNvSpPr>
            <a:spLocks noGrp="1"/>
          </p:cNvSpPr>
          <p:nvPr>
            <p:ph idx="1"/>
          </p:nvPr>
        </p:nvSpPr>
        <p:spPr/>
        <p:txBody>
          <a:bodyPr/>
          <a:lstStyle/>
          <a:p>
            <a:r>
              <a:rPr lang="es-AR" dirty="0"/>
              <a:t>Para decidir que CPU ejecutara el proceso se utiliza una hebra nivel Kernel el cual entra en </a:t>
            </a:r>
            <a:r>
              <a:rPr lang="es-AR" b="1" dirty="0"/>
              <a:t>ámbito de contienda del Sistema (SCS </a:t>
            </a:r>
            <a:r>
              <a:rPr lang="es-AR" b="1" dirty="0" err="1"/>
              <a:t>System</a:t>
            </a:r>
            <a:r>
              <a:rPr lang="es-AR" b="1" dirty="0"/>
              <a:t> Content </a:t>
            </a:r>
            <a:r>
              <a:rPr lang="es-AR" b="1" dirty="0" err="1"/>
              <a:t>Scope</a:t>
            </a:r>
            <a:r>
              <a:rPr lang="es-AR" b="1" dirty="0"/>
              <a:t>).</a:t>
            </a:r>
          </a:p>
          <a:p>
            <a:r>
              <a:rPr lang="es-AR" dirty="0"/>
              <a:t> Dentro de una cola de procesos de Sistemas.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2271979"/>
            <a:ext cx="8352928" cy="1845743"/>
          </a:xfrm>
        </p:spPr>
        <p:txBody>
          <a:bodyPr>
            <a:normAutofit fontScale="90000"/>
          </a:bodyPr>
          <a:lstStyle/>
          <a:p>
            <a:r>
              <a:rPr lang="es-AR" b="1" dirty="0"/>
              <a:t>FIN</a:t>
            </a:r>
            <a:br>
              <a:rPr lang="es-AR" b="1" dirty="0"/>
            </a:br>
            <a:r>
              <a:rPr lang="es-AR" b="1" dirty="0"/>
              <a:t>….</a:t>
            </a:r>
            <a:br>
              <a:rPr lang="es-AR" b="1" dirty="0"/>
            </a:br>
            <a:r>
              <a:rPr lang="es-AR" b="1" dirty="0"/>
              <a:t>Si quieren quemarse un poco </a:t>
            </a:r>
            <a:r>
              <a:rPr lang="es-AR" b="1" dirty="0" err="1"/>
              <a:t>asi</a:t>
            </a:r>
            <a:r>
              <a:rPr lang="es-AR" b="1" dirty="0"/>
              <a:t> planifica Linux</a:t>
            </a:r>
            <a:br>
              <a:rPr lang="es-AR" b="1" dirty="0"/>
            </a:br>
            <a:endParaRPr lang="es-AR" b="1" dirty="0"/>
          </a:p>
        </p:txBody>
      </p:sp>
      <p:sp>
        <p:nvSpPr>
          <p:cNvPr id="3" name="Rectángulo 2"/>
          <p:cNvSpPr/>
          <p:nvPr/>
        </p:nvSpPr>
        <p:spPr>
          <a:xfrm>
            <a:off x="1542072" y="4293096"/>
            <a:ext cx="6483152" cy="369332"/>
          </a:xfrm>
          <a:prstGeom prst="rect">
            <a:avLst/>
          </a:prstGeom>
        </p:spPr>
        <p:txBody>
          <a:bodyPr wrap="square">
            <a:spAutoFit/>
          </a:bodyPr>
          <a:lstStyle/>
          <a:p>
            <a:r>
              <a:rPr lang="es-AR" dirty="0"/>
              <a:t>https://www.youtube.com/watch?v=vF3KKMI3_1s</a:t>
            </a:r>
          </a:p>
        </p:txBody>
      </p:sp>
      <p:sp>
        <p:nvSpPr>
          <p:cNvPr id="4" name="Rectángulo 3"/>
          <p:cNvSpPr/>
          <p:nvPr/>
        </p:nvSpPr>
        <p:spPr>
          <a:xfrm>
            <a:off x="1547664" y="5013176"/>
            <a:ext cx="6192688" cy="369332"/>
          </a:xfrm>
          <a:prstGeom prst="rect">
            <a:avLst/>
          </a:prstGeom>
        </p:spPr>
        <p:txBody>
          <a:bodyPr wrap="square">
            <a:spAutoFit/>
          </a:bodyPr>
          <a:lstStyle/>
          <a:p>
            <a:r>
              <a:rPr lang="es-AR" dirty="0"/>
              <a:t>https://www.youtube.com/watch?v=scfDOof9pww</a:t>
            </a:r>
          </a:p>
        </p:txBody>
      </p:sp>
    </p:spTree>
    <p:extLst>
      <p:ext uri="{BB962C8B-B14F-4D97-AF65-F5344CB8AC3E}">
        <p14:creationId xmlns:p14="http://schemas.microsoft.com/office/powerpoint/2010/main" val="1562141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Planificación de CPU</a:t>
            </a:r>
          </a:p>
        </p:txBody>
      </p:sp>
      <p:sp>
        <p:nvSpPr>
          <p:cNvPr id="3" name="2 Marcador de contenido"/>
          <p:cNvSpPr>
            <a:spLocks noGrp="1"/>
          </p:cNvSpPr>
          <p:nvPr>
            <p:ph idx="1"/>
          </p:nvPr>
        </p:nvSpPr>
        <p:spPr>
          <a:xfrm>
            <a:off x="457200" y="1556792"/>
            <a:ext cx="8229600" cy="3168352"/>
          </a:xfrm>
        </p:spPr>
        <p:txBody>
          <a:bodyPr>
            <a:normAutofit/>
          </a:bodyPr>
          <a:lstStyle/>
          <a:p>
            <a:r>
              <a:rPr lang="es-AR" sz="2200" dirty="0"/>
              <a:t> </a:t>
            </a:r>
            <a:r>
              <a:rPr lang="es-ES" sz="2200" dirty="0"/>
              <a:t>Los mecanismos de planificación de la CPU son la base de los SO </a:t>
            </a:r>
            <a:r>
              <a:rPr lang="es-ES" sz="2200" u="sng" dirty="0"/>
              <a:t>multiprogramados</a:t>
            </a:r>
            <a:r>
              <a:rPr lang="es-ES" sz="2200" dirty="0"/>
              <a:t>. Mediante la conmutación de la CPU entre distintos procesos, el SO puede hacer que la computadora sea más productiva.</a:t>
            </a:r>
          </a:p>
          <a:p>
            <a:pPr>
              <a:buNone/>
            </a:pPr>
            <a:endParaRPr lang="es-AR" sz="2200" dirty="0"/>
          </a:p>
          <a:p>
            <a:r>
              <a:rPr lang="es-ES" sz="2200" dirty="0"/>
              <a:t>En un sistema de un único procesador, </a:t>
            </a:r>
            <a:r>
              <a:rPr lang="es-ES" sz="2200" u="sng" dirty="0"/>
              <a:t>solo puede ejecutarse un proceso cada vez</a:t>
            </a:r>
            <a:r>
              <a:rPr lang="es-ES" sz="2200" dirty="0"/>
              <a:t>; cualquier otro proceso tendrá que esperar hasta que la CPU quede libre y pueda volver a planificarse.</a:t>
            </a:r>
            <a:endParaRPr lang="es-AR" sz="2200" dirty="0"/>
          </a:p>
          <a:p>
            <a:endParaRPr lang="es-A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Planificación de CPU</a:t>
            </a:r>
            <a:endParaRPr lang="es-AR" dirty="0"/>
          </a:p>
        </p:txBody>
      </p:sp>
      <p:sp>
        <p:nvSpPr>
          <p:cNvPr id="3" name="2 Marcador de contenido"/>
          <p:cNvSpPr>
            <a:spLocks noGrp="1"/>
          </p:cNvSpPr>
          <p:nvPr>
            <p:ph idx="1"/>
          </p:nvPr>
        </p:nvSpPr>
        <p:spPr/>
        <p:txBody>
          <a:bodyPr/>
          <a:lstStyle/>
          <a:p>
            <a:pPr>
              <a:buNone/>
            </a:pPr>
            <a:r>
              <a:rPr lang="es-ES" b="1" dirty="0"/>
              <a:t>Ciclo de Ráfagas de CPU y E/S:</a:t>
            </a:r>
          </a:p>
          <a:p>
            <a:pPr>
              <a:buNone/>
            </a:pPr>
            <a:r>
              <a:rPr lang="es-ES" dirty="0"/>
              <a:t>	La adecuada planificación de la CPU depende de una propiedad observada de los procesos: la ejecución de un proceso consta de un </a:t>
            </a:r>
            <a:r>
              <a:rPr lang="es-ES" b="1" dirty="0"/>
              <a:t>ciclo de ejecución en la CPU</a:t>
            </a:r>
            <a:r>
              <a:rPr lang="es-ES" dirty="0"/>
              <a:t>, seguido de una </a:t>
            </a:r>
            <a:r>
              <a:rPr lang="es-ES" b="1" dirty="0"/>
              <a:t>espera de E/S</a:t>
            </a:r>
            <a:r>
              <a:rPr lang="es-ES" dirty="0"/>
              <a:t>….y así sucesivamente!!!! Hasta que en la ultima Ejecución solicitara al Sistema que </a:t>
            </a:r>
            <a:r>
              <a:rPr lang="es-ES" b="1" dirty="0"/>
              <a:t>Terminara</a:t>
            </a:r>
            <a:r>
              <a:rPr lang="es-ES" dirty="0"/>
              <a:t> la ejecución.</a:t>
            </a:r>
            <a:endParaRPr lang="es-A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Planificación de CPU</a:t>
            </a:r>
            <a:endParaRPr lang="es-AR" dirty="0"/>
          </a:p>
        </p:txBody>
      </p:sp>
      <p:sp>
        <p:nvSpPr>
          <p:cNvPr id="3" name="2 Marcador de contenido"/>
          <p:cNvSpPr>
            <a:spLocks noGrp="1"/>
          </p:cNvSpPr>
          <p:nvPr>
            <p:ph idx="1"/>
          </p:nvPr>
        </p:nvSpPr>
        <p:spPr>
          <a:xfrm>
            <a:off x="323528" y="1523925"/>
            <a:ext cx="8229600" cy="3345235"/>
          </a:xfrm>
        </p:spPr>
        <p:txBody>
          <a:bodyPr>
            <a:normAutofit fontScale="77500" lnSpcReduction="20000"/>
          </a:bodyPr>
          <a:lstStyle/>
          <a:p>
            <a:pPr lvl="0"/>
            <a:r>
              <a:rPr lang="es-ES" dirty="0"/>
              <a:t>El Planificador de la CPU o de </a:t>
            </a:r>
            <a:r>
              <a:rPr lang="es-ES" b="1" dirty="0"/>
              <a:t>Corto Plazo </a:t>
            </a:r>
            <a:r>
              <a:rPr lang="es-ES" dirty="0"/>
              <a:t>es el que selecciona un Proceso a ejecutar  que esta en un estado preparado para ser procesado y lo selecciona según:</a:t>
            </a:r>
          </a:p>
          <a:p>
            <a:pPr lvl="0">
              <a:buNone/>
            </a:pPr>
            <a:endParaRPr lang="es-ES" dirty="0"/>
          </a:p>
          <a:p>
            <a:pPr lvl="0"/>
            <a:r>
              <a:rPr lang="es-ES" dirty="0"/>
              <a:t>FIFO</a:t>
            </a:r>
            <a:endParaRPr lang="es-AR" dirty="0"/>
          </a:p>
          <a:p>
            <a:pPr lvl="0"/>
            <a:r>
              <a:rPr lang="es-ES" dirty="0"/>
              <a:t>Cola prioritaria</a:t>
            </a:r>
            <a:endParaRPr lang="es-AR" dirty="0"/>
          </a:p>
          <a:p>
            <a:pPr lvl="0"/>
            <a:r>
              <a:rPr lang="es-ES" dirty="0"/>
              <a:t>Árbol</a:t>
            </a:r>
            <a:endParaRPr lang="es-AR" dirty="0"/>
          </a:p>
          <a:p>
            <a:pPr lvl="0"/>
            <a:r>
              <a:rPr lang="es-ES" dirty="0"/>
              <a:t>Lista enlazada no ordenada</a:t>
            </a:r>
            <a:endParaRPr lang="es-AR" dirty="0"/>
          </a:p>
          <a:p>
            <a:endParaRPr lang="es-A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6632"/>
            <a:ext cx="8229600" cy="1143000"/>
          </a:xfrm>
        </p:spPr>
        <p:txBody>
          <a:bodyPr/>
          <a:lstStyle/>
          <a:p>
            <a:r>
              <a:rPr lang="es-AR" b="1" dirty="0"/>
              <a:t>Planificación de CPU</a:t>
            </a:r>
          </a:p>
        </p:txBody>
      </p:sp>
      <p:grpSp>
        <p:nvGrpSpPr>
          <p:cNvPr id="48" name="Grupo 47"/>
          <p:cNvGrpSpPr/>
          <p:nvPr/>
        </p:nvGrpSpPr>
        <p:grpSpPr>
          <a:xfrm>
            <a:off x="467544" y="1700808"/>
            <a:ext cx="8208912" cy="4130668"/>
            <a:chOff x="323528" y="2060848"/>
            <a:chExt cx="8208912" cy="4130668"/>
          </a:xfrm>
        </p:grpSpPr>
        <p:sp>
          <p:nvSpPr>
            <p:cNvPr id="5" name="Elipse 4"/>
            <p:cNvSpPr/>
            <p:nvPr/>
          </p:nvSpPr>
          <p:spPr>
            <a:xfrm>
              <a:off x="323528" y="2132856"/>
              <a:ext cx="1656184" cy="10801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t>Nuevo</a:t>
              </a:r>
            </a:p>
          </p:txBody>
        </p:sp>
        <p:sp>
          <p:nvSpPr>
            <p:cNvPr id="6" name="Elipse 5"/>
            <p:cNvSpPr/>
            <p:nvPr/>
          </p:nvSpPr>
          <p:spPr>
            <a:xfrm>
              <a:off x="6833422" y="2060848"/>
              <a:ext cx="1699018" cy="10801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t>Terminado</a:t>
              </a:r>
            </a:p>
          </p:txBody>
        </p:sp>
        <p:sp>
          <p:nvSpPr>
            <p:cNvPr id="7" name="Elipse 6"/>
            <p:cNvSpPr/>
            <p:nvPr/>
          </p:nvSpPr>
          <p:spPr>
            <a:xfrm>
              <a:off x="2267744" y="3193740"/>
              <a:ext cx="1656184" cy="10801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t>Preparado</a:t>
              </a:r>
            </a:p>
          </p:txBody>
        </p:sp>
        <p:sp>
          <p:nvSpPr>
            <p:cNvPr id="8" name="Elipse 7"/>
            <p:cNvSpPr/>
            <p:nvPr/>
          </p:nvSpPr>
          <p:spPr>
            <a:xfrm>
              <a:off x="4860032" y="3193740"/>
              <a:ext cx="1656184" cy="10801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t>En Ejecución</a:t>
              </a:r>
            </a:p>
          </p:txBody>
        </p:sp>
        <p:sp>
          <p:nvSpPr>
            <p:cNvPr id="9" name="Elipse 8"/>
            <p:cNvSpPr/>
            <p:nvPr/>
          </p:nvSpPr>
          <p:spPr>
            <a:xfrm>
              <a:off x="3477188" y="5111396"/>
              <a:ext cx="1656184" cy="10801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t>En espera</a:t>
              </a:r>
            </a:p>
          </p:txBody>
        </p:sp>
        <p:cxnSp>
          <p:nvCxnSpPr>
            <p:cNvPr id="11" name="Conector recto de flecha 10"/>
            <p:cNvCxnSpPr>
              <a:stCxn id="5" idx="5"/>
              <a:endCxn id="7" idx="1"/>
            </p:cNvCxnSpPr>
            <p:nvPr/>
          </p:nvCxnSpPr>
          <p:spPr>
            <a:xfrm>
              <a:off x="1737169" y="3054796"/>
              <a:ext cx="773118" cy="29712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p:nvPr/>
          </p:nvCxnSpPr>
          <p:spPr>
            <a:xfrm flipH="1">
              <a:off x="5058145" y="4294017"/>
              <a:ext cx="678202" cy="10699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endCxn id="7" idx="4"/>
            </p:cNvCxnSpPr>
            <p:nvPr/>
          </p:nvCxnSpPr>
          <p:spPr>
            <a:xfrm flipH="1" flipV="1">
              <a:off x="3095836" y="4273860"/>
              <a:ext cx="389679" cy="12811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flipV="1">
              <a:off x="3796204" y="4052744"/>
              <a:ext cx="1107531" cy="2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p:cNvCxnSpPr>
              <a:endCxn id="6" idx="3"/>
            </p:cNvCxnSpPr>
            <p:nvPr/>
          </p:nvCxnSpPr>
          <p:spPr>
            <a:xfrm flipV="1">
              <a:off x="6329366" y="2982788"/>
              <a:ext cx="752871" cy="45371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p:nvPr/>
          </p:nvCxnSpPr>
          <p:spPr>
            <a:xfrm flipH="1">
              <a:off x="3811225" y="3432481"/>
              <a:ext cx="1181703" cy="401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3" name="CuadroTexto 32"/>
            <p:cNvSpPr txBox="1"/>
            <p:nvPr/>
          </p:nvSpPr>
          <p:spPr>
            <a:xfrm>
              <a:off x="2051720" y="2708920"/>
              <a:ext cx="1050288" cy="369332"/>
            </a:xfrm>
            <a:prstGeom prst="rect">
              <a:avLst/>
            </a:prstGeom>
            <a:noFill/>
          </p:spPr>
          <p:txBody>
            <a:bodyPr wrap="none" rtlCol="0">
              <a:spAutoFit/>
            </a:bodyPr>
            <a:lstStyle/>
            <a:p>
              <a:r>
                <a:rPr lang="es-AR" dirty="0"/>
                <a:t>Admitido</a:t>
              </a:r>
            </a:p>
          </p:txBody>
        </p:sp>
        <p:sp>
          <p:nvSpPr>
            <p:cNvPr id="35" name="CuadroTexto 34"/>
            <p:cNvSpPr txBox="1"/>
            <p:nvPr/>
          </p:nvSpPr>
          <p:spPr>
            <a:xfrm>
              <a:off x="6136951" y="2787233"/>
              <a:ext cx="739305" cy="369332"/>
            </a:xfrm>
            <a:prstGeom prst="rect">
              <a:avLst/>
            </a:prstGeom>
            <a:noFill/>
          </p:spPr>
          <p:txBody>
            <a:bodyPr wrap="none" rtlCol="0">
              <a:spAutoFit/>
            </a:bodyPr>
            <a:lstStyle/>
            <a:p>
              <a:r>
                <a:rPr lang="es-AR" dirty="0"/>
                <a:t>Salida</a:t>
              </a:r>
            </a:p>
          </p:txBody>
        </p:sp>
        <p:sp>
          <p:nvSpPr>
            <p:cNvPr id="36" name="CuadroTexto 35"/>
            <p:cNvSpPr txBox="1"/>
            <p:nvPr/>
          </p:nvSpPr>
          <p:spPr>
            <a:xfrm>
              <a:off x="3707904" y="3009074"/>
              <a:ext cx="1350241" cy="369332"/>
            </a:xfrm>
            <a:prstGeom prst="rect">
              <a:avLst/>
            </a:prstGeom>
            <a:noFill/>
          </p:spPr>
          <p:txBody>
            <a:bodyPr wrap="none" rtlCol="0">
              <a:spAutoFit/>
            </a:bodyPr>
            <a:lstStyle/>
            <a:p>
              <a:r>
                <a:rPr lang="es-AR" dirty="0"/>
                <a:t>Interrupción</a:t>
              </a:r>
            </a:p>
          </p:txBody>
        </p:sp>
        <p:sp>
          <p:nvSpPr>
            <p:cNvPr id="37" name="CuadroTexto 36"/>
            <p:cNvSpPr txBox="1"/>
            <p:nvPr/>
          </p:nvSpPr>
          <p:spPr>
            <a:xfrm>
              <a:off x="3650732" y="4077072"/>
              <a:ext cx="1569340" cy="646331"/>
            </a:xfrm>
            <a:prstGeom prst="rect">
              <a:avLst/>
            </a:prstGeom>
            <a:noFill/>
          </p:spPr>
          <p:txBody>
            <a:bodyPr wrap="none" rtlCol="0">
              <a:spAutoFit/>
            </a:bodyPr>
            <a:lstStyle/>
            <a:p>
              <a:r>
                <a:rPr lang="es-AR" dirty="0"/>
                <a:t>Despacho por</a:t>
              </a:r>
            </a:p>
            <a:p>
              <a:r>
                <a:rPr lang="es-AR" dirty="0"/>
                <a:t> el Planificador</a:t>
              </a:r>
            </a:p>
          </p:txBody>
        </p:sp>
        <p:sp>
          <p:nvSpPr>
            <p:cNvPr id="43" name="CuadroTexto 42"/>
            <p:cNvSpPr txBox="1"/>
            <p:nvPr/>
          </p:nvSpPr>
          <p:spPr>
            <a:xfrm>
              <a:off x="770948" y="4389348"/>
              <a:ext cx="2323136" cy="646331"/>
            </a:xfrm>
            <a:prstGeom prst="rect">
              <a:avLst/>
            </a:prstGeom>
            <a:noFill/>
          </p:spPr>
          <p:txBody>
            <a:bodyPr wrap="none" rtlCol="0">
              <a:spAutoFit/>
            </a:bodyPr>
            <a:lstStyle/>
            <a:p>
              <a:r>
                <a:rPr lang="es-AR" dirty="0"/>
                <a:t>Terminación de suceso</a:t>
              </a:r>
            </a:p>
            <a:p>
              <a:r>
                <a:rPr lang="es-AR" dirty="0"/>
                <a:t> o de Operación de E/S</a:t>
              </a:r>
            </a:p>
          </p:txBody>
        </p:sp>
        <p:sp>
          <p:nvSpPr>
            <p:cNvPr id="47" name="CuadroTexto 46"/>
            <p:cNvSpPr txBox="1"/>
            <p:nvPr/>
          </p:nvSpPr>
          <p:spPr>
            <a:xfrm>
              <a:off x="5544233" y="4510563"/>
              <a:ext cx="2428935" cy="646331"/>
            </a:xfrm>
            <a:prstGeom prst="rect">
              <a:avLst/>
            </a:prstGeom>
            <a:noFill/>
          </p:spPr>
          <p:txBody>
            <a:bodyPr wrap="none" rtlCol="0">
              <a:spAutoFit/>
            </a:bodyPr>
            <a:lstStyle/>
            <a:p>
              <a:r>
                <a:rPr lang="es-AR" dirty="0"/>
                <a:t>En espera de un suceso </a:t>
              </a:r>
            </a:p>
            <a:p>
              <a:r>
                <a:rPr lang="es-AR" dirty="0"/>
                <a:t>o de Operación de E/S</a:t>
              </a:r>
            </a:p>
          </p:txBody>
        </p:sp>
      </p:grpSp>
    </p:spTree>
    <p:extLst>
      <p:ext uri="{BB962C8B-B14F-4D97-AF65-F5344CB8AC3E}">
        <p14:creationId xmlns:p14="http://schemas.microsoft.com/office/powerpoint/2010/main" val="982007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sz="3800" b="1" u="sng" dirty="0"/>
              <a:t>Planificación </a:t>
            </a:r>
            <a:r>
              <a:rPr lang="es-ES" sz="3800" b="1" u="sng" dirty="0" err="1"/>
              <a:t>Apropiativa</a:t>
            </a:r>
            <a:r>
              <a:rPr lang="es-ES" sz="3800" b="1" u="sng" dirty="0"/>
              <a:t>/No </a:t>
            </a:r>
            <a:r>
              <a:rPr lang="es-ES" sz="3800" b="1" u="sng" dirty="0" err="1"/>
              <a:t>Apropiativa</a:t>
            </a:r>
            <a:endParaRPr lang="es-AR" sz="3800" b="1" dirty="0"/>
          </a:p>
        </p:txBody>
      </p:sp>
      <p:sp>
        <p:nvSpPr>
          <p:cNvPr id="3" name="2 Marcador de contenido"/>
          <p:cNvSpPr>
            <a:spLocks noGrp="1"/>
          </p:cNvSpPr>
          <p:nvPr>
            <p:ph idx="1"/>
          </p:nvPr>
        </p:nvSpPr>
        <p:spPr/>
        <p:txBody>
          <a:bodyPr>
            <a:normAutofit/>
          </a:bodyPr>
          <a:lstStyle/>
          <a:p>
            <a:pPr lvl="0"/>
            <a:r>
              <a:rPr lang="es-ES" sz="2200" b="1" dirty="0"/>
              <a:t>1. Cuando un proceso cambia del estado de ejecución al estado de espera.</a:t>
            </a:r>
            <a:r>
              <a:rPr lang="es-ES" sz="2200" dirty="0"/>
              <a:t> </a:t>
            </a:r>
            <a:r>
              <a:rPr lang="es-ES" sz="2200" i="1" dirty="0"/>
              <a:t>(por ej. E/S o un wait de espera de un hijo)</a:t>
            </a:r>
          </a:p>
          <a:p>
            <a:pPr lvl="0">
              <a:buNone/>
            </a:pPr>
            <a:endParaRPr lang="es-AR" sz="2200" dirty="0"/>
          </a:p>
          <a:p>
            <a:pPr lvl="0"/>
            <a:r>
              <a:rPr lang="es-ES" sz="2200" b="1" dirty="0"/>
              <a:t>2. Cuando un proceso cambia del estado de ejecución al estado preparado.</a:t>
            </a:r>
            <a:r>
              <a:rPr lang="es-ES" sz="2200" dirty="0"/>
              <a:t> </a:t>
            </a:r>
            <a:r>
              <a:rPr lang="es-ES" sz="2200" i="1" dirty="0"/>
              <a:t>(por ej. Cuando se produce una interrupción)</a:t>
            </a:r>
          </a:p>
          <a:p>
            <a:pPr lvl="0">
              <a:buNone/>
            </a:pPr>
            <a:endParaRPr lang="es-AR" sz="2200" dirty="0"/>
          </a:p>
          <a:p>
            <a:pPr lvl="0"/>
            <a:r>
              <a:rPr lang="es-ES" sz="2200" b="1" dirty="0"/>
              <a:t>3. Cuando un proceso cambia del estado de espera al estado preparado.</a:t>
            </a:r>
            <a:r>
              <a:rPr lang="es-ES" sz="2200" dirty="0"/>
              <a:t> </a:t>
            </a:r>
            <a:r>
              <a:rPr lang="es-ES" sz="2200" i="1" dirty="0"/>
              <a:t>(por ej. Al completarse una operación de E/S)</a:t>
            </a:r>
          </a:p>
          <a:p>
            <a:pPr lvl="0">
              <a:buNone/>
            </a:pPr>
            <a:endParaRPr lang="es-AR" sz="2200" dirty="0"/>
          </a:p>
          <a:p>
            <a:pPr lvl="0"/>
            <a:r>
              <a:rPr lang="es-ES" sz="2200" b="1" dirty="0"/>
              <a:t>4. Cuando un proceso termina.</a:t>
            </a:r>
            <a:endParaRPr lang="es-AR" sz="2200" dirty="0"/>
          </a:p>
          <a:p>
            <a:endParaRPr lang="es-A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600201"/>
            <a:ext cx="8229600" cy="2116832"/>
          </a:xfrm>
        </p:spPr>
        <p:txBody>
          <a:bodyPr>
            <a:normAutofit fontScale="77500" lnSpcReduction="20000"/>
          </a:bodyPr>
          <a:lstStyle/>
          <a:p>
            <a:pPr>
              <a:buNone/>
            </a:pPr>
            <a:r>
              <a:rPr lang="es-ES" dirty="0"/>
              <a:t>Para los casos 1 y 4…  (No </a:t>
            </a:r>
            <a:r>
              <a:rPr lang="es-ES" dirty="0" err="1"/>
              <a:t>apropiativa</a:t>
            </a:r>
            <a:r>
              <a:rPr lang="es-ES" dirty="0"/>
              <a:t>)</a:t>
            </a:r>
          </a:p>
          <a:p>
            <a:pPr>
              <a:buNone/>
            </a:pPr>
            <a:r>
              <a:rPr lang="es-ES" dirty="0"/>
              <a:t>	Esquema de planificación es </a:t>
            </a:r>
            <a:r>
              <a:rPr lang="es-ES" b="1" dirty="0"/>
              <a:t>sin desalojo</a:t>
            </a:r>
            <a:r>
              <a:rPr lang="es-ES" dirty="0"/>
              <a:t>, o </a:t>
            </a:r>
            <a:r>
              <a:rPr lang="es-ES" b="1" dirty="0"/>
              <a:t>cooperativo</a:t>
            </a:r>
            <a:r>
              <a:rPr lang="es-ES" dirty="0"/>
              <a:t>.</a:t>
            </a:r>
          </a:p>
          <a:p>
            <a:pPr>
              <a:buNone/>
            </a:pPr>
            <a:r>
              <a:rPr lang="es-ES" dirty="0"/>
              <a:t>	una vez que se ha asignado la CPU a un proceso, el proceso se mantiene en la CPU hasta que ésta es liberada bien por la terminación del proceso o bien por la conmutación al estado de espera</a:t>
            </a:r>
            <a:endParaRPr lang="es-AR" dirty="0"/>
          </a:p>
          <a:p>
            <a:pPr>
              <a:buNone/>
            </a:pPr>
            <a:endParaRPr lang="es-AR" dirty="0"/>
          </a:p>
        </p:txBody>
      </p:sp>
      <p:sp>
        <p:nvSpPr>
          <p:cNvPr id="4" name="1 Título"/>
          <p:cNvSpPr>
            <a:spLocks noGrp="1"/>
          </p:cNvSpPr>
          <p:nvPr>
            <p:ph type="title"/>
          </p:nvPr>
        </p:nvSpPr>
        <p:spPr/>
        <p:txBody>
          <a:bodyPr>
            <a:normAutofit/>
          </a:bodyPr>
          <a:lstStyle/>
          <a:p>
            <a:r>
              <a:rPr lang="es-ES" b="1" dirty="0"/>
              <a:t>Planificación Apropiativa</a:t>
            </a:r>
            <a:endParaRPr lang="es-AR" b="1" dirty="0"/>
          </a:p>
        </p:txBody>
      </p:sp>
      <p:sp>
        <p:nvSpPr>
          <p:cNvPr id="5" name="2 Marcador de contenido"/>
          <p:cNvSpPr txBox="1">
            <a:spLocks/>
          </p:cNvSpPr>
          <p:nvPr/>
        </p:nvSpPr>
        <p:spPr>
          <a:xfrm>
            <a:off x="395536" y="3832448"/>
            <a:ext cx="8229600" cy="2116832"/>
          </a:xfrm>
          <a:prstGeom prst="rect">
            <a:avLst/>
          </a:prstGeom>
        </p:spPr>
        <p:txBody>
          <a:bodyPr vert="horz" lIns="91440" tIns="45720" rIns="91440" bIns="45720" rtlCol="0">
            <a:noAutofit/>
          </a:bodyPr>
          <a:lstStyle/>
          <a:p>
            <a:pPr marL="342900" marR="0" lvl="0" indent="-342900" fontAlgn="auto">
              <a:spcBef>
                <a:spcPct val="20000"/>
              </a:spcBef>
              <a:spcAft>
                <a:spcPts val="0"/>
              </a:spcAft>
              <a:buClrTx/>
              <a:buSzTx/>
              <a:tabLst/>
              <a:defRPr/>
            </a:pPr>
            <a:r>
              <a:rPr lang="es-ES" sz="2500" dirty="0"/>
              <a:t>Para los casos 2 y 3 …Planificación </a:t>
            </a:r>
            <a:r>
              <a:rPr lang="es-ES" sz="2500" b="1" dirty="0"/>
              <a:t>Apropiativa</a:t>
            </a:r>
            <a:r>
              <a:rPr lang="es-ES" sz="2500" dirty="0"/>
              <a:t>.</a:t>
            </a:r>
          </a:p>
          <a:p>
            <a:pPr marL="342900" lvl="0" indent="-342900">
              <a:spcBef>
                <a:spcPct val="20000"/>
              </a:spcBef>
            </a:pPr>
            <a:r>
              <a:rPr lang="es-ES" sz="2500" dirty="0"/>
              <a:t>     Tiene un coste asociado con el acceso a los datos compartidos. Por ejemplo, el caso de dos procesos que comparten datos: mientras que uno está actualizando los datos, resulta desalojado con el fin de que el segundo proceso pueda ejecutarse. El segundo proceso podría intentar leer datos (incoherentes).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 sz="2500" b="0" i="0" u="none" strike="noStrike" kern="1200" cap="none" spc="0" normalizeH="0" baseline="0" noProof="0" dirty="0">
              <a:ln>
                <a:noFill/>
              </a:ln>
              <a:solidFill>
                <a:schemeClr val="tx1"/>
              </a:solidFill>
              <a:effectLst/>
              <a:uLnTx/>
              <a:uFillTx/>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Despachador</a:t>
            </a:r>
          </a:p>
        </p:txBody>
      </p:sp>
      <p:sp>
        <p:nvSpPr>
          <p:cNvPr id="3" name="2 Marcador de contenido"/>
          <p:cNvSpPr>
            <a:spLocks noGrp="1"/>
          </p:cNvSpPr>
          <p:nvPr>
            <p:ph idx="1"/>
          </p:nvPr>
        </p:nvSpPr>
        <p:spPr/>
        <p:txBody>
          <a:bodyPr>
            <a:normAutofit/>
          </a:bodyPr>
          <a:lstStyle/>
          <a:p>
            <a:pPr>
              <a:buNone/>
            </a:pPr>
            <a:r>
              <a:rPr lang="es-AR" dirty="0"/>
              <a:t>	Es el modulo que proporciona el control de la CPU a los procesos seleccionados por el </a:t>
            </a:r>
            <a:r>
              <a:rPr lang="es-AR" b="1" dirty="0"/>
              <a:t>planificador a corto plazo</a:t>
            </a:r>
            <a:r>
              <a:rPr lang="es-AR" dirty="0"/>
              <a:t>.</a:t>
            </a:r>
          </a:p>
          <a:p>
            <a:pPr>
              <a:buNone/>
            </a:pPr>
            <a:endParaRPr lang="es-AR" dirty="0"/>
          </a:p>
          <a:p>
            <a:pPr>
              <a:buFontTx/>
              <a:buChar char="-"/>
            </a:pPr>
            <a:r>
              <a:rPr lang="es-AR" dirty="0"/>
              <a:t>Cambio de contexto </a:t>
            </a:r>
          </a:p>
          <a:p>
            <a:pPr>
              <a:buFontTx/>
              <a:buChar char="-"/>
            </a:pPr>
            <a:r>
              <a:rPr lang="es-AR" dirty="0"/>
              <a:t>Cambio al modo usuario</a:t>
            </a:r>
          </a:p>
          <a:p>
            <a:pPr>
              <a:buFontTx/>
              <a:buChar char="-"/>
            </a:pPr>
            <a:r>
              <a:rPr lang="es-AR" dirty="0"/>
              <a:t>Salto al puntero a la siguiente instrucción para reiniciar el programa.</a:t>
            </a:r>
          </a:p>
          <a:p>
            <a:pPr>
              <a:buFontTx/>
              <a:buChar char="-"/>
            </a:pPr>
            <a:endParaRPr lang="es-AR" dirty="0"/>
          </a:p>
        </p:txBody>
      </p:sp>
    </p:spTree>
  </p:cSld>
  <p:clrMapOvr>
    <a:masterClrMapping/>
  </p:clrMapOvr>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16713</TotalTime>
  <Words>2116</Words>
  <Application>Microsoft Office PowerPoint</Application>
  <PresentationFormat>Presentación en pantalla (4:3)</PresentationFormat>
  <Paragraphs>245</Paragraphs>
  <Slides>27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27</vt:i4>
      </vt:variant>
    </vt:vector>
  </HeadingPairs>
  <TitlesOfParts>
    <vt:vector size="30" baseType="lpstr">
      <vt:lpstr>Arial</vt:lpstr>
      <vt:lpstr>Calibri</vt:lpstr>
      <vt:lpstr>Tema de Office</vt:lpstr>
      <vt:lpstr>Sistemas Operativos UNAHUR</vt:lpstr>
      <vt:lpstr>Planificación de CPU</vt:lpstr>
      <vt:lpstr>Planificación de CPU</vt:lpstr>
      <vt:lpstr>Planificación de CPU</vt:lpstr>
      <vt:lpstr>Planificación de CPU</vt:lpstr>
      <vt:lpstr>Planificación de CPU</vt:lpstr>
      <vt:lpstr>Planificación Apropiativa/No Apropiativa</vt:lpstr>
      <vt:lpstr>Planificación Apropiativa</vt:lpstr>
      <vt:lpstr>Despachador</vt:lpstr>
      <vt:lpstr>Criterios de Planificación</vt:lpstr>
      <vt:lpstr>Algoritmos de Planificación</vt:lpstr>
      <vt:lpstr>Algoritmos de Planificación</vt:lpstr>
      <vt:lpstr>Algoritmos de Planificación</vt:lpstr>
      <vt:lpstr>Algoritmos de Planificación</vt:lpstr>
      <vt:lpstr>Algoritmos de Planificación</vt:lpstr>
      <vt:lpstr>Ejemplo de FCFS</vt:lpstr>
      <vt:lpstr>Ejemplo SJF</vt:lpstr>
      <vt:lpstr>Ejemplo RR</vt:lpstr>
      <vt:lpstr>Planificación con colas de múltiples niveles</vt:lpstr>
      <vt:lpstr>Planificación con colas de múltiples niveles Realimentadas</vt:lpstr>
      <vt:lpstr>  Métodos de planificación en los sistemas multiprocesador </vt:lpstr>
      <vt:lpstr>Afinidad al Procesador</vt:lpstr>
      <vt:lpstr>Equilibrado de Carga</vt:lpstr>
      <vt:lpstr>Mecanismos multihebra simétricos </vt:lpstr>
      <vt:lpstr>Planificación de Hebras</vt:lpstr>
      <vt:lpstr>Planificación de Hebras</vt:lpstr>
      <vt:lpstr>FIN …. Si quieren quemarse un poco asi planifica Linux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Operativos UNAHUR</dc:title>
  <dc:creator>Robles, Leandro</dc:creator>
  <cp:lastModifiedBy>Robles, Leandro</cp:lastModifiedBy>
  <cp:revision>171</cp:revision>
  <dcterms:created xsi:type="dcterms:W3CDTF">2019-02-14T01:06:32Z</dcterms:created>
  <dcterms:modified xsi:type="dcterms:W3CDTF">2021-09-11T15:32:40Z</dcterms:modified>
</cp:coreProperties>
</file>