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334" r:id="rId5"/>
    <p:sldId id="259" r:id="rId6"/>
    <p:sldId id="260" r:id="rId7"/>
    <p:sldId id="261" r:id="rId8"/>
    <p:sldId id="262" r:id="rId9"/>
    <p:sldId id="264" r:id="rId10"/>
    <p:sldId id="265" r:id="rId11"/>
    <p:sldId id="267" r:id="rId12"/>
    <p:sldId id="269" r:id="rId13"/>
    <p:sldId id="270" r:id="rId14"/>
    <p:sldId id="268" r:id="rId15"/>
    <p:sldId id="272" r:id="rId16"/>
    <p:sldId id="273" r:id="rId17"/>
    <p:sldId id="274" r:id="rId18"/>
    <p:sldId id="266" r:id="rId19"/>
    <p:sldId id="336" r:id="rId20"/>
    <p:sldId id="335" r:id="rId21"/>
    <p:sldId id="275" r:id="rId22"/>
    <p:sldId id="337" r:id="rId23"/>
    <p:sldId id="345" r:id="rId24"/>
    <p:sldId id="263" r:id="rId25"/>
    <p:sldId id="339" r:id="rId26"/>
    <p:sldId id="278" r:id="rId27"/>
    <p:sldId id="332" r:id="rId28"/>
    <p:sldId id="283" r:id="rId29"/>
    <p:sldId id="279" r:id="rId30"/>
    <p:sldId id="280" r:id="rId31"/>
    <p:sldId id="281" r:id="rId32"/>
    <p:sldId id="333" r:id="rId33"/>
    <p:sldId id="340" r:id="rId34"/>
    <p:sldId id="341" r:id="rId35"/>
    <p:sldId id="284" r:id="rId36"/>
    <p:sldId id="276" r:id="rId37"/>
    <p:sldId id="286" r:id="rId38"/>
    <p:sldId id="288" r:id="rId39"/>
    <p:sldId id="287" r:id="rId40"/>
    <p:sldId id="291" r:id="rId41"/>
    <p:sldId id="292" r:id="rId42"/>
    <p:sldId id="293" r:id="rId43"/>
    <p:sldId id="290" r:id="rId44"/>
    <p:sldId id="294" r:id="rId45"/>
    <p:sldId id="297" r:id="rId46"/>
    <p:sldId id="300" r:id="rId47"/>
    <p:sldId id="342" r:id="rId4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7F6DA1-0CFD-4AA3-B0C1-7258F64C6418}" v="12" dt="2022-10-11T21:33:53.595"/>
  </p1510:revLst>
</p1510:revInfo>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24" autoAdjust="0"/>
  </p:normalViewPr>
  <p:slideViewPr>
    <p:cSldViewPr>
      <p:cViewPr varScale="1">
        <p:scale>
          <a:sx n="84" d="100"/>
          <a:sy n="84" d="100"/>
        </p:scale>
        <p:origin x="706"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uelgamerpro ." userId="30583a603a2f43b6" providerId="Windows Live" clId="Web-{887F6DA1-0CFD-4AA3-B0C1-7258F64C6418}"/>
    <pc:docChg chg="modSld">
      <pc:chgData name="nahuelgamerpro ." userId="30583a603a2f43b6" providerId="Windows Live" clId="Web-{887F6DA1-0CFD-4AA3-B0C1-7258F64C6418}" dt="2022-10-11T21:33:53.595" v="11"/>
      <pc:docMkLst>
        <pc:docMk/>
      </pc:docMkLst>
      <pc:sldChg chg="addSp delSp modSp">
        <pc:chgData name="nahuelgamerpro ." userId="30583a603a2f43b6" providerId="Windows Live" clId="Web-{887F6DA1-0CFD-4AA3-B0C1-7258F64C6418}" dt="2022-10-11T21:33:53.595" v="11"/>
        <pc:sldMkLst>
          <pc:docMk/>
          <pc:sldMk cId="0" sldId="334"/>
        </pc:sldMkLst>
        <pc:spChg chg="add del mod">
          <ac:chgData name="nahuelgamerpro ." userId="30583a603a2f43b6" providerId="Windows Live" clId="Web-{887F6DA1-0CFD-4AA3-B0C1-7258F64C6418}" dt="2022-10-11T21:33:52.705" v="10"/>
          <ac:spMkLst>
            <pc:docMk/>
            <pc:sldMk cId="0" sldId="334"/>
            <ac:spMk id="5" creationId="{9AC94D6A-E26E-4211-1217-17ACD28B6871}"/>
          </ac:spMkLst>
        </pc:spChg>
        <pc:graphicFrameChg chg="add del modGraphic">
          <ac:chgData name="nahuelgamerpro ." userId="30583a603a2f43b6" providerId="Windows Live" clId="Web-{887F6DA1-0CFD-4AA3-B0C1-7258F64C6418}" dt="2022-10-11T21:33:53.595" v="11"/>
          <ac:graphicFrameMkLst>
            <pc:docMk/>
            <pc:sldMk cId="0" sldId="334"/>
            <ac:graphicFrameMk id="4"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162BA8-A2AD-4C05-9470-FE803B195BC9}" type="datetimeFigureOut">
              <a:rPr lang="es-AR" smtClean="0"/>
              <a:pPr/>
              <a:t>11/10/2022</a:t>
            </a:fld>
            <a:endParaRPr lang="es-AR"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0D1C-B4D2-44D8-AE9A-93314FC51D1A}" type="slidenum">
              <a:rPr lang="es-AR" smtClean="0"/>
              <a:pPr/>
              <a:t>‹#›</a:t>
            </a:fld>
            <a:endParaRPr lang="es-AR" dirty="0"/>
          </a:p>
        </p:txBody>
      </p:sp>
    </p:spTree>
    <p:extLst>
      <p:ext uri="{BB962C8B-B14F-4D97-AF65-F5344CB8AC3E}">
        <p14:creationId xmlns:p14="http://schemas.microsoft.com/office/powerpoint/2010/main" val="1209481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11/10/2022</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11/10/2022</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11/10/2022</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11/10/2022</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11/10/2022</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pPr/>
              <a:t>11/10/2022</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pPr/>
              <a:t>11/10/2022</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pPr/>
              <a:t>11/10/2022</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11/10/2022</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11/10/2022</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11/10/2022</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11/10/2022</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com/imgres?imgurl=https://pbs.twimg.com/profile_images/770597096005206016/dbEciBxW_400x400.jpg&amp;imgrefurl=https://twitter.com/unahurlingham&amp;docid=Vi2EL1zThe4KPM&amp;tbnid=7weu59TG-0BvZM:&amp;vet=10ahUKEwjAnfeFiLzgAhWOK7kGHUYtD0EQMwgrKAIwAg..i&amp;w=302&amp;h=302&amp;bih=868&amp;biw=1821&amp;q=unahur&amp;ved=0ahUKEwjAnfeFiLzgAhWOK7kGHUYtD0EQMwgrKAIwAg&amp;iact=mrc&amp;uact=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oleObject" Target="../embeddings/oleObject1.bin"/><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827584" y="476672"/>
            <a:ext cx="7772400" cy="1470025"/>
          </a:xfrm>
        </p:spPr>
        <p:txBody>
          <a:bodyPr/>
          <a:lstStyle/>
          <a:p>
            <a:r>
              <a:rPr lang="es-AR" b="1" dirty="0"/>
              <a:t>Sistemas Operativos UNAHUR</a:t>
            </a:r>
          </a:p>
        </p:txBody>
      </p:sp>
      <p:sp>
        <p:nvSpPr>
          <p:cNvPr id="3" name="2 Subtítulo"/>
          <p:cNvSpPr>
            <a:spLocks noGrp="1"/>
          </p:cNvSpPr>
          <p:nvPr>
            <p:ph type="subTitle" idx="1"/>
          </p:nvPr>
        </p:nvSpPr>
        <p:spPr/>
        <p:txBody>
          <a:bodyPr/>
          <a:lstStyle/>
          <a:p>
            <a:r>
              <a:rPr lang="es-AR" dirty="0"/>
              <a:t>Autor: Ing. Leandro Robles</a:t>
            </a:r>
          </a:p>
          <a:p>
            <a:r>
              <a:rPr lang="es-AR" dirty="0"/>
              <a:t>roblesleandro@hotmail.com</a:t>
            </a:r>
          </a:p>
        </p:txBody>
      </p:sp>
      <p:sp>
        <p:nvSpPr>
          <p:cNvPr id="20483" name="AutoShape 3" descr="Image result for unahur">
            <a:hlinkClick r:id="rId2"/>
          </p:cNvPr>
          <p:cNvSpPr>
            <a:spLocks noChangeAspect="1" noChangeArrowheads="1"/>
          </p:cNvSpPr>
          <p:nvPr/>
        </p:nvSpPr>
        <p:spPr bwMode="auto">
          <a:xfrm>
            <a:off x="92075"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sp>
        <p:nvSpPr>
          <p:cNvPr id="20485" name="AutoShape 5" descr="Image result for unahur">
            <a:hlinkClick r:id="rId2"/>
          </p:cNvPr>
          <p:cNvSpPr>
            <a:spLocks noChangeAspect="1" noChangeArrowheads="1"/>
          </p:cNvSpPr>
          <p:nvPr/>
        </p:nvSpPr>
        <p:spPr bwMode="auto">
          <a:xfrm>
            <a:off x="92075"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pic>
        <p:nvPicPr>
          <p:cNvPr id="20486" name="Picture 6" descr="C:\Users\lrobles\Desktop\dbEciBxW_400x400.jpg"/>
          <p:cNvPicPr>
            <a:picLocks noChangeAspect="1" noChangeArrowheads="1"/>
          </p:cNvPicPr>
          <p:nvPr/>
        </p:nvPicPr>
        <p:blipFill>
          <a:blip r:embed="rId3" cstate="print"/>
          <a:srcRect/>
          <a:stretch>
            <a:fillRect/>
          </a:stretch>
        </p:blipFill>
        <p:spPr bwMode="auto">
          <a:xfrm>
            <a:off x="3491880" y="1556792"/>
            <a:ext cx="2024062" cy="202406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539552" y="404664"/>
            <a:ext cx="5328592" cy="64807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s-AR" sz="3200" b="1" dirty="0"/>
              <a:t>Pasaje de Octal a Decimal</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9458" name="Picture 2"/>
          <p:cNvPicPr>
            <a:picLocks noChangeAspect="1" noChangeArrowheads="1"/>
          </p:cNvPicPr>
          <p:nvPr/>
        </p:nvPicPr>
        <p:blipFill>
          <a:blip r:embed="rId2" cstate="print"/>
          <a:srcRect/>
          <a:stretch>
            <a:fillRect/>
          </a:stretch>
        </p:blipFill>
        <p:spPr bwMode="auto">
          <a:xfrm>
            <a:off x="1979712" y="1052736"/>
            <a:ext cx="3895725" cy="3133725"/>
          </a:xfrm>
          <a:prstGeom prst="rect">
            <a:avLst/>
          </a:prstGeom>
          <a:noFill/>
          <a:ln w="9525">
            <a:noFill/>
            <a:miter lim="800000"/>
            <a:headEnd/>
            <a:tailEnd/>
          </a:ln>
        </p:spPr>
      </p:pic>
      <p:pic>
        <p:nvPicPr>
          <p:cNvPr id="19459" name="Picture 3"/>
          <p:cNvPicPr>
            <a:picLocks noChangeAspect="1" noChangeArrowheads="1"/>
          </p:cNvPicPr>
          <p:nvPr/>
        </p:nvPicPr>
        <p:blipFill>
          <a:blip r:embed="rId3" cstate="print"/>
          <a:srcRect/>
          <a:stretch>
            <a:fillRect/>
          </a:stretch>
        </p:blipFill>
        <p:spPr bwMode="auto">
          <a:xfrm>
            <a:off x="2267744" y="4509120"/>
            <a:ext cx="2505075" cy="7048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539552" y="404664"/>
            <a:ext cx="5328592" cy="648072"/>
          </a:xfrm>
          <a:prstGeom prst="rect">
            <a:avLst/>
          </a:prstGeom>
        </p:spPr>
        <p:txBody>
          <a:bodyPr vert="horz" lIns="91440" tIns="45720" rIns="91440" bIns="45720" rtlCol="0">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s-AR" sz="3200" b="1" dirty="0"/>
              <a:t>Pasaje de Decimal a Hexadecimal</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20482" name="Picture 2"/>
          <p:cNvPicPr>
            <a:picLocks noChangeAspect="1" noChangeArrowheads="1"/>
          </p:cNvPicPr>
          <p:nvPr/>
        </p:nvPicPr>
        <p:blipFill>
          <a:blip r:embed="rId2" cstate="print"/>
          <a:srcRect/>
          <a:stretch>
            <a:fillRect/>
          </a:stretch>
        </p:blipFill>
        <p:spPr bwMode="auto">
          <a:xfrm>
            <a:off x="1835696" y="1268760"/>
            <a:ext cx="4267200" cy="2057400"/>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2771800" y="4221088"/>
            <a:ext cx="2590800" cy="8286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539552" y="404664"/>
            <a:ext cx="5976664" cy="64807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s-AR" sz="3200" b="1" dirty="0"/>
              <a:t>Pasaje de Hexadecimal a Decimal</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21506" name="Picture 2"/>
          <p:cNvPicPr>
            <a:picLocks noChangeAspect="1" noChangeArrowheads="1"/>
          </p:cNvPicPr>
          <p:nvPr/>
        </p:nvPicPr>
        <p:blipFill>
          <a:blip r:embed="rId2" cstate="print"/>
          <a:srcRect/>
          <a:stretch>
            <a:fillRect/>
          </a:stretch>
        </p:blipFill>
        <p:spPr bwMode="auto">
          <a:xfrm>
            <a:off x="1979712" y="908720"/>
            <a:ext cx="4267200" cy="3171825"/>
          </a:xfrm>
          <a:prstGeom prst="rect">
            <a:avLst/>
          </a:prstGeom>
          <a:noFill/>
          <a:ln w="9525">
            <a:noFill/>
            <a:miter lim="800000"/>
            <a:headEnd/>
            <a:tailEnd/>
          </a:ln>
        </p:spPr>
      </p:pic>
      <p:pic>
        <p:nvPicPr>
          <p:cNvPr id="21507" name="Picture 3"/>
          <p:cNvPicPr>
            <a:picLocks noChangeAspect="1" noChangeArrowheads="1"/>
          </p:cNvPicPr>
          <p:nvPr/>
        </p:nvPicPr>
        <p:blipFill>
          <a:blip r:embed="rId3" cstate="print"/>
          <a:srcRect/>
          <a:stretch>
            <a:fillRect/>
          </a:stretch>
        </p:blipFill>
        <p:spPr bwMode="auto">
          <a:xfrm>
            <a:off x="2915816" y="4509120"/>
            <a:ext cx="2257425" cy="762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539552" y="3140968"/>
            <a:ext cx="5976664" cy="64807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s-AR" sz="3200" b="1" dirty="0"/>
              <a:t>Pasaje de Octal a Binario</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22530" name="Picture 2"/>
          <p:cNvPicPr>
            <a:picLocks noChangeAspect="1" noChangeArrowheads="1"/>
          </p:cNvPicPr>
          <p:nvPr/>
        </p:nvPicPr>
        <p:blipFill>
          <a:blip r:embed="rId2" cstate="print"/>
          <a:srcRect/>
          <a:stretch>
            <a:fillRect/>
          </a:stretch>
        </p:blipFill>
        <p:spPr bwMode="auto">
          <a:xfrm>
            <a:off x="1691680" y="1052736"/>
            <a:ext cx="2095500" cy="1219200"/>
          </a:xfrm>
          <a:prstGeom prst="rect">
            <a:avLst/>
          </a:prstGeom>
          <a:noFill/>
          <a:ln w="9525">
            <a:noFill/>
            <a:miter lim="800000"/>
            <a:headEnd/>
            <a:tailEnd/>
          </a:ln>
        </p:spPr>
      </p:pic>
      <p:pic>
        <p:nvPicPr>
          <p:cNvPr id="22531" name="Picture 3"/>
          <p:cNvPicPr>
            <a:picLocks noChangeAspect="1" noChangeArrowheads="1"/>
          </p:cNvPicPr>
          <p:nvPr/>
        </p:nvPicPr>
        <p:blipFill>
          <a:blip r:embed="rId3" cstate="print"/>
          <a:srcRect/>
          <a:stretch>
            <a:fillRect/>
          </a:stretch>
        </p:blipFill>
        <p:spPr bwMode="auto">
          <a:xfrm>
            <a:off x="1331640" y="2276872"/>
            <a:ext cx="2838450" cy="876300"/>
          </a:xfrm>
          <a:prstGeom prst="rect">
            <a:avLst/>
          </a:prstGeom>
          <a:noFill/>
          <a:ln w="9525">
            <a:noFill/>
            <a:miter lim="800000"/>
            <a:headEnd/>
            <a:tailEnd/>
          </a:ln>
        </p:spPr>
      </p:pic>
      <p:sp>
        <p:nvSpPr>
          <p:cNvPr id="7" name="2 Marcador de contenido"/>
          <p:cNvSpPr txBox="1">
            <a:spLocks/>
          </p:cNvSpPr>
          <p:nvPr/>
        </p:nvSpPr>
        <p:spPr>
          <a:xfrm>
            <a:off x="539552" y="476672"/>
            <a:ext cx="5976664" cy="64807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s-AR" sz="3200" b="1" dirty="0"/>
              <a:t>Pasaje de Hexadecimal a Binario</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22532" name="Picture 4"/>
          <p:cNvPicPr>
            <a:picLocks noChangeAspect="1" noChangeArrowheads="1"/>
          </p:cNvPicPr>
          <p:nvPr/>
        </p:nvPicPr>
        <p:blipFill>
          <a:blip r:embed="rId4" cstate="print"/>
          <a:srcRect/>
          <a:stretch>
            <a:fillRect/>
          </a:stretch>
        </p:blipFill>
        <p:spPr bwMode="auto">
          <a:xfrm>
            <a:off x="1043608" y="3717032"/>
            <a:ext cx="3114675" cy="1352550"/>
          </a:xfrm>
          <a:prstGeom prst="rect">
            <a:avLst/>
          </a:prstGeom>
          <a:noFill/>
          <a:ln w="9525">
            <a:noFill/>
            <a:miter lim="800000"/>
            <a:headEnd/>
            <a:tailEnd/>
          </a:ln>
        </p:spPr>
      </p:pic>
      <p:pic>
        <p:nvPicPr>
          <p:cNvPr id="22533" name="Picture 5"/>
          <p:cNvPicPr>
            <a:picLocks noChangeAspect="1" noChangeArrowheads="1"/>
          </p:cNvPicPr>
          <p:nvPr/>
        </p:nvPicPr>
        <p:blipFill>
          <a:blip r:embed="rId5" cstate="print"/>
          <a:srcRect/>
          <a:stretch>
            <a:fillRect/>
          </a:stretch>
        </p:blipFill>
        <p:spPr bwMode="auto">
          <a:xfrm>
            <a:off x="1043608" y="5085184"/>
            <a:ext cx="3086100" cy="9334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8520" y="404664"/>
            <a:ext cx="9324528" cy="1143000"/>
          </a:xfrm>
        </p:spPr>
        <p:txBody>
          <a:bodyPr>
            <a:normAutofit fontScale="90000"/>
          </a:bodyPr>
          <a:lstStyle/>
          <a:p>
            <a:r>
              <a:rPr lang="es-AR" b="1" dirty="0"/>
              <a:t>Complemento a 1 y 2 de números binarios </a:t>
            </a:r>
            <a:br>
              <a:rPr lang="es-AR" dirty="0"/>
            </a:br>
            <a:endParaRPr lang="es-AR" dirty="0"/>
          </a:p>
        </p:txBody>
      </p:sp>
      <p:sp>
        <p:nvSpPr>
          <p:cNvPr id="3" name="2 Marcador de contenido"/>
          <p:cNvSpPr>
            <a:spLocks noGrp="1"/>
          </p:cNvSpPr>
          <p:nvPr>
            <p:ph idx="1"/>
          </p:nvPr>
        </p:nvSpPr>
        <p:spPr>
          <a:xfrm>
            <a:off x="457200" y="1600201"/>
            <a:ext cx="8229600" cy="3412976"/>
          </a:xfrm>
        </p:spPr>
        <p:txBody>
          <a:bodyPr/>
          <a:lstStyle/>
          <a:p>
            <a:r>
              <a:rPr lang="es-AR" dirty="0"/>
              <a:t>El complemento a 1  y a 2 de un número binario son  importantes porque permiten la representación de números negativos. El método de complemento a 2 en aritmética es comúnmente usada en computadoras para manipular  números negativos.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Complemento a 1</a:t>
            </a:r>
          </a:p>
        </p:txBody>
      </p:sp>
      <p:sp>
        <p:nvSpPr>
          <p:cNvPr id="3" name="2 Marcador de contenido"/>
          <p:cNvSpPr>
            <a:spLocks noGrp="1"/>
          </p:cNvSpPr>
          <p:nvPr>
            <p:ph idx="1"/>
          </p:nvPr>
        </p:nvSpPr>
        <p:spPr/>
        <p:txBody>
          <a:bodyPr/>
          <a:lstStyle/>
          <a:p>
            <a:pPr>
              <a:buNone/>
            </a:pPr>
            <a:r>
              <a:rPr lang="es-AR" dirty="0"/>
              <a:t>Obteniendo el complemento a 1 de un numero binario </a:t>
            </a:r>
          </a:p>
          <a:p>
            <a:r>
              <a:rPr lang="es-AR" dirty="0"/>
              <a:t>El complemento a 1 de un numero binario es encontrado simplemente cambiando todos los 1s por 0s y todos los 0s por 1s. </a:t>
            </a:r>
          </a:p>
          <a:p>
            <a:r>
              <a:rPr lang="es-AR" dirty="0"/>
              <a:t>Ejemplo: </a:t>
            </a:r>
          </a:p>
          <a:p>
            <a:r>
              <a:rPr lang="es-AR" dirty="0"/>
              <a:t>Número binario = (1010110)</a:t>
            </a:r>
            <a:r>
              <a:rPr lang="es-AR" sz="1600" dirty="0"/>
              <a:t>2</a:t>
            </a:r>
            <a:r>
              <a:rPr lang="es-AR" dirty="0"/>
              <a:t> = (86)</a:t>
            </a:r>
            <a:r>
              <a:rPr lang="es-AR" sz="1600" dirty="0"/>
              <a:t>10 </a:t>
            </a:r>
            <a:r>
              <a:rPr lang="es-AR" dirty="0"/>
              <a:t>Complemento a uno = (0101001)</a:t>
            </a:r>
            <a:r>
              <a:rPr lang="es-AR" sz="1600" dirty="0"/>
              <a:t>2</a:t>
            </a:r>
            <a:r>
              <a:rPr lang="es-AR" dirty="0"/>
              <a:t> = ( − 87)</a:t>
            </a:r>
            <a:r>
              <a:rPr lang="es-AR" sz="1600" dirty="0"/>
              <a:t>10</a:t>
            </a:r>
            <a:r>
              <a:rPr lang="es-AR"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1268760"/>
            <a:ext cx="8507288" cy="1900808"/>
          </a:xfrm>
        </p:spPr>
        <p:txBody>
          <a:bodyPr>
            <a:normAutofit/>
          </a:bodyPr>
          <a:lstStyle/>
          <a:p>
            <a:pPr>
              <a:buNone/>
            </a:pPr>
            <a:r>
              <a:rPr lang="es-AR" dirty="0"/>
              <a:t>	El complemento a 2 de un numero binario se calcula encontrando el complemento a 1 del numero y se le suma 1 al bit menos significativo.</a:t>
            </a:r>
          </a:p>
          <a:p>
            <a:pPr>
              <a:buNone/>
            </a:pPr>
            <a:endParaRPr lang="es-AR" dirty="0"/>
          </a:p>
        </p:txBody>
      </p:sp>
      <p:sp>
        <p:nvSpPr>
          <p:cNvPr id="4" name="1 Título"/>
          <p:cNvSpPr>
            <a:spLocks noGrp="1"/>
          </p:cNvSpPr>
          <p:nvPr>
            <p:ph type="title"/>
          </p:nvPr>
        </p:nvSpPr>
        <p:spPr/>
        <p:txBody>
          <a:bodyPr/>
          <a:lstStyle/>
          <a:p>
            <a:r>
              <a:rPr lang="es-AR" b="1" dirty="0"/>
              <a:t>Complemento a 2</a:t>
            </a:r>
          </a:p>
        </p:txBody>
      </p:sp>
      <p:sp>
        <p:nvSpPr>
          <p:cNvPr id="5" name="2 Marcador de contenido"/>
          <p:cNvSpPr txBox="1">
            <a:spLocks/>
          </p:cNvSpPr>
          <p:nvPr/>
        </p:nvSpPr>
        <p:spPr>
          <a:xfrm>
            <a:off x="395536" y="2924944"/>
            <a:ext cx="8507288" cy="1368151"/>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200" b="0" i="0" u="none" strike="noStrike" kern="1200" cap="none" spc="0" normalizeH="0" baseline="0" noProof="0" dirty="0">
                <a:ln>
                  <a:noFill/>
                </a:ln>
                <a:solidFill>
                  <a:schemeClr val="tx1"/>
                </a:solidFill>
                <a:effectLst/>
                <a:uLnTx/>
                <a:uFillTx/>
                <a:latin typeface="+mn-lt"/>
                <a:ea typeface="+mn-ea"/>
                <a:cs typeface="+mn-cs"/>
              </a:rPr>
              <a:t>Ejemplo</a:t>
            </a:r>
            <a:r>
              <a:rPr lang="es-AR" sz="3200" dirty="0"/>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lang="es-AR" sz="3200" dirty="0"/>
          </a:p>
          <a:p>
            <a:r>
              <a:rPr lang="es-AR" sz="3200" dirty="0"/>
              <a:t>1001101</a:t>
            </a:r>
            <a:r>
              <a:rPr lang="es-AR" sz="1700" dirty="0"/>
              <a:t>2</a:t>
            </a:r>
            <a:r>
              <a:rPr lang="es-AR" sz="3200" dirty="0">
                <a:sym typeface="Wingdings"/>
              </a:rPr>
              <a:t></a:t>
            </a:r>
            <a:r>
              <a:rPr lang="es-AR" sz="3200" dirty="0"/>
              <a:t>77; ahora para encontrar su complemento a 2 se aplica lo que se menciono anteriormente y quedaría de la siguiente forma:</a:t>
            </a:r>
          </a:p>
        </p:txBody>
      </p:sp>
      <p:pic>
        <p:nvPicPr>
          <p:cNvPr id="1026" name="Picture 2" descr="http://4.bp.blogspot.com/_B4nTpDWiyyM/S4xrqU7c9SI/AAAAAAAAAAk/ERkwqR48Djs/s1600/Dibujo2.JPG"/>
          <p:cNvPicPr>
            <a:picLocks noChangeAspect="1" noChangeArrowheads="1"/>
          </p:cNvPicPr>
          <p:nvPr/>
        </p:nvPicPr>
        <p:blipFill>
          <a:blip r:embed="rId2" cstate="print"/>
          <a:srcRect/>
          <a:stretch>
            <a:fillRect/>
          </a:stretch>
        </p:blipFill>
        <p:spPr bwMode="auto">
          <a:xfrm>
            <a:off x="2123728" y="4437112"/>
            <a:ext cx="4248472" cy="202281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Ejemplo Complemento a 2</a:t>
            </a:r>
          </a:p>
        </p:txBody>
      </p:sp>
      <p:sp>
        <p:nvSpPr>
          <p:cNvPr id="4" name="3 CuadroTexto"/>
          <p:cNvSpPr txBox="1"/>
          <p:nvPr/>
        </p:nvSpPr>
        <p:spPr>
          <a:xfrm>
            <a:off x="1979712" y="2060848"/>
            <a:ext cx="5112568" cy="1754326"/>
          </a:xfrm>
          <a:prstGeom prst="rect">
            <a:avLst/>
          </a:prstGeom>
          <a:noFill/>
        </p:spPr>
        <p:txBody>
          <a:bodyPr wrap="square" rtlCol="0">
            <a:spAutoFit/>
          </a:bodyPr>
          <a:lstStyle/>
          <a:p>
            <a:r>
              <a:rPr lang="es-AR" dirty="0"/>
              <a:t>		11010100                    -44</a:t>
            </a:r>
          </a:p>
          <a:p>
            <a:r>
              <a:rPr lang="es-AR" dirty="0"/>
              <a:t>Invierto</a:t>
            </a:r>
          </a:p>
          <a:p>
            <a:r>
              <a:rPr lang="es-AR" dirty="0"/>
              <a:t>		00101011</a:t>
            </a:r>
          </a:p>
          <a:p>
            <a:r>
              <a:rPr lang="es-AR" dirty="0"/>
              <a:t>Le sumo 1	                 1</a:t>
            </a:r>
          </a:p>
          <a:p>
            <a:endParaRPr lang="es-AR" dirty="0"/>
          </a:p>
          <a:p>
            <a:r>
              <a:rPr lang="es-AR" dirty="0"/>
              <a:t>                                    00101100                    44</a:t>
            </a:r>
          </a:p>
        </p:txBody>
      </p:sp>
      <p:cxnSp>
        <p:nvCxnSpPr>
          <p:cNvPr id="6" name="5 Conector recto de flecha"/>
          <p:cNvCxnSpPr/>
          <p:nvPr/>
        </p:nvCxnSpPr>
        <p:spPr>
          <a:xfrm>
            <a:off x="5076056" y="2276872"/>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7 Conector recto de flecha"/>
          <p:cNvCxnSpPr/>
          <p:nvPr/>
        </p:nvCxnSpPr>
        <p:spPr>
          <a:xfrm>
            <a:off x="5076056" y="3573016"/>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p:cNvCxnSpPr/>
          <p:nvPr/>
        </p:nvCxnSpPr>
        <p:spPr>
          <a:xfrm>
            <a:off x="3491880" y="3356992"/>
            <a:ext cx="187220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10 Flecha abajo"/>
          <p:cNvSpPr/>
          <p:nvPr/>
        </p:nvSpPr>
        <p:spPr>
          <a:xfrm>
            <a:off x="4355976" y="2420888"/>
            <a:ext cx="216024"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Arquitectura Básica</a:t>
            </a:r>
          </a:p>
        </p:txBody>
      </p:sp>
      <p:sp>
        <p:nvSpPr>
          <p:cNvPr id="3" name="2 Marcador de contenido"/>
          <p:cNvSpPr>
            <a:spLocks noGrp="1"/>
          </p:cNvSpPr>
          <p:nvPr>
            <p:ph idx="1"/>
          </p:nvPr>
        </p:nvSpPr>
        <p:spPr>
          <a:xfrm>
            <a:off x="467544" y="2996952"/>
            <a:ext cx="8229600" cy="3417243"/>
          </a:xfrm>
        </p:spPr>
        <p:txBody>
          <a:bodyPr>
            <a:normAutofit fontScale="55000" lnSpcReduction="20000"/>
          </a:bodyPr>
          <a:lstStyle/>
          <a:p>
            <a:pPr>
              <a:buNone/>
            </a:pPr>
            <a:r>
              <a:rPr lang="es-AR" dirty="0"/>
              <a:t>Los bloques son:</a:t>
            </a:r>
          </a:p>
          <a:p>
            <a:r>
              <a:rPr lang="es-AR" dirty="0"/>
              <a:t>I/O: Dispositivos de entrada y salida son los dispositivos que permiten interactuar a la computadora con el mundo exterior.</a:t>
            </a:r>
          </a:p>
          <a:p>
            <a:pPr>
              <a:buNone/>
            </a:pPr>
            <a:r>
              <a:rPr lang="es-AR" dirty="0"/>
              <a:t>	Se ha utilizado la expresión mundo exterior ya que este puede ser tanto un ser humano como un proceso industrial o cualquier tipo de sistema que requiera un control inteligente.</a:t>
            </a:r>
          </a:p>
          <a:p>
            <a:pPr>
              <a:buNone/>
            </a:pPr>
            <a:endParaRPr lang="es-AR" dirty="0"/>
          </a:p>
          <a:p>
            <a:pPr>
              <a:buNone/>
            </a:pPr>
            <a:r>
              <a:rPr lang="es-AR" dirty="0"/>
              <a:t>CPU: Unidad central de proceso. Es como su nombre lo indica donde se realizan las diversas operaciones, como así mismo se efectúa el control general de la máquina.</a:t>
            </a:r>
          </a:p>
          <a:p>
            <a:pPr>
              <a:buNone/>
            </a:pPr>
            <a:endParaRPr lang="es-AR" dirty="0"/>
          </a:p>
          <a:p>
            <a:pPr>
              <a:buNone/>
            </a:pPr>
            <a:r>
              <a:rPr lang="es-AR" dirty="0"/>
              <a:t>MEM: Unidad de memoria. Es donde se almacenan los programas que se han de ejecutar por la CPU estando estos conformados por instrucciones y datos.</a:t>
            </a:r>
          </a:p>
        </p:txBody>
      </p:sp>
      <p:pic>
        <p:nvPicPr>
          <p:cNvPr id="1026" name="Picture 2"/>
          <p:cNvPicPr>
            <a:picLocks noChangeAspect="1" noChangeArrowheads="1"/>
          </p:cNvPicPr>
          <p:nvPr/>
        </p:nvPicPr>
        <p:blipFill>
          <a:blip r:embed="rId2" cstate="print"/>
          <a:srcRect/>
          <a:stretch>
            <a:fillRect/>
          </a:stretch>
        </p:blipFill>
        <p:spPr bwMode="auto">
          <a:xfrm>
            <a:off x="1115616" y="1556792"/>
            <a:ext cx="6797713" cy="1471811"/>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Dato curioso….Von </a:t>
            </a:r>
            <a:r>
              <a:rPr lang="es-AR" b="1" dirty="0" err="1"/>
              <a:t>Neumann</a:t>
            </a:r>
            <a:endParaRPr lang="es-AR" dirty="0"/>
          </a:p>
        </p:txBody>
      </p:sp>
      <p:sp>
        <p:nvSpPr>
          <p:cNvPr id="3" name="2 Marcador de contenido"/>
          <p:cNvSpPr>
            <a:spLocks noGrp="1"/>
          </p:cNvSpPr>
          <p:nvPr>
            <p:ph idx="1"/>
          </p:nvPr>
        </p:nvSpPr>
        <p:spPr/>
        <p:txBody>
          <a:bodyPr>
            <a:normAutofit fontScale="70000" lnSpcReduction="20000"/>
          </a:bodyPr>
          <a:lstStyle/>
          <a:p>
            <a:pPr fontAlgn="base"/>
            <a:r>
              <a:rPr lang="es-AR" b="1" dirty="0"/>
              <a:t>BIBLIOGRAFÍA –</a:t>
            </a:r>
            <a:endParaRPr lang="es-AR" dirty="0"/>
          </a:p>
          <a:p>
            <a:pPr fontAlgn="base"/>
            <a:r>
              <a:rPr lang="es-AR" dirty="0"/>
              <a:t>John von Neumann nació en Budapest el 28 de diciembre de 1903, en el seno de una familia de banqueros acomodada.</a:t>
            </a:r>
          </a:p>
          <a:p>
            <a:pPr fontAlgn="base"/>
            <a:r>
              <a:rPr lang="es-AR" dirty="0"/>
              <a:t>De origen húngaro, fue un gran matemático del siglo XX que realizó contribuciones importantes en la física cuántica, análisis funcional, teoría de conjuntos, ciencias de comunicación, economía, análisis numérico, cibernética, hidrodinámica de expresiones, estadística y otros campos de las matemáticas.</a:t>
            </a:r>
          </a:p>
          <a:p>
            <a:pPr fontAlgn="base"/>
            <a:r>
              <a:rPr lang="es-AR" dirty="0"/>
              <a:t>Considerado por muchos como “una persona jovial, inteligente, optimista, vividor y mujeriego”, sus antepasados eran originarios de Rusia, y aunque refugiados y pobres, prosperaron en un par de generaciones. Su padre poseía el título de hidalguía dado por José I de Habsburgo, mediante la política aristocrática del imperio, con el fin de servir a fines políticos.</a:t>
            </a:r>
          </a:p>
          <a:p>
            <a:endParaRPr lang="es-A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dirty="0"/>
              <a:t>Régimen de aprobación </a:t>
            </a:r>
          </a:p>
        </p:txBody>
      </p:sp>
      <p:sp>
        <p:nvSpPr>
          <p:cNvPr id="3" name="2 Marcador de contenido"/>
          <p:cNvSpPr>
            <a:spLocks noGrp="1"/>
          </p:cNvSpPr>
          <p:nvPr>
            <p:ph idx="1"/>
          </p:nvPr>
        </p:nvSpPr>
        <p:spPr>
          <a:xfrm>
            <a:off x="179512" y="1902532"/>
            <a:ext cx="8784976" cy="4046748"/>
          </a:xfrm>
        </p:spPr>
        <p:txBody>
          <a:bodyPr>
            <a:normAutofit/>
          </a:bodyPr>
          <a:lstStyle/>
          <a:p>
            <a:endParaRPr lang="es-AR" sz="2500" dirty="0"/>
          </a:p>
          <a:p>
            <a:r>
              <a:rPr lang="es-AR" sz="2500" dirty="0"/>
              <a:t>1) Entrega de </a:t>
            </a:r>
            <a:r>
              <a:rPr lang="es-AR" sz="2500" b="1" dirty="0" err="1"/>
              <a:t>TPs</a:t>
            </a:r>
            <a:r>
              <a:rPr lang="es-AR" sz="2500" b="1" dirty="0"/>
              <a:t> de 1er Parcial (habilita al primer parcial)</a:t>
            </a:r>
            <a:endParaRPr lang="es-AR" sz="2500" dirty="0"/>
          </a:p>
          <a:p>
            <a:r>
              <a:rPr lang="es-AR" sz="2500" dirty="0"/>
              <a:t>2) Un </a:t>
            </a:r>
            <a:r>
              <a:rPr lang="es-AR" sz="2500" b="1" dirty="0"/>
              <a:t>Primer examen </a:t>
            </a:r>
            <a:r>
              <a:rPr lang="es-AR" sz="2500" dirty="0"/>
              <a:t>parcial individual presencial.</a:t>
            </a:r>
          </a:p>
          <a:p>
            <a:r>
              <a:rPr lang="es-AR" sz="2500" dirty="0"/>
              <a:t>3) TP de Punto Extra.</a:t>
            </a:r>
          </a:p>
          <a:p>
            <a:r>
              <a:rPr lang="es-AR" sz="2500" dirty="0"/>
              <a:t>4) Entrega de </a:t>
            </a:r>
            <a:r>
              <a:rPr lang="es-AR" sz="2500" b="1" dirty="0" err="1"/>
              <a:t>TPs</a:t>
            </a:r>
            <a:r>
              <a:rPr lang="es-AR" sz="2500" b="1" dirty="0"/>
              <a:t> de 2do Parcial (habilita al segundo parcial)</a:t>
            </a:r>
          </a:p>
          <a:p>
            <a:r>
              <a:rPr lang="es-AR" sz="2500" dirty="0"/>
              <a:t>5) Un </a:t>
            </a:r>
            <a:r>
              <a:rPr lang="es-AR" sz="2500" b="1" dirty="0"/>
              <a:t>Segundo examen </a:t>
            </a:r>
            <a:r>
              <a:rPr lang="es-AR" sz="2500" dirty="0"/>
              <a:t>individual presencial.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Arquitectura de Von </a:t>
            </a:r>
            <a:r>
              <a:rPr lang="es-AR" b="1" dirty="0" err="1"/>
              <a:t>Neumann</a:t>
            </a:r>
            <a:endParaRPr lang="es-AR" b="1" dirty="0"/>
          </a:p>
        </p:txBody>
      </p:sp>
      <p:sp>
        <p:nvSpPr>
          <p:cNvPr id="3" name="2 Marcador de contenido"/>
          <p:cNvSpPr>
            <a:spLocks noGrp="1"/>
          </p:cNvSpPr>
          <p:nvPr>
            <p:ph idx="1"/>
          </p:nvPr>
        </p:nvSpPr>
        <p:spPr/>
        <p:txBody>
          <a:bodyPr>
            <a:normAutofit fontScale="70000" lnSpcReduction="20000"/>
          </a:bodyPr>
          <a:lstStyle/>
          <a:p>
            <a:pPr>
              <a:buNone/>
            </a:pPr>
            <a:r>
              <a:rPr lang="es-ES" dirty="0"/>
              <a:t>Según la </a:t>
            </a:r>
            <a:r>
              <a:rPr lang="es-ES" b="1" dirty="0"/>
              <a:t>arquitectura von </a:t>
            </a:r>
            <a:r>
              <a:rPr lang="es-ES" b="1" dirty="0" err="1"/>
              <a:t>Neumann</a:t>
            </a:r>
            <a:r>
              <a:rPr lang="es-ES" dirty="0"/>
              <a:t>:</a:t>
            </a:r>
            <a:endParaRPr lang="es-AR" dirty="0"/>
          </a:p>
          <a:p>
            <a:pPr lvl="0"/>
            <a:r>
              <a:rPr lang="es-ES" dirty="0"/>
              <a:t>Se extrae una instrucción de memoria y se almacena dicha instrucción en el registro de instrucciones.</a:t>
            </a:r>
            <a:endParaRPr lang="es-AR" dirty="0"/>
          </a:p>
          <a:p>
            <a:pPr lvl="0"/>
            <a:r>
              <a:rPr lang="es-ES" dirty="0"/>
              <a:t>La instrucción se decodifica y se guardan los </a:t>
            </a:r>
            <a:r>
              <a:rPr lang="es-ES" dirty="0" err="1"/>
              <a:t>operandos</a:t>
            </a:r>
            <a:r>
              <a:rPr lang="es-ES" dirty="0"/>
              <a:t> en un registro interno del CPU.</a:t>
            </a:r>
            <a:endParaRPr lang="es-AR" dirty="0"/>
          </a:p>
          <a:p>
            <a:pPr lvl="0"/>
            <a:r>
              <a:rPr lang="es-ES" dirty="0"/>
              <a:t>Una vez ejecutada la instrucción con los </a:t>
            </a:r>
            <a:r>
              <a:rPr lang="es-ES" dirty="0" err="1"/>
              <a:t>operandos</a:t>
            </a:r>
            <a:r>
              <a:rPr lang="es-ES" dirty="0"/>
              <a:t> correspondientes, se guarda el resultado en memoria.</a:t>
            </a:r>
            <a:endParaRPr lang="es-AR" dirty="0"/>
          </a:p>
          <a:p>
            <a:pPr lvl="0"/>
            <a:endParaRPr lang="es-AR" dirty="0"/>
          </a:p>
          <a:p>
            <a:pPr>
              <a:buNone/>
            </a:pPr>
            <a:r>
              <a:rPr lang="es-ES" dirty="0"/>
              <a:t>Debido a que:</a:t>
            </a:r>
            <a:endParaRPr lang="es-AR" dirty="0"/>
          </a:p>
          <a:p>
            <a:pPr lvl="0"/>
            <a:r>
              <a:rPr lang="es-ES" dirty="0"/>
              <a:t>La memoria principal es muy pequeña como para almacenar todos los programas y datos.</a:t>
            </a:r>
            <a:endParaRPr lang="es-AR" dirty="0"/>
          </a:p>
          <a:p>
            <a:pPr lvl="0"/>
            <a:r>
              <a:rPr lang="es-ES" dirty="0"/>
              <a:t>Es de tipo volátil (pierde su contenido cuando se le quita la alimentación).</a:t>
            </a:r>
            <a:endParaRPr lang="es-AR" dirty="0"/>
          </a:p>
          <a:p>
            <a:endParaRPr lang="es-A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p:nvPr/>
        </p:nvPicPr>
        <p:blipFill>
          <a:blip r:embed="rId2" cstate="print"/>
          <a:srcRect/>
          <a:stretch>
            <a:fillRect/>
          </a:stretch>
        </p:blipFill>
        <p:spPr bwMode="auto">
          <a:xfrm>
            <a:off x="6302378" y="5229200"/>
            <a:ext cx="2841622" cy="1445589"/>
          </a:xfrm>
          <a:prstGeom prst="rect">
            <a:avLst/>
          </a:prstGeom>
          <a:noFill/>
          <a:ln w="9525">
            <a:noFill/>
            <a:miter lim="800000"/>
            <a:headEnd/>
            <a:tailEnd/>
          </a:ln>
        </p:spPr>
      </p:pic>
      <p:pic>
        <p:nvPicPr>
          <p:cNvPr id="2049" name="Picture 1"/>
          <p:cNvPicPr>
            <a:picLocks noChangeAspect="1" noChangeArrowheads="1"/>
          </p:cNvPicPr>
          <p:nvPr/>
        </p:nvPicPr>
        <p:blipFill>
          <a:blip r:embed="rId3" cstate="print"/>
          <a:srcRect/>
          <a:stretch>
            <a:fillRect/>
          </a:stretch>
        </p:blipFill>
        <p:spPr bwMode="auto">
          <a:xfrm>
            <a:off x="1259632" y="188640"/>
            <a:ext cx="6860059" cy="4936751"/>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4283968" y="5288235"/>
            <a:ext cx="1162050" cy="1381125"/>
          </a:xfrm>
          <a:prstGeom prst="rect">
            <a:avLst/>
          </a:prstGeom>
          <a:noFill/>
          <a:ln w="9525">
            <a:noFill/>
            <a:miter lim="800000"/>
            <a:headEnd/>
            <a:tailEnd/>
          </a:ln>
        </p:spPr>
      </p:pic>
      <p:sp>
        <p:nvSpPr>
          <p:cNvPr id="2" name="1 Título"/>
          <p:cNvSpPr>
            <a:spLocks noGrp="1"/>
          </p:cNvSpPr>
          <p:nvPr>
            <p:ph type="title"/>
          </p:nvPr>
        </p:nvSpPr>
        <p:spPr>
          <a:xfrm>
            <a:off x="-900608" y="-171400"/>
            <a:ext cx="6552728" cy="836712"/>
          </a:xfrm>
        </p:spPr>
        <p:txBody>
          <a:bodyPr>
            <a:normAutofit/>
          </a:bodyPr>
          <a:lstStyle/>
          <a:p>
            <a:r>
              <a:rPr lang="es-AR" sz="2500" b="1" dirty="0"/>
              <a:t>Arquitectura de Von Neumann</a:t>
            </a:r>
          </a:p>
        </p:txBody>
      </p:sp>
      <p:graphicFrame>
        <p:nvGraphicFramePr>
          <p:cNvPr id="2051" name="Object 3"/>
          <p:cNvGraphicFramePr>
            <a:graphicFrameLocks noChangeAspect="1"/>
          </p:cNvGraphicFramePr>
          <p:nvPr>
            <p:extLst>
              <p:ext uri="{D42A27DB-BD31-4B8C-83A1-F6EECF244321}">
                <p14:modId xmlns:p14="http://schemas.microsoft.com/office/powerpoint/2010/main" val="2232736600"/>
              </p:ext>
            </p:extLst>
          </p:nvPr>
        </p:nvGraphicFramePr>
        <p:xfrm>
          <a:off x="153988" y="1054100"/>
          <a:ext cx="1174750" cy="438150"/>
        </p:xfrm>
        <a:graphic>
          <a:graphicData uri="http://schemas.openxmlformats.org/presentationml/2006/ole">
            <mc:AlternateContent xmlns:mc="http://schemas.openxmlformats.org/markup-compatibility/2006">
              <mc:Choice xmlns:v="urn:schemas-microsoft-com:vml" Requires="v">
                <p:oleObj name="Objeto empaquetador del shell" showAsIcon="1" r:id="rId5" imgW="1173960" imgH="437400" progId="Package">
                  <p:embed/>
                </p:oleObj>
              </mc:Choice>
              <mc:Fallback>
                <p:oleObj name="Objeto empaquetador del shell" showAsIcon="1" r:id="rId5" imgW="1173960" imgH="437400" progId="Package">
                  <p:embed/>
                  <p:pic>
                    <p:nvPicPr>
                      <p:cNvPr id="0" name="Picture 3"/>
                      <p:cNvPicPr>
                        <a:picLocks noChangeAspect="1" noChangeArrowheads="1"/>
                      </p:cNvPicPr>
                      <p:nvPr/>
                    </p:nvPicPr>
                    <p:blipFill>
                      <a:blip r:embed="rId6"/>
                      <a:srcRect/>
                      <a:stretch>
                        <a:fillRect/>
                      </a:stretch>
                    </p:blipFill>
                    <p:spPr bwMode="auto">
                      <a:xfrm>
                        <a:off x="153988" y="1054100"/>
                        <a:ext cx="11747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7 Rectángulo"/>
          <p:cNvSpPr/>
          <p:nvPr/>
        </p:nvSpPr>
        <p:spPr>
          <a:xfrm>
            <a:off x="1763688" y="3068960"/>
            <a:ext cx="2880320" cy="2088232"/>
          </a:xfrm>
          <a:prstGeom prst="rect">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AR" dirty="0"/>
          </a:p>
        </p:txBody>
      </p:sp>
      <p:sp>
        <p:nvSpPr>
          <p:cNvPr id="9" name="8 Rectángulo"/>
          <p:cNvSpPr/>
          <p:nvPr/>
        </p:nvSpPr>
        <p:spPr>
          <a:xfrm>
            <a:off x="5796136" y="620688"/>
            <a:ext cx="3024336" cy="2376264"/>
          </a:xfrm>
          <a:prstGeom prst="rect">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AR" dirty="0"/>
          </a:p>
        </p:txBody>
      </p:sp>
      <p:sp>
        <p:nvSpPr>
          <p:cNvPr id="10" name="9 Rectángulo"/>
          <p:cNvSpPr/>
          <p:nvPr/>
        </p:nvSpPr>
        <p:spPr>
          <a:xfrm>
            <a:off x="1763688" y="620688"/>
            <a:ext cx="3888432" cy="2376264"/>
          </a:xfrm>
          <a:prstGeom prst="rect">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AR" dirty="0"/>
          </a:p>
        </p:txBody>
      </p:sp>
      <p:pic>
        <p:nvPicPr>
          <p:cNvPr id="2052" name="Picture 4"/>
          <p:cNvPicPr>
            <a:picLocks noChangeAspect="1" noChangeArrowheads="1"/>
          </p:cNvPicPr>
          <p:nvPr/>
        </p:nvPicPr>
        <p:blipFill>
          <a:blip r:embed="rId7" cstate="print"/>
          <a:srcRect/>
          <a:stretch>
            <a:fillRect/>
          </a:stretch>
        </p:blipFill>
        <p:spPr bwMode="auto">
          <a:xfrm>
            <a:off x="1403648" y="5229200"/>
            <a:ext cx="1916259" cy="1484784"/>
          </a:xfrm>
          <a:prstGeom prst="rect">
            <a:avLst/>
          </a:prstGeom>
          <a:noFill/>
          <a:ln w="9525">
            <a:noFill/>
            <a:miter lim="800000"/>
            <a:headEnd/>
            <a:tailEnd/>
          </a:ln>
        </p:spPr>
      </p:pic>
      <p:sp>
        <p:nvSpPr>
          <p:cNvPr id="11" name="10 Rectángulo"/>
          <p:cNvSpPr/>
          <p:nvPr/>
        </p:nvSpPr>
        <p:spPr>
          <a:xfrm>
            <a:off x="4283968" y="5301208"/>
            <a:ext cx="1224136" cy="1368152"/>
          </a:xfrm>
          <a:prstGeom prst="rect">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AR" dirty="0"/>
          </a:p>
        </p:txBody>
      </p:sp>
      <p:cxnSp>
        <p:nvCxnSpPr>
          <p:cNvPr id="4" name="Conector recto de flecha 3"/>
          <p:cNvCxnSpPr/>
          <p:nvPr/>
        </p:nvCxnSpPr>
        <p:spPr>
          <a:xfrm flipV="1">
            <a:off x="971600" y="2060848"/>
            <a:ext cx="792088"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V="1">
            <a:off x="971600" y="4313199"/>
            <a:ext cx="792088"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flipV="1">
            <a:off x="8407723" y="3003393"/>
            <a:ext cx="126669" cy="641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180363" y="2237980"/>
            <a:ext cx="1151277" cy="646331"/>
          </a:xfrm>
          <a:prstGeom prst="rect">
            <a:avLst/>
          </a:prstGeom>
          <a:noFill/>
        </p:spPr>
        <p:txBody>
          <a:bodyPr wrap="none" rtlCol="0">
            <a:spAutoFit/>
          </a:bodyPr>
          <a:lstStyle/>
          <a:p>
            <a:r>
              <a:rPr lang="es-AR" dirty="0"/>
              <a:t>Unidad de</a:t>
            </a:r>
          </a:p>
          <a:p>
            <a:r>
              <a:rPr lang="es-AR" dirty="0"/>
              <a:t> Control</a:t>
            </a:r>
          </a:p>
        </p:txBody>
      </p:sp>
      <p:sp>
        <p:nvSpPr>
          <p:cNvPr id="19" name="CuadroTexto 18"/>
          <p:cNvSpPr txBox="1"/>
          <p:nvPr/>
        </p:nvSpPr>
        <p:spPr>
          <a:xfrm>
            <a:off x="7171065" y="3630949"/>
            <a:ext cx="2066591" cy="369332"/>
          </a:xfrm>
          <a:prstGeom prst="rect">
            <a:avLst/>
          </a:prstGeom>
          <a:noFill/>
        </p:spPr>
        <p:txBody>
          <a:bodyPr wrap="none" rtlCol="0">
            <a:spAutoFit/>
          </a:bodyPr>
          <a:lstStyle/>
          <a:p>
            <a:r>
              <a:rPr lang="es-AR" dirty="0"/>
              <a:t>Unidad de Memoria</a:t>
            </a:r>
          </a:p>
        </p:txBody>
      </p:sp>
      <p:sp>
        <p:nvSpPr>
          <p:cNvPr id="20" name="CuadroTexto 19"/>
          <p:cNvSpPr txBox="1"/>
          <p:nvPr/>
        </p:nvSpPr>
        <p:spPr>
          <a:xfrm>
            <a:off x="-116848" y="4504142"/>
            <a:ext cx="1891928" cy="646331"/>
          </a:xfrm>
          <a:prstGeom prst="rect">
            <a:avLst/>
          </a:prstGeom>
          <a:noFill/>
        </p:spPr>
        <p:txBody>
          <a:bodyPr wrap="none" rtlCol="0">
            <a:spAutoFit/>
          </a:bodyPr>
          <a:lstStyle/>
          <a:p>
            <a:r>
              <a:rPr lang="es-AR" dirty="0"/>
              <a:t>Unidad Aritmética</a:t>
            </a:r>
          </a:p>
          <a:p>
            <a:r>
              <a:rPr lang="es-AR" dirty="0"/>
              <a:t> y Lógica</a:t>
            </a:r>
          </a:p>
        </p:txBody>
      </p:sp>
      <p:sp>
        <p:nvSpPr>
          <p:cNvPr id="21" name="9 Rectángulo"/>
          <p:cNvSpPr/>
          <p:nvPr/>
        </p:nvSpPr>
        <p:spPr>
          <a:xfrm>
            <a:off x="1420412" y="548680"/>
            <a:ext cx="4303716" cy="4680520"/>
          </a:xfrm>
          <a:prstGeom prst="rect">
            <a:avLst/>
          </a:prstGeom>
          <a:noFill/>
          <a:ln w="38100">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AR" dirty="0"/>
          </a:p>
        </p:txBody>
      </p:sp>
      <p:cxnSp>
        <p:nvCxnSpPr>
          <p:cNvPr id="22" name="Conector recto de flecha 21"/>
          <p:cNvCxnSpPr/>
          <p:nvPr/>
        </p:nvCxnSpPr>
        <p:spPr>
          <a:xfrm flipH="1">
            <a:off x="5724128" y="260648"/>
            <a:ext cx="578250" cy="28803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4" name="CuadroTexto 23"/>
          <p:cNvSpPr txBox="1"/>
          <p:nvPr/>
        </p:nvSpPr>
        <p:spPr>
          <a:xfrm>
            <a:off x="6274263" y="-24940"/>
            <a:ext cx="574196" cy="369332"/>
          </a:xfrm>
          <a:prstGeom prst="rect">
            <a:avLst/>
          </a:prstGeom>
          <a:noFill/>
        </p:spPr>
        <p:txBody>
          <a:bodyPr wrap="none" rtlCol="0">
            <a:spAutoFit/>
          </a:bodyPr>
          <a:lstStyle/>
          <a:p>
            <a:r>
              <a:rPr lang="es-AR" dirty="0"/>
              <a:t>CPU</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754" y="116632"/>
            <a:ext cx="8229600" cy="1143000"/>
          </a:xfrm>
        </p:spPr>
        <p:txBody>
          <a:bodyPr/>
          <a:lstStyle/>
          <a:p>
            <a:r>
              <a:rPr lang="es-AR" b="1" dirty="0"/>
              <a:t>Von Neumann Vs Harvard</a:t>
            </a:r>
          </a:p>
        </p:txBody>
      </p:sp>
      <p:sp>
        <p:nvSpPr>
          <p:cNvPr id="3" name="Marcador de contenido 2"/>
          <p:cNvSpPr>
            <a:spLocks noGrp="1"/>
          </p:cNvSpPr>
          <p:nvPr>
            <p:ph idx="1"/>
          </p:nvPr>
        </p:nvSpPr>
        <p:spPr>
          <a:xfrm>
            <a:off x="395536" y="1233284"/>
            <a:ext cx="8229600" cy="5436076"/>
          </a:xfrm>
        </p:spPr>
        <p:txBody>
          <a:bodyPr>
            <a:normAutofit fontScale="92500"/>
          </a:bodyPr>
          <a:lstStyle/>
          <a:p>
            <a:r>
              <a:rPr lang="es-AR" b="1" dirty="0"/>
              <a:t>Arquitectura Von Neumann</a:t>
            </a:r>
          </a:p>
          <a:p>
            <a:pPr lvl="1"/>
            <a:r>
              <a:rPr lang="es-AR" dirty="0"/>
              <a:t>Hace que las maquinas compartan buses y memoria para código y datos.</a:t>
            </a:r>
          </a:p>
          <a:p>
            <a:pPr lvl="1"/>
            <a:r>
              <a:rPr lang="es-AR" dirty="0"/>
              <a:t>La CPU puede estar leyendo una instrucción o leyendo o escribiendo hacia/desde memoria pero ambos procesos no pueden ocurrir al mismo tiempo.</a:t>
            </a:r>
          </a:p>
          <a:p>
            <a:pPr marL="342900" lvl="1" indent="-342900">
              <a:buFont typeface="Arial" pitchFamily="34" charset="0"/>
              <a:buChar char="•"/>
            </a:pPr>
            <a:r>
              <a:rPr lang="es-AR" sz="3200" b="1" dirty="0"/>
              <a:t>Arquitectura Harvard</a:t>
            </a:r>
          </a:p>
          <a:p>
            <a:pPr lvl="1"/>
            <a:r>
              <a:rPr lang="es-AR" dirty="0"/>
              <a:t>Tiene señales y almacenamiento físicamente separados en memoria de código y memoria de datos.</a:t>
            </a:r>
          </a:p>
          <a:p>
            <a:pPr lvl="1"/>
            <a:r>
              <a:rPr lang="es-AR" dirty="0"/>
              <a:t>La CPU puede estar leer una instrucción como realizar un acceso a memoria de datos al  mismo tiempo sin utilizar memoria cache.</a:t>
            </a:r>
          </a:p>
          <a:p>
            <a:pPr marL="742950" lvl="2" indent="-342900"/>
            <a:endParaRPr lang="es-AR" b="1" dirty="0"/>
          </a:p>
          <a:p>
            <a:pPr marL="457200" lvl="1" indent="0">
              <a:buNone/>
            </a:pPr>
            <a:endParaRPr lang="es-AR" dirty="0"/>
          </a:p>
        </p:txBody>
      </p:sp>
    </p:spTree>
    <p:extLst>
      <p:ext uri="{BB962C8B-B14F-4D97-AF65-F5344CB8AC3E}">
        <p14:creationId xmlns:p14="http://schemas.microsoft.com/office/powerpoint/2010/main" val="91602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124744"/>
            <a:ext cx="8229600" cy="1143000"/>
          </a:xfrm>
        </p:spPr>
        <p:txBody>
          <a:bodyPr>
            <a:normAutofit fontScale="90000"/>
          </a:bodyPr>
          <a:lstStyle/>
          <a:p>
            <a:r>
              <a:rPr lang="es-AR" b="1" dirty="0"/>
              <a:t>Explicación de ejecución de instrucciones</a:t>
            </a:r>
          </a:p>
        </p:txBody>
      </p:sp>
      <p:sp>
        <p:nvSpPr>
          <p:cNvPr id="3" name="Marcador de contenido 2"/>
          <p:cNvSpPr>
            <a:spLocks noGrp="1"/>
          </p:cNvSpPr>
          <p:nvPr>
            <p:ph idx="1"/>
          </p:nvPr>
        </p:nvSpPr>
        <p:spPr>
          <a:xfrm>
            <a:off x="611560" y="3501008"/>
            <a:ext cx="7499176" cy="892696"/>
          </a:xfrm>
        </p:spPr>
        <p:txBody>
          <a:bodyPr>
            <a:normAutofit fontScale="92500" lnSpcReduction="20000"/>
          </a:bodyPr>
          <a:lstStyle/>
          <a:p>
            <a:pPr marL="0" indent="0">
              <a:buNone/>
            </a:pPr>
            <a:r>
              <a:rPr lang="es-AR" dirty="0"/>
              <a:t>https://www.youtube.com/watch?v=3a2zIqPXQ2w&amp;t=999s</a:t>
            </a:r>
          </a:p>
        </p:txBody>
      </p:sp>
    </p:spTree>
    <p:extLst>
      <p:ext uri="{BB962C8B-B14F-4D97-AF65-F5344CB8AC3E}">
        <p14:creationId xmlns:p14="http://schemas.microsoft.com/office/powerpoint/2010/main" val="4249445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2420888"/>
            <a:ext cx="8229600" cy="1143000"/>
          </a:xfrm>
        </p:spPr>
        <p:txBody>
          <a:bodyPr>
            <a:normAutofit/>
          </a:bodyPr>
          <a:lstStyle/>
          <a:p>
            <a:r>
              <a:rPr lang="es-AR" b="1" dirty="0"/>
              <a:t>Sistemas Operativos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b="1" dirty="0"/>
              <a:t>Que es un Sistema Informático?</a:t>
            </a:r>
            <a:endParaRPr lang="es-AR" dirty="0"/>
          </a:p>
        </p:txBody>
      </p:sp>
      <p:sp>
        <p:nvSpPr>
          <p:cNvPr id="3" name="Marcador de contenido 2"/>
          <p:cNvSpPr>
            <a:spLocks noGrp="1"/>
          </p:cNvSpPr>
          <p:nvPr>
            <p:ph idx="1"/>
          </p:nvPr>
        </p:nvSpPr>
        <p:spPr>
          <a:xfrm>
            <a:off x="1779104" y="1700808"/>
            <a:ext cx="5585792" cy="2620888"/>
          </a:xfrm>
        </p:spPr>
        <p:txBody>
          <a:bodyPr>
            <a:noAutofit/>
          </a:bodyPr>
          <a:lstStyle/>
          <a:p>
            <a:r>
              <a:rPr lang="es-AR" sz="4500" dirty="0"/>
              <a:t>Hardware</a:t>
            </a:r>
          </a:p>
          <a:p>
            <a:r>
              <a:rPr lang="es-AR" sz="4500" dirty="0"/>
              <a:t>Sistema Operativo</a:t>
            </a:r>
          </a:p>
          <a:p>
            <a:r>
              <a:rPr lang="es-AR" sz="4500" dirty="0"/>
              <a:t>Programas</a:t>
            </a:r>
          </a:p>
          <a:p>
            <a:r>
              <a:rPr lang="es-AR" sz="4500" dirty="0"/>
              <a:t>Usuarios</a:t>
            </a:r>
          </a:p>
        </p:txBody>
      </p:sp>
    </p:spTree>
    <p:extLst>
      <p:ext uri="{BB962C8B-B14F-4D97-AF65-F5344CB8AC3E}">
        <p14:creationId xmlns:p14="http://schemas.microsoft.com/office/powerpoint/2010/main" val="1165383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5"/>
          <p:cNvSpPr>
            <a:spLocks noGrp="1" noChangeArrowheads="1"/>
          </p:cNvSpPr>
          <p:nvPr>
            <p:ph type="body" idx="1"/>
          </p:nvPr>
        </p:nvSpPr>
        <p:spPr>
          <a:xfrm>
            <a:off x="414338" y="635911"/>
            <a:ext cx="8729662" cy="3810000"/>
          </a:xfrm>
        </p:spPr>
        <p:txBody>
          <a:bodyPr/>
          <a:lstStyle/>
          <a:p>
            <a:pPr eaLnBrk="1" hangingPunct="1"/>
            <a:r>
              <a:rPr lang="es-AR" sz="2000" dirty="0"/>
              <a:t>Sistema Operativo ¿Que es?</a:t>
            </a:r>
          </a:p>
          <a:p>
            <a:pPr eaLnBrk="1" hangingPunct="1"/>
            <a:r>
              <a:rPr lang="es-AR" sz="2000" dirty="0"/>
              <a:t>Es un programa de control que se ocupa de:</a:t>
            </a:r>
          </a:p>
          <a:p>
            <a:pPr lvl="1" eaLnBrk="1" hangingPunct="1"/>
            <a:r>
              <a:rPr lang="es-AR" sz="1800" dirty="0"/>
              <a:t>Administrar los recursos de la computadora.</a:t>
            </a:r>
          </a:p>
          <a:p>
            <a:pPr lvl="1" eaLnBrk="1" hangingPunct="1"/>
            <a:r>
              <a:rPr lang="es-AR" sz="1800" dirty="0"/>
              <a:t>Administrar la ejecución de los diferentes programas en muchos casos pueden ser de diferentes usuarios.</a:t>
            </a:r>
          </a:p>
          <a:p>
            <a:pPr lvl="1" eaLnBrk="1" hangingPunct="1"/>
            <a:r>
              <a:rPr lang="es-AR" sz="1800" dirty="0"/>
              <a:t>Facilitar la tarea del programador permitiéndole acceso a los recursos de manera independiente del hardware.</a:t>
            </a:r>
          </a:p>
          <a:p>
            <a:pPr lvl="1" eaLnBrk="1" hangingPunct="1"/>
            <a:r>
              <a:rPr lang="es-AR" sz="1800" dirty="0"/>
              <a:t>Proveer servicios a los programas de aplicación a través de un conjunto de llamadas Standard.</a:t>
            </a:r>
          </a:p>
          <a:p>
            <a:pPr eaLnBrk="1" hangingPunct="1"/>
            <a:r>
              <a:rPr lang="es-AR" sz="2000" dirty="0"/>
              <a:t>Estas acciones se resuelven a través de una implementación que puede representarse en capas:</a:t>
            </a:r>
            <a:endParaRPr lang="es-AR" sz="1800" dirty="0"/>
          </a:p>
        </p:txBody>
      </p:sp>
      <p:sp>
        <p:nvSpPr>
          <p:cNvPr id="16388" name="Rectangle 6"/>
          <p:cNvSpPr>
            <a:spLocks noChangeArrowheads="1"/>
          </p:cNvSpPr>
          <p:nvPr/>
        </p:nvSpPr>
        <p:spPr bwMode="auto">
          <a:xfrm>
            <a:off x="990600" y="6172200"/>
            <a:ext cx="3317875" cy="381000"/>
          </a:xfrm>
          <a:prstGeom prst="rect">
            <a:avLst/>
          </a:prstGeom>
          <a:solidFill>
            <a:srgbClr val="CCECFF"/>
          </a:solidFill>
          <a:ln w="9525">
            <a:solidFill>
              <a:srgbClr val="6699FF"/>
            </a:solidFill>
            <a:miter lim="800000"/>
            <a:headEnd/>
            <a:tailEnd/>
          </a:ln>
        </p:spPr>
        <p:txBody>
          <a:bodyPr wrap="none" lIns="108000" tIns="72000" rIns="0" bIns="0" anchor="ctr"/>
          <a:lstStyle/>
          <a:p>
            <a:pPr algn="ctr">
              <a:spcAft>
                <a:spcPts val="1413"/>
              </a:spcAft>
            </a:pPr>
            <a:r>
              <a:rPr lang="es-ES_tradnl" sz="1600" dirty="0">
                <a:solidFill>
                  <a:srgbClr val="0033CC"/>
                </a:solidFill>
              </a:rPr>
              <a:t>Hardware</a:t>
            </a:r>
            <a:endParaRPr lang="es-ES_tradnl" sz="4000" dirty="0">
              <a:solidFill>
                <a:srgbClr val="0033CC"/>
              </a:solidFill>
            </a:endParaRPr>
          </a:p>
        </p:txBody>
      </p:sp>
      <p:sp>
        <p:nvSpPr>
          <p:cNvPr id="16389" name="Rectangle 8"/>
          <p:cNvSpPr>
            <a:spLocks noChangeArrowheads="1"/>
          </p:cNvSpPr>
          <p:nvPr/>
        </p:nvSpPr>
        <p:spPr bwMode="auto">
          <a:xfrm>
            <a:off x="1371600" y="5791200"/>
            <a:ext cx="2590800" cy="381000"/>
          </a:xfrm>
          <a:prstGeom prst="rect">
            <a:avLst/>
          </a:prstGeom>
          <a:solidFill>
            <a:srgbClr val="99FFCC"/>
          </a:solidFill>
          <a:ln w="9525">
            <a:solidFill>
              <a:srgbClr val="6699FF"/>
            </a:solidFill>
            <a:miter lim="800000"/>
            <a:headEnd/>
            <a:tailEnd/>
          </a:ln>
        </p:spPr>
        <p:txBody>
          <a:bodyPr wrap="none" lIns="108000" tIns="72000" rIns="0" bIns="0" anchor="ctr"/>
          <a:lstStyle/>
          <a:p>
            <a:pPr algn="ctr">
              <a:spcAft>
                <a:spcPts val="1413"/>
              </a:spcAft>
            </a:pPr>
            <a:r>
              <a:rPr lang="es-ES_tradnl" sz="1400" dirty="0">
                <a:solidFill>
                  <a:srgbClr val="0033CC"/>
                </a:solidFill>
              </a:rPr>
              <a:t>Sistema Operativo</a:t>
            </a:r>
          </a:p>
        </p:txBody>
      </p:sp>
      <p:sp>
        <p:nvSpPr>
          <p:cNvPr id="16390" name="Rectangle 9"/>
          <p:cNvSpPr>
            <a:spLocks noChangeArrowheads="1"/>
          </p:cNvSpPr>
          <p:nvPr/>
        </p:nvSpPr>
        <p:spPr bwMode="auto">
          <a:xfrm>
            <a:off x="1828800" y="5410200"/>
            <a:ext cx="1752600" cy="381000"/>
          </a:xfrm>
          <a:prstGeom prst="rect">
            <a:avLst/>
          </a:prstGeom>
          <a:solidFill>
            <a:srgbClr val="0099CC"/>
          </a:solidFill>
          <a:ln w="9525">
            <a:solidFill>
              <a:srgbClr val="6699FF"/>
            </a:solidFill>
            <a:miter lim="800000"/>
            <a:headEnd/>
            <a:tailEnd/>
          </a:ln>
        </p:spPr>
        <p:txBody>
          <a:bodyPr wrap="none" lIns="108000" tIns="72000" rIns="0" bIns="0" anchor="ctr"/>
          <a:lstStyle/>
          <a:p>
            <a:pPr algn="ctr">
              <a:spcAft>
                <a:spcPts val="1413"/>
              </a:spcAft>
            </a:pPr>
            <a:r>
              <a:rPr lang="es-ES_tradnl" sz="1200" dirty="0">
                <a:solidFill>
                  <a:schemeClr val="bg1"/>
                </a:solidFill>
              </a:rPr>
              <a:t>Utilidades / Servicios</a:t>
            </a:r>
            <a:endParaRPr lang="es-ES_tradnl" sz="4000" dirty="0">
              <a:solidFill>
                <a:srgbClr val="0033CC"/>
              </a:solidFill>
            </a:endParaRPr>
          </a:p>
        </p:txBody>
      </p:sp>
      <p:sp>
        <p:nvSpPr>
          <p:cNvPr id="16391" name="Rectangle 10"/>
          <p:cNvSpPr>
            <a:spLocks noChangeArrowheads="1"/>
          </p:cNvSpPr>
          <p:nvPr/>
        </p:nvSpPr>
        <p:spPr bwMode="auto">
          <a:xfrm>
            <a:off x="2133600" y="5029200"/>
            <a:ext cx="1143000" cy="381000"/>
          </a:xfrm>
          <a:prstGeom prst="rect">
            <a:avLst/>
          </a:prstGeom>
          <a:solidFill>
            <a:srgbClr val="333399"/>
          </a:solidFill>
          <a:ln w="9525">
            <a:solidFill>
              <a:srgbClr val="6699FF"/>
            </a:solidFill>
            <a:miter lim="800000"/>
            <a:headEnd/>
            <a:tailEnd/>
          </a:ln>
        </p:spPr>
        <p:txBody>
          <a:bodyPr wrap="none" lIns="108000" tIns="72000" rIns="0" bIns="0" anchor="ctr"/>
          <a:lstStyle/>
          <a:p>
            <a:pPr algn="ctr">
              <a:spcAft>
                <a:spcPts val="1413"/>
              </a:spcAft>
            </a:pPr>
            <a:r>
              <a:rPr lang="es-ES_tradnl" sz="1200" dirty="0">
                <a:solidFill>
                  <a:schemeClr val="bg1"/>
                </a:solidFill>
              </a:rPr>
              <a:t>Aplicaciones</a:t>
            </a:r>
          </a:p>
        </p:txBody>
      </p:sp>
      <p:sp>
        <p:nvSpPr>
          <p:cNvPr id="16392" name="AutoShape 15"/>
          <p:cNvSpPr>
            <a:spLocks noChangeArrowheads="1"/>
          </p:cNvSpPr>
          <p:nvPr/>
        </p:nvSpPr>
        <p:spPr bwMode="auto">
          <a:xfrm>
            <a:off x="4419600" y="5153025"/>
            <a:ext cx="976313" cy="485775"/>
          </a:xfrm>
          <a:prstGeom prst="leftArrow">
            <a:avLst>
              <a:gd name="adj1" fmla="val 50000"/>
              <a:gd name="adj2" fmla="val 50245"/>
            </a:avLst>
          </a:prstGeom>
          <a:gradFill rotWithShape="0">
            <a:gsLst>
              <a:gs pos="0">
                <a:srgbClr val="333399"/>
              </a:gs>
              <a:gs pos="100000">
                <a:srgbClr val="0099CC"/>
              </a:gs>
            </a:gsLst>
            <a:lin ang="5400000" scaled="1"/>
          </a:gradFill>
          <a:ln w="9525">
            <a:noFill/>
            <a:miter lim="800000"/>
            <a:headEnd/>
            <a:tailEnd/>
          </a:ln>
        </p:spPr>
        <p:txBody>
          <a:bodyPr wrap="none" lIns="0" tIns="0" rIns="0" bIns="0" anchor="ctr"/>
          <a:lstStyle/>
          <a:p>
            <a:endParaRPr lang="es-AR" dirty="0"/>
          </a:p>
        </p:txBody>
      </p:sp>
      <p:sp>
        <p:nvSpPr>
          <p:cNvPr id="16393" name="AutoShape 16"/>
          <p:cNvSpPr>
            <a:spLocks noChangeArrowheads="1"/>
          </p:cNvSpPr>
          <p:nvPr/>
        </p:nvSpPr>
        <p:spPr bwMode="auto">
          <a:xfrm>
            <a:off x="4419600" y="5715000"/>
            <a:ext cx="976313" cy="485775"/>
          </a:xfrm>
          <a:prstGeom prst="leftArrow">
            <a:avLst>
              <a:gd name="adj1" fmla="val 50000"/>
              <a:gd name="adj2" fmla="val 50245"/>
            </a:avLst>
          </a:prstGeom>
          <a:solidFill>
            <a:srgbClr val="99FFCC"/>
          </a:solidFill>
          <a:ln w="9525">
            <a:noFill/>
            <a:miter lim="800000"/>
            <a:headEnd/>
            <a:tailEnd/>
          </a:ln>
        </p:spPr>
        <p:txBody>
          <a:bodyPr wrap="none" lIns="0" tIns="0" rIns="0" bIns="0" anchor="ctr"/>
          <a:lstStyle/>
          <a:p>
            <a:endParaRPr lang="es-AR" dirty="0"/>
          </a:p>
        </p:txBody>
      </p:sp>
      <p:sp>
        <p:nvSpPr>
          <p:cNvPr id="16394" name="Text Box 17"/>
          <p:cNvSpPr txBox="1">
            <a:spLocks noChangeArrowheads="1"/>
          </p:cNvSpPr>
          <p:nvPr/>
        </p:nvSpPr>
        <p:spPr bwMode="auto">
          <a:xfrm>
            <a:off x="5410200" y="5334000"/>
            <a:ext cx="2967038" cy="220663"/>
          </a:xfrm>
          <a:prstGeom prst="rect">
            <a:avLst/>
          </a:prstGeom>
          <a:noFill/>
          <a:ln w="9525">
            <a:noFill/>
            <a:miter lim="800000"/>
            <a:headEnd/>
            <a:tailEnd/>
          </a:ln>
        </p:spPr>
        <p:txBody>
          <a:bodyPr lIns="0" tIns="0" rIns="0" bIns="0" anchor="ctr">
            <a:spAutoFit/>
          </a:bodyPr>
          <a:lstStyle/>
          <a:p>
            <a:r>
              <a:rPr lang="es-ES_tradnl" sz="1600" dirty="0">
                <a:solidFill>
                  <a:srgbClr val="0033CC"/>
                </a:solidFill>
              </a:rPr>
              <a:t>Programador de Aplicaciones</a:t>
            </a:r>
          </a:p>
        </p:txBody>
      </p:sp>
      <p:sp>
        <p:nvSpPr>
          <p:cNvPr id="16395" name="Text Box 18"/>
          <p:cNvSpPr txBox="1">
            <a:spLocks noChangeArrowheads="1"/>
          </p:cNvSpPr>
          <p:nvPr/>
        </p:nvSpPr>
        <p:spPr bwMode="auto">
          <a:xfrm>
            <a:off x="5410200" y="5875338"/>
            <a:ext cx="2967038" cy="220662"/>
          </a:xfrm>
          <a:prstGeom prst="rect">
            <a:avLst/>
          </a:prstGeom>
          <a:noFill/>
          <a:ln w="9525">
            <a:noFill/>
            <a:miter lim="800000"/>
            <a:headEnd/>
            <a:tailEnd/>
          </a:ln>
        </p:spPr>
        <p:txBody>
          <a:bodyPr lIns="0" tIns="0" rIns="0" bIns="0" anchor="ctr">
            <a:spAutoFit/>
          </a:bodyPr>
          <a:lstStyle/>
          <a:p>
            <a:r>
              <a:rPr lang="es-ES_tradnl" sz="1600" dirty="0">
                <a:solidFill>
                  <a:srgbClr val="0033CC"/>
                </a:solidFill>
              </a:rPr>
              <a:t>Programador de Sistemas</a:t>
            </a:r>
          </a:p>
        </p:txBody>
      </p:sp>
      <p:sp>
        <p:nvSpPr>
          <p:cNvPr id="16396" name="AutoShape 19"/>
          <p:cNvSpPr>
            <a:spLocks/>
          </p:cNvSpPr>
          <p:nvPr/>
        </p:nvSpPr>
        <p:spPr bwMode="auto">
          <a:xfrm>
            <a:off x="3886200" y="5029200"/>
            <a:ext cx="228600" cy="762000"/>
          </a:xfrm>
          <a:prstGeom prst="rightBrace">
            <a:avLst>
              <a:gd name="adj1" fmla="val 27778"/>
              <a:gd name="adj2" fmla="val 50000"/>
            </a:avLst>
          </a:prstGeom>
          <a:noFill/>
          <a:ln w="9525">
            <a:solidFill>
              <a:srgbClr val="6699FF"/>
            </a:solidFill>
            <a:round/>
            <a:headEnd/>
            <a:tailEnd/>
          </a:ln>
        </p:spPr>
        <p:txBody>
          <a:bodyPr lIns="0" tIns="0" rIns="0" bIns="0" anchor="ctr">
            <a:spAutoFit/>
          </a:bodyPr>
          <a:lstStyle/>
          <a:p>
            <a:endParaRPr lang="es-AR"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Que es un Kernel?</a:t>
            </a:r>
          </a:p>
        </p:txBody>
      </p:sp>
      <p:sp>
        <p:nvSpPr>
          <p:cNvPr id="3" name="2 Marcador de contenido"/>
          <p:cNvSpPr>
            <a:spLocks noGrp="1"/>
          </p:cNvSpPr>
          <p:nvPr>
            <p:ph idx="1"/>
          </p:nvPr>
        </p:nvSpPr>
        <p:spPr/>
        <p:txBody>
          <a:bodyPr>
            <a:normAutofit lnSpcReduction="10000"/>
          </a:bodyPr>
          <a:lstStyle/>
          <a:p>
            <a:pPr marL="0" lvl="0" indent="0">
              <a:spcBef>
                <a:spcPts val="0"/>
              </a:spcBef>
              <a:buNone/>
            </a:pPr>
            <a:r>
              <a:rPr lang="es-AR" b="1" dirty="0"/>
              <a:t>Kernel</a:t>
            </a:r>
          </a:p>
          <a:p>
            <a:pPr marL="0" lvl="0" indent="0">
              <a:spcBef>
                <a:spcPts val="1600"/>
              </a:spcBef>
              <a:spcAft>
                <a:spcPts val="1600"/>
              </a:spcAft>
              <a:buNone/>
            </a:pPr>
            <a:r>
              <a:rPr lang="es-AR" dirty="0"/>
              <a:t>Porción del S.O. que se encuentra permanentemente en la memoria principal. Contiene las funciones usadas más frecuentemente. Implementa, en general, servicios básicos: </a:t>
            </a:r>
            <a:r>
              <a:rPr lang="es-AR" b="1" dirty="0"/>
              <a:t>Manejo de memoria </a:t>
            </a:r>
            <a:r>
              <a:rPr lang="es-AR" dirty="0"/>
              <a:t>en general, Administración de </a:t>
            </a:r>
            <a:r>
              <a:rPr lang="es-AR" b="1" dirty="0"/>
              <a:t>procesos</a:t>
            </a:r>
            <a:r>
              <a:rPr lang="es-AR" dirty="0"/>
              <a:t>, </a:t>
            </a:r>
            <a:r>
              <a:rPr lang="es-AR" b="1" dirty="0"/>
              <a:t>Comunicación y Concurrencia </a:t>
            </a:r>
            <a:r>
              <a:rPr lang="es-AR" dirty="0"/>
              <a:t>y </a:t>
            </a:r>
            <a:r>
              <a:rPr lang="es-AR" b="1" dirty="0"/>
              <a:t>Gestión del Hardware.</a:t>
            </a:r>
          </a:p>
          <a:p>
            <a:pPr algn="ctr"/>
            <a:endParaRPr lang="es-A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764704"/>
            <a:ext cx="8229600" cy="1143000"/>
          </a:xfrm>
        </p:spPr>
        <p:txBody>
          <a:bodyPr/>
          <a:lstStyle/>
          <a:p>
            <a:r>
              <a:rPr lang="es-AR" b="1" dirty="0"/>
              <a:t>Sistemas Operativos</a:t>
            </a:r>
          </a:p>
        </p:txBody>
      </p:sp>
      <p:sp>
        <p:nvSpPr>
          <p:cNvPr id="3" name="2 Marcador de contenido"/>
          <p:cNvSpPr>
            <a:spLocks noGrp="1"/>
          </p:cNvSpPr>
          <p:nvPr>
            <p:ph idx="1"/>
          </p:nvPr>
        </p:nvSpPr>
        <p:spPr>
          <a:xfrm>
            <a:off x="683568" y="2348880"/>
            <a:ext cx="8229600" cy="1900808"/>
          </a:xfrm>
        </p:spPr>
        <p:txBody>
          <a:bodyPr>
            <a:normAutofit/>
          </a:bodyPr>
          <a:lstStyle/>
          <a:p>
            <a:r>
              <a:rPr lang="es-AR" dirty="0"/>
              <a:t>Punto de Vista del usuario</a:t>
            </a:r>
          </a:p>
          <a:p>
            <a:endParaRPr lang="es-AR" dirty="0"/>
          </a:p>
          <a:p>
            <a:r>
              <a:rPr lang="es-AR" dirty="0"/>
              <a:t>Punto de vista del Sistema</a:t>
            </a:r>
          </a:p>
          <a:p>
            <a:pPr>
              <a:buNone/>
            </a:pPr>
            <a:endParaRPr lang="es-AR" dirty="0"/>
          </a:p>
          <a:p>
            <a:endParaRPr lang="es-A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eaLnBrk="1" hangingPunct="1"/>
            <a:r>
              <a:rPr lang="es-ES_tradnl" dirty="0"/>
              <a:t>Clasificación de los Sistemas Operativos</a:t>
            </a:r>
          </a:p>
        </p:txBody>
      </p:sp>
      <p:sp>
        <p:nvSpPr>
          <p:cNvPr id="18435" name="Rectangle 3"/>
          <p:cNvSpPr>
            <a:spLocks noGrp="1" noChangeArrowheads="1"/>
          </p:cNvSpPr>
          <p:nvPr>
            <p:ph type="body" idx="1"/>
          </p:nvPr>
        </p:nvSpPr>
        <p:spPr>
          <a:xfrm>
            <a:off x="395536" y="1556792"/>
            <a:ext cx="8388132" cy="4976813"/>
          </a:xfrm>
        </p:spPr>
        <p:txBody>
          <a:bodyPr/>
          <a:lstStyle/>
          <a:p>
            <a:pPr algn="just" eaLnBrk="1" hangingPunct="1">
              <a:lnSpc>
                <a:spcPct val="90000"/>
              </a:lnSpc>
              <a:spcAft>
                <a:spcPts val="1000"/>
              </a:spcAft>
            </a:pPr>
            <a:r>
              <a:rPr lang="es-ES_tradnl" sz="3200" dirty="0"/>
              <a:t>Monotarea - Monousuario</a:t>
            </a:r>
          </a:p>
          <a:p>
            <a:pPr lvl="1" algn="just" eaLnBrk="1" hangingPunct="1">
              <a:lnSpc>
                <a:spcPct val="90000"/>
              </a:lnSpc>
              <a:spcAft>
                <a:spcPts val="1000"/>
              </a:spcAft>
            </a:pPr>
            <a:r>
              <a:rPr lang="es-ES_tradnl" sz="2100" dirty="0"/>
              <a:t>Están preparados para ejecutar solo una tarea a la vez. No puede ejecutar mas de una en forma concurrente. </a:t>
            </a:r>
          </a:p>
          <a:p>
            <a:pPr lvl="1" algn="just" eaLnBrk="1" hangingPunct="1">
              <a:lnSpc>
                <a:spcPct val="90000"/>
              </a:lnSpc>
              <a:spcAft>
                <a:spcPts val="1000"/>
              </a:spcAft>
            </a:pPr>
            <a:r>
              <a:rPr lang="es-ES_tradnl" sz="2100" dirty="0"/>
              <a:t>Interfaz para un solo usuario, (una sola sesión de trabajo). </a:t>
            </a:r>
          </a:p>
          <a:p>
            <a:pPr lvl="1" algn="just" eaLnBrk="1" hangingPunct="1">
              <a:lnSpc>
                <a:spcPct val="90000"/>
              </a:lnSpc>
              <a:spcAft>
                <a:spcPts val="1000"/>
              </a:spcAft>
            </a:pPr>
            <a:r>
              <a:rPr lang="es-ES_tradnl" sz="2100" dirty="0"/>
              <a:t>Transfiere el control de la máquina a la aplicación que va a ejecutarse, y solo interviene a demanda de ésta mediante alguna llamada a los servicios de su kernel, o cuando la aplicación finaliza y devuelve el control. </a:t>
            </a:r>
          </a:p>
          <a:p>
            <a:pPr lvl="1" algn="just" eaLnBrk="1" hangingPunct="1">
              <a:lnSpc>
                <a:spcPct val="90000"/>
              </a:lnSpc>
              <a:spcAft>
                <a:spcPts val="1000"/>
              </a:spcAft>
            </a:pPr>
            <a:r>
              <a:rPr lang="es-ES_tradnl" sz="2100" dirty="0"/>
              <a:t>Ejemplos:  MS-DOS, Palm OS, etc.</a:t>
            </a:r>
            <a:endParaRPr lang="es-ES_tradnl"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1245410466"/>
              </p:ext>
            </p:extLst>
          </p:nvPr>
        </p:nvGraphicFramePr>
        <p:xfrm>
          <a:off x="673549" y="1412776"/>
          <a:ext cx="7796901" cy="3649170"/>
        </p:xfrm>
        <a:graphic>
          <a:graphicData uri="http://schemas.openxmlformats.org/drawingml/2006/table">
            <a:tbl>
              <a:tblPr/>
              <a:tblGrid>
                <a:gridCol w="514075">
                  <a:extLst>
                    <a:ext uri="{9D8B030D-6E8A-4147-A177-3AD203B41FA5}">
                      <a16:colId xmlns:a16="http://schemas.microsoft.com/office/drawing/2014/main" val="20000"/>
                    </a:ext>
                  </a:extLst>
                </a:gridCol>
                <a:gridCol w="1666202">
                  <a:extLst>
                    <a:ext uri="{9D8B030D-6E8A-4147-A177-3AD203B41FA5}">
                      <a16:colId xmlns:a16="http://schemas.microsoft.com/office/drawing/2014/main" val="20001"/>
                    </a:ext>
                  </a:extLst>
                </a:gridCol>
                <a:gridCol w="3384376">
                  <a:extLst>
                    <a:ext uri="{9D8B030D-6E8A-4147-A177-3AD203B41FA5}">
                      <a16:colId xmlns:a16="http://schemas.microsoft.com/office/drawing/2014/main" val="20002"/>
                    </a:ext>
                  </a:extLst>
                </a:gridCol>
                <a:gridCol w="2232248">
                  <a:extLst>
                    <a:ext uri="{9D8B030D-6E8A-4147-A177-3AD203B41FA5}">
                      <a16:colId xmlns:a16="http://schemas.microsoft.com/office/drawing/2014/main" val="20003"/>
                    </a:ext>
                  </a:extLst>
                </a:gridCol>
              </a:tblGrid>
              <a:tr h="360040">
                <a:tc>
                  <a:txBody>
                    <a:bodyPr/>
                    <a:lstStyle/>
                    <a:p>
                      <a:pPr>
                        <a:lnSpc>
                          <a:spcPct val="115000"/>
                        </a:lnSpc>
                        <a:spcAft>
                          <a:spcPts val="0"/>
                        </a:spcAft>
                      </a:pPr>
                      <a:r>
                        <a:rPr lang="es-AR" sz="1100" b="1" dirty="0">
                          <a:latin typeface="Calibri"/>
                          <a:ea typeface="Calibri"/>
                          <a:cs typeface="Times New Roman"/>
                        </a:rPr>
                        <a:t>Clase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b="1" dirty="0">
                          <a:latin typeface="Calibri"/>
                          <a:ea typeface="Calibri"/>
                          <a:cs typeface="Times New Roman"/>
                        </a:rPr>
                        <a:t>Fecha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b="1" dirty="0">
                          <a:latin typeface="Calibri"/>
                          <a:ea typeface="Calibri"/>
                          <a:cs typeface="Times New Roman"/>
                        </a:rPr>
                        <a:t>Descripción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b="1" dirty="0">
                          <a:latin typeface="Calibri"/>
                          <a:ea typeface="Calibri"/>
                          <a:cs typeface="Times New Roman"/>
                        </a:rPr>
                        <a:t>Tipo</a:t>
                      </a:r>
                      <a:r>
                        <a:rPr lang="es-AR" sz="1100" b="1" baseline="0" dirty="0">
                          <a:latin typeface="Calibri"/>
                          <a:ea typeface="Calibri"/>
                          <a:cs typeface="Times New Roman"/>
                        </a:rPr>
                        <a:t> de Clase</a:t>
                      </a:r>
                      <a:endParaRPr lang="es-AR"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704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AR" sz="1100" kern="1200" dirty="0">
                          <a:solidFill>
                            <a:schemeClr val="tx1"/>
                          </a:solidFill>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AR" sz="1100" kern="1200" dirty="0">
                          <a:solidFill>
                            <a:schemeClr val="tx1"/>
                          </a:solidFill>
                          <a:latin typeface="Calibri"/>
                          <a:ea typeface="Calibri"/>
                          <a:cs typeface="Times New Roman"/>
                        </a:rPr>
                        <a:t>Sábado 13/08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AR" sz="1100" kern="1200" dirty="0">
                          <a:solidFill>
                            <a:schemeClr val="tx1"/>
                          </a:solidFill>
                          <a:latin typeface="Calibri"/>
                          <a:ea typeface="Calibri"/>
                          <a:cs typeface="Times New Roman"/>
                        </a:rPr>
                        <a:t>Presentación del docente, presentación  de la materia, régimen de aprobación. </a:t>
                      </a:r>
                    </a:p>
                    <a:p>
                      <a:pPr marL="0" marR="0" lvl="0" indent="0" algn="l" defTabSz="914400" rtl="0" eaLnBrk="1" fontAlgn="auto" latinLnBrk="0" hangingPunct="1">
                        <a:lnSpc>
                          <a:spcPct val="115000"/>
                        </a:lnSpc>
                        <a:spcBef>
                          <a:spcPts val="0"/>
                        </a:spcBef>
                        <a:spcAft>
                          <a:spcPts val="0"/>
                        </a:spcAft>
                        <a:buClrTx/>
                        <a:buSzTx/>
                        <a:buFontTx/>
                        <a:buNone/>
                        <a:tabLst/>
                        <a:defRPr/>
                      </a:pPr>
                      <a:r>
                        <a:rPr lang="es-AR" sz="1100" kern="1200" dirty="0">
                          <a:solidFill>
                            <a:schemeClr val="tx1"/>
                          </a:solidFill>
                          <a:latin typeface="Calibri"/>
                          <a:ea typeface="Calibri"/>
                          <a:cs typeface="Times New Roman"/>
                        </a:rPr>
                        <a:t>Temas de repaso . Introducción a los S.O. Capitulo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AR" sz="1100" kern="1200" dirty="0">
                          <a:solidFill>
                            <a:schemeClr val="tx1"/>
                          </a:solidFill>
                          <a:latin typeface="Calibri"/>
                          <a:ea typeface="Calibri"/>
                          <a:cs typeface="Times New Roman"/>
                        </a:rPr>
                        <a:t>Presencial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82812">
                <a:tc>
                  <a:txBody>
                    <a:bodyPr/>
                    <a:lstStyle/>
                    <a:p>
                      <a:pPr>
                        <a:lnSpc>
                          <a:spcPct val="115000"/>
                        </a:lnSpc>
                        <a:spcAft>
                          <a:spcPts val="0"/>
                        </a:spcAft>
                      </a:pPr>
                      <a:r>
                        <a:rPr lang="es-AR" sz="1100" dirty="0">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s-AR" sz="1100" dirty="0">
                          <a:latin typeface="Calibri"/>
                          <a:ea typeface="Calibri"/>
                          <a:cs typeface="Times New Roman"/>
                        </a:rPr>
                        <a:t>Sábado 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s-AR" sz="1100" b="1" baseline="0" dirty="0">
                          <a:latin typeface="+mn-lt"/>
                          <a:ea typeface="Calibri"/>
                          <a:cs typeface="Times New Roman"/>
                        </a:rPr>
                        <a:t>Capitulo 2</a:t>
                      </a:r>
                      <a:r>
                        <a:rPr lang="es-AR" sz="1100" dirty="0">
                          <a:latin typeface="+mn-lt"/>
                          <a:ea typeface="Calibri"/>
                          <a:cs typeface="Times New Roman"/>
                        </a:rPr>
                        <a:t>Estructura de los S.O.</a:t>
                      </a:r>
                      <a:endParaRPr lang="es-AR" sz="1100" b="1"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s-AR" sz="1100" b="0" i="0" u="none" strike="noStrike" kern="1200" cap="none" spc="0" normalizeH="0" baseline="0" noProof="0" dirty="0">
                          <a:ln>
                            <a:noFill/>
                          </a:ln>
                          <a:solidFill>
                            <a:prstClr val="black"/>
                          </a:solidFill>
                          <a:effectLst/>
                          <a:uLnTx/>
                          <a:uFillTx/>
                          <a:latin typeface="Calibri"/>
                          <a:ea typeface="Calibri"/>
                          <a:cs typeface="Times New Roman"/>
                        </a:rPr>
                        <a:t>Virtual sincrónica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82812">
                <a:tc>
                  <a:txBody>
                    <a:bodyPr/>
                    <a:lstStyle/>
                    <a:p>
                      <a:pPr>
                        <a:lnSpc>
                          <a:spcPct val="115000"/>
                        </a:lnSpc>
                        <a:spcAft>
                          <a:spcPts val="0"/>
                        </a:spcAft>
                      </a:pPr>
                      <a:r>
                        <a:rPr lang="es-AR" sz="1100" dirty="0">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s-AR" sz="1100" dirty="0">
                          <a:latin typeface="Calibri"/>
                          <a:ea typeface="Calibri"/>
                          <a:cs typeface="Times New Roman"/>
                        </a:rPr>
                        <a:t>Sábado</a:t>
                      </a:r>
                      <a:r>
                        <a:rPr lang="es-AR" sz="1100" baseline="0" dirty="0">
                          <a:latin typeface="Calibri"/>
                          <a:ea typeface="Calibri"/>
                          <a:cs typeface="Times New Roman"/>
                        </a:rPr>
                        <a:t> 27/08</a:t>
                      </a: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s-AR" sz="1100" b="1" baseline="0" dirty="0">
                          <a:latin typeface="+mn-lt"/>
                          <a:ea typeface="Calibri"/>
                          <a:cs typeface="Times New Roman"/>
                        </a:rPr>
                        <a:t>Capitulo 2</a:t>
                      </a:r>
                      <a:r>
                        <a:rPr lang="es-AR" sz="1100" dirty="0">
                          <a:latin typeface="+mn-lt"/>
                          <a:ea typeface="Calibri"/>
                          <a:cs typeface="Times New Roman"/>
                        </a:rPr>
                        <a:t>Estructura de los S.O. / Gestión de Procesos </a:t>
                      </a:r>
                      <a:r>
                        <a:rPr lang="es-AR" sz="1100" b="1" dirty="0">
                          <a:latin typeface="+mn-lt"/>
                          <a:ea typeface="Calibri"/>
                          <a:cs typeface="Times New Roman"/>
                        </a:rPr>
                        <a:t>Capitulo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s-AR" sz="1100" b="0" i="0" u="none" strike="noStrike" kern="1200" cap="none" spc="0" normalizeH="0" baseline="0" noProof="0" dirty="0">
                          <a:ln>
                            <a:noFill/>
                          </a:ln>
                          <a:solidFill>
                            <a:prstClr val="black"/>
                          </a:solidFill>
                          <a:effectLst/>
                          <a:uLnTx/>
                          <a:uFillTx/>
                          <a:latin typeface="+mn-lt"/>
                          <a:ea typeface="Calibri"/>
                          <a:cs typeface="Times New Roman"/>
                        </a:rPr>
                        <a:t>Virtual sincrónica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16024">
                <a:tc>
                  <a:txBody>
                    <a:bodyPr/>
                    <a:lstStyle/>
                    <a:p>
                      <a:pPr>
                        <a:lnSpc>
                          <a:spcPct val="115000"/>
                        </a:lnSpc>
                        <a:spcAft>
                          <a:spcPts val="0"/>
                        </a:spcAft>
                      </a:pPr>
                      <a:r>
                        <a:rPr lang="es-AR" sz="1100" dirty="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s-AR" sz="1100" dirty="0">
                          <a:latin typeface="Calibri"/>
                          <a:ea typeface="Calibri"/>
                          <a:cs typeface="Times New Roman"/>
                        </a:rPr>
                        <a:t>Sábado</a:t>
                      </a:r>
                      <a:r>
                        <a:rPr lang="es-AR" sz="1100" baseline="0" dirty="0">
                          <a:latin typeface="Calibri"/>
                          <a:ea typeface="Calibri"/>
                          <a:cs typeface="Times New Roman"/>
                        </a:rPr>
                        <a:t> 03/09</a:t>
                      </a: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s-AR" sz="1100" dirty="0">
                          <a:latin typeface="+mn-lt"/>
                          <a:ea typeface="Calibri"/>
                          <a:cs typeface="Times New Roman"/>
                        </a:rPr>
                        <a:t>Gestión de Procesos </a:t>
                      </a:r>
                      <a:r>
                        <a:rPr lang="es-AR" sz="1100" b="1" dirty="0">
                          <a:latin typeface="+mn-lt"/>
                          <a:ea typeface="Calibri"/>
                          <a:cs typeface="Times New Roman"/>
                        </a:rPr>
                        <a:t>Capitulo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s-AR" sz="1100" kern="1200" noProof="0" dirty="0">
                          <a:solidFill>
                            <a:schemeClr val="tx1"/>
                          </a:solidFill>
                          <a:latin typeface="+mn-lt"/>
                          <a:ea typeface="Calibri"/>
                          <a:cs typeface="Times New Roman"/>
                        </a:rPr>
                        <a:t>Presencial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s-AR" sz="1100" kern="1200" dirty="0">
                          <a:solidFill>
                            <a:schemeClr val="tx1"/>
                          </a:solidFill>
                          <a:latin typeface="Calibri"/>
                          <a:ea typeface="Calibri"/>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s-AR" sz="1100" kern="1200" dirty="0">
                          <a:solidFill>
                            <a:schemeClr val="tx1"/>
                          </a:solidFill>
                          <a:latin typeface="Calibri"/>
                          <a:ea typeface="Calibri"/>
                          <a:cs typeface="Times New Roman"/>
                        </a:rPr>
                        <a:t>Sábado 10/09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AR" sz="1100" dirty="0">
                          <a:latin typeface="+mn-lt"/>
                          <a:ea typeface="Calibri"/>
                          <a:cs typeface="Times New Roman"/>
                        </a:rPr>
                        <a:t>Threads UNAHUR 2019 </a:t>
                      </a:r>
                      <a:r>
                        <a:rPr lang="es-AR" sz="1100" b="1" dirty="0">
                          <a:latin typeface="+mn-lt"/>
                          <a:ea typeface="Calibri"/>
                          <a:cs typeface="Times New Roman"/>
                        </a:rPr>
                        <a:t>Capitulo</a:t>
                      </a:r>
                      <a:r>
                        <a:rPr lang="es-AR" sz="1100" b="1" baseline="0" dirty="0">
                          <a:latin typeface="+mn-lt"/>
                          <a:ea typeface="Calibri"/>
                          <a:cs typeface="Times New Roman"/>
                        </a:rPr>
                        <a:t> 4</a:t>
                      </a:r>
                      <a:endParaRPr lang="es-AR" sz="1100" b="1"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s-AR" sz="1100" b="0" i="0" u="none" strike="noStrike" kern="1200" cap="none" spc="0" normalizeH="0" baseline="0" noProof="0" dirty="0">
                          <a:ln>
                            <a:noFill/>
                          </a:ln>
                          <a:solidFill>
                            <a:prstClr val="black"/>
                          </a:solidFill>
                          <a:effectLst/>
                          <a:uLnTx/>
                          <a:uFillTx/>
                          <a:latin typeface="+mn-lt"/>
                          <a:ea typeface="Calibri"/>
                          <a:cs typeface="Times New Roman"/>
                        </a:rPr>
                        <a:t>Virtual sincrónica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16024">
                <a:tc>
                  <a:txBody>
                    <a:bodyPr/>
                    <a:lstStyle/>
                    <a:p>
                      <a:pPr marL="0" algn="l" defTabSz="914400" rtl="0" eaLnBrk="1" latinLnBrk="0" hangingPunct="1">
                        <a:lnSpc>
                          <a:spcPct val="115000"/>
                        </a:lnSpc>
                        <a:spcAft>
                          <a:spcPts val="0"/>
                        </a:spcAft>
                      </a:pPr>
                      <a:r>
                        <a:rPr lang="es-AR" sz="1100" kern="1200" dirty="0">
                          <a:solidFill>
                            <a:schemeClr val="tx1"/>
                          </a:solidFill>
                          <a:latin typeface="Calibri"/>
                          <a:ea typeface="Calibri"/>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s-AR" sz="1100" kern="1200" dirty="0">
                          <a:solidFill>
                            <a:schemeClr val="tx1"/>
                          </a:solidFill>
                          <a:latin typeface="Calibri"/>
                          <a:ea typeface="Calibri"/>
                          <a:cs typeface="Times New Roman"/>
                        </a:rPr>
                        <a:t>Sábado 17/09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s-AR" sz="1100" kern="1200" dirty="0">
                          <a:solidFill>
                            <a:schemeClr val="tx1"/>
                          </a:solidFill>
                          <a:latin typeface="Calibri"/>
                          <a:ea typeface="Calibri"/>
                          <a:cs typeface="Times New Roman"/>
                        </a:rPr>
                        <a:t>Planificación de CPU </a:t>
                      </a:r>
                      <a:r>
                        <a:rPr lang="es-AR" sz="1100" b="1" kern="1200" dirty="0">
                          <a:solidFill>
                            <a:schemeClr val="tx1"/>
                          </a:solidFill>
                          <a:latin typeface="Calibri"/>
                          <a:ea typeface="Calibri"/>
                          <a:cs typeface="Times New Roman"/>
                        </a:rPr>
                        <a:t>Capitulo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s-AR" sz="1100" kern="1200" noProof="0" dirty="0">
                          <a:solidFill>
                            <a:schemeClr val="tx1"/>
                          </a:solidFill>
                          <a:latin typeface="+mn-lt"/>
                          <a:ea typeface="Calibri"/>
                          <a:cs typeface="Times New Roman"/>
                        </a:rPr>
                        <a:t>Virtual sincrónica (si o si)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53025">
                <a:tc>
                  <a:txBody>
                    <a:bodyPr/>
                    <a:lstStyle/>
                    <a:p>
                      <a:pPr>
                        <a:lnSpc>
                          <a:spcPct val="115000"/>
                        </a:lnSpc>
                        <a:spcAft>
                          <a:spcPts val="0"/>
                        </a:spcAft>
                      </a:pPr>
                      <a:r>
                        <a:rPr lang="es-AR" sz="1100" dirty="0">
                          <a:latin typeface="Calibri"/>
                          <a:ea typeface="Calibri"/>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nSpc>
                          <a:spcPct val="115000"/>
                        </a:lnSpc>
                        <a:spcAft>
                          <a:spcPts val="0"/>
                        </a:spcAft>
                      </a:pPr>
                      <a:r>
                        <a:rPr lang="es-AR" sz="1100" dirty="0">
                          <a:latin typeface="Calibri"/>
                          <a:ea typeface="Calibri"/>
                          <a:cs typeface="Times New Roman"/>
                        </a:rPr>
                        <a:t>Sábado 24/09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s-AR" sz="1100" dirty="0">
                          <a:latin typeface="+mn-lt"/>
                          <a:ea typeface="Calibri"/>
                          <a:cs typeface="Times New Roman"/>
                        </a:rPr>
                        <a:t>Sincronización de Procesos  </a:t>
                      </a:r>
                      <a:r>
                        <a:rPr lang="es-AR" sz="1100" b="1" dirty="0">
                          <a:latin typeface="+mn-lt"/>
                          <a:ea typeface="Calibri"/>
                          <a:cs typeface="Times New Roman"/>
                        </a:rPr>
                        <a:t>Capitulo 6 /Entrega </a:t>
                      </a:r>
                      <a:r>
                        <a:rPr lang="es-AR" sz="1100" b="1" dirty="0" err="1">
                          <a:latin typeface="+mn-lt"/>
                          <a:ea typeface="Calibri"/>
                          <a:cs typeface="Times New Roman"/>
                        </a:rPr>
                        <a:t>TPs</a:t>
                      </a:r>
                      <a:r>
                        <a:rPr lang="es-AR" sz="1100" b="1" dirty="0">
                          <a:latin typeface="+mn-lt"/>
                          <a:ea typeface="Calibri"/>
                          <a:cs typeface="Times New Roman"/>
                        </a:rPr>
                        <a:t> 1er Parcial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s-AR" sz="1100" kern="1200" noProof="0" dirty="0">
                          <a:solidFill>
                            <a:schemeClr val="tx1"/>
                          </a:solidFill>
                          <a:latin typeface="+mn-lt"/>
                          <a:ea typeface="Calibri"/>
                          <a:cs typeface="Times New Roman"/>
                        </a:rPr>
                        <a:t>Virtual sincrónica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14"/>
                  </a:ext>
                </a:extLst>
              </a:tr>
              <a:tr h="216024">
                <a:tc>
                  <a:txBody>
                    <a:bodyPr/>
                    <a:lstStyle/>
                    <a:p>
                      <a:pPr>
                        <a:lnSpc>
                          <a:spcPct val="115000"/>
                        </a:lnSpc>
                        <a:spcAft>
                          <a:spcPts val="0"/>
                        </a:spcAft>
                      </a:pPr>
                      <a:r>
                        <a:rPr lang="es-AR" sz="1100" dirty="0">
                          <a:latin typeface="Calibri"/>
                          <a:ea typeface="Calibri"/>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nSpc>
                          <a:spcPct val="115000"/>
                        </a:lnSpc>
                        <a:spcAft>
                          <a:spcPts val="0"/>
                        </a:spcAft>
                      </a:pPr>
                      <a:r>
                        <a:rPr lang="es-AR" sz="1100" u="sng" dirty="0">
                          <a:latin typeface="Calibri"/>
                          <a:ea typeface="Calibri"/>
                          <a:cs typeface="Times New Roman"/>
                        </a:rPr>
                        <a:t>Sábado 01</a:t>
                      </a:r>
                      <a:r>
                        <a:rPr lang="es-AR" sz="1100" dirty="0">
                          <a:latin typeface="Calibri"/>
                          <a:ea typeface="Calibri"/>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AR" sz="1100" dirty="0">
                          <a:latin typeface="+mn-lt"/>
                          <a:ea typeface="Calibri"/>
                          <a:cs typeface="Times New Roman"/>
                        </a:rPr>
                        <a:t>Primer Parcial Presencial</a:t>
                      </a:r>
                      <a:endParaRPr lang="es-AR" sz="1100" b="1"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s-AR" sz="1100" kern="1200" noProof="0" dirty="0">
                          <a:solidFill>
                            <a:schemeClr val="tx1"/>
                          </a:solidFill>
                          <a:latin typeface="+mn-lt"/>
                          <a:ea typeface="Calibri"/>
                          <a:cs typeface="Times New Roman"/>
                        </a:rPr>
                        <a:t>Presencial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10015"/>
                  </a:ext>
                </a:extLst>
              </a:tr>
              <a:tr h="259574">
                <a:tc>
                  <a:txBody>
                    <a:bodyPr/>
                    <a:lstStyle/>
                    <a:p>
                      <a:pPr>
                        <a:lnSpc>
                          <a:spcPct val="115000"/>
                        </a:lnSpc>
                        <a:spcAft>
                          <a:spcPts val="0"/>
                        </a:spcAft>
                      </a:pPr>
                      <a:r>
                        <a:rPr lang="es-AR" sz="1100" dirty="0">
                          <a:latin typeface="Calibri"/>
                          <a:ea typeface="Calibri"/>
                          <a:cs typeface="Times New Roman"/>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s-AR" sz="1100" dirty="0">
                          <a:latin typeface="Calibri"/>
                          <a:ea typeface="Calibri"/>
                          <a:cs typeface="Times New Roman"/>
                        </a:rPr>
                        <a:t>Sábado 08/10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AR" sz="1100" kern="1200" dirty="0">
                          <a:solidFill>
                            <a:schemeClr val="tx1"/>
                          </a:solidFill>
                          <a:latin typeface="+mn-lt"/>
                          <a:ea typeface="Calibri"/>
                          <a:cs typeface="Times New Roman"/>
                        </a:rPr>
                        <a:t>Interbloqueos  </a:t>
                      </a:r>
                      <a:r>
                        <a:rPr lang="es-AR" sz="1100" b="1" kern="1200" dirty="0">
                          <a:solidFill>
                            <a:schemeClr val="tx1"/>
                          </a:solidFill>
                          <a:latin typeface="+mn-lt"/>
                          <a:ea typeface="Calibri"/>
                          <a:cs typeface="Times New Roman"/>
                        </a:rPr>
                        <a:t>Capitulo 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s-AR" sz="1100" b="0" i="0" u="none" strike="noStrike" kern="1200" cap="none" spc="0" normalizeH="0" baseline="0" noProof="0" dirty="0">
                          <a:ln>
                            <a:noFill/>
                          </a:ln>
                          <a:solidFill>
                            <a:prstClr val="black"/>
                          </a:solidFill>
                          <a:effectLst/>
                          <a:uLnTx/>
                          <a:uFillTx/>
                          <a:latin typeface="Calibri"/>
                          <a:ea typeface="Calibri"/>
                          <a:cs typeface="Times New Roman"/>
                        </a:rPr>
                        <a:t>Virtual sincrónica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351031">
                <a:tc>
                  <a:txBody>
                    <a:bodyPr/>
                    <a:lstStyle/>
                    <a:p>
                      <a:pPr>
                        <a:lnSpc>
                          <a:spcPct val="115000"/>
                        </a:lnSpc>
                        <a:spcAft>
                          <a:spcPts val="0"/>
                        </a:spcAft>
                      </a:pPr>
                      <a:r>
                        <a:rPr lang="es-AR" sz="1100" dirty="0">
                          <a:latin typeface="Calibri"/>
                          <a:ea typeface="Calibri"/>
                          <a:cs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s-AR" sz="1100" dirty="0">
                          <a:latin typeface="Calibri"/>
                          <a:ea typeface="Calibri"/>
                          <a:cs typeface="Times New Roman"/>
                        </a:rPr>
                        <a:t>Sábado  15/10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s-AR" sz="1100" dirty="0">
                          <a:latin typeface="+mn-lt"/>
                          <a:ea typeface="Calibri"/>
                          <a:cs typeface="Times New Roman"/>
                        </a:rPr>
                        <a:t>Gestión de Memoria y Memoria Virtual </a:t>
                      </a:r>
                      <a:r>
                        <a:rPr lang="es-AR" sz="1100" b="1" dirty="0">
                          <a:latin typeface="+mn-lt"/>
                          <a:ea typeface="Calibri"/>
                          <a:cs typeface="Times New Roman"/>
                        </a:rPr>
                        <a:t>Capitulo 8 y 9</a:t>
                      </a:r>
                      <a:endParaRPr lang="es-AR"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s-AR" sz="1100" b="0" i="0" u="none" strike="noStrike" kern="1200" cap="none" spc="0" normalizeH="0" baseline="0" noProof="0" dirty="0">
                          <a:ln>
                            <a:noFill/>
                          </a:ln>
                          <a:solidFill>
                            <a:prstClr val="black"/>
                          </a:solidFill>
                          <a:effectLst/>
                          <a:uLnTx/>
                          <a:uFillTx/>
                          <a:latin typeface="+mn-lt"/>
                          <a:ea typeface="Calibri"/>
                          <a:cs typeface="Times New Roman"/>
                        </a:rPr>
                        <a:t>Virtual sincrónica (España…veremos)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216024">
                <a:tc>
                  <a:txBody>
                    <a:bodyPr/>
                    <a:lstStyle/>
                    <a:p>
                      <a:pPr>
                        <a:lnSpc>
                          <a:spcPct val="115000"/>
                        </a:lnSpc>
                        <a:spcAft>
                          <a:spcPts val="0"/>
                        </a:spcAft>
                      </a:pPr>
                      <a:r>
                        <a:rPr lang="es-AR" sz="1100" dirty="0">
                          <a:latin typeface="Calibri"/>
                          <a:ea typeface="Calibri"/>
                          <a:cs typeface="Times New Roman"/>
                        </a:rPr>
                        <a:t>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s-AR" sz="1100" dirty="0">
                          <a:latin typeface="Calibri"/>
                          <a:ea typeface="Calibri"/>
                          <a:cs typeface="Times New Roman"/>
                        </a:rPr>
                        <a:t>Sábado</a:t>
                      </a:r>
                      <a:r>
                        <a:rPr lang="es-AR" sz="1100" baseline="0" dirty="0">
                          <a:latin typeface="Calibri"/>
                          <a:ea typeface="Calibri"/>
                          <a:cs typeface="Times New Roman"/>
                        </a:rPr>
                        <a:t> 22/10</a:t>
                      </a: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AR" sz="1100" dirty="0">
                          <a:latin typeface="+mn-lt"/>
                          <a:ea typeface="Calibri"/>
                          <a:cs typeface="Times New Roman"/>
                        </a:rPr>
                        <a:t>Gestión de Memoria y Memoria Virtual </a:t>
                      </a:r>
                      <a:r>
                        <a:rPr lang="es-AR" sz="1100" b="1" dirty="0">
                          <a:latin typeface="+mn-lt"/>
                          <a:ea typeface="Calibri"/>
                          <a:cs typeface="Times New Roman"/>
                        </a:rPr>
                        <a:t>Capitulo 8 y 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s-AR" sz="1100" b="0" i="0" u="none" strike="noStrike" kern="1200" cap="none" spc="0" normalizeH="0" baseline="0" noProof="0" dirty="0">
                          <a:ln>
                            <a:noFill/>
                          </a:ln>
                          <a:solidFill>
                            <a:prstClr val="black"/>
                          </a:solidFill>
                          <a:effectLst/>
                          <a:uLnTx/>
                          <a:uFillTx/>
                          <a:latin typeface="+mn-lt"/>
                          <a:ea typeface="Calibri"/>
                          <a:cs typeface="Times New Roman"/>
                        </a:rPr>
                        <a:t>Virtual sincrónica (España…veremos)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20"/>
                  </a:ext>
                </a:extLst>
              </a:tr>
            </a:tbl>
          </a:graphicData>
        </a:graphic>
      </p:graphicFrame>
      <p:sp>
        <p:nvSpPr>
          <p:cNvPr id="8" name="1 Título">
            <a:extLst>
              <a:ext uri="{FF2B5EF4-FFF2-40B4-BE49-F238E27FC236}">
                <a16:creationId xmlns:a16="http://schemas.microsoft.com/office/drawing/2014/main" id="{62246C6A-E0A2-46BF-83C1-647269CFCF72}"/>
              </a:ext>
            </a:extLst>
          </p:cNvPr>
          <p:cNvSpPr>
            <a:spLocks noGrp="1"/>
          </p:cNvSpPr>
          <p:nvPr>
            <p:ph type="title"/>
          </p:nvPr>
        </p:nvSpPr>
        <p:spPr>
          <a:xfrm>
            <a:off x="323528" y="44624"/>
            <a:ext cx="8686800" cy="1143000"/>
          </a:xfrm>
        </p:spPr>
        <p:txBody>
          <a:bodyPr>
            <a:normAutofit/>
          </a:bodyPr>
          <a:lstStyle/>
          <a:p>
            <a:r>
              <a:rPr lang="es-AR" b="1" dirty="0">
                <a:latin typeface="Calibri" pitchFamily="34" charset="0"/>
                <a:ea typeface="Calibri" pitchFamily="34" charset="0"/>
                <a:cs typeface="Times New Roman" pitchFamily="18" charset="0"/>
              </a:rPr>
              <a:t>Curso Sábados (2do cuatr. 2022)</a:t>
            </a:r>
            <a:endParaRPr lang="es-A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r>
              <a:rPr lang="es-ES_tradnl" dirty="0"/>
              <a:t>Clasificación de los Sistemas Operativos</a:t>
            </a:r>
          </a:p>
        </p:txBody>
      </p:sp>
      <p:sp>
        <p:nvSpPr>
          <p:cNvPr id="19459" name="Rectangle 3"/>
          <p:cNvSpPr>
            <a:spLocks noGrp="1" noChangeArrowheads="1"/>
          </p:cNvSpPr>
          <p:nvPr>
            <p:ph type="body" idx="1"/>
          </p:nvPr>
        </p:nvSpPr>
        <p:spPr>
          <a:xfrm>
            <a:off x="323528" y="1371600"/>
            <a:ext cx="8388132" cy="5486400"/>
          </a:xfrm>
        </p:spPr>
        <p:txBody>
          <a:bodyPr/>
          <a:lstStyle/>
          <a:p>
            <a:pPr algn="just" eaLnBrk="1" hangingPunct="1">
              <a:lnSpc>
                <a:spcPct val="90000"/>
              </a:lnSpc>
            </a:pPr>
            <a:r>
              <a:rPr lang="es-ES_tradnl" dirty="0"/>
              <a:t>Multitarea Monousuario</a:t>
            </a:r>
          </a:p>
          <a:p>
            <a:pPr lvl="1" algn="just" eaLnBrk="1" hangingPunct="1">
              <a:lnSpc>
                <a:spcPct val="90000"/>
              </a:lnSpc>
            </a:pPr>
            <a:r>
              <a:rPr lang="es-ES_tradnl" sz="1900" dirty="0"/>
              <a:t>Hoy en día es habitual utilizar estos sistemas operativos en las PC de escritorio.</a:t>
            </a:r>
          </a:p>
          <a:p>
            <a:pPr lvl="1" algn="just" eaLnBrk="1" hangingPunct="1">
              <a:lnSpc>
                <a:spcPct val="90000"/>
              </a:lnSpc>
            </a:pPr>
            <a:r>
              <a:rPr lang="es-ES_tradnl" sz="1900" dirty="0"/>
              <a:t>Interfaz para un solo usuario, pero pueden mantener en memoria múltiples aplicaciones en forma estable y dentro de un entorno de protección (algunos con mas suerte que otros...)</a:t>
            </a:r>
          </a:p>
          <a:p>
            <a:pPr lvl="1" algn="just" eaLnBrk="1" hangingPunct="1">
              <a:lnSpc>
                <a:spcPct val="90000"/>
              </a:lnSpc>
            </a:pPr>
            <a:r>
              <a:rPr lang="es-ES_tradnl" sz="1900" dirty="0"/>
              <a:t>Es habitual descargar correo de Internet o bajar un archivo extenso durante minutos mientras se trabaja en la redacción de un documento, o en la escritura de un programa de aplicación, y hasta se chequea el estado de una unidad de disco , y se realiza un backup de información, todo a la vez. </a:t>
            </a:r>
          </a:p>
          <a:p>
            <a:pPr lvl="1" algn="just" eaLnBrk="1" hangingPunct="1">
              <a:lnSpc>
                <a:spcPct val="90000"/>
              </a:lnSpc>
            </a:pPr>
            <a:r>
              <a:rPr lang="es-ES_tradnl" sz="1900" dirty="0"/>
              <a:t>Ejemplos habituales de este tipo de sistemas.</a:t>
            </a:r>
          </a:p>
          <a:p>
            <a:pPr lvl="2" algn="just" eaLnBrk="1" hangingPunct="1">
              <a:lnSpc>
                <a:spcPct val="90000"/>
              </a:lnSpc>
            </a:pPr>
            <a:r>
              <a:rPr lang="es-ES_tradnl" sz="1700" dirty="0"/>
              <a:t>Windows XP, </a:t>
            </a:r>
          </a:p>
          <a:p>
            <a:pPr lvl="2" algn="just" eaLnBrk="1" hangingPunct="1">
              <a:lnSpc>
                <a:spcPct val="90000"/>
              </a:lnSpc>
            </a:pPr>
            <a:r>
              <a:rPr lang="es-ES_tradnl" sz="1700" dirty="0"/>
              <a:t>NT </a:t>
            </a:r>
            <a:r>
              <a:rPr lang="en-US" sz="1700" dirty="0"/>
              <a:t>Workstation</a:t>
            </a:r>
            <a:r>
              <a:rPr lang="es-ES_tradnl" sz="1700" dirty="0"/>
              <a:t>, </a:t>
            </a:r>
          </a:p>
          <a:p>
            <a:pPr lvl="2" algn="just" eaLnBrk="1" hangingPunct="1">
              <a:lnSpc>
                <a:spcPct val="90000"/>
              </a:lnSpc>
            </a:pPr>
            <a:r>
              <a:rPr lang="es-ES_tradnl" sz="1700" dirty="0"/>
              <a:t>2000 </a:t>
            </a:r>
            <a:r>
              <a:rPr lang="en-US" sz="1700" dirty="0"/>
              <a:t>Workstation</a:t>
            </a:r>
            <a:r>
              <a:rPr lang="es-ES_tradnl" sz="1700" dirty="0"/>
              <a:t>, </a:t>
            </a:r>
          </a:p>
          <a:p>
            <a:pPr lvl="2" algn="just" eaLnBrk="1" hangingPunct="1">
              <a:lnSpc>
                <a:spcPct val="90000"/>
              </a:lnSpc>
            </a:pPr>
            <a:r>
              <a:rPr lang="es-ES_tradnl" sz="1700" dirty="0"/>
              <a:t>OS/2, </a:t>
            </a:r>
          </a:p>
          <a:p>
            <a:pPr lvl="2" algn="just" eaLnBrk="1" hangingPunct="1">
              <a:lnSpc>
                <a:spcPct val="90000"/>
              </a:lnSpc>
            </a:pPr>
            <a:r>
              <a:rPr lang="en-US" sz="1700" dirty="0"/>
              <a:t>Mac</a:t>
            </a:r>
            <a:r>
              <a:rPr lang="es-ES_tradnl" sz="1700" dirty="0"/>
              <a:t>, </a:t>
            </a:r>
          </a:p>
          <a:p>
            <a:pPr lvl="2" algn="just" eaLnBrk="1" hangingPunct="1">
              <a:lnSpc>
                <a:spcPct val="90000"/>
              </a:lnSpc>
            </a:pPr>
            <a:r>
              <a:rPr lang="en-US" sz="1700" dirty="0"/>
              <a:t>Linux</a:t>
            </a:r>
            <a:r>
              <a:rPr lang="es-ES_tradnl" sz="1700" dirty="0"/>
              <a:t> o cualquier UNIX instalado como </a:t>
            </a:r>
            <a:r>
              <a:rPr lang="en-US" sz="1700" dirty="0"/>
              <a:t>Workstation</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normAutofit fontScale="90000"/>
          </a:bodyPr>
          <a:lstStyle/>
          <a:p>
            <a:pPr eaLnBrk="1" hangingPunct="1"/>
            <a:r>
              <a:rPr lang="es-ES_tradnl" dirty="0"/>
              <a:t>Clasificación de los Sistemas Operativos</a:t>
            </a:r>
          </a:p>
        </p:txBody>
      </p:sp>
      <p:sp>
        <p:nvSpPr>
          <p:cNvPr id="20483" name="Rectangle 5"/>
          <p:cNvSpPr>
            <a:spLocks noGrp="1" noChangeArrowheads="1"/>
          </p:cNvSpPr>
          <p:nvPr>
            <p:ph type="body" idx="1"/>
          </p:nvPr>
        </p:nvSpPr>
        <p:spPr>
          <a:xfrm>
            <a:off x="414338" y="1143000"/>
            <a:ext cx="8478142" cy="4976813"/>
          </a:xfrm>
        </p:spPr>
        <p:txBody>
          <a:bodyPr/>
          <a:lstStyle/>
          <a:p>
            <a:pPr algn="just" eaLnBrk="1" hangingPunct="1">
              <a:spcAft>
                <a:spcPts val="500"/>
              </a:spcAft>
            </a:pPr>
            <a:r>
              <a:rPr lang="es-ES_tradnl" dirty="0"/>
              <a:t>Multiusuario</a:t>
            </a:r>
          </a:p>
          <a:p>
            <a:pPr lvl="1" algn="just" eaLnBrk="1" hangingPunct="1">
              <a:spcAft>
                <a:spcPts val="500"/>
              </a:spcAft>
            </a:pPr>
            <a:r>
              <a:rPr lang="es-ES_tradnl" sz="1800" dirty="0"/>
              <a:t>Esta es la forma mas avanzada de los sistemas operativos, y curiosamente la que primó en los sistemas pioneros como UNIX.</a:t>
            </a:r>
          </a:p>
          <a:p>
            <a:pPr lvl="1" algn="just" eaLnBrk="1" hangingPunct="1">
              <a:spcAft>
                <a:spcPts val="500"/>
              </a:spcAft>
            </a:pPr>
            <a:r>
              <a:rPr lang="es-ES_tradnl" sz="1800" dirty="0"/>
              <a:t>La falta de capacidad del hardware de por entonces (1969) hizo que se implementasen versiones mas simplificadas para usuarios individuales.</a:t>
            </a:r>
          </a:p>
          <a:p>
            <a:pPr lvl="1" algn="just" eaLnBrk="1" hangingPunct="1">
              <a:spcAft>
                <a:spcPts val="500"/>
              </a:spcAft>
            </a:pPr>
            <a:r>
              <a:rPr lang="es-ES_tradnl" sz="1800" dirty="0"/>
              <a:t>Aquí la interfaz de usuario soporta múltiples sesiones. Esto por extensión implica que tiene capacidades multitarea, ya que con solo ejecutarse un proceso por usuario se tiene mas de una tarea en ejecución en la memoria del sistema. </a:t>
            </a:r>
          </a:p>
          <a:p>
            <a:pPr lvl="1" algn="just" eaLnBrk="1" hangingPunct="1">
              <a:spcAft>
                <a:spcPts val="500"/>
              </a:spcAft>
            </a:pPr>
            <a:r>
              <a:rPr lang="es-ES_tradnl" sz="1800" dirty="0"/>
              <a:t>Estos sistemas son los mas poderosos y normalmente los mas eficientes: MVS, para los </a:t>
            </a:r>
            <a:r>
              <a:rPr lang="en-US" sz="1800" dirty="0"/>
              <a:t>mainframes</a:t>
            </a:r>
            <a:r>
              <a:rPr lang="es-ES_tradnl" sz="1800" dirty="0"/>
              <a:t>, UNIX (o cualquiera de sus versiones free como LINUX, o free BSD, por ejemplo) son los mejores exponentes de este tipo de sistemas.</a:t>
            </a:r>
          </a:p>
          <a:p>
            <a:pPr lvl="1" algn="just" eaLnBrk="1" hangingPunct="1">
              <a:spcAft>
                <a:spcPts val="500"/>
              </a:spcAft>
            </a:pPr>
            <a:r>
              <a:rPr lang="es-ES_tradnl" sz="1800" dirty="0"/>
              <a:t>Microsoft tiene versiones denominadas “Server” que soporta multiusuarios.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719461"/>
            <a:ext cx="8229600" cy="4525963"/>
          </a:xfrm>
        </p:spPr>
        <p:txBody>
          <a:bodyPr/>
          <a:lstStyle/>
          <a:p>
            <a:pPr>
              <a:buNone/>
            </a:pPr>
            <a:r>
              <a:rPr lang="es-AR" dirty="0"/>
              <a:t>Desde el punto de vista de los Sistemas……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Punto de Vista de los Sistemas</a:t>
            </a:r>
          </a:p>
        </p:txBody>
      </p:sp>
      <p:sp>
        <p:nvSpPr>
          <p:cNvPr id="3" name="Marcador de contenido 2"/>
          <p:cNvSpPr>
            <a:spLocks noGrp="1"/>
          </p:cNvSpPr>
          <p:nvPr>
            <p:ph idx="1"/>
          </p:nvPr>
        </p:nvSpPr>
        <p:spPr/>
        <p:txBody>
          <a:bodyPr/>
          <a:lstStyle/>
          <a:p>
            <a:r>
              <a:rPr lang="es-AR" dirty="0" err="1"/>
              <a:t>Asignador</a:t>
            </a:r>
            <a:r>
              <a:rPr lang="es-AR" dirty="0"/>
              <a:t> de Recursos:</a:t>
            </a:r>
          </a:p>
          <a:p>
            <a:pPr lvl="1"/>
            <a:r>
              <a:rPr lang="es-AR" dirty="0"/>
              <a:t>Gestión de CPU</a:t>
            </a:r>
          </a:p>
          <a:p>
            <a:pPr lvl="1"/>
            <a:r>
              <a:rPr lang="es-AR" dirty="0"/>
              <a:t>Gestión de Memoria</a:t>
            </a:r>
          </a:p>
          <a:p>
            <a:pPr lvl="1"/>
            <a:r>
              <a:rPr lang="es-AR" dirty="0"/>
              <a:t>Gestión de Espacio de Almacenamiento</a:t>
            </a:r>
          </a:p>
          <a:p>
            <a:pPr lvl="1"/>
            <a:r>
              <a:rPr lang="es-AR" dirty="0"/>
              <a:t>Gestión de E/S</a:t>
            </a:r>
          </a:p>
          <a:p>
            <a:pPr lvl="1"/>
            <a:r>
              <a:rPr lang="es-AR" dirty="0"/>
              <a:t>Ejecución de Programas de usuarios</a:t>
            </a:r>
          </a:p>
        </p:txBody>
      </p:sp>
    </p:spTree>
    <p:extLst>
      <p:ext uri="{BB962C8B-B14F-4D97-AF65-F5344CB8AC3E}">
        <p14:creationId xmlns:p14="http://schemas.microsoft.com/office/powerpoint/2010/main" val="55648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2276872"/>
            <a:ext cx="8229600" cy="1143000"/>
          </a:xfrm>
        </p:spPr>
        <p:txBody>
          <a:bodyPr>
            <a:normAutofit fontScale="90000"/>
          </a:bodyPr>
          <a:lstStyle/>
          <a:p>
            <a:r>
              <a:rPr lang="es-AR" b="1" dirty="0"/>
              <a:t>Organización de un Sistema Informático</a:t>
            </a:r>
          </a:p>
        </p:txBody>
      </p:sp>
    </p:spTree>
    <p:extLst>
      <p:ext uri="{BB962C8B-B14F-4D97-AF65-F5344CB8AC3E}">
        <p14:creationId xmlns:p14="http://schemas.microsoft.com/office/powerpoint/2010/main" val="272909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Memoria según Velocidad</a:t>
            </a:r>
          </a:p>
        </p:txBody>
      </p:sp>
      <p:pic>
        <p:nvPicPr>
          <p:cNvPr id="33794" name="Picture 2"/>
          <p:cNvPicPr>
            <a:picLocks noChangeAspect="1" noChangeArrowheads="1"/>
          </p:cNvPicPr>
          <p:nvPr/>
        </p:nvPicPr>
        <p:blipFill>
          <a:blip r:embed="rId2" cstate="print"/>
          <a:srcRect/>
          <a:stretch>
            <a:fillRect/>
          </a:stretch>
        </p:blipFill>
        <p:spPr bwMode="auto">
          <a:xfrm>
            <a:off x="2555776" y="1700808"/>
            <a:ext cx="3838947" cy="3472242"/>
          </a:xfrm>
          <a:prstGeom prst="rect">
            <a:avLst/>
          </a:prstGeom>
          <a:noFill/>
          <a:ln w="9525">
            <a:noFill/>
            <a:miter lim="800000"/>
            <a:headEnd/>
            <a:tailEnd/>
          </a:ln>
        </p:spPr>
      </p:pic>
      <p:sp>
        <p:nvSpPr>
          <p:cNvPr id="5" name="4 Flecha abajo"/>
          <p:cNvSpPr/>
          <p:nvPr/>
        </p:nvSpPr>
        <p:spPr>
          <a:xfrm>
            <a:off x="6588224" y="2852936"/>
            <a:ext cx="504056" cy="19442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6" name="5 Flecha abajo"/>
          <p:cNvSpPr/>
          <p:nvPr/>
        </p:nvSpPr>
        <p:spPr>
          <a:xfrm flipH="1" flipV="1">
            <a:off x="6012160" y="1628800"/>
            <a:ext cx="504056" cy="11521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7" name="6 CuadroTexto"/>
          <p:cNvSpPr txBox="1"/>
          <p:nvPr/>
        </p:nvSpPr>
        <p:spPr>
          <a:xfrm>
            <a:off x="6876256" y="2204864"/>
            <a:ext cx="1161665" cy="369332"/>
          </a:xfrm>
          <a:prstGeom prst="rect">
            <a:avLst/>
          </a:prstGeom>
          <a:noFill/>
        </p:spPr>
        <p:txBody>
          <a:bodyPr wrap="none" rtlCol="0">
            <a:spAutoFit/>
          </a:bodyPr>
          <a:lstStyle/>
          <a:p>
            <a:r>
              <a:rPr lang="es-AR" dirty="0"/>
              <a:t>VOLATILES</a:t>
            </a:r>
          </a:p>
        </p:txBody>
      </p:sp>
      <p:sp>
        <p:nvSpPr>
          <p:cNvPr id="8" name="7 CuadroTexto"/>
          <p:cNvSpPr txBox="1"/>
          <p:nvPr/>
        </p:nvSpPr>
        <p:spPr>
          <a:xfrm>
            <a:off x="7164288" y="3501008"/>
            <a:ext cx="1515928" cy="369332"/>
          </a:xfrm>
          <a:prstGeom prst="rect">
            <a:avLst/>
          </a:prstGeom>
          <a:noFill/>
        </p:spPr>
        <p:txBody>
          <a:bodyPr wrap="none" rtlCol="0">
            <a:spAutoFit/>
          </a:bodyPr>
          <a:lstStyle/>
          <a:p>
            <a:r>
              <a:rPr lang="es-AR" dirty="0"/>
              <a:t>NO VOLATILES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60648"/>
            <a:ext cx="8229600" cy="1143000"/>
          </a:xfrm>
        </p:spPr>
        <p:txBody>
          <a:bodyPr>
            <a:normAutofit fontScale="90000"/>
          </a:bodyPr>
          <a:lstStyle/>
          <a:p>
            <a:r>
              <a:rPr lang="es-AR" b="1" dirty="0"/>
              <a:t>Arquitectura Sistemas Informáticos</a:t>
            </a:r>
          </a:p>
        </p:txBody>
      </p:sp>
      <p:sp>
        <p:nvSpPr>
          <p:cNvPr id="3" name="2 Marcador de contenido"/>
          <p:cNvSpPr>
            <a:spLocks noGrp="1"/>
          </p:cNvSpPr>
          <p:nvPr>
            <p:ph idx="1"/>
          </p:nvPr>
        </p:nvSpPr>
        <p:spPr/>
        <p:txBody>
          <a:bodyPr/>
          <a:lstStyle/>
          <a:p>
            <a:r>
              <a:rPr lang="es-AR" b="1" dirty="0"/>
              <a:t>Sistemas de un solo procesador </a:t>
            </a:r>
            <a:r>
              <a:rPr lang="es-AR" dirty="0"/>
              <a:t>(pueden tener procesadores secundarios que no son de propósito general).</a:t>
            </a:r>
          </a:p>
          <a:p>
            <a:r>
              <a:rPr lang="es-AR" b="1" dirty="0"/>
              <a:t>Sistemas multiprocesador </a:t>
            </a:r>
            <a:r>
              <a:rPr lang="es-AR" dirty="0"/>
              <a:t>(mas de un procesador comparten  buses, memoria, E/S, etc.). Asimétrico y Simétrico</a:t>
            </a:r>
          </a:p>
          <a:p>
            <a:r>
              <a:rPr lang="es-AR" b="1" dirty="0"/>
              <a:t>Sistemas en Cluster.</a:t>
            </a:r>
          </a:p>
          <a:p>
            <a:endParaRPr lang="es-AR" dirty="0"/>
          </a:p>
          <a:p>
            <a:endParaRPr lang="es-AR" dirty="0"/>
          </a:p>
          <a:p>
            <a:endParaRPr lang="es-A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Arquitectura Sistemas Informáticos</a:t>
            </a:r>
          </a:p>
        </p:txBody>
      </p:sp>
      <p:sp>
        <p:nvSpPr>
          <p:cNvPr id="3" name="2 Marcador de contenido"/>
          <p:cNvSpPr>
            <a:spLocks noGrp="1"/>
          </p:cNvSpPr>
          <p:nvPr>
            <p:ph idx="1"/>
          </p:nvPr>
        </p:nvSpPr>
        <p:spPr>
          <a:xfrm>
            <a:off x="457200" y="1639341"/>
            <a:ext cx="8229600" cy="2509739"/>
          </a:xfrm>
        </p:spPr>
        <p:txBody>
          <a:bodyPr/>
          <a:lstStyle/>
          <a:p>
            <a:r>
              <a:rPr lang="es-AR" b="1" dirty="0"/>
              <a:t>Multiprocesador (ej. i7 con SMT)</a:t>
            </a:r>
          </a:p>
          <a:p>
            <a:pPr lvl="1"/>
            <a:r>
              <a:rPr lang="es-AR" dirty="0"/>
              <a:t>Mayor rendimiento.</a:t>
            </a:r>
          </a:p>
          <a:p>
            <a:pPr lvl="1"/>
            <a:r>
              <a:rPr lang="es-AR" dirty="0"/>
              <a:t>Economía de escala.</a:t>
            </a:r>
          </a:p>
          <a:p>
            <a:pPr lvl="1"/>
            <a:r>
              <a:rPr lang="es-AR" dirty="0"/>
              <a:t>Mayor Fiabilidad (*ejemplo caída de procesador)</a:t>
            </a:r>
          </a:p>
        </p:txBody>
      </p:sp>
      <p:sp>
        <p:nvSpPr>
          <p:cNvPr id="4" name="2 Marcador de contenido"/>
          <p:cNvSpPr txBox="1">
            <a:spLocks/>
          </p:cNvSpPr>
          <p:nvPr/>
        </p:nvSpPr>
        <p:spPr>
          <a:xfrm>
            <a:off x="467544" y="4077072"/>
            <a:ext cx="8229600" cy="250973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AR" sz="3200" b="1" i="0" u="none" strike="noStrike" kern="1200" cap="none" spc="0" normalizeH="0" baseline="0" noProof="0" dirty="0">
                <a:ln>
                  <a:noFill/>
                </a:ln>
                <a:solidFill>
                  <a:schemeClr val="tx1"/>
                </a:solidFill>
                <a:effectLst/>
                <a:uLnTx/>
                <a:uFillTx/>
                <a:latin typeface="+mn-lt"/>
                <a:ea typeface="+mn-ea"/>
                <a:cs typeface="+mn-cs"/>
              </a:rPr>
              <a:t>Tipos Multiprocesador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AR" sz="2800" b="0" i="0" u="none" strike="noStrike" kern="1200" cap="none" spc="0" normalizeH="0" baseline="0" noProof="0" dirty="0">
                <a:ln>
                  <a:noFill/>
                </a:ln>
                <a:solidFill>
                  <a:schemeClr val="tx1"/>
                </a:solidFill>
                <a:effectLst/>
                <a:uLnTx/>
                <a:uFillTx/>
                <a:latin typeface="+mn-lt"/>
                <a:ea typeface="+mn-ea"/>
                <a:cs typeface="+mn-cs"/>
              </a:rPr>
              <a:t>Asimétrico</a:t>
            </a:r>
            <a:r>
              <a:rPr kumimoji="0" lang="es-AR" sz="2800" b="0" i="0" u="none" strike="noStrike" kern="1200" cap="none" spc="0" normalizeH="0" noProof="0" dirty="0">
                <a:ln>
                  <a:noFill/>
                </a:ln>
                <a:solidFill>
                  <a:schemeClr val="tx1"/>
                </a:solidFill>
                <a:effectLst/>
                <a:uLnTx/>
                <a:uFillTx/>
                <a:latin typeface="+mn-lt"/>
                <a:ea typeface="+mn-ea"/>
                <a:cs typeface="+mn-cs"/>
              </a:rPr>
              <a:t> (</a:t>
            </a:r>
            <a:r>
              <a:rPr lang="es-AR" sz="2800" dirty="0"/>
              <a:t>M</a:t>
            </a:r>
            <a:r>
              <a:rPr kumimoji="0" lang="es-AR" sz="2800" b="0" i="0" u="none" strike="noStrike" kern="1200" cap="none" spc="0" normalizeH="0" noProof="0" dirty="0">
                <a:ln>
                  <a:noFill/>
                </a:ln>
                <a:solidFill>
                  <a:schemeClr val="tx1"/>
                </a:solidFill>
                <a:effectLst/>
                <a:uLnTx/>
                <a:uFillTx/>
                <a:latin typeface="+mn-lt"/>
                <a:ea typeface="+mn-ea"/>
                <a:cs typeface="+mn-cs"/>
              </a:rPr>
              <a:t>aster/Slave)</a:t>
            </a:r>
            <a:endParaRPr kumimoji="0" lang="es-AR" sz="2800" b="0" i="0" u="none" strike="noStrike" kern="1200" cap="none" spc="0" normalizeH="0" baseline="0" noProof="0" dirty="0">
              <a:ln>
                <a:noFill/>
              </a:ln>
              <a:solidFill>
                <a:schemeClr val="tx1"/>
              </a:solidFill>
              <a:effectLst/>
              <a:uLnTx/>
              <a:uFillTx/>
              <a:latin typeface="+mn-lt"/>
              <a:ea typeface="+mn-ea"/>
              <a:cs typeface="+mn-cs"/>
            </a:endParaRPr>
          </a:p>
          <a:p>
            <a:pPr marL="742950" lvl="1" indent="-285750">
              <a:spcBef>
                <a:spcPct val="20000"/>
              </a:spcBef>
              <a:buFont typeface="Arial" pitchFamily="34" charset="0"/>
              <a:buChar char="–"/>
            </a:pPr>
            <a:r>
              <a:rPr kumimoji="0" lang="es-AR" sz="2800" b="0" i="0" u="none" strike="noStrike" kern="1200" cap="none" spc="0" normalizeH="0" baseline="0" noProof="0" dirty="0">
                <a:ln>
                  <a:noFill/>
                </a:ln>
                <a:solidFill>
                  <a:schemeClr val="tx1"/>
                </a:solidFill>
                <a:effectLst/>
                <a:uLnTx/>
                <a:uFillTx/>
                <a:latin typeface="+mn-lt"/>
                <a:ea typeface="+mn-ea"/>
                <a:cs typeface="+mn-cs"/>
              </a:rPr>
              <a:t>Simétrico</a:t>
            </a:r>
            <a:r>
              <a:rPr lang="es-AR" sz="2800" dirty="0"/>
              <a:t> (control de ejecución por Soft/hard)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AR"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Arquitectura Sistemas Informáticos</a:t>
            </a:r>
          </a:p>
        </p:txBody>
      </p:sp>
      <p:sp>
        <p:nvSpPr>
          <p:cNvPr id="3" name="2 Marcador de contenido"/>
          <p:cNvSpPr>
            <a:spLocks noGrp="1"/>
          </p:cNvSpPr>
          <p:nvPr>
            <p:ph idx="1"/>
          </p:nvPr>
        </p:nvSpPr>
        <p:spPr>
          <a:xfrm>
            <a:off x="611560" y="1628800"/>
            <a:ext cx="8229600" cy="2664296"/>
          </a:xfrm>
        </p:spPr>
        <p:txBody>
          <a:bodyPr>
            <a:normAutofit fontScale="92500" lnSpcReduction="20000"/>
          </a:bodyPr>
          <a:lstStyle/>
          <a:p>
            <a:r>
              <a:rPr lang="es-AR" b="1" dirty="0"/>
              <a:t>Sistemas en Cluster</a:t>
            </a:r>
          </a:p>
          <a:p>
            <a:pPr>
              <a:buNone/>
            </a:pPr>
            <a:endParaRPr lang="es-AR" b="1" dirty="0"/>
          </a:p>
          <a:p>
            <a:pPr lvl="1">
              <a:defRPr/>
            </a:pPr>
            <a:r>
              <a:rPr lang="es-AR" dirty="0"/>
              <a:t>Asimétrico (Uno trabaja el otro duerme (Ej. HA y DRS. De vmare).</a:t>
            </a:r>
          </a:p>
          <a:p>
            <a:pPr lvl="1">
              <a:buNone/>
              <a:defRPr/>
            </a:pPr>
            <a:endParaRPr lang="es-AR" dirty="0"/>
          </a:p>
          <a:p>
            <a:pPr lvl="1">
              <a:defRPr/>
            </a:pPr>
            <a:r>
              <a:rPr lang="es-AR" dirty="0"/>
              <a:t>Simétrico (control de ejecución por Soft/hard)</a:t>
            </a:r>
          </a:p>
          <a:p>
            <a:endParaRPr lang="es-A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Operaciones del Sistema Operativo</a:t>
            </a:r>
          </a:p>
        </p:txBody>
      </p:sp>
      <p:sp>
        <p:nvSpPr>
          <p:cNvPr id="3" name="2 Marcador de contenido"/>
          <p:cNvSpPr>
            <a:spLocks noGrp="1"/>
          </p:cNvSpPr>
          <p:nvPr>
            <p:ph idx="1"/>
          </p:nvPr>
        </p:nvSpPr>
        <p:spPr>
          <a:xfrm>
            <a:off x="467544" y="2060849"/>
            <a:ext cx="8229600" cy="3312368"/>
          </a:xfrm>
        </p:spPr>
        <p:txBody>
          <a:bodyPr/>
          <a:lstStyle/>
          <a:p>
            <a:r>
              <a:rPr lang="es-AR" b="1" dirty="0"/>
              <a:t>Interrupciones </a:t>
            </a:r>
            <a:r>
              <a:rPr lang="es-AR" dirty="0"/>
              <a:t>(La atiende una porción de código creada para dicha interrupción)</a:t>
            </a:r>
          </a:p>
          <a:p>
            <a:pPr>
              <a:buNone/>
            </a:pPr>
            <a:endParaRPr lang="es-AR" dirty="0"/>
          </a:p>
          <a:p>
            <a:r>
              <a:rPr lang="es-AR" b="1" dirty="0"/>
              <a:t>Excepciones </a:t>
            </a:r>
            <a:r>
              <a:rPr lang="es-AR" dirty="0"/>
              <a:t>(interrupciones por software por demanda/error)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44624"/>
            <a:ext cx="8686800" cy="1143000"/>
          </a:xfrm>
        </p:spPr>
        <p:txBody>
          <a:bodyPr>
            <a:normAutofit/>
          </a:bodyPr>
          <a:lstStyle/>
          <a:p>
            <a:r>
              <a:rPr lang="es-AR" b="1" dirty="0">
                <a:latin typeface="Calibri" pitchFamily="34" charset="0"/>
                <a:ea typeface="Calibri" pitchFamily="34" charset="0"/>
                <a:cs typeface="Times New Roman" pitchFamily="18" charset="0"/>
              </a:rPr>
              <a:t>Curso Sábados (2do cuatr. 2022)</a:t>
            </a:r>
            <a:endParaRPr lang="es-AR"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219534670"/>
              </p:ext>
            </p:extLst>
          </p:nvPr>
        </p:nvGraphicFramePr>
        <p:xfrm>
          <a:off x="395536" y="1268760"/>
          <a:ext cx="8280921" cy="3254589"/>
        </p:xfrm>
        <a:graphic>
          <a:graphicData uri="http://schemas.openxmlformats.org/drawingml/2006/table">
            <a:tbl>
              <a:tblPr/>
              <a:tblGrid>
                <a:gridCol w="752810">
                  <a:extLst>
                    <a:ext uri="{9D8B030D-6E8A-4147-A177-3AD203B41FA5}">
                      <a16:colId xmlns:a16="http://schemas.microsoft.com/office/drawing/2014/main" val="20000"/>
                    </a:ext>
                  </a:extLst>
                </a:gridCol>
                <a:gridCol w="1335422">
                  <a:extLst>
                    <a:ext uri="{9D8B030D-6E8A-4147-A177-3AD203B41FA5}">
                      <a16:colId xmlns:a16="http://schemas.microsoft.com/office/drawing/2014/main" val="20001"/>
                    </a:ext>
                  </a:extLst>
                </a:gridCol>
                <a:gridCol w="4331381">
                  <a:extLst>
                    <a:ext uri="{9D8B030D-6E8A-4147-A177-3AD203B41FA5}">
                      <a16:colId xmlns:a16="http://schemas.microsoft.com/office/drawing/2014/main" val="20002"/>
                    </a:ext>
                  </a:extLst>
                </a:gridCol>
                <a:gridCol w="1861308">
                  <a:extLst>
                    <a:ext uri="{9D8B030D-6E8A-4147-A177-3AD203B41FA5}">
                      <a16:colId xmlns:a16="http://schemas.microsoft.com/office/drawing/2014/main" val="20003"/>
                    </a:ext>
                  </a:extLst>
                </a:gridCol>
              </a:tblGrid>
              <a:tr h="288032">
                <a:tc>
                  <a:txBody>
                    <a:bodyPr/>
                    <a:lstStyle/>
                    <a:p>
                      <a:pPr>
                        <a:lnSpc>
                          <a:spcPct val="115000"/>
                        </a:lnSpc>
                        <a:spcAft>
                          <a:spcPts val="0"/>
                        </a:spcAft>
                      </a:pPr>
                      <a:r>
                        <a:rPr lang="es-AR" sz="1100" b="1" dirty="0">
                          <a:latin typeface="Calibri"/>
                          <a:ea typeface="Calibri"/>
                          <a:cs typeface="Times New Roman"/>
                        </a:rPr>
                        <a:t>Clase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b="1" dirty="0">
                          <a:latin typeface="Calibri"/>
                          <a:ea typeface="Calibri"/>
                          <a:cs typeface="Times New Roman"/>
                        </a:rPr>
                        <a:t>Fecha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b="1" dirty="0">
                          <a:latin typeface="Calibri"/>
                          <a:ea typeface="Calibri"/>
                          <a:cs typeface="Times New Roman"/>
                        </a:rPr>
                        <a:t>Descripción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s-AR" sz="1100" b="1" dirty="0">
                          <a:latin typeface="+mn-lt"/>
                          <a:ea typeface="Calibri"/>
                          <a:cs typeface="Times New Roman"/>
                        </a:rPr>
                        <a:t>Tipo</a:t>
                      </a:r>
                      <a:r>
                        <a:rPr lang="es-AR" sz="1100" b="1" baseline="0" dirty="0">
                          <a:latin typeface="+mn-lt"/>
                          <a:ea typeface="Calibri"/>
                          <a:cs typeface="Times New Roman"/>
                        </a:rPr>
                        <a:t> de Clase</a:t>
                      </a:r>
                      <a:endParaRPr lang="es-AR" sz="1100" b="1"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8012">
                <a:tc>
                  <a:txBody>
                    <a:bodyPr/>
                    <a:lstStyle/>
                    <a:p>
                      <a:pPr>
                        <a:lnSpc>
                          <a:spcPct val="115000"/>
                        </a:lnSpc>
                        <a:spcAft>
                          <a:spcPts val="0"/>
                        </a:spcAft>
                      </a:pPr>
                      <a:r>
                        <a:rPr lang="es-AR" sz="1100" dirty="0">
                          <a:latin typeface="Calibri"/>
                          <a:ea typeface="Calibri"/>
                          <a:cs typeface="Times New Roman"/>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s-AR" sz="1100" dirty="0">
                          <a:latin typeface="Calibri"/>
                          <a:ea typeface="Calibri"/>
                          <a:cs typeface="Times New Roman"/>
                        </a:rPr>
                        <a:t>Sábado 29/10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s-AR" sz="1100" dirty="0">
                          <a:latin typeface="+mn-lt"/>
                          <a:ea typeface="Calibri"/>
                          <a:cs typeface="Times New Roman"/>
                        </a:rPr>
                        <a:t> Gestión de Almacenamiento </a:t>
                      </a:r>
                      <a:r>
                        <a:rPr lang="es-AR" sz="1100" b="1" dirty="0">
                          <a:latin typeface="+mn-lt"/>
                          <a:ea typeface="Calibri"/>
                          <a:cs typeface="Times New Roman"/>
                        </a:rPr>
                        <a:t>Capitulo 10 /Posible Practica de unidades</a:t>
                      </a:r>
                      <a:r>
                        <a:rPr lang="es-AR" sz="1100" b="1" baseline="0" dirty="0">
                          <a:latin typeface="+mn-lt"/>
                          <a:ea typeface="Calibri"/>
                          <a:cs typeface="Times New Roman"/>
                        </a:rPr>
                        <a:t> anteriores</a:t>
                      </a:r>
                      <a:endParaRPr lang="es-AR" sz="1100" b="1"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s-AR" sz="1100" b="0" i="0" u="none" strike="noStrike" kern="1200" cap="none" spc="0" normalizeH="0" baseline="0" noProof="0" dirty="0">
                          <a:ln>
                            <a:noFill/>
                          </a:ln>
                          <a:solidFill>
                            <a:prstClr val="black"/>
                          </a:solidFill>
                          <a:effectLst/>
                          <a:uLnTx/>
                          <a:uFillTx/>
                          <a:latin typeface="Calibri"/>
                          <a:ea typeface="Calibri"/>
                          <a:cs typeface="Times New Roman"/>
                        </a:rPr>
                        <a:t>Virtual sincrónica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nSpc>
                          <a:spcPct val="115000"/>
                        </a:lnSpc>
                        <a:spcAft>
                          <a:spcPts val="0"/>
                        </a:spcAft>
                      </a:pPr>
                      <a:r>
                        <a:rPr lang="es-AR" sz="1100" dirty="0">
                          <a:latin typeface="Calibri"/>
                          <a:ea typeface="Calibri"/>
                          <a:cs typeface="Times New Roman"/>
                        </a:rPr>
                        <a:t>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s-AR" sz="1100" dirty="0">
                          <a:latin typeface="Calibri"/>
                          <a:ea typeface="Calibri"/>
                          <a:cs typeface="Times New Roman"/>
                        </a:rPr>
                        <a:t>Sábado 05/11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nSpc>
                          <a:spcPct val="115000"/>
                        </a:lnSpc>
                        <a:spcAft>
                          <a:spcPts val="0"/>
                        </a:spcAft>
                      </a:pPr>
                      <a:r>
                        <a:rPr lang="es-AR" sz="1100" dirty="0">
                          <a:latin typeface="+mn-lt"/>
                          <a:ea typeface="Calibri"/>
                          <a:cs typeface="Times New Roman"/>
                        </a:rPr>
                        <a:t> Implementación de Sistemas de Archivos </a:t>
                      </a:r>
                      <a:r>
                        <a:rPr lang="es-AR" sz="1100" b="1" dirty="0">
                          <a:latin typeface="+mn-lt"/>
                          <a:ea typeface="Calibri"/>
                          <a:cs typeface="Times New Roman"/>
                        </a:rPr>
                        <a:t>Capitulo 11</a:t>
                      </a:r>
                      <a:endParaRPr lang="es-AR"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s-AR" sz="1100" b="0" i="0" u="none" strike="noStrike" kern="1200" cap="none" spc="0" normalizeH="0" baseline="0" noProof="0" dirty="0">
                          <a:ln>
                            <a:noFill/>
                          </a:ln>
                          <a:solidFill>
                            <a:prstClr val="black"/>
                          </a:solidFill>
                          <a:effectLst/>
                          <a:uLnTx/>
                          <a:uFillTx/>
                          <a:latin typeface="Calibri"/>
                          <a:ea typeface="Calibri"/>
                          <a:cs typeface="Times New Roman"/>
                        </a:rPr>
                        <a:t>Presencial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36336">
                <a:tc>
                  <a:txBody>
                    <a:bodyPr/>
                    <a:lstStyle/>
                    <a:p>
                      <a:pPr>
                        <a:lnSpc>
                          <a:spcPct val="115000"/>
                        </a:lnSpc>
                        <a:spcAft>
                          <a:spcPts val="0"/>
                        </a:spcAft>
                      </a:pPr>
                      <a:r>
                        <a:rPr lang="es-AR" sz="1100" dirty="0">
                          <a:latin typeface="Calibri"/>
                          <a:ea typeface="Calibri"/>
                          <a:cs typeface="Times New Roman"/>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Calibri"/>
                          <a:ea typeface="Calibri"/>
                          <a:cs typeface="Times New Roman"/>
                        </a:rPr>
                        <a:t>Sábado</a:t>
                      </a:r>
                      <a:r>
                        <a:rPr lang="es-AR" sz="1100" baseline="0" dirty="0">
                          <a:latin typeface="Calibri"/>
                          <a:ea typeface="Calibri"/>
                          <a:cs typeface="Times New Roman"/>
                        </a:rPr>
                        <a:t> 12/11</a:t>
                      </a: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s-AR" sz="1100" dirty="0">
                          <a:latin typeface="+mn-lt"/>
                          <a:ea typeface="Calibri"/>
                          <a:cs typeface="Times New Roman"/>
                        </a:rPr>
                        <a:t> Implementación de Sistemas de Archivos </a:t>
                      </a:r>
                      <a:r>
                        <a:rPr lang="es-AR" sz="1100" b="1" dirty="0">
                          <a:latin typeface="+mn-lt"/>
                          <a:ea typeface="Calibri"/>
                          <a:cs typeface="Times New Roman"/>
                        </a:rPr>
                        <a:t>Capitulo 11</a:t>
                      </a:r>
                      <a:endParaRPr lang="es-AR"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s-AR" sz="1100" b="0" i="0" u="none" strike="noStrike" kern="1200" cap="none" spc="0" normalizeH="0" baseline="0" noProof="0" dirty="0">
                          <a:ln>
                            <a:noFill/>
                          </a:ln>
                          <a:solidFill>
                            <a:prstClr val="black"/>
                          </a:solidFill>
                          <a:effectLst/>
                          <a:uLnTx/>
                          <a:uFillTx/>
                          <a:latin typeface="Calibri"/>
                          <a:ea typeface="Calibri"/>
                          <a:cs typeface="Times New Roman"/>
                        </a:rPr>
                        <a:t>Virtual sincrónica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8032">
                <a:tc>
                  <a:txBody>
                    <a:bodyPr/>
                    <a:lstStyle/>
                    <a:p>
                      <a:pPr>
                        <a:lnSpc>
                          <a:spcPct val="115000"/>
                        </a:lnSpc>
                        <a:spcAft>
                          <a:spcPts val="0"/>
                        </a:spcAft>
                      </a:pPr>
                      <a:r>
                        <a:rPr lang="es-AR" sz="1100" dirty="0">
                          <a:latin typeface="Calibri"/>
                          <a:ea typeface="Calibri"/>
                          <a:cs typeface="Times New Roman"/>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nSpc>
                          <a:spcPct val="115000"/>
                        </a:lnSpc>
                        <a:spcAft>
                          <a:spcPts val="0"/>
                        </a:spcAft>
                      </a:pPr>
                      <a:r>
                        <a:rPr lang="es-AR" sz="1100" dirty="0">
                          <a:latin typeface="Calibri"/>
                          <a:ea typeface="Calibri"/>
                          <a:cs typeface="Times New Roman"/>
                        </a:rPr>
                        <a:t>Sábado</a:t>
                      </a:r>
                      <a:r>
                        <a:rPr lang="es-AR" sz="1100" baseline="0" dirty="0">
                          <a:latin typeface="Calibri"/>
                          <a:ea typeface="Calibri"/>
                          <a:cs typeface="Times New Roman"/>
                        </a:rPr>
                        <a:t> 19/11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nSpc>
                          <a:spcPct val="115000"/>
                        </a:lnSpc>
                        <a:spcAft>
                          <a:spcPts val="0"/>
                        </a:spcAft>
                      </a:pPr>
                      <a:r>
                        <a:rPr lang="es-AR" sz="1100" dirty="0">
                          <a:latin typeface="+mn-lt"/>
                          <a:ea typeface="Calibri"/>
                          <a:cs typeface="Times New Roman"/>
                        </a:rPr>
                        <a:t>Sistemas de Entrada Salida </a:t>
                      </a:r>
                      <a:r>
                        <a:rPr lang="es-AR" sz="1100" b="1" dirty="0">
                          <a:latin typeface="+mn-lt"/>
                          <a:ea typeface="Calibri"/>
                          <a:cs typeface="Times New Roman"/>
                        </a:rPr>
                        <a:t>Capitulo 13 / Entrega de </a:t>
                      </a:r>
                      <a:r>
                        <a:rPr lang="es-AR" sz="1100" b="1" dirty="0" err="1">
                          <a:latin typeface="+mn-lt"/>
                          <a:ea typeface="Calibri"/>
                          <a:cs typeface="Times New Roman"/>
                        </a:rPr>
                        <a:t>TPs</a:t>
                      </a:r>
                      <a:r>
                        <a:rPr lang="es-AR" sz="1100" b="1" dirty="0">
                          <a:latin typeface="+mn-lt"/>
                          <a:ea typeface="Calibri"/>
                          <a:cs typeface="Times New Roman"/>
                        </a:rPr>
                        <a:t> 2do Parcial</a:t>
                      </a:r>
                      <a:endParaRPr lang="es-AR"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s-AR" sz="1100" b="0" i="0" u="none" strike="noStrike" kern="1200" cap="none" spc="0" normalizeH="0" baseline="0" noProof="0" dirty="0">
                          <a:ln>
                            <a:noFill/>
                          </a:ln>
                          <a:solidFill>
                            <a:prstClr val="black"/>
                          </a:solidFill>
                          <a:effectLst/>
                          <a:uLnTx/>
                          <a:uFillTx/>
                          <a:latin typeface="Calibri"/>
                          <a:ea typeface="Calibri"/>
                          <a:cs typeface="Times New Roman"/>
                        </a:rPr>
                        <a:t>Virtual sincrónica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6"/>
                  </a:ext>
                </a:extLst>
              </a:tr>
              <a:tr h="216024">
                <a:tc>
                  <a:txBody>
                    <a:bodyPr/>
                    <a:lstStyle/>
                    <a:p>
                      <a:pPr>
                        <a:lnSpc>
                          <a:spcPct val="115000"/>
                        </a:lnSpc>
                        <a:spcAft>
                          <a:spcPts val="0"/>
                        </a:spcAft>
                      </a:pPr>
                      <a:r>
                        <a:rPr lang="es-AR" sz="1100" dirty="0">
                          <a:latin typeface="Calibri"/>
                          <a:ea typeface="Calibri"/>
                          <a:cs typeface="Times New Roman"/>
                        </a:rPr>
                        <a:t>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0"/>
                        </a:spcAft>
                      </a:pPr>
                      <a:r>
                        <a:rPr lang="es-AR" sz="1100" dirty="0">
                          <a:latin typeface="Calibri"/>
                          <a:ea typeface="Calibri"/>
                          <a:cs typeface="Times New Roman"/>
                        </a:rPr>
                        <a:t>Sábado 26/11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s-AR" sz="1100" dirty="0">
                          <a:latin typeface="+mn-lt"/>
                          <a:ea typeface="Calibri"/>
                          <a:cs typeface="Times New Roman"/>
                        </a:rPr>
                        <a:t>Segundo Parcial Presencial</a:t>
                      </a:r>
                      <a:endParaRPr lang="es-AR" sz="1100" b="1" dirty="0">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s-AR" sz="1100" b="0" i="0" u="none" strike="noStrike" kern="1200" cap="none" spc="0" normalizeH="0" baseline="0" noProof="0" dirty="0">
                          <a:ln>
                            <a:noFill/>
                          </a:ln>
                          <a:solidFill>
                            <a:prstClr val="black"/>
                          </a:solidFill>
                          <a:effectLst/>
                          <a:uLnTx/>
                          <a:uFillTx/>
                          <a:latin typeface="Calibri"/>
                          <a:ea typeface="Calibri"/>
                          <a:cs typeface="Times New Roman"/>
                        </a:rPr>
                        <a:t>Presencial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7"/>
                  </a:ext>
                </a:extLst>
              </a:tr>
              <a:tr h="216024">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16024">
                <a:tc>
                  <a:txBody>
                    <a:bodyPr/>
                    <a:lstStyle/>
                    <a:p>
                      <a:pPr>
                        <a:lnSpc>
                          <a:spcPct val="115000"/>
                        </a:lnSpc>
                        <a:spcAft>
                          <a:spcPts val="0"/>
                        </a:spcAft>
                      </a:pPr>
                      <a:r>
                        <a:rPr lang="es-AR" sz="1100" dirty="0">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75000"/>
                      </a:schemeClr>
                    </a:solidFill>
                  </a:tcPr>
                </a:tc>
                <a:tc>
                  <a:txBody>
                    <a:bodyPr/>
                    <a:lstStyle/>
                    <a:p>
                      <a:pPr>
                        <a:lnSpc>
                          <a:spcPct val="115000"/>
                        </a:lnSpc>
                        <a:spcAft>
                          <a:spcPts val="0"/>
                        </a:spcAft>
                      </a:pPr>
                      <a:r>
                        <a:rPr lang="es-AR" sz="1100" b="1" dirty="0"/>
                        <a:t>Si alcanza</a:t>
                      </a:r>
                      <a:r>
                        <a:rPr lang="es-AR" sz="1100" b="1" baseline="0" dirty="0"/>
                        <a:t> el tiempo le sumamos</a:t>
                      </a: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75000"/>
                      </a:schemeClr>
                    </a:solidFill>
                  </a:tcPr>
                </a:tc>
                <a:tc>
                  <a:txBody>
                    <a:bodyPr/>
                    <a:lstStyle/>
                    <a:p>
                      <a:pPr>
                        <a:lnSpc>
                          <a:spcPct val="115000"/>
                        </a:lnSpc>
                        <a:spcAft>
                          <a:spcPts val="0"/>
                        </a:spcAft>
                      </a:pPr>
                      <a:r>
                        <a:rPr lang="es-AR" sz="1100" b="1" dirty="0"/>
                        <a:t>Estructuras de Almacenamiento Masivo (+</a:t>
                      </a:r>
                      <a:r>
                        <a:rPr lang="es-AR" sz="1100" b="1" dirty="0" err="1"/>
                        <a:t>RAIDs</a:t>
                      </a:r>
                      <a:r>
                        <a:rPr lang="es-AR" sz="1100" b="1" dirty="0"/>
                        <a:t>)</a:t>
                      </a: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s-AR" sz="1100" b="0" i="0" u="none" strike="noStrike" kern="1200" cap="none" spc="0" normalizeH="0" baseline="0" noProof="0" dirty="0">
                          <a:ln>
                            <a:noFill/>
                          </a:ln>
                          <a:solidFill>
                            <a:prstClr val="black"/>
                          </a:solidFill>
                          <a:effectLst/>
                          <a:uLnTx/>
                          <a:uFillTx/>
                          <a:latin typeface="+mn-lt"/>
                          <a:ea typeface="Calibri"/>
                          <a:cs typeface="Times New Roman"/>
                        </a:rPr>
                        <a:t>Virtual sincrónica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12"/>
                  </a:ext>
                </a:extLst>
              </a:tr>
              <a:tr h="216024">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16024">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16024">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16024">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a:p>
                  </a:txBody>
                  <a:tcPr/>
                </a:tc>
                <a:extLst>
                  <a:ext uri="{0D108BD9-81ED-4DB2-BD59-A6C34878D82A}">
                    <a16:rowId xmlns:a16="http://schemas.microsoft.com/office/drawing/2014/main" val="10017"/>
                  </a:ext>
                </a:extLst>
              </a:tr>
              <a:tr h="216024">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0"/>
                        </a:spcAft>
                      </a:pPr>
                      <a:endParaRPr lang="es-A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AR" dirty="0"/>
                    </a:p>
                  </a:txBody>
                  <a:tcPr/>
                </a:tc>
                <a:extLst>
                  <a:ext uri="{0D108BD9-81ED-4DB2-BD59-A6C34878D82A}">
                    <a16:rowId xmlns:a16="http://schemas.microsoft.com/office/drawing/2014/main" val="10018"/>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8"/>
          <p:cNvSpPr>
            <a:spLocks noGrp="1" noChangeArrowheads="1"/>
          </p:cNvSpPr>
          <p:nvPr>
            <p:ph type="title"/>
          </p:nvPr>
        </p:nvSpPr>
        <p:spPr/>
        <p:txBody>
          <a:bodyPr>
            <a:normAutofit fontScale="90000"/>
          </a:bodyPr>
          <a:lstStyle/>
          <a:p>
            <a:pPr eaLnBrk="1" hangingPunct="1"/>
            <a:r>
              <a:rPr lang="es-ES_tradnl" dirty="0"/>
              <a:t>Operaciones de un Sistema Operativo</a:t>
            </a:r>
          </a:p>
        </p:txBody>
      </p:sp>
      <p:sp>
        <p:nvSpPr>
          <p:cNvPr id="21507" name="Rectangle 1029"/>
          <p:cNvSpPr>
            <a:spLocks noGrp="1" noChangeArrowheads="1"/>
          </p:cNvSpPr>
          <p:nvPr>
            <p:ph type="body" idx="1"/>
          </p:nvPr>
        </p:nvSpPr>
        <p:spPr>
          <a:xfrm>
            <a:off x="414338" y="1143000"/>
            <a:ext cx="8523147" cy="4976813"/>
          </a:xfrm>
        </p:spPr>
        <p:txBody>
          <a:bodyPr>
            <a:normAutofit fontScale="92500" lnSpcReduction="20000"/>
          </a:bodyPr>
          <a:lstStyle/>
          <a:p>
            <a:pPr eaLnBrk="1" hangingPunct="1">
              <a:spcAft>
                <a:spcPts val="500"/>
              </a:spcAft>
            </a:pPr>
            <a:r>
              <a:rPr lang="es-ES_tradnl" dirty="0"/>
              <a:t>Gestión del procesador </a:t>
            </a:r>
          </a:p>
          <a:p>
            <a:pPr lvl="1" eaLnBrk="1" hangingPunct="1">
              <a:spcAft>
                <a:spcPts val="500"/>
              </a:spcAft>
            </a:pPr>
            <a:r>
              <a:rPr lang="es-ES_tradnl" sz="2000" dirty="0"/>
              <a:t>Gestión del tiempo de procesamiento para cada tarea (</a:t>
            </a:r>
            <a:r>
              <a:rPr lang="en-US" sz="2000" dirty="0"/>
              <a:t>scheduling</a:t>
            </a:r>
            <a:r>
              <a:rPr lang="es-ES_tradnl" sz="2000" dirty="0"/>
              <a:t> de procesos).</a:t>
            </a:r>
          </a:p>
          <a:p>
            <a:pPr lvl="1">
              <a:spcAft>
                <a:spcPts val="500"/>
              </a:spcAft>
            </a:pPr>
            <a:r>
              <a:rPr lang="es-ES_tradnl" sz="2000" dirty="0"/>
              <a:t>Se guardan estados del proceso interrumpido.</a:t>
            </a:r>
          </a:p>
          <a:p>
            <a:pPr eaLnBrk="1" hangingPunct="1">
              <a:spcAft>
                <a:spcPts val="500"/>
              </a:spcAft>
            </a:pPr>
            <a:r>
              <a:rPr lang="es-ES_tradnl" dirty="0"/>
              <a:t>Gestión de la Memoria.</a:t>
            </a:r>
          </a:p>
          <a:p>
            <a:pPr lvl="1" eaLnBrk="1" hangingPunct="1">
              <a:spcAft>
                <a:spcPts val="500"/>
              </a:spcAft>
            </a:pPr>
            <a:r>
              <a:rPr lang="es-ES_tradnl" sz="2000" dirty="0"/>
              <a:t>Asignación de memoria RAM para las aplicaciones aplicando criterios basados en la MMU del procesador.</a:t>
            </a:r>
          </a:p>
          <a:p>
            <a:pPr lvl="1" eaLnBrk="1" hangingPunct="1">
              <a:spcAft>
                <a:spcPts val="500"/>
              </a:spcAft>
            </a:pPr>
            <a:r>
              <a:rPr lang="es-ES_tradnl" sz="2000" dirty="0"/>
              <a:t>Gestión de la Memoria Virtual</a:t>
            </a:r>
          </a:p>
          <a:p>
            <a:pPr lvl="1" eaLnBrk="1" hangingPunct="1">
              <a:spcAft>
                <a:spcPts val="500"/>
              </a:spcAft>
            </a:pPr>
            <a:r>
              <a:rPr lang="es-ES_tradnl" sz="2000" dirty="0"/>
              <a:t>Gestión de la memoria </a:t>
            </a:r>
            <a:r>
              <a:rPr lang="en-US" sz="2000" dirty="0"/>
              <a:t>cache</a:t>
            </a:r>
          </a:p>
          <a:p>
            <a:pPr eaLnBrk="1" hangingPunct="1">
              <a:spcAft>
                <a:spcPts val="500"/>
              </a:spcAft>
            </a:pPr>
            <a:r>
              <a:rPr lang="es-ES_tradnl" dirty="0"/>
              <a:t>Gestión de los dispositivos de E/S. </a:t>
            </a:r>
          </a:p>
          <a:p>
            <a:pPr lvl="1" eaLnBrk="1" hangingPunct="1">
              <a:spcAft>
                <a:spcPts val="500"/>
              </a:spcAft>
            </a:pPr>
            <a:r>
              <a:rPr lang="es-ES_tradnl" sz="2000" dirty="0"/>
              <a:t>Acceso al hardware de manera transparente para las aplicaciones.</a:t>
            </a:r>
          </a:p>
          <a:p>
            <a:pPr lvl="1" eaLnBrk="1" hangingPunct="1">
              <a:spcAft>
                <a:spcPts val="500"/>
              </a:spcAft>
            </a:pPr>
            <a:r>
              <a:rPr lang="es-ES_tradnl" sz="2000" dirty="0"/>
              <a:t>Manejo de la concurrencia de acceso en sistemas multiusuario o multitarea especialmente</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p:txBody>
          <a:bodyPr>
            <a:normAutofit fontScale="90000"/>
          </a:bodyPr>
          <a:lstStyle/>
          <a:p>
            <a:pPr eaLnBrk="1" hangingPunct="1"/>
            <a:r>
              <a:rPr lang="es-ES_tradnl" dirty="0"/>
              <a:t>Operaciones de un Sistema Operativo</a:t>
            </a:r>
          </a:p>
        </p:txBody>
      </p:sp>
      <p:sp>
        <p:nvSpPr>
          <p:cNvPr id="22531" name="Rectangle 1027"/>
          <p:cNvSpPr>
            <a:spLocks noGrp="1" noChangeArrowheads="1"/>
          </p:cNvSpPr>
          <p:nvPr>
            <p:ph type="body" idx="1"/>
          </p:nvPr>
        </p:nvSpPr>
        <p:spPr>
          <a:xfrm>
            <a:off x="414338" y="1197492"/>
            <a:ext cx="8523147" cy="5291848"/>
          </a:xfrm>
        </p:spPr>
        <p:txBody>
          <a:bodyPr>
            <a:normAutofit lnSpcReduction="10000"/>
          </a:bodyPr>
          <a:lstStyle/>
          <a:p>
            <a:pPr algn="just" eaLnBrk="1" hangingPunct="1">
              <a:lnSpc>
                <a:spcPct val="90000"/>
              </a:lnSpc>
              <a:spcBef>
                <a:spcPts val="500"/>
              </a:spcBef>
              <a:spcAft>
                <a:spcPts val="500"/>
              </a:spcAft>
            </a:pPr>
            <a:r>
              <a:rPr lang="es-ES_tradnl" dirty="0"/>
              <a:t>Gestión del </a:t>
            </a:r>
            <a:r>
              <a:rPr lang="en-US" dirty="0"/>
              <a:t>storage – File Systems</a:t>
            </a:r>
            <a:r>
              <a:rPr lang="es-ES_tradnl" dirty="0"/>
              <a:t> </a:t>
            </a:r>
          </a:p>
          <a:p>
            <a:pPr lvl="1" algn="just" eaLnBrk="1" hangingPunct="1">
              <a:lnSpc>
                <a:spcPct val="90000"/>
              </a:lnSpc>
              <a:spcBef>
                <a:spcPts val="500"/>
              </a:spcBef>
              <a:spcAft>
                <a:spcPts val="500"/>
              </a:spcAft>
            </a:pPr>
            <a:r>
              <a:rPr lang="es-ES_tradnl" sz="2000" dirty="0"/>
              <a:t>(File </a:t>
            </a:r>
            <a:r>
              <a:rPr lang="en-US" sz="2000" dirty="0"/>
              <a:t>Systems</a:t>
            </a:r>
            <a:r>
              <a:rPr lang="es-ES_tradnl" sz="2000" dirty="0"/>
              <a:t> en los medios masivos de almacenamiento: discos rígidos, CD-ROMs, DVDs).</a:t>
            </a:r>
            <a:endParaRPr lang="es-ES_tradnl" dirty="0"/>
          </a:p>
          <a:p>
            <a:pPr algn="just" eaLnBrk="1" hangingPunct="1">
              <a:lnSpc>
                <a:spcPct val="90000"/>
              </a:lnSpc>
              <a:spcBef>
                <a:spcPts val="500"/>
              </a:spcBef>
              <a:spcAft>
                <a:spcPts val="500"/>
              </a:spcAft>
            </a:pPr>
            <a:r>
              <a:rPr lang="es-ES_tradnl" dirty="0"/>
              <a:t>Interfaz para las Aplicaciones.</a:t>
            </a:r>
          </a:p>
          <a:p>
            <a:pPr lvl="1" algn="just" eaLnBrk="1" hangingPunct="1">
              <a:lnSpc>
                <a:spcPct val="90000"/>
              </a:lnSpc>
              <a:spcBef>
                <a:spcPts val="500"/>
              </a:spcBef>
              <a:spcAft>
                <a:spcPts val="500"/>
              </a:spcAft>
            </a:pPr>
            <a:r>
              <a:rPr lang="es-ES_tradnl" sz="2000" dirty="0"/>
              <a:t>Funciones desarrolladas por el Sistema Operativo, disponibles para las aplicaciones. Se las conoce como </a:t>
            </a:r>
            <a:r>
              <a:rPr lang="en-US" sz="2000" dirty="0"/>
              <a:t>System Calls (Call Gates !!)</a:t>
            </a:r>
            <a:r>
              <a:rPr lang="es-ES_tradnl" sz="2000" dirty="0"/>
              <a:t>.</a:t>
            </a:r>
          </a:p>
          <a:p>
            <a:pPr lvl="1" algn="just" eaLnBrk="1" hangingPunct="1">
              <a:lnSpc>
                <a:spcPct val="90000"/>
              </a:lnSpc>
              <a:spcBef>
                <a:spcPts val="500"/>
              </a:spcBef>
              <a:spcAft>
                <a:spcPts val="500"/>
              </a:spcAft>
            </a:pPr>
            <a:r>
              <a:rPr lang="es-ES_tradnl" sz="2000" dirty="0"/>
              <a:t>En los multitarea se manejan mediante este subsistema, los diferentes niveles de privilegio que posea el Sistema Operativo (y que dependen del procesador utilizado en el sistema)</a:t>
            </a:r>
            <a:endParaRPr lang="es-ES_tradnl" dirty="0"/>
          </a:p>
          <a:p>
            <a:pPr algn="just" eaLnBrk="1" hangingPunct="1">
              <a:lnSpc>
                <a:spcPct val="90000"/>
              </a:lnSpc>
              <a:spcBef>
                <a:spcPts val="500"/>
              </a:spcBef>
              <a:spcAft>
                <a:spcPts val="500"/>
              </a:spcAft>
            </a:pPr>
            <a:r>
              <a:rPr lang="es-ES_tradnl" dirty="0"/>
              <a:t>Interfaz para los usuarios.</a:t>
            </a:r>
          </a:p>
          <a:p>
            <a:pPr lvl="1" algn="just" eaLnBrk="1" hangingPunct="1">
              <a:lnSpc>
                <a:spcPct val="90000"/>
              </a:lnSpc>
              <a:spcBef>
                <a:spcPts val="500"/>
              </a:spcBef>
              <a:spcAft>
                <a:spcPts val="500"/>
              </a:spcAft>
            </a:pPr>
            <a:r>
              <a:rPr lang="es-ES_tradnl" sz="2000" dirty="0"/>
              <a:t>Manejo de interfaces sencillas para usuarios no expertos</a:t>
            </a:r>
          </a:p>
          <a:p>
            <a:pPr lvl="2" algn="just" eaLnBrk="1" hangingPunct="1">
              <a:lnSpc>
                <a:spcPct val="80000"/>
              </a:lnSpc>
              <a:spcBef>
                <a:spcPts val="500"/>
              </a:spcBef>
              <a:spcAft>
                <a:spcPts val="500"/>
              </a:spcAft>
            </a:pPr>
            <a:r>
              <a:rPr lang="es-ES_tradnl" sz="1800" dirty="0"/>
              <a:t>GUI</a:t>
            </a:r>
          </a:p>
          <a:p>
            <a:pPr lvl="2" algn="just" eaLnBrk="1" hangingPunct="1">
              <a:lnSpc>
                <a:spcPct val="80000"/>
              </a:lnSpc>
              <a:spcBef>
                <a:spcPts val="500"/>
              </a:spcBef>
              <a:spcAft>
                <a:spcPts val="500"/>
              </a:spcAft>
            </a:pPr>
            <a:r>
              <a:rPr lang="es-ES_tradnl" sz="1800" dirty="0"/>
              <a:t>Texto</a:t>
            </a:r>
          </a:p>
          <a:p>
            <a:pPr lvl="2" algn="just" eaLnBrk="1" hangingPunct="1">
              <a:lnSpc>
                <a:spcPct val="80000"/>
              </a:lnSpc>
              <a:spcBef>
                <a:spcPts val="500"/>
              </a:spcBef>
              <a:spcAft>
                <a:spcPts val="500"/>
              </a:spcAft>
            </a:pPr>
            <a:r>
              <a:rPr lang="es-ES_tradnl" sz="1800" dirty="0"/>
              <a:t>Combinación de ambas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3114"/>
          <p:cNvSpPr>
            <a:spLocks noChangeArrowheads="1"/>
          </p:cNvSpPr>
          <p:nvPr/>
        </p:nvSpPr>
        <p:spPr bwMode="auto">
          <a:xfrm>
            <a:off x="533400" y="1155340"/>
            <a:ext cx="5943600" cy="5334000"/>
          </a:xfrm>
          <a:prstGeom prst="ellipse">
            <a:avLst/>
          </a:prstGeom>
          <a:solidFill>
            <a:schemeClr val="accent3">
              <a:lumMod val="40000"/>
              <a:lumOff val="60000"/>
            </a:schemeClr>
          </a:solidFill>
          <a:ln w="9525">
            <a:solidFill>
              <a:srgbClr val="333399"/>
            </a:solidFill>
            <a:round/>
            <a:headEnd/>
            <a:tailEnd/>
          </a:ln>
        </p:spPr>
        <p:txBody>
          <a:bodyPr lIns="0" tIns="0" rIns="0" bIns="0" anchor="ctr">
            <a:spAutoFit/>
          </a:bodyPr>
          <a:lstStyle/>
          <a:p>
            <a:endParaRPr lang="es-AR" dirty="0"/>
          </a:p>
        </p:txBody>
      </p:sp>
      <p:sp>
        <p:nvSpPr>
          <p:cNvPr id="23555" name="Oval 3113"/>
          <p:cNvSpPr>
            <a:spLocks noChangeArrowheads="1"/>
          </p:cNvSpPr>
          <p:nvPr/>
        </p:nvSpPr>
        <p:spPr bwMode="auto">
          <a:xfrm>
            <a:off x="1066800" y="1600200"/>
            <a:ext cx="4953000" cy="4419600"/>
          </a:xfrm>
          <a:prstGeom prst="ellipse">
            <a:avLst/>
          </a:prstGeom>
          <a:solidFill>
            <a:schemeClr val="accent3">
              <a:lumMod val="75000"/>
            </a:schemeClr>
          </a:solidFill>
          <a:ln w="9525">
            <a:solidFill>
              <a:schemeClr val="accent3">
                <a:lumMod val="60000"/>
                <a:lumOff val="40000"/>
              </a:schemeClr>
            </a:solidFill>
            <a:round/>
            <a:headEnd/>
            <a:tailEnd/>
          </a:ln>
        </p:spPr>
        <p:txBody>
          <a:bodyPr lIns="0" tIns="0" rIns="0" bIns="0" anchor="ctr">
            <a:spAutoFit/>
          </a:bodyPr>
          <a:lstStyle/>
          <a:p>
            <a:endParaRPr lang="es-AR" dirty="0"/>
          </a:p>
        </p:txBody>
      </p:sp>
      <p:sp>
        <p:nvSpPr>
          <p:cNvPr id="23556" name="Oval 3112"/>
          <p:cNvSpPr>
            <a:spLocks noChangeArrowheads="1"/>
          </p:cNvSpPr>
          <p:nvPr/>
        </p:nvSpPr>
        <p:spPr bwMode="auto">
          <a:xfrm>
            <a:off x="1600200" y="2057400"/>
            <a:ext cx="3886200" cy="3505200"/>
          </a:xfrm>
          <a:prstGeom prst="ellipse">
            <a:avLst/>
          </a:prstGeom>
          <a:solidFill>
            <a:schemeClr val="bg1"/>
          </a:solidFill>
          <a:ln w="9525">
            <a:solidFill>
              <a:srgbClr val="333399"/>
            </a:solidFill>
            <a:round/>
            <a:headEnd/>
            <a:tailEnd/>
          </a:ln>
        </p:spPr>
        <p:txBody>
          <a:bodyPr lIns="0" tIns="0" rIns="0" bIns="0" anchor="ctr">
            <a:spAutoFit/>
          </a:bodyPr>
          <a:lstStyle/>
          <a:p>
            <a:endParaRPr lang="es-AR" dirty="0"/>
          </a:p>
        </p:txBody>
      </p:sp>
      <p:sp>
        <p:nvSpPr>
          <p:cNvPr id="23557" name="Rectangle 3074"/>
          <p:cNvSpPr>
            <a:spLocks noGrp="1" noChangeArrowheads="1"/>
          </p:cNvSpPr>
          <p:nvPr>
            <p:ph type="title"/>
          </p:nvPr>
        </p:nvSpPr>
        <p:spPr>
          <a:xfrm>
            <a:off x="323528" y="0"/>
            <a:ext cx="8229600" cy="1143000"/>
          </a:xfrm>
        </p:spPr>
        <p:txBody>
          <a:bodyPr>
            <a:normAutofit fontScale="90000"/>
          </a:bodyPr>
          <a:lstStyle/>
          <a:p>
            <a:r>
              <a:rPr lang="es-ES_tradnl" dirty="0"/>
              <a:t>Operaciones de un Sistema Operativo</a:t>
            </a:r>
          </a:p>
        </p:txBody>
      </p:sp>
      <p:grpSp>
        <p:nvGrpSpPr>
          <p:cNvPr id="2" name="Group 3087"/>
          <p:cNvGrpSpPr>
            <a:grpSpLocks/>
          </p:cNvGrpSpPr>
          <p:nvPr/>
        </p:nvGrpSpPr>
        <p:grpSpPr bwMode="auto">
          <a:xfrm>
            <a:off x="3581400" y="2057400"/>
            <a:ext cx="1905000" cy="1752600"/>
            <a:chOff x="3744" y="1776"/>
            <a:chExt cx="1152" cy="1104"/>
          </a:xfrm>
        </p:grpSpPr>
        <p:sp>
          <p:nvSpPr>
            <p:cNvPr id="23590" name="Arc 3084"/>
            <p:cNvSpPr>
              <a:spLocks/>
            </p:cNvSpPr>
            <p:nvPr/>
          </p:nvSpPr>
          <p:spPr bwMode="auto">
            <a:xfrm>
              <a:off x="3744" y="1776"/>
              <a:ext cx="1152" cy="110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0099CC">
                <a:alpha val="50195"/>
              </a:srgbClr>
            </a:solidFill>
            <a:ln w="9525">
              <a:solidFill>
                <a:srgbClr val="333399"/>
              </a:solidFill>
              <a:round/>
              <a:headEnd/>
              <a:tailEnd/>
            </a:ln>
          </p:spPr>
          <p:txBody>
            <a:bodyPr wrap="none" lIns="0" tIns="0" rIns="0" bIns="0" anchor="ctr">
              <a:spAutoFit/>
            </a:bodyPr>
            <a:lstStyle/>
            <a:p>
              <a:endParaRPr lang="es-AR" dirty="0"/>
            </a:p>
          </p:txBody>
        </p:sp>
        <p:sp>
          <p:nvSpPr>
            <p:cNvPr id="23591" name="Freeform 3086"/>
            <p:cNvSpPr>
              <a:spLocks/>
            </p:cNvSpPr>
            <p:nvPr/>
          </p:nvSpPr>
          <p:spPr bwMode="auto">
            <a:xfrm>
              <a:off x="3744" y="1776"/>
              <a:ext cx="1152" cy="1104"/>
            </a:xfrm>
            <a:custGeom>
              <a:avLst/>
              <a:gdLst>
                <a:gd name="T0" fmla="*/ 0 w 1152"/>
                <a:gd name="T1" fmla="*/ 0 h 1104"/>
                <a:gd name="T2" fmla="*/ 0 w 1152"/>
                <a:gd name="T3" fmla="*/ 1104 h 1104"/>
                <a:gd name="T4" fmla="*/ 1152 w 1152"/>
                <a:gd name="T5" fmla="*/ 1104 h 1104"/>
                <a:gd name="T6" fmla="*/ 0 60000 65536"/>
                <a:gd name="T7" fmla="*/ 0 60000 65536"/>
                <a:gd name="T8" fmla="*/ 0 60000 65536"/>
                <a:gd name="T9" fmla="*/ 0 w 1152"/>
                <a:gd name="T10" fmla="*/ 0 h 1104"/>
                <a:gd name="T11" fmla="*/ 1152 w 1152"/>
                <a:gd name="T12" fmla="*/ 1104 h 1104"/>
              </a:gdLst>
              <a:ahLst/>
              <a:cxnLst>
                <a:cxn ang="T6">
                  <a:pos x="T0" y="T1"/>
                </a:cxn>
                <a:cxn ang="T7">
                  <a:pos x="T2" y="T3"/>
                </a:cxn>
                <a:cxn ang="T8">
                  <a:pos x="T4" y="T5"/>
                </a:cxn>
              </a:cxnLst>
              <a:rect l="T9" t="T10" r="T11" b="T12"/>
              <a:pathLst>
                <a:path w="1152" h="1104">
                  <a:moveTo>
                    <a:pt x="0" y="0"/>
                  </a:moveTo>
                  <a:lnTo>
                    <a:pt x="0" y="1104"/>
                  </a:lnTo>
                  <a:lnTo>
                    <a:pt x="1152" y="1104"/>
                  </a:lnTo>
                </a:path>
              </a:pathLst>
            </a:custGeom>
            <a:solidFill>
              <a:srgbClr val="0099CC">
                <a:alpha val="50195"/>
              </a:srgbClr>
            </a:solidFill>
            <a:ln w="9525" cap="flat" cmpd="sng">
              <a:solidFill>
                <a:srgbClr val="333399"/>
              </a:solidFill>
              <a:prstDash val="solid"/>
              <a:round/>
              <a:headEnd/>
              <a:tailEnd/>
            </a:ln>
          </p:spPr>
          <p:txBody>
            <a:bodyPr wrap="none" lIns="0" tIns="0" rIns="0" bIns="0" anchor="ctr">
              <a:spAutoFit/>
            </a:bodyPr>
            <a:lstStyle/>
            <a:p>
              <a:endParaRPr lang="es-AR" dirty="0"/>
            </a:p>
          </p:txBody>
        </p:sp>
      </p:grpSp>
      <p:grpSp>
        <p:nvGrpSpPr>
          <p:cNvPr id="3" name="Group 3088"/>
          <p:cNvGrpSpPr>
            <a:grpSpLocks/>
          </p:cNvGrpSpPr>
          <p:nvPr/>
        </p:nvGrpSpPr>
        <p:grpSpPr bwMode="auto">
          <a:xfrm flipV="1">
            <a:off x="3581400" y="3810000"/>
            <a:ext cx="1905000" cy="1752600"/>
            <a:chOff x="3744" y="1776"/>
            <a:chExt cx="1152" cy="1104"/>
          </a:xfrm>
        </p:grpSpPr>
        <p:sp>
          <p:nvSpPr>
            <p:cNvPr id="23588" name="Arc 3089"/>
            <p:cNvSpPr>
              <a:spLocks/>
            </p:cNvSpPr>
            <p:nvPr/>
          </p:nvSpPr>
          <p:spPr bwMode="auto">
            <a:xfrm>
              <a:off x="3744" y="1776"/>
              <a:ext cx="1152" cy="110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CCECFF">
                <a:alpha val="50195"/>
              </a:srgbClr>
            </a:solidFill>
            <a:ln w="9525">
              <a:solidFill>
                <a:srgbClr val="333399"/>
              </a:solidFill>
              <a:round/>
              <a:headEnd/>
              <a:tailEnd/>
            </a:ln>
          </p:spPr>
          <p:txBody>
            <a:bodyPr wrap="none" lIns="0" tIns="0" rIns="0" bIns="0" anchor="ctr">
              <a:spAutoFit/>
            </a:bodyPr>
            <a:lstStyle/>
            <a:p>
              <a:endParaRPr lang="es-AR" dirty="0"/>
            </a:p>
          </p:txBody>
        </p:sp>
        <p:sp>
          <p:nvSpPr>
            <p:cNvPr id="23589" name="Freeform 3090"/>
            <p:cNvSpPr>
              <a:spLocks/>
            </p:cNvSpPr>
            <p:nvPr/>
          </p:nvSpPr>
          <p:spPr bwMode="auto">
            <a:xfrm>
              <a:off x="3744" y="1776"/>
              <a:ext cx="1152" cy="1104"/>
            </a:xfrm>
            <a:custGeom>
              <a:avLst/>
              <a:gdLst>
                <a:gd name="T0" fmla="*/ 0 w 1152"/>
                <a:gd name="T1" fmla="*/ 0 h 1104"/>
                <a:gd name="T2" fmla="*/ 0 w 1152"/>
                <a:gd name="T3" fmla="*/ 1104 h 1104"/>
                <a:gd name="T4" fmla="*/ 1152 w 1152"/>
                <a:gd name="T5" fmla="*/ 1104 h 1104"/>
                <a:gd name="T6" fmla="*/ 0 60000 65536"/>
                <a:gd name="T7" fmla="*/ 0 60000 65536"/>
                <a:gd name="T8" fmla="*/ 0 60000 65536"/>
                <a:gd name="T9" fmla="*/ 0 w 1152"/>
                <a:gd name="T10" fmla="*/ 0 h 1104"/>
                <a:gd name="T11" fmla="*/ 1152 w 1152"/>
                <a:gd name="T12" fmla="*/ 1104 h 1104"/>
              </a:gdLst>
              <a:ahLst/>
              <a:cxnLst>
                <a:cxn ang="T6">
                  <a:pos x="T0" y="T1"/>
                </a:cxn>
                <a:cxn ang="T7">
                  <a:pos x="T2" y="T3"/>
                </a:cxn>
                <a:cxn ang="T8">
                  <a:pos x="T4" y="T5"/>
                </a:cxn>
              </a:cxnLst>
              <a:rect l="T9" t="T10" r="T11" b="T12"/>
              <a:pathLst>
                <a:path w="1152" h="1104">
                  <a:moveTo>
                    <a:pt x="0" y="0"/>
                  </a:moveTo>
                  <a:lnTo>
                    <a:pt x="0" y="1104"/>
                  </a:lnTo>
                  <a:lnTo>
                    <a:pt x="1152" y="1104"/>
                  </a:lnTo>
                </a:path>
              </a:pathLst>
            </a:custGeom>
            <a:solidFill>
              <a:srgbClr val="CCECFF">
                <a:alpha val="50195"/>
              </a:srgbClr>
            </a:solidFill>
            <a:ln w="9525" cap="flat" cmpd="sng">
              <a:solidFill>
                <a:srgbClr val="333399"/>
              </a:solidFill>
              <a:prstDash val="solid"/>
              <a:round/>
              <a:headEnd/>
              <a:tailEnd/>
            </a:ln>
          </p:spPr>
          <p:txBody>
            <a:bodyPr wrap="none" lIns="0" tIns="0" rIns="0" bIns="0" anchor="ctr">
              <a:spAutoFit/>
            </a:bodyPr>
            <a:lstStyle/>
            <a:p>
              <a:endParaRPr lang="es-AR" dirty="0"/>
            </a:p>
          </p:txBody>
        </p:sp>
      </p:grpSp>
      <p:grpSp>
        <p:nvGrpSpPr>
          <p:cNvPr id="4" name="Group 3099"/>
          <p:cNvGrpSpPr>
            <a:grpSpLocks/>
          </p:cNvGrpSpPr>
          <p:nvPr/>
        </p:nvGrpSpPr>
        <p:grpSpPr bwMode="auto">
          <a:xfrm>
            <a:off x="1600200" y="2057400"/>
            <a:ext cx="1982788" cy="3505200"/>
            <a:chOff x="2448" y="1776"/>
            <a:chExt cx="1249" cy="2208"/>
          </a:xfrm>
        </p:grpSpPr>
        <p:sp>
          <p:nvSpPr>
            <p:cNvPr id="23584" name="Arc 3094"/>
            <p:cNvSpPr>
              <a:spLocks/>
            </p:cNvSpPr>
            <p:nvPr/>
          </p:nvSpPr>
          <p:spPr bwMode="auto">
            <a:xfrm flipH="1">
              <a:off x="2448" y="1776"/>
              <a:ext cx="1248" cy="110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6699FF">
                <a:alpha val="50195"/>
              </a:srgbClr>
            </a:solidFill>
            <a:ln w="9525">
              <a:solidFill>
                <a:srgbClr val="333399"/>
              </a:solidFill>
              <a:round/>
              <a:headEnd/>
              <a:tailEnd/>
            </a:ln>
          </p:spPr>
          <p:txBody>
            <a:bodyPr wrap="none" lIns="0" tIns="0" rIns="0" bIns="0" anchor="ctr">
              <a:spAutoFit/>
            </a:bodyPr>
            <a:lstStyle/>
            <a:p>
              <a:endParaRPr lang="es-AR" dirty="0"/>
            </a:p>
          </p:txBody>
        </p:sp>
        <p:sp>
          <p:nvSpPr>
            <p:cNvPr id="23585" name="Freeform 3095"/>
            <p:cNvSpPr>
              <a:spLocks/>
            </p:cNvSpPr>
            <p:nvPr/>
          </p:nvSpPr>
          <p:spPr bwMode="auto">
            <a:xfrm>
              <a:off x="3696" y="1776"/>
              <a:ext cx="1" cy="1104"/>
            </a:xfrm>
            <a:custGeom>
              <a:avLst/>
              <a:gdLst>
                <a:gd name="T0" fmla="*/ 0 w 1"/>
                <a:gd name="T1" fmla="*/ 0 h 1104"/>
                <a:gd name="T2" fmla="*/ 0 w 1"/>
                <a:gd name="T3" fmla="*/ 1104 h 1104"/>
                <a:gd name="T4" fmla="*/ 0 60000 65536"/>
                <a:gd name="T5" fmla="*/ 0 60000 65536"/>
                <a:gd name="T6" fmla="*/ 0 w 1"/>
                <a:gd name="T7" fmla="*/ 0 h 1104"/>
                <a:gd name="T8" fmla="*/ 1 w 1"/>
                <a:gd name="T9" fmla="*/ 1104 h 1104"/>
              </a:gdLst>
              <a:ahLst/>
              <a:cxnLst>
                <a:cxn ang="T4">
                  <a:pos x="T0" y="T1"/>
                </a:cxn>
                <a:cxn ang="T5">
                  <a:pos x="T2" y="T3"/>
                </a:cxn>
              </a:cxnLst>
              <a:rect l="T6" t="T7" r="T8" b="T9"/>
              <a:pathLst>
                <a:path w="1" h="1104">
                  <a:moveTo>
                    <a:pt x="0" y="0"/>
                  </a:moveTo>
                  <a:lnTo>
                    <a:pt x="0" y="1104"/>
                  </a:lnTo>
                </a:path>
              </a:pathLst>
            </a:custGeom>
            <a:solidFill>
              <a:srgbClr val="6699FF">
                <a:alpha val="50195"/>
              </a:srgbClr>
            </a:solidFill>
            <a:ln w="9525" cap="flat" cmpd="sng">
              <a:solidFill>
                <a:srgbClr val="333399"/>
              </a:solidFill>
              <a:prstDash val="solid"/>
              <a:round/>
              <a:headEnd/>
              <a:tailEnd/>
            </a:ln>
          </p:spPr>
          <p:txBody>
            <a:bodyPr wrap="none" lIns="0" tIns="0" rIns="0" bIns="0" anchor="ctr">
              <a:spAutoFit/>
            </a:bodyPr>
            <a:lstStyle/>
            <a:p>
              <a:endParaRPr lang="es-AR" dirty="0"/>
            </a:p>
          </p:txBody>
        </p:sp>
        <p:sp>
          <p:nvSpPr>
            <p:cNvPr id="23586" name="Arc 3097"/>
            <p:cNvSpPr>
              <a:spLocks/>
            </p:cNvSpPr>
            <p:nvPr/>
          </p:nvSpPr>
          <p:spPr bwMode="auto">
            <a:xfrm flipH="1" flipV="1">
              <a:off x="2448" y="2880"/>
              <a:ext cx="1248" cy="110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6699FF">
                <a:alpha val="50195"/>
              </a:srgbClr>
            </a:solidFill>
            <a:ln w="9525">
              <a:solidFill>
                <a:srgbClr val="333399"/>
              </a:solidFill>
              <a:round/>
              <a:headEnd/>
              <a:tailEnd/>
            </a:ln>
          </p:spPr>
          <p:txBody>
            <a:bodyPr wrap="none" lIns="0" tIns="0" rIns="0" bIns="0" anchor="ctr">
              <a:spAutoFit/>
            </a:bodyPr>
            <a:lstStyle/>
            <a:p>
              <a:endParaRPr lang="es-AR" dirty="0"/>
            </a:p>
          </p:txBody>
        </p:sp>
        <p:sp>
          <p:nvSpPr>
            <p:cNvPr id="23587" name="Freeform 3098"/>
            <p:cNvSpPr>
              <a:spLocks/>
            </p:cNvSpPr>
            <p:nvPr/>
          </p:nvSpPr>
          <p:spPr bwMode="auto">
            <a:xfrm>
              <a:off x="3696" y="2880"/>
              <a:ext cx="1" cy="1104"/>
            </a:xfrm>
            <a:custGeom>
              <a:avLst/>
              <a:gdLst>
                <a:gd name="T0" fmla="*/ 0 w 1"/>
                <a:gd name="T1" fmla="*/ 1104 h 1104"/>
                <a:gd name="T2" fmla="*/ 0 w 1"/>
                <a:gd name="T3" fmla="*/ 0 h 1104"/>
                <a:gd name="T4" fmla="*/ 0 60000 65536"/>
                <a:gd name="T5" fmla="*/ 0 60000 65536"/>
                <a:gd name="T6" fmla="*/ 0 w 1"/>
                <a:gd name="T7" fmla="*/ 0 h 1104"/>
                <a:gd name="T8" fmla="*/ 1 w 1"/>
                <a:gd name="T9" fmla="*/ 1104 h 1104"/>
              </a:gdLst>
              <a:ahLst/>
              <a:cxnLst>
                <a:cxn ang="T4">
                  <a:pos x="T0" y="T1"/>
                </a:cxn>
                <a:cxn ang="T5">
                  <a:pos x="T2" y="T3"/>
                </a:cxn>
              </a:cxnLst>
              <a:rect l="T6" t="T7" r="T8" b="T9"/>
              <a:pathLst>
                <a:path w="1" h="1104">
                  <a:moveTo>
                    <a:pt x="0" y="1104"/>
                  </a:moveTo>
                  <a:lnTo>
                    <a:pt x="0" y="0"/>
                  </a:lnTo>
                </a:path>
              </a:pathLst>
            </a:custGeom>
            <a:solidFill>
              <a:srgbClr val="6699FF">
                <a:alpha val="50195"/>
              </a:srgbClr>
            </a:solidFill>
            <a:ln w="9525" cap="flat" cmpd="sng">
              <a:solidFill>
                <a:srgbClr val="333399"/>
              </a:solidFill>
              <a:prstDash val="solid"/>
              <a:round/>
              <a:headEnd/>
              <a:tailEnd/>
            </a:ln>
          </p:spPr>
          <p:txBody>
            <a:bodyPr wrap="none" lIns="0" tIns="0" rIns="0" bIns="0" anchor="ctr">
              <a:spAutoFit/>
            </a:bodyPr>
            <a:lstStyle/>
            <a:p>
              <a:endParaRPr lang="es-AR" dirty="0"/>
            </a:p>
          </p:txBody>
        </p:sp>
      </p:grpSp>
      <p:sp>
        <p:nvSpPr>
          <p:cNvPr id="161798" name="Oval 3078"/>
          <p:cNvSpPr>
            <a:spLocks noChangeArrowheads="1"/>
          </p:cNvSpPr>
          <p:nvPr/>
        </p:nvSpPr>
        <p:spPr bwMode="auto">
          <a:xfrm>
            <a:off x="2887663" y="3200400"/>
            <a:ext cx="1395412" cy="1220788"/>
          </a:xfrm>
          <a:prstGeom prst="ellipse">
            <a:avLst/>
          </a:prstGeom>
          <a:gradFill rotWithShape="0">
            <a:gsLst>
              <a:gs pos="0">
                <a:schemeClr val="folHlink">
                  <a:gamma/>
                  <a:tint val="33725"/>
                  <a:invGamma/>
                </a:schemeClr>
              </a:gs>
              <a:gs pos="100000">
                <a:schemeClr val="folHlink"/>
              </a:gs>
            </a:gsLst>
            <a:path path="shape">
              <a:fillToRect l="50000" t="50000" r="50000" b="50000"/>
            </a:path>
          </a:gradFill>
          <a:ln w="9525">
            <a:noFill/>
            <a:round/>
            <a:headEnd/>
            <a:tailEnd/>
          </a:ln>
          <a:effectLst/>
        </p:spPr>
        <p:txBody>
          <a:bodyPr lIns="0" tIns="0" rIns="0" bIns="0" anchor="ctr"/>
          <a:lstStyle/>
          <a:p>
            <a:pPr algn="ctr">
              <a:defRPr/>
            </a:pPr>
            <a:r>
              <a:rPr lang="es-ES_tradnl" sz="1600" dirty="0"/>
              <a:t>Hardware</a:t>
            </a:r>
            <a:endParaRPr lang="es-ES_tradnl" sz="1600" dirty="0">
              <a:solidFill>
                <a:srgbClr val="0033CC"/>
              </a:solidFill>
            </a:endParaRPr>
          </a:p>
        </p:txBody>
      </p:sp>
      <p:sp>
        <p:nvSpPr>
          <p:cNvPr id="23562" name="Oval 3080"/>
          <p:cNvSpPr>
            <a:spLocks noChangeArrowheads="1"/>
          </p:cNvSpPr>
          <p:nvPr/>
        </p:nvSpPr>
        <p:spPr bwMode="auto">
          <a:xfrm>
            <a:off x="2286000" y="2667000"/>
            <a:ext cx="2514600" cy="2286000"/>
          </a:xfrm>
          <a:prstGeom prst="ellipse">
            <a:avLst/>
          </a:prstGeom>
          <a:noFill/>
          <a:ln w="9525">
            <a:solidFill>
              <a:srgbClr val="000000"/>
            </a:solidFill>
            <a:prstDash val="sysDot"/>
            <a:round/>
            <a:headEnd/>
            <a:tailEnd/>
          </a:ln>
        </p:spPr>
        <p:txBody>
          <a:bodyPr lIns="0" tIns="0" rIns="0" bIns="0" anchor="ctr">
            <a:spAutoFit/>
          </a:bodyPr>
          <a:lstStyle/>
          <a:p>
            <a:endParaRPr lang="es-AR" dirty="0"/>
          </a:p>
        </p:txBody>
      </p:sp>
      <p:sp>
        <p:nvSpPr>
          <p:cNvPr id="23563" name="Text Box 3102"/>
          <p:cNvSpPr txBox="1">
            <a:spLocks noChangeArrowheads="1"/>
          </p:cNvSpPr>
          <p:nvPr/>
        </p:nvSpPr>
        <p:spPr bwMode="auto">
          <a:xfrm rot="2402527">
            <a:off x="3913188" y="3016250"/>
            <a:ext cx="700087" cy="441325"/>
          </a:xfrm>
          <a:prstGeom prst="rect">
            <a:avLst/>
          </a:prstGeom>
          <a:noFill/>
          <a:ln w="9525">
            <a:noFill/>
            <a:miter lim="800000"/>
            <a:headEnd/>
            <a:tailEnd/>
          </a:ln>
        </p:spPr>
        <p:txBody>
          <a:bodyPr wrap="none" lIns="0" tIns="0" rIns="0" bIns="0" anchor="ctr">
            <a:spAutoFit/>
          </a:bodyPr>
          <a:lstStyle/>
          <a:p>
            <a:pPr algn="ctr"/>
            <a:r>
              <a:rPr lang="en-US" sz="1600" b="1" dirty="0"/>
              <a:t>Device</a:t>
            </a:r>
          </a:p>
          <a:p>
            <a:pPr algn="ctr"/>
            <a:r>
              <a:rPr lang="en-US" sz="1600" b="1" dirty="0"/>
              <a:t>Drivers</a:t>
            </a:r>
          </a:p>
        </p:txBody>
      </p:sp>
      <p:sp>
        <p:nvSpPr>
          <p:cNvPr id="23564" name="Text Box 3103"/>
          <p:cNvSpPr txBox="1">
            <a:spLocks noChangeArrowheads="1"/>
          </p:cNvSpPr>
          <p:nvPr/>
        </p:nvSpPr>
        <p:spPr bwMode="auto">
          <a:xfrm rot="-3156678">
            <a:off x="3878263" y="4137025"/>
            <a:ext cx="768350" cy="441325"/>
          </a:xfrm>
          <a:prstGeom prst="rect">
            <a:avLst/>
          </a:prstGeom>
          <a:noFill/>
          <a:ln w="9525">
            <a:noFill/>
            <a:miter lim="800000"/>
            <a:headEnd/>
            <a:tailEnd/>
          </a:ln>
        </p:spPr>
        <p:txBody>
          <a:bodyPr wrap="none" lIns="0" tIns="0" rIns="0" bIns="0" anchor="ctr">
            <a:spAutoFit/>
          </a:bodyPr>
          <a:lstStyle/>
          <a:p>
            <a:pPr algn="ctr"/>
            <a:r>
              <a:rPr lang="en-US" sz="1600" b="1" dirty="0"/>
              <a:t>Buffers</a:t>
            </a:r>
            <a:r>
              <a:rPr lang="es-ES_tradnl" sz="1600" b="1" dirty="0"/>
              <a:t> </a:t>
            </a:r>
          </a:p>
          <a:p>
            <a:pPr algn="ctr"/>
            <a:r>
              <a:rPr lang="es-ES_tradnl" sz="1600" b="1" dirty="0"/>
              <a:t>de E/S</a:t>
            </a:r>
          </a:p>
        </p:txBody>
      </p:sp>
      <p:sp>
        <p:nvSpPr>
          <p:cNvPr id="23565" name="Text Box 3104"/>
          <p:cNvSpPr txBox="1">
            <a:spLocks noChangeArrowheads="1"/>
          </p:cNvSpPr>
          <p:nvPr/>
        </p:nvSpPr>
        <p:spPr bwMode="auto">
          <a:xfrm rot="-3156678">
            <a:off x="4152901" y="4586287"/>
            <a:ext cx="1130300" cy="441325"/>
          </a:xfrm>
          <a:prstGeom prst="rect">
            <a:avLst/>
          </a:prstGeom>
          <a:noFill/>
          <a:ln w="9525">
            <a:noFill/>
            <a:miter lim="800000"/>
            <a:headEnd/>
            <a:tailEnd/>
          </a:ln>
        </p:spPr>
        <p:txBody>
          <a:bodyPr wrap="none" lIns="0" tIns="0" rIns="0" bIns="0" anchor="ctr">
            <a:spAutoFit/>
          </a:bodyPr>
          <a:lstStyle/>
          <a:p>
            <a:pPr algn="ctr"/>
            <a:r>
              <a:rPr lang="en-US" sz="1600" b="1" dirty="0"/>
              <a:t>File System</a:t>
            </a:r>
          </a:p>
          <a:p>
            <a:pPr algn="ctr"/>
            <a:r>
              <a:rPr lang="en-US" sz="1600" b="1" dirty="0"/>
              <a:t> Manager</a:t>
            </a:r>
          </a:p>
        </p:txBody>
      </p:sp>
      <p:sp>
        <p:nvSpPr>
          <p:cNvPr id="23566" name="Line 3105"/>
          <p:cNvSpPr>
            <a:spLocks noChangeShapeType="1"/>
          </p:cNvSpPr>
          <p:nvPr/>
        </p:nvSpPr>
        <p:spPr bwMode="auto">
          <a:xfrm>
            <a:off x="1600200" y="3810000"/>
            <a:ext cx="685800" cy="0"/>
          </a:xfrm>
          <a:prstGeom prst="line">
            <a:avLst/>
          </a:prstGeom>
          <a:noFill/>
          <a:ln w="9525">
            <a:solidFill>
              <a:srgbClr val="333399"/>
            </a:solidFill>
            <a:round/>
            <a:headEnd/>
            <a:tailEnd/>
          </a:ln>
        </p:spPr>
        <p:txBody>
          <a:bodyPr wrap="none" lIns="0" tIns="0" rIns="0" bIns="0" anchor="ctr">
            <a:spAutoFit/>
          </a:bodyPr>
          <a:lstStyle/>
          <a:p>
            <a:endParaRPr lang="es-AR" dirty="0"/>
          </a:p>
        </p:txBody>
      </p:sp>
      <p:sp>
        <p:nvSpPr>
          <p:cNvPr id="23567" name="Text Box 3110"/>
          <p:cNvSpPr txBox="1">
            <a:spLocks noChangeArrowheads="1"/>
          </p:cNvSpPr>
          <p:nvPr/>
        </p:nvSpPr>
        <p:spPr bwMode="auto">
          <a:xfrm rot="-3156678">
            <a:off x="1466850" y="2900363"/>
            <a:ext cx="2020888" cy="220662"/>
          </a:xfrm>
          <a:prstGeom prst="rect">
            <a:avLst/>
          </a:prstGeom>
          <a:noFill/>
          <a:ln w="9525">
            <a:noFill/>
            <a:miter lim="800000"/>
            <a:headEnd/>
            <a:tailEnd/>
          </a:ln>
        </p:spPr>
        <p:txBody>
          <a:bodyPr wrap="none" lIns="0" tIns="0" rIns="0" bIns="0" anchor="ctr">
            <a:spAutoFit/>
          </a:bodyPr>
          <a:lstStyle/>
          <a:p>
            <a:pPr algn="ctr"/>
            <a:r>
              <a:rPr lang="es-ES_tradnl" sz="1600" b="1" dirty="0"/>
              <a:t>Gestión de Procesos</a:t>
            </a:r>
          </a:p>
        </p:txBody>
      </p:sp>
      <p:sp>
        <p:nvSpPr>
          <p:cNvPr id="23568" name="Text Box 3111"/>
          <p:cNvSpPr txBox="1">
            <a:spLocks noChangeArrowheads="1"/>
          </p:cNvSpPr>
          <p:nvPr/>
        </p:nvSpPr>
        <p:spPr bwMode="auto">
          <a:xfrm rot="2545031">
            <a:off x="1587500" y="4648200"/>
            <a:ext cx="1944688" cy="220663"/>
          </a:xfrm>
          <a:prstGeom prst="rect">
            <a:avLst/>
          </a:prstGeom>
          <a:noFill/>
          <a:ln w="9525">
            <a:noFill/>
            <a:miter lim="800000"/>
            <a:headEnd/>
            <a:tailEnd/>
          </a:ln>
        </p:spPr>
        <p:txBody>
          <a:bodyPr wrap="none" lIns="0" tIns="0" rIns="0" bIns="0" anchor="ctr">
            <a:spAutoFit/>
          </a:bodyPr>
          <a:lstStyle/>
          <a:p>
            <a:pPr algn="ctr"/>
            <a:r>
              <a:rPr lang="es-ES_tradnl" sz="1600" b="1" dirty="0"/>
              <a:t>Gestión de Memoria</a:t>
            </a:r>
          </a:p>
        </p:txBody>
      </p:sp>
      <p:sp>
        <p:nvSpPr>
          <p:cNvPr id="23569" name="Text Box 3115"/>
          <p:cNvSpPr txBox="1">
            <a:spLocks noChangeArrowheads="1"/>
          </p:cNvSpPr>
          <p:nvPr/>
        </p:nvSpPr>
        <p:spPr bwMode="auto">
          <a:xfrm>
            <a:off x="2550735" y="1673805"/>
            <a:ext cx="2066270" cy="387798"/>
          </a:xfrm>
          <a:prstGeom prst="rect">
            <a:avLst/>
          </a:prstGeom>
          <a:noFill/>
          <a:ln w="9525">
            <a:noFill/>
            <a:miter lim="800000"/>
            <a:headEnd/>
            <a:tailEnd/>
          </a:ln>
        </p:spPr>
        <p:txBody>
          <a:bodyPr wrap="none" lIns="0" tIns="0" rIns="0" bIns="0" anchor="ctr">
            <a:spAutoFit/>
          </a:bodyPr>
          <a:lstStyle/>
          <a:p>
            <a:pPr algn="ctr"/>
            <a:r>
              <a:rPr lang="es-ES_tradnl" sz="1400" b="1" dirty="0">
                <a:solidFill>
                  <a:srgbClr val="0033CC"/>
                </a:solidFill>
              </a:rPr>
              <a:t>Interfaz de aplicaciones </a:t>
            </a:r>
          </a:p>
          <a:p>
            <a:pPr algn="ctr"/>
            <a:r>
              <a:rPr lang="es-ES_tradnl" sz="1400" b="1" dirty="0">
                <a:solidFill>
                  <a:srgbClr val="0033CC"/>
                </a:solidFill>
              </a:rPr>
              <a:t>(API o </a:t>
            </a:r>
            <a:r>
              <a:rPr lang="en-US" sz="1400" b="1" dirty="0">
                <a:solidFill>
                  <a:srgbClr val="0033CC"/>
                </a:solidFill>
              </a:rPr>
              <a:t>System Call</a:t>
            </a:r>
            <a:r>
              <a:rPr lang="es-ES_tradnl" sz="1400" b="1" dirty="0">
                <a:solidFill>
                  <a:srgbClr val="0033CC"/>
                </a:solidFill>
              </a:rPr>
              <a:t>)</a:t>
            </a:r>
          </a:p>
        </p:txBody>
      </p:sp>
      <p:sp>
        <p:nvSpPr>
          <p:cNvPr id="23570" name="Text Box 3116"/>
          <p:cNvSpPr txBox="1">
            <a:spLocks noChangeArrowheads="1"/>
          </p:cNvSpPr>
          <p:nvPr/>
        </p:nvSpPr>
        <p:spPr bwMode="auto">
          <a:xfrm>
            <a:off x="2529261" y="1358770"/>
            <a:ext cx="2056653" cy="193899"/>
          </a:xfrm>
          <a:prstGeom prst="rect">
            <a:avLst/>
          </a:prstGeom>
          <a:noFill/>
          <a:ln w="9525">
            <a:noFill/>
            <a:miter lim="800000"/>
            <a:headEnd/>
            <a:tailEnd/>
          </a:ln>
        </p:spPr>
        <p:txBody>
          <a:bodyPr wrap="none" lIns="0" tIns="0" rIns="0" bIns="0" anchor="ctr">
            <a:spAutoFit/>
          </a:bodyPr>
          <a:lstStyle/>
          <a:p>
            <a:pPr algn="ctr"/>
            <a:r>
              <a:rPr lang="es-ES_tradnl" sz="1400" b="1" dirty="0">
                <a:solidFill>
                  <a:srgbClr val="0033CC"/>
                </a:solidFill>
              </a:rPr>
              <a:t>Aplicaciones de usuario</a:t>
            </a:r>
          </a:p>
        </p:txBody>
      </p:sp>
      <p:sp>
        <p:nvSpPr>
          <p:cNvPr id="23571" name="Rectangle 3117"/>
          <p:cNvSpPr>
            <a:spLocks noChangeArrowheads="1"/>
          </p:cNvSpPr>
          <p:nvPr/>
        </p:nvSpPr>
        <p:spPr bwMode="auto">
          <a:xfrm>
            <a:off x="6327195" y="1295400"/>
            <a:ext cx="533400" cy="304800"/>
          </a:xfrm>
          <a:prstGeom prst="rect">
            <a:avLst/>
          </a:prstGeom>
          <a:solidFill>
            <a:schemeClr val="accent3">
              <a:lumMod val="40000"/>
              <a:lumOff val="60000"/>
            </a:schemeClr>
          </a:solidFill>
          <a:ln w="9525">
            <a:noFill/>
            <a:miter lim="800000"/>
            <a:headEnd/>
            <a:tailEnd/>
          </a:ln>
        </p:spPr>
        <p:txBody>
          <a:bodyPr wrap="none" lIns="0" tIns="0" rIns="0" bIns="0" anchor="ctr">
            <a:spAutoFit/>
          </a:bodyPr>
          <a:lstStyle/>
          <a:p>
            <a:endParaRPr lang="es-AR" dirty="0"/>
          </a:p>
        </p:txBody>
      </p:sp>
      <p:sp>
        <p:nvSpPr>
          <p:cNvPr id="23572" name="Rectangle 3118"/>
          <p:cNvSpPr>
            <a:spLocks noChangeArrowheads="1"/>
          </p:cNvSpPr>
          <p:nvPr/>
        </p:nvSpPr>
        <p:spPr bwMode="auto">
          <a:xfrm>
            <a:off x="6372200" y="2276872"/>
            <a:ext cx="533400" cy="304800"/>
          </a:xfrm>
          <a:prstGeom prst="rect">
            <a:avLst/>
          </a:prstGeom>
          <a:solidFill>
            <a:schemeClr val="accent3">
              <a:lumMod val="75000"/>
            </a:schemeClr>
          </a:solidFill>
          <a:ln w="9525">
            <a:solidFill>
              <a:schemeClr val="accent6"/>
            </a:solidFill>
            <a:miter lim="800000"/>
            <a:headEnd/>
            <a:tailEnd/>
          </a:ln>
        </p:spPr>
        <p:txBody>
          <a:bodyPr wrap="none" lIns="0" tIns="0" rIns="0" bIns="0" anchor="ctr">
            <a:spAutoFit/>
          </a:bodyPr>
          <a:lstStyle/>
          <a:p>
            <a:endParaRPr lang="es-AR" dirty="0"/>
          </a:p>
        </p:txBody>
      </p:sp>
      <p:sp>
        <p:nvSpPr>
          <p:cNvPr id="23573" name="Rectangle 3119"/>
          <p:cNvSpPr>
            <a:spLocks noChangeArrowheads="1"/>
          </p:cNvSpPr>
          <p:nvPr/>
        </p:nvSpPr>
        <p:spPr bwMode="auto">
          <a:xfrm>
            <a:off x="6629400" y="3557588"/>
            <a:ext cx="533400" cy="304800"/>
          </a:xfrm>
          <a:prstGeom prst="rect">
            <a:avLst/>
          </a:prstGeom>
          <a:solidFill>
            <a:srgbClr val="CCECFF"/>
          </a:solidFill>
          <a:ln w="9525">
            <a:noFill/>
            <a:miter lim="800000"/>
            <a:headEnd/>
            <a:tailEnd/>
          </a:ln>
        </p:spPr>
        <p:txBody>
          <a:bodyPr wrap="none" lIns="0" tIns="0" rIns="0" bIns="0" anchor="ctr">
            <a:spAutoFit/>
          </a:bodyPr>
          <a:lstStyle/>
          <a:p>
            <a:endParaRPr lang="es-AR" dirty="0"/>
          </a:p>
        </p:txBody>
      </p:sp>
      <p:sp>
        <p:nvSpPr>
          <p:cNvPr id="23574" name="Rectangle 3120"/>
          <p:cNvSpPr>
            <a:spLocks noChangeArrowheads="1"/>
          </p:cNvSpPr>
          <p:nvPr/>
        </p:nvSpPr>
        <p:spPr bwMode="auto">
          <a:xfrm>
            <a:off x="6629400" y="3938588"/>
            <a:ext cx="533400" cy="304800"/>
          </a:xfrm>
          <a:prstGeom prst="rect">
            <a:avLst/>
          </a:prstGeom>
          <a:solidFill>
            <a:schemeClr val="hlink"/>
          </a:solidFill>
          <a:ln w="9525">
            <a:noFill/>
            <a:miter lim="800000"/>
            <a:headEnd/>
            <a:tailEnd/>
          </a:ln>
        </p:spPr>
        <p:txBody>
          <a:bodyPr wrap="none" lIns="0" tIns="0" rIns="0" bIns="0" anchor="ctr">
            <a:spAutoFit/>
          </a:bodyPr>
          <a:lstStyle/>
          <a:p>
            <a:endParaRPr lang="es-AR" dirty="0"/>
          </a:p>
        </p:txBody>
      </p:sp>
      <p:sp>
        <p:nvSpPr>
          <p:cNvPr id="23575" name="Rectangle 3121"/>
          <p:cNvSpPr>
            <a:spLocks noChangeArrowheads="1"/>
          </p:cNvSpPr>
          <p:nvPr/>
        </p:nvSpPr>
        <p:spPr bwMode="auto">
          <a:xfrm>
            <a:off x="6629400" y="4319588"/>
            <a:ext cx="533400" cy="304800"/>
          </a:xfrm>
          <a:prstGeom prst="rect">
            <a:avLst/>
          </a:prstGeom>
          <a:solidFill>
            <a:srgbClr val="0099CC">
              <a:alpha val="50195"/>
            </a:srgbClr>
          </a:solidFill>
          <a:ln w="9525">
            <a:noFill/>
            <a:miter lim="800000"/>
            <a:headEnd/>
            <a:tailEnd/>
          </a:ln>
        </p:spPr>
        <p:txBody>
          <a:bodyPr wrap="none" lIns="0" tIns="0" rIns="0" bIns="0" anchor="ctr">
            <a:spAutoFit/>
          </a:bodyPr>
          <a:lstStyle/>
          <a:p>
            <a:endParaRPr lang="es-AR" dirty="0"/>
          </a:p>
        </p:txBody>
      </p:sp>
      <p:sp>
        <p:nvSpPr>
          <p:cNvPr id="23576" name="Rectangle 3122"/>
          <p:cNvSpPr>
            <a:spLocks noChangeArrowheads="1"/>
          </p:cNvSpPr>
          <p:nvPr/>
        </p:nvSpPr>
        <p:spPr bwMode="auto">
          <a:xfrm>
            <a:off x="6629400" y="5329445"/>
            <a:ext cx="533400" cy="304800"/>
          </a:xfrm>
          <a:prstGeom prst="rect">
            <a:avLst/>
          </a:prstGeom>
          <a:solidFill>
            <a:schemeClr val="folHlink"/>
          </a:solidFill>
          <a:ln w="9525">
            <a:noFill/>
            <a:miter lim="800000"/>
            <a:headEnd/>
            <a:tailEnd/>
          </a:ln>
        </p:spPr>
        <p:txBody>
          <a:bodyPr wrap="none" lIns="0" tIns="0" rIns="0" bIns="0" anchor="ctr">
            <a:spAutoFit/>
          </a:bodyPr>
          <a:lstStyle/>
          <a:p>
            <a:endParaRPr lang="es-AR" dirty="0"/>
          </a:p>
        </p:txBody>
      </p:sp>
      <p:sp>
        <p:nvSpPr>
          <p:cNvPr id="23577" name="Text Box 3123"/>
          <p:cNvSpPr txBox="1">
            <a:spLocks noChangeArrowheads="1"/>
          </p:cNvSpPr>
          <p:nvPr/>
        </p:nvSpPr>
        <p:spPr bwMode="auto">
          <a:xfrm>
            <a:off x="7002270" y="1295400"/>
            <a:ext cx="1935215" cy="768350"/>
          </a:xfrm>
          <a:prstGeom prst="rect">
            <a:avLst/>
          </a:prstGeom>
          <a:noFill/>
          <a:ln w="9525">
            <a:noFill/>
            <a:miter lim="800000"/>
            <a:headEnd/>
            <a:tailEnd/>
          </a:ln>
        </p:spPr>
        <p:txBody>
          <a:bodyPr wrap="square" lIns="0" tIns="0" rIns="0" bIns="0" anchor="ctr">
            <a:spAutoFit/>
          </a:bodyPr>
          <a:lstStyle/>
          <a:p>
            <a:r>
              <a:rPr lang="es-ES_tradnl" sz="1400" dirty="0">
                <a:solidFill>
                  <a:srgbClr val="0033CC"/>
                </a:solidFill>
              </a:rPr>
              <a:t>Programas de Aplicación y Utilitarios</a:t>
            </a:r>
          </a:p>
          <a:p>
            <a:r>
              <a:rPr lang="es-ES_tradnl" sz="1400" dirty="0">
                <a:solidFill>
                  <a:srgbClr val="0033CC"/>
                </a:solidFill>
              </a:rPr>
              <a:t>Ejecutan en el menor nivel de privilegio</a:t>
            </a:r>
          </a:p>
        </p:txBody>
      </p:sp>
      <p:sp>
        <p:nvSpPr>
          <p:cNvPr id="23578" name="Text Box 3124"/>
          <p:cNvSpPr txBox="1">
            <a:spLocks noChangeArrowheads="1"/>
          </p:cNvSpPr>
          <p:nvPr/>
        </p:nvSpPr>
        <p:spPr bwMode="auto">
          <a:xfrm>
            <a:off x="6957265" y="2293363"/>
            <a:ext cx="1980220" cy="775597"/>
          </a:xfrm>
          <a:prstGeom prst="rect">
            <a:avLst/>
          </a:prstGeom>
          <a:noFill/>
          <a:ln w="9525">
            <a:noFill/>
            <a:miter lim="800000"/>
            <a:headEnd/>
            <a:tailEnd/>
          </a:ln>
        </p:spPr>
        <p:txBody>
          <a:bodyPr wrap="square" lIns="0" tIns="0" rIns="0" bIns="0" anchor="ctr">
            <a:spAutoFit/>
          </a:bodyPr>
          <a:lstStyle/>
          <a:p>
            <a:r>
              <a:rPr lang="es-ES_tradnl" sz="1400" dirty="0">
                <a:solidFill>
                  <a:srgbClr val="0033CC"/>
                </a:solidFill>
              </a:rPr>
              <a:t>Capa de interfaz para acceso a los servicios del S.O. Por parte de las aplicaciones</a:t>
            </a:r>
          </a:p>
        </p:txBody>
      </p:sp>
      <p:sp>
        <p:nvSpPr>
          <p:cNvPr id="23579" name="AutoShape 3125"/>
          <p:cNvSpPr>
            <a:spLocks/>
          </p:cNvSpPr>
          <p:nvPr/>
        </p:nvSpPr>
        <p:spPr bwMode="auto">
          <a:xfrm>
            <a:off x="7239000" y="3505200"/>
            <a:ext cx="152400" cy="1143000"/>
          </a:xfrm>
          <a:prstGeom prst="rightBrace">
            <a:avLst>
              <a:gd name="adj1" fmla="val 62500"/>
              <a:gd name="adj2" fmla="val 50000"/>
            </a:avLst>
          </a:prstGeom>
          <a:noFill/>
          <a:ln w="9525">
            <a:solidFill>
              <a:srgbClr val="333399"/>
            </a:solidFill>
            <a:round/>
            <a:headEnd/>
            <a:tailEnd/>
          </a:ln>
        </p:spPr>
        <p:txBody>
          <a:bodyPr lIns="0" tIns="0" rIns="0" bIns="0" anchor="ctr"/>
          <a:lstStyle/>
          <a:p>
            <a:pPr algn="ctr"/>
            <a:endParaRPr lang="es-ES_tradnl" sz="1600" dirty="0">
              <a:solidFill>
                <a:srgbClr val="0033CC"/>
              </a:solidFill>
              <a:latin typeface="Verdana" pitchFamily="34" charset="0"/>
            </a:endParaRPr>
          </a:p>
        </p:txBody>
      </p:sp>
      <p:sp>
        <p:nvSpPr>
          <p:cNvPr id="23580" name="Text Box 3127"/>
          <p:cNvSpPr txBox="1">
            <a:spLocks noChangeArrowheads="1"/>
          </p:cNvSpPr>
          <p:nvPr/>
        </p:nvSpPr>
        <p:spPr bwMode="auto">
          <a:xfrm>
            <a:off x="7466013" y="4014788"/>
            <a:ext cx="809625" cy="220662"/>
          </a:xfrm>
          <a:prstGeom prst="rect">
            <a:avLst/>
          </a:prstGeom>
          <a:noFill/>
          <a:ln w="9525">
            <a:noFill/>
            <a:miter lim="800000"/>
            <a:headEnd/>
            <a:tailEnd/>
          </a:ln>
        </p:spPr>
        <p:txBody>
          <a:bodyPr wrap="none" lIns="0" tIns="0" rIns="0" bIns="0" anchor="ctr">
            <a:spAutoFit/>
          </a:bodyPr>
          <a:lstStyle/>
          <a:p>
            <a:pPr algn="ctr"/>
            <a:r>
              <a:rPr lang="es-ES_tradnl" sz="1600" dirty="0">
                <a:solidFill>
                  <a:srgbClr val="0033CC"/>
                </a:solidFill>
              </a:rPr>
              <a:t>KERNEL</a:t>
            </a:r>
          </a:p>
        </p:txBody>
      </p:sp>
      <p:sp>
        <p:nvSpPr>
          <p:cNvPr id="23581" name="Text Box 3128"/>
          <p:cNvSpPr txBox="1">
            <a:spLocks noChangeArrowheads="1"/>
          </p:cNvSpPr>
          <p:nvPr/>
        </p:nvSpPr>
        <p:spPr bwMode="auto">
          <a:xfrm>
            <a:off x="7239000" y="5314950"/>
            <a:ext cx="1905000" cy="989013"/>
          </a:xfrm>
          <a:prstGeom prst="rect">
            <a:avLst/>
          </a:prstGeom>
          <a:noFill/>
          <a:ln w="9525">
            <a:noFill/>
            <a:miter lim="800000"/>
            <a:headEnd/>
            <a:tailEnd/>
          </a:ln>
        </p:spPr>
        <p:txBody>
          <a:bodyPr lIns="0" tIns="0" rIns="0" bIns="0" anchor="ctr">
            <a:spAutoFit/>
          </a:bodyPr>
          <a:lstStyle/>
          <a:p>
            <a:r>
              <a:rPr lang="es-ES_tradnl" sz="1600" dirty="0">
                <a:solidFill>
                  <a:srgbClr val="0033CC"/>
                </a:solidFill>
              </a:rPr>
              <a:t>Hardware</a:t>
            </a:r>
            <a:r>
              <a:rPr lang="es-ES_tradnl" sz="1400" dirty="0">
                <a:solidFill>
                  <a:srgbClr val="0033CC"/>
                </a:solidFill>
              </a:rPr>
              <a:t> </a:t>
            </a:r>
          </a:p>
          <a:p>
            <a:r>
              <a:rPr lang="es-ES_tradnl" sz="1400" dirty="0">
                <a:solidFill>
                  <a:srgbClr val="0033CC"/>
                </a:solidFill>
              </a:rPr>
              <a:t>(lo que golpeamos a causa de los estándares de calidad de algunos S.O.’s ....)</a:t>
            </a:r>
          </a:p>
        </p:txBody>
      </p:sp>
      <p:sp>
        <p:nvSpPr>
          <p:cNvPr id="23582" name="Text Box 3101"/>
          <p:cNvSpPr txBox="1">
            <a:spLocks noChangeArrowheads="1"/>
          </p:cNvSpPr>
          <p:nvPr/>
        </p:nvSpPr>
        <p:spPr bwMode="auto">
          <a:xfrm rot="2402527">
            <a:off x="3852863" y="2743200"/>
            <a:ext cx="1581150" cy="220663"/>
          </a:xfrm>
          <a:prstGeom prst="rect">
            <a:avLst/>
          </a:prstGeom>
          <a:noFill/>
          <a:ln w="9525">
            <a:noFill/>
            <a:miter lim="800000"/>
            <a:headEnd/>
            <a:tailEnd/>
          </a:ln>
        </p:spPr>
        <p:txBody>
          <a:bodyPr wrap="none" lIns="0" tIns="0" rIns="0" bIns="0" anchor="ctr">
            <a:spAutoFit/>
          </a:bodyPr>
          <a:lstStyle/>
          <a:p>
            <a:pPr algn="ctr"/>
            <a:r>
              <a:rPr lang="es-ES_tradnl" sz="1600" b="1" dirty="0"/>
              <a:t>Servicios de E/S</a:t>
            </a:r>
          </a:p>
        </p:txBody>
      </p:sp>
      <p:sp>
        <p:nvSpPr>
          <p:cNvPr id="23583" name="Text Box 3106"/>
          <p:cNvSpPr txBox="1">
            <a:spLocks noChangeArrowheads="1"/>
          </p:cNvSpPr>
          <p:nvPr/>
        </p:nvSpPr>
        <p:spPr bwMode="auto">
          <a:xfrm rot="-5358372">
            <a:off x="2210594" y="3669506"/>
            <a:ext cx="981075" cy="220663"/>
          </a:xfrm>
          <a:prstGeom prst="rect">
            <a:avLst/>
          </a:prstGeom>
          <a:noFill/>
          <a:ln w="9525">
            <a:noFill/>
            <a:miter lim="800000"/>
            <a:headEnd/>
            <a:tailEnd/>
          </a:ln>
        </p:spPr>
        <p:txBody>
          <a:bodyPr wrap="none" lIns="0" tIns="0" rIns="0" bIns="0" anchor="ctr">
            <a:spAutoFit/>
          </a:bodyPr>
          <a:lstStyle/>
          <a:p>
            <a:pPr algn="ctr"/>
            <a:r>
              <a:rPr lang="en-US" sz="1600" b="1" dirty="0"/>
              <a:t>Scheduler</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a:off x="539552" y="3789040"/>
            <a:ext cx="7632848" cy="172819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a:t>
            </a:r>
          </a:p>
        </p:txBody>
      </p:sp>
      <p:sp>
        <p:nvSpPr>
          <p:cNvPr id="13" name="12 Rectángulo"/>
          <p:cNvSpPr/>
          <p:nvPr/>
        </p:nvSpPr>
        <p:spPr>
          <a:xfrm>
            <a:off x="539552" y="1628800"/>
            <a:ext cx="7632848" cy="172819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c</a:t>
            </a:r>
          </a:p>
        </p:txBody>
      </p:sp>
      <p:sp>
        <p:nvSpPr>
          <p:cNvPr id="2" name="1 Título"/>
          <p:cNvSpPr>
            <a:spLocks noGrp="1"/>
          </p:cNvSpPr>
          <p:nvPr>
            <p:ph type="title"/>
          </p:nvPr>
        </p:nvSpPr>
        <p:spPr/>
        <p:txBody>
          <a:bodyPr>
            <a:normAutofit fontScale="90000"/>
          </a:bodyPr>
          <a:lstStyle/>
          <a:p>
            <a:r>
              <a:rPr lang="es-AR" dirty="0"/>
              <a:t>Operaciones del Sistema Operativo</a:t>
            </a:r>
            <a:br>
              <a:rPr lang="es-AR" dirty="0"/>
            </a:br>
            <a:endParaRPr lang="es-AR" dirty="0"/>
          </a:p>
        </p:txBody>
      </p:sp>
      <p:cxnSp>
        <p:nvCxnSpPr>
          <p:cNvPr id="5" name="4 Conector recto"/>
          <p:cNvCxnSpPr/>
          <p:nvPr/>
        </p:nvCxnSpPr>
        <p:spPr>
          <a:xfrm>
            <a:off x="1043608" y="3573016"/>
            <a:ext cx="65527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 name="7 Rectángulo redondeado"/>
          <p:cNvSpPr/>
          <p:nvPr/>
        </p:nvSpPr>
        <p:spPr>
          <a:xfrm>
            <a:off x="971600" y="2132856"/>
            <a:ext cx="1584176"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95000"/>
                  </a:schemeClr>
                </a:solidFill>
              </a:rPr>
              <a:t>Ejecución de un Proceso de Usuario</a:t>
            </a:r>
          </a:p>
        </p:txBody>
      </p:sp>
      <p:sp>
        <p:nvSpPr>
          <p:cNvPr id="10" name="9 Rectángulo redondeado"/>
          <p:cNvSpPr/>
          <p:nvPr/>
        </p:nvSpPr>
        <p:spPr>
          <a:xfrm>
            <a:off x="2915816" y="2132856"/>
            <a:ext cx="1584176"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95000"/>
                  </a:schemeClr>
                </a:solidFill>
              </a:rPr>
              <a:t>Llamadas de Sistema</a:t>
            </a:r>
          </a:p>
        </p:txBody>
      </p:sp>
      <p:cxnSp>
        <p:nvCxnSpPr>
          <p:cNvPr id="12" name="11 Conector recto de flecha"/>
          <p:cNvCxnSpPr>
            <a:stCxn id="8" idx="3"/>
            <a:endCxn id="10" idx="1"/>
          </p:cNvCxnSpPr>
          <p:nvPr/>
        </p:nvCxnSpPr>
        <p:spPr>
          <a:xfrm>
            <a:off x="2555776" y="2564904"/>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13 Rectángulo redondeado"/>
          <p:cNvSpPr/>
          <p:nvPr/>
        </p:nvSpPr>
        <p:spPr>
          <a:xfrm>
            <a:off x="4499992" y="4005064"/>
            <a:ext cx="1584176"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95000"/>
                  </a:schemeClr>
                </a:solidFill>
              </a:rPr>
              <a:t>Ejecutar llamada Sistema</a:t>
            </a:r>
          </a:p>
        </p:txBody>
      </p:sp>
      <p:sp>
        <p:nvSpPr>
          <p:cNvPr id="16" name="15 Rectángulo redondeado"/>
          <p:cNvSpPr/>
          <p:nvPr/>
        </p:nvSpPr>
        <p:spPr>
          <a:xfrm>
            <a:off x="6372200" y="2132856"/>
            <a:ext cx="1584176"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lumMod val="95000"/>
                  </a:schemeClr>
                </a:solidFill>
              </a:rPr>
              <a:t>Retorno  de Llamada de Sistema</a:t>
            </a:r>
          </a:p>
        </p:txBody>
      </p:sp>
      <p:cxnSp>
        <p:nvCxnSpPr>
          <p:cNvPr id="18" name="17 Conector recto de flecha"/>
          <p:cNvCxnSpPr/>
          <p:nvPr/>
        </p:nvCxnSpPr>
        <p:spPr>
          <a:xfrm>
            <a:off x="4355976" y="2924944"/>
            <a:ext cx="216024"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p:nvPr/>
        </p:nvCxnSpPr>
        <p:spPr>
          <a:xfrm flipV="1">
            <a:off x="6012160" y="2996952"/>
            <a:ext cx="504056"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21 CuadroTexto"/>
          <p:cNvSpPr txBox="1"/>
          <p:nvPr/>
        </p:nvSpPr>
        <p:spPr>
          <a:xfrm>
            <a:off x="683568" y="1700808"/>
            <a:ext cx="3023585" cy="369332"/>
          </a:xfrm>
          <a:prstGeom prst="rect">
            <a:avLst/>
          </a:prstGeom>
          <a:noFill/>
        </p:spPr>
        <p:txBody>
          <a:bodyPr wrap="none" rtlCol="0">
            <a:spAutoFit/>
          </a:bodyPr>
          <a:lstStyle/>
          <a:p>
            <a:r>
              <a:rPr lang="es-AR" dirty="0"/>
              <a:t>Modo Usuario Bit de Modo =1</a:t>
            </a:r>
          </a:p>
        </p:txBody>
      </p:sp>
      <p:sp>
        <p:nvSpPr>
          <p:cNvPr id="23" name="22 CuadroTexto"/>
          <p:cNvSpPr txBox="1"/>
          <p:nvPr/>
        </p:nvSpPr>
        <p:spPr>
          <a:xfrm>
            <a:off x="755576" y="3923764"/>
            <a:ext cx="2900794" cy="369332"/>
          </a:xfrm>
          <a:prstGeom prst="rect">
            <a:avLst/>
          </a:prstGeom>
          <a:noFill/>
        </p:spPr>
        <p:txBody>
          <a:bodyPr wrap="none" rtlCol="0">
            <a:spAutoFit/>
          </a:bodyPr>
          <a:lstStyle/>
          <a:p>
            <a:r>
              <a:rPr lang="es-AR" dirty="0"/>
              <a:t>Modo Kernel Bit de Modo =0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074"/>
          <p:cNvSpPr>
            <a:spLocks noChangeArrowheads="1"/>
          </p:cNvSpPr>
          <p:nvPr/>
        </p:nvSpPr>
        <p:spPr bwMode="auto">
          <a:xfrm>
            <a:off x="1066800" y="4648200"/>
            <a:ext cx="7391400" cy="1981200"/>
          </a:xfrm>
          <a:prstGeom prst="rect">
            <a:avLst/>
          </a:prstGeom>
          <a:solidFill>
            <a:schemeClr val="accent2">
              <a:lumMod val="40000"/>
              <a:lumOff val="60000"/>
            </a:schemeClr>
          </a:solidFill>
          <a:ln w="9525">
            <a:noFill/>
            <a:miter lim="800000"/>
            <a:headEnd/>
            <a:tailEnd/>
          </a:ln>
        </p:spPr>
        <p:txBody>
          <a:bodyPr lIns="0" tIns="0" rIns="0" bIns="0" anchor="ctr">
            <a:spAutoFit/>
          </a:bodyPr>
          <a:lstStyle/>
          <a:p>
            <a:endParaRPr lang="es-AR" dirty="0"/>
          </a:p>
        </p:txBody>
      </p:sp>
      <p:sp>
        <p:nvSpPr>
          <p:cNvPr id="26627" name="Rectangle 2073"/>
          <p:cNvSpPr>
            <a:spLocks noChangeArrowheads="1"/>
          </p:cNvSpPr>
          <p:nvPr/>
        </p:nvSpPr>
        <p:spPr bwMode="auto">
          <a:xfrm>
            <a:off x="1066800" y="2514600"/>
            <a:ext cx="7391400" cy="2133600"/>
          </a:xfrm>
          <a:prstGeom prst="rect">
            <a:avLst/>
          </a:prstGeom>
          <a:solidFill>
            <a:schemeClr val="accent3">
              <a:lumMod val="40000"/>
              <a:lumOff val="60000"/>
            </a:schemeClr>
          </a:solidFill>
          <a:ln w="9525">
            <a:noFill/>
            <a:miter lim="800000"/>
            <a:headEnd/>
            <a:tailEnd/>
          </a:ln>
        </p:spPr>
        <p:txBody>
          <a:bodyPr wrap="none" lIns="0" tIns="0" rIns="0" bIns="0" anchor="ctr">
            <a:spAutoFit/>
          </a:bodyPr>
          <a:lstStyle/>
          <a:p>
            <a:endParaRPr lang="es-AR" dirty="0"/>
          </a:p>
        </p:txBody>
      </p:sp>
      <p:sp>
        <p:nvSpPr>
          <p:cNvPr id="26628" name="Rectangle 2050"/>
          <p:cNvSpPr>
            <a:spLocks noGrp="1" noChangeArrowheads="1"/>
          </p:cNvSpPr>
          <p:nvPr>
            <p:ph type="title"/>
          </p:nvPr>
        </p:nvSpPr>
        <p:spPr/>
        <p:txBody>
          <a:bodyPr>
            <a:normAutofit fontScale="90000"/>
          </a:bodyPr>
          <a:lstStyle/>
          <a:p>
            <a:r>
              <a:rPr lang="es-ES_tradnl" dirty="0"/>
              <a:t>Operaciones de un Sistema Operativo</a:t>
            </a:r>
            <a:endParaRPr lang="es-AR" dirty="0"/>
          </a:p>
        </p:txBody>
      </p:sp>
      <p:sp>
        <p:nvSpPr>
          <p:cNvPr id="26629" name="Rectangle 2051"/>
          <p:cNvSpPr>
            <a:spLocks noGrp="1" noChangeArrowheads="1"/>
          </p:cNvSpPr>
          <p:nvPr>
            <p:ph type="body" idx="1"/>
          </p:nvPr>
        </p:nvSpPr>
        <p:spPr>
          <a:xfrm>
            <a:off x="457200" y="1174750"/>
            <a:ext cx="8686800" cy="1416050"/>
          </a:xfrm>
        </p:spPr>
        <p:txBody>
          <a:bodyPr/>
          <a:lstStyle/>
          <a:p>
            <a:pPr eaLnBrk="1" hangingPunct="1">
              <a:lnSpc>
                <a:spcPct val="90000"/>
              </a:lnSpc>
              <a:buNone/>
            </a:pPr>
            <a:r>
              <a:rPr lang="es-AR" sz="2000" dirty="0"/>
              <a:t>Gestiona los niveles de Protección</a:t>
            </a:r>
          </a:p>
          <a:p>
            <a:pPr lvl="1" eaLnBrk="1" hangingPunct="1">
              <a:lnSpc>
                <a:spcPct val="90000"/>
              </a:lnSpc>
            </a:pPr>
            <a:r>
              <a:rPr lang="es-AR" sz="1800" dirty="0"/>
              <a:t>Ejecución en modo Kernel.</a:t>
            </a:r>
          </a:p>
          <a:p>
            <a:pPr lvl="1" eaLnBrk="1" hangingPunct="1">
              <a:lnSpc>
                <a:spcPct val="90000"/>
              </a:lnSpc>
            </a:pPr>
            <a:r>
              <a:rPr lang="es-AR" sz="1800" dirty="0"/>
              <a:t>Ejecución en modo User. </a:t>
            </a:r>
          </a:p>
          <a:p>
            <a:pPr lvl="1" eaLnBrk="1" hangingPunct="1">
              <a:lnSpc>
                <a:spcPct val="90000"/>
              </a:lnSpc>
            </a:pPr>
            <a:r>
              <a:rPr lang="es-AR" sz="1800" dirty="0"/>
              <a:t>Maneja Stacks separados.</a:t>
            </a:r>
          </a:p>
        </p:txBody>
      </p:sp>
      <p:sp>
        <p:nvSpPr>
          <p:cNvPr id="26630" name="Line 2053"/>
          <p:cNvSpPr>
            <a:spLocks noChangeShapeType="1"/>
          </p:cNvSpPr>
          <p:nvPr/>
        </p:nvSpPr>
        <p:spPr bwMode="auto">
          <a:xfrm>
            <a:off x="1219200" y="4648200"/>
            <a:ext cx="6858000" cy="0"/>
          </a:xfrm>
          <a:prstGeom prst="line">
            <a:avLst/>
          </a:prstGeom>
          <a:noFill/>
          <a:ln w="38100">
            <a:solidFill>
              <a:srgbClr val="000000"/>
            </a:solidFill>
            <a:prstDash val="dash"/>
            <a:round/>
            <a:headEnd/>
            <a:tailEnd/>
          </a:ln>
        </p:spPr>
        <p:txBody>
          <a:bodyPr/>
          <a:lstStyle/>
          <a:p>
            <a:endParaRPr lang="es-AR" dirty="0"/>
          </a:p>
        </p:txBody>
      </p:sp>
      <p:sp>
        <p:nvSpPr>
          <p:cNvPr id="26631" name="Text Box 2057"/>
          <p:cNvSpPr txBox="1">
            <a:spLocks noChangeArrowheads="1"/>
          </p:cNvSpPr>
          <p:nvPr/>
        </p:nvSpPr>
        <p:spPr bwMode="auto">
          <a:xfrm rot="-5400000">
            <a:off x="3508375" y="4568825"/>
            <a:ext cx="1676400" cy="463550"/>
          </a:xfrm>
          <a:prstGeom prst="rect">
            <a:avLst/>
          </a:prstGeom>
          <a:noFill/>
          <a:ln w="9525">
            <a:noFill/>
            <a:miter lim="800000"/>
            <a:headEnd/>
            <a:tailEnd/>
          </a:ln>
        </p:spPr>
        <p:txBody>
          <a:bodyPr lIns="86895" tIns="0" rIns="86895" bIns="0"/>
          <a:lstStyle/>
          <a:p>
            <a:pPr algn="ctr" defTabSz="868363">
              <a:lnSpc>
                <a:spcPct val="100000"/>
              </a:lnSpc>
              <a:buClrTx/>
              <a:buSzTx/>
              <a:buFontTx/>
              <a:buNone/>
            </a:pPr>
            <a:r>
              <a:rPr lang="es-ES_tradnl" sz="1600" b="1" dirty="0">
                <a:solidFill>
                  <a:srgbClr val="000066"/>
                </a:solidFill>
              </a:rPr>
              <a:t>Interrupción de timer</a:t>
            </a:r>
          </a:p>
        </p:txBody>
      </p:sp>
      <p:sp>
        <p:nvSpPr>
          <p:cNvPr id="26632" name="Text Box 2058"/>
          <p:cNvSpPr txBox="1">
            <a:spLocks noChangeArrowheads="1"/>
          </p:cNvSpPr>
          <p:nvPr/>
        </p:nvSpPr>
        <p:spPr bwMode="auto">
          <a:xfrm rot="-5400000">
            <a:off x="5029200" y="4648200"/>
            <a:ext cx="1676400" cy="304800"/>
          </a:xfrm>
          <a:prstGeom prst="rect">
            <a:avLst/>
          </a:prstGeom>
          <a:noFill/>
          <a:ln w="9525">
            <a:noFill/>
            <a:miter lim="800000"/>
            <a:headEnd/>
            <a:tailEnd/>
          </a:ln>
        </p:spPr>
        <p:txBody>
          <a:bodyPr lIns="86895" tIns="0" rIns="86895" bIns="0"/>
          <a:lstStyle/>
          <a:p>
            <a:pPr algn="ctr" defTabSz="868363">
              <a:lnSpc>
                <a:spcPct val="100000"/>
              </a:lnSpc>
              <a:buClrTx/>
              <a:buSzTx/>
              <a:buFontTx/>
              <a:buNone/>
            </a:pPr>
            <a:r>
              <a:rPr lang="es-ES_tradnl" sz="1600" b="1" dirty="0">
                <a:solidFill>
                  <a:srgbClr val="000066"/>
                </a:solidFill>
              </a:rPr>
              <a:t>Fallo de Página</a:t>
            </a:r>
          </a:p>
        </p:txBody>
      </p:sp>
      <p:sp>
        <p:nvSpPr>
          <p:cNvPr id="26633" name="Text Box 2059"/>
          <p:cNvSpPr txBox="1">
            <a:spLocks noChangeArrowheads="1"/>
          </p:cNvSpPr>
          <p:nvPr/>
        </p:nvSpPr>
        <p:spPr bwMode="auto">
          <a:xfrm rot="-5400000">
            <a:off x="1905000" y="4572000"/>
            <a:ext cx="1905000" cy="381000"/>
          </a:xfrm>
          <a:prstGeom prst="rect">
            <a:avLst/>
          </a:prstGeom>
          <a:noFill/>
          <a:ln w="9525">
            <a:noFill/>
            <a:miter lim="800000"/>
            <a:headEnd/>
            <a:tailEnd/>
          </a:ln>
        </p:spPr>
        <p:txBody>
          <a:bodyPr lIns="86895" tIns="0" rIns="86895" bIns="0"/>
          <a:lstStyle/>
          <a:p>
            <a:pPr algn="ctr" defTabSz="868363">
              <a:lnSpc>
                <a:spcPct val="100000"/>
              </a:lnSpc>
              <a:buClrTx/>
              <a:buSzTx/>
              <a:buFontTx/>
              <a:buNone/>
            </a:pPr>
            <a:r>
              <a:rPr lang="es-AR" sz="1600" b="1" dirty="0">
                <a:solidFill>
                  <a:srgbClr val="000066"/>
                </a:solidFill>
              </a:rPr>
              <a:t>Servicio del Sistema</a:t>
            </a:r>
          </a:p>
        </p:txBody>
      </p:sp>
      <p:sp>
        <p:nvSpPr>
          <p:cNvPr id="26634" name="Text Box 2065"/>
          <p:cNvSpPr txBox="1">
            <a:spLocks noChangeArrowheads="1"/>
          </p:cNvSpPr>
          <p:nvPr/>
        </p:nvSpPr>
        <p:spPr bwMode="auto">
          <a:xfrm rot="-5400000">
            <a:off x="6362700" y="4381500"/>
            <a:ext cx="2209800" cy="762000"/>
          </a:xfrm>
          <a:prstGeom prst="rect">
            <a:avLst/>
          </a:prstGeom>
          <a:noFill/>
          <a:ln w="9525">
            <a:noFill/>
            <a:miter lim="800000"/>
            <a:headEnd/>
            <a:tailEnd/>
          </a:ln>
        </p:spPr>
        <p:txBody>
          <a:bodyPr lIns="86895" tIns="0" rIns="86895" bIns="0"/>
          <a:lstStyle/>
          <a:p>
            <a:pPr algn="ctr" defTabSz="868363">
              <a:lnSpc>
                <a:spcPct val="100000"/>
              </a:lnSpc>
              <a:spcBef>
                <a:spcPts val="575"/>
              </a:spcBef>
              <a:spcAft>
                <a:spcPts val="575"/>
              </a:spcAft>
              <a:buClrTx/>
              <a:buSzTx/>
              <a:buFontTx/>
              <a:buNone/>
            </a:pPr>
            <a:r>
              <a:rPr lang="es-ES_tradnl" sz="1600" b="1" dirty="0">
                <a:solidFill>
                  <a:srgbClr val="000066"/>
                </a:solidFill>
              </a:rPr>
              <a:t>Requerimiento a un driver / Interrupción desde un dispositivo </a:t>
            </a:r>
          </a:p>
        </p:txBody>
      </p:sp>
      <p:sp>
        <p:nvSpPr>
          <p:cNvPr id="26635" name="Text Box 2066"/>
          <p:cNvSpPr txBox="1">
            <a:spLocks noChangeArrowheads="1"/>
          </p:cNvSpPr>
          <p:nvPr/>
        </p:nvSpPr>
        <p:spPr bwMode="auto">
          <a:xfrm>
            <a:off x="990600" y="3921125"/>
            <a:ext cx="1371600" cy="612775"/>
          </a:xfrm>
          <a:prstGeom prst="rect">
            <a:avLst/>
          </a:prstGeom>
          <a:noFill/>
          <a:ln w="9525">
            <a:noFill/>
            <a:miter lim="800000"/>
            <a:headEnd/>
            <a:tailEnd/>
          </a:ln>
        </p:spPr>
        <p:txBody>
          <a:bodyPr lIns="86895" tIns="43448" rIns="86895" bIns="43448"/>
          <a:lstStyle/>
          <a:p>
            <a:pPr algn="ctr" defTabSz="868363">
              <a:lnSpc>
                <a:spcPct val="100000"/>
              </a:lnSpc>
              <a:buClrTx/>
              <a:buSzTx/>
              <a:buFontTx/>
              <a:buNone/>
            </a:pPr>
            <a:r>
              <a:rPr lang="es-ES_tradnl" sz="2100" b="1" dirty="0">
                <a:solidFill>
                  <a:srgbClr val="000066"/>
                </a:solidFill>
              </a:rPr>
              <a:t>Modo Usuario</a:t>
            </a:r>
          </a:p>
        </p:txBody>
      </p:sp>
      <p:sp>
        <p:nvSpPr>
          <p:cNvPr id="26636" name="Text Box 2067"/>
          <p:cNvSpPr txBox="1">
            <a:spLocks noChangeArrowheads="1"/>
          </p:cNvSpPr>
          <p:nvPr/>
        </p:nvSpPr>
        <p:spPr bwMode="auto">
          <a:xfrm>
            <a:off x="990600" y="4767263"/>
            <a:ext cx="1250950" cy="612775"/>
          </a:xfrm>
          <a:prstGeom prst="rect">
            <a:avLst/>
          </a:prstGeom>
          <a:noFill/>
          <a:ln w="9525">
            <a:noFill/>
            <a:miter lim="800000"/>
            <a:headEnd/>
            <a:tailEnd/>
          </a:ln>
        </p:spPr>
        <p:txBody>
          <a:bodyPr lIns="86895" tIns="43448" rIns="86895" bIns="43448"/>
          <a:lstStyle/>
          <a:p>
            <a:pPr algn="ctr" defTabSz="868363">
              <a:lnSpc>
                <a:spcPct val="100000"/>
              </a:lnSpc>
              <a:buClrTx/>
              <a:buSzTx/>
              <a:buFontTx/>
              <a:buNone/>
            </a:pPr>
            <a:r>
              <a:rPr lang="es-ES_tradnl" sz="2100" b="1" dirty="0">
                <a:solidFill>
                  <a:srgbClr val="000066"/>
                </a:solidFill>
              </a:rPr>
              <a:t>Modo Kernel</a:t>
            </a:r>
          </a:p>
        </p:txBody>
      </p:sp>
      <p:sp>
        <p:nvSpPr>
          <p:cNvPr id="108564" name="Text Box 2068"/>
          <p:cNvSpPr txBox="1">
            <a:spLocks noChangeArrowheads="1"/>
          </p:cNvSpPr>
          <p:nvPr/>
        </p:nvSpPr>
        <p:spPr bwMode="auto">
          <a:xfrm>
            <a:off x="1828800" y="5791200"/>
            <a:ext cx="1066800" cy="566738"/>
          </a:xfrm>
          <a:prstGeom prst="rect">
            <a:avLst/>
          </a:prstGeom>
          <a:solidFill>
            <a:srgbClr val="99FFCC"/>
          </a:solidFill>
          <a:ln w="9525">
            <a:solidFill>
              <a:srgbClr val="99FFCC"/>
            </a:solidFill>
            <a:miter lim="800000"/>
            <a:headEnd/>
            <a:tailEnd/>
          </a:ln>
          <a:effectLst>
            <a:outerShdw dist="81320" dir="18519588" algn="ctr" rotWithShape="0">
              <a:srgbClr val="333399"/>
            </a:outerShdw>
          </a:effectLst>
        </p:spPr>
        <p:txBody>
          <a:bodyPr lIns="17105" tIns="0" rIns="17105" bIns="0" anchor="ctr"/>
          <a:lstStyle/>
          <a:p>
            <a:pPr algn="ctr" defTabSz="868363">
              <a:lnSpc>
                <a:spcPct val="100000"/>
              </a:lnSpc>
              <a:buClrTx/>
              <a:buSzTx/>
              <a:buFontTx/>
              <a:buNone/>
              <a:defRPr/>
            </a:pPr>
            <a:r>
              <a:rPr lang="en-US" sz="1400" b="1" dirty="0">
                <a:solidFill>
                  <a:srgbClr val="0000FF"/>
                </a:solidFill>
              </a:rPr>
              <a:t>System Call Handler</a:t>
            </a:r>
          </a:p>
        </p:txBody>
      </p:sp>
      <p:sp>
        <p:nvSpPr>
          <p:cNvPr id="108565" name="Text Box 2069"/>
          <p:cNvSpPr txBox="1">
            <a:spLocks noChangeArrowheads="1"/>
          </p:cNvSpPr>
          <p:nvPr/>
        </p:nvSpPr>
        <p:spPr bwMode="auto">
          <a:xfrm>
            <a:off x="3276600" y="5791200"/>
            <a:ext cx="990600" cy="566738"/>
          </a:xfrm>
          <a:prstGeom prst="rect">
            <a:avLst/>
          </a:prstGeom>
          <a:solidFill>
            <a:srgbClr val="99FFCC"/>
          </a:solidFill>
          <a:ln w="9525">
            <a:solidFill>
              <a:srgbClr val="99FFCC"/>
            </a:solidFill>
            <a:miter lim="800000"/>
            <a:headEnd/>
            <a:tailEnd/>
          </a:ln>
          <a:effectLst>
            <a:outerShdw dist="81320" dir="18519588" algn="ctr" rotWithShape="0">
              <a:srgbClr val="333399"/>
            </a:outerShdw>
          </a:effectLst>
        </p:spPr>
        <p:txBody>
          <a:bodyPr lIns="17105" tIns="0" rIns="17105" bIns="0" anchor="ctr"/>
          <a:lstStyle/>
          <a:p>
            <a:pPr algn="ctr" defTabSz="868363">
              <a:lnSpc>
                <a:spcPct val="100000"/>
              </a:lnSpc>
              <a:buClrTx/>
              <a:buSzTx/>
              <a:buFontTx/>
              <a:buNone/>
              <a:defRPr/>
            </a:pPr>
            <a:r>
              <a:rPr lang="en-US" sz="1400" b="1" dirty="0">
                <a:solidFill>
                  <a:srgbClr val="0000FF"/>
                </a:solidFill>
              </a:rPr>
              <a:t>Scheduler</a:t>
            </a:r>
          </a:p>
        </p:txBody>
      </p:sp>
      <p:sp>
        <p:nvSpPr>
          <p:cNvPr id="108566" name="Text Box 2070"/>
          <p:cNvSpPr txBox="1">
            <a:spLocks noChangeArrowheads="1"/>
          </p:cNvSpPr>
          <p:nvPr/>
        </p:nvSpPr>
        <p:spPr bwMode="auto">
          <a:xfrm>
            <a:off x="4724400" y="5791200"/>
            <a:ext cx="1066800" cy="568325"/>
          </a:xfrm>
          <a:prstGeom prst="rect">
            <a:avLst/>
          </a:prstGeom>
          <a:solidFill>
            <a:srgbClr val="99FFCC"/>
          </a:solidFill>
          <a:ln w="9525">
            <a:solidFill>
              <a:srgbClr val="99FFCC"/>
            </a:solidFill>
            <a:miter lim="800000"/>
            <a:headEnd/>
            <a:tailEnd/>
          </a:ln>
          <a:effectLst>
            <a:outerShdw dist="81320" dir="19280412" algn="ctr" rotWithShape="0">
              <a:srgbClr val="333399"/>
            </a:outerShdw>
          </a:effectLst>
        </p:spPr>
        <p:txBody>
          <a:bodyPr lIns="17105" tIns="0" rIns="17105" bIns="0" anchor="ctr"/>
          <a:lstStyle/>
          <a:p>
            <a:pPr algn="ctr" defTabSz="868363">
              <a:lnSpc>
                <a:spcPct val="100000"/>
              </a:lnSpc>
              <a:spcBef>
                <a:spcPts val="288"/>
              </a:spcBef>
              <a:spcAft>
                <a:spcPts val="288"/>
              </a:spcAft>
              <a:buClrTx/>
              <a:buSzTx/>
              <a:buFontTx/>
              <a:buNone/>
              <a:defRPr/>
            </a:pPr>
            <a:r>
              <a:rPr lang="en-US" sz="1400" b="1" dirty="0">
                <a:solidFill>
                  <a:srgbClr val="0000FF"/>
                </a:solidFill>
              </a:rPr>
              <a:t>Exception Handler</a:t>
            </a:r>
          </a:p>
        </p:txBody>
      </p:sp>
      <p:sp>
        <p:nvSpPr>
          <p:cNvPr id="108567" name="Text Box 2071"/>
          <p:cNvSpPr txBox="1">
            <a:spLocks noChangeArrowheads="1"/>
          </p:cNvSpPr>
          <p:nvPr/>
        </p:nvSpPr>
        <p:spPr bwMode="auto">
          <a:xfrm>
            <a:off x="6248400" y="5791200"/>
            <a:ext cx="990600" cy="568325"/>
          </a:xfrm>
          <a:prstGeom prst="rect">
            <a:avLst/>
          </a:prstGeom>
          <a:solidFill>
            <a:srgbClr val="99FFCC"/>
          </a:solidFill>
          <a:ln w="9525">
            <a:solidFill>
              <a:srgbClr val="99FFCC"/>
            </a:solidFill>
            <a:miter lim="800000"/>
            <a:headEnd/>
            <a:tailEnd/>
          </a:ln>
          <a:effectLst>
            <a:outerShdw dist="81320" dir="19280412" algn="ctr" rotWithShape="0">
              <a:srgbClr val="333399"/>
            </a:outerShdw>
          </a:effectLst>
        </p:spPr>
        <p:txBody>
          <a:bodyPr lIns="17105" tIns="0" rIns="17105" bIns="0" anchor="ctr"/>
          <a:lstStyle/>
          <a:p>
            <a:pPr algn="ctr" defTabSz="868363">
              <a:lnSpc>
                <a:spcPct val="100000"/>
              </a:lnSpc>
              <a:spcBef>
                <a:spcPts val="288"/>
              </a:spcBef>
              <a:spcAft>
                <a:spcPts val="288"/>
              </a:spcAft>
              <a:buClrTx/>
              <a:buSzTx/>
              <a:buFontTx/>
              <a:buNone/>
              <a:defRPr/>
            </a:pPr>
            <a:r>
              <a:rPr lang="en-US" sz="1400" b="1" dirty="0">
                <a:solidFill>
                  <a:srgbClr val="0000FF"/>
                </a:solidFill>
              </a:rPr>
              <a:t>Device Driver</a:t>
            </a:r>
          </a:p>
        </p:txBody>
      </p:sp>
      <p:sp>
        <p:nvSpPr>
          <p:cNvPr id="108552" name="AutoShape 2056"/>
          <p:cNvSpPr>
            <a:spLocks noChangeArrowheads="1"/>
          </p:cNvSpPr>
          <p:nvPr/>
        </p:nvSpPr>
        <p:spPr bwMode="auto">
          <a:xfrm rot="-5400000">
            <a:off x="2764631" y="4593432"/>
            <a:ext cx="2014537" cy="381000"/>
          </a:xfrm>
          <a:prstGeom prst="leftRightArrow">
            <a:avLst>
              <a:gd name="adj1" fmla="val 62213"/>
              <a:gd name="adj2" fmla="val 49374"/>
            </a:avLst>
          </a:prstGeom>
          <a:solidFill>
            <a:srgbClr val="0066CC"/>
          </a:solidFill>
          <a:ln w="9525">
            <a:noFill/>
            <a:miter lim="800000"/>
            <a:headEnd/>
            <a:tailEnd/>
          </a:ln>
          <a:effectLst>
            <a:outerShdw dist="109250" dir="19467739" algn="ctr" rotWithShape="0">
              <a:srgbClr val="333399"/>
            </a:outerShdw>
          </a:effectLst>
        </p:spPr>
        <p:txBody>
          <a:bodyPr/>
          <a:lstStyle/>
          <a:p>
            <a:pPr>
              <a:defRPr/>
            </a:pPr>
            <a:endParaRPr lang="es-AR" dirty="0"/>
          </a:p>
        </p:txBody>
      </p:sp>
      <p:sp>
        <p:nvSpPr>
          <p:cNvPr id="108550" name="AutoShape 2054"/>
          <p:cNvSpPr>
            <a:spLocks noChangeArrowheads="1"/>
          </p:cNvSpPr>
          <p:nvPr/>
        </p:nvSpPr>
        <p:spPr bwMode="auto">
          <a:xfrm rot="-5400000">
            <a:off x="1390650" y="4591050"/>
            <a:ext cx="2019300" cy="381000"/>
          </a:xfrm>
          <a:prstGeom prst="leftRightArrow">
            <a:avLst>
              <a:gd name="adj1" fmla="val 67750"/>
              <a:gd name="adj2" fmla="val 41639"/>
            </a:avLst>
          </a:prstGeom>
          <a:solidFill>
            <a:srgbClr val="0066CC"/>
          </a:solidFill>
          <a:ln w="9525">
            <a:noFill/>
            <a:miter lim="800000"/>
            <a:headEnd/>
            <a:tailEnd/>
          </a:ln>
          <a:effectLst>
            <a:outerShdw dist="109250" dir="19467739" algn="ctr" rotWithShape="0">
              <a:srgbClr val="333399"/>
            </a:outerShdw>
          </a:effectLst>
        </p:spPr>
        <p:txBody>
          <a:bodyPr/>
          <a:lstStyle/>
          <a:p>
            <a:pPr>
              <a:defRPr/>
            </a:pPr>
            <a:endParaRPr lang="es-AR" dirty="0"/>
          </a:p>
        </p:txBody>
      </p:sp>
      <p:sp>
        <p:nvSpPr>
          <p:cNvPr id="108557" name="AutoShape 2061"/>
          <p:cNvSpPr>
            <a:spLocks noChangeArrowheads="1"/>
          </p:cNvSpPr>
          <p:nvPr/>
        </p:nvSpPr>
        <p:spPr bwMode="auto">
          <a:xfrm rot="-5400000">
            <a:off x="4264025" y="4568826"/>
            <a:ext cx="2014537" cy="430212"/>
          </a:xfrm>
          <a:prstGeom prst="leftRightArrow">
            <a:avLst>
              <a:gd name="adj1" fmla="val 67750"/>
              <a:gd name="adj2" fmla="val 46870"/>
            </a:avLst>
          </a:prstGeom>
          <a:solidFill>
            <a:srgbClr val="0066CC"/>
          </a:solidFill>
          <a:ln w="9525">
            <a:noFill/>
            <a:miter lim="800000"/>
            <a:headEnd/>
            <a:tailEnd/>
          </a:ln>
          <a:effectLst>
            <a:outerShdw dist="109250" dir="19467739" algn="ctr" rotWithShape="0">
              <a:srgbClr val="333399"/>
            </a:outerShdw>
          </a:effectLst>
        </p:spPr>
        <p:txBody>
          <a:bodyPr/>
          <a:lstStyle/>
          <a:p>
            <a:pPr>
              <a:defRPr/>
            </a:pPr>
            <a:endParaRPr lang="es-AR" dirty="0"/>
          </a:p>
        </p:txBody>
      </p:sp>
      <p:sp>
        <p:nvSpPr>
          <p:cNvPr id="108559" name="AutoShape 2063"/>
          <p:cNvSpPr>
            <a:spLocks noChangeArrowheads="1"/>
          </p:cNvSpPr>
          <p:nvPr/>
        </p:nvSpPr>
        <p:spPr bwMode="auto">
          <a:xfrm rot="-5400000">
            <a:off x="5780881" y="4561682"/>
            <a:ext cx="2014537" cy="444500"/>
          </a:xfrm>
          <a:prstGeom prst="leftRightArrow">
            <a:avLst>
              <a:gd name="adj1" fmla="val 61759"/>
              <a:gd name="adj2" fmla="val 45049"/>
            </a:avLst>
          </a:prstGeom>
          <a:solidFill>
            <a:srgbClr val="0066CC"/>
          </a:solidFill>
          <a:ln w="9525">
            <a:noFill/>
            <a:miter lim="800000"/>
            <a:headEnd/>
            <a:tailEnd/>
          </a:ln>
          <a:effectLst>
            <a:outerShdw dist="109250" dir="19467739" algn="ctr" rotWithShape="0">
              <a:srgbClr val="333399"/>
            </a:outerShdw>
          </a:effectLst>
        </p:spPr>
        <p:txBody>
          <a:bodyPr/>
          <a:lstStyle/>
          <a:p>
            <a:pPr>
              <a:defRPr/>
            </a:pPr>
            <a:endParaRPr lang="es-AR" dirty="0"/>
          </a:p>
        </p:txBody>
      </p:sp>
      <p:sp>
        <p:nvSpPr>
          <p:cNvPr id="26645" name="Text Box 2055"/>
          <p:cNvSpPr txBox="1">
            <a:spLocks noChangeArrowheads="1"/>
          </p:cNvSpPr>
          <p:nvPr/>
        </p:nvSpPr>
        <p:spPr bwMode="auto">
          <a:xfrm>
            <a:off x="1790700" y="2819400"/>
            <a:ext cx="1257300" cy="957263"/>
          </a:xfrm>
          <a:prstGeom prst="rect">
            <a:avLst/>
          </a:prstGeom>
          <a:solidFill>
            <a:srgbClr val="FFFFFF"/>
          </a:solidFill>
          <a:ln w="9525">
            <a:miter lim="800000"/>
            <a:headEnd/>
            <a:tailEnd/>
          </a:ln>
          <a:scene3d>
            <a:camera prst="legacyObliqueTopRight"/>
            <a:lightRig rig="legacyFlat4" dir="t"/>
          </a:scene3d>
          <a:sp3d extrusionH="430200" prstMaterial="legacyMatte">
            <a:bevelT w="13500" h="13500" prst="angle"/>
            <a:bevelB w="13500" h="13500" prst="angle"/>
            <a:extrusionClr>
              <a:srgbClr val="FFFFFF"/>
            </a:extrusionClr>
          </a:sp3d>
        </p:spPr>
        <p:txBody>
          <a:bodyPr lIns="86895" tIns="43448" rIns="86895" bIns="43448" anchor="ctr">
            <a:flatTx/>
          </a:bodyPr>
          <a:lstStyle/>
          <a:p>
            <a:pPr algn="ctr" defTabSz="868363">
              <a:lnSpc>
                <a:spcPct val="100000"/>
              </a:lnSpc>
              <a:buClrTx/>
              <a:buSzTx/>
              <a:buFontTx/>
              <a:buNone/>
            </a:pPr>
            <a:r>
              <a:rPr lang="es-ES_tradnl" sz="1400" b="1" dirty="0">
                <a:solidFill>
                  <a:srgbClr val="000066"/>
                </a:solidFill>
              </a:rPr>
              <a:t>Proceso 1</a:t>
            </a:r>
          </a:p>
        </p:txBody>
      </p:sp>
      <p:sp>
        <p:nvSpPr>
          <p:cNvPr id="26646" name="Text Box 2060"/>
          <p:cNvSpPr txBox="1">
            <a:spLocks noChangeArrowheads="1"/>
          </p:cNvSpPr>
          <p:nvPr/>
        </p:nvSpPr>
        <p:spPr bwMode="auto">
          <a:xfrm>
            <a:off x="3282950" y="2819400"/>
            <a:ext cx="1025525" cy="957263"/>
          </a:xfrm>
          <a:prstGeom prst="rect">
            <a:avLst/>
          </a:prstGeom>
          <a:solidFill>
            <a:srgbClr val="FFFFFF"/>
          </a:solidFill>
          <a:ln w="9525">
            <a:miter lim="800000"/>
            <a:headEnd/>
            <a:tailEnd/>
          </a:ln>
          <a:scene3d>
            <a:camera prst="legacyObliqueTopRight"/>
            <a:lightRig rig="legacyFlat4" dir="t"/>
          </a:scene3d>
          <a:sp3d extrusionH="430200" prstMaterial="legacyMatte">
            <a:bevelT w="13500" h="13500" prst="angle"/>
            <a:bevelB w="13500" h="13500" prst="angle"/>
            <a:extrusionClr>
              <a:srgbClr val="FFFFFF"/>
            </a:extrusionClr>
          </a:sp3d>
        </p:spPr>
        <p:txBody>
          <a:bodyPr lIns="86895" tIns="43448" rIns="86895" bIns="43448" anchor="ctr">
            <a:flatTx/>
          </a:bodyPr>
          <a:lstStyle/>
          <a:p>
            <a:pPr algn="ctr" defTabSz="868363">
              <a:lnSpc>
                <a:spcPct val="100000"/>
              </a:lnSpc>
              <a:spcBef>
                <a:spcPts val="1138"/>
              </a:spcBef>
              <a:buClrTx/>
              <a:buSzTx/>
              <a:buFontTx/>
              <a:buNone/>
            </a:pPr>
            <a:r>
              <a:rPr lang="es-ES_tradnl" sz="1400" b="1" dirty="0">
                <a:solidFill>
                  <a:srgbClr val="000066"/>
                </a:solidFill>
              </a:rPr>
              <a:t>Proceso 2</a:t>
            </a:r>
          </a:p>
        </p:txBody>
      </p:sp>
      <p:sp>
        <p:nvSpPr>
          <p:cNvPr id="26647" name="Text Box 2062"/>
          <p:cNvSpPr txBox="1">
            <a:spLocks noChangeArrowheads="1"/>
          </p:cNvSpPr>
          <p:nvPr/>
        </p:nvSpPr>
        <p:spPr bwMode="auto">
          <a:xfrm>
            <a:off x="4591050" y="2819400"/>
            <a:ext cx="1428750" cy="957263"/>
          </a:xfrm>
          <a:prstGeom prst="rect">
            <a:avLst/>
          </a:prstGeom>
          <a:solidFill>
            <a:srgbClr val="FFFFFF"/>
          </a:solidFill>
          <a:ln w="9525">
            <a:miter lim="800000"/>
            <a:headEnd/>
            <a:tailEnd/>
          </a:ln>
          <a:scene3d>
            <a:camera prst="legacyObliqueTopRight"/>
            <a:lightRig rig="legacyFlat4" dir="t"/>
          </a:scene3d>
          <a:sp3d extrusionH="430200" prstMaterial="legacyMatte">
            <a:bevelT w="13500" h="13500" prst="angle"/>
            <a:bevelB w="13500" h="13500" prst="angle"/>
            <a:extrusionClr>
              <a:srgbClr val="FFFFFF"/>
            </a:extrusionClr>
          </a:sp3d>
        </p:spPr>
        <p:txBody>
          <a:bodyPr lIns="0" tIns="43448" rIns="0" bIns="43448" anchor="ctr">
            <a:flatTx/>
          </a:bodyPr>
          <a:lstStyle/>
          <a:p>
            <a:pPr algn="ctr" defTabSz="868363">
              <a:lnSpc>
                <a:spcPct val="100000"/>
              </a:lnSpc>
              <a:buClrTx/>
              <a:buSzTx/>
              <a:buFontTx/>
              <a:buNone/>
            </a:pPr>
            <a:r>
              <a:rPr lang="es-ES_tradnl" sz="1400" b="1" dirty="0">
                <a:solidFill>
                  <a:srgbClr val="000066"/>
                </a:solidFill>
              </a:rPr>
              <a:t>Proceso 3</a:t>
            </a:r>
          </a:p>
          <a:p>
            <a:pPr algn="ctr" defTabSz="868363">
              <a:lnSpc>
                <a:spcPct val="100000"/>
              </a:lnSpc>
              <a:buClrTx/>
              <a:buSzTx/>
              <a:buFontTx/>
              <a:buNone/>
            </a:pPr>
            <a:r>
              <a:rPr lang="es-ES_tradnl" sz="1400" dirty="0">
                <a:solidFill>
                  <a:srgbClr val="000066"/>
                </a:solidFill>
              </a:rPr>
              <a:t>(</a:t>
            </a:r>
            <a:r>
              <a:rPr lang="es-ES_tradnl" sz="1200" dirty="0">
                <a:solidFill>
                  <a:srgbClr val="000066"/>
                </a:solidFill>
              </a:rPr>
              <a:t>Accede a una página de memoria no presente)</a:t>
            </a:r>
          </a:p>
        </p:txBody>
      </p:sp>
      <p:sp>
        <p:nvSpPr>
          <p:cNvPr id="26648" name="Text Box 2064"/>
          <p:cNvSpPr txBox="1">
            <a:spLocks noChangeArrowheads="1"/>
          </p:cNvSpPr>
          <p:nvPr/>
        </p:nvSpPr>
        <p:spPr bwMode="auto">
          <a:xfrm>
            <a:off x="6191250" y="2819400"/>
            <a:ext cx="1316038" cy="958850"/>
          </a:xfrm>
          <a:prstGeom prst="rect">
            <a:avLst/>
          </a:prstGeom>
          <a:solidFill>
            <a:srgbClr val="FFFFFF"/>
          </a:solidFill>
          <a:ln w="9525">
            <a:miter lim="800000"/>
            <a:headEnd/>
            <a:tailEnd/>
          </a:ln>
          <a:scene3d>
            <a:camera prst="legacyObliqueTopRight"/>
            <a:lightRig rig="legacyFlat4" dir="t"/>
          </a:scene3d>
          <a:sp3d extrusionH="430200" prstMaterial="legacyMatte">
            <a:bevelT w="13500" h="13500" prst="angle"/>
            <a:bevelB w="13500" h="13500" prst="angle"/>
            <a:extrusionClr>
              <a:srgbClr val="FFFFFF"/>
            </a:extrusionClr>
          </a:sp3d>
        </p:spPr>
        <p:txBody>
          <a:bodyPr lIns="86895" tIns="43448" rIns="86895" bIns="43448" anchor="ctr">
            <a:flatTx/>
          </a:bodyPr>
          <a:lstStyle/>
          <a:p>
            <a:pPr algn="ctr" defTabSz="868363">
              <a:lnSpc>
                <a:spcPct val="100000"/>
              </a:lnSpc>
              <a:spcBef>
                <a:spcPts val="575"/>
              </a:spcBef>
              <a:spcAft>
                <a:spcPts val="575"/>
              </a:spcAft>
              <a:buClrTx/>
              <a:buSzTx/>
              <a:buFontTx/>
              <a:buNone/>
            </a:pPr>
            <a:r>
              <a:rPr lang="es-ES_tradnl" sz="1400" b="1" dirty="0">
                <a:solidFill>
                  <a:srgbClr val="000066"/>
                </a:solidFill>
              </a:rPr>
              <a:t>Proceso 4</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Sistemas Distribuidos</a:t>
            </a:r>
          </a:p>
        </p:txBody>
      </p:sp>
      <p:sp>
        <p:nvSpPr>
          <p:cNvPr id="3" name="2 Marcador de contenido"/>
          <p:cNvSpPr>
            <a:spLocks noGrp="1"/>
          </p:cNvSpPr>
          <p:nvPr>
            <p:ph idx="1"/>
          </p:nvPr>
        </p:nvSpPr>
        <p:spPr/>
        <p:txBody>
          <a:bodyPr/>
          <a:lstStyle/>
          <a:p>
            <a:r>
              <a:rPr lang="es-AR" dirty="0"/>
              <a:t>Un  </a:t>
            </a:r>
            <a:r>
              <a:rPr lang="es-AR" b="1" dirty="0"/>
              <a:t>sistema Distribuido </a:t>
            </a:r>
            <a:r>
              <a:rPr lang="es-AR" dirty="0"/>
              <a:t>es un conjunto de computadoras físicamente separadas y posiblemente distintas interconectadas para proporcionar funcionalidades a los recursos del sistema.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Sistemas Distribuidos</a:t>
            </a:r>
          </a:p>
        </p:txBody>
      </p:sp>
      <p:sp>
        <p:nvSpPr>
          <p:cNvPr id="3" name="2 Marcador de contenido"/>
          <p:cNvSpPr>
            <a:spLocks noGrp="1"/>
          </p:cNvSpPr>
          <p:nvPr>
            <p:ph idx="1"/>
          </p:nvPr>
        </p:nvSpPr>
        <p:spPr>
          <a:xfrm>
            <a:off x="539552" y="2132856"/>
            <a:ext cx="8229600" cy="2044824"/>
          </a:xfrm>
        </p:spPr>
        <p:txBody>
          <a:bodyPr>
            <a:normAutofit lnSpcReduction="10000"/>
          </a:bodyPr>
          <a:lstStyle/>
          <a:p>
            <a:r>
              <a:rPr lang="es-AR" dirty="0"/>
              <a:t>Sistemas Cliente-Servidor</a:t>
            </a:r>
          </a:p>
          <a:p>
            <a:r>
              <a:rPr lang="es-AR" dirty="0"/>
              <a:t>Sistemas entre iguales (Peer to Peer P2P mixtos y puros).</a:t>
            </a:r>
          </a:p>
          <a:p>
            <a:r>
              <a:rPr lang="es-AR" dirty="0"/>
              <a:t>Sistema Web.</a:t>
            </a:r>
          </a:p>
          <a:p>
            <a:endParaRPr lang="es-A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347864" y="116632"/>
            <a:ext cx="1872208" cy="1080120"/>
          </a:xfrm>
        </p:spPr>
        <p:txBody>
          <a:bodyPr>
            <a:noAutofit/>
          </a:bodyPr>
          <a:lstStyle/>
          <a:p>
            <a:pPr marL="0" indent="0">
              <a:buNone/>
            </a:pPr>
            <a:r>
              <a:rPr lang="es-AR" sz="6000" b="1" dirty="0"/>
              <a:t>FIN</a:t>
            </a:r>
          </a:p>
        </p:txBody>
      </p:sp>
      <p:pic>
        <p:nvPicPr>
          <p:cNvPr id="4" name="Imagen 3"/>
          <p:cNvPicPr>
            <a:picLocks noChangeAspect="1"/>
          </p:cNvPicPr>
          <p:nvPr/>
        </p:nvPicPr>
        <p:blipFill>
          <a:blip r:embed="rId2"/>
          <a:stretch>
            <a:fillRect/>
          </a:stretch>
        </p:blipFill>
        <p:spPr>
          <a:xfrm>
            <a:off x="1240730" y="1041951"/>
            <a:ext cx="6086475" cy="5838825"/>
          </a:xfrm>
          <a:prstGeom prst="rect">
            <a:avLst/>
          </a:prstGeom>
        </p:spPr>
      </p:pic>
    </p:spTree>
    <p:extLst>
      <p:ext uri="{BB962C8B-B14F-4D97-AF65-F5344CB8AC3E}">
        <p14:creationId xmlns:p14="http://schemas.microsoft.com/office/powerpoint/2010/main" val="113922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836712"/>
            <a:ext cx="8229600" cy="1143000"/>
          </a:xfrm>
        </p:spPr>
        <p:txBody>
          <a:bodyPr>
            <a:normAutofit/>
          </a:bodyPr>
          <a:lstStyle/>
          <a:p>
            <a:r>
              <a:rPr lang="es-AR" b="1" dirty="0"/>
              <a:t>CLASE 1: </a:t>
            </a:r>
            <a:endParaRPr lang="es-AR" dirty="0"/>
          </a:p>
        </p:txBody>
      </p:sp>
      <p:sp>
        <p:nvSpPr>
          <p:cNvPr id="3" name="2 Marcador de contenido"/>
          <p:cNvSpPr>
            <a:spLocks noGrp="1"/>
          </p:cNvSpPr>
          <p:nvPr>
            <p:ph idx="1"/>
          </p:nvPr>
        </p:nvSpPr>
        <p:spPr>
          <a:xfrm>
            <a:off x="914400" y="2420888"/>
            <a:ext cx="7618040" cy="2625155"/>
          </a:xfrm>
        </p:spPr>
        <p:txBody>
          <a:bodyPr/>
          <a:lstStyle/>
          <a:p>
            <a:r>
              <a:rPr lang="es-AR" b="1" dirty="0"/>
              <a:t>REPASO SISTEMAS DE NUMERACION</a:t>
            </a:r>
            <a:endParaRPr lang="es-AR" dirty="0"/>
          </a:p>
          <a:p>
            <a:r>
              <a:rPr lang="es-AR" b="1" dirty="0"/>
              <a:t>CONVENIOS</a:t>
            </a:r>
            <a:endParaRPr lang="es-AR" dirty="0"/>
          </a:p>
          <a:p>
            <a:r>
              <a:rPr lang="es-AR" b="1" dirty="0"/>
              <a:t>ARQUITECTURA DE VON NEUWMAN</a:t>
            </a:r>
            <a:endParaRPr lang="es-A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dirty="0"/>
              <a:t>Sistemas de numeración </a:t>
            </a:r>
            <a:endParaRPr lang="es-AR" dirty="0"/>
          </a:p>
        </p:txBody>
      </p:sp>
      <p:sp>
        <p:nvSpPr>
          <p:cNvPr id="3" name="2 Marcador de contenido"/>
          <p:cNvSpPr>
            <a:spLocks noGrp="1"/>
          </p:cNvSpPr>
          <p:nvPr>
            <p:ph idx="1"/>
          </p:nvPr>
        </p:nvSpPr>
        <p:spPr>
          <a:xfrm>
            <a:off x="251520" y="1600200"/>
            <a:ext cx="8435280" cy="4525963"/>
          </a:xfrm>
        </p:spPr>
        <p:txBody>
          <a:bodyPr>
            <a:normAutofit fontScale="47500" lnSpcReduction="20000"/>
          </a:bodyPr>
          <a:lstStyle/>
          <a:p>
            <a:pPr>
              <a:buNone/>
            </a:pPr>
            <a:r>
              <a:rPr lang="es-AR" dirty="0"/>
              <a:t>Un sistema de numeración puede definirse como un </a:t>
            </a:r>
            <a:r>
              <a:rPr lang="es-AR" b="1" dirty="0"/>
              <a:t>conjunto de signos</a:t>
            </a:r>
            <a:r>
              <a:rPr lang="es-AR" dirty="0"/>
              <a:t>, relaciones, convenios y </a:t>
            </a:r>
          </a:p>
          <a:p>
            <a:pPr>
              <a:buNone/>
            </a:pPr>
            <a:r>
              <a:rPr lang="es-AR" dirty="0"/>
              <a:t>normas destinados a expresar de modo gráfico y verbal el valor de los números y las cantidades numéricas. </a:t>
            </a:r>
          </a:p>
          <a:p>
            <a:pPr>
              <a:buNone/>
            </a:pPr>
            <a:endParaRPr lang="es-AR" dirty="0"/>
          </a:p>
          <a:p>
            <a:pPr>
              <a:buNone/>
            </a:pPr>
            <a:r>
              <a:rPr lang="es-AR" dirty="0"/>
              <a:t>En la actualidad, se usan predominantemente sistemas de numeración de </a:t>
            </a:r>
            <a:r>
              <a:rPr lang="es-AR" b="1" dirty="0">
                <a:solidFill>
                  <a:srgbClr val="0070C0"/>
                </a:solidFill>
              </a:rPr>
              <a:t>carácter posicional</a:t>
            </a:r>
            <a:r>
              <a:rPr lang="es-AR" dirty="0"/>
              <a:t>, donde cada numeral o guarismo representa un valor distinto según la posición que ocupa en la cadena numérica (por ejemplo, el numeral 1 significa unidad en la cantidad 1, pero es decena en 13, centena en 148, etcétera).  </a:t>
            </a:r>
          </a:p>
          <a:p>
            <a:pPr>
              <a:buNone/>
            </a:pPr>
            <a:endParaRPr lang="es-AR" dirty="0"/>
          </a:p>
          <a:p>
            <a:pPr>
              <a:buNone/>
            </a:pPr>
            <a:r>
              <a:rPr lang="es-AR" b="1" dirty="0"/>
              <a:t>En un sistema de numeración se contemplan varios elementos fundamentales: </a:t>
            </a:r>
          </a:p>
          <a:p>
            <a:pPr>
              <a:buNone/>
            </a:pPr>
            <a:endParaRPr lang="es-AR" dirty="0"/>
          </a:p>
          <a:p>
            <a:pPr>
              <a:buNone/>
            </a:pPr>
            <a:r>
              <a:rPr lang="es-AR" b="1" dirty="0"/>
              <a:t>La base del sistema</a:t>
            </a:r>
            <a:r>
              <a:rPr lang="es-AR" dirty="0"/>
              <a:t>, que se define como un convenio de agrupación de sus unidades. Por ejemplo, la base 10 o decimal agrupa diez unidades, mientras que la binaria únicamente agrupa dos. </a:t>
            </a:r>
          </a:p>
          <a:p>
            <a:pPr>
              <a:buNone/>
            </a:pPr>
            <a:endParaRPr lang="es-AR" b="1" dirty="0"/>
          </a:p>
          <a:p>
            <a:pPr>
              <a:buNone/>
            </a:pPr>
            <a:r>
              <a:rPr lang="es-AR" b="1" dirty="0"/>
              <a:t>Los numerales del sistema</a:t>
            </a:r>
            <a:r>
              <a:rPr lang="es-AR" dirty="0"/>
              <a:t>, o cifras elementales que se utilizan, según la base. En el sistema decimal, se usan los numerales 0, 1, 2, 3, 4, 5, 6, 7, 8 y 9. En cambio, en el sistema binario tan sólo se emplean el 0 y el 1. </a:t>
            </a:r>
          </a:p>
          <a:p>
            <a:pPr>
              <a:buNone/>
            </a:pPr>
            <a:r>
              <a:rPr lang="es-AR" b="1" dirty="0"/>
              <a:t>Las normas de combinación de los numerales</a:t>
            </a:r>
            <a:r>
              <a:rPr lang="es-AR" dirty="0"/>
              <a:t> para formar los números. Según ello, a cada cifra se le asocian dos propiedades: su valor absoluto intrínseco y su valor posicional o relativo, que depende de la posición que ocupa en la cantidad numérica. </a:t>
            </a:r>
          </a:p>
          <a:p>
            <a:endParaRPr lang="es-A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60648"/>
            <a:ext cx="8964488" cy="1143000"/>
          </a:xfrm>
        </p:spPr>
        <p:txBody>
          <a:bodyPr>
            <a:normAutofit fontScale="90000"/>
          </a:bodyPr>
          <a:lstStyle/>
          <a:p>
            <a:br>
              <a:rPr lang="es-AR" dirty="0"/>
            </a:br>
            <a:r>
              <a:rPr lang="es-AR" b="1" dirty="0"/>
              <a:t> Pasaje entre bases enteras y positivas:</a:t>
            </a:r>
            <a:br>
              <a:rPr lang="es-AR" dirty="0"/>
            </a:br>
            <a:endParaRPr lang="es-AR" dirty="0"/>
          </a:p>
        </p:txBody>
      </p:sp>
      <p:sp>
        <p:nvSpPr>
          <p:cNvPr id="4" name="2 Marcador de contenido"/>
          <p:cNvSpPr txBox="1">
            <a:spLocks/>
          </p:cNvSpPr>
          <p:nvPr/>
        </p:nvSpPr>
        <p:spPr>
          <a:xfrm>
            <a:off x="467544" y="1484784"/>
            <a:ext cx="5328592" cy="64807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s-AR" sz="3200" b="1" dirty="0"/>
              <a:t>Convertir de Base 10 a Base 2</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6386" name="Picture 2"/>
          <p:cNvPicPr>
            <a:picLocks noChangeAspect="1" noChangeArrowheads="1"/>
          </p:cNvPicPr>
          <p:nvPr/>
        </p:nvPicPr>
        <p:blipFill>
          <a:blip r:embed="rId2" cstate="print"/>
          <a:srcRect/>
          <a:stretch>
            <a:fillRect/>
          </a:stretch>
        </p:blipFill>
        <p:spPr bwMode="auto">
          <a:xfrm>
            <a:off x="1115616" y="5589240"/>
            <a:ext cx="3829050" cy="904875"/>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1187624" y="2204864"/>
            <a:ext cx="7024092" cy="337939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539552" y="404664"/>
            <a:ext cx="5328592" cy="64807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s-AR" sz="3200" b="1" dirty="0"/>
              <a:t>Pasaje de Binario a Decimal</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7411" name="Picture 3"/>
          <p:cNvPicPr>
            <a:picLocks noChangeAspect="1" noChangeArrowheads="1"/>
          </p:cNvPicPr>
          <p:nvPr/>
        </p:nvPicPr>
        <p:blipFill>
          <a:blip r:embed="rId2" cstate="print"/>
          <a:srcRect/>
          <a:stretch>
            <a:fillRect/>
          </a:stretch>
        </p:blipFill>
        <p:spPr bwMode="auto">
          <a:xfrm>
            <a:off x="755576" y="5589240"/>
            <a:ext cx="3467100" cy="895350"/>
          </a:xfrm>
          <a:prstGeom prst="rect">
            <a:avLst/>
          </a:prstGeom>
          <a:noFill/>
          <a:ln w="9525">
            <a:noFill/>
            <a:miter lim="800000"/>
            <a:headEnd/>
            <a:tailEnd/>
          </a:ln>
        </p:spPr>
      </p:pic>
      <p:pic>
        <p:nvPicPr>
          <p:cNvPr id="13313" name="Picture 1"/>
          <p:cNvPicPr>
            <a:picLocks noChangeAspect="1" noChangeArrowheads="1"/>
          </p:cNvPicPr>
          <p:nvPr/>
        </p:nvPicPr>
        <p:blipFill>
          <a:blip r:embed="rId3" cstate="print"/>
          <a:srcRect/>
          <a:stretch>
            <a:fillRect/>
          </a:stretch>
        </p:blipFill>
        <p:spPr bwMode="auto">
          <a:xfrm>
            <a:off x="1475656" y="1051600"/>
            <a:ext cx="4685159" cy="464819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539552" y="404664"/>
            <a:ext cx="5328592" cy="64807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s-AR" sz="3200" b="1" dirty="0"/>
              <a:t>Pasaje de Decimal a Octal</a:t>
            </a:r>
            <a:endParaRPr kumimoji="0" lang="es-A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8434" name="Picture 2"/>
          <p:cNvPicPr>
            <a:picLocks noChangeAspect="1" noChangeArrowheads="1"/>
          </p:cNvPicPr>
          <p:nvPr/>
        </p:nvPicPr>
        <p:blipFill>
          <a:blip r:embed="rId2" cstate="print"/>
          <a:srcRect/>
          <a:stretch>
            <a:fillRect/>
          </a:stretch>
        </p:blipFill>
        <p:spPr bwMode="auto">
          <a:xfrm>
            <a:off x="1619672" y="1196752"/>
            <a:ext cx="5229225" cy="2486025"/>
          </a:xfrm>
          <a:prstGeom prst="rect">
            <a:avLst/>
          </a:prstGeom>
          <a:noFill/>
          <a:ln w="9525">
            <a:noFill/>
            <a:miter lim="800000"/>
            <a:headEnd/>
            <a:tailEnd/>
          </a:ln>
        </p:spPr>
      </p:pic>
      <p:pic>
        <p:nvPicPr>
          <p:cNvPr id="18435" name="Picture 3"/>
          <p:cNvPicPr>
            <a:picLocks noChangeAspect="1" noChangeArrowheads="1"/>
          </p:cNvPicPr>
          <p:nvPr/>
        </p:nvPicPr>
        <p:blipFill>
          <a:blip r:embed="rId3" cstate="print"/>
          <a:srcRect/>
          <a:stretch>
            <a:fillRect/>
          </a:stretch>
        </p:blipFill>
        <p:spPr bwMode="auto">
          <a:xfrm>
            <a:off x="1763688" y="4077072"/>
            <a:ext cx="2911291" cy="1152128"/>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18677</TotalTime>
  <Words>2534</Words>
  <Application>Microsoft Office PowerPoint</Application>
  <PresentationFormat>On-screen Show (4:3)</PresentationFormat>
  <Paragraphs>336</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Tema de Office</vt:lpstr>
      <vt:lpstr>Sistemas Operativos UNAHUR</vt:lpstr>
      <vt:lpstr>Régimen de aprobación </vt:lpstr>
      <vt:lpstr>Curso Sábados (2do cuatr. 2022)</vt:lpstr>
      <vt:lpstr>Curso Sábados (2do cuatr. 2022)</vt:lpstr>
      <vt:lpstr>CLASE 1: </vt:lpstr>
      <vt:lpstr>Sistemas de numeración </vt:lpstr>
      <vt:lpstr>  Pasaje entre bases enteras y positivas: </vt:lpstr>
      <vt:lpstr>PowerPoint Presentation</vt:lpstr>
      <vt:lpstr>PowerPoint Presentation</vt:lpstr>
      <vt:lpstr>PowerPoint Presentation</vt:lpstr>
      <vt:lpstr>PowerPoint Presentation</vt:lpstr>
      <vt:lpstr>PowerPoint Presentation</vt:lpstr>
      <vt:lpstr>PowerPoint Presentation</vt:lpstr>
      <vt:lpstr>Complemento a 1 y 2 de números binarios  </vt:lpstr>
      <vt:lpstr>Complemento a 1</vt:lpstr>
      <vt:lpstr>Complemento a 2</vt:lpstr>
      <vt:lpstr>Ejemplo Complemento a 2</vt:lpstr>
      <vt:lpstr>Arquitectura Básica</vt:lpstr>
      <vt:lpstr>Dato curioso….Von Neumann</vt:lpstr>
      <vt:lpstr>Arquitectura de Von Neumann</vt:lpstr>
      <vt:lpstr>Arquitectura de Von Neumann</vt:lpstr>
      <vt:lpstr>Von Neumann Vs Harvard</vt:lpstr>
      <vt:lpstr>Explicación de ejecución de instrucciones</vt:lpstr>
      <vt:lpstr>Sistemas Operativos</vt:lpstr>
      <vt:lpstr>Que es un Sistema Informático?</vt:lpstr>
      <vt:lpstr>PowerPoint Presentation</vt:lpstr>
      <vt:lpstr>Que es un Kernel?</vt:lpstr>
      <vt:lpstr>Sistemas Operativos</vt:lpstr>
      <vt:lpstr>Clasificación de los Sistemas Operativos</vt:lpstr>
      <vt:lpstr>Clasificación de los Sistemas Operativos</vt:lpstr>
      <vt:lpstr>Clasificación de los Sistemas Operativos</vt:lpstr>
      <vt:lpstr>PowerPoint Presentation</vt:lpstr>
      <vt:lpstr>Punto de Vista de los Sistemas</vt:lpstr>
      <vt:lpstr>Organización de un Sistema Informático</vt:lpstr>
      <vt:lpstr>Memoria según Velocidad</vt:lpstr>
      <vt:lpstr>Arquitectura Sistemas Informáticos</vt:lpstr>
      <vt:lpstr>Arquitectura Sistemas Informáticos</vt:lpstr>
      <vt:lpstr>Arquitectura Sistemas Informáticos</vt:lpstr>
      <vt:lpstr>Operaciones del Sistema Operativo</vt:lpstr>
      <vt:lpstr>Operaciones de un Sistema Operativo</vt:lpstr>
      <vt:lpstr>Operaciones de un Sistema Operativo</vt:lpstr>
      <vt:lpstr>Operaciones de un Sistema Operativo</vt:lpstr>
      <vt:lpstr>Operaciones del Sistema Operativo </vt:lpstr>
      <vt:lpstr>Operaciones de un Sistema Operativo</vt:lpstr>
      <vt:lpstr>Sistemas Distribuidos</vt:lpstr>
      <vt:lpstr>Sistemas Distribuidos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Operativos UNAHUR</dc:title>
  <dc:creator>Robles, Leandro</dc:creator>
  <cp:lastModifiedBy>Robles, Leandro</cp:lastModifiedBy>
  <cp:revision>187</cp:revision>
  <dcterms:created xsi:type="dcterms:W3CDTF">2019-02-14T01:06:32Z</dcterms:created>
  <dcterms:modified xsi:type="dcterms:W3CDTF">2022-10-11T21:34:00Z</dcterms:modified>
</cp:coreProperties>
</file>