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8" r:id="rId3"/>
    <p:sldId id="259" r:id="rId4"/>
    <p:sldId id="261" r:id="rId5"/>
    <p:sldId id="260" r:id="rId6"/>
    <p:sldId id="262" r:id="rId7"/>
    <p:sldId id="263" r:id="rId8"/>
    <p:sldId id="264" r:id="rId9"/>
    <p:sldId id="265" r:id="rId10"/>
    <p:sldId id="266" r:id="rId11"/>
    <p:sldId id="267" r:id="rId12"/>
    <p:sldId id="306" r:id="rId13"/>
    <p:sldId id="268" r:id="rId14"/>
    <p:sldId id="307" r:id="rId15"/>
    <p:sldId id="269" r:id="rId16"/>
    <p:sldId id="309" r:id="rId17"/>
    <p:sldId id="318" r:id="rId18"/>
    <p:sldId id="317" r:id="rId19"/>
    <p:sldId id="270" r:id="rId20"/>
    <p:sldId id="271" r:id="rId21"/>
    <p:sldId id="272" r:id="rId22"/>
    <p:sldId id="273" r:id="rId23"/>
    <p:sldId id="296" r:id="rId24"/>
    <p:sldId id="274" r:id="rId25"/>
    <p:sldId id="275" r:id="rId26"/>
    <p:sldId id="276" r:id="rId27"/>
    <p:sldId id="286" r:id="rId28"/>
    <p:sldId id="316" r:id="rId29"/>
    <p:sldId id="277" r:id="rId30"/>
    <p:sldId id="287" r:id="rId31"/>
    <p:sldId id="278" r:id="rId32"/>
    <p:sldId id="288" r:id="rId33"/>
    <p:sldId id="299" r:id="rId34"/>
    <p:sldId id="297" r:id="rId35"/>
    <p:sldId id="298" r:id="rId36"/>
    <p:sldId id="300" r:id="rId37"/>
    <p:sldId id="279" r:id="rId38"/>
    <p:sldId id="294" r:id="rId39"/>
    <p:sldId id="280" r:id="rId40"/>
    <p:sldId id="303" r:id="rId41"/>
    <p:sldId id="281" r:id="rId42"/>
    <p:sldId id="313" r:id="rId43"/>
    <p:sldId id="282" r:id="rId44"/>
    <p:sldId id="312" r:id="rId45"/>
    <p:sldId id="283" r:id="rId46"/>
    <p:sldId id="311" r:id="rId47"/>
    <p:sldId id="310" r:id="rId48"/>
    <p:sldId id="285" r:id="rId49"/>
    <p:sldId id="305" r:id="rId50"/>
    <p:sldId id="284" r:id="rId51"/>
    <p:sldId id="290" r:id="rId52"/>
    <p:sldId id="301" r:id="rId53"/>
    <p:sldId id="292" r:id="rId54"/>
    <p:sldId id="304" r:id="rId55"/>
    <p:sldId id="293" r:id="rId56"/>
    <p:sldId id="315" r:id="rId57"/>
    <p:sldId id="314" r:id="rId58"/>
  </p:sldIdLst>
  <p:sldSz cx="9144000" cy="6858000" type="screen4x3"/>
  <p:notesSz cx="7104063"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24" autoAdjust="0"/>
  </p:normalViewPr>
  <p:slideViewPr>
    <p:cSldViewPr>
      <p:cViewPr varScale="1">
        <p:scale>
          <a:sx n="94" d="100"/>
          <a:sy n="94" d="100"/>
        </p:scale>
        <p:origin x="8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s-AR"/>
          </a:p>
        </p:txBody>
      </p:sp>
      <p:sp>
        <p:nvSpPr>
          <p:cNvPr id="3" name="Marcador de fecha 2"/>
          <p:cNvSpPr>
            <a:spLocks noGrp="1"/>
          </p:cNvSpPr>
          <p:nvPr>
            <p:ph type="dt" sz="quarter" idx="1"/>
          </p:nvPr>
        </p:nvSpPr>
        <p:spPr>
          <a:xfrm>
            <a:off x="4023992" y="0"/>
            <a:ext cx="3078427" cy="513508"/>
          </a:xfrm>
          <a:prstGeom prst="rect">
            <a:avLst/>
          </a:prstGeom>
        </p:spPr>
        <p:txBody>
          <a:bodyPr vert="horz" lIns="99066" tIns="49533" rIns="99066" bIns="49533" rtlCol="0"/>
          <a:lstStyle>
            <a:lvl1pPr algn="r">
              <a:defRPr sz="1300"/>
            </a:lvl1pPr>
          </a:lstStyle>
          <a:p>
            <a:fld id="{00963909-6F3B-447E-9926-52B835F1304A}" type="datetimeFigureOut">
              <a:rPr lang="es-AR" smtClean="0"/>
              <a:t>15/7/2020</a:t>
            </a:fld>
            <a:endParaRPr lang="es-AR"/>
          </a:p>
        </p:txBody>
      </p:sp>
      <p:sp>
        <p:nvSpPr>
          <p:cNvPr id="4" name="Marcador de pie de página 3"/>
          <p:cNvSpPr>
            <a:spLocks noGrp="1"/>
          </p:cNvSpPr>
          <p:nvPr>
            <p:ph type="ftr" sz="quarter" idx="2"/>
          </p:nvPr>
        </p:nvSpPr>
        <p:spPr>
          <a:xfrm>
            <a:off x="0" y="9721107"/>
            <a:ext cx="3078427" cy="513506"/>
          </a:xfrm>
          <a:prstGeom prst="rect">
            <a:avLst/>
          </a:prstGeom>
        </p:spPr>
        <p:txBody>
          <a:bodyPr vert="horz" lIns="99066" tIns="49533" rIns="99066" bIns="49533" rtlCol="0" anchor="b"/>
          <a:lstStyle>
            <a:lvl1pPr algn="l">
              <a:defRPr sz="1300"/>
            </a:lvl1pPr>
          </a:lstStyle>
          <a:p>
            <a:endParaRPr lang="es-AR"/>
          </a:p>
        </p:txBody>
      </p:sp>
      <p:sp>
        <p:nvSpPr>
          <p:cNvPr id="5" name="Marcador de número de diapositiva 4"/>
          <p:cNvSpPr>
            <a:spLocks noGrp="1"/>
          </p:cNvSpPr>
          <p:nvPr>
            <p:ph type="sldNum" sz="quarter" idx="3"/>
          </p:nvPr>
        </p:nvSpPr>
        <p:spPr>
          <a:xfrm>
            <a:off x="4023992" y="9721107"/>
            <a:ext cx="3078427" cy="513506"/>
          </a:xfrm>
          <a:prstGeom prst="rect">
            <a:avLst/>
          </a:prstGeom>
        </p:spPr>
        <p:txBody>
          <a:bodyPr vert="horz" lIns="99066" tIns="49533" rIns="99066" bIns="49533" rtlCol="0" anchor="b"/>
          <a:lstStyle>
            <a:lvl1pPr algn="r">
              <a:defRPr sz="1300"/>
            </a:lvl1pPr>
          </a:lstStyle>
          <a:p>
            <a:fld id="{FA45D688-72CD-45A7-965A-E23EC18B857D}" type="slidenum">
              <a:rPr lang="es-AR" smtClean="0"/>
              <a:t>‹Nº›</a:t>
            </a:fld>
            <a:endParaRPr lang="es-AR"/>
          </a:p>
        </p:txBody>
      </p:sp>
    </p:spTree>
    <p:extLst>
      <p:ext uri="{BB962C8B-B14F-4D97-AF65-F5344CB8AC3E}">
        <p14:creationId xmlns:p14="http://schemas.microsoft.com/office/powerpoint/2010/main" val="177089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427" cy="511731"/>
          </a:xfrm>
          <a:prstGeom prst="rect">
            <a:avLst/>
          </a:prstGeom>
        </p:spPr>
        <p:txBody>
          <a:bodyPr vert="horz" lIns="99066" tIns="49533" rIns="99066" bIns="49533" rtlCol="0"/>
          <a:lstStyle>
            <a:lvl1pPr algn="l">
              <a:defRPr sz="1300"/>
            </a:lvl1pPr>
          </a:lstStyle>
          <a:p>
            <a:endParaRPr lang="es-AR"/>
          </a:p>
        </p:txBody>
      </p:sp>
      <p:sp>
        <p:nvSpPr>
          <p:cNvPr id="3" name="2 Marcador de fecha"/>
          <p:cNvSpPr>
            <a:spLocks noGrp="1"/>
          </p:cNvSpPr>
          <p:nvPr>
            <p:ph type="dt" idx="1"/>
          </p:nvPr>
        </p:nvSpPr>
        <p:spPr>
          <a:xfrm>
            <a:off x="4023992" y="0"/>
            <a:ext cx="3078427" cy="511731"/>
          </a:xfrm>
          <a:prstGeom prst="rect">
            <a:avLst/>
          </a:prstGeom>
        </p:spPr>
        <p:txBody>
          <a:bodyPr vert="horz" lIns="99066" tIns="49533" rIns="99066" bIns="49533" rtlCol="0"/>
          <a:lstStyle>
            <a:lvl1pPr algn="r">
              <a:defRPr sz="1300"/>
            </a:lvl1pPr>
          </a:lstStyle>
          <a:p>
            <a:fld id="{3A162BA8-A2AD-4C05-9470-FE803B195BC9}" type="datetimeFigureOut">
              <a:rPr lang="es-AR" smtClean="0"/>
              <a:pPr/>
              <a:t>15/7/2020</a:t>
            </a:fld>
            <a:endParaRPr lang="es-AR"/>
          </a:p>
        </p:txBody>
      </p:sp>
      <p:sp>
        <p:nvSpPr>
          <p:cNvPr id="4" name="3 Marcador de imagen de diapositiva"/>
          <p:cNvSpPr>
            <a:spLocks noGrp="1" noRot="1" noChangeAspect="1"/>
          </p:cNvSpPr>
          <p:nvPr>
            <p:ph type="sldImg" idx="2"/>
          </p:nvPr>
        </p:nvSpPr>
        <p:spPr>
          <a:xfrm>
            <a:off x="993775" y="766763"/>
            <a:ext cx="5116513" cy="3838575"/>
          </a:xfrm>
          <a:prstGeom prst="rect">
            <a:avLst/>
          </a:prstGeom>
          <a:noFill/>
          <a:ln w="12700">
            <a:solidFill>
              <a:prstClr val="black"/>
            </a:solidFill>
          </a:ln>
        </p:spPr>
        <p:txBody>
          <a:bodyPr vert="horz" lIns="99066" tIns="49533" rIns="99066" bIns="49533" rtlCol="0" anchor="ctr"/>
          <a:lstStyle/>
          <a:p>
            <a:endParaRPr lang="es-AR"/>
          </a:p>
        </p:txBody>
      </p:sp>
      <p:sp>
        <p:nvSpPr>
          <p:cNvPr id="5" name="4 Marcador de notas"/>
          <p:cNvSpPr>
            <a:spLocks noGrp="1"/>
          </p:cNvSpPr>
          <p:nvPr>
            <p:ph type="body" sz="quarter" idx="3"/>
          </p:nvPr>
        </p:nvSpPr>
        <p:spPr>
          <a:xfrm>
            <a:off x="710407" y="4861441"/>
            <a:ext cx="5683250" cy="4605576"/>
          </a:xfrm>
          <a:prstGeom prst="rect">
            <a:avLst/>
          </a:prstGeom>
        </p:spPr>
        <p:txBody>
          <a:bodyPr vert="horz" lIns="99066" tIns="49533" rIns="99066" bIns="49533"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721106"/>
            <a:ext cx="3078427" cy="511731"/>
          </a:xfrm>
          <a:prstGeom prst="rect">
            <a:avLst/>
          </a:prstGeom>
        </p:spPr>
        <p:txBody>
          <a:bodyPr vert="horz" lIns="99066" tIns="49533" rIns="99066" bIns="49533" rtlCol="0" anchor="b"/>
          <a:lstStyle>
            <a:lvl1pPr algn="l">
              <a:defRPr sz="1300"/>
            </a:lvl1pPr>
          </a:lstStyle>
          <a:p>
            <a:endParaRPr lang="es-AR"/>
          </a:p>
        </p:txBody>
      </p:sp>
      <p:sp>
        <p:nvSpPr>
          <p:cNvPr id="7" name="6 Marcador de número de diapositiva"/>
          <p:cNvSpPr>
            <a:spLocks noGrp="1"/>
          </p:cNvSpPr>
          <p:nvPr>
            <p:ph type="sldNum" sz="quarter" idx="5"/>
          </p:nvPr>
        </p:nvSpPr>
        <p:spPr>
          <a:xfrm>
            <a:off x="4023992" y="9721106"/>
            <a:ext cx="3078427" cy="511731"/>
          </a:xfrm>
          <a:prstGeom prst="rect">
            <a:avLst/>
          </a:prstGeom>
        </p:spPr>
        <p:txBody>
          <a:bodyPr vert="horz" lIns="99066" tIns="49533" rIns="99066" bIns="49533" rtlCol="0" anchor="b"/>
          <a:lstStyle>
            <a:lvl1pPr algn="r">
              <a:defRPr sz="1300"/>
            </a:lvl1pPr>
          </a:lstStyle>
          <a:p>
            <a:fld id="{8E7D0D1C-B4D2-44D8-AE9A-93314FC51D1A}" type="slidenum">
              <a:rPr lang="es-AR" smtClean="0"/>
              <a:pPr/>
              <a:t>‹Nº›</a:t>
            </a:fld>
            <a:endParaRPr lang="es-AR"/>
          </a:p>
        </p:txBody>
      </p:sp>
    </p:spTree>
    <p:extLst>
      <p:ext uri="{BB962C8B-B14F-4D97-AF65-F5344CB8AC3E}">
        <p14:creationId xmlns:p14="http://schemas.microsoft.com/office/powerpoint/2010/main" val="291868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1</a:t>
            </a:fld>
            <a:endParaRPr lang="es-AR"/>
          </a:p>
        </p:txBody>
      </p:sp>
    </p:spTree>
    <p:extLst>
      <p:ext uri="{BB962C8B-B14F-4D97-AF65-F5344CB8AC3E}">
        <p14:creationId xmlns:p14="http://schemas.microsoft.com/office/powerpoint/2010/main" val="56654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2</a:t>
            </a:fld>
            <a:endParaRPr lang="es-AR"/>
          </a:p>
        </p:txBody>
      </p:sp>
    </p:spTree>
    <p:extLst>
      <p:ext uri="{BB962C8B-B14F-4D97-AF65-F5344CB8AC3E}">
        <p14:creationId xmlns:p14="http://schemas.microsoft.com/office/powerpoint/2010/main" val="147213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3</a:t>
            </a:fld>
            <a:endParaRPr lang="es-AR"/>
          </a:p>
        </p:txBody>
      </p:sp>
    </p:spTree>
    <p:extLst>
      <p:ext uri="{BB962C8B-B14F-4D97-AF65-F5344CB8AC3E}">
        <p14:creationId xmlns:p14="http://schemas.microsoft.com/office/powerpoint/2010/main" val="41801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15/07/2020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planetcalc.com/5210/" TargetMode="External"/><Relationship Id="rId2" Type="http://schemas.openxmlformats.org/officeDocument/2006/relationships/hyperlink" Target="http://www.raid-calculator.com/" TargetMode="External"/><Relationship Id="rId1" Type="http://schemas.openxmlformats.org/officeDocument/2006/relationships/slideLayout" Target="../slideLayouts/slideLayout2.xml"/><Relationship Id="rId4" Type="http://schemas.openxmlformats.org/officeDocument/2006/relationships/hyperlink" Target="https://eaegis.com/pages/raid-calculator"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3"/>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85" name="AutoShape 5" descr="Image result for unahur">
            <a:hlinkClick r:id="rId3"/>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0486" name="Picture 6" descr="C:\Users\lrobles\Desktop\dbEciBxW_400x400.jpg"/>
          <p:cNvPicPr>
            <a:picLocks noChangeAspect="1" noChangeArrowheads="1"/>
          </p:cNvPicPr>
          <p:nvPr/>
        </p:nvPicPr>
        <p:blipFill>
          <a:blip r:embed="rId4"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Planificación de un disco</a:t>
            </a:r>
            <a:endParaRPr lang="es-AR" dirty="0"/>
          </a:p>
        </p:txBody>
      </p:sp>
      <p:sp>
        <p:nvSpPr>
          <p:cNvPr id="3" name="Marcador de contenido 2"/>
          <p:cNvSpPr>
            <a:spLocks noGrp="1"/>
          </p:cNvSpPr>
          <p:nvPr>
            <p:ph idx="1"/>
          </p:nvPr>
        </p:nvSpPr>
        <p:spPr/>
        <p:txBody>
          <a:bodyPr>
            <a:normAutofit fontScale="92500" lnSpcReduction="10000"/>
          </a:bodyPr>
          <a:lstStyle/>
          <a:p>
            <a:pPr lvl="0"/>
            <a:r>
              <a:rPr lang="es-AR" b="1" u="sng" dirty="0"/>
              <a:t>SSTF (</a:t>
            </a:r>
            <a:r>
              <a:rPr lang="es-AR" b="1" u="sng" dirty="0" err="1"/>
              <a:t>Shortest</a:t>
            </a:r>
            <a:r>
              <a:rPr lang="es-AR" b="1" u="sng" dirty="0"/>
              <a:t> </a:t>
            </a:r>
            <a:r>
              <a:rPr lang="es-AR" b="1" u="sng" dirty="0" err="1"/>
              <a:t>Seek</a:t>
            </a:r>
            <a:r>
              <a:rPr lang="es-AR" b="1" u="sng" dirty="0"/>
              <a:t> Time </a:t>
            </a:r>
            <a:r>
              <a:rPr lang="es-AR" b="1" u="sng" dirty="0" err="1"/>
              <a:t>First</a:t>
            </a:r>
            <a:r>
              <a:rPr lang="es-AR" b="1" u="sng" dirty="0"/>
              <a:t>):</a:t>
            </a:r>
            <a:r>
              <a:rPr lang="es-AR" b="1" dirty="0"/>
              <a:t> </a:t>
            </a:r>
            <a:r>
              <a:rPr lang="es-AR" dirty="0"/>
              <a:t>El algoritmo SSTF selecciona la solicitud que tenga el tiempo de búsque­da mínimo con respecto a la posición actual del cabezal. Debido a que el tiempo de búsqueda se incrementa a medida que lo hace el número de cilindros recorridos por el cabezal, el algoritmo selecciona la solicitud pendiente que esté más próxima a la posición actual del cabezal. Esta planificación puede provocar la muerte por inanición de algunas solicitudes.</a:t>
            </a:r>
          </a:p>
        </p:txBody>
      </p:sp>
    </p:spTree>
    <p:extLst>
      <p:ext uri="{BB962C8B-B14F-4D97-AF65-F5344CB8AC3E}">
        <p14:creationId xmlns:p14="http://schemas.microsoft.com/office/powerpoint/2010/main" val="381417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Planificación de un disco</a:t>
            </a:r>
            <a:endParaRPr lang="es-AR" dirty="0"/>
          </a:p>
        </p:txBody>
      </p:sp>
      <p:sp>
        <p:nvSpPr>
          <p:cNvPr id="3" name="Marcador de contenido 2"/>
          <p:cNvSpPr>
            <a:spLocks noGrp="1"/>
          </p:cNvSpPr>
          <p:nvPr>
            <p:ph idx="1"/>
          </p:nvPr>
        </p:nvSpPr>
        <p:spPr/>
        <p:txBody>
          <a:bodyPr>
            <a:normAutofit fontScale="77500" lnSpcReduction="20000"/>
          </a:bodyPr>
          <a:lstStyle/>
          <a:p>
            <a:pPr lvl="0"/>
            <a:r>
              <a:rPr lang="es-AR" b="1" u="sng" dirty="0"/>
              <a:t>SCAN</a:t>
            </a:r>
            <a:r>
              <a:rPr lang="es-AR" u="sng" dirty="0"/>
              <a:t>:</a:t>
            </a:r>
            <a:r>
              <a:rPr lang="es-AR" dirty="0"/>
              <a:t> </a:t>
            </a:r>
            <a:r>
              <a:rPr lang="es-AR" b="1" dirty="0"/>
              <a:t>En este algoritmo el grafo del disco comienza en uno de los extremos del disco y se mueve hacia el otro extremo</a:t>
            </a:r>
            <a:r>
              <a:rPr lang="es-AR" dirty="0"/>
              <a:t>, dando servicio a las solicitudes a medida que pasa por cada cilindro, hasta llegar al otro extremo del disco. En ese otro extremo, se invierte la dirección de movimiento del cabezal y se continúa dando servicio a las solicitudes. El cabezal está continuamente explorando el disco en una y otra dirección. Este algoritmo se conoce tam­bién como el algoritmo del ascensor ya que el brazo del disco se comporta como un ascen­sor dentro de un edificio, primero dando servicio a todas las solicitudes de subida y luego invirtiendo su movimiento para dar servicio a las solicitudes de bajada.</a:t>
            </a:r>
          </a:p>
        </p:txBody>
      </p:sp>
    </p:spTree>
    <p:extLst>
      <p:ext uri="{BB962C8B-B14F-4D97-AF65-F5344CB8AC3E}">
        <p14:creationId xmlns:p14="http://schemas.microsoft.com/office/powerpoint/2010/main" val="415749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8229600" cy="1143000"/>
          </a:xfrm>
        </p:spPr>
        <p:txBody>
          <a:bodyPr/>
          <a:lstStyle/>
          <a:p>
            <a:r>
              <a:rPr lang="es-AR" b="1" dirty="0"/>
              <a:t>SCAN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268760"/>
            <a:ext cx="6963411" cy="4752528"/>
          </a:xfrm>
          <a:prstGeom prst="rect">
            <a:avLst/>
          </a:prstGeom>
        </p:spPr>
      </p:pic>
      <p:sp>
        <p:nvSpPr>
          <p:cNvPr id="6" name="CuadroTexto 5"/>
          <p:cNvSpPr txBox="1"/>
          <p:nvPr/>
        </p:nvSpPr>
        <p:spPr>
          <a:xfrm>
            <a:off x="3347864" y="6102290"/>
            <a:ext cx="2309222" cy="369332"/>
          </a:xfrm>
          <a:prstGeom prst="rect">
            <a:avLst/>
          </a:prstGeom>
          <a:noFill/>
        </p:spPr>
        <p:txBody>
          <a:bodyPr wrap="none" rtlCol="0">
            <a:spAutoFit/>
          </a:bodyPr>
          <a:lstStyle/>
          <a:p>
            <a:r>
              <a:rPr lang="es-AR" b="1" dirty="0"/>
              <a:t>Arranco de Cilindro 50</a:t>
            </a:r>
          </a:p>
        </p:txBody>
      </p:sp>
      <p:sp>
        <p:nvSpPr>
          <p:cNvPr id="7" name="Rectángulo 6"/>
          <p:cNvSpPr/>
          <p:nvPr/>
        </p:nvSpPr>
        <p:spPr>
          <a:xfrm>
            <a:off x="1331640" y="6446025"/>
            <a:ext cx="6128601" cy="369332"/>
          </a:xfrm>
          <a:prstGeom prst="rect">
            <a:avLst/>
          </a:prstGeom>
        </p:spPr>
        <p:txBody>
          <a:bodyPr wrap="none">
            <a:spAutoFit/>
          </a:bodyPr>
          <a:lstStyle/>
          <a:p>
            <a:r>
              <a:rPr lang="es-AR" dirty="0"/>
              <a:t>82 	170	 43 	140 	24	 16	 190</a:t>
            </a:r>
          </a:p>
        </p:txBody>
      </p:sp>
    </p:spTree>
    <p:extLst>
      <p:ext uri="{BB962C8B-B14F-4D97-AF65-F5344CB8AC3E}">
        <p14:creationId xmlns:p14="http://schemas.microsoft.com/office/powerpoint/2010/main" val="272389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Planificación de un disco</a:t>
            </a:r>
            <a:endParaRPr lang="es-AR" dirty="0"/>
          </a:p>
        </p:txBody>
      </p:sp>
      <p:sp>
        <p:nvSpPr>
          <p:cNvPr id="3" name="Marcador de contenido 2"/>
          <p:cNvSpPr>
            <a:spLocks noGrp="1"/>
          </p:cNvSpPr>
          <p:nvPr>
            <p:ph idx="1"/>
          </p:nvPr>
        </p:nvSpPr>
        <p:spPr/>
        <p:txBody>
          <a:bodyPr>
            <a:normAutofit fontScale="85000" lnSpcReduction="20000"/>
          </a:bodyPr>
          <a:lstStyle/>
          <a:p>
            <a:pPr lvl="0"/>
            <a:r>
              <a:rPr lang="es-AR" b="1" u="sng" dirty="0"/>
              <a:t>C-SCAN (SCAN circular):</a:t>
            </a:r>
            <a:r>
              <a:rPr lang="es-AR" b="1" dirty="0"/>
              <a:t> Es</a:t>
            </a:r>
            <a:r>
              <a:rPr lang="es-AR" dirty="0"/>
              <a:t> una variante de</a:t>
            </a:r>
            <a:r>
              <a:rPr lang="es-AR" b="1" dirty="0"/>
              <a:t> SCAN</a:t>
            </a:r>
            <a:r>
              <a:rPr lang="es-AR" dirty="0"/>
              <a:t> diseñada para proporcionar</a:t>
            </a:r>
            <a:r>
              <a:rPr lang="es-AR" b="1" dirty="0"/>
              <a:t> un </a:t>
            </a:r>
            <a:r>
              <a:rPr lang="es-AR" dirty="0"/>
              <a:t>tiempo de espera más uniforme.</a:t>
            </a:r>
            <a:r>
              <a:rPr lang="es-AR" b="1" dirty="0"/>
              <a:t> Al</a:t>
            </a:r>
            <a:r>
              <a:rPr lang="es-AR" dirty="0"/>
              <a:t> igual que</a:t>
            </a:r>
            <a:r>
              <a:rPr lang="es-AR" b="1" dirty="0"/>
              <a:t> SCAN, C-SCAN</a:t>
            </a:r>
            <a:r>
              <a:rPr lang="es-AR" dirty="0"/>
              <a:t> mueve</a:t>
            </a:r>
            <a:r>
              <a:rPr lang="es-AR" b="1" dirty="0"/>
              <a:t> el</a:t>
            </a:r>
            <a:r>
              <a:rPr lang="es-AR" dirty="0"/>
              <a:t> cabezal de un extremo del disco al otro, prestando servicio a las solicitudes a lo largo de ese trayecto. Sin embargo, cuando el cabezal alcanza el otro extremo, vuelve inmediatamente al principio del disco, sin dar servicio a ninguna solicitud en el viaje de vuelta. El algoritmo de planificación</a:t>
            </a:r>
            <a:r>
              <a:rPr lang="es-AR" b="1" dirty="0"/>
              <a:t> C-SCAN</a:t>
            </a:r>
            <a:r>
              <a:rPr lang="es-AR" dirty="0"/>
              <a:t> trata esencialmente a los cilindros como si fueran una lista circular que se plegara sobre sí misma conec­tando el cilindro final con el primer cilindro.</a:t>
            </a:r>
          </a:p>
        </p:txBody>
      </p:sp>
    </p:spTree>
    <p:extLst>
      <p:ext uri="{BB962C8B-B14F-4D97-AF65-F5344CB8AC3E}">
        <p14:creationId xmlns:p14="http://schemas.microsoft.com/office/powerpoint/2010/main" val="228875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C-SCAN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8" y="1196752"/>
            <a:ext cx="6696744" cy="4620753"/>
          </a:xfrm>
          <a:prstGeom prst="rect">
            <a:avLst/>
          </a:prstGeom>
        </p:spPr>
      </p:pic>
      <p:sp>
        <p:nvSpPr>
          <p:cNvPr id="5" name="CuadroTexto 4"/>
          <p:cNvSpPr txBox="1"/>
          <p:nvPr/>
        </p:nvSpPr>
        <p:spPr>
          <a:xfrm>
            <a:off x="3417389" y="5949280"/>
            <a:ext cx="2309222" cy="369332"/>
          </a:xfrm>
          <a:prstGeom prst="rect">
            <a:avLst/>
          </a:prstGeom>
          <a:noFill/>
        </p:spPr>
        <p:txBody>
          <a:bodyPr wrap="none" rtlCol="0">
            <a:spAutoFit/>
          </a:bodyPr>
          <a:lstStyle/>
          <a:p>
            <a:r>
              <a:rPr lang="es-AR" b="1" dirty="0"/>
              <a:t>Arranco de Cilindro 50</a:t>
            </a:r>
          </a:p>
        </p:txBody>
      </p:sp>
      <p:sp>
        <p:nvSpPr>
          <p:cNvPr id="6" name="Rectángulo 5"/>
          <p:cNvSpPr/>
          <p:nvPr/>
        </p:nvSpPr>
        <p:spPr>
          <a:xfrm>
            <a:off x="1223628" y="6372902"/>
            <a:ext cx="6128601" cy="369332"/>
          </a:xfrm>
          <a:prstGeom prst="rect">
            <a:avLst/>
          </a:prstGeom>
        </p:spPr>
        <p:txBody>
          <a:bodyPr wrap="none">
            <a:spAutoFit/>
          </a:bodyPr>
          <a:lstStyle/>
          <a:p>
            <a:r>
              <a:rPr lang="es-AR" dirty="0"/>
              <a:t>82 	170	 43 	140 	24	 16	 190</a:t>
            </a:r>
          </a:p>
        </p:txBody>
      </p:sp>
    </p:spTree>
    <p:extLst>
      <p:ext uri="{BB962C8B-B14F-4D97-AF65-F5344CB8AC3E}">
        <p14:creationId xmlns:p14="http://schemas.microsoft.com/office/powerpoint/2010/main" val="194143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Planificación de un disco</a:t>
            </a:r>
            <a:endParaRPr lang="es-AR" dirty="0"/>
          </a:p>
        </p:txBody>
      </p:sp>
      <p:sp>
        <p:nvSpPr>
          <p:cNvPr id="3" name="Marcador de contenido 2"/>
          <p:cNvSpPr>
            <a:spLocks noGrp="1"/>
          </p:cNvSpPr>
          <p:nvPr>
            <p:ph idx="1"/>
          </p:nvPr>
        </p:nvSpPr>
        <p:spPr/>
        <p:txBody>
          <a:bodyPr>
            <a:normAutofit fontScale="85000" lnSpcReduction="20000"/>
          </a:bodyPr>
          <a:lstStyle/>
          <a:p>
            <a:pPr lvl="0"/>
            <a:r>
              <a:rPr lang="es-AR" b="1" u="sng" dirty="0"/>
              <a:t>LOOK:</a:t>
            </a:r>
            <a:r>
              <a:rPr lang="es-AR" b="1" dirty="0"/>
              <a:t> </a:t>
            </a:r>
            <a:r>
              <a:rPr lang="es-AR" dirty="0"/>
              <a:t>Tanto el algoritmo</a:t>
            </a:r>
            <a:r>
              <a:rPr lang="es-AR" b="1" dirty="0"/>
              <a:t> SCAN</a:t>
            </a:r>
            <a:r>
              <a:rPr lang="es-AR" dirty="0"/>
              <a:t> como el</a:t>
            </a:r>
            <a:r>
              <a:rPr lang="es-AR" b="1" dirty="0"/>
              <a:t> C-SCAN</a:t>
            </a:r>
            <a:r>
              <a:rPr lang="es-AR" dirty="0"/>
              <a:t> mueven el brazo del disco a través de la anchura completa del disco; sin embargo, en la práctica, ninguno de los dos algorit­mos se suele implementar de esta manera. </a:t>
            </a:r>
            <a:r>
              <a:rPr lang="es-AR" b="1" dirty="0"/>
              <a:t>Lo más común es que el brazo sólo vaya hasta el cilin­dro correspondiente a la solicitud final en cada dirección. </a:t>
            </a:r>
            <a:r>
              <a:rPr lang="es-AR" dirty="0"/>
              <a:t>Entonces, invierte su dirección inmediatamente, sin llegar hasta el extremo del disco. Las versiones de</a:t>
            </a:r>
            <a:r>
              <a:rPr lang="es-AR" b="1" dirty="0"/>
              <a:t> SCAN</a:t>
            </a:r>
            <a:r>
              <a:rPr lang="es-AR" dirty="0"/>
              <a:t> y de</a:t>
            </a:r>
            <a:r>
              <a:rPr lang="es-AR" b="1" dirty="0"/>
              <a:t> C-SCAN</a:t>
            </a:r>
            <a:r>
              <a:rPr lang="es-AR" dirty="0"/>
              <a:t> que siguen este patrón se denominan</a:t>
            </a:r>
            <a:r>
              <a:rPr lang="es-AR" b="1" dirty="0"/>
              <a:t> planificación LOOK</a:t>
            </a:r>
            <a:r>
              <a:rPr lang="es-AR" dirty="0"/>
              <a:t> y</a:t>
            </a:r>
            <a:r>
              <a:rPr lang="es-AR" b="1" dirty="0"/>
              <a:t> C-LOOK,</a:t>
            </a:r>
            <a:r>
              <a:rPr lang="es-AR" dirty="0"/>
              <a:t> ya que estos algoritmos</a:t>
            </a:r>
            <a:r>
              <a:rPr lang="es-AR" i="1" dirty="0"/>
              <a:t> miran (look)</a:t>
            </a:r>
            <a:r>
              <a:rPr lang="es-AR" dirty="0"/>
              <a:t> si hay una solicitud antes de continuar moviéndose en una determinada dirección</a:t>
            </a:r>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234675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LOOK</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417638"/>
            <a:ext cx="6621524" cy="4701282"/>
          </a:xfrm>
          <a:prstGeom prst="rect">
            <a:avLst/>
          </a:prstGeom>
        </p:spPr>
      </p:pic>
    </p:spTree>
    <p:extLst>
      <p:ext uri="{BB962C8B-B14F-4D97-AF65-F5344CB8AC3E}">
        <p14:creationId xmlns:p14="http://schemas.microsoft.com/office/powerpoint/2010/main" val="47305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Que tan rápido es?</a:t>
            </a:r>
            <a:endParaRPr lang="es-AR" dirty="0"/>
          </a:p>
        </p:txBody>
      </p:sp>
      <p:sp>
        <p:nvSpPr>
          <p:cNvPr id="3" name="Marcador de contenido 2"/>
          <p:cNvSpPr>
            <a:spLocks noGrp="1"/>
          </p:cNvSpPr>
          <p:nvPr>
            <p:ph idx="1"/>
          </p:nvPr>
        </p:nvSpPr>
        <p:spPr>
          <a:xfrm>
            <a:off x="0" y="5661248"/>
            <a:ext cx="9083302" cy="792088"/>
          </a:xfrm>
        </p:spPr>
        <p:txBody>
          <a:bodyPr/>
          <a:lstStyle/>
          <a:p>
            <a:pPr marL="0" indent="0">
              <a:buNone/>
            </a:pPr>
            <a:r>
              <a:rPr lang="es-AR" dirty="0"/>
              <a:t>https://www.youtube.com/watch?v=3owqvmMf6No</a:t>
            </a:r>
          </a:p>
        </p:txBody>
      </p:sp>
      <p:pic>
        <p:nvPicPr>
          <p:cNvPr id="4" name="Imagen 3"/>
          <p:cNvPicPr>
            <a:picLocks noChangeAspect="1"/>
          </p:cNvPicPr>
          <p:nvPr/>
        </p:nvPicPr>
        <p:blipFill>
          <a:blip r:embed="rId2"/>
          <a:stretch>
            <a:fillRect/>
          </a:stretch>
        </p:blipFill>
        <p:spPr>
          <a:xfrm>
            <a:off x="1763688" y="1916832"/>
            <a:ext cx="4995275" cy="3536218"/>
          </a:xfrm>
          <a:prstGeom prst="rect">
            <a:avLst/>
          </a:prstGeom>
        </p:spPr>
      </p:pic>
    </p:spTree>
    <p:extLst>
      <p:ext uri="{BB962C8B-B14F-4D97-AF65-F5344CB8AC3E}">
        <p14:creationId xmlns:p14="http://schemas.microsoft.com/office/powerpoint/2010/main" val="232756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037AF2-440B-44C7-B2E6-F27AE0A5C9B0}"/>
              </a:ext>
            </a:extLst>
          </p:cNvPr>
          <p:cNvSpPr>
            <a:spLocks noGrp="1"/>
          </p:cNvSpPr>
          <p:nvPr>
            <p:ph type="title"/>
          </p:nvPr>
        </p:nvSpPr>
        <p:spPr>
          <a:xfrm>
            <a:off x="382109" y="53718"/>
            <a:ext cx="8229600" cy="1143000"/>
          </a:xfrm>
        </p:spPr>
        <p:txBody>
          <a:bodyPr/>
          <a:lstStyle/>
          <a:p>
            <a:r>
              <a:rPr lang="es-AR" b="1" dirty="0"/>
              <a:t>Velocidad de Transferencia vs RPM</a:t>
            </a:r>
          </a:p>
        </p:txBody>
      </p:sp>
      <p:sp>
        <p:nvSpPr>
          <p:cNvPr id="3" name="Marcador de contenido 2">
            <a:extLst>
              <a:ext uri="{FF2B5EF4-FFF2-40B4-BE49-F238E27FC236}">
                <a16:creationId xmlns:a16="http://schemas.microsoft.com/office/drawing/2014/main" xmlns="" id="{D0BA4A50-ACB1-4769-8322-7EE40152DDA8}"/>
              </a:ext>
            </a:extLst>
          </p:cNvPr>
          <p:cNvSpPr>
            <a:spLocks noGrp="1"/>
          </p:cNvSpPr>
          <p:nvPr>
            <p:ph idx="1"/>
          </p:nvPr>
        </p:nvSpPr>
        <p:spPr>
          <a:xfrm>
            <a:off x="409613" y="1295506"/>
            <a:ext cx="4114800" cy="532656"/>
          </a:xfrm>
        </p:spPr>
        <p:txBody>
          <a:bodyPr>
            <a:normAutofit fontScale="77500" lnSpcReduction="20000"/>
          </a:bodyPr>
          <a:lstStyle/>
          <a:p>
            <a:pPr marL="0" indent="0">
              <a:buNone/>
            </a:pPr>
            <a:r>
              <a:rPr lang="es-AR" dirty="0"/>
              <a:t>RPM 5,4K - 7,2K -  10K  - 15K</a:t>
            </a:r>
          </a:p>
        </p:txBody>
      </p:sp>
      <p:sp>
        <p:nvSpPr>
          <p:cNvPr id="4" name="Rectángulo 3">
            <a:extLst>
              <a:ext uri="{FF2B5EF4-FFF2-40B4-BE49-F238E27FC236}">
                <a16:creationId xmlns:a16="http://schemas.microsoft.com/office/drawing/2014/main" xmlns="" id="{19F30D78-AEA2-48D9-A22C-9B57D23DF17E}"/>
              </a:ext>
            </a:extLst>
          </p:cNvPr>
          <p:cNvSpPr/>
          <p:nvPr/>
        </p:nvSpPr>
        <p:spPr>
          <a:xfrm>
            <a:off x="383934" y="3645024"/>
            <a:ext cx="5976664" cy="923330"/>
          </a:xfrm>
          <a:prstGeom prst="rect">
            <a:avLst/>
          </a:prstGeom>
        </p:spPr>
        <p:txBody>
          <a:bodyPr wrap="square">
            <a:spAutoFit/>
          </a:bodyPr>
          <a:lstStyle/>
          <a:p>
            <a:pPr fontAlgn="base"/>
            <a:r>
              <a:rPr lang="es-AR" b="1" dirty="0">
                <a:solidFill>
                  <a:srgbClr val="000000"/>
                </a:solidFill>
                <a:latin typeface="Roboto"/>
              </a:rPr>
              <a:t>SATA 1: </a:t>
            </a:r>
            <a:r>
              <a:rPr lang="es-AR" dirty="0">
                <a:solidFill>
                  <a:srgbClr val="000000"/>
                </a:solidFill>
                <a:latin typeface="Roboto"/>
              </a:rPr>
              <a:t>con una velocidad de transmisión de 150MB/s</a:t>
            </a:r>
          </a:p>
          <a:p>
            <a:pPr fontAlgn="base"/>
            <a:r>
              <a:rPr lang="es-AR" b="1" dirty="0">
                <a:solidFill>
                  <a:srgbClr val="000000"/>
                </a:solidFill>
                <a:latin typeface="Roboto"/>
              </a:rPr>
              <a:t>SATA 2:</a:t>
            </a:r>
            <a:r>
              <a:rPr lang="es-AR" dirty="0">
                <a:solidFill>
                  <a:srgbClr val="000000"/>
                </a:solidFill>
                <a:latin typeface="Roboto"/>
              </a:rPr>
              <a:t> con una velocidad de transmisión de 300MB/s</a:t>
            </a:r>
          </a:p>
          <a:p>
            <a:pPr fontAlgn="base"/>
            <a:r>
              <a:rPr lang="es-AR" b="1" dirty="0">
                <a:solidFill>
                  <a:srgbClr val="000000"/>
                </a:solidFill>
                <a:latin typeface="Roboto"/>
              </a:rPr>
              <a:t>SATA 3</a:t>
            </a:r>
            <a:r>
              <a:rPr lang="es-AR" dirty="0">
                <a:solidFill>
                  <a:srgbClr val="000000"/>
                </a:solidFill>
                <a:latin typeface="Roboto"/>
              </a:rPr>
              <a:t>, con una velocidad de transmisión de 600MBs .</a:t>
            </a:r>
            <a:endParaRPr lang="es-AR" b="0" i="0" dirty="0">
              <a:solidFill>
                <a:srgbClr val="000000"/>
              </a:solidFill>
              <a:effectLst/>
              <a:latin typeface="Roboto"/>
            </a:endParaRPr>
          </a:p>
        </p:txBody>
      </p:sp>
      <p:sp>
        <p:nvSpPr>
          <p:cNvPr id="5" name="Rectángulo 4">
            <a:extLst>
              <a:ext uri="{FF2B5EF4-FFF2-40B4-BE49-F238E27FC236}">
                <a16:creationId xmlns:a16="http://schemas.microsoft.com/office/drawing/2014/main" xmlns="" id="{3F96E3CF-4ECD-426A-895B-D04166BE4374}"/>
              </a:ext>
            </a:extLst>
          </p:cNvPr>
          <p:cNvSpPr/>
          <p:nvPr/>
        </p:nvSpPr>
        <p:spPr>
          <a:xfrm>
            <a:off x="5580112" y="5325101"/>
            <a:ext cx="3531736" cy="369332"/>
          </a:xfrm>
          <a:prstGeom prst="rect">
            <a:avLst/>
          </a:prstGeom>
        </p:spPr>
        <p:txBody>
          <a:bodyPr wrap="none">
            <a:spAutoFit/>
          </a:bodyPr>
          <a:lstStyle/>
          <a:p>
            <a:pPr fontAlgn="base"/>
            <a:r>
              <a:rPr lang="es-AR" dirty="0">
                <a:solidFill>
                  <a:srgbClr val="000000"/>
                </a:solidFill>
                <a:latin typeface="Roboto"/>
              </a:rPr>
              <a:t>** MB/s : </a:t>
            </a:r>
            <a:r>
              <a:rPr lang="es-AR" dirty="0" err="1">
                <a:solidFill>
                  <a:srgbClr val="000000"/>
                </a:solidFill>
                <a:latin typeface="Roboto"/>
              </a:rPr>
              <a:t>MegaByte</a:t>
            </a:r>
            <a:r>
              <a:rPr lang="es-AR" dirty="0">
                <a:solidFill>
                  <a:srgbClr val="000000"/>
                </a:solidFill>
                <a:latin typeface="Roboto"/>
              </a:rPr>
              <a:t> por segundo</a:t>
            </a:r>
          </a:p>
        </p:txBody>
      </p:sp>
      <p:sp>
        <p:nvSpPr>
          <p:cNvPr id="6" name="Rectángulo 5">
            <a:extLst>
              <a:ext uri="{FF2B5EF4-FFF2-40B4-BE49-F238E27FC236}">
                <a16:creationId xmlns:a16="http://schemas.microsoft.com/office/drawing/2014/main" xmlns="" id="{971F284C-D451-4909-B2AE-50B41EE713FC}"/>
              </a:ext>
            </a:extLst>
          </p:cNvPr>
          <p:cNvSpPr/>
          <p:nvPr/>
        </p:nvSpPr>
        <p:spPr>
          <a:xfrm>
            <a:off x="5508104" y="5038790"/>
            <a:ext cx="3209597" cy="369332"/>
          </a:xfrm>
          <a:prstGeom prst="rect">
            <a:avLst/>
          </a:prstGeom>
        </p:spPr>
        <p:txBody>
          <a:bodyPr wrap="none">
            <a:spAutoFit/>
          </a:bodyPr>
          <a:lstStyle/>
          <a:p>
            <a:r>
              <a:rPr lang="es-AR" dirty="0"/>
              <a:t>*RPM: Revoluciones por Minuto</a:t>
            </a:r>
          </a:p>
        </p:txBody>
      </p:sp>
      <p:sp>
        <p:nvSpPr>
          <p:cNvPr id="7" name="Rectángulo 6">
            <a:extLst>
              <a:ext uri="{FF2B5EF4-FFF2-40B4-BE49-F238E27FC236}">
                <a16:creationId xmlns:a16="http://schemas.microsoft.com/office/drawing/2014/main" xmlns="" id="{3D1EAA95-28AC-423C-A7A3-8A52FFB7C836}"/>
              </a:ext>
            </a:extLst>
          </p:cNvPr>
          <p:cNvSpPr/>
          <p:nvPr/>
        </p:nvSpPr>
        <p:spPr>
          <a:xfrm>
            <a:off x="386611" y="1771890"/>
            <a:ext cx="7283152" cy="1477328"/>
          </a:xfrm>
          <a:prstGeom prst="rect">
            <a:avLst/>
          </a:prstGeom>
        </p:spPr>
        <p:txBody>
          <a:bodyPr wrap="square">
            <a:spAutoFit/>
          </a:bodyPr>
          <a:lstStyle/>
          <a:p>
            <a:pPr fontAlgn="base"/>
            <a:r>
              <a:rPr lang="es-AR" b="1" dirty="0">
                <a:solidFill>
                  <a:srgbClr val="000000"/>
                </a:solidFill>
                <a:latin typeface="Roboto"/>
              </a:rPr>
              <a:t>SCSI 1: </a:t>
            </a:r>
            <a:r>
              <a:rPr lang="es-AR" dirty="0">
                <a:solidFill>
                  <a:srgbClr val="000000"/>
                </a:solidFill>
                <a:latin typeface="Roboto"/>
              </a:rPr>
              <a:t>con una velocidad de transmisión de 5MB/s</a:t>
            </a:r>
          </a:p>
          <a:p>
            <a:pPr fontAlgn="base"/>
            <a:r>
              <a:rPr lang="es-AR" b="1" dirty="0">
                <a:solidFill>
                  <a:srgbClr val="000000"/>
                </a:solidFill>
                <a:latin typeface="Roboto"/>
              </a:rPr>
              <a:t>SCSI 2:</a:t>
            </a:r>
            <a:r>
              <a:rPr lang="es-AR" dirty="0">
                <a:solidFill>
                  <a:srgbClr val="000000"/>
                </a:solidFill>
                <a:latin typeface="Roboto"/>
              </a:rPr>
              <a:t> con una velocidad de transmisión de 10MB/s</a:t>
            </a:r>
          </a:p>
          <a:p>
            <a:pPr fontAlgn="base"/>
            <a:r>
              <a:rPr lang="es-AR" b="1" dirty="0">
                <a:solidFill>
                  <a:srgbClr val="000000"/>
                </a:solidFill>
                <a:latin typeface="Roboto"/>
              </a:rPr>
              <a:t>SCSI 3 Ultra:</a:t>
            </a:r>
            <a:r>
              <a:rPr lang="es-AR" dirty="0">
                <a:solidFill>
                  <a:srgbClr val="000000"/>
                </a:solidFill>
                <a:latin typeface="Roboto"/>
              </a:rPr>
              <a:t> con una velocidad de transmisión de 20MB/s</a:t>
            </a:r>
          </a:p>
          <a:p>
            <a:pPr fontAlgn="base"/>
            <a:r>
              <a:rPr lang="es-AR" b="1" i="0" dirty="0">
                <a:solidFill>
                  <a:srgbClr val="000000"/>
                </a:solidFill>
                <a:effectLst/>
                <a:latin typeface="Roboto"/>
              </a:rPr>
              <a:t>SC</a:t>
            </a:r>
            <a:r>
              <a:rPr lang="es-AR" b="1" dirty="0">
                <a:solidFill>
                  <a:srgbClr val="000000"/>
                </a:solidFill>
                <a:latin typeface="Roboto"/>
              </a:rPr>
              <a:t>SI 3 Ultra </a:t>
            </a:r>
            <a:r>
              <a:rPr lang="es-AR" b="1" dirty="0" err="1">
                <a:solidFill>
                  <a:srgbClr val="000000"/>
                </a:solidFill>
                <a:latin typeface="Roboto"/>
              </a:rPr>
              <a:t>wide</a:t>
            </a:r>
            <a:r>
              <a:rPr lang="es-AR" b="1" dirty="0">
                <a:solidFill>
                  <a:srgbClr val="000000"/>
                </a:solidFill>
                <a:latin typeface="Roboto"/>
              </a:rPr>
              <a:t>:</a:t>
            </a:r>
            <a:r>
              <a:rPr lang="es-AR" dirty="0">
                <a:solidFill>
                  <a:srgbClr val="000000"/>
                </a:solidFill>
                <a:latin typeface="Roboto"/>
              </a:rPr>
              <a:t> con una velocidad de transmisión de 40MB/s</a:t>
            </a:r>
          </a:p>
          <a:p>
            <a:pPr fontAlgn="base"/>
            <a:r>
              <a:rPr lang="es-AR" b="1" dirty="0">
                <a:solidFill>
                  <a:srgbClr val="000000"/>
                </a:solidFill>
                <a:latin typeface="Roboto"/>
              </a:rPr>
              <a:t>SCSI 3 Ultra 2</a:t>
            </a:r>
            <a:r>
              <a:rPr lang="es-AR" dirty="0">
                <a:solidFill>
                  <a:srgbClr val="000000"/>
                </a:solidFill>
                <a:latin typeface="Roboto"/>
              </a:rPr>
              <a:t>: con una velocidad de transmisión de 80MB/s</a:t>
            </a:r>
          </a:p>
        </p:txBody>
      </p:sp>
      <p:sp>
        <p:nvSpPr>
          <p:cNvPr id="8" name="Rectángulo 7">
            <a:extLst>
              <a:ext uri="{FF2B5EF4-FFF2-40B4-BE49-F238E27FC236}">
                <a16:creationId xmlns:a16="http://schemas.microsoft.com/office/drawing/2014/main" xmlns="" id="{F8E1301D-461C-4821-A3B5-15799584ADCC}"/>
              </a:ext>
            </a:extLst>
          </p:cNvPr>
          <p:cNvSpPr/>
          <p:nvPr/>
        </p:nvSpPr>
        <p:spPr>
          <a:xfrm>
            <a:off x="409613" y="4674352"/>
            <a:ext cx="3874356" cy="1200329"/>
          </a:xfrm>
          <a:prstGeom prst="rect">
            <a:avLst/>
          </a:prstGeom>
        </p:spPr>
        <p:txBody>
          <a:bodyPr wrap="square">
            <a:spAutoFit/>
          </a:bodyPr>
          <a:lstStyle/>
          <a:p>
            <a:r>
              <a:rPr lang="en-US" b="1" dirty="0">
                <a:solidFill>
                  <a:srgbClr val="000000"/>
                </a:solidFill>
                <a:latin typeface="Arial" panose="020B0604020202020204" pitchFamily="34" charset="0"/>
              </a:rPr>
              <a:t>SAS-1: </a:t>
            </a:r>
            <a:r>
              <a:rPr lang="en-US" dirty="0">
                <a:solidFill>
                  <a:srgbClr val="000000"/>
                </a:solidFill>
                <a:latin typeface="Arial" panose="020B0604020202020204" pitchFamily="34" charset="0"/>
              </a:rPr>
              <a:t>3 Gbit/s = 375 MB/s </a:t>
            </a:r>
          </a:p>
          <a:p>
            <a:r>
              <a:rPr lang="en-US" b="1" dirty="0">
                <a:solidFill>
                  <a:srgbClr val="000000"/>
                </a:solidFill>
                <a:latin typeface="Arial" panose="020B0604020202020204" pitchFamily="34" charset="0"/>
              </a:rPr>
              <a:t>SAS-2: </a:t>
            </a:r>
            <a:r>
              <a:rPr lang="en-US" dirty="0">
                <a:solidFill>
                  <a:srgbClr val="000000"/>
                </a:solidFill>
                <a:latin typeface="Arial" panose="020B0604020202020204" pitchFamily="34" charset="0"/>
              </a:rPr>
              <a:t>6 Gbit/s = 750 MB/s</a:t>
            </a:r>
          </a:p>
          <a:p>
            <a:r>
              <a:rPr lang="en-US" b="1" dirty="0">
                <a:solidFill>
                  <a:srgbClr val="000000"/>
                </a:solidFill>
                <a:latin typeface="Arial" panose="020B0604020202020204" pitchFamily="34" charset="0"/>
              </a:rPr>
              <a:t>SAS-3: </a:t>
            </a:r>
            <a:r>
              <a:rPr lang="en-US" dirty="0">
                <a:solidFill>
                  <a:srgbClr val="000000"/>
                </a:solidFill>
                <a:latin typeface="Arial" panose="020B0604020202020204" pitchFamily="34" charset="0"/>
              </a:rPr>
              <a:t>12 Gbit/s = 1500 MB/s</a:t>
            </a:r>
            <a:r>
              <a:rPr lang="en-US" dirty="0"/>
              <a:t/>
            </a:r>
            <a:br>
              <a:rPr lang="en-US" dirty="0"/>
            </a:br>
            <a:r>
              <a:rPr lang="en-US" b="1" dirty="0">
                <a:solidFill>
                  <a:srgbClr val="000000"/>
                </a:solidFill>
                <a:latin typeface="Arial" panose="020B0604020202020204" pitchFamily="34" charset="0"/>
              </a:rPr>
              <a:t>SAS-4: </a:t>
            </a:r>
            <a:r>
              <a:rPr lang="en-US" dirty="0">
                <a:solidFill>
                  <a:srgbClr val="000000"/>
                </a:solidFill>
                <a:latin typeface="Arial" panose="020B0604020202020204" pitchFamily="34" charset="0"/>
              </a:rPr>
              <a:t>22.5 Gbit/s = 2800 MB/s</a:t>
            </a:r>
            <a:endParaRPr lang="es-AR" dirty="0"/>
          </a:p>
        </p:txBody>
      </p:sp>
      <p:sp>
        <p:nvSpPr>
          <p:cNvPr id="9" name="Rectángulo 8">
            <a:extLst>
              <a:ext uri="{FF2B5EF4-FFF2-40B4-BE49-F238E27FC236}">
                <a16:creationId xmlns:a16="http://schemas.microsoft.com/office/drawing/2014/main" xmlns="" id="{19EFD476-71E3-4FF5-A90F-89261118D2CF}"/>
              </a:ext>
            </a:extLst>
          </p:cNvPr>
          <p:cNvSpPr/>
          <p:nvPr/>
        </p:nvSpPr>
        <p:spPr>
          <a:xfrm>
            <a:off x="383934" y="5922058"/>
            <a:ext cx="3747215" cy="646331"/>
          </a:xfrm>
          <a:prstGeom prst="rect">
            <a:avLst/>
          </a:prstGeom>
        </p:spPr>
        <p:txBody>
          <a:bodyPr wrap="square">
            <a:spAutoFit/>
          </a:bodyPr>
          <a:lstStyle/>
          <a:p>
            <a:r>
              <a:rPr lang="es-AR" b="1" dirty="0"/>
              <a:t>M.2-PCIe/</a:t>
            </a:r>
            <a:r>
              <a:rPr lang="es-AR" b="1" dirty="0" err="1"/>
              <a:t>NVMe</a:t>
            </a:r>
            <a:r>
              <a:rPr lang="en-US" b="1" dirty="0">
                <a:solidFill>
                  <a:srgbClr val="000000"/>
                </a:solidFill>
                <a:latin typeface="Arial" panose="020B0604020202020204" pitchFamily="34" charset="0"/>
              </a:rPr>
              <a:t>: </a:t>
            </a:r>
            <a:r>
              <a:rPr lang="en-US" dirty="0">
                <a:solidFill>
                  <a:srgbClr val="000000"/>
                </a:solidFill>
                <a:latin typeface="Arial" panose="020B0604020202020204" pitchFamily="34" charset="0"/>
              </a:rPr>
              <a:t>Hasta 3500MB/s</a:t>
            </a:r>
            <a:r>
              <a:rPr lang="en-US" dirty="0"/>
              <a:t/>
            </a:r>
            <a:br>
              <a:rPr lang="en-US" dirty="0"/>
            </a:br>
            <a:endParaRPr lang="es-AR" dirty="0"/>
          </a:p>
        </p:txBody>
      </p:sp>
      <p:sp>
        <p:nvSpPr>
          <p:cNvPr id="10" name="Rectángulo 9">
            <a:extLst>
              <a:ext uri="{FF2B5EF4-FFF2-40B4-BE49-F238E27FC236}">
                <a16:creationId xmlns:a16="http://schemas.microsoft.com/office/drawing/2014/main" xmlns="" id="{8BDF48F9-2E1E-4B15-9169-9402CD94D44D}"/>
              </a:ext>
            </a:extLst>
          </p:cNvPr>
          <p:cNvSpPr/>
          <p:nvPr/>
        </p:nvSpPr>
        <p:spPr>
          <a:xfrm>
            <a:off x="5590051" y="5611412"/>
            <a:ext cx="3339376" cy="369332"/>
          </a:xfrm>
          <a:prstGeom prst="rect">
            <a:avLst/>
          </a:prstGeom>
        </p:spPr>
        <p:txBody>
          <a:bodyPr wrap="none">
            <a:spAutoFit/>
          </a:bodyPr>
          <a:lstStyle/>
          <a:p>
            <a:pPr fontAlgn="base"/>
            <a:r>
              <a:rPr lang="es-AR" dirty="0">
                <a:solidFill>
                  <a:srgbClr val="000000"/>
                </a:solidFill>
                <a:latin typeface="Roboto"/>
              </a:rPr>
              <a:t>*** Gb/s : Giga bit por segundo</a:t>
            </a:r>
          </a:p>
        </p:txBody>
      </p:sp>
      <p:sp>
        <p:nvSpPr>
          <p:cNvPr id="11" name="Rectángulo 10">
            <a:extLst>
              <a:ext uri="{FF2B5EF4-FFF2-40B4-BE49-F238E27FC236}">
                <a16:creationId xmlns:a16="http://schemas.microsoft.com/office/drawing/2014/main" xmlns="" id="{2378B7AA-1CFD-435C-B435-07F56BD9D4BC}"/>
              </a:ext>
            </a:extLst>
          </p:cNvPr>
          <p:cNvSpPr/>
          <p:nvPr/>
        </p:nvSpPr>
        <p:spPr>
          <a:xfrm>
            <a:off x="382109" y="3256562"/>
            <a:ext cx="8229600" cy="646331"/>
          </a:xfrm>
          <a:prstGeom prst="rect">
            <a:avLst/>
          </a:prstGeom>
        </p:spPr>
        <p:txBody>
          <a:bodyPr wrap="square">
            <a:spAutoFit/>
          </a:bodyPr>
          <a:lstStyle/>
          <a:p>
            <a:pPr fontAlgn="base"/>
            <a:r>
              <a:rPr lang="es-AR" b="1" dirty="0">
                <a:solidFill>
                  <a:srgbClr val="000000"/>
                </a:solidFill>
                <a:latin typeface="Roboto"/>
              </a:rPr>
              <a:t>IDE(PATA): </a:t>
            </a:r>
            <a:r>
              <a:rPr lang="es-AR" dirty="0">
                <a:solidFill>
                  <a:srgbClr val="000000"/>
                </a:solidFill>
                <a:latin typeface="Roboto"/>
              </a:rPr>
              <a:t>con una velocidad de transmisión de 5MB/s hasta 133MB/s</a:t>
            </a:r>
          </a:p>
          <a:p>
            <a:pPr fontAlgn="base"/>
            <a:r>
              <a:rPr lang="es-AR" dirty="0">
                <a:solidFill>
                  <a:srgbClr val="000000"/>
                </a:solidFill>
                <a:latin typeface="Roboto"/>
              </a:rPr>
              <a:t>.</a:t>
            </a:r>
            <a:endParaRPr lang="es-AR" b="0" i="0" dirty="0">
              <a:solidFill>
                <a:srgbClr val="000000"/>
              </a:solidFill>
              <a:effectLst/>
              <a:latin typeface="Roboto"/>
            </a:endParaRPr>
          </a:p>
        </p:txBody>
      </p:sp>
    </p:spTree>
    <p:extLst>
      <p:ext uri="{BB962C8B-B14F-4D97-AF65-F5344CB8AC3E}">
        <p14:creationId xmlns:p14="http://schemas.microsoft.com/office/powerpoint/2010/main" val="280714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u="sng" dirty="0"/>
              <a:t>Gestión del disco</a:t>
            </a:r>
            <a:endParaRPr lang="es-AR" dirty="0"/>
          </a:p>
        </p:txBody>
      </p:sp>
      <p:sp>
        <p:nvSpPr>
          <p:cNvPr id="3" name="Marcador de contenido 2"/>
          <p:cNvSpPr>
            <a:spLocks noGrp="1"/>
          </p:cNvSpPr>
          <p:nvPr>
            <p:ph idx="1"/>
          </p:nvPr>
        </p:nvSpPr>
        <p:spPr/>
        <p:txBody>
          <a:bodyPr>
            <a:normAutofit fontScale="40000" lnSpcReduction="20000"/>
          </a:bodyPr>
          <a:lstStyle/>
          <a:p>
            <a:r>
              <a:rPr lang="es-AR" sz="4500" b="1" u="sng" dirty="0"/>
              <a:t>Formateo del disco</a:t>
            </a:r>
          </a:p>
          <a:p>
            <a:endParaRPr lang="es-AR" dirty="0"/>
          </a:p>
          <a:p>
            <a:r>
              <a:rPr lang="es-AR" dirty="0"/>
              <a:t>Antes de poder almacenar datos en el disco, es necesario</a:t>
            </a:r>
            <a:r>
              <a:rPr lang="es-AR" b="1" dirty="0"/>
              <a:t> divi­</a:t>
            </a:r>
            <a:r>
              <a:rPr lang="es-AR" dirty="0"/>
              <a:t>dir éste en sectores que la controladora de disco pueda leer y escribir. Este proceso se denominad </a:t>
            </a:r>
            <a:r>
              <a:rPr lang="es-AR" b="1" dirty="0"/>
              <a:t>formateo de bajo nivel</a:t>
            </a:r>
            <a:r>
              <a:rPr lang="es-AR" dirty="0"/>
              <a:t> o</a:t>
            </a:r>
            <a:r>
              <a:rPr lang="es-AR" b="1" dirty="0"/>
              <a:t> formateo físico. El</a:t>
            </a:r>
            <a:r>
              <a:rPr lang="es-AR" dirty="0"/>
              <a:t> formateo de bajo nivel llena el disco con una estructura de datos especial para cada sector. La estructura de datos para un sector consta típicamente de una cabecera, un área de datos (que inicialmente tiene 512 bytes de tamaño) y una cola. La cabecera y la cola contienen información utilizada por la controladora de disco, como el número de sector y un</a:t>
            </a:r>
            <a:r>
              <a:rPr lang="es-AR" b="1" dirty="0"/>
              <a:t> código de corrección de errores (ECC). </a:t>
            </a:r>
            <a:r>
              <a:rPr lang="es-AR" dirty="0"/>
              <a:t>El</a:t>
            </a:r>
            <a:r>
              <a:rPr lang="es-AR" b="1" dirty="0"/>
              <a:t> ECC</a:t>
            </a:r>
            <a:r>
              <a:rPr lang="es-AR" dirty="0"/>
              <a:t> es un código de</a:t>
            </a:r>
            <a:r>
              <a:rPr lang="es-AR" i="1" dirty="0"/>
              <a:t> corrección</a:t>
            </a:r>
            <a:r>
              <a:rPr lang="es-AR" dirty="0"/>
              <a:t> de errores porque contiene suficiente información como para que, en caso de que sólo unos pocos bits de datos se hayan corrompido, la controladora pueda identificar qué bits han sido modificados y calcular cuáles deberían ser sus valores correctos. En este caso, la controladora informará de que se ha producido un</a:t>
            </a:r>
            <a:r>
              <a:rPr lang="es-AR" b="1" dirty="0"/>
              <a:t> error blando</a:t>
            </a:r>
            <a:r>
              <a:rPr lang="es-AR" dirty="0"/>
              <a:t> recuperable. La controladora realiza automáticamente el procesamiento ECC cada vez que se lee o escribe un sector.</a:t>
            </a:r>
          </a:p>
          <a:p>
            <a:r>
              <a:rPr lang="es-AR" dirty="0"/>
              <a:t>Para utilizar un disco para almacenar archivos, el sistema operativo sigue necesitando poder grabar sus propias estructuras de datos en el disco y para ello sigue un proceso en dos pasos. El primer paso consiste en</a:t>
            </a:r>
            <a:r>
              <a:rPr lang="es-AR" b="1" dirty="0"/>
              <a:t> </a:t>
            </a:r>
            <a:r>
              <a:rPr lang="es-AR" b="1" dirty="0" err="1"/>
              <a:t>particionar</a:t>
            </a:r>
            <a:r>
              <a:rPr lang="es-AR" dirty="0"/>
              <a:t> el disco en uno o más grupos de cilindros. El sistema operativo puede tratar cada partición como si fuera un disco distinto. Después del </a:t>
            </a:r>
            <a:r>
              <a:rPr lang="es-AR" dirty="0" err="1"/>
              <a:t>particionamiento</a:t>
            </a:r>
            <a:r>
              <a:rPr lang="es-AR" dirty="0"/>
              <a:t>, el segundo paso es el</a:t>
            </a:r>
            <a:r>
              <a:rPr lang="es-AR" b="1" dirty="0"/>
              <a:t> formateo lógico </a:t>
            </a:r>
            <a:r>
              <a:rPr lang="es-AR" dirty="0"/>
              <a:t>(o creación de un sistema de archivos). En este paso, el sistema operativo almacena las estructuras de datos iniciales del sistema de archivos en el disco. Estas estructuras de datos pueden incluir mapas de espacio libre y asignado (una tabla</a:t>
            </a:r>
            <a:r>
              <a:rPr lang="es-AR" b="1" dirty="0"/>
              <a:t> FAT</a:t>
            </a:r>
            <a:r>
              <a:rPr lang="es-AR" dirty="0"/>
              <a:t> o una serie de inodos) y un directorio inicial  vacío.</a:t>
            </a:r>
          </a:p>
          <a:p>
            <a:r>
              <a:rPr lang="es-AR" dirty="0"/>
              <a:t>Para aumentar la eficiencia, la mayoría de los sistemas de archivos agrupan los bloques en una serie de fragmentos de mayor tamaño, que frecuentemente se denominan</a:t>
            </a:r>
            <a:r>
              <a:rPr lang="es-AR" i="1" dirty="0"/>
              <a:t> </a:t>
            </a:r>
            <a:r>
              <a:rPr lang="es-AR" dirty="0" err="1"/>
              <a:t>clusters</a:t>
            </a:r>
            <a:r>
              <a:rPr lang="es-AR" i="1" dirty="0"/>
              <a:t>.</a:t>
            </a:r>
            <a:r>
              <a:rPr lang="es-AR" dirty="0"/>
              <a:t> La E/S de disco  se realiza mediante los bloques, pero la E/S del sistema de archivos se realiza mediante</a:t>
            </a:r>
            <a:r>
              <a:rPr lang="es-AR" i="1" dirty="0"/>
              <a:t> </a:t>
            </a:r>
            <a:r>
              <a:rPr lang="es-AR" i="1" dirty="0" err="1"/>
              <a:t>clusters</a:t>
            </a:r>
            <a:r>
              <a:rPr lang="es-AR" i="1" dirty="0"/>
              <a:t>,  </a:t>
            </a:r>
            <a:r>
              <a:rPr lang="es-AR" dirty="0"/>
              <a:t>garantizando así que la E/S tenga un acceso con características más secuenciales y menos alea­torias.</a:t>
            </a:r>
          </a:p>
        </p:txBody>
      </p:sp>
    </p:spTree>
    <p:extLst>
      <p:ext uri="{BB962C8B-B14F-4D97-AF65-F5344CB8AC3E}">
        <p14:creationId xmlns:p14="http://schemas.microsoft.com/office/powerpoint/2010/main" val="224210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36912"/>
            <a:ext cx="8229600" cy="1143000"/>
          </a:xfrm>
        </p:spPr>
        <p:txBody>
          <a:bodyPr>
            <a:normAutofit fontScale="90000"/>
          </a:bodyPr>
          <a:lstStyle/>
          <a:p>
            <a:r>
              <a:rPr lang="es-AR" b="1" dirty="0"/>
              <a:t>Estructuras de Almacenamiento Masivo (+</a:t>
            </a:r>
            <a:r>
              <a:rPr lang="es-AR" b="1" dirty="0" err="1"/>
              <a:t>RAIDs</a:t>
            </a:r>
            <a:r>
              <a:rPr lang="es-AR" b="1"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5378" y="260648"/>
            <a:ext cx="8229600" cy="1143000"/>
          </a:xfrm>
        </p:spPr>
        <p:txBody>
          <a:bodyPr>
            <a:normAutofit/>
          </a:bodyPr>
          <a:lstStyle/>
          <a:p>
            <a:r>
              <a:rPr lang="es-AR" b="1" u="sng" dirty="0"/>
              <a:t>Gestión del disco</a:t>
            </a:r>
            <a:endParaRPr lang="es-AR" dirty="0"/>
          </a:p>
        </p:txBody>
      </p:sp>
      <p:sp>
        <p:nvSpPr>
          <p:cNvPr id="3" name="Marcador de contenido 2"/>
          <p:cNvSpPr>
            <a:spLocks noGrp="1"/>
          </p:cNvSpPr>
          <p:nvPr>
            <p:ph idx="1"/>
          </p:nvPr>
        </p:nvSpPr>
        <p:spPr>
          <a:xfrm>
            <a:off x="455378" y="1377300"/>
            <a:ext cx="8229600" cy="5148044"/>
          </a:xfrm>
        </p:spPr>
        <p:txBody>
          <a:bodyPr>
            <a:normAutofit fontScale="55000" lnSpcReduction="20000"/>
          </a:bodyPr>
          <a:lstStyle/>
          <a:p>
            <a:pPr marL="0" lvl="0" indent="0">
              <a:buNone/>
            </a:pPr>
            <a:r>
              <a:rPr lang="es-AR" sz="4500" b="1" u="sng" dirty="0"/>
              <a:t>Bloque de arranque</a:t>
            </a:r>
          </a:p>
          <a:p>
            <a:pPr marL="0" lvl="0" indent="0">
              <a:buNone/>
            </a:pPr>
            <a:endParaRPr lang="es-AR" sz="4500" b="1" dirty="0"/>
          </a:p>
          <a:p>
            <a:r>
              <a:rPr lang="es-AR" dirty="0"/>
              <a:t>Para que una computadora comience a operar  debe tener un programa inicial que ejecutar. Este </a:t>
            </a:r>
            <a:r>
              <a:rPr lang="es-AR" b="1" dirty="0"/>
              <a:t>programa inicial de</a:t>
            </a:r>
            <a:r>
              <a:rPr lang="es-AR" b="1" i="1" dirty="0"/>
              <a:t> arranque </a:t>
            </a:r>
            <a:r>
              <a:rPr lang="es-AR" b="1" dirty="0"/>
              <a:t>tiende a ser muy simple</a:t>
            </a:r>
            <a:r>
              <a:rPr lang="es-AR" dirty="0"/>
              <a:t>. Se encarga de inicializar todos los aspectos del sistema, desde los registros de la </a:t>
            </a:r>
            <a:r>
              <a:rPr lang="es-AR" b="1" dirty="0"/>
              <a:t>CPU</a:t>
            </a:r>
            <a:r>
              <a:rPr lang="es-AR" dirty="0"/>
              <a:t> hasta las controladoras de dispositivo y el contenido de la memoria principal, y luego arran­ca el sistema operativo. Para llevar a cabo su tarea, el programa de arranque localiza el </a:t>
            </a:r>
            <a:r>
              <a:rPr lang="es-AR" i="1" dirty="0" err="1"/>
              <a:t>kernel</a:t>
            </a:r>
            <a:r>
              <a:rPr lang="es-AR" dirty="0"/>
              <a:t> del sistema operativo en el disco, carga dicho</a:t>
            </a:r>
            <a:r>
              <a:rPr lang="es-AR" i="1" dirty="0"/>
              <a:t> </a:t>
            </a:r>
            <a:r>
              <a:rPr lang="es-AR" i="1" dirty="0" err="1"/>
              <a:t>kernel</a:t>
            </a:r>
            <a:r>
              <a:rPr lang="es-AR" dirty="0"/>
              <a:t> en memoria y salta hasta una dirección inicial con el fin de comenzar la ejecución del sistema operativo.</a:t>
            </a:r>
          </a:p>
          <a:p>
            <a:r>
              <a:rPr lang="es-AR" dirty="0"/>
              <a:t>Para la mayoría de las computadoras, el programa de arranque está almacenado en</a:t>
            </a:r>
            <a:r>
              <a:rPr lang="es-AR" b="1" dirty="0"/>
              <a:t> memoria de sólo lectura (ROM). </a:t>
            </a:r>
            <a:r>
              <a:rPr lang="es-AR" dirty="0"/>
              <a:t>El problema es que cambiar este código de arran­que requiere cambiar los chips hardware de la</a:t>
            </a:r>
            <a:r>
              <a:rPr lang="es-AR" b="1" dirty="0"/>
              <a:t> ROM.</a:t>
            </a:r>
            <a:r>
              <a:rPr lang="es-AR" dirty="0"/>
              <a:t> Por esta razón, la mayoría de los sistemas almacenan un programa cargador de arranque de muy pequeño tamaño en la</a:t>
            </a:r>
            <a:r>
              <a:rPr lang="es-AR" b="1" dirty="0"/>
              <a:t> ROM</a:t>
            </a:r>
            <a:r>
              <a:rPr lang="es-AR" dirty="0"/>
              <a:t> de arranque, cuya </a:t>
            </a:r>
            <a:r>
              <a:rPr lang="es-AR" b="1" dirty="0">
                <a:solidFill>
                  <a:schemeClr val="tx2">
                    <a:lumMod val="60000"/>
                    <a:lumOff val="40000"/>
                  </a:schemeClr>
                </a:solidFill>
              </a:rPr>
              <a:t>única tarea consiste en cargar un programa de arranque completo desde el disco. El progra­ma de arranque completo puede cambiarse fácilmente. Cada nueva versión puede simplemente escribirse en el disco. El programa cargador completo se almacena en los "bloques de arranque", en una ubicación fija del disco. Un disco que tenga una partición de arranque se denomina disco de arranque o disco del sistema</a:t>
            </a:r>
            <a:r>
              <a:rPr lang="es-AR" b="1" dirty="0"/>
              <a:t>.</a:t>
            </a:r>
            <a:endParaRPr lang="es-AR" dirty="0"/>
          </a:p>
          <a:p>
            <a:endParaRPr lang="es-AR" dirty="0"/>
          </a:p>
        </p:txBody>
      </p:sp>
    </p:spTree>
    <p:extLst>
      <p:ext uri="{BB962C8B-B14F-4D97-AF65-F5344CB8AC3E}">
        <p14:creationId xmlns:p14="http://schemas.microsoft.com/office/powerpoint/2010/main" val="5060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1400"/>
            <a:ext cx="8229600" cy="1143000"/>
          </a:xfrm>
        </p:spPr>
        <p:txBody>
          <a:bodyPr/>
          <a:lstStyle/>
          <a:p>
            <a:r>
              <a:rPr lang="es-AR" b="1" u="sng" dirty="0"/>
              <a:t>Gestión del disco</a:t>
            </a:r>
            <a:endParaRPr lang="es-AR" dirty="0"/>
          </a:p>
        </p:txBody>
      </p:sp>
      <p:sp>
        <p:nvSpPr>
          <p:cNvPr id="3" name="Marcador de contenido 2"/>
          <p:cNvSpPr>
            <a:spLocks noGrp="1"/>
          </p:cNvSpPr>
          <p:nvPr>
            <p:ph idx="1"/>
          </p:nvPr>
        </p:nvSpPr>
        <p:spPr>
          <a:xfrm>
            <a:off x="457200" y="836712"/>
            <a:ext cx="8229600" cy="5400600"/>
          </a:xfrm>
        </p:spPr>
        <p:txBody>
          <a:bodyPr>
            <a:normAutofit fontScale="40000" lnSpcReduction="20000"/>
          </a:bodyPr>
          <a:lstStyle/>
          <a:p>
            <a:pPr marL="0" lvl="0" indent="0">
              <a:buNone/>
            </a:pPr>
            <a:r>
              <a:rPr lang="es-AR" sz="6300" b="1" u="sng" dirty="0"/>
              <a:t>Bloques defectuosos</a:t>
            </a:r>
          </a:p>
          <a:p>
            <a:pPr marL="0" lvl="0" indent="0">
              <a:buNone/>
            </a:pPr>
            <a:endParaRPr lang="es-AR" dirty="0"/>
          </a:p>
          <a:p>
            <a:r>
              <a:rPr lang="es-AR" sz="3800" dirty="0"/>
              <a:t>Como los discos tienen partes móviles y tolerancias muy pequeñas, son bastante propensos a los fallos. Lo más frecuente es que uno o más sectores pasen a ser defectuosos. La mayoría de los discos vienen incluso de fábrica con una serie de bloques defectuosos. Dependiendo del disco y de la consola­dora que se utilice, estos bloques se gestionan de diversas formas.</a:t>
            </a:r>
          </a:p>
          <a:p>
            <a:r>
              <a:rPr lang="es-AR" sz="3800" dirty="0"/>
              <a:t>En los discos más simples, como por ejemplo algunos discos con controladoras IDE, los bloques defectuosos se gestionan de forma manual. Si los bloques pasan a ser defectuosos durante la operación normal, es necesario ejecutar manualmente un programa especial (</a:t>
            </a:r>
            <a:r>
              <a:rPr lang="es-AR" sz="3800" b="1" dirty="0">
                <a:solidFill>
                  <a:schemeClr val="tx2">
                    <a:lumMod val="60000"/>
                    <a:lumOff val="40000"/>
                  </a:schemeClr>
                </a:solidFill>
              </a:rPr>
              <a:t>como por ejemplo </a:t>
            </a:r>
            <a:r>
              <a:rPr lang="es-AR" sz="3800" b="1" dirty="0" err="1">
                <a:solidFill>
                  <a:schemeClr val="tx2">
                    <a:lumMod val="60000"/>
                    <a:lumOff val="40000"/>
                  </a:schemeClr>
                </a:solidFill>
              </a:rPr>
              <a:t>chkdsk</a:t>
            </a:r>
            <a:r>
              <a:rPr lang="es-AR" sz="3800" b="1" dirty="0">
                <a:solidFill>
                  <a:schemeClr val="tx2">
                    <a:lumMod val="60000"/>
                    <a:lumOff val="40000"/>
                  </a:schemeClr>
                </a:solidFill>
              </a:rPr>
              <a:t> en Windows o </a:t>
            </a:r>
            <a:r>
              <a:rPr lang="es-AR" sz="3800" b="1" dirty="0" err="1">
                <a:solidFill>
                  <a:schemeClr val="tx2">
                    <a:lumMod val="60000"/>
                    <a:lumOff val="40000"/>
                  </a:schemeClr>
                </a:solidFill>
              </a:rPr>
              <a:t>fsck</a:t>
            </a:r>
            <a:r>
              <a:rPr lang="es-AR" sz="3800" b="1" dirty="0">
                <a:solidFill>
                  <a:schemeClr val="tx2">
                    <a:lumMod val="60000"/>
                    <a:lumOff val="40000"/>
                  </a:schemeClr>
                </a:solidFill>
              </a:rPr>
              <a:t> en </a:t>
            </a:r>
            <a:r>
              <a:rPr lang="es-AR" sz="3800" b="1" dirty="0" err="1">
                <a:solidFill>
                  <a:schemeClr val="tx2">
                    <a:lumMod val="60000"/>
                    <a:lumOff val="40000"/>
                  </a:schemeClr>
                </a:solidFill>
              </a:rPr>
              <a:t>linux</a:t>
            </a:r>
            <a:r>
              <a:rPr lang="es-AR" sz="3800" b="1" dirty="0">
                <a:solidFill>
                  <a:schemeClr val="tx2">
                    <a:lumMod val="60000"/>
                    <a:lumOff val="40000"/>
                  </a:schemeClr>
                </a:solidFill>
              </a:rPr>
              <a:t>) </a:t>
            </a:r>
            <a:r>
              <a:rPr lang="es-AR" sz="3800" dirty="0"/>
              <a:t>para buscar los bloques defec­tuosos y prohibir su utilización, de la misma forma que antes. Los datos que estuvieran almacenados en </a:t>
            </a:r>
            <a:r>
              <a:rPr lang="es-AR" sz="3800" b="1" dirty="0">
                <a:solidFill>
                  <a:schemeClr val="tx2">
                    <a:lumMod val="60000"/>
                    <a:lumOff val="40000"/>
                  </a:schemeClr>
                </a:solidFill>
              </a:rPr>
              <a:t>los bloques defectuosos usualmente se pierden.</a:t>
            </a:r>
          </a:p>
          <a:p>
            <a:r>
              <a:rPr lang="es-AR" sz="3800" dirty="0"/>
              <a:t>Los discos más sofisticados tienen un mecanismo más inteligen­te de recuperación de bloques defectuosos. </a:t>
            </a:r>
            <a:r>
              <a:rPr lang="es-AR" sz="3800" b="1" dirty="0">
                <a:solidFill>
                  <a:schemeClr val="tx2">
                    <a:lumMod val="60000"/>
                    <a:lumOff val="40000"/>
                  </a:schemeClr>
                </a:solidFill>
              </a:rPr>
              <a:t>La controladora mantiene una lista de bloques defectuosos en el disco</a:t>
            </a:r>
            <a:r>
              <a:rPr lang="es-AR" sz="3800" b="1" dirty="0"/>
              <a:t>. </a:t>
            </a:r>
            <a:r>
              <a:rPr lang="es-AR" sz="3800" dirty="0"/>
              <a:t>La lista se inicializa durante el formateo de bajo nivel en la fábrica y se actualiza a todo lo largo de la vida del disco. El formateo a bajo nivel también reserva una serie de sectores adicionales que no son visibles para el sistema operativo. Se puede ordenar a la controladora que sustituya lógicamente cada vector defectuoso por uno de los sectores adicionales reservados. Este esquema se denomina reserva de sectores o sustitución de sectores.</a:t>
            </a:r>
          </a:p>
          <a:p>
            <a:r>
              <a:rPr lang="es-AR" sz="3800" dirty="0"/>
              <a:t>La sustitución de un bloque defectuoso no es, generalmente, del todo automática, porque los datos del bloque defectuoso suelen perderse. Diversos errores blandos podrían hacer que se desencadenara un proceso en el que se realizara una copia de los datos del bloque y dicho bloque se marcara como no válido, empleándose a continuación los procedimientos de sustitución o deslizamiento de bloques. Sin embargo, </a:t>
            </a:r>
            <a:r>
              <a:rPr lang="es-AR" sz="3800" dirty="0">
                <a:solidFill>
                  <a:schemeClr val="tx2">
                    <a:lumMod val="60000"/>
                    <a:lumOff val="40000"/>
                  </a:schemeClr>
                </a:solidFill>
              </a:rPr>
              <a:t>los errores duros no recuperables provocan la pérdida de datos</a:t>
            </a:r>
            <a:r>
              <a:rPr lang="es-AR" sz="3800" dirty="0"/>
              <a:t>. En ese caso, será necesario reparar el archivo que estuviera utilizando dicho bloque (por ejemplo, realizando una restauración a partir de una cinta de seguridad) y ese proceso requiere una intervención manual.</a:t>
            </a:r>
          </a:p>
        </p:txBody>
      </p:sp>
    </p:spTree>
    <p:extLst>
      <p:ext uri="{BB962C8B-B14F-4D97-AF65-F5344CB8AC3E}">
        <p14:creationId xmlns:p14="http://schemas.microsoft.com/office/powerpoint/2010/main" val="386424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u="sng" dirty="0"/>
              <a:t>Gestión del especio de intercambio</a:t>
            </a:r>
            <a:endParaRPr lang="es-AR" dirty="0"/>
          </a:p>
        </p:txBody>
      </p:sp>
      <p:sp>
        <p:nvSpPr>
          <p:cNvPr id="3" name="Marcador de contenido 2"/>
          <p:cNvSpPr>
            <a:spLocks noGrp="1"/>
          </p:cNvSpPr>
          <p:nvPr>
            <p:ph idx="1"/>
          </p:nvPr>
        </p:nvSpPr>
        <p:spPr>
          <a:xfrm>
            <a:off x="457200" y="1417638"/>
            <a:ext cx="8229600" cy="5440362"/>
          </a:xfrm>
        </p:spPr>
        <p:txBody>
          <a:bodyPr>
            <a:normAutofit fontScale="40000" lnSpcReduction="20000"/>
          </a:bodyPr>
          <a:lstStyle/>
          <a:p>
            <a:pPr marL="0" lvl="0" indent="0">
              <a:buNone/>
            </a:pPr>
            <a:r>
              <a:rPr lang="es-AR" u="sng" dirty="0"/>
              <a:t>Utilización del espacio de intercambio</a:t>
            </a:r>
          </a:p>
          <a:p>
            <a:pPr marL="0" lvl="0" indent="0">
              <a:buNone/>
            </a:pPr>
            <a:endParaRPr lang="es-AR" dirty="0"/>
          </a:p>
          <a:p>
            <a:r>
              <a:rPr lang="es-AR" dirty="0"/>
              <a:t>El espacio de intercambio se utiliza de diversas formas en los distintos sistemas operativos, dependiendo de los algoritmos de gestión de memoria que se empleen. La cantidad de espacio de intercambio necesaria en un sistema puede, por tanto, variar dependiendo de la cantidad de memoria física, de la cantidad de memoria vir­tual a la que ese espacio de intercambio esté prestando respaldo y de la forma en que se utilice la memoria virtual.</a:t>
            </a:r>
          </a:p>
          <a:p>
            <a:pPr marL="0" lvl="0" indent="0">
              <a:buNone/>
            </a:pPr>
            <a:endParaRPr lang="es-AR" u="sng" dirty="0"/>
          </a:p>
          <a:p>
            <a:pPr marL="0" lvl="0" indent="0">
              <a:buNone/>
            </a:pPr>
            <a:r>
              <a:rPr lang="es-AR" u="sng" dirty="0"/>
              <a:t>Ubicación del espacio de intercambio</a:t>
            </a:r>
          </a:p>
          <a:p>
            <a:pPr marL="0" lvl="0" indent="0">
              <a:buNone/>
            </a:pPr>
            <a:endParaRPr lang="es-AR" dirty="0"/>
          </a:p>
          <a:p>
            <a:r>
              <a:rPr lang="es-AR" dirty="0"/>
              <a:t>El espacio de intercambio puede residir en uno de dos lugares: puede construirse a partir del </a:t>
            </a:r>
            <a:r>
              <a:rPr lang="es-AR" b="1" dirty="0">
                <a:solidFill>
                  <a:schemeClr val="tx2">
                    <a:lumMod val="60000"/>
                    <a:lumOff val="40000"/>
                  </a:schemeClr>
                </a:solidFill>
              </a:rPr>
              <a:t>sistema de archivos normal (archivos de </a:t>
            </a:r>
            <a:r>
              <a:rPr lang="es-AR" b="1" dirty="0" err="1">
                <a:solidFill>
                  <a:schemeClr val="tx2">
                    <a:lumMod val="60000"/>
                    <a:lumOff val="40000"/>
                  </a:schemeClr>
                </a:solidFill>
              </a:rPr>
              <a:t>paginacion</a:t>
            </a:r>
            <a:r>
              <a:rPr lang="es-AR" b="1" dirty="0">
                <a:solidFill>
                  <a:schemeClr val="tx2">
                    <a:lumMod val="60000"/>
                    <a:lumOff val="40000"/>
                  </a:schemeClr>
                </a:solidFill>
              </a:rPr>
              <a:t>) </a:t>
            </a:r>
            <a:r>
              <a:rPr lang="es-AR" dirty="0"/>
              <a:t>o puede residir en una </a:t>
            </a:r>
            <a:r>
              <a:rPr lang="es-AR" b="1" dirty="0">
                <a:solidFill>
                  <a:schemeClr val="tx2">
                    <a:lumMod val="60000"/>
                    <a:lumOff val="40000"/>
                  </a:schemeClr>
                </a:solidFill>
              </a:rPr>
              <a:t>partición de disco separada</a:t>
            </a:r>
            <a:r>
              <a:rPr lang="es-AR" dirty="0"/>
              <a:t>. Si el espacio de intercambio es simplemente un archivo de gran tamaño dentro del sistema de archivos, pueden usarse, las rutinas normales del sistema de archivos para crearlo, nombrarlo y asignarle el espacio. Esta técnica, aunque resulta fácil de implementar, también es poco eficiente. La navegación por la</a:t>
            </a:r>
            <a:r>
              <a:rPr lang="es-AR" baseline="30000" dirty="0"/>
              <a:t>: </a:t>
            </a:r>
            <a:r>
              <a:rPr lang="es-AR" dirty="0"/>
              <a:t>estructura del directorio y por las estructuras de datos de asignación de espacio en el disco con sume mucho tiempo y requiere, potencialmente, accesos adicionales al disco.</a:t>
            </a:r>
          </a:p>
          <a:p>
            <a:r>
              <a:rPr lang="es-AR" dirty="0"/>
              <a:t>Alternativamente, puede crearse un espacio de intercambio en una partición sin formato sepa­rada, ya que en este espacio no se almacena ningún sistema de archivos ni estructura de directo­rio. </a:t>
            </a:r>
            <a:r>
              <a:rPr lang="es-AR" b="1" dirty="0">
                <a:solidFill>
                  <a:schemeClr val="tx2">
                    <a:lumMod val="60000"/>
                    <a:lumOff val="40000"/>
                  </a:schemeClr>
                </a:solidFill>
              </a:rPr>
              <a:t>En lugar de ello, se utiliza un gestor de almacenamiento independiente para el espacio de intercambio</a:t>
            </a:r>
            <a:r>
              <a:rPr lang="es-AR" dirty="0"/>
              <a:t>, con el fin de asignar y desasignar los bloques de la partición sin formato. Este gestor utiliza algoritmos optimizados para obtener la mayor velocidad (en lugar de la mayor eficiencia de almacenamiento) porque al espacio de intercambio se accede de forma mucho más frecuente que a los sistemas de archivos (cuando se utiliza ese espacio de intercambio). El espacio de intercambio se reinicializa en el momento del arranque de la máquina, por lo que cualquier fragmentación que exista es de corta duración. Esta técnica crea una cantidad fija de espacio de intercambio durante el </a:t>
            </a:r>
            <a:r>
              <a:rPr lang="es-AR" dirty="0" err="1"/>
              <a:t>particionamiento</a:t>
            </a:r>
            <a:r>
              <a:rPr lang="es-AR" dirty="0"/>
              <a:t> del disco. Para añadir más espacio de intercambio, es necesario volver a </a:t>
            </a:r>
            <a:r>
              <a:rPr lang="es-AR" dirty="0" err="1"/>
              <a:t>particionar</a:t>
            </a:r>
            <a:r>
              <a:rPr lang="es-AR" dirty="0"/>
              <a:t> el disco (lo que implica desplazar las otras particiones de sistemas de archivo o destruirlas y restaurarlas a partir de una copia de seguridad) o añadir otro espacio de intercambio en algún otro lugar.</a:t>
            </a:r>
          </a:p>
        </p:txBody>
      </p:sp>
    </p:spTree>
    <p:extLst>
      <p:ext uri="{BB962C8B-B14F-4D97-AF65-F5344CB8AC3E}">
        <p14:creationId xmlns:p14="http://schemas.microsoft.com/office/powerpoint/2010/main" val="9689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1844824"/>
            <a:ext cx="8229600" cy="1143000"/>
          </a:xfrm>
        </p:spPr>
        <p:txBody>
          <a:bodyPr>
            <a:normAutofit fontScale="90000"/>
          </a:bodyPr>
          <a:lstStyle/>
          <a:p>
            <a:r>
              <a:rPr lang="es-AR" b="1" dirty="0"/>
              <a:t>RAID (</a:t>
            </a:r>
            <a:r>
              <a:rPr lang="en-US" b="1" dirty="0"/>
              <a:t>Redundant Arrays of Inexpensive Disk</a:t>
            </a:r>
            <a:endParaRPr lang="es-AR" b="1" dirty="0"/>
          </a:p>
        </p:txBody>
      </p:sp>
      <p:sp>
        <p:nvSpPr>
          <p:cNvPr id="6" name="Título 1"/>
          <p:cNvSpPr txBox="1">
            <a:spLocks/>
          </p:cNvSpPr>
          <p:nvPr/>
        </p:nvSpPr>
        <p:spPr>
          <a:xfrm>
            <a:off x="251520" y="3284984"/>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a:t>
            </a:r>
            <a:r>
              <a:rPr lang="en-US" b="1" dirty="0"/>
              <a:t>Redundant Arrays of Independence Disk</a:t>
            </a:r>
            <a:r>
              <a:rPr lang="es-AR" b="1" dirty="0"/>
              <a:t>)</a:t>
            </a:r>
          </a:p>
        </p:txBody>
      </p:sp>
    </p:spTree>
    <p:extLst>
      <p:ext uri="{BB962C8B-B14F-4D97-AF65-F5344CB8AC3E}">
        <p14:creationId xmlns:p14="http://schemas.microsoft.com/office/powerpoint/2010/main" val="86227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28" y="188640"/>
            <a:ext cx="8229600" cy="1143000"/>
          </a:xfrm>
        </p:spPr>
        <p:txBody>
          <a:bodyPr>
            <a:normAutofit/>
          </a:bodyPr>
          <a:lstStyle/>
          <a:p>
            <a:r>
              <a:rPr lang="es-AR" b="1" u="sng" dirty="0"/>
              <a:t>Estructuras RAID</a:t>
            </a:r>
            <a:endParaRPr lang="es-AR" dirty="0"/>
          </a:p>
        </p:txBody>
      </p:sp>
      <p:sp>
        <p:nvSpPr>
          <p:cNvPr id="3" name="Marcador de contenido 2"/>
          <p:cNvSpPr>
            <a:spLocks noGrp="1"/>
          </p:cNvSpPr>
          <p:nvPr>
            <p:ph idx="1"/>
          </p:nvPr>
        </p:nvSpPr>
        <p:spPr>
          <a:xfrm>
            <a:off x="457200" y="1600201"/>
            <a:ext cx="8229600" cy="4133056"/>
          </a:xfrm>
        </p:spPr>
        <p:txBody>
          <a:bodyPr>
            <a:normAutofit fontScale="85000" lnSpcReduction="20000"/>
          </a:bodyPr>
          <a:lstStyle/>
          <a:p>
            <a:pPr marL="0" indent="0">
              <a:buNone/>
            </a:pPr>
            <a:r>
              <a:rPr lang="es-AR" dirty="0"/>
              <a:t>Disponer de un gran número de discos en un sistema permite </a:t>
            </a:r>
            <a:r>
              <a:rPr lang="es-AR" b="1" dirty="0"/>
              <a:t>mejorar la velocidad </a:t>
            </a:r>
            <a:r>
              <a:rPr lang="es-AR" dirty="0"/>
              <a:t>con la que los datos pueden leerse o escribirse, siempre y cuando los </a:t>
            </a:r>
            <a:r>
              <a:rPr lang="es-AR" b="1" dirty="0"/>
              <a:t>discos se operen en paralelo</a:t>
            </a:r>
            <a:r>
              <a:rPr lang="es-AR" dirty="0"/>
              <a:t>. Además, es configuración también puede permitir mejorar la </a:t>
            </a:r>
            <a:r>
              <a:rPr lang="es-AR" b="1" dirty="0"/>
              <a:t>fiabilidad</a:t>
            </a:r>
            <a:r>
              <a:rPr lang="es-AR" dirty="0"/>
              <a:t> del almacenamiento de los datos, y</a:t>
            </a:r>
            <a:r>
              <a:rPr lang="es-AR" baseline="30000" dirty="0"/>
              <a:t>; </a:t>
            </a:r>
            <a:r>
              <a:rPr lang="es-AR" dirty="0"/>
              <a:t>que puede almacenarse información redundante en ese conjunto de múltiples discos. De e modo, el fallo de uno de los discos no conduce a la pérdida de datos. Existen diversas técnicas organización de discos, colectivamente denominadas matrices redundantes</a:t>
            </a:r>
            <a:r>
              <a:rPr lang="es-AR" b="1" dirty="0"/>
              <a:t> de discos de bajo costo (RAID).</a:t>
            </a:r>
            <a:endParaRPr lang="es-AR" dirty="0"/>
          </a:p>
        </p:txBody>
      </p:sp>
    </p:spTree>
    <p:extLst>
      <p:ext uri="{BB962C8B-B14F-4D97-AF65-F5344CB8AC3E}">
        <p14:creationId xmlns:p14="http://schemas.microsoft.com/office/powerpoint/2010/main" val="35928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u="sng" dirty="0"/>
              <a:t>Mejora de la fiabilidad a través de la redundancia</a:t>
            </a:r>
            <a:endParaRPr lang="es-AR" b="1" dirty="0"/>
          </a:p>
        </p:txBody>
      </p:sp>
      <p:sp>
        <p:nvSpPr>
          <p:cNvPr id="3" name="Marcador de contenido 2"/>
          <p:cNvSpPr>
            <a:spLocks noGrp="1"/>
          </p:cNvSpPr>
          <p:nvPr>
            <p:ph idx="1"/>
          </p:nvPr>
        </p:nvSpPr>
        <p:spPr>
          <a:xfrm>
            <a:off x="457200" y="1772816"/>
            <a:ext cx="8229600" cy="4925144"/>
          </a:xfrm>
        </p:spPr>
        <p:txBody>
          <a:bodyPr>
            <a:normAutofit fontScale="47500" lnSpcReduction="20000"/>
          </a:bodyPr>
          <a:lstStyle/>
          <a:p>
            <a:r>
              <a:rPr lang="es-AR" dirty="0"/>
              <a:t>La probabilidad de que falle un disco entre un conjunto de N discos es mucho mayor que la probabilidad de que falle un disco específico </a:t>
            </a:r>
            <a:r>
              <a:rPr lang="es-AR" b="1" dirty="0"/>
              <a:t>(Fallo es Q)</a:t>
            </a:r>
          </a:p>
          <a:p>
            <a:r>
              <a:rPr lang="es-AR" dirty="0"/>
              <a:t>La solución al problema de la </a:t>
            </a:r>
            <a:r>
              <a:rPr lang="es-AR" b="1" dirty="0"/>
              <a:t>“Fiabilidad(R) </a:t>
            </a:r>
            <a:r>
              <a:rPr lang="es-AR" dirty="0"/>
              <a:t>consiste en introducir redundancia. Con este sistema; almacenamos información adicional que no es normalmente necesaria pero que puede utilizarse en caso de que falle el disco, para reconstruir la información perdida. Así, incluso si un disco falla los datos no se pierden. </a:t>
            </a:r>
          </a:p>
          <a:p>
            <a:pPr marL="0" indent="0">
              <a:buNone/>
            </a:pPr>
            <a:r>
              <a:rPr lang="es-AR" dirty="0"/>
              <a:t>       </a:t>
            </a:r>
            <a:r>
              <a:rPr lang="es-AR" b="1" dirty="0"/>
              <a:t>(Q= 1-R) Para un disco</a:t>
            </a:r>
          </a:p>
          <a:p>
            <a:r>
              <a:rPr lang="es-AR" dirty="0"/>
              <a:t>La técnica más simple, pero la más cara, para </a:t>
            </a:r>
            <a:r>
              <a:rPr lang="es-AR" b="1" dirty="0"/>
              <a:t>introducir redundancia</a:t>
            </a:r>
            <a:r>
              <a:rPr lang="es-AR" dirty="0"/>
              <a:t> consiste en duplicar cada uno de los discos. Esta técnica se denomina duplicación en espejo (</a:t>
            </a:r>
            <a:r>
              <a:rPr lang="es-AR" b="1" dirty="0" err="1"/>
              <a:t>mirroring</a:t>
            </a:r>
            <a:r>
              <a:rPr lang="es-AR" dirty="0"/>
              <a:t>). Así, cada disco lógico estará compuesto por dos discos físicos y toda escritura se llevará a cabo en ambos discos a la vez. Si uno de los discos falla, pueden leerse los datos del otro disco. Los datos sólo se perde­rán si el segundo disco fallara antes de que el primer disco estropeado se reemplace.</a:t>
            </a:r>
          </a:p>
          <a:p>
            <a:r>
              <a:rPr lang="es-AR" dirty="0"/>
              <a:t>El tiempo medio entre fallos (donde un</a:t>
            </a:r>
            <a:r>
              <a:rPr lang="es-AR" i="1" dirty="0"/>
              <a:t> fallo</a:t>
            </a:r>
            <a:r>
              <a:rPr lang="es-AR" dirty="0"/>
              <a:t> es la pérdida de datos) de un volumen duplicado en espejo (compuesto de dos discos duplicados) depende de dos factores. Uno es el tiempo medio entre fallos de los discos individuales y el otro es el tiempo medio de reparación, que es el tiem­po que se tarda (como promedio) en sustituir un disco fallido y restaurar en él los datos.</a:t>
            </a:r>
          </a:p>
          <a:p>
            <a:endParaRPr lang="es-AR" b="1" dirty="0"/>
          </a:p>
          <a:p>
            <a:r>
              <a:rPr lang="es-AR" b="1" dirty="0" err="1"/>
              <a:t>Rs</a:t>
            </a:r>
            <a:r>
              <a:rPr lang="es-AR" b="1" dirty="0"/>
              <a:t>: Fiabilidad del Sistema Serie = R1.R2</a:t>
            </a:r>
          </a:p>
          <a:p>
            <a:r>
              <a:rPr lang="es-AR" b="1" dirty="0" err="1"/>
              <a:t>Rp</a:t>
            </a:r>
            <a:r>
              <a:rPr lang="es-AR" b="1" dirty="0"/>
              <a:t>: Fiabilidad del Sistema Paralelo = 1- (1-R1).(1-R2)(Q= 1-R)</a:t>
            </a:r>
          </a:p>
          <a:p>
            <a:endParaRPr lang="es-AR" b="1" dirty="0"/>
          </a:p>
          <a:p>
            <a:r>
              <a:rPr lang="es-AR" b="1" dirty="0"/>
              <a:t>Ej. Que R= 0,9</a:t>
            </a:r>
          </a:p>
        </p:txBody>
      </p:sp>
    </p:spTree>
    <p:extLst>
      <p:ext uri="{BB962C8B-B14F-4D97-AF65-F5344CB8AC3E}">
        <p14:creationId xmlns:p14="http://schemas.microsoft.com/office/powerpoint/2010/main" val="906657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u="sng" dirty="0"/>
              <a:t>Mejoras en las prestaciones a través del paralelismo</a:t>
            </a:r>
            <a:endParaRPr lang="es-AR" b="1" dirty="0"/>
          </a:p>
        </p:txBody>
      </p:sp>
      <p:sp>
        <p:nvSpPr>
          <p:cNvPr id="3" name="Marcador de contenido 2"/>
          <p:cNvSpPr>
            <a:spLocks noGrp="1"/>
          </p:cNvSpPr>
          <p:nvPr>
            <p:ph idx="1"/>
          </p:nvPr>
        </p:nvSpPr>
        <p:spPr>
          <a:xfrm>
            <a:off x="457200" y="1600201"/>
            <a:ext cx="8435280" cy="3556992"/>
          </a:xfrm>
        </p:spPr>
        <p:txBody>
          <a:bodyPr>
            <a:normAutofit fontScale="70000" lnSpcReduction="20000"/>
          </a:bodyPr>
          <a:lstStyle/>
          <a:p>
            <a:r>
              <a:rPr lang="es-AR" dirty="0"/>
              <a:t>Con múltiples discos, también (o en lugar de ello) </a:t>
            </a:r>
            <a:r>
              <a:rPr lang="es-AR" b="1" dirty="0"/>
              <a:t>podemos mejorar la velocidad de transferen­cia</a:t>
            </a:r>
            <a:r>
              <a:rPr lang="es-AR" dirty="0"/>
              <a:t> dividiendo los datos entre los distintos discos. En su forma más simple, el mecanismo de dis­tribución en bandas de los datos (data </a:t>
            </a:r>
            <a:r>
              <a:rPr lang="es-AR" dirty="0" err="1"/>
              <a:t>striping</a:t>
            </a:r>
            <a:r>
              <a:rPr lang="es-AR" dirty="0"/>
              <a:t>) consiste en dividir los bits de cada byte entre múltiples discos; dicha distribución se denomina </a:t>
            </a:r>
            <a:r>
              <a:rPr lang="es-AR" b="1" dirty="0"/>
              <a:t>distribución en bandas de nivel bit</a:t>
            </a:r>
            <a:r>
              <a:rPr lang="es-AR" dirty="0"/>
              <a:t>.</a:t>
            </a:r>
          </a:p>
          <a:p>
            <a:r>
              <a:rPr lang="es-AR" dirty="0"/>
              <a:t>El paralelismo en un sistema de discos tiene dos objetivos principales:      </a:t>
            </a:r>
            <a:r>
              <a:rPr lang="es-AR" b="1" dirty="0"/>
              <a:t>Incrementar la tasa de transferencia</a:t>
            </a:r>
            <a:r>
              <a:rPr lang="es-AR" dirty="0"/>
              <a:t> de múltiples accesos de   pequeña envergadura (es de accesos de página), </a:t>
            </a:r>
            <a:r>
              <a:rPr lang="es-AR" b="1" dirty="0"/>
              <a:t>distribuyendo la carga entre los distintos discos.</a:t>
            </a:r>
          </a:p>
          <a:p>
            <a:pPr marL="0" lvl="0" indent="0">
              <a:buNone/>
            </a:pPr>
            <a:r>
              <a:rPr lang="es-AR" dirty="0"/>
              <a:t>     Reducir el tiempo de respuesta de los accesos de gran volumen.</a:t>
            </a:r>
          </a:p>
        </p:txBody>
      </p:sp>
    </p:spTree>
    <p:extLst>
      <p:ext uri="{BB962C8B-B14F-4D97-AF65-F5344CB8AC3E}">
        <p14:creationId xmlns:p14="http://schemas.microsoft.com/office/powerpoint/2010/main" val="728489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32656"/>
            <a:ext cx="8510039" cy="1143000"/>
          </a:xfrm>
        </p:spPr>
        <p:txBody>
          <a:bodyPr>
            <a:normAutofit fontScale="90000"/>
          </a:bodyPr>
          <a:lstStyle/>
          <a:p>
            <a:r>
              <a:rPr lang="es-AR" b="1" dirty="0"/>
              <a:t>Métodos de aplicación</a:t>
            </a:r>
            <a:br>
              <a:rPr lang="es-AR" b="1" dirty="0"/>
            </a:br>
            <a:r>
              <a:rPr lang="es-AR" b="1" dirty="0"/>
              <a:t> de RAID de Discos</a:t>
            </a:r>
          </a:p>
        </p:txBody>
      </p:sp>
      <p:sp>
        <p:nvSpPr>
          <p:cNvPr id="3" name="Marcador de contenido 2"/>
          <p:cNvSpPr>
            <a:spLocks noGrp="1"/>
          </p:cNvSpPr>
          <p:nvPr>
            <p:ph idx="1"/>
          </p:nvPr>
        </p:nvSpPr>
        <p:spPr>
          <a:xfrm>
            <a:off x="611560" y="1916832"/>
            <a:ext cx="8229600" cy="1143000"/>
          </a:xfrm>
        </p:spPr>
        <p:txBody>
          <a:bodyPr>
            <a:normAutofit/>
          </a:bodyPr>
          <a:lstStyle/>
          <a:p>
            <a:r>
              <a:rPr lang="es-AR" b="1" dirty="0"/>
              <a:t>Por Software </a:t>
            </a:r>
            <a:r>
              <a:rPr lang="es-AR" dirty="0"/>
              <a:t>(Mediante discos Dinámicos  creamos una Raid)</a:t>
            </a:r>
          </a:p>
        </p:txBody>
      </p:sp>
      <p:sp>
        <p:nvSpPr>
          <p:cNvPr id="4" name="Marcador de contenido 2"/>
          <p:cNvSpPr txBox="1">
            <a:spLocks/>
          </p:cNvSpPr>
          <p:nvPr/>
        </p:nvSpPr>
        <p:spPr>
          <a:xfrm>
            <a:off x="617545" y="3159366"/>
            <a:ext cx="8229600" cy="25922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b="1" dirty="0"/>
              <a:t>Por Hardware </a:t>
            </a:r>
            <a:r>
              <a:rPr lang="es-AR" dirty="0"/>
              <a:t>(Por controladora PCI/ PCI Express utilizando discos SAS o SATA)</a:t>
            </a:r>
          </a:p>
          <a:p>
            <a:pPr lvl="1"/>
            <a:r>
              <a:rPr lang="es-AR" dirty="0"/>
              <a:t>Compatibilidad de marcas</a:t>
            </a:r>
          </a:p>
          <a:p>
            <a:pPr lvl="1"/>
            <a:r>
              <a:rPr lang="es-AR" dirty="0"/>
              <a:t>Compatibilidad entre modelos</a:t>
            </a:r>
          </a:p>
          <a:p>
            <a:pPr lvl="1"/>
            <a:r>
              <a:rPr lang="es-AR" dirty="0"/>
              <a:t>Compatibilidad con S.O. para arrancar y controlar</a:t>
            </a:r>
          </a:p>
          <a:p>
            <a:pPr lvl="1"/>
            <a:endParaRPr lang="es-AR" dirty="0"/>
          </a:p>
        </p:txBody>
      </p:sp>
    </p:spTree>
    <p:extLst>
      <p:ext uri="{BB962C8B-B14F-4D97-AF65-F5344CB8AC3E}">
        <p14:creationId xmlns:p14="http://schemas.microsoft.com/office/powerpoint/2010/main" val="4051768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Hardware Raid H710 PERC Mini (</a:t>
            </a:r>
            <a:r>
              <a:rPr lang="es-AR" b="1" dirty="0" err="1"/>
              <a:t>monolitic</a:t>
            </a:r>
            <a:r>
              <a:rPr lang="es-AR" b="1" dirty="0"/>
              <a:t>)</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424301"/>
            <a:ext cx="5576734" cy="4193704"/>
          </a:xfrm>
          <a:prstGeom prst="rect">
            <a:avLst/>
          </a:prstGeom>
        </p:spPr>
      </p:pic>
      <p:graphicFrame>
        <p:nvGraphicFramePr>
          <p:cNvPr id="7" name="Objeto 6"/>
          <p:cNvGraphicFramePr>
            <a:graphicFrameLocks noChangeAspect="1"/>
          </p:cNvGraphicFramePr>
          <p:nvPr>
            <p:extLst>
              <p:ext uri="{D42A27DB-BD31-4B8C-83A1-F6EECF244321}">
                <p14:modId xmlns:p14="http://schemas.microsoft.com/office/powerpoint/2010/main" val="2110850213"/>
              </p:ext>
            </p:extLst>
          </p:nvPr>
        </p:nvGraphicFramePr>
        <p:xfrm>
          <a:off x="2309102" y="5624668"/>
          <a:ext cx="4525795" cy="920651"/>
        </p:xfrm>
        <a:graphic>
          <a:graphicData uri="http://schemas.openxmlformats.org/presentationml/2006/ole">
            <mc:AlternateContent xmlns:mc="http://schemas.openxmlformats.org/markup-compatibility/2006">
              <mc:Choice xmlns:v="urn:schemas-microsoft-com:vml" Requires="v">
                <p:oleObj spid="_x0000_s1037" name="Objeto empaquetador del shell" showAsIcon="1" r:id="rId4" imgW="2411640" imgH="491040" progId="Package">
                  <p:embed/>
                </p:oleObj>
              </mc:Choice>
              <mc:Fallback>
                <p:oleObj name="Objeto empaquetador del shell" showAsIcon="1" r:id="rId4" imgW="2411640" imgH="491040" progId="Package">
                  <p:embed/>
                  <p:pic>
                    <p:nvPicPr>
                      <p:cNvPr id="0" name=""/>
                      <p:cNvPicPr/>
                      <p:nvPr/>
                    </p:nvPicPr>
                    <p:blipFill>
                      <a:blip r:embed="rId5"/>
                      <a:stretch>
                        <a:fillRect/>
                      </a:stretch>
                    </p:blipFill>
                    <p:spPr>
                      <a:xfrm>
                        <a:off x="2309102" y="5624668"/>
                        <a:ext cx="4525795" cy="920651"/>
                      </a:xfrm>
                      <a:prstGeom prst="rect">
                        <a:avLst/>
                      </a:prstGeom>
                    </p:spPr>
                  </p:pic>
                </p:oleObj>
              </mc:Fallback>
            </mc:AlternateContent>
          </a:graphicData>
        </a:graphic>
      </p:graphicFrame>
    </p:spTree>
    <p:extLst>
      <p:ext uri="{BB962C8B-B14F-4D97-AF65-F5344CB8AC3E}">
        <p14:creationId xmlns:p14="http://schemas.microsoft.com/office/powerpoint/2010/main" val="4095265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36961"/>
            <a:ext cx="8229600" cy="1143000"/>
          </a:xfrm>
        </p:spPr>
        <p:txBody>
          <a:bodyPr>
            <a:normAutofit/>
          </a:bodyPr>
          <a:lstStyle/>
          <a:p>
            <a:r>
              <a:rPr lang="es-AR" b="1" u="sng" dirty="0"/>
              <a:t>Niveles RAID – Nivel 0</a:t>
            </a:r>
            <a:endParaRPr lang="es-AR" dirty="0"/>
          </a:p>
        </p:txBody>
      </p:sp>
      <p:sp>
        <p:nvSpPr>
          <p:cNvPr id="3" name="Marcador de contenido 2"/>
          <p:cNvSpPr>
            <a:spLocks noGrp="1"/>
          </p:cNvSpPr>
          <p:nvPr>
            <p:ph idx="1"/>
          </p:nvPr>
        </p:nvSpPr>
        <p:spPr/>
        <p:txBody>
          <a:bodyPr>
            <a:normAutofit fontScale="70000" lnSpcReduction="20000"/>
          </a:bodyPr>
          <a:lstStyle/>
          <a:p>
            <a:pPr marL="0" indent="0">
              <a:buNone/>
            </a:pPr>
            <a:r>
              <a:rPr lang="es-AR" dirty="0"/>
              <a:t>Es usado para obtener altas velocidades de transferencia, pero sin tolerancia a fallos. Los datos se dividen en pequeños segmentos que se distribuyen entre dos o más unidades físicas. Como no posee redundancia, no ofrece ninguna protección de los datos. Si uno de los discos físicos de la matriz falla tendría como resultado la perdida de los datos. Por lo tanto RAID 0 no se ajusta realmente a la familia RAID. Se trata de una serie de unidades de disco conectadas en paralelo que permiten una transferencia simultánea de datos a todos ellos, con lo que se obtiene una gran velocidad en las operaciones de lectura y escritura. La velocidad de transferencia de datos aumenta en relación al número de discos que forman el conjunto. Esto representa una gran ventaja en operaciones secuenciales con archivos de gran tamaño. El RAID 0 es una buena solución cuando se necesita un almacenamiento a gran velocidad pero que no requiera tolerancia a perdida de datos.</a:t>
            </a:r>
          </a:p>
        </p:txBody>
      </p:sp>
    </p:spTree>
    <p:extLst>
      <p:ext uri="{BB962C8B-B14F-4D97-AF65-F5344CB8AC3E}">
        <p14:creationId xmlns:p14="http://schemas.microsoft.com/office/powerpoint/2010/main" val="351106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520" y="457200"/>
            <a:ext cx="8229600" cy="1143000"/>
          </a:xfrm>
        </p:spPr>
        <p:txBody>
          <a:bodyPr>
            <a:normAutofit/>
          </a:bodyPr>
          <a:lstStyle/>
          <a:p>
            <a:r>
              <a:rPr lang="es-AR" b="1" dirty="0"/>
              <a:t>Introducción</a:t>
            </a:r>
          </a:p>
        </p:txBody>
      </p:sp>
      <p:sp>
        <p:nvSpPr>
          <p:cNvPr id="3" name="2 Marcador de contenido"/>
          <p:cNvSpPr>
            <a:spLocks noGrp="1"/>
          </p:cNvSpPr>
          <p:nvPr>
            <p:ph idx="1"/>
          </p:nvPr>
        </p:nvSpPr>
        <p:spPr/>
        <p:txBody>
          <a:bodyPr>
            <a:normAutofit/>
          </a:bodyPr>
          <a:lstStyle/>
          <a:p>
            <a:r>
              <a:rPr lang="es-AR" dirty="0"/>
              <a:t>Se describirán ya no desde el punto de vista del usuario o desde el punto de vista lógico (algoritmos internos y estructura de datos).</a:t>
            </a:r>
          </a:p>
          <a:p>
            <a:r>
              <a:rPr lang="es-AR" dirty="0"/>
              <a:t>Punto de vista físico de las estructuras de almacenamiento masivo.</a:t>
            </a:r>
          </a:p>
          <a:p>
            <a:r>
              <a:rPr lang="es-AR" dirty="0"/>
              <a:t>Algoritmos de Planificación de Discos (E/S)</a:t>
            </a:r>
          </a:p>
          <a:p>
            <a:r>
              <a:rPr lang="es-AR" dirty="0"/>
              <a:t>Organización en arreglos (RAID)</a:t>
            </a:r>
          </a:p>
          <a:p>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RAID 0 (distribuido)</a:t>
            </a:r>
          </a:p>
        </p:txBody>
      </p:sp>
      <p:sp>
        <p:nvSpPr>
          <p:cNvPr id="4" name="Rectángulo 3"/>
          <p:cNvSpPr/>
          <p:nvPr/>
        </p:nvSpPr>
        <p:spPr>
          <a:xfrm>
            <a:off x="971600" y="206084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2" name="Grupo 11"/>
          <p:cNvGrpSpPr/>
          <p:nvPr/>
        </p:nvGrpSpPr>
        <p:grpSpPr>
          <a:xfrm>
            <a:off x="4716016" y="303295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3" name="Grupo 12"/>
          <p:cNvGrpSpPr/>
          <p:nvPr/>
        </p:nvGrpSpPr>
        <p:grpSpPr>
          <a:xfrm>
            <a:off x="6732240" y="3032956"/>
            <a:ext cx="1152128" cy="2417109"/>
            <a:chOff x="6372200" y="3933056"/>
            <a:chExt cx="1152128" cy="2417109"/>
          </a:xfrm>
        </p:grpSpPr>
        <p:sp>
          <p:nvSpPr>
            <p:cNvPr id="9" name="Rectángulo 8"/>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15" name="Conector angular 14"/>
          <p:cNvCxnSpPr>
            <a:endCxn id="10" idx="0"/>
          </p:cNvCxnSpPr>
          <p:nvPr/>
        </p:nvCxnSpPr>
        <p:spPr>
          <a:xfrm>
            <a:off x="3275856" y="2204864"/>
            <a:ext cx="4032448" cy="828092"/>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p:nvPr/>
        </p:nvCxnSpPr>
        <p:spPr>
          <a:xfrm>
            <a:off x="3268318" y="2624909"/>
            <a:ext cx="2016224" cy="408152"/>
          </a:xfrm>
          <a:prstGeom prst="bentConnector3">
            <a:avLst>
              <a:gd name="adj1" fmla="val 1000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4716016" y="4653136"/>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sp>
        <p:nvSpPr>
          <p:cNvPr id="33" name="Rectángulo 32"/>
          <p:cNvSpPr/>
          <p:nvPr/>
        </p:nvSpPr>
        <p:spPr>
          <a:xfrm>
            <a:off x="6737940" y="4653136"/>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sp>
        <p:nvSpPr>
          <p:cNvPr id="34" name="Rectángulo 33"/>
          <p:cNvSpPr/>
          <p:nvPr/>
        </p:nvSpPr>
        <p:spPr>
          <a:xfrm>
            <a:off x="4716016" y="4360974"/>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35" name="Rectángulo 34"/>
          <p:cNvSpPr/>
          <p:nvPr/>
        </p:nvSpPr>
        <p:spPr>
          <a:xfrm>
            <a:off x="6737940" y="4365910"/>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sp>
        <p:nvSpPr>
          <p:cNvPr id="36" name="Rectángulo 35"/>
          <p:cNvSpPr/>
          <p:nvPr/>
        </p:nvSpPr>
        <p:spPr>
          <a:xfrm>
            <a:off x="4716016" y="4063814"/>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A5</a:t>
            </a:r>
          </a:p>
        </p:txBody>
      </p:sp>
      <p:sp>
        <p:nvSpPr>
          <p:cNvPr id="37" name="Rectángulo 36"/>
          <p:cNvSpPr/>
          <p:nvPr/>
        </p:nvSpPr>
        <p:spPr>
          <a:xfrm>
            <a:off x="6737940" y="4063814"/>
            <a:ext cx="1152128" cy="3012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A6</a:t>
            </a:r>
          </a:p>
        </p:txBody>
      </p:sp>
      <p:sp>
        <p:nvSpPr>
          <p:cNvPr id="38" name="CuadroTexto 37"/>
          <p:cNvSpPr txBox="1"/>
          <p:nvPr/>
        </p:nvSpPr>
        <p:spPr>
          <a:xfrm>
            <a:off x="4837143" y="5733256"/>
            <a:ext cx="894797" cy="369332"/>
          </a:xfrm>
          <a:prstGeom prst="rect">
            <a:avLst/>
          </a:prstGeom>
          <a:noFill/>
        </p:spPr>
        <p:txBody>
          <a:bodyPr wrap="none" rtlCol="0">
            <a:spAutoFit/>
          </a:bodyPr>
          <a:lstStyle/>
          <a:p>
            <a:r>
              <a:rPr lang="es-AR" dirty="0"/>
              <a:t>D1 = 1T</a:t>
            </a:r>
          </a:p>
        </p:txBody>
      </p:sp>
      <p:sp>
        <p:nvSpPr>
          <p:cNvPr id="39" name="CuadroTexto 38"/>
          <p:cNvSpPr txBox="1"/>
          <p:nvPr/>
        </p:nvSpPr>
        <p:spPr>
          <a:xfrm>
            <a:off x="6860905" y="5761453"/>
            <a:ext cx="894797" cy="369332"/>
          </a:xfrm>
          <a:prstGeom prst="rect">
            <a:avLst/>
          </a:prstGeom>
          <a:noFill/>
        </p:spPr>
        <p:txBody>
          <a:bodyPr wrap="none" rtlCol="0">
            <a:spAutoFit/>
          </a:bodyPr>
          <a:lstStyle/>
          <a:p>
            <a:r>
              <a:rPr lang="es-AR" dirty="0"/>
              <a:t>D2 = 1T</a:t>
            </a:r>
          </a:p>
        </p:txBody>
      </p:sp>
      <p:sp>
        <p:nvSpPr>
          <p:cNvPr id="40" name="CuadroTexto 39"/>
          <p:cNvSpPr txBox="1"/>
          <p:nvPr/>
        </p:nvSpPr>
        <p:spPr>
          <a:xfrm>
            <a:off x="919181" y="5056759"/>
            <a:ext cx="2110578" cy="369332"/>
          </a:xfrm>
          <a:prstGeom prst="rect">
            <a:avLst/>
          </a:prstGeom>
          <a:noFill/>
        </p:spPr>
        <p:txBody>
          <a:bodyPr wrap="none" rtlCol="0">
            <a:spAutoFit/>
          </a:bodyPr>
          <a:lstStyle/>
          <a:p>
            <a:r>
              <a:rPr lang="es-AR" dirty="0"/>
              <a:t>Capacidad Total = 2T</a:t>
            </a:r>
          </a:p>
        </p:txBody>
      </p:sp>
      <p:sp>
        <p:nvSpPr>
          <p:cNvPr id="41" name="CuadroTexto 40"/>
          <p:cNvSpPr txBox="1"/>
          <p:nvPr/>
        </p:nvSpPr>
        <p:spPr>
          <a:xfrm>
            <a:off x="924613" y="5450065"/>
            <a:ext cx="2927917" cy="369332"/>
          </a:xfrm>
          <a:prstGeom prst="rect">
            <a:avLst/>
          </a:prstGeom>
          <a:noFill/>
        </p:spPr>
        <p:txBody>
          <a:bodyPr wrap="none" rtlCol="0">
            <a:spAutoFit/>
          </a:bodyPr>
          <a:lstStyle/>
          <a:p>
            <a:r>
              <a:rPr lang="es-AR" dirty="0"/>
              <a:t>No tiene redundancia a fallos</a:t>
            </a:r>
          </a:p>
        </p:txBody>
      </p:sp>
      <p:sp>
        <p:nvSpPr>
          <p:cNvPr id="42" name="CuadroTexto 41"/>
          <p:cNvSpPr txBox="1"/>
          <p:nvPr/>
        </p:nvSpPr>
        <p:spPr>
          <a:xfrm>
            <a:off x="924613" y="4585094"/>
            <a:ext cx="3553345" cy="369332"/>
          </a:xfrm>
          <a:prstGeom prst="rect">
            <a:avLst/>
          </a:prstGeom>
          <a:noFill/>
        </p:spPr>
        <p:txBody>
          <a:bodyPr wrap="none" rtlCol="0">
            <a:spAutoFit/>
          </a:bodyPr>
          <a:lstStyle/>
          <a:p>
            <a:r>
              <a:rPr lang="es-AR" dirty="0"/>
              <a:t>Velocidad = 2 x Velocidad de 1 disco</a:t>
            </a:r>
          </a:p>
        </p:txBody>
      </p:sp>
    </p:spTree>
    <p:extLst>
      <p:ext uri="{BB962C8B-B14F-4D97-AF65-F5344CB8AC3E}">
        <p14:creationId xmlns:p14="http://schemas.microsoft.com/office/powerpoint/2010/main" val="89867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Niveles RAID - NIVEL1</a:t>
            </a:r>
            <a:endParaRPr lang="es-AR" dirty="0"/>
          </a:p>
        </p:txBody>
      </p:sp>
      <p:sp>
        <p:nvSpPr>
          <p:cNvPr id="3" name="Marcador de contenido 2"/>
          <p:cNvSpPr>
            <a:spLocks noGrp="1"/>
          </p:cNvSpPr>
          <p:nvPr>
            <p:ph idx="1"/>
          </p:nvPr>
        </p:nvSpPr>
        <p:spPr/>
        <p:txBody>
          <a:bodyPr>
            <a:normAutofit fontScale="77500" lnSpcReduction="20000"/>
          </a:bodyPr>
          <a:lstStyle/>
          <a:p>
            <a:pPr lvl="0"/>
            <a:r>
              <a:rPr lang="es-AR" dirty="0"/>
              <a:t>Hace referencia a la </a:t>
            </a:r>
            <a:r>
              <a:rPr lang="es-AR" b="1" dirty="0"/>
              <a:t>duplicación en espejo de los discos</a:t>
            </a:r>
            <a:r>
              <a:rPr lang="es-AR" dirty="0"/>
              <a:t>, cada disco que conforma el conjunto es un espejo del otro. Se basa en la utilización de </a:t>
            </a:r>
            <a:r>
              <a:rPr lang="es-AR" b="1" dirty="0"/>
              <a:t>discos adicionales </a:t>
            </a:r>
            <a:r>
              <a:rPr lang="es-AR" dirty="0"/>
              <a:t>sobre los que se realiza una copia en todo momento de los datos que se están modificando, así se asegura la integridad de los datos y la </a:t>
            </a:r>
            <a:r>
              <a:rPr lang="es-AR" b="1" dirty="0"/>
              <a:t>tolerancia a las fallas</a:t>
            </a:r>
            <a:r>
              <a:rPr lang="es-AR" dirty="0"/>
              <a:t>, ya que ante un problema, la controladora sigue trabajando con los discos no dañados sin detener el sistema. La principal desventaja de este nivel es el coste, </a:t>
            </a:r>
            <a:r>
              <a:rPr lang="es-AR" b="1" dirty="0"/>
              <a:t>requiere 2 veces el espacio de disco del disco lógico que soporta</a:t>
            </a:r>
            <a:r>
              <a:rPr lang="es-AR" dirty="0"/>
              <a:t>. RAID 1 puede conseguir altas tasas de solicitudes de E/S si el grueso de solicitudes es de lectura, en esta situación el rendimiento de RAID 1 puede ser el doble que en RAID 0. En cambio sí hay muchas solicitudes de escritura el rendimiento puede ser similar a RAID 0.</a:t>
            </a:r>
          </a:p>
          <a:p>
            <a:pPr marL="0" indent="0">
              <a:buNone/>
            </a:pPr>
            <a:endParaRPr lang="es-AR" dirty="0"/>
          </a:p>
        </p:txBody>
      </p:sp>
    </p:spTree>
    <p:extLst>
      <p:ext uri="{BB962C8B-B14F-4D97-AF65-F5344CB8AC3E}">
        <p14:creationId xmlns:p14="http://schemas.microsoft.com/office/powerpoint/2010/main" val="20476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RAID 1 (Espejo)</a:t>
            </a:r>
          </a:p>
        </p:txBody>
      </p:sp>
      <p:sp>
        <p:nvSpPr>
          <p:cNvPr id="4" name="Rectángulo 3"/>
          <p:cNvSpPr/>
          <p:nvPr/>
        </p:nvSpPr>
        <p:spPr>
          <a:xfrm>
            <a:off x="971600" y="206084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2" name="Grupo 11"/>
          <p:cNvGrpSpPr/>
          <p:nvPr/>
        </p:nvGrpSpPr>
        <p:grpSpPr>
          <a:xfrm>
            <a:off x="4716016" y="303295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3" name="Grupo 12"/>
          <p:cNvGrpSpPr/>
          <p:nvPr/>
        </p:nvGrpSpPr>
        <p:grpSpPr>
          <a:xfrm>
            <a:off x="6732240" y="3032956"/>
            <a:ext cx="1152128" cy="2417109"/>
            <a:chOff x="6372200" y="3933056"/>
            <a:chExt cx="1152128" cy="2417109"/>
          </a:xfrm>
        </p:grpSpPr>
        <p:sp>
          <p:nvSpPr>
            <p:cNvPr id="9" name="Rectángulo 8"/>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15" name="Conector angular 14"/>
          <p:cNvCxnSpPr>
            <a:endCxn id="10" idx="0"/>
          </p:cNvCxnSpPr>
          <p:nvPr/>
        </p:nvCxnSpPr>
        <p:spPr>
          <a:xfrm>
            <a:off x="3275856" y="2204864"/>
            <a:ext cx="4032448" cy="828092"/>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p:nvPr/>
        </p:nvCxnSpPr>
        <p:spPr>
          <a:xfrm>
            <a:off x="3268318" y="2624909"/>
            <a:ext cx="2016224" cy="408152"/>
          </a:xfrm>
          <a:prstGeom prst="bentConnector3">
            <a:avLst>
              <a:gd name="adj1" fmla="val 1000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4716016" y="4653136"/>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sp>
        <p:nvSpPr>
          <p:cNvPr id="33" name="Rectángulo 32"/>
          <p:cNvSpPr/>
          <p:nvPr/>
        </p:nvSpPr>
        <p:spPr>
          <a:xfrm>
            <a:off x="6737940" y="4653136"/>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sp>
        <p:nvSpPr>
          <p:cNvPr id="34" name="Rectángulo 33"/>
          <p:cNvSpPr/>
          <p:nvPr/>
        </p:nvSpPr>
        <p:spPr>
          <a:xfrm>
            <a:off x="4716016" y="4360974"/>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sp>
        <p:nvSpPr>
          <p:cNvPr id="35" name="Rectángulo 34"/>
          <p:cNvSpPr/>
          <p:nvPr/>
        </p:nvSpPr>
        <p:spPr>
          <a:xfrm>
            <a:off x="6737940" y="4365910"/>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sp>
        <p:nvSpPr>
          <p:cNvPr id="36" name="Rectángulo 35"/>
          <p:cNvSpPr/>
          <p:nvPr/>
        </p:nvSpPr>
        <p:spPr>
          <a:xfrm>
            <a:off x="4716016" y="4063814"/>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37" name="Rectángulo 36"/>
          <p:cNvSpPr/>
          <p:nvPr/>
        </p:nvSpPr>
        <p:spPr>
          <a:xfrm>
            <a:off x="6737940" y="4063814"/>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20" name="CuadroTexto 19"/>
          <p:cNvSpPr txBox="1"/>
          <p:nvPr/>
        </p:nvSpPr>
        <p:spPr>
          <a:xfrm>
            <a:off x="282110" y="4555791"/>
            <a:ext cx="2110578" cy="369332"/>
          </a:xfrm>
          <a:prstGeom prst="rect">
            <a:avLst/>
          </a:prstGeom>
          <a:noFill/>
        </p:spPr>
        <p:txBody>
          <a:bodyPr wrap="none" rtlCol="0">
            <a:spAutoFit/>
          </a:bodyPr>
          <a:lstStyle/>
          <a:p>
            <a:r>
              <a:rPr lang="es-AR" dirty="0"/>
              <a:t>Capacidad Total = 1T</a:t>
            </a:r>
          </a:p>
        </p:txBody>
      </p:sp>
      <p:sp>
        <p:nvSpPr>
          <p:cNvPr id="21" name="CuadroTexto 20"/>
          <p:cNvSpPr txBox="1"/>
          <p:nvPr/>
        </p:nvSpPr>
        <p:spPr>
          <a:xfrm>
            <a:off x="282110" y="5018882"/>
            <a:ext cx="2815707" cy="369332"/>
          </a:xfrm>
          <a:prstGeom prst="rect">
            <a:avLst/>
          </a:prstGeom>
          <a:noFill/>
        </p:spPr>
        <p:txBody>
          <a:bodyPr wrap="none" rtlCol="0">
            <a:spAutoFit/>
          </a:bodyPr>
          <a:lstStyle/>
          <a:p>
            <a:r>
              <a:rPr lang="es-AR" dirty="0"/>
              <a:t>Si tiene redundancia a fallos</a:t>
            </a:r>
          </a:p>
        </p:txBody>
      </p:sp>
      <p:sp>
        <p:nvSpPr>
          <p:cNvPr id="22" name="CuadroTexto 21"/>
          <p:cNvSpPr txBox="1"/>
          <p:nvPr/>
        </p:nvSpPr>
        <p:spPr>
          <a:xfrm>
            <a:off x="331580" y="3447795"/>
            <a:ext cx="4368700" cy="646331"/>
          </a:xfrm>
          <a:prstGeom prst="rect">
            <a:avLst/>
          </a:prstGeom>
          <a:noFill/>
        </p:spPr>
        <p:txBody>
          <a:bodyPr wrap="square" rtlCol="0">
            <a:spAutoFit/>
          </a:bodyPr>
          <a:lstStyle/>
          <a:p>
            <a:r>
              <a:rPr lang="es-AR" dirty="0"/>
              <a:t>Velocidad Escritura =Velocidad de 1 disco mas lento (15K, 10K, 7,2K)</a:t>
            </a:r>
          </a:p>
        </p:txBody>
      </p:sp>
      <p:sp>
        <p:nvSpPr>
          <p:cNvPr id="23" name="CuadroTexto 22"/>
          <p:cNvSpPr txBox="1"/>
          <p:nvPr/>
        </p:nvSpPr>
        <p:spPr>
          <a:xfrm>
            <a:off x="4837143" y="5733256"/>
            <a:ext cx="894797" cy="369332"/>
          </a:xfrm>
          <a:prstGeom prst="rect">
            <a:avLst/>
          </a:prstGeom>
          <a:noFill/>
        </p:spPr>
        <p:txBody>
          <a:bodyPr wrap="none" rtlCol="0">
            <a:spAutoFit/>
          </a:bodyPr>
          <a:lstStyle/>
          <a:p>
            <a:r>
              <a:rPr lang="es-AR" dirty="0"/>
              <a:t>D1 = 1T</a:t>
            </a:r>
          </a:p>
        </p:txBody>
      </p:sp>
      <p:sp>
        <p:nvSpPr>
          <p:cNvPr id="24" name="CuadroTexto 23"/>
          <p:cNvSpPr txBox="1"/>
          <p:nvPr/>
        </p:nvSpPr>
        <p:spPr>
          <a:xfrm>
            <a:off x="6860905" y="5755828"/>
            <a:ext cx="894797" cy="369332"/>
          </a:xfrm>
          <a:prstGeom prst="rect">
            <a:avLst/>
          </a:prstGeom>
          <a:noFill/>
        </p:spPr>
        <p:txBody>
          <a:bodyPr wrap="none" rtlCol="0">
            <a:spAutoFit/>
          </a:bodyPr>
          <a:lstStyle/>
          <a:p>
            <a:r>
              <a:rPr lang="es-AR" dirty="0"/>
              <a:t>D1 = 1T</a:t>
            </a:r>
          </a:p>
        </p:txBody>
      </p:sp>
      <p:sp>
        <p:nvSpPr>
          <p:cNvPr id="25" name="CuadroTexto 24"/>
          <p:cNvSpPr txBox="1"/>
          <p:nvPr/>
        </p:nvSpPr>
        <p:spPr>
          <a:xfrm>
            <a:off x="331580" y="4094126"/>
            <a:ext cx="4368700" cy="369332"/>
          </a:xfrm>
          <a:prstGeom prst="rect">
            <a:avLst/>
          </a:prstGeom>
          <a:noFill/>
        </p:spPr>
        <p:txBody>
          <a:bodyPr wrap="square" rtlCol="0">
            <a:spAutoFit/>
          </a:bodyPr>
          <a:lstStyle/>
          <a:p>
            <a:r>
              <a:rPr lang="es-AR" dirty="0"/>
              <a:t>Velocidad Lectura =2 x Velocidad de 1 disco</a:t>
            </a:r>
          </a:p>
        </p:txBody>
      </p:sp>
    </p:spTree>
    <p:extLst>
      <p:ext uri="{BB962C8B-B14F-4D97-AF65-F5344CB8AC3E}">
        <p14:creationId xmlns:p14="http://schemas.microsoft.com/office/powerpoint/2010/main" val="2811577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95536" y="620688"/>
            <a:ext cx="8229600" cy="1143000"/>
          </a:xfrm>
        </p:spPr>
        <p:txBody>
          <a:bodyPr>
            <a:normAutofit fontScale="90000"/>
          </a:bodyPr>
          <a:lstStyle/>
          <a:p>
            <a:r>
              <a:rPr lang="es-AR" b="1" dirty="0"/>
              <a:t>Algoritmo de </a:t>
            </a:r>
            <a:r>
              <a:rPr lang="es-AR" b="1" dirty="0" err="1"/>
              <a:t>Hamming</a:t>
            </a:r>
            <a:r>
              <a:rPr lang="es-AR" b="1" dirty="0"/>
              <a:t> </a:t>
            </a:r>
            <a:br>
              <a:rPr lang="es-AR" b="1" dirty="0"/>
            </a:br>
            <a:r>
              <a:rPr lang="es-AR" b="1" dirty="0"/>
              <a:t>= </a:t>
            </a:r>
            <a:br>
              <a:rPr lang="es-AR" b="1" dirty="0"/>
            </a:br>
            <a:r>
              <a:rPr lang="es-AR" b="1" dirty="0"/>
              <a:t>“Mago Matemático”</a:t>
            </a:r>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204864"/>
            <a:ext cx="6624736" cy="4181326"/>
          </a:xfrm>
          <a:prstGeom prst="rect">
            <a:avLst/>
          </a:prstGeom>
        </p:spPr>
      </p:pic>
    </p:spTree>
    <p:extLst>
      <p:ext uri="{BB962C8B-B14F-4D97-AF65-F5344CB8AC3E}">
        <p14:creationId xmlns:p14="http://schemas.microsoft.com/office/powerpoint/2010/main" val="1093472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419872" y="1772816"/>
            <a:ext cx="252028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a:xfrm>
            <a:off x="323528" y="-171400"/>
            <a:ext cx="8229600" cy="1143000"/>
          </a:xfrm>
        </p:spPr>
        <p:txBody>
          <a:bodyPr/>
          <a:lstStyle/>
          <a:p>
            <a:r>
              <a:rPr lang="es-AR" b="1" dirty="0"/>
              <a:t>Algoritmo de </a:t>
            </a:r>
            <a:r>
              <a:rPr lang="es-AR" b="1" dirty="0" err="1"/>
              <a:t>Hamming</a:t>
            </a:r>
            <a:endParaRPr lang="es-AR" b="1" dirty="0"/>
          </a:p>
        </p:txBody>
      </p:sp>
      <p:sp>
        <p:nvSpPr>
          <p:cNvPr id="5" name="Marcador de contenido 2"/>
          <p:cNvSpPr>
            <a:spLocks noGrp="1"/>
          </p:cNvSpPr>
          <p:nvPr>
            <p:ph idx="1"/>
          </p:nvPr>
        </p:nvSpPr>
        <p:spPr>
          <a:xfrm>
            <a:off x="335923" y="836712"/>
            <a:ext cx="8229600" cy="5760640"/>
          </a:xfrm>
        </p:spPr>
        <p:txBody>
          <a:bodyPr>
            <a:normAutofit/>
          </a:bodyPr>
          <a:lstStyle/>
          <a:p>
            <a:pPr>
              <a:buFontTx/>
              <a:buChar char="-"/>
            </a:pPr>
            <a:r>
              <a:rPr lang="es-AR" dirty="0"/>
              <a:t>   : Paridad se ubica en bits de potencia de 2 (1,2,4,8,16,….)</a:t>
            </a:r>
          </a:p>
          <a:p>
            <a:pPr>
              <a:buFontTx/>
              <a:buChar char="-"/>
            </a:pPr>
            <a:r>
              <a:rPr lang="es-AR" dirty="0"/>
              <a:t>Debe Cumplirse 2^P ≥ C + P +1</a:t>
            </a:r>
          </a:p>
          <a:p>
            <a:pPr>
              <a:buFontTx/>
              <a:buChar char="-"/>
            </a:pPr>
            <a:r>
              <a:rPr lang="es-AR" dirty="0"/>
              <a:t>Cada bit de Paridad calcula la paridad de un conjunto de datos determinados por la posición del bit de paridad.</a:t>
            </a:r>
          </a:p>
          <a:p>
            <a:pPr>
              <a:buFontTx/>
              <a:buChar char="-"/>
            </a:pPr>
            <a:r>
              <a:rPr lang="es-AR" dirty="0"/>
              <a:t>Se lleva resultado a paridad para que el resultado de PAR.</a:t>
            </a:r>
          </a:p>
          <a:p>
            <a:pPr>
              <a:buFontTx/>
              <a:buChar char="-"/>
            </a:pPr>
            <a:r>
              <a:rPr lang="es-AR" dirty="0"/>
              <a:t>Ejemplo (11,7)  - P(4)</a:t>
            </a:r>
          </a:p>
          <a:p>
            <a:pPr marL="0" indent="0">
              <a:buNone/>
            </a:pPr>
            <a:r>
              <a:rPr lang="es-AR" dirty="0"/>
              <a:t>    Datos  0 1 0 1 0 0 1</a:t>
            </a:r>
          </a:p>
        </p:txBody>
      </p:sp>
    </p:spTree>
    <p:extLst>
      <p:ext uri="{BB962C8B-B14F-4D97-AF65-F5344CB8AC3E}">
        <p14:creationId xmlns:p14="http://schemas.microsoft.com/office/powerpoint/2010/main" val="2680737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29600" cy="1143000"/>
          </a:xfrm>
        </p:spPr>
        <p:txBody>
          <a:bodyPr/>
          <a:lstStyle/>
          <a:p>
            <a:r>
              <a:rPr lang="es-AR" b="1" dirty="0"/>
              <a:t>Algoritmo de </a:t>
            </a:r>
            <a:r>
              <a:rPr lang="es-AR" b="1" dirty="0" err="1"/>
              <a:t>Hamming</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3817201109"/>
              </p:ext>
            </p:extLst>
          </p:nvPr>
        </p:nvGraphicFramePr>
        <p:xfrm>
          <a:off x="457200" y="1281048"/>
          <a:ext cx="7761733" cy="3228072"/>
        </p:xfrm>
        <a:graphic>
          <a:graphicData uri="http://schemas.openxmlformats.org/drawingml/2006/table">
            <a:tbl>
              <a:tblPr firstRow="1" bandRow="1">
                <a:tableStyleId>{5C22544A-7EE6-4342-B048-85BDC9FD1C3A}</a:tableStyleId>
              </a:tblPr>
              <a:tblGrid>
                <a:gridCol w="1847977">
                  <a:extLst>
                    <a:ext uri="{9D8B030D-6E8A-4147-A177-3AD203B41FA5}">
                      <a16:colId xmlns:a16="http://schemas.microsoft.com/office/drawing/2014/main" xmlns="" val="20000"/>
                    </a:ext>
                  </a:extLst>
                </a:gridCol>
                <a:gridCol w="689293">
                  <a:extLst>
                    <a:ext uri="{9D8B030D-6E8A-4147-A177-3AD203B41FA5}">
                      <a16:colId xmlns:a16="http://schemas.microsoft.com/office/drawing/2014/main" xmlns="" val="20001"/>
                    </a:ext>
                  </a:extLst>
                </a:gridCol>
                <a:gridCol w="689293">
                  <a:extLst>
                    <a:ext uri="{9D8B030D-6E8A-4147-A177-3AD203B41FA5}">
                      <a16:colId xmlns:a16="http://schemas.microsoft.com/office/drawing/2014/main" xmlns="" val="20002"/>
                    </a:ext>
                  </a:extLst>
                </a:gridCol>
                <a:gridCol w="500380">
                  <a:extLst>
                    <a:ext uri="{9D8B030D-6E8A-4147-A177-3AD203B41FA5}">
                      <a16:colId xmlns:a16="http://schemas.microsoft.com/office/drawing/2014/main" xmlns="" val="20003"/>
                    </a:ext>
                  </a:extLst>
                </a:gridCol>
                <a:gridCol w="500380">
                  <a:extLst>
                    <a:ext uri="{9D8B030D-6E8A-4147-A177-3AD203B41FA5}">
                      <a16:colId xmlns:a16="http://schemas.microsoft.com/office/drawing/2014/main" xmlns="" val="20004"/>
                    </a:ext>
                  </a:extLst>
                </a:gridCol>
                <a:gridCol w="500380">
                  <a:extLst>
                    <a:ext uri="{9D8B030D-6E8A-4147-A177-3AD203B41FA5}">
                      <a16:colId xmlns:a16="http://schemas.microsoft.com/office/drawing/2014/main" xmlns="" val="20005"/>
                    </a:ext>
                  </a:extLst>
                </a:gridCol>
                <a:gridCol w="532130">
                  <a:extLst>
                    <a:ext uri="{9D8B030D-6E8A-4147-A177-3AD203B41FA5}">
                      <a16:colId xmlns:a16="http://schemas.microsoft.com/office/drawing/2014/main" xmlns="" val="20006"/>
                    </a:ext>
                  </a:extLst>
                </a:gridCol>
                <a:gridCol w="500380">
                  <a:extLst>
                    <a:ext uri="{9D8B030D-6E8A-4147-A177-3AD203B41FA5}">
                      <a16:colId xmlns:a16="http://schemas.microsoft.com/office/drawing/2014/main" xmlns="" val="20007"/>
                    </a:ext>
                  </a:extLst>
                </a:gridCol>
                <a:gridCol w="500380">
                  <a:extLst>
                    <a:ext uri="{9D8B030D-6E8A-4147-A177-3AD203B41FA5}">
                      <a16:colId xmlns:a16="http://schemas.microsoft.com/office/drawing/2014/main" xmlns="" val="20008"/>
                    </a:ext>
                  </a:extLst>
                </a:gridCol>
                <a:gridCol w="500380">
                  <a:extLst>
                    <a:ext uri="{9D8B030D-6E8A-4147-A177-3AD203B41FA5}">
                      <a16:colId xmlns:a16="http://schemas.microsoft.com/office/drawing/2014/main" xmlns="" val="20009"/>
                    </a:ext>
                  </a:extLst>
                </a:gridCol>
                <a:gridCol w="500380">
                  <a:extLst>
                    <a:ext uri="{9D8B030D-6E8A-4147-A177-3AD203B41FA5}">
                      <a16:colId xmlns:a16="http://schemas.microsoft.com/office/drawing/2014/main" xmlns="" val="20010"/>
                    </a:ext>
                  </a:extLst>
                </a:gridCol>
                <a:gridCol w="500380">
                  <a:extLst>
                    <a:ext uri="{9D8B030D-6E8A-4147-A177-3AD203B41FA5}">
                      <a16:colId xmlns:a16="http://schemas.microsoft.com/office/drawing/2014/main" xmlns="" val="20011"/>
                    </a:ext>
                  </a:extLst>
                </a:gridCol>
              </a:tblGrid>
              <a:tr h="370840">
                <a:tc>
                  <a:txBody>
                    <a:bodyPr/>
                    <a:lstStyle/>
                    <a:p>
                      <a:endParaRPr lang="es-AR" dirty="0"/>
                    </a:p>
                  </a:txBody>
                  <a:tcPr/>
                </a:tc>
                <a:tc>
                  <a:txBody>
                    <a:bodyPr/>
                    <a:lstStyle/>
                    <a:p>
                      <a:r>
                        <a:rPr lang="es-AR" dirty="0"/>
                        <a:t>p1</a:t>
                      </a:r>
                    </a:p>
                  </a:txBody>
                  <a:tcPr/>
                </a:tc>
                <a:tc>
                  <a:txBody>
                    <a:bodyPr/>
                    <a:lstStyle/>
                    <a:p>
                      <a:r>
                        <a:rPr lang="es-AR" dirty="0"/>
                        <a:t>p2</a:t>
                      </a:r>
                    </a:p>
                  </a:txBody>
                  <a:tcPr/>
                </a:tc>
                <a:tc>
                  <a:txBody>
                    <a:bodyPr/>
                    <a:lstStyle/>
                    <a:p>
                      <a:r>
                        <a:rPr lang="es-AR" dirty="0"/>
                        <a:t>d1</a:t>
                      </a:r>
                    </a:p>
                  </a:txBody>
                  <a:tcPr/>
                </a:tc>
                <a:tc>
                  <a:txBody>
                    <a:bodyPr/>
                    <a:lstStyle/>
                    <a:p>
                      <a:r>
                        <a:rPr lang="es-AR" dirty="0"/>
                        <a:t>p3</a:t>
                      </a:r>
                    </a:p>
                  </a:txBody>
                  <a:tcPr/>
                </a:tc>
                <a:tc>
                  <a:txBody>
                    <a:bodyPr/>
                    <a:lstStyle/>
                    <a:p>
                      <a:r>
                        <a:rPr lang="es-AR" dirty="0"/>
                        <a:t>d2</a:t>
                      </a:r>
                    </a:p>
                  </a:txBody>
                  <a:tcPr/>
                </a:tc>
                <a:tc>
                  <a:txBody>
                    <a:bodyPr/>
                    <a:lstStyle/>
                    <a:p>
                      <a:r>
                        <a:rPr lang="es-AR" dirty="0"/>
                        <a:t>d3</a:t>
                      </a:r>
                    </a:p>
                  </a:txBody>
                  <a:tcPr/>
                </a:tc>
                <a:tc>
                  <a:txBody>
                    <a:bodyPr/>
                    <a:lstStyle/>
                    <a:p>
                      <a:r>
                        <a:rPr lang="es-AR" dirty="0"/>
                        <a:t>d4</a:t>
                      </a:r>
                    </a:p>
                  </a:txBody>
                  <a:tcPr/>
                </a:tc>
                <a:tc>
                  <a:txBody>
                    <a:bodyPr/>
                    <a:lstStyle/>
                    <a:p>
                      <a:r>
                        <a:rPr lang="es-AR" dirty="0"/>
                        <a:t>p4</a:t>
                      </a:r>
                    </a:p>
                  </a:txBody>
                  <a:tcPr/>
                </a:tc>
                <a:tc>
                  <a:txBody>
                    <a:bodyPr/>
                    <a:lstStyle/>
                    <a:p>
                      <a:r>
                        <a:rPr lang="es-AR" dirty="0"/>
                        <a:t>d5</a:t>
                      </a:r>
                    </a:p>
                  </a:txBody>
                  <a:tcPr/>
                </a:tc>
                <a:tc>
                  <a:txBody>
                    <a:bodyPr/>
                    <a:lstStyle/>
                    <a:p>
                      <a:r>
                        <a:rPr lang="es-AR" dirty="0"/>
                        <a:t>d6</a:t>
                      </a:r>
                    </a:p>
                  </a:txBody>
                  <a:tcPr/>
                </a:tc>
                <a:tc>
                  <a:txBody>
                    <a:bodyPr/>
                    <a:lstStyle/>
                    <a:p>
                      <a:r>
                        <a:rPr lang="es-AR" dirty="0"/>
                        <a:t>d7</a:t>
                      </a:r>
                    </a:p>
                  </a:txBody>
                  <a:tcPr/>
                </a:tc>
                <a:extLst>
                  <a:ext uri="{0D108BD9-81ED-4DB2-BD59-A6C34878D82A}">
                    <a16:rowId xmlns:a16="http://schemas.microsoft.com/office/drawing/2014/main" xmlns="" val="10000"/>
                  </a:ext>
                </a:extLst>
              </a:tr>
              <a:tr h="637272">
                <a:tc>
                  <a:txBody>
                    <a:bodyPr/>
                    <a:lstStyle/>
                    <a:p>
                      <a:pPr algn="ctr"/>
                      <a:r>
                        <a:rPr lang="es-AR" b="1" dirty="0"/>
                        <a:t>Posición</a:t>
                      </a:r>
                    </a:p>
                  </a:txBody>
                  <a:tcPr/>
                </a:tc>
                <a:tc>
                  <a:txBody>
                    <a:bodyPr/>
                    <a:lstStyle/>
                    <a:p>
                      <a:pPr algn="ctr"/>
                      <a:r>
                        <a:rPr lang="es-AR" sz="1100" dirty="0"/>
                        <a:t>0001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0010 (2)</a:t>
                      </a:r>
                    </a:p>
                    <a:p>
                      <a:pPr algn="ct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0011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 (3)</a:t>
                      </a:r>
                    </a:p>
                    <a:p>
                      <a:pPr algn="ctr"/>
                      <a:endParaRPr lang="es-AR" sz="1100" dirty="0"/>
                    </a:p>
                  </a:txBody>
                  <a:tcPr/>
                </a:tc>
                <a:tc>
                  <a:txBody>
                    <a:bodyPr/>
                    <a:lstStyle/>
                    <a:p>
                      <a:pPr algn="ctr"/>
                      <a:r>
                        <a:rPr lang="es-AR" sz="1100" dirty="0"/>
                        <a:t>0100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(4)</a:t>
                      </a:r>
                    </a:p>
                    <a:p>
                      <a:pPr algn="ctr"/>
                      <a:endParaRPr lang="es-AR" sz="1100" dirty="0"/>
                    </a:p>
                  </a:txBody>
                  <a:tcPr/>
                </a:tc>
                <a:tc>
                  <a:txBody>
                    <a:bodyPr/>
                    <a:lstStyle/>
                    <a:p>
                      <a:pPr algn="ctr"/>
                      <a:r>
                        <a:rPr lang="es-AR" sz="1100" dirty="0"/>
                        <a:t>0101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(5)</a:t>
                      </a:r>
                    </a:p>
                    <a:p>
                      <a:pPr algn="ctr"/>
                      <a:endParaRPr lang="es-AR" sz="1100" dirty="0"/>
                    </a:p>
                  </a:txBody>
                  <a:tcPr/>
                </a:tc>
                <a:tc>
                  <a:txBody>
                    <a:bodyPr/>
                    <a:lstStyle/>
                    <a:p>
                      <a:pPr algn="ctr"/>
                      <a:r>
                        <a:rPr lang="es-AR" sz="1100" dirty="0"/>
                        <a:t>0110 </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(6)</a:t>
                      </a:r>
                    </a:p>
                    <a:p>
                      <a:pPr algn="ctr"/>
                      <a:endParaRPr lang="es-AR" sz="1100" dirty="0"/>
                    </a:p>
                  </a:txBody>
                  <a:tcPr/>
                </a:tc>
                <a:tc>
                  <a:txBody>
                    <a:bodyPr/>
                    <a:lstStyle/>
                    <a:p>
                      <a:pPr algn="ctr"/>
                      <a:r>
                        <a:rPr lang="es-AR" sz="1100" dirty="0"/>
                        <a:t>0111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(7)</a:t>
                      </a:r>
                    </a:p>
                    <a:p>
                      <a:pPr algn="ctr"/>
                      <a:endParaRPr lang="es-AR" sz="1100" dirty="0"/>
                    </a:p>
                  </a:txBody>
                  <a:tcPr/>
                </a:tc>
                <a:tc>
                  <a:txBody>
                    <a:bodyPr/>
                    <a:lstStyle/>
                    <a:p>
                      <a:pPr algn="ctr"/>
                      <a:r>
                        <a:rPr lang="es-AR" sz="1100" dirty="0"/>
                        <a:t>1000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(8)</a:t>
                      </a:r>
                    </a:p>
                    <a:p>
                      <a:pPr algn="ctr"/>
                      <a:endParaRPr lang="es-AR" sz="1100" dirty="0"/>
                    </a:p>
                  </a:txBody>
                  <a:tcPr/>
                </a:tc>
                <a:tc>
                  <a:txBody>
                    <a:bodyPr/>
                    <a:lstStyle/>
                    <a:p>
                      <a:pPr algn="ctr"/>
                      <a:r>
                        <a:rPr lang="es-AR" sz="1100" dirty="0"/>
                        <a:t>1001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(9)</a:t>
                      </a:r>
                    </a:p>
                    <a:p>
                      <a:pPr algn="ctr"/>
                      <a:endParaRPr lang="es-AR" sz="1100" dirty="0"/>
                    </a:p>
                  </a:txBody>
                  <a:tcPr/>
                </a:tc>
                <a:tc>
                  <a:txBody>
                    <a:bodyPr/>
                    <a:lstStyle/>
                    <a:p>
                      <a:pPr algn="ctr"/>
                      <a:r>
                        <a:rPr lang="es-AR" sz="1100" dirty="0"/>
                        <a:t>1010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(10)</a:t>
                      </a:r>
                    </a:p>
                    <a:p>
                      <a:pPr algn="ctr"/>
                      <a:endParaRPr lang="es-AR" sz="1100" dirty="0"/>
                    </a:p>
                  </a:txBody>
                  <a:tcPr/>
                </a:tc>
                <a:tc>
                  <a:txBody>
                    <a:bodyPr/>
                    <a:lstStyle/>
                    <a:p>
                      <a:pPr algn="ctr"/>
                      <a:r>
                        <a:rPr lang="es-AR" sz="1100" dirty="0"/>
                        <a:t>1011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(11)</a:t>
                      </a:r>
                    </a:p>
                    <a:p>
                      <a:pPr algn="ctr"/>
                      <a:endParaRPr lang="es-AR" sz="1100" dirty="0"/>
                    </a:p>
                  </a:txBody>
                  <a:tcPr/>
                </a:tc>
                <a:extLst>
                  <a:ext uri="{0D108BD9-81ED-4DB2-BD59-A6C34878D82A}">
                    <a16:rowId xmlns:a16="http://schemas.microsoft.com/office/drawing/2014/main" xmlns="" val="10001"/>
                  </a:ext>
                </a:extLst>
              </a:tr>
              <a:tr h="144016">
                <a:tc>
                  <a:txBody>
                    <a:bodyPr/>
                    <a:lstStyle/>
                    <a:p>
                      <a:pPr algn="ctr"/>
                      <a:r>
                        <a:rPr lang="es-AR" dirty="0"/>
                        <a:t>Palabra</a:t>
                      </a:r>
                      <a:r>
                        <a:rPr lang="es-AR" baseline="0" dirty="0"/>
                        <a:t> Original</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endParaRPr lang="es-AR" dirty="0"/>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extLst>
                  <a:ext uri="{0D108BD9-81ED-4DB2-BD59-A6C34878D82A}">
                    <a16:rowId xmlns:a16="http://schemas.microsoft.com/office/drawing/2014/main" xmlns="" val="10002"/>
                  </a:ext>
                </a:extLst>
              </a:tr>
              <a:tr h="370840">
                <a:tc>
                  <a:txBody>
                    <a:bodyPr/>
                    <a:lstStyle/>
                    <a:p>
                      <a:pPr algn="ctr"/>
                      <a:r>
                        <a:rPr lang="es-AR" dirty="0"/>
                        <a:t>P1</a:t>
                      </a:r>
                    </a:p>
                  </a:txBody>
                  <a:tcPr/>
                </a:tc>
                <a:tc>
                  <a:txBody>
                    <a:bodyPr/>
                    <a:lstStyle/>
                    <a:p>
                      <a:pPr algn="ctr"/>
                      <a:r>
                        <a:rPr lang="es-AR" dirty="0"/>
                        <a:t>“1”</a:t>
                      </a:r>
                    </a:p>
                  </a:txBody>
                  <a:tcPr/>
                </a:tc>
                <a:tc>
                  <a:txBody>
                    <a:bodyPr/>
                    <a:lstStyle/>
                    <a:p>
                      <a:pPr algn="ctr"/>
                      <a:endParaRPr lang="es-AR" dirty="0"/>
                    </a:p>
                  </a:txBody>
                  <a:tcPr/>
                </a:tc>
                <a:tc>
                  <a:txBody>
                    <a:bodyPr/>
                    <a:lstStyle/>
                    <a:p>
                      <a:pPr algn="ctr"/>
                      <a:r>
                        <a:rPr lang="es-AR" dirty="0"/>
                        <a:t>0</a:t>
                      </a:r>
                    </a:p>
                  </a:txBody>
                  <a:tcPr/>
                </a:tc>
                <a:tc>
                  <a:txBody>
                    <a:bodyPr/>
                    <a:lstStyle/>
                    <a:p>
                      <a:pPr algn="ctr"/>
                      <a:endParaRPr lang="es-AR"/>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0</a:t>
                      </a:r>
                    </a:p>
                  </a:txBody>
                  <a:tcPr/>
                </a:tc>
                <a:tc>
                  <a:txBody>
                    <a:bodyPr/>
                    <a:lstStyle/>
                    <a:p>
                      <a:pPr algn="ctr"/>
                      <a:endParaRPr lang="es-AR" dirty="0"/>
                    </a:p>
                  </a:txBody>
                  <a:tcPr/>
                </a:tc>
                <a:tc>
                  <a:txBody>
                    <a:bodyPr/>
                    <a:lstStyle/>
                    <a:p>
                      <a:pPr algn="ctr"/>
                      <a:r>
                        <a:rPr lang="es-AR" dirty="0"/>
                        <a:t>1</a:t>
                      </a:r>
                    </a:p>
                  </a:txBody>
                  <a:tcPr/>
                </a:tc>
                <a:extLst>
                  <a:ext uri="{0D108BD9-81ED-4DB2-BD59-A6C34878D82A}">
                    <a16:rowId xmlns:a16="http://schemas.microsoft.com/office/drawing/2014/main" xmlns="" val="10003"/>
                  </a:ext>
                </a:extLst>
              </a:tr>
              <a:tr h="370840">
                <a:tc>
                  <a:txBody>
                    <a:bodyPr/>
                    <a:lstStyle/>
                    <a:p>
                      <a:pPr algn="ctr"/>
                      <a:r>
                        <a:rPr lang="es-AR" dirty="0"/>
                        <a:t>P2</a:t>
                      </a:r>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0</a:t>
                      </a:r>
                    </a:p>
                  </a:txBody>
                  <a:tcPr/>
                </a:tc>
                <a:tc>
                  <a:txBody>
                    <a:bodyPr/>
                    <a:lstStyle/>
                    <a:p>
                      <a:pPr algn="ctr"/>
                      <a:endParaRPr lang="es-AR"/>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a:p>
                  </a:txBody>
                  <a:tcPr/>
                </a:tc>
                <a:tc>
                  <a:txBody>
                    <a:bodyPr/>
                    <a:lstStyle/>
                    <a:p>
                      <a:pPr algn="ctr"/>
                      <a:endParaRPr lang="es-AR"/>
                    </a:p>
                  </a:txBody>
                  <a:tcPr/>
                </a:tc>
                <a:tc>
                  <a:txBody>
                    <a:bodyPr/>
                    <a:lstStyle/>
                    <a:p>
                      <a:pPr algn="ctr"/>
                      <a:r>
                        <a:rPr lang="es-AR" dirty="0"/>
                        <a:t>0</a:t>
                      </a:r>
                    </a:p>
                  </a:txBody>
                  <a:tcPr/>
                </a:tc>
                <a:tc>
                  <a:txBody>
                    <a:bodyPr/>
                    <a:lstStyle/>
                    <a:p>
                      <a:pPr algn="ctr"/>
                      <a:r>
                        <a:rPr lang="es-AR" dirty="0"/>
                        <a:t>1</a:t>
                      </a:r>
                    </a:p>
                  </a:txBody>
                  <a:tcPr/>
                </a:tc>
                <a:extLst>
                  <a:ext uri="{0D108BD9-81ED-4DB2-BD59-A6C34878D82A}">
                    <a16:rowId xmlns:a16="http://schemas.microsoft.com/office/drawing/2014/main" xmlns="" val="10004"/>
                  </a:ext>
                </a:extLst>
              </a:tr>
              <a:tr h="370840">
                <a:tc>
                  <a:txBody>
                    <a:bodyPr/>
                    <a:lstStyle/>
                    <a:p>
                      <a:pPr algn="ctr"/>
                      <a:r>
                        <a:rPr lang="es-AR" dirty="0"/>
                        <a:t>P3</a:t>
                      </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1</a:t>
                      </a:r>
                    </a:p>
                  </a:txBody>
                  <a:tcPr/>
                </a:tc>
                <a:tc>
                  <a:txBody>
                    <a:bodyPr/>
                    <a:lstStyle/>
                    <a:p>
                      <a:pPr algn="ctr"/>
                      <a:endParaRPr lang="es-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extLst>
                  <a:ext uri="{0D108BD9-81ED-4DB2-BD59-A6C34878D82A}">
                    <a16:rowId xmlns:a16="http://schemas.microsoft.com/office/drawing/2014/main" xmlns="" val="10005"/>
                  </a:ext>
                </a:extLst>
              </a:tr>
              <a:tr h="370840">
                <a:tc>
                  <a:txBody>
                    <a:bodyPr/>
                    <a:lstStyle/>
                    <a:p>
                      <a:pPr algn="ctr"/>
                      <a:r>
                        <a:rPr lang="es-AR" dirty="0"/>
                        <a:t>P4</a:t>
                      </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a:p>
                  </a:txBody>
                  <a:tcPr/>
                </a:tc>
                <a:tc>
                  <a:txBody>
                    <a:bodyPr/>
                    <a:lstStyle/>
                    <a:p>
                      <a:pPr algn="ctr"/>
                      <a:endParaRPr lang="es-AR" dirty="0"/>
                    </a:p>
                  </a:txBody>
                  <a:tcPr/>
                </a:tc>
                <a:tc>
                  <a:txBody>
                    <a:bodyPr/>
                    <a:lstStyle/>
                    <a:p>
                      <a:pPr algn="ctr"/>
                      <a:endParaRPr lang="es-AR"/>
                    </a:p>
                  </a:txBody>
                  <a:tcPr/>
                </a:tc>
                <a:tc>
                  <a:txBody>
                    <a:bodyPr/>
                    <a:lstStyle/>
                    <a:p>
                      <a:pPr algn="ctr"/>
                      <a:endParaRPr lang="es-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extLst>
                  <a:ext uri="{0D108BD9-81ED-4DB2-BD59-A6C34878D82A}">
                    <a16:rowId xmlns:a16="http://schemas.microsoft.com/office/drawing/2014/main" xmlns="" val="10006"/>
                  </a:ext>
                </a:extLst>
              </a:tr>
              <a:tr h="370840">
                <a:tc>
                  <a:txBody>
                    <a:bodyPr/>
                    <a:lstStyle/>
                    <a:p>
                      <a:pPr algn="ctr"/>
                      <a:r>
                        <a:rPr lang="es-AR" dirty="0"/>
                        <a:t>Palabra + Paridad</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1</a:t>
                      </a:r>
                    </a:p>
                  </a:txBody>
                  <a:tcPr/>
                </a:tc>
                <a:tc>
                  <a:txBody>
                    <a:bodyPr/>
                    <a:lstStyle/>
                    <a:p>
                      <a:pPr algn="ctr"/>
                      <a:r>
                        <a:rPr lang="es-AR" dirty="0"/>
                        <a:t>1</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extLst>
                  <a:ext uri="{0D108BD9-81ED-4DB2-BD59-A6C34878D82A}">
                    <a16:rowId xmlns:a16="http://schemas.microsoft.com/office/drawing/2014/main" xmlns="" val="10007"/>
                  </a:ext>
                </a:extLst>
              </a:tr>
            </a:tbl>
          </a:graphicData>
        </a:graphic>
      </p:graphicFrame>
      <p:sp>
        <p:nvSpPr>
          <p:cNvPr id="7" name="Rectángulo 6"/>
          <p:cNvSpPr/>
          <p:nvPr/>
        </p:nvSpPr>
        <p:spPr>
          <a:xfrm>
            <a:off x="0" y="764704"/>
            <a:ext cx="1964449" cy="369332"/>
          </a:xfrm>
          <a:prstGeom prst="rect">
            <a:avLst/>
          </a:prstGeom>
        </p:spPr>
        <p:txBody>
          <a:bodyPr wrap="none">
            <a:spAutoFit/>
          </a:bodyPr>
          <a:lstStyle/>
          <a:p>
            <a:r>
              <a:rPr lang="es-AR" dirty="0"/>
              <a:t>Datos  0 1 0 1 0 0 1</a:t>
            </a:r>
          </a:p>
        </p:txBody>
      </p:sp>
      <p:cxnSp>
        <p:nvCxnSpPr>
          <p:cNvPr id="4" name="Conector recto de flecha 3">
            <a:extLst>
              <a:ext uri="{FF2B5EF4-FFF2-40B4-BE49-F238E27FC236}">
                <a16:creationId xmlns:a16="http://schemas.microsoft.com/office/drawing/2014/main" xmlns="" id="{46098DC3-9F75-46AA-9196-892093848CE4}"/>
              </a:ext>
            </a:extLst>
          </p:cNvPr>
          <p:cNvCxnSpPr>
            <a:cxnSpLocks/>
          </p:cNvCxnSpPr>
          <p:nvPr/>
        </p:nvCxnSpPr>
        <p:spPr>
          <a:xfrm>
            <a:off x="4067944" y="1857112"/>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xmlns="" id="{E4202B6E-28E5-48CE-AA47-5EFEF97D06F2}"/>
              </a:ext>
            </a:extLst>
          </p:cNvPr>
          <p:cNvCxnSpPr/>
          <p:nvPr/>
        </p:nvCxnSpPr>
        <p:spPr>
          <a:xfrm>
            <a:off x="2627784" y="1865496"/>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xmlns="" id="{5CF59A5B-75F2-4795-A7EC-0ED3E6410DEA}"/>
              </a:ext>
            </a:extLst>
          </p:cNvPr>
          <p:cNvCxnSpPr>
            <a:cxnSpLocks/>
          </p:cNvCxnSpPr>
          <p:nvPr/>
        </p:nvCxnSpPr>
        <p:spPr>
          <a:xfrm>
            <a:off x="5076056" y="1857112"/>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xmlns="" id="{5CAC66C4-1ACF-440E-B349-94B7E812BA47}"/>
              </a:ext>
            </a:extLst>
          </p:cNvPr>
          <p:cNvCxnSpPr>
            <a:cxnSpLocks/>
          </p:cNvCxnSpPr>
          <p:nvPr/>
        </p:nvCxnSpPr>
        <p:spPr>
          <a:xfrm>
            <a:off x="6084168" y="1865496"/>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xmlns="" id="{65E22D71-2F82-4FCF-A0E6-38C023648766}"/>
              </a:ext>
            </a:extLst>
          </p:cNvPr>
          <p:cNvCxnSpPr>
            <a:cxnSpLocks/>
          </p:cNvCxnSpPr>
          <p:nvPr/>
        </p:nvCxnSpPr>
        <p:spPr>
          <a:xfrm>
            <a:off x="7092280" y="1857112"/>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xmlns="" id="{94C3929E-CC53-4EC6-AA4B-74BB3E6C8B0A}"/>
              </a:ext>
            </a:extLst>
          </p:cNvPr>
          <p:cNvCxnSpPr>
            <a:cxnSpLocks/>
          </p:cNvCxnSpPr>
          <p:nvPr/>
        </p:nvCxnSpPr>
        <p:spPr>
          <a:xfrm>
            <a:off x="8100392" y="1865496"/>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xmlns="" id="{41769C04-3943-4565-A411-C20AFE0438E5}"/>
              </a:ext>
            </a:extLst>
          </p:cNvPr>
          <p:cNvCxnSpPr>
            <a:cxnSpLocks/>
          </p:cNvCxnSpPr>
          <p:nvPr/>
        </p:nvCxnSpPr>
        <p:spPr>
          <a:xfrm>
            <a:off x="5508104" y="1857112"/>
            <a:ext cx="0" cy="12157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ector recto de flecha 17">
            <a:extLst>
              <a:ext uri="{FF2B5EF4-FFF2-40B4-BE49-F238E27FC236}">
                <a16:creationId xmlns:a16="http://schemas.microsoft.com/office/drawing/2014/main" xmlns="" id="{4E4F2B4B-AFF8-4ACD-B145-58F37617E84D}"/>
              </a:ext>
            </a:extLst>
          </p:cNvPr>
          <p:cNvCxnSpPr>
            <a:cxnSpLocks/>
          </p:cNvCxnSpPr>
          <p:nvPr/>
        </p:nvCxnSpPr>
        <p:spPr>
          <a:xfrm>
            <a:off x="7524328" y="1865496"/>
            <a:ext cx="0" cy="12157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Conector recto de flecha 18">
            <a:extLst>
              <a:ext uri="{FF2B5EF4-FFF2-40B4-BE49-F238E27FC236}">
                <a16:creationId xmlns:a16="http://schemas.microsoft.com/office/drawing/2014/main" xmlns="" id="{90C83B6E-5FF8-4B72-8607-96FCBECC248E}"/>
              </a:ext>
            </a:extLst>
          </p:cNvPr>
          <p:cNvCxnSpPr>
            <a:cxnSpLocks/>
          </p:cNvCxnSpPr>
          <p:nvPr/>
        </p:nvCxnSpPr>
        <p:spPr>
          <a:xfrm>
            <a:off x="7956376" y="1865496"/>
            <a:ext cx="0" cy="12157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a:extLst>
              <a:ext uri="{FF2B5EF4-FFF2-40B4-BE49-F238E27FC236}">
                <a16:creationId xmlns:a16="http://schemas.microsoft.com/office/drawing/2014/main" xmlns="" id="{F20F3D33-759F-4EE8-BF6A-F15EC40607C3}"/>
              </a:ext>
            </a:extLst>
          </p:cNvPr>
          <p:cNvCxnSpPr>
            <a:cxnSpLocks/>
          </p:cNvCxnSpPr>
          <p:nvPr/>
        </p:nvCxnSpPr>
        <p:spPr>
          <a:xfrm>
            <a:off x="3275856" y="1857112"/>
            <a:ext cx="0" cy="12157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Conector recto de flecha 20">
            <a:extLst>
              <a:ext uri="{FF2B5EF4-FFF2-40B4-BE49-F238E27FC236}">
                <a16:creationId xmlns:a16="http://schemas.microsoft.com/office/drawing/2014/main" xmlns="" id="{D2DD29F7-1674-4B3A-ABC0-09282C5409A5}"/>
              </a:ext>
            </a:extLst>
          </p:cNvPr>
          <p:cNvCxnSpPr>
            <a:cxnSpLocks/>
          </p:cNvCxnSpPr>
          <p:nvPr/>
        </p:nvCxnSpPr>
        <p:spPr>
          <a:xfrm>
            <a:off x="179512" y="4688269"/>
            <a:ext cx="0" cy="28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xmlns="" id="{B1DB9254-CB09-4A35-986A-3D7C91FDD095}"/>
              </a:ext>
            </a:extLst>
          </p:cNvPr>
          <p:cNvCxnSpPr>
            <a:cxnSpLocks/>
          </p:cNvCxnSpPr>
          <p:nvPr/>
        </p:nvCxnSpPr>
        <p:spPr>
          <a:xfrm>
            <a:off x="179512" y="5048309"/>
            <a:ext cx="0" cy="2823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Conector recto de flecha 24">
            <a:extLst>
              <a:ext uri="{FF2B5EF4-FFF2-40B4-BE49-F238E27FC236}">
                <a16:creationId xmlns:a16="http://schemas.microsoft.com/office/drawing/2014/main" xmlns="" id="{9D05E1A7-8C43-4062-A2CA-3D9E693ED425}"/>
              </a:ext>
            </a:extLst>
          </p:cNvPr>
          <p:cNvCxnSpPr>
            <a:cxnSpLocks/>
          </p:cNvCxnSpPr>
          <p:nvPr/>
        </p:nvCxnSpPr>
        <p:spPr>
          <a:xfrm>
            <a:off x="4932040" y="1865496"/>
            <a:ext cx="0" cy="157579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xmlns="" id="{6231ADB1-7458-475E-BFF6-E5724D0E6832}"/>
              </a:ext>
            </a:extLst>
          </p:cNvPr>
          <p:cNvCxnSpPr>
            <a:cxnSpLocks/>
          </p:cNvCxnSpPr>
          <p:nvPr/>
        </p:nvCxnSpPr>
        <p:spPr>
          <a:xfrm>
            <a:off x="4427984" y="1857112"/>
            <a:ext cx="0" cy="157579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xmlns="" id="{DE662BA4-8F58-4503-B0F3-DBDAC963D91C}"/>
              </a:ext>
            </a:extLst>
          </p:cNvPr>
          <p:cNvCxnSpPr>
            <a:cxnSpLocks/>
          </p:cNvCxnSpPr>
          <p:nvPr/>
        </p:nvCxnSpPr>
        <p:spPr>
          <a:xfrm>
            <a:off x="5940152" y="1857112"/>
            <a:ext cx="0" cy="157579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xmlns="" id="{56887C32-A67A-4B12-A54F-8B688A5C4690}"/>
              </a:ext>
            </a:extLst>
          </p:cNvPr>
          <p:cNvCxnSpPr>
            <a:cxnSpLocks/>
          </p:cNvCxnSpPr>
          <p:nvPr/>
        </p:nvCxnSpPr>
        <p:spPr>
          <a:xfrm>
            <a:off x="179512" y="5408349"/>
            <a:ext cx="0" cy="27411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xmlns="" id="{4880851B-6056-455A-8D33-22CBD81DF84F}"/>
              </a:ext>
            </a:extLst>
          </p:cNvPr>
          <p:cNvCxnSpPr>
            <a:cxnSpLocks/>
          </p:cNvCxnSpPr>
          <p:nvPr/>
        </p:nvCxnSpPr>
        <p:spPr>
          <a:xfrm>
            <a:off x="6372200" y="1865496"/>
            <a:ext cx="0" cy="2007840"/>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Conector recto de flecha 32">
            <a:extLst>
              <a:ext uri="{FF2B5EF4-FFF2-40B4-BE49-F238E27FC236}">
                <a16:creationId xmlns:a16="http://schemas.microsoft.com/office/drawing/2014/main" xmlns="" id="{222B60DD-2D3A-4071-ACBD-C583D05CE4AE}"/>
              </a:ext>
            </a:extLst>
          </p:cNvPr>
          <p:cNvCxnSpPr>
            <a:cxnSpLocks/>
          </p:cNvCxnSpPr>
          <p:nvPr/>
        </p:nvCxnSpPr>
        <p:spPr>
          <a:xfrm>
            <a:off x="6876256" y="1857112"/>
            <a:ext cx="0" cy="2007840"/>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a:extLst>
              <a:ext uri="{FF2B5EF4-FFF2-40B4-BE49-F238E27FC236}">
                <a16:creationId xmlns:a16="http://schemas.microsoft.com/office/drawing/2014/main" xmlns="" id="{E239D931-B7B4-4566-BAC7-3546A1A4B316}"/>
              </a:ext>
            </a:extLst>
          </p:cNvPr>
          <p:cNvCxnSpPr>
            <a:cxnSpLocks/>
          </p:cNvCxnSpPr>
          <p:nvPr/>
        </p:nvCxnSpPr>
        <p:spPr>
          <a:xfrm>
            <a:off x="7380312" y="1857112"/>
            <a:ext cx="0" cy="2007840"/>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Conector recto de flecha 34">
            <a:extLst>
              <a:ext uri="{FF2B5EF4-FFF2-40B4-BE49-F238E27FC236}">
                <a16:creationId xmlns:a16="http://schemas.microsoft.com/office/drawing/2014/main" xmlns="" id="{D919CF32-7A03-47D0-BAB0-46DA83E91B2C}"/>
              </a:ext>
            </a:extLst>
          </p:cNvPr>
          <p:cNvCxnSpPr>
            <a:cxnSpLocks/>
          </p:cNvCxnSpPr>
          <p:nvPr/>
        </p:nvCxnSpPr>
        <p:spPr>
          <a:xfrm>
            <a:off x="7812360" y="1865496"/>
            <a:ext cx="0" cy="2007840"/>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xmlns="" id="{8605BF7C-1D9A-46DA-9ABC-35B95F8CE911}"/>
              </a:ext>
            </a:extLst>
          </p:cNvPr>
          <p:cNvCxnSpPr>
            <a:cxnSpLocks/>
          </p:cNvCxnSpPr>
          <p:nvPr/>
        </p:nvCxnSpPr>
        <p:spPr>
          <a:xfrm>
            <a:off x="179512" y="5768389"/>
            <a:ext cx="0" cy="279648"/>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8" name="Rectángulo 37">
            <a:extLst>
              <a:ext uri="{FF2B5EF4-FFF2-40B4-BE49-F238E27FC236}">
                <a16:creationId xmlns:a16="http://schemas.microsoft.com/office/drawing/2014/main" xmlns="" id="{F1B1B6BD-ACCF-4125-B545-2F7A61408743}"/>
              </a:ext>
            </a:extLst>
          </p:cNvPr>
          <p:cNvSpPr/>
          <p:nvPr/>
        </p:nvSpPr>
        <p:spPr>
          <a:xfrm>
            <a:off x="107504" y="4653136"/>
            <a:ext cx="7288085" cy="323165"/>
          </a:xfrm>
          <a:prstGeom prst="rect">
            <a:avLst/>
          </a:prstGeom>
        </p:spPr>
        <p:txBody>
          <a:bodyPr wrap="none">
            <a:spAutoFit/>
          </a:bodyPr>
          <a:lstStyle/>
          <a:p>
            <a:r>
              <a:rPr lang="es-AR" sz="1500" dirty="0"/>
              <a:t>1ero Bajo los bits de la </a:t>
            </a:r>
            <a:r>
              <a:rPr lang="es-AR" sz="1500" b="1" dirty="0"/>
              <a:t>“palabra original” </a:t>
            </a:r>
            <a:r>
              <a:rPr lang="es-AR" sz="1500" dirty="0"/>
              <a:t>donde hay un 1 en la posición menos significativa</a:t>
            </a:r>
          </a:p>
        </p:txBody>
      </p:sp>
      <p:sp>
        <p:nvSpPr>
          <p:cNvPr id="39" name="Rectángulo 38">
            <a:extLst>
              <a:ext uri="{FF2B5EF4-FFF2-40B4-BE49-F238E27FC236}">
                <a16:creationId xmlns:a16="http://schemas.microsoft.com/office/drawing/2014/main" xmlns="" id="{15855EDC-B23F-4AAE-A5DA-A83B8156BD9F}"/>
              </a:ext>
            </a:extLst>
          </p:cNvPr>
          <p:cNvSpPr/>
          <p:nvPr/>
        </p:nvSpPr>
        <p:spPr>
          <a:xfrm>
            <a:off x="178282" y="5048309"/>
            <a:ext cx="7562070" cy="323165"/>
          </a:xfrm>
          <a:prstGeom prst="rect">
            <a:avLst/>
          </a:prstGeom>
        </p:spPr>
        <p:txBody>
          <a:bodyPr wrap="none">
            <a:spAutoFit/>
          </a:bodyPr>
          <a:lstStyle/>
          <a:p>
            <a:r>
              <a:rPr lang="es-AR" sz="1500" dirty="0"/>
              <a:t>2do Bajo los bits de la </a:t>
            </a:r>
            <a:r>
              <a:rPr lang="es-AR" sz="1500" b="1" dirty="0"/>
              <a:t>“palabra original” </a:t>
            </a:r>
            <a:r>
              <a:rPr lang="es-AR" sz="1500" dirty="0"/>
              <a:t>donde hay un 1 en la 2da posición menos significativa</a:t>
            </a:r>
          </a:p>
        </p:txBody>
      </p:sp>
      <p:sp>
        <p:nvSpPr>
          <p:cNvPr id="40" name="Rectángulo 39">
            <a:extLst>
              <a:ext uri="{FF2B5EF4-FFF2-40B4-BE49-F238E27FC236}">
                <a16:creationId xmlns:a16="http://schemas.microsoft.com/office/drawing/2014/main" xmlns="" id="{9D7A1AE3-7DD2-4E0B-B767-227E7FD9DA86}"/>
              </a:ext>
            </a:extLst>
          </p:cNvPr>
          <p:cNvSpPr/>
          <p:nvPr/>
        </p:nvSpPr>
        <p:spPr>
          <a:xfrm>
            <a:off x="89027" y="5383621"/>
            <a:ext cx="7723333" cy="323165"/>
          </a:xfrm>
          <a:prstGeom prst="rect">
            <a:avLst/>
          </a:prstGeom>
        </p:spPr>
        <p:txBody>
          <a:bodyPr wrap="none">
            <a:spAutoFit/>
          </a:bodyPr>
          <a:lstStyle/>
          <a:p>
            <a:r>
              <a:rPr lang="es-AR" sz="1500" dirty="0"/>
              <a:t> 3ero Bajo los bits de la </a:t>
            </a:r>
            <a:r>
              <a:rPr lang="es-AR" sz="1500" b="1" dirty="0"/>
              <a:t>“palabra original” </a:t>
            </a:r>
            <a:r>
              <a:rPr lang="es-AR" sz="1500" dirty="0"/>
              <a:t>donde hay un 1 en la 3era posición menos significativa</a:t>
            </a:r>
          </a:p>
        </p:txBody>
      </p:sp>
      <p:sp>
        <p:nvSpPr>
          <p:cNvPr id="42" name="Rectángulo 41">
            <a:extLst>
              <a:ext uri="{FF2B5EF4-FFF2-40B4-BE49-F238E27FC236}">
                <a16:creationId xmlns:a16="http://schemas.microsoft.com/office/drawing/2014/main" xmlns="" id="{52CA32FD-FC36-4547-A66F-C437D376BF06}"/>
              </a:ext>
            </a:extLst>
          </p:cNvPr>
          <p:cNvSpPr/>
          <p:nvPr/>
        </p:nvSpPr>
        <p:spPr>
          <a:xfrm>
            <a:off x="97650" y="5718933"/>
            <a:ext cx="7527382" cy="323165"/>
          </a:xfrm>
          <a:prstGeom prst="rect">
            <a:avLst/>
          </a:prstGeom>
        </p:spPr>
        <p:txBody>
          <a:bodyPr wrap="none">
            <a:spAutoFit/>
          </a:bodyPr>
          <a:lstStyle/>
          <a:p>
            <a:r>
              <a:rPr lang="es-AR" sz="1500" dirty="0"/>
              <a:t> 4to Bajo los bits de la </a:t>
            </a:r>
            <a:r>
              <a:rPr lang="es-AR" sz="1500" b="1" dirty="0"/>
              <a:t>“palabra original” </a:t>
            </a:r>
            <a:r>
              <a:rPr lang="es-AR" sz="1500" dirty="0"/>
              <a:t>donde hay un 1 en la 4ta posición menos significativa</a:t>
            </a:r>
          </a:p>
        </p:txBody>
      </p:sp>
      <p:sp>
        <p:nvSpPr>
          <p:cNvPr id="43" name="Rectángulo 42">
            <a:extLst>
              <a:ext uri="{FF2B5EF4-FFF2-40B4-BE49-F238E27FC236}">
                <a16:creationId xmlns:a16="http://schemas.microsoft.com/office/drawing/2014/main" xmlns="" id="{F390CD4B-C36E-4154-8419-3F429C4EC578}"/>
              </a:ext>
            </a:extLst>
          </p:cNvPr>
          <p:cNvSpPr/>
          <p:nvPr/>
        </p:nvSpPr>
        <p:spPr>
          <a:xfrm>
            <a:off x="40285" y="6205169"/>
            <a:ext cx="9064061" cy="292388"/>
          </a:xfrm>
          <a:prstGeom prst="rect">
            <a:avLst/>
          </a:prstGeom>
        </p:spPr>
        <p:txBody>
          <a:bodyPr wrap="square">
            <a:spAutoFit/>
          </a:bodyPr>
          <a:lstStyle/>
          <a:p>
            <a:r>
              <a:rPr lang="es-AR" sz="1300" b="1" dirty="0"/>
              <a:t> “0/1” </a:t>
            </a:r>
            <a:r>
              <a:rPr lang="es-AR" sz="1300" dirty="0"/>
              <a:t>En las posiciones donde bajo y no hay valor que bajar debo completar con “0” o “1” para que la paridad quede Par </a:t>
            </a:r>
          </a:p>
        </p:txBody>
      </p:sp>
    </p:spTree>
    <p:extLst>
      <p:ext uri="{BB962C8B-B14F-4D97-AF65-F5344CB8AC3E}">
        <p14:creationId xmlns:p14="http://schemas.microsoft.com/office/powerpoint/2010/main" val="1790827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s-AR" b="1" dirty="0"/>
              <a:t>Algoritmo de </a:t>
            </a:r>
            <a:r>
              <a:rPr lang="es-AR" b="1" dirty="0" err="1"/>
              <a:t>Hamming</a:t>
            </a: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3161985326"/>
              </p:ext>
            </p:extLst>
          </p:nvPr>
        </p:nvGraphicFramePr>
        <p:xfrm>
          <a:off x="432638" y="1268760"/>
          <a:ext cx="7761733" cy="365760"/>
        </p:xfrm>
        <a:graphic>
          <a:graphicData uri="http://schemas.openxmlformats.org/drawingml/2006/table">
            <a:tbl>
              <a:tblPr firstRow="1" bandRow="1">
                <a:tableStyleId>{5C22544A-7EE6-4342-B048-85BDC9FD1C3A}</a:tableStyleId>
              </a:tblPr>
              <a:tblGrid>
                <a:gridCol w="1847977">
                  <a:extLst>
                    <a:ext uri="{9D8B030D-6E8A-4147-A177-3AD203B41FA5}">
                      <a16:colId xmlns:a16="http://schemas.microsoft.com/office/drawing/2014/main" xmlns="" val="20000"/>
                    </a:ext>
                  </a:extLst>
                </a:gridCol>
                <a:gridCol w="689293">
                  <a:extLst>
                    <a:ext uri="{9D8B030D-6E8A-4147-A177-3AD203B41FA5}">
                      <a16:colId xmlns:a16="http://schemas.microsoft.com/office/drawing/2014/main" xmlns="" val="20001"/>
                    </a:ext>
                  </a:extLst>
                </a:gridCol>
                <a:gridCol w="689293">
                  <a:extLst>
                    <a:ext uri="{9D8B030D-6E8A-4147-A177-3AD203B41FA5}">
                      <a16:colId xmlns:a16="http://schemas.microsoft.com/office/drawing/2014/main" xmlns="" val="20002"/>
                    </a:ext>
                  </a:extLst>
                </a:gridCol>
                <a:gridCol w="500380">
                  <a:extLst>
                    <a:ext uri="{9D8B030D-6E8A-4147-A177-3AD203B41FA5}">
                      <a16:colId xmlns:a16="http://schemas.microsoft.com/office/drawing/2014/main" xmlns="" val="20003"/>
                    </a:ext>
                  </a:extLst>
                </a:gridCol>
                <a:gridCol w="500380">
                  <a:extLst>
                    <a:ext uri="{9D8B030D-6E8A-4147-A177-3AD203B41FA5}">
                      <a16:colId xmlns:a16="http://schemas.microsoft.com/office/drawing/2014/main" xmlns="" val="20004"/>
                    </a:ext>
                  </a:extLst>
                </a:gridCol>
                <a:gridCol w="500380">
                  <a:extLst>
                    <a:ext uri="{9D8B030D-6E8A-4147-A177-3AD203B41FA5}">
                      <a16:colId xmlns:a16="http://schemas.microsoft.com/office/drawing/2014/main" xmlns="" val="20005"/>
                    </a:ext>
                  </a:extLst>
                </a:gridCol>
                <a:gridCol w="532130">
                  <a:extLst>
                    <a:ext uri="{9D8B030D-6E8A-4147-A177-3AD203B41FA5}">
                      <a16:colId xmlns:a16="http://schemas.microsoft.com/office/drawing/2014/main" xmlns="" val="20006"/>
                    </a:ext>
                  </a:extLst>
                </a:gridCol>
                <a:gridCol w="500380">
                  <a:extLst>
                    <a:ext uri="{9D8B030D-6E8A-4147-A177-3AD203B41FA5}">
                      <a16:colId xmlns:a16="http://schemas.microsoft.com/office/drawing/2014/main" xmlns="" val="20007"/>
                    </a:ext>
                  </a:extLst>
                </a:gridCol>
                <a:gridCol w="500380">
                  <a:extLst>
                    <a:ext uri="{9D8B030D-6E8A-4147-A177-3AD203B41FA5}">
                      <a16:colId xmlns:a16="http://schemas.microsoft.com/office/drawing/2014/main" xmlns="" val="20008"/>
                    </a:ext>
                  </a:extLst>
                </a:gridCol>
                <a:gridCol w="500380">
                  <a:extLst>
                    <a:ext uri="{9D8B030D-6E8A-4147-A177-3AD203B41FA5}">
                      <a16:colId xmlns:a16="http://schemas.microsoft.com/office/drawing/2014/main" xmlns="" val="20009"/>
                    </a:ext>
                  </a:extLst>
                </a:gridCol>
                <a:gridCol w="500380">
                  <a:extLst>
                    <a:ext uri="{9D8B030D-6E8A-4147-A177-3AD203B41FA5}">
                      <a16:colId xmlns:a16="http://schemas.microsoft.com/office/drawing/2014/main" xmlns="" val="20010"/>
                    </a:ext>
                  </a:extLst>
                </a:gridCol>
                <a:gridCol w="500380">
                  <a:extLst>
                    <a:ext uri="{9D8B030D-6E8A-4147-A177-3AD203B41FA5}">
                      <a16:colId xmlns:a16="http://schemas.microsoft.com/office/drawing/2014/main" xmlns="" val="20011"/>
                    </a:ext>
                  </a:extLst>
                </a:gridCol>
              </a:tblGrid>
              <a:tr h="334298">
                <a:tc>
                  <a:txBody>
                    <a:bodyPr/>
                    <a:lstStyle/>
                    <a:p>
                      <a:pPr algn="ctr"/>
                      <a:r>
                        <a:rPr lang="es-AR" dirty="0"/>
                        <a:t>Palabra + Paridad</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extLst>
                  <a:ext uri="{0D108BD9-81ED-4DB2-BD59-A6C34878D82A}">
                    <a16:rowId xmlns:a16="http://schemas.microsoft.com/office/drawing/2014/main" xmlns="" val="10000"/>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066859439"/>
              </p:ext>
            </p:extLst>
          </p:nvPr>
        </p:nvGraphicFramePr>
        <p:xfrm>
          <a:off x="432637" y="1844824"/>
          <a:ext cx="7761733" cy="370840"/>
        </p:xfrm>
        <a:graphic>
          <a:graphicData uri="http://schemas.openxmlformats.org/drawingml/2006/table">
            <a:tbl>
              <a:tblPr firstRow="1" bandRow="1">
                <a:tableStyleId>{5C22544A-7EE6-4342-B048-85BDC9FD1C3A}</a:tableStyleId>
              </a:tblPr>
              <a:tblGrid>
                <a:gridCol w="1847977">
                  <a:extLst>
                    <a:ext uri="{9D8B030D-6E8A-4147-A177-3AD203B41FA5}">
                      <a16:colId xmlns:a16="http://schemas.microsoft.com/office/drawing/2014/main" xmlns="" val="20000"/>
                    </a:ext>
                  </a:extLst>
                </a:gridCol>
                <a:gridCol w="689293">
                  <a:extLst>
                    <a:ext uri="{9D8B030D-6E8A-4147-A177-3AD203B41FA5}">
                      <a16:colId xmlns:a16="http://schemas.microsoft.com/office/drawing/2014/main" xmlns="" val="20001"/>
                    </a:ext>
                  </a:extLst>
                </a:gridCol>
                <a:gridCol w="689293">
                  <a:extLst>
                    <a:ext uri="{9D8B030D-6E8A-4147-A177-3AD203B41FA5}">
                      <a16:colId xmlns:a16="http://schemas.microsoft.com/office/drawing/2014/main" xmlns="" val="20002"/>
                    </a:ext>
                  </a:extLst>
                </a:gridCol>
                <a:gridCol w="500380">
                  <a:extLst>
                    <a:ext uri="{9D8B030D-6E8A-4147-A177-3AD203B41FA5}">
                      <a16:colId xmlns:a16="http://schemas.microsoft.com/office/drawing/2014/main" xmlns="" val="20003"/>
                    </a:ext>
                  </a:extLst>
                </a:gridCol>
                <a:gridCol w="500380">
                  <a:extLst>
                    <a:ext uri="{9D8B030D-6E8A-4147-A177-3AD203B41FA5}">
                      <a16:colId xmlns:a16="http://schemas.microsoft.com/office/drawing/2014/main" xmlns="" val="20004"/>
                    </a:ext>
                  </a:extLst>
                </a:gridCol>
                <a:gridCol w="500380">
                  <a:extLst>
                    <a:ext uri="{9D8B030D-6E8A-4147-A177-3AD203B41FA5}">
                      <a16:colId xmlns:a16="http://schemas.microsoft.com/office/drawing/2014/main" xmlns="" val="20005"/>
                    </a:ext>
                  </a:extLst>
                </a:gridCol>
                <a:gridCol w="532130">
                  <a:extLst>
                    <a:ext uri="{9D8B030D-6E8A-4147-A177-3AD203B41FA5}">
                      <a16:colId xmlns:a16="http://schemas.microsoft.com/office/drawing/2014/main" xmlns="" val="20006"/>
                    </a:ext>
                  </a:extLst>
                </a:gridCol>
                <a:gridCol w="500380">
                  <a:extLst>
                    <a:ext uri="{9D8B030D-6E8A-4147-A177-3AD203B41FA5}">
                      <a16:colId xmlns:a16="http://schemas.microsoft.com/office/drawing/2014/main" xmlns="" val="20007"/>
                    </a:ext>
                  </a:extLst>
                </a:gridCol>
                <a:gridCol w="500380">
                  <a:extLst>
                    <a:ext uri="{9D8B030D-6E8A-4147-A177-3AD203B41FA5}">
                      <a16:colId xmlns:a16="http://schemas.microsoft.com/office/drawing/2014/main" xmlns="" val="20008"/>
                    </a:ext>
                  </a:extLst>
                </a:gridCol>
                <a:gridCol w="500380">
                  <a:extLst>
                    <a:ext uri="{9D8B030D-6E8A-4147-A177-3AD203B41FA5}">
                      <a16:colId xmlns:a16="http://schemas.microsoft.com/office/drawing/2014/main" xmlns="" val="20009"/>
                    </a:ext>
                  </a:extLst>
                </a:gridCol>
                <a:gridCol w="500380">
                  <a:extLst>
                    <a:ext uri="{9D8B030D-6E8A-4147-A177-3AD203B41FA5}">
                      <a16:colId xmlns:a16="http://schemas.microsoft.com/office/drawing/2014/main" xmlns="" val="20010"/>
                    </a:ext>
                  </a:extLst>
                </a:gridCol>
                <a:gridCol w="500380">
                  <a:extLst>
                    <a:ext uri="{9D8B030D-6E8A-4147-A177-3AD203B41FA5}">
                      <a16:colId xmlns:a16="http://schemas.microsoft.com/office/drawing/2014/main" xmlns="" val="20011"/>
                    </a:ext>
                  </a:extLst>
                </a:gridCol>
              </a:tblGrid>
              <a:tr h="370840">
                <a:tc>
                  <a:txBody>
                    <a:bodyPr/>
                    <a:lstStyle/>
                    <a:p>
                      <a:pPr algn="ctr"/>
                      <a:r>
                        <a:rPr lang="es-AR" dirty="0"/>
                        <a:t>Palabra con</a:t>
                      </a:r>
                      <a:r>
                        <a:rPr lang="es-AR" baseline="0" dirty="0"/>
                        <a:t> error</a:t>
                      </a:r>
                      <a:endParaRPr lang="es-AR" dirty="0"/>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solidFill>
                            <a:srgbClr val="FF0000"/>
                          </a:solidFill>
                        </a:rPr>
                        <a:t>1</a:t>
                      </a:r>
                    </a:p>
                  </a:txBody>
                  <a:tcPr/>
                </a:tc>
                <a:extLst>
                  <a:ext uri="{0D108BD9-81ED-4DB2-BD59-A6C34878D82A}">
                    <a16:rowId xmlns:a16="http://schemas.microsoft.com/office/drawing/2014/main" xmlns="" val="10000"/>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760440737"/>
              </p:ext>
            </p:extLst>
          </p:nvPr>
        </p:nvGraphicFramePr>
        <p:xfrm>
          <a:off x="104969" y="2564904"/>
          <a:ext cx="8581831" cy="3203580"/>
        </p:xfrm>
        <a:graphic>
          <a:graphicData uri="http://schemas.openxmlformats.org/drawingml/2006/table">
            <a:tbl>
              <a:tblPr firstRow="1" bandRow="1">
                <a:tableStyleId>{5C22544A-7EE6-4342-B048-85BDC9FD1C3A}</a:tableStyleId>
              </a:tblPr>
              <a:tblGrid>
                <a:gridCol w="763510">
                  <a:extLst>
                    <a:ext uri="{9D8B030D-6E8A-4147-A177-3AD203B41FA5}">
                      <a16:colId xmlns:a16="http://schemas.microsoft.com/office/drawing/2014/main" xmlns="" val="20000"/>
                    </a:ext>
                  </a:extLst>
                </a:gridCol>
                <a:gridCol w="535137">
                  <a:extLst>
                    <a:ext uri="{9D8B030D-6E8A-4147-A177-3AD203B41FA5}">
                      <a16:colId xmlns:a16="http://schemas.microsoft.com/office/drawing/2014/main" xmlns="" val="20001"/>
                    </a:ext>
                  </a:extLst>
                </a:gridCol>
                <a:gridCol w="569093">
                  <a:extLst>
                    <a:ext uri="{9D8B030D-6E8A-4147-A177-3AD203B41FA5}">
                      <a16:colId xmlns:a16="http://schemas.microsoft.com/office/drawing/2014/main" xmlns="" val="20002"/>
                    </a:ext>
                  </a:extLst>
                </a:gridCol>
                <a:gridCol w="535137">
                  <a:extLst>
                    <a:ext uri="{9D8B030D-6E8A-4147-A177-3AD203B41FA5}">
                      <a16:colId xmlns:a16="http://schemas.microsoft.com/office/drawing/2014/main" xmlns="" val="20003"/>
                    </a:ext>
                  </a:extLst>
                </a:gridCol>
                <a:gridCol w="535137">
                  <a:extLst>
                    <a:ext uri="{9D8B030D-6E8A-4147-A177-3AD203B41FA5}">
                      <a16:colId xmlns:a16="http://schemas.microsoft.com/office/drawing/2014/main" xmlns="" val="20004"/>
                    </a:ext>
                  </a:extLst>
                </a:gridCol>
                <a:gridCol w="535137">
                  <a:extLst>
                    <a:ext uri="{9D8B030D-6E8A-4147-A177-3AD203B41FA5}">
                      <a16:colId xmlns:a16="http://schemas.microsoft.com/office/drawing/2014/main" xmlns="" val="20005"/>
                    </a:ext>
                  </a:extLst>
                </a:gridCol>
                <a:gridCol w="569093">
                  <a:extLst>
                    <a:ext uri="{9D8B030D-6E8A-4147-A177-3AD203B41FA5}">
                      <a16:colId xmlns:a16="http://schemas.microsoft.com/office/drawing/2014/main" xmlns="" val="20006"/>
                    </a:ext>
                  </a:extLst>
                </a:gridCol>
                <a:gridCol w="535137">
                  <a:extLst>
                    <a:ext uri="{9D8B030D-6E8A-4147-A177-3AD203B41FA5}">
                      <a16:colId xmlns:a16="http://schemas.microsoft.com/office/drawing/2014/main" xmlns="" val="20007"/>
                    </a:ext>
                  </a:extLst>
                </a:gridCol>
                <a:gridCol w="535137">
                  <a:extLst>
                    <a:ext uri="{9D8B030D-6E8A-4147-A177-3AD203B41FA5}">
                      <a16:colId xmlns:a16="http://schemas.microsoft.com/office/drawing/2014/main" xmlns="" val="20008"/>
                    </a:ext>
                  </a:extLst>
                </a:gridCol>
                <a:gridCol w="535137">
                  <a:extLst>
                    <a:ext uri="{9D8B030D-6E8A-4147-A177-3AD203B41FA5}">
                      <a16:colId xmlns:a16="http://schemas.microsoft.com/office/drawing/2014/main" xmlns="" val="20009"/>
                    </a:ext>
                  </a:extLst>
                </a:gridCol>
                <a:gridCol w="535137">
                  <a:extLst>
                    <a:ext uri="{9D8B030D-6E8A-4147-A177-3AD203B41FA5}">
                      <a16:colId xmlns:a16="http://schemas.microsoft.com/office/drawing/2014/main" xmlns="" val="20010"/>
                    </a:ext>
                  </a:extLst>
                </a:gridCol>
                <a:gridCol w="383249">
                  <a:extLst>
                    <a:ext uri="{9D8B030D-6E8A-4147-A177-3AD203B41FA5}">
                      <a16:colId xmlns:a16="http://schemas.microsoft.com/office/drawing/2014/main" xmlns="" val="20011"/>
                    </a:ext>
                  </a:extLst>
                </a:gridCol>
                <a:gridCol w="651193">
                  <a:extLst>
                    <a:ext uri="{9D8B030D-6E8A-4147-A177-3AD203B41FA5}">
                      <a16:colId xmlns:a16="http://schemas.microsoft.com/office/drawing/2014/main" xmlns="" val="20012"/>
                    </a:ext>
                  </a:extLst>
                </a:gridCol>
                <a:gridCol w="640375">
                  <a:extLst>
                    <a:ext uri="{9D8B030D-6E8A-4147-A177-3AD203B41FA5}">
                      <a16:colId xmlns:a16="http://schemas.microsoft.com/office/drawing/2014/main" xmlns="" val="20013"/>
                    </a:ext>
                  </a:extLst>
                </a:gridCol>
                <a:gridCol w="724222">
                  <a:extLst>
                    <a:ext uri="{9D8B030D-6E8A-4147-A177-3AD203B41FA5}">
                      <a16:colId xmlns:a16="http://schemas.microsoft.com/office/drawing/2014/main" xmlns="" val="20014"/>
                    </a:ext>
                  </a:extLst>
                </a:gridCol>
              </a:tblGrid>
              <a:tr h="350094">
                <a:tc>
                  <a:txBody>
                    <a:bodyPr/>
                    <a:lstStyle/>
                    <a:p>
                      <a:endParaRPr lang="es-AR" sz="1000" dirty="0"/>
                    </a:p>
                  </a:txBody>
                  <a:tcPr/>
                </a:tc>
                <a:tc>
                  <a:txBody>
                    <a:bodyPr/>
                    <a:lstStyle/>
                    <a:p>
                      <a:r>
                        <a:rPr lang="es-AR" sz="1000" dirty="0"/>
                        <a:t>p1</a:t>
                      </a:r>
                    </a:p>
                  </a:txBody>
                  <a:tcPr/>
                </a:tc>
                <a:tc>
                  <a:txBody>
                    <a:bodyPr/>
                    <a:lstStyle/>
                    <a:p>
                      <a:r>
                        <a:rPr lang="es-AR" sz="1000" dirty="0"/>
                        <a:t>p2</a:t>
                      </a:r>
                    </a:p>
                  </a:txBody>
                  <a:tcPr/>
                </a:tc>
                <a:tc>
                  <a:txBody>
                    <a:bodyPr/>
                    <a:lstStyle/>
                    <a:p>
                      <a:r>
                        <a:rPr lang="es-AR" sz="1000" dirty="0"/>
                        <a:t>d1</a:t>
                      </a:r>
                    </a:p>
                  </a:txBody>
                  <a:tcPr/>
                </a:tc>
                <a:tc>
                  <a:txBody>
                    <a:bodyPr/>
                    <a:lstStyle/>
                    <a:p>
                      <a:r>
                        <a:rPr lang="es-AR" sz="1000" dirty="0"/>
                        <a:t>p3</a:t>
                      </a:r>
                    </a:p>
                  </a:txBody>
                  <a:tcPr/>
                </a:tc>
                <a:tc>
                  <a:txBody>
                    <a:bodyPr/>
                    <a:lstStyle/>
                    <a:p>
                      <a:r>
                        <a:rPr lang="es-AR" sz="1000" dirty="0"/>
                        <a:t>d2</a:t>
                      </a:r>
                    </a:p>
                  </a:txBody>
                  <a:tcPr/>
                </a:tc>
                <a:tc>
                  <a:txBody>
                    <a:bodyPr/>
                    <a:lstStyle/>
                    <a:p>
                      <a:r>
                        <a:rPr lang="es-AR" sz="1000" dirty="0"/>
                        <a:t>d3</a:t>
                      </a:r>
                    </a:p>
                  </a:txBody>
                  <a:tcPr/>
                </a:tc>
                <a:tc>
                  <a:txBody>
                    <a:bodyPr/>
                    <a:lstStyle/>
                    <a:p>
                      <a:r>
                        <a:rPr lang="es-AR" sz="1000" dirty="0"/>
                        <a:t>d4</a:t>
                      </a:r>
                    </a:p>
                  </a:txBody>
                  <a:tcPr/>
                </a:tc>
                <a:tc>
                  <a:txBody>
                    <a:bodyPr/>
                    <a:lstStyle/>
                    <a:p>
                      <a:r>
                        <a:rPr lang="es-AR" sz="1000" dirty="0"/>
                        <a:t>p4</a:t>
                      </a:r>
                    </a:p>
                  </a:txBody>
                  <a:tcPr/>
                </a:tc>
                <a:tc>
                  <a:txBody>
                    <a:bodyPr/>
                    <a:lstStyle/>
                    <a:p>
                      <a:r>
                        <a:rPr lang="es-AR" sz="1000" dirty="0"/>
                        <a:t>d5</a:t>
                      </a:r>
                    </a:p>
                  </a:txBody>
                  <a:tcPr/>
                </a:tc>
                <a:tc>
                  <a:txBody>
                    <a:bodyPr/>
                    <a:lstStyle/>
                    <a:p>
                      <a:r>
                        <a:rPr lang="es-AR" sz="1000" dirty="0"/>
                        <a:t>d6</a:t>
                      </a:r>
                    </a:p>
                  </a:txBody>
                  <a:tcPr/>
                </a:tc>
                <a:tc>
                  <a:txBody>
                    <a:bodyPr/>
                    <a:lstStyle/>
                    <a:p>
                      <a:r>
                        <a:rPr lang="es-AR" sz="1000" dirty="0"/>
                        <a:t>d7</a:t>
                      </a:r>
                    </a:p>
                  </a:txBody>
                  <a:tcPr/>
                </a:tc>
                <a:tc>
                  <a:txBody>
                    <a:bodyPr/>
                    <a:lstStyle/>
                    <a:p>
                      <a:r>
                        <a:rPr lang="es-AR" sz="900" dirty="0"/>
                        <a:t>Calculo</a:t>
                      </a:r>
                    </a:p>
                    <a:p>
                      <a:r>
                        <a:rPr lang="es-AR" sz="900" dirty="0"/>
                        <a:t>Prioridad</a:t>
                      </a:r>
                    </a:p>
                  </a:txBody>
                  <a:tcPr/>
                </a:tc>
                <a:tc>
                  <a:txBody>
                    <a:bodyPr/>
                    <a:lstStyle/>
                    <a:p>
                      <a:r>
                        <a:rPr lang="es-AR" sz="900" dirty="0"/>
                        <a:t>Paridad</a:t>
                      </a:r>
                    </a:p>
                    <a:p>
                      <a:r>
                        <a:rPr lang="es-AR" sz="900" dirty="0"/>
                        <a:t>almacenada</a:t>
                      </a:r>
                    </a:p>
                  </a:txBody>
                  <a:tcPr/>
                </a:tc>
                <a:tc>
                  <a:txBody>
                    <a:bodyPr/>
                    <a:lstStyle/>
                    <a:p>
                      <a:r>
                        <a:rPr lang="es-AR" sz="900" dirty="0"/>
                        <a:t>Comprobación</a:t>
                      </a:r>
                    </a:p>
                  </a:txBody>
                  <a:tcPr/>
                </a:tc>
                <a:extLst>
                  <a:ext uri="{0D108BD9-81ED-4DB2-BD59-A6C34878D82A}">
                    <a16:rowId xmlns:a16="http://schemas.microsoft.com/office/drawing/2014/main" xmlns="" val="10000"/>
                  </a:ext>
                </a:extLst>
              </a:tr>
              <a:tr h="529868">
                <a:tc>
                  <a:txBody>
                    <a:bodyPr/>
                    <a:lstStyle/>
                    <a:p>
                      <a:pPr algn="ctr"/>
                      <a:r>
                        <a:rPr lang="es-AR" sz="1200" b="1" dirty="0"/>
                        <a:t>Posición</a:t>
                      </a:r>
                    </a:p>
                  </a:txBody>
                  <a:tcPr/>
                </a:tc>
                <a:tc>
                  <a:txBody>
                    <a:bodyPr/>
                    <a:lstStyle/>
                    <a:p>
                      <a:pPr algn="ctr"/>
                      <a:r>
                        <a:rPr lang="es-AR" sz="1100" dirty="0"/>
                        <a:t>0001</a:t>
                      </a:r>
                    </a:p>
                    <a:p>
                      <a:pPr algn="ctr"/>
                      <a:r>
                        <a:rPr lang="es-AR" sz="1100" dirty="0"/>
                        <a:t>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0010 </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(2)</a:t>
                      </a:r>
                    </a:p>
                    <a:p>
                      <a:pPr algn="ct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0011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 (3)</a:t>
                      </a:r>
                    </a:p>
                    <a:p>
                      <a:pPr algn="ctr"/>
                      <a:endParaRPr lang="es-AR" sz="1100" dirty="0"/>
                    </a:p>
                  </a:txBody>
                  <a:tcPr/>
                </a:tc>
                <a:tc>
                  <a:txBody>
                    <a:bodyPr/>
                    <a:lstStyle/>
                    <a:p>
                      <a:pPr algn="ctr"/>
                      <a:r>
                        <a:rPr lang="es-AR" sz="1100" dirty="0"/>
                        <a:t>0100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(4)</a:t>
                      </a:r>
                    </a:p>
                    <a:p>
                      <a:pPr algn="ctr"/>
                      <a:endParaRPr lang="es-AR" sz="1100" dirty="0"/>
                    </a:p>
                  </a:txBody>
                  <a:tcPr/>
                </a:tc>
                <a:tc>
                  <a:txBody>
                    <a:bodyPr/>
                    <a:lstStyle/>
                    <a:p>
                      <a:pPr algn="ctr"/>
                      <a:r>
                        <a:rPr lang="es-AR" sz="1100" dirty="0"/>
                        <a:t>0101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(5)</a:t>
                      </a:r>
                    </a:p>
                    <a:p>
                      <a:pPr algn="ctr"/>
                      <a:endParaRPr lang="es-AR" sz="1100" dirty="0"/>
                    </a:p>
                  </a:txBody>
                  <a:tcPr/>
                </a:tc>
                <a:tc>
                  <a:txBody>
                    <a:bodyPr/>
                    <a:lstStyle/>
                    <a:p>
                      <a:pPr algn="ctr"/>
                      <a:r>
                        <a:rPr lang="es-AR" sz="1100" dirty="0"/>
                        <a:t>0110 </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(6)</a:t>
                      </a:r>
                    </a:p>
                    <a:p>
                      <a:pPr algn="ctr"/>
                      <a:endParaRPr lang="es-AR" sz="1100" dirty="0"/>
                    </a:p>
                  </a:txBody>
                  <a:tcPr/>
                </a:tc>
                <a:tc>
                  <a:txBody>
                    <a:bodyPr/>
                    <a:lstStyle/>
                    <a:p>
                      <a:pPr algn="ctr"/>
                      <a:r>
                        <a:rPr lang="es-AR" sz="1100" dirty="0"/>
                        <a:t>0111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(7)</a:t>
                      </a:r>
                    </a:p>
                    <a:p>
                      <a:pPr algn="ctr"/>
                      <a:endParaRPr lang="es-AR" sz="1100" dirty="0"/>
                    </a:p>
                  </a:txBody>
                  <a:tcPr/>
                </a:tc>
                <a:tc>
                  <a:txBody>
                    <a:bodyPr/>
                    <a:lstStyle/>
                    <a:p>
                      <a:pPr algn="ctr"/>
                      <a:r>
                        <a:rPr lang="es-AR" sz="1100" dirty="0"/>
                        <a:t>1000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(8)</a:t>
                      </a:r>
                    </a:p>
                    <a:p>
                      <a:pPr algn="ctr"/>
                      <a:endParaRPr lang="es-AR" sz="1100" dirty="0"/>
                    </a:p>
                  </a:txBody>
                  <a:tcPr/>
                </a:tc>
                <a:tc>
                  <a:txBody>
                    <a:bodyPr/>
                    <a:lstStyle/>
                    <a:p>
                      <a:pPr algn="ctr"/>
                      <a:r>
                        <a:rPr lang="es-AR" sz="1100" dirty="0"/>
                        <a:t>1001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(9)</a:t>
                      </a:r>
                    </a:p>
                    <a:p>
                      <a:pPr algn="ctr"/>
                      <a:endParaRPr lang="es-AR" sz="1100" dirty="0"/>
                    </a:p>
                  </a:txBody>
                  <a:tcPr/>
                </a:tc>
                <a:tc>
                  <a:txBody>
                    <a:bodyPr/>
                    <a:lstStyle/>
                    <a:p>
                      <a:pPr algn="ctr"/>
                      <a:r>
                        <a:rPr lang="es-AR" sz="1100" dirty="0"/>
                        <a:t>1010</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(10)</a:t>
                      </a:r>
                    </a:p>
                    <a:p>
                      <a:pPr algn="ctr"/>
                      <a:endParaRPr lang="es-AR" sz="1100" dirty="0"/>
                    </a:p>
                  </a:txBody>
                  <a:tcPr/>
                </a:tc>
                <a:tc>
                  <a:txBody>
                    <a:bodyPr/>
                    <a:lstStyle/>
                    <a:p>
                      <a:pPr algn="ctr"/>
                      <a:r>
                        <a:rPr lang="es-AR" sz="1100" dirty="0"/>
                        <a:t>1011</a:t>
                      </a:r>
                    </a:p>
                    <a:p>
                      <a:pPr marL="0" marR="0" lvl="0" indent="0" algn="ctr" defTabSz="914400" rtl="0" eaLnBrk="1" fontAlgn="auto" latinLnBrk="0" hangingPunct="1">
                        <a:lnSpc>
                          <a:spcPct val="100000"/>
                        </a:lnSpc>
                        <a:spcBef>
                          <a:spcPts val="0"/>
                        </a:spcBef>
                        <a:spcAft>
                          <a:spcPts val="0"/>
                        </a:spcAft>
                        <a:buClrTx/>
                        <a:buSzTx/>
                        <a:buFontTx/>
                        <a:buNone/>
                        <a:tabLst/>
                        <a:defRPr/>
                      </a:pPr>
                      <a:r>
                        <a:rPr lang="es-AR" sz="1100" dirty="0"/>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AR" sz="1100" dirty="0"/>
                    </a:p>
                  </a:txBody>
                  <a:tcPr/>
                </a:tc>
                <a:extLst>
                  <a:ext uri="{0D108BD9-81ED-4DB2-BD59-A6C34878D82A}">
                    <a16:rowId xmlns:a16="http://schemas.microsoft.com/office/drawing/2014/main" xmlns="" val="10001"/>
                  </a:ext>
                </a:extLst>
              </a:tr>
              <a:tr h="365291">
                <a:tc>
                  <a:txBody>
                    <a:bodyPr/>
                    <a:lstStyle/>
                    <a:p>
                      <a:pPr algn="ctr"/>
                      <a:r>
                        <a:rPr lang="es-AR" sz="1200" dirty="0"/>
                        <a:t>Palabra</a:t>
                      </a:r>
                    </a:p>
                    <a:p>
                      <a:pPr algn="ctr"/>
                      <a:r>
                        <a:rPr lang="es-AR" sz="1200" baseline="0" dirty="0"/>
                        <a:t> Original</a:t>
                      </a:r>
                      <a:endParaRPr lang="es-AR" sz="1200" dirty="0"/>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endParaRPr lang="es-AR" dirty="0"/>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b="1" dirty="0">
                          <a:solidFill>
                            <a:srgbClr val="FF0000"/>
                          </a:solidFill>
                        </a:rPr>
                        <a:t>0</a:t>
                      </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sz="1200" dirty="0"/>
                    </a:p>
                  </a:txBody>
                  <a:tcPr/>
                </a:tc>
                <a:extLst>
                  <a:ext uri="{0D108BD9-81ED-4DB2-BD59-A6C34878D82A}">
                    <a16:rowId xmlns:a16="http://schemas.microsoft.com/office/drawing/2014/main" xmlns="" val="10002"/>
                  </a:ext>
                </a:extLst>
              </a:tr>
              <a:tr h="370365">
                <a:tc>
                  <a:txBody>
                    <a:bodyPr/>
                    <a:lstStyle/>
                    <a:p>
                      <a:pPr algn="ctr"/>
                      <a:r>
                        <a:rPr lang="es-AR" sz="1200" dirty="0"/>
                        <a:t>P1</a:t>
                      </a:r>
                    </a:p>
                  </a:txBody>
                  <a:tcPr/>
                </a:tc>
                <a:tc>
                  <a:txBody>
                    <a:bodyPr/>
                    <a:lstStyle/>
                    <a:p>
                      <a:pPr algn="ctr"/>
                      <a:r>
                        <a:rPr lang="es-AR" dirty="0"/>
                        <a:t>0</a:t>
                      </a:r>
                    </a:p>
                  </a:txBody>
                  <a:tcPr/>
                </a:tc>
                <a:tc>
                  <a:txBody>
                    <a:bodyPr/>
                    <a:lstStyle/>
                    <a:p>
                      <a:pPr algn="ctr"/>
                      <a:endParaRPr lang="es-AR" dirty="0"/>
                    </a:p>
                  </a:txBody>
                  <a:tcPr/>
                </a:tc>
                <a:tc>
                  <a:txBody>
                    <a:bodyPr/>
                    <a:lstStyle/>
                    <a:p>
                      <a:pPr algn="ctr"/>
                      <a:r>
                        <a:rPr lang="es-AR" dirty="0"/>
                        <a:t>0</a:t>
                      </a:r>
                    </a:p>
                  </a:txBody>
                  <a:tcPr/>
                </a:tc>
                <a:tc>
                  <a:txBody>
                    <a:bodyPr/>
                    <a:lstStyle/>
                    <a:p>
                      <a:pPr algn="ctr"/>
                      <a:endParaRPr lang="es-AR"/>
                    </a:p>
                  </a:txBody>
                  <a:tcPr/>
                </a:tc>
                <a:tc>
                  <a:txBody>
                    <a:bodyPr/>
                    <a:lstStyle/>
                    <a:p>
                      <a:pPr algn="ctr"/>
                      <a:r>
                        <a:rPr lang="es-AR" dirty="0"/>
                        <a:t>1</a:t>
                      </a:r>
                    </a:p>
                  </a:txBody>
                  <a:tcPr/>
                </a:tc>
                <a:tc>
                  <a:txBody>
                    <a:bodyPr/>
                    <a:lstStyle/>
                    <a:p>
                      <a:pPr algn="ctr"/>
                      <a:endParaRPr lang="es-AR" dirty="0"/>
                    </a:p>
                  </a:txBody>
                  <a:tcPr/>
                </a:tc>
                <a:tc>
                  <a:txBody>
                    <a:bodyPr/>
                    <a:lstStyle/>
                    <a:p>
                      <a:pPr algn="ctr"/>
                      <a:r>
                        <a:rPr lang="es-AR" dirty="0"/>
                        <a:t>1</a:t>
                      </a:r>
                    </a:p>
                  </a:txBody>
                  <a:tcPr/>
                </a:tc>
                <a:tc>
                  <a:txBody>
                    <a:bodyPr/>
                    <a:lstStyle/>
                    <a:p>
                      <a:pPr algn="ctr"/>
                      <a:endParaRPr lang="es-AR"/>
                    </a:p>
                  </a:txBody>
                  <a:tcPr/>
                </a:tc>
                <a:tc>
                  <a:txBody>
                    <a:bodyPr/>
                    <a:lstStyle/>
                    <a:p>
                      <a:pPr algn="ctr"/>
                      <a:r>
                        <a:rPr lang="es-AR" dirty="0"/>
                        <a:t>0</a:t>
                      </a:r>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sz="1200" dirty="0"/>
                        <a:t>Error (1)</a:t>
                      </a:r>
                    </a:p>
                  </a:txBody>
                  <a:tcPr/>
                </a:tc>
                <a:extLst>
                  <a:ext uri="{0D108BD9-81ED-4DB2-BD59-A6C34878D82A}">
                    <a16:rowId xmlns:a16="http://schemas.microsoft.com/office/drawing/2014/main" xmlns="" val="10003"/>
                  </a:ext>
                </a:extLst>
              </a:tr>
              <a:tr h="370365">
                <a:tc>
                  <a:txBody>
                    <a:bodyPr/>
                    <a:lstStyle/>
                    <a:p>
                      <a:pPr algn="ctr"/>
                      <a:r>
                        <a:rPr lang="es-AR" sz="1200" dirty="0"/>
                        <a:t>P2</a:t>
                      </a:r>
                    </a:p>
                  </a:txBody>
                  <a:tcPr/>
                </a:tc>
                <a:tc>
                  <a:txBody>
                    <a:bodyPr/>
                    <a:lstStyle/>
                    <a:p>
                      <a:pPr algn="ctr"/>
                      <a:endParaRPr lang="es-AR" dirty="0"/>
                    </a:p>
                  </a:txBody>
                  <a:tcPr/>
                </a:tc>
                <a:tc>
                  <a:txBody>
                    <a:bodyPr/>
                    <a:lstStyle/>
                    <a:p>
                      <a:pPr algn="ctr"/>
                      <a:r>
                        <a:rPr lang="es-AR" dirty="0"/>
                        <a:t>1</a:t>
                      </a:r>
                    </a:p>
                  </a:txBody>
                  <a:tcPr/>
                </a:tc>
                <a:tc>
                  <a:txBody>
                    <a:bodyPr/>
                    <a:lstStyle/>
                    <a:p>
                      <a:pPr algn="ctr"/>
                      <a:r>
                        <a:rPr lang="es-AR" dirty="0"/>
                        <a:t>0</a:t>
                      </a:r>
                    </a:p>
                  </a:txBody>
                  <a:tcPr/>
                </a:tc>
                <a:tc>
                  <a:txBody>
                    <a:bodyPr/>
                    <a:lstStyle/>
                    <a:p>
                      <a:pPr algn="ctr"/>
                      <a:endParaRPr lang="es-AR"/>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sz="1200" dirty="0"/>
                        <a:t>Error(1)</a:t>
                      </a:r>
                    </a:p>
                  </a:txBody>
                  <a:tcPr/>
                </a:tc>
                <a:extLst>
                  <a:ext uri="{0D108BD9-81ED-4DB2-BD59-A6C34878D82A}">
                    <a16:rowId xmlns:a16="http://schemas.microsoft.com/office/drawing/2014/main" xmlns="" val="10004"/>
                  </a:ext>
                </a:extLst>
              </a:tr>
              <a:tr h="370365">
                <a:tc>
                  <a:txBody>
                    <a:bodyPr/>
                    <a:lstStyle/>
                    <a:p>
                      <a:pPr algn="ctr"/>
                      <a:r>
                        <a:rPr lang="es-AR" sz="1200" dirty="0"/>
                        <a:t>P3</a:t>
                      </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dirty="0"/>
                        <a:t>0</a:t>
                      </a:r>
                    </a:p>
                  </a:txBody>
                  <a:tcPr/>
                </a:tc>
                <a:tc>
                  <a:txBody>
                    <a:bodyPr/>
                    <a:lstStyle/>
                    <a:p>
                      <a:pPr algn="ctr"/>
                      <a:r>
                        <a:rPr lang="es-AR" dirty="0"/>
                        <a:t>1</a:t>
                      </a:r>
                    </a:p>
                  </a:txBody>
                  <a:tcPr/>
                </a:tc>
                <a:tc>
                  <a:txBody>
                    <a:bodyPr/>
                    <a:lstStyle/>
                    <a:p>
                      <a:pPr algn="ctr"/>
                      <a:endParaRPr lang="es-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sz="1200" dirty="0"/>
                        <a:t>OK (0)</a:t>
                      </a:r>
                    </a:p>
                  </a:txBody>
                  <a:tcPr/>
                </a:tc>
                <a:extLst>
                  <a:ext uri="{0D108BD9-81ED-4DB2-BD59-A6C34878D82A}">
                    <a16:rowId xmlns:a16="http://schemas.microsoft.com/office/drawing/2014/main" xmlns="" val="10005"/>
                  </a:ext>
                </a:extLst>
              </a:tr>
              <a:tr h="370365">
                <a:tc>
                  <a:txBody>
                    <a:bodyPr/>
                    <a:lstStyle/>
                    <a:p>
                      <a:pPr algn="ctr"/>
                      <a:r>
                        <a:rPr lang="es-AR" sz="1200" dirty="0"/>
                        <a:t>P4</a:t>
                      </a:r>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a:p>
                  </a:txBody>
                  <a:tcPr/>
                </a:tc>
                <a:tc>
                  <a:txBody>
                    <a:bodyPr/>
                    <a:lstStyle/>
                    <a:p>
                      <a:pPr algn="ctr"/>
                      <a:endParaRPr lang="es-AR" dirty="0"/>
                    </a:p>
                  </a:txBody>
                  <a:tcPr/>
                </a:tc>
                <a:tc>
                  <a:txBody>
                    <a:bodyPr/>
                    <a:lstStyle/>
                    <a:p>
                      <a:pPr algn="ctr"/>
                      <a:endParaRPr lang="es-AR"/>
                    </a:p>
                  </a:txBody>
                  <a:tcPr/>
                </a:tc>
                <a:tc>
                  <a:txBody>
                    <a:bodyPr/>
                    <a:lstStyle/>
                    <a:p>
                      <a:pPr algn="ctr"/>
                      <a:endParaRPr lang="es-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0</a:t>
                      </a:r>
                    </a:p>
                  </a:txBody>
                  <a:tcPr/>
                </a:tc>
                <a:tc>
                  <a:txBody>
                    <a:bodyPr/>
                    <a:lstStyle/>
                    <a:p>
                      <a:pPr algn="ctr"/>
                      <a:r>
                        <a:rPr lang="es-AR" dirty="0"/>
                        <a:t>1</a:t>
                      </a:r>
                    </a:p>
                  </a:txBody>
                  <a:tcPr/>
                </a:tc>
                <a:tc>
                  <a:txBody>
                    <a:bodyPr/>
                    <a:lstStyle/>
                    <a:p>
                      <a:pPr algn="ctr"/>
                      <a:r>
                        <a:rPr lang="es-AR" sz="1200" dirty="0"/>
                        <a:t>Error(1)</a:t>
                      </a:r>
                    </a:p>
                  </a:txBody>
                  <a:tcPr/>
                </a:tc>
                <a:extLst>
                  <a:ext uri="{0D108BD9-81ED-4DB2-BD59-A6C34878D82A}">
                    <a16:rowId xmlns:a16="http://schemas.microsoft.com/office/drawing/2014/main" xmlns="" val="10006"/>
                  </a:ext>
                </a:extLst>
              </a:tr>
            </a:tbl>
          </a:graphicData>
        </a:graphic>
      </p:graphicFrame>
      <p:sp>
        <p:nvSpPr>
          <p:cNvPr id="10" name="Rectángulo 9"/>
          <p:cNvSpPr/>
          <p:nvPr/>
        </p:nvSpPr>
        <p:spPr>
          <a:xfrm>
            <a:off x="7884368" y="3933056"/>
            <a:ext cx="1008112" cy="2016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Conector recto de flecha 11"/>
          <p:cNvCxnSpPr/>
          <p:nvPr/>
        </p:nvCxnSpPr>
        <p:spPr>
          <a:xfrm flipH="1">
            <a:off x="7524328" y="5949280"/>
            <a:ext cx="36004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2581436" y="6001692"/>
            <a:ext cx="5122912" cy="646331"/>
          </a:xfrm>
          <a:prstGeom prst="rect">
            <a:avLst/>
          </a:prstGeom>
          <a:noFill/>
        </p:spPr>
        <p:txBody>
          <a:bodyPr wrap="square" rtlCol="0">
            <a:spAutoFit/>
          </a:bodyPr>
          <a:lstStyle/>
          <a:p>
            <a:r>
              <a:rPr lang="es-AR" dirty="0"/>
              <a:t>Numero 1101 en Binario  (11 decimal ) corresponde con bit “d7”</a:t>
            </a:r>
          </a:p>
        </p:txBody>
      </p:sp>
    </p:spTree>
    <p:extLst>
      <p:ext uri="{BB962C8B-B14F-4D97-AF65-F5344CB8AC3E}">
        <p14:creationId xmlns:p14="http://schemas.microsoft.com/office/powerpoint/2010/main" val="3259593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2616" y="188640"/>
            <a:ext cx="8229600" cy="1143000"/>
          </a:xfrm>
        </p:spPr>
        <p:txBody>
          <a:bodyPr/>
          <a:lstStyle/>
          <a:p>
            <a:r>
              <a:rPr lang="es-AR" b="1" u="sng" dirty="0"/>
              <a:t>Niveles RAID – RAID 2</a:t>
            </a:r>
            <a:endParaRPr lang="es-AR" dirty="0"/>
          </a:p>
        </p:txBody>
      </p:sp>
      <p:sp>
        <p:nvSpPr>
          <p:cNvPr id="3" name="Marcador de contenido 2"/>
          <p:cNvSpPr>
            <a:spLocks noGrp="1"/>
          </p:cNvSpPr>
          <p:nvPr>
            <p:ph idx="1"/>
          </p:nvPr>
        </p:nvSpPr>
        <p:spPr>
          <a:xfrm>
            <a:off x="457200" y="1417638"/>
            <a:ext cx="8229600" cy="4891682"/>
          </a:xfrm>
        </p:spPr>
        <p:txBody>
          <a:bodyPr>
            <a:normAutofit fontScale="70000" lnSpcReduction="20000"/>
          </a:bodyPr>
          <a:lstStyle/>
          <a:p>
            <a:pPr marL="0" indent="0">
              <a:buNone/>
            </a:pPr>
            <a:r>
              <a:rPr lang="es-AR" dirty="0"/>
              <a:t>El RAID 2 adapta la técnica comúnmente empleada para detectar y corregir errores en memorias de estado sólido. El código ECC se intercala a través de varios discos a nivel de bit. El método empleado es conocido como </a:t>
            </a:r>
            <a:r>
              <a:rPr lang="es-AR" b="1" dirty="0"/>
              <a:t>código </a:t>
            </a:r>
            <a:r>
              <a:rPr lang="es-AR" b="1" dirty="0" err="1"/>
              <a:t>Hamming</a:t>
            </a:r>
            <a:r>
              <a:rPr lang="es-AR" dirty="0"/>
              <a:t>, que es capaz de corregir errores de un solo bit y detectar errores de dos bit. Aunque RAID 2 requiere menos discos que el nivel 1, el coste es algo más alto. En una lectura, se accede a todos los discos simultáneamente. Los datos solicitados y el código de corrección de errores se comunican al controlador del vector de discos. Si existe un error de un solo bit, el controlador puede detectar y corregir el mismo instantáneamente. </a:t>
            </a:r>
            <a:r>
              <a:rPr lang="es-AR" b="1" dirty="0"/>
              <a:t>En una escritura, para poder escribir se tiene que acceder a todos los discos de datos y a todos los discos de paridad.</a:t>
            </a:r>
            <a:r>
              <a:rPr lang="es-AR" dirty="0"/>
              <a:t> RAID 2 solamente sería una elección eficiente en un entorno efectivo en el que se produjeran muchos errores de disco.</a:t>
            </a:r>
          </a:p>
        </p:txBody>
      </p:sp>
    </p:spTree>
    <p:extLst>
      <p:ext uri="{BB962C8B-B14F-4D97-AF65-F5344CB8AC3E}">
        <p14:creationId xmlns:p14="http://schemas.microsoft.com/office/powerpoint/2010/main" val="357878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96763"/>
            <a:ext cx="7920880" cy="1143000"/>
          </a:xfrm>
        </p:spPr>
        <p:txBody>
          <a:bodyPr>
            <a:normAutofit/>
          </a:bodyPr>
          <a:lstStyle/>
          <a:p>
            <a:r>
              <a:rPr lang="es-AR" b="1" dirty="0"/>
              <a:t>RAID 2</a:t>
            </a:r>
          </a:p>
        </p:txBody>
      </p:sp>
      <p:sp>
        <p:nvSpPr>
          <p:cNvPr id="4" name="Rectángulo 3"/>
          <p:cNvSpPr/>
          <p:nvPr/>
        </p:nvSpPr>
        <p:spPr>
          <a:xfrm>
            <a:off x="251520" y="98072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4" name="Grupo 13"/>
          <p:cNvGrpSpPr/>
          <p:nvPr/>
        </p:nvGrpSpPr>
        <p:grpSpPr>
          <a:xfrm>
            <a:off x="1691680" y="3678489"/>
            <a:ext cx="1152128" cy="2417109"/>
            <a:chOff x="2267744" y="3856186"/>
            <a:chExt cx="1152128" cy="2417109"/>
          </a:xfrm>
        </p:grpSpPr>
        <p:grpSp>
          <p:nvGrpSpPr>
            <p:cNvPr id="12" name="Grupo 11"/>
            <p:cNvGrpSpPr/>
            <p:nvPr/>
          </p:nvGrpSpPr>
          <p:grpSpPr>
            <a:xfrm>
              <a:off x="2267744" y="385618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Rectángulo 31"/>
            <p:cNvSpPr/>
            <p:nvPr/>
          </p:nvSpPr>
          <p:spPr>
            <a:xfrm>
              <a:off x="2267744" y="5262881"/>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34" name="Rectángulo 33"/>
            <p:cNvSpPr/>
            <p:nvPr/>
          </p:nvSpPr>
          <p:spPr>
            <a:xfrm>
              <a:off x="2267744" y="4994757"/>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36" name="Rectángulo 35"/>
            <p:cNvSpPr/>
            <p:nvPr/>
          </p:nvSpPr>
          <p:spPr>
            <a:xfrm>
              <a:off x="2267744" y="469787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6" name="Grupo 5"/>
          <p:cNvGrpSpPr/>
          <p:nvPr/>
        </p:nvGrpSpPr>
        <p:grpSpPr>
          <a:xfrm>
            <a:off x="3059170" y="3694070"/>
            <a:ext cx="1157828" cy="2417109"/>
            <a:chOff x="4283968" y="3856186"/>
            <a:chExt cx="1157828" cy="2417109"/>
          </a:xfrm>
        </p:grpSpPr>
        <p:grpSp>
          <p:nvGrpSpPr>
            <p:cNvPr id="13" name="Grupo 12"/>
            <p:cNvGrpSpPr/>
            <p:nvPr/>
          </p:nvGrpSpPr>
          <p:grpSpPr>
            <a:xfrm>
              <a:off x="4283968" y="3856186"/>
              <a:ext cx="1152128" cy="2417109"/>
              <a:chOff x="6372200" y="3933056"/>
              <a:chExt cx="1152128" cy="2417109"/>
            </a:xfrm>
          </p:grpSpPr>
          <p:sp>
            <p:nvSpPr>
              <p:cNvPr id="9" name="Rectángulo 8"/>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3" name="Rectángulo 32"/>
            <p:cNvSpPr/>
            <p:nvPr/>
          </p:nvSpPr>
          <p:spPr>
            <a:xfrm>
              <a:off x="4289668" y="524730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C2</a:t>
              </a:r>
            </a:p>
          </p:txBody>
        </p:sp>
        <p:sp>
          <p:nvSpPr>
            <p:cNvPr id="35" name="Rectángulo 34"/>
            <p:cNvSpPr/>
            <p:nvPr/>
          </p:nvSpPr>
          <p:spPr>
            <a:xfrm>
              <a:off x="4289668" y="4959268"/>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37" name="Rectángulo 36"/>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49" name="Grupo 48"/>
          <p:cNvGrpSpPr/>
          <p:nvPr/>
        </p:nvGrpSpPr>
        <p:grpSpPr>
          <a:xfrm>
            <a:off x="4426660" y="3694070"/>
            <a:ext cx="1153917" cy="2417109"/>
            <a:chOff x="4283968" y="3856186"/>
            <a:chExt cx="1153917" cy="2417109"/>
          </a:xfrm>
          <a:solidFill>
            <a:schemeClr val="bg1">
              <a:lumMod val="85000"/>
            </a:schemeClr>
          </a:solidFill>
        </p:grpSpPr>
        <p:grpSp>
          <p:nvGrpSpPr>
            <p:cNvPr id="50" name="Grupo 49"/>
            <p:cNvGrpSpPr/>
            <p:nvPr/>
          </p:nvGrpSpPr>
          <p:grpSpPr>
            <a:xfrm>
              <a:off x="4283968" y="3856186"/>
              <a:ext cx="1152128" cy="2417109"/>
              <a:chOff x="6372200" y="3933056"/>
              <a:chExt cx="1152128" cy="2417109"/>
            </a:xfrm>
            <a:grpFill/>
          </p:grpSpPr>
          <p:sp>
            <p:nvSpPr>
              <p:cNvPr id="54" name="Rectángulo 53"/>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1" name="Rectángulo 50"/>
            <p:cNvSpPr/>
            <p:nvPr/>
          </p:nvSpPr>
          <p:spPr>
            <a:xfrm>
              <a:off x="4285757" y="5265183"/>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Cp1</a:t>
              </a:r>
            </a:p>
          </p:txBody>
        </p:sp>
        <p:sp>
          <p:nvSpPr>
            <p:cNvPr id="52" name="Rectángulo 51"/>
            <p:cNvSpPr/>
            <p:nvPr/>
          </p:nvSpPr>
          <p:spPr>
            <a:xfrm>
              <a:off x="4285757" y="4977151"/>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Bp1</a:t>
              </a:r>
            </a:p>
          </p:txBody>
        </p:sp>
        <p:sp>
          <p:nvSpPr>
            <p:cNvPr id="53" name="Rectángulo 52"/>
            <p:cNvSpPr/>
            <p:nvPr/>
          </p:nvSpPr>
          <p:spPr>
            <a:xfrm>
              <a:off x="4285757" y="4689119"/>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Ap1</a:t>
              </a:r>
            </a:p>
          </p:txBody>
        </p:sp>
      </p:grpSp>
      <p:grpSp>
        <p:nvGrpSpPr>
          <p:cNvPr id="59" name="Grupo 58"/>
          <p:cNvGrpSpPr/>
          <p:nvPr/>
        </p:nvGrpSpPr>
        <p:grpSpPr>
          <a:xfrm>
            <a:off x="2267744" y="2879553"/>
            <a:ext cx="1367490" cy="814517"/>
            <a:chOff x="2267744" y="2879553"/>
            <a:chExt cx="1367490" cy="814517"/>
          </a:xfrm>
        </p:grpSpPr>
        <p:cxnSp>
          <p:nvCxnSpPr>
            <p:cNvPr id="15" name="Conector angular 14"/>
            <p:cNvCxnSpPr>
              <a:endCxn id="10" idx="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endCxn id="5" idx="0"/>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Conector angular 68"/>
          <p:cNvCxnSpPr/>
          <p:nvPr/>
        </p:nvCxnSpPr>
        <p:spPr>
          <a:xfrm>
            <a:off x="2555776" y="1484784"/>
            <a:ext cx="2056528" cy="1402138"/>
          </a:xfrm>
          <a:prstGeom prst="bentConnector3">
            <a:avLst>
              <a:gd name="adj1" fmla="val 10002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CuadroTexto 75"/>
          <p:cNvSpPr txBox="1"/>
          <p:nvPr/>
        </p:nvSpPr>
        <p:spPr>
          <a:xfrm>
            <a:off x="1862679" y="6275917"/>
            <a:ext cx="894797" cy="369332"/>
          </a:xfrm>
          <a:prstGeom prst="rect">
            <a:avLst/>
          </a:prstGeom>
          <a:noFill/>
        </p:spPr>
        <p:txBody>
          <a:bodyPr wrap="none" rtlCol="0">
            <a:spAutoFit/>
          </a:bodyPr>
          <a:lstStyle/>
          <a:p>
            <a:r>
              <a:rPr lang="es-AR" dirty="0"/>
              <a:t>D1 = 1T</a:t>
            </a:r>
          </a:p>
        </p:txBody>
      </p:sp>
      <p:sp>
        <p:nvSpPr>
          <p:cNvPr id="77" name="CuadroTexto 76"/>
          <p:cNvSpPr txBox="1"/>
          <p:nvPr/>
        </p:nvSpPr>
        <p:spPr>
          <a:xfrm>
            <a:off x="3187835" y="6291178"/>
            <a:ext cx="894797" cy="369332"/>
          </a:xfrm>
          <a:prstGeom prst="rect">
            <a:avLst/>
          </a:prstGeom>
          <a:noFill/>
        </p:spPr>
        <p:txBody>
          <a:bodyPr wrap="none" rtlCol="0">
            <a:spAutoFit/>
          </a:bodyPr>
          <a:lstStyle/>
          <a:p>
            <a:r>
              <a:rPr lang="es-AR" dirty="0"/>
              <a:t>D2 = 1T</a:t>
            </a:r>
          </a:p>
        </p:txBody>
      </p:sp>
      <p:sp>
        <p:nvSpPr>
          <p:cNvPr id="78" name="CuadroTexto 77"/>
          <p:cNvSpPr txBox="1"/>
          <p:nvPr/>
        </p:nvSpPr>
        <p:spPr>
          <a:xfrm>
            <a:off x="4512991" y="6241968"/>
            <a:ext cx="894797" cy="369332"/>
          </a:xfrm>
          <a:prstGeom prst="rect">
            <a:avLst/>
          </a:prstGeom>
          <a:noFill/>
        </p:spPr>
        <p:txBody>
          <a:bodyPr wrap="none" rtlCol="0">
            <a:spAutoFit/>
          </a:bodyPr>
          <a:lstStyle/>
          <a:p>
            <a:r>
              <a:rPr lang="es-AR" dirty="0"/>
              <a:t>D3 = 1T</a:t>
            </a:r>
          </a:p>
        </p:txBody>
      </p:sp>
      <p:sp>
        <p:nvSpPr>
          <p:cNvPr id="79" name="CuadroTexto 78"/>
          <p:cNvSpPr txBox="1"/>
          <p:nvPr/>
        </p:nvSpPr>
        <p:spPr>
          <a:xfrm>
            <a:off x="6002782" y="6237290"/>
            <a:ext cx="894797" cy="369332"/>
          </a:xfrm>
          <a:prstGeom prst="rect">
            <a:avLst/>
          </a:prstGeom>
          <a:noFill/>
        </p:spPr>
        <p:txBody>
          <a:bodyPr wrap="none" rtlCol="0">
            <a:spAutoFit/>
          </a:bodyPr>
          <a:lstStyle/>
          <a:p>
            <a:r>
              <a:rPr lang="es-AR" dirty="0"/>
              <a:t>D4 = 1T</a:t>
            </a:r>
          </a:p>
        </p:txBody>
      </p:sp>
      <p:grpSp>
        <p:nvGrpSpPr>
          <p:cNvPr id="57" name="Grupo 56"/>
          <p:cNvGrpSpPr/>
          <p:nvPr/>
        </p:nvGrpSpPr>
        <p:grpSpPr>
          <a:xfrm>
            <a:off x="5874117" y="3657849"/>
            <a:ext cx="1157828" cy="2417109"/>
            <a:chOff x="4283968" y="3856186"/>
            <a:chExt cx="1157828" cy="2417109"/>
          </a:xfrm>
          <a:solidFill>
            <a:schemeClr val="bg1">
              <a:lumMod val="85000"/>
            </a:schemeClr>
          </a:solidFill>
        </p:grpSpPr>
        <p:grpSp>
          <p:nvGrpSpPr>
            <p:cNvPr id="58" name="Grupo 57"/>
            <p:cNvGrpSpPr/>
            <p:nvPr/>
          </p:nvGrpSpPr>
          <p:grpSpPr>
            <a:xfrm>
              <a:off x="4283968" y="3856186"/>
              <a:ext cx="1152128" cy="2417109"/>
              <a:chOff x="6372200" y="3933056"/>
              <a:chExt cx="1152128" cy="2417109"/>
            </a:xfrm>
            <a:grpFill/>
          </p:grpSpPr>
          <p:sp>
            <p:nvSpPr>
              <p:cNvPr id="70" name="Rectángulo 69"/>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66" name="Rectángulo 65"/>
            <p:cNvSpPr/>
            <p:nvPr/>
          </p:nvSpPr>
          <p:spPr>
            <a:xfrm>
              <a:off x="4289668" y="5301404"/>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Cp2</a:t>
              </a:r>
            </a:p>
          </p:txBody>
        </p:sp>
        <p:sp>
          <p:nvSpPr>
            <p:cNvPr id="67" name="Rectángulo 66"/>
            <p:cNvSpPr/>
            <p:nvPr/>
          </p:nvSpPr>
          <p:spPr>
            <a:xfrm>
              <a:off x="4289668" y="5013372"/>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Bp2</a:t>
              </a:r>
            </a:p>
          </p:txBody>
        </p:sp>
        <p:sp>
          <p:nvSpPr>
            <p:cNvPr id="68" name="Rectángulo 67"/>
            <p:cNvSpPr/>
            <p:nvPr/>
          </p:nvSpPr>
          <p:spPr>
            <a:xfrm>
              <a:off x="4289668" y="4725340"/>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Ap2</a:t>
              </a:r>
            </a:p>
          </p:txBody>
        </p:sp>
      </p:grpSp>
      <p:sp>
        <p:nvSpPr>
          <p:cNvPr id="80" name="Rectángulo 79"/>
          <p:cNvSpPr/>
          <p:nvPr/>
        </p:nvSpPr>
        <p:spPr>
          <a:xfrm>
            <a:off x="169168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D1</a:t>
            </a:r>
          </a:p>
        </p:txBody>
      </p:sp>
      <p:sp>
        <p:nvSpPr>
          <p:cNvPr id="81" name="Rectángulo 80"/>
          <p:cNvSpPr/>
          <p:nvPr/>
        </p:nvSpPr>
        <p:spPr>
          <a:xfrm>
            <a:off x="306487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D2</a:t>
            </a:r>
          </a:p>
        </p:txBody>
      </p:sp>
      <p:sp>
        <p:nvSpPr>
          <p:cNvPr id="83" name="Rectángulo 82"/>
          <p:cNvSpPr/>
          <p:nvPr/>
        </p:nvSpPr>
        <p:spPr>
          <a:xfrm>
            <a:off x="4428449" y="5401549"/>
            <a:ext cx="1152128" cy="3012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Dp1</a:t>
            </a:r>
          </a:p>
        </p:txBody>
      </p:sp>
      <p:sp>
        <p:nvSpPr>
          <p:cNvPr id="84" name="Rectángulo 83"/>
          <p:cNvSpPr/>
          <p:nvPr/>
        </p:nvSpPr>
        <p:spPr>
          <a:xfrm>
            <a:off x="5880125" y="5401549"/>
            <a:ext cx="1152128" cy="3012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Dp2</a:t>
            </a:r>
          </a:p>
        </p:txBody>
      </p:sp>
      <p:grpSp>
        <p:nvGrpSpPr>
          <p:cNvPr id="85" name="Grupo 84"/>
          <p:cNvGrpSpPr/>
          <p:nvPr/>
        </p:nvGrpSpPr>
        <p:grpSpPr>
          <a:xfrm>
            <a:off x="3635234" y="2895330"/>
            <a:ext cx="2803140" cy="798740"/>
            <a:chOff x="832094" y="2917859"/>
            <a:chExt cx="2803140" cy="798740"/>
          </a:xfrm>
        </p:grpSpPr>
        <p:cxnSp>
          <p:nvCxnSpPr>
            <p:cNvPr id="86" name="Conector angular 85"/>
            <p:cNvCxnSpPr/>
            <p:nvPr/>
          </p:nvCxnSpPr>
          <p:spPr>
            <a:xfrm>
              <a:off x="832094" y="2917859"/>
              <a:ext cx="2803140" cy="776211"/>
            </a:xfrm>
            <a:prstGeom prst="bentConnector3">
              <a:avLst>
                <a:gd name="adj1" fmla="val 9983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a:endCxn id="55" idx="0"/>
            </p:cNvCxnSpPr>
            <p:nvPr/>
          </p:nvCxnSpPr>
          <p:spPr>
            <a:xfrm>
              <a:off x="2182078" y="2932459"/>
              <a:ext cx="17506" cy="78414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0406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Niveles RAID – RAID 3</a:t>
            </a:r>
            <a:endParaRPr lang="es-AR" dirty="0"/>
          </a:p>
        </p:txBody>
      </p:sp>
      <p:sp>
        <p:nvSpPr>
          <p:cNvPr id="3" name="Marcador de contenido 2"/>
          <p:cNvSpPr>
            <a:spLocks noGrp="1"/>
          </p:cNvSpPr>
          <p:nvPr>
            <p:ph idx="1"/>
          </p:nvPr>
        </p:nvSpPr>
        <p:spPr/>
        <p:txBody>
          <a:bodyPr>
            <a:normAutofit fontScale="62500" lnSpcReduction="20000"/>
          </a:bodyPr>
          <a:lstStyle/>
          <a:p>
            <a:r>
              <a:rPr lang="es-AR" dirty="0"/>
              <a:t>El esquema de organización RAID nivel 3, u</a:t>
            </a:r>
            <a:r>
              <a:rPr lang="es-AR" b="1" dirty="0"/>
              <a:t> organización de paridad cola entrelazado de bits,</a:t>
            </a:r>
            <a:r>
              <a:rPr lang="es-AR" dirty="0"/>
              <a:t> representa una mejora con respecto al nivel 2, porque tiene en cuenta el hecho de que, a diferencia de los sistemas de memoria, las controladoras de disco pueden detectar si un sector ha sido leído correctamente, por lo que puede utilizarse un único bit de paridad tanto para detección como para corrección de errores. El nivel 3 tiene dos ventajas sobre el nivel 1. </a:t>
            </a:r>
            <a:r>
              <a:rPr lang="es-AR" b="1" dirty="0"/>
              <a:t>En primer lugar, se reduce la cantidad de almacenamiento necesaria</a:t>
            </a:r>
            <a:r>
              <a:rPr lang="es-AR" dirty="0"/>
              <a:t>, ya que sólo hace falta un único disco de paridad para varios discos normales, mientras que en el nivel 1 se necesita un disco espejo por cada disco de datos. En segundo lugar, puesto que las lecturas y escrituras de un byte </a:t>
            </a:r>
            <a:r>
              <a:rPr lang="es-AR" b="1" dirty="0"/>
              <a:t>(a nivel de BYTE) </a:t>
            </a:r>
            <a:r>
              <a:rPr lang="es-AR" dirty="0"/>
              <a:t>se distribuyen entre múltiples discos mediante un mecanismo de distribución de los datos con</a:t>
            </a:r>
            <a:r>
              <a:rPr lang="es-AR" i="1" dirty="0"/>
              <a:t> N</a:t>
            </a:r>
            <a:r>
              <a:rPr lang="es-AR" dirty="0"/>
              <a:t> vías, la tasa de transferencia para leer o escribir un único bloque es</a:t>
            </a:r>
            <a:r>
              <a:rPr lang="es-AR" i="1" dirty="0"/>
              <a:t> N</a:t>
            </a:r>
            <a:r>
              <a:rPr lang="es-AR" dirty="0"/>
              <a:t> veces más rápida que con</a:t>
            </a:r>
            <a:r>
              <a:rPr lang="es-AR" b="1" dirty="0"/>
              <a:t> </a:t>
            </a:r>
            <a:r>
              <a:rPr lang="es-AR" dirty="0"/>
              <a:t>RAID nivel 1. En el lado negativo,</a:t>
            </a:r>
            <a:r>
              <a:rPr lang="es-AR" b="1" dirty="0"/>
              <a:t> </a:t>
            </a:r>
            <a:r>
              <a:rPr lang="es-AR" dirty="0"/>
              <a:t>el nivel 3 soporta menos operaciones de E/S por segundo, ya que todos los discos tienen que participar en todas las solicitudes de E/S.</a:t>
            </a:r>
          </a:p>
          <a:p>
            <a:endParaRPr lang="es-AR" dirty="0"/>
          </a:p>
        </p:txBody>
      </p:sp>
    </p:spTree>
    <p:extLst>
      <p:ext uri="{BB962C8B-B14F-4D97-AF65-F5344CB8AC3E}">
        <p14:creationId xmlns:p14="http://schemas.microsoft.com/office/powerpoint/2010/main" val="114543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451" y="0"/>
            <a:ext cx="8229600" cy="1143000"/>
          </a:xfrm>
        </p:spPr>
        <p:txBody>
          <a:bodyPr vert="horz" lIns="91440" tIns="45720" rIns="91440" bIns="45720" rtlCol="0" anchor="ctr">
            <a:normAutofit/>
          </a:bodyPr>
          <a:lstStyle/>
          <a:p>
            <a:r>
              <a:rPr lang="es-AR" b="1" dirty="0"/>
              <a:t>Discos Magnéticos</a:t>
            </a:r>
          </a:p>
        </p:txBody>
      </p:sp>
      <p:sp>
        <p:nvSpPr>
          <p:cNvPr id="3" name="Marcador de contenido 2"/>
          <p:cNvSpPr>
            <a:spLocks noGrp="1"/>
          </p:cNvSpPr>
          <p:nvPr>
            <p:ph idx="1"/>
          </p:nvPr>
        </p:nvSpPr>
        <p:spPr>
          <a:xfrm>
            <a:off x="447255" y="953731"/>
            <a:ext cx="8229600" cy="5472608"/>
          </a:xfrm>
        </p:spPr>
        <p:txBody>
          <a:bodyPr>
            <a:normAutofit fontScale="40000" lnSpcReduction="20000"/>
          </a:bodyPr>
          <a:lstStyle/>
          <a:p>
            <a:r>
              <a:rPr lang="es-AR" sz="3800" dirty="0"/>
              <a:t>Los discos magnéticos proporcionan la parte principal del almacenamiento secundario en los modernos sistemas informáticos. Cada </a:t>
            </a:r>
            <a:r>
              <a:rPr lang="es-AR" sz="3800" b="1" dirty="0">
                <a:solidFill>
                  <a:schemeClr val="tx2">
                    <a:lumMod val="60000"/>
                    <a:lumOff val="40000"/>
                  </a:schemeClr>
                </a:solidFill>
              </a:rPr>
              <a:t>plato</a:t>
            </a:r>
            <a:r>
              <a:rPr lang="es-AR" sz="3800" dirty="0"/>
              <a:t> tiene una forma circular plana, como un CD, las dos superficies de cada plato están recubiertas de un material magnético. La información se almacena grabándola magnéticamente sobre los platos. Un cabezal de lectura-escritura “vuela” justo por encima de cada una de las superficies de cada plato. Los cabezales están conectados a un </a:t>
            </a:r>
            <a:r>
              <a:rPr lang="es-AR" sz="3800" b="1" dirty="0">
                <a:solidFill>
                  <a:schemeClr val="tx2">
                    <a:lumMod val="60000"/>
                    <a:lumOff val="40000"/>
                  </a:schemeClr>
                </a:solidFill>
              </a:rPr>
              <a:t>brazo</a:t>
            </a:r>
            <a:r>
              <a:rPr lang="es-AR" sz="3800" dirty="0"/>
              <a:t> del disco que mueve todos los cabezales como una sola unidad. La superficie de cada plato está dividida desde el punto de vista lógico en </a:t>
            </a:r>
            <a:r>
              <a:rPr lang="es-AR" sz="3800" b="1" dirty="0">
                <a:solidFill>
                  <a:schemeClr val="tx2">
                    <a:lumMod val="60000"/>
                    <a:lumOff val="40000"/>
                  </a:schemeClr>
                </a:solidFill>
              </a:rPr>
              <a:t>pistas circulares</a:t>
            </a:r>
            <a:r>
              <a:rPr lang="es-AR" sz="3800" dirty="0"/>
              <a:t>, que a su vez se subdividen en </a:t>
            </a:r>
            <a:r>
              <a:rPr lang="es-AR" sz="3800" b="1" dirty="0"/>
              <a:t>sectores</a:t>
            </a:r>
            <a:r>
              <a:rPr lang="es-AR" sz="3800" dirty="0"/>
              <a:t>. El conjunto de las pistas que están situadas en una determinada posición del brazo forman un </a:t>
            </a:r>
            <a:r>
              <a:rPr lang="es-AR" sz="3800" b="1" dirty="0">
                <a:solidFill>
                  <a:schemeClr val="tx2">
                    <a:lumMod val="60000"/>
                    <a:lumOff val="40000"/>
                  </a:schemeClr>
                </a:solidFill>
              </a:rPr>
              <a:t>cilindro</a:t>
            </a:r>
            <a:r>
              <a:rPr lang="es-AR" sz="3800" dirty="0"/>
              <a:t>. </a:t>
            </a:r>
          </a:p>
          <a:p>
            <a:endParaRPr lang="es-AR" sz="3800" dirty="0"/>
          </a:p>
          <a:p>
            <a:pPr marL="0" indent="0">
              <a:buNone/>
            </a:pPr>
            <a:r>
              <a:rPr lang="es-AR" sz="3800" dirty="0"/>
              <a:t>        La capacidad de almacenamiento de las unidades de disco comunes se miden en GB/TB.</a:t>
            </a:r>
          </a:p>
          <a:p>
            <a:pPr marL="0" indent="0">
              <a:buNone/>
            </a:pPr>
            <a:endParaRPr lang="es-AR" sz="3800" dirty="0"/>
          </a:p>
          <a:p>
            <a:r>
              <a:rPr lang="es-AR" sz="3800" dirty="0"/>
              <a:t>La velocidad de un disco está compuesta por dos partes diferenciadas:</a:t>
            </a:r>
          </a:p>
          <a:p>
            <a:pPr lvl="0"/>
            <a:r>
              <a:rPr lang="es-AR" sz="3800" b="1" dirty="0">
                <a:solidFill>
                  <a:schemeClr val="tx2">
                    <a:lumMod val="60000"/>
                    <a:lumOff val="40000"/>
                  </a:schemeClr>
                </a:solidFill>
              </a:rPr>
              <a:t>La velocidad de transferencia: </a:t>
            </a:r>
            <a:r>
              <a:rPr lang="es-AR" sz="3800" dirty="0"/>
              <a:t>es la velocidad con la que los datos fluyen entre la unidad de disco y la computadora. Se calcula dividiendo el número de bytes a transferir por la multiplicación entre la velocidad de rotación en revoluciones por segundo y el número de bytes por pista.</a:t>
            </a:r>
          </a:p>
          <a:p>
            <a:pPr lvl="0"/>
            <a:r>
              <a:rPr lang="es-AR" sz="3800" b="1" dirty="0">
                <a:solidFill>
                  <a:schemeClr val="tx2">
                    <a:lumMod val="60000"/>
                    <a:lumOff val="40000"/>
                  </a:schemeClr>
                </a:solidFill>
              </a:rPr>
              <a:t>El tiempo de posicionamiento o de acceso aleatorio</a:t>
            </a:r>
            <a:r>
              <a:rPr lang="es-AR" sz="3800" b="1" dirty="0"/>
              <a:t>: </a:t>
            </a:r>
            <a:r>
              <a:rPr lang="es-AR" sz="3800" dirty="0"/>
              <a:t>está compuesto por el tiempo necesario para mover el brazo del disco hasta el cilindro deseado, denominado tiempo de búsqueda, y el tiempo requerido para que el sector deseado rote hasta pasar por debajo del cabezal del disco, denominado latencia rotacional.</a:t>
            </a:r>
          </a:p>
          <a:p>
            <a:r>
              <a:rPr lang="es-AR" sz="3800" dirty="0"/>
              <a:t>Como el cabezal del disco vuela sobre un colchón de aire extremadamente fino, existe el </a:t>
            </a:r>
            <a:r>
              <a:rPr lang="es-AR" sz="3800" b="1" dirty="0">
                <a:solidFill>
                  <a:schemeClr val="tx2">
                    <a:lumMod val="60000"/>
                    <a:lumOff val="40000"/>
                  </a:schemeClr>
                </a:solidFill>
              </a:rPr>
              <a:t>peligro de que el cabezal entre en contacto con la superficie del disco</a:t>
            </a:r>
            <a:r>
              <a:rPr lang="es-AR" sz="3800" dirty="0"/>
              <a:t>. A veces, puede llegar a dañar la superficie magnética; este accidente se denomina aterrizaje de cabezales. Normalmente no pueden repararse, siendo necesario sustituir el disco completo.</a:t>
            </a:r>
          </a:p>
        </p:txBody>
      </p:sp>
      <p:sp>
        <p:nvSpPr>
          <p:cNvPr id="4" name="Rectángulo 3"/>
          <p:cNvSpPr/>
          <p:nvPr/>
        </p:nvSpPr>
        <p:spPr>
          <a:xfrm>
            <a:off x="827584" y="6211669"/>
            <a:ext cx="7344816" cy="369332"/>
          </a:xfrm>
          <a:prstGeom prst="rect">
            <a:avLst/>
          </a:prstGeom>
        </p:spPr>
        <p:txBody>
          <a:bodyPr wrap="square">
            <a:spAutoFit/>
          </a:bodyPr>
          <a:lstStyle/>
          <a:p>
            <a:r>
              <a:rPr lang="es-AR" b="1" dirty="0"/>
              <a:t>BLABLABLABLABLA…….mejor vean como realmente son</a:t>
            </a:r>
          </a:p>
        </p:txBody>
      </p:sp>
    </p:spTree>
    <p:extLst>
      <p:ext uri="{BB962C8B-B14F-4D97-AF65-F5344CB8AC3E}">
        <p14:creationId xmlns:p14="http://schemas.microsoft.com/office/powerpoint/2010/main" val="1749769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96763"/>
            <a:ext cx="7920880" cy="1143000"/>
          </a:xfrm>
        </p:spPr>
        <p:txBody>
          <a:bodyPr>
            <a:normAutofit/>
          </a:bodyPr>
          <a:lstStyle/>
          <a:p>
            <a:r>
              <a:rPr lang="es-AR" b="1" dirty="0"/>
              <a:t>RAID 3</a:t>
            </a:r>
          </a:p>
        </p:txBody>
      </p:sp>
      <p:sp>
        <p:nvSpPr>
          <p:cNvPr id="4" name="Rectángulo 3"/>
          <p:cNvSpPr/>
          <p:nvPr/>
        </p:nvSpPr>
        <p:spPr>
          <a:xfrm>
            <a:off x="251520" y="98072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4" name="Grupo 13"/>
          <p:cNvGrpSpPr/>
          <p:nvPr/>
        </p:nvGrpSpPr>
        <p:grpSpPr>
          <a:xfrm>
            <a:off x="1691680" y="3678489"/>
            <a:ext cx="1152128" cy="2417109"/>
            <a:chOff x="2267744" y="3856186"/>
            <a:chExt cx="1152128" cy="2417109"/>
          </a:xfrm>
        </p:grpSpPr>
        <p:grpSp>
          <p:nvGrpSpPr>
            <p:cNvPr id="12" name="Grupo 11"/>
            <p:cNvGrpSpPr/>
            <p:nvPr/>
          </p:nvGrpSpPr>
          <p:grpSpPr>
            <a:xfrm>
              <a:off x="2267744" y="385618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Rectángulo 31"/>
            <p:cNvSpPr/>
            <p:nvPr/>
          </p:nvSpPr>
          <p:spPr>
            <a:xfrm>
              <a:off x="2267744" y="5262881"/>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34" name="Rectángulo 33"/>
            <p:cNvSpPr/>
            <p:nvPr/>
          </p:nvSpPr>
          <p:spPr>
            <a:xfrm>
              <a:off x="2267744" y="4994757"/>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36" name="Rectángulo 35"/>
            <p:cNvSpPr/>
            <p:nvPr/>
          </p:nvSpPr>
          <p:spPr>
            <a:xfrm>
              <a:off x="2267744" y="469787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59" name="Grupo 58"/>
          <p:cNvGrpSpPr/>
          <p:nvPr/>
        </p:nvGrpSpPr>
        <p:grpSpPr>
          <a:xfrm>
            <a:off x="2267744" y="2879553"/>
            <a:ext cx="1367490" cy="814517"/>
            <a:chOff x="2267744" y="2879553"/>
            <a:chExt cx="1367490" cy="814517"/>
          </a:xfrm>
        </p:grpSpPr>
        <p:cxnSp>
          <p:nvCxnSpPr>
            <p:cNvPr id="15" name="Conector angular 14"/>
            <p:cNvCxnSpPr>
              <a:endCxn id="10" idx="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endCxn id="5" idx="0"/>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Conector angular 68"/>
          <p:cNvCxnSpPr/>
          <p:nvPr/>
        </p:nvCxnSpPr>
        <p:spPr>
          <a:xfrm>
            <a:off x="2555776" y="1484784"/>
            <a:ext cx="2056528" cy="1402138"/>
          </a:xfrm>
          <a:prstGeom prst="bentConnector3">
            <a:avLst>
              <a:gd name="adj1" fmla="val 10002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CuadroTexto 75"/>
          <p:cNvSpPr txBox="1"/>
          <p:nvPr/>
        </p:nvSpPr>
        <p:spPr>
          <a:xfrm>
            <a:off x="1862679" y="6275917"/>
            <a:ext cx="894797" cy="369332"/>
          </a:xfrm>
          <a:prstGeom prst="rect">
            <a:avLst/>
          </a:prstGeom>
          <a:noFill/>
        </p:spPr>
        <p:txBody>
          <a:bodyPr wrap="none" rtlCol="0">
            <a:spAutoFit/>
          </a:bodyPr>
          <a:lstStyle/>
          <a:p>
            <a:r>
              <a:rPr lang="es-AR" dirty="0"/>
              <a:t>D1 = 1T</a:t>
            </a:r>
          </a:p>
        </p:txBody>
      </p:sp>
      <p:sp>
        <p:nvSpPr>
          <p:cNvPr id="77" name="CuadroTexto 76"/>
          <p:cNvSpPr txBox="1"/>
          <p:nvPr/>
        </p:nvSpPr>
        <p:spPr>
          <a:xfrm>
            <a:off x="3187835" y="6291178"/>
            <a:ext cx="894797" cy="369332"/>
          </a:xfrm>
          <a:prstGeom prst="rect">
            <a:avLst/>
          </a:prstGeom>
          <a:noFill/>
        </p:spPr>
        <p:txBody>
          <a:bodyPr wrap="none" rtlCol="0">
            <a:spAutoFit/>
          </a:bodyPr>
          <a:lstStyle/>
          <a:p>
            <a:r>
              <a:rPr lang="es-AR" dirty="0"/>
              <a:t>D2 = 1T</a:t>
            </a:r>
          </a:p>
        </p:txBody>
      </p:sp>
      <p:sp>
        <p:nvSpPr>
          <p:cNvPr id="78" name="CuadroTexto 77"/>
          <p:cNvSpPr txBox="1"/>
          <p:nvPr/>
        </p:nvSpPr>
        <p:spPr>
          <a:xfrm>
            <a:off x="4512991" y="6241968"/>
            <a:ext cx="894797" cy="369332"/>
          </a:xfrm>
          <a:prstGeom prst="rect">
            <a:avLst/>
          </a:prstGeom>
          <a:noFill/>
        </p:spPr>
        <p:txBody>
          <a:bodyPr wrap="none" rtlCol="0">
            <a:spAutoFit/>
          </a:bodyPr>
          <a:lstStyle/>
          <a:p>
            <a:r>
              <a:rPr lang="es-AR" dirty="0"/>
              <a:t>D3 = 1T</a:t>
            </a:r>
          </a:p>
        </p:txBody>
      </p:sp>
      <p:sp>
        <p:nvSpPr>
          <p:cNvPr id="79" name="CuadroTexto 78"/>
          <p:cNvSpPr txBox="1"/>
          <p:nvPr/>
        </p:nvSpPr>
        <p:spPr>
          <a:xfrm>
            <a:off x="6002782" y="6237290"/>
            <a:ext cx="894797" cy="369332"/>
          </a:xfrm>
          <a:prstGeom prst="rect">
            <a:avLst/>
          </a:prstGeom>
          <a:noFill/>
        </p:spPr>
        <p:txBody>
          <a:bodyPr wrap="none" rtlCol="0">
            <a:spAutoFit/>
          </a:bodyPr>
          <a:lstStyle/>
          <a:p>
            <a:r>
              <a:rPr lang="es-AR" dirty="0"/>
              <a:t>D4 = 1T</a:t>
            </a:r>
          </a:p>
        </p:txBody>
      </p:sp>
      <p:grpSp>
        <p:nvGrpSpPr>
          <p:cNvPr id="57" name="Grupo 56"/>
          <p:cNvGrpSpPr/>
          <p:nvPr/>
        </p:nvGrpSpPr>
        <p:grpSpPr>
          <a:xfrm>
            <a:off x="5874117" y="3657849"/>
            <a:ext cx="1157828" cy="2417109"/>
            <a:chOff x="4283968" y="3856186"/>
            <a:chExt cx="1157828" cy="2417109"/>
          </a:xfrm>
          <a:solidFill>
            <a:schemeClr val="bg1">
              <a:lumMod val="85000"/>
            </a:schemeClr>
          </a:solidFill>
        </p:grpSpPr>
        <p:grpSp>
          <p:nvGrpSpPr>
            <p:cNvPr id="58" name="Grupo 57"/>
            <p:cNvGrpSpPr/>
            <p:nvPr/>
          </p:nvGrpSpPr>
          <p:grpSpPr>
            <a:xfrm>
              <a:off x="4283968" y="3856186"/>
              <a:ext cx="1152128" cy="2417109"/>
              <a:chOff x="6372200" y="3933056"/>
              <a:chExt cx="1152128" cy="2417109"/>
            </a:xfrm>
            <a:grpFill/>
          </p:grpSpPr>
          <p:sp>
            <p:nvSpPr>
              <p:cNvPr id="70" name="Rectángulo 69"/>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Elipse 70"/>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Elipse 71"/>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66" name="Rectángulo 65"/>
            <p:cNvSpPr/>
            <p:nvPr/>
          </p:nvSpPr>
          <p:spPr>
            <a:xfrm>
              <a:off x="4289668" y="5301404"/>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r>
                <a:rPr lang="es-AR" dirty="0"/>
                <a:t>(1-3)</a:t>
              </a:r>
            </a:p>
          </p:txBody>
        </p:sp>
        <p:sp>
          <p:nvSpPr>
            <p:cNvPr id="67" name="Rectángulo 66"/>
            <p:cNvSpPr/>
            <p:nvPr/>
          </p:nvSpPr>
          <p:spPr>
            <a:xfrm>
              <a:off x="4289668" y="5013372"/>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r>
                <a:rPr lang="es-AR" dirty="0"/>
                <a:t>(1-3)</a:t>
              </a:r>
            </a:p>
          </p:txBody>
        </p:sp>
        <p:sp>
          <p:nvSpPr>
            <p:cNvPr id="68" name="Rectángulo 67"/>
            <p:cNvSpPr/>
            <p:nvPr/>
          </p:nvSpPr>
          <p:spPr>
            <a:xfrm>
              <a:off x="4289668" y="4725340"/>
              <a:ext cx="1152128" cy="3012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r>
                <a:rPr lang="es-AR" dirty="0"/>
                <a:t>(1-3)</a:t>
              </a:r>
            </a:p>
          </p:txBody>
        </p:sp>
      </p:grpSp>
      <p:sp>
        <p:nvSpPr>
          <p:cNvPr id="80" name="Rectángulo 79"/>
          <p:cNvSpPr/>
          <p:nvPr/>
        </p:nvSpPr>
        <p:spPr>
          <a:xfrm>
            <a:off x="169168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D1</a:t>
            </a:r>
          </a:p>
        </p:txBody>
      </p:sp>
      <p:grpSp>
        <p:nvGrpSpPr>
          <p:cNvPr id="3" name="Grupo 2"/>
          <p:cNvGrpSpPr/>
          <p:nvPr/>
        </p:nvGrpSpPr>
        <p:grpSpPr>
          <a:xfrm>
            <a:off x="3059170" y="3694070"/>
            <a:ext cx="1157828" cy="2417109"/>
            <a:chOff x="3059170" y="3694070"/>
            <a:chExt cx="1157828" cy="2417109"/>
          </a:xfrm>
        </p:grpSpPr>
        <p:grpSp>
          <p:nvGrpSpPr>
            <p:cNvPr id="6" name="Grupo 5"/>
            <p:cNvGrpSpPr/>
            <p:nvPr/>
          </p:nvGrpSpPr>
          <p:grpSpPr>
            <a:xfrm>
              <a:off x="3059170" y="3694070"/>
              <a:ext cx="1157828" cy="2417109"/>
              <a:chOff x="4283968" y="3856186"/>
              <a:chExt cx="1157828" cy="2417109"/>
            </a:xfrm>
          </p:grpSpPr>
          <p:grpSp>
            <p:nvGrpSpPr>
              <p:cNvPr id="13" name="Grupo 12"/>
              <p:cNvGrpSpPr/>
              <p:nvPr/>
            </p:nvGrpSpPr>
            <p:grpSpPr>
              <a:xfrm>
                <a:off x="4283968" y="3856186"/>
                <a:ext cx="1152128" cy="2417109"/>
                <a:chOff x="6372200" y="3933056"/>
                <a:chExt cx="1152128" cy="2417109"/>
              </a:xfrm>
            </p:grpSpPr>
            <p:sp>
              <p:nvSpPr>
                <p:cNvPr id="9" name="Rectángulo 8"/>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3" name="Rectángulo 32"/>
              <p:cNvSpPr/>
              <p:nvPr/>
            </p:nvSpPr>
            <p:spPr>
              <a:xfrm>
                <a:off x="4289668" y="524730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C2</a:t>
                </a:r>
              </a:p>
            </p:txBody>
          </p:sp>
          <p:sp>
            <p:nvSpPr>
              <p:cNvPr id="35" name="Rectángulo 34"/>
              <p:cNvSpPr/>
              <p:nvPr/>
            </p:nvSpPr>
            <p:spPr>
              <a:xfrm>
                <a:off x="4289668" y="4959268"/>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37" name="Rectángulo 36"/>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sp>
          <p:nvSpPr>
            <p:cNvPr id="81" name="Rectángulo 80"/>
            <p:cNvSpPr/>
            <p:nvPr/>
          </p:nvSpPr>
          <p:spPr>
            <a:xfrm>
              <a:off x="306487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D2</a:t>
              </a:r>
            </a:p>
          </p:txBody>
        </p:sp>
      </p:grpSp>
      <p:sp>
        <p:nvSpPr>
          <p:cNvPr id="84" name="Rectángulo 83"/>
          <p:cNvSpPr/>
          <p:nvPr/>
        </p:nvSpPr>
        <p:spPr>
          <a:xfrm>
            <a:off x="5880125" y="5401549"/>
            <a:ext cx="1152128" cy="3012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Dp</a:t>
            </a:r>
            <a:r>
              <a:rPr lang="es-AR" dirty="0"/>
              <a:t>(1-3)</a:t>
            </a:r>
          </a:p>
        </p:txBody>
      </p:sp>
      <p:grpSp>
        <p:nvGrpSpPr>
          <p:cNvPr id="85" name="Grupo 84"/>
          <p:cNvGrpSpPr/>
          <p:nvPr/>
        </p:nvGrpSpPr>
        <p:grpSpPr>
          <a:xfrm>
            <a:off x="3635234" y="2895330"/>
            <a:ext cx="2803140" cy="798740"/>
            <a:chOff x="832094" y="2917859"/>
            <a:chExt cx="2803140" cy="798740"/>
          </a:xfrm>
        </p:grpSpPr>
        <p:cxnSp>
          <p:nvCxnSpPr>
            <p:cNvPr id="86" name="Conector angular 85"/>
            <p:cNvCxnSpPr/>
            <p:nvPr/>
          </p:nvCxnSpPr>
          <p:spPr>
            <a:xfrm>
              <a:off x="832094" y="2917859"/>
              <a:ext cx="2803140" cy="776211"/>
            </a:xfrm>
            <a:prstGeom prst="bentConnector3">
              <a:avLst>
                <a:gd name="adj1" fmla="val 9983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a:endCxn id="55" idx="0"/>
            </p:cNvCxnSpPr>
            <p:nvPr/>
          </p:nvCxnSpPr>
          <p:spPr>
            <a:xfrm>
              <a:off x="2182078" y="2932459"/>
              <a:ext cx="17506" cy="78414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upo 60"/>
          <p:cNvGrpSpPr/>
          <p:nvPr/>
        </p:nvGrpSpPr>
        <p:grpSpPr>
          <a:xfrm>
            <a:off x="4381475" y="3689982"/>
            <a:ext cx="1157828" cy="2417109"/>
            <a:chOff x="3059170" y="3694070"/>
            <a:chExt cx="1157828" cy="2417109"/>
          </a:xfrm>
        </p:grpSpPr>
        <p:grpSp>
          <p:nvGrpSpPr>
            <p:cNvPr id="62" name="Grupo 61"/>
            <p:cNvGrpSpPr/>
            <p:nvPr/>
          </p:nvGrpSpPr>
          <p:grpSpPr>
            <a:xfrm>
              <a:off x="3059170" y="3694070"/>
              <a:ext cx="1157828" cy="2417109"/>
              <a:chOff x="4283968" y="3856186"/>
              <a:chExt cx="1157828" cy="2417109"/>
            </a:xfrm>
          </p:grpSpPr>
          <p:grpSp>
            <p:nvGrpSpPr>
              <p:cNvPr id="64" name="Grupo 63"/>
              <p:cNvGrpSpPr/>
              <p:nvPr/>
            </p:nvGrpSpPr>
            <p:grpSpPr>
              <a:xfrm>
                <a:off x="4283968" y="3856186"/>
                <a:ext cx="1152128" cy="2417109"/>
                <a:chOff x="6372200" y="3933056"/>
                <a:chExt cx="1152128" cy="2417109"/>
              </a:xfrm>
            </p:grpSpPr>
            <p:sp>
              <p:nvSpPr>
                <p:cNvPr id="75" name="Rectángulo 74"/>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2" name="Elipse 81"/>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8" name="Elipse 87"/>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65" name="Rectángulo 64"/>
              <p:cNvSpPr/>
              <p:nvPr/>
            </p:nvSpPr>
            <p:spPr>
              <a:xfrm>
                <a:off x="4289668" y="524730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C3</a:t>
                </a:r>
              </a:p>
            </p:txBody>
          </p:sp>
          <p:sp>
            <p:nvSpPr>
              <p:cNvPr id="73" name="Rectángulo 72"/>
              <p:cNvSpPr/>
              <p:nvPr/>
            </p:nvSpPr>
            <p:spPr>
              <a:xfrm>
                <a:off x="4289668" y="4959268"/>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B3</a:t>
                </a:r>
              </a:p>
            </p:txBody>
          </p:sp>
          <p:sp>
            <p:nvSpPr>
              <p:cNvPr id="74" name="Rectángulo 73"/>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grpSp>
        <p:sp>
          <p:nvSpPr>
            <p:cNvPr id="63" name="Rectángulo 62"/>
            <p:cNvSpPr/>
            <p:nvPr/>
          </p:nvSpPr>
          <p:spPr>
            <a:xfrm>
              <a:off x="306487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D3</a:t>
              </a:r>
            </a:p>
          </p:txBody>
        </p:sp>
      </p:grpSp>
    </p:spTree>
    <p:extLst>
      <p:ext uri="{BB962C8B-B14F-4D97-AF65-F5344CB8AC3E}">
        <p14:creationId xmlns:p14="http://schemas.microsoft.com/office/powerpoint/2010/main" val="171002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Niveles RAID - Nivel 4</a:t>
            </a:r>
            <a:r>
              <a:rPr lang="es-AR" b="1" dirty="0"/>
              <a:t> </a:t>
            </a:r>
          </a:p>
        </p:txBody>
      </p:sp>
      <p:sp>
        <p:nvSpPr>
          <p:cNvPr id="3" name="Marcador de contenido 2"/>
          <p:cNvSpPr>
            <a:spLocks noGrp="1"/>
          </p:cNvSpPr>
          <p:nvPr>
            <p:ph idx="1"/>
          </p:nvPr>
        </p:nvSpPr>
        <p:spPr>
          <a:xfrm>
            <a:off x="467692" y="1268760"/>
            <a:ext cx="8229600" cy="5141168"/>
          </a:xfrm>
        </p:spPr>
        <p:txBody>
          <a:bodyPr>
            <a:normAutofit fontScale="55000" lnSpcReduction="20000"/>
          </a:bodyPr>
          <a:lstStyle/>
          <a:p>
            <a:r>
              <a:rPr lang="es-AR" dirty="0"/>
              <a:t>El esquema de organización</a:t>
            </a:r>
            <a:r>
              <a:rPr lang="es-AR" b="1" dirty="0"/>
              <a:t> RAID </a:t>
            </a:r>
            <a:r>
              <a:rPr lang="es-AR" dirty="0"/>
              <a:t>nivel 4, u organización</a:t>
            </a:r>
            <a:r>
              <a:rPr lang="es-AR" b="1" dirty="0"/>
              <a:t> de paridad con entrelazado de bloques,</a:t>
            </a:r>
            <a:r>
              <a:rPr lang="es-AR" dirty="0"/>
              <a:t> utiliza una </a:t>
            </a:r>
            <a:r>
              <a:rPr lang="es-AR" b="1" dirty="0"/>
              <a:t>distribución en bandas de nivel de bloque</a:t>
            </a:r>
            <a:r>
              <a:rPr lang="es-AR" dirty="0"/>
              <a:t>, como en RAID 0, y además mantiene un bloque de paridad en un disco separado, con información</a:t>
            </a:r>
            <a:r>
              <a:rPr lang="es-AR" b="1" dirty="0"/>
              <a:t> de </a:t>
            </a:r>
            <a:r>
              <a:rPr lang="es-AR" dirty="0"/>
              <a:t>paridad para los bloques correspondientes de los otros</a:t>
            </a:r>
            <a:r>
              <a:rPr lang="es-AR" i="1" dirty="0"/>
              <a:t> N</a:t>
            </a:r>
            <a:r>
              <a:rPr lang="es-AR" dirty="0"/>
              <a:t> discos. </a:t>
            </a:r>
            <a:r>
              <a:rPr lang="es-AR" b="1" dirty="0"/>
              <a:t>Si uno de los discos falla, puede usarse el bloque de paridad con los bloques correspondientes de los otros discos, para restaurar los bloques del disco fallido.</a:t>
            </a:r>
            <a:r>
              <a:rPr lang="es-AR" dirty="0"/>
              <a:t> Una lectura de un bloque sólo accede a un disco, permitiendo que los otros discos pro­cesen otras solicitudes. Así, la tasa de transferencia de datos para cada acceso es más lenta, pero pueden realizarse múltiples accesos de lectura en paralelo, lo que proporciona una mayor tasa de E/S global. Las tasas de transferencia para las lecturas de grandes volúmenes de datos son altas, ya que pueden leerse todos los discos en paralelo; las escrituras de grandes volúmenes de información también tienen altas tasas de transferencia, ya que los datos y la paridad pueden escribirse en paralelo. Las escrituras independientes de pequeños volúmenes de datos no pueden realizarse en paralelo. Una escritura por parte del sistema operativo de un conjunto de datos cuyo tama­ño sea inferior a un bloque requerirá leer el bloque, modificarlo con los nuevos datos y vol­verlo a escribir. También será necesario actualizar el bloque de paridad. Esto se conoce con el nombre de</a:t>
            </a:r>
            <a:r>
              <a:rPr lang="es-AR" b="1" dirty="0"/>
              <a:t> ciclo de lectura-modificación-escritura. </a:t>
            </a:r>
            <a:r>
              <a:rPr lang="es-AR" dirty="0"/>
              <a:t>Así, una única escritura requiere cua­tro accesos de disco. Dos para leer los dos bloques antiguos y dos para escribir los dos nue­vos bloques.</a:t>
            </a:r>
          </a:p>
        </p:txBody>
      </p:sp>
    </p:spTree>
    <p:extLst>
      <p:ext uri="{BB962C8B-B14F-4D97-AF65-F5344CB8AC3E}">
        <p14:creationId xmlns:p14="http://schemas.microsoft.com/office/powerpoint/2010/main" val="764862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26889" y="284553"/>
            <a:ext cx="792088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4</a:t>
            </a:r>
          </a:p>
        </p:txBody>
      </p:sp>
      <p:sp>
        <p:nvSpPr>
          <p:cNvPr id="5" name="Rectángulo 4"/>
          <p:cNvSpPr/>
          <p:nvPr/>
        </p:nvSpPr>
        <p:spPr>
          <a:xfrm>
            <a:off x="650825" y="1362044"/>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6" name="Grupo 5"/>
          <p:cNvGrpSpPr/>
          <p:nvPr/>
        </p:nvGrpSpPr>
        <p:grpSpPr>
          <a:xfrm>
            <a:off x="2090985" y="4059805"/>
            <a:ext cx="1152128" cy="2417109"/>
            <a:chOff x="2267744" y="3856186"/>
            <a:chExt cx="1152128" cy="2417109"/>
          </a:xfrm>
        </p:grpSpPr>
        <p:grpSp>
          <p:nvGrpSpPr>
            <p:cNvPr id="7" name="Grupo 6"/>
            <p:cNvGrpSpPr/>
            <p:nvPr/>
          </p:nvGrpSpPr>
          <p:grpSpPr>
            <a:xfrm>
              <a:off x="2267744" y="3856186"/>
              <a:ext cx="1152128" cy="2417109"/>
              <a:chOff x="4716016" y="3032956"/>
              <a:chExt cx="1152128" cy="2417109"/>
            </a:xfrm>
          </p:grpSpPr>
          <p:sp>
            <p:nvSpPr>
              <p:cNvPr id="11" name="Rectángulo 10"/>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 name="Rectángulo 7"/>
            <p:cNvSpPr/>
            <p:nvPr/>
          </p:nvSpPr>
          <p:spPr>
            <a:xfrm>
              <a:off x="2267744" y="5262881"/>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9" name="Rectángulo 8"/>
            <p:cNvSpPr/>
            <p:nvPr/>
          </p:nvSpPr>
          <p:spPr>
            <a:xfrm>
              <a:off x="2267744" y="4994757"/>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10" name="Rectángulo 9"/>
            <p:cNvSpPr/>
            <p:nvPr/>
          </p:nvSpPr>
          <p:spPr>
            <a:xfrm>
              <a:off x="2267744" y="469787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14" name="Grupo 13"/>
          <p:cNvGrpSpPr/>
          <p:nvPr/>
        </p:nvGrpSpPr>
        <p:grpSpPr>
          <a:xfrm>
            <a:off x="2684369" y="3247206"/>
            <a:ext cx="1367490" cy="814517"/>
            <a:chOff x="2667049" y="3260869"/>
            <a:chExt cx="1367490" cy="814517"/>
          </a:xfrm>
        </p:grpSpPr>
        <p:cxnSp>
          <p:nvCxnSpPr>
            <p:cNvPr id="15" name="Conector angular 14"/>
            <p:cNvCxnSpPr>
              <a:endCxn id="35" idx="0"/>
            </p:cNvCxnSpPr>
            <p:nvPr/>
          </p:nvCxnSpPr>
          <p:spPr>
            <a:xfrm>
              <a:off x="2684555" y="3283238"/>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endCxn id="12" idx="0"/>
            </p:cNvCxnSpPr>
            <p:nvPr/>
          </p:nvCxnSpPr>
          <p:spPr>
            <a:xfrm>
              <a:off x="2667049" y="3260869"/>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Conector angular 16"/>
          <p:cNvCxnSpPr/>
          <p:nvPr/>
        </p:nvCxnSpPr>
        <p:spPr>
          <a:xfrm>
            <a:off x="2955081" y="1866100"/>
            <a:ext cx="2056528" cy="1402138"/>
          </a:xfrm>
          <a:prstGeom prst="bentConnector3">
            <a:avLst>
              <a:gd name="adj1" fmla="val 10002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upo 17"/>
          <p:cNvGrpSpPr/>
          <p:nvPr/>
        </p:nvGrpSpPr>
        <p:grpSpPr>
          <a:xfrm>
            <a:off x="6273422" y="4039165"/>
            <a:ext cx="1157828" cy="2417109"/>
            <a:chOff x="4283968" y="3856186"/>
            <a:chExt cx="1157828" cy="2417109"/>
          </a:xfrm>
          <a:solidFill>
            <a:schemeClr val="bg1">
              <a:lumMod val="85000"/>
            </a:schemeClr>
          </a:solidFill>
        </p:grpSpPr>
        <p:grpSp>
          <p:nvGrpSpPr>
            <p:cNvPr id="19" name="Grupo 18"/>
            <p:cNvGrpSpPr/>
            <p:nvPr/>
          </p:nvGrpSpPr>
          <p:grpSpPr>
            <a:xfrm>
              <a:off x="4283968" y="3856186"/>
              <a:ext cx="1152128" cy="2417109"/>
              <a:chOff x="6372200" y="3933056"/>
              <a:chExt cx="1152128" cy="2417109"/>
            </a:xfrm>
            <a:grpFill/>
          </p:grpSpPr>
          <p:sp>
            <p:nvSpPr>
              <p:cNvPr id="23" name="Rectángulo 22"/>
              <p:cNvSpPr/>
              <p:nvPr/>
            </p:nvSpPr>
            <p:spPr>
              <a:xfrm>
                <a:off x="6372200" y="4257092"/>
                <a:ext cx="1152128" cy="1800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Elipse 23"/>
              <p:cNvSpPr/>
              <p:nvPr/>
            </p:nvSpPr>
            <p:spPr>
              <a:xfrm>
                <a:off x="6372200" y="3933056"/>
                <a:ext cx="1152128" cy="64807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Elipse 24"/>
              <p:cNvSpPr/>
              <p:nvPr/>
            </p:nvSpPr>
            <p:spPr>
              <a:xfrm>
                <a:off x="6372200" y="5702093"/>
                <a:ext cx="1152128" cy="64807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1" name="Rectángulo 20"/>
            <p:cNvSpPr/>
            <p:nvPr/>
          </p:nvSpPr>
          <p:spPr>
            <a:xfrm>
              <a:off x="4289668" y="5013372"/>
              <a:ext cx="1152128" cy="3012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endParaRPr lang="es-AR" dirty="0"/>
            </a:p>
          </p:txBody>
        </p:sp>
        <p:sp>
          <p:nvSpPr>
            <p:cNvPr id="22" name="Rectángulo 21"/>
            <p:cNvSpPr/>
            <p:nvPr/>
          </p:nvSpPr>
          <p:spPr>
            <a:xfrm>
              <a:off x="4289668" y="4725340"/>
              <a:ext cx="1152128" cy="3012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endParaRPr lang="es-AR" dirty="0"/>
            </a:p>
          </p:txBody>
        </p:sp>
      </p:grpSp>
      <p:sp>
        <p:nvSpPr>
          <p:cNvPr id="26" name="Rectángulo 25"/>
          <p:cNvSpPr/>
          <p:nvPr/>
        </p:nvSpPr>
        <p:spPr>
          <a:xfrm>
            <a:off x="2090985" y="5764982"/>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D1</a:t>
            </a:r>
          </a:p>
        </p:txBody>
      </p:sp>
      <p:grpSp>
        <p:nvGrpSpPr>
          <p:cNvPr id="27" name="Grupo 26"/>
          <p:cNvGrpSpPr/>
          <p:nvPr/>
        </p:nvGrpSpPr>
        <p:grpSpPr>
          <a:xfrm>
            <a:off x="3458475" y="4075386"/>
            <a:ext cx="1157828" cy="2417109"/>
            <a:chOff x="3059170" y="3694070"/>
            <a:chExt cx="1157828" cy="2417109"/>
          </a:xfrm>
        </p:grpSpPr>
        <p:grpSp>
          <p:nvGrpSpPr>
            <p:cNvPr id="28" name="Grupo 27"/>
            <p:cNvGrpSpPr/>
            <p:nvPr/>
          </p:nvGrpSpPr>
          <p:grpSpPr>
            <a:xfrm>
              <a:off x="3059170" y="3694070"/>
              <a:ext cx="1157828" cy="2417109"/>
              <a:chOff x="4283968" y="3856186"/>
              <a:chExt cx="1157828" cy="2417109"/>
            </a:xfrm>
          </p:grpSpPr>
          <p:grpSp>
            <p:nvGrpSpPr>
              <p:cNvPr id="30" name="Grupo 29"/>
              <p:cNvGrpSpPr/>
              <p:nvPr/>
            </p:nvGrpSpPr>
            <p:grpSpPr>
              <a:xfrm>
                <a:off x="4283968" y="3856186"/>
                <a:ext cx="1152128" cy="2417109"/>
                <a:chOff x="6372200" y="3933056"/>
                <a:chExt cx="1152128" cy="2417109"/>
              </a:xfrm>
            </p:grpSpPr>
            <p:sp>
              <p:nvSpPr>
                <p:cNvPr id="34" name="Rectángulo 33"/>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1" name="Rectángulo 30"/>
              <p:cNvSpPr/>
              <p:nvPr/>
            </p:nvSpPr>
            <p:spPr>
              <a:xfrm>
                <a:off x="4289668" y="524730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C2</a:t>
                </a:r>
              </a:p>
            </p:txBody>
          </p:sp>
          <p:sp>
            <p:nvSpPr>
              <p:cNvPr id="32" name="Rectángulo 31"/>
              <p:cNvSpPr/>
              <p:nvPr/>
            </p:nvSpPr>
            <p:spPr>
              <a:xfrm>
                <a:off x="4289668" y="4959268"/>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33" name="Rectángulo 32"/>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sp>
          <p:nvSpPr>
            <p:cNvPr id="29" name="Rectángulo 28"/>
            <p:cNvSpPr/>
            <p:nvPr/>
          </p:nvSpPr>
          <p:spPr>
            <a:xfrm>
              <a:off x="306487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D2</a:t>
              </a:r>
            </a:p>
          </p:txBody>
        </p:sp>
      </p:grpSp>
      <p:sp>
        <p:nvSpPr>
          <p:cNvPr id="37" name="Rectángulo 36"/>
          <p:cNvSpPr/>
          <p:nvPr/>
        </p:nvSpPr>
        <p:spPr>
          <a:xfrm>
            <a:off x="6279430" y="5782865"/>
            <a:ext cx="1152128" cy="3012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Dp</a:t>
            </a:r>
            <a:endParaRPr lang="es-AR" dirty="0"/>
          </a:p>
        </p:txBody>
      </p:sp>
      <p:grpSp>
        <p:nvGrpSpPr>
          <p:cNvPr id="38" name="Grupo 37"/>
          <p:cNvGrpSpPr/>
          <p:nvPr/>
        </p:nvGrpSpPr>
        <p:grpSpPr>
          <a:xfrm>
            <a:off x="4034539" y="3276646"/>
            <a:ext cx="2803140" cy="798740"/>
            <a:chOff x="832094" y="2917859"/>
            <a:chExt cx="2803140" cy="798740"/>
          </a:xfrm>
        </p:grpSpPr>
        <p:cxnSp>
          <p:nvCxnSpPr>
            <p:cNvPr id="39" name="Conector angular 38"/>
            <p:cNvCxnSpPr/>
            <p:nvPr/>
          </p:nvCxnSpPr>
          <p:spPr>
            <a:xfrm>
              <a:off x="832094" y="2917859"/>
              <a:ext cx="2803140" cy="776211"/>
            </a:xfrm>
            <a:prstGeom prst="bentConnector3">
              <a:avLst>
                <a:gd name="adj1" fmla="val 9983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a:off x="2182078" y="2932459"/>
              <a:ext cx="17506" cy="78414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4780780" y="4071298"/>
            <a:ext cx="1157828" cy="2417109"/>
            <a:chOff x="3059170" y="3694070"/>
            <a:chExt cx="1157828" cy="2417109"/>
          </a:xfrm>
        </p:grpSpPr>
        <p:grpSp>
          <p:nvGrpSpPr>
            <p:cNvPr id="42" name="Grupo 41"/>
            <p:cNvGrpSpPr/>
            <p:nvPr/>
          </p:nvGrpSpPr>
          <p:grpSpPr>
            <a:xfrm>
              <a:off x="3059170" y="3694070"/>
              <a:ext cx="1157828" cy="2417109"/>
              <a:chOff x="4283968" y="3856186"/>
              <a:chExt cx="1157828" cy="2417109"/>
            </a:xfrm>
          </p:grpSpPr>
          <p:grpSp>
            <p:nvGrpSpPr>
              <p:cNvPr id="44" name="Grupo 43"/>
              <p:cNvGrpSpPr/>
              <p:nvPr/>
            </p:nvGrpSpPr>
            <p:grpSpPr>
              <a:xfrm>
                <a:off x="4283968" y="3856186"/>
                <a:ext cx="1152128" cy="2417109"/>
                <a:chOff x="6372200" y="3933056"/>
                <a:chExt cx="1152128" cy="2417109"/>
              </a:xfrm>
            </p:grpSpPr>
            <p:sp>
              <p:nvSpPr>
                <p:cNvPr id="48" name="Rectángulo 47"/>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5" name="Rectángulo 44"/>
              <p:cNvSpPr/>
              <p:nvPr/>
            </p:nvSpPr>
            <p:spPr>
              <a:xfrm>
                <a:off x="4289668" y="524730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C3</a:t>
                </a:r>
              </a:p>
            </p:txBody>
          </p:sp>
          <p:sp>
            <p:nvSpPr>
              <p:cNvPr id="46" name="Rectángulo 45"/>
              <p:cNvSpPr/>
              <p:nvPr/>
            </p:nvSpPr>
            <p:spPr>
              <a:xfrm>
                <a:off x="4289668" y="4959268"/>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B3</a:t>
                </a:r>
              </a:p>
            </p:txBody>
          </p:sp>
          <p:sp>
            <p:nvSpPr>
              <p:cNvPr id="47" name="Rectángulo 46"/>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grpSp>
        <p:sp>
          <p:nvSpPr>
            <p:cNvPr id="43" name="Rectángulo 42"/>
            <p:cNvSpPr/>
            <p:nvPr/>
          </p:nvSpPr>
          <p:spPr>
            <a:xfrm>
              <a:off x="3064870" y="53836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D3</a:t>
              </a:r>
            </a:p>
          </p:txBody>
        </p:sp>
      </p:grpSp>
      <p:sp>
        <p:nvSpPr>
          <p:cNvPr id="51" name="Rectángulo 50"/>
          <p:cNvSpPr/>
          <p:nvPr/>
        </p:nvSpPr>
        <p:spPr>
          <a:xfrm>
            <a:off x="6300192" y="5503973"/>
            <a:ext cx="1136758" cy="30401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endParaRPr lang="es-AR" dirty="0"/>
          </a:p>
        </p:txBody>
      </p:sp>
    </p:spTree>
    <p:extLst>
      <p:ext uri="{BB962C8B-B14F-4D97-AF65-F5344CB8AC3E}">
        <p14:creationId xmlns:p14="http://schemas.microsoft.com/office/powerpoint/2010/main" val="3719161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88640"/>
            <a:ext cx="8229600" cy="1143000"/>
          </a:xfrm>
        </p:spPr>
        <p:txBody>
          <a:bodyPr/>
          <a:lstStyle/>
          <a:p>
            <a:r>
              <a:rPr lang="es-AR" b="1" u="sng" dirty="0"/>
              <a:t>Niveles RAID – Nivel 5</a:t>
            </a:r>
            <a:endParaRPr lang="es-AR" dirty="0"/>
          </a:p>
        </p:txBody>
      </p:sp>
      <p:sp>
        <p:nvSpPr>
          <p:cNvPr id="3" name="Marcador de contenido 2"/>
          <p:cNvSpPr>
            <a:spLocks noGrp="1"/>
          </p:cNvSpPr>
          <p:nvPr>
            <p:ph idx="1"/>
          </p:nvPr>
        </p:nvSpPr>
        <p:spPr>
          <a:xfrm>
            <a:off x="395536" y="1404595"/>
            <a:ext cx="8229600" cy="4525963"/>
          </a:xfrm>
        </p:spPr>
        <p:txBody>
          <a:bodyPr>
            <a:normAutofit fontScale="77500" lnSpcReduction="20000"/>
          </a:bodyPr>
          <a:lstStyle/>
          <a:p>
            <a:pPr marL="0" indent="0">
              <a:buNone/>
            </a:pPr>
            <a:r>
              <a:rPr lang="es-AR" dirty="0"/>
              <a:t>El esquema de organización RAID nivel 5, o paridad distribuida con entre­lazado de bloque, difiere del nivel 4 en que se distribuyen los datos y la información de paridad entre los</a:t>
            </a:r>
            <a:r>
              <a:rPr lang="es-AR" i="1" dirty="0"/>
              <a:t> N</a:t>
            </a:r>
            <a:r>
              <a:rPr lang="es-AR" dirty="0"/>
              <a:t> + 1 discos, en lugar de almacenar los datos en</a:t>
            </a:r>
            <a:r>
              <a:rPr lang="es-AR" i="1" dirty="0"/>
              <a:t> N</a:t>
            </a:r>
            <a:r>
              <a:rPr lang="es-AR" dirty="0"/>
              <a:t> discos y la información de paridad en un disco. Para cada bloque, uno de los discos almacena la información de paridad y los otros almacenan los datos</a:t>
            </a:r>
            <a:r>
              <a:rPr lang="es-AR" b="1" dirty="0"/>
              <a:t>. Un bloque de paridad no puede almacenar información de pari­dad para bloques situados en el mismo disco</a:t>
            </a:r>
            <a:r>
              <a:rPr lang="es-AR" dirty="0"/>
              <a:t>, porque un fallo del disco provocaría una pér­dida de los datos, además de perderse la información de paridad, por lo que dicha pérdida no sería recuperable. RAID 5 ofrece la mejor relación costo-rendimiento en un entorno con varias unidades.</a:t>
            </a:r>
          </a:p>
          <a:p>
            <a:r>
              <a:rPr lang="es-AR" dirty="0"/>
              <a:t>Discos “N-1”</a:t>
            </a:r>
          </a:p>
        </p:txBody>
      </p:sp>
    </p:spTree>
    <p:extLst>
      <p:ext uri="{BB962C8B-B14F-4D97-AF65-F5344CB8AC3E}">
        <p14:creationId xmlns:p14="http://schemas.microsoft.com/office/powerpoint/2010/main" val="2446868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7926" y="-12540"/>
            <a:ext cx="8229600" cy="1143000"/>
          </a:xfrm>
        </p:spPr>
        <p:txBody>
          <a:bodyPr/>
          <a:lstStyle/>
          <a:p>
            <a:r>
              <a:rPr lang="es-AR" b="1" dirty="0"/>
              <a:t>RAID 5</a:t>
            </a:r>
          </a:p>
        </p:txBody>
      </p:sp>
      <p:sp>
        <p:nvSpPr>
          <p:cNvPr id="12" name="Rectángulo 11"/>
          <p:cNvSpPr/>
          <p:nvPr/>
        </p:nvSpPr>
        <p:spPr>
          <a:xfrm>
            <a:off x="1115616" y="1367763"/>
            <a:ext cx="2171174" cy="991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3" name="Grupo 12"/>
          <p:cNvGrpSpPr/>
          <p:nvPr/>
        </p:nvGrpSpPr>
        <p:grpSpPr>
          <a:xfrm>
            <a:off x="1998279" y="3666186"/>
            <a:ext cx="1085587" cy="2079330"/>
            <a:chOff x="2267744" y="3856186"/>
            <a:chExt cx="1152128" cy="2417109"/>
          </a:xfrm>
        </p:grpSpPr>
        <p:grpSp>
          <p:nvGrpSpPr>
            <p:cNvPr id="14" name="Grupo 13"/>
            <p:cNvGrpSpPr/>
            <p:nvPr/>
          </p:nvGrpSpPr>
          <p:grpSpPr>
            <a:xfrm>
              <a:off x="2267744" y="3856186"/>
              <a:ext cx="1152128" cy="2417109"/>
              <a:chOff x="4716016" y="3032956"/>
              <a:chExt cx="1152128" cy="2417109"/>
            </a:xfrm>
          </p:grpSpPr>
          <p:sp>
            <p:nvSpPr>
              <p:cNvPr id="18" name="Rectángulo 17"/>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5" name="Rectángulo 14"/>
            <p:cNvSpPr/>
            <p:nvPr/>
          </p:nvSpPr>
          <p:spPr>
            <a:xfrm>
              <a:off x="2267744" y="5262881"/>
              <a:ext cx="1152128" cy="301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16" name="Rectángulo 15"/>
            <p:cNvSpPr/>
            <p:nvPr/>
          </p:nvSpPr>
          <p:spPr>
            <a:xfrm>
              <a:off x="2267744" y="4994757"/>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17" name="Rectángulo 16"/>
            <p:cNvSpPr/>
            <p:nvPr/>
          </p:nvSpPr>
          <p:spPr>
            <a:xfrm>
              <a:off x="2267744" y="469787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21" name="Grupo 20"/>
          <p:cNvGrpSpPr/>
          <p:nvPr/>
        </p:nvGrpSpPr>
        <p:grpSpPr>
          <a:xfrm>
            <a:off x="2552247" y="2980624"/>
            <a:ext cx="1277337" cy="702363"/>
            <a:chOff x="1975280" y="2612336"/>
            <a:chExt cx="1367490" cy="814517"/>
          </a:xfrm>
        </p:grpSpPr>
        <p:cxnSp>
          <p:nvCxnSpPr>
            <p:cNvPr id="22" name="Conector angular 21"/>
            <p:cNvCxnSpPr>
              <a:endCxn id="46" idx="0"/>
            </p:cNvCxnSpPr>
            <p:nvPr/>
          </p:nvCxnSpPr>
          <p:spPr>
            <a:xfrm>
              <a:off x="1992786" y="2634705"/>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9" idx="0"/>
            </p:cNvCxnSpPr>
            <p:nvPr/>
          </p:nvCxnSpPr>
          <p:spPr>
            <a:xfrm>
              <a:off x="1975280" y="2612336"/>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Conector angular 23"/>
          <p:cNvCxnSpPr>
            <a:stCxn id="12" idx="3"/>
          </p:cNvCxnSpPr>
          <p:nvPr/>
        </p:nvCxnSpPr>
        <p:spPr>
          <a:xfrm>
            <a:off x="3286790" y="1863325"/>
            <a:ext cx="1429226" cy="1125837"/>
          </a:xfrm>
          <a:prstGeom prst="bentConnector3">
            <a:avLst>
              <a:gd name="adj1" fmla="val 99655"/>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2159402" y="5900636"/>
            <a:ext cx="418688" cy="317720"/>
          </a:xfrm>
          <a:prstGeom prst="rect">
            <a:avLst/>
          </a:prstGeom>
          <a:noFill/>
        </p:spPr>
        <p:txBody>
          <a:bodyPr wrap="none" rtlCol="0">
            <a:spAutoFit/>
          </a:bodyPr>
          <a:lstStyle/>
          <a:p>
            <a:r>
              <a:rPr lang="es-AR" dirty="0"/>
              <a:t>D1</a:t>
            </a:r>
          </a:p>
        </p:txBody>
      </p:sp>
      <p:sp>
        <p:nvSpPr>
          <p:cNvPr id="26" name="CuadroTexto 25"/>
          <p:cNvSpPr txBox="1"/>
          <p:nvPr/>
        </p:nvSpPr>
        <p:spPr>
          <a:xfrm>
            <a:off x="3629090" y="5926055"/>
            <a:ext cx="418688" cy="317720"/>
          </a:xfrm>
          <a:prstGeom prst="rect">
            <a:avLst/>
          </a:prstGeom>
          <a:noFill/>
        </p:spPr>
        <p:txBody>
          <a:bodyPr wrap="none" rtlCol="0">
            <a:spAutoFit/>
          </a:bodyPr>
          <a:lstStyle/>
          <a:p>
            <a:r>
              <a:rPr lang="es-AR" dirty="0"/>
              <a:t>D2</a:t>
            </a:r>
          </a:p>
        </p:txBody>
      </p:sp>
      <p:sp>
        <p:nvSpPr>
          <p:cNvPr id="27" name="CuadroTexto 26"/>
          <p:cNvSpPr txBox="1"/>
          <p:nvPr/>
        </p:nvSpPr>
        <p:spPr>
          <a:xfrm>
            <a:off x="4866174" y="5925854"/>
            <a:ext cx="493862" cy="369332"/>
          </a:xfrm>
          <a:prstGeom prst="rect">
            <a:avLst/>
          </a:prstGeom>
          <a:noFill/>
        </p:spPr>
        <p:txBody>
          <a:bodyPr wrap="square" rtlCol="0">
            <a:spAutoFit/>
          </a:bodyPr>
          <a:lstStyle/>
          <a:p>
            <a:r>
              <a:rPr lang="es-AR" dirty="0"/>
              <a:t>D3</a:t>
            </a:r>
          </a:p>
        </p:txBody>
      </p:sp>
      <p:sp>
        <p:nvSpPr>
          <p:cNvPr id="28" name="CuadroTexto 27"/>
          <p:cNvSpPr txBox="1"/>
          <p:nvPr/>
        </p:nvSpPr>
        <p:spPr>
          <a:xfrm>
            <a:off x="6146573" y="5919592"/>
            <a:ext cx="418688" cy="317720"/>
          </a:xfrm>
          <a:prstGeom prst="rect">
            <a:avLst/>
          </a:prstGeom>
          <a:noFill/>
        </p:spPr>
        <p:txBody>
          <a:bodyPr wrap="none" rtlCol="0">
            <a:spAutoFit/>
          </a:bodyPr>
          <a:lstStyle/>
          <a:p>
            <a:r>
              <a:rPr lang="es-AR" dirty="0"/>
              <a:t>D4</a:t>
            </a:r>
          </a:p>
        </p:txBody>
      </p:sp>
      <p:grpSp>
        <p:nvGrpSpPr>
          <p:cNvPr id="29" name="Grupo 28"/>
          <p:cNvGrpSpPr/>
          <p:nvPr/>
        </p:nvGrpSpPr>
        <p:grpSpPr>
          <a:xfrm>
            <a:off x="5796135" y="3651115"/>
            <a:ext cx="1085588" cy="2079330"/>
            <a:chOff x="4283968" y="3856186"/>
            <a:chExt cx="1152129" cy="2417109"/>
          </a:xfrm>
          <a:solidFill>
            <a:schemeClr val="accent1"/>
          </a:solidFill>
        </p:grpSpPr>
        <p:grpSp>
          <p:nvGrpSpPr>
            <p:cNvPr id="30" name="Grupo 29"/>
            <p:cNvGrpSpPr/>
            <p:nvPr/>
          </p:nvGrpSpPr>
          <p:grpSpPr>
            <a:xfrm>
              <a:off x="4283968" y="3856186"/>
              <a:ext cx="1152128" cy="2417109"/>
              <a:chOff x="6372200" y="3933056"/>
              <a:chExt cx="1152128" cy="2417109"/>
            </a:xfrm>
            <a:grpFill/>
          </p:grpSpPr>
          <p:sp>
            <p:nvSpPr>
              <p:cNvPr id="34" name="Rectángulo 33"/>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1" name="Rectángulo 30"/>
            <p:cNvSpPr/>
            <p:nvPr/>
          </p:nvSpPr>
          <p:spPr>
            <a:xfrm>
              <a:off x="4289669" y="5301404"/>
              <a:ext cx="1146428" cy="28911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C4</a:t>
              </a:r>
            </a:p>
          </p:txBody>
        </p:sp>
        <p:sp>
          <p:nvSpPr>
            <p:cNvPr id="32" name="Rectángulo 31"/>
            <p:cNvSpPr/>
            <p:nvPr/>
          </p:nvSpPr>
          <p:spPr>
            <a:xfrm>
              <a:off x="4289669" y="5013372"/>
              <a:ext cx="1146428" cy="3001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B4</a:t>
              </a:r>
            </a:p>
          </p:txBody>
        </p:sp>
        <p:sp>
          <p:nvSpPr>
            <p:cNvPr id="33" name="Rectángulo 32"/>
            <p:cNvSpPr/>
            <p:nvPr/>
          </p:nvSpPr>
          <p:spPr>
            <a:xfrm>
              <a:off x="4289669" y="4725340"/>
              <a:ext cx="1146428" cy="2869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endParaRPr lang="es-AR" dirty="0"/>
            </a:p>
          </p:txBody>
        </p:sp>
      </p:grpSp>
      <p:sp>
        <p:nvSpPr>
          <p:cNvPr id="37" name="Rectángulo 36"/>
          <p:cNvSpPr/>
          <p:nvPr/>
        </p:nvSpPr>
        <p:spPr>
          <a:xfrm>
            <a:off x="1998279" y="5133073"/>
            <a:ext cx="1085587" cy="25918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Dp</a:t>
            </a:r>
            <a:endParaRPr lang="es-AR" dirty="0"/>
          </a:p>
        </p:txBody>
      </p:sp>
      <p:grpSp>
        <p:nvGrpSpPr>
          <p:cNvPr id="38" name="Grupo 37"/>
          <p:cNvGrpSpPr/>
          <p:nvPr/>
        </p:nvGrpSpPr>
        <p:grpSpPr>
          <a:xfrm>
            <a:off x="3286790" y="3679589"/>
            <a:ext cx="1090958" cy="2079330"/>
            <a:chOff x="3059170" y="3694070"/>
            <a:chExt cx="1157828" cy="2417109"/>
          </a:xfrm>
        </p:grpSpPr>
        <p:grpSp>
          <p:nvGrpSpPr>
            <p:cNvPr id="39" name="Grupo 38"/>
            <p:cNvGrpSpPr/>
            <p:nvPr/>
          </p:nvGrpSpPr>
          <p:grpSpPr>
            <a:xfrm>
              <a:off x="3059170" y="3694070"/>
              <a:ext cx="1157828" cy="2417109"/>
              <a:chOff x="4283968" y="3856186"/>
              <a:chExt cx="1157828" cy="2417109"/>
            </a:xfrm>
          </p:grpSpPr>
          <p:grpSp>
            <p:nvGrpSpPr>
              <p:cNvPr id="41" name="Grupo 40"/>
              <p:cNvGrpSpPr/>
              <p:nvPr/>
            </p:nvGrpSpPr>
            <p:grpSpPr>
              <a:xfrm>
                <a:off x="4283968" y="3856186"/>
                <a:ext cx="1152128" cy="2417109"/>
                <a:chOff x="6372200" y="3933056"/>
                <a:chExt cx="1152128" cy="2417109"/>
              </a:xfrm>
            </p:grpSpPr>
            <p:sp>
              <p:nvSpPr>
                <p:cNvPr id="45" name="Rectángulo 44"/>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Elipse 45"/>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2" name="Rectángulo 41"/>
              <p:cNvSpPr/>
              <p:nvPr/>
            </p:nvSpPr>
            <p:spPr>
              <a:xfrm>
                <a:off x="4289668" y="5247300"/>
                <a:ext cx="1152128" cy="30129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endParaRPr lang="es-AR" dirty="0"/>
              </a:p>
            </p:txBody>
          </p:sp>
          <p:sp>
            <p:nvSpPr>
              <p:cNvPr id="43" name="Rectángulo 42"/>
              <p:cNvSpPr/>
              <p:nvPr/>
            </p:nvSpPr>
            <p:spPr>
              <a:xfrm>
                <a:off x="4289668" y="4959268"/>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44" name="Rectángulo 43"/>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sp>
          <p:nvSpPr>
            <p:cNvPr id="40" name="Rectángulo 39"/>
            <p:cNvSpPr/>
            <p:nvPr/>
          </p:nvSpPr>
          <p:spPr>
            <a:xfrm>
              <a:off x="3064870" y="5383666"/>
              <a:ext cx="1152128" cy="30129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D2</a:t>
              </a:r>
            </a:p>
          </p:txBody>
        </p:sp>
      </p:grpSp>
      <p:grpSp>
        <p:nvGrpSpPr>
          <p:cNvPr id="49" name="Grupo 48"/>
          <p:cNvGrpSpPr/>
          <p:nvPr/>
        </p:nvGrpSpPr>
        <p:grpSpPr>
          <a:xfrm>
            <a:off x="3818408" y="3005028"/>
            <a:ext cx="2509348" cy="674560"/>
            <a:chOff x="819554" y="2932459"/>
            <a:chExt cx="2815680" cy="784140"/>
          </a:xfrm>
        </p:grpSpPr>
        <p:cxnSp>
          <p:nvCxnSpPr>
            <p:cNvPr id="50" name="Conector angular 49"/>
            <p:cNvCxnSpPr/>
            <p:nvPr/>
          </p:nvCxnSpPr>
          <p:spPr>
            <a:xfrm>
              <a:off x="819554" y="2932459"/>
              <a:ext cx="2815680" cy="761610"/>
            </a:xfrm>
            <a:prstGeom prst="bentConnector3">
              <a:avLst>
                <a:gd name="adj1" fmla="val 10003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2182078" y="2932459"/>
              <a:ext cx="17506" cy="78414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upo 51"/>
          <p:cNvGrpSpPr/>
          <p:nvPr/>
        </p:nvGrpSpPr>
        <p:grpSpPr>
          <a:xfrm>
            <a:off x="4532725" y="3676072"/>
            <a:ext cx="1090958" cy="2079330"/>
            <a:chOff x="3059170" y="3694070"/>
            <a:chExt cx="1157828" cy="2417109"/>
          </a:xfrm>
        </p:grpSpPr>
        <p:grpSp>
          <p:nvGrpSpPr>
            <p:cNvPr id="53" name="Grupo 52"/>
            <p:cNvGrpSpPr/>
            <p:nvPr/>
          </p:nvGrpSpPr>
          <p:grpSpPr>
            <a:xfrm>
              <a:off x="3059170" y="3694070"/>
              <a:ext cx="1157828" cy="2417109"/>
              <a:chOff x="4283968" y="3856186"/>
              <a:chExt cx="1157828" cy="2417109"/>
            </a:xfrm>
          </p:grpSpPr>
          <p:grpSp>
            <p:nvGrpSpPr>
              <p:cNvPr id="55" name="Grupo 54"/>
              <p:cNvGrpSpPr/>
              <p:nvPr/>
            </p:nvGrpSpPr>
            <p:grpSpPr>
              <a:xfrm>
                <a:off x="4283968" y="3856186"/>
                <a:ext cx="1152128" cy="2417109"/>
                <a:chOff x="6372200" y="3933056"/>
                <a:chExt cx="1152128" cy="2417109"/>
              </a:xfrm>
            </p:grpSpPr>
            <p:sp>
              <p:nvSpPr>
                <p:cNvPr id="59" name="Rectángulo 58"/>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Elipse 5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Elipse 6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6" name="Rectángulo 55"/>
              <p:cNvSpPr/>
              <p:nvPr/>
            </p:nvSpPr>
            <p:spPr>
              <a:xfrm>
                <a:off x="4289668" y="5247300"/>
                <a:ext cx="1152128" cy="301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C3</a:t>
                </a:r>
              </a:p>
            </p:txBody>
          </p:sp>
          <p:sp>
            <p:nvSpPr>
              <p:cNvPr id="57" name="Rectángulo 56"/>
              <p:cNvSpPr/>
              <p:nvPr/>
            </p:nvSpPr>
            <p:spPr>
              <a:xfrm>
                <a:off x="4289668" y="4959268"/>
                <a:ext cx="1152128" cy="30129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endParaRPr lang="es-AR" dirty="0"/>
              </a:p>
            </p:txBody>
          </p:sp>
          <p:sp>
            <p:nvSpPr>
              <p:cNvPr id="58" name="Rectángulo 57"/>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grpSp>
        <p:sp>
          <p:nvSpPr>
            <p:cNvPr id="54" name="Rectángulo 53"/>
            <p:cNvSpPr/>
            <p:nvPr/>
          </p:nvSpPr>
          <p:spPr>
            <a:xfrm>
              <a:off x="3064870" y="5383666"/>
              <a:ext cx="1152128" cy="30129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D3</a:t>
              </a:r>
            </a:p>
          </p:txBody>
        </p:sp>
      </p:grpSp>
      <p:sp>
        <p:nvSpPr>
          <p:cNvPr id="63" name="Rectángulo 62"/>
          <p:cNvSpPr/>
          <p:nvPr/>
        </p:nvSpPr>
        <p:spPr>
          <a:xfrm>
            <a:off x="5796136" y="5143079"/>
            <a:ext cx="1085587" cy="25918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D4</a:t>
            </a:r>
          </a:p>
        </p:txBody>
      </p:sp>
    </p:spTree>
    <p:extLst>
      <p:ext uri="{BB962C8B-B14F-4D97-AF65-F5344CB8AC3E}">
        <p14:creationId xmlns:p14="http://schemas.microsoft.com/office/powerpoint/2010/main" val="1276117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Niveles RAID – Nivel 6</a:t>
            </a:r>
            <a:endParaRPr lang="es-AR" dirty="0"/>
          </a:p>
        </p:txBody>
      </p:sp>
      <p:sp>
        <p:nvSpPr>
          <p:cNvPr id="3" name="Marcador de contenido 2"/>
          <p:cNvSpPr>
            <a:spLocks noGrp="1"/>
          </p:cNvSpPr>
          <p:nvPr>
            <p:ph idx="1"/>
          </p:nvPr>
        </p:nvSpPr>
        <p:spPr/>
        <p:txBody>
          <a:bodyPr>
            <a:normAutofit fontScale="85000" lnSpcReduction="20000"/>
          </a:bodyPr>
          <a:lstStyle/>
          <a:p>
            <a:r>
              <a:rPr lang="es-AR" dirty="0"/>
              <a:t>El esquema de organización RAID nivel 6, también denominado esquema de redundancia P + Q, es bastante similar a RAID nivel 5, pero almacena información redun­dante adicional para proteger los datos frente a múltiples fallos de disco. En lugar de emple­arse información de paridad, se utilizan códigos de corrección de errores, tales como los códigos Reed-Solomon. El nivel 6 sufre una importante penalización de escritura, porque cada escritura afecta a dos bloques de paridad. El nivel 6 no está soportado actualmente en muchas implementaciones RAID, pero ofrece en general una mayor fiabilidad que el nivel 5.</a:t>
            </a:r>
          </a:p>
          <a:p>
            <a:r>
              <a:rPr lang="es-AR" dirty="0"/>
              <a:t>Cantidad de discos es “N -2”</a:t>
            </a:r>
          </a:p>
        </p:txBody>
      </p:sp>
    </p:spTree>
    <p:extLst>
      <p:ext uri="{BB962C8B-B14F-4D97-AF65-F5344CB8AC3E}">
        <p14:creationId xmlns:p14="http://schemas.microsoft.com/office/powerpoint/2010/main" val="1904137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upo 56"/>
          <p:cNvGrpSpPr/>
          <p:nvPr/>
        </p:nvGrpSpPr>
        <p:grpSpPr>
          <a:xfrm>
            <a:off x="6785352" y="3373094"/>
            <a:ext cx="1157828" cy="2417109"/>
            <a:chOff x="4283968" y="3856186"/>
            <a:chExt cx="1157828" cy="2417109"/>
          </a:xfrm>
          <a:solidFill>
            <a:schemeClr val="accent1"/>
          </a:solidFill>
        </p:grpSpPr>
        <p:grpSp>
          <p:nvGrpSpPr>
            <p:cNvPr id="58" name="Grupo 57"/>
            <p:cNvGrpSpPr/>
            <p:nvPr/>
          </p:nvGrpSpPr>
          <p:grpSpPr>
            <a:xfrm>
              <a:off x="4283968" y="3856186"/>
              <a:ext cx="1152128" cy="2417109"/>
              <a:chOff x="6372200" y="3933056"/>
              <a:chExt cx="1152128" cy="2417109"/>
            </a:xfrm>
            <a:grpFill/>
          </p:grpSpPr>
          <p:sp>
            <p:nvSpPr>
              <p:cNvPr id="62" name="Rectángulo 61"/>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Elipse 62"/>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4" name="Elipse 63"/>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9" name="Rectángulo 58"/>
            <p:cNvSpPr/>
            <p:nvPr/>
          </p:nvSpPr>
          <p:spPr>
            <a:xfrm>
              <a:off x="4289668" y="5301404"/>
              <a:ext cx="1152128" cy="301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C3</a:t>
              </a:r>
            </a:p>
          </p:txBody>
        </p:sp>
        <p:sp>
          <p:nvSpPr>
            <p:cNvPr id="60" name="Rectángulo 59"/>
            <p:cNvSpPr/>
            <p:nvPr/>
          </p:nvSpPr>
          <p:spPr>
            <a:xfrm>
              <a:off x="4289668" y="5013372"/>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B3</a:t>
              </a:r>
            </a:p>
          </p:txBody>
        </p:sp>
        <p:sp>
          <p:nvSpPr>
            <p:cNvPr id="61" name="Rectángulo 60"/>
            <p:cNvSpPr/>
            <p:nvPr/>
          </p:nvSpPr>
          <p:spPr>
            <a:xfrm>
              <a:off x="4289668" y="4725340"/>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Aq</a:t>
              </a:r>
              <a:endParaRPr lang="es-AR" dirty="0"/>
            </a:p>
          </p:txBody>
        </p:sp>
      </p:grpSp>
      <p:sp>
        <p:nvSpPr>
          <p:cNvPr id="2" name="Título 1"/>
          <p:cNvSpPr>
            <a:spLocks noGrp="1"/>
          </p:cNvSpPr>
          <p:nvPr>
            <p:ph type="title"/>
          </p:nvPr>
        </p:nvSpPr>
        <p:spPr>
          <a:xfrm>
            <a:off x="629540" y="-53102"/>
            <a:ext cx="8229600" cy="1143000"/>
          </a:xfrm>
        </p:spPr>
        <p:txBody>
          <a:bodyPr/>
          <a:lstStyle/>
          <a:p>
            <a:r>
              <a:rPr lang="es-AR" b="1" dirty="0"/>
              <a:t>RAID 6</a:t>
            </a:r>
          </a:p>
        </p:txBody>
      </p:sp>
      <p:sp>
        <p:nvSpPr>
          <p:cNvPr id="6" name="Rectángulo 5"/>
          <p:cNvSpPr/>
          <p:nvPr/>
        </p:nvSpPr>
        <p:spPr>
          <a:xfrm>
            <a:off x="462450" y="739480"/>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7" name="Grupo 6"/>
          <p:cNvGrpSpPr/>
          <p:nvPr/>
        </p:nvGrpSpPr>
        <p:grpSpPr>
          <a:xfrm>
            <a:off x="1399216" y="3411272"/>
            <a:ext cx="1152128" cy="2417109"/>
            <a:chOff x="2267744" y="3856186"/>
            <a:chExt cx="1152128" cy="2417109"/>
          </a:xfrm>
        </p:grpSpPr>
        <p:grpSp>
          <p:nvGrpSpPr>
            <p:cNvPr id="8" name="Grupo 7"/>
            <p:cNvGrpSpPr/>
            <p:nvPr/>
          </p:nvGrpSpPr>
          <p:grpSpPr>
            <a:xfrm>
              <a:off x="2267744" y="3856186"/>
              <a:ext cx="1152128" cy="2417109"/>
              <a:chOff x="4716016" y="3032956"/>
              <a:chExt cx="1152128" cy="2417109"/>
            </a:xfrm>
          </p:grpSpPr>
          <p:sp>
            <p:nvSpPr>
              <p:cNvPr id="12" name="Rectángulo 11"/>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9" name="Rectángulo 8"/>
            <p:cNvSpPr/>
            <p:nvPr/>
          </p:nvSpPr>
          <p:spPr>
            <a:xfrm>
              <a:off x="2267744" y="5262881"/>
              <a:ext cx="1152128" cy="301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10" name="Rectángulo 9"/>
            <p:cNvSpPr/>
            <p:nvPr/>
          </p:nvSpPr>
          <p:spPr>
            <a:xfrm>
              <a:off x="2267744" y="4994757"/>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11" name="Rectángulo 10"/>
            <p:cNvSpPr/>
            <p:nvPr/>
          </p:nvSpPr>
          <p:spPr>
            <a:xfrm>
              <a:off x="2267744" y="469787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15" name="Grupo 14"/>
          <p:cNvGrpSpPr/>
          <p:nvPr/>
        </p:nvGrpSpPr>
        <p:grpSpPr>
          <a:xfrm>
            <a:off x="1987139" y="2616286"/>
            <a:ext cx="1367490" cy="814517"/>
            <a:chOff x="1975280" y="2612336"/>
            <a:chExt cx="1367490" cy="814517"/>
          </a:xfrm>
        </p:grpSpPr>
        <p:cxnSp>
          <p:nvCxnSpPr>
            <p:cNvPr id="16" name="Conector angular 15"/>
            <p:cNvCxnSpPr>
              <a:endCxn id="40" idx="0"/>
            </p:cNvCxnSpPr>
            <p:nvPr/>
          </p:nvCxnSpPr>
          <p:spPr>
            <a:xfrm>
              <a:off x="1992786" y="2634705"/>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endCxn id="13" idx="0"/>
            </p:cNvCxnSpPr>
            <p:nvPr/>
          </p:nvCxnSpPr>
          <p:spPr>
            <a:xfrm>
              <a:off x="1975280" y="2612336"/>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Conector angular 17"/>
          <p:cNvCxnSpPr>
            <a:stCxn id="6" idx="3"/>
          </p:cNvCxnSpPr>
          <p:nvPr/>
        </p:nvCxnSpPr>
        <p:spPr>
          <a:xfrm>
            <a:off x="2766706" y="1315544"/>
            <a:ext cx="1923501" cy="1318726"/>
          </a:xfrm>
          <a:prstGeom prst="bentConnector3">
            <a:avLst>
              <a:gd name="adj1" fmla="val 9966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1570215" y="6008700"/>
            <a:ext cx="444352" cy="369332"/>
          </a:xfrm>
          <a:prstGeom prst="rect">
            <a:avLst/>
          </a:prstGeom>
          <a:noFill/>
        </p:spPr>
        <p:txBody>
          <a:bodyPr wrap="none" rtlCol="0">
            <a:spAutoFit/>
          </a:bodyPr>
          <a:lstStyle/>
          <a:p>
            <a:r>
              <a:rPr lang="es-AR" dirty="0"/>
              <a:t>D1</a:t>
            </a:r>
          </a:p>
        </p:txBody>
      </p:sp>
      <p:sp>
        <p:nvSpPr>
          <p:cNvPr id="20" name="CuadroTexto 19"/>
          <p:cNvSpPr txBox="1"/>
          <p:nvPr/>
        </p:nvSpPr>
        <p:spPr>
          <a:xfrm>
            <a:off x="3129987" y="6038248"/>
            <a:ext cx="444352" cy="369332"/>
          </a:xfrm>
          <a:prstGeom prst="rect">
            <a:avLst/>
          </a:prstGeom>
          <a:noFill/>
        </p:spPr>
        <p:txBody>
          <a:bodyPr wrap="none" rtlCol="0">
            <a:spAutoFit/>
          </a:bodyPr>
          <a:lstStyle/>
          <a:p>
            <a:r>
              <a:rPr lang="es-AR" dirty="0"/>
              <a:t>D2</a:t>
            </a:r>
          </a:p>
        </p:txBody>
      </p:sp>
      <p:sp>
        <p:nvSpPr>
          <p:cNvPr id="21" name="CuadroTexto 20"/>
          <p:cNvSpPr txBox="1"/>
          <p:nvPr/>
        </p:nvSpPr>
        <p:spPr>
          <a:xfrm>
            <a:off x="4442899" y="6038015"/>
            <a:ext cx="444352" cy="369332"/>
          </a:xfrm>
          <a:prstGeom prst="rect">
            <a:avLst/>
          </a:prstGeom>
          <a:noFill/>
        </p:spPr>
        <p:txBody>
          <a:bodyPr wrap="square" rtlCol="0">
            <a:spAutoFit/>
          </a:bodyPr>
          <a:lstStyle/>
          <a:p>
            <a:r>
              <a:rPr lang="es-AR" dirty="0"/>
              <a:t>D3</a:t>
            </a:r>
          </a:p>
        </p:txBody>
      </p:sp>
      <p:sp>
        <p:nvSpPr>
          <p:cNvPr id="22" name="CuadroTexto 21"/>
          <p:cNvSpPr txBox="1"/>
          <p:nvPr/>
        </p:nvSpPr>
        <p:spPr>
          <a:xfrm>
            <a:off x="5784104" y="6011996"/>
            <a:ext cx="444352" cy="369332"/>
          </a:xfrm>
          <a:prstGeom prst="rect">
            <a:avLst/>
          </a:prstGeom>
          <a:noFill/>
        </p:spPr>
        <p:txBody>
          <a:bodyPr wrap="none" rtlCol="0">
            <a:spAutoFit/>
          </a:bodyPr>
          <a:lstStyle/>
          <a:p>
            <a:r>
              <a:rPr lang="es-AR" dirty="0"/>
              <a:t>D4</a:t>
            </a:r>
          </a:p>
        </p:txBody>
      </p:sp>
      <p:grpSp>
        <p:nvGrpSpPr>
          <p:cNvPr id="23" name="Grupo 22"/>
          <p:cNvGrpSpPr/>
          <p:nvPr/>
        </p:nvGrpSpPr>
        <p:grpSpPr>
          <a:xfrm>
            <a:off x="5412187" y="3375014"/>
            <a:ext cx="1157828" cy="2417109"/>
            <a:chOff x="4283968" y="3856186"/>
            <a:chExt cx="1157828" cy="2417109"/>
          </a:xfrm>
          <a:solidFill>
            <a:schemeClr val="accent1"/>
          </a:solidFill>
        </p:grpSpPr>
        <p:grpSp>
          <p:nvGrpSpPr>
            <p:cNvPr id="24" name="Grupo 23"/>
            <p:cNvGrpSpPr/>
            <p:nvPr/>
          </p:nvGrpSpPr>
          <p:grpSpPr>
            <a:xfrm>
              <a:off x="4283968" y="3856186"/>
              <a:ext cx="1152128" cy="2417109"/>
              <a:chOff x="6372200" y="3933056"/>
              <a:chExt cx="1152128" cy="2417109"/>
            </a:xfrm>
            <a:grpFill/>
          </p:grpSpPr>
          <p:sp>
            <p:nvSpPr>
              <p:cNvPr id="28" name="Rectángulo 27"/>
              <p:cNvSpPr/>
              <p:nvPr/>
            </p:nvSpPr>
            <p:spPr>
              <a:xfrm>
                <a:off x="6372200" y="4257092"/>
                <a:ext cx="1152128" cy="1800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p:cNvSpPr/>
              <p:nvPr/>
            </p:nvSpPr>
            <p:spPr>
              <a:xfrm>
                <a:off x="6372200" y="3933056"/>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p:cNvSpPr/>
              <p:nvPr/>
            </p:nvSpPr>
            <p:spPr>
              <a:xfrm>
                <a:off x="6372200" y="5702093"/>
                <a:ext cx="1152128" cy="6480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5" name="Rectángulo 24"/>
            <p:cNvSpPr/>
            <p:nvPr/>
          </p:nvSpPr>
          <p:spPr>
            <a:xfrm>
              <a:off x="4289668" y="5301404"/>
              <a:ext cx="1152128" cy="301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C2</a:t>
              </a:r>
            </a:p>
          </p:txBody>
        </p:sp>
        <p:sp>
          <p:nvSpPr>
            <p:cNvPr id="26" name="Rectángulo 25"/>
            <p:cNvSpPr/>
            <p:nvPr/>
          </p:nvSpPr>
          <p:spPr>
            <a:xfrm>
              <a:off x="4289668" y="5013372"/>
              <a:ext cx="1152128" cy="30129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Bq</a:t>
              </a:r>
            </a:p>
          </p:txBody>
        </p:sp>
        <p:sp>
          <p:nvSpPr>
            <p:cNvPr id="27" name="Rectángulo 26"/>
            <p:cNvSpPr/>
            <p:nvPr/>
          </p:nvSpPr>
          <p:spPr>
            <a:xfrm>
              <a:off x="4289668" y="4725340"/>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endParaRPr lang="es-AR" dirty="0"/>
            </a:p>
          </p:txBody>
        </p:sp>
      </p:grpSp>
      <p:sp>
        <p:nvSpPr>
          <p:cNvPr id="31" name="Rectángulo 30"/>
          <p:cNvSpPr/>
          <p:nvPr/>
        </p:nvSpPr>
        <p:spPr>
          <a:xfrm>
            <a:off x="1399216" y="5116449"/>
            <a:ext cx="1152128" cy="30129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Dp</a:t>
            </a:r>
            <a:endParaRPr lang="es-AR" dirty="0"/>
          </a:p>
        </p:txBody>
      </p:sp>
      <p:grpSp>
        <p:nvGrpSpPr>
          <p:cNvPr id="32" name="Grupo 31"/>
          <p:cNvGrpSpPr/>
          <p:nvPr/>
        </p:nvGrpSpPr>
        <p:grpSpPr>
          <a:xfrm>
            <a:off x="2766706" y="3426853"/>
            <a:ext cx="1157828" cy="2417109"/>
            <a:chOff x="3059170" y="3694070"/>
            <a:chExt cx="1157828" cy="2417109"/>
          </a:xfrm>
        </p:grpSpPr>
        <p:grpSp>
          <p:nvGrpSpPr>
            <p:cNvPr id="33" name="Grupo 32"/>
            <p:cNvGrpSpPr/>
            <p:nvPr/>
          </p:nvGrpSpPr>
          <p:grpSpPr>
            <a:xfrm>
              <a:off x="3059170" y="3694070"/>
              <a:ext cx="1157828" cy="2417109"/>
              <a:chOff x="4283968" y="3856186"/>
              <a:chExt cx="1157828" cy="2417109"/>
            </a:xfrm>
          </p:grpSpPr>
          <p:grpSp>
            <p:nvGrpSpPr>
              <p:cNvPr id="35" name="Grupo 34"/>
              <p:cNvGrpSpPr/>
              <p:nvPr/>
            </p:nvGrpSpPr>
            <p:grpSpPr>
              <a:xfrm>
                <a:off x="4283968" y="3856186"/>
                <a:ext cx="1152128" cy="2417109"/>
                <a:chOff x="6372200" y="3933056"/>
                <a:chExt cx="1152128" cy="2417109"/>
              </a:xfrm>
            </p:grpSpPr>
            <p:sp>
              <p:nvSpPr>
                <p:cNvPr id="39" name="Rectángulo 38"/>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Elipse 4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6" name="Rectángulo 35"/>
              <p:cNvSpPr/>
              <p:nvPr/>
            </p:nvSpPr>
            <p:spPr>
              <a:xfrm>
                <a:off x="4289668" y="5247300"/>
                <a:ext cx="1152128" cy="30129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endParaRPr lang="es-AR" dirty="0"/>
              </a:p>
            </p:txBody>
          </p:sp>
          <p:sp>
            <p:nvSpPr>
              <p:cNvPr id="37" name="Rectángulo 36"/>
              <p:cNvSpPr/>
              <p:nvPr/>
            </p:nvSpPr>
            <p:spPr>
              <a:xfrm>
                <a:off x="4289668" y="4959268"/>
                <a:ext cx="1152128" cy="3012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38" name="Rectángulo 37"/>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sp>
          <p:nvSpPr>
            <p:cNvPr id="34" name="Rectángulo 33"/>
            <p:cNvSpPr/>
            <p:nvPr/>
          </p:nvSpPr>
          <p:spPr>
            <a:xfrm>
              <a:off x="3064870" y="5383666"/>
              <a:ext cx="1152128" cy="30129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Dq</a:t>
              </a:r>
              <a:endParaRPr lang="es-AR" dirty="0"/>
            </a:p>
          </p:txBody>
        </p:sp>
      </p:grpSp>
      <p:sp>
        <p:nvSpPr>
          <p:cNvPr id="42" name="Rectángulo 41"/>
          <p:cNvSpPr/>
          <p:nvPr/>
        </p:nvSpPr>
        <p:spPr>
          <a:xfrm>
            <a:off x="6791052" y="5120822"/>
            <a:ext cx="1152128" cy="30129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D3</a:t>
            </a:r>
          </a:p>
        </p:txBody>
      </p:sp>
      <p:grpSp>
        <p:nvGrpSpPr>
          <p:cNvPr id="43" name="Grupo 42"/>
          <p:cNvGrpSpPr/>
          <p:nvPr/>
        </p:nvGrpSpPr>
        <p:grpSpPr>
          <a:xfrm>
            <a:off x="3342770" y="2628113"/>
            <a:ext cx="2803140" cy="798740"/>
            <a:chOff x="832094" y="2917859"/>
            <a:chExt cx="2803140" cy="798740"/>
          </a:xfrm>
        </p:grpSpPr>
        <p:cxnSp>
          <p:nvCxnSpPr>
            <p:cNvPr id="44" name="Conector angular 43"/>
            <p:cNvCxnSpPr/>
            <p:nvPr/>
          </p:nvCxnSpPr>
          <p:spPr>
            <a:xfrm>
              <a:off x="832094" y="2917859"/>
              <a:ext cx="2803140" cy="776211"/>
            </a:xfrm>
            <a:prstGeom prst="bentConnector3">
              <a:avLst>
                <a:gd name="adj1" fmla="val 99837"/>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a:off x="2182078" y="2932459"/>
              <a:ext cx="17506" cy="78414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4089011" y="3422765"/>
            <a:ext cx="1157828" cy="2417109"/>
            <a:chOff x="3059170" y="3694070"/>
            <a:chExt cx="1157828" cy="2417109"/>
          </a:xfrm>
        </p:grpSpPr>
        <p:grpSp>
          <p:nvGrpSpPr>
            <p:cNvPr id="47" name="Grupo 46"/>
            <p:cNvGrpSpPr/>
            <p:nvPr/>
          </p:nvGrpSpPr>
          <p:grpSpPr>
            <a:xfrm>
              <a:off x="3059170" y="3694070"/>
              <a:ext cx="1157828" cy="2417109"/>
              <a:chOff x="4283968" y="3856186"/>
              <a:chExt cx="1157828" cy="2417109"/>
            </a:xfrm>
          </p:grpSpPr>
          <p:grpSp>
            <p:nvGrpSpPr>
              <p:cNvPr id="49" name="Grupo 48"/>
              <p:cNvGrpSpPr/>
              <p:nvPr/>
            </p:nvGrpSpPr>
            <p:grpSpPr>
              <a:xfrm>
                <a:off x="4283968" y="3856186"/>
                <a:ext cx="1152128" cy="2417109"/>
                <a:chOff x="6372200" y="3933056"/>
                <a:chExt cx="1152128" cy="2417109"/>
              </a:xfrm>
            </p:grpSpPr>
            <p:sp>
              <p:nvSpPr>
                <p:cNvPr id="53" name="Rectángulo 52"/>
                <p:cNvSpPr/>
                <p:nvPr/>
              </p:nvSpPr>
              <p:spPr>
                <a:xfrm>
                  <a:off x="6372200" y="4244050"/>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Elipse 53"/>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0" name="Rectángulo 49"/>
              <p:cNvSpPr/>
              <p:nvPr/>
            </p:nvSpPr>
            <p:spPr>
              <a:xfrm>
                <a:off x="4289668" y="5247300"/>
                <a:ext cx="1152128" cy="30129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Cq</a:t>
                </a:r>
                <a:endParaRPr lang="es-AR" dirty="0"/>
              </a:p>
            </p:txBody>
          </p:sp>
          <p:sp>
            <p:nvSpPr>
              <p:cNvPr id="51" name="Rectángulo 50"/>
              <p:cNvSpPr/>
              <p:nvPr/>
            </p:nvSpPr>
            <p:spPr>
              <a:xfrm>
                <a:off x="4289668" y="4959268"/>
                <a:ext cx="1152128" cy="30129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endParaRPr lang="es-AR" dirty="0"/>
              </a:p>
            </p:txBody>
          </p:sp>
          <p:sp>
            <p:nvSpPr>
              <p:cNvPr id="52" name="Rectángulo 51"/>
              <p:cNvSpPr/>
              <p:nvPr/>
            </p:nvSpPr>
            <p:spPr>
              <a:xfrm>
                <a:off x="4289668" y="467123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grpSp>
        <p:sp>
          <p:nvSpPr>
            <p:cNvPr id="48" name="Rectángulo 47"/>
            <p:cNvSpPr/>
            <p:nvPr/>
          </p:nvSpPr>
          <p:spPr>
            <a:xfrm>
              <a:off x="3064870" y="5383666"/>
              <a:ext cx="1152128" cy="30129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D1</a:t>
              </a:r>
            </a:p>
          </p:txBody>
        </p:sp>
      </p:grpSp>
      <p:sp>
        <p:nvSpPr>
          <p:cNvPr id="56" name="CuadroTexto 55"/>
          <p:cNvSpPr txBox="1"/>
          <p:nvPr/>
        </p:nvSpPr>
        <p:spPr>
          <a:xfrm>
            <a:off x="7180283" y="6008700"/>
            <a:ext cx="444352" cy="369332"/>
          </a:xfrm>
          <a:prstGeom prst="rect">
            <a:avLst/>
          </a:prstGeom>
          <a:noFill/>
        </p:spPr>
        <p:txBody>
          <a:bodyPr wrap="none" rtlCol="0">
            <a:spAutoFit/>
          </a:bodyPr>
          <a:lstStyle/>
          <a:p>
            <a:r>
              <a:rPr lang="es-AR" dirty="0"/>
              <a:t>D5</a:t>
            </a:r>
          </a:p>
        </p:txBody>
      </p:sp>
      <p:sp>
        <p:nvSpPr>
          <p:cNvPr id="65" name="Rectángulo 64"/>
          <p:cNvSpPr/>
          <p:nvPr/>
        </p:nvSpPr>
        <p:spPr>
          <a:xfrm>
            <a:off x="5412187" y="5109341"/>
            <a:ext cx="1152128" cy="30129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D2</a:t>
            </a:r>
          </a:p>
        </p:txBody>
      </p:sp>
      <p:cxnSp>
        <p:nvCxnSpPr>
          <p:cNvPr id="67" name="Conector angular 66"/>
          <p:cNvCxnSpPr/>
          <p:nvPr/>
        </p:nvCxnSpPr>
        <p:spPr>
          <a:xfrm>
            <a:off x="6145910" y="2638655"/>
            <a:ext cx="1268280" cy="741038"/>
          </a:xfrm>
          <a:prstGeom prst="bentConnector3">
            <a:avLst>
              <a:gd name="adj1" fmla="val 100576"/>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10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60648"/>
            <a:ext cx="8229600" cy="1143000"/>
          </a:xfrm>
        </p:spPr>
        <p:txBody>
          <a:bodyPr/>
          <a:lstStyle/>
          <a:p>
            <a:r>
              <a:rPr lang="es-AR" b="1" dirty="0"/>
              <a:t>RAID 5E y RAID 6E</a:t>
            </a:r>
          </a:p>
        </p:txBody>
      </p:sp>
      <p:sp>
        <p:nvSpPr>
          <p:cNvPr id="3" name="Marcador de contenido 2"/>
          <p:cNvSpPr>
            <a:spLocks noGrp="1"/>
          </p:cNvSpPr>
          <p:nvPr>
            <p:ph idx="1"/>
          </p:nvPr>
        </p:nvSpPr>
        <p:spPr/>
        <p:txBody>
          <a:bodyPr/>
          <a:lstStyle/>
          <a:p>
            <a:pPr marL="0" indent="0">
              <a:buNone/>
            </a:pPr>
            <a:r>
              <a:rPr lang="es-AR" dirty="0"/>
              <a:t>Similar a RAID 5 y 6 pero con un “disco de reserva” (</a:t>
            </a:r>
            <a:r>
              <a:rPr lang="es-AR" b="1" dirty="0"/>
              <a:t>“</a:t>
            </a:r>
            <a:r>
              <a:rPr lang="es-AR" b="1" dirty="0" err="1"/>
              <a:t>hot</a:t>
            </a:r>
            <a:r>
              <a:rPr lang="es-AR" b="1" dirty="0"/>
              <a:t> </a:t>
            </a:r>
            <a:r>
              <a:rPr lang="es-AR" b="1" dirty="0" err="1"/>
              <a:t>spare</a:t>
            </a:r>
            <a:r>
              <a:rPr lang="es-AR" b="1" dirty="0"/>
              <a:t>”  </a:t>
            </a:r>
            <a:r>
              <a:rPr lang="es-AR" dirty="0"/>
              <a:t>o </a:t>
            </a:r>
            <a:r>
              <a:rPr lang="es-AR" b="1" dirty="0"/>
              <a:t>“stand </a:t>
            </a:r>
            <a:r>
              <a:rPr lang="es-AR" b="1" dirty="0" err="1"/>
              <a:t>by</a:t>
            </a:r>
            <a:r>
              <a:rPr lang="es-AR" b="1" dirty="0"/>
              <a:t> </a:t>
            </a:r>
            <a:r>
              <a:rPr lang="es-AR" b="1" dirty="0" err="1"/>
              <a:t>Spare</a:t>
            </a:r>
            <a:r>
              <a:rPr lang="es-AR" b="1" dirty="0"/>
              <a:t>”)</a:t>
            </a:r>
          </a:p>
          <a:p>
            <a:pPr marL="0" indent="0">
              <a:buNone/>
            </a:pPr>
            <a:endParaRPr lang="es-AR" dirty="0"/>
          </a:p>
          <a:p>
            <a:pPr marL="0" indent="0">
              <a:buNone/>
            </a:pPr>
            <a:r>
              <a:rPr lang="es-AR" dirty="0"/>
              <a:t>- Reduce tiempos de reconstrucción</a:t>
            </a:r>
          </a:p>
          <a:p>
            <a:pPr marL="0" indent="0">
              <a:buNone/>
            </a:pPr>
            <a:r>
              <a:rPr lang="es-AR" dirty="0"/>
              <a:t>- Se mantiene un disco ocioso hasta que sucede el fallo y comienza la reconstrucción.</a:t>
            </a:r>
          </a:p>
        </p:txBody>
      </p:sp>
    </p:spTree>
    <p:extLst>
      <p:ext uri="{BB962C8B-B14F-4D97-AF65-F5344CB8AC3E}">
        <p14:creationId xmlns:p14="http://schemas.microsoft.com/office/powerpoint/2010/main" val="187344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4418" y="49926"/>
            <a:ext cx="7355160" cy="475433"/>
          </a:xfrm>
        </p:spPr>
        <p:txBody>
          <a:bodyPr>
            <a:normAutofit fontScale="90000"/>
          </a:bodyPr>
          <a:lstStyle/>
          <a:p>
            <a:r>
              <a:rPr lang="es-AR" sz="3000" b="1" dirty="0"/>
              <a:t>Cuadro Comparativo</a:t>
            </a:r>
          </a:p>
        </p:txBody>
      </p:sp>
      <p:graphicFrame>
        <p:nvGraphicFramePr>
          <p:cNvPr id="4" name="Tabla 3"/>
          <p:cNvGraphicFramePr>
            <a:graphicFrameLocks noGrp="1"/>
          </p:cNvGraphicFramePr>
          <p:nvPr>
            <p:extLst>
              <p:ext uri="{D42A27DB-BD31-4B8C-83A1-F6EECF244321}">
                <p14:modId xmlns:p14="http://schemas.microsoft.com/office/powerpoint/2010/main" val="2332936800"/>
              </p:ext>
            </p:extLst>
          </p:nvPr>
        </p:nvGraphicFramePr>
        <p:xfrm>
          <a:off x="868820" y="525359"/>
          <a:ext cx="7998061" cy="5570581"/>
        </p:xfrm>
        <a:graphic>
          <a:graphicData uri="http://schemas.openxmlformats.org/drawingml/2006/table">
            <a:tbl>
              <a:tblPr firstRow="1" firstCol="1" bandRow="1">
                <a:tableStyleId>{5C22544A-7EE6-4342-B048-85BDC9FD1C3A}</a:tableStyleId>
              </a:tblPr>
              <a:tblGrid>
                <a:gridCol w="1123391">
                  <a:extLst>
                    <a:ext uri="{9D8B030D-6E8A-4147-A177-3AD203B41FA5}">
                      <a16:colId xmlns:a16="http://schemas.microsoft.com/office/drawing/2014/main" xmlns="" val="20000"/>
                    </a:ext>
                  </a:extLst>
                </a:gridCol>
                <a:gridCol w="494421">
                  <a:extLst>
                    <a:ext uri="{9D8B030D-6E8A-4147-A177-3AD203B41FA5}">
                      <a16:colId xmlns:a16="http://schemas.microsoft.com/office/drawing/2014/main" xmlns="" val="20001"/>
                    </a:ext>
                  </a:extLst>
                </a:gridCol>
                <a:gridCol w="1824393">
                  <a:extLst>
                    <a:ext uri="{9D8B030D-6E8A-4147-A177-3AD203B41FA5}">
                      <a16:colId xmlns:a16="http://schemas.microsoft.com/office/drawing/2014/main" xmlns="" val="20002"/>
                    </a:ext>
                  </a:extLst>
                </a:gridCol>
                <a:gridCol w="1586164">
                  <a:extLst>
                    <a:ext uri="{9D8B030D-6E8A-4147-A177-3AD203B41FA5}">
                      <a16:colId xmlns:a16="http://schemas.microsoft.com/office/drawing/2014/main" xmlns="" val="20003"/>
                    </a:ext>
                  </a:extLst>
                </a:gridCol>
                <a:gridCol w="1484846">
                  <a:extLst>
                    <a:ext uri="{9D8B030D-6E8A-4147-A177-3AD203B41FA5}">
                      <a16:colId xmlns:a16="http://schemas.microsoft.com/office/drawing/2014/main" xmlns="" val="20004"/>
                    </a:ext>
                  </a:extLst>
                </a:gridCol>
                <a:gridCol w="1484846">
                  <a:extLst>
                    <a:ext uri="{9D8B030D-6E8A-4147-A177-3AD203B41FA5}">
                      <a16:colId xmlns:a16="http://schemas.microsoft.com/office/drawing/2014/main" xmlns="" val="20005"/>
                    </a:ext>
                  </a:extLst>
                </a:gridCol>
              </a:tblGrid>
              <a:tr h="721268">
                <a:tc>
                  <a:txBody>
                    <a:bodyPr/>
                    <a:lstStyle/>
                    <a:p>
                      <a:pPr algn="ctr">
                        <a:lnSpc>
                          <a:spcPct val="115000"/>
                        </a:lnSpc>
                        <a:spcAft>
                          <a:spcPts val="0"/>
                        </a:spcAft>
                      </a:pPr>
                      <a:r>
                        <a:rPr lang="es-AR" sz="1200" dirty="0">
                          <a:effectLst/>
                        </a:rPr>
                        <a:t>Categoría</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Nivel</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Descripción</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Tasa petición E/S (Lectura/Escritura)</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Tasa transferencia de datos (Lectura/Escritura)</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a:effectLst/>
                        </a:rPr>
                        <a:t>Aplicaciones normales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0"/>
                  </a:ext>
                </a:extLst>
              </a:tr>
              <a:tr h="765995">
                <a:tc>
                  <a:txBody>
                    <a:bodyPr/>
                    <a:lstStyle/>
                    <a:p>
                      <a:pPr>
                        <a:lnSpc>
                          <a:spcPct val="115000"/>
                        </a:lnSpc>
                        <a:spcAft>
                          <a:spcPts val="0"/>
                        </a:spcAft>
                      </a:pPr>
                      <a:r>
                        <a:rPr lang="es-AR" sz="1200">
                          <a:effectLst/>
                        </a:rPr>
                        <a:t>Bandas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0</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No redundante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Grandes distribuciones: Excelente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Distribuciones pequeñas: Excelente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Aplicaciones que requieren alto rendimiento para datos no críticos.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1"/>
                  </a:ext>
                </a:extLst>
              </a:tr>
              <a:tr h="574497">
                <a:tc>
                  <a:txBody>
                    <a:bodyPr/>
                    <a:lstStyle/>
                    <a:p>
                      <a:pPr>
                        <a:lnSpc>
                          <a:spcPct val="115000"/>
                        </a:lnSpc>
                        <a:spcAft>
                          <a:spcPts val="0"/>
                        </a:spcAft>
                      </a:pPr>
                      <a:r>
                        <a:rPr lang="es-AR" sz="1200">
                          <a:effectLst/>
                        </a:rPr>
                        <a:t>Espejo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a:effectLst/>
                        </a:rPr>
                        <a:t>1</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Copia espejo</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Bueno/justo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Justo/justo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Controladores del sistema: archivos críticos.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2"/>
                  </a:ext>
                </a:extLst>
              </a:tr>
              <a:tr h="382998">
                <a:tc rowSpan="2">
                  <a:txBody>
                    <a:bodyPr/>
                    <a:lstStyle/>
                    <a:p>
                      <a:pPr>
                        <a:lnSpc>
                          <a:spcPct val="115000"/>
                        </a:lnSpc>
                        <a:spcAft>
                          <a:spcPts val="0"/>
                        </a:spcAft>
                      </a:pPr>
                      <a:r>
                        <a:rPr lang="es-AR" sz="1200">
                          <a:effectLst/>
                        </a:rPr>
                        <a:t>Acceso paralelo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2</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Redundancia por código </a:t>
                      </a:r>
                      <a:r>
                        <a:rPr lang="es-AR" sz="1200" dirty="0" err="1">
                          <a:effectLst/>
                        </a:rPr>
                        <a:t>Hamming</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Pobre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Excelente</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 </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3"/>
                  </a:ext>
                </a:extLst>
              </a:tr>
              <a:tr h="765995">
                <a:tc vMerge="1">
                  <a:txBody>
                    <a:bodyPr/>
                    <a:lstStyle/>
                    <a:p>
                      <a:endParaRPr lang="es-AR"/>
                    </a:p>
                  </a:txBody>
                  <a:tcPr/>
                </a:tc>
                <a:tc>
                  <a:txBody>
                    <a:bodyPr/>
                    <a:lstStyle/>
                    <a:p>
                      <a:pPr algn="ctr">
                        <a:lnSpc>
                          <a:spcPct val="115000"/>
                        </a:lnSpc>
                        <a:spcAft>
                          <a:spcPts val="0"/>
                        </a:spcAft>
                      </a:pPr>
                      <a:r>
                        <a:rPr lang="es-AR" sz="1200">
                          <a:effectLst/>
                        </a:rPr>
                        <a:t>3</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Paridad por intercalación de bits</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Pobre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Excelente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Solicitud de E/S de gran tamaño en aplicaciones tales como imágenes, CAD.</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4"/>
                  </a:ext>
                </a:extLst>
              </a:tr>
              <a:tr h="432761">
                <a:tc rowSpan="3">
                  <a:txBody>
                    <a:bodyPr/>
                    <a:lstStyle/>
                    <a:p>
                      <a:pPr>
                        <a:lnSpc>
                          <a:spcPct val="115000"/>
                        </a:lnSpc>
                        <a:spcAft>
                          <a:spcPts val="0"/>
                        </a:spcAft>
                      </a:pPr>
                      <a:r>
                        <a:rPr lang="es-AR" sz="1200" dirty="0">
                          <a:effectLst/>
                        </a:rPr>
                        <a:t>Acceso independiente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4</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a:effectLst/>
                        </a:rPr>
                        <a:t>Paridad por intercalación de bloques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Excelente/justo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Justo/pobre</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 </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5"/>
                  </a:ext>
                </a:extLst>
              </a:tr>
              <a:tr h="721268">
                <a:tc vMerge="1">
                  <a:txBody>
                    <a:bodyPr/>
                    <a:lstStyle/>
                    <a:p>
                      <a:endParaRPr lang="es-AR"/>
                    </a:p>
                  </a:txBody>
                  <a:tcPr/>
                </a:tc>
                <a:tc>
                  <a:txBody>
                    <a:bodyPr/>
                    <a:lstStyle/>
                    <a:p>
                      <a:pPr algn="ctr">
                        <a:lnSpc>
                          <a:spcPct val="115000"/>
                        </a:lnSpc>
                        <a:spcAft>
                          <a:spcPts val="0"/>
                        </a:spcAft>
                      </a:pPr>
                      <a:r>
                        <a:rPr lang="es-AR" sz="1200">
                          <a:effectLst/>
                        </a:rPr>
                        <a:t>5</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a:effectLst/>
                        </a:rPr>
                        <a:t>Paridad por intercalación distribuida de bloques</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Excelente/justo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Justo/pobre</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Alta tasa de solicitudes, lectura intensiva, búsqueda de datos.</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6"/>
                  </a:ext>
                </a:extLst>
              </a:tr>
              <a:tr h="765995">
                <a:tc vMerge="1">
                  <a:txBody>
                    <a:bodyPr/>
                    <a:lstStyle/>
                    <a:p>
                      <a:endParaRPr lang="es-AR"/>
                    </a:p>
                  </a:txBody>
                  <a:tcPr/>
                </a:tc>
                <a:tc>
                  <a:txBody>
                    <a:bodyPr/>
                    <a:lstStyle/>
                    <a:p>
                      <a:pPr algn="ctr">
                        <a:lnSpc>
                          <a:spcPct val="115000"/>
                        </a:lnSpc>
                        <a:spcAft>
                          <a:spcPts val="0"/>
                        </a:spcAft>
                      </a:pPr>
                      <a:r>
                        <a:rPr lang="es-AR" sz="1200">
                          <a:effectLst/>
                        </a:rPr>
                        <a:t>6</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tc>
                  <a:txBody>
                    <a:bodyPr/>
                    <a:lstStyle/>
                    <a:p>
                      <a:pPr algn="ctr">
                        <a:lnSpc>
                          <a:spcPct val="115000"/>
                        </a:lnSpc>
                        <a:spcAft>
                          <a:spcPts val="0"/>
                        </a:spcAft>
                      </a:pPr>
                      <a:r>
                        <a:rPr lang="es-AR" sz="1200" dirty="0">
                          <a:effectLst/>
                        </a:rPr>
                        <a:t>Paridad por intercalación doblemente distribuida de bloques.</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a:effectLst/>
                        </a:rPr>
                        <a:t>Excelente/justo</a:t>
                      </a:r>
                      <a:endParaRPr lang="es-AR" sz="120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Justo/pobre</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nchor="ctr"/>
                </a:tc>
                <a:tc>
                  <a:txBody>
                    <a:bodyPr/>
                    <a:lstStyle/>
                    <a:p>
                      <a:pPr algn="ctr">
                        <a:lnSpc>
                          <a:spcPct val="115000"/>
                        </a:lnSpc>
                        <a:spcAft>
                          <a:spcPts val="0"/>
                        </a:spcAft>
                      </a:pPr>
                      <a:r>
                        <a:rPr lang="es-AR" sz="1200" dirty="0">
                          <a:effectLst/>
                        </a:rPr>
                        <a:t>Aplicaciones que requieren una disponibilidad extremadamente alta.</a:t>
                      </a:r>
                      <a:endParaRPr lang="es-AR" sz="1200" dirty="0">
                        <a:effectLst/>
                        <a:latin typeface="Calibri" panose="020F0502020204030204" pitchFamily="34" charset="0"/>
                        <a:ea typeface="Calibri" panose="020F0502020204030204" pitchFamily="34" charset="0"/>
                        <a:cs typeface="Arial" panose="020B0604020202020204" pitchFamily="34" charset="0"/>
                      </a:endParaRPr>
                    </a:p>
                  </a:txBody>
                  <a:tcPr marL="50313" marR="50313" marT="0" marB="0"/>
                </a:tc>
                <a:extLst>
                  <a:ext uri="{0D108BD9-81ED-4DB2-BD59-A6C34878D82A}">
                    <a16:rowId xmlns:a16="http://schemas.microsoft.com/office/drawing/2014/main" xmlns="" val="10007"/>
                  </a:ext>
                </a:extLst>
              </a:tr>
            </a:tbl>
          </a:graphicData>
        </a:graphic>
      </p:graphicFrame>
      <p:sp>
        <p:nvSpPr>
          <p:cNvPr id="3" name="Rectángulo 2"/>
          <p:cNvSpPr/>
          <p:nvPr/>
        </p:nvSpPr>
        <p:spPr>
          <a:xfrm>
            <a:off x="323527" y="6367870"/>
            <a:ext cx="8543353" cy="1047979"/>
          </a:xfrm>
          <a:prstGeom prst="rect">
            <a:avLst/>
          </a:prstGeom>
        </p:spPr>
        <p:txBody>
          <a:bodyPr wrap="square">
            <a:spAutoFit/>
          </a:bodyPr>
          <a:lstStyle/>
          <a:p>
            <a:pPr algn="ctr">
              <a:lnSpc>
                <a:spcPct val="115000"/>
              </a:lnSpc>
              <a:spcAft>
                <a:spcPts val="0"/>
              </a:spcAft>
            </a:pPr>
            <a:r>
              <a:rPr lang="es-AR" dirty="0"/>
              <a:t>* Tasa de Peticiones de ES se refiere cuantas ES tienen que hacer los dispositivos para obtener un dato. Para el Caso de R2 los datos se dividen a nivel de Bytes por lo que tengo que hacer varias ES para obtener un dato</a:t>
            </a:r>
            <a:endParaRPr lang="es-AR"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05601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492896"/>
            <a:ext cx="8229600" cy="1143000"/>
          </a:xfrm>
        </p:spPr>
        <p:txBody>
          <a:bodyPr/>
          <a:lstStyle/>
          <a:p>
            <a:r>
              <a:rPr lang="es-AR" b="1" dirty="0"/>
              <a:t>ANIDADOS DE RAID</a:t>
            </a:r>
          </a:p>
        </p:txBody>
      </p:sp>
    </p:spTree>
    <p:extLst>
      <p:ext uri="{BB962C8B-B14F-4D97-AF65-F5344CB8AC3E}">
        <p14:creationId xmlns:p14="http://schemas.microsoft.com/office/powerpoint/2010/main" val="257168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AR" b="1" dirty="0"/>
              <a:t>Cintas magnéticas</a:t>
            </a:r>
          </a:p>
        </p:txBody>
      </p:sp>
      <p:sp>
        <p:nvSpPr>
          <p:cNvPr id="3" name="Marcador de contenido 2"/>
          <p:cNvSpPr>
            <a:spLocks noGrp="1"/>
          </p:cNvSpPr>
          <p:nvPr>
            <p:ph idx="1"/>
          </p:nvPr>
        </p:nvSpPr>
        <p:spPr>
          <a:xfrm>
            <a:off x="422796" y="1427634"/>
            <a:ext cx="8229600" cy="4857403"/>
          </a:xfrm>
        </p:spPr>
        <p:txBody>
          <a:bodyPr>
            <a:normAutofit fontScale="62500" lnSpcReduction="20000"/>
          </a:bodyPr>
          <a:lstStyle/>
          <a:p>
            <a:r>
              <a:rPr lang="es-AR" dirty="0"/>
              <a:t>La cinta magnética se suele utilizar hace tiempo como soporte de almacenamiento secundario. Aunque es relativamente permanente y puede albergar grandes cantidades de datos, su tiempo de acceso es lento comparado con el de la memoria principal y el disco magnético. Además, el acceso aleatorio a cinta magnética es unas 1000 veces más lento que el acceso aleatorio a un disco magnético, por lo que las cintas no resultan muy útiles como almacenamiento secundario. Las cintas se utilizan principalmente para copias de seguridad, para el almacenamiento de datos que se utilicen de forma infrecuente y como medio para transferir información de un sistema a otro.</a:t>
            </a:r>
          </a:p>
          <a:p>
            <a:r>
              <a:rPr lang="es-AR" dirty="0"/>
              <a:t>Las cintas se insertan en una unidad de cinta y se bobina o rebobinan para hacerlas pasar por debajo de un cabezal de lectura-escritura. Para desplazarse al punto correcto de la cinta pueden hacer falta minutos, pero una vez que se encuentra en la posición correcta, las unidades de cinta pueden escribir datos a velocidades comparables a las de las unidades de disco.</a:t>
            </a:r>
          </a:p>
          <a:p>
            <a:endParaRPr lang="es-AR" dirty="0"/>
          </a:p>
          <a:p>
            <a:r>
              <a:rPr lang="es-AR" b="1" dirty="0"/>
              <a:t>BLABLABLABLABLA…….mejor vean como realmente son</a:t>
            </a:r>
          </a:p>
        </p:txBody>
      </p:sp>
    </p:spTree>
    <p:extLst>
      <p:ext uri="{BB962C8B-B14F-4D97-AF65-F5344CB8AC3E}">
        <p14:creationId xmlns:p14="http://schemas.microsoft.com/office/powerpoint/2010/main" val="2796474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rtl="1"/>
            <a:r>
              <a:rPr lang="es-AR" b="1" u="sng" dirty="0"/>
              <a:t>Niveles RAID – Nivel 0+1</a:t>
            </a:r>
            <a:endParaRPr lang="es-AR" dirty="0"/>
          </a:p>
        </p:txBody>
      </p:sp>
      <p:sp>
        <p:nvSpPr>
          <p:cNvPr id="3" name="Marcador de contenido 2"/>
          <p:cNvSpPr>
            <a:spLocks noGrp="1"/>
          </p:cNvSpPr>
          <p:nvPr>
            <p:ph idx="1"/>
          </p:nvPr>
        </p:nvSpPr>
        <p:spPr/>
        <p:txBody>
          <a:bodyPr>
            <a:normAutofit fontScale="85000" lnSpcReduction="20000"/>
          </a:bodyPr>
          <a:lstStyle/>
          <a:p>
            <a:r>
              <a:rPr lang="es-AR" dirty="0"/>
              <a:t>El esquema de organización RAID nivel 0 + 1 hace referencia a una com­binación de los niveles RAID 0 y 1. RAID 0 proporciona la mejora en las prestaciones, mien­tras que RAID 1 proporciona la fiabilidad. Generalmente, este nivel proporciona un mejor rendimiento que</a:t>
            </a:r>
            <a:r>
              <a:rPr lang="es-AR" b="1" dirty="0"/>
              <a:t> RAID 5.</a:t>
            </a:r>
            <a:r>
              <a:rPr lang="es-AR" dirty="0"/>
              <a:t> Resulta común en aquellos entornos en los que son importantes tanto las prestaciones como la fiabilidad. Desafortunadamente, este esquema dobla al número de discos necesarios para el almacenamiento, al igual que</a:t>
            </a:r>
            <a:r>
              <a:rPr lang="es-AR" b="1" dirty="0"/>
              <a:t> RAID</a:t>
            </a:r>
            <a:r>
              <a:rPr lang="es-AR" dirty="0"/>
              <a:t> 1, por lo que tam­bién es más caro. En</a:t>
            </a:r>
            <a:r>
              <a:rPr lang="es-AR" b="1" dirty="0"/>
              <a:t> RAID</a:t>
            </a:r>
            <a:r>
              <a:rPr lang="es-AR" dirty="0"/>
              <a:t> 0 + 1, se distribuye en bandas un conjunto de discos y luego ese conjunto se duplica en espejo en otro conjunto equivalente.</a:t>
            </a:r>
          </a:p>
          <a:p>
            <a:endParaRPr lang="es-AR" dirty="0"/>
          </a:p>
        </p:txBody>
      </p:sp>
    </p:spTree>
    <p:extLst>
      <p:ext uri="{BB962C8B-B14F-4D97-AF65-F5344CB8AC3E}">
        <p14:creationId xmlns:p14="http://schemas.microsoft.com/office/powerpoint/2010/main" val="3013747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033" y="-106970"/>
            <a:ext cx="6840098" cy="1143000"/>
          </a:xfrm>
        </p:spPr>
        <p:txBody>
          <a:bodyPr>
            <a:normAutofit fontScale="90000"/>
          </a:bodyPr>
          <a:lstStyle/>
          <a:p>
            <a:r>
              <a:rPr lang="es-AR" b="1" dirty="0"/>
              <a:t>RAID 0+1 (espejo de divisiones)</a:t>
            </a:r>
          </a:p>
        </p:txBody>
      </p:sp>
      <p:sp>
        <p:nvSpPr>
          <p:cNvPr id="4" name="Rectángulo 3"/>
          <p:cNvSpPr/>
          <p:nvPr/>
        </p:nvSpPr>
        <p:spPr>
          <a:xfrm>
            <a:off x="251520" y="98072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4" name="Grupo 13"/>
          <p:cNvGrpSpPr/>
          <p:nvPr/>
        </p:nvGrpSpPr>
        <p:grpSpPr>
          <a:xfrm>
            <a:off x="1691680" y="3678489"/>
            <a:ext cx="1152128" cy="2417109"/>
            <a:chOff x="2267744" y="3856186"/>
            <a:chExt cx="1152128" cy="2417109"/>
          </a:xfrm>
        </p:grpSpPr>
        <p:grpSp>
          <p:nvGrpSpPr>
            <p:cNvPr id="12" name="Grupo 11"/>
            <p:cNvGrpSpPr/>
            <p:nvPr/>
          </p:nvGrpSpPr>
          <p:grpSpPr>
            <a:xfrm>
              <a:off x="2267744" y="385618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Rectángulo 31"/>
            <p:cNvSpPr/>
            <p:nvPr/>
          </p:nvSpPr>
          <p:spPr>
            <a:xfrm>
              <a:off x="2267744"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A5</a:t>
              </a:r>
            </a:p>
          </p:txBody>
        </p:sp>
        <p:sp>
          <p:nvSpPr>
            <p:cNvPr id="34" name="Rectángulo 33"/>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36" name="Rectángulo 35"/>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6" name="Grupo 5"/>
          <p:cNvGrpSpPr/>
          <p:nvPr/>
        </p:nvGrpSpPr>
        <p:grpSpPr>
          <a:xfrm>
            <a:off x="3059170" y="3694070"/>
            <a:ext cx="1157828" cy="2417109"/>
            <a:chOff x="4283968" y="3856186"/>
            <a:chExt cx="1157828" cy="2417109"/>
          </a:xfrm>
        </p:grpSpPr>
        <p:grpSp>
          <p:nvGrpSpPr>
            <p:cNvPr id="13" name="Grupo 12"/>
            <p:cNvGrpSpPr/>
            <p:nvPr/>
          </p:nvGrpSpPr>
          <p:grpSpPr>
            <a:xfrm>
              <a:off x="4283968" y="3856186"/>
              <a:ext cx="1152128" cy="2417109"/>
              <a:chOff x="6372200" y="3933056"/>
              <a:chExt cx="1152128" cy="2417109"/>
            </a:xfrm>
          </p:grpSpPr>
          <p:sp>
            <p:nvSpPr>
              <p:cNvPr id="9" name="Rectángulo 8"/>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3" name="Rectángulo 32"/>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A6</a:t>
              </a:r>
            </a:p>
          </p:txBody>
        </p:sp>
        <p:sp>
          <p:nvSpPr>
            <p:cNvPr id="35" name="Rectángulo 34"/>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sp>
          <p:nvSpPr>
            <p:cNvPr id="37" name="Rectángulo 36"/>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41" name="Grupo 40"/>
          <p:cNvGrpSpPr/>
          <p:nvPr/>
        </p:nvGrpSpPr>
        <p:grpSpPr>
          <a:xfrm>
            <a:off x="5724128" y="3678489"/>
            <a:ext cx="1152128" cy="2417109"/>
            <a:chOff x="2267744" y="3856186"/>
            <a:chExt cx="1152128" cy="2417109"/>
          </a:xfrm>
        </p:grpSpPr>
        <p:grpSp>
          <p:nvGrpSpPr>
            <p:cNvPr id="42" name="Grupo 41"/>
            <p:cNvGrpSpPr/>
            <p:nvPr/>
          </p:nvGrpSpPr>
          <p:grpSpPr>
            <a:xfrm>
              <a:off x="2267744" y="3856186"/>
              <a:ext cx="1152128" cy="2417109"/>
              <a:chOff x="4716016" y="3032956"/>
              <a:chExt cx="1152128" cy="2417109"/>
            </a:xfrm>
          </p:grpSpPr>
          <p:sp>
            <p:nvSpPr>
              <p:cNvPr id="46" name="Rectángulo 45"/>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3" name="Rectángulo 42"/>
            <p:cNvSpPr/>
            <p:nvPr/>
          </p:nvSpPr>
          <p:spPr>
            <a:xfrm>
              <a:off x="2267744"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A5</a:t>
              </a:r>
            </a:p>
          </p:txBody>
        </p:sp>
        <p:sp>
          <p:nvSpPr>
            <p:cNvPr id="44" name="Rectángulo 43"/>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45" name="Rectángulo 44"/>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49" name="Grupo 48"/>
          <p:cNvGrpSpPr/>
          <p:nvPr/>
        </p:nvGrpSpPr>
        <p:grpSpPr>
          <a:xfrm>
            <a:off x="7091618" y="3694070"/>
            <a:ext cx="1157828" cy="2417109"/>
            <a:chOff x="4283968" y="3856186"/>
            <a:chExt cx="1157828" cy="2417109"/>
          </a:xfrm>
        </p:grpSpPr>
        <p:grpSp>
          <p:nvGrpSpPr>
            <p:cNvPr id="50" name="Grupo 49"/>
            <p:cNvGrpSpPr/>
            <p:nvPr/>
          </p:nvGrpSpPr>
          <p:grpSpPr>
            <a:xfrm>
              <a:off x="4283968" y="3856186"/>
              <a:ext cx="1152128" cy="2417109"/>
              <a:chOff x="6372200" y="3933056"/>
              <a:chExt cx="1152128" cy="2417109"/>
            </a:xfrm>
          </p:grpSpPr>
          <p:sp>
            <p:nvSpPr>
              <p:cNvPr id="54" name="Rectángulo 53"/>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1" name="Rectángulo 50"/>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A6</a:t>
              </a:r>
            </a:p>
          </p:txBody>
        </p:sp>
        <p:sp>
          <p:nvSpPr>
            <p:cNvPr id="52" name="Rectángulo 51"/>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sp>
          <p:nvSpPr>
            <p:cNvPr id="53" name="Rectángulo 52"/>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59" name="Grupo 58"/>
          <p:cNvGrpSpPr/>
          <p:nvPr/>
        </p:nvGrpSpPr>
        <p:grpSpPr>
          <a:xfrm>
            <a:off x="2267744" y="2879553"/>
            <a:ext cx="1367490" cy="814517"/>
            <a:chOff x="2267744" y="2879553"/>
            <a:chExt cx="1367490" cy="814517"/>
          </a:xfrm>
        </p:grpSpPr>
        <p:cxnSp>
          <p:nvCxnSpPr>
            <p:cNvPr id="15" name="Conector angular 14"/>
            <p:cNvCxnSpPr>
              <a:endCxn id="10" idx="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endCxn id="5" idx="0"/>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p:cNvGrpSpPr/>
          <p:nvPr/>
        </p:nvGrpSpPr>
        <p:grpSpPr>
          <a:xfrm>
            <a:off x="6300192" y="2892558"/>
            <a:ext cx="1367490" cy="814517"/>
            <a:chOff x="2267744" y="2879553"/>
            <a:chExt cx="1367490" cy="814517"/>
          </a:xfrm>
        </p:grpSpPr>
        <p:cxnSp>
          <p:nvCxnSpPr>
            <p:cNvPr id="61" name="Conector angular 6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2916478" y="2095525"/>
            <a:ext cx="4175140" cy="798936"/>
            <a:chOff x="2267744" y="2879553"/>
            <a:chExt cx="1367490" cy="798936"/>
          </a:xfrm>
        </p:grpSpPr>
        <p:cxnSp>
          <p:nvCxnSpPr>
            <p:cNvPr id="64" name="Conector angular 63"/>
            <p:cNvCxnSpPr/>
            <p:nvPr/>
          </p:nvCxnSpPr>
          <p:spPr>
            <a:xfrm>
              <a:off x="2273478" y="2890941"/>
              <a:ext cx="1361756" cy="787548"/>
            </a:xfrm>
            <a:prstGeom prst="bentConnector3">
              <a:avLst>
                <a:gd name="adj1" fmla="val 997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Conector angular 68"/>
          <p:cNvCxnSpPr>
            <a:stCxn id="4" idx="3"/>
          </p:cNvCxnSpPr>
          <p:nvPr/>
        </p:nvCxnSpPr>
        <p:spPr>
          <a:xfrm>
            <a:off x="2555776" y="1556792"/>
            <a:ext cx="2515108" cy="529655"/>
          </a:xfrm>
          <a:prstGeom prst="bentConnector3">
            <a:avLst>
              <a:gd name="adj1" fmla="val 999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Título 1"/>
          <p:cNvSpPr txBox="1">
            <a:spLocks/>
          </p:cNvSpPr>
          <p:nvPr/>
        </p:nvSpPr>
        <p:spPr>
          <a:xfrm>
            <a:off x="1601505" y="3043318"/>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0</a:t>
            </a:r>
          </a:p>
        </p:txBody>
      </p:sp>
      <p:sp>
        <p:nvSpPr>
          <p:cNvPr id="74" name="Título 1"/>
          <p:cNvSpPr txBox="1">
            <a:spLocks/>
          </p:cNvSpPr>
          <p:nvPr/>
        </p:nvSpPr>
        <p:spPr>
          <a:xfrm>
            <a:off x="5615454" y="3031220"/>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0</a:t>
            </a:r>
          </a:p>
        </p:txBody>
      </p:sp>
      <p:sp>
        <p:nvSpPr>
          <p:cNvPr id="75" name="Título 1"/>
          <p:cNvSpPr txBox="1">
            <a:spLocks/>
          </p:cNvSpPr>
          <p:nvPr/>
        </p:nvSpPr>
        <p:spPr>
          <a:xfrm>
            <a:off x="3585510" y="2180648"/>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1</a:t>
            </a:r>
          </a:p>
        </p:txBody>
      </p:sp>
      <p:sp>
        <p:nvSpPr>
          <p:cNvPr id="76" name="CuadroTexto 75"/>
          <p:cNvSpPr txBox="1"/>
          <p:nvPr/>
        </p:nvSpPr>
        <p:spPr>
          <a:xfrm>
            <a:off x="1862679" y="6275917"/>
            <a:ext cx="894797" cy="369332"/>
          </a:xfrm>
          <a:prstGeom prst="rect">
            <a:avLst/>
          </a:prstGeom>
          <a:noFill/>
        </p:spPr>
        <p:txBody>
          <a:bodyPr wrap="none" rtlCol="0">
            <a:spAutoFit/>
          </a:bodyPr>
          <a:lstStyle/>
          <a:p>
            <a:r>
              <a:rPr lang="es-AR" dirty="0"/>
              <a:t>D1 = 1T</a:t>
            </a:r>
          </a:p>
        </p:txBody>
      </p:sp>
      <p:sp>
        <p:nvSpPr>
          <p:cNvPr id="77" name="CuadroTexto 76"/>
          <p:cNvSpPr txBox="1"/>
          <p:nvPr/>
        </p:nvSpPr>
        <p:spPr>
          <a:xfrm>
            <a:off x="3354750" y="6264613"/>
            <a:ext cx="894797" cy="369332"/>
          </a:xfrm>
          <a:prstGeom prst="rect">
            <a:avLst/>
          </a:prstGeom>
          <a:noFill/>
        </p:spPr>
        <p:txBody>
          <a:bodyPr wrap="none" rtlCol="0">
            <a:spAutoFit/>
          </a:bodyPr>
          <a:lstStyle/>
          <a:p>
            <a:r>
              <a:rPr lang="es-AR" dirty="0"/>
              <a:t>D2 = 1T</a:t>
            </a:r>
          </a:p>
        </p:txBody>
      </p:sp>
      <p:sp>
        <p:nvSpPr>
          <p:cNvPr id="78" name="CuadroTexto 77"/>
          <p:cNvSpPr txBox="1"/>
          <p:nvPr/>
        </p:nvSpPr>
        <p:spPr>
          <a:xfrm>
            <a:off x="5892582" y="6234615"/>
            <a:ext cx="894797" cy="369332"/>
          </a:xfrm>
          <a:prstGeom prst="rect">
            <a:avLst/>
          </a:prstGeom>
          <a:noFill/>
        </p:spPr>
        <p:txBody>
          <a:bodyPr wrap="none" rtlCol="0">
            <a:spAutoFit/>
          </a:bodyPr>
          <a:lstStyle/>
          <a:p>
            <a:r>
              <a:rPr lang="es-AR" dirty="0"/>
              <a:t>D3 = 1T</a:t>
            </a:r>
          </a:p>
        </p:txBody>
      </p:sp>
      <p:sp>
        <p:nvSpPr>
          <p:cNvPr id="79" name="CuadroTexto 78"/>
          <p:cNvSpPr txBox="1"/>
          <p:nvPr/>
        </p:nvSpPr>
        <p:spPr>
          <a:xfrm>
            <a:off x="7220283" y="6208904"/>
            <a:ext cx="894797" cy="369332"/>
          </a:xfrm>
          <a:prstGeom prst="rect">
            <a:avLst/>
          </a:prstGeom>
          <a:noFill/>
        </p:spPr>
        <p:txBody>
          <a:bodyPr wrap="none" rtlCol="0">
            <a:spAutoFit/>
          </a:bodyPr>
          <a:lstStyle/>
          <a:p>
            <a:r>
              <a:rPr lang="es-AR" dirty="0"/>
              <a:t>D4 = 1T</a:t>
            </a:r>
          </a:p>
        </p:txBody>
      </p:sp>
    </p:spTree>
    <p:extLst>
      <p:ext uri="{BB962C8B-B14F-4D97-AF65-F5344CB8AC3E}">
        <p14:creationId xmlns:p14="http://schemas.microsoft.com/office/powerpoint/2010/main" val="358319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rtl="1"/>
            <a:r>
              <a:rPr lang="es-AR" b="1" u="sng" dirty="0"/>
              <a:t>Niveles RAID – Nivel 1+0</a:t>
            </a:r>
            <a:endParaRPr lang="es-AR" dirty="0"/>
          </a:p>
        </p:txBody>
      </p:sp>
      <p:sp>
        <p:nvSpPr>
          <p:cNvPr id="3" name="Marcador de contenido 2"/>
          <p:cNvSpPr>
            <a:spLocks noGrp="1"/>
          </p:cNvSpPr>
          <p:nvPr>
            <p:ph idx="1"/>
          </p:nvPr>
        </p:nvSpPr>
        <p:spPr/>
        <p:txBody>
          <a:bodyPr>
            <a:normAutofit fontScale="85000" lnSpcReduction="20000"/>
          </a:bodyPr>
          <a:lstStyle/>
          <a:p>
            <a:r>
              <a:rPr lang="es-AR" dirty="0"/>
              <a:t>Pues ahora estaríamos en el caso contrario, también se le llamada </a:t>
            </a:r>
            <a:r>
              <a:rPr lang="es-AR" b="1" dirty="0"/>
              <a:t>RAID 10</a:t>
            </a:r>
            <a:r>
              <a:rPr lang="es-AR" dirty="0"/>
              <a:t> o </a:t>
            </a:r>
            <a:r>
              <a:rPr lang="es-AR" b="1" dirty="0"/>
              <a:t>división de espejos</a:t>
            </a:r>
            <a:r>
              <a:rPr lang="es-AR" dirty="0"/>
              <a:t>. Ahora tendremos un </a:t>
            </a:r>
            <a:r>
              <a:rPr lang="es-AR" b="1" dirty="0"/>
              <a:t>nivel principal de tipo 0</a:t>
            </a:r>
            <a:r>
              <a:rPr lang="es-AR" dirty="0"/>
              <a:t> que divide los datos almacenados entre los distintos subniveles. A su vez tendremos varios </a:t>
            </a:r>
            <a:r>
              <a:rPr lang="es-AR" b="1" dirty="0"/>
              <a:t>subniveles de tipo 1</a:t>
            </a:r>
            <a:r>
              <a:rPr lang="es-AR" dirty="0"/>
              <a:t> que se encargarán de replicar los datos en los discos </a:t>
            </a:r>
            <a:r>
              <a:rPr lang="es-AR" dirty="0" err="1"/>
              <a:t>rigidos</a:t>
            </a:r>
            <a:r>
              <a:rPr lang="es-AR" dirty="0"/>
              <a:t> que tengan en su interior.</a:t>
            </a:r>
          </a:p>
          <a:p>
            <a:r>
              <a:rPr lang="es-AR" dirty="0"/>
              <a:t>En este caso la tolerancia a fallos nos va a permitir que se puedan romper todos los discos de un subnivel a excepción de uno, y será necesario que al menos quede un disco sano en cada uno de los subniveles para no perder información.</a:t>
            </a:r>
          </a:p>
        </p:txBody>
      </p:sp>
    </p:spTree>
    <p:extLst>
      <p:ext uri="{BB962C8B-B14F-4D97-AF65-F5344CB8AC3E}">
        <p14:creationId xmlns:p14="http://schemas.microsoft.com/office/powerpoint/2010/main" val="1438014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96763"/>
            <a:ext cx="7920880" cy="1143000"/>
          </a:xfrm>
        </p:spPr>
        <p:txBody>
          <a:bodyPr>
            <a:normAutofit/>
          </a:bodyPr>
          <a:lstStyle/>
          <a:p>
            <a:r>
              <a:rPr lang="es-AR" b="1" dirty="0"/>
              <a:t>RAID 1+0 (división de Espejos)</a:t>
            </a:r>
          </a:p>
        </p:txBody>
      </p:sp>
      <p:sp>
        <p:nvSpPr>
          <p:cNvPr id="4" name="Rectángulo 3"/>
          <p:cNvSpPr/>
          <p:nvPr/>
        </p:nvSpPr>
        <p:spPr>
          <a:xfrm>
            <a:off x="251520" y="980728"/>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14" name="Grupo 13"/>
          <p:cNvGrpSpPr/>
          <p:nvPr/>
        </p:nvGrpSpPr>
        <p:grpSpPr>
          <a:xfrm>
            <a:off x="1691680" y="3678489"/>
            <a:ext cx="1152128" cy="2417109"/>
            <a:chOff x="2267744" y="3856186"/>
            <a:chExt cx="1152128" cy="2417109"/>
          </a:xfrm>
        </p:grpSpPr>
        <p:grpSp>
          <p:nvGrpSpPr>
            <p:cNvPr id="12" name="Grupo 11"/>
            <p:cNvGrpSpPr/>
            <p:nvPr/>
          </p:nvGrpSpPr>
          <p:grpSpPr>
            <a:xfrm>
              <a:off x="2267744" y="3856186"/>
              <a:ext cx="1152128" cy="2417109"/>
              <a:chOff x="4716016" y="3032956"/>
              <a:chExt cx="1152128" cy="2417109"/>
            </a:xfrm>
          </p:grpSpPr>
          <p:sp>
            <p:nvSpPr>
              <p:cNvPr id="7" name="Rectángulo 6"/>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Elipse 4"/>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Rectángulo 31"/>
            <p:cNvSpPr/>
            <p:nvPr/>
          </p:nvSpPr>
          <p:spPr>
            <a:xfrm>
              <a:off x="2267744"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A5</a:t>
              </a:r>
            </a:p>
          </p:txBody>
        </p:sp>
        <p:sp>
          <p:nvSpPr>
            <p:cNvPr id="34" name="Rectángulo 33"/>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36" name="Rectángulo 35"/>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6" name="Grupo 5"/>
          <p:cNvGrpSpPr/>
          <p:nvPr/>
        </p:nvGrpSpPr>
        <p:grpSpPr>
          <a:xfrm>
            <a:off x="3059170" y="3694070"/>
            <a:ext cx="1157828" cy="2417109"/>
            <a:chOff x="4283968" y="3856186"/>
            <a:chExt cx="1157828" cy="2417109"/>
          </a:xfrm>
        </p:grpSpPr>
        <p:grpSp>
          <p:nvGrpSpPr>
            <p:cNvPr id="13" name="Grupo 12"/>
            <p:cNvGrpSpPr/>
            <p:nvPr/>
          </p:nvGrpSpPr>
          <p:grpSpPr>
            <a:xfrm>
              <a:off x="4283968" y="3856186"/>
              <a:ext cx="1152128" cy="2417109"/>
              <a:chOff x="6372200" y="3933056"/>
              <a:chExt cx="1152128" cy="2417109"/>
            </a:xfrm>
          </p:grpSpPr>
          <p:sp>
            <p:nvSpPr>
              <p:cNvPr id="9" name="Rectángulo 8"/>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3" name="Rectángulo 32"/>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A5</a:t>
              </a:r>
            </a:p>
          </p:txBody>
        </p:sp>
        <p:sp>
          <p:nvSpPr>
            <p:cNvPr id="35" name="Rectángulo 34"/>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sp>
          <p:nvSpPr>
            <p:cNvPr id="37" name="Rectángulo 36"/>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41" name="Grupo 40"/>
          <p:cNvGrpSpPr/>
          <p:nvPr/>
        </p:nvGrpSpPr>
        <p:grpSpPr>
          <a:xfrm>
            <a:off x="5724128" y="3678489"/>
            <a:ext cx="1152128" cy="2417109"/>
            <a:chOff x="2267744" y="3856186"/>
            <a:chExt cx="1152128" cy="2417109"/>
          </a:xfrm>
        </p:grpSpPr>
        <p:grpSp>
          <p:nvGrpSpPr>
            <p:cNvPr id="42" name="Grupo 41"/>
            <p:cNvGrpSpPr/>
            <p:nvPr/>
          </p:nvGrpSpPr>
          <p:grpSpPr>
            <a:xfrm>
              <a:off x="2267744" y="3856186"/>
              <a:ext cx="1152128" cy="2417109"/>
              <a:chOff x="4716016" y="3032956"/>
              <a:chExt cx="1152128" cy="2417109"/>
            </a:xfrm>
          </p:grpSpPr>
          <p:sp>
            <p:nvSpPr>
              <p:cNvPr id="46" name="Rectángulo 45"/>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3" name="Rectángulo 42"/>
            <p:cNvSpPr/>
            <p:nvPr/>
          </p:nvSpPr>
          <p:spPr>
            <a:xfrm>
              <a:off x="2267744"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A6</a:t>
              </a:r>
            </a:p>
          </p:txBody>
        </p:sp>
        <p:sp>
          <p:nvSpPr>
            <p:cNvPr id="44" name="Rectángulo 43"/>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sp>
          <p:nvSpPr>
            <p:cNvPr id="45" name="Rectángulo 44"/>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49" name="Grupo 48"/>
          <p:cNvGrpSpPr/>
          <p:nvPr/>
        </p:nvGrpSpPr>
        <p:grpSpPr>
          <a:xfrm>
            <a:off x="7091618" y="3694070"/>
            <a:ext cx="1157828" cy="2417109"/>
            <a:chOff x="4283968" y="3856186"/>
            <a:chExt cx="1157828" cy="2417109"/>
          </a:xfrm>
        </p:grpSpPr>
        <p:grpSp>
          <p:nvGrpSpPr>
            <p:cNvPr id="50" name="Grupo 49"/>
            <p:cNvGrpSpPr/>
            <p:nvPr/>
          </p:nvGrpSpPr>
          <p:grpSpPr>
            <a:xfrm>
              <a:off x="4283968" y="3856186"/>
              <a:ext cx="1152128" cy="2417109"/>
              <a:chOff x="6372200" y="3933056"/>
              <a:chExt cx="1152128" cy="2417109"/>
            </a:xfrm>
          </p:grpSpPr>
          <p:sp>
            <p:nvSpPr>
              <p:cNvPr id="54" name="Rectángulo 53"/>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51" name="Rectángulo 50"/>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A6</a:t>
              </a:r>
            </a:p>
          </p:txBody>
        </p:sp>
        <p:sp>
          <p:nvSpPr>
            <p:cNvPr id="52" name="Rectángulo 51"/>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sp>
          <p:nvSpPr>
            <p:cNvPr id="53" name="Rectángulo 52"/>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59" name="Grupo 58"/>
          <p:cNvGrpSpPr/>
          <p:nvPr/>
        </p:nvGrpSpPr>
        <p:grpSpPr>
          <a:xfrm>
            <a:off x="2267744" y="2879553"/>
            <a:ext cx="1367490" cy="814517"/>
            <a:chOff x="2267744" y="2879553"/>
            <a:chExt cx="1367490" cy="814517"/>
          </a:xfrm>
        </p:grpSpPr>
        <p:cxnSp>
          <p:nvCxnSpPr>
            <p:cNvPr id="15" name="Conector angular 14"/>
            <p:cNvCxnSpPr>
              <a:endCxn id="10" idx="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endCxn id="5" idx="0"/>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p:cNvGrpSpPr/>
          <p:nvPr/>
        </p:nvGrpSpPr>
        <p:grpSpPr>
          <a:xfrm>
            <a:off x="6300192" y="2892558"/>
            <a:ext cx="1367490" cy="814517"/>
            <a:chOff x="2267744" y="2879553"/>
            <a:chExt cx="1367490" cy="814517"/>
          </a:xfrm>
        </p:grpSpPr>
        <p:cxnSp>
          <p:nvCxnSpPr>
            <p:cNvPr id="61" name="Conector angular 60"/>
            <p:cNvCxnSpPr/>
            <p:nvPr/>
          </p:nvCxnSpPr>
          <p:spPr>
            <a:xfrm>
              <a:off x="2285250" y="2901922"/>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2916478" y="2095525"/>
            <a:ext cx="4175140" cy="798936"/>
            <a:chOff x="2267744" y="2879553"/>
            <a:chExt cx="1367490" cy="798936"/>
          </a:xfrm>
        </p:grpSpPr>
        <p:cxnSp>
          <p:nvCxnSpPr>
            <p:cNvPr id="64" name="Conector angular 63"/>
            <p:cNvCxnSpPr/>
            <p:nvPr/>
          </p:nvCxnSpPr>
          <p:spPr>
            <a:xfrm>
              <a:off x="2273478" y="2890941"/>
              <a:ext cx="1361756" cy="787548"/>
            </a:xfrm>
            <a:prstGeom prst="bentConnector3">
              <a:avLst>
                <a:gd name="adj1" fmla="val 997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Conector angular 68"/>
          <p:cNvCxnSpPr>
            <a:stCxn id="4" idx="3"/>
          </p:cNvCxnSpPr>
          <p:nvPr/>
        </p:nvCxnSpPr>
        <p:spPr>
          <a:xfrm>
            <a:off x="2555776" y="1556792"/>
            <a:ext cx="2515108" cy="529655"/>
          </a:xfrm>
          <a:prstGeom prst="bentConnector3">
            <a:avLst>
              <a:gd name="adj1" fmla="val 999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Título 1"/>
          <p:cNvSpPr txBox="1">
            <a:spLocks/>
          </p:cNvSpPr>
          <p:nvPr/>
        </p:nvSpPr>
        <p:spPr>
          <a:xfrm>
            <a:off x="1601505" y="3043318"/>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1</a:t>
            </a:r>
          </a:p>
        </p:txBody>
      </p:sp>
      <p:sp>
        <p:nvSpPr>
          <p:cNvPr id="74" name="Título 1"/>
          <p:cNvSpPr txBox="1">
            <a:spLocks/>
          </p:cNvSpPr>
          <p:nvPr/>
        </p:nvSpPr>
        <p:spPr>
          <a:xfrm>
            <a:off x="5615454" y="3031220"/>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1</a:t>
            </a:r>
          </a:p>
        </p:txBody>
      </p:sp>
      <p:sp>
        <p:nvSpPr>
          <p:cNvPr id="75" name="Título 1"/>
          <p:cNvSpPr txBox="1">
            <a:spLocks/>
          </p:cNvSpPr>
          <p:nvPr/>
        </p:nvSpPr>
        <p:spPr>
          <a:xfrm>
            <a:off x="3585510" y="2180648"/>
            <a:ext cx="2754471" cy="51102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0</a:t>
            </a:r>
          </a:p>
        </p:txBody>
      </p:sp>
      <p:sp>
        <p:nvSpPr>
          <p:cNvPr id="76" name="CuadroTexto 75"/>
          <p:cNvSpPr txBox="1"/>
          <p:nvPr/>
        </p:nvSpPr>
        <p:spPr>
          <a:xfrm>
            <a:off x="1862679" y="6275917"/>
            <a:ext cx="894797" cy="369332"/>
          </a:xfrm>
          <a:prstGeom prst="rect">
            <a:avLst/>
          </a:prstGeom>
          <a:noFill/>
        </p:spPr>
        <p:txBody>
          <a:bodyPr wrap="none" rtlCol="0">
            <a:spAutoFit/>
          </a:bodyPr>
          <a:lstStyle/>
          <a:p>
            <a:r>
              <a:rPr lang="es-AR" dirty="0"/>
              <a:t>D1 = 1T</a:t>
            </a:r>
          </a:p>
        </p:txBody>
      </p:sp>
      <p:sp>
        <p:nvSpPr>
          <p:cNvPr id="77" name="CuadroTexto 76"/>
          <p:cNvSpPr txBox="1"/>
          <p:nvPr/>
        </p:nvSpPr>
        <p:spPr>
          <a:xfrm>
            <a:off x="3354750" y="6264613"/>
            <a:ext cx="894797" cy="369332"/>
          </a:xfrm>
          <a:prstGeom prst="rect">
            <a:avLst/>
          </a:prstGeom>
          <a:noFill/>
        </p:spPr>
        <p:txBody>
          <a:bodyPr wrap="none" rtlCol="0">
            <a:spAutoFit/>
          </a:bodyPr>
          <a:lstStyle/>
          <a:p>
            <a:r>
              <a:rPr lang="es-AR" dirty="0"/>
              <a:t>D2 = 1T</a:t>
            </a:r>
          </a:p>
        </p:txBody>
      </p:sp>
      <p:sp>
        <p:nvSpPr>
          <p:cNvPr id="78" name="CuadroTexto 77"/>
          <p:cNvSpPr txBox="1"/>
          <p:nvPr/>
        </p:nvSpPr>
        <p:spPr>
          <a:xfrm>
            <a:off x="5892582" y="6234615"/>
            <a:ext cx="894797" cy="369332"/>
          </a:xfrm>
          <a:prstGeom prst="rect">
            <a:avLst/>
          </a:prstGeom>
          <a:noFill/>
        </p:spPr>
        <p:txBody>
          <a:bodyPr wrap="none" rtlCol="0">
            <a:spAutoFit/>
          </a:bodyPr>
          <a:lstStyle/>
          <a:p>
            <a:r>
              <a:rPr lang="es-AR" dirty="0"/>
              <a:t>D3 = 1T</a:t>
            </a:r>
          </a:p>
        </p:txBody>
      </p:sp>
      <p:sp>
        <p:nvSpPr>
          <p:cNvPr id="79" name="CuadroTexto 78"/>
          <p:cNvSpPr txBox="1"/>
          <p:nvPr/>
        </p:nvSpPr>
        <p:spPr>
          <a:xfrm>
            <a:off x="7220283" y="6208904"/>
            <a:ext cx="894797" cy="369332"/>
          </a:xfrm>
          <a:prstGeom prst="rect">
            <a:avLst/>
          </a:prstGeom>
          <a:noFill/>
        </p:spPr>
        <p:txBody>
          <a:bodyPr wrap="none" rtlCol="0">
            <a:spAutoFit/>
          </a:bodyPr>
          <a:lstStyle/>
          <a:p>
            <a:r>
              <a:rPr lang="es-AR" dirty="0"/>
              <a:t>D4 = 1T</a:t>
            </a:r>
          </a:p>
        </p:txBody>
      </p:sp>
    </p:spTree>
    <p:extLst>
      <p:ext uri="{BB962C8B-B14F-4D97-AF65-F5344CB8AC3E}">
        <p14:creationId xmlns:p14="http://schemas.microsoft.com/office/powerpoint/2010/main" val="888718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8520" y="240408"/>
            <a:ext cx="8229600" cy="1143000"/>
          </a:xfrm>
        </p:spPr>
        <p:txBody>
          <a:bodyPr/>
          <a:lstStyle/>
          <a:p>
            <a:r>
              <a:rPr lang="es-AR" b="1" dirty="0"/>
              <a:t>RAID 50</a:t>
            </a:r>
          </a:p>
        </p:txBody>
      </p:sp>
      <p:sp>
        <p:nvSpPr>
          <p:cNvPr id="6" name="Rectángulo 5"/>
          <p:cNvSpPr/>
          <p:nvPr/>
        </p:nvSpPr>
        <p:spPr>
          <a:xfrm>
            <a:off x="971600" y="1383854"/>
            <a:ext cx="6966520" cy="3693319"/>
          </a:xfrm>
          <a:prstGeom prst="rect">
            <a:avLst/>
          </a:prstGeom>
        </p:spPr>
        <p:txBody>
          <a:bodyPr wrap="square">
            <a:spAutoFit/>
          </a:bodyPr>
          <a:lstStyle/>
          <a:p>
            <a:r>
              <a:rPr lang="es-AR" dirty="0">
                <a:solidFill>
                  <a:srgbClr val="000000"/>
                </a:solidFill>
                <a:latin typeface="-apple-system"/>
              </a:rPr>
              <a:t>Otra posible de las combinaciones de RAID a cuál más enrevesada para conseguir la </a:t>
            </a:r>
            <a:r>
              <a:rPr lang="es-AR" b="1" dirty="0">
                <a:solidFill>
                  <a:srgbClr val="000000"/>
                </a:solidFill>
                <a:latin typeface="-apple-system"/>
              </a:rPr>
              <a:t>máxima redundancia, fiabilidad y velocidad</a:t>
            </a:r>
            <a:r>
              <a:rPr lang="es-AR" dirty="0">
                <a:solidFill>
                  <a:srgbClr val="000000"/>
                </a:solidFill>
                <a:latin typeface="-apple-system"/>
              </a:rPr>
              <a:t>. Veremos también la </a:t>
            </a:r>
            <a:r>
              <a:rPr lang="es-AR" b="1" dirty="0">
                <a:solidFill>
                  <a:srgbClr val="000000"/>
                </a:solidFill>
                <a:latin typeface="-apple-system"/>
              </a:rPr>
              <a:t>RAID 50</a:t>
            </a:r>
            <a:r>
              <a:rPr lang="es-AR" dirty="0">
                <a:solidFill>
                  <a:srgbClr val="000000"/>
                </a:solidFill>
                <a:latin typeface="-apple-system"/>
              </a:rPr>
              <a:t>, que se trata de un nivel principal en RAID 0 que divide los datos de los </a:t>
            </a:r>
            <a:r>
              <a:rPr lang="es-AR" b="1" dirty="0">
                <a:solidFill>
                  <a:srgbClr val="000000"/>
                </a:solidFill>
                <a:latin typeface="-apple-system"/>
              </a:rPr>
              <a:t>subniveles configurados como RAID 5 (pueden ser 2 como en la siguiente figura o mas, pero como mínimo se necesitan 6 discos)</a:t>
            </a:r>
            <a:r>
              <a:rPr lang="es-AR" dirty="0">
                <a:solidFill>
                  <a:srgbClr val="000000"/>
                </a:solidFill>
                <a:latin typeface="-apple-system"/>
              </a:rPr>
              <a:t>, con sus respectivos tres discos.</a:t>
            </a:r>
          </a:p>
          <a:p>
            <a:r>
              <a:rPr lang="es-AR" b="1" dirty="0">
                <a:solidFill>
                  <a:srgbClr val="000000"/>
                </a:solidFill>
                <a:latin typeface="-apple-system"/>
              </a:rPr>
              <a:t>En cada bloque RAID 5 tendremos una serie de datos con su correspondiente paridad. En este caso, un disco puede fallar en cada RAID 5, y nos asegurará la integridad de los datos, pero si fallan más, perderemos los datos que haya ahí almacenados.</a:t>
            </a:r>
          </a:p>
          <a:p>
            <a:endParaRPr lang="es-AR" dirty="0"/>
          </a:p>
        </p:txBody>
      </p:sp>
    </p:spTree>
    <p:extLst>
      <p:ext uri="{BB962C8B-B14F-4D97-AF65-F5344CB8AC3E}">
        <p14:creationId xmlns:p14="http://schemas.microsoft.com/office/powerpoint/2010/main" val="4236360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RAID 50</a:t>
            </a:r>
          </a:p>
        </p:txBody>
      </p:sp>
      <p:sp>
        <p:nvSpPr>
          <p:cNvPr id="7" name="Rectángulo 6"/>
          <p:cNvSpPr/>
          <p:nvPr/>
        </p:nvSpPr>
        <p:spPr>
          <a:xfrm>
            <a:off x="480208" y="1417638"/>
            <a:ext cx="1731989" cy="77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CONTROLADORA  RAID</a:t>
            </a:r>
          </a:p>
        </p:txBody>
      </p:sp>
      <p:grpSp>
        <p:nvGrpSpPr>
          <p:cNvPr id="8" name="Grupo 7"/>
          <p:cNvGrpSpPr/>
          <p:nvPr/>
        </p:nvGrpSpPr>
        <p:grpSpPr>
          <a:xfrm>
            <a:off x="967372" y="3223749"/>
            <a:ext cx="865994" cy="1618219"/>
            <a:chOff x="2267744" y="3856186"/>
            <a:chExt cx="1152128" cy="2417109"/>
          </a:xfrm>
        </p:grpSpPr>
        <p:grpSp>
          <p:nvGrpSpPr>
            <p:cNvPr id="9" name="Grupo 8"/>
            <p:cNvGrpSpPr/>
            <p:nvPr/>
          </p:nvGrpSpPr>
          <p:grpSpPr>
            <a:xfrm>
              <a:off x="2267744" y="3856186"/>
              <a:ext cx="1152128" cy="2417109"/>
              <a:chOff x="4716016" y="3032956"/>
              <a:chExt cx="1152128" cy="2417109"/>
            </a:xfrm>
          </p:grpSpPr>
          <p:sp>
            <p:nvSpPr>
              <p:cNvPr id="13" name="Rectángulo 12"/>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0" name="Rectángulo 9"/>
            <p:cNvSpPr/>
            <p:nvPr/>
          </p:nvSpPr>
          <p:spPr>
            <a:xfrm>
              <a:off x="2267744" y="5476366"/>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endParaRPr lang="es-AR" dirty="0"/>
            </a:p>
          </p:txBody>
        </p:sp>
        <p:sp>
          <p:nvSpPr>
            <p:cNvPr id="11" name="Rectángulo 10"/>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B1</a:t>
              </a:r>
            </a:p>
          </p:txBody>
        </p:sp>
        <p:sp>
          <p:nvSpPr>
            <p:cNvPr id="12" name="Rectángulo 11"/>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A1</a:t>
              </a:r>
            </a:p>
          </p:txBody>
        </p:sp>
      </p:grpSp>
      <p:grpSp>
        <p:nvGrpSpPr>
          <p:cNvPr id="16" name="Grupo 15"/>
          <p:cNvGrpSpPr/>
          <p:nvPr/>
        </p:nvGrpSpPr>
        <p:grpSpPr>
          <a:xfrm>
            <a:off x="1995243" y="3234180"/>
            <a:ext cx="870279" cy="1618219"/>
            <a:chOff x="4283968" y="3856186"/>
            <a:chExt cx="1157828" cy="2417109"/>
          </a:xfrm>
        </p:grpSpPr>
        <p:grpSp>
          <p:nvGrpSpPr>
            <p:cNvPr id="17" name="Grupo 16"/>
            <p:cNvGrpSpPr/>
            <p:nvPr/>
          </p:nvGrpSpPr>
          <p:grpSpPr>
            <a:xfrm>
              <a:off x="4283968" y="3856186"/>
              <a:ext cx="1152128" cy="2417109"/>
              <a:chOff x="6372200" y="3933056"/>
              <a:chExt cx="1152128" cy="2417109"/>
            </a:xfrm>
          </p:grpSpPr>
          <p:sp>
            <p:nvSpPr>
              <p:cNvPr id="21" name="Rectángulo 20"/>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Elipse 21"/>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Elipse 22"/>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8" name="Rectángulo 17"/>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C1</a:t>
              </a:r>
            </a:p>
          </p:txBody>
        </p:sp>
        <p:sp>
          <p:nvSpPr>
            <p:cNvPr id="19" name="Rectángulo 18"/>
            <p:cNvSpPr/>
            <p:nvPr/>
          </p:nvSpPr>
          <p:spPr>
            <a:xfrm>
              <a:off x="4289668" y="5189140"/>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endParaRPr lang="es-AR" dirty="0"/>
            </a:p>
          </p:txBody>
        </p:sp>
        <p:sp>
          <p:nvSpPr>
            <p:cNvPr id="20" name="Rectángulo 19"/>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A2</a:t>
              </a:r>
            </a:p>
          </p:txBody>
        </p:sp>
      </p:grpSp>
      <p:grpSp>
        <p:nvGrpSpPr>
          <p:cNvPr id="46" name="Grupo 45"/>
          <p:cNvGrpSpPr/>
          <p:nvPr/>
        </p:nvGrpSpPr>
        <p:grpSpPr>
          <a:xfrm>
            <a:off x="2448724" y="2163978"/>
            <a:ext cx="3477188" cy="534876"/>
            <a:chOff x="2267744" y="2879553"/>
            <a:chExt cx="1367490" cy="798936"/>
          </a:xfrm>
        </p:grpSpPr>
        <p:cxnSp>
          <p:nvCxnSpPr>
            <p:cNvPr id="47" name="Conector angular 46"/>
            <p:cNvCxnSpPr/>
            <p:nvPr/>
          </p:nvCxnSpPr>
          <p:spPr>
            <a:xfrm>
              <a:off x="2273478" y="2890941"/>
              <a:ext cx="1361756" cy="787548"/>
            </a:xfrm>
            <a:prstGeom prst="bentConnector3">
              <a:avLst>
                <a:gd name="adj1" fmla="val 997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2267744" y="2879553"/>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 name="Conector angular 48"/>
          <p:cNvCxnSpPr>
            <a:stCxn id="7" idx="3"/>
          </p:cNvCxnSpPr>
          <p:nvPr/>
        </p:nvCxnSpPr>
        <p:spPr>
          <a:xfrm>
            <a:off x="2212197" y="1803304"/>
            <a:ext cx="1890475" cy="354596"/>
          </a:xfrm>
          <a:prstGeom prst="bentConnector3">
            <a:avLst>
              <a:gd name="adj1" fmla="val 9999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Título 1"/>
          <p:cNvSpPr txBox="1">
            <a:spLocks/>
          </p:cNvSpPr>
          <p:nvPr/>
        </p:nvSpPr>
        <p:spPr>
          <a:xfrm>
            <a:off x="1982684" y="2327762"/>
            <a:ext cx="2070392" cy="342122"/>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5</a:t>
            </a:r>
          </a:p>
        </p:txBody>
      </p:sp>
      <p:sp>
        <p:nvSpPr>
          <p:cNvPr id="52" name="Título 1"/>
          <p:cNvSpPr txBox="1">
            <a:spLocks/>
          </p:cNvSpPr>
          <p:nvPr/>
        </p:nvSpPr>
        <p:spPr>
          <a:xfrm>
            <a:off x="3592303" y="1802742"/>
            <a:ext cx="2070392" cy="342122"/>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0</a:t>
            </a:r>
          </a:p>
        </p:txBody>
      </p:sp>
      <p:sp>
        <p:nvSpPr>
          <p:cNvPr id="53" name="CuadroTexto 52"/>
          <p:cNvSpPr txBox="1"/>
          <p:nvPr/>
        </p:nvSpPr>
        <p:spPr>
          <a:xfrm>
            <a:off x="1178193" y="4917824"/>
            <a:ext cx="444352" cy="369332"/>
          </a:xfrm>
          <a:prstGeom prst="rect">
            <a:avLst/>
          </a:prstGeom>
          <a:noFill/>
        </p:spPr>
        <p:txBody>
          <a:bodyPr wrap="none" rtlCol="0">
            <a:spAutoFit/>
          </a:bodyPr>
          <a:lstStyle/>
          <a:p>
            <a:r>
              <a:rPr lang="es-AR" dirty="0"/>
              <a:t>D1</a:t>
            </a:r>
          </a:p>
        </p:txBody>
      </p:sp>
      <p:sp>
        <p:nvSpPr>
          <p:cNvPr id="54" name="CuadroTexto 53"/>
          <p:cNvSpPr txBox="1"/>
          <p:nvPr/>
        </p:nvSpPr>
        <p:spPr>
          <a:xfrm>
            <a:off x="2206064" y="4935038"/>
            <a:ext cx="444352" cy="369332"/>
          </a:xfrm>
          <a:prstGeom prst="rect">
            <a:avLst/>
          </a:prstGeom>
          <a:noFill/>
        </p:spPr>
        <p:txBody>
          <a:bodyPr wrap="none" rtlCol="0">
            <a:spAutoFit/>
          </a:bodyPr>
          <a:lstStyle/>
          <a:p>
            <a:r>
              <a:rPr lang="es-AR" dirty="0"/>
              <a:t>D2</a:t>
            </a:r>
          </a:p>
        </p:txBody>
      </p:sp>
      <p:sp>
        <p:nvSpPr>
          <p:cNvPr id="55" name="CuadroTexto 54"/>
          <p:cNvSpPr txBox="1"/>
          <p:nvPr/>
        </p:nvSpPr>
        <p:spPr>
          <a:xfrm>
            <a:off x="4720300" y="4935038"/>
            <a:ext cx="444352" cy="369332"/>
          </a:xfrm>
          <a:prstGeom prst="rect">
            <a:avLst/>
          </a:prstGeom>
          <a:noFill/>
        </p:spPr>
        <p:txBody>
          <a:bodyPr wrap="none" rtlCol="0">
            <a:spAutoFit/>
          </a:bodyPr>
          <a:lstStyle/>
          <a:p>
            <a:r>
              <a:rPr lang="es-AR" dirty="0"/>
              <a:t>D4</a:t>
            </a:r>
          </a:p>
        </p:txBody>
      </p:sp>
      <p:sp>
        <p:nvSpPr>
          <p:cNvPr id="56" name="CuadroTexto 55"/>
          <p:cNvSpPr txBox="1"/>
          <p:nvPr/>
        </p:nvSpPr>
        <p:spPr>
          <a:xfrm>
            <a:off x="5718263" y="4917824"/>
            <a:ext cx="444352" cy="369332"/>
          </a:xfrm>
          <a:prstGeom prst="rect">
            <a:avLst/>
          </a:prstGeom>
          <a:noFill/>
        </p:spPr>
        <p:txBody>
          <a:bodyPr wrap="none" rtlCol="0">
            <a:spAutoFit/>
          </a:bodyPr>
          <a:lstStyle/>
          <a:p>
            <a:r>
              <a:rPr lang="es-AR" dirty="0"/>
              <a:t>D5</a:t>
            </a:r>
          </a:p>
        </p:txBody>
      </p:sp>
      <p:grpSp>
        <p:nvGrpSpPr>
          <p:cNvPr id="58" name="Grupo 57"/>
          <p:cNvGrpSpPr/>
          <p:nvPr/>
        </p:nvGrpSpPr>
        <p:grpSpPr>
          <a:xfrm>
            <a:off x="2968339" y="3223749"/>
            <a:ext cx="870279" cy="1618219"/>
            <a:chOff x="4283968" y="3856186"/>
            <a:chExt cx="1157828" cy="2417109"/>
          </a:xfrm>
        </p:grpSpPr>
        <p:grpSp>
          <p:nvGrpSpPr>
            <p:cNvPr id="59" name="Grupo 58"/>
            <p:cNvGrpSpPr/>
            <p:nvPr/>
          </p:nvGrpSpPr>
          <p:grpSpPr>
            <a:xfrm>
              <a:off x="4283968" y="3856186"/>
              <a:ext cx="1152128" cy="2417109"/>
              <a:chOff x="6372200" y="3933056"/>
              <a:chExt cx="1152128" cy="2417109"/>
            </a:xfrm>
          </p:grpSpPr>
          <p:sp>
            <p:nvSpPr>
              <p:cNvPr id="63" name="Rectángulo 62"/>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4" name="Elipse 63"/>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5" name="Elipse 64"/>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60" name="Rectángulo 59"/>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C2</a:t>
              </a:r>
            </a:p>
          </p:txBody>
        </p:sp>
        <p:sp>
          <p:nvSpPr>
            <p:cNvPr id="61" name="Rectángulo 60"/>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B2</a:t>
              </a:r>
            </a:p>
          </p:txBody>
        </p:sp>
        <p:sp>
          <p:nvSpPr>
            <p:cNvPr id="62" name="Rectángulo 61"/>
            <p:cNvSpPr/>
            <p:nvPr/>
          </p:nvSpPr>
          <p:spPr>
            <a:xfrm>
              <a:off x="4289668" y="4887044"/>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endParaRPr lang="es-AR" dirty="0"/>
            </a:p>
          </p:txBody>
        </p:sp>
      </p:grpSp>
      <p:grpSp>
        <p:nvGrpSpPr>
          <p:cNvPr id="4" name="Grupo 3"/>
          <p:cNvGrpSpPr/>
          <p:nvPr/>
        </p:nvGrpSpPr>
        <p:grpSpPr>
          <a:xfrm>
            <a:off x="1420853" y="2674022"/>
            <a:ext cx="2057841" cy="552674"/>
            <a:chOff x="1420853" y="2674022"/>
            <a:chExt cx="2057841" cy="552674"/>
          </a:xfrm>
        </p:grpSpPr>
        <p:grpSp>
          <p:nvGrpSpPr>
            <p:cNvPr id="40" name="Grupo 39"/>
            <p:cNvGrpSpPr/>
            <p:nvPr/>
          </p:nvGrpSpPr>
          <p:grpSpPr>
            <a:xfrm>
              <a:off x="1420853" y="2674022"/>
              <a:ext cx="1027871" cy="545307"/>
              <a:chOff x="1475714" y="2303489"/>
              <a:chExt cx="1367490" cy="814517"/>
            </a:xfrm>
          </p:grpSpPr>
          <p:cxnSp>
            <p:nvCxnSpPr>
              <p:cNvPr id="41" name="Conector angular 40"/>
              <p:cNvCxnSpPr>
                <a:endCxn id="22" idx="0"/>
              </p:cNvCxnSpPr>
              <p:nvPr/>
            </p:nvCxnSpPr>
            <p:spPr>
              <a:xfrm>
                <a:off x="1493220" y="2325858"/>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p:cNvCxnSpPr>
                <a:endCxn id="14" idx="0"/>
              </p:cNvCxnSpPr>
              <p:nvPr/>
            </p:nvCxnSpPr>
            <p:spPr>
              <a:xfrm>
                <a:off x="1475714" y="2303489"/>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upo 65"/>
            <p:cNvGrpSpPr/>
            <p:nvPr/>
          </p:nvGrpSpPr>
          <p:grpSpPr>
            <a:xfrm>
              <a:off x="2450823" y="2681389"/>
              <a:ext cx="1027871" cy="545307"/>
              <a:chOff x="1475714" y="2303489"/>
              <a:chExt cx="1367490" cy="814517"/>
            </a:xfrm>
          </p:grpSpPr>
          <p:cxnSp>
            <p:nvCxnSpPr>
              <p:cNvPr id="67" name="Conector angular 66"/>
              <p:cNvCxnSpPr/>
              <p:nvPr/>
            </p:nvCxnSpPr>
            <p:spPr>
              <a:xfrm>
                <a:off x="1493220" y="2325858"/>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a:off x="1475714" y="2303489"/>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upo 76"/>
          <p:cNvGrpSpPr/>
          <p:nvPr/>
        </p:nvGrpSpPr>
        <p:grpSpPr>
          <a:xfrm>
            <a:off x="4509066" y="3240510"/>
            <a:ext cx="865994" cy="1618219"/>
            <a:chOff x="2267744" y="3856186"/>
            <a:chExt cx="1152128" cy="2417109"/>
          </a:xfrm>
        </p:grpSpPr>
        <p:grpSp>
          <p:nvGrpSpPr>
            <p:cNvPr id="78" name="Grupo 77"/>
            <p:cNvGrpSpPr/>
            <p:nvPr/>
          </p:nvGrpSpPr>
          <p:grpSpPr>
            <a:xfrm>
              <a:off x="2267744" y="3856186"/>
              <a:ext cx="1152128" cy="2417109"/>
              <a:chOff x="4716016" y="3032956"/>
              <a:chExt cx="1152128" cy="2417109"/>
            </a:xfrm>
          </p:grpSpPr>
          <p:sp>
            <p:nvSpPr>
              <p:cNvPr id="82" name="Rectángulo 81"/>
              <p:cNvSpPr/>
              <p:nvPr/>
            </p:nvSpPr>
            <p:spPr>
              <a:xfrm>
                <a:off x="4716016" y="33569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3" name="Elipse 82"/>
              <p:cNvSpPr/>
              <p:nvPr/>
            </p:nvSpPr>
            <p:spPr>
              <a:xfrm>
                <a:off x="4716016" y="30329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4" name="Elipse 83"/>
              <p:cNvSpPr/>
              <p:nvPr/>
            </p:nvSpPr>
            <p:spPr>
              <a:xfrm>
                <a:off x="4716016" y="48019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79" name="Rectángulo 78"/>
            <p:cNvSpPr/>
            <p:nvPr/>
          </p:nvSpPr>
          <p:spPr>
            <a:xfrm>
              <a:off x="2267744" y="5476366"/>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Cp</a:t>
              </a:r>
              <a:endParaRPr lang="es-AR" dirty="0"/>
            </a:p>
          </p:txBody>
        </p:sp>
        <p:sp>
          <p:nvSpPr>
            <p:cNvPr id="80" name="Rectángulo 79"/>
            <p:cNvSpPr/>
            <p:nvPr/>
          </p:nvSpPr>
          <p:spPr>
            <a:xfrm>
              <a:off x="2267744" y="518420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B3</a:t>
              </a:r>
            </a:p>
          </p:txBody>
        </p:sp>
        <p:sp>
          <p:nvSpPr>
            <p:cNvPr id="81" name="Rectángulo 80"/>
            <p:cNvSpPr/>
            <p:nvPr/>
          </p:nvSpPr>
          <p:spPr>
            <a:xfrm>
              <a:off x="2267744"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A3</a:t>
              </a:r>
            </a:p>
          </p:txBody>
        </p:sp>
      </p:grpSp>
      <p:grpSp>
        <p:nvGrpSpPr>
          <p:cNvPr id="85" name="Grupo 84"/>
          <p:cNvGrpSpPr/>
          <p:nvPr/>
        </p:nvGrpSpPr>
        <p:grpSpPr>
          <a:xfrm>
            <a:off x="5536937" y="3250941"/>
            <a:ext cx="870279" cy="1618219"/>
            <a:chOff x="4283968" y="3856186"/>
            <a:chExt cx="1157828" cy="2417109"/>
          </a:xfrm>
        </p:grpSpPr>
        <p:grpSp>
          <p:nvGrpSpPr>
            <p:cNvPr id="86" name="Grupo 85"/>
            <p:cNvGrpSpPr/>
            <p:nvPr/>
          </p:nvGrpSpPr>
          <p:grpSpPr>
            <a:xfrm>
              <a:off x="4283968" y="3856186"/>
              <a:ext cx="1152128" cy="2417109"/>
              <a:chOff x="6372200" y="3933056"/>
              <a:chExt cx="1152128" cy="2417109"/>
            </a:xfrm>
          </p:grpSpPr>
          <p:sp>
            <p:nvSpPr>
              <p:cNvPr id="90" name="Rectángulo 89"/>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Elipse 90"/>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Elipse 91"/>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7" name="Rectángulo 86"/>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C3</a:t>
              </a:r>
            </a:p>
          </p:txBody>
        </p:sp>
        <p:sp>
          <p:nvSpPr>
            <p:cNvPr id="88" name="Rectángulo 87"/>
            <p:cNvSpPr/>
            <p:nvPr/>
          </p:nvSpPr>
          <p:spPr>
            <a:xfrm>
              <a:off x="4289668" y="5189140"/>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Bp</a:t>
              </a:r>
              <a:endParaRPr lang="es-AR" dirty="0"/>
            </a:p>
          </p:txBody>
        </p:sp>
        <p:sp>
          <p:nvSpPr>
            <p:cNvPr id="89" name="Rectángulo 88"/>
            <p:cNvSpPr/>
            <p:nvPr/>
          </p:nvSpPr>
          <p:spPr>
            <a:xfrm>
              <a:off x="4289668" y="4887044"/>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A4</a:t>
              </a:r>
            </a:p>
          </p:txBody>
        </p:sp>
      </p:grpSp>
      <p:grpSp>
        <p:nvGrpSpPr>
          <p:cNvPr id="93" name="Grupo 92"/>
          <p:cNvGrpSpPr/>
          <p:nvPr/>
        </p:nvGrpSpPr>
        <p:grpSpPr>
          <a:xfrm>
            <a:off x="6510033" y="3240510"/>
            <a:ext cx="870279" cy="1618219"/>
            <a:chOff x="4283968" y="3856186"/>
            <a:chExt cx="1157828" cy="2417109"/>
          </a:xfrm>
        </p:grpSpPr>
        <p:grpSp>
          <p:nvGrpSpPr>
            <p:cNvPr id="94" name="Grupo 93"/>
            <p:cNvGrpSpPr/>
            <p:nvPr/>
          </p:nvGrpSpPr>
          <p:grpSpPr>
            <a:xfrm>
              <a:off x="4283968" y="3856186"/>
              <a:ext cx="1152128" cy="2417109"/>
              <a:chOff x="6372200" y="3933056"/>
              <a:chExt cx="1152128" cy="2417109"/>
            </a:xfrm>
          </p:grpSpPr>
          <p:sp>
            <p:nvSpPr>
              <p:cNvPr id="98" name="Rectángulo 97"/>
              <p:cNvSpPr/>
              <p:nvPr/>
            </p:nvSpPr>
            <p:spPr>
              <a:xfrm>
                <a:off x="6372200" y="4257092"/>
                <a:ext cx="115212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9" name="Elipse 98"/>
              <p:cNvSpPr/>
              <p:nvPr/>
            </p:nvSpPr>
            <p:spPr>
              <a:xfrm>
                <a:off x="6372200" y="3933056"/>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0" name="Elipse 99"/>
              <p:cNvSpPr/>
              <p:nvPr/>
            </p:nvSpPr>
            <p:spPr>
              <a:xfrm>
                <a:off x="6372200" y="5702093"/>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95" name="Rectángulo 94"/>
            <p:cNvSpPr/>
            <p:nvPr/>
          </p:nvSpPr>
          <p:spPr>
            <a:xfrm>
              <a:off x="4289668" y="5476366"/>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C4</a:t>
              </a:r>
            </a:p>
          </p:txBody>
        </p:sp>
        <p:sp>
          <p:nvSpPr>
            <p:cNvPr id="96" name="Rectángulo 95"/>
            <p:cNvSpPr/>
            <p:nvPr/>
          </p:nvSpPr>
          <p:spPr>
            <a:xfrm>
              <a:off x="4289668" y="5189140"/>
              <a:ext cx="1152128" cy="30129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B4</a:t>
              </a:r>
            </a:p>
          </p:txBody>
        </p:sp>
        <p:sp>
          <p:nvSpPr>
            <p:cNvPr id="97" name="Rectángulo 96"/>
            <p:cNvSpPr/>
            <p:nvPr/>
          </p:nvSpPr>
          <p:spPr>
            <a:xfrm>
              <a:off x="4289668" y="4887044"/>
              <a:ext cx="1152128" cy="301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a:t>
              </a:r>
              <a:endParaRPr lang="es-AR" dirty="0"/>
            </a:p>
          </p:txBody>
        </p:sp>
      </p:grpSp>
      <p:sp>
        <p:nvSpPr>
          <p:cNvPr id="101" name="CuadroTexto 100"/>
          <p:cNvSpPr txBox="1"/>
          <p:nvPr/>
        </p:nvSpPr>
        <p:spPr>
          <a:xfrm>
            <a:off x="3157434" y="4935038"/>
            <a:ext cx="444352" cy="369332"/>
          </a:xfrm>
          <a:prstGeom prst="rect">
            <a:avLst/>
          </a:prstGeom>
          <a:noFill/>
        </p:spPr>
        <p:txBody>
          <a:bodyPr wrap="none" rtlCol="0">
            <a:spAutoFit/>
          </a:bodyPr>
          <a:lstStyle/>
          <a:p>
            <a:r>
              <a:rPr lang="es-AR" dirty="0"/>
              <a:t>D3</a:t>
            </a:r>
          </a:p>
        </p:txBody>
      </p:sp>
      <p:sp>
        <p:nvSpPr>
          <p:cNvPr id="102" name="CuadroTexto 101"/>
          <p:cNvSpPr txBox="1"/>
          <p:nvPr/>
        </p:nvSpPr>
        <p:spPr>
          <a:xfrm>
            <a:off x="6732240" y="4931876"/>
            <a:ext cx="444352" cy="369332"/>
          </a:xfrm>
          <a:prstGeom prst="rect">
            <a:avLst/>
          </a:prstGeom>
          <a:noFill/>
        </p:spPr>
        <p:txBody>
          <a:bodyPr wrap="none" rtlCol="0">
            <a:spAutoFit/>
          </a:bodyPr>
          <a:lstStyle/>
          <a:p>
            <a:r>
              <a:rPr lang="es-AR" dirty="0"/>
              <a:t>D6</a:t>
            </a:r>
          </a:p>
        </p:txBody>
      </p:sp>
      <p:grpSp>
        <p:nvGrpSpPr>
          <p:cNvPr id="103" name="Grupo 102"/>
          <p:cNvGrpSpPr/>
          <p:nvPr/>
        </p:nvGrpSpPr>
        <p:grpSpPr>
          <a:xfrm>
            <a:off x="4882784" y="2660113"/>
            <a:ext cx="2057841" cy="552674"/>
            <a:chOff x="1420853" y="2674022"/>
            <a:chExt cx="2057841" cy="552674"/>
          </a:xfrm>
        </p:grpSpPr>
        <p:grpSp>
          <p:nvGrpSpPr>
            <p:cNvPr id="104" name="Grupo 103"/>
            <p:cNvGrpSpPr/>
            <p:nvPr/>
          </p:nvGrpSpPr>
          <p:grpSpPr>
            <a:xfrm>
              <a:off x="1420853" y="2674022"/>
              <a:ext cx="1027871" cy="545307"/>
              <a:chOff x="1475714" y="2303489"/>
              <a:chExt cx="1367490" cy="814517"/>
            </a:xfrm>
          </p:grpSpPr>
          <p:cxnSp>
            <p:nvCxnSpPr>
              <p:cNvPr id="108" name="Conector angular 107"/>
              <p:cNvCxnSpPr/>
              <p:nvPr/>
            </p:nvCxnSpPr>
            <p:spPr>
              <a:xfrm>
                <a:off x="1493220" y="2325858"/>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p:cNvCxnSpPr/>
              <p:nvPr/>
            </p:nvCxnSpPr>
            <p:spPr>
              <a:xfrm>
                <a:off x="1475714" y="2303489"/>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Grupo 104"/>
            <p:cNvGrpSpPr/>
            <p:nvPr/>
          </p:nvGrpSpPr>
          <p:grpSpPr>
            <a:xfrm>
              <a:off x="2450823" y="2681389"/>
              <a:ext cx="1027871" cy="545307"/>
              <a:chOff x="1475714" y="2303489"/>
              <a:chExt cx="1367490" cy="814517"/>
            </a:xfrm>
          </p:grpSpPr>
          <p:cxnSp>
            <p:nvCxnSpPr>
              <p:cNvPr id="106" name="Conector angular 105"/>
              <p:cNvCxnSpPr/>
              <p:nvPr/>
            </p:nvCxnSpPr>
            <p:spPr>
              <a:xfrm>
                <a:off x="1493220" y="2325858"/>
                <a:ext cx="1349984" cy="792148"/>
              </a:xfrm>
              <a:prstGeom prst="bentConnector2">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p:cNvCxnSpPr/>
              <p:nvPr/>
            </p:nvCxnSpPr>
            <p:spPr>
              <a:xfrm>
                <a:off x="1475714" y="2303489"/>
                <a:ext cx="0" cy="798936"/>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0" name="Título 1"/>
          <p:cNvSpPr txBox="1">
            <a:spLocks/>
          </p:cNvSpPr>
          <p:nvPr/>
        </p:nvSpPr>
        <p:spPr>
          <a:xfrm>
            <a:off x="5426749" y="2289685"/>
            <a:ext cx="2070392" cy="342122"/>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RAID 5</a:t>
            </a:r>
          </a:p>
        </p:txBody>
      </p:sp>
    </p:spTree>
    <p:extLst>
      <p:ext uri="{BB962C8B-B14F-4D97-AF65-F5344CB8AC3E}">
        <p14:creationId xmlns:p14="http://schemas.microsoft.com/office/powerpoint/2010/main" val="453788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Calculadoras de RAID</a:t>
            </a:r>
          </a:p>
        </p:txBody>
      </p:sp>
      <p:sp>
        <p:nvSpPr>
          <p:cNvPr id="3" name="Marcador de contenido 2"/>
          <p:cNvSpPr>
            <a:spLocks noGrp="1"/>
          </p:cNvSpPr>
          <p:nvPr>
            <p:ph idx="1"/>
          </p:nvPr>
        </p:nvSpPr>
        <p:spPr>
          <a:xfrm>
            <a:off x="678396" y="1916832"/>
            <a:ext cx="7787208" cy="3124944"/>
          </a:xfrm>
        </p:spPr>
        <p:txBody>
          <a:bodyPr>
            <a:normAutofit fontScale="92500" lnSpcReduction="10000"/>
          </a:bodyPr>
          <a:lstStyle/>
          <a:p>
            <a:endParaRPr lang="es-AR" dirty="0"/>
          </a:p>
          <a:p>
            <a:r>
              <a:rPr lang="es-AR" dirty="0">
                <a:hlinkClick r:id="rId2"/>
              </a:rPr>
              <a:t>http://www.raid-calculator.com</a:t>
            </a:r>
            <a:endParaRPr lang="es-AR" dirty="0"/>
          </a:p>
          <a:p>
            <a:endParaRPr lang="es-AR" dirty="0">
              <a:hlinkClick r:id="rId3"/>
            </a:endParaRPr>
          </a:p>
          <a:p>
            <a:r>
              <a:rPr lang="es-AR" dirty="0">
                <a:hlinkClick r:id="rId3"/>
              </a:rPr>
              <a:t>https://planetcalc.com/5210/</a:t>
            </a:r>
            <a:r>
              <a:rPr lang="es-AR" dirty="0"/>
              <a:t> </a:t>
            </a:r>
            <a:r>
              <a:rPr lang="es-AR" sz="2200" dirty="0"/>
              <a:t>(con RAID obsoletas)</a:t>
            </a:r>
          </a:p>
          <a:p>
            <a:endParaRPr lang="es-AR" dirty="0">
              <a:hlinkClick r:id="rId4"/>
            </a:endParaRPr>
          </a:p>
          <a:p>
            <a:r>
              <a:rPr lang="es-AR" dirty="0">
                <a:hlinkClick r:id="rId4"/>
              </a:rPr>
              <a:t>https://eaegis.com/pages/raid-calculator</a:t>
            </a:r>
            <a:endParaRPr lang="es-AR" dirty="0"/>
          </a:p>
          <a:p>
            <a:pPr marL="0" indent="0">
              <a:buNone/>
            </a:pPr>
            <a:endParaRPr lang="es-AR" dirty="0"/>
          </a:p>
        </p:txBody>
      </p:sp>
    </p:spTree>
    <p:extLst>
      <p:ext uri="{BB962C8B-B14F-4D97-AF65-F5344CB8AC3E}">
        <p14:creationId xmlns:p14="http://schemas.microsoft.com/office/powerpoint/2010/main" val="872511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32656"/>
            <a:ext cx="8229600" cy="1143000"/>
          </a:xfrm>
        </p:spPr>
        <p:txBody>
          <a:bodyPr/>
          <a:lstStyle/>
          <a:p>
            <a:r>
              <a:rPr lang="es-AR" b="1" dirty="0"/>
              <a:t>Ahora saben que RAID es ….</a:t>
            </a:r>
          </a:p>
        </p:txBody>
      </p:sp>
      <p:pic>
        <p:nvPicPr>
          <p:cNvPr id="5" name="Imagen 4"/>
          <p:cNvPicPr>
            <a:picLocks noChangeAspect="1"/>
          </p:cNvPicPr>
          <p:nvPr/>
        </p:nvPicPr>
        <p:blipFill>
          <a:blip r:embed="rId2"/>
          <a:stretch>
            <a:fillRect/>
          </a:stretch>
        </p:blipFill>
        <p:spPr>
          <a:xfrm>
            <a:off x="1475656" y="1454944"/>
            <a:ext cx="6115050" cy="4391025"/>
          </a:xfrm>
          <a:prstGeom prst="rect">
            <a:avLst/>
          </a:prstGeom>
        </p:spPr>
      </p:pic>
    </p:spTree>
    <p:extLst>
      <p:ext uri="{BB962C8B-B14F-4D97-AF65-F5344CB8AC3E}">
        <p14:creationId xmlns:p14="http://schemas.microsoft.com/office/powerpoint/2010/main" val="65888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r>
              <a:rPr lang="es-AR" b="1" dirty="0"/>
              <a:t>Estructura de un disco</a:t>
            </a:r>
          </a:p>
        </p:txBody>
      </p:sp>
      <p:sp>
        <p:nvSpPr>
          <p:cNvPr id="3" name="Marcador de contenido 2"/>
          <p:cNvSpPr>
            <a:spLocks noGrp="1"/>
          </p:cNvSpPr>
          <p:nvPr>
            <p:ph idx="1"/>
          </p:nvPr>
        </p:nvSpPr>
        <p:spPr>
          <a:xfrm>
            <a:off x="457200" y="1196752"/>
            <a:ext cx="8229600" cy="4929411"/>
          </a:xfrm>
        </p:spPr>
        <p:txBody>
          <a:bodyPr>
            <a:normAutofit fontScale="55000" lnSpcReduction="20000"/>
          </a:bodyPr>
          <a:lstStyle/>
          <a:p>
            <a:r>
              <a:rPr lang="es-AR" dirty="0"/>
              <a:t>Las unidades de disco modernas se direccionan como grandes matrices unidimensionales de </a:t>
            </a:r>
            <a:r>
              <a:rPr lang="es-AR" b="1" dirty="0"/>
              <a:t>bloques lógicos</a:t>
            </a:r>
            <a:r>
              <a:rPr lang="es-AR" dirty="0"/>
              <a:t>, en las que el bloque lógico es la unidad de transferencia más pequeña. El tamaño de un bloque lógico es usualmente 512 bytes, aunque hay discos que pueden formatearse a bajo nivel para tener un tamaño de bloque lógico distinto. La matriz unidimensional de bloques lógicos se mapea sobre los sectores del disco secuencialmente. </a:t>
            </a:r>
            <a:r>
              <a:rPr lang="es-AR" b="1" dirty="0"/>
              <a:t>El sector 0 es el primer sector de la primera pista del cilindro más externo </a:t>
            </a:r>
            <a:r>
              <a:rPr lang="es-AR" dirty="0"/>
              <a:t>y el mapeo continua por orden a lo largo de dicha pista, después a lo largo del resto de las pistas de dicho cilindro y luego a lo largo del resto de los cilindros, desde el más externo al más interno. Utilizando este mapeo se puede convertir un número de bloque lógico en una dirección de disco compuesta por un número de cilindro, el número de pista dentro de dicho cilindro y el número de sector dentro de dicha pista. Sin embargo, en la práctica, resulta difícil realizar esta traducción, por dos razones: </a:t>
            </a:r>
          </a:p>
          <a:p>
            <a:pPr lvl="0"/>
            <a:r>
              <a:rPr lang="es-AR" dirty="0"/>
              <a:t>la mayoría de los discos tienen algunos sectores defectuosos, pero el proceso de mapeo oculta este hecho utilizando en su lugar sectores libres adicionales situados en algún otro lugar del disco. </a:t>
            </a:r>
          </a:p>
          <a:p>
            <a:pPr lvl="0"/>
            <a:r>
              <a:rPr lang="es-AR" dirty="0"/>
              <a:t>El número de sectores por pista no es constante en algunas unidades de disco.</a:t>
            </a:r>
          </a:p>
          <a:p>
            <a:endParaRPr lang="es-AR" dirty="0"/>
          </a:p>
        </p:txBody>
      </p:sp>
    </p:spTree>
    <p:extLst>
      <p:ext uri="{BB962C8B-B14F-4D97-AF65-F5344CB8AC3E}">
        <p14:creationId xmlns:p14="http://schemas.microsoft.com/office/powerpoint/2010/main" val="86715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60648"/>
            <a:ext cx="8229600" cy="1143000"/>
          </a:xfrm>
        </p:spPr>
        <p:txBody>
          <a:bodyPr>
            <a:normAutofit/>
          </a:bodyPr>
          <a:lstStyle/>
          <a:p>
            <a:r>
              <a:rPr lang="es-AR" b="1" u="sng" dirty="0"/>
              <a:t>Conexión de un disco</a:t>
            </a:r>
            <a:endParaRPr lang="es-AR" dirty="0"/>
          </a:p>
        </p:txBody>
      </p:sp>
      <p:sp>
        <p:nvSpPr>
          <p:cNvPr id="3" name="Marcador de contenido 2"/>
          <p:cNvSpPr>
            <a:spLocks noGrp="1"/>
          </p:cNvSpPr>
          <p:nvPr>
            <p:ph idx="1"/>
          </p:nvPr>
        </p:nvSpPr>
        <p:spPr/>
        <p:txBody>
          <a:bodyPr>
            <a:normAutofit fontScale="70000" lnSpcReduction="20000"/>
          </a:bodyPr>
          <a:lstStyle/>
          <a:p>
            <a:r>
              <a:rPr lang="es-AR" dirty="0"/>
              <a:t>Las computadoras acceden a los datos almacenados en disco de dos formas distintas:  </a:t>
            </a:r>
          </a:p>
          <a:p>
            <a:pPr lvl="0"/>
            <a:r>
              <a:rPr lang="es-AR" dirty="0"/>
              <a:t>Mediante puertos de E/S o </a:t>
            </a:r>
            <a:r>
              <a:rPr lang="es-AR" b="1" dirty="0"/>
              <a:t>almacenamiento conectado al host</a:t>
            </a:r>
            <a:r>
              <a:rPr lang="es-AR" dirty="0"/>
              <a:t>: esta solución resulta bas­tante común en los sistemas de pequeño tamaño. En </a:t>
            </a:r>
            <a:r>
              <a:rPr lang="es-AR" dirty="0" err="1"/>
              <a:t>PCs</a:t>
            </a:r>
            <a:r>
              <a:rPr lang="es-AR" dirty="0"/>
              <a:t> se emplean arquitecturas de buses de E/S como IDE, SATA. Los servidores y estaciones de trabajo de gama alta utilizan arquitecturas más sofisticas como SAS, SATA, SCSI y </a:t>
            </a:r>
            <a:r>
              <a:rPr lang="es-AR" dirty="0" err="1"/>
              <a:t>Fiber</a:t>
            </a:r>
            <a:r>
              <a:rPr lang="es-AR" dirty="0"/>
              <a:t> </a:t>
            </a:r>
            <a:r>
              <a:rPr lang="es-AR" dirty="0" err="1"/>
              <a:t>Channel</a:t>
            </a:r>
            <a:r>
              <a:rPr lang="es-AR" dirty="0"/>
              <a:t>.</a:t>
            </a:r>
          </a:p>
          <a:p>
            <a:pPr lvl="0"/>
            <a:r>
              <a:rPr lang="es-AR" b="1" dirty="0"/>
              <a:t>Almacenamiento conectado a la red</a:t>
            </a:r>
            <a:r>
              <a:rPr lang="es-AR" dirty="0"/>
              <a:t>: proporciona una forma conveniente para que todas las computadoras de una LAN compartan un conjunto de dispositivos de almacenamiento con la misma facilidad de denominación y de acceso que si se tratara de dispositivos de almacenamiento locales conectados al host. Sin embargo, este sistema tiende a ser menos eficientes y proporciona menos velocidad que algunas opciones de almacenamiento de conexión directa </a:t>
            </a:r>
            <a:r>
              <a:rPr lang="es-AR" b="1" dirty="0"/>
              <a:t>(En NAS o SAN)</a:t>
            </a:r>
          </a:p>
          <a:p>
            <a:endParaRPr lang="es-AR" dirty="0"/>
          </a:p>
        </p:txBody>
      </p:sp>
    </p:spTree>
    <p:extLst>
      <p:ext uri="{BB962C8B-B14F-4D97-AF65-F5344CB8AC3E}">
        <p14:creationId xmlns:p14="http://schemas.microsoft.com/office/powerpoint/2010/main" val="414010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32656"/>
            <a:ext cx="8229600" cy="1143000"/>
          </a:xfrm>
        </p:spPr>
        <p:txBody>
          <a:bodyPr>
            <a:normAutofit/>
          </a:bodyPr>
          <a:lstStyle/>
          <a:p>
            <a:r>
              <a:rPr lang="es-AR" b="1" u="sng" dirty="0"/>
              <a:t>Planificación de un disco</a:t>
            </a:r>
            <a:endParaRPr lang="es-AR" dirty="0"/>
          </a:p>
        </p:txBody>
      </p:sp>
      <p:sp>
        <p:nvSpPr>
          <p:cNvPr id="3" name="Marcador de contenido 2"/>
          <p:cNvSpPr>
            <a:spLocks noGrp="1"/>
          </p:cNvSpPr>
          <p:nvPr>
            <p:ph idx="1"/>
          </p:nvPr>
        </p:nvSpPr>
        <p:spPr/>
        <p:txBody>
          <a:bodyPr/>
          <a:lstStyle/>
          <a:p>
            <a:pPr marL="0" indent="0">
              <a:buNone/>
            </a:pPr>
            <a:r>
              <a:rPr lang="es-AR" dirty="0"/>
              <a:t>Cuando se completa una solicitud, el sistema operativo selecciona cuál es la solicitud pendiente a la que hay que dar servicio a continuación. Pueden usarse varios algoritmos de planificación de disco, de los cuales vamos a hablar a continuación:</a:t>
            </a:r>
          </a:p>
          <a:p>
            <a:endParaRPr lang="es-AR" dirty="0"/>
          </a:p>
        </p:txBody>
      </p:sp>
    </p:spTree>
    <p:extLst>
      <p:ext uri="{BB962C8B-B14F-4D97-AF65-F5344CB8AC3E}">
        <p14:creationId xmlns:p14="http://schemas.microsoft.com/office/powerpoint/2010/main" val="24349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u="sng" dirty="0"/>
              <a:t>Planificación de un disco</a:t>
            </a:r>
            <a:endParaRPr lang="es-AR" dirty="0"/>
          </a:p>
        </p:txBody>
      </p:sp>
      <p:sp>
        <p:nvSpPr>
          <p:cNvPr id="3" name="Marcador de contenido 2"/>
          <p:cNvSpPr>
            <a:spLocks noGrp="1"/>
          </p:cNvSpPr>
          <p:nvPr>
            <p:ph idx="1"/>
          </p:nvPr>
        </p:nvSpPr>
        <p:spPr/>
        <p:txBody>
          <a:bodyPr>
            <a:normAutofit/>
          </a:bodyPr>
          <a:lstStyle/>
          <a:p>
            <a:pPr lvl="0"/>
            <a:r>
              <a:rPr lang="es-AR" b="1" u="sng" dirty="0"/>
              <a:t>FCFS (</a:t>
            </a:r>
            <a:r>
              <a:rPr lang="es-AR" b="1" u="sng" dirty="0" err="1"/>
              <a:t>First</a:t>
            </a:r>
            <a:r>
              <a:rPr lang="es-AR" b="1" u="sng" dirty="0"/>
              <a:t> Come </a:t>
            </a:r>
            <a:r>
              <a:rPr lang="es-AR" b="1" u="sng" dirty="0" err="1"/>
              <a:t>First</a:t>
            </a:r>
            <a:r>
              <a:rPr lang="es-AR" b="1" u="sng" dirty="0"/>
              <a:t> </a:t>
            </a:r>
            <a:r>
              <a:rPr lang="es-AR" b="1" u="sng" dirty="0" err="1"/>
              <a:t>Served</a:t>
            </a:r>
            <a:r>
              <a:rPr lang="es-AR" b="1" u="sng" dirty="0"/>
              <a:t>):</a:t>
            </a:r>
            <a:r>
              <a:rPr lang="es-AR" b="1" dirty="0"/>
              <a:t> </a:t>
            </a:r>
            <a:r>
              <a:rPr lang="es-AR" dirty="0"/>
              <a:t>Este algoritmo tiene la ventaja de ser </a:t>
            </a:r>
            <a:r>
              <a:rPr lang="es-AR" b="1" dirty="0"/>
              <a:t>justo</a:t>
            </a:r>
            <a:r>
              <a:rPr lang="es-AR" dirty="0"/>
              <a:t> ya que las solicitudes son servidas en el orden en que llegaron, pero generalmente no proporciona el tipo de servicio más rápido.</a:t>
            </a:r>
          </a:p>
          <a:p>
            <a:endParaRPr lang="es-AR" dirty="0"/>
          </a:p>
        </p:txBody>
      </p:sp>
    </p:spTree>
    <p:extLst>
      <p:ext uri="{BB962C8B-B14F-4D97-AF65-F5344CB8AC3E}">
        <p14:creationId xmlns:p14="http://schemas.microsoft.com/office/powerpoint/2010/main" val="85055969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27152</TotalTime>
  <Words>6515</Words>
  <Application>Microsoft Office PowerPoint</Application>
  <PresentationFormat>Presentación en pantalla (4:3)</PresentationFormat>
  <Paragraphs>624</Paragraphs>
  <Slides>57</Slides>
  <Notes>3</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57</vt:i4>
      </vt:variant>
    </vt:vector>
  </HeadingPairs>
  <TitlesOfParts>
    <vt:vector size="63" baseType="lpstr">
      <vt:lpstr>-apple-system</vt:lpstr>
      <vt:lpstr>Arial</vt:lpstr>
      <vt:lpstr>Calibri</vt:lpstr>
      <vt:lpstr>Roboto</vt:lpstr>
      <vt:lpstr>Tema de Office</vt:lpstr>
      <vt:lpstr>Objeto empaquetador del shell</vt:lpstr>
      <vt:lpstr>Sistemas Operativos UNAHUR</vt:lpstr>
      <vt:lpstr>Estructuras de Almacenamiento Masivo (+RAIDs)</vt:lpstr>
      <vt:lpstr>Introducción</vt:lpstr>
      <vt:lpstr>Discos Magnéticos</vt:lpstr>
      <vt:lpstr>Cintas magnéticas</vt:lpstr>
      <vt:lpstr>Estructura de un disco</vt:lpstr>
      <vt:lpstr>Conexión de un disco</vt:lpstr>
      <vt:lpstr>Planificación de un disco</vt:lpstr>
      <vt:lpstr>Planificación de un disco</vt:lpstr>
      <vt:lpstr>Planificación de un disco</vt:lpstr>
      <vt:lpstr>Planificación de un disco</vt:lpstr>
      <vt:lpstr>SCAN</vt:lpstr>
      <vt:lpstr>Planificación de un disco</vt:lpstr>
      <vt:lpstr>C-SCAN</vt:lpstr>
      <vt:lpstr>Planificación de un disco</vt:lpstr>
      <vt:lpstr>LOOK</vt:lpstr>
      <vt:lpstr>Que tan rápido es?</vt:lpstr>
      <vt:lpstr>Velocidad de Transferencia vs RPM</vt:lpstr>
      <vt:lpstr>Gestión del disco</vt:lpstr>
      <vt:lpstr>Gestión del disco</vt:lpstr>
      <vt:lpstr>Gestión del disco</vt:lpstr>
      <vt:lpstr>Gestión del especio de intercambio</vt:lpstr>
      <vt:lpstr>RAID (Redundant Arrays of Inexpensive Disk</vt:lpstr>
      <vt:lpstr>Estructuras RAID</vt:lpstr>
      <vt:lpstr>Mejora de la fiabilidad a través de la redundancia</vt:lpstr>
      <vt:lpstr>Mejoras en las prestaciones a través del paralelismo</vt:lpstr>
      <vt:lpstr>Métodos de aplicación  de RAID de Discos</vt:lpstr>
      <vt:lpstr>Hardware Raid H710 PERC Mini (monolitic)</vt:lpstr>
      <vt:lpstr>Niveles RAID – Nivel 0</vt:lpstr>
      <vt:lpstr>RAID 0 (distribuido)</vt:lpstr>
      <vt:lpstr>Niveles RAID - NIVEL1</vt:lpstr>
      <vt:lpstr>RAID 1 (Espejo)</vt:lpstr>
      <vt:lpstr>Algoritmo de Hamming  =  “Mago Matemático”</vt:lpstr>
      <vt:lpstr>Algoritmo de Hamming</vt:lpstr>
      <vt:lpstr>Algoritmo de Hamming</vt:lpstr>
      <vt:lpstr>Algoritmo de Hamming</vt:lpstr>
      <vt:lpstr>Niveles RAID – RAID 2</vt:lpstr>
      <vt:lpstr>RAID 2</vt:lpstr>
      <vt:lpstr>Niveles RAID – RAID 3</vt:lpstr>
      <vt:lpstr>RAID 3</vt:lpstr>
      <vt:lpstr>Niveles RAID - Nivel 4 </vt:lpstr>
      <vt:lpstr>Presentación de PowerPoint</vt:lpstr>
      <vt:lpstr>Niveles RAID – Nivel 5</vt:lpstr>
      <vt:lpstr>RAID 5</vt:lpstr>
      <vt:lpstr>Niveles RAID – Nivel 6</vt:lpstr>
      <vt:lpstr>RAID 6</vt:lpstr>
      <vt:lpstr>RAID 5E y RAID 6E</vt:lpstr>
      <vt:lpstr>Cuadro Comparativo</vt:lpstr>
      <vt:lpstr>ANIDADOS DE RAID</vt:lpstr>
      <vt:lpstr>Niveles RAID – Nivel 0+1</vt:lpstr>
      <vt:lpstr>RAID 0+1 (espejo de divisiones)</vt:lpstr>
      <vt:lpstr>Niveles RAID – Nivel 1+0</vt:lpstr>
      <vt:lpstr>RAID 1+0 (división de Espejos)</vt:lpstr>
      <vt:lpstr>RAID 50</vt:lpstr>
      <vt:lpstr>RAID 50</vt:lpstr>
      <vt:lpstr>Calculadoras de RAID</vt:lpstr>
      <vt:lpstr>Ahora saben que RAID 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297</cp:revision>
  <cp:lastPrinted>2019-06-22T14:23:54Z</cp:lastPrinted>
  <dcterms:created xsi:type="dcterms:W3CDTF">2019-02-14T01:06:32Z</dcterms:created>
  <dcterms:modified xsi:type="dcterms:W3CDTF">2020-07-15T19:55:39Z</dcterms:modified>
</cp:coreProperties>
</file>