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1" r:id="rId3"/>
    <p:sldId id="341" r:id="rId4"/>
    <p:sldId id="302" r:id="rId5"/>
    <p:sldId id="303" r:id="rId6"/>
    <p:sldId id="304" r:id="rId7"/>
    <p:sldId id="305" r:id="rId8"/>
    <p:sldId id="306" r:id="rId9"/>
    <p:sldId id="312" r:id="rId10"/>
    <p:sldId id="307" r:id="rId11"/>
    <p:sldId id="308" r:id="rId12"/>
    <p:sldId id="310" r:id="rId13"/>
    <p:sldId id="314" r:id="rId14"/>
    <p:sldId id="320" r:id="rId15"/>
    <p:sldId id="321" r:id="rId16"/>
    <p:sldId id="322" r:id="rId17"/>
    <p:sldId id="336" r:id="rId18"/>
    <p:sldId id="337" r:id="rId19"/>
    <p:sldId id="316" r:id="rId20"/>
    <p:sldId id="317" r:id="rId21"/>
    <p:sldId id="318" r:id="rId22"/>
    <p:sldId id="319" r:id="rId23"/>
    <p:sldId id="324" r:id="rId24"/>
    <p:sldId id="340" r:id="rId25"/>
    <p:sldId id="326" r:id="rId26"/>
    <p:sldId id="328" r:id="rId27"/>
    <p:sldId id="329" r:id="rId28"/>
    <p:sldId id="346" r:id="rId29"/>
    <p:sldId id="331" r:id="rId30"/>
    <p:sldId id="339" r:id="rId31"/>
    <p:sldId id="327" r:id="rId32"/>
    <p:sldId id="330" r:id="rId33"/>
    <p:sldId id="345" r:id="rId34"/>
    <p:sldId id="347" r:id="rId35"/>
    <p:sldId id="344" r:id="rId36"/>
    <p:sldId id="333" r:id="rId37"/>
    <p:sldId id="338" r:id="rId38"/>
    <p:sldId id="334" r:id="rId39"/>
    <p:sldId id="335" r:id="rId40"/>
  </p:sldIdLst>
  <p:sldSz cx="9144000" cy="6858000" type="screen4x3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25CCC-1806-47FB-9A64-91264870A5A7}" v="4" dt="2024-01-25T17:07:57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24" autoAdjust="0"/>
  </p:normalViewPr>
  <p:slideViewPr>
    <p:cSldViewPr>
      <p:cViewPr varScale="1">
        <p:scale>
          <a:sx n="94" d="100"/>
          <a:sy n="94" d="100"/>
        </p:scale>
        <p:origin x="11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 Colque" userId="6036558c22446025" providerId="Windows Live" clId="Web-{2E225CCC-1806-47FB-9A64-91264870A5A7}"/>
    <pc:docChg chg="modSld">
      <pc:chgData name="Ale Colque" userId="6036558c22446025" providerId="Windows Live" clId="Web-{2E225CCC-1806-47FB-9A64-91264870A5A7}" dt="2024-01-25T17:07:57.864" v="3" actId="20577"/>
      <pc:docMkLst>
        <pc:docMk/>
      </pc:docMkLst>
      <pc:sldChg chg="modSp">
        <pc:chgData name="Ale Colque" userId="6036558c22446025" providerId="Windows Live" clId="Web-{2E225CCC-1806-47FB-9A64-91264870A5A7}" dt="2024-01-25T17:07:57.864" v="3" actId="20577"/>
        <pc:sldMkLst>
          <pc:docMk/>
          <pc:sldMk cId="0" sldId="301"/>
        </pc:sldMkLst>
        <pc:spChg chg="mod">
          <ac:chgData name="Ale Colque" userId="6036558c22446025" providerId="Windows Live" clId="Web-{2E225CCC-1806-47FB-9A64-91264870A5A7}" dt="2024-01-25T17:07:57.864" v="3" actId="20577"/>
          <ac:spMkLst>
            <pc:docMk/>
            <pc:sldMk cId="0" sldId="30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A162BA8-A2AD-4C05-9470-FE803B195BC9}" type="datetimeFigureOut">
              <a:rPr lang="es-AR" smtClean="0"/>
              <a:pPr/>
              <a:t>25/1/2024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E7D0D1C-B4D2-44D8-AE9A-93314FC51D1A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57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D0D1C-B4D2-44D8-AE9A-93314FC51D1A}" type="slidenum">
              <a:rPr lang="es-AR" smtClean="0"/>
              <a:pPr/>
              <a:t>26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344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D0D1C-B4D2-44D8-AE9A-93314FC51D1A}" type="slidenum">
              <a:rPr lang="es-AR" smtClean="0"/>
              <a:pPr/>
              <a:t>27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921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25/01/2024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imgres?imgurl=https://pbs.twimg.com/profile_images/770597096005206016/dbEciBxW_400x400.jpg&amp;imgrefurl=https://twitter.com/unahurlingham&amp;docid=Vi2EL1zThe4KPM&amp;tbnid=7weu59TG-0BvZM:&amp;vet=10ahUKEwjAnfeFiLzgAhWOK7kGHUYtD0EQMwgrKAIwAg..i&amp;w=302&amp;h=302&amp;bih=868&amp;biw=1821&amp;q=unahur&amp;ved=0ahUKEwjAnfeFiLzgAhWOK7kGHUYtD0EQMwgrKAIwAg&amp;iact=mrc&amp;uact=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irates_of_Silicon_Valley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AS/4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76672"/>
            <a:ext cx="7772400" cy="1470025"/>
          </a:xfrm>
        </p:spPr>
        <p:txBody>
          <a:bodyPr/>
          <a:lstStyle/>
          <a:p>
            <a:r>
              <a:rPr lang="es-AR" b="1" dirty="0"/>
              <a:t>Sistemas Operativos UNAHUR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Autor: Ing. Leandro Robles</a:t>
            </a:r>
          </a:p>
          <a:p>
            <a:r>
              <a:rPr lang="es-AR" dirty="0"/>
              <a:t>roblesleandro@hotmail.com</a:t>
            </a:r>
          </a:p>
        </p:txBody>
      </p:sp>
      <p:sp>
        <p:nvSpPr>
          <p:cNvPr id="20483" name="AutoShape 3" descr="Image result for unahur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92075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20485" name="AutoShape 5" descr="Image result for unahur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92075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pic>
        <p:nvPicPr>
          <p:cNvPr id="20486" name="Picture 6" descr="C:\Users\lrobles\Desktop\dbEciBxW_400x4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556792"/>
            <a:ext cx="2024062" cy="2024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API en Windows (Aplication Programming Interface)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Usuario llama a la API de Win32</a:t>
            </a:r>
          </a:p>
          <a:p>
            <a:r>
              <a:rPr lang="es-AR" dirty="0"/>
              <a:t>API contiene las llamadas al Sistema</a:t>
            </a:r>
          </a:p>
          <a:p>
            <a:r>
              <a:rPr lang="es-AR" dirty="0"/>
              <a:t>El usuario deja el control a la API sobre el Kernel (el usuario no tiene que saber nada sobre la llamada !!!!!)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API POSIX /</a:t>
            </a:r>
            <a:r>
              <a:rPr lang="es-AR" b="1" dirty="0" err="1"/>
              <a:t>Header</a:t>
            </a:r>
            <a:r>
              <a:rPr lang="es-AR" b="1" dirty="0"/>
              <a:t> en Linux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205063"/>
          </a:xfrm>
        </p:spPr>
        <p:txBody>
          <a:bodyPr>
            <a:normAutofit/>
          </a:bodyPr>
          <a:lstStyle/>
          <a:p>
            <a:r>
              <a:rPr lang="es-AR" dirty="0"/>
              <a:t>El programador utiliza una librería Standard de C. (que contiene y maneja la llamada al sistema)</a:t>
            </a:r>
          </a:p>
          <a:p>
            <a:r>
              <a:rPr lang="es-AR" dirty="0"/>
              <a:t>El programador llama a una función para el manejo de archivos.</a:t>
            </a:r>
          </a:p>
          <a:p>
            <a:r>
              <a:rPr lang="es-AR" dirty="0"/>
              <a:t>Los parámetros que se le pasan a la función </a:t>
            </a:r>
            <a:r>
              <a:rPr lang="es-AR" dirty="0" err="1"/>
              <a:t>Std</a:t>
            </a:r>
            <a:r>
              <a:rPr lang="es-AR" dirty="0"/>
              <a:t> de C pueden pasarse por Registros o a una tabla en memoria.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27584" y="5805264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/>
              <a:t>*API POSIX: P</a:t>
            </a:r>
            <a:r>
              <a:rPr lang="es-AR" dirty="0"/>
              <a:t>ortable </a:t>
            </a:r>
            <a:r>
              <a:rPr lang="es-AR" b="1" dirty="0" err="1"/>
              <a:t>O</a:t>
            </a:r>
            <a:r>
              <a:rPr lang="es-AR" dirty="0" err="1"/>
              <a:t>perating</a:t>
            </a:r>
            <a:r>
              <a:rPr lang="es-AR" dirty="0"/>
              <a:t> </a:t>
            </a:r>
            <a:r>
              <a:rPr lang="es-AR" b="1" dirty="0" err="1"/>
              <a:t>S</a:t>
            </a:r>
            <a:r>
              <a:rPr lang="es-AR" dirty="0" err="1"/>
              <a:t>ystem</a:t>
            </a:r>
            <a:r>
              <a:rPr lang="es-AR" dirty="0"/>
              <a:t> </a:t>
            </a:r>
            <a:r>
              <a:rPr lang="es-AR" b="1" dirty="0"/>
              <a:t>I</a:t>
            </a:r>
            <a:r>
              <a:rPr lang="es-AR" dirty="0"/>
              <a:t>nterface, y </a:t>
            </a:r>
            <a:r>
              <a:rPr lang="es-AR" b="1" dirty="0"/>
              <a:t>X</a:t>
            </a:r>
            <a:r>
              <a:rPr lang="es-AR" dirty="0"/>
              <a:t> viene de UNIX. IEEE para comandos y llamadas para sistemas basados en POSIX (UNIX, LINUX, MAC OS, </a:t>
            </a:r>
            <a:r>
              <a:rPr lang="es-AR" dirty="0" err="1"/>
              <a:t>etc</a:t>
            </a:r>
            <a:r>
              <a:rPr lang="es-AR" dirty="0"/>
              <a:t>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/>
              <a:t>Tipos de llamada al Sistema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es-AR" dirty="0"/>
              <a:t>Los tipos de llamada de Sistemas se pueden dividir en 5 tipos: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755576" y="3068960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AR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de Procesos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3200" baseline="0" dirty="0"/>
              <a:t>Administración de Archivos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Administración de dispositivos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3200" dirty="0"/>
              <a:t>Mantenimiento de información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Comunicaciones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629816"/>
            <a:ext cx="8229600" cy="1143000"/>
          </a:xfrm>
        </p:spPr>
        <p:txBody>
          <a:bodyPr/>
          <a:lstStyle/>
          <a:p>
            <a:r>
              <a:rPr lang="es-AR" b="1" dirty="0"/>
              <a:t>Control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Terminar OK, Abortar</a:t>
            </a:r>
          </a:p>
          <a:p>
            <a:r>
              <a:rPr lang="es-AR" dirty="0"/>
              <a:t>Cargar, Ejecutar</a:t>
            </a:r>
          </a:p>
          <a:p>
            <a:r>
              <a:rPr lang="es-AR" dirty="0"/>
              <a:t>Crear procesos, terminar procesos</a:t>
            </a:r>
          </a:p>
          <a:p>
            <a:r>
              <a:rPr lang="es-AR" dirty="0"/>
              <a:t>Obtener/ definir atributos de procesos</a:t>
            </a:r>
          </a:p>
          <a:p>
            <a:r>
              <a:rPr lang="es-AR" dirty="0"/>
              <a:t>esperar suceso, señalizar suceso</a:t>
            </a:r>
          </a:p>
          <a:p>
            <a:r>
              <a:rPr lang="es-AR" dirty="0"/>
              <a:t>asignar y liberar memoria de proceso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500" b="1" dirty="0"/>
              <a:t>Llamadas al Sistema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es-AR" b="1" dirty="0"/>
              <a:t>Control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s-AR" dirty="0"/>
              <a:t>MS-DOS (Monotarea)</a:t>
            </a:r>
          </a:p>
          <a:p>
            <a:r>
              <a:rPr lang="es-AR" dirty="0"/>
              <a:t>Ej. El interprete de comandos carga el proceso (en casi toda la memoria disponible), este se ejecuta y luego de la ejecución retorna al interprete para ejecución de un nuevo programa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500" b="1" dirty="0"/>
              <a:t>Llamadas al Sistema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es-AR" b="1" dirty="0"/>
              <a:t>Control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 lnSpcReduction="10000"/>
          </a:bodyPr>
          <a:lstStyle/>
          <a:p>
            <a:r>
              <a:rPr lang="es-AR" dirty="0"/>
              <a:t>Ej. Unix/ Linux S.O. Multitarea. Se corre un proceso y se crea uno nuevo con </a:t>
            </a:r>
            <a:r>
              <a:rPr lang="es-AR" b="1" dirty="0"/>
              <a:t>“fork” </a:t>
            </a:r>
            <a:r>
              <a:rPr lang="es-AR" dirty="0"/>
              <a:t>y se ejecuta con </a:t>
            </a:r>
            <a:r>
              <a:rPr lang="es-AR" b="1" dirty="0"/>
              <a:t>“exec”. </a:t>
            </a:r>
            <a:r>
              <a:rPr lang="es-AR" dirty="0"/>
              <a:t>Lo puedo correr en 2do plano con </a:t>
            </a:r>
            <a:r>
              <a:rPr lang="es-AR" b="1" dirty="0"/>
              <a:t>&amp;</a:t>
            </a:r>
            <a:r>
              <a:rPr lang="es-AR" dirty="0"/>
              <a:t>, mientras el Interprete de comandos sigue disponible. Del proceso hijo salgo con </a:t>
            </a:r>
            <a:r>
              <a:rPr lang="es-AR" b="1" dirty="0"/>
              <a:t>“exit”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-182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500" b="1" dirty="0"/>
              <a:t>Llamadas al Sistema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3196952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create</a:t>
            </a:r>
          </a:p>
          <a:p>
            <a:r>
              <a:rPr lang="es-AR" dirty="0"/>
              <a:t>delete</a:t>
            </a:r>
          </a:p>
          <a:p>
            <a:r>
              <a:rPr lang="es-AR" dirty="0"/>
              <a:t>open </a:t>
            </a:r>
          </a:p>
          <a:p>
            <a:r>
              <a:rPr lang="es-AR" dirty="0"/>
              <a:t>close </a:t>
            </a:r>
          </a:p>
          <a:p>
            <a:r>
              <a:rPr lang="es-AR" dirty="0"/>
              <a:t>reposition</a:t>
            </a:r>
          </a:p>
          <a:p>
            <a:r>
              <a:rPr lang="es-AR" dirty="0"/>
              <a:t>Read</a:t>
            </a:r>
          </a:p>
          <a:p>
            <a:r>
              <a:rPr lang="es-AR" dirty="0"/>
              <a:t>Write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23528" y="5445224"/>
            <a:ext cx="84969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 En</a:t>
            </a:r>
            <a:r>
              <a:rPr kumimoji="0" lang="es-AR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todos casos las llamadas pueden estar incluidas en librerias/Header o APIs del programador.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AR" b="1" dirty="0"/>
              <a:t>Administración de Archivos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395536" y="-902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500" b="1" dirty="0"/>
              <a:t>Llamadas al Sistema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922114"/>
          </a:xfrm>
        </p:spPr>
        <p:txBody>
          <a:bodyPr>
            <a:normAutofit/>
          </a:bodyPr>
          <a:lstStyle/>
          <a:p>
            <a:r>
              <a:rPr lang="es-AR" b="1" dirty="0"/>
              <a:t>Administración de Archivos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3682752" cy="676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/>
              <a:t>Creación y escritura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51520" y="1628800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#include &lt;string.h&gt; /* Función strlen() */</a:t>
            </a:r>
          </a:p>
          <a:p>
            <a:r>
              <a:rPr lang="es-AR" dirty="0"/>
              <a:t>#include &lt;fcntl.h&gt; /* Modos de apertura y función open()*/</a:t>
            </a:r>
          </a:p>
          <a:p>
            <a:r>
              <a:rPr lang="es-AR" dirty="0"/>
              <a:t> #include &lt;stdlib.h&gt; /* Funciones write() y close() */</a:t>
            </a:r>
          </a:p>
          <a:p>
            <a:endParaRPr lang="es-AR" dirty="0"/>
          </a:p>
          <a:p>
            <a:r>
              <a:rPr lang="es-AR" dirty="0"/>
              <a:t> main ( int argc, char* argv[] ) { </a:t>
            </a:r>
          </a:p>
          <a:p>
            <a:r>
              <a:rPr lang="es-AR" dirty="0"/>
              <a:t>/* Cadena que se va a escribir */</a:t>
            </a:r>
          </a:p>
          <a:p>
            <a:r>
              <a:rPr lang="es-AR" dirty="0"/>
              <a:t> const char* cadena = "Hola, mundo";</a:t>
            </a:r>
          </a:p>
          <a:p>
            <a:r>
              <a:rPr lang="es-AR" dirty="0"/>
              <a:t> /* Creación y apertura del fichero */</a:t>
            </a:r>
          </a:p>
          <a:p>
            <a:r>
              <a:rPr lang="es-AR" dirty="0"/>
              <a:t> int fichero = open ("mi_fichero", O_CREAT|O_WRONLY, 0644); </a:t>
            </a:r>
          </a:p>
          <a:p>
            <a:r>
              <a:rPr lang="es-AR" dirty="0"/>
              <a:t>/* Comprobación de errores */</a:t>
            </a:r>
          </a:p>
          <a:p>
            <a:r>
              <a:rPr lang="es-AR" dirty="0"/>
              <a:t> if (fichero==-1) { perror("Error al abrir fichero:");</a:t>
            </a:r>
          </a:p>
          <a:p>
            <a:r>
              <a:rPr lang="es-AR" dirty="0"/>
              <a:t> exit(1); </a:t>
            </a:r>
          </a:p>
          <a:p>
            <a:r>
              <a:rPr lang="es-AR" dirty="0"/>
              <a:t>} </a:t>
            </a:r>
          </a:p>
          <a:p>
            <a:r>
              <a:rPr lang="es-AR" dirty="0"/>
              <a:t>/* Escritura de la cadena */ </a:t>
            </a:r>
          </a:p>
          <a:p>
            <a:r>
              <a:rPr lang="es-AR" dirty="0"/>
              <a:t>write(fichero, cadena, strlen(cadena));</a:t>
            </a:r>
          </a:p>
          <a:p>
            <a:r>
              <a:rPr lang="es-AR" dirty="0"/>
              <a:t> close(fichero); </a:t>
            </a:r>
          </a:p>
          <a:p>
            <a:r>
              <a:rPr lang="es-AR" dirty="0"/>
              <a:t>return 0; }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499992" y="6237312"/>
            <a:ext cx="440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http://sopa.dis.ulpgc.es/prog_c/FICHER.HTM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s-AR" b="1" dirty="0"/>
              <a:t>Administración de Archivos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AR" sz="1200" dirty="0"/>
              <a:t>#include &lt;fcntl.h&gt;      /* Modos de apertura */</a:t>
            </a:r>
          </a:p>
          <a:p>
            <a:pPr>
              <a:buNone/>
            </a:pPr>
            <a:r>
              <a:rPr lang="es-AR" sz="1200" dirty="0"/>
              <a:t>#include &lt;stdlib.h&gt;     /* Funciones de ficheros */</a:t>
            </a:r>
          </a:p>
          <a:p>
            <a:pPr>
              <a:buNone/>
            </a:pPr>
            <a:r>
              <a:rPr lang="es-AR" sz="1200" dirty="0"/>
              <a:t>main ( int argc, char* argv[] )</a:t>
            </a:r>
          </a:p>
          <a:p>
            <a:pPr>
              <a:buNone/>
            </a:pPr>
            <a:r>
              <a:rPr lang="es-AR" sz="1200" dirty="0"/>
              <a:t>{</a:t>
            </a:r>
          </a:p>
          <a:p>
            <a:pPr>
              <a:buNone/>
            </a:pPr>
            <a:r>
              <a:rPr lang="es-AR" sz="1200" dirty="0"/>
              <a:t> char cadena[11];	/* Depósito de los caracteres */</a:t>
            </a:r>
          </a:p>
          <a:p>
            <a:pPr>
              <a:buNone/>
            </a:pPr>
            <a:r>
              <a:rPr lang="es-AR" sz="1200" dirty="0"/>
              <a:t>int leidos;</a:t>
            </a:r>
          </a:p>
          <a:p>
            <a:pPr>
              <a:buNone/>
            </a:pPr>
            <a:r>
              <a:rPr lang="es-AR" sz="1200" dirty="0"/>
              <a:t>/* Apertura del fichero */</a:t>
            </a:r>
          </a:p>
          <a:p>
            <a:pPr>
              <a:buNone/>
            </a:pPr>
            <a:r>
              <a:rPr lang="es-AR" sz="1200" dirty="0"/>
              <a:t>int fichero = open ("mi_fichero", O_RDONLY);</a:t>
            </a:r>
          </a:p>
          <a:p>
            <a:pPr>
              <a:buNone/>
            </a:pPr>
            <a:r>
              <a:rPr lang="es-AR" sz="1200" dirty="0"/>
              <a:t>/* Comprobación */   </a:t>
            </a:r>
          </a:p>
          <a:p>
            <a:pPr>
              <a:buNone/>
            </a:pPr>
            <a:r>
              <a:rPr lang="es-AR" sz="1200" dirty="0"/>
              <a:t>if (fichero==-1)</a:t>
            </a:r>
          </a:p>
          <a:p>
            <a:pPr>
              <a:buNone/>
            </a:pPr>
            <a:r>
              <a:rPr lang="es-AR" sz="1200" dirty="0"/>
              <a:t>{</a:t>
            </a:r>
          </a:p>
          <a:p>
            <a:pPr>
              <a:buNone/>
            </a:pPr>
            <a:r>
              <a:rPr lang="es-AR" sz="1200" dirty="0"/>
              <a:t> perror("Error al abrir fichero:");</a:t>
            </a:r>
          </a:p>
          <a:p>
            <a:pPr>
              <a:buNone/>
            </a:pPr>
            <a:r>
              <a:rPr lang="es-AR" sz="1200" dirty="0"/>
              <a:t>exit(1);</a:t>
            </a:r>
          </a:p>
          <a:p>
            <a:pPr>
              <a:buNone/>
            </a:pPr>
            <a:r>
              <a:rPr lang="es-AR" sz="1200" dirty="0"/>
              <a:t>}</a:t>
            </a:r>
          </a:p>
          <a:p>
            <a:pPr>
              <a:buNone/>
            </a:pPr>
            <a:r>
              <a:rPr lang="es-AR" sz="1200" dirty="0"/>
              <a:t>/* Coloca el puntero en la posición 400 */</a:t>
            </a:r>
          </a:p>
          <a:p>
            <a:pPr>
              <a:buNone/>
            </a:pPr>
            <a:r>
              <a:rPr lang="es-AR" sz="1200" dirty="0"/>
              <a:t> lseek(fichero,400,SEEK_SET);</a:t>
            </a:r>
          </a:p>
          <a:p>
            <a:pPr>
              <a:buNone/>
            </a:pPr>
            <a:r>
              <a:rPr lang="es-AR" sz="1200" dirty="0"/>
              <a:t>/* Lee diez bytes */</a:t>
            </a:r>
          </a:p>
          <a:p>
            <a:pPr>
              <a:buNone/>
            </a:pPr>
            <a:r>
              <a:rPr lang="es-AR" sz="1200" dirty="0"/>
              <a:t> leidos = read(fichero, cadena, 10);</a:t>
            </a:r>
          </a:p>
          <a:p>
            <a:pPr>
              <a:buNone/>
            </a:pPr>
            <a:r>
              <a:rPr lang="es-AR" sz="1200" dirty="0"/>
              <a:t>close(fichero);</a:t>
            </a:r>
          </a:p>
          <a:p>
            <a:pPr>
              <a:buNone/>
            </a:pPr>
            <a:r>
              <a:rPr lang="es-AR" sz="1200" dirty="0"/>
              <a:t> cadena[10]=0;</a:t>
            </a:r>
          </a:p>
          <a:p>
            <a:pPr>
              <a:buNone/>
            </a:pPr>
            <a:r>
              <a:rPr lang="es-AR" sz="1200" dirty="0"/>
              <a:t>/* Mensaje para ver qué se leyó */</a:t>
            </a:r>
          </a:p>
          <a:p>
            <a:pPr>
              <a:buNone/>
            </a:pPr>
            <a:r>
              <a:rPr lang="es-AR" sz="1200" dirty="0"/>
              <a:t>printf ( "Se leyeron %d bytes. La cadena leída es %s\n",leidos, cadena );</a:t>
            </a:r>
          </a:p>
          <a:p>
            <a:pPr>
              <a:buNone/>
            </a:pPr>
            <a:r>
              <a:rPr lang="es-AR" sz="1200" dirty="0"/>
              <a:t>return 0;</a:t>
            </a:r>
          </a:p>
          <a:p>
            <a:pPr>
              <a:buNone/>
            </a:pPr>
            <a:r>
              <a:rPr lang="es-AR" sz="1200" dirty="0"/>
              <a:t>}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836712"/>
            <a:ext cx="3682752" cy="6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Lectura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499992" y="6237312"/>
            <a:ext cx="440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http://sopa.dis.ulpgc.es/prog_c/FICHER.HTM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1143000"/>
          </a:xfrm>
        </p:spPr>
        <p:txBody>
          <a:bodyPr/>
          <a:lstStyle/>
          <a:p>
            <a:r>
              <a:rPr lang="es-AR" b="1" dirty="0"/>
              <a:t>Administración de Dispositivos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76264"/>
            <a:ext cx="8640960" cy="2980928"/>
          </a:xfrm>
        </p:spPr>
        <p:txBody>
          <a:bodyPr/>
          <a:lstStyle/>
          <a:p>
            <a:r>
              <a:rPr lang="es-AR" dirty="0"/>
              <a:t>Solicitar/Liberar dispositivo</a:t>
            </a:r>
          </a:p>
          <a:p>
            <a:r>
              <a:rPr lang="es-AR" dirty="0"/>
              <a:t>Leer, escribir, reposicionar</a:t>
            </a:r>
          </a:p>
          <a:p>
            <a:r>
              <a:rPr lang="es-AR" dirty="0"/>
              <a:t>obtener/definir atributos</a:t>
            </a:r>
          </a:p>
          <a:p>
            <a:r>
              <a:rPr lang="es-AR" dirty="0"/>
              <a:t>conectar y desconectar dispositivos (lógicamente)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7544" y="5805264"/>
            <a:ext cx="53285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 Contienda /I</a:t>
            </a:r>
            <a:r>
              <a:rPr lang="es-AR" sz="4400" noProof="0" dirty="0">
                <a:latin typeface="+mj-lt"/>
                <a:ea typeface="+mj-ea"/>
                <a:cs typeface="+mj-cs"/>
              </a:rPr>
              <a:t>nterbloqueos</a:t>
            </a:r>
            <a:endParaRPr kumimoji="0" lang="es-AR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1977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500" b="1" dirty="0"/>
              <a:t>Llamadas al Sistema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Estructura de un Sistema Operativo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AR" b="1" dirty="0"/>
              <a:t>Mantenimiento de información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r>
              <a:rPr lang="es-AR" dirty="0"/>
              <a:t>Obtener/definir parámetros de hora y fecha</a:t>
            </a:r>
          </a:p>
          <a:p>
            <a:r>
              <a:rPr lang="es-AR" dirty="0"/>
              <a:t>Obtener datos del sistema, establecer datos del sistema</a:t>
            </a:r>
          </a:p>
          <a:p>
            <a:r>
              <a:rPr lang="es-AR" dirty="0"/>
              <a:t>Obtener los atributos de procesos, archivos o dispositivos</a:t>
            </a:r>
          </a:p>
          <a:p>
            <a:r>
              <a:rPr lang="es-AR" dirty="0"/>
              <a:t>Establecer los atributos de procesos, archivos o dispositivos</a:t>
            </a:r>
          </a:p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480208" y="6156012"/>
            <a:ext cx="5891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* Similar a los comandos del S.O date, time, versión, top, </a:t>
            </a:r>
            <a:r>
              <a:rPr lang="es-AR" dirty="0" err="1"/>
              <a:t>df</a:t>
            </a:r>
            <a:endParaRPr lang="es-AR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500" b="1" dirty="0"/>
              <a:t>Llamadas al Sistema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AR" b="1" dirty="0"/>
              <a:t>Comunicaciones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es-AR" dirty="0"/>
              <a:t>Crear, eliminar conexiones de comunicación</a:t>
            </a:r>
          </a:p>
          <a:p>
            <a:r>
              <a:rPr lang="es-AR" dirty="0"/>
              <a:t>enviar, recibir mensajes</a:t>
            </a:r>
          </a:p>
          <a:p>
            <a:r>
              <a:rPr lang="es-AR" dirty="0"/>
              <a:t>Transferir información de estado</a:t>
            </a:r>
          </a:p>
          <a:p>
            <a:r>
              <a:rPr lang="es-AR" dirty="0"/>
              <a:t>conectar y desconectar dispositivos remotos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500" b="1" dirty="0"/>
              <a:t>Llamadas al Sistema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/>
          <a:lstStyle/>
          <a:p>
            <a:r>
              <a:rPr lang="es-AR" b="1" dirty="0"/>
              <a:t>Comunicaciones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dirty="0"/>
              <a:t>Dos formas de comunicarse:</a:t>
            </a:r>
          </a:p>
          <a:p>
            <a:pPr>
              <a:buFontTx/>
              <a:buChar char="-"/>
            </a:pPr>
            <a:r>
              <a:rPr lang="es-AR" dirty="0"/>
              <a:t>Modelo de paso de mensajes (necesito un ID Host y PID) (</a:t>
            </a:r>
            <a:r>
              <a:rPr lang="es-AR" b="1" dirty="0"/>
              <a:t>Cola de mensajes</a:t>
            </a:r>
            <a:r>
              <a:rPr lang="es-AR" dirty="0"/>
              <a:t>, </a:t>
            </a:r>
            <a:r>
              <a:rPr lang="es-AR" b="1" dirty="0"/>
              <a:t>sockets(cliente/server)</a:t>
            </a:r>
            <a:r>
              <a:rPr lang="es-AR" dirty="0"/>
              <a:t>)</a:t>
            </a:r>
          </a:p>
          <a:p>
            <a:pPr>
              <a:buFontTx/>
              <a:buChar char="-"/>
            </a:pPr>
            <a:r>
              <a:rPr lang="es-AR" dirty="0"/>
              <a:t>Memoria compartida por uno o mas procesos (</a:t>
            </a:r>
            <a:r>
              <a:rPr lang="es-AR" b="1" dirty="0" err="1"/>
              <a:t>shared</a:t>
            </a:r>
            <a:r>
              <a:rPr lang="es-AR" b="1" dirty="0"/>
              <a:t> </a:t>
            </a:r>
            <a:r>
              <a:rPr lang="es-AR" b="1" dirty="0" err="1"/>
              <a:t>memory</a:t>
            </a:r>
            <a:r>
              <a:rPr lang="es-AR" dirty="0"/>
              <a:t>)(</a:t>
            </a:r>
            <a:r>
              <a:rPr lang="es-AR" dirty="0" err="1"/>
              <a:t>create</a:t>
            </a:r>
            <a:r>
              <a:rPr lang="es-AR" dirty="0"/>
              <a:t> y </a:t>
            </a:r>
            <a:r>
              <a:rPr lang="es-AR" dirty="0" err="1"/>
              <a:t>Attach</a:t>
            </a:r>
            <a:r>
              <a:rPr lang="es-AR" dirty="0"/>
              <a:t>)</a:t>
            </a:r>
          </a:p>
          <a:p>
            <a:pPr>
              <a:buFontTx/>
              <a:buChar char="-"/>
            </a:pPr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5500" b="1" dirty="0"/>
              <a:t>Llamadas al Sistema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Programas del Sistemas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324744"/>
          </a:xfrm>
        </p:spPr>
        <p:txBody>
          <a:bodyPr/>
          <a:lstStyle/>
          <a:p>
            <a:r>
              <a:rPr lang="es-AR" dirty="0"/>
              <a:t>Proporcionan un entorno para ejecutar y desarrollar programas.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11560" y="2636912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3200" noProof="0" dirty="0"/>
              <a:t>Administración de archivos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es-AR" sz="3200" dirty="0"/>
              <a:t>Información de Estado (configuración)</a:t>
            </a:r>
            <a:endParaRPr lang="es-AR" sz="3200" noProof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AR" sz="3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Modificación de archivos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3200" noProof="0" dirty="0"/>
              <a:t>Soporte lenguajes de programación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3200" dirty="0"/>
              <a:t>Cargar y ejecutar programas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AR" sz="3200" noProof="0" dirty="0"/>
              <a:t>Programa de comunicaciones (telnet, mstsc, ssh, smb, etc.)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95536" y="5445224"/>
            <a:ext cx="8229600" cy="1215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noProof="0" dirty="0"/>
              <a:t>* </a:t>
            </a:r>
            <a:r>
              <a:rPr lang="es-AR" sz="3200" dirty="0"/>
              <a:t>A</a:t>
            </a:r>
            <a:r>
              <a:rPr lang="es-AR" sz="3200" noProof="0" dirty="0"/>
              <a:t>demás los S.O. proporcionan Navegadores, procesadores de texto, editores de imagen,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Que es un Kernel?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AR" b="1" dirty="0"/>
              <a:t>Kernel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AR" dirty="0"/>
              <a:t>Porción del S.O. que se encuentra permanentemente en la memoria principal. Contiene las funciones usadas más frecuentemente. Implementa, en general, servicios básicos: Manejo de memoria en general, Administración de procesos, Comunicación y Concurrencia y Gestión del Hardware.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2339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Estructura de un S.O.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280831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AR" b="1" dirty="0" err="1"/>
              <a:t>Kernel</a:t>
            </a:r>
            <a:r>
              <a:rPr lang="es-AR" b="1" dirty="0"/>
              <a:t> </a:t>
            </a:r>
            <a:r>
              <a:rPr lang="es-AR" b="1" dirty="0" err="1"/>
              <a:t>Monolitico</a:t>
            </a:r>
            <a:r>
              <a:rPr lang="es-AR" b="1" dirty="0"/>
              <a:t> (En sus inicios)</a:t>
            </a:r>
          </a:p>
          <a:p>
            <a:pPr>
              <a:buNone/>
            </a:pPr>
            <a:endParaRPr lang="es-AR" b="1" dirty="0"/>
          </a:p>
          <a:p>
            <a:pPr>
              <a:buFontTx/>
              <a:buChar char="-"/>
            </a:pPr>
            <a:r>
              <a:rPr lang="es-AR" dirty="0"/>
              <a:t>Estructura de un único modulo monolítico (ej. DOS, Unix en sus inicios)</a:t>
            </a:r>
          </a:p>
          <a:p>
            <a:pPr marL="0" indent="0">
              <a:buNone/>
            </a:pPr>
            <a:endParaRPr lang="es-AR" dirty="0"/>
          </a:p>
          <a:p>
            <a:pPr>
              <a:buFontTx/>
              <a:buChar char="-"/>
            </a:pPr>
            <a:r>
              <a:rPr lang="es-AR" dirty="0"/>
              <a:t>Comunicación mediante parámetros que se colocan en una pila o un registro en particular. Luego se hace una llamada mediante una interrupción o </a:t>
            </a:r>
            <a:r>
              <a:rPr lang="es-AR" dirty="0" err="1"/>
              <a:t>trap</a:t>
            </a:r>
            <a:r>
              <a:rPr lang="es-AR" dirty="0"/>
              <a:t> y según los parámetros se define que proceso del </a:t>
            </a:r>
            <a:r>
              <a:rPr lang="es-AR" dirty="0" err="1"/>
              <a:t>Kernel</a:t>
            </a:r>
            <a:r>
              <a:rPr lang="es-AR" dirty="0"/>
              <a:t> debe atender dicho requerimiento. Una vez finalizada devuelve el control al programa usuario.</a:t>
            </a:r>
          </a:p>
          <a:p>
            <a:pPr>
              <a:buFontTx/>
              <a:buChar char="-"/>
            </a:pPr>
            <a:endParaRPr lang="es-A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539552" y="1412776"/>
            <a:ext cx="80648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USUARIOS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39552" y="2060848"/>
            <a:ext cx="80648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SHELLS Y COMANDOS</a:t>
            </a:r>
          </a:p>
          <a:p>
            <a:pPr algn="ctr"/>
            <a:r>
              <a:rPr lang="es-AR" sz="1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COMPILADORES E INTERPETRES</a:t>
            </a:r>
          </a:p>
          <a:p>
            <a:pPr algn="ctr"/>
            <a:r>
              <a:rPr lang="es-AR" sz="1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BIBLIOTECAS DE SISTEMAS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16024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Monolítico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4464496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b="1" dirty="0"/>
              <a:t>Estructura por Niveles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539552" y="5229200"/>
            <a:ext cx="8064896" cy="1080120"/>
            <a:chOff x="539552" y="4509120"/>
            <a:chExt cx="8064896" cy="1080120"/>
          </a:xfrm>
        </p:grpSpPr>
        <p:sp>
          <p:nvSpPr>
            <p:cNvPr id="13" name="12 Rectángulo"/>
            <p:cNvSpPr/>
            <p:nvPr/>
          </p:nvSpPr>
          <p:spPr>
            <a:xfrm>
              <a:off x="539552" y="4509120"/>
              <a:ext cx="806489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6372200" y="4581128"/>
              <a:ext cx="194421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Controladores de</a:t>
              </a:r>
            </a:p>
            <a:p>
              <a:r>
                <a:rPr lang="es-AR" sz="15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memoria y memoria Física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3923928" y="4725144"/>
              <a:ext cx="19442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Controladores de archivos</a:t>
              </a: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899592" y="4819218"/>
              <a:ext cx="19442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Controladores de Terminales</a:t>
              </a: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39552" y="3140968"/>
            <a:ext cx="8064896" cy="2016224"/>
            <a:chOff x="539552" y="3140968"/>
            <a:chExt cx="8064896" cy="2016224"/>
          </a:xfrm>
        </p:grpSpPr>
        <p:grpSp>
          <p:nvGrpSpPr>
            <p:cNvPr id="18" name="17 Grupo"/>
            <p:cNvGrpSpPr/>
            <p:nvPr/>
          </p:nvGrpSpPr>
          <p:grpSpPr>
            <a:xfrm>
              <a:off x="539552" y="3140968"/>
              <a:ext cx="8064896" cy="2016224"/>
              <a:chOff x="539552" y="2492896"/>
              <a:chExt cx="8064896" cy="2016224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539552" y="2492896"/>
                <a:ext cx="8064896" cy="2016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sp>
            <p:nvSpPr>
              <p:cNvPr id="9" name="8 CuadroTexto"/>
              <p:cNvSpPr txBox="1"/>
              <p:nvPr/>
            </p:nvSpPr>
            <p:spPr>
              <a:xfrm>
                <a:off x="683568" y="3133417"/>
                <a:ext cx="2736304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Señales, Gestión de Terminales de E/S de caracteres</a:t>
                </a:r>
              </a:p>
              <a:p>
                <a:endParaRPr lang="es-AR" sz="1500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>
                <a:off x="3563888" y="2996952"/>
                <a:ext cx="22322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Sistemas de Archivos, intercambio de sistema de E/S, controladores de disco y almacenamiento</a:t>
                </a:r>
              </a:p>
            </p:txBody>
          </p:sp>
          <p:sp>
            <p:nvSpPr>
              <p:cNvPr id="11" name="10 CuadroTexto"/>
              <p:cNvSpPr txBox="1"/>
              <p:nvPr/>
            </p:nvSpPr>
            <p:spPr>
              <a:xfrm>
                <a:off x="6228184" y="3068960"/>
                <a:ext cx="194421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Planificación de CPU</a:t>
                </a:r>
              </a:p>
              <a:p>
                <a:r>
                  <a:rPr lang="es-AR" sz="15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Paginación</a:t>
                </a:r>
              </a:p>
              <a:p>
                <a:r>
                  <a:rPr lang="es-AR" sz="15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Memoria virtual</a:t>
                </a:r>
              </a:p>
            </p:txBody>
          </p:sp>
          <p:sp>
            <p:nvSpPr>
              <p:cNvPr id="12" name="11 Rectángulo"/>
              <p:cNvSpPr/>
              <p:nvPr/>
            </p:nvSpPr>
            <p:spPr>
              <a:xfrm>
                <a:off x="1619672" y="4005064"/>
                <a:ext cx="59766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AR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INTERFAZ DEL KERNEL CON EL HARDWARE</a:t>
                </a:r>
              </a:p>
            </p:txBody>
          </p:sp>
        </p:grpSp>
        <p:sp>
          <p:nvSpPr>
            <p:cNvPr id="8" name="7 Rectángulo"/>
            <p:cNvSpPr/>
            <p:nvPr/>
          </p:nvSpPr>
          <p:spPr>
            <a:xfrm>
              <a:off x="1475656" y="3212976"/>
              <a:ext cx="59766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INTERFAZ DE LLAMADAS AL SISTEMA CON EL KERNEL</a:t>
              </a:r>
            </a:p>
          </p:txBody>
        </p:sp>
      </p:grpSp>
      <p:sp>
        <p:nvSpPr>
          <p:cNvPr id="20" name="19 CuadroTexto"/>
          <p:cNvSpPr txBox="1"/>
          <p:nvPr/>
        </p:nvSpPr>
        <p:spPr>
          <a:xfrm rot="5400000">
            <a:off x="8437228" y="4053868"/>
            <a:ext cx="111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KERNEL</a:t>
            </a:r>
          </a:p>
        </p:txBody>
      </p:sp>
      <p:sp>
        <p:nvSpPr>
          <p:cNvPr id="4" name="Cerrar llave 3"/>
          <p:cNvSpPr/>
          <p:nvPr/>
        </p:nvSpPr>
        <p:spPr>
          <a:xfrm>
            <a:off x="8667163" y="3140968"/>
            <a:ext cx="153309" cy="2016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16024"/>
            <a:ext cx="8208912" cy="69269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Monolítico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4464496" cy="5760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b="1" dirty="0"/>
              <a:t>Estructura por Niveles</a:t>
            </a:r>
          </a:p>
        </p:txBody>
      </p:sp>
      <p:sp>
        <p:nvSpPr>
          <p:cNvPr id="19" name="2 Marcador de contenido"/>
          <p:cNvSpPr txBox="1">
            <a:spLocks/>
          </p:cNvSpPr>
          <p:nvPr/>
        </p:nvSpPr>
        <p:spPr>
          <a:xfrm>
            <a:off x="251520" y="1772816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3200" dirty="0"/>
              <a:t>	Implementación por modulo</a:t>
            </a:r>
            <a:r>
              <a:rPr kumimoji="0" lang="es-AR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s-AR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nivel inferior a nivel superior. </a:t>
            </a:r>
            <a:r>
              <a:rPr lang="es-AR" sz="3200" dirty="0"/>
              <a:t>Solo tengo que conocer lo que el nivel inferior requiere o espera. (Eficiencia is Down!)</a:t>
            </a:r>
            <a:endParaRPr kumimoji="0" lang="es-AR" sz="32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83568" y="5445224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Controlador de Memoria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3635896" y="5445224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Controlador de  procesos de CPU (Mem Virtual)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683568" y="4869160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Rutina de Gestión de Memoria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683568" y="3717032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Programas de Sistema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683568" y="3140968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Programas de usuarios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83568" y="4293096"/>
            <a:ext cx="57606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Planificador de Procesos</a:t>
            </a:r>
          </a:p>
        </p:txBody>
      </p:sp>
      <p:sp>
        <p:nvSpPr>
          <p:cNvPr id="26" name="2 Marcador de contenido"/>
          <p:cNvSpPr txBox="1">
            <a:spLocks/>
          </p:cNvSpPr>
          <p:nvPr/>
        </p:nvSpPr>
        <p:spPr>
          <a:xfrm>
            <a:off x="575048" y="6129300"/>
            <a:ext cx="8568952" cy="468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000" dirty="0"/>
              <a:t>* Esta estructura cambiar en función de las necesidades del S.O.</a:t>
            </a:r>
            <a:endParaRPr kumimoji="0" lang="es-AR" sz="20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2698724" y="2363861"/>
            <a:ext cx="4395751" cy="2500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329104"/>
            <a:ext cx="8229600" cy="815059"/>
          </a:xfrm>
        </p:spPr>
        <p:txBody>
          <a:bodyPr/>
          <a:lstStyle/>
          <a:p>
            <a:r>
              <a:rPr lang="es-AR" b="1" dirty="0" err="1"/>
              <a:t>Kernel</a:t>
            </a:r>
            <a:r>
              <a:rPr lang="es-AR" b="1" dirty="0"/>
              <a:t> Monolítico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661091" y="477289"/>
            <a:ext cx="5374744" cy="5106221"/>
            <a:chOff x="2030049" y="854348"/>
            <a:chExt cx="5374744" cy="5106221"/>
          </a:xfrm>
        </p:grpSpPr>
        <p:grpSp>
          <p:nvGrpSpPr>
            <p:cNvPr id="5" name="Grupo 4"/>
            <p:cNvGrpSpPr/>
            <p:nvPr/>
          </p:nvGrpSpPr>
          <p:grpSpPr>
            <a:xfrm>
              <a:off x="2030049" y="1846507"/>
              <a:ext cx="4433384" cy="4114062"/>
              <a:chOff x="3112997" y="2062531"/>
              <a:chExt cx="4433384" cy="4114062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3150630" y="2062531"/>
                <a:ext cx="4395751" cy="7212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Aplicación</a:t>
                </a: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3487344" y="2964807"/>
                <a:ext cx="3525496" cy="4365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err="1"/>
                  <a:t>Syscall</a:t>
                </a:r>
                <a:r>
                  <a:rPr lang="es-AR" dirty="0"/>
                  <a:t> </a:t>
                </a:r>
                <a:r>
                  <a:rPr lang="es-AR" dirty="0" err="1"/>
                  <a:t>Handler</a:t>
                </a:r>
                <a:endParaRPr lang="es-AR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487344" y="3475881"/>
                <a:ext cx="3525496" cy="4365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File </a:t>
                </a:r>
                <a:r>
                  <a:rPr lang="es-AR" dirty="0" err="1"/>
                  <a:t>Systen</a:t>
                </a:r>
                <a:endParaRPr lang="es-AR" dirty="0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3487344" y="3986955"/>
                <a:ext cx="3525496" cy="4176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err="1"/>
                  <a:t>Device</a:t>
                </a:r>
                <a:r>
                  <a:rPr lang="es-AR" dirty="0"/>
                  <a:t> Driver</a:t>
                </a: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3487344" y="4475776"/>
                <a:ext cx="3525496" cy="41826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err="1"/>
                  <a:t>Scheduler</a:t>
                </a:r>
                <a:endParaRPr lang="es-AR" dirty="0"/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3166185" y="5528521"/>
                <a:ext cx="4380196" cy="64807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Hardware</a:t>
                </a: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3112997" y="2867441"/>
                <a:ext cx="4248472" cy="4571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Título 1"/>
            <p:cNvSpPr txBox="1">
              <a:spLocks/>
            </p:cNvSpPr>
            <p:nvPr/>
          </p:nvSpPr>
          <p:spPr>
            <a:xfrm rot="5400000">
              <a:off x="5861185" y="1254956"/>
              <a:ext cx="194421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AR" sz="2400" b="1" dirty="0" err="1">
                  <a:solidFill>
                    <a:srgbClr val="0070C0"/>
                  </a:solidFill>
                </a:rPr>
                <a:t>User</a:t>
              </a:r>
              <a:r>
                <a:rPr lang="es-AR" sz="2400" b="1" dirty="0">
                  <a:solidFill>
                    <a:srgbClr val="0070C0"/>
                  </a:solidFill>
                </a:rPr>
                <a:t> </a:t>
              </a:r>
              <a:r>
                <a:rPr lang="es-AR" sz="2400" b="1" dirty="0" err="1">
                  <a:solidFill>
                    <a:srgbClr val="0070C0"/>
                  </a:solidFill>
                </a:rPr>
                <a:t>Mode</a:t>
              </a:r>
              <a:endParaRPr lang="es-A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Título 1"/>
            <p:cNvSpPr txBox="1">
              <a:spLocks/>
            </p:cNvSpPr>
            <p:nvPr/>
          </p:nvSpPr>
          <p:spPr>
            <a:xfrm rot="5400000">
              <a:off x="5850443" y="3401255"/>
              <a:ext cx="194421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AR" sz="2400" b="1" dirty="0" err="1">
                  <a:solidFill>
                    <a:srgbClr val="FF0000"/>
                  </a:solidFill>
                </a:rPr>
                <a:t>Kernel</a:t>
              </a:r>
              <a:r>
                <a:rPr lang="es-AR" sz="2400" b="1" dirty="0">
                  <a:solidFill>
                    <a:srgbClr val="FF0000"/>
                  </a:solidFill>
                </a:rPr>
                <a:t> </a:t>
              </a:r>
              <a:r>
                <a:rPr lang="es-AR" sz="2400" b="1" dirty="0" err="1">
                  <a:solidFill>
                    <a:srgbClr val="FF0000"/>
                  </a:solidFill>
                </a:rPr>
                <a:t>Mode</a:t>
              </a:r>
              <a:endParaRPr lang="es-AR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ángulo 17"/>
          <p:cNvSpPr/>
          <p:nvPr/>
        </p:nvSpPr>
        <p:spPr>
          <a:xfrm>
            <a:off x="3035438" y="4372111"/>
            <a:ext cx="3525496" cy="421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Adm</a:t>
            </a:r>
            <a:r>
              <a:rPr lang="es-AR" dirty="0"/>
              <a:t>. Memoria</a:t>
            </a:r>
          </a:p>
        </p:txBody>
      </p:sp>
      <p:sp>
        <p:nvSpPr>
          <p:cNvPr id="19" name="Flecha curvada hacia la derecha 18"/>
          <p:cNvSpPr/>
          <p:nvPr/>
        </p:nvSpPr>
        <p:spPr>
          <a:xfrm>
            <a:off x="450890" y="1710708"/>
            <a:ext cx="465355" cy="9468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Flecha curvada hacia la derecha 19"/>
          <p:cNvSpPr/>
          <p:nvPr/>
        </p:nvSpPr>
        <p:spPr>
          <a:xfrm rot="10104339">
            <a:off x="1431835" y="1673219"/>
            <a:ext cx="465355" cy="92773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6732240" y="1902626"/>
            <a:ext cx="0" cy="325456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6365814" y="2571242"/>
            <a:ext cx="4192" cy="255873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6012160" y="2571242"/>
            <a:ext cx="0" cy="64173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5796136" y="3061894"/>
            <a:ext cx="0" cy="64173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652120" y="3703628"/>
            <a:ext cx="0" cy="145356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3815619" y="1830053"/>
            <a:ext cx="4192" cy="331869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396409" y="2858549"/>
            <a:ext cx="1447881" cy="1015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*ATENCION A LOS CAMBIOS DE CONTEXTO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5529505" y="1506507"/>
            <a:ext cx="1879929" cy="321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FOPEN (produce una INT)</a:t>
            </a:r>
          </a:p>
        </p:txBody>
      </p:sp>
    </p:spTree>
    <p:extLst>
      <p:ext uri="{BB962C8B-B14F-4D97-AF65-F5344CB8AC3E}">
        <p14:creationId xmlns:p14="http://schemas.microsoft.com/office/powerpoint/2010/main" val="31955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32656"/>
            <a:ext cx="8229600" cy="1143000"/>
          </a:xfrm>
        </p:spPr>
        <p:txBody>
          <a:bodyPr/>
          <a:lstStyle/>
          <a:p>
            <a:r>
              <a:rPr lang="es-AR" b="1" dirty="0"/>
              <a:t>Kernel Modular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El kernel dispone de un conjunto de componentes fundamentales y enlaza dinámicamente los servicios adicionales, bien durante el arranque o en tiempo de ejecución.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1143000"/>
          </a:xfrm>
        </p:spPr>
        <p:txBody>
          <a:bodyPr/>
          <a:lstStyle/>
          <a:p>
            <a:r>
              <a:rPr lang="es-AR" b="1" dirty="0"/>
              <a:t>Objetivo: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Definir los servicios que un S.O proporciona a Usuarios, procesos y a otros sistemas</a:t>
            </a:r>
          </a:p>
          <a:p>
            <a:r>
              <a:rPr lang="es-AR" dirty="0"/>
              <a:t>Exponer las diversas formas que se estructura un S.O.</a:t>
            </a:r>
          </a:p>
          <a:p>
            <a:r>
              <a:rPr lang="es-AR" dirty="0"/>
              <a:t>Explicar como se instalan, personalizan y arrancan un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176104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AR" b="1" dirty="0" err="1"/>
              <a:t>Kernel</a:t>
            </a:r>
            <a:r>
              <a:rPr lang="es-AR" b="1" dirty="0"/>
              <a:t> Modular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Archivos terminados con la extensión </a:t>
            </a:r>
            <a:r>
              <a:rPr lang="es-AR" b="1" dirty="0"/>
              <a:t>.</a:t>
            </a:r>
            <a:r>
              <a:rPr lang="es-AR" b="1" dirty="0" err="1"/>
              <a:t>ko</a:t>
            </a:r>
            <a:endParaRPr lang="es-AR" b="1" dirty="0"/>
          </a:p>
          <a:p>
            <a:r>
              <a:rPr lang="es-AR" dirty="0"/>
              <a:t>Ubicados en </a:t>
            </a:r>
            <a:r>
              <a:rPr lang="es-AR" b="1" i="1" dirty="0"/>
              <a:t>/</a:t>
            </a:r>
            <a:r>
              <a:rPr lang="es-AR" b="1" i="1" dirty="0" err="1"/>
              <a:t>lib</a:t>
            </a:r>
            <a:r>
              <a:rPr lang="es-AR" b="1" i="1" dirty="0"/>
              <a:t>/modules/</a:t>
            </a:r>
            <a:r>
              <a:rPr lang="es-AR" b="1" i="1" dirty="0" err="1"/>
              <a:t>versión_del_kernel</a:t>
            </a:r>
            <a:endParaRPr lang="es-AR" b="1" dirty="0"/>
          </a:p>
          <a:p>
            <a:r>
              <a:rPr lang="es-AR" dirty="0"/>
              <a:t>Que módulos estamos usando </a:t>
            </a:r>
            <a:r>
              <a:rPr lang="es-AR" b="1" dirty="0" err="1"/>
              <a:t>lsmod</a:t>
            </a:r>
            <a:r>
              <a:rPr lang="es-AR" b="1" dirty="0"/>
              <a:t> </a:t>
            </a:r>
            <a:r>
              <a:rPr lang="es-AR" dirty="0"/>
              <a:t>o también </a:t>
            </a:r>
            <a:r>
              <a:rPr lang="es-AR" b="1" dirty="0" err="1"/>
              <a:t>cat</a:t>
            </a:r>
            <a:r>
              <a:rPr lang="es-AR" b="1" dirty="0"/>
              <a:t> /</a:t>
            </a:r>
            <a:r>
              <a:rPr lang="es-AR" b="1" dirty="0" err="1"/>
              <a:t>proc</a:t>
            </a:r>
            <a:r>
              <a:rPr lang="es-AR" b="1" dirty="0"/>
              <a:t>/modules</a:t>
            </a:r>
          </a:p>
          <a:p>
            <a:r>
              <a:rPr lang="es-AR" b="1" dirty="0" err="1"/>
              <a:t>lsmod</a:t>
            </a:r>
            <a:r>
              <a:rPr lang="es-AR" b="1" dirty="0"/>
              <a:t> | grep </a:t>
            </a:r>
            <a:r>
              <a:rPr lang="es-AR" b="1" dirty="0" err="1"/>
              <a:t>vmnet</a:t>
            </a:r>
            <a:r>
              <a:rPr lang="es-AR" b="1" dirty="0"/>
              <a:t> </a:t>
            </a:r>
            <a:r>
              <a:rPr lang="es-AR" dirty="0"/>
              <a:t>(Filtrando por nombre de driver o dispositivo)</a:t>
            </a:r>
          </a:p>
          <a:p>
            <a:r>
              <a:rPr lang="es-AR" b="1" dirty="0" err="1"/>
              <a:t>modprobe</a:t>
            </a:r>
            <a:r>
              <a:rPr lang="es-AR" b="1" dirty="0"/>
              <a:t> modulo</a:t>
            </a:r>
            <a:r>
              <a:rPr lang="es-AR" dirty="0"/>
              <a:t> Carga el módulo indicado, así como todas sus dependencias, del </a:t>
            </a:r>
            <a:r>
              <a:rPr lang="es-AR" dirty="0" err="1"/>
              <a:t>kernel</a:t>
            </a:r>
            <a:r>
              <a:rPr lang="es-AR" dirty="0"/>
              <a:t> en ejecución.</a:t>
            </a:r>
          </a:p>
          <a:p>
            <a:r>
              <a:rPr lang="es-AR" b="1" dirty="0" err="1"/>
              <a:t>modprobe</a:t>
            </a:r>
            <a:r>
              <a:rPr lang="es-AR" b="1" dirty="0"/>
              <a:t> -r modulo</a:t>
            </a:r>
            <a:r>
              <a:rPr lang="es-AR" dirty="0"/>
              <a:t> Descarga el módulo indicado, así como todas sus dependencias, del </a:t>
            </a:r>
            <a:r>
              <a:rPr lang="es-AR" dirty="0" err="1"/>
              <a:t>kernel</a:t>
            </a:r>
            <a:r>
              <a:rPr lang="es-AR" dirty="0"/>
              <a:t> en ejecución.</a:t>
            </a:r>
          </a:p>
        </p:txBody>
      </p:sp>
    </p:spTree>
    <p:extLst>
      <p:ext uri="{BB962C8B-B14F-4D97-AF65-F5344CB8AC3E}">
        <p14:creationId xmlns:p14="http://schemas.microsoft.com/office/powerpoint/2010/main" val="1035587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AR" b="1" dirty="0"/>
              <a:t>MicroKernel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2500" dirty="0"/>
              <a:t>Eliminan todos los componentes NO esenciales.</a:t>
            </a:r>
          </a:p>
          <a:p>
            <a:pPr>
              <a:buNone/>
            </a:pPr>
            <a:r>
              <a:rPr lang="es-AR" sz="2500" dirty="0"/>
              <a:t>Dejando solo los necesarios para que el S.O funcione. </a:t>
            </a:r>
          </a:p>
          <a:p>
            <a:pPr>
              <a:buNone/>
            </a:pPr>
            <a:r>
              <a:rPr lang="es-AR" sz="2500" dirty="0"/>
              <a:t>El resto se eleva a Programas de Sistemas y sistemas de usuario.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564904"/>
            <a:ext cx="4806082" cy="38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MicroKernel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función principal del</a:t>
            </a:r>
            <a:r>
              <a:rPr lang="es-ES_tradnl" i="1" dirty="0"/>
              <a:t> microkernel</a:t>
            </a:r>
            <a:r>
              <a:rPr lang="es-ES_tradnl" dirty="0"/>
              <a:t> es proporcionar un mecanismo de comunicaciones entre el programa cliente y los distintos servicios que se ejecutan también en el espacio de usuario.</a:t>
            </a:r>
            <a:endParaRPr lang="es-A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8881"/>
            <a:ext cx="8229600" cy="1143000"/>
          </a:xfrm>
        </p:spPr>
        <p:txBody>
          <a:bodyPr/>
          <a:lstStyle/>
          <a:p>
            <a:r>
              <a:rPr lang="es-AR" b="1" dirty="0" err="1"/>
              <a:t>MicroKernel</a:t>
            </a:r>
            <a:endParaRPr lang="es-AR" b="1" dirty="0"/>
          </a:p>
        </p:txBody>
      </p:sp>
      <p:grpSp>
        <p:nvGrpSpPr>
          <p:cNvPr id="21" name="Grupo 20"/>
          <p:cNvGrpSpPr/>
          <p:nvPr/>
        </p:nvGrpSpPr>
        <p:grpSpPr>
          <a:xfrm>
            <a:off x="2267744" y="1556792"/>
            <a:ext cx="5135682" cy="4269241"/>
            <a:chOff x="2051720" y="1844824"/>
            <a:chExt cx="5135682" cy="4269241"/>
          </a:xfrm>
        </p:grpSpPr>
        <p:grpSp>
          <p:nvGrpSpPr>
            <p:cNvPr id="17" name="Grupo 16"/>
            <p:cNvGrpSpPr/>
            <p:nvPr/>
          </p:nvGrpSpPr>
          <p:grpSpPr>
            <a:xfrm>
              <a:off x="2051720" y="1844824"/>
              <a:ext cx="4248472" cy="3779290"/>
              <a:chOff x="3134668" y="2060848"/>
              <a:chExt cx="4248472" cy="3779290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3601044" y="2060848"/>
                <a:ext cx="3513744" cy="7212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Aplicación</a:t>
                </a:r>
              </a:p>
            </p:txBody>
          </p:sp>
          <p:sp>
            <p:nvSpPr>
              <p:cNvPr id="7" name="Rectángulo 6"/>
              <p:cNvSpPr/>
              <p:nvPr/>
            </p:nvSpPr>
            <p:spPr>
              <a:xfrm rot="5400000">
                <a:off x="3242121" y="3212976"/>
                <a:ext cx="1404156" cy="68407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File </a:t>
                </a:r>
                <a:r>
                  <a:rPr lang="es-AR" dirty="0" err="1"/>
                  <a:t>System</a:t>
                </a:r>
                <a:endParaRPr lang="es-AR" dirty="0"/>
              </a:p>
            </p:txBody>
          </p:sp>
          <p:sp>
            <p:nvSpPr>
              <p:cNvPr id="8" name="Rectángulo 7"/>
              <p:cNvSpPr/>
              <p:nvPr/>
            </p:nvSpPr>
            <p:spPr>
              <a:xfrm rot="5400000">
                <a:off x="3998764" y="3212976"/>
                <a:ext cx="1404156" cy="68407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Drivers</a:t>
                </a:r>
              </a:p>
            </p:txBody>
          </p:sp>
          <p:sp>
            <p:nvSpPr>
              <p:cNvPr id="9" name="Rectángulo 8"/>
              <p:cNvSpPr/>
              <p:nvPr/>
            </p:nvSpPr>
            <p:spPr>
              <a:xfrm rot="5400000">
                <a:off x="4754848" y="3212976"/>
                <a:ext cx="1404156" cy="68407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I/O </a:t>
                </a:r>
                <a:r>
                  <a:rPr lang="es-AR" dirty="0" err="1"/>
                  <a:t>Device</a:t>
                </a:r>
                <a:endParaRPr lang="es-AR" dirty="0"/>
              </a:p>
            </p:txBody>
          </p:sp>
          <p:sp>
            <p:nvSpPr>
              <p:cNvPr id="10" name="Rectángulo 9"/>
              <p:cNvSpPr/>
              <p:nvPr/>
            </p:nvSpPr>
            <p:spPr>
              <a:xfrm rot="5400000">
                <a:off x="6056176" y="3201828"/>
                <a:ext cx="1404156" cy="68407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err="1"/>
                  <a:t>Display</a:t>
                </a:r>
                <a:r>
                  <a:rPr lang="es-AR" dirty="0"/>
                  <a:t> </a:t>
                </a:r>
                <a:r>
                  <a:rPr lang="es-AR" dirty="0" err="1"/>
                  <a:t>Device</a:t>
                </a:r>
                <a:endParaRPr lang="es-AR" dirty="0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601043" y="4401108"/>
                <a:ext cx="3513745" cy="64807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Micro </a:t>
                </a:r>
                <a:r>
                  <a:rPr lang="es-AR" dirty="0" err="1"/>
                  <a:t>Kernel</a:t>
                </a:r>
                <a:endParaRPr lang="es-AR" dirty="0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3601043" y="5192066"/>
                <a:ext cx="3513745" cy="64807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Hardware</a:t>
                </a: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3134668" y="4305675"/>
                <a:ext cx="4248472" cy="4571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18" name="Título 1"/>
            <p:cNvSpPr txBox="1">
              <a:spLocks/>
            </p:cNvSpPr>
            <p:nvPr/>
          </p:nvSpPr>
          <p:spPr>
            <a:xfrm rot="5400000">
              <a:off x="5643794" y="2245432"/>
              <a:ext cx="194421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AR" sz="2400" b="1" dirty="0" err="1">
                  <a:solidFill>
                    <a:srgbClr val="0070C0"/>
                  </a:solidFill>
                </a:rPr>
                <a:t>User</a:t>
              </a:r>
              <a:r>
                <a:rPr lang="es-AR" sz="2400" b="1" dirty="0">
                  <a:solidFill>
                    <a:srgbClr val="0070C0"/>
                  </a:solidFill>
                </a:rPr>
                <a:t> </a:t>
              </a:r>
              <a:r>
                <a:rPr lang="es-AR" sz="2400" b="1" dirty="0" err="1">
                  <a:solidFill>
                    <a:srgbClr val="0070C0"/>
                  </a:solidFill>
                </a:rPr>
                <a:t>Mode</a:t>
              </a:r>
              <a:endParaRPr lang="es-A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9" name="Título 1"/>
            <p:cNvSpPr txBox="1">
              <a:spLocks/>
            </p:cNvSpPr>
            <p:nvPr/>
          </p:nvSpPr>
          <p:spPr>
            <a:xfrm rot="5400000">
              <a:off x="5643794" y="4570457"/>
              <a:ext cx="194421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AR" sz="2400" b="1" dirty="0" err="1">
                  <a:solidFill>
                    <a:srgbClr val="FF0000"/>
                  </a:solidFill>
                </a:rPr>
                <a:t>Kernel</a:t>
              </a:r>
              <a:r>
                <a:rPr lang="es-AR" sz="2400" b="1" dirty="0">
                  <a:solidFill>
                    <a:srgbClr val="FF0000"/>
                  </a:solidFill>
                </a:rPr>
                <a:t> </a:t>
              </a:r>
              <a:r>
                <a:rPr lang="es-AR" sz="2400" b="1" dirty="0" err="1">
                  <a:solidFill>
                    <a:srgbClr val="FF0000"/>
                  </a:solidFill>
                </a:rPr>
                <a:t>Mode</a:t>
              </a:r>
              <a:endParaRPr lang="es-A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ítulo 1"/>
            <p:cNvSpPr txBox="1">
              <a:spLocks/>
            </p:cNvSpPr>
            <p:nvPr/>
          </p:nvSpPr>
          <p:spPr>
            <a:xfrm>
              <a:off x="4054434" y="2704040"/>
              <a:ext cx="194421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AR" sz="2400" b="1" dirty="0">
                  <a:solidFill>
                    <a:srgbClr val="92D050"/>
                  </a:solidFill>
                </a:rPr>
                <a:t>. . .</a:t>
              </a:r>
            </a:p>
          </p:txBody>
        </p:sp>
      </p:grpSp>
      <p:cxnSp>
        <p:nvCxnSpPr>
          <p:cNvPr id="23" name="Conector recto de flecha 22"/>
          <p:cNvCxnSpPr/>
          <p:nvPr/>
        </p:nvCxnSpPr>
        <p:spPr>
          <a:xfrm>
            <a:off x="2987824" y="2060848"/>
            <a:ext cx="0" cy="223224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3203848" y="3595875"/>
            <a:ext cx="0" cy="50292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3349882" y="3621968"/>
            <a:ext cx="0" cy="4669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3707904" y="3559008"/>
            <a:ext cx="0" cy="50292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3907944" y="3621968"/>
            <a:ext cx="0" cy="4669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3931176" y="4454549"/>
            <a:ext cx="0" cy="46692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3059127" y="1586619"/>
            <a:ext cx="936104" cy="616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FOPEN (produce una INT)</a:t>
            </a: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4139952" y="4418545"/>
            <a:ext cx="0" cy="50292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H="1" flipV="1">
            <a:off x="2791821" y="2140016"/>
            <a:ext cx="2285" cy="192191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echa curvada hacia la derecha 40"/>
          <p:cNvSpPr/>
          <p:nvPr/>
        </p:nvSpPr>
        <p:spPr>
          <a:xfrm>
            <a:off x="450890" y="1710708"/>
            <a:ext cx="465355" cy="9468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2" name="Flecha curvada hacia la derecha 41"/>
          <p:cNvSpPr/>
          <p:nvPr/>
        </p:nvSpPr>
        <p:spPr>
          <a:xfrm rot="10104339">
            <a:off x="1431835" y="1673219"/>
            <a:ext cx="465355" cy="92773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85078" y="2832160"/>
            <a:ext cx="1447881" cy="1015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*ATENCION A LOS CAMBIOS DE CONTEXTO</a:t>
            </a:r>
          </a:p>
        </p:txBody>
      </p:sp>
      <p:sp>
        <p:nvSpPr>
          <p:cNvPr id="44" name="Flecha curvada hacia la derecha 43"/>
          <p:cNvSpPr/>
          <p:nvPr/>
        </p:nvSpPr>
        <p:spPr>
          <a:xfrm rot="10104339">
            <a:off x="1690157" y="1673219"/>
            <a:ext cx="465355" cy="92773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5" name="Flecha curvada hacia la derecha 44"/>
          <p:cNvSpPr/>
          <p:nvPr/>
        </p:nvSpPr>
        <p:spPr>
          <a:xfrm rot="10104339">
            <a:off x="1928459" y="1659219"/>
            <a:ext cx="465355" cy="92773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6" name="Flecha curvada hacia la derecha 45"/>
          <p:cNvSpPr/>
          <p:nvPr/>
        </p:nvSpPr>
        <p:spPr>
          <a:xfrm rot="10104339">
            <a:off x="2147849" y="1642188"/>
            <a:ext cx="465355" cy="92773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7" name="Flecha curvada hacia la derecha 46"/>
          <p:cNvSpPr/>
          <p:nvPr/>
        </p:nvSpPr>
        <p:spPr>
          <a:xfrm>
            <a:off x="230354" y="1729722"/>
            <a:ext cx="465355" cy="9468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8" name="Flecha curvada hacia la derecha 47"/>
          <p:cNvSpPr/>
          <p:nvPr/>
        </p:nvSpPr>
        <p:spPr>
          <a:xfrm>
            <a:off x="679187" y="1710708"/>
            <a:ext cx="465355" cy="9468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49" name="Flecha curvada hacia la derecha 48"/>
          <p:cNvSpPr/>
          <p:nvPr/>
        </p:nvSpPr>
        <p:spPr>
          <a:xfrm>
            <a:off x="45686" y="1682238"/>
            <a:ext cx="465355" cy="9468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41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52048"/>
            <a:ext cx="8229600" cy="1143000"/>
          </a:xfrm>
        </p:spPr>
        <p:txBody>
          <a:bodyPr/>
          <a:lstStyle/>
          <a:p>
            <a:r>
              <a:rPr lang="es-AR" b="1" dirty="0" err="1"/>
              <a:t>Kernel</a:t>
            </a:r>
            <a:r>
              <a:rPr lang="es-AR" b="1" dirty="0"/>
              <a:t> </a:t>
            </a:r>
            <a:r>
              <a:rPr lang="es-AR" b="1" dirty="0" err="1"/>
              <a:t>Hybrido</a:t>
            </a:r>
            <a:endParaRPr lang="es-AR" b="1" dirty="0"/>
          </a:p>
        </p:txBody>
      </p:sp>
      <p:pic>
        <p:nvPicPr>
          <p:cNvPr id="1026" name="Picture 2" descr="https://upload.wikimedia.org/wikipedia/commons/thumb/5/5d/Windows_2000_architecture.svg/800px-Windows_2000_architec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40768"/>
            <a:ext cx="5092494" cy="45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62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Entornos de Virtualización</a:t>
            </a: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3340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Plataformas de Virtualización</a:t>
            </a:r>
          </a:p>
          <a:p>
            <a:pPr lvl="1"/>
            <a:r>
              <a:rPr lang="es-AR" dirty="0" err="1"/>
              <a:t>Vmware</a:t>
            </a:r>
            <a:endParaRPr lang="es-AR" dirty="0"/>
          </a:p>
          <a:p>
            <a:pPr lvl="1"/>
            <a:r>
              <a:rPr lang="es-AR" dirty="0" err="1"/>
              <a:t>Hyper</a:t>
            </a:r>
            <a:r>
              <a:rPr lang="es-AR" dirty="0"/>
              <a:t> V</a:t>
            </a:r>
          </a:p>
          <a:p>
            <a:pPr lvl="1"/>
            <a:r>
              <a:rPr lang="es-AR" dirty="0"/>
              <a:t>Virtual PC *</a:t>
            </a:r>
          </a:p>
          <a:p>
            <a:pPr lvl="1"/>
            <a:r>
              <a:rPr lang="es-AR" dirty="0"/>
              <a:t>Oracle VM</a:t>
            </a:r>
          </a:p>
          <a:p>
            <a:pPr lvl="1"/>
            <a:r>
              <a:rPr lang="es-AR" dirty="0"/>
              <a:t>Virtual Box</a:t>
            </a:r>
          </a:p>
          <a:p>
            <a:pPr lvl="1"/>
            <a:r>
              <a:rPr lang="es-AR" dirty="0" err="1"/>
              <a:t>Xen</a:t>
            </a:r>
            <a:endParaRPr lang="es-AR" dirty="0"/>
          </a:p>
          <a:p>
            <a:pPr lvl="1"/>
            <a:r>
              <a:rPr lang="es-AR" dirty="0" err="1"/>
              <a:t>etc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0192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Maquinas Virtuales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AR" dirty="0"/>
              <a:t>Abstraer el Hardware (CPU, Discos, Memoria, red, dispositivos E/S, etc.) formando varios entornos diferentes. Creando la ilusión de que cada VM se esta ejecutando en su propio entorno privado.</a:t>
            </a:r>
          </a:p>
          <a:p>
            <a:pPr>
              <a:buNone/>
            </a:pPr>
            <a:endParaRPr lang="es-AR" dirty="0"/>
          </a:p>
          <a:p>
            <a:pPr>
              <a:buFont typeface="Arial" charset="0"/>
              <a:buChar char="•"/>
            </a:pPr>
            <a:r>
              <a:rPr lang="es-AR" dirty="0"/>
              <a:t>Similar a como se comparte al entorno de un proceso (memoria y CPU)</a:t>
            </a:r>
          </a:p>
          <a:p>
            <a:pPr>
              <a:buNone/>
            </a:pPr>
            <a:endParaRPr lang="es-AR" dirty="0"/>
          </a:p>
          <a:p>
            <a:pPr>
              <a:buFont typeface="Arial" charset="0"/>
              <a:buChar char="•"/>
            </a:pPr>
            <a:r>
              <a:rPr lang="es-AR" dirty="0"/>
              <a:t>El S.O de la maquina física es Mono usuario y se encarga de multiprogramar las distintas maquinas Clientes.</a:t>
            </a:r>
          </a:p>
          <a:p>
            <a:pPr>
              <a:buFont typeface="Arial" charset="0"/>
              <a:buChar char="•"/>
            </a:pPr>
            <a:endParaRPr lang="es-AR" dirty="0"/>
          </a:p>
          <a:p>
            <a:pPr>
              <a:buNone/>
            </a:pPr>
            <a:r>
              <a:rPr lang="es-AR" b="1" dirty="0"/>
              <a:t>	Veamos como es un Sistema Real de Maquinas Virtuales …. En tiempo de Ejecución!</a:t>
            </a:r>
          </a:p>
          <a:p>
            <a:pPr>
              <a:buFont typeface="Arial" charset="0"/>
              <a:buChar char="•"/>
            </a:pPr>
            <a:endParaRPr lang="es-A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Arranque del Sistema (BIOS)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El procedimiento de inicialización de una computadora mediante la carga del</a:t>
            </a:r>
            <a:r>
              <a:rPr lang="es-ES_tradnl" i="1" dirty="0"/>
              <a:t> </a:t>
            </a:r>
            <a:r>
              <a:rPr lang="es-ES_tradnl" i="1" dirty="0" err="1"/>
              <a:t>kernel</a:t>
            </a:r>
            <a:r>
              <a:rPr lang="es-ES_tradnl" dirty="0"/>
              <a:t> se conoce como</a:t>
            </a:r>
            <a:r>
              <a:rPr lang="es-ES_tradnl" b="1" dirty="0"/>
              <a:t> arranque del sistema</a:t>
            </a:r>
            <a:r>
              <a:rPr lang="es-ES_tradnl" dirty="0"/>
              <a:t>.</a:t>
            </a:r>
          </a:p>
          <a:p>
            <a:r>
              <a:rPr lang="es-ES_tradnl" dirty="0"/>
              <a:t>Primero se carga un programa (pequeño) que se encuentra en</a:t>
            </a:r>
            <a:r>
              <a:rPr lang="es-ES_tradnl" b="1" dirty="0"/>
              <a:t> memoria de sólo lectura</a:t>
            </a:r>
            <a:r>
              <a:rPr lang="es-ES_tradnl" dirty="0"/>
              <a:t> (ROM, </a:t>
            </a:r>
            <a:r>
              <a:rPr lang="es-ES_tradnl" dirty="0" err="1"/>
              <a:t>read-only</a:t>
            </a:r>
            <a:r>
              <a:rPr lang="es-ES_tradnl" dirty="0"/>
              <a:t> </a:t>
            </a:r>
            <a:r>
              <a:rPr lang="es-ES_tradnl" dirty="0" err="1"/>
              <a:t>memory</a:t>
            </a:r>
            <a:r>
              <a:rPr lang="es-ES_tradnl" dirty="0"/>
              <a:t>)</a:t>
            </a:r>
          </a:p>
          <a:p>
            <a:r>
              <a:rPr lang="es-AR" dirty="0"/>
              <a:t>Este programa en BIOS copia el contenido del </a:t>
            </a:r>
            <a:r>
              <a:rPr lang="es-AR" b="1" dirty="0"/>
              <a:t>Master </a:t>
            </a:r>
            <a:r>
              <a:rPr lang="es-AR" b="1" dirty="0" err="1"/>
              <a:t>boot</a:t>
            </a:r>
            <a:r>
              <a:rPr lang="es-AR" b="1" dirty="0"/>
              <a:t> Record (MBR o GPT en el HD) </a:t>
            </a:r>
            <a:r>
              <a:rPr lang="es-AR" dirty="0"/>
              <a:t>en una dirección fija de la memoria para luego darle el control. </a:t>
            </a:r>
            <a:endParaRPr lang="es-ES_tradnl" dirty="0"/>
          </a:p>
          <a:p>
            <a:r>
              <a:rPr lang="es-ES_tradnl" dirty="0"/>
              <a:t>Esta segunda etapa de arranque ya puede manejar el disco por lo que se encargara de cargar el </a:t>
            </a:r>
            <a:r>
              <a:rPr lang="es-ES_tradnl" dirty="0" err="1"/>
              <a:t>Kernel</a:t>
            </a:r>
            <a:r>
              <a:rPr lang="es-ES_tradnl" dirty="0"/>
              <a:t> completo en Memoria.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96336" y="6300028"/>
            <a:ext cx="109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*</a:t>
            </a:r>
            <a:r>
              <a:rPr lang="es-AR" dirty="0" err="1"/>
              <a:t>dmesg</a:t>
            </a:r>
            <a:endParaRPr lang="es-A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/>
          <a:lstStyle/>
          <a:p>
            <a:r>
              <a:rPr lang="es-AR" b="1" dirty="0"/>
              <a:t>FIN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98516"/>
            <a:ext cx="5619353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POST-CREDITOS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/>
          <a:lstStyle/>
          <a:p>
            <a:pPr>
              <a:buNone/>
            </a:pPr>
            <a:r>
              <a:rPr lang="es-AR" dirty="0"/>
              <a:t>Ver película Piratas de Silicon Valley</a:t>
            </a:r>
          </a:p>
          <a:p>
            <a:pPr>
              <a:buNone/>
            </a:pPr>
            <a:endParaRPr lang="es-AR" sz="2800" dirty="0"/>
          </a:p>
          <a:p>
            <a:pPr>
              <a:buNone/>
            </a:pPr>
            <a:r>
              <a:rPr lang="es-AR" sz="2800" dirty="0">
                <a:hlinkClick r:id="rId2"/>
              </a:rPr>
              <a:t>https://es.wikipedia.org/wiki/Pirates_of_Silicon_Valleyon</a:t>
            </a:r>
            <a:r>
              <a:rPr lang="es-AR" sz="2800" dirty="0"/>
              <a:t> </a:t>
            </a:r>
          </a:p>
          <a:p>
            <a:pPr>
              <a:buNone/>
            </a:pPr>
            <a:endParaRPr lang="es-AR" sz="2300" dirty="0"/>
          </a:p>
          <a:p>
            <a:pPr>
              <a:buNone/>
            </a:pPr>
            <a:r>
              <a:rPr lang="es-AR" sz="2300" dirty="0"/>
              <a:t>(No la vean con fines didácticos, sino mas bien con fines recreativos)</a:t>
            </a:r>
          </a:p>
          <a:p>
            <a:pPr>
              <a:buNone/>
            </a:pP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Estructura de un Sistema Operativo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852936"/>
            <a:ext cx="8229600" cy="2808312"/>
          </a:xfrm>
        </p:spPr>
        <p:txBody>
          <a:bodyPr/>
          <a:lstStyle/>
          <a:p>
            <a:r>
              <a:rPr lang="es-AR" dirty="0"/>
              <a:t>Un sistema operativo proporciona un entorno para ejecutar programas.</a:t>
            </a:r>
          </a:p>
          <a:p>
            <a:pPr>
              <a:buNone/>
            </a:pPr>
            <a:r>
              <a:rPr lang="es-AR" dirty="0"/>
              <a:t>    Es importante tener en cuenta los servicios, interfaz para usuarios y programadores.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s-AR" b="1" dirty="0"/>
              <a:t>Servicios de un Sistema Operativo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196752"/>
            <a:ext cx="8229600" cy="5328592"/>
          </a:xfrm>
        </p:spPr>
        <p:txBody>
          <a:bodyPr>
            <a:normAutofit fontScale="55000" lnSpcReduction="20000"/>
          </a:bodyPr>
          <a:lstStyle/>
          <a:p>
            <a:r>
              <a:rPr lang="es-AR" b="1" dirty="0"/>
              <a:t>Interfaz de usuario: </a:t>
            </a:r>
            <a:r>
              <a:rPr lang="es-AR" dirty="0"/>
              <a:t>CLI Command Line Interface, </a:t>
            </a:r>
            <a:r>
              <a:rPr lang="es-AR" dirty="0" err="1"/>
              <a:t>Batch</a:t>
            </a:r>
            <a:r>
              <a:rPr lang="es-AR" dirty="0"/>
              <a:t> interface, GUI Grafica, NUI Natural </a:t>
            </a:r>
            <a:r>
              <a:rPr lang="es-AR" dirty="0" err="1"/>
              <a:t>User</a:t>
            </a:r>
            <a:r>
              <a:rPr lang="es-AR" dirty="0"/>
              <a:t> Interface (ej. Google </a:t>
            </a:r>
            <a:r>
              <a:rPr lang="es-AR" dirty="0" err="1"/>
              <a:t>Now</a:t>
            </a:r>
            <a:r>
              <a:rPr lang="es-AR" dirty="0"/>
              <a:t>, </a:t>
            </a:r>
            <a:r>
              <a:rPr lang="es-AR" dirty="0" err="1"/>
              <a:t>Cortana</a:t>
            </a:r>
            <a:r>
              <a:rPr lang="es-AR" dirty="0"/>
              <a:t>, </a:t>
            </a:r>
            <a:r>
              <a:rPr lang="es-AR" dirty="0" err="1"/>
              <a:t>Siri</a:t>
            </a:r>
            <a:r>
              <a:rPr lang="es-AR" dirty="0"/>
              <a:t>, Alexa, Kinect)</a:t>
            </a:r>
          </a:p>
          <a:p>
            <a:pPr>
              <a:buNone/>
            </a:pPr>
            <a:endParaRPr lang="es-AR" dirty="0"/>
          </a:p>
          <a:p>
            <a:r>
              <a:rPr lang="es-AR" b="1" dirty="0"/>
              <a:t>Ejecución de programas: </a:t>
            </a:r>
            <a:r>
              <a:rPr lang="es-AR" dirty="0"/>
              <a:t>Cargar en memoria y ejecutar programas.</a:t>
            </a:r>
          </a:p>
          <a:p>
            <a:endParaRPr lang="es-AR" dirty="0"/>
          </a:p>
          <a:p>
            <a:r>
              <a:rPr lang="es-AR" b="1" dirty="0"/>
              <a:t>Operaciones de E/S:</a:t>
            </a:r>
            <a:r>
              <a:rPr lang="es-AR" dirty="0"/>
              <a:t> Recibir/enviar información al usuario.</a:t>
            </a:r>
          </a:p>
          <a:p>
            <a:pPr>
              <a:buNone/>
            </a:pPr>
            <a:endParaRPr lang="es-AR" dirty="0"/>
          </a:p>
          <a:p>
            <a:r>
              <a:rPr lang="es-AR" b="1" dirty="0"/>
              <a:t>Manipular Sistemas de archivos: </a:t>
            </a:r>
            <a:r>
              <a:rPr lang="es-AR" dirty="0"/>
              <a:t>Abrir, cerrar, crear, borrar, seguridad.</a:t>
            </a:r>
          </a:p>
          <a:p>
            <a:pPr>
              <a:buNone/>
            </a:pPr>
            <a:endParaRPr lang="es-AR" dirty="0"/>
          </a:p>
          <a:p>
            <a:r>
              <a:rPr lang="es-AR" b="1" dirty="0"/>
              <a:t>Comunicación: </a:t>
            </a:r>
            <a:r>
              <a:rPr lang="es-AR" dirty="0"/>
              <a:t>Relación entre procesos/programas en el mismo u otro equipo</a:t>
            </a:r>
          </a:p>
          <a:p>
            <a:pPr>
              <a:buNone/>
            </a:pPr>
            <a:endParaRPr lang="es-AR" dirty="0"/>
          </a:p>
          <a:p>
            <a:r>
              <a:rPr lang="es-AR" b="1" dirty="0"/>
              <a:t>Detección de Errores: </a:t>
            </a:r>
            <a:r>
              <a:rPr lang="es-AR" dirty="0"/>
              <a:t>Poder terminar un programa de forma correcta o informando un error.</a:t>
            </a:r>
          </a:p>
          <a:p>
            <a:pPr>
              <a:buNone/>
            </a:pPr>
            <a:endParaRPr lang="es-AR" dirty="0"/>
          </a:p>
          <a:p>
            <a:r>
              <a:rPr lang="es-AR" b="1" dirty="0"/>
              <a:t>Asignación de recursos: </a:t>
            </a:r>
            <a:r>
              <a:rPr lang="es-AR" dirty="0"/>
              <a:t>Debe ser eficiente en el manejo de los recursos (gestión de CPU, Memoria y espacio de archivos).</a:t>
            </a:r>
          </a:p>
          <a:p>
            <a:pPr>
              <a:buNone/>
            </a:pPr>
            <a:endParaRPr lang="es-AR" dirty="0"/>
          </a:p>
          <a:p>
            <a:r>
              <a:rPr lang="es-AR" b="1" dirty="0"/>
              <a:t>Responsabilidad, Protección y Seguridad: </a:t>
            </a:r>
            <a:r>
              <a:rPr lang="es-AR" dirty="0"/>
              <a:t>Seguimiento de Recursos, asignación de recursos y permisos sobre los mismos.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922114"/>
          </a:xfrm>
        </p:spPr>
        <p:txBody>
          <a:bodyPr>
            <a:normAutofit/>
          </a:bodyPr>
          <a:lstStyle/>
          <a:p>
            <a:r>
              <a:rPr lang="es-AR" b="1" dirty="0"/>
              <a:t>Interfaz de usuario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AR" dirty="0"/>
              <a:t>Programa del Sistema Operativo para correr programas (propios o de terceros)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dirty="0"/>
              <a:t>Como único acceso:</a:t>
            </a:r>
          </a:p>
          <a:p>
            <a:pPr>
              <a:buNone/>
            </a:pPr>
            <a:endParaRPr lang="es-AR" dirty="0"/>
          </a:p>
          <a:p>
            <a:r>
              <a:rPr lang="es-AR" sz="3300" dirty="0"/>
              <a:t>DOS</a:t>
            </a:r>
          </a:p>
          <a:p>
            <a:r>
              <a:rPr lang="es-AR" sz="3300" dirty="0"/>
              <a:t>OS2</a:t>
            </a:r>
          </a:p>
          <a:p>
            <a:r>
              <a:rPr lang="es-AR" sz="3300" dirty="0"/>
              <a:t>UNIX</a:t>
            </a:r>
          </a:p>
          <a:p>
            <a:endParaRPr lang="es-AR" sz="3300" dirty="0"/>
          </a:p>
          <a:p>
            <a:pPr>
              <a:buNone/>
            </a:pPr>
            <a:r>
              <a:rPr lang="es-AR" dirty="0"/>
              <a:t>Como programa dentro del S.O.</a:t>
            </a:r>
          </a:p>
          <a:p>
            <a:pPr>
              <a:buNone/>
            </a:pPr>
            <a:endParaRPr lang="es-AR" dirty="0"/>
          </a:p>
          <a:p>
            <a:r>
              <a:rPr lang="es-AR" sz="3400" dirty="0"/>
              <a:t>Windows (CMD, Powershell)</a:t>
            </a:r>
          </a:p>
          <a:p>
            <a:r>
              <a:rPr lang="es-AR" sz="3400" dirty="0"/>
              <a:t>Linux/Unix (Shell </a:t>
            </a:r>
            <a:r>
              <a:rPr lang="es-AR" sz="3400" dirty="0" err="1"/>
              <a:t>bash</a:t>
            </a:r>
            <a:r>
              <a:rPr lang="es-AR" sz="3400" dirty="0"/>
              <a:t>, Shell Bourne, Shell C, otras)</a:t>
            </a:r>
          </a:p>
          <a:p>
            <a:r>
              <a:rPr lang="es-AR" sz="3400" dirty="0"/>
              <a:t>AS400 (QShell) (</a:t>
            </a:r>
            <a:r>
              <a:rPr lang="es-AR" sz="3400" dirty="0">
                <a:hlinkClick r:id="rId2"/>
              </a:rPr>
              <a:t>https://es.wikipedia.org/wiki/AS/400</a:t>
            </a:r>
            <a:r>
              <a:rPr lang="es-AR" sz="3400" dirty="0"/>
              <a:t>)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dirty="0"/>
              <a:t>Dos formas de interpretar los comandos</a:t>
            </a:r>
          </a:p>
          <a:p>
            <a:pPr>
              <a:buFontTx/>
              <a:buChar char="-"/>
            </a:pPr>
            <a:r>
              <a:rPr lang="es-AR" dirty="0"/>
              <a:t>Se carga el interprete de comandos en el mismo </a:t>
            </a:r>
            <a:r>
              <a:rPr lang="es-AR" dirty="0" err="1"/>
              <a:t>Kernel</a:t>
            </a:r>
            <a:r>
              <a:rPr lang="es-AR" dirty="0"/>
              <a:t> (cd, </a:t>
            </a:r>
            <a:r>
              <a:rPr lang="es-AR" dirty="0" err="1"/>
              <a:t>Dir</a:t>
            </a:r>
            <a:r>
              <a:rPr lang="es-AR" dirty="0"/>
              <a:t>, </a:t>
            </a:r>
            <a:r>
              <a:rPr lang="es-AR" dirty="0" err="1"/>
              <a:t>cls</a:t>
            </a:r>
            <a:r>
              <a:rPr lang="es-AR" dirty="0"/>
              <a:t>, date ….).</a:t>
            </a:r>
          </a:p>
          <a:p>
            <a:pPr>
              <a:buFontTx/>
              <a:buChar char="-"/>
            </a:pPr>
            <a:r>
              <a:rPr lang="es-AR" dirty="0"/>
              <a:t>Linkeada a un archivo del comando (ej. rm *.gz)</a:t>
            </a:r>
          </a:p>
          <a:p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2195736" y="1052736"/>
            <a:ext cx="35283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b="1" dirty="0"/>
              <a:t>Interprete de Comandos: </a:t>
            </a:r>
            <a:endParaRPr lang="es-AR" sz="2500" dirty="0"/>
          </a:p>
        </p:txBody>
      </p:sp>
      <p:sp>
        <p:nvSpPr>
          <p:cNvPr id="4" name="Rectángulo 3"/>
          <p:cNvSpPr/>
          <p:nvPr/>
        </p:nvSpPr>
        <p:spPr>
          <a:xfrm>
            <a:off x="611560" y="6196573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B22222"/>
                </a:solidFill>
                <a:latin typeface="Courier New" panose="02070309020205020404" pitchFamily="49" charset="0"/>
              </a:rPr>
              <a:t>*Saber que Shell estoy usando: echo</a:t>
            </a:r>
            <a:r>
              <a:rPr lang="es-AR" dirty="0">
                <a:solidFill>
                  <a:srgbClr val="008080"/>
                </a:solidFill>
                <a:latin typeface="Courier New" panose="02070309020205020404" pitchFamily="49" charset="0"/>
              </a:rPr>
              <a:t> </a:t>
            </a:r>
            <a:r>
              <a:rPr lang="es-AR" dirty="0">
                <a:solidFill>
                  <a:srgbClr val="8080FF"/>
                </a:solidFill>
                <a:latin typeface="Courier New" panose="02070309020205020404" pitchFamily="49" charset="0"/>
              </a:rPr>
              <a:t>$SHELL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Interfaz de usuario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es-AR" dirty="0"/>
              <a:t>Permite acceder a programas mediante Escritorios/ventanas/menús accediendo por el mouse/pantalla táctil/etc.</a:t>
            </a:r>
          </a:p>
          <a:p>
            <a:r>
              <a:rPr lang="es-AR" dirty="0" err="1"/>
              <a:t>Aqua</a:t>
            </a:r>
            <a:r>
              <a:rPr lang="es-AR" dirty="0"/>
              <a:t> (Mac)</a:t>
            </a:r>
          </a:p>
          <a:p>
            <a:r>
              <a:rPr lang="es-AR" dirty="0"/>
              <a:t>Windows 1.0 (Microsoft)</a:t>
            </a:r>
          </a:p>
          <a:p>
            <a:r>
              <a:rPr lang="es-AR" dirty="0"/>
              <a:t>X-Windows (Solaris/AIX)</a:t>
            </a:r>
          </a:p>
          <a:p>
            <a:r>
              <a:rPr lang="es-AR" dirty="0"/>
              <a:t>KDE / GNOME en Linux.</a:t>
            </a:r>
          </a:p>
          <a:p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131840" y="1412776"/>
            <a:ext cx="309634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b="1" dirty="0"/>
              <a:t>Interfaz Grafica</a:t>
            </a:r>
            <a:endParaRPr lang="es-AR"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Llamadas al Sistema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AR" b="1" dirty="0"/>
              <a:t>Llamadas al sistema / System Call</a:t>
            </a:r>
          </a:p>
          <a:p>
            <a:pPr marL="0" lv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AR" dirty="0"/>
              <a:t>Es un mecanismo provisto por los sistemas operativos para que los procesos puedan solicitarle algún servicio. El proceso indica en un registro el servicio que requiere y lanza una interrupción de software (int 80h en GNU/Linux)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Llamadas al Sistema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06084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AR" dirty="0"/>
              <a:t>Abrir Archivo</a:t>
            </a:r>
          </a:p>
          <a:p>
            <a:r>
              <a:rPr lang="es-AR" dirty="0"/>
              <a:t>Verificar que exista</a:t>
            </a:r>
          </a:p>
          <a:p>
            <a:r>
              <a:rPr lang="es-AR" dirty="0"/>
              <a:t>No existe, emitir error</a:t>
            </a:r>
          </a:p>
          <a:p>
            <a:r>
              <a:rPr lang="es-AR" dirty="0"/>
              <a:t>Existe, comenzar copia</a:t>
            </a:r>
          </a:p>
          <a:p>
            <a:r>
              <a:rPr lang="es-AR" dirty="0"/>
              <a:t>Bucle (copiar información)</a:t>
            </a:r>
          </a:p>
          <a:p>
            <a:r>
              <a:rPr lang="es-AR" dirty="0"/>
              <a:t>Sucedió un error, abortar</a:t>
            </a:r>
          </a:p>
          <a:p>
            <a:r>
              <a:rPr lang="es-AR" dirty="0"/>
              <a:t>Termino satisfactoriamente</a:t>
            </a:r>
          </a:p>
          <a:p>
            <a:r>
              <a:rPr lang="es-AR" dirty="0"/>
              <a:t>Cerrar el archivo</a:t>
            </a:r>
          </a:p>
          <a:p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251520" y="1340769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AR" sz="3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Ejemplo</a:t>
            </a:r>
            <a:r>
              <a:rPr kumimoji="0" lang="es-AR" sz="3200" b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Abrir un Archivo y escribir</a:t>
            </a:r>
            <a:endParaRPr kumimoji="0" lang="es-AR" sz="3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20078</TotalTime>
  <Words>1881</Words>
  <Application>Microsoft Office PowerPoint</Application>
  <PresentationFormat>Presentación en pantalla (4:3)</PresentationFormat>
  <Paragraphs>299</Paragraphs>
  <Slides>39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Tema de Office</vt:lpstr>
      <vt:lpstr>Sistemas Operativos UNAHUR</vt:lpstr>
      <vt:lpstr>Estructura de un Sistema Operativo</vt:lpstr>
      <vt:lpstr>Objetivo:</vt:lpstr>
      <vt:lpstr>Estructura de un Sistema Operativo</vt:lpstr>
      <vt:lpstr>Servicios de un Sistema Operativo</vt:lpstr>
      <vt:lpstr>Interfaz de usuario</vt:lpstr>
      <vt:lpstr>Interfaz de usuario</vt:lpstr>
      <vt:lpstr>Llamadas al Sistema</vt:lpstr>
      <vt:lpstr>Llamadas al Sistema</vt:lpstr>
      <vt:lpstr>API en Windows (Aplication Programming Interface)</vt:lpstr>
      <vt:lpstr>API POSIX /Header en Linux </vt:lpstr>
      <vt:lpstr>Tipos de llamada al Sistema</vt:lpstr>
      <vt:lpstr>Control de Procesos</vt:lpstr>
      <vt:lpstr>Control de Procesos</vt:lpstr>
      <vt:lpstr>Control de Procesos</vt:lpstr>
      <vt:lpstr>Administración de Archivos</vt:lpstr>
      <vt:lpstr>Administración de Archivos</vt:lpstr>
      <vt:lpstr>Administración de Archivos</vt:lpstr>
      <vt:lpstr>Administración de Dispositivos</vt:lpstr>
      <vt:lpstr>Mantenimiento de información</vt:lpstr>
      <vt:lpstr>Comunicaciones</vt:lpstr>
      <vt:lpstr>Comunicaciones</vt:lpstr>
      <vt:lpstr>Programas del Sistemas</vt:lpstr>
      <vt:lpstr>Que es un Kernel?</vt:lpstr>
      <vt:lpstr>Estructura de un S.O.</vt:lpstr>
      <vt:lpstr>Monolítico</vt:lpstr>
      <vt:lpstr>Monolítico</vt:lpstr>
      <vt:lpstr>Kernel Monolítico</vt:lpstr>
      <vt:lpstr>Kernel Modular</vt:lpstr>
      <vt:lpstr>Kernel Modular</vt:lpstr>
      <vt:lpstr>MicroKernel</vt:lpstr>
      <vt:lpstr>MicroKernel</vt:lpstr>
      <vt:lpstr>MicroKernel</vt:lpstr>
      <vt:lpstr>Kernel Hybrido</vt:lpstr>
      <vt:lpstr>Entornos de Virtualización</vt:lpstr>
      <vt:lpstr>Maquinas Virtuales</vt:lpstr>
      <vt:lpstr>Arranque del Sistema (BIOS)</vt:lpstr>
      <vt:lpstr>FIN</vt:lpstr>
      <vt:lpstr>POST-CREDITOS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UNAHUR</dc:title>
  <dc:creator>Robles, Leandro</dc:creator>
  <cp:lastModifiedBy>Robles, Leandro</cp:lastModifiedBy>
  <cp:revision>174</cp:revision>
  <dcterms:created xsi:type="dcterms:W3CDTF">2019-02-14T01:06:32Z</dcterms:created>
  <dcterms:modified xsi:type="dcterms:W3CDTF">2024-01-25T17:16:55Z</dcterms:modified>
</cp:coreProperties>
</file>