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34" r:id="rId3"/>
    <p:sldId id="335" r:id="rId4"/>
    <p:sldId id="336" r:id="rId5"/>
    <p:sldId id="337" r:id="rId6"/>
    <p:sldId id="339" r:id="rId7"/>
    <p:sldId id="338" r:id="rId8"/>
    <p:sldId id="340" r:id="rId9"/>
    <p:sldId id="341" r:id="rId10"/>
    <p:sldId id="342" r:id="rId11"/>
    <p:sldId id="343" r:id="rId12"/>
    <p:sldId id="344" r:id="rId13"/>
    <p:sldId id="345" r:id="rId14"/>
    <p:sldId id="346" r:id="rId15"/>
    <p:sldId id="347" r:id="rId16"/>
    <p:sldId id="349" r:id="rId17"/>
    <p:sldId id="366" r:id="rId18"/>
    <p:sldId id="360" r:id="rId19"/>
    <p:sldId id="362" r:id="rId20"/>
    <p:sldId id="361" r:id="rId21"/>
    <p:sldId id="363" r:id="rId22"/>
    <p:sldId id="364" r:id="rId23"/>
    <p:sldId id="365" r:id="rId24"/>
    <p:sldId id="378" r:id="rId25"/>
    <p:sldId id="350" r:id="rId26"/>
    <p:sldId id="375" r:id="rId27"/>
    <p:sldId id="348" r:id="rId28"/>
    <p:sldId id="351" r:id="rId29"/>
    <p:sldId id="352" r:id="rId30"/>
    <p:sldId id="353" r:id="rId31"/>
    <p:sldId id="377" r:id="rId32"/>
    <p:sldId id="358" r:id="rId33"/>
    <p:sldId id="367" r:id="rId34"/>
    <p:sldId id="369" r:id="rId35"/>
    <p:sldId id="370" r:id="rId36"/>
    <p:sldId id="368" r:id="rId37"/>
    <p:sldId id="373" r:id="rId38"/>
    <p:sldId id="355" r:id="rId39"/>
    <p:sldId id="359" r:id="rId40"/>
    <p:sldId id="356" r:id="rId41"/>
    <p:sldId id="374" r:id="rId42"/>
    <p:sldId id="357" r:id="rId43"/>
    <p:sldId id="371" r:id="rId44"/>
    <p:sldId id="372" r:id="rId4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84" d="100"/>
          <a:sy n="84" d="100"/>
        </p:scale>
        <p:origin x="143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dana Gomez" userId="078c5165f69918aa" providerId="Windows Live" clId="Web-{ADD800CA-BE37-4A65-A244-53AEEB6BEA51}"/>
    <pc:docChg chg="addSld delSld">
      <pc:chgData name="Aldana Gomez" userId="078c5165f69918aa" providerId="Windows Live" clId="Web-{ADD800CA-BE37-4A65-A244-53AEEB6BEA51}" dt="2023-10-30T17:47:13.742" v="35"/>
      <pc:docMkLst>
        <pc:docMk/>
      </pc:docMkLst>
      <pc:sldChg chg="add del">
        <pc:chgData name="Aldana Gomez" userId="078c5165f69918aa" providerId="Windows Live" clId="Web-{ADD800CA-BE37-4A65-A244-53AEEB6BEA51}" dt="2023-10-30T17:47:13.742" v="35"/>
        <pc:sldMkLst>
          <pc:docMk/>
          <pc:sldMk cId="0" sldId="256"/>
        </pc:sldMkLst>
      </pc:sldChg>
      <pc:sldChg chg="add del">
        <pc:chgData name="Aldana Gomez" userId="078c5165f69918aa" providerId="Windows Live" clId="Web-{ADD800CA-BE37-4A65-A244-53AEEB6BEA51}" dt="2023-10-30T17:47:11.492" v="34"/>
        <pc:sldMkLst>
          <pc:docMk/>
          <pc:sldMk cId="0" sldId="334"/>
        </pc:sldMkLst>
      </pc:sldChg>
      <pc:sldChg chg="add del">
        <pc:chgData name="Aldana Gomez" userId="078c5165f69918aa" providerId="Windows Live" clId="Web-{ADD800CA-BE37-4A65-A244-53AEEB6BEA51}" dt="2023-10-30T17:47:08.867" v="33"/>
        <pc:sldMkLst>
          <pc:docMk/>
          <pc:sldMk cId="0" sldId="346"/>
        </pc:sldMkLst>
      </pc:sldChg>
      <pc:sldChg chg="add del">
        <pc:chgData name="Aldana Gomez" userId="078c5165f69918aa" providerId="Windows Live" clId="Web-{ADD800CA-BE37-4A65-A244-53AEEB6BEA51}" dt="2023-10-30T17:47:06.648" v="32"/>
        <pc:sldMkLst>
          <pc:docMk/>
          <pc:sldMk cId="0" sldId="347"/>
        </pc:sldMkLst>
      </pc:sldChg>
      <pc:sldChg chg="add del">
        <pc:chgData name="Aldana Gomez" userId="078c5165f69918aa" providerId="Windows Live" clId="Web-{ADD800CA-BE37-4A65-A244-53AEEB6BEA51}" dt="2023-10-30T17:47:04.413" v="31"/>
        <pc:sldMkLst>
          <pc:docMk/>
          <pc:sldMk cId="0" sldId="349"/>
        </pc:sldMkLst>
      </pc:sldChg>
      <pc:sldChg chg="add del">
        <pc:chgData name="Aldana Gomez" userId="078c5165f69918aa" providerId="Windows Live" clId="Web-{ADD800CA-BE37-4A65-A244-53AEEB6BEA51}" dt="2023-10-30T17:46:44.272" v="20"/>
        <pc:sldMkLst>
          <pc:docMk/>
          <pc:sldMk cId="0" sldId="359"/>
        </pc:sldMkLst>
      </pc:sldChg>
      <pc:sldChg chg="add del">
        <pc:chgData name="Aldana Gomez" userId="078c5165f69918aa" providerId="Windows Live" clId="Web-{ADD800CA-BE37-4A65-A244-53AEEB6BEA51}" dt="2023-10-30T17:47:01.554" v="29"/>
        <pc:sldMkLst>
          <pc:docMk/>
          <pc:sldMk cId="0" sldId="360"/>
        </pc:sldMkLst>
      </pc:sldChg>
      <pc:sldChg chg="add del">
        <pc:chgData name="Aldana Gomez" userId="078c5165f69918aa" providerId="Windows Live" clId="Web-{ADD800CA-BE37-4A65-A244-53AEEB6BEA51}" dt="2023-10-30T17:46:59.304" v="27"/>
        <pc:sldMkLst>
          <pc:docMk/>
          <pc:sldMk cId="0" sldId="361"/>
        </pc:sldMkLst>
      </pc:sldChg>
      <pc:sldChg chg="add del">
        <pc:chgData name="Aldana Gomez" userId="078c5165f69918aa" providerId="Windows Live" clId="Web-{ADD800CA-BE37-4A65-A244-53AEEB6BEA51}" dt="2023-10-30T17:47:00.726" v="28"/>
        <pc:sldMkLst>
          <pc:docMk/>
          <pc:sldMk cId="0" sldId="362"/>
        </pc:sldMkLst>
      </pc:sldChg>
      <pc:sldChg chg="add del">
        <pc:chgData name="Aldana Gomez" userId="078c5165f69918aa" providerId="Windows Live" clId="Web-{ADD800CA-BE37-4A65-A244-53AEEB6BEA51}" dt="2023-10-30T17:46:57.054" v="26"/>
        <pc:sldMkLst>
          <pc:docMk/>
          <pc:sldMk cId="0" sldId="363"/>
        </pc:sldMkLst>
      </pc:sldChg>
      <pc:sldChg chg="add del">
        <pc:chgData name="Aldana Gomez" userId="078c5165f69918aa" providerId="Windows Live" clId="Web-{ADD800CA-BE37-4A65-A244-53AEEB6BEA51}" dt="2023-10-30T17:46:54.819" v="25"/>
        <pc:sldMkLst>
          <pc:docMk/>
          <pc:sldMk cId="0" sldId="364"/>
        </pc:sldMkLst>
      </pc:sldChg>
      <pc:sldChg chg="add del">
        <pc:chgData name="Aldana Gomez" userId="078c5165f69918aa" providerId="Windows Live" clId="Web-{ADD800CA-BE37-4A65-A244-53AEEB6BEA51}" dt="2023-10-30T17:46:52.491" v="24"/>
        <pc:sldMkLst>
          <pc:docMk/>
          <pc:sldMk cId="0" sldId="365"/>
        </pc:sldMkLst>
      </pc:sldChg>
      <pc:sldChg chg="add del">
        <pc:chgData name="Aldana Gomez" userId="078c5165f69918aa" providerId="Windows Live" clId="Web-{ADD800CA-BE37-4A65-A244-53AEEB6BEA51}" dt="2023-10-30T17:47:03.570" v="30"/>
        <pc:sldMkLst>
          <pc:docMk/>
          <pc:sldMk cId="0" sldId="366"/>
        </pc:sldMkLst>
      </pc:sldChg>
      <pc:sldChg chg="add del">
        <pc:chgData name="Aldana Gomez" userId="078c5165f69918aa" providerId="Windows Live" clId="Web-{ADD800CA-BE37-4A65-A244-53AEEB6BEA51}" dt="2023-10-30T17:46:48.851" v="22"/>
        <pc:sldMkLst>
          <pc:docMk/>
          <pc:sldMk cId="0" sldId="367"/>
        </pc:sldMkLst>
      </pc:sldChg>
      <pc:sldChg chg="add del">
        <pc:chgData name="Aldana Gomez" userId="078c5165f69918aa" providerId="Windows Live" clId="Web-{ADD800CA-BE37-4A65-A244-53AEEB6BEA51}" dt="2023-10-30T17:46:46.600" v="21"/>
        <pc:sldMkLst>
          <pc:docMk/>
          <pc:sldMk cId="0" sldId="368"/>
        </pc:sldMkLst>
      </pc:sldChg>
      <pc:sldChg chg="add del">
        <pc:chgData name="Aldana Gomez" userId="078c5165f69918aa" providerId="Windows Live" clId="Web-{ADD800CA-BE37-4A65-A244-53AEEB6BEA51}" dt="2023-10-30T17:46:42.835" v="19"/>
        <pc:sldMkLst>
          <pc:docMk/>
          <pc:sldMk cId="0" sldId="371"/>
        </pc:sldMkLst>
      </pc:sldChg>
      <pc:sldChg chg="add del">
        <pc:chgData name="Aldana Gomez" userId="078c5165f69918aa" providerId="Windows Live" clId="Web-{ADD800CA-BE37-4A65-A244-53AEEB6BEA51}" dt="2023-10-30T17:46:42.038" v="18"/>
        <pc:sldMkLst>
          <pc:docMk/>
          <pc:sldMk cId="0" sldId="372"/>
        </pc:sldMkLst>
      </pc:sldChg>
      <pc:sldChg chg="add del">
        <pc:chgData name="Aldana Gomez" userId="078c5165f69918aa" providerId="Windows Live" clId="Web-{ADD800CA-BE37-4A65-A244-53AEEB6BEA51}" dt="2023-10-30T17:46:50.382" v="23"/>
        <pc:sldMkLst>
          <pc:docMk/>
          <pc:sldMk cId="1061428075" sldId="378"/>
        </pc:sldMkLst>
      </pc:sldChg>
    </pc:docChg>
  </pc:docChgLst>
  <pc:docChgLst>
    <pc:chgData name="Usuario invitado" providerId="Windows Live" clId="Web-{56B8A3D3-9355-4CE4-B31B-AA0F9296BD9A}"/>
    <pc:docChg chg="modSld">
      <pc:chgData name="Usuario invitado" userId="" providerId="Windows Live" clId="Web-{56B8A3D3-9355-4CE4-B31B-AA0F9296BD9A}" dt="2024-04-17T19:53:19.389" v="0" actId="1076"/>
      <pc:docMkLst>
        <pc:docMk/>
      </pc:docMkLst>
      <pc:sldChg chg="modSp">
        <pc:chgData name="Usuario invitado" userId="" providerId="Windows Live" clId="Web-{56B8A3D3-9355-4CE4-B31B-AA0F9296BD9A}" dt="2024-04-17T19:53:19.389" v="0" actId="1076"/>
        <pc:sldMkLst>
          <pc:docMk/>
          <pc:sldMk cId="0" sldId="346"/>
        </pc:sldMkLst>
        <pc:graphicFrameChg chg="mod">
          <ac:chgData name="Usuario invitado" userId="" providerId="Windows Live" clId="Web-{56B8A3D3-9355-4CE4-B31B-AA0F9296BD9A}" dt="2024-04-17T19:53:19.389" v="0" actId="1076"/>
          <ac:graphicFrameMkLst>
            <pc:docMk/>
            <pc:sldMk cId="0" sldId="346"/>
            <ac:graphicFrameMk id="5" creationId="{00000000-0000-0000-0000-000000000000}"/>
          </ac:graphicFrameMkLst>
        </pc:graphicFrameChg>
      </pc:sldChg>
    </pc:docChg>
  </pc:docChgLst>
  <pc:docChgLst>
    <pc:chgData name="Usuario invitado" providerId="Windows Live" clId="Web-{6F3A2A5D-419C-4F56-A5A7-5A7695FF2245}"/>
    <pc:docChg chg="modSld">
      <pc:chgData name="Usuario invitado" userId="" providerId="Windows Live" clId="Web-{6F3A2A5D-419C-4F56-A5A7-5A7695FF2245}" dt="2022-10-02T20:21:17.670" v="2"/>
      <pc:docMkLst>
        <pc:docMk/>
      </pc:docMkLst>
      <pc:sldChg chg="modSp mod modShow">
        <pc:chgData name="Usuario invitado" userId="" providerId="Windows Live" clId="Web-{6F3A2A5D-419C-4F56-A5A7-5A7695FF2245}" dt="2022-10-02T20:21:17.670" v="2"/>
        <pc:sldMkLst>
          <pc:docMk/>
          <pc:sldMk cId="0" sldId="360"/>
        </pc:sldMkLst>
        <pc:spChg chg="mod">
          <ac:chgData name="Usuario invitado" userId="" providerId="Windows Live" clId="Web-{6F3A2A5D-419C-4F56-A5A7-5A7695FF2245}" dt="2022-10-02T19:03:48.279" v="1" actId="14100"/>
          <ac:spMkLst>
            <pc:docMk/>
            <pc:sldMk cId="0" sldId="360"/>
            <ac:spMk id="3" creationId="{00000000-0000-0000-0000-000000000000}"/>
          </ac:spMkLst>
        </pc:spChg>
      </pc:sldChg>
    </pc:docChg>
  </pc:docChgLst>
  <pc:docChgLst>
    <pc:chgData name="nahuelgamerpro ." userId="30583a603a2f43b6" providerId="Windows Live" clId="Web-{D71BFB58-C0E1-4C91-8DD4-D0F09AFCF2E5}"/>
    <pc:docChg chg="modSld">
      <pc:chgData name="nahuelgamerpro ." userId="30583a603a2f43b6" providerId="Windows Live" clId="Web-{D71BFB58-C0E1-4C91-8DD4-D0F09AFCF2E5}" dt="2022-09-15T23:45:28.965" v="0" actId="1076"/>
      <pc:docMkLst>
        <pc:docMk/>
      </pc:docMkLst>
      <pc:sldChg chg="modSp">
        <pc:chgData name="nahuelgamerpro ." userId="30583a603a2f43b6" providerId="Windows Live" clId="Web-{D71BFB58-C0E1-4C91-8DD4-D0F09AFCF2E5}" dt="2022-09-15T23:45:28.965" v="0" actId="1076"/>
        <pc:sldMkLst>
          <pc:docMk/>
          <pc:sldMk cId="0" sldId="367"/>
        </pc:sldMkLst>
        <pc:graphicFrameChg chg="mod">
          <ac:chgData name="nahuelgamerpro ." userId="30583a603a2f43b6" providerId="Windows Live" clId="Web-{D71BFB58-C0E1-4C91-8DD4-D0F09AFCF2E5}" dt="2022-09-15T23:45:28.965" v="0" actId="1076"/>
          <ac:graphicFrameMkLst>
            <pc:docMk/>
            <pc:sldMk cId="0" sldId="367"/>
            <ac:graphicFrameMk id="138242" creationId="{00000000-0000-0000-0000-000000000000}"/>
          </ac:graphicFrameMkLst>
        </pc:graphicFrameChg>
      </pc:sldChg>
    </pc:docChg>
  </pc:docChgLst>
  <pc:docChgLst>
    <pc:chgData name="Franco Nahuel Ibañez" userId="c006138c478cbb4a" providerId="Windows Live" clId="Web-{D9E0C801-4E61-4050-A752-3820EE441AAD}"/>
    <pc:docChg chg="modSld">
      <pc:chgData name="Franco Nahuel Ibañez" userId="c006138c478cbb4a" providerId="Windows Live" clId="Web-{D9E0C801-4E61-4050-A752-3820EE441AAD}" dt="2024-04-30T01:58:29.443" v="0" actId="1076"/>
      <pc:docMkLst>
        <pc:docMk/>
      </pc:docMkLst>
      <pc:sldChg chg="modSp">
        <pc:chgData name="Franco Nahuel Ibañez" userId="c006138c478cbb4a" providerId="Windows Live" clId="Web-{D9E0C801-4E61-4050-A752-3820EE441AAD}" dt="2024-04-30T01:58:29.443" v="0" actId="1076"/>
        <pc:sldMkLst>
          <pc:docMk/>
          <pc:sldMk cId="0" sldId="349"/>
        </pc:sldMkLst>
        <pc:graphicFrameChg chg="mod">
          <ac:chgData name="Franco Nahuel Ibañez" userId="c006138c478cbb4a" providerId="Windows Live" clId="Web-{D9E0C801-4E61-4050-A752-3820EE441AAD}" dt="2024-04-30T01:58:29.443" v="0" actId="1076"/>
          <ac:graphicFrameMkLst>
            <pc:docMk/>
            <pc:sldMk cId="0" sldId="349"/>
            <ac:graphicFrameMk id="34818" creationId="{00000000-0000-0000-0000-000000000000}"/>
          </ac:graphicFrameMkLst>
        </pc:graphicFrameChg>
      </pc:sldChg>
    </pc:docChg>
  </pc:docChgLst>
  <pc:docChgLst>
    <pc:chgData name="Tomy Salinas" userId="192ec705d114f618" providerId="Windows Live" clId="Web-{2B2EAE7E-8989-44F9-AACD-1F24E4DC0485}"/>
    <pc:docChg chg="modSld">
      <pc:chgData name="Tomy Salinas" userId="192ec705d114f618" providerId="Windows Live" clId="Web-{2B2EAE7E-8989-44F9-AACD-1F24E4DC0485}" dt="2022-09-21T19:15:15.633" v="0" actId="1076"/>
      <pc:docMkLst>
        <pc:docMk/>
      </pc:docMkLst>
      <pc:sldChg chg="modSp">
        <pc:chgData name="Tomy Salinas" userId="192ec705d114f618" providerId="Windows Live" clId="Web-{2B2EAE7E-8989-44F9-AACD-1F24E4DC0485}" dt="2022-09-21T19:15:15.633" v="0" actId="1076"/>
        <pc:sldMkLst>
          <pc:docMk/>
          <pc:sldMk cId="0" sldId="346"/>
        </pc:sldMkLst>
        <pc:graphicFrameChg chg="mod">
          <ac:chgData name="Tomy Salinas" userId="192ec705d114f618" providerId="Windows Live" clId="Web-{2B2EAE7E-8989-44F9-AACD-1F24E4DC0485}" dt="2022-09-21T19:15:15.633" v="0" actId="1076"/>
          <ac:graphicFrameMkLst>
            <pc:docMk/>
            <pc:sldMk cId="0" sldId="346"/>
            <ac:graphicFrameMk id="5" creationId="{00000000-0000-0000-0000-000000000000}"/>
          </ac:graphicFrameMkLst>
        </pc:graphicFrameChg>
      </pc:sldChg>
    </pc:docChg>
  </pc:docChgLst>
  <pc:docChgLst>
    <pc:chgData name="Tomy Salinas" userId="192ec705d114f618" providerId="Windows Live" clId="Web-{7FDBD6A4-B6B9-48E7-A97D-B28F9A7BFD01}"/>
    <pc:docChg chg="modSld">
      <pc:chgData name="Tomy Salinas" userId="192ec705d114f618" providerId="Windows Live" clId="Web-{7FDBD6A4-B6B9-48E7-A97D-B28F9A7BFD01}" dt="2022-10-05T01:37:39.702" v="0" actId="1076"/>
      <pc:docMkLst>
        <pc:docMk/>
      </pc:docMkLst>
      <pc:sldChg chg="modSp">
        <pc:chgData name="Tomy Salinas" userId="192ec705d114f618" providerId="Windows Live" clId="Web-{7FDBD6A4-B6B9-48E7-A97D-B28F9A7BFD01}" dt="2022-10-05T01:37:39.702" v="0" actId="1076"/>
        <pc:sldMkLst>
          <pc:docMk/>
          <pc:sldMk cId="0" sldId="349"/>
        </pc:sldMkLst>
        <pc:graphicFrameChg chg="mod">
          <ac:chgData name="Tomy Salinas" userId="192ec705d114f618" providerId="Windows Live" clId="Web-{7FDBD6A4-B6B9-48E7-A97D-B28F9A7BFD01}" dt="2022-10-05T01:37:39.702" v="0" actId="1076"/>
          <ac:graphicFrameMkLst>
            <pc:docMk/>
            <pc:sldMk cId="0" sldId="349"/>
            <ac:graphicFrameMk id="34818" creationId="{00000000-0000-0000-0000-000000000000}"/>
          </ac:graphicFrameMkLst>
        </pc:graphicFrameChg>
      </pc:sldChg>
    </pc:docChg>
  </pc:docChgLst>
  <pc:docChgLst>
    <pc:chgData name="Federico Nicolás Depaulo" userId="c117840763eae8b7" providerId="Windows Live" clId="Web-{FC0882CE-D472-4EC7-973B-2431D88FA760}"/>
    <pc:docChg chg="modSld">
      <pc:chgData name="Federico Nicolás Depaulo" userId="c117840763eae8b7" providerId="Windows Live" clId="Web-{FC0882CE-D472-4EC7-973B-2431D88FA760}" dt="2022-09-14T16:54:25.963" v="2" actId="14100"/>
      <pc:docMkLst>
        <pc:docMk/>
      </pc:docMkLst>
      <pc:sldChg chg="modSp">
        <pc:chgData name="Federico Nicolás Depaulo" userId="c117840763eae8b7" providerId="Windows Live" clId="Web-{FC0882CE-D472-4EC7-973B-2431D88FA760}" dt="2022-09-14T16:52:03.319" v="1" actId="1076"/>
        <pc:sldMkLst>
          <pc:docMk/>
          <pc:sldMk cId="0" sldId="346"/>
        </pc:sldMkLst>
        <pc:graphicFrameChg chg="mod">
          <ac:chgData name="Federico Nicolás Depaulo" userId="c117840763eae8b7" providerId="Windows Live" clId="Web-{FC0882CE-D472-4EC7-973B-2431D88FA760}" dt="2022-09-14T16:52:03.319" v="1" actId="1076"/>
          <ac:graphicFrameMkLst>
            <pc:docMk/>
            <pc:sldMk cId="0" sldId="346"/>
            <ac:graphicFrameMk id="5" creationId="{00000000-0000-0000-0000-000000000000}"/>
          </ac:graphicFrameMkLst>
        </pc:graphicFrameChg>
      </pc:sldChg>
      <pc:sldChg chg="modSp">
        <pc:chgData name="Federico Nicolás Depaulo" userId="c117840763eae8b7" providerId="Windows Live" clId="Web-{FC0882CE-D472-4EC7-973B-2431D88FA760}" dt="2022-09-14T16:54:25.963" v="2" actId="14100"/>
        <pc:sldMkLst>
          <pc:docMk/>
          <pc:sldMk cId="0" sldId="364"/>
        </pc:sldMkLst>
        <pc:picChg chg="mod">
          <ac:chgData name="Federico Nicolás Depaulo" userId="c117840763eae8b7" providerId="Windows Live" clId="Web-{FC0882CE-D472-4EC7-973B-2431D88FA760}" dt="2022-09-14T16:54:25.963" v="2" actId="14100"/>
          <ac:picMkLst>
            <pc:docMk/>
            <pc:sldMk cId="0" sldId="364"/>
            <ac:picMk id="134147" creationId="{00000000-0000-0000-0000-000000000000}"/>
          </ac:picMkLst>
        </pc:picChg>
      </pc:sldChg>
    </pc:docChg>
  </pc:docChgLst>
  <pc:docChgLst>
    <pc:chgData name="Guest User" providerId="Windows Live" clId="Web-{4AF15641-0A1E-4656-9636-2C6A01B4758E}"/>
    <pc:docChg chg="modSld">
      <pc:chgData name="Guest User" userId="" providerId="Windows Live" clId="Web-{4AF15641-0A1E-4656-9636-2C6A01B4758E}" dt="2022-10-02T20:38:24.931" v="0" actId="1076"/>
      <pc:docMkLst>
        <pc:docMk/>
      </pc:docMkLst>
      <pc:sldChg chg="modSp">
        <pc:chgData name="Guest User" userId="" providerId="Windows Live" clId="Web-{4AF15641-0A1E-4656-9636-2C6A01B4758E}" dt="2022-10-02T20:38:24.931" v="0" actId="1076"/>
        <pc:sldMkLst>
          <pc:docMk/>
          <pc:sldMk cId="0" sldId="346"/>
        </pc:sldMkLst>
        <pc:graphicFrameChg chg="mod">
          <ac:chgData name="Guest User" userId="" providerId="Windows Live" clId="Web-{4AF15641-0A1E-4656-9636-2C6A01B4758E}" dt="2022-10-02T20:38:24.931" v="0" actId="1076"/>
          <ac:graphicFrameMkLst>
            <pc:docMk/>
            <pc:sldMk cId="0" sldId="346"/>
            <ac:graphicFrameMk id="5" creationId="{00000000-0000-0000-0000-000000000000}"/>
          </ac:graphicFrameMkLst>
        </pc:graphicFrameChg>
      </pc:sldChg>
    </pc:docChg>
  </pc:docChgLst>
  <pc:docChgLst>
    <pc:chgData name="Usuario invitado" providerId="Windows Live" clId="Web-{3960AFBC-4C40-44EF-A742-3A58C50410A9}"/>
    <pc:docChg chg="modSld">
      <pc:chgData name="Usuario invitado" userId="" providerId="Windows Live" clId="Web-{3960AFBC-4C40-44EF-A742-3A58C50410A9}" dt="2024-04-18T20:05:36.751" v="0" actId="1076"/>
      <pc:docMkLst>
        <pc:docMk/>
      </pc:docMkLst>
      <pc:sldChg chg="modSp">
        <pc:chgData name="Usuario invitado" userId="" providerId="Windows Live" clId="Web-{3960AFBC-4C40-44EF-A742-3A58C50410A9}" dt="2024-04-18T20:05:36.751" v="0" actId="1076"/>
        <pc:sldMkLst>
          <pc:docMk/>
          <pc:sldMk cId="0" sldId="346"/>
        </pc:sldMkLst>
        <pc:graphicFrameChg chg="mod">
          <ac:chgData name="Usuario invitado" userId="" providerId="Windows Live" clId="Web-{3960AFBC-4C40-44EF-A742-3A58C50410A9}" dt="2024-04-18T20:05:36.751" v="0" actId="1076"/>
          <ac:graphicFrameMkLst>
            <pc:docMk/>
            <pc:sldMk cId="0" sldId="346"/>
            <ac:graphicFrameMk id="5" creationId="{00000000-0000-0000-0000-000000000000}"/>
          </ac:graphicFrameMkLst>
        </pc:graphicFrameChg>
      </pc:sldChg>
    </pc:docChg>
  </pc:docChgLst>
  <pc:docChgLst>
    <pc:chgData name="Usuario invitado" providerId="Windows Live" clId="Web-{1391FA45-2AC9-4276-AA38-196EB16C6D94}"/>
    <pc:docChg chg="modSld">
      <pc:chgData name="Usuario invitado" userId="" providerId="Windows Live" clId="Web-{1391FA45-2AC9-4276-AA38-196EB16C6D94}" dt="2024-08-31T14:35:00.064" v="1" actId="1076"/>
      <pc:docMkLst>
        <pc:docMk/>
      </pc:docMkLst>
      <pc:sldChg chg="modSp">
        <pc:chgData name="Usuario invitado" userId="" providerId="Windows Live" clId="Web-{1391FA45-2AC9-4276-AA38-196EB16C6D94}" dt="2024-08-31T14:35:00.064" v="1" actId="1076"/>
        <pc:sldMkLst>
          <pc:docMk/>
          <pc:sldMk cId="0" sldId="346"/>
        </pc:sldMkLst>
        <pc:graphicFrameChg chg="mod">
          <ac:chgData name="Usuario invitado" userId="" providerId="Windows Live" clId="Web-{1391FA45-2AC9-4276-AA38-196EB16C6D94}" dt="2024-08-31T14:35:00.064" v="1" actId="1076"/>
          <ac:graphicFrameMkLst>
            <pc:docMk/>
            <pc:sldMk cId="0" sldId="346"/>
            <ac:graphicFrameMk id="5"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162BA8-A2AD-4C05-9470-FE803B195BC9}" type="datetimeFigureOut">
              <a:rPr lang="es-AR" smtClean="0"/>
              <a:pPr/>
              <a:t>31/8/2024</a:t>
            </a:fld>
            <a:endParaRPr lang="es-AR"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0D1C-B4D2-44D8-AE9A-93314FC51D1A}" type="slidenum">
              <a:rPr lang="es-AR" smtClean="0"/>
              <a:pPr/>
              <a:t>‹Nº›</a:t>
            </a:fld>
            <a:endParaRPr lang="es-AR" dirty="0"/>
          </a:p>
        </p:txBody>
      </p:sp>
    </p:spTree>
    <p:extLst>
      <p:ext uri="{BB962C8B-B14F-4D97-AF65-F5344CB8AC3E}">
        <p14:creationId xmlns:p14="http://schemas.microsoft.com/office/powerpoint/2010/main" val="1083536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E7D0D1C-B4D2-44D8-AE9A-93314FC51D1A}" type="slidenum">
              <a:rPr lang="es-AR" smtClean="0"/>
              <a:pPr/>
              <a:t>38</a:t>
            </a:fld>
            <a:endParaRPr lang="es-AR" dirty="0"/>
          </a:p>
        </p:txBody>
      </p:sp>
    </p:spTree>
    <p:extLst>
      <p:ext uri="{BB962C8B-B14F-4D97-AF65-F5344CB8AC3E}">
        <p14:creationId xmlns:p14="http://schemas.microsoft.com/office/powerpoint/2010/main" val="4094561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31/08/2024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31/08/2024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31/08/2024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31/08/2024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31/08/2024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31/08/2024</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31/08/2024</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31/08/2024</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31/08/2024</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31/08/2024</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31/08/2024</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31/08/2024</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m/imgres?imgurl=https://pbs.twimg.com/profile_images/770597096005206016/dbEciBxW_400x400.jpg&amp;imgrefurl=https://twitter.com/unahurlingham&amp;docid=Vi2EL1zThe4KPM&amp;tbnid=7weu59TG-0BvZM:&amp;vet=10ahUKEwjAnfeFiLzgAhWOK7kGHUYtD0EQMwgrKAIwAg..i&amp;w=302&amp;h=302&amp;bih=868&amp;biw=1821&amp;q=unahur&amp;ved=0ahUKEwjAnfeFiLzgAhWOK7kGHUYtD0EQMwgrKAIwAg&amp;iact=mrc&amp;uact=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en.wikipedia.org/wiki/Lawnmower_Dog" TargetMode="External"/><Relationship Id="rId2" Type="http://schemas.openxmlformats.org/officeDocument/2006/relationships/hyperlink" Target="https://en.wikipedia.org/wiki/Incep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476672"/>
            <a:ext cx="7772400" cy="1470025"/>
          </a:xfrm>
        </p:spPr>
        <p:txBody>
          <a:bodyPr/>
          <a:lstStyle/>
          <a:p>
            <a:r>
              <a:rPr lang="es-AR" b="1" dirty="0"/>
              <a:t>Sistemas Operativos UNAHUR</a:t>
            </a:r>
          </a:p>
        </p:txBody>
      </p:sp>
      <p:sp>
        <p:nvSpPr>
          <p:cNvPr id="3" name="2 Subtítulo"/>
          <p:cNvSpPr>
            <a:spLocks noGrp="1"/>
          </p:cNvSpPr>
          <p:nvPr>
            <p:ph type="subTitle" idx="1"/>
          </p:nvPr>
        </p:nvSpPr>
        <p:spPr/>
        <p:txBody>
          <a:bodyPr/>
          <a:lstStyle/>
          <a:p>
            <a:r>
              <a:rPr lang="es-AR" dirty="0"/>
              <a:t>Autor: Ing. Leandro Robles</a:t>
            </a:r>
          </a:p>
          <a:p>
            <a:r>
              <a:rPr lang="es-AR" dirty="0"/>
              <a:t>roblesleandro@hotmail.com</a:t>
            </a:r>
          </a:p>
        </p:txBody>
      </p:sp>
      <p:sp>
        <p:nvSpPr>
          <p:cNvPr id="20483" name="AutoShape 3" descr="Image result for unahur">
            <a:hlinkClick r:id="rId2"/>
          </p:cNvPr>
          <p:cNvSpPr>
            <a:spLocks noChangeAspect="1" noChangeArrowheads="1"/>
          </p:cNvSpPr>
          <p:nvPr/>
        </p:nvSpPr>
        <p:spPr bwMode="auto">
          <a:xfrm>
            <a:off x="92075"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sp>
        <p:nvSpPr>
          <p:cNvPr id="20485" name="AutoShape 5" descr="Image result for unahur">
            <a:hlinkClick r:id="rId2"/>
          </p:cNvPr>
          <p:cNvSpPr>
            <a:spLocks noChangeAspect="1" noChangeArrowheads="1"/>
          </p:cNvSpPr>
          <p:nvPr/>
        </p:nvSpPr>
        <p:spPr bwMode="auto">
          <a:xfrm>
            <a:off x="92075"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pic>
        <p:nvPicPr>
          <p:cNvPr id="20486" name="Picture 6" descr="C:\Users\lrobles\Desktop\dbEciBxW_400x400.jpg"/>
          <p:cNvPicPr>
            <a:picLocks noChangeAspect="1" noChangeArrowheads="1"/>
          </p:cNvPicPr>
          <p:nvPr/>
        </p:nvPicPr>
        <p:blipFill>
          <a:blip r:embed="rId3" cstate="print"/>
          <a:srcRect/>
          <a:stretch>
            <a:fillRect/>
          </a:stretch>
        </p:blipFill>
        <p:spPr bwMode="auto">
          <a:xfrm>
            <a:off x="3491880" y="1556792"/>
            <a:ext cx="2024062" cy="202406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Planificador de Procesos</a:t>
            </a:r>
          </a:p>
        </p:txBody>
      </p:sp>
      <p:sp>
        <p:nvSpPr>
          <p:cNvPr id="3" name="2 Marcador de contenido"/>
          <p:cNvSpPr>
            <a:spLocks noGrp="1"/>
          </p:cNvSpPr>
          <p:nvPr>
            <p:ph idx="1"/>
          </p:nvPr>
        </p:nvSpPr>
        <p:spPr/>
        <p:txBody>
          <a:bodyPr>
            <a:normAutofit lnSpcReduction="10000"/>
          </a:bodyPr>
          <a:lstStyle/>
          <a:p>
            <a:pPr marL="0" lvl="0" indent="0" algn="just">
              <a:spcBef>
                <a:spcPts val="0"/>
              </a:spcBef>
              <a:buNone/>
            </a:pPr>
            <a:r>
              <a:rPr lang="es-AR" dirty="0"/>
              <a:t>Se tiene como objetivos:</a:t>
            </a:r>
          </a:p>
          <a:p>
            <a:pPr marL="457200" lvl="0" indent="-381000" algn="just">
              <a:spcBef>
                <a:spcPts val="1600"/>
              </a:spcBef>
              <a:buSzPts val="2400"/>
              <a:buChar char="-"/>
            </a:pPr>
            <a:r>
              <a:rPr lang="es-AR" dirty="0"/>
              <a:t>Maximizar la utilización de la/s CPU/s: Es decir, intentar que la/s CPU/s se utilicen el mayor tiempo posible (algoritmo de planificación).</a:t>
            </a:r>
          </a:p>
          <a:p>
            <a:pPr marL="457200" lvl="0" indent="-381000" algn="just">
              <a:spcBef>
                <a:spcPts val="0"/>
              </a:spcBef>
              <a:buSzPts val="2400"/>
              <a:buChar char="-"/>
            </a:pPr>
            <a:r>
              <a:rPr lang="es-AR" dirty="0"/>
              <a:t>Multiplexar la CPU entre los procesos con tanta frecuencia que los usuarios pueden interactuar con cada programa mientras se ejecuta. </a:t>
            </a:r>
          </a:p>
          <a:p>
            <a:endParaRPr lang="es-AR" dirty="0"/>
          </a:p>
        </p:txBody>
      </p:sp>
      <p:pic>
        <p:nvPicPr>
          <p:cNvPr id="4" name="Imagen 3"/>
          <p:cNvPicPr>
            <a:picLocks noChangeAspect="1"/>
          </p:cNvPicPr>
          <p:nvPr/>
        </p:nvPicPr>
        <p:blipFill>
          <a:blip r:embed="rId2"/>
          <a:stretch>
            <a:fillRect/>
          </a:stretch>
        </p:blipFill>
        <p:spPr>
          <a:xfrm>
            <a:off x="8373916" y="357873"/>
            <a:ext cx="625768" cy="976530"/>
          </a:xfrm>
          <a:prstGeom prst="rect">
            <a:avLst/>
          </a:prstGeom>
        </p:spPr>
      </p:pic>
      <p:pic>
        <p:nvPicPr>
          <p:cNvPr id="5" name="Imagen 4"/>
          <p:cNvPicPr>
            <a:picLocks noChangeAspect="1"/>
          </p:cNvPicPr>
          <p:nvPr/>
        </p:nvPicPr>
        <p:blipFill>
          <a:blip r:embed="rId2"/>
          <a:stretch>
            <a:fillRect/>
          </a:stretch>
        </p:blipFill>
        <p:spPr>
          <a:xfrm>
            <a:off x="8502176" y="5517232"/>
            <a:ext cx="625768" cy="976530"/>
          </a:xfrm>
          <a:prstGeom prst="rect">
            <a:avLst/>
          </a:prstGeom>
        </p:spPr>
      </p:pic>
      <p:pic>
        <p:nvPicPr>
          <p:cNvPr id="6" name="Imagen 5"/>
          <p:cNvPicPr>
            <a:picLocks noChangeAspect="1"/>
          </p:cNvPicPr>
          <p:nvPr/>
        </p:nvPicPr>
        <p:blipFill>
          <a:blip r:embed="rId2"/>
          <a:stretch>
            <a:fillRect/>
          </a:stretch>
        </p:blipFill>
        <p:spPr>
          <a:xfrm>
            <a:off x="248040" y="136643"/>
            <a:ext cx="625768" cy="976530"/>
          </a:xfrm>
          <a:prstGeom prst="rect">
            <a:avLst/>
          </a:prstGeom>
        </p:spPr>
      </p:pic>
      <p:pic>
        <p:nvPicPr>
          <p:cNvPr id="7" name="Imagen 6"/>
          <p:cNvPicPr>
            <a:picLocks noChangeAspect="1"/>
          </p:cNvPicPr>
          <p:nvPr/>
        </p:nvPicPr>
        <p:blipFill>
          <a:blip r:embed="rId2"/>
          <a:stretch>
            <a:fillRect/>
          </a:stretch>
        </p:blipFill>
        <p:spPr>
          <a:xfrm>
            <a:off x="7415784" y="846138"/>
            <a:ext cx="625768" cy="976530"/>
          </a:xfrm>
          <a:prstGeom prst="rect">
            <a:avLst/>
          </a:prstGeom>
        </p:spPr>
      </p:pic>
      <p:pic>
        <p:nvPicPr>
          <p:cNvPr id="8" name="Imagen 7"/>
          <p:cNvPicPr>
            <a:picLocks noChangeAspect="1"/>
          </p:cNvPicPr>
          <p:nvPr/>
        </p:nvPicPr>
        <p:blipFill>
          <a:blip r:embed="rId2"/>
          <a:stretch>
            <a:fillRect/>
          </a:stretch>
        </p:blipFill>
        <p:spPr>
          <a:xfrm>
            <a:off x="852578" y="456998"/>
            <a:ext cx="625768" cy="976530"/>
          </a:xfrm>
          <a:prstGeom prst="rect">
            <a:avLst/>
          </a:prstGeom>
        </p:spPr>
      </p:pic>
      <p:pic>
        <p:nvPicPr>
          <p:cNvPr id="9" name="Imagen 8"/>
          <p:cNvPicPr>
            <a:picLocks noChangeAspect="1"/>
          </p:cNvPicPr>
          <p:nvPr/>
        </p:nvPicPr>
        <p:blipFill>
          <a:blip r:embed="rId2"/>
          <a:stretch>
            <a:fillRect/>
          </a:stretch>
        </p:blipFill>
        <p:spPr>
          <a:xfrm>
            <a:off x="144316" y="5682465"/>
            <a:ext cx="625768" cy="976530"/>
          </a:xfrm>
          <a:prstGeom prst="rect">
            <a:avLst/>
          </a:prstGeom>
        </p:spPr>
      </p:pic>
      <p:pic>
        <p:nvPicPr>
          <p:cNvPr id="10" name="Imagen 9"/>
          <p:cNvPicPr>
            <a:picLocks noChangeAspect="1"/>
          </p:cNvPicPr>
          <p:nvPr/>
        </p:nvPicPr>
        <p:blipFill>
          <a:blip r:embed="rId2"/>
          <a:stretch>
            <a:fillRect/>
          </a:stretch>
        </p:blipFill>
        <p:spPr>
          <a:xfrm>
            <a:off x="4259116" y="5804570"/>
            <a:ext cx="625768" cy="9765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Planificador de Procesos</a:t>
            </a:r>
          </a:p>
        </p:txBody>
      </p:sp>
      <p:sp>
        <p:nvSpPr>
          <p:cNvPr id="3" name="2 Marcador de contenido"/>
          <p:cNvSpPr>
            <a:spLocks noGrp="1"/>
          </p:cNvSpPr>
          <p:nvPr>
            <p:ph idx="1"/>
          </p:nvPr>
        </p:nvSpPr>
        <p:spPr>
          <a:xfrm>
            <a:off x="313184" y="1700808"/>
            <a:ext cx="8507288" cy="4032448"/>
          </a:xfrm>
        </p:spPr>
        <p:txBody>
          <a:bodyPr>
            <a:normAutofit/>
          </a:bodyPr>
          <a:lstStyle/>
          <a:p>
            <a:pPr marL="0" lvl="0" indent="0" algn="just">
              <a:spcBef>
                <a:spcPts val="0"/>
              </a:spcBef>
              <a:buNone/>
            </a:pPr>
            <a:r>
              <a:rPr lang="es-AR" sz="2800" dirty="0"/>
              <a:t>Existen 3 tipos de planificadores:</a:t>
            </a:r>
          </a:p>
          <a:p>
            <a:pPr marL="0" lvl="0" indent="0" algn="just">
              <a:spcBef>
                <a:spcPts val="0"/>
              </a:spcBef>
              <a:buNone/>
            </a:pPr>
            <a:endParaRPr lang="es-AR" sz="2800" dirty="0"/>
          </a:p>
          <a:p>
            <a:pPr marL="457200" lvl="0" indent="-381000" algn="just">
              <a:lnSpc>
                <a:spcPct val="115000"/>
              </a:lnSpc>
              <a:spcBef>
                <a:spcPts val="1600"/>
              </a:spcBef>
              <a:buSzPts val="2400"/>
              <a:buFontTx/>
              <a:buChar char="-"/>
            </a:pPr>
            <a:r>
              <a:rPr lang="es-AR" sz="2800" dirty="0"/>
              <a:t>Planificador de largo plazo (long term scheduler)</a:t>
            </a:r>
          </a:p>
          <a:p>
            <a:pPr marL="457200" lvl="0" indent="-381000" algn="just">
              <a:lnSpc>
                <a:spcPct val="115000"/>
              </a:lnSpc>
              <a:spcBef>
                <a:spcPts val="1600"/>
              </a:spcBef>
              <a:buSzPts val="2400"/>
              <a:buFontTx/>
              <a:buChar char="-"/>
            </a:pPr>
            <a:r>
              <a:rPr lang="es-AR" sz="2800" dirty="0"/>
              <a:t>Planificador de medio plazo (medium term scheduler)</a:t>
            </a:r>
          </a:p>
          <a:p>
            <a:pPr marL="457200" lvl="0" indent="-381000" algn="just">
              <a:lnSpc>
                <a:spcPct val="115000"/>
              </a:lnSpc>
              <a:spcBef>
                <a:spcPts val="1600"/>
              </a:spcBef>
              <a:buSzPts val="2400"/>
              <a:buFontTx/>
              <a:buChar char="-"/>
            </a:pPr>
            <a:r>
              <a:rPr lang="es-AR" sz="2800" dirty="0"/>
              <a:t>Planificador de corto plazo (short term scheduler)</a:t>
            </a:r>
          </a:p>
          <a:p>
            <a:pPr marL="0" lvl="0" indent="0" algn="just">
              <a:lnSpc>
                <a:spcPct val="115000"/>
              </a:lnSpc>
              <a:spcBef>
                <a:spcPts val="1600"/>
              </a:spcBef>
              <a:spcAft>
                <a:spcPts val="1600"/>
              </a:spcAft>
              <a:buNone/>
            </a:pPr>
            <a:r>
              <a:rPr lang="es-AR" sz="2800" dirty="0"/>
              <a:t>Los nombres provienen de la frecuencia de ejecución.</a:t>
            </a:r>
          </a:p>
        </p:txBody>
      </p:sp>
      <p:pic>
        <p:nvPicPr>
          <p:cNvPr id="4" name="Imagen 3"/>
          <p:cNvPicPr>
            <a:picLocks noChangeAspect="1"/>
          </p:cNvPicPr>
          <p:nvPr/>
        </p:nvPicPr>
        <p:blipFill>
          <a:blip r:embed="rId2"/>
          <a:stretch>
            <a:fillRect/>
          </a:stretch>
        </p:blipFill>
        <p:spPr>
          <a:xfrm>
            <a:off x="8263928" y="402805"/>
            <a:ext cx="625768" cy="976530"/>
          </a:xfrm>
          <a:prstGeom prst="rect">
            <a:avLst/>
          </a:prstGeom>
        </p:spPr>
      </p:pic>
      <p:pic>
        <p:nvPicPr>
          <p:cNvPr id="5" name="Imagen 4"/>
          <p:cNvPicPr>
            <a:picLocks noChangeAspect="1"/>
          </p:cNvPicPr>
          <p:nvPr/>
        </p:nvPicPr>
        <p:blipFill>
          <a:blip r:embed="rId2"/>
          <a:stretch>
            <a:fillRect/>
          </a:stretch>
        </p:blipFill>
        <p:spPr>
          <a:xfrm>
            <a:off x="8392188" y="5562164"/>
            <a:ext cx="625768" cy="976530"/>
          </a:xfrm>
          <a:prstGeom prst="rect">
            <a:avLst/>
          </a:prstGeom>
        </p:spPr>
      </p:pic>
      <p:pic>
        <p:nvPicPr>
          <p:cNvPr id="6" name="Imagen 5"/>
          <p:cNvPicPr>
            <a:picLocks noChangeAspect="1"/>
          </p:cNvPicPr>
          <p:nvPr/>
        </p:nvPicPr>
        <p:blipFill>
          <a:blip r:embed="rId2"/>
          <a:stretch>
            <a:fillRect/>
          </a:stretch>
        </p:blipFill>
        <p:spPr>
          <a:xfrm>
            <a:off x="138052" y="181575"/>
            <a:ext cx="625768" cy="976530"/>
          </a:xfrm>
          <a:prstGeom prst="rect">
            <a:avLst/>
          </a:prstGeom>
        </p:spPr>
      </p:pic>
      <p:pic>
        <p:nvPicPr>
          <p:cNvPr id="7" name="Imagen 6"/>
          <p:cNvPicPr>
            <a:picLocks noChangeAspect="1"/>
          </p:cNvPicPr>
          <p:nvPr/>
        </p:nvPicPr>
        <p:blipFill>
          <a:blip r:embed="rId2"/>
          <a:stretch>
            <a:fillRect/>
          </a:stretch>
        </p:blipFill>
        <p:spPr>
          <a:xfrm>
            <a:off x="7435264" y="980779"/>
            <a:ext cx="625768" cy="976530"/>
          </a:xfrm>
          <a:prstGeom prst="rect">
            <a:avLst/>
          </a:prstGeom>
        </p:spPr>
      </p:pic>
      <p:pic>
        <p:nvPicPr>
          <p:cNvPr id="8" name="Imagen 7"/>
          <p:cNvPicPr>
            <a:picLocks noChangeAspect="1"/>
          </p:cNvPicPr>
          <p:nvPr/>
        </p:nvPicPr>
        <p:blipFill>
          <a:blip r:embed="rId2"/>
          <a:stretch>
            <a:fillRect/>
          </a:stretch>
        </p:blipFill>
        <p:spPr>
          <a:xfrm>
            <a:off x="1106424" y="624035"/>
            <a:ext cx="625768" cy="976530"/>
          </a:xfrm>
          <a:prstGeom prst="rect">
            <a:avLst/>
          </a:prstGeom>
        </p:spPr>
      </p:pic>
      <p:pic>
        <p:nvPicPr>
          <p:cNvPr id="9" name="Imagen 8"/>
          <p:cNvPicPr>
            <a:picLocks noChangeAspect="1"/>
          </p:cNvPicPr>
          <p:nvPr/>
        </p:nvPicPr>
        <p:blipFill>
          <a:blip r:embed="rId2"/>
          <a:stretch>
            <a:fillRect/>
          </a:stretch>
        </p:blipFill>
        <p:spPr>
          <a:xfrm>
            <a:off x="34328" y="5727397"/>
            <a:ext cx="625768" cy="976530"/>
          </a:xfrm>
          <a:prstGeom prst="rect">
            <a:avLst/>
          </a:prstGeom>
        </p:spPr>
      </p:pic>
      <p:pic>
        <p:nvPicPr>
          <p:cNvPr id="10" name="Imagen 9"/>
          <p:cNvPicPr>
            <a:picLocks noChangeAspect="1"/>
          </p:cNvPicPr>
          <p:nvPr/>
        </p:nvPicPr>
        <p:blipFill>
          <a:blip r:embed="rId2"/>
          <a:stretch>
            <a:fillRect/>
          </a:stretch>
        </p:blipFill>
        <p:spPr>
          <a:xfrm>
            <a:off x="4149128" y="5849502"/>
            <a:ext cx="625768" cy="9765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0"/>
            <a:ext cx="8229600" cy="1143000"/>
          </a:xfrm>
        </p:spPr>
        <p:txBody>
          <a:bodyPr/>
          <a:lstStyle/>
          <a:p>
            <a:r>
              <a:rPr lang="es-AR" b="1" dirty="0"/>
              <a:t>Colas de Planificación</a:t>
            </a:r>
          </a:p>
        </p:txBody>
      </p:sp>
      <p:sp>
        <p:nvSpPr>
          <p:cNvPr id="5" name="4 Marcador de contenido"/>
          <p:cNvSpPr>
            <a:spLocks noGrp="1"/>
          </p:cNvSpPr>
          <p:nvPr>
            <p:ph idx="1"/>
          </p:nvPr>
        </p:nvSpPr>
        <p:spPr>
          <a:xfrm>
            <a:off x="458400" y="835729"/>
            <a:ext cx="8229600" cy="4525963"/>
          </a:xfrm>
        </p:spPr>
        <p:txBody>
          <a:bodyPr/>
          <a:lstStyle/>
          <a:p>
            <a:r>
              <a:rPr lang="es-AR" dirty="0"/>
              <a:t>Se establece una cola enlazada con los procesos en el planificador de procesos.</a:t>
            </a:r>
          </a:p>
        </p:txBody>
      </p:sp>
      <p:pic>
        <p:nvPicPr>
          <p:cNvPr id="6" name="Picture 2"/>
          <p:cNvPicPr>
            <a:picLocks noChangeAspect="1" noChangeArrowheads="1"/>
          </p:cNvPicPr>
          <p:nvPr/>
        </p:nvPicPr>
        <p:blipFill>
          <a:blip r:embed="rId2" cstate="print"/>
          <a:srcRect/>
          <a:stretch>
            <a:fillRect/>
          </a:stretch>
        </p:blipFill>
        <p:spPr bwMode="auto">
          <a:xfrm>
            <a:off x="1259632" y="2123728"/>
            <a:ext cx="6192329" cy="4255039"/>
          </a:xfrm>
          <a:prstGeom prst="rect">
            <a:avLst/>
          </a:prstGeom>
          <a:noFill/>
          <a:ln w="9525">
            <a:noFill/>
            <a:miter lim="800000"/>
            <a:headEnd/>
            <a:tailEnd/>
          </a:ln>
        </p:spPr>
      </p:pic>
      <p:pic>
        <p:nvPicPr>
          <p:cNvPr id="15" name="Imagen 14"/>
          <p:cNvPicPr>
            <a:picLocks noChangeAspect="1"/>
          </p:cNvPicPr>
          <p:nvPr/>
        </p:nvPicPr>
        <p:blipFill>
          <a:blip r:embed="rId3"/>
          <a:stretch>
            <a:fillRect/>
          </a:stretch>
        </p:blipFill>
        <p:spPr>
          <a:xfrm>
            <a:off x="8373916" y="357873"/>
            <a:ext cx="625768" cy="976530"/>
          </a:xfrm>
          <a:prstGeom prst="rect">
            <a:avLst/>
          </a:prstGeom>
        </p:spPr>
      </p:pic>
      <p:pic>
        <p:nvPicPr>
          <p:cNvPr id="16" name="Imagen 15"/>
          <p:cNvPicPr>
            <a:picLocks noChangeAspect="1"/>
          </p:cNvPicPr>
          <p:nvPr/>
        </p:nvPicPr>
        <p:blipFill>
          <a:blip r:embed="rId3"/>
          <a:stretch>
            <a:fillRect/>
          </a:stretch>
        </p:blipFill>
        <p:spPr>
          <a:xfrm>
            <a:off x="8502176" y="5517232"/>
            <a:ext cx="625768" cy="976530"/>
          </a:xfrm>
          <a:prstGeom prst="rect">
            <a:avLst/>
          </a:prstGeom>
        </p:spPr>
      </p:pic>
      <p:pic>
        <p:nvPicPr>
          <p:cNvPr id="17" name="Imagen 16"/>
          <p:cNvPicPr>
            <a:picLocks noChangeAspect="1"/>
          </p:cNvPicPr>
          <p:nvPr/>
        </p:nvPicPr>
        <p:blipFill>
          <a:blip r:embed="rId3"/>
          <a:stretch>
            <a:fillRect/>
          </a:stretch>
        </p:blipFill>
        <p:spPr>
          <a:xfrm>
            <a:off x="248040" y="136643"/>
            <a:ext cx="625768" cy="976530"/>
          </a:xfrm>
          <a:prstGeom prst="rect">
            <a:avLst/>
          </a:prstGeom>
        </p:spPr>
      </p:pic>
      <p:pic>
        <p:nvPicPr>
          <p:cNvPr id="18" name="Imagen 17"/>
          <p:cNvPicPr>
            <a:picLocks noChangeAspect="1"/>
          </p:cNvPicPr>
          <p:nvPr/>
        </p:nvPicPr>
        <p:blipFill>
          <a:blip r:embed="rId3"/>
          <a:stretch>
            <a:fillRect/>
          </a:stretch>
        </p:blipFill>
        <p:spPr>
          <a:xfrm>
            <a:off x="7567319" y="846138"/>
            <a:ext cx="625768" cy="976530"/>
          </a:xfrm>
          <a:prstGeom prst="rect">
            <a:avLst/>
          </a:prstGeom>
        </p:spPr>
      </p:pic>
      <p:pic>
        <p:nvPicPr>
          <p:cNvPr id="19" name="Imagen 18"/>
          <p:cNvPicPr>
            <a:picLocks noChangeAspect="1"/>
          </p:cNvPicPr>
          <p:nvPr/>
        </p:nvPicPr>
        <p:blipFill>
          <a:blip r:embed="rId3"/>
          <a:stretch>
            <a:fillRect/>
          </a:stretch>
        </p:blipFill>
        <p:spPr>
          <a:xfrm>
            <a:off x="105886" y="2346725"/>
            <a:ext cx="625768" cy="976530"/>
          </a:xfrm>
          <a:prstGeom prst="rect">
            <a:avLst/>
          </a:prstGeom>
        </p:spPr>
      </p:pic>
      <p:pic>
        <p:nvPicPr>
          <p:cNvPr id="20" name="Imagen 19"/>
          <p:cNvPicPr>
            <a:picLocks noChangeAspect="1"/>
          </p:cNvPicPr>
          <p:nvPr/>
        </p:nvPicPr>
        <p:blipFill>
          <a:blip r:embed="rId3"/>
          <a:stretch>
            <a:fillRect/>
          </a:stretch>
        </p:blipFill>
        <p:spPr>
          <a:xfrm>
            <a:off x="144316" y="5682465"/>
            <a:ext cx="625768" cy="976530"/>
          </a:xfrm>
          <a:prstGeom prst="rect">
            <a:avLst/>
          </a:prstGeom>
        </p:spPr>
      </p:pic>
      <p:pic>
        <p:nvPicPr>
          <p:cNvPr id="21" name="Imagen 20"/>
          <p:cNvPicPr>
            <a:picLocks noChangeAspect="1"/>
          </p:cNvPicPr>
          <p:nvPr/>
        </p:nvPicPr>
        <p:blipFill>
          <a:blip r:embed="rId3"/>
          <a:stretch>
            <a:fillRect/>
          </a:stretch>
        </p:blipFill>
        <p:spPr>
          <a:xfrm>
            <a:off x="5508104" y="5517232"/>
            <a:ext cx="625768" cy="976530"/>
          </a:xfrm>
          <a:prstGeom prst="rect">
            <a:avLst/>
          </a:prstGeom>
        </p:spPr>
      </p:pic>
      <p:pic>
        <p:nvPicPr>
          <p:cNvPr id="22" name="Imagen 21"/>
          <p:cNvPicPr>
            <a:picLocks noChangeAspect="1"/>
          </p:cNvPicPr>
          <p:nvPr/>
        </p:nvPicPr>
        <p:blipFill>
          <a:blip r:embed="rId3"/>
          <a:stretch>
            <a:fillRect/>
          </a:stretch>
        </p:blipFill>
        <p:spPr>
          <a:xfrm>
            <a:off x="8134296" y="2424247"/>
            <a:ext cx="625768" cy="9765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Colas de Planificación</a:t>
            </a:r>
          </a:p>
        </p:txBody>
      </p:sp>
      <p:sp>
        <p:nvSpPr>
          <p:cNvPr id="5" name="4 Marcador de contenido"/>
          <p:cNvSpPr>
            <a:spLocks noGrp="1"/>
          </p:cNvSpPr>
          <p:nvPr>
            <p:ph idx="1"/>
          </p:nvPr>
        </p:nvSpPr>
        <p:spPr>
          <a:xfrm>
            <a:off x="457200" y="1600201"/>
            <a:ext cx="8229600" cy="3340968"/>
          </a:xfrm>
        </p:spPr>
        <p:txBody>
          <a:bodyPr/>
          <a:lstStyle/>
          <a:p>
            <a:r>
              <a:rPr lang="es-AR" b="1" dirty="0"/>
              <a:t>Cambio de Contexto: </a:t>
            </a:r>
            <a:r>
              <a:rPr lang="es-AR" dirty="0"/>
              <a:t>Es la conmutación de la CPU a otro proceso requiere la salvaguarda del estado de proceso actual y una restauración del estado de otro proceso diferente. </a:t>
            </a:r>
          </a:p>
          <a:p>
            <a:r>
              <a:rPr lang="es-AR" dirty="0"/>
              <a:t>El tiempo empleado en el resguardo/carga de los PCB son tiempos</a:t>
            </a:r>
            <a:r>
              <a:rPr lang="es-AR" b="1" dirty="0"/>
              <a:t> improductivos</a:t>
            </a:r>
            <a:r>
              <a:rPr lang="es-AR" dirty="0"/>
              <a:t>.</a:t>
            </a:r>
          </a:p>
        </p:txBody>
      </p:sp>
      <p:sp>
        <p:nvSpPr>
          <p:cNvPr id="3" name="Rectángulo 2"/>
          <p:cNvSpPr/>
          <p:nvPr/>
        </p:nvSpPr>
        <p:spPr>
          <a:xfrm>
            <a:off x="611560" y="5517232"/>
            <a:ext cx="6527720" cy="646331"/>
          </a:xfrm>
          <a:prstGeom prst="rect">
            <a:avLst/>
          </a:prstGeom>
        </p:spPr>
        <p:txBody>
          <a:bodyPr wrap="square">
            <a:spAutoFit/>
          </a:bodyPr>
          <a:lstStyle/>
          <a:p>
            <a:r>
              <a:rPr lang="es-AR" b="1" dirty="0"/>
              <a:t>*Se genera una interrupción -&gt; Cambio de Contexto</a:t>
            </a:r>
          </a:p>
          <a:p>
            <a:r>
              <a:rPr lang="es-AR" b="1" dirty="0"/>
              <a:t>*Cambio de un proceso a otro-&gt;Cambio de Contexto</a:t>
            </a:r>
            <a:endParaRPr lang="es-AR" dirty="0"/>
          </a:p>
        </p:txBody>
      </p:sp>
      <p:pic>
        <p:nvPicPr>
          <p:cNvPr id="6" name="Imagen 5"/>
          <p:cNvPicPr>
            <a:picLocks noChangeAspect="1"/>
          </p:cNvPicPr>
          <p:nvPr/>
        </p:nvPicPr>
        <p:blipFill>
          <a:blip r:embed="rId2"/>
          <a:stretch>
            <a:fillRect/>
          </a:stretch>
        </p:blipFill>
        <p:spPr>
          <a:xfrm>
            <a:off x="8373916" y="357873"/>
            <a:ext cx="625768" cy="976530"/>
          </a:xfrm>
          <a:prstGeom prst="rect">
            <a:avLst/>
          </a:prstGeom>
        </p:spPr>
      </p:pic>
      <p:pic>
        <p:nvPicPr>
          <p:cNvPr id="7" name="Imagen 6"/>
          <p:cNvPicPr>
            <a:picLocks noChangeAspect="1"/>
          </p:cNvPicPr>
          <p:nvPr/>
        </p:nvPicPr>
        <p:blipFill>
          <a:blip r:embed="rId2"/>
          <a:stretch>
            <a:fillRect/>
          </a:stretch>
        </p:blipFill>
        <p:spPr>
          <a:xfrm>
            <a:off x="490288" y="92075"/>
            <a:ext cx="625768" cy="976530"/>
          </a:xfrm>
          <a:prstGeom prst="rect">
            <a:avLst/>
          </a:prstGeom>
        </p:spPr>
      </p:pic>
      <p:pic>
        <p:nvPicPr>
          <p:cNvPr id="8" name="Imagen 7"/>
          <p:cNvPicPr>
            <a:picLocks noChangeAspect="1"/>
          </p:cNvPicPr>
          <p:nvPr/>
        </p:nvPicPr>
        <p:blipFill>
          <a:blip r:embed="rId2"/>
          <a:stretch>
            <a:fillRect/>
          </a:stretch>
        </p:blipFill>
        <p:spPr>
          <a:xfrm>
            <a:off x="8459880" y="3140968"/>
            <a:ext cx="625768" cy="976530"/>
          </a:xfrm>
          <a:prstGeom prst="rect">
            <a:avLst/>
          </a:prstGeom>
        </p:spPr>
      </p:pic>
      <p:pic>
        <p:nvPicPr>
          <p:cNvPr id="9" name="Imagen 8"/>
          <p:cNvPicPr>
            <a:picLocks noChangeAspect="1"/>
          </p:cNvPicPr>
          <p:nvPr/>
        </p:nvPicPr>
        <p:blipFill>
          <a:blip r:embed="rId2"/>
          <a:stretch>
            <a:fillRect/>
          </a:stretch>
        </p:blipFill>
        <p:spPr>
          <a:xfrm>
            <a:off x="7834112" y="4528599"/>
            <a:ext cx="625768" cy="976530"/>
          </a:xfrm>
          <a:prstGeom prst="rect">
            <a:avLst/>
          </a:prstGeom>
        </p:spPr>
      </p:pic>
      <p:pic>
        <p:nvPicPr>
          <p:cNvPr id="10" name="Imagen 9"/>
          <p:cNvPicPr>
            <a:picLocks noChangeAspect="1"/>
          </p:cNvPicPr>
          <p:nvPr/>
        </p:nvPicPr>
        <p:blipFill>
          <a:blip r:embed="rId2"/>
          <a:stretch>
            <a:fillRect/>
          </a:stretch>
        </p:blipFill>
        <p:spPr>
          <a:xfrm>
            <a:off x="6948264" y="5520201"/>
            <a:ext cx="625768" cy="976530"/>
          </a:xfrm>
          <a:prstGeom prst="rect">
            <a:avLst/>
          </a:prstGeom>
        </p:spPr>
      </p:pic>
      <p:pic>
        <p:nvPicPr>
          <p:cNvPr id="11" name="Imagen 10"/>
          <p:cNvPicPr>
            <a:picLocks noChangeAspect="1"/>
          </p:cNvPicPr>
          <p:nvPr/>
        </p:nvPicPr>
        <p:blipFill>
          <a:blip r:embed="rId2"/>
          <a:stretch>
            <a:fillRect/>
          </a:stretch>
        </p:blipFill>
        <p:spPr>
          <a:xfrm>
            <a:off x="144316" y="4528599"/>
            <a:ext cx="625768" cy="9765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2132856"/>
            <a:ext cx="8229600" cy="1143000"/>
          </a:xfrm>
        </p:spPr>
        <p:txBody>
          <a:bodyPr/>
          <a:lstStyle/>
          <a:p>
            <a:r>
              <a:rPr lang="es-AR" b="1" dirty="0"/>
              <a:t>PRACTICA PROCESOS</a:t>
            </a:r>
          </a:p>
        </p:txBody>
      </p:sp>
      <p:graphicFrame>
        <p:nvGraphicFramePr>
          <p:cNvPr id="5" name="Objeto 4"/>
          <p:cNvGraphicFramePr>
            <a:graphicFrameLocks noChangeAspect="1"/>
          </p:cNvGraphicFramePr>
          <p:nvPr>
            <p:extLst>
              <p:ext uri="{D42A27DB-BD31-4B8C-83A1-F6EECF244321}">
                <p14:modId xmlns:p14="http://schemas.microsoft.com/office/powerpoint/2010/main" val="3646268728"/>
              </p:ext>
            </p:extLst>
          </p:nvPr>
        </p:nvGraphicFramePr>
        <p:xfrm>
          <a:off x="3733653" y="3595559"/>
          <a:ext cx="1681067" cy="1418400"/>
        </p:xfrm>
        <a:graphic>
          <a:graphicData uri="http://schemas.openxmlformats.org/presentationml/2006/ole">
            <mc:AlternateContent xmlns:mc="http://schemas.openxmlformats.org/markup-compatibility/2006">
              <mc:Choice xmlns:v="urn:schemas-microsoft-com:vml" Requires="v">
                <p:oleObj name="Document" showAsIcon="1" r:id="rId2" imgW="914400" imgH="771480" progId="Word.Document.12">
                  <p:embed/>
                </p:oleObj>
              </mc:Choice>
              <mc:Fallback>
                <p:oleObj name="Document" showAsIcon="1" r:id="rId2" imgW="914400" imgH="771480" progId="Word.Document.12">
                  <p:embed/>
                  <p:pic>
                    <p:nvPicPr>
                      <p:cNvPr id="0" name=""/>
                      <p:cNvPicPr/>
                      <p:nvPr/>
                    </p:nvPicPr>
                    <p:blipFill>
                      <a:blip r:embed="rId3"/>
                      <a:stretch>
                        <a:fillRect/>
                      </a:stretch>
                    </p:blipFill>
                    <p:spPr>
                      <a:xfrm>
                        <a:off x="3733653" y="3595559"/>
                        <a:ext cx="1681067" cy="1418400"/>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9692" y="49188"/>
            <a:ext cx="8229600" cy="1143000"/>
          </a:xfrm>
        </p:spPr>
        <p:txBody>
          <a:bodyPr/>
          <a:lstStyle/>
          <a:p>
            <a:r>
              <a:rPr lang="es-AR" b="1" dirty="0"/>
              <a:t>Operaciones sobre los Procesos</a:t>
            </a:r>
          </a:p>
        </p:txBody>
      </p:sp>
      <p:sp>
        <p:nvSpPr>
          <p:cNvPr id="3" name="2 Marcador de contenido"/>
          <p:cNvSpPr>
            <a:spLocks noGrp="1"/>
          </p:cNvSpPr>
          <p:nvPr>
            <p:ph idx="1"/>
          </p:nvPr>
        </p:nvSpPr>
        <p:spPr>
          <a:xfrm>
            <a:off x="467544" y="1772816"/>
            <a:ext cx="8229600" cy="1008112"/>
          </a:xfrm>
        </p:spPr>
        <p:txBody>
          <a:bodyPr>
            <a:normAutofit lnSpcReduction="10000"/>
          </a:bodyPr>
          <a:lstStyle/>
          <a:p>
            <a:r>
              <a:rPr lang="es-AR" dirty="0"/>
              <a:t>Un proceso puede crear uno o mas procesos hijos.</a:t>
            </a:r>
          </a:p>
          <a:p>
            <a:pPr>
              <a:buNone/>
            </a:pPr>
            <a:endParaRPr lang="es-AR" dirty="0"/>
          </a:p>
        </p:txBody>
      </p:sp>
      <p:sp>
        <p:nvSpPr>
          <p:cNvPr id="4" name="2 Marcador de contenido"/>
          <p:cNvSpPr txBox="1">
            <a:spLocks/>
          </p:cNvSpPr>
          <p:nvPr/>
        </p:nvSpPr>
        <p:spPr>
          <a:xfrm>
            <a:off x="539552" y="3429000"/>
            <a:ext cx="8229600" cy="864096"/>
          </a:xfrm>
          <a:prstGeom prst="rect">
            <a:avLst/>
          </a:prstGeom>
        </p:spPr>
        <p:txBody>
          <a:bodyPr vert="horz" lIns="91440" tIns="45720" rIns="91440" bIns="45720" rtlCol="0">
            <a:normAutofit/>
          </a:bodyPr>
          <a:lstStyle/>
          <a:p>
            <a:pPr lvl="0" indent="-342900">
              <a:spcBef>
                <a:spcPct val="20000"/>
              </a:spcBef>
            </a:pPr>
            <a:r>
              <a:rPr lang="es-AR" dirty="0"/>
              <a:t>El padre continua ejecutándose concurrentemente con su hijo</a:t>
            </a:r>
          </a:p>
          <a:p>
            <a:pPr lvl="0" indent="-342900">
              <a:spcBef>
                <a:spcPct val="20000"/>
              </a:spcBef>
            </a:pPr>
            <a:r>
              <a:rPr lang="es-AR" dirty="0"/>
              <a:t>El padre espera hasta que alguno o todos los hijos han terminado de ejecutarse.</a:t>
            </a:r>
          </a:p>
          <a:p>
            <a:pPr marL="342900" lvl="0" indent="-342900">
              <a:spcBef>
                <a:spcPct val="20000"/>
              </a:spcBef>
              <a:buFont typeface="Arial" pitchFamily="34" charset="0"/>
              <a:buChar char="•"/>
            </a:pPr>
            <a:endParaRPr kumimoji="0" lang="es-AR"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4 Rectángulo"/>
          <p:cNvSpPr/>
          <p:nvPr/>
        </p:nvSpPr>
        <p:spPr>
          <a:xfrm>
            <a:off x="539552" y="5157192"/>
            <a:ext cx="8280920" cy="923330"/>
          </a:xfrm>
          <a:prstGeom prst="rect">
            <a:avLst/>
          </a:prstGeom>
        </p:spPr>
        <p:txBody>
          <a:bodyPr wrap="square">
            <a:spAutoFit/>
          </a:bodyPr>
          <a:lstStyle/>
          <a:p>
            <a:r>
              <a:rPr lang="es-AR" dirty="0"/>
              <a:t>El proceso hijo es un duplicado del proceso padre (usa el mismo programa y los mismos datos que el padre)</a:t>
            </a:r>
          </a:p>
          <a:p>
            <a:r>
              <a:rPr lang="es-AR" dirty="0"/>
              <a:t>El proceso hijo carga un nuevo programa</a:t>
            </a:r>
          </a:p>
        </p:txBody>
      </p:sp>
      <p:sp>
        <p:nvSpPr>
          <p:cNvPr id="6" name="2 Marcador de contenido"/>
          <p:cNvSpPr txBox="1">
            <a:spLocks/>
          </p:cNvSpPr>
          <p:nvPr/>
        </p:nvSpPr>
        <p:spPr>
          <a:xfrm>
            <a:off x="467544" y="2996952"/>
            <a:ext cx="5032176" cy="56768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s-AR" sz="2500" b="1" noProof="0" dirty="0"/>
              <a:t>En función de la ejecución:</a:t>
            </a:r>
            <a:endParaRPr kumimoji="0" lang="es-AR" sz="25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2 Marcador de contenido"/>
          <p:cNvSpPr txBox="1">
            <a:spLocks/>
          </p:cNvSpPr>
          <p:nvPr/>
        </p:nvSpPr>
        <p:spPr>
          <a:xfrm>
            <a:off x="467544" y="4653136"/>
            <a:ext cx="3672408" cy="56768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s-AR" sz="2500" b="1" noProof="0" dirty="0"/>
              <a:t>En función de la memoria:</a:t>
            </a:r>
            <a:endParaRPr kumimoji="0" lang="es-AR" sz="25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7 Rectángulo"/>
          <p:cNvSpPr/>
          <p:nvPr/>
        </p:nvSpPr>
        <p:spPr>
          <a:xfrm>
            <a:off x="539552" y="1052736"/>
            <a:ext cx="5328592" cy="584775"/>
          </a:xfrm>
          <a:prstGeom prst="rect">
            <a:avLst/>
          </a:prstGeom>
        </p:spPr>
        <p:txBody>
          <a:bodyPr wrap="square">
            <a:spAutoFit/>
          </a:bodyPr>
          <a:lstStyle/>
          <a:p>
            <a:r>
              <a:rPr lang="es-AR" sz="3200" b="1" dirty="0"/>
              <a:t>Creación de Procesos</a:t>
            </a:r>
          </a:p>
        </p:txBody>
      </p:sp>
      <p:pic>
        <p:nvPicPr>
          <p:cNvPr id="9" name="Imagen 8"/>
          <p:cNvPicPr>
            <a:picLocks noChangeAspect="1"/>
          </p:cNvPicPr>
          <p:nvPr/>
        </p:nvPicPr>
        <p:blipFill>
          <a:blip r:embed="rId2"/>
          <a:stretch>
            <a:fillRect/>
          </a:stretch>
        </p:blipFill>
        <p:spPr>
          <a:xfrm>
            <a:off x="8568723" y="581152"/>
            <a:ext cx="503497" cy="785723"/>
          </a:xfrm>
          <a:prstGeom prst="rect">
            <a:avLst/>
          </a:prstGeom>
        </p:spPr>
      </p:pic>
      <p:pic>
        <p:nvPicPr>
          <p:cNvPr id="10" name="Imagen 9"/>
          <p:cNvPicPr>
            <a:picLocks noChangeAspect="1"/>
          </p:cNvPicPr>
          <p:nvPr/>
        </p:nvPicPr>
        <p:blipFill>
          <a:blip r:embed="rId2"/>
          <a:stretch>
            <a:fillRect/>
          </a:stretch>
        </p:blipFill>
        <p:spPr>
          <a:xfrm>
            <a:off x="7668344" y="2496977"/>
            <a:ext cx="503497" cy="785723"/>
          </a:xfrm>
          <a:prstGeom prst="rect">
            <a:avLst/>
          </a:prstGeom>
        </p:spPr>
      </p:pic>
      <p:pic>
        <p:nvPicPr>
          <p:cNvPr id="11" name="Imagen 10"/>
          <p:cNvPicPr>
            <a:picLocks noChangeAspect="1"/>
          </p:cNvPicPr>
          <p:nvPr/>
        </p:nvPicPr>
        <p:blipFill>
          <a:blip r:embed="rId2"/>
          <a:stretch>
            <a:fillRect/>
          </a:stretch>
        </p:blipFill>
        <p:spPr>
          <a:xfrm>
            <a:off x="8265655" y="4450191"/>
            <a:ext cx="503497" cy="785723"/>
          </a:xfrm>
          <a:prstGeom prst="rect">
            <a:avLst/>
          </a:prstGeom>
        </p:spPr>
      </p:pic>
      <p:pic>
        <p:nvPicPr>
          <p:cNvPr id="12" name="Imagen 11"/>
          <p:cNvPicPr>
            <a:picLocks noChangeAspect="1"/>
          </p:cNvPicPr>
          <p:nvPr/>
        </p:nvPicPr>
        <p:blipFill>
          <a:blip r:embed="rId2"/>
          <a:stretch>
            <a:fillRect/>
          </a:stretch>
        </p:blipFill>
        <p:spPr>
          <a:xfrm>
            <a:off x="5441367" y="5877272"/>
            <a:ext cx="503497" cy="785723"/>
          </a:xfrm>
          <a:prstGeom prst="rect">
            <a:avLst/>
          </a:prstGeom>
        </p:spPr>
      </p:pic>
      <p:pic>
        <p:nvPicPr>
          <p:cNvPr id="13" name="Imagen 12"/>
          <p:cNvPicPr>
            <a:picLocks noChangeAspect="1"/>
          </p:cNvPicPr>
          <p:nvPr/>
        </p:nvPicPr>
        <p:blipFill>
          <a:blip r:embed="rId2"/>
          <a:stretch>
            <a:fillRect/>
          </a:stretch>
        </p:blipFill>
        <p:spPr>
          <a:xfrm>
            <a:off x="8445395" y="5785522"/>
            <a:ext cx="503497" cy="785723"/>
          </a:xfrm>
          <a:prstGeom prst="rect">
            <a:avLst/>
          </a:prstGeom>
        </p:spPr>
      </p:pic>
      <p:pic>
        <p:nvPicPr>
          <p:cNvPr id="14" name="Imagen 13"/>
          <p:cNvPicPr>
            <a:picLocks noChangeAspect="1"/>
          </p:cNvPicPr>
          <p:nvPr/>
        </p:nvPicPr>
        <p:blipFill>
          <a:blip r:embed="rId2"/>
          <a:stretch>
            <a:fillRect/>
          </a:stretch>
        </p:blipFill>
        <p:spPr>
          <a:xfrm>
            <a:off x="81744" y="74518"/>
            <a:ext cx="503497" cy="785723"/>
          </a:xfrm>
          <a:prstGeom prst="rect">
            <a:avLst/>
          </a:prstGeom>
        </p:spPr>
      </p:pic>
      <p:pic>
        <p:nvPicPr>
          <p:cNvPr id="15" name="Imagen 14"/>
          <p:cNvPicPr>
            <a:picLocks noChangeAspect="1"/>
          </p:cNvPicPr>
          <p:nvPr/>
        </p:nvPicPr>
        <p:blipFill>
          <a:blip r:embed="rId2"/>
          <a:stretch>
            <a:fillRect/>
          </a:stretch>
        </p:blipFill>
        <p:spPr>
          <a:xfrm>
            <a:off x="4788024" y="2286441"/>
            <a:ext cx="503497" cy="78572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6816" y="260648"/>
            <a:ext cx="8229600" cy="1143000"/>
          </a:xfrm>
        </p:spPr>
        <p:txBody>
          <a:bodyPr/>
          <a:lstStyle/>
          <a:p>
            <a:r>
              <a:rPr lang="es-AR" b="1" dirty="0"/>
              <a:t>Operaciones sobre los Procesos</a:t>
            </a:r>
          </a:p>
        </p:txBody>
      </p:sp>
      <p:sp>
        <p:nvSpPr>
          <p:cNvPr id="3" name="2 Marcador de contenido"/>
          <p:cNvSpPr>
            <a:spLocks noGrp="1"/>
          </p:cNvSpPr>
          <p:nvPr>
            <p:ph idx="1"/>
          </p:nvPr>
        </p:nvSpPr>
        <p:spPr>
          <a:xfrm>
            <a:off x="683568" y="3068960"/>
            <a:ext cx="8229600" cy="1889051"/>
          </a:xfrm>
        </p:spPr>
        <p:txBody>
          <a:bodyPr>
            <a:normAutofit fontScale="85000" lnSpcReduction="10000"/>
          </a:bodyPr>
          <a:lstStyle/>
          <a:p>
            <a:r>
              <a:rPr lang="es-AR" b="1" dirty="0"/>
              <a:t>Fork(): </a:t>
            </a:r>
            <a:r>
              <a:rPr lang="es-AR" dirty="0"/>
              <a:t>Creo un proceso</a:t>
            </a:r>
          </a:p>
          <a:p>
            <a:r>
              <a:rPr lang="es-AR" b="1" dirty="0"/>
              <a:t>Exec (): </a:t>
            </a:r>
            <a:r>
              <a:rPr lang="es-AR" dirty="0"/>
              <a:t>Ejecuto un programa</a:t>
            </a:r>
          </a:p>
          <a:p>
            <a:r>
              <a:rPr lang="es-AR" b="1" dirty="0"/>
              <a:t>Wait(): </a:t>
            </a:r>
            <a:r>
              <a:rPr lang="es-AR" dirty="0"/>
              <a:t>Espero hasta que el proceso hijo termine y cuando termina me devuelve el PID de un proceso Hijo</a:t>
            </a:r>
          </a:p>
        </p:txBody>
      </p:sp>
      <p:sp>
        <p:nvSpPr>
          <p:cNvPr id="4" name="3 Rectángulo"/>
          <p:cNvSpPr/>
          <p:nvPr/>
        </p:nvSpPr>
        <p:spPr>
          <a:xfrm>
            <a:off x="611560" y="1412776"/>
            <a:ext cx="5328592" cy="584775"/>
          </a:xfrm>
          <a:prstGeom prst="rect">
            <a:avLst/>
          </a:prstGeom>
        </p:spPr>
        <p:txBody>
          <a:bodyPr wrap="square">
            <a:spAutoFit/>
          </a:bodyPr>
          <a:lstStyle/>
          <a:p>
            <a:r>
              <a:rPr lang="es-AR" sz="3200" b="1" dirty="0"/>
              <a:t>Creación de Procesos</a:t>
            </a:r>
          </a:p>
        </p:txBody>
      </p:sp>
      <p:sp>
        <p:nvSpPr>
          <p:cNvPr id="5" name="2 Marcador de contenido"/>
          <p:cNvSpPr txBox="1">
            <a:spLocks/>
          </p:cNvSpPr>
          <p:nvPr/>
        </p:nvSpPr>
        <p:spPr>
          <a:xfrm>
            <a:off x="683568" y="1988840"/>
            <a:ext cx="2736304" cy="72008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s-AR" sz="3200" dirty="0"/>
              <a:t>Ejemplos fork()</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34818" name="Object 2"/>
          <p:cNvGraphicFramePr>
            <a:graphicFrameLocks noChangeAspect="1"/>
          </p:cNvGraphicFramePr>
          <p:nvPr>
            <p:extLst>
              <p:ext uri="{D42A27DB-BD31-4B8C-83A1-F6EECF244321}">
                <p14:modId xmlns:p14="http://schemas.microsoft.com/office/powerpoint/2010/main" val="4250072614"/>
              </p:ext>
            </p:extLst>
          </p:nvPr>
        </p:nvGraphicFramePr>
        <p:xfrm>
          <a:off x="1396018" y="5299386"/>
          <a:ext cx="2124075" cy="944562"/>
        </p:xfrm>
        <a:graphic>
          <a:graphicData uri="http://schemas.openxmlformats.org/presentationml/2006/ole">
            <mc:AlternateContent xmlns:mc="http://schemas.openxmlformats.org/markup-compatibility/2006">
              <mc:Choice xmlns:v="urn:schemas-microsoft-com:vml" Requires="v">
                <p:oleObj name="Objeto empaquetador del shell" showAsIcon="1" r:id="rId2" imgW="880560" imgH="392040" progId="Package">
                  <p:embed/>
                </p:oleObj>
              </mc:Choice>
              <mc:Fallback>
                <p:oleObj name="Objeto empaquetador del shell" showAsIcon="1" r:id="rId2" imgW="880560" imgH="392040" progId="Package">
                  <p:embed/>
                  <p:pic>
                    <p:nvPicPr>
                      <p:cNvPr id="0" name="Picture 2"/>
                      <p:cNvPicPr>
                        <a:picLocks noChangeAspect="1" noChangeArrowheads="1"/>
                      </p:cNvPicPr>
                      <p:nvPr/>
                    </p:nvPicPr>
                    <p:blipFill>
                      <a:blip r:embed="rId3"/>
                      <a:srcRect/>
                      <a:stretch>
                        <a:fillRect/>
                      </a:stretch>
                    </p:blipFill>
                    <p:spPr bwMode="auto">
                      <a:xfrm>
                        <a:off x="1396018" y="5299386"/>
                        <a:ext cx="2124075"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 name="Imagen 9"/>
          <p:cNvPicPr>
            <a:picLocks noChangeAspect="1"/>
          </p:cNvPicPr>
          <p:nvPr/>
        </p:nvPicPr>
        <p:blipFill>
          <a:blip r:embed="rId4"/>
          <a:stretch>
            <a:fillRect/>
          </a:stretch>
        </p:blipFill>
        <p:spPr>
          <a:xfrm>
            <a:off x="4546619" y="2676098"/>
            <a:ext cx="503497" cy="78572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274638"/>
            <a:ext cx="8229600" cy="1143000"/>
          </a:xfrm>
        </p:spPr>
        <p:txBody>
          <a:bodyPr/>
          <a:lstStyle/>
          <a:p>
            <a:r>
              <a:rPr lang="es-AR" b="1" dirty="0"/>
              <a:t>Funciones Exec</a:t>
            </a:r>
          </a:p>
        </p:txBody>
      </p:sp>
      <p:sp>
        <p:nvSpPr>
          <p:cNvPr id="3" name="2 Marcador de contenido"/>
          <p:cNvSpPr>
            <a:spLocks noGrp="1"/>
          </p:cNvSpPr>
          <p:nvPr>
            <p:ph idx="1"/>
          </p:nvPr>
        </p:nvSpPr>
        <p:spPr>
          <a:xfrm>
            <a:off x="395536" y="1340768"/>
            <a:ext cx="8229600" cy="4525963"/>
          </a:xfrm>
        </p:spPr>
        <p:txBody>
          <a:bodyPr/>
          <a:lstStyle/>
          <a:p>
            <a:r>
              <a:rPr lang="es-ES_tradnl" sz="4400" dirty="0">
                <a:latin typeface="+mj-lt"/>
                <a:ea typeface="+mj-ea"/>
                <a:cs typeface="+mj-cs"/>
              </a:rPr>
              <a:t>La familia está formada por: </a:t>
            </a:r>
            <a:r>
              <a:rPr lang="es-ES_tradnl" sz="4400" b="1" dirty="0">
                <a:latin typeface="+mj-lt"/>
                <a:ea typeface="+mj-ea"/>
                <a:cs typeface="+mj-cs"/>
              </a:rPr>
              <a:t>execl, execle, execve, execlp, execvp y execv.</a:t>
            </a:r>
          </a:p>
          <a:p>
            <a:pPr algn="just">
              <a:lnSpc>
                <a:spcPct val="90000"/>
              </a:lnSpc>
            </a:pPr>
            <a:r>
              <a:rPr lang="es-ES_tradnl" dirty="0"/>
              <a:t>El </a:t>
            </a:r>
            <a:r>
              <a:rPr lang="es-ES_tradnl" b="1" dirty="0"/>
              <a:t>exec</a:t>
            </a:r>
            <a:r>
              <a:rPr lang="es-ES_tradnl" dirty="0"/>
              <a:t> permite crear un proceso que ejecuta un código distinto al del padre.</a:t>
            </a:r>
          </a:p>
          <a:p>
            <a:pPr algn="just">
              <a:lnSpc>
                <a:spcPct val="90000"/>
              </a:lnSpc>
            </a:pPr>
            <a:r>
              <a:rPr lang="es-ES_tradnl" dirty="0"/>
              <a:t>Si no existiera el </a:t>
            </a:r>
            <a:r>
              <a:rPr lang="es-ES_tradnl" b="1" dirty="0"/>
              <a:t>fork</a:t>
            </a:r>
            <a:r>
              <a:rPr lang="es-ES_tradnl" dirty="0"/>
              <a:t> y el </a:t>
            </a:r>
            <a:r>
              <a:rPr lang="es-ES_tradnl" b="1" dirty="0"/>
              <a:t>exec</a:t>
            </a:r>
            <a:r>
              <a:rPr lang="es-ES_tradnl" dirty="0"/>
              <a:t>, siempre estaría ejecutándose el proceso </a:t>
            </a:r>
            <a:r>
              <a:rPr lang="es-ES_tradnl" b="1" dirty="0"/>
              <a:t>init</a:t>
            </a:r>
            <a:r>
              <a:rPr lang="es-ES_tradnl" dirty="0"/>
              <a:t>, porque el resto serían simplemente hijos de él.</a:t>
            </a:r>
          </a:p>
          <a:p>
            <a:endParaRPr lang="es-AR" dirty="0"/>
          </a:p>
        </p:txBody>
      </p:sp>
      <p:pic>
        <p:nvPicPr>
          <p:cNvPr id="4" name="Imagen 3"/>
          <p:cNvPicPr>
            <a:picLocks noChangeAspect="1"/>
          </p:cNvPicPr>
          <p:nvPr/>
        </p:nvPicPr>
        <p:blipFill>
          <a:blip r:embed="rId2"/>
          <a:stretch>
            <a:fillRect/>
          </a:stretch>
        </p:blipFill>
        <p:spPr>
          <a:xfrm>
            <a:off x="6444208" y="306678"/>
            <a:ext cx="503497" cy="785723"/>
          </a:xfrm>
          <a:prstGeom prst="rect">
            <a:avLst/>
          </a:prstGeom>
        </p:spPr>
      </p:pic>
      <p:pic>
        <p:nvPicPr>
          <p:cNvPr id="5" name="Imagen 4"/>
          <p:cNvPicPr>
            <a:picLocks noChangeAspect="1"/>
          </p:cNvPicPr>
          <p:nvPr/>
        </p:nvPicPr>
        <p:blipFill>
          <a:blip r:embed="rId2"/>
          <a:stretch>
            <a:fillRect/>
          </a:stretch>
        </p:blipFill>
        <p:spPr>
          <a:xfrm>
            <a:off x="7020272" y="306678"/>
            <a:ext cx="503497" cy="785723"/>
          </a:xfrm>
          <a:prstGeom prst="rect">
            <a:avLst/>
          </a:prstGeom>
        </p:spPr>
      </p:pic>
      <p:pic>
        <p:nvPicPr>
          <p:cNvPr id="9" name="Imagen 8"/>
          <p:cNvPicPr>
            <a:picLocks noChangeAspect="1"/>
          </p:cNvPicPr>
          <p:nvPr/>
        </p:nvPicPr>
        <p:blipFill>
          <a:blip r:embed="rId2"/>
          <a:stretch>
            <a:fillRect/>
          </a:stretch>
        </p:blipFill>
        <p:spPr>
          <a:xfrm>
            <a:off x="7653071" y="306678"/>
            <a:ext cx="503497" cy="78572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Ejemplo 0 de Fork()</a:t>
            </a:r>
          </a:p>
        </p:txBody>
      </p:sp>
      <p:sp>
        <p:nvSpPr>
          <p:cNvPr id="3" name="2 Marcador de contenido"/>
          <p:cNvSpPr>
            <a:spLocks noGrp="1"/>
          </p:cNvSpPr>
          <p:nvPr>
            <p:ph idx="1"/>
          </p:nvPr>
        </p:nvSpPr>
        <p:spPr>
          <a:xfrm>
            <a:off x="356559" y="1499558"/>
            <a:ext cx="8330241" cy="4525963"/>
          </a:xfrm>
        </p:spPr>
        <p:txBody>
          <a:bodyPr>
            <a:normAutofit fontScale="40000" lnSpcReduction="20000"/>
          </a:bodyPr>
          <a:lstStyle/>
          <a:p>
            <a:pPr fontAlgn="base">
              <a:buNone/>
            </a:pPr>
            <a:r>
              <a:rPr lang="es-AR" dirty="0"/>
              <a:t>#include &lt;sys/types.h&gt;</a:t>
            </a:r>
          </a:p>
          <a:p>
            <a:pPr fontAlgn="base">
              <a:buNone/>
            </a:pPr>
            <a:r>
              <a:rPr lang="es-AR" dirty="0"/>
              <a:t>#include &lt;unistd.h&gt;</a:t>
            </a:r>
          </a:p>
          <a:p>
            <a:pPr fontAlgn="base">
              <a:buNone/>
            </a:pPr>
            <a:r>
              <a:rPr lang="es-AR" dirty="0"/>
              <a:t>#include &lt;stdio.h&gt;</a:t>
            </a:r>
          </a:p>
          <a:p>
            <a:pPr fontAlgn="base">
              <a:buNone/>
            </a:pPr>
            <a:r>
              <a:rPr lang="es-AR" dirty="0"/>
              <a:t> </a:t>
            </a:r>
          </a:p>
          <a:p>
            <a:pPr fontAlgn="base">
              <a:buNone/>
            </a:pPr>
            <a:r>
              <a:rPr lang="es-AR" dirty="0"/>
              <a:t>int main(int argc, char *argv[])</a:t>
            </a:r>
          </a:p>
          <a:p>
            <a:pPr fontAlgn="base">
              <a:buNone/>
            </a:pPr>
            <a:r>
              <a:rPr lang="es-AR" dirty="0"/>
              <a:t>{</a:t>
            </a:r>
          </a:p>
          <a:p>
            <a:pPr fontAlgn="base">
              <a:buNone/>
            </a:pPr>
            <a:r>
              <a:rPr lang="es-AR" dirty="0"/>
              <a:t> pid_t pid;</a:t>
            </a:r>
          </a:p>
          <a:p>
            <a:pPr fontAlgn="base">
              <a:buNone/>
            </a:pPr>
            <a:r>
              <a:rPr lang="es-AR" dirty="0"/>
              <a:t> </a:t>
            </a:r>
          </a:p>
          <a:p>
            <a:pPr fontAlgn="base">
              <a:buNone/>
            </a:pPr>
            <a:r>
              <a:rPr lang="es-AR" dirty="0"/>
              <a:t>if ( (pid=fork()) == 0 )</a:t>
            </a:r>
          </a:p>
          <a:p>
            <a:pPr fontAlgn="base">
              <a:buNone/>
            </a:pPr>
            <a:r>
              <a:rPr lang="es-AR" dirty="0"/>
              <a:t> { /* hijo */</a:t>
            </a:r>
          </a:p>
          <a:p>
            <a:pPr fontAlgn="base">
              <a:buNone/>
            </a:pPr>
            <a:r>
              <a:rPr lang="es-AR" dirty="0"/>
              <a:t>	printf("Soy el hijo (%d, hijo de %d)\n", getpid(),</a:t>
            </a:r>
          </a:p>
          <a:p>
            <a:pPr fontAlgn="base">
              <a:buNone/>
            </a:pPr>
            <a:r>
              <a:rPr lang="es-AR" dirty="0"/>
              <a:t>	getppid());</a:t>
            </a:r>
          </a:p>
          <a:p>
            <a:pPr fontAlgn="base">
              <a:buNone/>
            </a:pPr>
            <a:r>
              <a:rPr lang="es-AR" dirty="0"/>
              <a:t> }</a:t>
            </a:r>
          </a:p>
          <a:p>
            <a:pPr fontAlgn="base">
              <a:buNone/>
            </a:pPr>
            <a:endParaRPr lang="es-AR" dirty="0"/>
          </a:p>
          <a:p>
            <a:pPr fontAlgn="base">
              <a:buNone/>
            </a:pPr>
            <a:r>
              <a:rPr lang="es-AR" dirty="0"/>
              <a:t>else</a:t>
            </a:r>
          </a:p>
          <a:p>
            <a:pPr fontAlgn="base">
              <a:buNone/>
            </a:pPr>
            <a:r>
              <a:rPr lang="es-AR" dirty="0"/>
              <a:t> { /* padre */</a:t>
            </a:r>
          </a:p>
          <a:p>
            <a:pPr fontAlgn="base">
              <a:buNone/>
            </a:pPr>
            <a:r>
              <a:rPr lang="es-AR" dirty="0"/>
              <a:t>	printf("Soy el padre (%d, hijo de %d)\n", getpid(),</a:t>
            </a:r>
          </a:p>
          <a:p>
            <a:pPr fontAlgn="base">
              <a:buNone/>
            </a:pPr>
            <a:r>
              <a:rPr lang="es-AR" dirty="0"/>
              <a:t>	getppid());</a:t>
            </a:r>
          </a:p>
          <a:p>
            <a:pPr fontAlgn="base">
              <a:buNone/>
            </a:pPr>
            <a:r>
              <a:rPr lang="es-AR" dirty="0"/>
              <a:t> }</a:t>
            </a:r>
          </a:p>
          <a:p>
            <a:pPr fontAlgn="base">
              <a:buNone/>
            </a:pPr>
            <a:r>
              <a:rPr lang="es-AR" dirty="0"/>
              <a:t> </a:t>
            </a:r>
          </a:p>
          <a:p>
            <a:pPr fontAlgn="base">
              <a:buNone/>
            </a:pPr>
            <a:r>
              <a:rPr lang="es-AR" dirty="0"/>
              <a:t>return 0;</a:t>
            </a:r>
          </a:p>
          <a:p>
            <a:pPr fontAlgn="base">
              <a:buNone/>
            </a:pPr>
            <a:r>
              <a:rPr lang="es-AR" dirty="0"/>
              <a:t>}</a:t>
            </a:r>
          </a:p>
          <a:p>
            <a:endParaRPr lang="es-AR" dirty="0"/>
          </a:p>
        </p:txBody>
      </p:sp>
      <p:pic>
        <p:nvPicPr>
          <p:cNvPr id="4" name="Imagen 3"/>
          <p:cNvPicPr>
            <a:picLocks noChangeAspect="1"/>
          </p:cNvPicPr>
          <p:nvPr/>
        </p:nvPicPr>
        <p:blipFill>
          <a:blip r:embed="rId2"/>
          <a:stretch>
            <a:fillRect/>
          </a:stretch>
        </p:blipFill>
        <p:spPr>
          <a:xfrm>
            <a:off x="7740352" y="330335"/>
            <a:ext cx="503497" cy="78572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Resultado</a:t>
            </a:r>
          </a:p>
        </p:txBody>
      </p:sp>
      <p:pic>
        <p:nvPicPr>
          <p:cNvPr id="132099" name="Picture 3"/>
          <p:cNvPicPr>
            <a:picLocks noChangeAspect="1" noChangeArrowheads="1"/>
          </p:cNvPicPr>
          <p:nvPr/>
        </p:nvPicPr>
        <p:blipFill>
          <a:blip r:embed="rId2" cstate="print"/>
          <a:srcRect/>
          <a:stretch>
            <a:fillRect/>
          </a:stretch>
        </p:blipFill>
        <p:spPr bwMode="auto">
          <a:xfrm>
            <a:off x="611560" y="1700808"/>
            <a:ext cx="7416824" cy="1890563"/>
          </a:xfrm>
          <a:prstGeom prst="rect">
            <a:avLst/>
          </a:prstGeom>
          <a:noFill/>
          <a:ln w="9525">
            <a:noFill/>
            <a:miter lim="800000"/>
            <a:headEnd/>
            <a:tailEnd/>
          </a:ln>
        </p:spPr>
      </p:pic>
      <p:pic>
        <p:nvPicPr>
          <p:cNvPr id="4" name="Imagen 3"/>
          <p:cNvPicPr>
            <a:picLocks noChangeAspect="1"/>
          </p:cNvPicPr>
          <p:nvPr/>
        </p:nvPicPr>
        <p:blipFill>
          <a:blip r:embed="rId3"/>
          <a:stretch>
            <a:fillRect/>
          </a:stretch>
        </p:blipFill>
        <p:spPr>
          <a:xfrm>
            <a:off x="7884368" y="384103"/>
            <a:ext cx="503497" cy="785723"/>
          </a:xfrm>
          <a:prstGeom prst="rect">
            <a:avLst/>
          </a:prstGeom>
        </p:spPr>
      </p:pic>
      <p:pic>
        <p:nvPicPr>
          <p:cNvPr id="5" name="Imagen 4"/>
          <p:cNvPicPr>
            <a:picLocks noChangeAspect="1"/>
          </p:cNvPicPr>
          <p:nvPr/>
        </p:nvPicPr>
        <p:blipFill>
          <a:blip r:embed="rId3"/>
          <a:stretch>
            <a:fillRect/>
          </a:stretch>
        </p:blipFill>
        <p:spPr>
          <a:xfrm>
            <a:off x="8435051" y="1376992"/>
            <a:ext cx="503497" cy="7857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2564904"/>
            <a:ext cx="8229600" cy="1143000"/>
          </a:xfrm>
        </p:spPr>
        <p:txBody>
          <a:bodyPr/>
          <a:lstStyle/>
          <a:p>
            <a:r>
              <a:rPr lang="es-AR" b="1" dirty="0"/>
              <a:t>GESTION DE PROCESOS</a:t>
            </a:r>
          </a:p>
        </p:txBody>
      </p:sp>
      <p:pic>
        <p:nvPicPr>
          <p:cNvPr id="3" name="Imagen 2"/>
          <p:cNvPicPr>
            <a:picLocks noChangeAspect="1"/>
          </p:cNvPicPr>
          <p:nvPr/>
        </p:nvPicPr>
        <p:blipFill>
          <a:blip r:embed="rId2"/>
          <a:stretch>
            <a:fillRect/>
          </a:stretch>
        </p:blipFill>
        <p:spPr>
          <a:xfrm>
            <a:off x="3779912" y="3501008"/>
            <a:ext cx="1660421" cy="259113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Análisis (MEME)</a:t>
            </a:r>
          </a:p>
        </p:txBody>
      </p:sp>
      <p:sp>
        <p:nvSpPr>
          <p:cNvPr id="3" name="2 Marcador de contenido"/>
          <p:cNvSpPr>
            <a:spLocks noGrp="1"/>
          </p:cNvSpPr>
          <p:nvPr>
            <p:ph idx="1"/>
          </p:nvPr>
        </p:nvSpPr>
        <p:spPr/>
        <p:txBody>
          <a:bodyPr/>
          <a:lstStyle/>
          <a:p>
            <a:r>
              <a:rPr lang="es-AR" dirty="0"/>
              <a:t>Que debería darnos como resultado????</a:t>
            </a:r>
          </a:p>
          <a:p>
            <a:r>
              <a:rPr lang="es-AR" dirty="0"/>
              <a:t>Quien es 1699???</a:t>
            </a:r>
          </a:p>
          <a:p>
            <a:r>
              <a:rPr lang="es-AR" dirty="0"/>
              <a:t>Quien es 1??</a:t>
            </a:r>
          </a:p>
          <a:p>
            <a:r>
              <a:rPr lang="es-AR" dirty="0"/>
              <a:t>Si yo esperaba a Dálma y a Gianina???quienes son los otros 10?????</a:t>
            </a:r>
          </a:p>
          <a:p>
            <a:pPr>
              <a:buNone/>
            </a:pPr>
            <a:endParaRPr lang="es-AR" dirty="0"/>
          </a:p>
          <a:p>
            <a:pPr>
              <a:buNone/>
            </a:pPr>
            <a:r>
              <a:rPr lang="es-AR" dirty="0"/>
              <a:t>Bueno Mas o menos la cosa es así…..</a:t>
            </a:r>
          </a:p>
        </p:txBody>
      </p:sp>
      <p:pic>
        <p:nvPicPr>
          <p:cNvPr id="4" name="Imagen 3"/>
          <p:cNvPicPr>
            <a:picLocks noChangeAspect="1"/>
          </p:cNvPicPr>
          <p:nvPr/>
        </p:nvPicPr>
        <p:blipFill>
          <a:blip r:embed="rId2"/>
          <a:stretch>
            <a:fillRect/>
          </a:stretch>
        </p:blipFill>
        <p:spPr>
          <a:xfrm>
            <a:off x="7308304" y="274638"/>
            <a:ext cx="503497" cy="785723"/>
          </a:xfrm>
          <a:prstGeom prst="rect">
            <a:avLst/>
          </a:prstGeom>
        </p:spPr>
      </p:pic>
      <p:pic>
        <p:nvPicPr>
          <p:cNvPr id="5" name="Imagen 4"/>
          <p:cNvPicPr>
            <a:picLocks noChangeAspect="1"/>
          </p:cNvPicPr>
          <p:nvPr/>
        </p:nvPicPr>
        <p:blipFill>
          <a:blip r:embed="rId2"/>
          <a:stretch>
            <a:fillRect/>
          </a:stretch>
        </p:blipFill>
        <p:spPr>
          <a:xfrm>
            <a:off x="7956376" y="626235"/>
            <a:ext cx="503497" cy="785723"/>
          </a:xfrm>
          <a:prstGeom prst="rect">
            <a:avLst/>
          </a:prstGeom>
        </p:spPr>
      </p:pic>
      <p:pic>
        <p:nvPicPr>
          <p:cNvPr id="6" name="Imagen 5"/>
          <p:cNvPicPr>
            <a:picLocks noChangeAspect="1"/>
          </p:cNvPicPr>
          <p:nvPr/>
        </p:nvPicPr>
        <p:blipFill>
          <a:blip r:embed="rId2"/>
          <a:stretch>
            <a:fillRect/>
          </a:stretch>
        </p:blipFill>
        <p:spPr>
          <a:xfrm>
            <a:off x="8494720" y="238049"/>
            <a:ext cx="503497" cy="78572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Análisis (REAL)</a:t>
            </a:r>
          </a:p>
        </p:txBody>
      </p:sp>
      <p:pic>
        <p:nvPicPr>
          <p:cNvPr id="133122" name="Picture 2"/>
          <p:cNvPicPr>
            <a:picLocks noChangeAspect="1" noChangeArrowheads="1"/>
          </p:cNvPicPr>
          <p:nvPr/>
        </p:nvPicPr>
        <p:blipFill>
          <a:blip r:embed="rId2" cstate="print"/>
          <a:srcRect/>
          <a:stretch>
            <a:fillRect/>
          </a:stretch>
        </p:blipFill>
        <p:spPr bwMode="auto">
          <a:xfrm>
            <a:off x="683568" y="1228725"/>
            <a:ext cx="4857750" cy="2200275"/>
          </a:xfrm>
          <a:prstGeom prst="rect">
            <a:avLst/>
          </a:prstGeom>
          <a:noFill/>
          <a:ln w="9525">
            <a:noFill/>
            <a:miter lim="800000"/>
            <a:headEnd/>
            <a:tailEnd/>
          </a:ln>
        </p:spPr>
      </p:pic>
      <p:sp>
        <p:nvSpPr>
          <p:cNvPr id="5" name="2 Marcador de contenido"/>
          <p:cNvSpPr>
            <a:spLocks noGrp="1"/>
          </p:cNvSpPr>
          <p:nvPr>
            <p:ph idx="1"/>
          </p:nvPr>
        </p:nvSpPr>
        <p:spPr>
          <a:xfrm>
            <a:off x="5543600" y="1628800"/>
            <a:ext cx="3600400" cy="1656184"/>
          </a:xfrm>
        </p:spPr>
        <p:txBody>
          <a:bodyPr>
            <a:normAutofit fontScale="92500"/>
          </a:bodyPr>
          <a:lstStyle/>
          <a:p>
            <a:pPr>
              <a:buNone/>
            </a:pPr>
            <a:r>
              <a:rPr lang="es-AR" dirty="0"/>
              <a:t>	Sabemos ahora que bash es el proceso de la consola</a:t>
            </a:r>
          </a:p>
        </p:txBody>
      </p:sp>
      <p:pic>
        <p:nvPicPr>
          <p:cNvPr id="133123" name="Picture 3"/>
          <p:cNvPicPr>
            <a:picLocks noChangeAspect="1" noChangeArrowheads="1"/>
          </p:cNvPicPr>
          <p:nvPr/>
        </p:nvPicPr>
        <p:blipFill>
          <a:blip r:embed="rId3" cstate="print"/>
          <a:srcRect/>
          <a:stretch>
            <a:fillRect/>
          </a:stretch>
        </p:blipFill>
        <p:spPr bwMode="auto">
          <a:xfrm>
            <a:off x="669776" y="3634022"/>
            <a:ext cx="4190256" cy="2982647"/>
          </a:xfrm>
          <a:prstGeom prst="rect">
            <a:avLst/>
          </a:prstGeom>
          <a:noFill/>
          <a:ln w="9525">
            <a:noFill/>
            <a:miter lim="800000"/>
            <a:headEnd/>
            <a:tailEnd/>
          </a:ln>
        </p:spPr>
      </p:pic>
      <p:sp>
        <p:nvSpPr>
          <p:cNvPr id="7" name="2 Marcador de contenido"/>
          <p:cNvSpPr txBox="1">
            <a:spLocks/>
          </p:cNvSpPr>
          <p:nvPr/>
        </p:nvSpPr>
        <p:spPr>
          <a:xfrm>
            <a:off x="5292080" y="3861048"/>
            <a:ext cx="3600400" cy="165618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200" b="0" i="0" u="none" strike="noStrike" kern="1200" cap="none" spc="0" normalizeH="0" baseline="0" noProof="0" dirty="0">
                <a:ln>
                  <a:noFill/>
                </a:ln>
                <a:solidFill>
                  <a:schemeClr val="tx1"/>
                </a:solidFill>
                <a:effectLst/>
                <a:uLnTx/>
                <a:uFillTx/>
                <a:latin typeface="+mn-lt"/>
                <a:ea typeface="+mn-ea"/>
                <a:cs typeface="+mn-cs"/>
              </a:rPr>
              <a:t>	Sabemos</a:t>
            </a:r>
            <a:r>
              <a:rPr kumimoji="0" lang="es-AR" sz="3200" b="0" i="0" u="none" strike="noStrike" kern="1200" cap="none" spc="0" normalizeH="0" noProof="0" dirty="0">
                <a:ln>
                  <a:noFill/>
                </a:ln>
                <a:solidFill>
                  <a:schemeClr val="tx1"/>
                </a:solidFill>
                <a:effectLst/>
                <a:uLnTx/>
                <a:uFillTx/>
                <a:latin typeface="+mn-lt"/>
                <a:ea typeface="+mn-ea"/>
                <a:cs typeface="+mn-cs"/>
              </a:rPr>
              <a:t> quien es 1</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Imagen 7"/>
          <p:cNvPicPr>
            <a:picLocks noChangeAspect="1"/>
          </p:cNvPicPr>
          <p:nvPr/>
        </p:nvPicPr>
        <p:blipFill>
          <a:blip r:embed="rId4"/>
          <a:stretch>
            <a:fillRect/>
          </a:stretch>
        </p:blipFill>
        <p:spPr>
          <a:xfrm>
            <a:off x="7884368" y="270477"/>
            <a:ext cx="503497" cy="785723"/>
          </a:xfrm>
          <a:prstGeom prst="rect">
            <a:avLst/>
          </a:prstGeom>
        </p:spPr>
      </p:pic>
      <p:pic>
        <p:nvPicPr>
          <p:cNvPr id="10" name="Imagen 9"/>
          <p:cNvPicPr>
            <a:picLocks noChangeAspect="1"/>
          </p:cNvPicPr>
          <p:nvPr/>
        </p:nvPicPr>
        <p:blipFill>
          <a:blip r:embed="rId4"/>
          <a:stretch>
            <a:fillRect/>
          </a:stretch>
        </p:blipFill>
        <p:spPr>
          <a:xfrm>
            <a:off x="7010773" y="483037"/>
            <a:ext cx="503497" cy="785723"/>
          </a:xfrm>
          <a:prstGeom prst="rect">
            <a:avLst/>
          </a:prstGeom>
        </p:spPr>
      </p:pic>
      <p:pic>
        <p:nvPicPr>
          <p:cNvPr id="11" name="Imagen 10"/>
          <p:cNvPicPr>
            <a:picLocks noChangeAspect="1"/>
          </p:cNvPicPr>
          <p:nvPr/>
        </p:nvPicPr>
        <p:blipFill>
          <a:blip r:embed="rId4"/>
          <a:stretch>
            <a:fillRect/>
          </a:stretch>
        </p:blipFill>
        <p:spPr>
          <a:xfrm>
            <a:off x="8441615" y="597553"/>
            <a:ext cx="503497" cy="785723"/>
          </a:xfrm>
          <a:prstGeom prst="rect">
            <a:avLst/>
          </a:prstGeom>
        </p:spPr>
      </p:pic>
      <p:pic>
        <p:nvPicPr>
          <p:cNvPr id="4" name="Imagen 3"/>
          <p:cNvPicPr>
            <a:picLocks noChangeAspect="1"/>
          </p:cNvPicPr>
          <p:nvPr/>
        </p:nvPicPr>
        <p:blipFill>
          <a:blip r:embed="rId5"/>
          <a:stretch>
            <a:fillRect/>
          </a:stretch>
        </p:blipFill>
        <p:spPr>
          <a:xfrm>
            <a:off x="6402316" y="4662177"/>
            <a:ext cx="1111954" cy="1710109"/>
          </a:xfrm>
          <a:prstGeom prst="rect">
            <a:avLst/>
          </a:prstGeom>
        </p:spPr>
      </p:pic>
      <p:pic>
        <p:nvPicPr>
          <p:cNvPr id="13" name="Imagen 12"/>
          <p:cNvPicPr>
            <a:picLocks noChangeAspect="1"/>
          </p:cNvPicPr>
          <p:nvPr/>
        </p:nvPicPr>
        <p:blipFill>
          <a:blip r:embed="rId4"/>
          <a:stretch>
            <a:fillRect/>
          </a:stretch>
        </p:blipFill>
        <p:spPr>
          <a:xfrm>
            <a:off x="323528" y="90175"/>
            <a:ext cx="503497" cy="78572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Como lo soluciono?</a:t>
            </a:r>
          </a:p>
        </p:txBody>
      </p:sp>
      <p:sp>
        <p:nvSpPr>
          <p:cNvPr id="3" name="2 Marcador de contenido"/>
          <p:cNvSpPr>
            <a:spLocks noGrp="1"/>
          </p:cNvSpPr>
          <p:nvPr>
            <p:ph idx="1"/>
          </p:nvPr>
        </p:nvSpPr>
        <p:spPr>
          <a:xfrm>
            <a:off x="457200" y="1196753"/>
            <a:ext cx="8229600" cy="1224136"/>
          </a:xfrm>
        </p:spPr>
        <p:txBody>
          <a:bodyPr/>
          <a:lstStyle/>
          <a:p>
            <a:r>
              <a:rPr lang="es-AR" dirty="0"/>
              <a:t>Sincronizando con wait() la terminación del padre una vez que todos sus hijos mueran.</a:t>
            </a:r>
          </a:p>
        </p:txBody>
      </p:sp>
      <p:pic>
        <p:nvPicPr>
          <p:cNvPr id="134147" name="Picture 3"/>
          <p:cNvPicPr>
            <a:picLocks noChangeAspect="1" noChangeArrowheads="1"/>
          </p:cNvPicPr>
          <p:nvPr/>
        </p:nvPicPr>
        <p:blipFill>
          <a:blip r:embed="rId2" cstate="print"/>
          <a:srcRect/>
          <a:stretch>
            <a:fillRect/>
          </a:stretch>
        </p:blipFill>
        <p:spPr bwMode="auto">
          <a:xfrm>
            <a:off x="899592" y="2276872"/>
            <a:ext cx="6019956" cy="3575778"/>
          </a:xfrm>
          <a:prstGeom prst="rect">
            <a:avLst/>
          </a:prstGeom>
          <a:noFill/>
          <a:ln w="9525">
            <a:noFill/>
            <a:miter lim="800000"/>
            <a:headEnd/>
            <a:tailEnd/>
          </a:ln>
        </p:spPr>
      </p:pic>
      <p:pic>
        <p:nvPicPr>
          <p:cNvPr id="5" name="Imagen 4"/>
          <p:cNvPicPr>
            <a:picLocks noChangeAspect="1"/>
          </p:cNvPicPr>
          <p:nvPr/>
        </p:nvPicPr>
        <p:blipFill>
          <a:blip r:embed="rId3"/>
          <a:stretch>
            <a:fillRect/>
          </a:stretch>
        </p:blipFill>
        <p:spPr>
          <a:xfrm>
            <a:off x="8435051" y="92455"/>
            <a:ext cx="503497" cy="785723"/>
          </a:xfrm>
          <a:prstGeom prst="rect">
            <a:avLst/>
          </a:prstGeom>
        </p:spPr>
      </p:pic>
      <p:pic>
        <p:nvPicPr>
          <p:cNvPr id="6" name="Imagen 5"/>
          <p:cNvPicPr>
            <a:picLocks noChangeAspect="1"/>
          </p:cNvPicPr>
          <p:nvPr/>
        </p:nvPicPr>
        <p:blipFill>
          <a:blip r:embed="rId3"/>
          <a:stretch>
            <a:fillRect/>
          </a:stretch>
        </p:blipFill>
        <p:spPr>
          <a:xfrm>
            <a:off x="396095" y="5661248"/>
            <a:ext cx="503497" cy="785723"/>
          </a:xfrm>
          <a:prstGeom prst="rect">
            <a:avLst/>
          </a:prstGeom>
        </p:spPr>
      </p:pic>
      <p:pic>
        <p:nvPicPr>
          <p:cNvPr id="7" name="Imagen 6"/>
          <p:cNvPicPr>
            <a:picLocks noChangeAspect="1"/>
          </p:cNvPicPr>
          <p:nvPr/>
        </p:nvPicPr>
        <p:blipFill>
          <a:blip r:embed="rId3"/>
          <a:stretch>
            <a:fillRect/>
          </a:stretch>
        </p:blipFill>
        <p:spPr>
          <a:xfrm>
            <a:off x="7931554" y="5660638"/>
            <a:ext cx="503497" cy="78572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Resultado</a:t>
            </a:r>
          </a:p>
        </p:txBody>
      </p:sp>
      <p:pic>
        <p:nvPicPr>
          <p:cNvPr id="135170" name="Picture 2"/>
          <p:cNvPicPr>
            <a:picLocks noGrp="1" noChangeAspect="1" noChangeArrowheads="1"/>
          </p:cNvPicPr>
          <p:nvPr>
            <p:ph idx="1"/>
          </p:nvPr>
        </p:nvPicPr>
        <p:blipFill>
          <a:blip r:embed="rId2" cstate="print"/>
          <a:srcRect/>
          <a:stretch>
            <a:fillRect/>
          </a:stretch>
        </p:blipFill>
        <p:spPr bwMode="auto">
          <a:xfrm>
            <a:off x="971600" y="1772816"/>
            <a:ext cx="7004778" cy="1224136"/>
          </a:xfrm>
          <a:prstGeom prst="rect">
            <a:avLst/>
          </a:prstGeom>
          <a:noFill/>
          <a:ln w="9525">
            <a:noFill/>
            <a:miter lim="800000"/>
            <a:headEnd/>
            <a:tailEnd/>
          </a:ln>
        </p:spPr>
      </p:pic>
      <p:sp>
        <p:nvSpPr>
          <p:cNvPr id="5" name="1 Título"/>
          <p:cNvSpPr txBox="1">
            <a:spLocks/>
          </p:cNvSpPr>
          <p:nvPr/>
        </p:nvSpPr>
        <p:spPr>
          <a:xfrm>
            <a:off x="323528" y="386104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4400" b="1" i="0" u="none" strike="noStrike" kern="1200" cap="none" spc="0" normalizeH="0" baseline="0" noProof="0" dirty="0">
                <a:ln>
                  <a:noFill/>
                </a:ln>
                <a:solidFill>
                  <a:schemeClr val="tx1"/>
                </a:solidFill>
                <a:effectLst/>
                <a:uLnTx/>
                <a:uFillTx/>
                <a:latin typeface="+mj-lt"/>
                <a:ea typeface="+mj-ea"/>
                <a:cs typeface="+mj-cs"/>
              </a:rPr>
              <a:t>“GG”</a:t>
            </a:r>
            <a:r>
              <a:rPr kumimoji="0" lang="es-AR" sz="4400" b="1" i="0" u="none" strike="noStrike" kern="1200" cap="none" spc="0" normalizeH="0" noProof="0" dirty="0">
                <a:ln>
                  <a:noFill/>
                </a:ln>
                <a:solidFill>
                  <a:schemeClr val="tx1"/>
                </a:solidFill>
                <a:effectLst/>
                <a:uLnTx/>
                <a:uFillTx/>
                <a:latin typeface="+mj-lt"/>
                <a:ea typeface="+mj-ea"/>
                <a:cs typeface="+mj-cs"/>
              </a:rPr>
              <a:t> mi querido fork</a:t>
            </a:r>
            <a:endParaRPr kumimoji="0" lang="es-AR"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Imagen 5"/>
          <p:cNvPicPr>
            <a:picLocks noChangeAspect="1"/>
          </p:cNvPicPr>
          <p:nvPr/>
        </p:nvPicPr>
        <p:blipFill>
          <a:blip r:embed="rId3"/>
          <a:stretch>
            <a:fillRect/>
          </a:stretch>
        </p:blipFill>
        <p:spPr>
          <a:xfrm>
            <a:off x="2843808" y="408675"/>
            <a:ext cx="503497" cy="785723"/>
          </a:xfrm>
          <a:prstGeom prst="rect">
            <a:avLst/>
          </a:prstGeom>
        </p:spPr>
      </p:pic>
      <p:pic>
        <p:nvPicPr>
          <p:cNvPr id="7" name="Imagen 6"/>
          <p:cNvPicPr>
            <a:picLocks noChangeAspect="1"/>
          </p:cNvPicPr>
          <p:nvPr/>
        </p:nvPicPr>
        <p:blipFill>
          <a:blip r:embed="rId3"/>
          <a:stretch>
            <a:fillRect/>
          </a:stretch>
        </p:blipFill>
        <p:spPr>
          <a:xfrm>
            <a:off x="2123728" y="396395"/>
            <a:ext cx="503497" cy="785723"/>
          </a:xfrm>
          <a:prstGeom prst="rect">
            <a:avLst/>
          </a:prstGeom>
        </p:spPr>
      </p:pic>
      <p:pic>
        <p:nvPicPr>
          <p:cNvPr id="8" name="Imagen 7"/>
          <p:cNvPicPr>
            <a:picLocks noChangeAspect="1"/>
          </p:cNvPicPr>
          <p:nvPr/>
        </p:nvPicPr>
        <p:blipFill>
          <a:blip r:embed="rId3"/>
          <a:stretch>
            <a:fillRect/>
          </a:stretch>
        </p:blipFill>
        <p:spPr>
          <a:xfrm>
            <a:off x="1338236" y="408674"/>
            <a:ext cx="503497" cy="78572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QUE PASA CON LAS VARIABLES</a:t>
            </a:r>
          </a:p>
        </p:txBody>
      </p:sp>
      <p:graphicFrame>
        <p:nvGraphicFramePr>
          <p:cNvPr id="4" name="Objeto 3"/>
          <p:cNvGraphicFramePr>
            <a:graphicFrameLocks noChangeAspect="1"/>
          </p:cNvGraphicFramePr>
          <p:nvPr>
            <p:extLst>
              <p:ext uri="{D42A27DB-BD31-4B8C-83A1-F6EECF244321}">
                <p14:modId xmlns:p14="http://schemas.microsoft.com/office/powerpoint/2010/main" val="1771774888"/>
              </p:ext>
            </p:extLst>
          </p:nvPr>
        </p:nvGraphicFramePr>
        <p:xfrm>
          <a:off x="4102100" y="2120900"/>
          <a:ext cx="938213" cy="1012825"/>
        </p:xfrm>
        <a:graphic>
          <a:graphicData uri="http://schemas.openxmlformats.org/presentationml/2006/ole">
            <mc:AlternateContent xmlns:mc="http://schemas.openxmlformats.org/markup-compatibility/2006">
              <mc:Choice xmlns:v="urn:schemas-microsoft-com:vml" Requires="v">
                <p:oleObj name="Objeto empaquetador del shell" showAsIcon="1" r:id="rId2" imgW="406440" imgH="437400" progId="Package">
                  <p:embed/>
                </p:oleObj>
              </mc:Choice>
              <mc:Fallback>
                <p:oleObj name="Objeto empaquetador del shell" showAsIcon="1" r:id="rId2" imgW="406440" imgH="437400" progId="Package">
                  <p:embed/>
                  <p:pic>
                    <p:nvPicPr>
                      <p:cNvPr id="0" name=""/>
                      <p:cNvPicPr/>
                      <p:nvPr/>
                    </p:nvPicPr>
                    <p:blipFill>
                      <a:blip r:embed="rId3"/>
                      <a:stretch>
                        <a:fillRect/>
                      </a:stretch>
                    </p:blipFill>
                    <p:spPr>
                      <a:xfrm>
                        <a:off x="4102100" y="2120900"/>
                        <a:ext cx="938213" cy="1012825"/>
                      </a:xfrm>
                      <a:prstGeom prst="rect">
                        <a:avLst/>
                      </a:prstGeom>
                    </p:spPr>
                  </p:pic>
                </p:oleObj>
              </mc:Fallback>
            </mc:AlternateContent>
          </a:graphicData>
        </a:graphic>
      </p:graphicFrame>
      <p:pic>
        <p:nvPicPr>
          <p:cNvPr id="5" name="Imagen 4"/>
          <p:cNvPicPr>
            <a:picLocks noChangeAspect="1"/>
          </p:cNvPicPr>
          <p:nvPr/>
        </p:nvPicPr>
        <p:blipFill>
          <a:blip r:embed="rId4"/>
          <a:stretch>
            <a:fillRect/>
          </a:stretch>
        </p:blipFill>
        <p:spPr>
          <a:xfrm>
            <a:off x="7668344" y="1667986"/>
            <a:ext cx="503497" cy="785723"/>
          </a:xfrm>
          <a:prstGeom prst="rect">
            <a:avLst/>
          </a:prstGeom>
        </p:spPr>
      </p:pic>
      <p:pic>
        <p:nvPicPr>
          <p:cNvPr id="6" name="Imagen 5"/>
          <p:cNvPicPr>
            <a:picLocks noChangeAspect="1"/>
          </p:cNvPicPr>
          <p:nvPr/>
        </p:nvPicPr>
        <p:blipFill>
          <a:blip r:embed="rId4"/>
          <a:stretch>
            <a:fillRect/>
          </a:stretch>
        </p:blipFill>
        <p:spPr>
          <a:xfrm>
            <a:off x="8441615" y="597553"/>
            <a:ext cx="503497" cy="785723"/>
          </a:xfrm>
          <a:prstGeom prst="rect">
            <a:avLst/>
          </a:prstGeom>
        </p:spPr>
      </p:pic>
      <p:pic>
        <p:nvPicPr>
          <p:cNvPr id="7" name="Imagen 6"/>
          <p:cNvPicPr>
            <a:picLocks noChangeAspect="1"/>
          </p:cNvPicPr>
          <p:nvPr/>
        </p:nvPicPr>
        <p:blipFill>
          <a:blip r:embed="rId4"/>
          <a:stretch>
            <a:fillRect/>
          </a:stretch>
        </p:blipFill>
        <p:spPr>
          <a:xfrm>
            <a:off x="435192" y="453276"/>
            <a:ext cx="503497" cy="785723"/>
          </a:xfrm>
          <a:prstGeom prst="rect">
            <a:avLst/>
          </a:prstGeom>
        </p:spPr>
      </p:pic>
      <p:pic>
        <p:nvPicPr>
          <p:cNvPr id="8" name="Imagen 7"/>
          <p:cNvPicPr>
            <a:picLocks noChangeAspect="1"/>
          </p:cNvPicPr>
          <p:nvPr/>
        </p:nvPicPr>
        <p:blipFill>
          <a:blip r:embed="rId4"/>
          <a:stretch>
            <a:fillRect/>
          </a:stretch>
        </p:blipFill>
        <p:spPr>
          <a:xfrm>
            <a:off x="1115616" y="1428996"/>
            <a:ext cx="503497" cy="785723"/>
          </a:xfrm>
          <a:prstGeom prst="rect">
            <a:avLst/>
          </a:prstGeom>
        </p:spPr>
      </p:pic>
      <p:pic>
        <p:nvPicPr>
          <p:cNvPr id="9" name="Imagen 8"/>
          <p:cNvPicPr>
            <a:picLocks noChangeAspect="1"/>
          </p:cNvPicPr>
          <p:nvPr/>
        </p:nvPicPr>
        <p:blipFill>
          <a:blip r:embed="rId4"/>
          <a:stretch>
            <a:fillRect/>
          </a:stretch>
        </p:blipFill>
        <p:spPr>
          <a:xfrm>
            <a:off x="5883560" y="2060847"/>
            <a:ext cx="503497" cy="785723"/>
          </a:xfrm>
          <a:prstGeom prst="rect">
            <a:avLst/>
          </a:prstGeom>
        </p:spPr>
      </p:pic>
      <p:pic>
        <p:nvPicPr>
          <p:cNvPr id="10" name="Imagen 9"/>
          <p:cNvPicPr>
            <a:picLocks noChangeAspect="1"/>
          </p:cNvPicPr>
          <p:nvPr/>
        </p:nvPicPr>
        <p:blipFill>
          <a:blip r:embed="rId4"/>
          <a:stretch>
            <a:fillRect/>
          </a:stretch>
        </p:blipFill>
        <p:spPr>
          <a:xfrm>
            <a:off x="2576922" y="2060846"/>
            <a:ext cx="503497" cy="785723"/>
          </a:xfrm>
          <a:prstGeom prst="rect">
            <a:avLst/>
          </a:prstGeom>
        </p:spPr>
      </p:pic>
    </p:spTree>
    <p:extLst>
      <p:ext uri="{BB962C8B-B14F-4D97-AF65-F5344CB8AC3E}">
        <p14:creationId xmlns:p14="http://schemas.microsoft.com/office/powerpoint/2010/main" val="1061428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86816" y="260648"/>
            <a:ext cx="8229600" cy="1143000"/>
          </a:xfrm>
        </p:spPr>
        <p:txBody>
          <a:bodyPr/>
          <a:lstStyle/>
          <a:p>
            <a:r>
              <a:rPr lang="es-AR" b="1" dirty="0"/>
              <a:t>Operaciones sobre los Procesos</a:t>
            </a:r>
          </a:p>
        </p:txBody>
      </p:sp>
      <p:sp>
        <p:nvSpPr>
          <p:cNvPr id="6" name="5 Rectángulo"/>
          <p:cNvSpPr/>
          <p:nvPr/>
        </p:nvSpPr>
        <p:spPr>
          <a:xfrm>
            <a:off x="611560" y="1412776"/>
            <a:ext cx="5328592" cy="584775"/>
          </a:xfrm>
          <a:prstGeom prst="rect">
            <a:avLst/>
          </a:prstGeom>
        </p:spPr>
        <p:txBody>
          <a:bodyPr wrap="square">
            <a:spAutoFit/>
          </a:bodyPr>
          <a:lstStyle/>
          <a:p>
            <a:r>
              <a:rPr lang="es-AR" sz="3200" b="1" dirty="0"/>
              <a:t>Terminación de Procesos</a:t>
            </a:r>
          </a:p>
        </p:txBody>
      </p:sp>
      <p:sp>
        <p:nvSpPr>
          <p:cNvPr id="9" name="2 Marcador de contenido"/>
          <p:cNvSpPr>
            <a:spLocks noGrp="1"/>
          </p:cNvSpPr>
          <p:nvPr>
            <p:ph idx="1"/>
          </p:nvPr>
        </p:nvSpPr>
        <p:spPr>
          <a:xfrm>
            <a:off x="611560" y="2204864"/>
            <a:ext cx="8229600" cy="1889125"/>
          </a:xfrm>
        </p:spPr>
        <p:txBody>
          <a:bodyPr>
            <a:normAutofit fontScale="70000" lnSpcReduction="20000"/>
          </a:bodyPr>
          <a:lstStyle/>
          <a:p>
            <a:r>
              <a:rPr lang="es-AR" dirty="0"/>
              <a:t>Un proceso termina cuando se ejecuta su ultima instrucción y pide al SO que lo elimine usando </a:t>
            </a:r>
            <a:r>
              <a:rPr lang="es-AR" b="1" dirty="0"/>
              <a:t>exit()</a:t>
            </a:r>
            <a:r>
              <a:rPr lang="es-AR" dirty="0"/>
              <a:t>.</a:t>
            </a:r>
          </a:p>
          <a:p>
            <a:pPr>
              <a:buNone/>
            </a:pPr>
            <a:r>
              <a:rPr lang="es-AR" dirty="0"/>
              <a:t>     El SO libera recursos del proceso, memoria, archivos, buffers de E/S, etc. </a:t>
            </a:r>
          </a:p>
          <a:p>
            <a:pPr>
              <a:buNone/>
            </a:pPr>
            <a:r>
              <a:rPr lang="es-AR" dirty="0"/>
              <a:t>	Desde el proceso padre puedo conocer el PID de mis hijos y puedo terminarlos </a:t>
            </a:r>
            <a:r>
              <a:rPr lang="es-AR" b="1" dirty="0" err="1"/>
              <a:t>kill</a:t>
            </a:r>
            <a:r>
              <a:rPr lang="es-AR" b="1" dirty="0"/>
              <a:t> ()</a:t>
            </a:r>
          </a:p>
          <a:p>
            <a:pPr>
              <a:buNone/>
            </a:pPr>
            <a:endParaRPr lang="es-AR" dirty="0"/>
          </a:p>
        </p:txBody>
      </p:sp>
      <p:pic>
        <p:nvPicPr>
          <p:cNvPr id="7" name="Imagen 6"/>
          <p:cNvPicPr>
            <a:picLocks noChangeAspect="1"/>
          </p:cNvPicPr>
          <p:nvPr/>
        </p:nvPicPr>
        <p:blipFill>
          <a:blip r:embed="rId2"/>
          <a:stretch>
            <a:fillRect/>
          </a:stretch>
        </p:blipFill>
        <p:spPr>
          <a:xfrm>
            <a:off x="2958084" y="4254977"/>
            <a:ext cx="888192" cy="1386051"/>
          </a:xfrm>
          <a:prstGeom prst="rect">
            <a:avLst/>
          </a:prstGeom>
        </p:spPr>
      </p:pic>
      <p:pic>
        <p:nvPicPr>
          <p:cNvPr id="4" name="Imagen 3"/>
          <p:cNvPicPr>
            <a:picLocks noChangeAspect="1"/>
          </p:cNvPicPr>
          <p:nvPr/>
        </p:nvPicPr>
        <p:blipFill>
          <a:blip r:embed="rId3"/>
          <a:stretch>
            <a:fillRect/>
          </a:stretch>
        </p:blipFill>
        <p:spPr>
          <a:xfrm>
            <a:off x="6710969" y="3728715"/>
            <a:ext cx="2415863" cy="3147549"/>
          </a:xfrm>
          <a:prstGeom prst="rect">
            <a:avLst/>
          </a:prstGeom>
        </p:spPr>
      </p:pic>
      <p:pic>
        <p:nvPicPr>
          <p:cNvPr id="10" name="Imagen 9"/>
          <p:cNvPicPr>
            <a:picLocks noChangeAspect="1"/>
          </p:cNvPicPr>
          <p:nvPr/>
        </p:nvPicPr>
        <p:blipFill>
          <a:blip r:embed="rId2"/>
          <a:stretch>
            <a:fillRect/>
          </a:stretch>
        </p:blipFill>
        <p:spPr>
          <a:xfrm>
            <a:off x="4283968" y="4005064"/>
            <a:ext cx="960200" cy="1498422"/>
          </a:xfrm>
          <a:prstGeom prst="rect">
            <a:avLst/>
          </a:prstGeom>
        </p:spPr>
      </p:pic>
      <p:pic>
        <p:nvPicPr>
          <p:cNvPr id="11" name="Imagen 10"/>
          <p:cNvPicPr>
            <a:picLocks noChangeAspect="1"/>
          </p:cNvPicPr>
          <p:nvPr/>
        </p:nvPicPr>
        <p:blipFill>
          <a:blip r:embed="rId2"/>
          <a:stretch>
            <a:fillRect/>
          </a:stretch>
        </p:blipFill>
        <p:spPr>
          <a:xfrm>
            <a:off x="5225864" y="4915749"/>
            <a:ext cx="609721" cy="951489"/>
          </a:xfrm>
          <a:prstGeom prst="rect">
            <a:avLst/>
          </a:prstGeom>
        </p:spPr>
      </p:pic>
      <p:pic>
        <p:nvPicPr>
          <p:cNvPr id="12" name="Imagen 11"/>
          <p:cNvPicPr>
            <a:picLocks noChangeAspect="1"/>
          </p:cNvPicPr>
          <p:nvPr/>
        </p:nvPicPr>
        <p:blipFill>
          <a:blip r:embed="rId2"/>
          <a:stretch>
            <a:fillRect/>
          </a:stretch>
        </p:blipFill>
        <p:spPr>
          <a:xfrm>
            <a:off x="5835585" y="3969616"/>
            <a:ext cx="654004" cy="1020594"/>
          </a:xfrm>
          <a:prstGeom prst="rect">
            <a:avLst/>
          </a:prstGeom>
        </p:spPr>
      </p:pic>
      <p:grpSp>
        <p:nvGrpSpPr>
          <p:cNvPr id="24" name="Grupo 23"/>
          <p:cNvGrpSpPr/>
          <p:nvPr/>
        </p:nvGrpSpPr>
        <p:grpSpPr>
          <a:xfrm>
            <a:off x="5840415" y="4044142"/>
            <a:ext cx="654004" cy="634664"/>
            <a:chOff x="2082700" y="4605521"/>
            <a:chExt cx="654004" cy="634664"/>
          </a:xfrm>
        </p:grpSpPr>
        <p:cxnSp>
          <p:nvCxnSpPr>
            <p:cNvPr id="15" name="Conector recto 14"/>
            <p:cNvCxnSpPr/>
            <p:nvPr/>
          </p:nvCxnSpPr>
          <p:spPr>
            <a:xfrm>
              <a:off x="2082700" y="4653136"/>
              <a:ext cx="654004" cy="538466"/>
            </a:xfrm>
            <a:prstGeom prst="line">
              <a:avLst/>
            </a:prstGeom>
            <a:ln w="146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flipV="1">
              <a:off x="2099803" y="4605521"/>
              <a:ext cx="527274" cy="634664"/>
            </a:xfrm>
            <a:prstGeom prst="line">
              <a:avLst/>
            </a:prstGeom>
            <a:ln w="146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upo 27"/>
          <p:cNvGrpSpPr/>
          <p:nvPr/>
        </p:nvGrpSpPr>
        <p:grpSpPr>
          <a:xfrm>
            <a:off x="4373852" y="4436943"/>
            <a:ext cx="654004" cy="634664"/>
            <a:chOff x="2082700" y="4605521"/>
            <a:chExt cx="654004" cy="634664"/>
          </a:xfrm>
        </p:grpSpPr>
        <p:cxnSp>
          <p:nvCxnSpPr>
            <p:cNvPr id="29" name="Conector recto 28"/>
            <p:cNvCxnSpPr/>
            <p:nvPr/>
          </p:nvCxnSpPr>
          <p:spPr>
            <a:xfrm>
              <a:off x="2082700" y="4653136"/>
              <a:ext cx="654004" cy="538466"/>
            </a:xfrm>
            <a:prstGeom prst="line">
              <a:avLst/>
            </a:prstGeom>
            <a:ln w="146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a:xfrm flipV="1">
              <a:off x="2099803" y="4605521"/>
              <a:ext cx="527274" cy="634664"/>
            </a:xfrm>
            <a:prstGeom prst="line">
              <a:avLst/>
            </a:prstGeom>
            <a:ln w="146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1" name="Grupo 30"/>
          <p:cNvGrpSpPr/>
          <p:nvPr/>
        </p:nvGrpSpPr>
        <p:grpSpPr>
          <a:xfrm>
            <a:off x="2951746" y="4577873"/>
            <a:ext cx="654004" cy="634664"/>
            <a:chOff x="2082700" y="4605521"/>
            <a:chExt cx="654004" cy="634664"/>
          </a:xfrm>
        </p:grpSpPr>
        <p:cxnSp>
          <p:nvCxnSpPr>
            <p:cNvPr id="32" name="Conector recto 31"/>
            <p:cNvCxnSpPr/>
            <p:nvPr/>
          </p:nvCxnSpPr>
          <p:spPr>
            <a:xfrm>
              <a:off x="2082700" y="4653136"/>
              <a:ext cx="654004" cy="538466"/>
            </a:xfrm>
            <a:prstGeom prst="line">
              <a:avLst/>
            </a:prstGeom>
            <a:ln w="146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Conector recto 32"/>
            <p:cNvCxnSpPr/>
            <p:nvPr/>
          </p:nvCxnSpPr>
          <p:spPr>
            <a:xfrm flipV="1">
              <a:off x="2099803" y="4605521"/>
              <a:ext cx="527274" cy="634664"/>
            </a:xfrm>
            <a:prstGeom prst="line">
              <a:avLst/>
            </a:prstGeom>
            <a:ln w="146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4" name="Grupo 33"/>
          <p:cNvGrpSpPr/>
          <p:nvPr/>
        </p:nvGrpSpPr>
        <p:grpSpPr>
          <a:xfrm>
            <a:off x="5212875" y="5074772"/>
            <a:ext cx="654004" cy="634664"/>
            <a:chOff x="2082700" y="4605521"/>
            <a:chExt cx="654004" cy="634664"/>
          </a:xfrm>
        </p:grpSpPr>
        <p:cxnSp>
          <p:nvCxnSpPr>
            <p:cNvPr id="35" name="Conector recto 34"/>
            <p:cNvCxnSpPr/>
            <p:nvPr/>
          </p:nvCxnSpPr>
          <p:spPr>
            <a:xfrm>
              <a:off x="2082700" y="4653136"/>
              <a:ext cx="654004" cy="538466"/>
            </a:xfrm>
            <a:prstGeom prst="line">
              <a:avLst/>
            </a:prstGeom>
            <a:ln w="146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flipV="1">
              <a:off x="2099803" y="4605521"/>
              <a:ext cx="527274" cy="634664"/>
            </a:xfrm>
            <a:prstGeom prst="line">
              <a:avLst/>
            </a:prstGeom>
            <a:ln w="14605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2536" y="53752"/>
            <a:ext cx="8229600" cy="710952"/>
          </a:xfrm>
        </p:spPr>
        <p:txBody>
          <a:bodyPr>
            <a:normAutofit fontScale="90000"/>
          </a:bodyPr>
          <a:lstStyle/>
          <a:p>
            <a:r>
              <a:rPr lang="es-AR" b="1" dirty="0"/>
              <a:t>Procesos </a:t>
            </a:r>
            <a:r>
              <a:rPr lang="es-AR" b="1" dirty="0" err="1"/>
              <a:t>Zombies</a:t>
            </a:r>
            <a:endParaRPr lang="es-AR" b="1" dirty="0"/>
          </a:p>
        </p:txBody>
      </p:sp>
      <p:sp>
        <p:nvSpPr>
          <p:cNvPr id="3" name="Marcador de contenido 2"/>
          <p:cNvSpPr>
            <a:spLocks noGrp="1"/>
          </p:cNvSpPr>
          <p:nvPr>
            <p:ph idx="1"/>
          </p:nvPr>
        </p:nvSpPr>
        <p:spPr>
          <a:xfrm>
            <a:off x="406811" y="692696"/>
            <a:ext cx="7575989" cy="4536504"/>
          </a:xfrm>
        </p:spPr>
        <p:txBody>
          <a:bodyPr>
            <a:normAutofit fontScale="47500" lnSpcReduction="20000"/>
          </a:bodyPr>
          <a:lstStyle/>
          <a:p>
            <a:r>
              <a:rPr lang="es-AR" dirty="0"/>
              <a:t>Es un proceso hijo que termina y aun no le fue informado a su padre que este termino quedando en la tabla de procesos en un estado </a:t>
            </a:r>
            <a:r>
              <a:rPr lang="es-AR" b="1" dirty="0" err="1"/>
              <a:t>Defunct</a:t>
            </a:r>
            <a:r>
              <a:rPr lang="es-AR" dirty="0"/>
              <a:t>.</a:t>
            </a:r>
          </a:p>
          <a:p>
            <a:pPr marL="0" indent="0">
              <a:buNone/>
            </a:pPr>
            <a:endParaRPr lang="es-AR" dirty="0"/>
          </a:p>
          <a:p>
            <a:pPr marL="0" indent="0">
              <a:buNone/>
            </a:pPr>
            <a:r>
              <a:rPr lang="es-AR" dirty="0"/>
              <a:t>Verificar con:</a:t>
            </a:r>
          </a:p>
          <a:p>
            <a:pPr marL="0" indent="0">
              <a:buNone/>
            </a:pPr>
            <a:r>
              <a:rPr lang="es-AR" b="1" dirty="0" err="1"/>
              <a:t>ps</a:t>
            </a:r>
            <a:r>
              <a:rPr lang="es-AR" dirty="0"/>
              <a:t> -A -</a:t>
            </a:r>
            <a:r>
              <a:rPr lang="es-AR" dirty="0" err="1"/>
              <a:t>ostat,ppid,pid,cmd</a:t>
            </a:r>
            <a:r>
              <a:rPr lang="es-AR" dirty="0"/>
              <a:t> | </a:t>
            </a:r>
            <a:r>
              <a:rPr lang="es-AR" b="1" dirty="0"/>
              <a:t>grep</a:t>
            </a:r>
            <a:r>
              <a:rPr lang="es-AR" dirty="0"/>
              <a:t> </a:t>
            </a:r>
            <a:r>
              <a:rPr lang="es-AR" dirty="0" err="1"/>
              <a:t>defunct</a:t>
            </a:r>
            <a:endParaRPr lang="es-AR" dirty="0"/>
          </a:p>
          <a:p>
            <a:pPr marL="0" indent="0">
              <a:buNone/>
            </a:pPr>
            <a:endParaRPr lang="es-AR" dirty="0"/>
          </a:p>
          <a:p>
            <a:pPr marL="0" indent="0">
              <a:buNone/>
            </a:pPr>
            <a:r>
              <a:rPr lang="es-AR" dirty="0"/>
              <a:t>Enviarle una señal al Padre diciéndole que su hijo termino</a:t>
            </a:r>
          </a:p>
          <a:p>
            <a:pPr marL="0" indent="0">
              <a:buNone/>
            </a:pPr>
            <a:r>
              <a:rPr lang="es-AR" b="1" dirty="0" err="1"/>
              <a:t>kill</a:t>
            </a:r>
            <a:r>
              <a:rPr lang="es-AR" dirty="0"/>
              <a:t> -s SIGCHLD &lt;</a:t>
            </a:r>
            <a:r>
              <a:rPr lang="es-AR" dirty="0" err="1"/>
              <a:t>ppid</a:t>
            </a:r>
            <a:r>
              <a:rPr lang="es-AR" dirty="0"/>
              <a:t>&gt;</a:t>
            </a:r>
          </a:p>
          <a:p>
            <a:pPr marL="0" indent="0">
              <a:buNone/>
            </a:pPr>
            <a:endParaRPr lang="es-AR" dirty="0"/>
          </a:p>
          <a:p>
            <a:pPr marL="0" indent="0">
              <a:buNone/>
            </a:pPr>
            <a:r>
              <a:rPr lang="es-AR" dirty="0"/>
              <a:t>SI trato de hacer un KILL de ese proceso HIJO no lo mata (puedo ver que sigue en la tabla haciendo un </a:t>
            </a:r>
            <a:r>
              <a:rPr lang="es-AR" dirty="0" err="1"/>
              <a:t>ps</a:t>
            </a:r>
            <a:r>
              <a:rPr lang="es-AR" dirty="0"/>
              <a:t> -</a:t>
            </a:r>
            <a:r>
              <a:rPr lang="es-AR" dirty="0" err="1"/>
              <a:t>eaf</a:t>
            </a:r>
            <a:r>
              <a:rPr lang="es-AR" dirty="0"/>
              <a:t>)</a:t>
            </a:r>
          </a:p>
          <a:p>
            <a:pPr marL="0" indent="0">
              <a:buNone/>
            </a:pPr>
            <a:endParaRPr lang="es-AR" dirty="0"/>
          </a:p>
          <a:p>
            <a:pPr marL="0" indent="0">
              <a:buNone/>
            </a:pPr>
            <a:r>
              <a:rPr lang="es-AR" dirty="0"/>
              <a:t>Si eso no funciona</a:t>
            </a:r>
          </a:p>
          <a:p>
            <a:pPr marL="0" indent="0">
              <a:buNone/>
            </a:pPr>
            <a:r>
              <a:rPr lang="es-AR" dirty="0"/>
              <a:t>Al matar al padre se elimina el proceso de la tabla de procesos </a:t>
            </a:r>
          </a:p>
          <a:p>
            <a:pPr marL="0" indent="0">
              <a:buNone/>
            </a:pPr>
            <a:r>
              <a:rPr lang="es-AR" dirty="0" err="1"/>
              <a:t>kill</a:t>
            </a:r>
            <a:r>
              <a:rPr lang="es-AR" dirty="0"/>
              <a:t> -9 </a:t>
            </a:r>
            <a:r>
              <a:rPr lang="es-AR" dirty="0" err="1"/>
              <a:t>pid_del_padre</a:t>
            </a:r>
            <a:endParaRPr lang="es-AR" dirty="0"/>
          </a:p>
          <a:p>
            <a:pPr marL="0" indent="0">
              <a:buNone/>
            </a:pPr>
            <a:r>
              <a:rPr lang="es-AR" dirty="0" err="1"/>
              <a:t>Kill</a:t>
            </a:r>
            <a:r>
              <a:rPr lang="es-AR" dirty="0"/>
              <a:t> -15 </a:t>
            </a:r>
            <a:r>
              <a:rPr lang="es-AR" dirty="0" err="1"/>
              <a:t>pid_del_padre</a:t>
            </a:r>
            <a:endParaRPr lang="es-AR" dirty="0"/>
          </a:p>
          <a:p>
            <a:pPr marL="0" indent="0">
              <a:buNone/>
            </a:pPr>
            <a:r>
              <a:rPr lang="es-AR" dirty="0"/>
              <a:t>Quien los hereda???? El proceso </a:t>
            </a:r>
            <a:r>
              <a:rPr lang="es-AR" dirty="0" err="1"/>
              <a:t>init</a:t>
            </a:r>
            <a:r>
              <a:rPr lang="es-AR" dirty="0"/>
              <a:t> que </a:t>
            </a:r>
            <a:r>
              <a:rPr lang="es-AR" dirty="0" err="1"/>
              <a:t>perididicamente</a:t>
            </a:r>
            <a:r>
              <a:rPr lang="es-AR" dirty="0"/>
              <a:t> corre un </a:t>
            </a:r>
            <a:r>
              <a:rPr lang="es-AR" dirty="0" err="1"/>
              <a:t>wait</a:t>
            </a:r>
            <a:r>
              <a:rPr lang="es-AR" dirty="0"/>
              <a:t>()</a:t>
            </a:r>
          </a:p>
          <a:p>
            <a:pPr marL="0" indent="0">
              <a:buNone/>
            </a:pPr>
            <a:endParaRPr lang="es-AR" dirty="0"/>
          </a:p>
          <a:p>
            <a:pPr marL="0" indent="0">
              <a:buNone/>
            </a:pPr>
            <a:r>
              <a:rPr lang="es-AR" dirty="0"/>
              <a:t>Solucionado</a:t>
            </a:r>
          </a:p>
          <a:p>
            <a:pPr marL="0" indent="0">
              <a:buNone/>
            </a:pPr>
            <a:endParaRPr lang="es-AR" dirty="0"/>
          </a:p>
          <a:p>
            <a:pPr marL="0" indent="0">
              <a:buNone/>
            </a:pPr>
            <a:endParaRPr lang="es-AR" dirty="0"/>
          </a:p>
          <a:p>
            <a:pPr marL="0" indent="0">
              <a:buNone/>
            </a:pPr>
            <a:endParaRPr lang="es-AR" dirty="0"/>
          </a:p>
        </p:txBody>
      </p:sp>
      <p:graphicFrame>
        <p:nvGraphicFramePr>
          <p:cNvPr id="4" name="Objeto 3"/>
          <p:cNvGraphicFramePr>
            <a:graphicFrameLocks noChangeAspect="1"/>
          </p:cNvGraphicFramePr>
          <p:nvPr>
            <p:extLst>
              <p:ext uri="{D42A27DB-BD31-4B8C-83A1-F6EECF244321}">
                <p14:modId xmlns:p14="http://schemas.microsoft.com/office/powerpoint/2010/main" val="3688403013"/>
              </p:ext>
            </p:extLst>
          </p:nvPr>
        </p:nvGraphicFramePr>
        <p:xfrm>
          <a:off x="5512609" y="1124744"/>
          <a:ext cx="2094292" cy="792088"/>
        </p:xfrm>
        <a:graphic>
          <a:graphicData uri="http://schemas.openxmlformats.org/presentationml/2006/ole">
            <mc:AlternateContent xmlns:mc="http://schemas.openxmlformats.org/markup-compatibility/2006">
              <mc:Choice xmlns:v="urn:schemas-microsoft-com:vml" Requires="v">
                <p:oleObj name="Objeto empaquetador del shell" showAsIcon="1" r:id="rId2" imgW="1296360" imgH="491040" progId="Package">
                  <p:embed/>
                </p:oleObj>
              </mc:Choice>
              <mc:Fallback>
                <p:oleObj name="Objeto empaquetador del shell" showAsIcon="1" r:id="rId2" imgW="1296360" imgH="491040" progId="Package">
                  <p:embed/>
                  <p:pic>
                    <p:nvPicPr>
                      <p:cNvPr id="0" name=""/>
                      <p:cNvPicPr/>
                      <p:nvPr/>
                    </p:nvPicPr>
                    <p:blipFill>
                      <a:blip r:embed="rId3"/>
                      <a:stretch>
                        <a:fillRect/>
                      </a:stretch>
                    </p:blipFill>
                    <p:spPr>
                      <a:xfrm>
                        <a:off x="5512609" y="1124744"/>
                        <a:ext cx="2094292" cy="792088"/>
                      </a:xfrm>
                      <a:prstGeom prst="rect">
                        <a:avLst/>
                      </a:prstGeom>
                    </p:spPr>
                  </p:pic>
                </p:oleObj>
              </mc:Fallback>
            </mc:AlternateContent>
          </a:graphicData>
        </a:graphic>
      </p:graphicFrame>
      <p:sp>
        <p:nvSpPr>
          <p:cNvPr id="5" name="AutoShape 5" descr="▷ ¿Qué es un &quot;proceso zombi&quot; en Linux? - ResponTodo">
            <a:extLst>
              <a:ext uri="{FF2B5EF4-FFF2-40B4-BE49-F238E27FC236}">
                <a16:creationId xmlns:a16="http://schemas.microsoft.com/office/drawing/2014/main" id="{737FBF38-79FF-4545-A579-B2545E0C396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8" name="Imagen 7">
            <a:extLst>
              <a:ext uri="{FF2B5EF4-FFF2-40B4-BE49-F238E27FC236}">
                <a16:creationId xmlns:a16="http://schemas.microsoft.com/office/drawing/2014/main" id="{3B0F1593-BEDC-4EB2-96E4-FD8E8C85A8D1}"/>
              </a:ext>
            </a:extLst>
          </p:cNvPr>
          <p:cNvPicPr>
            <a:picLocks noChangeAspect="1"/>
          </p:cNvPicPr>
          <p:nvPr/>
        </p:nvPicPr>
        <p:blipFill>
          <a:blip r:embed="rId4"/>
          <a:stretch>
            <a:fillRect/>
          </a:stretch>
        </p:blipFill>
        <p:spPr>
          <a:xfrm>
            <a:off x="4724400" y="4653136"/>
            <a:ext cx="3863490" cy="2039324"/>
          </a:xfrm>
          <a:prstGeom prst="rect">
            <a:avLst/>
          </a:prstGeom>
        </p:spPr>
      </p:pic>
    </p:spTree>
    <p:extLst>
      <p:ext uri="{BB962C8B-B14F-4D97-AF65-F5344CB8AC3E}">
        <p14:creationId xmlns:p14="http://schemas.microsoft.com/office/powerpoint/2010/main" val="3055951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86816" y="260648"/>
            <a:ext cx="8229600" cy="1143000"/>
          </a:xfrm>
        </p:spPr>
        <p:txBody>
          <a:bodyPr/>
          <a:lstStyle/>
          <a:p>
            <a:r>
              <a:rPr lang="es-AR" b="1" dirty="0"/>
              <a:t>Operaciones sobre los Procesos</a:t>
            </a:r>
          </a:p>
        </p:txBody>
      </p:sp>
      <p:sp>
        <p:nvSpPr>
          <p:cNvPr id="5" name="4 Rectángulo"/>
          <p:cNvSpPr/>
          <p:nvPr/>
        </p:nvSpPr>
        <p:spPr>
          <a:xfrm>
            <a:off x="611560" y="1412776"/>
            <a:ext cx="8352928" cy="1077218"/>
          </a:xfrm>
          <a:prstGeom prst="rect">
            <a:avLst/>
          </a:prstGeom>
        </p:spPr>
        <p:txBody>
          <a:bodyPr wrap="square">
            <a:spAutoFit/>
          </a:bodyPr>
          <a:lstStyle/>
          <a:p>
            <a:r>
              <a:rPr lang="es-AR" sz="3200" b="1" dirty="0"/>
              <a:t>Comunicación interprocesos (IPC interprocess Communication)</a:t>
            </a:r>
          </a:p>
        </p:txBody>
      </p:sp>
      <p:sp>
        <p:nvSpPr>
          <p:cNvPr id="6" name="2 Marcador de contenido"/>
          <p:cNvSpPr>
            <a:spLocks noGrp="1"/>
          </p:cNvSpPr>
          <p:nvPr>
            <p:ph idx="1"/>
          </p:nvPr>
        </p:nvSpPr>
        <p:spPr>
          <a:xfrm>
            <a:off x="611560" y="2619995"/>
            <a:ext cx="8229600" cy="1889125"/>
          </a:xfrm>
        </p:spPr>
        <p:txBody>
          <a:bodyPr>
            <a:normAutofit fontScale="92500" lnSpcReduction="10000"/>
          </a:bodyPr>
          <a:lstStyle/>
          <a:p>
            <a:r>
              <a:rPr lang="es-AR" b="1" dirty="0"/>
              <a:t>Independiente: </a:t>
            </a:r>
            <a:r>
              <a:rPr lang="es-AR" dirty="0"/>
              <a:t>No afecto o es afectado por otros procesos.</a:t>
            </a:r>
          </a:p>
          <a:p>
            <a:r>
              <a:rPr lang="es-AR" b="1" dirty="0"/>
              <a:t>Cooperativos: </a:t>
            </a:r>
            <a:r>
              <a:rPr lang="es-AR" dirty="0"/>
              <a:t>Es afectado o afecta otros procesos. Comparten datos entre procesos.</a:t>
            </a:r>
          </a:p>
          <a:p>
            <a:pPr>
              <a:buNone/>
            </a:pPr>
            <a:endParaRPr lang="es-A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Memoria Compartida y Cola de Mensajes</a:t>
            </a:r>
          </a:p>
        </p:txBody>
      </p:sp>
      <p:pic>
        <p:nvPicPr>
          <p:cNvPr id="112642" name="Picture 2"/>
          <p:cNvPicPr>
            <a:picLocks noChangeAspect="1" noChangeArrowheads="1"/>
          </p:cNvPicPr>
          <p:nvPr/>
        </p:nvPicPr>
        <p:blipFill>
          <a:blip r:embed="rId2" cstate="print"/>
          <a:srcRect/>
          <a:stretch>
            <a:fillRect/>
          </a:stretch>
        </p:blipFill>
        <p:spPr bwMode="auto">
          <a:xfrm>
            <a:off x="1572344" y="1844824"/>
            <a:ext cx="6096000" cy="39243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74638"/>
            <a:ext cx="8229600" cy="1143000"/>
          </a:xfrm>
        </p:spPr>
        <p:txBody>
          <a:bodyPr/>
          <a:lstStyle/>
          <a:p>
            <a:r>
              <a:rPr lang="es-AR" b="1" dirty="0"/>
              <a:t>Memoria Compartida</a:t>
            </a:r>
          </a:p>
        </p:txBody>
      </p:sp>
      <p:sp>
        <p:nvSpPr>
          <p:cNvPr id="3" name="2 Marcador de contenido"/>
          <p:cNvSpPr>
            <a:spLocks noGrp="1"/>
          </p:cNvSpPr>
          <p:nvPr>
            <p:ph idx="1"/>
          </p:nvPr>
        </p:nvSpPr>
        <p:spPr/>
        <p:txBody>
          <a:bodyPr/>
          <a:lstStyle/>
          <a:p>
            <a:r>
              <a:rPr lang="es-AR" dirty="0"/>
              <a:t>Normalmente un proceso crea la zona de memoria compartida y se las presenta al resto de procesos. </a:t>
            </a:r>
          </a:p>
          <a:p>
            <a:r>
              <a:rPr lang="es-AR" dirty="0"/>
              <a:t>Para Eliminar esta zona de memoria es necesario que todos los procesos se pongan de acuerdo en eliminar la zona de memoria.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274638"/>
            <a:ext cx="8229600" cy="1143000"/>
          </a:xfrm>
        </p:spPr>
        <p:txBody>
          <a:bodyPr/>
          <a:lstStyle/>
          <a:p>
            <a:r>
              <a:rPr lang="es-AR" b="1" dirty="0"/>
              <a:t>Gestión de Procesos</a:t>
            </a:r>
          </a:p>
        </p:txBody>
      </p:sp>
      <p:sp>
        <p:nvSpPr>
          <p:cNvPr id="3" name="2 Marcador de contenido"/>
          <p:cNvSpPr>
            <a:spLocks noGrp="1"/>
          </p:cNvSpPr>
          <p:nvPr>
            <p:ph idx="1"/>
          </p:nvPr>
        </p:nvSpPr>
        <p:spPr>
          <a:xfrm>
            <a:off x="0" y="1600200"/>
            <a:ext cx="8686800" cy="4781128"/>
          </a:xfrm>
        </p:spPr>
        <p:txBody>
          <a:bodyPr>
            <a:normAutofit/>
          </a:bodyPr>
          <a:lstStyle/>
          <a:p>
            <a:pPr marL="457200" lvl="0" indent="-381000" algn="just">
              <a:spcBef>
                <a:spcPts val="0"/>
              </a:spcBef>
              <a:buSzPts val="2400"/>
              <a:buChar char="-"/>
            </a:pPr>
            <a:r>
              <a:rPr lang="es-AR" b="1" dirty="0"/>
              <a:t>Proceso: </a:t>
            </a:r>
            <a:r>
              <a:rPr lang="es-AR" dirty="0"/>
              <a:t>Es un programa en ejecución.</a:t>
            </a:r>
          </a:p>
          <a:p>
            <a:pPr marL="457200" lvl="0" indent="-381000" algn="just">
              <a:spcBef>
                <a:spcPts val="0"/>
              </a:spcBef>
              <a:buSzPts val="2400"/>
              <a:buNone/>
            </a:pPr>
            <a:endParaRPr lang="es-AR" dirty="0"/>
          </a:p>
          <a:p>
            <a:pPr marL="457200" lvl="0" indent="-381000" algn="just">
              <a:spcBef>
                <a:spcPts val="0"/>
              </a:spcBef>
              <a:buSzPts val="2400"/>
              <a:buChar char="-"/>
            </a:pPr>
            <a:r>
              <a:rPr lang="es-AR" b="1" dirty="0"/>
              <a:t>Programa</a:t>
            </a:r>
            <a:r>
              <a:rPr lang="es-AR" dirty="0"/>
              <a:t> es una entidad pasiva, tal como un archivo que contiene una lista de instrucciones almacenadas en el disco (a menudo llamado archivo ejecutable).</a:t>
            </a:r>
          </a:p>
          <a:p>
            <a:pPr marL="457200" lvl="0" indent="-381000" algn="just">
              <a:spcBef>
                <a:spcPts val="0"/>
              </a:spcBef>
              <a:buSzPts val="2400"/>
              <a:buNone/>
            </a:pPr>
            <a:r>
              <a:rPr lang="es-AR" dirty="0"/>
              <a:t>	Si un programa se ejecuta </a:t>
            </a:r>
            <a:r>
              <a:rPr lang="es-AR" b="1" dirty="0"/>
              <a:t>n</a:t>
            </a:r>
            <a:r>
              <a:rPr lang="es-AR" dirty="0"/>
              <a:t> veces, se han generado </a:t>
            </a:r>
            <a:r>
              <a:rPr lang="es-AR" b="1" dirty="0"/>
              <a:t>n</a:t>
            </a:r>
            <a:r>
              <a:rPr lang="es-AR" dirty="0"/>
              <a:t> procesos.</a:t>
            </a:r>
          </a:p>
        </p:txBody>
      </p:sp>
      <p:pic>
        <p:nvPicPr>
          <p:cNvPr id="4" name="Imagen 3"/>
          <p:cNvPicPr>
            <a:picLocks noChangeAspect="1"/>
          </p:cNvPicPr>
          <p:nvPr/>
        </p:nvPicPr>
        <p:blipFill>
          <a:blip r:embed="rId2"/>
          <a:stretch>
            <a:fillRect/>
          </a:stretch>
        </p:blipFill>
        <p:spPr>
          <a:xfrm>
            <a:off x="7876039" y="161189"/>
            <a:ext cx="922129" cy="1439011"/>
          </a:xfrm>
          <a:prstGeom prst="rect">
            <a:avLst/>
          </a:prstGeom>
        </p:spPr>
      </p:pic>
      <p:pic>
        <p:nvPicPr>
          <p:cNvPr id="5" name="Imagen 4"/>
          <p:cNvPicPr>
            <a:picLocks noChangeAspect="1"/>
          </p:cNvPicPr>
          <p:nvPr/>
        </p:nvPicPr>
        <p:blipFill>
          <a:blip r:embed="rId2"/>
          <a:stretch>
            <a:fillRect/>
          </a:stretch>
        </p:blipFill>
        <p:spPr>
          <a:xfrm>
            <a:off x="6842542" y="161188"/>
            <a:ext cx="922129" cy="143901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274638"/>
            <a:ext cx="8229600" cy="1143000"/>
          </a:xfrm>
        </p:spPr>
        <p:txBody>
          <a:bodyPr/>
          <a:lstStyle/>
          <a:p>
            <a:r>
              <a:rPr lang="es-AR" b="1" dirty="0"/>
              <a:t>Memoria Compartida</a:t>
            </a:r>
          </a:p>
        </p:txBody>
      </p:sp>
      <p:sp>
        <p:nvSpPr>
          <p:cNvPr id="3" name="2 Marcador de contenido"/>
          <p:cNvSpPr>
            <a:spLocks noGrp="1"/>
          </p:cNvSpPr>
          <p:nvPr>
            <p:ph idx="1"/>
          </p:nvPr>
        </p:nvSpPr>
        <p:spPr/>
        <p:txBody>
          <a:bodyPr>
            <a:normAutofit fontScale="92500" lnSpcReduction="10000"/>
          </a:bodyPr>
          <a:lstStyle/>
          <a:p>
            <a:pPr>
              <a:buNone/>
            </a:pPr>
            <a:r>
              <a:rPr lang="es-ES" b="1" dirty="0"/>
              <a:t>Concepto de Productor-consumidor:</a:t>
            </a:r>
          </a:p>
          <a:p>
            <a:pPr>
              <a:buNone/>
            </a:pPr>
            <a:r>
              <a:rPr lang="es-ES" b="1" dirty="0"/>
              <a:t>    </a:t>
            </a:r>
            <a:r>
              <a:rPr lang="es-ES" dirty="0"/>
              <a:t>Para ilustrar el concepto de procesos cooperativos, consideremos el problema del productor-consumidor, donde un proceso productor genera información que consume un proceso consumidor.</a:t>
            </a:r>
          </a:p>
          <a:p>
            <a:pPr>
              <a:buNone/>
            </a:pPr>
            <a:r>
              <a:rPr lang="es-ES" b="1" dirty="0"/>
              <a:t> - Buffer ilimitado </a:t>
            </a:r>
            <a:r>
              <a:rPr lang="es-ES" sz="2000" dirty="0"/>
              <a:t>(Se limita al consumidor que tiene que esperar que haya un dato para consumir)</a:t>
            </a:r>
          </a:p>
          <a:p>
            <a:pPr>
              <a:buNone/>
            </a:pPr>
            <a:r>
              <a:rPr lang="es-ES" b="1" dirty="0"/>
              <a:t>-  Buffer Limitado </a:t>
            </a:r>
            <a:r>
              <a:rPr lang="es-ES" sz="2200" dirty="0"/>
              <a:t>(Se limita al productor con el final del Buffer pero sigue la limitación del consumidor)</a:t>
            </a:r>
            <a:endParaRPr lang="es-AR" sz="2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267744" y="1484784"/>
            <a:ext cx="4320480" cy="4404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8" name="7 Rectángulo"/>
          <p:cNvSpPr/>
          <p:nvPr/>
        </p:nvSpPr>
        <p:spPr>
          <a:xfrm>
            <a:off x="4716016" y="1988840"/>
            <a:ext cx="3312368" cy="46805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7" name="6 Rectángulo"/>
          <p:cNvSpPr/>
          <p:nvPr/>
        </p:nvSpPr>
        <p:spPr>
          <a:xfrm>
            <a:off x="323528" y="1988840"/>
            <a:ext cx="3312368" cy="46805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2" name="1 Título"/>
          <p:cNvSpPr>
            <a:spLocks noGrp="1"/>
          </p:cNvSpPr>
          <p:nvPr>
            <p:ph type="title"/>
          </p:nvPr>
        </p:nvSpPr>
        <p:spPr>
          <a:xfrm>
            <a:off x="457200" y="-27384"/>
            <a:ext cx="8229600" cy="1143000"/>
          </a:xfrm>
        </p:spPr>
        <p:txBody>
          <a:bodyPr/>
          <a:lstStyle/>
          <a:p>
            <a:r>
              <a:rPr lang="es-AR" b="1" dirty="0"/>
              <a:t>Problema productor-consumidor</a:t>
            </a:r>
          </a:p>
        </p:txBody>
      </p:sp>
      <p:sp>
        <p:nvSpPr>
          <p:cNvPr id="3" name="2 Marcador de contenido"/>
          <p:cNvSpPr>
            <a:spLocks noGrp="1"/>
          </p:cNvSpPr>
          <p:nvPr>
            <p:ph idx="1"/>
          </p:nvPr>
        </p:nvSpPr>
        <p:spPr>
          <a:xfrm>
            <a:off x="2210544" y="908720"/>
            <a:ext cx="4377680" cy="892696"/>
          </a:xfrm>
        </p:spPr>
        <p:txBody>
          <a:bodyPr/>
          <a:lstStyle/>
          <a:p>
            <a:pPr>
              <a:buNone/>
            </a:pPr>
            <a:r>
              <a:rPr lang="es-AR" b="1" dirty="0"/>
              <a:t>Aproximación (errónea)</a:t>
            </a:r>
          </a:p>
        </p:txBody>
      </p:sp>
      <p:sp>
        <p:nvSpPr>
          <p:cNvPr id="4" name="3 Rectángulo"/>
          <p:cNvSpPr/>
          <p:nvPr/>
        </p:nvSpPr>
        <p:spPr>
          <a:xfrm>
            <a:off x="467544" y="1988840"/>
            <a:ext cx="3744416" cy="4708981"/>
          </a:xfrm>
          <a:prstGeom prst="rect">
            <a:avLst/>
          </a:prstGeom>
        </p:spPr>
        <p:txBody>
          <a:bodyPr wrap="square">
            <a:spAutoFit/>
          </a:bodyPr>
          <a:lstStyle/>
          <a:p>
            <a:r>
              <a:rPr lang="es-AR" sz="1500" b="1" dirty="0" err="1"/>
              <a:t>procedure</a:t>
            </a:r>
            <a:r>
              <a:rPr lang="es-AR" sz="1500" b="1" dirty="0"/>
              <a:t> </a:t>
            </a:r>
            <a:r>
              <a:rPr lang="es-AR" sz="1500" b="1" dirty="0" err="1"/>
              <a:t>producer</a:t>
            </a:r>
            <a:r>
              <a:rPr lang="es-AR" sz="1500" b="1" dirty="0"/>
              <a:t>() </a:t>
            </a:r>
            <a:r>
              <a:rPr lang="es-AR" sz="1500" dirty="0"/>
              <a:t>{ </a:t>
            </a:r>
          </a:p>
          <a:p>
            <a:endParaRPr lang="es-AR" sz="1500" b="1" dirty="0"/>
          </a:p>
          <a:p>
            <a:r>
              <a:rPr lang="es-AR" sz="1500" b="1" dirty="0" err="1"/>
              <a:t>while</a:t>
            </a:r>
            <a:r>
              <a:rPr lang="es-AR" sz="1500" dirty="0"/>
              <a:t> (true)</a:t>
            </a:r>
          </a:p>
          <a:p>
            <a:r>
              <a:rPr lang="es-AR" sz="1500" dirty="0"/>
              <a:t> { </a:t>
            </a:r>
          </a:p>
          <a:p>
            <a:r>
              <a:rPr lang="es-AR" sz="1500" dirty="0" err="1"/>
              <a:t>item</a:t>
            </a:r>
            <a:r>
              <a:rPr lang="es-AR" sz="1500" dirty="0"/>
              <a:t> = </a:t>
            </a:r>
            <a:r>
              <a:rPr lang="es-AR" sz="1500" dirty="0" err="1"/>
              <a:t>produceItem</a:t>
            </a:r>
            <a:r>
              <a:rPr lang="es-AR" sz="1500" dirty="0"/>
              <a:t> (); </a:t>
            </a:r>
          </a:p>
          <a:p>
            <a:endParaRPr lang="es-AR" sz="1500" dirty="0"/>
          </a:p>
          <a:p>
            <a:r>
              <a:rPr lang="es-AR" sz="1500" b="1" dirty="0" err="1"/>
              <a:t>if</a:t>
            </a:r>
            <a:r>
              <a:rPr lang="es-AR" sz="1500" dirty="0"/>
              <a:t> (</a:t>
            </a:r>
            <a:r>
              <a:rPr lang="es-AR" sz="1500" dirty="0" err="1"/>
              <a:t>itemCount</a:t>
            </a:r>
            <a:r>
              <a:rPr lang="es-AR" sz="1500" dirty="0"/>
              <a:t> == BUFFER_SIZE)</a:t>
            </a:r>
          </a:p>
          <a:p>
            <a:r>
              <a:rPr lang="es-AR" sz="1500" dirty="0"/>
              <a:t> 	{</a:t>
            </a:r>
          </a:p>
          <a:p>
            <a:r>
              <a:rPr lang="es-AR" sz="1500" dirty="0"/>
              <a:t> 	</a:t>
            </a:r>
            <a:r>
              <a:rPr lang="es-AR" sz="1500" dirty="0" err="1"/>
              <a:t>sleep</a:t>
            </a:r>
            <a:r>
              <a:rPr lang="es-AR" sz="1500" dirty="0"/>
              <a:t>();</a:t>
            </a:r>
          </a:p>
          <a:p>
            <a:r>
              <a:rPr lang="es-AR" sz="1500" dirty="0"/>
              <a:t>	} </a:t>
            </a:r>
          </a:p>
          <a:p>
            <a:r>
              <a:rPr lang="es-AR" sz="1500" dirty="0" err="1"/>
              <a:t>putItemIntoBuffer</a:t>
            </a:r>
            <a:r>
              <a:rPr lang="es-AR" sz="1500" dirty="0"/>
              <a:t>(</a:t>
            </a:r>
            <a:r>
              <a:rPr lang="es-AR" sz="1500" dirty="0" err="1"/>
              <a:t>item</a:t>
            </a:r>
            <a:r>
              <a:rPr lang="es-AR" sz="1500" dirty="0"/>
              <a:t>); </a:t>
            </a:r>
          </a:p>
          <a:p>
            <a:endParaRPr lang="es-AR" sz="1500" dirty="0"/>
          </a:p>
          <a:p>
            <a:r>
              <a:rPr lang="es-AR" sz="1500" dirty="0" err="1"/>
              <a:t>itemCount</a:t>
            </a:r>
            <a:r>
              <a:rPr lang="es-AR" sz="1500" dirty="0"/>
              <a:t> = </a:t>
            </a:r>
            <a:r>
              <a:rPr lang="es-AR" sz="1500" dirty="0" err="1"/>
              <a:t>itemCount</a:t>
            </a:r>
            <a:r>
              <a:rPr lang="es-AR" sz="1500" dirty="0"/>
              <a:t> + 1; </a:t>
            </a:r>
          </a:p>
          <a:p>
            <a:endParaRPr lang="es-AR" sz="1500" dirty="0"/>
          </a:p>
          <a:p>
            <a:r>
              <a:rPr lang="es-AR" sz="1500" b="1" dirty="0" err="1"/>
              <a:t>if</a:t>
            </a:r>
            <a:r>
              <a:rPr lang="es-AR" sz="1500" dirty="0"/>
              <a:t> (</a:t>
            </a:r>
            <a:r>
              <a:rPr lang="es-AR" sz="1500" dirty="0" err="1"/>
              <a:t>itemCount</a:t>
            </a:r>
            <a:r>
              <a:rPr lang="es-AR" sz="1500" dirty="0"/>
              <a:t> == 1)</a:t>
            </a:r>
          </a:p>
          <a:p>
            <a:r>
              <a:rPr lang="es-AR" sz="1500" dirty="0"/>
              <a:t>	 { </a:t>
            </a:r>
          </a:p>
          <a:p>
            <a:r>
              <a:rPr lang="es-AR" sz="1500" dirty="0"/>
              <a:t>	</a:t>
            </a:r>
            <a:r>
              <a:rPr lang="es-AR" sz="1500" dirty="0" err="1"/>
              <a:t>wakeup</a:t>
            </a:r>
            <a:r>
              <a:rPr lang="es-AR" sz="1500" dirty="0"/>
              <a:t>(</a:t>
            </a:r>
            <a:r>
              <a:rPr lang="es-AR" sz="1500" dirty="0" err="1"/>
              <a:t>consumer</a:t>
            </a:r>
            <a:r>
              <a:rPr lang="es-AR" sz="1500" dirty="0"/>
              <a:t>);</a:t>
            </a:r>
          </a:p>
          <a:p>
            <a:r>
              <a:rPr lang="es-AR" sz="1500" dirty="0"/>
              <a:t>	 } </a:t>
            </a:r>
          </a:p>
          <a:p>
            <a:r>
              <a:rPr lang="es-AR" sz="1500" dirty="0"/>
              <a:t>}</a:t>
            </a:r>
          </a:p>
          <a:p>
            <a:r>
              <a:rPr lang="es-AR" sz="1500" dirty="0"/>
              <a:t>} </a:t>
            </a:r>
          </a:p>
        </p:txBody>
      </p:sp>
      <p:sp>
        <p:nvSpPr>
          <p:cNvPr id="5" name="4 Rectángulo"/>
          <p:cNvSpPr/>
          <p:nvPr/>
        </p:nvSpPr>
        <p:spPr>
          <a:xfrm>
            <a:off x="2771800" y="1484784"/>
            <a:ext cx="4392488" cy="369332"/>
          </a:xfrm>
          <a:prstGeom prst="rect">
            <a:avLst/>
          </a:prstGeom>
        </p:spPr>
        <p:txBody>
          <a:bodyPr wrap="square">
            <a:spAutoFit/>
          </a:bodyPr>
          <a:lstStyle/>
          <a:p>
            <a:r>
              <a:rPr lang="es-AR" dirty="0" err="1"/>
              <a:t>int</a:t>
            </a:r>
            <a:r>
              <a:rPr lang="es-AR" dirty="0"/>
              <a:t> </a:t>
            </a:r>
            <a:r>
              <a:rPr lang="es-AR" dirty="0" err="1"/>
              <a:t>itemCount</a:t>
            </a:r>
            <a:r>
              <a:rPr lang="es-AR" dirty="0"/>
              <a:t> = 0; // VARIABLE GLOBAL</a:t>
            </a:r>
          </a:p>
        </p:txBody>
      </p:sp>
      <p:sp>
        <p:nvSpPr>
          <p:cNvPr id="6" name="5 Rectángulo"/>
          <p:cNvSpPr/>
          <p:nvPr/>
        </p:nvSpPr>
        <p:spPr>
          <a:xfrm>
            <a:off x="4860032" y="1988840"/>
            <a:ext cx="2952328" cy="4478149"/>
          </a:xfrm>
          <a:prstGeom prst="rect">
            <a:avLst/>
          </a:prstGeom>
        </p:spPr>
        <p:txBody>
          <a:bodyPr wrap="square">
            <a:spAutoFit/>
          </a:bodyPr>
          <a:lstStyle/>
          <a:p>
            <a:r>
              <a:rPr lang="es-AR" sz="1500" dirty="0" err="1"/>
              <a:t>procedure</a:t>
            </a:r>
            <a:r>
              <a:rPr lang="es-AR" sz="1500" dirty="0"/>
              <a:t> </a:t>
            </a:r>
            <a:r>
              <a:rPr lang="es-AR" sz="1500" dirty="0" err="1"/>
              <a:t>consumer</a:t>
            </a:r>
            <a:r>
              <a:rPr lang="es-AR" sz="1500" dirty="0"/>
              <a:t>() { </a:t>
            </a:r>
          </a:p>
          <a:p>
            <a:endParaRPr lang="es-AR" sz="1500" b="1" dirty="0"/>
          </a:p>
          <a:p>
            <a:r>
              <a:rPr lang="es-AR" sz="1500" b="1" dirty="0" err="1"/>
              <a:t>while</a:t>
            </a:r>
            <a:r>
              <a:rPr lang="es-AR" sz="1500" dirty="0"/>
              <a:t> (true) </a:t>
            </a:r>
          </a:p>
          <a:p>
            <a:r>
              <a:rPr lang="es-AR" sz="1500" dirty="0"/>
              <a:t>{ </a:t>
            </a:r>
          </a:p>
          <a:p>
            <a:r>
              <a:rPr lang="es-AR" sz="1500" b="1" dirty="0" err="1"/>
              <a:t>if</a:t>
            </a:r>
            <a:r>
              <a:rPr lang="es-AR" sz="1500" dirty="0"/>
              <a:t> (</a:t>
            </a:r>
            <a:r>
              <a:rPr lang="es-AR" sz="1500" dirty="0" err="1"/>
              <a:t>itemCount</a:t>
            </a:r>
            <a:r>
              <a:rPr lang="es-AR" sz="1500" dirty="0"/>
              <a:t> == 0) </a:t>
            </a:r>
          </a:p>
          <a:p>
            <a:r>
              <a:rPr lang="es-AR" sz="1500" dirty="0"/>
              <a:t>	{ </a:t>
            </a:r>
          </a:p>
          <a:p>
            <a:r>
              <a:rPr lang="es-AR" sz="1500" dirty="0"/>
              <a:t>	</a:t>
            </a:r>
            <a:r>
              <a:rPr lang="es-AR" sz="1500" dirty="0" err="1"/>
              <a:t>sleep</a:t>
            </a:r>
            <a:r>
              <a:rPr lang="es-AR" sz="1500" dirty="0"/>
              <a:t>(); </a:t>
            </a:r>
          </a:p>
          <a:p>
            <a:r>
              <a:rPr lang="es-AR" sz="1500" dirty="0"/>
              <a:t>	} </a:t>
            </a:r>
          </a:p>
          <a:p>
            <a:r>
              <a:rPr lang="es-AR" sz="1500" dirty="0" err="1"/>
              <a:t>item</a:t>
            </a:r>
            <a:r>
              <a:rPr lang="es-AR" sz="1500" dirty="0"/>
              <a:t> = </a:t>
            </a:r>
            <a:r>
              <a:rPr lang="es-AR" sz="1500" dirty="0" err="1"/>
              <a:t>removeItemFromBuffer</a:t>
            </a:r>
            <a:r>
              <a:rPr lang="es-AR" sz="1500" dirty="0"/>
              <a:t>(); </a:t>
            </a:r>
          </a:p>
          <a:p>
            <a:endParaRPr lang="es-AR" sz="1500" dirty="0"/>
          </a:p>
          <a:p>
            <a:r>
              <a:rPr lang="es-AR" sz="1500" dirty="0" err="1"/>
              <a:t>itemCount</a:t>
            </a:r>
            <a:r>
              <a:rPr lang="es-AR" sz="1500" dirty="0"/>
              <a:t> = </a:t>
            </a:r>
            <a:r>
              <a:rPr lang="es-AR" sz="1500" dirty="0" err="1"/>
              <a:t>itemCount</a:t>
            </a:r>
            <a:r>
              <a:rPr lang="es-AR" sz="1500" dirty="0"/>
              <a:t> - 1;</a:t>
            </a:r>
          </a:p>
          <a:p>
            <a:endParaRPr lang="es-AR" sz="1500" dirty="0"/>
          </a:p>
          <a:p>
            <a:r>
              <a:rPr lang="es-AR" sz="1500" dirty="0"/>
              <a:t> </a:t>
            </a:r>
            <a:r>
              <a:rPr lang="es-AR" sz="1500" b="1" dirty="0" err="1"/>
              <a:t>if</a:t>
            </a:r>
            <a:r>
              <a:rPr lang="es-AR" sz="1500" dirty="0"/>
              <a:t> (</a:t>
            </a:r>
            <a:r>
              <a:rPr lang="es-AR" sz="1500" dirty="0" err="1"/>
              <a:t>itemCount</a:t>
            </a:r>
            <a:r>
              <a:rPr lang="es-AR" sz="1500" dirty="0"/>
              <a:t> == BUFFER_SIZE - 1)</a:t>
            </a:r>
          </a:p>
          <a:p>
            <a:r>
              <a:rPr lang="es-AR" sz="1500" dirty="0"/>
              <a:t>	 { </a:t>
            </a:r>
          </a:p>
          <a:p>
            <a:r>
              <a:rPr lang="es-AR" sz="1500" dirty="0"/>
              <a:t>	</a:t>
            </a:r>
            <a:r>
              <a:rPr lang="es-AR" sz="1500" dirty="0" err="1"/>
              <a:t>wakeup</a:t>
            </a:r>
            <a:r>
              <a:rPr lang="es-AR" sz="1500" dirty="0"/>
              <a:t>(</a:t>
            </a:r>
            <a:r>
              <a:rPr lang="es-AR" sz="1500" dirty="0" err="1"/>
              <a:t>producer</a:t>
            </a:r>
            <a:r>
              <a:rPr lang="es-AR" sz="1500" dirty="0"/>
              <a:t>);</a:t>
            </a:r>
          </a:p>
          <a:p>
            <a:r>
              <a:rPr lang="es-AR" sz="1500" dirty="0"/>
              <a:t> 	}</a:t>
            </a:r>
          </a:p>
          <a:p>
            <a:r>
              <a:rPr lang="es-AR" sz="1500" dirty="0"/>
              <a:t> </a:t>
            </a:r>
            <a:r>
              <a:rPr lang="es-AR" sz="1500" dirty="0" err="1"/>
              <a:t>consumeItem</a:t>
            </a:r>
            <a:r>
              <a:rPr lang="es-AR" sz="1500" dirty="0"/>
              <a:t>(</a:t>
            </a:r>
            <a:r>
              <a:rPr lang="es-AR" sz="1500" dirty="0" err="1"/>
              <a:t>item</a:t>
            </a:r>
            <a:r>
              <a:rPr lang="es-AR" sz="1500" dirty="0"/>
              <a:t>); </a:t>
            </a:r>
          </a:p>
          <a:p>
            <a:r>
              <a:rPr lang="es-AR" sz="1500" dirty="0"/>
              <a:t>}</a:t>
            </a:r>
          </a:p>
          <a:p>
            <a:r>
              <a:rPr lang="es-AR" sz="1500" dirty="0"/>
              <a:t>} </a:t>
            </a:r>
          </a:p>
        </p:txBody>
      </p:sp>
    </p:spTree>
    <p:extLst>
      <p:ext uri="{BB962C8B-B14F-4D97-AF65-F5344CB8AC3E}">
        <p14:creationId xmlns:p14="http://schemas.microsoft.com/office/powerpoint/2010/main" val="828173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43408"/>
            <a:ext cx="8229600" cy="1143000"/>
          </a:xfrm>
        </p:spPr>
        <p:txBody>
          <a:bodyPr/>
          <a:lstStyle/>
          <a:p>
            <a:r>
              <a:rPr lang="es-AR" b="1" dirty="0"/>
              <a:t>Memoria Compartida</a:t>
            </a:r>
            <a:endParaRPr lang="es-AR" dirty="0"/>
          </a:p>
        </p:txBody>
      </p:sp>
      <p:sp>
        <p:nvSpPr>
          <p:cNvPr id="4" name="3 Rectángulo"/>
          <p:cNvSpPr/>
          <p:nvPr/>
        </p:nvSpPr>
        <p:spPr>
          <a:xfrm>
            <a:off x="611560" y="620688"/>
            <a:ext cx="8352928" cy="6093976"/>
          </a:xfrm>
          <a:prstGeom prst="rect">
            <a:avLst/>
          </a:prstGeom>
        </p:spPr>
        <p:txBody>
          <a:bodyPr wrap="square">
            <a:spAutoFit/>
          </a:bodyPr>
          <a:lstStyle/>
          <a:p>
            <a:r>
              <a:rPr lang="es-AR" sz="1500" dirty="0"/>
              <a:t>#include &lt;stdio.h&gt;</a:t>
            </a:r>
          </a:p>
          <a:p>
            <a:r>
              <a:rPr lang="es-AR" sz="1500" dirty="0"/>
              <a:t>#include&lt;sys/shm.h&gt;</a:t>
            </a:r>
          </a:p>
          <a:p>
            <a:r>
              <a:rPr lang="es-AR" sz="1500" dirty="0"/>
              <a:t>#include&lt;sys/stat.h&gt;</a:t>
            </a:r>
          </a:p>
          <a:p>
            <a:endParaRPr lang="es-AR" sz="1500" dirty="0"/>
          </a:p>
          <a:p>
            <a:r>
              <a:rPr lang="es-AR" sz="1500" dirty="0"/>
              <a:t>#define TAM 1024</a:t>
            </a:r>
          </a:p>
          <a:p>
            <a:endParaRPr lang="es-AR" sz="1500" dirty="0"/>
          </a:p>
          <a:p>
            <a:r>
              <a:rPr lang="es-AR" sz="1500" dirty="0"/>
              <a:t>int main (void)</a:t>
            </a:r>
          </a:p>
          <a:p>
            <a:r>
              <a:rPr lang="es-AR" sz="1500" dirty="0"/>
              <a:t>{</a:t>
            </a:r>
          </a:p>
          <a:p>
            <a:r>
              <a:rPr lang="es-AR" sz="1500" dirty="0"/>
              <a:t>int segment_id 	// El identificador para el Segmento de Memoria compartida</a:t>
            </a:r>
          </a:p>
          <a:p>
            <a:r>
              <a:rPr lang="es-AR" sz="1500" dirty="0"/>
              <a:t>char *shared_memory;	// un puntero al Segmento de Memoria Compartida</a:t>
            </a:r>
          </a:p>
          <a:p>
            <a:endParaRPr lang="es-AR" sz="1500" dirty="0"/>
          </a:p>
          <a:p>
            <a:r>
              <a:rPr lang="es-AR" sz="1500" dirty="0"/>
              <a:t>if((segment_id = shmget(1981,TAM,0664|IPC_CREAT))==-1) { //El primer valor es un identificador unico, puede dar problemas</a:t>
            </a:r>
          </a:p>
          <a:p>
            <a:r>
              <a:rPr lang="es-AR" sz="1500" dirty="0"/>
              <a:t>        fprintf(stderr,"Error al reservar la memoria");</a:t>
            </a:r>
          </a:p>
          <a:p>
            <a:r>
              <a:rPr lang="es-AR" sz="1500" dirty="0"/>
              <a:t>}</a:t>
            </a:r>
          </a:p>
          <a:p>
            <a:endParaRPr lang="es-AR" sz="1500" dirty="0"/>
          </a:p>
          <a:p>
            <a:r>
              <a:rPr lang="es-AR" sz="1500" dirty="0"/>
              <a:t>shared_memory= (char *) shmat (segment_id, NULL, 0);	//Asociar el Segmento de memoria Compartida</a:t>
            </a:r>
          </a:p>
          <a:p>
            <a:endParaRPr lang="es-AR" sz="1500" dirty="0"/>
          </a:p>
          <a:p>
            <a:r>
              <a:rPr lang="es-AR" sz="1500" dirty="0"/>
              <a:t>sprintf(shared_memory, "HOLA!");		 //Escribir en el SHared Memory</a:t>
            </a:r>
          </a:p>
          <a:p>
            <a:r>
              <a:rPr lang="es-AR" sz="1500" dirty="0"/>
              <a:t>printf("%s\n",shared_memory);		//Enviar a la Pantalla cadena de caracteres</a:t>
            </a:r>
          </a:p>
          <a:p>
            <a:r>
              <a:rPr lang="es-AR" sz="1500" dirty="0"/>
              <a:t>shmdt (shared_memory);		//Desconectar Shared Memory</a:t>
            </a:r>
          </a:p>
          <a:p>
            <a:r>
              <a:rPr lang="es-AR" sz="1500" dirty="0"/>
              <a:t>shmctl (segment_id, IPC_RMID,NULL);	//Eliminar el espacio de direcciones</a:t>
            </a:r>
          </a:p>
          <a:p>
            <a:endParaRPr lang="es-AR" sz="1500" dirty="0"/>
          </a:p>
          <a:p>
            <a:r>
              <a:rPr lang="es-AR" sz="1500" dirty="0"/>
              <a:t>return 0;</a:t>
            </a:r>
          </a:p>
          <a:p>
            <a:r>
              <a:rPr lang="es-AR" sz="1500"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Ejemplo Memoria Compartida (con 2 procesos)</a:t>
            </a:r>
            <a:endParaRPr lang="es-AR" dirty="0"/>
          </a:p>
        </p:txBody>
      </p:sp>
      <p:graphicFrame>
        <p:nvGraphicFramePr>
          <p:cNvPr id="138242" name="Object 2"/>
          <p:cNvGraphicFramePr>
            <a:graphicFrameLocks noChangeAspect="1"/>
          </p:cNvGraphicFramePr>
          <p:nvPr>
            <p:extLst>
              <p:ext uri="{D42A27DB-BD31-4B8C-83A1-F6EECF244321}">
                <p14:modId xmlns:p14="http://schemas.microsoft.com/office/powerpoint/2010/main" val="1395587776"/>
              </p:ext>
            </p:extLst>
          </p:nvPr>
        </p:nvGraphicFramePr>
        <p:xfrm>
          <a:off x="2950964" y="2742803"/>
          <a:ext cx="2858715" cy="859284"/>
        </p:xfrm>
        <a:graphic>
          <a:graphicData uri="http://schemas.openxmlformats.org/presentationml/2006/ole">
            <mc:AlternateContent xmlns:mc="http://schemas.openxmlformats.org/markup-compatibility/2006">
              <mc:Choice xmlns:v="urn:schemas-microsoft-com:vml" Requires="v">
                <p:oleObj name="Objeto empaquetador del shell" showAsIcon="1" r:id="rId2" imgW="1631880" imgH="491040" progId="Package">
                  <p:embed/>
                </p:oleObj>
              </mc:Choice>
              <mc:Fallback>
                <p:oleObj name="Objeto empaquetador del shell" showAsIcon="1" r:id="rId2" imgW="1631880" imgH="491040" progId="Package">
                  <p:embed/>
                  <p:pic>
                    <p:nvPicPr>
                      <p:cNvPr id="0" name="Picture 2"/>
                      <p:cNvPicPr>
                        <a:picLocks noChangeAspect="1" noChangeArrowheads="1"/>
                      </p:cNvPicPr>
                      <p:nvPr/>
                    </p:nvPicPr>
                    <p:blipFill>
                      <a:blip r:embed="rId3"/>
                      <a:srcRect/>
                      <a:stretch>
                        <a:fillRect/>
                      </a:stretch>
                    </p:blipFill>
                    <p:spPr bwMode="auto">
                      <a:xfrm>
                        <a:off x="2950964" y="2742803"/>
                        <a:ext cx="2858715" cy="859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Cola de Mensajes</a:t>
            </a:r>
          </a:p>
        </p:txBody>
      </p:sp>
      <p:sp>
        <p:nvSpPr>
          <p:cNvPr id="3" name="2 Marcador de contenido"/>
          <p:cNvSpPr>
            <a:spLocks noGrp="1"/>
          </p:cNvSpPr>
          <p:nvPr>
            <p:ph idx="1"/>
          </p:nvPr>
        </p:nvSpPr>
        <p:spPr/>
        <p:txBody>
          <a:bodyPr>
            <a:normAutofit fontScale="92500" lnSpcReduction="10000"/>
          </a:bodyPr>
          <a:lstStyle/>
          <a:p>
            <a:r>
              <a:rPr lang="es-ES" dirty="0"/>
              <a:t>Comunicarse y sincronizar sus acciones sin compartir el mismo espacio de direcciones en el Pueden residir en diferentes computadoras conectadas en red.</a:t>
            </a:r>
            <a:endParaRPr lang="es-AR" dirty="0"/>
          </a:p>
          <a:p>
            <a:r>
              <a:rPr lang="es-ES" dirty="0"/>
              <a:t>Una facilidad de paso de mensajes proporciona al menos dos operaciones: envío de mensajes (send) y recepción de mensajes (receive). Para que dos procesos se comuniquen, debe existir un enlace de comunicaciones entre ellos (bus, hardware o red).</a:t>
            </a:r>
            <a:endParaRPr lang="es-AR" dirty="0"/>
          </a:p>
          <a:p>
            <a:endParaRPr lang="es-A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84"/>
            <a:ext cx="8229600" cy="1143000"/>
          </a:xfrm>
        </p:spPr>
        <p:txBody>
          <a:bodyPr/>
          <a:lstStyle/>
          <a:p>
            <a:r>
              <a:rPr lang="es-AR" b="1" dirty="0"/>
              <a:t>Cola de Mensajes</a:t>
            </a:r>
          </a:p>
        </p:txBody>
      </p:sp>
      <p:sp>
        <p:nvSpPr>
          <p:cNvPr id="3" name="2 Marcador de contenido"/>
          <p:cNvSpPr>
            <a:spLocks noGrp="1"/>
          </p:cNvSpPr>
          <p:nvPr>
            <p:ph idx="1"/>
          </p:nvPr>
        </p:nvSpPr>
        <p:spPr>
          <a:xfrm>
            <a:off x="457200" y="836712"/>
            <a:ext cx="8229600" cy="5760640"/>
          </a:xfrm>
        </p:spPr>
        <p:txBody>
          <a:bodyPr>
            <a:normAutofit fontScale="92500" lnSpcReduction="20000"/>
          </a:bodyPr>
          <a:lstStyle/>
          <a:p>
            <a:r>
              <a:rPr lang="es-AR" b="1" dirty="0"/>
              <a:t>Comunicación según Nombrado</a:t>
            </a:r>
          </a:p>
          <a:p>
            <a:pPr lvl="1"/>
            <a:r>
              <a:rPr lang="es-AR" dirty="0"/>
              <a:t>Directa lo envía/recibe cada Proceso</a:t>
            </a:r>
          </a:p>
          <a:p>
            <a:pPr lvl="1"/>
            <a:r>
              <a:rPr lang="es-AR" dirty="0"/>
              <a:t>Indirecta es derivado a un Buzón/Puerto y el Proceso lo toma de este</a:t>
            </a:r>
          </a:p>
          <a:p>
            <a:pPr marL="342900" lvl="1" indent="-342900">
              <a:buFont typeface="Arial" pitchFamily="34" charset="0"/>
              <a:buChar char="•"/>
            </a:pPr>
            <a:r>
              <a:rPr lang="es-AR" sz="3200" b="1" dirty="0"/>
              <a:t>Comunicación según Sincronización</a:t>
            </a:r>
          </a:p>
          <a:p>
            <a:pPr lvl="1"/>
            <a:r>
              <a:rPr lang="es-AR" dirty="0"/>
              <a:t>Envío con Bloqueo</a:t>
            </a:r>
          </a:p>
          <a:p>
            <a:pPr lvl="1"/>
            <a:r>
              <a:rPr lang="es-AR" dirty="0"/>
              <a:t>Envío sin Bloqueo</a:t>
            </a:r>
          </a:p>
          <a:p>
            <a:pPr lvl="1"/>
            <a:r>
              <a:rPr lang="es-AR" dirty="0"/>
              <a:t>Recepción con Bloqueo</a:t>
            </a:r>
          </a:p>
          <a:p>
            <a:pPr lvl="1"/>
            <a:r>
              <a:rPr lang="es-AR" dirty="0"/>
              <a:t>Recepción sin Bloqueo</a:t>
            </a:r>
          </a:p>
          <a:p>
            <a:pPr marL="342900" lvl="1" indent="-342900">
              <a:buFont typeface="Arial" pitchFamily="34" charset="0"/>
              <a:buChar char="•"/>
            </a:pPr>
            <a:r>
              <a:rPr lang="es-AR" sz="3200" b="1" dirty="0"/>
              <a:t>Almacenamiento en Buffer</a:t>
            </a:r>
          </a:p>
          <a:p>
            <a:pPr lvl="1"/>
            <a:r>
              <a:rPr lang="es-ES" dirty="0"/>
              <a:t>Capacidad cero</a:t>
            </a:r>
            <a:endParaRPr lang="es-AR" dirty="0"/>
          </a:p>
          <a:p>
            <a:pPr lvl="1"/>
            <a:r>
              <a:rPr lang="es-ES" dirty="0"/>
              <a:t>Capacidad limitada</a:t>
            </a:r>
            <a:endParaRPr lang="es-AR" dirty="0"/>
          </a:p>
          <a:p>
            <a:pPr lvl="1"/>
            <a:r>
              <a:rPr lang="es-ES" dirty="0"/>
              <a:t>Capacidad ilimitada</a:t>
            </a:r>
            <a:endParaRPr lang="es-AR" dirty="0"/>
          </a:p>
          <a:p>
            <a:pPr>
              <a:buNone/>
            </a:pPr>
            <a:endParaRPr lang="es-AR" b="1" dirty="0"/>
          </a:p>
          <a:p>
            <a:pPr lvl="1">
              <a:buNone/>
            </a:pPr>
            <a:endParaRPr lang="es-A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Ejemplo de Cola de Mensajes</a:t>
            </a:r>
          </a:p>
        </p:txBody>
      </p:sp>
      <p:graphicFrame>
        <p:nvGraphicFramePr>
          <p:cNvPr id="139266" name="Object 2"/>
          <p:cNvGraphicFramePr>
            <a:graphicFrameLocks noChangeAspect="1"/>
          </p:cNvGraphicFramePr>
          <p:nvPr>
            <p:extLst>
              <p:ext uri="{D42A27DB-BD31-4B8C-83A1-F6EECF244321}">
                <p14:modId xmlns:p14="http://schemas.microsoft.com/office/powerpoint/2010/main" val="913055273"/>
              </p:ext>
            </p:extLst>
          </p:nvPr>
        </p:nvGraphicFramePr>
        <p:xfrm>
          <a:off x="2987824" y="2852936"/>
          <a:ext cx="3199564" cy="813048"/>
        </p:xfrm>
        <a:graphic>
          <a:graphicData uri="http://schemas.openxmlformats.org/presentationml/2006/ole">
            <mc:AlternateContent xmlns:mc="http://schemas.openxmlformats.org/markup-compatibility/2006">
              <mc:Choice xmlns:v="urn:schemas-microsoft-com:vml" Requires="v">
                <p:oleObj name="Objeto empaquetador del shell" showAsIcon="1" r:id="rId2" imgW="1931040" imgH="491040" progId="Package">
                  <p:embed/>
                </p:oleObj>
              </mc:Choice>
              <mc:Fallback>
                <p:oleObj name="Objeto empaquetador del shell" showAsIcon="1" r:id="rId2" imgW="1931040" imgH="491040" progId="Package">
                  <p:embed/>
                  <p:pic>
                    <p:nvPicPr>
                      <p:cNvPr id="0" name="Picture 2"/>
                      <p:cNvPicPr>
                        <a:picLocks noChangeAspect="1" noChangeArrowheads="1"/>
                      </p:cNvPicPr>
                      <p:nvPr/>
                    </p:nvPicPr>
                    <p:blipFill>
                      <a:blip r:embed="rId3"/>
                      <a:srcRect/>
                      <a:stretch>
                        <a:fillRect/>
                      </a:stretch>
                    </p:blipFill>
                    <p:spPr bwMode="auto">
                      <a:xfrm>
                        <a:off x="2987824" y="2852936"/>
                        <a:ext cx="3199564" cy="81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1 Título"/>
          <p:cNvSpPr txBox="1">
            <a:spLocks/>
          </p:cNvSpPr>
          <p:nvPr/>
        </p:nvSpPr>
        <p:spPr>
          <a:xfrm>
            <a:off x="467544" y="494116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4400" b="1" i="0" u="none" strike="noStrike" kern="1200" cap="none" spc="0" normalizeH="0" baseline="0" noProof="0" dirty="0">
                <a:ln>
                  <a:noFill/>
                </a:ln>
                <a:solidFill>
                  <a:schemeClr val="tx1"/>
                </a:solidFill>
                <a:effectLst/>
                <a:uLnTx/>
                <a:uFillTx/>
                <a:latin typeface="+mj-lt"/>
                <a:ea typeface="+mj-ea"/>
                <a:cs typeface="+mj-cs"/>
              </a:rPr>
              <a:t>Pero… es el mismo Proceso….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Comunicación Cliente - Servidor</a:t>
            </a:r>
          </a:p>
        </p:txBody>
      </p:sp>
      <p:sp>
        <p:nvSpPr>
          <p:cNvPr id="3" name="Marcador de contenido 2"/>
          <p:cNvSpPr>
            <a:spLocks noGrp="1"/>
          </p:cNvSpPr>
          <p:nvPr>
            <p:ph idx="1"/>
          </p:nvPr>
        </p:nvSpPr>
        <p:spPr>
          <a:xfrm>
            <a:off x="1331640" y="1988840"/>
            <a:ext cx="8363272" cy="4525963"/>
          </a:xfrm>
        </p:spPr>
        <p:txBody>
          <a:bodyPr/>
          <a:lstStyle/>
          <a:p>
            <a:r>
              <a:rPr lang="es-AR" dirty="0"/>
              <a:t>Sockets</a:t>
            </a:r>
          </a:p>
          <a:p>
            <a:endParaRPr lang="es-AR" dirty="0"/>
          </a:p>
          <a:p>
            <a:r>
              <a:rPr lang="es-AR" dirty="0"/>
              <a:t>Llamadas a Procedimientos Remotos (RPC)</a:t>
            </a:r>
          </a:p>
          <a:p>
            <a:endParaRPr lang="es-AR" dirty="0"/>
          </a:p>
          <a:p>
            <a:r>
              <a:rPr lang="es-AR" dirty="0"/>
              <a:t>Invocación de Métodos Remotos (RMI)</a:t>
            </a:r>
          </a:p>
        </p:txBody>
      </p:sp>
    </p:spTree>
    <p:extLst>
      <p:ext uri="{BB962C8B-B14F-4D97-AF65-F5344CB8AC3E}">
        <p14:creationId xmlns:p14="http://schemas.microsoft.com/office/powerpoint/2010/main" val="334107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80528" y="-171400"/>
            <a:ext cx="8229600" cy="1143000"/>
          </a:xfrm>
        </p:spPr>
        <p:txBody>
          <a:bodyPr/>
          <a:lstStyle/>
          <a:p>
            <a:r>
              <a:rPr lang="es-AR" b="1" dirty="0"/>
              <a:t>Sockets (intro)</a:t>
            </a:r>
          </a:p>
        </p:txBody>
      </p:sp>
      <p:sp>
        <p:nvSpPr>
          <p:cNvPr id="3" name="2 Marcador de contenido"/>
          <p:cNvSpPr>
            <a:spLocks noGrp="1"/>
          </p:cNvSpPr>
          <p:nvPr>
            <p:ph idx="1"/>
          </p:nvPr>
        </p:nvSpPr>
        <p:spPr>
          <a:xfrm>
            <a:off x="251520" y="708949"/>
            <a:ext cx="8686800" cy="3888432"/>
          </a:xfrm>
        </p:spPr>
        <p:txBody>
          <a:bodyPr>
            <a:noAutofit/>
          </a:bodyPr>
          <a:lstStyle/>
          <a:p>
            <a:pPr marL="0" indent="0">
              <a:buNone/>
            </a:pPr>
            <a:r>
              <a:rPr lang="es-AR" sz="2000" dirty="0"/>
              <a:t>Un </a:t>
            </a:r>
            <a:r>
              <a:rPr lang="es-AR" sz="2000" b="1" dirty="0"/>
              <a:t>socket</a:t>
            </a:r>
            <a:r>
              <a:rPr lang="es-AR" sz="2000" dirty="0"/>
              <a:t> se define como un punto terminal de comunicación. Una pareja de procesos que se comunican a través de una red emplea una pareja de sockets, uno para cada proceso. </a:t>
            </a:r>
          </a:p>
          <a:p>
            <a:pPr marL="0" indent="0">
              <a:buNone/>
            </a:pPr>
            <a:endParaRPr lang="es-AR" sz="2000" dirty="0"/>
          </a:p>
          <a:p>
            <a:pPr marL="0" indent="0">
              <a:buNone/>
            </a:pPr>
            <a:r>
              <a:rPr lang="es-AR" sz="2000" dirty="0"/>
              <a:t>Cada socket se identifica mediante una IP concatenada con un numero de puerto.</a:t>
            </a:r>
          </a:p>
          <a:p>
            <a:pPr marL="0" indent="0">
              <a:buNone/>
            </a:pPr>
            <a:endParaRPr lang="es-AR" sz="2000" dirty="0"/>
          </a:p>
          <a:p>
            <a:pPr marL="0" indent="0">
              <a:buNone/>
            </a:pPr>
            <a:r>
              <a:rPr lang="es-AR" sz="2000" dirty="0"/>
              <a:t>Se emplean en Modelo Cliente – Servidor</a:t>
            </a:r>
          </a:p>
          <a:p>
            <a:pPr marL="0" indent="0">
              <a:buNone/>
            </a:pPr>
            <a:endParaRPr lang="es-AR" sz="2000" dirty="0"/>
          </a:p>
          <a:p>
            <a:pPr marL="0" indent="0">
              <a:buNone/>
            </a:pPr>
            <a:r>
              <a:rPr lang="es-AR" sz="2000" dirty="0"/>
              <a:t>Los servidores que implementan servicios específicos (como telnet, ftp, http) se ponen a la escucha en puertos bien conocidos (telnet escucha en el 23, ftp en el 21 y un http en el 80). </a:t>
            </a:r>
          </a:p>
        </p:txBody>
      </p:sp>
      <p:sp>
        <p:nvSpPr>
          <p:cNvPr id="5" name="Rectángulo 4"/>
          <p:cNvSpPr/>
          <p:nvPr/>
        </p:nvSpPr>
        <p:spPr>
          <a:xfrm>
            <a:off x="1835696" y="5103308"/>
            <a:ext cx="1868663" cy="807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Socket</a:t>
            </a:r>
          </a:p>
          <a:p>
            <a:pPr algn="ctr"/>
            <a:r>
              <a:rPr lang="es-AR" dirty="0"/>
              <a:t>192.168.2.1:1648</a:t>
            </a:r>
          </a:p>
        </p:txBody>
      </p:sp>
      <p:sp>
        <p:nvSpPr>
          <p:cNvPr id="8" name="Rectángulo 7"/>
          <p:cNvSpPr/>
          <p:nvPr/>
        </p:nvSpPr>
        <p:spPr>
          <a:xfrm>
            <a:off x="6228184" y="4920918"/>
            <a:ext cx="2376264" cy="1172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lt1"/>
                </a:solidFill>
              </a:rPr>
              <a:t>Socket: 190.220.3.107:80</a:t>
            </a:r>
          </a:p>
        </p:txBody>
      </p:sp>
      <p:sp>
        <p:nvSpPr>
          <p:cNvPr id="7" name="Nube 6"/>
          <p:cNvSpPr/>
          <p:nvPr/>
        </p:nvSpPr>
        <p:spPr>
          <a:xfrm>
            <a:off x="4262282" y="5075058"/>
            <a:ext cx="1224136" cy="86409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cxnSp>
        <p:nvCxnSpPr>
          <p:cNvPr id="11" name="Conector recto de flecha 10"/>
          <p:cNvCxnSpPr>
            <a:stCxn id="5" idx="3"/>
            <a:endCxn id="7" idx="2"/>
          </p:cNvCxnSpPr>
          <p:nvPr/>
        </p:nvCxnSpPr>
        <p:spPr>
          <a:xfrm>
            <a:off x="3704359" y="5507106"/>
            <a:ext cx="5617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ector recto de flecha 12"/>
          <p:cNvCxnSpPr>
            <a:endCxn id="8" idx="1"/>
          </p:cNvCxnSpPr>
          <p:nvPr/>
        </p:nvCxnSpPr>
        <p:spPr>
          <a:xfrm>
            <a:off x="5486418" y="5502791"/>
            <a:ext cx="741766" cy="4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CuadroTexto 13"/>
          <p:cNvSpPr txBox="1"/>
          <p:nvPr/>
        </p:nvSpPr>
        <p:spPr>
          <a:xfrm>
            <a:off x="2369597" y="4665678"/>
            <a:ext cx="815288" cy="369332"/>
          </a:xfrm>
          <a:prstGeom prst="rect">
            <a:avLst/>
          </a:prstGeom>
          <a:noFill/>
        </p:spPr>
        <p:txBody>
          <a:bodyPr wrap="none" rtlCol="0">
            <a:spAutoFit/>
          </a:bodyPr>
          <a:lstStyle/>
          <a:p>
            <a:r>
              <a:rPr lang="es-AR" b="1" dirty="0"/>
              <a:t>Host A</a:t>
            </a:r>
          </a:p>
        </p:txBody>
      </p:sp>
      <p:sp>
        <p:nvSpPr>
          <p:cNvPr id="16" name="CuadroTexto 15"/>
          <p:cNvSpPr txBox="1"/>
          <p:nvPr/>
        </p:nvSpPr>
        <p:spPr>
          <a:xfrm>
            <a:off x="6876256" y="4528772"/>
            <a:ext cx="986617" cy="369332"/>
          </a:xfrm>
          <a:prstGeom prst="rect">
            <a:avLst/>
          </a:prstGeom>
          <a:noFill/>
        </p:spPr>
        <p:txBody>
          <a:bodyPr wrap="none" rtlCol="0">
            <a:spAutoFit/>
          </a:bodyPr>
          <a:lstStyle/>
          <a:p>
            <a:r>
              <a:rPr lang="es-AR" b="1" dirty="0"/>
              <a:t>Servidor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Sockets (FULL)</a:t>
            </a:r>
            <a:endParaRPr lang="es-AR" dirty="0"/>
          </a:p>
        </p:txBody>
      </p:sp>
      <p:graphicFrame>
        <p:nvGraphicFramePr>
          <p:cNvPr id="121858" name="Object 2"/>
          <p:cNvGraphicFramePr>
            <a:graphicFrameLocks noChangeAspect="1"/>
          </p:cNvGraphicFramePr>
          <p:nvPr>
            <p:extLst>
              <p:ext uri="{D42A27DB-BD31-4B8C-83A1-F6EECF244321}">
                <p14:modId xmlns:p14="http://schemas.microsoft.com/office/powerpoint/2010/main" val="4233532362"/>
              </p:ext>
            </p:extLst>
          </p:nvPr>
        </p:nvGraphicFramePr>
        <p:xfrm>
          <a:off x="2483768" y="2636912"/>
          <a:ext cx="4480581" cy="1224136"/>
        </p:xfrm>
        <a:graphic>
          <a:graphicData uri="http://schemas.openxmlformats.org/presentationml/2006/ole">
            <mc:AlternateContent xmlns:mc="http://schemas.openxmlformats.org/markup-compatibility/2006">
              <mc:Choice xmlns:v="urn:schemas-microsoft-com:vml" Requires="v">
                <p:oleObj name="Objeto empaquetador del shell" showAsIcon="1" r:id="rId2" imgW="1794960" imgH="491040" progId="Package">
                  <p:embed/>
                </p:oleObj>
              </mc:Choice>
              <mc:Fallback>
                <p:oleObj name="Objeto empaquetador del shell" showAsIcon="1" r:id="rId2" imgW="1794960" imgH="491040" progId="Package">
                  <p:embed/>
                  <p:pic>
                    <p:nvPicPr>
                      <p:cNvPr id="0" name="Picture 2"/>
                      <p:cNvPicPr>
                        <a:picLocks noChangeAspect="1" noChangeArrowheads="1"/>
                      </p:cNvPicPr>
                      <p:nvPr/>
                    </p:nvPicPr>
                    <p:blipFill>
                      <a:blip r:embed="rId3"/>
                      <a:srcRect/>
                      <a:stretch>
                        <a:fillRect/>
                      </a:stretch>
                    </p:blipFill>
                    <p:spPr bwMode="auto">
                      <a:xfrm>
                        <a:off x="2483768" y="2636912"/>
                        <a:ext cx="4480581" cy="1224136"/>
                      </a:xfrm>
                      <a:prstGeom prst="rect">
                        <a:avLst/>
                      </a:prstGeom>
                      <a:noFill/>
                      <a:ln>
                        <a:noFill/>
                      </a:ln>
                      <a:effec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419" b="1" dirty="0"/>
              <a:t>Procesos / Programas</a:t>
            </a:r>
            <a:endParaRPr lang="es-AR" b="1" dirty="0"/>
          </a:p>
        </p:txBody>
      </p:sp>
      <p:graphicFrame>
        <p:nvGraphicFramePr>
          <p:cNvPr id="4" name="Google Shape;99;p15"/>
          <p:cNvGraphicFramePr/>
          <p:nvPr>
            <p:extLst>
              <p:ext uri="{D42A27DB-BD31-4B8C-83A1-F6EECF244321}">
                <p14:modId xmlns:p14="http://schemas.microsoft.com/office/powerpoint/2010/main" val="2632127907"/>
              </p:ext>
            </p:extLst>
          </p:nvPr>
        </p:nvGraphicFramePr>
        <p:xfrm>
          <a:off x="611560" y="1562424"/>
          <a:ext cx="8208911" cy="4386857"/>
        </p:xfrm>
        <a:graphic>
          <a:graphicData uri="http://schemas.openxmlformats.org/drawingml/2006/table">
            <a:tbl>
              <a:tblPr>
                <a:noFill/>
              </a:tblPr>
              <a:tblGrid>
                <a:gridCol w="4124661">
                  <a:extLst>
                    <a:ext uri="{9D8B030D-6E8A-4147-A177-3AD203B41FA5}">
                      <a16:colId xmlns:a16="http://schemas.microsoft.com/office/drawing/2014/main" val="20000"/>
                    </a:ext>
                  </a:extLst>
                </a:gridCol>
                <a:gridCol w="4084250">
                  <a:extLst>
                    <a:ext uri="{9D8B030D-6E8A-4147-A177-3AD203B41FA5}">
                      <a16:colId xmlns:a16="http://schemas.microsoft.com/office/drawing/2014/main" val="20001"/>
                    </a:ext>
                  </a:extLst>
                </a:gridCol>
              </a:tblGrid>
              <a:tr h="785296">
                <a:tc>
                  <a:txBody>
                    <a:bodyPr/>
                    <a:lstStyle/>
                    <a:p>
                      <a:pPr marL="0" lvl="0" indent="0" algn="ctr" rtl="0">
                        <a:spcBef>
                          <a:spcPts val="0"/>
                        </a:spcBef>
                        <a:spcAft>
                          <a:spcPts val="0"/>
                        </a:spcAft>
                        <a:buNone/>
                      </a:pPr>
                      <a:r>
                        <a:rPr lang="es-419" sz="1700" b="1" dirty="0"/>
                        <a:t>Proceso</a:t>
                      </a:r>
                    </a:p>
                    <a:p>
                      <a:pPr marL="0" lvl="0" indent="0" algn="ctr" rtl="0">
                        <a:spcBef>
                          <a:spcPts val="0"/>
                        </a:spcBef>
                        <a:spcAft>
                          <a:spcPts val="0"/>
                        </a:spcAft>
                        <a:buNone/>
                      </a:pPr>
                      <a:endParaRPr sz="1700" b="1" dirty="0"/>
                    </a:p>
                  </a:txBody>
                  <a:tcPr marL="91425" marR="91425" marT="91425" marB="91425"/>
                </a:tc>
                <a:tc>
                  <a:txBody>
                    <a:bodyPr/>
                    <a:lstStyle/>
                    <a:p>
                      <a:pPr marL="0" lvl="0" indent="0" algn="ctr" rtl="0">
                        <a:spcBef>
                          <a:spcPts val="0"/>
                        </a:spcBef>
                        <a:spcAft>
                          <a:spcPts val="0"/>
                        </a:spcAft>
                        <a:buNone/>
                      </a:pPr>
                      <a:r>
                        <a:rPr lang="es-419" sz="1700" b="1" dirty="0"/>
                        <a:t>Programa</a:t>
                      </a:r>
                      <a:endParaRPr sz="1700" b="1" dirty="0"/>
                    </a:p>
                  </a:txBody>
                  <a:tcPr marL="91425" marR="91425" marT="91425" marB="91425"/>
                </a:tc>
                <a:extLst>
                  <a:ext uri="{0D108BD9-81ED-4DB2-BD59-A6C34878D82A}">
                    <a16:rowId xmlns:a16="http://schemas.microsoft.com/office/drawing/2014/main" val="10000"/>
                  </a:ext>
                </a:extLst>
              </a:tr>
              <a:tr h="785296">
                <a:tc>
                  <a:txBody>
                    <a:bodyPr/>
                    <a:lstStyle/>
                    <a:p>
                      <a:pPr marL="0" lvl="0" indent="0" algn="l" rtl="0">
                        <a:spcBef>
                          <a:spcPts val="0"/>
                        </a:spcBef>
                        <a:spcAft>
                          <a:spcPts val="0"/>
                        </a:spcAft>
                        <a:buNone/>
                      </a:pPr>
                      <a:r>
                        <a:rPr lang="es-419" sz="1700" dirty="0"/>
                        <a:t>Es dinámico.</a:t>
                      </a:r>
                      <a:endParaRPr sz="1700" dirty="0"/>
                    </a:p>
                  </a:txBody>
                  <a:tcPr marL="91425" marR="91425" marT="91425" marB="91425" anchor="ctr"/>
                </a:tc>
                <a:tc>
                  <a:txBody>
                    <a:bodyPr/>
                    <a:lstStyle/>
                    <a:p>
                      <a:pPr marL="0" lvl="0" indent="0" algn="l" rtl="0">
                        <a:spcBef>
                          <a:spcPts val="0"/>
                        </a:spcBef>
                        <a:spcAft>
                          <a:spcPts val="0"/>
                        </a:spcAft>
                        <a:buNone/>
                      </a:pPr>
                      <a:r>
                        <a:rPr lang="es-419" sz="1700" dirty="0"/>
                        <a:t>Es estático</a:t>
                      </a:r>
                      <a:endParaRPr sz="1700" dirty="0"/>
                    </a:p>
                  </a:txBody>
                  <a:tcPr marL="91425" marR="91425" marT="91425" marB="91425" anchor="ctr"/>
                </a:tc>
                <a:extLst>
                  <a:ext uri="{0D108BD9-81ED-4DB2-BD59-A6C34878D82A}">
                    <a16:rowId xmlns:a16="http://schemas.microsoft.com/office/drawing/2014/main" val="10001"/>
                  </a:ext>
                </a:extLst>
              </a:tr>
              <a:tr h="785296">
                <a:tc>
                  <a:txBody>
                    <a:bodyPr/>
                    <a:lstStyle/>
                    <a:p>
                      <a:pPr marL="0" lvl="0" indent="0" algn="l" rtl="0">
                        <a:spcBef>
                          <a:spcPts val="0"/>
                        </a:spcBef>
                        <a:spcAft>
                          <a:spcPts val="0"/>
                        </a:spcAft>
                        <a:buNone/>
                      </a:pPr>
                      <a:r>
                        <a:rPr lang="es-419" sz="1700" dirty="0"/>
                        <a:t>Tiene valor de program counter.</a:t>
                      </a:r>
                      <a:endParaRPr sz="1700" dirty="0"/>
                    </a:p>
                  </a:txBody>
                  <a:tcPr marL="91425" marR="91425" marT="91425" marB="91425" anchor="ctr"/>
                </a:tc>
                <a:tc>
                  <a:txBody>
                    <a:bodyPr/>
                    <a:lstStyle/>
                    <a:p>
                      <a:pPr marL="0" lvl="0" indent="0" algn="l" rtl="0">
                        <a:spcBef>
                          <a:spcPts val="0"/>
                        </a:spcBef>
                        <a:spcAft>
                          <a:spcPts val="0"/>
                        </a:spcAft>
                        <a:buNone/>
                      </a:pPr>
                      <a:r>
                        <a:rPr lang="es-419" sz="1700" dirty="0"/>
                        <a:t>No tiene program counter.</a:t>
                      </a:r>
                      <a:endParaRPr sz="1700" dirty="0"/>
                    </a:p>
                  </a:txBody>
                  <a:tcPr marL="91425" marR="91425" marT="91425" marB="91425" anchor="ctr"/>
                </a:tc>
                <a:extLst>
                  <a:ext uri="{0D108BD9-81ED-4DB2-BD59-A6C34878D82A}">
                    <a16:rowId xmlns:a16="http://schemas.microsoft.com/office/drawing/2014/main" val="10002"/>
                  </a:ext>
                </a:extLst>
              </a:tr>
              <a:tr h="785296">
                <a:tc>
                  <a:txBody>
                    <a:bodyPr/>
                    <a:lstStyle/>
                    <a:p>
                      <a:pPr marL="0" lvl="0" indent="0" algn="l" rtl="0">
                        <a:spcBef>
                          <a:spcPts val="0"/>
                        </a:spcBef>
                        <a:spcAft>
                          <a:spcPts val="0"/>
                        </a:spcAft>
                        <a:buNone/>
                      </a:pPr>
                      <a:r>
                        <a:rPr lang="es-419" sz="1700" dirty="0"/>
                        <a:t>Tiene valor de otros registros.</a:t>
                      </a:r>
                      <a:endParaRPr sz="1700" dirty="0"/>
                    </a:p>
                  </a:txBody>
                  <a:tcPr marL="91425" marR="91425" marT="91425" marB="91425" anchor="ctr"/>
                </a:tc>
                <a:tc>
                  <a:txBody>
                    <a:bodyPr/>
                    <a:lstStyle/>
                    <a:p>
                      <a:pPr marL="0" lvl="0" indent="0" algn="l" rtl="0">
                        <a:spcBef>
                          <a:spcPts val="0"/>
                        </a:spcBef>
                        <a:spcAft>
                          <a:spcPts val="0"/>
                        </a:spcAft>
                        <a:buNone/>
                      </a:pPr>
                      <a:r>
                        <a:rPr lang="es-419" sz="1700" dirty="0"/>
                        <a:t>No tiene valor de los otros registros.</a:t>
                      </a:r>
                      <a:endParaRPr sz="1700" dirty="0"/>
                    </a:p>
                  </a:txBody>
                  <a:tcPr marL="91425" marR="91425" marT="91425" marB="91425" anchor="ctr"/>
                </a:tc>
                <a:extLst>
                  <a:ext uri="{0D108BD9-81ED-4DB2-BD59-A6C34878D82A}">
                    <a16:rowId xmlns:a16="http://schemas.microsoft.com/office/drawing/2014/main" val="10003"/>
                  </a:ext>
                </a:extLst>
              </a:tr>
              <a:tr h="1245673">
                <a:tc>
                  <a:txBody>
                    <a:bodyPr/>
                    <a:lstStyle/>
                    <a:p>
                      <a:pPr marL="0" lvl="0" indent="0" algn="l" rtl="0">
                        <a:spcBef>
                          <a:spcPts val="0"/>
                        </a:spcBef>
                        <a:spcAft>
                          <a:spcPts val="0"/>
                        </a:spcAft>
                        <a:buNone/>
                      </a:pPr>
                      <a:r>
                        <a:rPr lang="es-419" sz="1700" dirty="0"/>
                        <a:t>Su ciclo de vida comprende desde que se lo “dispara” hasta que termina.</a:t>
                      </a:r>
                      <a:endParaRPr sz="1700" dirty="0"/>
                    </a:p>
                  </a:txBody>
                  <a:tcPr marL="91425" marR="91425" marT="91425" marB="91425" anchor="ctr"/>
                </a:tc>
                <a:tc>
                  <a:txBody>
                    <a:bodyPr/>
                    <a:lstStyle/>
                    <a:p>
                      <a:pPr marL="0" lvl="0" indent="0" algn="l" rtl="0">
                        <a:spcBef>
                          <a:spcPts val="0"/>
                        </a:spcBef>
                        <a:spcAft>
                          <a:spcPts val="0"/>
                        </a:spcAft>
                        <a:buNone/>
                      </a:pPr>
                      <a:r>
                        <a:rPr lang="es-419" sz="1700" dirty="0"/>
                        <a:t>Existe desde que se edita hasta que se borra</a:t>
                      </a:r>
                      <a:endParaRPr sz="1700" dirty="0"/>
                    </a:p>
                  </a:txBody>
                  <a:tcPr marL="91425" marR="91425" marT="91425" marB="91425" anchor="ctr"/>
                </a:tc>
                <a:extLst>
                  <a:ext uri="{0D108BD9-81ED-4DB2-BD59-A6C34878D82A}">
                    <a16:rowId xmlns:a16="http://schemas.microsoft.com/office/drawing/2014/main" val="10004"/>
                  </a:ext>
                </a:extLst>
              </a:tr>
            </a:tbl>
          </a:graphicData>
        </a:graphic>
      </p:graphicFrame>
      <p:pic>
        <p:nvPicPr>
          <p:cNvPr id="5" name="Imagen 4"/>
          <p:cNvPicPr>
            <a:picLocks noChangeAspect="1"/>
          </p:cNvPicPr>
          <p:nvPr/>
        </p:nvPicPr>
        <p:blipFill>
          <a:blip r:embed="rId2"/>
          <a:stretch>
            <a:fillRect/>
          </a:stretch>
        </p:blipFill>
        <p:spPr>
          <a:xfrm>
            <a:off x="7236296" y="69722"/>
            <a:ext cx="922129" cy="1439011"/>
          </a:xfrm>
          <a:prstGeom prst="rect">
            <a:avLst/>
          </a:prstGeom>
        </p:spPr>
      </p:pic>
      <p:pic>
        <p:nvPicPr>
          <p:cNvPr id="6" name="Imagen 5"/>
          <p:cNvPicPr>
            <a:picLocks noChangeAspect="1"/>
          </p:cNvPicPr>
          <p:nvPr/>
        </p:nvPicPr>
        <p:blipFill>
          <a:blip r:embed="rId2"/>
          <a:stretch>
            <a:fillRect/>
          </a:stretch>
        </p:blipFill>
        <p:spPr>
          <a:xfrm>
            <a:off x="611560" y="16032"/>
            <a:ext cx="922129" cy="1439011"/>
          </a:xfrm>
          <a:prstGeom prst="rect">
            <a:avLst/>
          </a:prstGeom>
        </p:spPr>
      </p:pic>
      <p:pic>
        <p:nvPicPr>
          <p:cNvPr id="7" name="Imagen 6"/>
          <p:cNvPicPr>
            <a:picLocks noChangeAspect="1"/>
          </p:cNvPicPr>
          <p:nvPr/>
        </p:nvPicPr>
        <p:blipFill>
          <a:blip r:embed="rId2"/>
          <a:stretch>
            <a:fillRect/>
          </a:stretch>
        </p:blipFill>
        <p:spPr>
          <a:xfrm>
            <a:off x="8158425" y="51020"/>
            <a:ext cx="922129" cy="1439011"/>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2536" y="274638"/>
            <a:ext cx="8229600" cy="1143000"/>
          </a:xfrm>
        </p:spPr>
        <p:txBody>
          <a:bodyPr/>
          <a:lstStyle/>
          <a:p>
            <a:r>
              <a:rPr lang="es-AR" b="1" dirty="0"/>
              <a:t>RPC (Remote Procedure Call)</a:t>
            </a:r>
          </a:p>
        </p:txBody>
      </p:sp>
      <p:sp>
        <p:nvSpPr>
          <p:cNvPr id="3" name="2 Marcador de contenido"/>
          <p:cNvSpPr>
            <a:spLocks noGrp="1"/>
          </p:cNvSpPr>
          <p:nvPr>
            <p:ph idx="1"/>
          </p:nvPr>
        </p:nvSpPr>
        <p:spPr>
          <a:xfrm>
            <a:off x="457200" y="1417639"/>
            <a:ext cx="8229600" cy="5035698"/>
          </a:xfrm>
        </p:spPr>
        <p:txBody>
          <a:bodyPr>
            <a:normAutofit fontScale="47500" lnSpcReduction="20000"/>
          </a:bodyPr>
          <a:lstStyle/>
          <a:p>
            <a:pPr marL="0" indent="0">
              <a:buNone/>
            </a:pPr>
            <a:r>
              <a:rPr lang="es-AR" dirty="0"/>
              <a:t>Se diseñaron como un método para abstraer los mecanismos de llamadas a procedimientos, con el fin de utilizarlos entre sistemas conectados en red. </a:t>
            </a:r>
          </a:p>
          <a:p>
            <a:pPr marL="0" indent="0">
              <a:buNone/>
            </a:pPr>
            <a:endParaRPr lang="es-AR" dirty="0"/>
          </a:p>
          <a:p>
            <a:pPr marL="0" indent="0">
              <a:buNone/>
            </a:pPr>
            <a:r>
              <a:rPr lang="es-AR" dirty="0"/>
              <a:t>Son similares con el IPC, y usualmente los RPC se implementan sobre éstos. Al contrario que con la facilidad IPC, los mensajes intercambiados en la comunicación mediante RPC están bien estructurados y, por tanto, no son simples paquetes de datos. </a:t>
            </a:r>
          </a:p>
          <a:p>
            <a:pPr marL="0" indent="0">
              <a:buNone/>
            </a:pPr>
            <a:endParaRPr lang="es-AR" dirty="0"/>
          </a:p>
          <a:p>
            <a:pPr marL="0" indent="0">
              <a:buNone/>
            </a:pPr>
            <a:r>
              <a:rPr lang="es-AR" dirty="0"/>
              <a:t>Cada mensaje se dirige a un demonio RPC que escucha en un puerto del sistema remoto y cada uno contiene un identificador de la función que se va a ejecutar y los parámetros que hay que pasar en dicha función. </a:t>
            </a:r>
          </a:p>
          <a:p>
            <a:pPr marL="0" indent="0">
              <a:buNone/>
            </a:pPr>
            <a:endParaRPr lang="es-AR" dirty="0"/>
          </a:p>
          <a:p>
            <a:pPr marL="0" indent="0">
              <a:buNone/>
            </a:pPr>
            <a:r>
              <a:rPr lang="es-AR" dirty="0"/>
              <a:t>La función se ejecuta entonces de la forma solicitada y se devuelven los posibles datos de salida a quien haya efectuado la solicitud usando un mensaje diferente. </a:t>
            </a:r>
          </a:p>
          <a:p>
            <a:pPr marL="0" indent="0">
              <a:buNone/>
            </a:pPr>
            <a:endParaRPr lang="es-AR" dirty="0"/>
          </a:p>
          <a:p>
            <a:pPr marL="0" indent="0">
              <a:buNone/>
            </a:pPr>
            <a:r>
              <a:rPr lang="es-AR" dirty="0"/>
              <a:t>Un </a:t>
            </a:r>
            <a:r>
              <a:rPr lang="es-AR" b="1" dirty="0"/>
              <a:t>puerto</a:t>
            </a:r>
            <a:r>
              <a:rPr lang="es-AR" dirty="0"/>
              <a:t> es un numero. incluido al principio del  paquete de mensaje. Aunque un sistema normalmente sólo tiene una dirección de red, puede tener muchos puertos en esa dirección para diferenciar los distintos servicios de red que soporta.</a:t>
            </a:r>
          </a:p>
          <a:p>
            <a:pPr marL="0" indent="0">
              <a:buNone/>
            </a:pPr>
            <a:endParaRPr lang="es-AR" dirty="0"/>
          </a:p>
          <a:p>
            <a:pPr marL="0" indent="0">
              <a:buNone/>
            </a:pPr>
            <a:r>
              <a:rPr lang="es-AR" dirty="0"/>
              <a:t>Si un proceso remoto necesita un servicio, envía un mensaje al puerto apropiado. La semántica de las llamadas RPC permite a un cliente invocar un procedimiento de un host remoto del mismo modo que invocaría un procedimiento local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r>
              <a:rPr lang="es-AR" dirty="0"/>
              <a:t>Las aplicaciones RMI están compuestas por dos programas</a:t>
            </a:r>
          </a:p>
          <a:p>
            <a:pPr marL="0" indent="0">
              <a:buNone/>
            </a:pPr>
            <a:r>
              <a:rPr lang="es-AR" b="1" dirty="0"/>
              <a:t>El servidor </a:t>
            </a:r>
            <a:r>
              <a:rPr lang="es-AR" dirty="0"/>
              <a:t>crea un objeto (remoto), crea una referencia accesible para poder invocarse de forma remota y queda a la espera que un cliente la invoque.</a:t>
            </a:r>
          </a:p>
          <a:p>
            <a:pPr marL="0" indent="0">
              <a:buNone/>
            </a:pPr>
            <a:r>
              <a:rPr lang="es-AR" b="1" dirty="0"/>
              <a:t>El Cliente </a:t>
            </a:r>
            <a:r>
              <a:rPr lang="es-AR" dirty="0"/>
              <a:t>obtiene la referencia al objeto remoto y consume el método publicado por el servidor.</a:t>
            </a:r>
          </a:p>
          <a:p>
            <a:pPr marL="0" indent="0">
              <a:buNone/>
            </a:pPr>
            <a:endParaRPr lang="es-AR" dirty="0"/>
          </a:p>
        </p:txBody>
      </p:sp>
      <p:sp>
        <p:nvSpPr>
          <p:cNvPr id="4" name="1 Título"/>
          <p:cNvSpPr>
            <a:spLocks noGrp="1"/>
          </p:cNvSpPr>
          <p:nvPr>
            <p:ph type="title"/>
          </p:nvPr>
        </p:nvSpPr>
        <p:spPr/>
        <p:txBody>
          <a:bodyPr>
            <a:normAutofit fontScale="90000"/>
          </a:bodyPr>
          <a:lstStyle/>
          <a:p>
            <a:r>
              <a:rPr lang="es-ES" b="1" dirty="0"/>
              <a:t>Invocación de métodos remotos (RMI)</a:t>
            </a:r>
            <a:endParaRPr lang="es-AR" b="1" dirty="0"/>
          </a:p>
        </p:txBody>
      </p:sp>
    </p:spTree>
    <p:extLst>
      <p:ext uri="{BB962C8B-B14F-4D97-AF65-F5344CB8AC3E}">
        <p14:creationId xmlns:p14="http://schemas.microsoft.com/office/powerpoint/2010/main" val="1185224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990"/>
            <a:ext cx="8435280" cy="1143000"/>
          </a:xfrm>
        </p:spPr>
        <p:txBody>
          <a:bodyPr>
            <a:normAutofit fontScale="90000"/>
          </a:bodyPr>
          <a:lstStyle/>
          <a:p>
            <a:r>
              <a:rPr lang="es-ES" b="1" dirty="0"/>
              <a:t>Invocación de métodos remotos (RMI)</a:t>
            </a:r>
            <a:endParaRPr lang="es-AR" b="1" dirty="0"/>
          </a:p>
        </p:txBody>
      </p:sp>
      <p:sp>
        <p:nvSpPr>
          <p:cNvPr id="3" name="2 Marcador de contenido"/>
          <p:cNvSpPr>
            <a:spLocks noGrp="1"/>
          </p:cNvSpPr>
          <p:nvPr>
            <p:ph idx="1"/>
          </p:nvPr>
        </p:nvSpPr>
        <p:spPr>
          <a:xfrm>
            <a:off x="457200" y="1268760"/>
            <a:ext cx="8229600" cy="4857403"/>
          </a:xfrm>
        </p:spPr>
        <p:txBody>
          <a:bodyPr>
            <a:normAutofit fontScale="55000" lnSpcReduction="20000"/>
          </a:bodyPr>
          <a:lstStyle/>
          <a:p>
            <a:r>
              <a:rPr lang="es-ES" dirty="0"/>
              <a:t>La RMI es una funcionalidad Java similar a las llamadas de procedimientos remotos. RMI permite a una hebra invocar un método sobre un objeto remoto. </a:t>
            </a:r>
          </a:p>
          <a:p>
            <a:r>
              <a:rPr lang="es-ES" dirty="0"/>
              <a:t>Los objetos se consideran remotos si residen en una máquina virtual Java diferente</a:t>
            </a:r>
            <a:endParaRPr lang="es-AR" dirty="0"/>
          </a:p>
          <a:p>
            <a:r>
              <a:rPr lang="es-ES" dirty="0"/>
              <a:t>Los sistemas RMI y RPC difieren en dos aspectos fundamentales:</a:t>
            </a:r>
            <a:endParaRPr lang="es-AR" dirty="0"/>
          </a:p>
          <a:p>
            <a:pPr lvl="0"/>
            <a:r>
              <a:rPr lang="es-ES" dirty="0"/>
              <a:t>El mecanismo RPC soporta la programación procedimental, mientras que RMI se basa en objetos</a:t>
            </a:r>
            <a:endParaRPr lang="es-AR" dirty="0"/>
          </a:p>
          <a:p>
            <a:pPr lvl="0"/>
            <a:r>
              <a:rPr lang="es-ES" dirty="0"/>
              <a:t>Los parámetros para los procedimientos remotos en RPC son estructuras de datos ordinarios; con RMI es posible pasar objetos como parámetros a los métodos remotos</a:t>
            </a:r>
            <a:endParaRPr lang="es-AR" dirty="0"/>
          </a:p>
          <a:p>
            <a:r>
              <a:rPr lang="es-ES" dirty="0"/>
              <a:t>RMI implementa el objeto remoto utilizando stubs y esqueletos. Un stub es un proxy para el objeto remoto y reside en el cliente. Cuando un cliente invoca un método remoto, se llama al stub correspondiente al objeto remoto. Este stub del lado del cliente es responsable de crear un paquete (con nombre y los parámetros del método, envueltos). El stub envía entonces ese paquete al servidor, donde el esqueleto correspondiente al objeto remoto lo recibe. El esqueleto es responsable de desenvolver los parámetros y de invocar el método deseado en el servidor. </a:t>
            </a:r>
          </a:p>
          <a:p>
            <a:r>
              <a:rPr lang="es-ES" dirty="0"/>
              <a:t>El esqueleto envuelve entonces el valor de retorno en un paquete y lo devuelve al cliente. </a:t>
            </a:r>
          </a:p>
          <a:p>
            <a:r>
              <a:rPr lang="es-ES" dirty="0"/>
              <a:t>El stub desenvuelve el valor de retorno y se lo pasa al cliente.</a:t>
            </a:r>
            <a:endParaRPr lang="es-A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88640"/>
            <a:ext cx="8229600" cy="1143000"/>
          </a:xfrm>
        </p:spPr>
        <p:txBody>
          <a:bodyPr/>
          <a:lstStyle/>
          <a:p>
            <a:r>
              <a:rPr lang="es-AR" b="1" dirty="0"/>
              <a:t>FIN</a:t>
            </a:r>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1484784"/>
            <a:ext cx="7506495" cy="396110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POST-CREDITOS</a:t>
            </a:r>
          </a:p>
        </p:txBody>
      </p:sp>
      <p:sp>
        <p:nvSpPr>
          <p:cNvPr id="3" name="2 Marcador de contenido"/>
          <p:cNvSpPr>
            <a:spLocks noGrp="1"/>
          </p:cNvSpPr>
          <p:nvPr>
            <p:ph idx="1"/>
          </p:nvPr>
        </p:nvSpPr>
        <p:spPr/>
        <p:txBody>
          <a:bodyPr/>
          <a:lstStyle/>
          <a:p>
            <a:r>
              <a:rPr lang="es-AR" dirty="0"/>
              <a:t>Ver película </a:t>
            </a:r>
            <a:r>
              <a:rPr lang="es-AR" b="1" dirty="0"/>
              <a:t>“Inception”</a:t>
            </a:r>
          </a:p>
          <a:p>
            <a:r>
              <a:rPr lang="es-AR" dirty="0">
                <a:hlinkClick r:id="rId2"/>
              </a:rPr>
              <a:t>https://en.wikipedia.org/wiki/Inception</a:t>
            </a:r>
            <a:endParaRPr lang="es-AR" dirty="0"/>
          </a:p>
          <a:p>
            <a:pPr>
              <a:buNone/>
            </a:pPr>
            <a:endParaRPr lang="es-AR" dirty="0"/>
          </a:p>
          <a:p>
            <a:r>
              <a:rPr lang="es-AR" dirty="0"/>
              <a:t>Ver Rick y Morty "</a:t>
            </a:r>
            <a:r>
              <a:rPr lang="es-AR" dirty="0">
                <a:hlinkClick r:id="rId3" tooltip="Lawnmower Dog"/>
              </a:rPr>
              <a:t>Lawnmower Dog</a:t>
            </a:r>
            <a:r>
              <a:rPr lang="es-AR" dirty="0"/>
              <a:t>“ (T1C2)</a:t>
            </a:r>
          </a:p>
          <a:p>
            <a:r>
              <a:rPr lang="es-AR" dirty="0"/>
              <a:t>Ver Rick y </a:t>
            </a:r>
            <a:r>
              <a:rPr lang="es-AR" dirty="0" err="1"/>
              <a:t>Morty</a:t>
            </a:r>
            <a:r>
              <a:rPr lang="es-AR" dirty="0"/>
              <a:t> “</a:t>
            </a:r>
            <a:r>
              <a:rPr lang="es-AR" dirty="0" err="1"/>
              <a:t>Meeseeks</a:t>
            </a:r>
            <a:r>
              <a:rPr lang="es-AR" dirty="0"/>
              <a:t> and </a:t>
            </a:r>
            <a:r>
              <a:rPr lang="es-AR" dirty="0" err="1"/>
              <a:t>Destroy</a:t>
            </a:r>
            <a:r>
              <a:rPr lang="es-AR" dirty="0"/>
              <a:t>” (T1C5)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Procesos</a:t>
            </a:r>
          </a:p>
        </p:txBody>
      </p:sp>
      <p:sp>
        <p:nvSpPr>
          <p:cNvPr id="3" name="2 Marcador de contenido"/>
          <p:cNvSpPr>
            <a:spLocks noGrp="1"/>
          </p:cNvSpPr>
          <p:nvPr>
            <p:ph idx="1"/>
          </p:nvPr>
        </p:nvSpPr>
        <p:spPr/>
        <p:txBody>
          <a:bodyPr/>
          <a:lstStyle/>
          <a:p>
            <a:pPr marL="457200" lvl="0" indent="-381000" algn="just">
              <a:spcBef>
                <a:spcPts val="0"/>
              </a:spcBef>
              <a:buSzPts val="2400"/>
              <a:buChar char="-"/>
            </a:pPr>
            <a:r>
              <a:rPr lang="es-AR" dirty="0"/>
              <a:t>Cada proceso tiene asignado un identificador: </a:t>
            </a:r>
            <a:r>
              <a:rPr lang="es-AR" b="1" dirty="0"/>
              <a:t>process id (PID)</a:t>
            </a:r>
            <a:r>
              <a:rPr lang="es-AR" dirty="0"/>
              <a:t>, generalmente numérico.</a:t>
            </a:r>
          </a:p>
          <a:p>
            <a:pPr marL="457200" lvl="0" indent="-381000" algn="just">
              <a:spcBef>
                <a:spcPts val="0"/>
              </a:spcBef>
              <a:buSzPts val="2400"/>
              <a:buChar char="-"/>
            </a:pPr>
            <a:r>
              <a:rPr lang="es-AR" dirty="0"/>
              <a:t>El S.O. crea los procesos, por pedido de los usuarios o de otros procesos existentes.</a:t>
            </a:r>
          </a:p>
          <a:p>
            <a:pPr marL="457200" lvl="0" indent="-381000" algn="just">
              <a:spcBef>
                <a:spcPts val="0"/>
              </a:spcBef>
              <a:buSzPts val="2400"/>
              <a:buChar char="-"/>
            </a:pPr>
            <a:r>
              <a:rPr lang="es-AR" dirty="0"/>
              <a:t>Un proceso que solicita la creación de otro proceso, se conoce como </a:t>
            </a:r>
            <a:r>
              <a:rPr lang="es-AR" b="1" dirty="0"/>
              <a:t>“proceso padre” </a:t>
            </a:r>
            <a:r>
              <a:rPr lang="es-AR" dirty="0"/>
              <a:t>del proceso generado.</a:t>
            </a:r>
          </a:p>
          <a:p>
            <a:pPr marL="457200" lvl="0" indent="-381000" algn="just">
              <a:spcBef>
                <a:spcPts val="0"/>
              </a:spcBef>
              <a:buSzPts val="2400"/>
              <a:buChar char="-"/>
            </a:pPr>
            <a:r>
              <a:rPr lang="es-AR" dirty="0"/>
              <a:t>Cuando se crea un proceso se le asigna una “porción” de la memoria principal.</a:t>
            </a:r>
          </a:p>
          <a:p>
            <a:endParaRPr lang="es-AR" dirty="0"/>
          </a:p>
          <a:p>
            <a:endParaRPr lang="es-AR" dirty="0"/>
          </a:p>
        </p:txBody>
      </p:sp>
      <p:pic>
        <p:nvPicPr>
          <p:cNvPr id="4" name="Imagen 3"/>
          <p:cNvPicPr>
            <a:picLocks noChangeAspect="1"/>
          </p:cNvPicPr>
          <p:nvPr/>
        </p:nvPicPr>
        <p:blipFill>
          <a:blip r:embed="rId2"/>
          <a:stretch>
            <a:fillRect/>
          </a:stretch>
        </p:blipFill>
        <p:spPr>
          <a:xfrm>
            <a:off x="7956376" y="357873"/>
            <a:ext cx="625768" cy="976530"/>
          </a:xfrm>
          <a:prstGeom prst="rect">
            <a:avLst/>
          </a:prstGeom>
        </p:spPr>
      </p:pic>
      <p:pic>
        <p:nvPicPr>
          <p:cNvPr id="5" name="Imagen 4"/>
          <p:cNvPicPr>
            <a:picLocks noChangeAspect="1"/>
          </p:cNvPicPr>
          <p:nvPr/>
        </p:nvPicPr>
        <p:blipFill>
          <a:blip r:embed="rId2"/>
          <a:stretch>
            <a:fillRect/>
          </a:stretch>
        </p:blipFill>
        <p:spPr>
          <a:xfrm>
            <a:off x="6948264" y="274638"/>
            <a:ext cx="625768" cy="976530"/>
          </a:xfrm>
          <a:prstGeom prst="rect">
            <a:avLst/>
          </a:prstGeom>
        </p:spPr>
      </p:pic>
      <p:pic>
        <p:nvPicPr>
          <p:cNvPr id="6" name="Imagen 5"/>
          <p:cNvPicPr>
            <a:picLocks noChangeAspect="1"/>
          </p:cNvPicPr>
          <p:nvPr/>
        </p:nvPicPr>
        <p:blipFill>
          <a:blip r:embed="rId2"/>
          <a:stretch>
            <a:fillRect/>
          </a:stretch>
        </p:blipFill>
        <p:spPr>
          <a:xfrm>
            <a:off x="2767164" y="243732"/>
            <a:ext cx="625768" cy="976530"/>
          </a:xfrm>
          <a:prstGeom prst="rect">
            <a:avLst/>
          </a:prstGeom>
        </p:spPr>
      </p:pic>
      <p:pic>
        <p:nvPicPr>
          <p:cNvPr id="7" name="Imagen 6"/>
          <p:cNvPicPr>
            <a:picLocks noChangeAspect="1"/>
          </p:cNvPicPr>
          <p:nvPr/>
        </p:nvPicPr>
        <p:blipFill>
          <a:blip r:embed="rId2"/>
          <a:stretch>
            <a:fillRect/>
          </a:stretch>
        </p:blipFill>
        <p:spPr>
          <a:xfrm>
            <a:off x="1950224" y="615314"/>
            <a:ext cx="625768" cy="976530"/>
          </a:xfrm>
          <a:prstGeom prst="rect">
            <a:avLst/>
          </a:prstGeom>
        </p:spPr>
      </p:pic>
      <p:pic>
        <p:nvPicPr>
          <p:cNvPr id="8" name="Imagen 7"/>
          <p:cNvPicPr>
            <a:picLocks noChangeAspect="1"/>
          </p:cNvPicPr>
          <p:nvPr/>
        </p:nvPicPr>
        <p:blipFill>
          <a:blip r:embed="rId2"/>
          <a:stretch>
            <a:fillRect/>
          </a:stretch>
        </p:blipFill>
        <p:spPr>
          <a:xfrm>
            <a:off x="1133284" y="244520"/>
            <a:ext cx="625768" cy="9765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Componentes de un Proceso en Memoria</a:t>
            </a:r>
          </a:p>
        </p:txBody>
      </p:sp>
      <p:sp>
        <p:nvSpPr>
          <p:cNvPr id="3" name="2 Marcador de contenido"/>
          <p:cNvSpPr>
            <a:spLocks noGrp="1"/>
          </p:cNvSpPr>
          <p:nvPr>
            <p:ph idx="1"/>
          </p:nvPr>
        </p:nvSpPr>
        <p:spPr/>
        <p:txBody>
          <a:bodyPr/>
          <a:lstStyle/>
          <a:p>
            <a:pPr marL="457200" lvl="0" indent="-381000">
              <a:spcBef>
                <a:spcPts val="0"/>
              </a:spcBef>
              <a:buSzPts val="2400"/>
              <a:buChar char="-"/>
            </a:pPr>
            <a:r>
              <a:rPr lang="es-AR" dirty="0"/>
              <a:t>El código del programa que se está ejecutando (CODE).</a:t>
            </a:r>
          </a:p>
          <a:p>
            <a:pPr marL="457200" lvl="0" indent="-381000">
              <a:spcBef>
                <a:spcPts val="0"/>
              </a:spcBef>
              <a:buSzPts val="2400"/>
              <a:buChar char="-"/>
            </a:pPr>
            <a:r>
              <a:rPr lang="es-AR" dirty="0"/>
              <a:t>Las variables globales utilizadas (DATA).</a:t>
            </a:r>
          </a:p>
          <a:p>
            <a:pPr marL="457200" lvl="0" indent="-381000">
              <a:spcBef>
                <a:spcPts val="0"/>
              </a:spcBef>
              <a:buSzPts val="2400"/>
              <a:buChar char="-"/>
            </a:pPr>
            <a:r>
              <a:rPr lang="es-AR" dirty="0"/>
              <a:t>Datos temporales como parámetros de función, direcciones de retorno y variables locales (STACK).</a:t>
            </a:r>
          </a:p>
          <a:p>
            <a:pPr marL="457200" lvl="0" indent="-381000">
              <a:spcBef>
                <a:spcPts val="0"/>
              </a:spcBef>
              <a:buSzPts val="2400"/>
              <a:buChar char="-"/>
            </a:pPr>
            <a:r>
              <a:rPr lang="es-AR" dirty="0"/>
              <a:t>Memoria que se asigna dinámicamente durante el tiempo de ejecución (HEAP)</a:t>
            </a:r>
          </a:p>
          <a:p>
            <a:endParaRPr lang="es-AR" dirty="0"/>
          </a:p>
        </p:txBody>
      </p:sp>
      <p:pic>
        <p:nvPicPr>
          <p:cNvPr id="4" name="Imagen 3"/>
          <p:cNvPicPr>
            <a:picLocks noChangeAspect="1"/>
          </p:cNvPicPr>
          <p:nvPr/>
        </p:nvPicPr>
        <p:blipFill>
          <a:blip r:embed="rId2"/>
          <a:stretch>
            <a:fillRect/>
          </a:stretch>
        </p:blipFill>
        <p:spPr>
          <a:xfrm>
            <a:off x="8316416" y="617990"/>
            <a:ext cx="625768" cy="976530"/>
          </a:xfrm>
          <a:prstGeom prst="rect">
            <a:avLst/>
          </a:prstGeom>
        </p:spPr>
      </p:pic>
      <p:pic>
        <p:nvPicPr>
          <p:cNvPr id="5" name="Imagen 4"/>
          <p:cNvPicPr>
            <a:picLocks noChangeAspect="1"/>
          </p:cNvPicPr>
          <p:nvPr/>
        </p:nvPicPr>
        <p:blipFill>
          <a:blip r:embed="rId2"/>
          <a:stretch>
            <a:fillRect/>
          </a:stretch>
        </p:blipFill>
        <p:spPr>
          <a:xfrm>
            <a:off x="7882648" y="2204864"/>
            <a:ext cx="625768" cy="976530"/>
          </a:xfrm>
          <a:prstGeom prst="rect">
            <a:avLst/>
          </a:prstGeom>
        </p:spPr>
      </p:pic>
      <p:pic>
        <p:nvPicPr>
          <p:cNvPr id="6" name="Imagen 5"/>
          <p:cNvPicPr>
            <a:picLocks noChangeAspect="1"/>
          </p:cNvPicPr>
          <p:nvPr/>
        </p:nvPicPr>
        <p:blipFill>
          <a:blip r:embed="rId2"/>
          <a:stretch>
            <a:fillRect/>
          </a:stretch>
        </p:blipFill>
        <p:spPr>
          <a:xfrm>
            <a:off x="8364644" y="3677248"/>
            <a:ext cx="625768" cy="976530"/>
          </a:xfrm>
          <a:prstGeom prst="rect">
            <a:avLst/>
          </a:prstGeom>
        </p:spPr>
      </p:pic>
      <p:pic>
        <p:nvPicPr>
          <p:cNvPr id="7" name="Imagen 6"/>
          <p:cNvPicPr>
            <a:picLocks noChangeAspect="1"/>
          </p:cNvPicPr>
          <p:nvPr/>
        </p:nvPicPr>
        <p:blipFill>
          <a:blip r:embed="rId2"/>
          <a:stretch>
            <a:fillRect/>
          </a:stretch>
        </p:blipFill>
        <p:spPr>
          <a:xfrm>
            <a:off x="7787104" y="5085184"/>
            <a:ext cx="625768" cy="976530"/>
          </a:xfrm>
          <a:prstGeom prst="rect">
            <a:avLst/>
          </a:prstGeom>
        </p:spPr>
      </p:pic>
      <p:pic>
        <p:nvPicPr>
          <p:cNvPr id="8" name="Imagen 7"/>
          <p:cNvPicPr>
            <a:picLocks noChangeAspect="1"/>
          </p:cNvPicPr>
          <p:nvPr/>
        </p:nvPicPr>
        <p:blipFill>
          <a:blip r:embed="rId2"/>
          <a:stretch>
            <a:fillRect/>
          </a:stretch>
        </p:blipFill>
        <p:spPr>
          <a:xfrm>
            <a:off x="201816" y="274638"/>
            <a:ext cx="625768" cy="976530"/>
          </a:xfrm>
          <a:prstGeom prst="rect">
            <a:avLst/>
          </a:prstGeom>
        </p:spPr>
      </p:pic>
      <p:pic>
        <p:nvPicPr>
          <p:cNvPr id="9" name="Imagen 8"/>
          <p:cNvPicPr>
            <a:picLocks noChangeAspect="1"/>
          </p:cNvPicPr>
          <p:nvPr/>
        </p:nvPicPr>
        <p:blipFill>
          <a:blip r:embed="rId2"/>
          <a:stretch>
            <a:fillRect/>
          </a:stretch>
        </p:blipFill>
        <p:spPr>
          <a:xfrm>
            <a:off x="218508" y="5637898"/>
            <a:ext cx="625768" cy="9765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18654"/>
            <a:ext cx="8352928" cy="1066130"/>
          </a:xfrm>
        </p:spPr>
        <p:txBody>
          <a:bodyPr>
            <a:normAutofit fontScale="90000"/>
          </a:bodyPr>
          <a:lstStyle/>
          <a:p>
            <a:r>
              <a:rPr lang="es-AR" b="1" dirty="0"/>
              <a:t>Componentes de un Proceso en Memoria</a:t>
            </a:r>
          </a:p>
        </p:txBody>
      </p:sp>
      <p:grpSp>
        <p:nvGrpSpPr>
          <p:cNvPr id="25" name="24 Grupo"/>
          <p:cNvGrpSpPr/>
          <p:nvPr/>
        </p:nvGrpSpPr>
        <p:grpSpPr>
          <a:xfrm>
            <a:off x="2267744" y="2132856"/>
            <a:ext cx="3528392" cy="3969732"/>
            <a:chOff x="2555776" y="1628800"/>
            <a:chExt cx="3528392" cy="3969732"/>
          </a:xfrm>
        </p:grpSpPr>
        <p:grpSp>
          <p:nvGrpSpPr>
            <p:cNvPr id="22" name="21 Grupo"/>
            <p:cNvGrpSpPr/>
            <p:nvPr/>
          </p:nvGrpSpPr>
          <p:grpSpPr>
            <a:xfrm>
              <a:off x="3563888" y="1628800"/>
              <a:ext cx="2520280" cy="3960440"/>
              <a:chOff x="4572000" y="2060848"/>
              <a:chExt cx="2520280" cy="3960440"/>
            </a:xfrm>
          </p:grpSpPr>
          <p:sp>
            <p:nvSpPr>
              <p:cNvPr id="5" name="4 Rectángulo"/>
              <p:cNvSpPr/>
              <p:nvPr/>
            </p:nvSpPr>
            <p:spPr>
              <a:xfrm>
                <a:off x="4572000" y="2060848"/>
                <a:ext cx="252028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AR" dirty="0"/>
                  <a:t>Stack / Pila</a:t>
                </a:r>
              </a:p>
            </p:txBody>
          </p:sp>
          <p:sp>
            <p:nvSpPr>
              <p:cNvPr id="6" name="5 Rectángulo"/>
              <p:cNvSpPr/>
              <p:nvPr/>
            </p:nvSpPr>
            <p:spPr>
              <a:xfrm>
                <a:off x="4572000" y="2708920"/>
                <a:ext cx="2520280" cy="136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AR" dirty="0"/>
              </a:p>
            </p:txBody>
          </p:sp>
          <p:sp>
            <p:nvSpPr>
              <p:cNvPr id="7" name="6 Rectángulo"/>
              <p:cNvSpPr/>
              <p:nvPr/>
            </p:nvSpPr>
            <p:spPr>
              <a:xfrm>
                <a:off x="4572000" y="4077072"/>
                <a:ext cx="252028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AR" dirty="0"/>
                  <a:t>Heap / Parva</a:t>
                </a:r>
              </a:p>
            </p:txBody>
          </p:sp>
          <p:sp>
            <p:nvSpPr>
              <p:cNvPr id="8" name="7 Rectángulo"/>
              <p:cNvSpPr/>
              <p:nvPr/>
            </p:nvSpPr>
            <p:spPr>
              <a:xfrm>
                <a:off x="4572000" y="4725144"/>
                <a:ext cx="252028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AR" dirty="0"/>
                  <a:t>Data / Datos</a:t>
                </a:r>
              </a:p>
            </p:txBody>
          </p:sp>
          <p:sp>
            <p:nvSpPr>
              <p:cNvPr id="9" name="8 Rectángulo"/>
              <p:cNvSpPr/>
              <p:nvPr/>
            </p:nvSpPr>
            <p:spPr>
              <a:xfrm>
                <a:off x="4572000" y="5373216"/>
                <a:ext cx="252028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AR" dirty="0"/>
                  <a:t>Text / Codigo</a:t>
                </a:r>
              </a:p>
            </p:txBody>
          </p:sp>
          <p:sp>
            <p:nvSpPr>
              <p:cNvPr id="20" name="19 Flecha abajo"/>
              <p:cNvSpPr/>
              <p:nvPr/>
            </p:nvSpPr>
            <p:spPr>
              <a:xfrm>
                <a:off x="5580112" y="2708920"/>
                <a:ext cx="432048"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1" name="20 Flecha abajo"/>
              <p:cNvSpPr/>
              <p:nvPr/>
            </p:nvSpPr>
            <p:spPr>
              <a:xfrm flipV="1">
                <a:off x="5580112" y="3645024"/>
                <a:ext cx="432048" cy="4236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grpSp>
        <p:sp>
          <p:nvSpPr>
            <p:cNvPr id="23" name="22 CuadroTexto"/>
            <p:cNvSpPr txBox="1"/>
            <p:nvPr/>
          </p:nvSpPr>
          <p:spPr>
            <a:xfrm>
              <a:off x="2555776" y="1700808"/>
              <a:ext cx="589713" cy="369332"/>
            </a:xfrm>
            <a:prstGeom prst="rect">
              <a:avLst/>
            </a:prstGeom>
            <a:noFill/>
          </p:spPr>
          <p:txBody>
            <a:bodyPr wrap="none" rtlCol="0">
              <a:spAutoFit/>
            </a:bodyPr>
            <a:lstStyle/>
            <a:p>
              <a:r>
                <a:rPr lang="es-AR" dirty="0"/>
                <a:t>Max</a:t>
              </a:r>
            </a:p>
          </p:txBody>
        </p:sp>
        <p:sp>
          <p:nvSpPr>
            <p:cNvPr id="24" name="23 CuadroTexto"/>
            <p:cNvSpPr txBox="1"/>
            <p:nvPr/>
          </p:nvSpPr>
          <p:spPr>
            <a:xfrm>
              <a:off x="2555776" y="5229200"/>
              <a:ext cx="556563" cy="369332"/>
            </a:xfrm>
            <a:prstGeom prst="rect">
              <a:avLst/>
            </a:prstGeom>
            <a:noFill/>
          </p:spPr>
          <p:txBody>
            <a:bodyPr wrap="none" rtlCol="0">
              <a:spAutoFit/>
            </a:bodyPr>
            <a:lstStyle/>
            <a:p>
              <a:r>
                <a:rPr lang="es-AR" dirty="0"/>
                <a:t>Min</a:t>
              </a:r>
            </a:p>
          </p:txBody>
        </p:sp>
      </p:grpSp>
      <p:pic>
        <p:nvPicPr>
          <p:cNvPr id="14" name="Imagen 13"/>
          <p:cNvPicPr>
            <a:picLocks noChangeAspect="1"/>
          </p:cNvPicPr>
          <p:nvPr/>
        </p:nvPicPr>
        <p:blipFill>
          <a:blip r:embed="rId2"/>
          <a:stretch>
            <a:fillRect/>
          </a:stretch>
        </p:blipFill>
        <p:spPr>
          <a:xfrm>
            <a:off x="8316416" y="832290"/>
            <a:ext cx="625768" cy="976530"/>
          </a:xfrm>
          <a:prstGeom prst="rect">
            <a:avLst/>
          </a:prstGeom>
        </p:spPr>
      </p:pic>
      <p:pic>
        <p:nvPicPr>
          <p:cNvPr id="15" name="Imagen 14"/>
          <p:cNvPicPr>
            <a:picLocks noChangeAspect="1"/>
          </p:cNvPicPr>
          <p:nvPr/>
        </p:nvPicPr>
        <p:blipFill>
          <a:blip r:embed="rId2"/>
          <a:stretch>
            <a:fillRect/>
          </a:stretch>
        </p:blipFill>
        <p:spPr>
          <a:xfrm>
            <a:off x="8194704" y="4149080"/>
            <a:ext cx="625768" cy="976530"/>
          </a:xfrm>
          <a:prstGeom prst="rect">
            <a:avLst/>
          </a:prstGeom>
        </p:spPr>
      </p:pic>
      <p:pic>
        <p:nvPicPr>
          <p:cNvPr id="16" name="Imagen 15"/>
          <p:cNvPicPr>
            <a:picLocks noChangeAspect="1"/>
          </p:cNvPicPr>
          <p:nvPr/>
        </p:nvPicPr>
        <p:blipFill>
          <a:blip r:embed="rId2"/>
          <a:stretch>
            <a:fillRect/>
          </a:stretch>
        </p:blipFill>
        <p:spPr>
          <a:xfrm>
            <a:off x="467544" y="1213563"/>
            <a:ext cx="625768" cy="976530"/>
          </a:xfrm>
          <a:prstGeom prst="rect">
            <a:avLst/>
          </a:prstGeom>
        </p:spPr>
      </p:pic>
      <p:pic>
        <p:nvPicPr>
          <p:cNvPr id="17" name="Imagen 16"/>
          <p:cNvPicPr>
            <a:picLocks noChangeAspect="1"/>
          </p:cNvPicPr>
          <p:nvPr/>
        </p:nvPicPr>
        <p:blipFill>
          <a:blip r:embed="rId2"/>
          <a:stretch>
            <a:fillRect/>
          </a:stretch>
        </p:blipFill>
        <p:spPr>
          <a:xfrm>
            <a:off x="918976" y="3172550"/>
            <a:ext cx="625768" cy="976530"/>
          </a:xfrm>
          <a:prstGeom prst="rect">
            <a:avLst/>
          </a:prstGeom>
        </p:spPr>
      </p:pic>
      <p:pic>
        <p:nvPicPr>
          <p:cNvPr id="18" name="Imagen 17"/>
          <p:cNvPicPr>
            <a:picLocks noChangeAspect="1"/>
          </p:cNvPicPr>
          <p:nvPr/>
        </p:nvPicPr>
        <p:blipFill>
          <a:blip r:embed="rId2"/>
          <a:stretch>
            <a:fillRect/>
          </a:stretch>
        </p:blipFill>
        <p:spPr>
          <a:xfrm>
            <a:off x="171496" y="4887680"/>
            <a:ext cx="625768" cy="976530"/>
          </a:xfrm>
          <a:prstGeom prst="rect">
            <a:avLst/>
          </a:prstGeom>
        </p:spPr>
      </p:pic>
      <p:pic>
        <p:nvPicPr>
          <p:cNvPr id="19" name="Imagen 18"/>
          <p:cNvPicPr>
            <a:picLocks noChangeAspect="1"/>
          </p:cNvPicPr>
          <p:nvPr/>
        </p:nvPicPr>
        <p:blipFill>
          <a:blip r:embed="rId2"/>
          <a:stretch>
            <a:fillRect/>
          </a:stretch>
        </p:blipFill>
        <p:spPr>
          <a:xfrm>
            <a:off x="7400312" y="1716599"/>
            <a:ext cx="625768" cy="976530"/>
          </a:xfrm>
          <a:prstGeom prst="rect">
            <a:avLst/>
          </a:prstGeom>
        </p:spPr>
      </p:pic>
      <p:pic>
        <p:nvPicPr>
          <p:cNvPr id="26" name="Imagen 25"/>
          <p:cNvPicPr>
            <a:picLocks noChangeAspect="1"/>
          </p:cNvPicPr>
          <p:nvPr/>
        </p:nvPicPr>
        <p:blipFill>
          <a:blip r:embed="rId2"/>
          <a:stretch>
            <a:fillRect/>
          </a:stretch>
        </p:blipFill>
        <p:spPr>
          <a:xfrm>
            <a:off x="7058804" y="5331377"/>
            <a:ext cx="625768" cy="9765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Estado de un Proceso</a:t>
            </a:r>
          </a:p>
        </p:txBody>
      </p:sp>
      <p:sp>
        <p:nvSpPr>
          <p:cNvPr id="3" name="2 Marcador de contenido"/>
          <p:cNvSpPr>
            <a:spLocks noGrp="1"/>
          </p:cNvSpPr>
          <p:nvPr>
            <p:ph idx="1"/>
          </p:nvPr>
        </p:nvSpPr>
        <p:spPr>
          <a:xfrm>
            <a:off x="251520" y="1600200"/>
            <a:ext cx="8435280" cy="4525963"/>
          </a:xfrm>
        </p:spPr>
        <p:txBody>
          <a:bodyPr>
            <a:normAutofit fontScale="92500"/>
          </a:bodyPr>
          <a:lstStyle/>
          <a:p>
            <a:pPr marL="457200" lvl="0" indent="-381000" algn="just">
              <a:spcBef>
                <a:spcPts val="0"/>
              </a:spcBef>
              <a:buSzPts val="2400"/>
              <a:buFontTx/>
              <a:buChar char="-"/>
            </a:pPr>
            <a:r>
              <a:rPr lang="es-AR" b="1" dirty="0"/>
              <a:t>Nuevo</a:t>
            </a:r>
            <a:r>
              <a:rPr lang="es-AR" dirty="0"/>
              <a:t>: El proceso se está creando.</a:t>
            </a:r>
          </a:p>
          <a:p>
            <a:pPr marL="457200" lvl="0" indent="-381000">
              <a:spcBef>
                <a:spcPts val="0"/>
              </a:spcBef>
              <a:buSzPts val="2400"/>
              <a:buFontTx/>
              <a:buChar char="-"/>
            </a:pPr>
            <a:r>
              <a:rPr lang="es-AR" b="1" dirty="0"/>
              <a:t>Ejecutando</a:t>
            </a:r>
            <a:r>
              <a:rPr lang="es-AR" dirty="0"/>
              <a:t>: Se están ejecutando las instrucciones.</a:t>
            </a:r>
          </a:p>
          <a:p>
            <a:pPr marL="457200" lvl="0" indent="-381000">
              <a:spcBef>
                <a:spcPts val="0"/>
              </a:spcBef>
              <a:buSzPts val="2400"/>
              <a:buFontTx/>
              <a:buChar char="-"/>
            </a:pPr>
            <a:r>
              <a:rPr lang="es-AR" b="1" dirty="0"/>
              <a:t>Esperando</a:t>
            </a:r>
            <a:r>
              <a:rPr lang="es-AR" dirty="0"/>
              <a:t>: El proceso está esperando que se produzca algún evento (tal como un E/S finalización,  necesita acceder a un recurso no disponible, etc.).</a:t>
            </a:r>
          </a:p>
          <a:p>
            <a:pPr marL="457200" lvl="0" indent="-381000" algn="just">
              <a:spcBef>
                <a:spcPts val="0"/>
              </a:spcBef>
              <a:buSzPts val="2400"/>
              <a:buFontTx/>
              <a:buChar char="-"/>
            </a:pPr>
            <a:r>
              <a:rPr lang="es-AR" b="1" dirty="0"/>
              <a:t>Preparado</a:t>
            </a:r>
            <a:r>
              <a:rPr lang="es-AR" dirty="0"/>
              <a:t>: El proceso está esperando para ser asignado a un procesador.</a:t>
            </a:r>
          </a:p>
          <a:p>
            <a:pPr marL="457200" lvl="0" indent="-381000" algn="just">
              <a:spcBef>
                <a:spcPts val="0"/>
              </a:spcBef>
              <a:buSzPts val="2400"/>
              <a:buFontTx/>
              <a:buChar char="-"/>
            </a:pPr>
            <a:r>
              <a:rPr lang="es-AR" b="1" dirty="0"/>
              <a:t>Terminado</a:t>
            </a:r>
            <a:r>
              <a:rPr lang="es-AR" dirty="0"/>
              <a:t>: El proceso ha finalizado la ejecución.</a:t>
            </a:r>
          </a:p>
          <a:p>
            <a:endParaRPr lang="es-AR" dirty="0"/>
          </a:p>
        </p:txBody>
      </p:sp>
      <p:pic>
        <p:nvPicPr>
          <p:cNvPr id="6" name="Imagen 5"/>
          <p:cNvPicPr>
            <a:picLocks noChangeAspect="1"/>
          </p:cNvPicPr>
          <p:nvPr/>
        </p:nvPicPr>
        <p:blipFill>
          <a:blip r:embed="rId2"/>
          <a:stretch>
            <a:fillRect/>
          </a:stretch>
        </p:blipFill>
        <p:spPr>
          <a:xfrm>
            <a:off x="8373916" y="357873"/>
            <a:ext cx="625768" cy="976530"/>
          </a:xfrm>
          <a:prstGeom prst="rect">
            <a:avLst/>
          </a:prstGeom>
        </p:spPr>
      </p:pic>
      <p:pic>
        <p:nvPicPr>
          <p:cNvPr id="7" name="Imagen 6"/>
          <p:cNvPicPr>
            <a:picLocks noChangeAspect="1"/>
          </p:cNvPicPr>
          <p:nvPr/>
        </p:nvPicPr>
        <p:blipFill>
          <a:blip r:embed="rId2"/>
          <a:stretch>
            <a:fillRect/>
          </a:stretch>
        </p:blipFill>
        <p:spPr>
          <a:xfrm>
            <a:off x="8502176" y="5517232"/>
            <a:ext cx="625768" cy="976530"/>
          </a:xfrm>
          <a:prstGeom prst="rect">
            <a:avLst/>
          </a:prstGeom>
        </p:spPr>
      </p:pic>
      <p:pic>
        <p:nvPicPr>
          <p:cNvPr id="8" name="Imagen 7"/>
          <p:cNvPicPr>
            <a:picLocks noChangeAspect="1"/>
          </p:cNvPicPr>
          <p:nvPr/>
        </p:nvPicPr>
        <p:blipFill>
          <a:blip r:embed="rId2"/>
          <a:stretch>
            <a:fillRect/>
          </a:stretch>
        </p:blipFill>
        <p:spPr>
          <a:xfrm>
            <a:off x="248040" y="136643"/>
            <a:ext cx="625768" cy="976530"/>
          </a:xfrm>
          <a:prstGeom prst="rect">
            <a:avLst/>
          </a:prstGeom>
        </p:spPr>
      </p:pic>
      <p:pic>
        <p:nvPicPr>
          <p:cNvPr id="9" name="Imagen 8"/>
          <p:cNvPicPr>
            <a:picLocks noChangeAspect="1"/>
          </p:cNvPicPr>
          <p:nvPr/>
        </p:nvPicPr>
        <p:blipFill>
          <a:blip r:embed="rId2"/>
          <a:stretch>
            <a:fillRect/>
          </a:stretch>
        </p:blipFill>
        <p:spPr>
          <a:xfrm>
            <a:off x="7415784" y="846138"/>
            <a:ext cx="625768" cy="976530"/>
          </a:xfrm>
          <a:prstGeom prst="rect">
            <a:avLst/>
          </a:prstGeom>
        </p:spPr>
      </p:pic>
      <p:pic>
        <p:nvPicPr>
          <p:cNvPr id="10" name="Imagen 9"/>
          <p:cNvPicPr>
            <a:picLocks noChangeAspect="1"/>
          </p:cNvPicPr>
          <p:nvPr/>
        </p:nvPicPr>
        <p:blipFill>
          <a:blip r:embed="rId2"/>
          <a:stretch>
            <a:fillRect/>
          </a:stretch>
        </p:blipFill>
        <p:spPr>
          <a:xfrm>
            <a:off x="1216412" y="579103"/>
            <a:ext cx="625768" cy="976530"/>
          </a:xfrm>
          <a:prstGeom prst="rect">
            <a:avLst/>
          </a:prstGeom>
        </p:spPr>
      </p:pic>
      <p:pic>
        <p:nvPicPr>
          <p:cNvPr id="11" name="Imagen 10"/>
          <p:cNvPicPr>
            <a:picLocks noChangeAspect="1"/>
          </p:cNvPicPr>
          <p:nvPr/>
        </p:nvPicPr>
        <p:blipFill>
          <a:blip r:embed="rId2"/>
          <a:stretch>
            <a:fillRect/>
          </a:stretch>
        </p:blipFill>
        <p:spPr>
          <a:xfrm>
            <a:off x="144316" y="5682465"/>
            <a:ext cx="625768" cy="976530"/>
          </a:xfrm>
          <a:prstGeom prst="rect">
            <a:avLst/>
          </a:prstGeom>
        </p:spPr>
      </p:pic>
      <p:pic>
        <p:nvPicPr>
          <p:cNvPr id="12" name="Imagen 11"/>
          <p:cNvPicPr>
            <a:picLocks noChangeAspect="1"/>
          </p:cNvPicPr>
          <p:nvPr/>
        </p:nvPicPr>
        <p:blipFill>
          <a:blip r:embed="rId2"/>
          <a:stretch>
            <a:fillRect/>
          </a:stretch>
        </p:blipFill>
        <p:spPr>
          <a:xfrm>
            <a:off x="4259116" y="5804570"/>
            <a:ext cx="625768" cy="9765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274638"/>
            <a:ext cx="8712968" cy="1143000"/>
          </a:xfrm>
        </p:spPr>
        <p:txBody>
          <a:bodyPr>
            <a:normAutofit/>
          </a:bodyPr>
          <a:lstStyle/>
          <a:p>
            <a:r>
              <a:rPr lang="es-AR" b="1" dirty="0"/>
              <a:t>Bloque de Control de Proceso (PCB)</a:t>
            </a:r>
          </a:p>
        </p:txBody>
      </p:sp>
      <p:sp>
        <p:nvSpPr>
          <p:cNvPr id="3" name="2 Marcador de contenido"/>
          <p:cNvSpPr>
            <a:spLocks noGrp="1"/>
          </p:cNvSpPr>
          <p:nvPr>
            <p:ph idx="1"/>
          </p:nvPr>
        </p:nvSpPr>
        <p:spPr>
          <a:xfrm>
            <a:off x="457200" y="1340768"/>
            <a:ext cx="8229600" cy="5069160"/>
          </a:xfrm>
        </p:spPr>
        <p:txBody>
          <a:bodyPr>
            <a:normAutofit fontScale="70000" lnSpcReduction="20000"/>
          </a:bodyPr>
          <a:lstStyle/>
          <a:p>
            <a:r>
              <a:rPr lang="es-AR" b="1" dirty="0"/>
              <a:t>Estado del Proceso: </a:t>
            </a:r>
            <a:r>
              <a:rPr lang="es-AR" dirty="0"/>
              <a:t>Nuevo, Ejecutándose, Esperando, Terminado, Listo.</a:t>
            </a:r>
          </a:p>
          <a:p>
            <a:r>
              <a:rPr lang="es-AR" dirty="0"/>
              <a:t>Contador de Programa: Siguiente instrucción a ejecutar.</a:t>
            </a:r>
          </a:p>
          <a:p>
            <a:r>
              <a:rPr lang="es-AR" b="1" dirty="0"/>
              <a:t>Registros de la CPU:</a:t>
            </a:r>
            <a:r>
              <a:rPr lang="es-AR" dirty="0"/>
              <a:t> Información propia del proceso (Información de los registros, registros índices, punteros a la pila, índices, información). Cuando el proceso se reinicia toma esta información para seguir ejecutándose desde la ultima ejecución</a:t>
            </a:r>
          </a:p>
          <a:p>
            <a:r>
              <a:rPr lang="es-AR" b="1" dirty="0"/>
              <a:t>Información de planificación de la CPU:</a:t>
            </a:r>
            <a:r>
              <a:rPr lang="es-AR" dirty="0"/>
              <a:t> Prioridad, punteros a las colas y parámetros de planificación.</a:t>
            </a:r>
          </a:p>
          <a:p>
            <a:r>
              <a:rPr lang="es-AR" b="1" dirty="0"/>
              <a:t>Información de Gestión de Memoria</a:t>
            </a:r>
            <a:r>
              <a:rPr lang="es-AR" dirty="0"/>
              <a:t>: Valor de los registros de Base y limite, tablas de paginas o tablas de segmento.</a:t>
            </a:r>
          </a:p>
          <a:p>
            <a:r>
              <a:rPr lang="es-AR" b="1" dirty="0"/>
              <a:t>Información Contable: </a:t>
            </a:r>
            <a:r>
              <a:rPr lang="es-AR" dirty="0"/>
              <a:t>Cantidad de CPU y tiempo real empleado, limites de tiempo asignados, número de cuenta, numero de proceso.</a:t>
            </a:r>
          </a:p>
          <a:p>
            <a:r>
              <a:rPr lang="es-AR" b="1" dirty="0"/>
              <a:t>Información de E/S: </a:t>
            </a:r>
            <a:r>
              <a:rPr lang="es-AR" dirty="0"/>
              <a:t>Dispositivos asignados al proceso, lista de archivos abiertos, etc.</a:t>
            </a:r>
          </a:p>
        </p:txBody>
      </p:sp>
      <p:pic>
        <p:nvPicPr>
          <p:cNvPr id="4" name="Imagen 3"/>
          <p:cNvPicPr>
            <a:picLocks noChangeAspect="1"/>
          </p:cNvPicPr>
          <p:nvPr/>
        </p:nvPicPr>
        <p:blipFill>
          <a:blip r:embed="rId2"/>
          <a:stretch>
            <a:fillRect/>
          </a:stretch>
        </p:blipFill>
        <p:spPr>
          <a:xfrm>
            <a:off x="8677656" y="31547"/>
            <a:ext cx="625768" cy="976530"/>
          </a:xfrm>
          <a:prstGeom prst="rect">
            <a:avLst/>
          </a:prstGeom>
        </p:spPr>
      </p:pic>
      <p:pic>
        <p:nvPicPr>
          <p:cNvPr id="5" name="Imagen 4"/>
          <p:cNvPicPr>
            <a:picLocks noChangeAspect="1"/>
          </p:cNvPicPr>
          <p:nvPr/>
        </p:nvPicPr>
        <p:blipFill>
          <a:blip r:embed="rId2"/>
          <a:stretch>
            <a:fillRect/>
          </a:stretch>
        </p:blipFill>
        <p:spPr>
          <a:xfrm>
            <a:off x="8502176" y="5275991"/>
            <a:ext cx="625768" cy="976530"/>
          </a:xfrm>
          <a:prstGeom prst="rect">
            <a:avLst/>
          </a:prstGeom>
        </p:spPr>
      </p:pic>
      <p:pic>
        <p:nvPicPr>
          <p:cNvPr id="6" name="Imagen 5"/>
          <p:cNvPicPr>
            <a:picLocks noChangeAspect="1"/>
          </p:cNvPicPr>
          <p:nvPr/>
        </p:nvPicPr>
        <p:blipFill>
          <a:blip r:embed="rId2"/>
          <a:stretch>
            <a:fillRect/>
          </a:stretch>
        </p:blipFill>
        <p:spPr>
          <a:xfrm>
            <a:off x="-240690" y="116632"/>
            <a:ext cx="625768" cy="976530"/>
          </a:xfrm>
          <a:prstGeom prst="rect">
            <a:avLst/>
          </a:prstGeom>
        </p:spPr>
      </p:pic>
      <p:pic>
        <p:nvPicPr>
          <p:cNvPr id="7" name="Imagen 6"/>
          <p:cNvPicPr>
            <a:picLocks noChangeAspect="1"/>
          </p:cNvPicPr>
          <p:nvPr/>
        </p:nvPicPr>
        <p:blipFill>
          <a:blip r:embed="rId2"/>
          <a:stretch>
            <a:fillRect/>
          </a:stretch>
        </p:blipFill>
        <p:spPr>
          <a:xfrm>
            <a:off x="8686800" y="1719781"/>
            <a:ext cx="625768" cy="976530"/>
          </a:xfrm>
          <a:prstGeom prst="rect">
            <a:avLst/>
          </a:prstGeom>
        </p:spPr>
      </p:pic>
      <p:pic>
        <p:nvPicPr>
          <p:cNvPr id="8" name="Imagen 7"/>
          <p:cNvPicPr>
            <a:picLocks noChangeAspect="1"/>
          </p:cNvPicPr>
          <p:nvPr/>
        </p:nvPicPr>
        <p:blipFill>
          <a:blip r:embed="rId2"/>
          <a:stretch>
            <a:fillRect/>
          </a:stretch>
        </p:blipFill>
        <p:spPr>
          <a:xfrm>
            <a:off x="-141890" y="2299938"/>
            <a:ext cx="625768" cy="976530"/>
          </a:xfrm>
          <a:prstGeom prst="rect">
            <a:avLst/>
          </a:prstGeom>
        </p:spPr>
      </p:pic>
      <p:pic>
        <p:nvPicPr>
          <p:cNvPr id="9" name="Imagen 8"/>
          <p:cNvPicPr>
            <a:picLocks noChangeAspect="1"/>
          </p:cNvPicPr>
          <p:nvPr/>
        </p:nvPicPr>
        <p:blipFill>
          <a:blip r:embed="rId2"/>
          <a:stretch>
            <a:fillRect/>
          </a:stretch>
        </p:blipFill>
        <p:spPr>
          <a:xfrm>
            <a:off x="-64844" y="5459774"/>
            <a:ext cx="625768" cy="976530"/>
          </a:xfrm>
          <a:prstGeom prst="rect">
            <a:avLst/>
          </a:prstGeom>
        </p:spPr>
      </p:pic>
      <p:pic>
        <p:nvPicPr>
          <p:cNvPr id="10" name="Imagen 9"/>
          <p:cNvPicPr>
            <a:picLocks noChangeAspect="1"/>
          </p:cNvPicPr>
          <p:nvPr/>
        </p:nvPicPr>
        <p:blipFill>
          <a:blip r:embed="rId2"/>
          <a:stretch>
            <a:fillRect/>
          </a:stretch>
        </p:blipFill>
        <p:spPr>
          <a:xfrm>
            <a:off x="5508104" y="5845395"/>
            <a:ext cx="625768" cy="976530"/>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25422</TotalTime>
  <Words>2638</Words>
  <Application>Microsoft Office PowerPoint</Application>
  <PresentationFormat>Presentación en pantalla (4:3)</PresentationFormat>
  <Paragraphs>304</Paragraphs>
  <Slides>44</Slides>
  <Notes>1</Notes>
  <HiddenSlides>1</HiddenSlides>
  <MMClips>0</MMClips>
  <ScaleCrop>false</ScaleCrop>
  <HeadingPairs>
    <vt:vector size="4" baseType="variant">
      <vt:variant>
        <vt:lpstr>Tema</vt:lpstr>
      </vt:variant>
      <vt:variant>
        <vt:i4>1</vt:i4>
      </vt:variant>
      <vt:variant>
        <vt:lpstr>Títulos de diapositiva</vt:lpstr>
      </vt:variant>
      <vt:variant>
        <vt:i4>44</vt:i4>
      </vt:variant>
    </vt:vector>
  </HeadingPairs>
  <TitlesOfParts>
    <vt:vector size="45" baseType="lpstr">
      <vt:lpstr>Tema de Office</vt:lpstr>
      <vt:lpstr>Sistemas Operativos UNAHUR</vt:lpstr>
      <vt:lpstr>GESTION DE PROCESOS</vt:lpstr>
      <vt:lpstr>Gestión de Procesos</vt:lpstr>
      <vt:lpstr>Procesos / Programas</vt:lpstr>
      <vt:lpstr>Procesos</vt:lpstr>
      <vt:lpstr>Componentes de un Proceso en Memoria</vt:lpstr>
      <vt:lpstr>Componentes de un Proceso en Memoria</vt:lpstr>
      <vt:lpstr>Estado de un Proceso</vt:lpstr>
      <vt:lpstr>Bloque de Control de Proceso (PCB)</vt:lpstr>
      <vt:lpstr>Planificador de Procesos</vt:lpstr>
      <vt:lpstr>Planificador de Procesos</vt:lpstr>
      <vt:lpstr>Colas de Planificación</vt:lpstr>
      <vt:lpstr>Colas de Planificación</vt:lpstr>
      <vt:lpstr>PRACTICA PROCESOS</vt:lpstr>
      <vt:lpstr>Operaciones sobre los Procesos</vt:lpstr>
      <vt:lpstr>Operaciones sobre los Procesos</vt:lpstr>
      <vt:lpstr>Funciones Exec</vt:lpstr>
      <vt:lpstr>Ejemplo 0 de Fork()</vt:lpstr>
      <vt:lpstr>Resultado</vt:lpstr>
      <vt:lpstr>Análisis (MEME)</vt:lpstr>
      <vt:lpstr>Análisis (REAL)</vt:lpstr>
      <vt:lpstr>Como lo soluciono?</vt:lpstr>
      <vt:lpstr>Resultado</vt:lpstr>
      <vt:lpstr>QUE PASA CON LAS VARIABLES</vt:lpstr>
      <vt:lpstr>Operaciones sobre los Procesos</vt:lpstr>
      <vt:lpstr>Procesos Zombies</vt:lpstr>
      <vt:lpstr>Operaciones sobre los Procesos</vt:lpstr>
      <vt:lpstr>Memoria Compartida y Cola de Mensajes</vt:lpstr>
      <vt:lpstr>Memoria Compartida</vt:lpstr>
      <vt:lpstr>Memoria Compartida</vt:lpstr>
      <vt:lpstr>Problema productor-consumidor</vt:lpstr>
      <vt:lpstr>Memoria Compartida</vt:lpstr>
      <vt:lpstr>Ejemplo Memoria Compartida (con 2 procesos)</vt:lpstr>
      <vt:lpstr>Cola de Mensajes</vt:lpstr>
      <vt:lpstr>Cola de Mensajes</vt:lpstr>
      <vt:lpstr>Ejemplo de Cola de Mensajes</vt:lpstr>
      <vt:lpstr>Comunicación Cliente - Servidor</vt:lpstr>
      <vt:lpstr>Sockets (intro)</vt:lpstr>
      <vt:lpstr>Sockets (FULL)</vt:lpstr>
      <vt:lpstr>RPC (Remote Procedure Call)</vt:lpstr>
      <vt:lpstr>Invocación de métodos remotos (RMI)</vt:lpstr>
      <vt:lpstr>Invocación de métodos remotos (RMI)</vt:lpstr>
      <vt:lpstr>FIN</vt:lpstr>
      <vt:lpstr>POST-CREDITOS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Operativos UNAHUR</dc:title>
  <dc:creator>Robles, Leandro</dc:creator>
  <cp:lastModifiedBy>Robles, Leandro</cp:lastModifiedBy>
  <cp:revision>199</cp:revision>
  <dcterms:created xsi:type="dcterms:W3CDTF">2019-02-14T01:06:32Z</dcterms:created>
  <dcterms:modified xsi:type="dcterms:W3CDTF">2024-08-31T15:20:29Z</dcterms:modified>
</cp:coreProperties>
</file>