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80" r:id="rId3"/>
    <p:sldId id="294" r:id="rId4"/>
    <p:sldId id="257" r:id="rId5"/>
    <p:sldId id="281" r:id="rId6"/>
    <p:sldId id="282" r:id="rId7"/>
    <p:sldId id="283" r:id="rId8"/>
    <p:sldId id="284" r:id="rId9"/>
    <p:sldId id="258" r:id="rId10"/>
    <p:sldId id="259" r:id="rId11"/>
    <p:sldId id="262" r:id="rId12"/>
    <p:sldId id="261" r:id="rId13"/>
    <p:sldId id="264" r:id="rId14"/>
    <p:sldId id="263" r:id="rId15"/>
    <p:sldId id="285" r:id="rId16"/>
    <p:sldId id="265" r:id="rId17"/>
    <p:sldId id="293" r:id="rId18"/>
    <p:sldId id="266" r:id="rId19"/>
    <p:sldId id="267" r:id="rId20"/>
    <p:sldId id="268" r:id="rId21"/>
    <p:sldId id="269" r:id="rId22"/>
    <p:sldId id="270" r:id="rId23"/>
    <p:sldId id="271" r:id="rId24"/>
    <p:sldId id="272" r:id="rId25"/>
    <p:sldId id="273" r:id="rId26"/>
    <p:sldId id="287" r:id="rId27"/>
    <p:sldId id="275" r:id="rId28"/>
    <p:sldId id="276" r:id="rId29"/>
    <p:sldId id="288" r:id="rId30"/>
    <p:sldId id="292" r:id="rId31"/>
    <p:sldId id="277" r:id="rId32"/>
    <p:sldId id="278" r:id="rId33"/>
    <p:sldId id="279" r:id="rId34"/>
    <p:sldId id="289" r:id="rId35"/>
    <p:sldId id="290" r:id="rId36"/>
    <p:sldId id="291" r:id="rId37"/>
  </p:sldIdLst>
  <p:sldSz cx="9144000" cy="6858000" type="screen4x3"/>
  <p:notesSz cx="6797675" cy="99282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24" autoAdjust="0"/>
  </p:normalViewPr>
  <p:slideViewPr>
    <p:cSldViewPr>
      <p:cViewPr varScale="1">
        <p:scale>
          <a:sx n="90" d="100"/>
          <a:sy n="90" d="100"/>
        </p:scale>
        <p:origin x="103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4E228347-D604-431B-B514-A852F8260B40}"/>
    <pc:docChg chg="modSld">
      <pc:chgData name="Usuario invitado" userId="" providerId="Windows Live" clId="Web-{4E228347-D604-431B-B514-A852F8260B40}" dt="2023-10-26T23:47:50.713" v="0" actId="1076"/>
      <pc:docMkLst>
        <pc:docMk/>
      </pc:docMkLst>
      <pc:sldChg chg="modSp">
        <pc:chgData name="Usuario invitado" userId="" providerId="Windows Live" clId="Web-{4E228347-D604-431B-B514-A852F8260B40}" dt="2023-10-26T23:47:50.713" v="0" actId="1076"/>
        <pc:sldMkLst>
          <pc:docMk/>
          <pc:sldMk cId="0" sldId="269"/>
        </pc:sldMkLst>
        <pc:graphicFrameChg chg="mod">
          <ac:chgData name="Usuario invitado" userId="" providerId="Windows Live" clId="Web-{4E228347-D604-431B-B514-A852F8260B40}" dt="2023-10-26T23:47:50.713" v="0" actId="1076"/>
          <ac:graphicFrameMkLst>
            <pc:docMk/>
            <pc:sldMk cId="0" sldId="269"/>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26FE69E6-BB49-474C-AAE8-A45AB10A6B71}" type="datetimeFigureOut">
              <a:rPr lang="es-AR" smtClean="0"/>
              <a:t>26/10/2023</a:t>
            </a:fld>
            <a:endParaRPr lang="es-AR" dirty="0"/>
          </a:p>
        </p:txBody>
      </p:sp>
      <p:sp>
        <p:nvSpPr>
          <p:cNvPr id="4" name="Marcador de pie de página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s-AR" dirty="0"/>
          </a:p>
        </p:txBody>
      </p:sp>
      <p:sp>
        <p:nvSpPr>
          <p:cNvPr id="5" name="Marcador de número de diapositiva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032E01A2-DBB9-44C3-8A00-6B0114EA6B73}" type="slidenum">
              <a:rPr lang="es-AR" smtClean="0"/>
              <a:t>‹Nº›</a:t>
            </a:fld>
            <a:endParaRPr lang="es-AR" dirty="0"/>
          </a:p>
        </p:txBody>
      </p:sp>
    </p:spTree>
    <p:extLst>
      <p:ext uri="{BB962C8B-B14F-4D97-AF65-F5344CB8AC3E}">
        <p14:creationId xmlns:p14="http://schemas.microsoft.com/office/powerpoint/2010/main" val="1246462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A162BA8-A2AD-4C05-9470-FE803B195BC9}" type="datetimeFigureOut">
              <a:rPr lang="es-AR" smtClean="0"/>
              <a:pPr/>
              <a:t>26/10/2023</a:t>
            </a:fld>
            <a:endParaRPr lang="es-AR" dirty="0"/>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dirty="0"/>
          </a:p>
        </p:txBody>
      </p:sp>
    </p:spTree>
    <p:extLst>
      <p:ext uri="{BB962C8B-B14F-4D97-AF65-F5344CB8AC3E}">
        <p14:creationId xmlns:p14="http://schemas.microsoft.com/office/powerpoint/2010/main" val="262234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26/10/2023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26/10/2023</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gcXHtRrq3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Problema productor-consumidor</a:t>
            </a:r>
            <a:endParaRPr lang="es-AR" dirty="0"/>
          </a:p>
        </p:txBody>
      </p:sp>
      <p:sp>
        <p:nvSpPr>
          <p:cNvPr id="3" name="2 Marcador de contenido"/>
          <p:cNvSpPr>
            <a:spLocks noGrp="1"/>
          </p:cNvSpPr>
          <p:nvPr>
            <p:ph idx="1"/>
          </p:nvPr>
        </p:nvSpPr>
        <p:spPr/>
        <p:txBody>
          <a:bodyPr>
            <a:normAutofit fontScale="70000" lnSpcReduction="20000"/>
          </a:bodyPr>
          <a:lstStyle/>
          <a:p>
            <a:r>
              <a:rPr lang="es-AR" dirty="0"/>
              <a:t>El consumidor acaba de consultar la variable </a:t>
            </a:r>
            <a:r>
              <a:rPr lang="es-AR" b="1" dirty="0"/>
              <a:t>itemCount</a:t>
            </a:r>
            <a:r>
              <a:rPr lang="es-AR" dirty="0"/>
              <a:t>, nota que es cero y pasa a ejecutar el bloque if.</a:t>
            </a:r>
          </a:p>
          <a:p>
            <a:r>
              <a:rPr lang="es-AR" dirty="0"/>
              <a:t>Justo antes de llamar a la función </a:t>
            </a:r>
            <a:r>
              <a:rPr lang="es-AR" b="1" dirty="0"/>
              <a:t>sleep() </a:t>
            </a:r>
            <a:r>
              <a:rPr lang="es-AR" dirty="0"/>
              <a:t>el consumidor es interrumpido y el productor comienza a trabajar.</a:t>
            </a:r>
          </a:p>
          <a:p>
            <a:r>
              <a:rPr lang="es-AR" dirty="0"/>
              <a:t>El productor crea un objeto, lo agrega al buffer y aumenta </a:t>
            </a:r>
            <a:r>
              <a:rPr lang="es-AR" b="1" dirty="0"/>
              <a:t>itemCount.</a:t>
            </a:r>
          </a:p>
          <a:p>
            <a:r>
              <a:rPr lang="es-AR" dirty="0"/>
              <a:t>Como el buffer estaba vacío antes de la última adición el productor intenta despertar al consumidor.</a:t>
            </a:r>
          </a:p>
          <a:p>
            <a:r>
              <a:rPr lang="es-AR" dirty="0"/>
              <a:t>Desafortunadamente el consumidor no estaba durmiendo todavía luego la llamada para despertarlo se pierde. Una vez que el consumidor comienza a trabajar nuevamente pasa a dormir y nunca más será despertado. Esto pasa porque el productor solo lo despierta si el valor de </a:t>
            </a:r>
            <a:r>
              <a:rPr lang="es-AR" b="1" dirty="0"/>
              <a:t>itemCount</a:t>
            </a:r>
            <a:r>
              <a:rPr lang="es-AR" dirty="0"/>
              <a:t> es 1.</a:t>
            </a:r>
          </a:p>
          <a:p>
            <a:r>
              <a:rPr lang="es-AR" dirty="0"/>
              <a:t>El productor seguirá trabajando hasta que el buffer se llene, cuando esto ocurra se pondrá a dormir también.</a:t>
            </a:r>
          </a:p>
          <a:p>
            <a:endParaRPr lang="es-A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229600" cy="1143000"/>
          </a:xfrm>
        </p:spPr>
        <p:txBody>
          <a:bodyPr/>
          <a:lstStyle/>
          <a:p>
            <a:r>
              <a:rPr lang="es-AR" b="1" dirty="0"/>
              <a:t>Problema de la Sección Critica</a:t>
            </a:r>
            <a:endParaRPr lang="es-AR" dirty="0"/>
          </a:p>
        </p:txBody>
      </p:sp>
      <p:sp>
        <p:nvSpPr>
          <p:cNvPr id="3" name="2 Marcador de contenido"/>
          <p:cNvSpPr>
            <a:spLocks noGrp="1"/>
          </p:cNvSpPr>
          <p:nvPr>
            <p:ph idx="1"/>
          </p:nvPr>
        </p:nvSpPr>
        <p:spPr>
          <a:xfrm>
            <a:off x="457200" y="1412776"/>
            <a:ext cx="8229600" cy="4536504"/>
          </a:xfrm>
        </p:spPr>
        <p:txBody>
          <a:bodyPr>
            <a:normAutofit fontScale="55000" lnSpcReduction="20000"/>
          </a:bodyPr>
          <a:lstStyle/>
          <a:p>
            <a:pPr>
              <a:buNone/>
            </a:pPr>
            <a:r>
              <a:rPr lang="es-ES" dirty="0"/>
              <a:t>	Cualquier solución al problema de la sección crítica deberá satisfacer los siguientes requisitos:</a:t>
            </a:r>
          </a:p>
          <a:p>
            <a:pPr>
              <a:buNone/>
            </a:pPr>
            <a:endParaRPr lang="es-AR" dirty="0"/>
          </a:p>
          <a:p>
            <a:pPr lvl="0"/>
            <a:r>
              <a:rPr lang="es-ES" b="1" u="sng" dirty="0"/>
              <a:t>Exclusión mutua:</a:t>
            </a:r>
            <a:r>
              <a:rPr lang="es-ES" b="1" dirty="0"/>
              <a:t> </a:t>
            </a:r>
            <a:r>
              <a:rPr lang="es-ES" dirty="0"/>
              <a:t>Si un proceso está ejecutando su sección crítica, los demás procesos no pueden estar ejecutando su sección crítica.</a:t>
            </a:r>
          </a:p>
          <a:p>
            <a:pPr marL="0" lvl="0" indent="0">
              <a:buNone/>
            </a:pPr>
            <a:endParaRPr lang="es-AR" dirty="0"/>
          </a:p>
          <a:p>
            <a:pPr lvl="0"/>
            <a:r>
              <a:rPr lang="es-ES" b="1" u="sng" dirty="0"/>
              <a:t>Progreso (Libre de interbloqueo):</a:t>
            </a:r>
            <a:r>
              <a:rPr lang="es-ES" b="1" dirty="0"/>
              <a:t> </a:t>
            </a:r>
            <a:r>
              <a:rPr lang="es-ES" dirty="0"/>
              <a:t>Si ningún proceso está ejecutando su sección crítica y algunos procesos desean entrar en sus correspondientes secciones críticas, solo aquellos procesos que no estén ejecutando sus secciones restantes podrán participar en la decisión de cuál será el siguiente que entre en su sección critica, y esta selección no se puede posponer indefinidamente.</a:t>
            </a:r>
          </a:p>
          <a:p>
            <a:pPr marL="0" lvl="0" indent="0">
              <a:buNone/>
            </a:pPr>
            <a:endParaRPr lang="es-AR" dirty="0"/>
          </a:p>
          <a:p>
            <a:pPr lvl="0"/>
            <a:r>
              <a:rPr lang="es-ES" b="1" u="sng" dirty="0"/>
              <a:t>Espera limitada (No Exista inanición):</a:t>
            </a:r>
            <a:r>
              <a:rPr lang="es-ES" b="1" dirty="0"/>
              <a:t> </a:t>
            </a:r>
            <a:r>
              <a:rPr lang="es-ES" dirty="0"/>
              <a:t>Existe un límite en el número de veces que se permite que otros procesos entren en sus secciones criticas después de que un proceso haya hecho una solicitud para entrar en su sección crítica y antes de que a misma haya sido concedida.</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Problema de la Sección Critica</a:t>
            </a:r>
          </a:p>
        </p:txBody>
      </p:sp>
      <p:sp>
        <p:nvSpPr>
          <p:cNvPr id="3" name="2 Marcador de contenido"/>
          <p:cNvSpPr>
            <a:spLocks noGrp="1"/>
          </p:cNvSpPr>
          <p:nvPr>
            <p:ph idx="1"/>
          </p:nvPr>
        </p:nvSpPr>
        <p:spPr>
          <a:xfrm>
            <a:off x="457200" y="1600201"/>
            <a:ext cx="8229600" cy="1828799"/>
          </a:xfrm>
        </p:spPr>
        <p:txBody>
          <a:bodyPr>
            <a:normAutofit/>
          </a:bodyPr>
          <a:lstStyle/>
          <a:p>
            <a:r>
              <a:rPr lang="es-ES" sz="2500" dirty="0"/>
              <a:t>En un sistema de n procesos, cada proceso tiene un segmente de código llamado </a:t>
            </a:r>
            <a:r>
              <a:rPr lang="es-ES" sz="2500" b="1" dirty="0"/>
              <a:t>Sección crítica</a:t>
            </a:r>
            <a:r>
              <a:rPr lang="es-ES" sz="2500" dirty="0"/>
              <a:t>, cuando un proceso está ejecutando su sección crítica, ningún otro proceso puede ejecutar su correspondiente sección critica. </a:t>
            </a:r>
            <a:endParaRPr lang="es-AR" sz="2500" dirty="0"/>
          </a:p>
        </p:txBody>
      </p:sp>
      <p:sp>
        <p:nvSpPr>
          <p:cNvPr id="4" name="3 Rectángulo"/>
          <p:cNvSpPr/>
          <p:nvPr/>
        </p:nvSpPr>
        <p:spPr>
          <a:xfrm>
            <a:off x="2699792" y="3212976"/>
            <a:ext cx="3960440" cy="33123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s-AR" dirty="0"/>
              <a:t>Do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}while (TRUE);</a:t>
            </a:r>
          </a:p>
        </p:txBody>
      </p:sp>
      <p:sp>
        <p:nvSpPr>
          <p:cNvPr id="5" name="4 Rectángulo"/>
          <p:cNvSpPr/>
          <p:nvPr/>
        </p:nvSpPr>
        <p:spPr>
          <a:xfrm>
            <a:off x="3419872" y="3573016"/>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Seccion Entrada</a:t>
            </a:r>
          </a:p>
        </p:txBody>
      </p:sp>
      <p:sp>
        <p:nvSpPr>
          <p:cNvPr id="6" name="5 Rectángulo"/>
          <p:cNvSpPr/>
          <p:nvPr/>
        </p:nvSpPr>
        <p:spPr>
          <a:xfrm>
            <a:off x="3419872" y="4149080"/>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Seccion Critica</a:t>
            </a:r>
          </a:p>
        </p:txBody>
      </p:sp>
      <p:sp>
        <p:nvSpPr>
          <p:cNvPr id="7" name="6 Rectángulo"/>
          <p:cNvSpPr/>
          <p:nvPr/>
        </p:nvSpPr>
        <p:spPr>
          <a:xfrm>
            <a:off x="3419872" y="4725144"/>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Seccion  Salida</a:t>
            </a:r>
          </a:p>
        </p:txBody>
      </p:sp>
      <p:sp>
        <p:nvSpPr>
          <p:cNvPr id="8" name="7 Rectángulo"/>
          <p:cNvSpPr/>
          <p:nvPr/>
        </p:nvSpPr>
        <p:spPr>
          <a:xfrm>
            <a:off x="3419872" y="5301208"/>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Seccion Restante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229600" cy="1143000"/>
          </a:xfrm>
        </p:spPr>
        <p:txBody>
          <a:bodyPr/>
          <a:lstStyle/>
          <a:p>
            <a:r>
              <a:rPr lang="es-AR" b="1" dirty="0"/>
              <a:t>Problema de la Sección Critica</a:t>
            </a:r>
            <a:endParaRPr lang="es-AR" dirty="0"/>
          </a:p>
        </p:txBody>
      </p:sp>
      <p:sp>
        <p:nvSpPr>
          <p:cNvPr id="3" name="2 Marcador de contenido"/>
          <p:cNvSpPr>
            <a:spLocks noGrp="1"/>
          </p:cNvSpPr>
          <p:nvPr>
            <p:ph idx="1"/>
          </p:nvPr>
        </p:nvSpPr>
        <p:spPr/>
        <p:txBody>
          <a:bodyPr>
            <a:normAutofit fontScale="85000" lnSpcReduction="10000"/>
          </a:bodyPr>
          <a:lstStyle/>
          <a:p>
            <a:pPr lvl="0"/>
            <a:r>
              <a:rPr lang="es-ES" b="1" u="sng" dirty="0"/>
              <a:t>Kernels no apropiativos</a:t>
            </a:r>
            <a:r>
              <a:rPr lang="es-ES" b="1" dirty="0"/>
              <a:t>:</a:t>
            </a:r>
            <a:endParaRPr lang="es-AR" b="1" dirty="0"/>
          </a:p>
          <a:p>
            <a:pPr lvl="0"/>
            <a:r>
              <a:rPr lang="es-ES" dirty="0"/>
              <a:t>No permite que un proceso sea desalojado mientras se está ejecutando en modo kernel. Se ejecutará hasta que salga de ese modo, se bloquee o ceda voluntariamente el control de la CPU.</a:t>
            </a:r>
            <a:endParaRPr lang="es-AR" dirty="0"/>
          </a:p>
          <a:p>
            <a:pPr lvl="0"/>
            <a:r>
              <a:rPr lang="es-ES" dirty="0"/>
              <a:t>Está</a:t>
            </a:r>
            <a:r>
              <a:rPr lang="es-ES" b="1" dirty="0"/>
              <a:t> libre de condiciones de carrera </a:t>
            </a:r>
            <a:r>
              <a:rPr lang="es-ES" dirty="0"/>
              <a:t>en lo que respecta a las estructuras de datos del kernel, ya que solo hay un proceso activo en el kernel en cada momento.</a:t>
            </a:r>
            <a:endParaRPr lang="es-AR" dirty="0"/>
          </a:p>
          <a:p>
            <a:pPr lvl="0"/>
            <a:r>
              <a:rPr lang="es-ES" dirty="0"/>
              <a:t>Los </a:t>
            </a:r>
            <a:r>
              <a:rPr lang="es-ES" dirty="0" err="1"/>
              <a:t>kernels</a:t>
            </a:r>
            <a:r>
              <a:rPr lang="es-ES"/>
              <a:t> tradicionales </a:t>
            </a:r>
            <a:r>
              <a:rPr lang="es-ES" dirty="0"/>
              <a:t>de UNIX son no apropiativos.</a:t>
            </a:r>
            <a:endParaRPr lang="es-AR" dirty="0"/>
          </a:p>
          <a:p>
            <a:endParaRPr lang="es-AR" dirty="0"/>
          </a:p>
          <a:p>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Problema de la Sección Critica</a:t>
            </a:r>
            <a:endParaRPr lang="es-AR" dirty="0"/>
          </a:p>
        </p:txBody>
      </p:sp>
      <p:sp>
        <p:nvSpPr>
          <p:cNvPr id="3" name="2 Marcador de contenido"/>
          <p:cNvSpPr>
            <a:spLocks noGrp="1"/>
          </p:cNvSpPr>
          <p:nvPr>
            <p:ph idx="1"/>
          </p:nvPr>
        </p:nvSpPr>
        <p:spPr/>
        <p:txBody>
          <a:bodyPr>
            <a:normAutofit fontScale="77500" lnSpcReduction="20000"/>
          </a:bodyPr>
          <a:lstStyle/>
          <a:p>
            <a:pPr lvl="0"/>
            <a:r>
              <a:rPr lang="es-ES" b="1" u="sng" dirty="0"/>
              <a:t>Kernels apropiativos</a:t>
            </a:r>
            <a:r>
              <a:rPr lang="es-ES" b="1" dirty="0"/>
              <a:t>: </a:t>
            </a:r>
            <a:endParaRPr lang="es-AR" b="1" dirty="0"/>
          </a:p>
          <a:p>
            <a:pPr lvl="0"/>
            <a:r>
              <a:rPr lang="es-ES" dirty="0"/>
              <a:t>Permite que un proceso sea desalojado mientras se está ejecutando en modo kernel.</a:t>
            </a:r>
            <a:endParaRPr lang="es-AR" dirty="0"/>
          </a:p>
          <a:p>
            <a:pPr lvl="0"/>
            <a:r>
              <a:rPr lang="es-ES" dirty="0"/>
              <a:t>Deben ser diseñados cuidadosamente para asegurar que los datos compartidos del kernel no se vean afectados por posibles condiciones de carrera.</a:t>
            </a:r>
            <a:endParaRPr lang="es-AR" dirty="0"/>
          </a:p>
          <a:p>
            <a:pPr lvl="0"/>
            <a:r>
              <a:rPr lang="es-ES" dirty="0"/>
              <a:t>Son muy difíciles de diseñar en arquitecturas SMP, dado que en estos entornos es posible que dos procesos se ejecuten simultáneamente en modo kernel en procesadores diferentes.</a:t>
            </a:r>
            <a:endParaRPr lang="es-AR" dirty="0"/>
          </a:p>
          <a:p>
            <a:pPr lvl="0"/>
            <a:r>
              <a:rPr lang="es-ES" dirty="0"/>
              <a:t>Con la versión del kernel 2.6, Linux cambió al modelo apropiativo. Varias versiones de UNIX comerciales usan kernels apropiativos, como Solaris e IRIX.</a:t>
            </a:r>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632" y="274638"/>
            <a:ext cx="8229600" cy="1143000"/>
          </a:xfrm>
        </p:spPr>
        <p:txBody>
          <a:bodyPr/>
          <a:lstStyle/>
          <a:p>
            <a:r>
              <a:rPr lang="es-ES" b="1" u="sng" dirty="0"/>
              <a:t>Kernels Apropiativos</a:t>
            </a:r>
            <a:endParaRPr lang="es-AR" dirty="0"/>
          </a:p>
        </p:txBody>
      </p:sp>
      <p:sp>
        <p:nvSpPr>
          <p:cNvPr id="3" name="Marcador de contenido 2"/>
          <p:cNvSpPr>
            <a:spLocks noGrp="1"/>
          </p:cNvSpPr>
          <p:nvPr>
            <p:ph idx="1"/>
          </p:nvPr>
        </p:nvSpPr>
        <p:spPr/>
        <p:txBody>
          <a:bodyPr/>
          <a:lstStyle/>
          <a:p>
            <a:pPr>
              <a:buNone/>
            </a:pPr>
            <a:r>
              <a:rPr lang="es-AR" dirty="0"/>
              <a:t>Ej. De Condiciones de Carrera Nivel Kernel.</a:t>
            </a:r>
          </a:p>
          <a:p>
            <a:pPr>
              <a:buNone/>
            </a:pPr>
            <a:endParaRPr lang="es-AR" dirty="0"/>
          </a:p>
          <a:p>
            <a:r>
              <a:rPr lang="es-AR" dirty="0"/>
              <a:t>Apertura/Cierre de archivos.</a:t>
            </a:r>
          </a:p>
          <a:p>
            <a:r>
              <a:rPr lang="es-AR" dirty="0"/>
              <a:t>Gestionar asignación de la memoria.</a:t>
            </a:r>
          </a:p>
          <a:p>
            <a:r>
              <a:rPr lang="es-AR" dirty="0"/>
              <a:t>Control de interrupciones.</a:t>
            </a:r>
          </a:p>
          <a:p>
            <a:r>
              <a:rPr lang="es-AR" dirty="0"/>
              <a:t>Listas de control de procesos.</a:t>
            </a:r>
          </a:p>
          <a:p>
            <a:endParaRPr lang="es-AR" dirty="0"/>
          </a:p>
        </p:txBody>
      </p:sp>
    </p:spTree>
    <p:extLst>
      <p:ext uri="{BB962C8B-B14F-4D97-AF65-F5344CB8AC3E}">
        <p14:creationId xmlns:p14="http://schemas.microsoft.com/office/powerpoint/2010/main" val="157227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Solución de Peterson (por software)</a:t>
            </a:r>
            <a:endParaRPr lang="es-AR" b="1" dirty="0"/>
          </a:p>
        </p:txBody>
      </p:sp>
      <p:sp>
        <p:nvSpPr>
          <p:cNvPr id="3" name="2 Marcador de contenido"/>
          <p:cNvSpPr>
            <a:spLocks noGrp="1"/>
          </p:cNvSpPr>
          <p:nvPr>
            <p:ph idx="1"/>
          </p:nvPr>
        </p:nvSpPr>
        <p:spPr/>
        <p:txBody>
          <a:bodyPr>
            <a:normAutofit lnSpcReduction="10000"/>
          </a:bodyPr>
          <a:lstStyle/>
          <a:p>
            <a:pPr>
              <a:buNone/>
            </a:pPr>
            <a:r>
              <a:rPr lang="es-ES" dirty="0"/>
              <a:t>Esta solución se restringe a dos procesos que van alternando la ejecución de sus secciones críticas y de sus secciones restantes. </a:t>
            </a:r>
            <a:endParaRPr lang="es-AR" dirty="0"/>
          </a:p>
          <a:p>
            <a:pPr>
              <a:buNone/>
            </a:pPr>
            <a:r>
              <a:rPr lang="es-ES" dirty="0"/>
              <a:t>Los procesos deben compartir dos elementos de datos:</a:t>
            </a:r>
            <a:endParaRPr lang="es-AR" dirty="0"/>
          </a:p>
          <a:p>
            <a:pPr lvl="0"/>
            <a:r>
              <a:rPr lang="es-ES" dirty="0"/>
              <a:t>Una variable </a:t>
            </a:r>
            <a:r>
              <a:rPr lang="es-ES" b="1" dirty="0"/>
              <a:t>turn</a:t>
            </a:r>
            <a:r>
              <a:rPr lang="es-ES" dirty="0"/>
              <a:t> que indica que proceso va a entrar en su sección crítica.</a:t>
            </a:r>
            <a:endParaRPr lang="es-AR" dirty="0"/>
          </a:p>
          <a:p>
            <a:pPr lvl="0"/>
            <a:r>
              <a:rPr lang="es-ES" dirty="0"/>
              <a:t>Un vector </a:t>
            </a:r>
            <a:r>
              <a:rPr lang="es-ES" b="1" dirty="0"/>
              <a:t>flag[2]</a:t>
            </a:r>
            <a:r>
              <a:rPr lang="es-ES" dirty="0"/>
              <a:t> que indica que proceso está preparado para entrar en su sección crítica.</a:t>
            </a:r>
            <a:endParaRPr lang="es-AR" dirty="0"/>
          </a:p>
          <a:p>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31624"/>
            <a:ext cx="8229600" cy="1944216"/>
          </a:xfrm>
        </p:spPr>
        <p:txBody>
          <a:bodyPr>
            <a:normAutofit fontScale="90000"/>
          </a:bodyPr>
          <a:lstStyle/>
          <a:p>
            <a:pPr algn="l"/>
            <a:br>
              <a:rPr lang="es-AR" sz="2200" dirty="0"/>
            </a:br>
            <a:r>
              <a:rPr lang="es-AR" sz="1700" dirty="0"/>
              <a:t>//</a:t>
            </a:r>
            <a:r>
              <a:rPr lang="es-AR" sz="1700" b="1" dirty="0" err="1"/>
              <a:t>Turn</a:t>
            </a:r>
            <a:r>
              <a:rPr lang="es-AR" sz="1700" b="1" dirty="0"/>
              <a:t> </a:t>
            </a:r>
            <a:r>
              <a:rPr lang="es-AR" sz="1700" dirty="0"/>
              <a:t>que indica cual proceso </a:t>
            </a:r>
            <a:r>
              <a:rPr lang="es-AR" sz="1700" dirty="0" err="1"/>
              <a:t>podria</a:t>
            </a:r>
            <a:r>
              <a:rPr lang="es-AR" sz="1700" dirty="0"/>
              <a:t> entrar a la </a:t>
            </a:r>
            <a:r>
              <a:rPr lang="es-AR" sz="1700" dirty="0" err="1"/>
              <a:t>Seccion</a:t>
            </a:r>
            <a:r>
              <a:rPr lang="es-AR" sz="1700" dirty="0"/>
              <a:t> Critica</a:t>
            </a:r>
            <a:br>
              <a:rPr lang="es-AR" sz="1700" dirty="0"/>
            </a:br>
            <a:r>
              <a:rPr lang="es-AR" sz="1700" dirty="0"/>
              <a:t> //</a:t>
            </a:r>
            <a:r>
              <a:rPr lang="es-AR" sz="1700" dirty="0" err="1"/>
              <a:t>flag</a:t>
            </a:r>
            <a:r>
              <a:rPr lang="es-AR" sz="1700" dirty="0"/>
              <a:t>[] que indica el desea de entrar a la </a:t>
            </a:r>
            <a:r>
              <a:rPr lang="es-AR" sz="1700" dirty="0" err="1"/>
              <a:t>Seccion</a:t>
            </a:r>
            <a:r>
              <a:rPr lang="es-AR" sz="1700" dirty="0"/>
              <a:t> Critica </a:t>
            </a:r>
            <a:br>
              <a:rPr lang="es-AR" sz="1700" dirty="0"/>
            </a:br>
            <a:r>
              <a:rPr lang="es-AR" sz="1700" dirty="0"/>
              <a:t>//Inicialmente </a:t>
            </a:r>
            <a:r>
              <a:rPr lang="es-AR" sz="1700" dirty="0" err="1"/>
              <a:t>flag</a:t>
            </a:r>
            <a:r>
              <a:rPr lang="es-AR" sz="1700" dirty="0"/>
              <a:t>[0] = </a:t>
            </a:r>
            <a:r>
              <a:rPr lang="es-AR" sz="1700" dirty="0" err="1"/>
              <a:t>flag</a:t>
            </a:r>
            <a:r>
              <a:rPr lang="es-AR" sz="1700" dirty="0"/>
              <a:t>[1] = false </a:t>
            </a:r>
            <a:br>
              <a:rPr lang="es-AR" sz="1700" dirty="0"/>
            </a:br>
            <a:r>
              <a:rPr lang="es-AR" sz="1700" dirty="0"/>
              <a:t>//Esta solución garantiza exclusión </a:t>
            </a:r>
            <a:r>
              <a:rPr lang="es-AR" sz="1700" dirty="0" err="1"/>
              <a:t>mútua</a:t>
            </a:r>
            <a:r>
              <a:rPr lang="es-AR" sz="1700" dirty="0"/>
              <a:t> </a:t>
            </a:r>
            <a:br>
              <a:rPr lang="es-AR" sz="1700" dirty="0"/>
            </a:br>
            <a:r>
              <a:rPr lang="es-AR" sz="1700" dirty="0"/>
              <a:t>//No produce </a:t>
            </a:r>
            <a:r>
              <a:rPr lang="es-AR" sz="1700" dirty="0" err="1"/>
              <a:t>deadlock</a:t>
            </a:r>
            <a:br>
              <a:rPr lang="es-AR" dirty="0"/>
            </a:br>
            <a:endParaRPr lang="es-AR" dirty="0"/>
          </a:p>
        </p:txBody>
      </p:sp>
      <p:sp>
        <p:nvSpPr>
          <p:cNvPr id="3" name="Marcador de contenido 2"/>
          <p:cNvSpPr>
            <a:spLocks noGrp="1"/>
          </p:cNvSpPr>
          <p:nvPr>
            <p:ph idx="1"/>
          </p:nvPr>
        </p:nvSpPr>
        <p:spPr>
          <a:xfrm>
            <a:off x="396104" y="2391525"/>
            <a:ext cx="8229600" cy="4525963"/>
          </a:xfrm>
        </p:spPr>
        <p:txBody>
          <a:bodyPr>
            <a:normAutofit/>
          </a:bodyPr>
          <a:lstStyle/>
          <a:p>
            <a:pPr marL="0" indent="0">
              <a:buNone/>
            </a:pPr>
            <a:r>
              <a:rPr lang="es-AR" sz="1500" dirty="0" err="1"/>
              <a:t>while</a:t>
            </a:r>
            <a:r>
              <a:rPr lang="es-AR" sz="1500" dirty="0"/>
              <a:t> (true) {</a:t>
            </a:r>
          </a:p>
          <a:p>
            <a:pPr marL="0" indent="0">
              <a:buNone/>
            </a:pPr>
            <a:r>
              <a:rPr lang="es-AR" sz="1500" dirty="0" err="1"/>
              <a:t>flag</a:t>
            </a:r>
            <a:r>
              <a:rPr lang="es-AR" sz="1500" dirty="0"/>
              <a:t>[1] = true;</a:t>
            </a:r>
          </a:p>
          <a:p>
            <a:pPr marL="0" indent="0">
              <a:buNone/>
            </a:pPr>
            <a:r>
              <a:rPr lang="es-AR" sz="1500" dirty="0" err="1"/>
              <a:t>turn</a:t>
            </a:r>
            <a:r>
              <a:rPr lang="es-AR" sz="1500" dirty="0"/>
              <a:t> = 0;</a:t>
            </a:r>
          </a:p>
          <a:p>
            <a:pPr marL="0" indent="0">
              <a:buNone/>
            </a:pPr>
            <a:r>
              <a:rPr lang="es-AR" sz="1500" dirty="0" err="1"/>
              <a:t>while</a:t>
            </a:r>
            <a:r>
              <a:rPr lang="es-AR" sz="1500" dirty="0"/>
              <a:t> (</a:t>
            </a:r>
            <a:r>
              <a:rPr lang="es-AR" sz="1500" dirty="0" err="1"/>
              <a:t>flag</a:t>
            </a:r>
            <a:r>
              <a:rPr lang="es-AR" sz="1500" dirty="0"/>
              <a:t>[0] &amp;&amp; </a:t>
            </a:r>
            <a:r>
              <a:rPr lang="es-AR" sz="1500" dirty="0" err="1"/>
              <a:t>turn</a:t>
            </a:r>
            <a:r>
              <a:rPr lang="es-AR" sz="1500" dirty="0"/>
              <a:t> == 0);</a:t>
            </a:r>
          </a:p>
          <a:p>
            <a:pPr marL="0" indent="0">
              <a:buNone/>
            </a:pPr>
            <a:r>
              <a:rPr lang="es-AR" sz="1500" dirty="0" err="1"/>
              <a:t>Seccion</a:t>
            </a:r>
            <a:r>
              <a:rPr lang="es-AR" sz="1500" dirty="0"/>
              <a:t> critica(); 		// Acá se hacen las chanchadas del Proceso 1!!</a:t>
            </a:r>
          </a:p>
          <a:p>
            <a:pPr marL="0" indent="0">
              <a:buNone/>
            </a:pPr>
            <a:r>
              <a:rPr lang="es-AR" sz="1500" dirty="0" err="1"/>
              <a:t>flag</a:t>
            </a:r>
            <a:r>
              <a:rPr lang="es-AR" sz="1500" dirty="0"/>
              <a:t>[1] = false;</a:t>
            </a:r>
          </a:p>
          <a:p>
            <a:pPr marL="0" indent="0">
              <a:buNone/>
            </a:pPr>
            <a:r>
              <a:rPr lang="es-AR" sz="1500" dirty="0" err="1"/>
              <a:t>otro_codigo</a:t>
            </a:r>
            <a:r>
              <a:rPr lang="es-AR" sz="1500" dirty="0"/>
              <a:t>…}</a:t>
            </a:r>
          </a:p>
          <a:p>
            <a:pPr marL="0" indent="0">
              <a:buNone/>
            </a:pPr>
            <a:endParaRPr lang="es-AR" sz="1500" dirty="0"/>
          </a:p>
          <a:p>
            <a:pPr marL="0" indent="0">
              <a:buNone/>
            </a:pPr>
            <a:r>
              <a:rPr lang="es-AR" sz="1500" dirty="0" err="1"/>
              <a:t>while</a:t>
            </a:r>
            <a:r>
              <a:rPr lang="es-AR" sz="1500" dirty="0"/>
              <a:t> (true) {</a:t>
            </a:r>
          </a:p>
          <a:p>
            <a:pPr marL="0" indent="0">
              <a:buNone/>
            </a:pPr>
            <a:r>
              <a:rPr lang="es-AR" sz="1500" dirty="0" err="1"/>
              <a:t>flag</a:t>
            </a:r>
            <a:r>
              <a:rPr lang="es-AR" sz="1500" dirty="0"/>
              <a:t>[0] = true;</a:t>
            </a:r>
          </a:p>
          <a:p>
            <a:pPr marL="0" indent="0">
              <a:buNone/>
            </a:pPr>
            <a:r>
              <a:rPr lang="es-AR" sz="1500" dirty="0" err="1"/>
              <a:t>turn</a:t>
            </a:r>
            <a:r>
              <a:rPr lang="es-AR" sz="1500" dirty="0"/>
              <a:t> = 1;</a:t>
            </a:r>
          </a:p>
          <a:p>
            <a:pPr marL="0" indent="0">
              <a:buNone/>
            </a:pPr>
            <a:r>
              <a:rPr lang="es-AR" sz="1500" dirty="0" err="1"/>
              <a:t>while</a:t>
            </a:r>
            <a:r>
              <a:rPr lang="es-AR" sz="1500" dirty="0"/>
              <a:t> (</a:t>
            </a:r>
            <a:r>
              <a:rPr lang="es-AR" sz="1500" dirty="0" err="1"/>
              <a:t>flag</a:t>
            </a:r>
            <a:r>
              <a:rPr lang="es-AR" sz="1500" dirty="0"/>
              <a:t>[1] &amp;&amp; </a:t>
            </a:r>
            <a:r>
              <a:rPr lang="es-AR" sz="1500" dirty="0" err="1"/>
              <a:t>turn</a:t>
            </a:r>
            <a:r>
              <a:rPr lang="es-AR" sz="1500" dirty="0"/>
              <a:t> == 1);</a:t>
            </a:r>
          </a:p>
          <a:p>
            <a:pPr marL="0" indent="0">
              <a:buNone/>
            </a:pPr>
            <a:r>
              <a:rPr lang="es-AR" sz="1500" dirty="0" err="1"/>
              <a:t>sc</a:t>
            </a:r>
            <a:r>
              <a:rPr lang="es-AR" sz="1500" dirty="0"/>
              <a:t>();			// Acá se hacen las chanchadas del Proceso 2!!</a:t>
            </a:r>
          </a:p>
          <a:p>
            <a:pPr marL="0" indent="0">
              <a:buNone/>
            </a:pPr>
            <a:r>
              <a:rPr lang="es-AR" sz="1500" dirty="0" err="1"/>
              <a:t>flag</a:t>
            </a:r>
            <a:r>
              <a:rPr lang="es-AR" sz="1500" dirty="0"/>
              <a:t>[0] = false;</a:t>
            </a:r>
          </a:p>
          <a:p>
            <a:pPr marL="0" indent="0">
              <a:buNone/>
            </a:pPr>
            <a:r>
              <a:rPr lang="es-AR" sz="1500" dirty="0" err="1"/>
              <a:t>otro_codigo</a:t>
            </a:r>
            <a:r>
              <a:rPr lang="es-AR" sz="1500" dirty="0"/>
              <a:t>…}</a:t>
            </a:r>
          </a:p>
        </p:txBody>
      </p:sp>
      <p:sp>
        <p:nvSpPr>
          <p:cNvPr id="4" name="1 Título"/>
          <p:cNvSpPr txBox="1">
            <a:spLocks/>
          </p:cNvSpPr>
          <p:nvPr/>
        </p:nvSpPr>
        <p:spPr>
          <a:xfrm>
            <a:off x="396104" y="4616"/>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b="1" dirty="0"/>
              <a:t>Solución de Peterson (por software)</a:t>
            </a:r>
            <a:endParaRPr lang="es-AR" b="1" dirty="0"/>
          </a:p>
        </p:txBody>
      </p:sp>
    </p:spTree>
    <p:extLst>
      <p:ext uri="{BB962C8B-B14F-4D97-AF65-F5344CB8AC3E}">
        <p14:creationId xmlns:p14="http://schemas.microsoft.com/office/powerpoint/2010/main" val="373436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9169"/>
            <a:ext cx="8229600" cy="1143000"/>
          </a:xfrm>
        </p:spPr>
        <p:txBody>
          <a:bodyPr>
            <a:normAutofit/>
          </a:bodyPr>
          <a:lstStyle/>
          <a:p>
            <a:r>
              <a:rPr lang="es-ES" b="1" dirty="0"/>
              <a:t>Soluciones de Hardware:</a:t>
            </a:r>
            <a:endParaRPr lang="es-AR" b="1" dirty="0"/>
          </a:p>
        </p:txBody>
      </p:sp>
      <p:sp>
        <p:nvSpPr>
          <p:cNvPr id="3" name="2 Marcador de contenido"/>
          <p:cNvSpPr>
            <a:spLocks noGrp="1"/>
          </p:cNvSpPr>
          <p:nvPr>
            <p:ph idx="1"/>
          </p:nvPr>
        </p:nvSpPr>
        <p:spPr>
          <a:xfrm>
            <a:off x="428351" y="1229925"/>
            <a:ext cx="7931224" cy="1108720"/>
          </a:xfrm>
        </p:spPr>
        <p:txBody>
          <a:bodyPr/>
          <a:lstStyle/>
          <a:p>
            <a:pPr>
              <a:buNone/>
            </a:pPr>
            <a:r>
              <a:rPr lang="es-ES" dirty="0"/>
              <a:t>	Este es el método que emplean los </a:t>
            </a:r>
            <a:r>
              <a:rPr lang="es-ES" b="1" dirty="0"/>
              <a:t>kernels no apropiativos.</a:t>
            </a:r>
            <a:endParaRPr lang="es-AR" dirty="0"/>
          </a:p>
          <a:p>
            <a:endParaRPr lang="es-AR" dirty="0"/>
          </a:p>
        </p:txBody>
      </p:sp>
      <p:grpSp>
        <p:nvGrpSpPr>
          <p:cNvPr id="11" name="10 Grupo"/>
          <p:cNvGrpSpPr/>
          <p:nvPr/>
        </p:nvGrpSpPr>
        <p:grpSpPr>
          <a:xfrm>
            <a:off x="3275856" y="2492896"/>
            <a:ext cx="3600400" cy="3312368"/>
            <a:chOff x="3563888" y="2060848"/>
            <a:chExt cx="3600400" cy="3312368"/>
          </a:xfrm>
        </p:grpSpPr>
        <p:sp>
          <p:nvSpPr>
            <p:cNvPr id="4" name="3 Rectángulo"/>
            <p:cNvSpPr/>
            <p:nvPr/>
          </p:nvSpPr>
          <p:spPr>
            <a:xfrm>
              <a:off x="3563888" y="2060848"/>
              <a:ext cx="3600400" cy="33123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s-AR" dirty="0"/>
                <a:t>Do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}while (TRUE);</a:t>
              </a:r>
            </a:p>
          </p:txBody>
        </p:sp>
        <p:sp>
          <p:nvSpPr>
            <p:cNvPr id="5" name="4 Rectángulo"/>
            <p:cNvSpPr/>
            <p:nvPr/>
          </p:nvSpPr>
          <p:spPr>
            <a:xfrm>
              <a:off x="4283968" y="2636912"/>
              <a:ext cx="2016224" cy="432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Inhabilito Interrupciones</a:t>
              </a:r>
            </a:p>
          </p:txBody>
        </p:sp>
        <p:sp>
          <p:nvSpPr>
            <p:cNvPr id="6" name="5 Rectángulo"/>
            <p:cNvSpPr/>
            <p:nvPr/>
          </p:nvSpPr>
          <p:spPr>
            <a:xfrm>
              <a:off x="4283968" y="3212976"/>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Sección Critica</a:t>
              </a:r>
            </a:p>
          </p:txBody>
        </p:sp>
        <p:sp>
          <p:nvSpPr>
            <p:cNvPr id="7" name="6 Rectángulo"/>
            <p:cNvSpPr/>
            <p:nvPr/>
          </p:nvSpPr>
          <p:spPr>
            <a:xfrm>
              <a:off x="4283968" y="3789040"/>
              <a:ext cx="2016224"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Habilito Interrupciones</a:t>
              </a:r>
            </a:p>
          </p:txBody>
        </p:sp>
        <p:sp>
          <p:nvSpPr>
            <p:cNvPr id="8" name="7 Rectángulo"/>
            <p:cNvSpPr/>
            <p:nvPr/>
          </p:nvSpPr>
          <p:spPr>
            <a:xfrm>
              <a:off x="4283968" y="4365104"/>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Sección Restante</a:t>
              </a:r>
            </a:p>
          </p:txBody>
        </p:sp>
      </p:grpSp>
      <p:sp>
        <p:nvSpPr>
          <p:cNvPr id="10" name="2 Marcador de contenido"/>
          <p:cNvSpPr txBox="1">
            <a:spLocks/>
          </p:cNvSpPr>
          <p:nvPr/>
        </p:nvSpPr>
        <p:spPr>
          <a:xfrm>
            <a:off x="457200" y="6093296"/>
            <a:ext cx="7931224" cy="57606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sz="2000" dirty="0"/>
              <a:t>*Esto para un uP funciona si tengo mas No!!!</a:t>
            </a:r>
          </a:p>
          <a:p>
            <a:pPr>
              <a:buNone/>
            </a:pPr>
            <a:r>
              <a:rPr lang="es-AR" sz="2000" dirty="0"/>
              <a:t>**Utilizo una instrucción indivisible “</a:t>
            </a:r>
            <a:r>
              <a:rPr lang="es-AR" sz="1800" dirty="0"/>
              <a:t>Test-and-set lock”</a:t>
            </a:r>
            <a:endParaRPr lang="es-AR" sz="2000" dirty="0"/>
          </a:p>
          <a:p>
            <a:endParaRPr lang="es-A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536" y="-56733"/>
            <a:ext cx="8229600" cy="1143000"/>
          </a:xfrm>
        </p:spPr>
        <p:txBody>
          <a:bodyPr/>
          <a:lstStyle/>
          <a:p>
            <a:r>
              <a:rPr lang="es-AR" b="1" dirty="0"/>
              <a:t>Semáforos</a:t>
            </a:r>
          </a:p>
        </p:txBody>
      </p:sp>
      <p:sp>
        <p:nvSpPr>
          <p:cNvPr id="3" name="2 Marcador de contenido"/>
          <p:cNvSpPr>
            <a:spLocks noGrp="1"/>
          </p:cNvSpPr>
          <p:nvPr>
            <p:ph idx="1"/>
          </p:nvPr>
        </p:nvSpPr>
        <p:spPr>
          <a:xfrm>
            <a:off x="503548" y="2132856"/>
            <a:ext cx="3816424" cy="1872208"/>
          </a:xfrm>
        </p:spPr>
        <p:txBody>
          <a:bodyPr>
            <a:normAutofit fontScale="77500" lnSpcReduction="20000"/>
          </a:bodyPr>
          <a:lstStyle/>
          <a:p>
            <a:pPr>
              <a:buNone/>
            </a:pPr>
            <a:r>
              <a:rPr lang="en-GB" sz="2600" b="1" dirty="0"/>
              <a:t>Ejemplo wait()</a:t>
            </a:r>
            <a:r>
              <a:rPr lang="en-GB" sz="2600" dirty="0"/>
              <a:t> </a:t>
            </a:r>
          </a:p>
          <a:p>
            <a:pPr>
              <a:buNone/>
            </a:pPr>
            <a:endParaRPr lang="es-AR" sz="2600" dirty="0"/>
          </a:p>
          <a:p>
            <a:pPr>
              <a:buNone/>
            </a:pPr>
            <a:r>
              <a:rPr lang="en-GB" sz="2600" i="1" dirty="0"/>
              <a:t>	wait(S) {</a:t>
            </a:r>
            <a:endParaRPr lang="es-AR" sz="2600" dirty="0"/>
          </a:p>
          <a:p>
            <a:pPr>
              <a:buNone/>
            </a:pPr>
            <a:r>
              <a:rPr lang="en-GB" sz="2600" i="1" dirty="0"/>
              <a:t>		</a:t>
            </a:r>
            <a:r>
              <a:rPr lang="en-US" sz="2600" i="1" dirty="0"/>
              <a:t>while (S &lt;= 0); </a:t>
            </a:r>
            <a:r>
              <a:rPr lang="en-US" sz="2600" dirty="0"/>
              <a:t>// no-op</a:t>
            </a:r>
            <a:endParaRPr lang="es-AR" sz="2600" dirty="0"/>
          </a:p>
          <a:p>
            <a:pPr>
              <a:buNone/>
            </a:pPr>
            <a:r>
              <a:rPr lang="en-US" sz="2600" dirty="0"/>
              <a:t>		S --;</a:t>
            </a:r>
            <a:endParaRPr lang="es-AR" sz="2600" dirty="0"/>
          </a:p>
          <a:p>
            <a:pPr>
              <a:buNone/>
            </a:pPr>
            <a:r>
              <a:rPr lang="en-US" sz="2600" dirty="0"/>
              <a:t>		}</a:t>
            </a:r>
            <a:endParaRPr lang="es-AR" sz="2600" dirty="0"/>
          </a:p>
          <a:p>
            <a:pPr>
              <a:buNone/>
            </a:pPr>
            <a:endParaRPr lang="es-AR" dirty="0"/>
          </a:p>
        </p:txBody>
      </p:sp>
      <p:sp>
        <p:nvSpPr>
          <p:cNvPr id="1025" name="Rectangle 1"/>
          <p:cNvSpPr>
            <a:spLocks noChangeArrowheads="1"/>
          </p:cNvSpPr>
          <p:nvPr/>
        </p:nvSpPr>
        <p:spPr bwMode="auto">
          <a:xfrm>
            <a:off x="425493" y="5893183"/>
            <a:ext cx="7440242"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lang="es-ES" sz="1200" dirty="0">
                <a:latin typeface="Calibri" pitchFamily="34" charset="0"/>
                <a:ea typeface="Times New Roman" pitchFamily="18" charset="0"/>
                <a:cs typeface="Calibri" pitchFamily="34" charset="0"/>
              </a:rPr>
              <a:t>signal y wait son </a:t>
            </a:r>
            <a:r>
              <a:rPr kumimoji="0" lang="es-E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dos operaciones atómicas estándar </a:t>
            </a:r>
          </a:p>
          <a:p>
            <a:pPr lvl="0" indent="90488" fontAlgn="base">
              <a:spcBef>
                <a:spcPct val="0"/>
              </a:spcBef>
              <a:spcAft>
                <a:spcPct val="0"/>
              </a:spcAft>
            </a:pPr>
            <a:r>
              <a:rPr lang="es-AR" sz="1200" dirty="0">
                <a:latin typeface="Calibri" pitchFamily="34" charset="0"/>
                <a:ea typeface="Times New Roman" pitchFamily="18" charset="0"/>
                <a:cs typeface="Calibri" pitchFamily="34" charset="0"/>
              </a:rPr>
              <a:t>** Una operación atómica es una operación en la que un procesador puede simultáneamente leer una ubicación y </a:t>
            </a:r>
          </a:p>
          <a:p>
            <a:pPr lvl="0" indent="90488" fontAlgn="base">
              <a:spcBef>
                <a:spcPct val="0"/>
              </a:spcBef>
              <a:spcAft>
                <a:spcPct val="0"/>
              </a:spcAft>
            </a:pPr>
            <a:r>
              <a:rPr lang="es-AR" sz="1200" dirty="0">
                <a:latin typeface="Calibri" pitchFamily="34" charset="0"/>
                <a:ea typeface="Times New Roman" pitchFamily="18" charset="0"/>
                <a:cs typeface="Calibri" pitchFamily="34" charset="0"/>
              </a:rPr>
              <a:t>escribirla en la misma operación del bus</a:t>
            </a:r>
            <a:endParaRPr lang="es-ES" sz="1200" dirty="0">
              <a:latin typeface="Calibri" pitchFamily="34" charset="0"/>
              <a:ea typeface="Times New Roman" pitchFamily="18" charset="0"/>
              <a:cs typeface="Calibri" pitchFamily="34" charset="0"/>
            </a:endParaRPr>
          </a:p>
        </p:txBody>
      </p:sp>
      <p:sp>
        <p:nvSpPr>
          <p:cNvPr id="5" name="2 Marcador de contenido"/>
          <p:cNvSpPr txBox="1">
            <a:spLocks/>
          </p:cNvSpPr>
          <p:nvPr/>
        </p:nvSpPr>
        <p:spPr>
          <a:xfrm>
            <a:off x="323528" y="980728"/>
            <a:ext cx="7931224" cy="1108720"/>
          </a:xfrm>
          <a:prstGeom prst="rect">
            <a:avLst/>
          </a:prstGeom>
        </p:spPr>
        <p:txBody>
          <a:bodyPr vert="horz" lIns="91440" tIns="45720" rIns="91440" bIns="45720" rtlCol="0">
            <a:normAutofit fontScale="85000" lnSpcReduction="20000"/>
          </a:bodyPr>
          <a:lstStyle/>
          <a:p>
            <a:r>
              <a:rPr lang="es-ES" sz="3200" dirty="0"/>
              <a:t>Un semáforo S es una variable entera a la que solo se accede mediante dos operaciones </a:t>
            </a:r>
            <a:r>
              <a:rPr lang="es-ES" sz="3200" b="1" dirty="0"/>
              <a:t>wait() </a:t>
            </a:r>
            <a:r>
              <a:rPr lang="es-ES" sz="3200" dirty="0"/>
              <a:t>y </a:t>
            </a:r>
            <a:r>
              <a:rPr lang="es-ES" sz="3200" b="1" dirty="0"/>
              <a:t>signal() </a:t>
            </a:r>
            <a:r>
              <a:rPr lang="es-ES" sz="3200" dirty="0"/>
              <a:t>estándar.</a:t>
            </a:r>
            <a:endParaRPr lang="es-AR" sz="3200" dirty="0"/>
          </a:p>
        </p:txBody>
      </p:sp>
      <p:sp>
        <p:nvSpPr>
          <p:cNvPr id="4" name="Rectángulo 3"/>
          <p:cNvSpPr/>
          <p:nvPr/>
        </p:nvSpPr>
        <p:spPr>
          <a:xfrm>
            <a:off x="503548" y="4487488"/>
            <a:ext cx="4572000" cy="1323439"/>
          </a:xfrm>
          <a:prstGeom prst="rect">
            <a:avLst/>
          </a:prstGeom>
        </p:spPr>
        <p:txBody>
          <a:bodyPr>
            <a:spAutoFit/>
          </a:bodyPr>
          <a:lstStyle/>
          <a:p>
            <a:pPr>
              <a:buNone/>
            </a:pPr>
            <a:r>
              <a:rPr lang="en-US" sz="2000" b="1" dirty="0"/>
              <a:t>Ejemplo signal()</a:t>
            </a:r>
            <a:endParaRPr lang="es-AR" sz="2000" dirty="0"/>
          </a:p>
          <a:p>
            <a:pPr>
              <a:buNone/>
            </a:pPr>
            <a:r>
              <a:rPr lang="en-US" sz="2000" i="1" dirty="0"/>
              <a:t>	signal(S) {</a:t>
            </a:r>
            <a:endParaRPr lang="es-AR" sz="2000" dirty="0"/>
          </a:p>
          <a:p>
            <a:pPr>
              <a:buNone/>
            </a:pPr>
            <a:r>
              <a:rPr lang="en-US" sz="2000" i="1" dirty="0"/>
              <a:t>		</a:t>
            </a:r>
            <a:r>
              <a:rPr lang="es-ES" sz="2000" i="1" dirty="0"/>
              <a:t>S++;</a:t>
            </a:r>
            <a:endParaRPr lang="es-AR" sz="2000" dirty="0"/>
          </a:p>
          <a:p>
            <a:pPr>
              <a:buNone/>
            </a:pPr>
            <a:r>
              <a:rPr lang="es-ES" sz="2000" i="1" dirty="0"/>
              <a:t>		}</a:t>
            </a:r>
            <a:endParaRPr lang="es-AR" sz="2000" dirty="0"/>
          </a:p>
        </p:txBody>
      </p:sp>
      <p:sp>
        <p:nvSpPr>
          <p:cNvPr id="8" name="2 Marcador de contenido"/>
          <p:cNvSpPr txBox="1">
            <a:spLocks/>
          </p:cNvSpPr>
          <p:nvPr/>
        </p:nvSpPr>
        <p:spPr>
          <a:xfrm>
            <a:off x="4870376" y="2780928"/>
            <a:ext cx="3816424" cy="1872208"/>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b="1" dirty="0"/>
              <a:t>Si el recurso no esta disponible se queda esperando</a:t>
            </a:r>
          </a:p>
          <a:p>
            <a:pPr>
              <a:buFont typeface="Arial" pitchFamily="34" charset="0"/>
              <a:buNone/>
            </a:pPr>
            <a:endParaRPr lang="es-AR" b="1" dirty="0"/>
          </a:p>
          <a:p>
            <a:pPr>
              <a:buFont typeface="Arial" pitchFamily="34" charset="0"/>
              <a:buNone/>
            </a:pPr>
            <a:r>
              <a:rPr lang="es-AR" b="1" dirty="0"/>
              <a:t>Si el recurso esta disponible lo toma decrementando en 1</a:t>
            </a:r>
            <a:endParaRPr lang="es-AR" dirty="0"/>
          </a:p>
          <a:p>
            <a:pPr>
              <a:buFont typeface="Arial" pitchFamily="34" charset="0"/>
              <a:buNone/>
            </a:pPr>
            <a:endParaRPr lang="es-AR" dirty="0"/>
          </a:p>
        </p:txBody>
      </p:sp>
      <p:sp>
        <p:nvSpPr>
          <p:cNvPr id="9" name="2 Marcador de contenido"/>
          <p:cNvSpPr txBox="1">
            <a:spLocks/>
          </p:cNvSpPr>
          <p:nvPr/>
        </p:nvSpPr>
        <p:spPr>
          <a:xfrm>
            <a:off x="4862444" y="5057453"/>
            <a:ext cx="3816424" cy="721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sz="2000" b="1" dirty="0"/>
              <a:t>Libera el recurso</a:t>
            </a:r>
            <a:endParaRPr lang="es-AR" sz="2000" dirty="0"/>
          </a:p>
        </p:txBody>
      </p:sp>
      <p:cxnSp>
        <p:nvCxnSpPr>
          <p:cNvPr id="10" name="Conector recto de flecha 9"/>
          <p:cNvCxnSpPr/>
          <p:nvPr/>
        </p:nvCxnSpPr>
        <p:spPr>
          <a:xfrm flipH="1">
            <a:off x="3994987" y="3126909"/>
            <a:ext cx="1080561" cy="9729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flipV="1">
            <a:off x="2146682" y="3565986"/>
            <a:ext cx="2696006" cy="45177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a:off x="3188823" y="5281039"/>
            <a:ext cx="1653865" cy="3595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636912"/>
            <a:ext cx="8229600" cy="1143000"/>
          </a:xfrm>
        </p:spPr>
        <p:txBody>
          <a:bodyPr/>
          <a:lstStyle/>
          <a:p>
            <a:r>
              <a:rPr lang="es-AR" b="1" dirty="0"/>
              <a:t>Sincronización de Procesos</a:t>
            </a:r>
          </a:p>
        </p:txBody>
      </p:sp>
    </p:spTree>
    <p:extLst>
      <p:ext uri="{BB962C8B-B14F-4D97-AF65-F5344CB8AC3E}">
        <p14:creationId xmlns:p14="http://schemas.microsoft.com/office/powerpoint/2010/main" val="109688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0832" y="44624"/>
            <a:ext cx="8229600" cy="1143000"/>
          </a:xfrm>
        </p:spPr>
        <p:txBody>
          <a:bodyPr/>
          <a:lstStyle/>
          <a:p>
            <a:r>
              <a:rPr lang="es-AR" b="1" dirty="0"/>
              <a:t>Semáforos</a:t>
            </a:r>
          </a:p>
        </p:txBody>
      </p:sp>
      <p:sp>
        <p:nvSpPr>
          <p:cNvPr id="3" name="2 Marcador de contenido"/>
          <p:cNvSpPr>
            <a:spLocks noGrp="1"/>
          </p:cNvSpPr>
          <p:nvPr>
            <p:ph idx="1"/>
          </p:nvPr>
        </p:nvSpPr>
        <p:spPr>
          <a:xfrm>
            <a:off x="457200" y="980728"/>
            <a:ext cx="8229600" cy="3196952"/>
          </a:xfrm>
        </p:spPr>
        <p:txBody>
          <a:bodyPr/>
          <a:lstStyle/>
          <a:p>
            <a:r>
              <a:rPr lang="es-ES" dirty="0"/>
              <a:t>Los sistemas operativos diferencian a menudo entre </a:t>
            </a:r>
            <a:r>
              <a:rPr lang="es-ES" b="1" dirty="0"/>
              <a:t>semáforos contadores</a:t>
            </a:r>
            <a:r>
              <a:rPr lang="es-ES" dirty="0"/>
              <a:t> y </a:t>
            </a:r>
            <a:r>
              <a:rPr lang="es-ES" b="1" dirty="0"/>
              <a:t>semáforos binarios. </a:t>
            </a:r>
            <a:r>
              <a:rPr lang="es-ES" dirty="0"/>
              <a:t>El valor de un semáforo contador puede variar en un dominio no restringido, mientras que el valor de un semáforo binario solo puede ser 0 o 1. </a:t>
            </a:r>
            <a:endParaRPr lang="es-AR" dirty="0"/>
          </a:p>
        </p:txBody>
      </p:sp>
      <p:sp>
        <p:nvSpPr>
          <p:cNvPr id="4" name="2 Marcador de contenido"/>
          <p:cNvSpPr txBox="1">
            <a:spLocks/>
          </p:cNvSpPr>
          <p:nvPr/>
        </p:nvSpPr>
        <p:spPr>
          <a:xfrm>
            <a:off x="755576" y="4271392"/>
            <a:ext cx="6696744" cy="168478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b="1" dirty="0"/>
              <a:t>Semáforos Binarios (cerrojos Mutex): </a:t>
            </a:r>
          </a:p>
          <a:p>
            <a:r>
              <a:rPr lang="es-ES" dirty="0"/>
              <a:t>1 Recurso Disponible</a:t>
            </a:r>
          </a:p>
          <a:p>
            <a:r>
              <a:rPr lang="es-ES" dirty="0"/>
              <a:t>0 Recurso Tomado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Semáforos: Utilización</a:t>
            </a:r>
          </a:p>
        </p:txBody>
      </p:sp>
      <p:sp>
        <p:nvSpPr>
          <p:cNvPr id="3" name="2 Marcador de contenido"/>
          <p:cNvSpPr>
            <a:spLocks noGrp="1"/>
          </p:cNvSpPr>
          <p:nvPr>
            <p:ph idx="1"/>
          </p:nvPr>
        </p:nvSpPr>
        <p:spPr>
          <a:xfrm>
            <a:off x="179512" y="1484784"/>
            <a:ext cx="8229600" cy="1296144"/>
          </a:xfrm>
        </p:spPr>
        <p:txBody>
          <a:bodyPr>
            <a:normAutofit/>
          </a:bodyPr>
          <a:lstStyle/>
          <a:p>
            <a:pPr>
              <a:buNone/>
            </a:pPr>
            <a:r>
              <a:rPr lang="es-AR" b="1" dirty="0"/>
              <a:t>	Semáforo binario</a:t>
            </a:r>
            <a:r>
              <a:rPr lang="es-AR" dirty="0"/>
              <a:t>: Solución problema de la sección critica.</a:t>
            </a:r>
          </a:p>
        </p:txBody>
      </p:sp>
      <p:sp>
        <p:nvSpPr>
          <p:cNvPr id="5" name="4 Rectángulo"/>
          <p:cNvSpPr/>
          <p:nvPr/>
        </p:nvSpPr>
        <p:spPr>
          <a:xfrm>
            <a:off x="3707904" y="2780928"/>
            <a:ext cx="2520280" cy="3139321"/>
          </a:xfrm>
          <a:prstGeom prst="rect">
            <a:avLst/>
          </a:prstGeom>
        </p:spPr>
        <p:txBody>
          <a:bodyPr wrap="square">
            <a:spAutoFit/>
          </a:bodyPr>
          <a:lstStyle/>
          <a:p>
            <a:r>
              <a:rPr lang="es-AR" dirty="0"/>
              <a:t>do{</a:t>
            </a:r>
          </a:p>
          <a:p>
            <a:endParaRPr lang="es-AR" dirty="0"/>
          </a:p>
          <a:p>
            <a:r>
              <a:rPr lang="es-AR" dirty="0"/>
              <a:t>wait(mutex);</a:t>
            </a:r>
          </a:p>
          <a:p>
            <a:endParaRPr lang="es-AR" dirty="0"/>
          </a:p>
          <a:p>
            <a:r>
              <a:rPr lang="es-AR" b="1" dirty="0"/>
              <a:t>//SECCION CRITICA</a:t>
            </a:r>
          </a:p>
          <a:p>
            <a:endParaRPr lang="es-AR" dirty="0"/>
          </a:p>
          <a:p>
            <a:r>
              <a:rPr lang="es-AR" dirty="0"/>
              <a:t>signal (mutex);</a:t>
            </a:r>
          </a:p>
          <a:p>
            <a:endParaRPr lang="es-AR" dirty="0"/>
          </a:p>
          <a:p>
            <a:r>
              <a:rPr lang="es-AR" b="1" dirty="0"/>
              <a:t>//SECCION RESTANTE</a:t>
            </a:r>
          </a:p>
          <a:p>
            <a:endParaRPr lang="es-AR" dirty="0"/>
          </a:p>
          <a:p>
            <a:r>
              <a:rPr lang="es-AR" dirty="0"/>
              <a:t>}while (TRUE);</a:t>
            </a:r>
          </a:p>
        </p:txBody>
      </p:sp>
      <p:graphicFrame>
        <p:nvGraphicFramePr>
          <p:cNvPr id="4" name="Objeto 3"/>
          <p:cNvGraphicFramePr>
            <a:graphicFrameLocks noChangeAspect="1"/>
          </p:cNvGraphicFramePr>
          <p:nvPr>
            <p:extLst>
              <p:ext uri="{D42A27DB-BD31-4B8C-83A1-F6EECF244321}">
                <p14:modId xmlns:p14="http://schemas.microsoft.com/office/powerpoint/2010/main" val="2856102028"/>
              </p:ext>
            </p:extLst>
          </p:nvPr>
        </p:nvGraphicFramePr>
        <p:xfrm>
          <a:off x="282575" y="5668963"/>
          <a:ext cx="1985963" cy="438150"/>
        </p:xfrm>
        <a:graphic>
          <a:graphicData uri="http://schemas.openxmlformats.org/presentationml/2006/ole">
            <mc:AlternateContent xmlns:mc="http://schemas.openxmlformats.org/markup-compatibility/2006">
              <mc:Choice xmlns:v="urn:schemas-microsoft-com:vml" Requires="v">
                <p:oleObj name="Objeto empaquetador del shell" showAsIcon="1" r:id="rId2" imgW="1986480" imgH="437400" progId="Package">
                  <p:embed/>
                </p:oleObj>
              </mc:Choice>
              <mc:Fallback>
                <p:oleObj name="Objeto empaquetador del shell" showAsIcon="1" r:id="rId2" imgW="1986480" imgH="437400" progId="Package">
                  <p:embed/>
                  <p:pic>
                    <p:nvPicPr>
                      <p:cNvPr id="0" name=""/>
                      <p:cNvPicPr/>
                      <p:nvPr/>
                    </p:nvPicPr>
                    <p:blipFill>
                      <a:blip r:embed="rId3"/>
                      <a:stretch>
                        <a:fillRect/>
                      </a:stretch>
                    </p:blipFill>
                    <p:spPr>
                      <a:xfrm>
                        <a:off x="282575" y="5668963"/>
                        <a:ext cx="1985963" cy="438150"/>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1908680617"/>
              </p:ext>
            </p:extLst>
          </p:nvPr>
        </p:nvGraphicFramePr>
        <p:xfrm>
          <a:off x="444220" y="3084606"/>
          <a:ext cx="1825625" cy="441325"/>
        </p:xfrm>
        <a:graphic>
          <a:graphicData uri="http://schemas.openxmlformats.org/presentationml/2006/ole">
            <mc:AlternateContent xmlns:mc="http://schemas.openxmlformats.org/markup-compatibility/2006">
              <mc:Choice xmlns:v="urn:schemas-microsoft-com:vml" Requires="v">
                <p:oleObj name="Objeto empaquetador del shell" showAsIcon="1" r:id="rId4" imgW="1825200" imgH="437400" progId="Package">
                  <p:embed/>
                </p:oleObj>
              </mc:Choice>
              <mc:Fallback>
                <p:oleObj name="Objeto empaquetador del shell" showAsIcon="1" r:id="rId4" imgW="1825200" imgH="437400" progId="Package">
                  <p:embed/>
                  <p:pic>
                    <p:nvPicPr>
                      <p:cNvPr id="0" name=""/>
                      <p:cNvPicPr/>
                      <p:nvPr/>
                    </p:nvPicPr>
                    <p:blipFill>
                      <a:blip r:embed="rId5"/>
                      <a:stretch>
                        <a:fillRect/>
                      </a:stretch>
                    </p:blipFill>
                    <p:spPr>
                      <a:xfrm>
                        <a:off x="444220" y="3084606"/>
                        <a:ext cx="1825625" cy="441325"/>
                      </a:xfrm>
                      <a:prstGeom prst="rect">
                        <a:avLst/>
                      </a:prstGeom>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2228151020"/>
              </p:ext>
            </p:extLst>
          </p:nvPr>
        </p:nvGraphicFramePr>
        <p:xfrm>
          <a:off x="346075" y="4392613"/>
          <a:ext cx="1992313" cy="465137"/>
        </p:xfrm>
        <a:graphic>
          <a:graphicData uri="http://schemas.openxmlformats.org/presentationml/2006/ole">
            <mc:AlternateContent xmlns:mc="http://schemas.openxmlformats.org/markup-compatibility/2006">
              <mc:Choice xmlns:v="urn:schemas-microsoft-com:vml" Requires="v">
                <p:oleObj name="Objeto empaquetador del shell" showAsIcon="1" r:id="rId6" imgW="1877040" imgH="437400" progId="Package">
                  <p:embed/>
                </p:oleObj>
              </mc:Choice>
              <mc:Fallback>
                <p:oleObj name="Objeto empaquetador del shell" showAsIcon="1" r:id="rId6" imgW="1877040" imgH="437400" progId="Package">
                  <p:embed/>
                  <p:pic>
                    <p:nvPicPr>
                      <p:cNvPr id="0" name=""/>
                      <p:cNvPicPr/>
                      <p:nvPr/>
                    </p:nvPicPr>
                    <p:blipFill>
                      <a:blip r:embed="rId7"/>
                      <a:stretch>
                        <a:fillRect/>
                      </a:stretch>
                    </p:blipFill>
                    <p:spPr>
                      <a:xfrm>
                        <a:off x="346075" y="4392613"/>
                        <a:ext cx="1992313" cy="465137"/>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Semáforos: Utilización</a:t>
            </a:r>
            <a:endParaRPr lang="es-AR" dirty="0"/>
          </a:p>
        </p:txBody>
      </p:sp>
      <p:sp>
        <p:nvSpPr>
          <p:cNvPr id="4" name="2 Marcador de contenido"/>
          <p:cNvSpPr>
            <a:spLocks noGrp="1"/>
          </p:cNvSpPr>
          <p:nvPr>
            <p:ph idx="1"/>
          </p:nvPr>
        </p:nvSpPr>
        <p:spPr>
          <a:xfrm>
            <a:off x="467544" y="1844824"/>
            <a:ext cx="8229600" cy="1601019"/>
          </a:xfrm>
        </p:spPr>
        <p:txBody>
          <a:bodyPr>
            <a:normAutofit fontScale="85000" lnSpcReduction="10000"/>
          </a:bodyPr>
          <a:lstStyle/>
          <a:p>
            <a:pPr>
              <a:buNone/>
            </a:pPr>
            <a:r>
              <a:rPr lang="es-AR" dirty="0"/>
              <a:t>	</a:t>
            </a:r>
            <a:r>
              <a:rPr lang="es-AR" b="1" dirty="0"/>
              <a:t> Semáforo binario</a:t>
            </a:r>
            <a:r>
              <a:rPr lang="es-AR" dirty="0"/>
              <a:t>: También lo puedo utilizar para ejecutar un Proceso luego de que se haya terminado de ejecutar otro proceso (Sincronización de Procesos). Quiero ejecutar P1 y Luego P2. Empiezo con </a:t>
            </a:r>
            <a:r>
              <a:rPr lang="es-AR" dirty="0" err="1"/>
              <a:t>sync</a:t>
            </a:r>
            <a:r>
              <a:rPr lang="es-AR" dirty="0"/>
              <a:t>=0. </a:t>
            </a:r>
          </a:p>
        </p:txBody>
      </p:sp>
      <p:sp>
        <p:nvSpPr>
          <p:cNvPr id="5" name="4 Rectángulo"/>
          <p:cNvSpPr/>
          <p:nvPr/>
        </p:nvSpPr>
        <p:spPr>
          <a:xfrm>
            <a:off x="2267744" y="3861048"/>
            <a:ext cx="2160240" cy="1754326"/>
          </a:xfrm>
          <a:prstGeom prst="rect">
            <a:avLst/>
          </a:prstGeom>
          <a:ln w="19050">
            <a:solidFill>
              <a:schemeClr val="accent1"/>
            </a:solidFill>
          </a:ln>
        </p:spPr>
        <p:txBody>
          <a:bodyPr wrap="square">
            <a:spAutoFit/>
          </a:bodyPr>
          <a:lstStyle/>
          <a:p>
            <a:r>
              <a:rPr lang="es-AR" b="1" dirty="0"/>
              <a:t>//Proceso 1</a:t>
            </a:r>
          </a:p>
          <a:p>
            <a:endParaRPr lang="es-AR" dirty="0"/>
          </a:p>
          <a:p>
            <a:r>
              <a:rPr lang="es-AR" dirty="0"/>
              <a:t>S1; // Código de P1</a:t>
            </a:r>
          </a:p>
          <a:p>
            <a:endParaRPr lang="es-AR" dirty="0"/>
          </a:p>
          <a:p>
            <a:r>
              <a:rPr lang="es-AR" dirty="0" err="1"/>
              <a:t>signal</a:t>
            </a:r>
            <a:r>
              <a:rPr lang="es-AR" dirty="0"/>
              <a:t> (sync);</a:t>
            </a:r>
          </a:p>
          <a:p>
            <a:endParaRPr lang="es-AR" dirty="0"/>
          </a:p>
        </p:txBody>
      </p:sp>
      <p:sp>
        <p:nvSpPr>
          <p:cNvPr id="6" name="5 Rectángulo"/>
          <p:cNvSpPr/>
          <p:nvPr/>
        </p:nvSpPr>
        <p:spPr>
          <a:xfrm>
            <a:off x="5148064" y="3861048"/>
            <a:ext cx="2160240" cy="1754326"/>
          </a:xfrm>
          <a:prstGeom prst="rect">
            <a:avLst/>
          </a:prstGeom>
          <a:ln w="19050">
            <a:solidFill>
              <a:schemeClr val="accent1"/>
            </a:solidFill>
          </a:ln>
        </p:spPr>
        <p:txBody>
          <a:bodyPr wrap="square">
            <a:spAutoFit/>
          </a:bodyPr>
          <a:lstStyle/>
          <a:p>
            <a:r>
              <a:rPr lang="es-AR" b="1" dirty="0"/>
              <a:t>//Proceso 2</a:t>
            </a:r>
          </a:p>
          <a:p>
            <a:endParaRPr lang="es-AR" dirty="0"/>
          </a:p>
          <a:p>
            <a:r>
              <a:rPr lang="es-AR" dirty="0" err="1"/>
              <a:t>wait</a:t>
            </a:r>
            <a:r>
              <a:rPr lang="es-AR" dirty="0"/>
              <a:t>(sync); </a:t>
            </a:r>
          </a:p>
          <a:p>
            <a:endParaRPr lang="es-AR" dirty="0"/>
          </a:p>
          <a:p>
            <a:r>
              <a:rPr lang="es-AR" dirty="0"/>
              <a:t>S2; // Codigo de P2</a:t>
            </a:r>
          </a:p>
          <a:p>
            <a:endParaRPr lang="es-AR" dirty="0"/>
          </a:p>
        </p:txBody>
      </p:sp>
      <p:graphicFrame>
        <p:nvGraphicFramePr>
          <p:cNvPr id="9" name="Objeto 8"/>
          <p:cNvGraphicFramePr>
            <a:graphicFrameLocks noChangeAspect="1"/>
          </p:cNvGraphicFramePr>
          <p:nvPr>
            <p:extLst>
              <p:ext uri="{D42A27DB-BD31-4B8C-83A1-F6EECF244321}">
                <p14:modId xmlns:p14="http://schemas.microsoft.com/office/powerpoint/2010/main" val="674564015"/>
              </p:ext>
            </p:extLst>
          </p:nvPr>
        </p:nvGraphicFramePr>
        <p:xfrm>
          <a:off x="3724275" y="6043613"/>
          <a:ext cx="2774950" cy="658812"/>
        </p:xfrm>
        <a:graphic>
          <a:graphicData uri="http://schemas.openxmlformats.org/presentationml/2006/ole">
            <mc:AlternateContent xmlns:mc="http://schemas.openxmlformats.org/markup-compatibility/2006">
              <mc:Choice xmlns:v="urn:schemas-microsoft-com:vml" Requires="v">
                <p:oleObj name="Objeto empaquetador del shell" showAsIcon="1" r:id="rId2" imgW="1844640" imgH="437400" progId="Package">
                  <p:embed/>
                </p:oleObj>
              </mc:Choice>
              <mc:Fallback>
                <p:oleObj name="Objeto empaquetador del shell" showAsIcon="1" r:id="rId2" imgW="1844640" imgH="437400" progId="Package">
                  <p:embed/>
                  <p:pic>
                    <p:nvPicPr>
                      <p:cNvPr id="0" name=""/>
                      <p:cNvPicPr/>
                      <p:nvPr/>
                    </p:nvPicPr>
                    <p:blipFill>
                      <a:blip r:embed="rId3"/>
                      <a:stretch>
                        <a:fillRect/>
                      </a:stretch>
                    </p:blipFill>
                    <p:spPr>
                      <a:xfrm>
                        <a:off x="3724275" y="6043613"/>
                        <a:ext cx="2774950" cy="658812"/>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Semáforos: Utilización</a:t>
            </a:r>
            <a:endParaRPr lang="es-AR" dirty="0"/>
          </a:p>
        </p:txBody>
      </p:sp>
      <p:sp>
        <p:nvSpPr>
          <p:cNvPr id="3" name="2 Marcador de contenido"/>
          <p:cNvSpPr>
            <a:spLocks noGrp="1"/>
          </p:cNvSpPr>
          <p:nvPr>
            <p:ph idx="1"/>
          </p:nvPr>
        </p:nvSpPr>
        <p:spPr>
          <a:xfrm>
            <a:off x="457200" y="1600201"/>
            <a:ext cx="8229600" cy="2188840"/>
          </a:xfrm>
        </p:spPr>
        <p:txBody>
          <a:bodyPr>
            <a:normAutofit/>
          </a:bodyPr>
          <a:lstStyle/>
          <a:p>
            <a:pPr>
              <a:buNone/>
            </a:pPr>
            <a:r>
              <a:rPr lang="es-AR" b="1" dirty="0"/>
              <a:t>	Semáforo contador</a:t>
            </a:r>
            <a:r>
              <a:rPr lang="es-AR" dirty="0"/>
              <a:t>: Sirve para cuando comparto un recurso y distintos clientes tienen que acceder al mismo. Decremento su valor a medida que los clientes acceden.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13" y="980728"/>
            <a:ext cx="8229600" cy="1143000"/>
          </a:xfrm>
        </p:spPr>
        <p:txBody>
          <a:bodyPr/>
          <a:lstStyle/>
          <a:p>
            <a:r>
              <a:rPr lang="es-AR" b="1" dirty="0"/>
              <a:t>Semáforos: Implementación</a:t>
            </a:r>
          </a:p>
        </p:txBody>
      </p:sp>
      <p:sp>
        <p:nvSpPr>
          <p:cNvPr id="3" name="2 Marcador de contenido"/>
          <p:cNvSpPr>
            <a:spLocks noGrp="1"/>
          </p:cNvSpPr>
          <p:nvPr>
            <p:ph idx="1"/>
          </p:nvPr>
        </p:nvSpPr>
        <p:spPr>
          <a:xfrm>
            <a:off x="539552" y="2088019"/>
            <a:ext cx="8229600" cy="4525963"/>
          </a:xfrm>
        </p:spPr>
        <p:txBody>
          <a:bodyPr/>
          <a:lstStyle/>
          <a:p>
            <a:pPr>
              <a:buNone/>
            </a:pPr>
            <a:r>
              <a:rPr lang="es-AR" dirty="0"/>
              <a:t>	</a:t>
            </a:r>
            <a:r>
              <a:rPr lang="es-ES" dirty="0"/>
              <a:t>La principal desventaja de la definición de semáforo dada es que requiere una </a:t>
            </a:r>
            <a:r>
              <a:rPr lang="es-ES" b="1" dirty="0"/>
              <a:t>espera activa</a:t>
            </a:r>
            <a:r>
              <a:rPr lang="es-ES" dirty="0"/>
              <a:t>, es decir que mientras un proceso está en su sección crítica, cualquier otro proceso que intente entrar en su sección crítica debe ejecutar continuamente un bucle en el código de entrada. </a:t>
            </a:r>
            <a:endParaRPr lang="es-A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Semáforos: Implementación</a:t>
            </a:r>
            <a:endParaRPr lang="es-AR" dirty="0"/>
          </a:p>
        </p:txBody>
      </p:sp>
      <p:sp>
        <p:nvSpPr>
          <p:cNvPr id="3" name="2 Marcador de contenido"/>
          <p:cNvSpPr>
            <a:spLocks noGrp="1"/>
          </p:cNvSpPr>
          <p:nvPr>
            <p:ph idx="1"/>
          </p:nvPr>
        </p:nvSpPr>
        <p:spPr/>
        <p:txBody>
          <a:bodyPr>
            <a:normAutofit fontScale="92500" lnSpcReduction="20000"/>
          </a:bodyPr>
          <a:lstStyle/>
          <a:p>
            <a:r>
              <a:rPr lang="es-ES" dirty="0"/>
              <a:t>Sin embargo en lugar de entrar en una espera activa, el proceso puede </a:t>
            </a:r>
            <a:r>
              <a:rPr lang="es-ES" b="1" dirty="0"/>
              <a:t>bloquearse</a:t>
            </a:r>
            <a:r>
              <a:rPr lang="es-ES" dirty="0"/>
              <a:t> a si mismo. La operación de bloqueo coloca al proceso en una </a:t>
            </a:r>
            <a:r>
              <a:rPr lang="es-ES" b="1" dirty="0"/>
              <a:t>cola de espera asociada con el semáforo</a:t>
            </a:r>
            <a:r>
              <a:rPr lang="es-ES" dirty="0"/>
              <a:t> y el estado del proceso pasa al </a:t>
            </a:r>
            <a:r>
              <a:rPr lang="es-ES" b="1" dirty="0"/>
              <a:t>estado de espera</a:t>
            </a:r>
            <a:r>
              <a:rPr lang="es-ES" dirty="0"/>
              <a:t> </a:t>
            </a:r>
          </a:p>
          <a:p>
            <a:r>
              <a:rPr lang="es-ES" dirty="0"/>
              <a:t>Un proceso bloqueado, que está esperando en un semáforo S, debe reiniciarse cuando algún otro proceso ejecuta una operación signal().</a:t>
            </a:r>
          </a:p>
          <a:p>
            <a:r>
              <a:rPr lang="es-ES" dirty="0"/>
              <a:t> Sacando el proceso de la cola de semáforos.</a:t>
            </a:r>
          </a:p>
          <a:p>
            <a:r>
              <a:rPr lang="es-ES" dirty="0"/>
              <a:t>El proceso se reinicia mediante una operación </a:t>
            </a:r>
            <a:r>
              <a:rPr lang="es-ES" b="1" dirty="0"/>
              <a:t>wakeup</a:t>
            </a:r>
            <a:r>
              <a:rPr lang="es-ES" dirty="0"/>
              <a:t>(), </a:t>
            </a:r>
            <a:endParaRPr lang="es-A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1143000"/>
          </a:xfrm>
        </p:spPr>
        <p:txBody>
          <a:bodyPr/>
          <a:lstStyle/>
          <a:p>
            <a:r>
              <a:rPr lang="es-AR" b="1" dirty="0"/>
              <a:t>Planificación de CPU (semáforos)</a:t>
            </a:r>
          </a:p>
        </p:txBody>
      </p:sp>
      <p:grpSp>
        <p:nvGrpSpPr>
          <p:cNvPr id="17" name="Grupo 16"/>
          <p:cNvGrpSpPr/>
          <p:nvPr/>
        </p:nvGrpSpPr>
        <p:grpSpPr>
          <a:xfrm>
            <a:off x="719572" y="1259632"/>
            <a:ext cx="7704856" cy="3823800"/>
            <a:chOff x="467544" y="1616878"/>
            <a:chExt cx="8208912" cy="4772098"/>
          </a:xfrm>
        </p:grpSpPr>
        <p:grpSp>
          <p:nvGrpSpPr>
            <p:cNvPr id="48" name="Grupo 47"/>
            <p:cNvGrpSpPr/>
            <p:nvPr/>
          </p:nvGrpSpPr>
          <p:grpSpPr>
            <a:xfrm>
              <a:off x="467544" y="1700808"/>
              <a:ext cx="8208912" cy="4130668"/>
              <a:chOff x="323528" y="2060848"/>
              <a:chExt cx="8208912" cy="4130668"/>
            </a:xfrm>
          </p:grpSpPr>
          <p:sp>
            <p:nvSpPr>
              <p:cNvPr id="5" name="Elipse 4"/>
              <p:cNvSpPr/>
              <p:nvPr/>
            </p:nvSpPr>
            <p:spPr>
              <a:xfrm>
                <a:off x="323528" y="2132856"/>
                <a:ext cx="1656184"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Nuevo</a:t>
                </a:r>
              </a:p>
            </p:txBody>
          </p:sp>
          <p:sp>
            <p:nvSpPr>
              <p:cNvPr id="6" name="Elipse 5"/>
              <p:cNvSpPr/>
              <p:nvPr/>
            </p:nvSpPr>
            <p:spPr>
              <a:xfrm>
                <a:off x="6833422" y="2060848"/>
                <a:ext cx="1699018"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Terminado</a:t>
                </a:r>
              </a:p>
            </p:txBody>
          </p:sp>
          <p:sp>
            <p:nvSpPr>
              <p:cNvPr id="7" name="Elipse 6"/>
              <p:cNvSpPr/>
              <p:nvPr/>
            </p:nvSpPr>
            <p:spPr>
              <a:xfrm>
                <a:off x="2267744" y="3193740"/>
                <a:ext cx="1656184" cy="1080120"/>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700" dirty="0"/>
                  <a:t>Preparado</a:t>
                </a:r>
              </a:p>
            </p:txBody>
          </p:sp>
          <p:sp>
            <p:nvSpPr>
              <p:cNvPr id="8" name="Elipse 7"/>
              <p:cNvSpPr/>
              <p:nvPr/>
            </p:nvSpPr>
            <p:spPr>
              <a:xfrm>
                <a:off x="4860032" y="3193740"/>
                <a:ext cx="1656184"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En Ejecución</a:t>
                </a:r>
              </a:p>
            </p:txBody>
          </p:sp>
          <p:sp>
            <p:nvSpPr>
              <p:cNvPr id="9" name="Elipse 8"/>
              <p:cNvSpPr/>
              <p:nvPr/>
            </p:nvSpPr>
            <p:spPr>
              <a:xfrm>
                <a:off x="3477188" y="5111396"/>
                <a:ext cx="1656184" cy="1080120"/>
              </a:xfrm>
              <a:prstGeom prst="ellipse">
                <a:avLst/>
              </a:prstGeom>
              <a:solidFill>
                <a:schemeClr val="accent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En espera</a:t>
                </a:r>
              </a:p>
            </p:txBody>
          </p:sp>
          <p:cxnSp>
            <p:nvCxnSpPr>
              <p:cNvPr id="11" name="Conector recto de flecha 10"/>
              <p:cNvCxnSpPr>
                <a:stCxn id="5" idx="5"/>
                <a:endCxn id="7" idx="1"/>
              </p:cNvCxnSpPr>
              <p:nvPr/>
            </p:nvCxnSpPr>
            <p:spPr>
              <a:xfrm>
                <a:off x="1737169" y="3054796"/>
                <a:ext cx="773118" cy="2971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5058145" y="4294017"/>
                <a:ext cx="678202" cy="10699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endCxn id="7" idx="4"/>
              </p:cNvCxnSpPr>
              <p:nvPr/>
            </p:nvCxnSpPr>
            <p:spPr>
              <a:xfrm flipH="1" flipV="1">
                <a:off x="3095836" y="4273860"/>
                <a:ext cx="389679" cy="12811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3796204" y="4052744"/>
                <a:ext cx="1107531" cy="2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endCxn id="6" idx="3"/>
              </p:cNvCxnSpPr>
              <p:nvPr/>
            </p:nvCxnSpPr>
            <p:spPr>
              <a:xfrm flipV="1">
                <a:off x="6329366" y="2982788"/>
                <a:ext cx="752871" cy="4537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H="1">
                <a:off x="3811225" y="3432481"/>
                <a:ext cx="1181703" cy="40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2051720" y="2708920"/>
                <a:ext cx="906017" cy="323165"/>
              </a:xfrm>
              <a:prstGeom prst="rect">
                <a:avLst/>
              </a:prstGeom>
              <a:noFill/>
            </p:spPr>
            <p:txBody>
              <a:bodyPr wrap="none" rtlCol="0">
                <a:spAutoFit/>
              </a:bodyPr>
              <a:lstStyle/>
              <a:p>
                <a:r>
                  <a:rPr lang="es-AR" sz="1500" dirty="0"/>
                  <a:t>Admitido</a:t>
                </a:r>
              </a:p>
            </p:txBody>
          </p:sp>
          <p:sp>
            <p:nvSpPr>
              <p:cNvPr id="35" name="CuadroTexto 34"/>
              <p:cNvSpPr txBox="1"/>
              <p:nvPr/>
            </p:nvSpPr>
            <p:spPr>
              <a:xfrm>
                <a:off x="6136951" y="2787233"/>
                <a:ext cx="646331" cy="323165"/>
              </a:xfrm>
              <a:prstGeom prst="rect">
                <a:avLst/>
              </a:prstGeom>
              <a:noFill/>
            </p:spPr>
            <p:txBody>
              <a:bodyPr wrap="none" rtlCol="0">
                <a:spAutoFit/>
              </a:bodyPr>
              <a:lstStyle/>
              <a:p>
                <a:r>
                  <a:rPr lang="es-AR" sz="1500" dirty="0"/>
                  <a:t>Salida</a:t>
                </a:r>
              </a:p>
            </p:txBody>
          </p:sp>
          <p:sp>
            <p:nvSpPr>
              <p:cNvPr id="36" name="CuadroTexto 35"/>
              <p:cNvSpPr txBox="1"/>
              <p:nvPr/>
            </p:nvSpPr>
            <p:spPr>
              <a:xfrm>
                <a:off x="3707904" y="3009074"/>
                <a:ext cx="1155445" cy="323165"/>
              </a:xfrm>
              <a:prstGeom prst="rect">
                <a:avLst/>
              </a:prstGeom>
              <a:noFill/>
            </p:spPr>
            <p:txBody>
              <a:bodyPr wrap="none" rtlCol="0">
                <a:spAutoFit/>
              </a:bodyPr>
              <a:lstStyle/>
              <a:p>
                <a:r>
                  <a:rPr lang="es-AR" sz="1500" dirty="0"/>
                  <a:t>Interrupción</a:t>
                </a:r>
              </a:p>
            </p:txBody>
          </p:sp>
          <p:sp>
            <p:nvSpPr>
              <p:cNvPr id="37" name="CuadroTexto 36"/>
              <p:cNvSpPr txBox="1"/>
              <p:nvPr/>
            </p:nvSpPr>
            <p:spPr>
              <a:xfrm>
                <a:off x="3650732" y="4077072"/>
                <a:ext cx="1338828" cy="553998"/>
              </a:xfrm>
              <a:prstGeom prst="rect">
                <a:avLst/>
              </a:prstGeom>
              <a:noFill/>
            </p:spPr>
            <p:txBody>
              <a:bodyPr wrap="none" rtlCol="0">
                <a:spAutoFit/>
              </a:bodyPr>
              <a:lstStyle/>
              <a:p>
                <a:r>
                  <a:rPr lang="es-AR" sz="1500" dirty="0"/>
                  <a:t>Despacho por</a:t>
                </a:r>
              </a:p>
              <a:p>
                <a:r>
                  <a:rPr lang="es-AR" sz="1500" dirty="0"/>
                  <a:t> el Planificador</a:t>
                </a:r>
              </a:p>
            </p:txBody>
          </p:sp>
          <p:sp>
            <p:nvSpPr>
              <p:cNvPr id="43" name="CuadroTexto 42"/>
              <p:cNvSpPr txBox="1"/>
              <p:nvPr/>
            </p:nvSpPr>
            <p:spPr>
              <a:xfrm>
                <a:off x="770948" y="4389348"/>
                <a:ext cx="1960024" cy="553998"/>
              </a:xfrm>
              <a:prstGeom prst="rect">
                <a:avLst/>
              </a:prstGeom>
              <a:noFill/>
            </p:spPr>
            <p:txBody>
              <a:bodyPr wrap="none" rtlCol="0">
                <a:spAutoFit/>
              </a:bodyPr>
              <a:lstStyle/>
              <a:p>
                <a:r>
                  <a:rPr lang="es-AR" sz="1500" dirty="0"/>
                  <a:t>Terminación de suceso</a:t>
                </a:r>
              </a:p>
              <a:p>
                <a:r>
                  <a:rPr lang="es-AR" sz="1500" dirty="0"/>
                  <a:t> o de Operación de E/S</a:t>
                </a:r>
              </a:p>
            </p:txBody>
          </p:sp>
          <p:sp>
            <p:nvSpPr>
              <p:cNvPr id="47" name="CuadroTexto 46"/>
              <p:cNvSpPr txBox="1"/>
              <p:nvPr/>
            </p:nvSpPr>
            <p:spPr>
              <a:xfrm>
                <a:off x="5544233" y="4510563"/>
                <a:ext cx="2049792" cy="553998"/>
              </a:xfrm>
              <a:prstGeom prst="rect">
                <a:avLst/>
              </a:prstGeom>
              <a:noFill/>
            </p:spPr>
            <p:txBody>
              <a:bodyPr wrap="none" rtlCol="0">
                <a:spAutoFit/>
              </a:bodyPr>
              <a:lstStyle/>
              <a:p>
                <a:r>
                  <a:rPr lang="es-AR" sz="1500" dirty="0"/>
                  <a:t>En espera de un suceso </a:t>
                </a:r>
              </a:p>
              <a:p>
                <a:r>
                  <a:rPr lang="es-AR" sz="1500" dirty="0"/>
                  <a:t>o de Operación de E/S</a:t>
                </a:r>
              </a:p>
            </p:txBody>
          </p:sp>
        </p:grpSp>
        <p:cxnSp>
          <p:nvCxnSpPr>
            <p:cNvPr id="23" name="Conector recto de flecha 22"/>
            <p:cNvCxnSpPr/>
            <p:nvPr/>
          </p:nvCxnSpPr>
          <p:spPr>
            <a:xfrm flipH="1">
              <a:off x="3446391" y="2075212"/>
              <a:ext cx="48684" cy="76810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H="1" flipV="1">
              <a:off x="5312881" y="5484263"/>
              <a:ext cx="345859" cy="44378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2820715" y="1616878"/>
              <a:ext cx="3247301" cy="460926"/>
            </a:xfrm>
            <a:prstGeom prst="rect">
              <a:avLst/>
            </a:prstGeom>
            <a:noFill/>
          </p:spPr>
          <p:txBody>
            <a:bodyPr wrap="square" rtlCol="0">
              <a:spAutoFit/>
            </a:bodyPr>
            <a:lstStyle/>
            <a:p>
              <a:r>
                <a:rPr lang="es-AR" b="1" dirty="0"/>
                <a:t>Wait () con Espera Activa</a:t>
              </a:r>
            </a:p>
          </p:txBody>
        </p:sp>
        <p:sp>
          <p:nvSpPr>
            <p:cNvPr id="29" name="CuadroTexto 28"/>
            <p:cNvSpPr txBox="1"/>
            <p:nvPr/>
          </p:nvSpPr>
          <p:spPr>
            <a:xfrm>
              <a:off x="5230414" y="5928050"/>
              <a:ext cx="2687387" cy="460926"/>
            </a:xfrm>
            <a:prstGeom prst="rect">
              <a:avLst/>
            </a:prstGeom>
            <a:noFill/>
          </p:spPr>
          <p:txBody>
            <a:bodyPr wrap="square" rtlCol="0">
              <a:spAutoFit/>
            </a:bodyPr>
            <a:lstStyle/>
            <a:p>
              <a:r>
                <a:rPr lang="es-AR" b="1" dirty="0"/>
                <a:t>Wait () sin Espera Activa</a:t>
              </a:r>
            </a:p>
          </p:txBody>
        </p:sp>
        <p:sp>
          <p:nvSpPr>
            <p:cNvPr id="30" name="Elipse 29"/>
            <p:cNvSpPr/>
            <p:nvPr/>
          </p:nvSpPr>
          <p:spPr>
            <a:xfrm>
              <a:off x="2510966" y="1652102"/>
              <a:ext cx="310828" cy="298884"/>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2" name="Elipse 31"/>
            <p:cNvSpPr/>
            <p:nvPr/>
          </p:nvSpPr>
          <p:spPr>
            <a:xfrm>
              <a:off x="4900581" y="6021288"/>
              <a:ext cx="294340" cy="291208"/>
            </a:xfrm>
            <a:prstGeom prst="ellipse">
              <a:avLst/>
            </a:prstGeom>
            <a:solidFill>
              <a:schemeClr val="accent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grpSp>
      <p:sp>
        <p:nvSpPr>
          <p:cNvPr id="34" name="CuadroTexto 33"/>
          <p:cNvSpPr txBox="1"/>
          <p:nvPr/>
        </p:nvSpPr>
        <p:spPr>
          <a:xfrm>
            <a:off x="510514" y="6093858"/>
            <a:ext cx="7201843" cy="323165"/>
          </a:xfrm>
          <a:prstGeom prst="rect">
            <a:avLst/>
          </a:prstGeom>
          <a:noFill/>
        </p:spPr>
        <p:txBody>
          <a:bodyPr wrap="none" rtlCol="0">
            <a:spAutoFit/>
          </a:bodyPr>
          <a:lstStyle/>
          <a:p>
            <a:r>
              <a:rPr lang="es-AR" sz="1500" dirty="0"/>
              <a:t>* Elimino la Espera en la sección de Entrada pero no elimino la Espera en la sección Critica.</a:t>
            </a:r>
          </a:p>
        </p:txBody>
      </p:sp>
    </p:spTree>
    <p:extLst>
      <p:ext uri="{BB962C8B-B14F-4D97-AF65-F5344CB8AC3E}">
        <p14:creationId xmlns:p14="http://schemas.microsoft.com/office/powerpoint/2010/main" val="2078049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536" y="427477"/>
            <a:ext cx="8229600" cy="1143000"/>
          </a:xfrm>
        </p:spPr>
        <p:txBody>
          <a:bodyPr>
            <a:normAutofit/>
          </a:bodyPr>
          <a:lstStyle/>
          <a:p>
            <a:r>
              <a:rPr lang="es-ES" b="1" dirty="0"/>
              <a:t>Interbloqueos e inanición</a:t>
            </a:r>
            <a:endParaRPr lang="es-AR" b="1" dirty="0"/>
          </a:p>
        </p:txBody>
      </p:sp>
      <p:sp>
        <p:nvSpPr>
          <p:cNvPr id="3" name="2 Marcador de contenido"/>
          <p:cNvSpPr>
            <a:spLocks noGrp="1"/>
          </p:cNvSpPr>
          <p:nvPr>
            <p:ph idx="1"/>
          </p:nvPr>
        </p:nvSpPr>
        <p:spPr>
          <a:xfrm>
            <a:off x="457200" y="1600201"/>
            <a:ext cx="8229600" cy="3629000"/>
          </a:xfrm>
        </p:spPr>
        <p:txBody>
          <a:bodyPr/>
          <a:lstStyle/>
          <a:p>
            <a:r>
              <a:rPr lang="es-ES" dirty="0"/>
              <a:t>La implementación de un semáforo con una cola de espera puede dar lugar a una situación en la que dos o más procesos estén esperando indefinidamente a que se produzca un suceso que solo puede producirse como consecuencia de las operaciones efectuadas por otro de los procesos en espera.</a:t>
            </a:r>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ES" b="1" dirty="0"/>
              <a:t>Interbloqueos e inanición</a:t>
            </a:r>
            <a:endParaRPr lang="es-AR" dirty="0"/>
          </a:p>
        </p:txBody>
      </p:sp>
      <p:sp>
        <p:nvSpPr>
          <p:cNvPr id="4" name="3 Rectángulo"/>
          <p:cNvSpPr/>
          <p:nvPr/>
        </p:nvSpPr>
        <p:spPr>
          <a:xfrm>
            <a:off x="2123728" y="2787893"/>
            <a:ext cx="1781944" cy="2585323"/>
          </a:xfrm>
          <a:prstGeom prst="rect">
            <a:avLst/>
          </a:prstGeom>
          <a:ln w="19050">
            <a:solidFill>
              <a:schemeClr val="accent1"/>
            </a:solidFill>
          </a:ln>
        </p:spPr>
        <p:txBody>
          <a:bodyPr wrap="square">
            <a:spAutoFit/>
          </a:bodyPr>
          <a:lstStyle/>
          <a:p>
            <a:r>
              <a:rPr lang="en-US" dirty="0"/>
              <a:t>P0</a:t>
            </a:r>
          </a:p>
          <a:p>
            <a:endParaRPr lang="en-US" dirty="0"/>
          </a:p>
          <a:p>
            <a:r>
              <a:rPr lang="en-US" dirty="0"/>
              <a:t>wait(S)</a:t>
            </a:r>
          </a:p>
          <a:p>
            <a:r>
              <a:rPr lang="en-US" dirty="0"/>
              <a:t>wait(Q)</a:t>
            </a:r>
          </a:p>
          <a:p>
            <a:r>
              <a:rPr lang="en-US" dirty="0"/>
              <a:t>.</a:t>
            </a:r>
          </a:p>
          <a:p>
            <a:r>
              <a:rPr lang="en-US" dirty="0"/>
              <a:t>. Sección Crítica</a:t>
            </a:r>
          </a:p>
          <a:p>
            <a:r>
              <a:rPr lang="en-US" dirty="0"/>
              <a:t>.</a:t>
            </a:r>
          </a:p>
          <a:p>
            <a:r>
              <a:rPr lang="en-US" dirty="0"/>
              <a:t>signal (S)</a:t>
            </a:r>
          </a:p>
          <a:p>
            <a:r>
              <a:rPr lang="en-US" dirty="0"/>
              <a:t>signal (Q)</a:t>
            </a:r>
          </a:p>
        </p:txBody>
      </p:sp>
      <p:sp>
        <p:nvSpPr>
          <p:cNvPr id="5" name="4 Rectángulo"/>
          <p:cNvSpPr/>
          <p:nvPr/>
        </p:nvSpPr>
        <p:spPr>
          <a:xfrm>
            <a:off x="5292080" y="2787893"/>
            <a:ext cx="1781944" cy="2585323"/>
          </a:xfrm>
          <a:prstGeom prst="rect">
            <a:avLst/>
          </a:prstGeom>
          <a:noFill/>
          <a:ln w="19050">
            <a:solidFill>
              <a:schemeClr val="accent1"/>
            </a:solidFill>
          </a:ln>
        </p:spPr>
        <p:txBody>
          <a:bodyPr wrap="square">
            <a:spAutoFit/>
          </a:bodyPr>
          <a:lstStyle/>
          <a:p>
            <a:r>
              <a:rPr lang="en-US" dirty="0"/>
              <a:t>P1</a:t>
            </a:r>
          </a:p>
          <a:p>
            <a:endParaRPr lang="en-US" dirty="0"/>
          </a:p>
          <a:p>
            <a:r>
              <a:rPr lang="en-US" dirty="0"/>
              <a:t>wait(Q)</a:t>
            </a:r>
          </a:p>
          <a:p>
            <a:r>
              <a:rPr lang="en-US" dirty="0"/>
              <a:t>wait(S)</a:t>
            </a:r>
          </a:p>
          <a:p>
            <a:r>
              <a:rPr lang="en-US" dirty="0"/>
              <a:t>.</a:t>
            </a:r>
          </a:p>
          <a:p>
            <a:r>
              <a:rPr lang="en-US" dirty="0"/>
              <a:t>.</a:t>
            </a:r>
          </a:p>
          <a:p>
            <a:r>
              <a:rPr lang="en-US" dirty="0"/>
              <a:t>.</a:t>
            </a:r>
          </a:p>
          <a:p>
            <a:r>
              <a:rPr lang="en-US" dirty="0"/>
              <a:t>signal (Q)</a:t>
            </a:r>
          </a:p>
          <a:p>
            <a:r>
              <a:rPr lang="en-US" dirty="0"/>
              <a:t>signal (S)</a:t>
            </a:r>
          </a:p>
        </p:txBody>
      </p:sp>
      <p:sp>
        <p:nvSpPr>
          <p:cNvPr id="7" name="2 Marcador de contenido"/>
          <p:cNvSpPr>
            <a:spLocks noGrp="1"/>
          </p:cNvSpPr>
          <p:nvPr>
            <p:ph idx="1"/>
          </p:nvPr>
        </p:nvSpPr>
        <p:spPr>
          <a:xfrm>
            <a:off x="457200" y="1052736"/>
            <a:ext cx="8147248" cy="1828799"/>
          </a:xfrm>
        </p:spPr>
        <p:txBody>
          <a:bodyPr/>
          <a:lstStyle/>
          <a:p>
            <a:r>
              <a:rPr lang="es-ES" dirty="0"/>
              <a:t>Cuando se llega a un estado así, se dice que los procesos se han </a:t>
            </a:r>
            <a:r>
              <a:rPr lang="es-ES" b="1" dirty="0"/>
              <a:t>interbloqueado</a:t>
            </a:r>
            <a:r>
              <a:rPr lang="es-ES" dirty="0"/>
              <a:t>. (surge por querer solucionar la mutua exclusión)</a:t>
            </a:r>
            <a:endParaRPr lang="es-AR" dirty="0"/>
          </a:p>
        </p:txBody>
      </p:sp>
      <p:sp>
        <p:nvSpPr>
          <p:cNvPr id="3" name="Rectángulo 2"/>
          <p:cNvSpPr/>
          <p:nvPr/>
        </p:nvSpPr>
        <p:spPr>
          <a:xfrm>
            <a:off x="457200" y="5733256"/>
            <a:ext cx="8147248" cy="646331"/>
          </a:xfrm>
          <a:prstGeom prst="rect">
            <a:avLst/>
          </a:prstGeom>
        </p:spPr>
        <p:txBody>
          <a:bodyPr wrap="square">
            <a:spAutoFit/>
          </a:bodyPr>
          <a:lstStyle/>
          <a:p>
            <a:r>
              <a:rPr lang="en-US" dirty="0"/>
              <a:t>Inicialmente S=1 y Q=1. Llega P0 y Luego P1. Haciendo que P0 quede en wait(Q ) y P1 quede esperando a wait(S).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0568" y="431245"/>
            <a:ext cx="8229600" cy="1143000"/>
          </a:xfrm>
        </p:spPr>
        <p:txBody>
          <a:bodyPr/>
          <a:lstStyle/>
          <a:p>
            <a:r>
              <a:rPr lang="es-AR" b="1" dirty="0"/>
              <a:t>Estado de Interbloqueo</a:t>
            </a:r>
          </a:p>
        </p:txBody>
      </p:sp>
      <p:sp>
        <p:nvSpPr>
          <p:cNvPr id="3" name="Marcador de contenido 2"/>
          <p:cNvSpPr>
            <a:spLocks noGrp="1"/>
          </p:cNvSpPr>
          <p:nvPr>
            <p:ph idx="1"/>
          </p:nvPr>
        </p:nvSpPr>
        <p:spPr>
          <a:xfrm>
            <a:off x="457200" y="1600201"/>
            <a:ext cx="8229600" cy="2188840"/>
          </a:xfrm>
        </p:spPr>
        <p:txBody>
          <a:bodyPr/>
          <a:lstStyle/>
          <a:p>
            <a:r>
              <a:rPr lang="es-AR" dirty="0"/>
              <a:t>Todos los procesos del conjunto de procesos se quedan esperando un suceso que solo puede producirse como consecuencia de acciones de otro proceso del conjunto.</a:t>
            </a:r>
          </a:p>
        </p:txBody>
      </p:sp>
    </p:spTree>
    <p:extLst>
      <p:ext uri="{BB962C8B-B14F-4D97-AF65-F5344CB8AC3E}">
        <p14:creationId xmlns:p14="http://schemas.microsoft.com/office/powerpoint/2010/main" val="135579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Que pasa si no sincronizamos</a:t>
            </a:r>
          </a:p>
        </p:txBody>
      </p:sp>
      <p:sp>
        <p:nvSpPr>
          <p:cNvPr id="3" name="Marcador de contenido 2"/>
          <p:cNvSpPr>
            <a:spLocks noGrp="1"/>
          </p:cNvSpPr>
          <p:nvPr>
            <p:ph idx="1"/>
          </p:nvPr>
        </p:nvSpPr>
        <p:spPr/>
        <p:txBody>
          <a:bodyPr/>
          <a:lstStyle/>
          <a:p>
            <a:r>
              <a:rPr lang="es-AR" dirty="0">
                <a:hlinkClick r:id="rId2"/>
              </a:rPr>
              <a:t>https://www.youtube.com/watch?v=qgcXHtRrq3A</a:t>
            </a:r>
            <a:endParaRPr lang="es-AR" dirty="0"/>
          </a:p>
        </p:txBody>
      </p:sp>
    </p:spTree>
    <p:extLst>
      <p:ext uri="{BB962C8B-B14F-4D97-AF65-F5344CB8AC3E}">
        <p14:creationId xmlns:p14="http://schemas.microsoft.com/office/powerpoint/2010/main" val="3958336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Bloqueo indefinido o Muerte por Inanición</a:t>
            </a:r>
          </a:p>
        </p:txBody>
      </p:sp>
      <p:sp>
        <p:nvSpPr>
          <p:cNvPr id="3" name="Marcador de contenido 2"/>
          <p:cNvSpPr>
            <a:spLocks noGrp="1"/>
          </p:cNvSpPr>
          <p:nvPr>
            <p:ph idx="1"/>
          </p:nvPr>
        </p:nvSpPr>
        <p:spPr/>
        <p:txBody>
          <a:bodyPr/>
          <a:lstStyle/>
          <a:p>
            <a:r>
              <a:rPr lang="es-AR" dirty="0"/>
              <a:t>Un proceso queda en </a:t>
            </a:r>
            <a:r>
              <a:rPr lang="es-AR" b="1" dirty="0"/>
              <a:t>estado de inanición </a:t>
            </a:r>
            <a:r>
              <a:rPr lang="es-AR" dirty="0"/>
              <a:t>si el mismo queda esperando a ser atendido </a:t>
            </a:r>
            <a:r>
              <a:rPr lang="es-AR" b="1" dirty="0"/>
              <a:t>(dentro del </a:t>
            </a:r>
            <a:r>
              <a:rPr lang="es-AR" b="1" dirty="0" err="1"/>
              <a:t>wait</a:t>
            </a:r>
            <a:r>
              <a:rPr lang="es-AR" b="1" dirty="0"/>
              <a:t>) </a:t>
            </a:r>
            <a:r>
              <a:rPr lang="es-AR" dirty="0"/>
              <a:t>y no se le otorga ejecución (este seria el caso si aplico una lista enlazada </a:t>
            </a:r>
            <a:r>
              <a:rPr lang="es-AR" dirty="0" err="1"/>
              <a:t>Last</a:t>
            </a:r>
            <a:r>
              <a:rPr lang="es-AR" dirty="0"/>
              <a:t> In </a:t>
            </a:r>
            <a:r>
              <a:rPr lang="es-AR" dirty="0" err="1"/>
              <a:t>First</a:t>
            </a:r>
            <a:r>
              <a:rPr lang="es-AR" dirty="0"/>
              <a:t> </a:t>
            </a:r>
            <a:r>
              <a:rPr lang="es-AR" dirty="0" err="1"/>
              <a:t>Out</a:t>
            </a:r>
            <a:r>
              <a:rPr lang="es-AR" dirty="0"/>
              <a:t> LIFO). </a:t>
            </a:r>
          </a:p>
        </p:txBody>
      </p:sp>
    </p:spTree>
    <p:extLst>
      <p:ext uri="{BB962C8B-B14F-4D97-AF65-F5344CB8AC3E}">
        <p14:creationId xmlns:p14="http://schemas.microsoft.com/office/powerpoint/2010/main" val="1982541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normAutofit fontScale="90000"/>
          </a:bodyPr>
          <a:lstStyle/>
          <a:p>
            <a:r>
              <a:rPr lang="es-AR" b="1" dirty="0"/>
              <a:t>Problemas Clásicos de Sincronización</a:t>
            </a:r>
          </a:p>
        </p:txBody>
      </p:sp>
      <p:sp>
        <p:nvSpPr>
          <p:cNvPr id="3" name="2 Marcador de contenido"/>
          <p:cNvSpPr>
            <a:spLocks noGrp="1"/>
          </p:cNvSpPr>
          <p:nvPr>
            <p:ph idx="1"/>
          </p:nvPr>
        </p:nvSpPr>
        <p:spPr>
          <a:xfrm>
            <a:off x="467544" y="980728"/>
            <a:ext cx="5472608" cy="648072"/>
          </a:xfrm>
        </p:spPr>
        <p:txBody>
          <a:bodyPr>
            <a:normAutofit fontScale="70000" lnSpcReduction="20000"/>
          </a:bodyPr>
          <a:lstStyle/>
          <a:p>
            <a:pPr>
              <a:buNone/>
            </a:pPr>
            <a:r>
              <a:rPr lang="es-AR" b="1" dirty="0"/>
              <a:t>Problema del Buffer Limitado (PROD -CONS)</a:t>
            </a:r>
          </a:p>
          <a:p>
            <a:pPr>
              <a:buNone/>
            </a:pPr>
            <a:endParaRPr lang="es-AR" dirty="0"/>
          </a:p>
          <a:p>
            <a:endParaRPr lang="es-AR" dirty="0"/>
          </a:p>
          <a:p>
            <a:endParaRPr lang="es-AR" dirty="0"/>
          </a:p>
          <a:p>
            <a:endParaRPr lang="es-AR" dirty="0"/>
          </a:p>
          <a:p>
            <a:endParaRPr lang="es-AR" dirty="0"/>
          </a:p>
          <a:p>
            <a:endParaRPr lang="es-AR" dirty="0"/>
          </a:p>
        </p:txBody>
      </p:sp>
      <p:sp>
        <p:nvSpPr>
          <p:cNvPr id="4" name="3 Rectángulo"/>
          <p:cNvSpPr/>
          <p:nvPr/>
        </p:nvSpPr>
        <p:spPr>
          <a:xfrm>
            <a:off x="611560" y="2780928"/>
            <a:ext cx="3384376" cy="3785652"/>
          </a:xfrm>
          <a:prstGeom prst="rect">
            <a:avLst/>
          </a:prstGeom>
          <a:ln w="19050">
            <a:solidFill>
              <a:schemeClr val="accent1"/>
            </a:solidFill>
          </a:ln>
        </p:spPr>
        <p:txBody>
          <a:bodyPr wrap="square">
            <a:spAutoFit/>
          </a:bodyPr>
          <a:lstStyle/>
          <a:p>
            <a:r>
              <a:rPr lang="es-AR" sz="1500" b="1" dirty="0"/>
              <a:t>////////////////////////////</a:t>
            </a:r>
          </a:p>
          <a:p>
            <a:r>
              <a:rPr lang="es-AR" sz="1500" b="1" dirty="0"/>
              <a:t>//PROCESO PRODUCTOR</a:t>
            </a:r>
          </a:p>
          <a:p>
            <a:r>
              <a:rPr lang="es-AR" sz="1500" b="1" dirty="0"/>
              <a:t>////////////////////////////</a:t>
            </a:r>
          </a:p>
          <a:p>
            <a:r>
              <a:rPr lang="es-AR" sz="1500" dirty="0"/>
              <a:t>do{</a:t>
            </a:r>
          </a:p>
          <a:p>
            <a:r>
              <a:rPr lang="es-AR" sz="1500" dirty="0"/>
              <a:t>..........</a:t>
            </a:r>
          </a:p>
          <a:p>
            <a:r>
              <a:rPr lang="es-AR" sz="1500" dirty="0"/>
              <a:t>// Produce un elemento en nextp</a:t>
            </a:r>
          </a:p>
          <a:p>
            <a:r>
              <a:rPr lang="es-AR" sz="1500" dirty="0"/>
              <a:t>..........</a:t>
            </a:r>
          </a:p>
          <a:p>
            <a:r>
              <a:rPr lang="es-AR" sz="1500" dirty="0"/>
              <a:t>wait(empty);</a:t>
            </a:r>
          </a:p>
          <a:p>
            <a:r>
              <a:rPr lang="es-AR" sz="1500" dirty="0"/>
              <a:t>wait(mutex);</a:t>
            </a:r>
          </a:p>
          <a:p>
            <a:r>
              <a:rPr lang="es-AR" sz="1500" dirty="0"/>
              <a:t>..........</a:t>
            </a:r>
          </a:p>
          <a:p>
            <a:r>
              <a:rPr lang="es-AR" sz="1500" dirty="0"/>
              <a:t>//añadir nextp al buffer</a:t>
            </a:r>
          </a:p>
          <a:p>
            <a:r>
              <a:rPr lang="es-AR" sz="1500" dirty="0"/>
              <a:t>..........</a:t>
            </a:r>
          </a:p>
          <a:p>
            <a:r>
              <a:rPr lang="es-AR" sz="1500" dirty="0"/>
              <a:t>signal (mutex);</a:t>
            </a:r>
          </a:p>
          <a:p>
            <a:r>
              <a:rPr lang="es-AR" sz="1500" dirty="0"/>
              <a:t>signal(full);</a:t>
            </a:r>
          </a:p>
          <a:p>
            <a:endParaRPr lang="es-AR" sz="1500" dirty="0"/>
          </a:p>
          <a:p>
            <a:r>
              <a:rPr lang="es-AR" sz="1500" dirty="0"/>
              <a:t>}while (TRUE);</a:t>
            </a:r>
          </a:p>
        </p:txBody>
      </p:sp>
      <p:sp>
        <p:nvSpPr>
          <p:cNvPr id="5" name="4 Rectángulo"/>
          <p:cNvSpPr/>
          <p:nvPr/>
        </p:nvSpPr>
        <p:spPr>
          <a:xfrm>
            <a:off x="4427984" y="2780928"/>
            <a:ext cx="3600400" cy="3785652"/>
          </a:xfrm>
          <a:prstGeom prst="rect">
            <a:avLst/>
          </a:prstGeom>
          <a:ln w="19050">
            <a:solidFill>
              <a:schemeClr val="accent1"/>
            </a:solidFill>
          </a:ln>
        </p:spPr>
        <p:txBody>
          <a:bodyPr wrap="square">
            <a:spAutoFit/>
          </a:bodyPr>
          <a:lstStyle/>
          <a:p>
            <a:r>
              <a:rPr lang="es-AR" sz="1500" b="1" dirty="0"/>
              <a:t>////////////////////////////</a:t>
            </a:r>
          </a:p>
          <a:p>
            <a:r>
              <a:rPr lang="es-AR" sz="1500" b="1" dirty="0"/>
              <a:t>//PROCESO CONSUMIDOR</a:t>
            </a:r>
          </a:p>
          <a:p>
            <a:r>
              <a:rPr lang="es-AR" sz="1500" b="1" dirty="0"/>
              <a:t>////////////////////////////</a:t>
            </a:r>
          </a:p>
          <a:p>
            <a:r>
              <a:rPr lang="es-AR" sz="1500" dirty="0"/>
              <a:t>do{</a:t>
            </a:r>
          </a:p>
          <a:p>
            <a:r>
              <a:rPr lang="es-AR" sz="1500" dirty="0"/>
              <a:t>…………</a:t>
            </a:r>
          </a:p>
          <a:p>
            <a:r>
              <a:rPr lang="es-AR" sz="1500" dirty="0"/>
              <a:t>wait(full);</a:t>
            </a:r>
          </a:p>
          <a:p>
            <a:r>
              <a:rPr lang="es-AR" sz="1500" dirty="0"/>
              <a:t>wait(mutex);</a:t>
            </a:r>
          </a:p>
          <a:p>
            <a:r>
              <a:rPr lang="es-AR" sz="1500" dirty="0"/>
              <a:t>..........</a:t>
            </a:r>
          </a:p>
          <a:p>
            <a:r>
              <a:rPr lang="es-AR" sz="1500" dirty="0"/>
              <a:t>// Eliminar un elemento del Buffer a nextc</a:t>
            </a:r>
          </a:p>
          <a:p>
            <a:r>
              <a:rPr lang="es-AR" sz="1500" dirty="0"/>
              <a:t>..........</a:t>
            </a:r>
          </a:p>
          <a:p>
            <a:r>
              <a:rPr lang="es-AR" sz="1500" dirty="0"/>
              <a:t>signal (mutex);</a:t>
            </a:r>
          </a:p>
          <a:p>
            <a:r>
              <a:rPr lang="es-AR" sz="1500" dirty="0"/>
              <a:t>signal(empty);</a:t>
            </a:r>
          </a:p>
          <a:p>
            <a:r>
              <a:rPr lang="es-AR" sz="1500" dirty="0"/>
              <a:t>………….</a:t>
            </a:r>
          </a:p>
          <a:p>
            <a:r>
              <a:rPr lang="es-AR" sz="1500" dirty="0"/>
              <a:t>//Consume un elemento  de nextc</a:t>
            </a:r>
          </a:p>
          <a:p>
            <a:r>
              <a:rPr lang="es-AR" sz="1500" dirty="0"/>
              <a:t>………….</a:t>
            </a:r>
          </a:p>
          <a:p>
            <a:r>
              <a:rPr lang="es-AR" sz="1500" dirty="0"/>
              <a:t>}while (TRUE);</a:t>
            </a:r>
          </a:p>
        </p:txBody>
      </p:sp>
      <p:sp>
        <p:nvSpPr>
          <p:cNvPr id="6" name="5 Rectángulo"/>
          <p:cNvSpPr/>
          <p:nvPr/>
        </p:nvSpPr>
        <p:spPr>
          <a:xfrm>
            <a:off x="1907704" y="1412776"/>
            <a:ext cx="4752528" cy="1246495"/>
          </a:xfrm>
          <a:prstGeom prst="rect">
            <a:avLst/>
          </a:prstGeom>
          <a:ln w="19050">
            <a:solidFill>
              <a:schemeClr val="accent1"/>
            </a:solidFill>
          </a:ln>
        </p:spPr>
        <p:txBody>
          <a:bodyPr wrap="square">
            <a:spAutoFit/>
          </a:bodyPr>
          <a:lstStyle/>
          <a:p>
            <a:r>
              <a:rPr lang="es-AR" sz="1500" dirty="0"/>
              <a:t>Mutex =1  //Lo utilizo para satisfacer la exclusión Mutua</a:t>
            </a:r>
          </a:p>
          <a:p>
            <a:r>
              <a:rPr lang="es-AR" sz="1500" dirty="0"/>
              <a:t>Empty = “n” //Tamaño del Buffer </a:t>
            </a:r>
          </a:p>
          <a:p>
            <a:r>
              <a:rPr lang="es-AR" sz="1500" dirty="0"/>
              <a:t>Full=0 // empieza Vacio</a:t>
            </a:r>
          </a:p>
          <a:p>
            <a:r>
              <a:rPr lang="es-AR" sz="1500" dirty="0"/>
              <a:t>Con el wait hago semaforo   - -</a:t>
            </a:r>
          </a:p>
          <a:p>
            <a:r>
              <a:rPr lang="es-AR" sz="1500" dirty="0"/>
              <a:t>Con el signal hago el semaforo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315416"/>
            <a:ext cx="8229600" cy="1143000"/>
          </a:xfrm>
        </p:spPr>
        <p:txBody>
          <a:bodyPr>
            <a:normAutofit fontScale="90000"/>
          </a:bodyPr>
          <a:lstStyle/>
          <a:p>
            <a:r>
              <a:rPr lang="es-AR" b="1" dirty="0"/>
              <a:t>Problemas Clásicos de Sincronización</a:t>
            </a:r>
            <a:endParaRPr lang="es-AR" dirty="0"/>
          </a:p>
        </p:txBody>
      </p:sp>
      <p:sp>
        <p:nvSpPr>
          <p:cNvPr id="3" name="2 Marcador de contenido"/>
          <p:cNvSpPr>
            <a:spLocks noGrp="1"/>
          </p:cNvSpPr>
          <p:nvPr>
            <p:ph idx="1"/>
          </p:nvPr>
        </p:nvSpPr>
        <p:spPr>
          <a:xfrm>
            <a:off x="457200" y="404664"/>
            <a:ext cx="8229600" cy="1756792"/>
          </a:xfrm>
        </p:spPr>
        <p:txBody>
          <a:bodyPr>
            <a:normAutofit/>
          </a:bodyPr>
          <a:lstStyle/>
          <a:p>
            <a:pPr marL="0" indent="0">
              <a:buNone/>
            </a:pPr>
            <a:r>
              <a:rPr lang="es-AR" b="1" dirty="0"/>
              <a:t>El Problema de los Lectores-Escritores</a:t>
            </a:r>
          </a:p>
          <a:p>
            <a:r>
              <a:rPr lang="es-AR" sz="2000" b="1" dirty="0"/>
              <a:t>Lectores: </a:t>
            </a:r>
            <a:r>
              <a:rPr lang="es-AR" sz="2000" dirty="0"/>
              <a:t>Pueden acceder varios de forma simultanea al recurso (Ej.BD)</a:t>
            </a:r>
          </a:p>
          <a:p>
            <a:r>
              <a:rPr lang="es-AR" sz="2000" b="1" dirty="0"/>
              <a:t>Escritores: </a:t>
            </a:r>
            <a:r>
              <a:rPr lang="es-AR" sz="2000" dirty="0"/>
              <a:t>Solo puede acceder uno a la vez (acceso exclusivo) .No puede acceder un lector si un Escritor esta escribiendo o tampoco dos Escritores.</a:t>
            </a:r>
            <a:endParaRPr lang="es-AR" sz="2000" b="1" dirty="0"/>
          </a:p>
        </p:txBody>
      </p:sp>
      <p:sp>
        <p:nvSpPr>
          <p:cNvPr id="4" name="3 Rectángulo"/>
          <p:cNvSpPr/>
          <p:nvPr/>
        </p:nvSpPr>
        <p:spPr>
          <a:xfrm>
            <a:off x="179512" y="3908663"/>
            <a:ext cx="3456384" cy="2400657"/>
          </a:xfrm>
          <a:prstGeom prst="rect">
            <a:avLst/>
          </a:prstGeom>
          <a:ln w="19050">
            <a:solidFill>
              <a:schemeClr val="accent1"/>
            </a:solidFill>
          </a:ln>
        </p:spPr>
        <p:txBody>
          <a:bodyPr wrap="square">
            <a:spAutoFit/>
          </a:bodyPr>
          <a:lstStyle/>
          <a:p>
            <a:r>
              <a:rPr lang="es-AR" sz="1500" b="1" dirty="0"/>
              <a:t>////////////////////////////</a:t>
            </a:r>
          </a:p>
          <a:p>
            <a:r>
              <a:rPr lang="es-AR" sz="1500" b="1" dirty="0"/>
              <a:t>//      PROCESO ESCRITOR</a:t>
            </a:r>
          </a:p>
          <a:p>
            <a:r>
              <a:rPr lang="es-AR" sz="1500" b="1" dirty="0"/>
              <a:t>////////////////////////////</a:t>
            </a:r>
          </a:p>
          <a:p>
            <a:r>
              <a:rPr lang="es-AR" sz="1500" dirty="0"/>
              <a:t>do{</a:t>
            </a:r>
          </a:p>
          <a:p>
            <a:r>
              <a:rPr lang="es-AR" sz="1500" dirty="0"/>
              <a:t>wait(wrt)</a:t>
            </a:r>
          </a:p>
          <a:p>
            <a:r>
              <a:rPr lang="es-AR" sz="1500" dirty="0"/>
              <a:t>.......</a:t>
            </a:r>
          </a:p>
          <a:p>
            <a:r>
              <a:rPr lang="es-AR" sz="1500" dirty="0"/>
              <a:t>//Se realiza Escritura</a:t>
            </a:r>
          </a:p>
          <a:p>
            <a:r>
              <a:rPr lang="es-AR" sz="1500" dirty="0"/>
              <a:t>.......</a:t>
            </a:r>
          </a:p>
          <a:p>
            <a:r>
              <a:rPr lang="es-AR" sz="1500" dirty="0"/>
              <a:t>signal(wrt)</a:t>
            </a:r>
          </a:p>
          <a:p>
            <a:r>
              <a:rPr lang="es-AR" sz="1500" dirty="0"/>
              <a:t>}while (TRUE);</a:t>
            </a:r>
          </a:p>
        </p:txBody>
      </p:sp>
      <p:sp>
        <p:nvSpPr>
          <p:cNvPr id="5" name="3 Rectángulo"/>
          <p:cNvSpPr/>
          <p:nvPr/>
        </p:nvSpPr>
        <p:spPr>
          <a:xfrm>
            <a:off x="3707904" y="2015837"/>
            <a:ext cx="5256584" cy="4293483"/>
          </a:xfrm>
          <a:prstGeom prst="rect">
            <a:avLst/>
          </a:prstGeom>
          <a:ln w="19050">
            <a:solidFill>
              <a:schemeClr val="accent1"/>
            </a:solidFill>
          </a:ln>
        </p:spPr>
        <p:txBody>
          <a:bodyPr wrap="square">
            <a:spAutoFit/>
          </a:bodyPr>
          <a:lstStyle/>
          <a:p>
            <a:r>
              <a:rPr lang="es-AR" sz="1300" b="1" dirty="0"/>
              <a:t>////////////////////////////</a:t>
            </a:r>
          </a:p>
          <a:p>
            <a:r>
              <a:rPr lang="es-AR" sz="1300" b="1" dirty="0"/>
              <a:t>//      PROCESO LECTOR</a:t>
            </a:r>
          </a:p>
          <a:p>
            <a:r>
              <a:rPr lang="es-AR" sz="1300" b="1" dirty="0"/>
              <a:t>////////////////////////////</a:t>
            </a:r>
          </a:p>
          <a:p>
            <a:r>
              <a:rPr lang="es-AR" sz="1300" dirty="0"/>
              <a:t>do{</a:t>
            </a:r>
          </a:p>
          <a:p>
            <a:r>
              <a:rPr lang="es-AR" sz="1300" dirty="0"/>
              <a:t>wait(mutex);</a:t>
            </a:r>
          </a:p>
          <a:p>
            <a:r>
              <a:rPr lang="es-AR" sz="1300" dirty="0" err="1"/>
              <a:t>readcount</a:t>
            </a:r>
            <a:r>
              <a:rPr lang="es-AR" sz="1300" dirty="0"/>
              <a:t>++; // Cantidad de procesos que están leyendo</a:t>
            </a:r>
          </a:p>
          <a:p>
            <a:endParaRPr lang="es-AR" sz="1300" dirty="0"/>
          </a:p>
          <a:p>
            <a:r>
              <a:rPr lang="es-AR" sz="1300" dirty="0" err="1"/>
              <a:t>if</a:t>
            </a:r>
            <a:r>
              <a:rPr lang="es-AR" sz="1300" dirty="0"/>
              <a:t> (readcount == 1)</a:t>
            </a:r>
          </a:p>
          <a:p>
            <a:r>
              <a:rPr lang="es-AR" sz="1300" dirty="0"/>
              <a:t>	</a:t>
            </a:r>
            <a:r>
              <a:rPr lang="es-AR" sz="1300" dirty="0" err="1"/>
              <a:t>wait</a:t>
            </a:r>
            <a:r>
              <a:rPr lang="es-AR" sz="1300" dirty="0"/>
              <a:t>(</a:t>
            </a:r>
            <a:r>
              <a:rPr lang="es-AR" sz="1300" dirty="0" err="1"/>
              <a:t>wrt</a:t>
            </a:r>
            <a:r>
              <a:rPr lang="es-AR" sz="1300" dirty="0"/>
              <a:t>) </a:t>
            </a:r>
            <a:r>
              <a:rPr lang="es-AR" sz="1100" dirty="0"/>
              <a:t>// Bloqueo al Escritor para que no pueda escribir mientras leo</a:t>
            </a:r>
          </a:p>
          <a:p>
            <a:r>
              <a:rPr lang="es-AR" sz="1300" dirty="0"/>
              <a:t>signal(mutex);</a:t>
            </a:r>
          </a:p>
          <a:p>
            <a:r>
              <a:rPr lang="es-AR" sz="1300" dirty="0"/>
              <a:t>. . .</a:t>
            </a:r>
          </a:p>
          <a:p>
            <a:r>
              <a:rPr lang="es-AR" sz="1300" dirty="0"/>
              <a:t>// Se realiza la Lectura</a:t>
            </a:r>
          </a:p>
          <a:p>
            <a:r>
              <a:rPr lang="es-AR" sz="1300" dirty="0"/>
              <a:t>. . . </a:t>
            </a:r>
          </a:p>
          <a:p>
            <a:endParaRPr lang="es-AR" sz="1300" dirty="0"/>
          </a:p>
          <a:p>
            <a:r>
              <a:rPr lang="es-AR" sz="1300" dirty="0"/>
              <a:t>wait (mutex);</a:t>
            </a:r>
          </a:p>
          <a:p>
            <a:r>
              <a:rPr lang="es-AR" sz="1300" dirty="0"/>
              <a:t>readcount--;</a:t>
            </a:r>
          </a:p>
          <a:p>
            <a:r>
              <a:rPr lang="es-AR" sz="1300" dirty="0"/>
              <a:t>if (readcount == 0)</a:t>
            </a:r>
          </a:p>
          <a:p>
            <a:r>
              <a:rPr lang="es-AR" sz="1300" dirty="0"/>
              <a:t>	signal(wrt);</a:t>
            </a:r>
          </a:p>
          <a:p>
            <a:r>
              <a:rPr lang="es-AR" sz="1300" dirty="0"/>
              <a:t>signal(mutex);</a:t>
            </a:r>
          </a:p>
          <a:p>
            <a:endParaRPr lang="es-AR" sz="1300" dirty="0"/>
          </a:p>
          <a:p>
            <a:r>
              <a:rPr lang="es-AR" sz="1300" dirty="0"/>
              <a:t>}while (TRUE)</a:t>
            </a:r>
          </a:p>
        </p:txBody>
      </p:sp>
      <p:sp>
        <p:nvSpPr>
          <p:cNvPr id="6" name="2 Marcador de contenido"/>
          <p:cNvSpPr txBox="1">
            <a:spLocks/>
          </p:cNvSpPr>
          <p:nvPr/>
        </p:nvSpPr>
        <p:spPr>
          <a:xfrm>
            <a:off x="179512" y="2060848"/>
            <a:ext cx="3020069" cy="16561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2000" b="1" dirty="0"/>
              <a:t>Condición Inicial </a:t>
            </a:r>
            <a:r>
              <a:rPr lang="es-AR" sz="2000" b="1" dirty="0" err="1"/>
              <a:t>semaforos</a:t>
            </a:r>
            <a:endParaRPr lang="es-AR" sz="2000" b="1" dirty="0"/>
          </a:p>
          <a:p>
            <a:pPr marL="0" indent="0">
              <a:buFont typeface="Arial" pitchFamily="34" charset="0"/>
              <a:buNone/>
            </a:pPr>
            <a:r>
              <a:rPr lang="es-AR" sz="1500" dirty="0" err="1"/>
              <a:t>wrt</a:t>
            </a:r>
            <a:r>
              <a:rPr lang="es-AR" sz="1500" dirty="0"/>
              <a:t> =1</a:t>
            </a:r>
          </a:p>
          <a:p>
            <a:pPr marL="0" indent="0">
              <a:buFont typeface="Arial" pitchFamily="34" charset="0"/>
              <a:buNone/>
            </a:pPr>
            <a:r>
              <a:rPr lang="es-AR" sz="1500" dirty="0" err="1"/>
              <a:t>mutex</a:t>
            </a:r>
            <a:r>
              <a:rPr lang="es-AR" sz="1500" dirty="0"/>
              <a:t>=1</a:t>
            </a:r>
            <a:endParaRPr lang="es-AR" sz="2000" dirty="0"/>
          </a:p>
          <a:p>
            <a:pPr marL="0" indent="0">
              <a:buFont typeface="Arial" pitchFamily="34" charset="0"/>
              <a:buNone/>
            </a:pPr>
            <a:r>
              <a:rPr lang="es-AR" sz="2000" b="1" dirty="0"/>
              <a:t>Inicializo variables</a:t>
            </a:r>
          </a:p>
          <a:p>
            <a:pPr marL="0" indent="0">
              <a:buFont typeface="Arial" pitchFamily="34" charset="0"/>
              <a:buNone/>
            </a:pPr>
            <a:r>
              <a:rPr lang="es-AR" sz="2000" dirty="0" err="1"/>
              <a:t>Readcount</a:t>
            </a:r>
            <a:r>
              <a:rPr lang="es-AR" sz="2000" dirty="0"/>
              <a:t>=0; //cuento </a:t>
            </a:r>
            <a:r>
              <a:rPr lang="es-AR" sz="2000" dirty="0" err="1"/>
              <a:t>cant</a:t>
            </a:r>
            <a:r>
              <a:rPr lang="es-AR" sz="2000" dirty="0"/>
              <a:t>. Procesos lectores que están leyendo</a:t>
            </a:r>
          </a:p>
          <a:p>
            <a:pPr marL="0" indent="0">
              <a:buFont typeface="Arial" pitchFamily="34" charset="0"/>
              <a:buNone/>
            </a:pPr>
            <a:endParaRPr lang="es-AR" sz="2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Problemas Clásicos de Sincronización</a:t>
            </a:r>
            <a:endParaRPr lang="es-AR" dirty="0"/>
          </a:p>
        </p:txBody>
      </p:sp>
      <p:sp>
        <p:nvSpPr>
          <p:cNvPr id="3" name="2 Marcador de contenido"/>
          <p:cNvSpPr>
            <a:spLocks noGrp="1"/>
          </p:cNvSpPr>
          <p:nvPr>
            <p:ph idx="1"/>
          </p:nvPr>
        </p:nvSpPr>
        <p:spPr>
          <a:xfrm>
            <a:off x="755576" y="1700808"/>
            <a:ext cx="8136904" cy="2664296"/>
          </a:xfrm>
        </p:spPr>
        <p:txBody>
          <a:bodyPr>
            <a:normAutofit/>
          </a:bodyPr>
          <a:lstStyle/>
          <a:p>
            <a:pPr marL="0" indent="0">
              <a:buNone/>
            </a:pPr>
            <a:r>
              <a:rPr lang="es-AR" b="1" dirty="0"/>
              <a:t>El Problema de la cena de los filósofos</a:t>
            </a:r>
          </a:p>
          <a:p>
            <a:pPr marL="0" indent="0">
              <a:buNone/>
            </a:pPr>
            <a:endParaRPr lang="es-AR" b="1" dirty="0"/>
          </a:p>
          <a:p>
            <a:pPr marL="0" indent="0">
              <a:buNone/>
            </a:pPr>
            <a:r>
              <a:rPr lang="es-AR" b="1" dirty="0"/>
              <a:t>Solo informativo (Leerlo directamente del Libro)</a:t>
            </a:r>
          </a:p>
          <a:p>
            <a:endParaRPr lang="es-A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43808" y="2708920"/>
            <a:ext cx="4608512" cy="936104"/>
          </a:xfrm>
        </p:spPr>
        <p:txBody>
          <a:bodyPr>
            <a:normAutofit fontScale="62500" lnSpcReduction="20000"/>
          </a:bodyPr>
          <a:lstStyle/>
          <a:p>
            <a:pPr marL="0" indent="0">
              <a:buNone/>
            </a:pPr>
            <a:r>
              <a:rPr lang="es-AR" sz="9600" b="1" dirty="0"/>
              <a:t>Wait(MUTEX)</a:t>
            </a:r>
          </a:p>
          <a:p>
            <a:pPr marL="0" indent="0">
              <a:buNone/>
            </a:pPr>
            <a:endParaRPr lang="es-AR" dirty="0"/>
          </a:p>
        </p:txBody>
      </p:sp>
    </p:spTree>
    <p:extLst>
      <p:ext uri="{BB962C8B-B14F-4D97-AF65-F5344CB8AC3E}">
        <p14:creationId xmlns:p14="http://schemas.microsoft.com/office/powerpoint/2010/main" val="296492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827584" y="1052736"/>
            <a:ext cx="8064896" cy="1861667"/>
          </a:xfrm>
        </p:spPr>
        <p:txBody>
          <a:bodyPr>
            <a:normAutofit fontScale="92500"/>
          </a:bodyPr>
          <a:lstStyle/>
          <a:p>
            <a:pPr marL="0" indent="0">
              <a:buNone/>
            </a:pPr>
            <a:r>
              <a:rPr lang="es-AR" sz="6500" b="1" dirty="0"/>
              <a:t>FIN //SECCION CRITICA</a:t>
            </a:r>
          </a:p>
          <a:p>
            <a:pPr marL="0" indent="0">
              <a:buNone/>
            </a:pPr>
            <a:endParaRPr lang="es-AR" dirty="0"/>
          </a:p>
        </p:txBody>
      </p:sp>
      <p:sp>
        <p:nvSpPr>
          <p:cNvPr id="2" name="Rectángulo 1"/>
          <p:cNvSpPr/>
          <p:nvPr/>
        </p:nvSpPr>
        <p:spPr>
          <a:xfrm>
            <a:off x="1979712" y="3103568"/>
            <a:ext cx="7776864" cy="369332"/>
          </a:xfrm>
          <a:prstGeom prst="rect">
            <a:avLst/>
          </a:prstGeom>
        </p:spPr>
        <p:txBody>
          <a:bodyPr wrap="square">
            <a:spAutoFit/>
          </a:bodyPr>
          <a:lstStyle/>
          <a:p>
            <a:r>
              <a:rPr lang="es-AR" dirty="0"/>
              <a:t>https://www.youtube.com/watch?v=I7md5T2P-Ao</a:t>
            </a:r>
          </a:p>
        </p:txBody>
      </p:sp>
      <p:sp>
        <p:nvSpPr>
          <p:cNvPr id="3" name="Rectángulo 2"/>
          <p:cNvSpPr/>
          <p:nvPr/>
        </p:nvSpPr>
        <p:spPr>
          <a:xfrm>
            <a:off x="1331640" y="4031397"/>
            <a:ext cx="7416824" cy="646331"/>
          </a:xfrm>
          <a:prstGeom prst="rect">
            <a:avLst/>
          </a:prstGeom>
        </p:spPr>
        <p:txBody>
          <a:bodyPr wrap="square">
            <a:spAutoFit/>
          </a:bodyPr>
          <a:lstStyle/>
          <a:p>
            <a:r>
              <a:rPr lang="es-AR" dirty="0"/>
              <a:t>(ir al minuto 4:02 del Video para ver que pasa cuando los procesos SINCRONIZAN BIEN)</a:t>
            </a:r>
          </a:p>
        </p:txBody>
      </p:sp>
    </p:spTree>
    <p:extLst>
      <p:ext uri="{BB962C8B-B14F-4D97-AF65-F5344CB8AC3E}">
        <p14:creationId xmlns:p14="http://schemas.microsoft.com/office/powerpoint/2010/main" val="761034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195736" y="2780928"/>
            <a:ext cx="5184327" cy="1861667"/>
          </a:xfrm>
        </p:spPr>
        <p:txBody>
          <a:bodyPr>
            <a:normAutofit fontScale="92500"/>
          </a:bodyPr>
          <a:lstStyle/>
          <a:p>
            <a:pPr marL="0" indent="0">
              <a:buNone/>
            </a:pPr>
            <a:r>
              <a:rPr lang="es-AR" sz="6500" b="1" dirty="0"/>
              <a:t>Signal(MUTEX)</a:t>
            </a:r>
          </a:p>
          <a:p>
            <a:pPr marL="0" indent="0">
              <a:buNone/>
            </a:pPr>
            <a:endParaRPr lang="es-AR" dirty="0"/>
          </a:p>
        </p:txBody>
      </p:sp>
    </p:spTree>
    <p:extLst>
      <p:ext uri="{BB962C8B-B14F-4D97-AF65-F5344CB8AC3E}">
        <p14:creationId xmlns:p14="http://schemas.microsoft.com/office/powerpoint/2010/main" val="288107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61864"/>
            <a:ext cx="8229600" cy="1143000"/>
          </a:xfrm>
        </p:spPr>
        <p:txBody>
          <a:bodyPr/>
          <a:lstStyle/>
          <a:p>
            <a:r>
              <a:rPr lang="es-AR" b="1" dirty="0"/>
              <a:t>Sincronización de Procesos</a:t>
            </a:r>
          </a:p>
        </p:txBody>
      </p:sp>
      <p:sp>
        <p:nvSpPr>
          <p:cNvPr id="3" name="2 Marcador de contenido"/>
          <p:cNvSpPr>
            <a:spLocks noGrp="1"/>
          </p:cNvSpPr>
          <p:nvPr>
            <p:ph idx="1"/>
          </p:nvPr>
        </p:nvSpPr>
        <p:spPr>
          <a:xfrm>
            <a:off x="457200" y="2680320"/>
            <a:ext cx="8229600" cy="1756792"/>
          </a:xfrm>
        </p:spPr>
        <p:txBody>
          <a:bodyPr/>
          <a:lstStyle/>
          <a:p>
            <a:r>
              <a:rPr lang="es-ES" dirty="0"/>
              <a:t>Un proceso </a:t>
            </a:r>
            <a:r>
              <a:rPr lang="es-ES" b="1" dirty="0"/>
              <a:t>cooperativo</a:t>
            </a:r>
            <a:r>
              <a:rPr lang="es-ES" dirty="0"/>
              <a:t> es aquel que puede afectar o verse afectado por otros procesos que estén ejecutándose en el sistema.</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Problema Productor-Consumidor</a:t>
            </a:r>
            <a:endParaRPr lang="es-AR" dirty="0"/>
          </a:p>
        </p:txBody>
      </p:sp>
      <p:sp>
        <p:nvSpPr>
          <p:cNvPr id="5" name="Rectángulo 4"/>
          <p:cNvSpPr/>
          <p:nvPr/>
        </p:nvSpPr>
        <p:spPr>
          <a:xfrm>
            <a:off x="4788024" y="2420888"/>
            <a:ext cx="4572000" cy="2169825"/>
          </a:xfrm>
          <a:prstGeom prst="rect">
            <a:avLst/>
          </a:prstGeom>
        </p:spPr>
        <p:txBody>
          <a:bodyPr>
            <a:spAutoFit/>
          </a:bodyPr>
          <a:lstStyle/>
          <a:p>
            <a:r>
              <a:rPr lang="es-AR" sz="1500" dirty="0"/>
              <a:t>while(true)</a:t>
            </a:r>
          </a:p>
          <a:p>
            <a:r>
              <a:rPr lang="es-AR" sz="1500" dirty="0"/>
              <a:t>{</a:t>
            </a:r>
          </a:p>
          <a:p>
            <a:r>
              <a:rPr lang="es-AR" sz="1500" dirty="0"/>
              <a:t>while(counter == 0); // No hace nada</a:t>
            </a:r>
          </a:p>
          <a:p>
            <a:endParaRPr lang="es-AR" sz="1500" dirty="0"/>
          </a:p>
          <a:p>
            <a:r>
              <a:rPr lang="es-AR" sz="1500" dirty="0"/>
              <a:t>nextConsumed = buffer[out];</a:t>
            </a:r>
          </a:p>
          <a:p>
            <a:r>
              <a:rPr lang="es-AR" sz="1500" dirty="0"/>
              <a:t>out = (out+1) %BUFFER_SIZE;</a:t>
            </a:r>
          </a:p>
          <a:p>
            <a:r>
              <a:rPr lang="es-AR" sz="1500" b="1" dirty="0">
                <a:solidFill>
                  <a:srgbClr val="FF0000"/>
                </a:solidFill>
              </a:rPr>
              <a:t>counter--;</a:t>
            </a:r>
          </a:p>
          <a:p>
            <a:r>
              <a:rPr lang="es-AR" sz="1500" dirty="0"/>
              <a:t>// Consume el elemento en nextConsumed</a:t>
            </a:r>
          </a:p>
          <a:p>
            <a:r>
              <a:rPr lang="es-AR" sz="1500" dirty="0"/>
              <a:t>}</a:t>
            </a:r>
          </a:p>
        </p:txBody>
      </p:sp>
      <p:sp>
        <p:nvSpPr>
          <p:cNvPr id="7" name="Título 1"/>
          <p:cNvSpPr txBox="1">
            <a:spLocks/>
          </p:cNvSpPr>
          <p:nvPr/>
        </p:nvSpPr>
        <p:spPr>
          <a:xfrm>
            <a:off x="4932040" y="1398990"/>
            <a:ext cx="223224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3000" b="1" dirty="0"/>
              <a:t>Consumidor</a:t>
            </a:r>
            <a:endParaRPr lang="es-AR" sz="3000" dirty="0"/>
          </a:p>
        </p:txBody>
      </p:sp>
      <p:grpSp>
        <p:nvGrpSpPr>
          <p:cNvPr id="9" name="Grupo 8"/>
          <p:cNvGrpSpPr/>
          <p:nvPr/>
        </p:nvGrpSpPr>
        <p:grpSpPr>
          <a:xfrm>
            <a:off x="264680" y="1484784"/>
            <a:ext cx="3875272" cy="4032448"/>
            <a:chOff x="336067" y="1433752"/>
            <a:chExt cx="4653225" cy="4659544"/>
          </a:xfrm>
        </p:grpSpPr>
        <p:sp>
          <p:nvSpPr>
            <p:cNvPr id="4" name="CuadroTexto 3"/>
            <p:cNvSpPr txBox="1"/>
            <p:nvPr/>
          </p:nvSpPr>
          <p:spPr>
            <a:xfrm>
              <a:off x="452788" y="2305471"/>
              <a:ext cx="4536504" cy="3307449"/>
            </a:xfrm>
            <a:prstGeom prst="rect">
              <a:avLst/>
            </a:prstGeom>
            <a:noFill/>
          </p:spPr>
          <p:txBody>
            <a:bodyPr wrap="square" rtlCol="0">
              <a:spAutoFit/>
            </a:bodyPr>
            <a:lstStyle/>
            <a:p>
              <a:r>
                <a:rPr lang="en-US" sz="1500" dirty="0"/>
                <a:t>item nextProduced; </a:t>
              </a:r>
            </a:p>
            <a:p>
              <a:endParaRPr lang="en-US" sz="1500" dirty="0"/>
            </a:p>
            <a:p>
              <a:r>
                <a:rPr lang="en-US" sz="1500" dirty="0"/>
                <a:t>while(true)</a:t>
              </a:r>
            </a:p>
            <a:p>
              <a:r>
                <a:rPr lang="en-US" sz="1500" dirty="0"/>
                <a:t> { </a:t>
              </a:r>
            </a:p>
            <a:p>
              <a:endParaRPr lang="en-US" sz="1500" dirty="0"/>
            </a:p>
            <a:p>
              <a:r>
                <a:rPr lang="en-US" sz="1500" dirty="0"/>
                <a:t>while(((in+1)%BUFFER_SIZE)==out) ; /* No hace nada*/</a:t>
              </a:r>
            </a:p>
            <a:p>
              <a:endParaRPr lang="en-US" sz="1500" dirty="0"/>
            </a:p>
            <a:p>
              <a:r>
                <a:rPr lang="en-US" sz="1500" dirty="0"/>
                <a:t>buffer[in]=nextProduced;</a:t>
              </a:r>
            </a:p>
            <a:p>
              <a:r>
                <a:rPr lang="en-US" sz="1500" dirty="0"/>
                <a:t>in=(in+1)% BUFFER_SIZE;</a:t>
              </a:r>
            </a:p>
            <a:p>
              <a:r>
                <a:rPr lang="en-US" sz="1500" b="1" dirty="0">
                  <a:solidFill>
                    <a:srgbClr val="0070C0"/>
                  </a:solidFill>
                </a:rPr>
                <a:t>counter++:</a:t>
              </a:r>
            </a:p>
            <a:p>
              <a:r>
                <a:rPr lang="en-US" sz="1500" dirty="0"/>
                <a:t> }</a:t>
              </a:r>
              <a:endParaRPr lang="es-AR" sz="1500" dirty="0"/>
            </a:p>
          </p:txBody>
        </p:sp>
        <p:sp>
          <p:nvSpPr>
            <p:cNvPr id="6" name="Título 1"/>
            <p:cNvSpPr txBox="1">
              <a:spLocks/>
            </p:cNvSpPr>
            <p:nvPr/>
          </p:nvSpPr>
          <p:spPr>
            <a:xfrm>
              <a:off x="336067" y="1433752"/>
              <a:ext cx="2232248"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3000" b="1" dirty="0"/>
                <a:t>Productor</a:t>
              </a:r>
              <a:endParaRPr lang="es-AR" sz="3000" dirty="0"/>
            </a:p>
          </p:txBody>
        </p:sp>
        <p:sp>
          <p:nvSpPr>
            <p:cNvPr id="8" name="6 Rectángulo"/>
            <p:cNvSpPr/>
            <p:nvPr/>
          </p:nvSpPr>
          <p:spPr>
            <a:xfrm>
              <a:off x="417292" y="1444970"/>
              <a:ext cx="4514748" cy="464832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grpSp>
      <p:sp>
        <p:nvSpPr>
          <p:cNvPr id="10" name="6 Rectángulo"/>
          <p:cNvSpPr/>
          <p:nvPr/>
        </p:nvSpPr>
        <p:spPr>
          <a:xfrm>
            <a:off x="4572000" y="1484784"/>
            <a:ext cx="3936114" cy="403244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Tree>
    <p:extLst>
      <p:ext uri="{BB962C8B-B14F-4D97-AF65-F5344CB8AC3E}">
        <p14:creationId xmlns:p14="http://schemas.microsoft.com/office/powerpoint/2010/main" val="158229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1400"/>
            <a:ext cx="8229600" cy="1143000"/>
          </a:xfrm>
        </p:spPr>
        <p:txBody>
          <a:bodyPr/>
          <a:lstStyle/>
          <a:p>
            <a:r>
              <a:rPr lang="es-AR" b="1" dirty="0"/>
              <a:t>Problema productor-consumidor</a:t>
            </a:r>
            <a:endParaRPr lang="es-AR" dirty="0"/>
          </a:p>
        </p:txBody>
      </p:sp>
      <p:sp>
        <p:nvSpPr>
          <p:cNvPr id="7" name="Rectangle 1"/>
          <p:cNvSpPr>
            <a:spLocks noGrp="1" noChangeArrowheads="1"/>
          </p:cNvSpPr>
          <p:nvPr>
            <p:ph idx="1"/>
          </p:nvPr>
        </p:nvSpPr>
        <p:spPr bwMode="auto">
          <a:xfrm>
            <a:off x="827584" y="4154304"/>
            <a:ext cx="556434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500" b="0" i="0" u="none" strike="noStrike" cap="none" normalizeH="0" baseline="0" dirty="0">
              <a:ln>
                <a:noFill/>
              </a:ln>
              <a:solidFill>
                <a:srgbClr val="000000"/>
              </a:solidFill>
              <a:effectLst/>
              <a:latin typeface="Arial" panose="020B0604020202020204" pitchFamily="34" charset="0"/>
              <a:ea typeface="&amp;quo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0" i="0" u="none" strike="noStrike" cap="none" normalizeH="0" baseline="0" dirty="0">
                <a:ln>
                  <a:noFill/>
                </a:ln>
                <a:solidFill>
                  <a:srgbClr val="000000"/>
                </a:solidFill>
                <a:effectLst/>
                <a:latin typeface="Arial" panose="020B0604020202020204" pitchFamily="34" charset="0"/>
                <a:ea typeface="&amp;quot"/>
              </a:rPr>
              <a:t>S0: </a:t>
            </a:r>
            <a:r>
              <a:rPr kumimoji="0" lang="es-AR" altLang="es-AR" sz="1500" b="0" i="0" u="none" strike="noStrike" cap="none" normalizeH="0" baseline="0" dirty="0">
                <a:ln>
                  <a:noFill/>
                </a:ln>
                <a:solidFill>
                  <a:srgbClr val="0070C0"/>
                </a:solidFill>
                <a:effectLst/>
                <a:latin typeface="Arial" panose="020B0604020202020204" pitchFamily="34" charset="0"/>
                <a:ea typeface="&amp;quot"/>
              </a:rPr>
              <a:t>producer </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execute </a:t>
            </a:r>
            <a:r>
              <a:rPr kumimoji="0" lang="es-AR" altLang="es-AR" sz="1500" b="0" i="0" u="none" strike="noStrike" cap="none" normalizeH="0" baseline="0" dirty="0">
                <a:ln>
                  <a:noFill/>
                </a:ln>
                <a:solidFill>
                  <a:srgbClr val="0000FF"/>
                </a:solidFill>
                <a:effectLst/>
                <a:latin typeface="Arial" panose="020B0604020202020204" pitchFamily="34" charset="0"/>
                <a:ea typeface="&amp;quot"/>
              </a:rPr>
              <a:t>register1 = count</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{register1 = 5}</a:t>
            </a:r>
            <a:br>
              <a:rPr kumimoji="0" lang="es-AR" altLang="es-AR" sz="1500" b="0" i="0" u="none" strike="noStrike" cap="none" normalizeH="0" baseline="0" dirty="0">
                <a:ln>
                  <a:noFill/>
                </a:ln>
                <a:solidFill>
                  <a:srgbClr val="000000"/>
                </a:solidFill>
                <a:effectLst/>
                <a:latin typeface="Arial" panose="020B0604020202020204" pitchFamily="34" charset="0"/>
                <a:ea typeface="&amp;quot"/>
              </a:rPr>
            </a:br>
            <a:r>
              <a:rPr kumimoji="0" lang="es-AR" altLang="es-AR" sz="1500" b="0" i="0" u="none" strike="noStrike" cap="none" normalizeH="0" baseline="0" dirty="0">
                <a:ln>
                  <a:noFill/>
                </a:ln>
                <a:solidFill>
                  <a:srgbClr val="000000"/>
                </a:solidFill>
                <a:effectLst/>
                <a:latin typeface="Arial" panose="020B0604020202020204" pitchFamily="34" charset="0"/>
                <a:ea typeface="&amp;quot"/>
              </a:rPr>
              <a:t>S1: </a:t>
            </a:r>
            <a:r>
              <a:rPr kumimoji="0" lang="es-AR" altLang="es-AR" sz="1500" b="0" i="0" u="none" strike="noStrike" cap="none" normalizeH="0" baseline="0" dirty="0">
                <a:ln>
                  <a:noFill/>
                </a:ln>
                <a:solidFill>
                  <a:srgbClr val="0070C0"/>
                </a:solidFill>
                <a:effectLst/>
                <a:latin typeface="Arial" panose="020B0604020202020204" pitchFamily="34" charset="0"/>
                <a:ea typeface="&amp;quot"/>
              </a:rPr>
              <a:t>producer</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execute </a:t>
            </a:r>
            <a:r>
              <a:rPr kumimoji="0" lang="es-AR" altLang="es-AR" sz="1500" b="0" i="0" u="none" strike="noStrike" cap="none" normalizeH="0" baseline="0" dirty="0">
                <a:ln>
                  <a:noFill/>
                </a:ln>
                <a:solidFill>
                  <a:srgbClr val="0000FF"/>
                </a:solidFill>
                <a:effectLst/>
                <a:latin typeface="Arial" panose="020B0604020202020204" pitchFamily="34" charset="0"/>
                <a:ea typeface="&amp;quot"/>
              </a:rPr>
              <a:t>register1 = register1 + 1  </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{register1 = 6} </a:t>
            </a:r>
            <a:br>
              <a:rPr kumimoji="0" lang="es-AR" altLang="es-AR" sz="1500" b="0" i="0" u="none" strike="noStrike" cap="none" normalizeH="0" baseline="0" dirty="0">
                <a:ln>
                  <a:noFill/>
                </a:ln>
                <a:solidFill>
                  <a:srgbClr val="000000"/>
                </a:solidFill>
                <a:effectLst/>
                <a:latin typeface="Arial" panose="020B0604020202020204" pitchFamily="34" charset="0"/>
                <a:ea typeface="&amp;quot"/>
              </a:rPr>
            </a:br>
            <a:r>
              <a:rPr kumimoji="0" lang="es-AR" altLang="es-AR" sz="1500" b="0" i="0" u="none" strike="noStrike" cap="none" normalizeH="0" baseline="0" dirty="0">
                <a:ln>
                  <a:noFill/>
                </a:ln>
                <a:solidFill>
                  <a:srgbClr val="000000"/>
                </a:solidFill>
                <a:effectLst/>
                <a:latin typeface="Arial" panose="020B0604020202020204" pitchFamily="34" charset="0"/>
                <a:ea typeface="&amp;quot"/>
              </a:rPr>
              <a:t>S2: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consumer </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execute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register2</a:t>
            </a:r>
            <a:r>
              <a:rPr kumimoji="0" lang="es-AR" altLang="es-AR" sz="1500" b="0" i="0" u="none" strike="noStrike" cap="none" normalizeH="0" baseline="0" dirty="0">
                <a:ln>
                  <a:noFill/>
                </a:ln>
                <a:solidFill>
                  <a:srgbClr val="999900"/>
                </a:solidFill>
                <a:effectLst/>
                <a:latin typeface="Arial" panose="020B0604020202020204" pitchFamily="34" charset="0"/>
                <a:ea typeface="&amp;quot"/>
              </a:rPr>
              <a:t> =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count</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{register2 = 5} </a:t>
            </a:r>
            <a:br>
              <a:rPr kumimoji="0" lang="es-AR" altLang="es-AR" sz="1500" b="0" i="0" u="none" strike="noStrike" cap="none" normalizeH="0" baseline="0" dirty="0">
                <a:ln>
                  <a:noFill/>
                </a:ln>
                <a:solidFill>
                  <a:srgbClr val="000000"/>
                </a:solidFill>
                <a:effectLst/>
                <a:latin typeface="Arial" panose="020B0604020202020204" pitchFamily="34" charset="0"/>
                <a:ea typeface="&amp;quot"/>
              </a:rPr>
            </a:br>
            <a:r>
              <a:rPr kumimoji="0" lang="es-AR" altLang="es-AR" sz="1500" b="0" i="0" u="none" strike="noStrike" cap="none" normalizeH="0" baseline="0" dirty="0">
                <a:ln>
                  <a:noFill/>
                </a:ln>
                <a:solidFill>
                  <a:srgbClr val="000000"/>
                </a:solidFill>
                <a:effectLst/>
                <a:latin typeface="Arial" panose="020B0604020202020204" pitchFamily="34" charset="0"/>
                <a:ea typeface="&amp;quot"/>
              </a:rPr>
              <a:t>S3: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consumer</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execute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register2 = register2 - 1</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{register2 = 4} </a:t>
            </a:r>
            <a:br>
              <a:rPr kumimoji="0" lang="es-AR" altLang="es-AR" sz="1500" b="0" i="0" u="none" strike="noStrike" cap="none" normalizeH="0" baseline="0" dirty="0">
                <a:ln>
                  <a:noFill/>
                </a:ln>
                <a:solidFill>
                  <a:srgbClr val="000000"/>
                </a:solidFill>
                <a:effectLst/>
                <a:latin typeface="Arial" panose="020B0604020202020204" pitchFamily="34" charset="0"/>
                <a:ea typeface="&amp;quot"/>
              </a:rPr>
            </a:br>
            <a:r>
              <a:rPr kumimoji="0" lang="es-AR" altLang="es-AR" sz="1500" b="0" i="0" u="none" strike="noStrike" cap="none" normalizeH="0" baseline="0" dirty="0">
                <a:ln>
                  <a:noFill/>
                </a:ln>
                <a:solidFill>
                  <a:srgbClr val="000000"/>
                </a:solidFill>
                <a:effectLst/>
                <a:latin typeface="Arial" panose="020B0604020202020204" pitchFamily="34" charset="0"/>
                <a:ea typeface="&amp;quot"/>
              </a:rPr>
              <a:t>S4: </a:t>
            </a:r>
            <a:r>
              <a:rPr kumimoji="0" lang="es-AR" altLang="es-AR" sz="1500" b="0" i="0" u="none" strike="noStrike" cap="none" normalizeH="0" baseline="0" dirty="0">
                <a:ln>
                  <a:noFill/>
                </a:ln>
                <a:solidFill>
                  <a:srgbClr val="0070C0"/>
                </a:solidFill>
                <a:effectLst/>
                <a:latin typeface="Arial" panose="020B0604020202020204" pitchFamily="34" charset="0"/>
                <a:ea typeface="&amp;quot"/>
              </a:rPr>
              <a:t>producer</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execute </a:t>
            </a:r>
            <a:r>
              <a:rPr kumimoji="0" lang="es-AR" altLang="es-AR" sz="1500" b="0" i="0" u="none" strike="noStrike" cap="none" normalizeH="0" baseline="0" dirty="0">
                <a:ln>
                  <a:noFill/>
                </a:ln>
                <a:solidFill>
                  <a:srgbClr val="0000FF"/>
                </a:solidFill>
                <a:effectLst/>
                <a:latin typeface="Arial" panose="020B0604020202020204" pitchFamily="34" charset="0"/>
                <a:ea typeface="&amp;quot"/>
              </a:rPr>
              <a:t>count = register1</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{count = 6 } </a:t>
            </a:r>
            <a:br>
              <a:rPr kumimoji="0" lang="es-AR" altLang="es-AR" sz="1500" b="0" i="0" u="none" strike="noStrike" cap="none" normalizeH="0" baseline="0" dirty="0">
                <a:ln>
                  <a:noFill/>
                </a:ln>
                <a:solidFill>
                  <a:srgbClr val="000000"/>
                </a:solidFill>
                <a:effectLst/>
                <a:latin typeface="Arial" panose="020B0604020202020204" pitchFamily="34" charset="0"/>
                <a:ea typeface="&amp;quot"/>
              </a:rPr>
            </a:br>
            <a:r>
              <a:rPr kumimoji="0" lang="es-AR" altLang="es-AR" sz="1500" b="0" i="0" u="none" strike="noStrike" cap="none" normalizeH="0" baseline="0" dirty="0">
                <a:ln>
                  <a:noFill/>
                </a:ln>
                <a:solidFill>
                  <a:srgbClr val="000000"/>
                </a:solidFill>
                <a:effectLst/>
                <a:latin typeface="Arial" panose="020B0604020202020204" pitchFamily="34" charset="0"/>
                <a:ea typeface="&amp;quot"/>
              </a:rPr>
              <a:t>S5: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consumer</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execute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count = register2</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{count = 4}</a:t>
            </a:r>
            <a:endParaRPr kumimoji="0" lang="es-AR" altLang="es-A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0" i="0" u="none" strike="noStrike" cap="none" normalizeH="0" baseline="0" dirty="0">
                <a:ln>
                  <a:noFill/>
                </a:ln>
                <a:solidFill>
                  <a:srgbClr val="000000"/>
                </a:solidFill>
                <a:effectLst/>
                <a:latin typeface="Arial" panose="020B0604020202020204" pitchFamily="34" charset="0"/>
                <a:ea typeface="&amp;quot"/>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827584" y="1840756"/>
            <a:ext cx="6156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0" i="0" u="none" strike="noStrike" cap="none" normalizeH="0" baseline="0" dirty="0">
                <a:ln>
                  <a:noFill/>
                </a:ln>
                <a:solidFill>
                  <a:srgbClr val="993300"/>
                </a:solidFill>
                <a:effectLst/>
                <a:latin typeface="Symbol" panose="05050102010706020507" pitchFamily="18" charset="2"/>
                <a:ea typeface="&amp;quot"/>
              </a:rPr>
              <a:t>·</a:t>
            </a:r>
            <a:r>
              <a:rPr kumimoji="0" lang="es-AR" altLang="es-AR" sz="600" b="0" i="0" u="none" strike="noStrike" cap="none" normalizeH="0" baseline="0" dirty="0">
                <a:ln>
                  <a:noFill/>
                </a:ln>
                <a:solidFill>
                  <a:srgbClr val="993300"/>
                </a:solidFill>
                <a:effectLst/>
                <a:latin typeface="Symbol" panose="05050102010706020507" pitchFamily="18" charset="2"/>
                <a:ea typeface="&amp;quot"/>
              </a:rPr>
              <a:t>       </a:t>
            </a:r>
            <a:r>
              <a:rPr kumimoji="0" lang="es-AR" altLang="es-AR" sz="1500" b="0" i="0" u="none" strike="noStrike" cap="none" normalizeH="0" baseline="0" dirty="0">
                <a:ln>
                  <a:noFill/>
                </a:ln>
                <a:solidFill>
                  <a:srgbClr val="0000FF"/>
                </a:solidFill>
                <a:effectLst/>
                <a:ea typeface="&amp;quot"/>
              </a:rPr>
              <a:t>count++</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Se</a:t>
            </a:r>
            <a:r>
              <a:rPr kumimoji="0" lang="es-AR" altLang="es-AR" sz="1500" b="0" i="0" u="none" strike="noStrike" cap="none" normalizeH="0" dirty="0">
                <a:ln>
                  <a:noFill/>
                </a:ln>
                <a:solidFill>
                  <a:srgbClr val="000000"/>
                </a:solidFill>
                <a:effectLst/>
                <a:latin typeface="Arial" panose="020B0604020202020204" pitchFamily="34" charset="0"/>
                <a:ea typeface="&amp;quot"/>
              </a:rPr>
              <a:t> puede implementar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0" i="0" u="none" strike="noStrike" cap="none" normalizeH="0" baseline="0" dirty="0">
                <a:ln>
                  <a:noFill/>
                </a:ln>
                <a:solidFill>
                  <a:srgbClr val="000000"/>
                </a:solidFill>
                <a:effectLst/>
                <a:latin typeface="Arial" panose="020B0604020202020204" pitchFamily="34" charset="0"/>
                <a:ea typeface="&amp;quot"/>
              </a:rPr>
              <a:t>     </a:t>
            </a:r>
            <a:r>
              <a:rPr kumimoji="0" lang="es-AR" altLang="es-AR" sz="1500" b="0" i="0" u="none" strike="noStrike" cap="none" normalizeH="0" baseline="0" dirty="0">
                <a:ln>
                  <a:noFill/>
                </a:ln>
                <a:solidFill>
                  <a:srgbClr val="0000FF"/>
                </a:solidFill>
                <a:effectLst/>
                <a:latin typeface="Arial" panose="020B0604020202020204" pitchFamily="34" charset="0"/>
                <a:ea typeface="&amp;quot"/>
              </a:rPr>
              <a:t>register1 = count</a:t>
            </a:r>
            <a:br>
              <a:rPr kumimoji="0" lang="es-AR" altLang="es-AR" sz="1500" b="0" i="0" u="none" strike="noStrike" cap="none" normalizeH="0" baseline="0" dirty="0">
                <a:ln>
                  <a:noFill/>
                </a:ln>
                <a:solidFill>
                  <a:srgbClr val="0000FF"/>
                </a:solidFill>
                <a:effectLst/>
                <a:latin typeface="Arial" panose="020B0604020202020204" pitchFamily="34" charset="0"/>
                <a:ea typeface="&amp;quot"/>
              </a:rPr>
            </a:br>
            <a:r>
              <a:rPr kumimoji="0" lang="es-AR" altLang="es-AR" sz="1500" b="0" i="0" u="none" strike="noStrike" cap="none" normalizeH="0" baseline="0" dirty="0">
                <a:ln>
                  <a:noFill/>
                </a:ln>
                <a:solidFill>
                  <a:srgbClr val="0000FF"/>
                </a:solidFill>
                <a:effectLst/>
                <a:latin typeface="Arial" panose="020B0604020202020204" pitchFamily="34" charset="0"/>
                <a:ea typeface="&amp;quot"/>
              </a:rPr>
              <a:t>     register1 = register1 + 1</a:t>
            </a:r>
            <a:br>
              <a:rPr kumimoji="0" lang="es-AR" altLang="es-AR" sz="1500" b="0" i="0" u="none" strike="noStrike" cap="none" normalizeH="0" baseline="0" dirty="0">
                <a:ln>
                  <a:noFill/>
                </a:ln>
                <a:solidFill>
                  <a:srgbClr val="0000FF"/>
                </a:solidFill>
                <a:effectLst/>
                <a:latin typeface="Arial" panose="020B0604020202020204" pitchFamily="34" charset="0"/>
                <a:ea typeface="&amp;quot"/>
              </a:rPr>
            </a:br>
            <a:r>
              <a:rPr kumimoji="0" lang="es-AR" altLang="es-AR" sz="1500" b="0" i="0" u="none" strike="noStrike" cap="none" normalizeH="0" baseline="0" dirty="0">
                <a:ln>
                  <a:noFill/>
                </a:ln>
                <a:solidFill>
                  <a:srgbClr val="0000FF"/>
                </a:solidFill>
                <a:effectLst/>
                <a:latin typeface="Arial" panose="020B0604020202020204" pitchFamily="34" charset="0"/>
                <a:ea typeface="&amp;quot"/>
              </a:rPr>
              <a:t>     count = register1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0" i="0" u="none" strike="noStrike" cap="none" normalizeH="0" baseline="0" dirty="0">
                <a:ln>
                  <a:noFill/>
                </a:ln>
                <a:solidFill>
                  <a:srgbClr val="993300"/>
                </a:solidFill>
                <a:effectLst/>
                <a:latin typeface="Symbol" panose="05050102010706020507" pitchFamily="18" charset="2"/>
                <a:ea typeface="&amp;quot"/>
              </a:rPr>
              <a:t>·</a:t>
            </a:r>
            <a:r>
              <a:rPr kumimoji="0" lang="es-AR" altLang="es-AR" sz="600" b="0" i="0" u="none" strike="noStrike" cap="none" normalizeH="0" baseline="0" dirty="0">
                <a:ln>
                  <a:noFill/>
                </a:ln>
                <a:solidFill>
                  <a:srgbClr val="993300"/>
                </a:solidFill>
                <a:effectLst/>
                <a:latin typeface="Symbol" panose="05050102010706020507" pitchFamily="18" charset="2"/>
                <a:ea typeface="&amp;quot"/>
              </a:rPr>
              <a:t>       </a:t>
            </a:r>
            <a:r>
              <a:rPr kumimoji="0" lang="es-AR" altLang="es-AR" sz="1500" b="0" i="0" u="none" strike="noStrike" cap="none" normalizeH="0" baseline="0" dirty="0">
                <a:ln>
                  <a:noFill/>
                </a:ln>
                <a:solidFill>
                  <a:srgbClr val="FF0000"/>
                </a:solidFill>
                <a:effectLst/>
                <a:ea typeface="&amp;quot"/>
              </a:rPr>
              <a:t>count–</a:t>
            </a:r>
            <a:r>
              <a:rPr kumimoji="0" lang="es-AR" altLang="es-AR" sz="1500" b="0" i="0" u="none" strike="noStrike" cap="none" normalizeH="0" baseline="0" dirty="0">
                <a:ln>
                  <a:noFill/>
                </a:ln>
                <a:solidFill>
                  <a:srgbClr val="000000"/>
                </a:solidFill>
                <a:effectLst/>
                <a:latin typeface="Arial" panose="020B0604020202020204" pitchFamily="34" charset="0"/>
                <a:ea typeface="&amp;quot"/>
              </a:rPr>
              <a:t> Se puede implementar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0" i="0" u="none" strike="noStrike" cap="none" normalizeH="0" baseline="0" dirty="0">
                <a:ln>
                  <a:noFill/>
                </a:ln>
                <a:solidFill>
                  <a:srgbClr val="0070C0"/>
                </a:solidFill>
                <a:effectLst/>
                <a:latin typeface="Arial" panose="020B0604020202020204" pitchFamily="34" charset="0"/>
                <a:ea typeface="&amp;quot"/>
              </a:rPr>
              <a:t>     </a:t>
            </a:r>
            <a:r>
              <a:rPr kumimoji="0" lang="es-AR" altLang="es-AR" sz="1500" b="0" i="0" u="none" strike="noStrike" cap="none" normalizeH="0" baseline="0" dirty="0">
                <a:ln>
                  <a:noFill/>
                </a:ln>
                <a:solidFill>
                  <a:srgbClr val="FF0000"/>
                </a:solidFill>
                <a:effectLst/>
                <a:latin typeface="Arial" panose="020B0604020202020204" pitchFamily="34" charset="0"/>
                <a:ea typeface="&amp;quot"/>
              </a:rPr>
              <a:t>register2 = count</a:t>
            </a:r>
            <a:br>
              <a:rPr kumimoji="0" lang="es-AR" altLang="es-AR" sz="1500" b="0" i="0" u="none" strike="noStrike" cap="none" normalizeH="0" baseline="0" dirty="0">
                <a:ln>
                  <a:noFill/>
                </a:ln>
                <a:solidFill>
                  <a:srgbClr val="FF0000"/>
                </a:solidFill>
                <a:effectLst/>
                <a:latin typeface="Arial" panose="020B0604020202020204" pitchFamily="34" charset="0"/>
                <a:ea typeface="&amp;quot"/>
              </a:rPr>
            </a:br>
            <a:r>
              <a:rPr kumimoji="0" lang="es-AR" altLang="es-AR" sz="1500" b="0" i="0" u="none" strike="noStrike" cap="none" normalizeH="0" baseline="0" dirty="0">
                <a:ln>
                  <a:noFill/>
                </a:ln>
                <a:solidFill>
                  <a:srgbClr val="FF0000"/>
                </a:solidFill>
                <a:effectLst/>
                <a:latin typeface="Arial" panose="020B0604020202020204" pitchFamily="34" charset="0"/>
                <a:ea typeface="&amp;quot"/>
              </a:rPr>
              <a:t>     register2 = register2 - 1</a:t>
            </a:r>
            <a:br>
              <a:rPr kumimoji="0" lang="es-AR" altLang="es-AR" sz="1500" b="0" i="0" u="none" strike="noStrike" cap="none" normalizeH="0" baseline="0" dirty="0">
                <a:ln>
                  <a:noFill/>
                </a:ln>
                <a:solidFill>
                  <a:srgbClr val="FF0000"/>
                </a:solidFill>
                <a:effectLst/>
                <a:latin typeface="Arial" panose="020B0604020202020204" pitchFamily="34" charset="0"/>
                <a:ea typeface="&amp;quot"/>
              </a:rPr>
            </a:br>
            <a:r>
              <a:rPr kumimoji="0" lang="es-AR" altLang="es-AR" sz="1500" b="0" i="0" u="none" strike="noStrike" cap="none" normalizeH="0" baseline="0" dirty="0">
                <a:ln>
                  <a:noFill/>
                </a:ln>
                <a:solidFill>
                  <a:srgbClr val="FF0000"/>
                </a:solidFill>
                <a:effectLst/>
                <a:latin typeface="Arial" panose="020B0604020202020204" pitchFamily="34" charset="0"/>
                <a:ea typeface="&amp;quot"/>
              </a:rPr>
              <a:t>     count = register2</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1" name="Rectángulo 20"/>
          <p:cNvSpPr/>
          <p:nvPr/>
        </p:nvSpPr>
        <p:spPr>
          <a:xfrm>
            <a:off x="981464" y="971600"/>
            <a:ext cx="5256584" cy="646331"/>
          </a:xfrm>
          <a:prstGeom prst="rect">
            <a:avLst/>
          </a:prstGeom>
        </p:spPr>
        <p:txBody>
          <a:bodyPr wrap="square">
            <a:spAutoFit/>
          </a:bodyPr>
          <a:lstStyle/>
          <a:p>
            <a:pPr lvl="0" eaLnBrk="0" fontAlgn="base" hangingPunct="0">
              <a:spcBef>
                <a:spcPct val="0"/>
              </a:spcBef>
              <a:spcAft>
                <a:spcPct val="0"/>
              </a:spcAft>
            </a:pPr>
            <a:r>
              <a:rPr lang="es-AR" altLang="es-AR" dirty="0">
                <a:solidFill>
                  <a:srgbClr val="000000"/>
                </a:solidFill>
                <a:latin typeface="Arial" panose="020B0604020202020204" pitchFamily="34" charset="0"/>
                <a:ea typeface="&amp;quot"/>
              </a:rPr>
              <a:t>Partimos de que count = 5 y Producer incrementa “cont” y Consumer decrementa “count”</a:t>
            </a:r>
            <a:endParaRPr lang="es-AR" altLang="es-AR" sz="900" dirty="0">
              <a:latin typeface="Arial" panose="020B0604020202020204" pitchFamily="34" charset="0"/>
            </a:endParaRPr>
          </a:p>
        </p:txBody>
      </p:sp>
    </p:spTree>
    <p:extLst>
      <p:ext uri="{BB962C8B-B14F-4D97-AF65-F5344CB8AC3E}">
        <p14:creationId xmlns:p14="http://schemas.microsoft.com/office/powerpoint/2010/main" val="141803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2975" y="413792"/>
            <a:ext cx="8229600" cy="1143000"/>
          </a:xfrm>
        </p:spPr>
        <p:txBody>
          <a:bodyPr>
            <a:normAutofit fontScale="90000"/>
          </a:bodyPr>
          <a:lstStyle/>
          <a:p>
            <a:r>
              <a:rPr lang="es-AR" b="1" dirty="0"/>
              <a:t>Al Planificar el Problema productor-consumidor</a:t>
            </a:r>
            <a:endParaRPr lang="es-AR" dirty="0"/>
          </a:p>
        </p:txBody>
      </p:sp>
      <p:grpSp>
        <p:nvGrpSpPr>
          <p:cNvPr id="5" name="Grupo 4"/>
          <p:cNvGrpSpPr/>
          <p:nvPr/>
        </p:nvGrpSpPr>
        <p:grpSpPr>
          <a:xfrm>
            <a:off x="755576" y="3284984"/>
            <a:ext cx="5927415" cy="792088"/>
            <a:chOff x="1043608" y="5604239"/>
            <a:chExt cx="5927415" cy="792088"/>
          </a:xfrm>
        </p:grpSpPr>
        <p:sp>
          <p:nvSpPr>
            <p:cNvPr id="6" name="Rectángulo 5"/>
            <p:cNvSpPr/>
            <p:nvPr/>
          </p:nvSpPr>
          <p:spPr>
            <a:xfrm>
              <a:off x="1043608" y="5604239"/>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Producer</a:t>
              </a:r>
            </a:p>
          </p:txBody>
        </p:sp>
        <p:sp>
          <p:nvSpPr>
            <p:cNvPr id="7" name="Rectángulo 6"/>
            <p:cNvSpPr/>
            <p:nvPr/>
          </p:nvSpPr>
          <p:spPr>
            <a:xfrm>
              <a:off x="5796745" y="5604239"/>
              <a:ext cx="117427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Producer</a:t>
              </a:r>
            </a:p>
          </p:txBody>
        </p:sp>
        <p:sp>
          <p:nvSpPr>
            <p:cNvPr id="8" name="Rectángulo 7"/>
            <p:cNvSpPr/>
            <p:nvPr/>
          </p:nvSpPr>
          <p:spPr>
            <a:xfrm>
              <a:off x="2832870" y="5604239"/>
              <a:ext cx="1800200" cy="7920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Consumer</a:t>
              </a:r>
            </a:p>
          </p:txBody>
        </p:sp>
        <p:sp>
          <p:nvSpPr>
            <p:cNvPr id="9" name="Rectángulo 8"/>
            <p:cNvSpPr/>
            <p:nvPr/>
          </p:nvSpPr>
          <p:spPr>
            <a:xfrm>
              <a:off x="4645807" y="5604239"/>
              <a:ext cx="1150938" cy="7920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Consumer</a:t>
              </a:r>
            </a:p>
          </p:txBody>
        </p:sp>
      </p:grpSp>
      <p:grpSp>
        <p:nvGrpSpPr>
          <p:cNvPr id="10" name="Grupo 9"/>
          <p:cNvGrpSpPr/>
          <p:nvPr/>
        </p:nvGrpSpPr>
        <p:grpSpPr>
          <a:xfrm>
            <a:off x="755576" y="1844824"/>
            <a:ext cx="5940152" cy="802225"/>
            <a:chOff x="1043608" y="5579103"/>
            <a:chExt cx="5940152" cy="802225"/>
          </a:xfrm>
        </p:grpSpPr>
        <p:sp>
          <p:nvSpPr>
            <p:cNvPr id="11" name="Rectángulo 10"/>
            <p:cNvSpPr/>
            <p:nvPr/>
          </p:nvSpPr>
          <p:spPr>
            <a:xfrm>
              <a:off x="1043608" y="5579103"/>
              <a:ext cx="1800200" cy="797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Producer</a:t>
              </a:r>
            </a:p>
          </p:txBody>
        </p:sp>
        <p:sp>
          <p:nvSpPr>
            <p:cNvPr id="12" name="Rectángulo 11"/>
            <p:cNvSpPr/>
            <p:nvPr/>
          </p:nvSpPr>
          <p:spPr>
            <a:xfrm>
              <a:off x="4645807" y="5579103"/>
              <a:ext cx="1174278" cy="7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Producer</a:t>
              </a:r>
            </a:p>
          </p:txBody>
        </p:sp>
        <p:sp>
          <p:nvSpPr>
            <p:cNvPr id="13" name="Rectángulo 12"/>
            <p:cNvSpPr/>
            <p:nvPr/>
          </p:nvSpPr>
          <p:spPr>
            <a:xfrm>
              <a:off x="2832870" y="5579103"/>
              <a:ext cx="1800200" cy="7970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Consumer</a:t>
              </a:r>
            </a:p>
          </p:txBody>
        </p:sp>
        <p:sp>
          <p:nvSpPr>
            <p:cNvPr id="14" name="Rectángulo 13"/>
            <p:cNvSpPr/>
            <p:nvPr/>
          </p:nvSpPr>
          <p:spPr>
            <a:xfrm>
              <a:off x="5832822" y="5579103"/>
              <a:ext cx="1150938" cy="8022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Consumer</a:t>
              </a:r>
            </a:p>
          </p:txBody>
        </p:sp>
      </p:grpSp>
      <p:grpSp>
        <p:nvGrpSpPr>
          <p:cNvPr id="16" name="Grupo 15"/>
          <p:cNvGrpSpPr/>
          <p:nvPr/>
        </p:nvGrpSpPr>
        <p:grpSpPr>
          <a:xfrm>
            <a:off x="683568" y="4663273"/>
            <a:ext cx="6012160" cy="792088"/>
            <a:chOff x="1043608" y="5604239"/>
            <a:chExt cx="3589462" cy="792088"/>
          </a:xfrm>
        </p:grpSpPr>
        <p:sp>
          <p:nvSpPr>
            <p:cNvPr id="17" name="Rectángulo 16"/>
            <p:cNvSpPr/>
            <p:nvPr/>
          </p:nvSpPr>
          <p:spPr>
            <a:xfrm>
              <a:off x="1043608" y="5604239"/>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Producer</a:t>
              </a:r>
            </a:p>
          </p:txBody>
        </p:sp>
        <p:sp>
          <p:nvSpPr>
            <p:cNvPr id="19" name="Rectángulo 18"/>
            <p:cNvSpPr/>
            <p:nvPr/>
          </p:nvSpPr>
          <p:spPr>
            <a:xfrm>
              <a:off x="2832870" y="5604239"/>
              <a:ext cx="1800200" cy="7920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 Consumer</a:t>
              </a:r>
            </a:p>
          </p:txBody>
        </p:sp>
      </p:grpSp>
      <p:sp>
        <p:nvSpPr>
          <p:cNvPr id="21" name="Rectángulo 20"/>
          <p:cNvSpPr/>
          <p:nvPr/>
        </p:nvSpPr>
        <p:spPr>
          <a:xfrm>
            <a:off x="7092280" y="1979548"/>
            <a:ext cx="1140056" cy="369332"/>
          </a:xfrm>
          <a:prstGeom prst="rect">
            <a:avLst/>
          </a:prstGeom>
        </p:spPr>
        <p:txBody>
          <a:bodyPr wrap="none">
            <a:spAutoFit/>
          </a:bodyPr>
          <a:lstStyle/>
          <a:p>
            <a:pPr lvl="0" eaLnBrk="0" fontAlgn="base" hangingPunct="0">
              <a:spcBef>
                <a:spcPct val="0"/>
              </a:spcBef>
              <a:spcAft>
                <a:spcPct val="0"/>
              </a:spcAft>
            </a:pPr>
            <a:r>
              <a:rPr lang="es-AR" altLang="es-AR" dirty="0">
                <a:solidFill>
                  <a:srgbClr val="000000"/>
                </a:solidFill>
                <a:latin typeface="Arial" panose="020B0604020202020204" pitchFamily="34" charset="0"/>
                <a:ea typeface="&amp;quot"/>
              </a:rPr>
              <a:t>count = 4</a:t>
            </a:r>
            <a:endParaRPr lang="es-AR" altLang="es-AR" sz="900" dirty="0">
              <a:latin typeface="Arial" panose="020B0604020202020204" pitchFamily="34" charset="0"/>
            </a:endParaRPr>
          </a:p>
        </p:txBody>
      </p:sp>
      <p:sp>
        <p:nvSpPr>
          <p:cNvPr id="22" name="Rectángulo 21"/>
          <p:cNvSpPr/>
          <p:nvPr/>
        </p:nvSpPr>
        <p:spPr>
          <a:xfrm>
            <a:off x="7092280" y="3334347"/>
            <a:ext cx="1140056" cy="369332"/>
          </a:xfrm>
          <a:prstGeom prst="rect">
            <a:avLst/>
          </a:prstGeom>
        </p:spPr>
        <p:txBody>
          <a:bodyPr wrap="none">
            <a:spAutoFit/>
          </a:bodyPr>
          <a:lstStyle/>
          <a:p>
            <a:pPr lvl="0" eaLnBrk="0" fontAlgn="base" hangingPunct="0">
              <a:spcBef>
                <a:spcPct val="0"/>
              </a:spcBef>
              <a:spcAft>
                <a:spcPct val="0"/>
              </a:spcAft>
            </a:pPr>
            <a:r>
              <a:rPr lang="es-AR" altLang="es-AR" dirty="0">
                <a:solidFill>
                  <a:srgbClr val="000000"/>
                </a:solidFill>
                <a:latin typeface="Arial" panose="020B0604020202020204" pitchFamily="34" charset="0"/>
                <a:ea typeface="&amp;quot"/>
              </a:rPr>
              <a:t>count = 6</a:t>
            </a:r>
            <a:endParaRPr lang="es-AR" altLang="es-AR" sz="900" dirty="0">
              <a:latin typeface="Arial" panose="020B0604020202020204" pitchFamily="34" charset="0"/>
            </a:endParaRPr>
          </a:p>
        </p:txBody>
      </p:sp>
      <p:sp>
        <p:nvSpPr>
          <p:cNvPr id="23" name="Rectángulo 22"/>
          <p:cNvSpPr/>
          <p:nvPr/>
        </p:nvSpPr>
        <p:spPr>
          <a:xfrm>
            <a:off x="7092280" y="4874651"/>
            <a:ext cx="1140056" cy="369332"/>
          </a:xfrm>
          <a:prstGeom prst="rect">
            <a:avLst/>
          </a:prstGeom>
        </p:spPr>
        <p:txBody>
          <a:bodyPr wrap="none">
            <a:spAutoFit/>
          </a:bodyPr>
          <a:lstStyle/>
          <a:p>
            <a:pPr lvl="0" eaLnBrk="0" fontAlgn="base" hangingPunct="0">
              <a:spcBef>
                <a:spcPct val="0"/>
              </a:spcBef>
              <a:spcAft>
                <a:spcPct val="0"/>
              </a:spcAft>
            </a:pPr>
            <a:r>
              <a:rPr lang="es-AR" altLang="es-AR" dirty="0">
                <a:solidFill>
                  <a:srgbClr val="000000"/>
                </a:solidFill>
                <a:latin typeface="Arial" panose="020B0604020202020204" pitchFamily="34" charset="0"/>
                <a:ea typeface="&amp;quot"/>
              </a:rPr>
              <a:t>count = 5</a:t>
            </a:r>
            <a:endParaRPr lang="es-AR" altLang="es-AR" sz="900" dirty="0">
              <a:latin typeface="Arial" panose="020B0604020202020204" pitchFamily="34" charset="0"/>
            </a:endParaRPr>
          </a:p>
        </p:txBody>
      </p:sp>
    </p:spTree>
    <p:extLst>
      <p:ext uri="{BB962C8B-B14F-4D97-AF65-F5344CB8AC3E}">
        <p14:creationId xmlns:p14="http://schemas.microsoft.com/office/powerpoint/2010/main" val="12355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SOLUCION = SINCRONIZAR</a:t>
            </a:r>
          </a:p>
        </p:txBody>
      </p:sp>
      <p:sp>
        <p:nvSpPr>
          <p:cNvPr id="3" name="2 Marcador de contenido"/>
          <p:cNvSpPr>
            <a:spLocks noGrp="1"/>
          </p:cNvSpPr>
          <p:nvPr>
            <p:ph idx="1"/>
          </p:nvPr>
        </p:nvSpPr>
        <p:spPr/>
        <p:txBody>
          <a:bodyPr>
            <a:normAutofit fontScale="77500" lnSpcReduction="20000"/>
          </a:bodyPr>
          <a:lstStyle/>
          <a:p>
            <a:r>
              <a:rPr lang="es-ES" b="1" dirty="0"/>
              <a:t>El acceso concurrente </a:t>
            </a:r>
            <a:r>
              <a:rPr lang="es-ES" dirty="0"/>
              <a:t>a datos compartidos puede dar lugar a la </a:t>
            </a:r>
            <a:r>
              <a:rPr lang="es-ES" b="1" dirty="0"/>
              <a:t>incoherencia de los datos</a:t>
            </a:r>
            <a:r>
              <a:rPr lang="es-ES" dirty="0"/>
              <a:t>, una situación donde varios procesos manipulan y acceden a los mismos datos concurrentemente y el resultado de la ejecución depende del orden concreto en que se produzcan los accesos, se conoce como </a:t>
            </a:r>
            <a:r>
              <a:rPr lang="es-ES" sz="3900" b="1" dirty="0">
                <a:solidFill>
                  <a:schemeClr val="tx2"/>
                </a:solidFill>
              </a:rPr>
              <a:t>condición de carrera.</a:t>
            </a:r>
            <a:endParaRPr lang="es-AR" sz="3900" b="1" dirty="0">
              <a:solidFill>
                <a:schemeClr val="tx2"/>
              </a:solidFill>
            </a:endParaRPr>
          </a:p>
          <a:p>
            <a:r>
              <a:rPr lang="es-ES" dirty="0"/>
              <a:t>Para evitar estos casos, hay que sincronizar de alguna manera los procesos involucrados. Existen varios mecanismos para asegurar la ejecución ordenada de procesos cooperativos que compartan un espacio de direcciones lógico, de manera que se mantenga la coherencia de los datos.</a:t>
            </a:r>
            <a:endParaRPr lang="es-AR" dirty="0"/>
          </a:p>
          <a:p>
            <a:endParaRPr lang="es-AR" dirty="0"/>
          </a:p>
        </p:txBody>
      </p:sp>
    </p:spTree>
    <p:extLst>
      <p:ext uri="{BB962C8B-B14F-4D97-AF65-F5344CB8AC3E}">
        <p14:creationId xmlns:p14="http://schemas.microsoft.com/office/powerpoint/2010/main" val="2818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267744" y="1484784"/>
            <a:ext cx="4320480" cy="440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8" name="7 Rectángulo"/>
          <p:cNvSpPr/>
          <p:nvPr/>
        </p:nvSpPr>
        <p:spPr>
          <a:xfrm>
            <a:off x="4716016" y="1988840"/>
            <a:ext cx="331236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 name="6 Rectángulo"/>
          <p:cNvSpPr/>
          <p:nvPr/>
        </p:nvSpPr>
        <p:spPr>
          <a:xfrm>
            <a:off x="323528" y="1988840"/>
            <a:ext cx="331236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 name="1 Título"/>
          <p:cNvSpPr>
            <a:spLocks noGrp="1"/>
          </p:cNvSpPr>
          <p:nvPr>
            <p:ph type="title"/>
          </p:nvPr>
        </p:nvSpPr>
        <p:spPr>
          <a:xfrm>
            <a:off x="457200" y="-27384"/>
            <a:ext cx="8229600" cy="1143000"/>
          </a:xfrm>
        </p:spPr>
        <p:txBody>
          <a:bodyPr/>
          <a:lstStyle/>
          <a:p>
            <a:r>
              <a:rPr lang="es-AR" b="1" dirty="0"/>
              <a:t>Problema productor-consumidor</a:t>
            </a:r>
          </a:p>
        </p:txBody>
      </p:sp>
      <p:sp>
        <p:nvSpPr>
          <p:cNvPr id="3" name="2 Marcador de contenido"/>
          <p:cNvSpPr>
            <a:spLocks noGrp="1"/>
          </p:cNvSpPr>
          <p:nvPr>
            <p:ph idx="1"/>
          </p:nvPr>
        </p:nvSpPr>
        <p:spPr>
          <a:xfrm>
            <a:off x="2210544" y="908720"/>
            <a:ext cx="4377680" cy="892696"/>
          </a:xfrm>
        </p:spPr>
        <p:txBody>
          <a:bodyPr/>
          <a:lstStyle/>
          <a:p>
            <a:pPr>
              <a:buNone/>
            </a:pPr>
            <a:r>
              <a:rPr lang="es-AR" b="1" dirty="0"/>
              <a:t>Aproximación (errónea)</a:t>
            </a:r>
          </a:p>
        </p:txBody>
      </p:sp>
      <p:sp>
        <p:nvSpPr>
          <p:cNvPr id="4" name="3 Rectángulo"/>
          <p:cNvSpPr/>
          <p:nvPr/>
        </p:nvSpPr>
        <p:spPr>
          <a:xfrm>
            <a:off x="467544" y="1988840"/>
            <a:ext cx="3744416" cy="4708981"/>
          </a:xfrm>
          <a:prstGeom prst="rect">
            <a:avLst/>
          </a:prstGeom>
        </p:spPr>
        <p:txBody>
          <a:bodyPr wrap="square">
            <a:spAutoFit/>
          </a:bodyPr>
          <a:lstStyle/>
          <a:p>
            <a:r>
              <a:rPr lang="es-AR" sz="1500" b="1" dirty="0"/>
              <a:t>procedure producer() </a:t>
            </a:r>
            <a:r>
              <a:rPr lang="es-AR" sz="1500" dirty="0"/>
              <a:t>{ </a:t>
            </a:r>
          </a:p>
          <a:p>
            <a:endParaRPr lang="es-AR" sz="1500" b="1" dirty="0"/>
          </a:p>
          <a:p>
            <a:r>
              <a:rPr lang="es-AR" sz="1500" b="1" dirty="0"/>
              <a:t>while</a:t>
            </a:r>
            <a:r>
              <a:rPr lang="es-AR" sz="1500" dirty="0"/>
              <a:t> (true)</a:t>
            </a:r>
          </a:p>
          <a:p>
            <a:r>
              <a:rPr lang="es-AR" sz="1500" dirty="0"/>
              <a:t> { </a:t>
            </a:r>
          </a:p>
          <a:p>
            <a:r>
              <a:rPr lang="es-AR" sz="1500" dirty="0"/>
              <a:t>item = produceItem (); </a:t>
            </a:r>
          </a:p>
          <a:p>
            <a:endParaRPr lang="es-AR" sz="1500" dirty="0"/>
          </a:p>
          <a:p>
            <a:r>
              <a:rPr lang="es-AR" sz="1500" b="1" dirty="0"/>
              <a:t>if</a:t>
            </a:r>
            <a:r>
              <a:rPr lang="es-AR" sz="1500" dirty="0"/>
              <a:t> (itemCount == BUFFER_SIZE)</a:t>
            </a:r>
          </a:p>
          <a:p>
            <a:r>
              <a:rPr lang="es-AR" sz="1500" dirty="0"/>
              <a:t> 	{</a:t>
            </a:r>
          </a:p>
          <a:p>
            <a:r>
              <a:rPr lang="es-AR" sz="1500" dirty="0"/>
              <a:t> 	sleep();</a:t>
            </a:r>
          </a:p>
          <a:p>
            <a:r>
              <a:rPr lang="es-AR" sz="1500" dirty="0"/>
              <a:t>	} </a:t>
            </a:r>
          </a:p>
          <a:p>
            <a:r>
              <a:rPr lang="es-AR" sz="1500" dirty="0"/>
              <a:t>putItemIntoBuffer(item); </a:t>
            </a:r>
          </a:p>
          <a:p>
            <a:endParaRPr lang="es-AR" sz="1500" dirty="0"/>
          </a:p>
          <a:p>
            <a:r>
              <a:rPr lang="es-AR" sz="1500" dirty="0"/>
              <a:t>itemCount = itemCount + 1; </a:t>
            </a:r>
          </a:p>
          <a:p>
            <a:endParaRPr lang="es-AR" sz="1500" dirty="0"/>
          </a:p>
          <a:p>
            <a:r>
              <a:rPr lang="es-AR" sz="1500" b="1" dirty="0"/>
              <a:t>if</a:t>
            </a:r>
            <a:r>
              <a:rPr lang="es-AR" sz="1500" dirty="0"/>
              <a:t> (itemCount == 1)</a:t>
            </a:r>
          </a:p>
          <a:p>
            <a:r>
              <a:rPr lang="es-AR" sz="1500" dirty="0"/>
              <a:t>	 { </a:t>
            </a:r>
          </a:p>
          <a:p>
            <a:r>
              <a:rPr lang="es-AR" sz="1500" dirty="0"/>
              <a:t>	wakeup(consumer);</a:t>
            </a:r>
          </a:p>
          <a:p>
            <a:r>
              <a:rPr lang="es-AR" sz="1500" dirty="0"/>
              <a:t>	 } </a:t>
            </a:r>
          </a:p>
          <a:p>
            <a:r>
              <a:rPr lang="es-AR" sz="1500" dirty="0"/>
              <a:t>}</a:t>
            </a:r>
          </a:p>
          <a:p>
            <a:r>
              <a:rPr lang="es-AR" sz="1500" dirty="0"/>
              <a:t>} </a:t>
            </a:r>
          </a:p>
        </p:txBody>
      </p:sp>
      <p:sp>
        <p:nvSpPr>
          <p:cNvPr id="5" name="4 Rectángulo"/>
          <p:cNvSpPr/>
          <p:nvPr/>
        </p:nvSpPr>
        <p:spPr>
          <a:xfrm>
            <a:off x="2771800" y="1484784"/>
            <a:ext cx="4392488" cy="369332"/>
          </a:xfrm>
          <a:prstGeom prst="rect">
            <a:avLst/>
          </a:prstGeom>
        </p:spPr>
        <p:txBody>
          <a:bodyPr wrap="square">
            <a:spAutoFit/>
          </a:bodyPr>
          <a:lstStyle/>
          <a:p>
            <a:r>
              <a:rPr lang="es-AR" dirty="0"/>
              <a:t>int itemCount = 0; // VARIABLE GLOBAL</a:t>
            </a:r>
          </a:p>
        </p:txBody>
      </p:sp>
      <p:sp>
        <p:nvSpPr>
          <p:cNvPr id="6" name="5 Rectángulo"/>
          <p:cNvSpPr/>
          <p:nvPr/>
        </p:nvSpPr>
        <p:spPr>
          <a:xfrm>
            <a:off x="4860032" y="1988840"/>
            <a:ext cx="2952328" cy="4478149"/>
          </a:xfrm>
          <a:prstGeom prst="rect">
            <a:avLst/>
          </a:prstGeom>
        </p:spPr>
        <p:txBody>
          <a:bodyPr wrap="square">
            <a:spAutoFit/>
          </a:bodyPr>
          <a:lstStyle/>
          <a:p>
            <a:r>
              <a:rPr lang="es-AR" sz="1500" dirty="0"/>
              <a:t>procedure consumer() { </a:t>
            </a:r>
          </a:p>
          <a:p>
            <a:endParaRPr lang="es-AR" sz="1500" b="1" dirty="0"/>
          </a:p>
          <a:p>
            <a:r>
              <a:rPr lang="es-AR" sz="1500" b="1" dirty="0"/>
              <a:t>while</a:t>
            </a:r>
            <a:r>
              <a:rPr lang="es-AR" sz="1500" dirty="0"/>
              <a:t> (true) </a:t>
            </a:r>
          </a:p>
          <a:p>
            <a:r>
              <a:rPr lang="es-AR" sz="1500" dirty="0"/>
              <a:t>{ </a:t>
            </a:r>
          </a:p>
          <a:p>
            <a:r>
              <a:rPr lang="es-AR" sz="1500" b="1" dirty="0"/>
              <a:t>if</a:t>
            </a:r>
            <a:r>
              <a:rPr lang="es-AR" sz="1500" dirty="0"/>
              <a:t> (itemCount == 0) </a:t>
            </a:r>
          </a:p>
          <a:p>
            <a:r>
              <a:rPr lang="es-AR" sz="1500" dirty="0"/>
              <a:t>	{ </a:t>
            </a:r>
          </a:p>
          <a:p>
            <a:r>
              <a:rPr lang="es-AR" sz="1500" dirty="0"/>
              <a:t>	sleep(); </a:t>
            </a:r>
          </a:p>
          <a:p>
            <a:r>
              <a:rPr lang="es-AR" sz="1500" dirty="0"/>
              <a:t>	} </a:t>
            </a:r>
          </a:p>
          <a:p>
            <a:r>
              <a:rPr lang="es-AR" sz="1500" dirty="0"/>
              <a:t>item = removeItemFromBuffer(); </a:t>
            </a:r>
          </a:p>
          <a:p>
            <a:endParaRPr lang="es-AR" sz="1500" dirty="0"/>
          </a:p>
          <a:p>
            <a:r>
              <a:rPr lang="es-AR" sz="1500" dirty="0"/>
              <a:t>itemCount = itemCount - 1;</a:t>
            </a:r>
          </a:p>
          <a:p>
            <a:endParaRPr lang="es-AR" sz="1500" dirty="0"/>
          </a:p>
          <a:p>
            <a:r>
              <a:rPr lang="es-AR" sz="1500" dirty="0"/>
              <a:t> </a:t>
            </a:r>
            <a:r>
              <a:rPr lang="es-AR" sz="1500" b="1" dirty="0"/>
              <a:t>if</a:t>
            </a:r>
            <a:r>
              <a:rPr lang="es-AR" sz="1500" dirty="0"/>
              <a:t> (itemCount == BUFFER_SIZE - 1)</a:t>
            </a:r>
          </a:p>
          <a:p>
            <a:r>
              <a:rPr lang="es-AR" sz="1500" dirty="0"/>
              <a:t>	 { </a:t>
            </a:r>
          </a:p>
          <a:p>
            <a:r>
              <a:rPr lang="es-AR" sz="1500" dirty="0"/>
              <a:t>	wakeup(producer);</a:t>
            </a:r>
          </a:p>
          <a:p>
            <a:r>
              <a:rPr lang="es-AR" sz="1500" dirty="0"/>
              <a:t> 	}</a:t>
            </a:r>
          </a:p>
          <a:p>
            <a:r>
              <a:rPr lang="es-AR" sz="1500" dirty="0"/>
              <a:t> consumeItem(item); </a:t>
            </a:r>
          </a:p>
          <a:p>
            <a:r>
              <a:rPr lang="es-AR" sz="1500" dirty="0"/>
              <a:t>}</a:t>
            </a:r>
          </a:p>
          <a:p>
            <a:r>
              <a:rPr lang="es-AR" sz="1500" dirty="0"/>
              <a:t>} </a:t>
            </a:r>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26691</TotalTime>
  <Words>2611</Words>
  <Application>Microsoft Office PowerPoint</Application>
  <PresentationFormat>Presentación en pantalla (4:3)</PresentationFormat>
  <Paragraphs>388</Paragraphs>
  <Slides>36</Slides>
  <Notes>0</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Sistemas Operativos UNAHUR</vt:lpstr>
      <vt:lpstr>Sincronización de Procesos</vt:lpstr>
      <vt:lpstr>Que pasa si no sincronizamos</vt:lpstr>
      <vt:lpstr>Sincronización de Procesos</vt:lpstr>
      <vt:lpstr>Problema Productor-Consumidor</vt:lpstr>
      <vt:lpstr>Problema productor-consumidor</vt:lpstr>
      <vt:lpstr>Al Planificar el Problema productor-consumidor</vt:lpstr>
      <vt:lpstr>SOLUCION = SINCRONIZAR</vt:lpstr>
      <vt:lpstr>Problema productor-consumidor</vt:lpstr>
      <vt:lpstr>Problema productor-consumidor</vt:lpstr>
      <vt:lpstr>Problema de la Sección Critica</vt:lpstr>
      <vt:lpstr>Problema de la Sección Critica</vt:lpstr>
      <vt:lpstr>Problema de la Sección Critica</vt:lpstr>
      <vt:lpstr>Problema de la Sección Critica</vt:lpstr>
      <vt:lpstr>Kernels Apropiativos</vt:lpstr>
      <vt:lpstr>Solución de Peterson (por software)</vt:lpstr>
      <vt:lpstr> //Turn que indica cual proceso podria entrar a la Seccion Critica  //flag[] que indica el desea de entrar a la Seccion Critica  //Inicialmente flag[0] = flag[1] = false  //Esta solución garantiza exclusión mútua  //No produce deadlock </vt:lpstr>
      <vt:lpstr>Soluciones de Hardware:</vt:lpstr>
      <vt:lpstr>Semáforos</vt:lpstr>
      <vt:lpstr>Semáforos</vt:lpstr>
      <vt:lpstr>Semáforos: Utilización</vt:lpstr>
      <vt:lpstr>Semáforos: Utilización</vt:lpstr>
      <vt:lpstr>Semáforos: Utilización</vt:lpstr>
      <vt:lpstr>Semáforos: Implementación</vt:lpstr>
      <vt:lpstr>Semáforos: Implementación</vt:lpstr>
      <vt:lpstr>Planificación de CPU (semáforos)</vt:lpstr>
      <vt:lpstr>Interbloqueos e inanición</vt:lpstr>
      <vt:lpstr>Interbloqueos e inanición</vt:lpstr>
      <vt:lpstr>Estado de Interbloqueo</vt:lpstr>
      <vt:lpstr>Bloqueo indefinido o Muerte por Inanición</vt:lpstr>
      <vt:lpstr>Problemas Clásicos de Sincronización</vt:lpstr>
      <vt:lpstr>Problemas Clásicos de Sincronización</vt:lpstr>
      <vt:lpstr>Problemas Clásicos de Sincronización</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208</cp:revision>
  <cp:lastPrinted>2019-04-22T14:19:08Z</cp:lastPrinted>
  <dcterms:created xsi:type="dcterms:W3CDTF">2019-02-14T01:06:32Z</dcterms:created>
  <dcterms:modified xsi:type="dcterms:W3CDTF">2023-10-26T23:47:50Z</dcterms:modified>
</cp:coreProperties>
</file>