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91" r:id="rId7"/>
    <p:sldId id="292" r:id="rId8"/>
    <p:sldId id="293" r:id="rId9"/>
    <p:sldId id="261" r:id="rId10"/>
    <p:sldId id="294" r:id="rId11"/>
    <p:sldId id="262" r:id="rId12"/>
    <p:sldId id="263" r:id="rId13"/>
    <p:sldId id="307" r:id="rId14"/>
    <p:sldId id="301" r:id="rId15"/>
    <p:sldId id="264" r:id="rId16"/>
    <p:sldId id="265" r:id="rId17"/>
    <p:sldId id="266" r:id="rId18"/>
    <p:sldId id="267" r:id="rId19"/>
    <p:sldId id="302" r:id="rId20"/>
    <p:sldId id="268" r:id="rId21"/>
    <p:sldId id="269" r:id="rId22"/>
    <p:sldId id="270" r:id="rId23"/>
    <p:sldId id="271" r:id="rId24"/>
    <p:sldId id="272" r:id="rId25"/>
    <p:sldId id="295" r:id="rId26"/>
    <p:sldId id="297" r:id="rId27"/>
    <p:sldId id="298" r:id="rId28"/>
    <p:sldId id="300" r:id="rId29"/>
    <p:sldId id="296" r:id="rId30"/>
    <p:sldId id="299" r:id="rId31"/>
    <p:sldId id="277" r:id="rId32"/>
    <p:sldId id="278" r:id="rId33"/>
    <p:sldId id="279" r:id="rId34"/>
    <p:sldId id="281" r:id="rId35"/>
    <p:sldId id="283" r:id="rId36"/>
    <p:sldId id="282" r:id="rId37"/>
    <p:sldId id="285" r:id="rId38"/>
    <p:sldId id="284" r:id="rId39"/>
    <p:sldId id="286" r:id="rId40"/>
    <p:sldId id="288" r:id="rId41"/>
    <p:sldId id="289" r:id="rId42"/>
    <p:sldId id="290" r:id="rId43"/>
    <p:sldId id="287" r:id="rId44"/>
    <p:sldId id="303" r:id="rId45"/>
    <p:sldId id="304" r:id="rId46"/>
    <p:sldId id="305" r:id="rId47"/>
    <p:sldId id="306" r:id="rId48"/>
    <p:sldId id="308" r:id="rId4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FED7BD-6C44-463B-97A5-69A4731A529B}" v="2" dt="2023-11-15T20:17:00.208"/>
    <p1510:client id="{5AB48737-2D61-419E-89A7-B62C8BEB8169}" v="2" dt="2022-11-24T19:38:11.607"/>
    <p1510:client id="{A2F00DE7-0CDE-4CA6-9B3E-951C4C0581A8}" v="5" dt="2023-11-15T04:45:56.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24" autoAdjust="0"/>
  </p:normalViewPr>
  <p:slideViewPr>
    <p:cSldViewPr>
      <p:cViewPr varScale="1">
        <p:scale>
          <a:sx n="94" d="100"/>
          <a:sy n="94" d="100"/>
        </p:scale>
        <p:origin x="116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uelgamerpro ." userId="30583a603a2f43b6" providerId="Windows Live" clId="Web-{5AB48737-2D61-419E-89A7-B62C8BEB8169}"/>
    <pc:docChg chg="modSld">
      <pc:chgData name="nahuelgamerpro ." userId="30583a603a2f43b6" providerId="Windows Live" clId="Web-{5AB48737-2D61-419E-89A7-B62C8BEB8169}" dt="2022-11-24T19:38:11.607" v="1" actId="20577"/>
      <pc:docMkLst>
        <pc:docMk/>
      </pc:docMkLst>
      <pc:sldChg chg="modSp">
        <pc:chgData name="nahuelgamerpro ." userId="30583a603a2f43b6" providerId="Windows Live" clId="Web-{5AB48737-2D61-419E-89A7-B62C8BEB8169}" dt="2022-11-24T19:38:11.607" v="1" actId="20577"/>
        <pc:sldMkLst>
          <pc:docMk/>
          <pc:sldMk cId="0" sldId="267"/>
        </pc:sldMkLst>
        <pc:spChg chg="mod">
          <ac:chgData name="nahuelgamerpro ." userId="30583a603a2f43b6" providerId="Windows Live" clId="Web-{5AB48737-2D61-419E-89A7-B62C8BEB8169}" dt="2022-11-24T19:38:11.607" v="1" actId="20577"/>
          <ac:spMkLst>
            <pc:docMk/>
            <pc:sldMk cId="0" sldId="267"/>
            <ac:spMk id="3" creationId="{00000000-0000-0000-0000-000000000000}"/>
          </ac:spMkLst>
        </pc:spChg>
      </pc:sldChg>
    </pc:docChg>
  </pc:docChgLst>
  <pc:docChgLst>
    <pc:chgData name="Usuario invitado" providerId="Windows Live" clId="Web-{27FED7BD-6C44-463B-97A5-69A4731A529B}"/>
    <pc:docChg chg="sldOrd">
      <pc:chgData name="Usuario invitado" userId="" providerId="Windows Live" clId="Web-{27FED7BD-6C44-463B-97A5-69A4731A529B}" dt="2023-11-15T20:17:00.208" v="1"/>
      <pc:docMkLst>
        <pc:docMk/>
      </pc:docMkLst>
      <pc:sldChg chg="ord">
        <pc:chgData name="Usuario invitado" userId="" providerId="Windows Live" clId="Web-{27FED7BD-6C44-463B-97A5-69A4731A529B}" dt="2023-11-15T20:17:00.208" v="1"/>
        <pc:sldMkLst>
          <pc:docMk/>
          <pc:sldMk cId="0" sldId="281"/>
        </pc:sldMkLst>
      </pc:sldChg>
    </pc:docChg>
  </pc:docChgLst>
  <pc:docChgLst>
    <pc:chgData name="Usuario invitado" providerId="Windows Live" clId="Web-{A2F00DE7-0CDE-4CA6-9B3E-951C4C0581A8}"/>
    <pc:docChg chg="modSld sldOrd">
      <pc:chgData name="Usuario invitado" userId="" providerId="Windows Live" clId="Web-{A2F00DE7-0CDE-4CA6-9B3E-951C4C0581A8}" dt="2023-11-15T04:45:56.482" v="4"/>
      <pc:docMkLst>
        <pc:docMk/>
      </pc:docMkLst>
      <pc:sldChg chg="modSp">
        <pc:chgData name="Usuario invitado" userId="" providerId="Windows Live" clId="Web-{A2F00DE7-0CDE-4CA6-9B3E-951C4C0581A8}" dt="2023-11-14T22:38:51.177" v="2" actId="1076"/>
        <pc:sldMkLst>
          <pc:docMk/>
          <pc:sldMk cId="0" sldId="269"/>
        </pc:sldMkLst>
        <pc:spChg chg="mod">
          <ac:chgData name="Usuario invitado" userId="" providerId="Windows Live" clId="Web-{A2F00DE7-0CDE-4CA6-9B3E-951C4C0581A8}" dt="2023-11-14T22:38:51.177" v="2" actId="1076"/>
          <ac:spMkLst>
            <pc:docMk/>
            <pc:sldMk cId="0" sldId="269"/>
            <ac:spMk id="3" creationId="{00000000-0000-0000-0000-000000000000}"/>
          </ac:spMkLst>
        </pc:spChg>
      </pc:sldChg>
      <pc:sldChg chg="ord">
        <pc:chgData name="Usuario invitado" userId="" providerId="Windows Live" clId="Web-{A2F00DE7-0CDE-4CA6-9B3E-951C4C0581A8}" dt="2023-11-14T22:53:00.055" v="3"/>
        <pc:sldMkLst>
          <pc:docMk/>
          <pc:sldMk cId="0" sldId="282"/>
        </pc:sldMkLst>
      </pc:sldChg>
      <pc:sldChg chg="ord">
        <pc:chgData name="Usuario invitado" userId="" providerId="Windows Live" clId="Web-{A2F00DE7-0CDE-4CA6-9B3E-951C4C0581A8}" dt="2023-11-15T04:45:56.482" v="4"/>
        <pc:sldMkLst>
          <pc:docMk/>
          <pc:sldMk cId="0"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62BA8-A2AD-4C05-9470-FE803B195BC9}" type="datetimeFigureOut">
              <a:rPr lang="es-AR" smtClean="0"/>
              <a:pPr/>
              <a:t>15/11/2023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0D1C-B4D2-44D8-AE9A-93314FC51D1A}" type="slidenum">
              <a:rPr lang="es-AR" smtClean="0"/>
              <a:pPr/>
              <a:t>‹Nº›</a:t>
            </a:fld>
            <a:endParaRPr lang="es-AR"/>
          </a:p>
        </p:txBody>
      </p:sp>
    </p:spTree>
    <p:extLst>
      <p:ext uri="{BB962C8B-B14F-4D97-AF65-F5344CB8AC3E}">
        <p14:creationId xmlns:p14="http://schemas.microsoft.com/office/powerpoint/2010/main" val="115330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15/11/2023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15/11/2023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pbs.twimg.com/profile_images/770597096005206016/dbEciBxW_400x400.jpg&amp;imgrefurl=https://twitter.com/unahurlingham&amp;docid=Vi2EL1zThe4KPM&amp;tbnid=7weu59TG-0BvZM:&amp;vet=10ahUKEwjAnfeFiLzgAhWOK7kGHUYtD0EQMwgrKAIwAg..i&amp;w=302&amp;h=302&amp;bih=868&amp;biw=1821&amp;q=unahur&amp;ved=0ahUKEwjAnfeFiLzgAhWOK7kGHUYtD0EQMwgrKAIwAg&amp;iact=mrc&amp;uac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cs.oracle.com/cd/E60778_01/html/E60750/gepfb.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ocs.microsoft.com/en-us/windows-hardware/drivers/debugger/debugger-download-tool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youtube.com/watch?time_continue=3&amp;v=myomEBjnIDw"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lstStyle/>
          <a:p>
            <a:r>
              <a:rPr lang="es-AR" b="1" dirty="0"/>
              <a:t>Sistemas Operativos UNAHUR</a:t>
            </a:r>
          </a:p>
        </p:txBody>
      </p:sp>
      <p:sp>
        <p:nvSpPr>
          <p:cNvPr id="3" name="2 Subtítulo"/>
          <p:cNvSpPr>
            <a:spLocks noGrp="1"/>
          </p:cNvSpPr>
          <p:nvPr>
            <p:ph type="subTitle" idx="1"/>
          </p:nvPr>
        </p:nvSpPr>
        <p:spPr/>
        <p:txBody>
          <a:bodyPr/>
          <a:lstStyle/>
          <a:p>
            <a:r>
              <a:rPr lang="es-AR" dirty="0"/>
              <a:t>Autor: Ing. Leandro Robles</a:t>
            </a:r>
          </a:p>
          <a:p>
            <a:r>
              <a:rPr lang="es-AR" dirty="0"/>
              <a:t>roblesleandro@hotmail.com</a:t>
            </a:r>
          </a:p>
        </p:txBody>
      </p:sp>
      <p:sp>
        <p:nvSpPr>
          <p:cNvPr id="20483" name="AutoShape 3"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20485" name="AutoShape 5"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20486" name="Picture 6" descr="C:\Users\lrobles\Desktop\dbEciBxW_400x400.jpg"/>
          <p:cNvPicPr>
            <a:picLocks noChangeAspect="1" noChangeArrowheads="1"/>
          </p:cNvPicPr>
          <p:nvPr/>
        </p:nvPicPr>
        <p:blipFill>
          <a:blip r:embed="rId3" cstate="print"/>
          <a:srcRect/>
          <a:stretch>
            <a:fillRect/>
          </a:stretch>
        </p:blipFill>
        <p:spPr bwMode="auto">
          <a:xfrm>
            <a:off x="3491880" y="1556792"/>
            <a:ext cx="2024062" cy="20240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Representación de Asignación de Recursos con Grafos</a:t>
            </a:r>
            <a:endParaRPr lang="es-AR" dirty="0"/>
          </a:p>
        </p:txBody>
      </p:sp>
      <p:sp>
        <p:nvSpPr>
          <p:cNvPr id="5" name="15 Elipse"/>
          <p:cNvSpPr/>
          <p:nvPr/>
        </p:nvSpPr>
        <p:spPr>
          <a:xfrm>
            <a:off x="913095" y="1776628"/>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Pi</a:t>
            </a:r>
          </a:p>
        </p:txBody>
      </p:sp>
      <p:grpSp>
        <p:nvGrpSpPr>
          <p:cNvPr id="43" name="Grupo 42"/>
          <p:cNvGrpSpPr/>
          <p:nvPr/>
        </p:nvGrpSpPr>
        <p:grpSpPr>
          <a:xfrm>
            <a:off x="999977" y="2926659"/>
            <a:ext cx="1996849" cy="2941535"/>
            <a:chOff x="999977" y="2926659"/>
            <a:chExt cx="1996849" cy="2941535"/>
          </a:xfrm>
        </p:grpSpPr>
        <p:sp>
          <p:nvSpPr>
            <p:cNvPr id="7" name="16 Elipse"/>
            <p:cNvSpPr/>
            <p:nvPr/>
          </p:nvSpPr>
          <p:spPr>
            <a:xfrm>
              <a:off x="999977" y="4051354"/>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Pi</a:t>
              </a:r>
            </a:p>
          </p:txBody>
        </p:sp>
        <p:grpSp>
          <p:nvGrpSpPr>
            <p:cNvPr id="8" name="41 Grupo"/>
            <p:cNvGrpSpPr/>
            <p:nvPr/>
          </p:nvGrpSpPr>
          <p:grpSpPr>
            <a:xfrm>
              <a:off x="1073023" y="5165259"/>
              <a:ext cx="630070" cy="702935"/>
              <a:chOff x="2771800" y="4437112"/>
              <a:chExt cx="720080" cy="720080"/>
            </a:xfrm>
          </p:grpSpPr>
          <p:sp>
            <p:nvSpPr>
              <p:cNvPr id="28" name="18 Rectángulo"/>
              <p:cNvSpPr/>
              <p:nvPr/>
            </p:nvSpPr>
            <p:spPr>
              <a:xfrm>
                <a:off x="2771800" y="443711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Rj</a:t>
                </a:r>
                <a:endParaRPr lang="es-AR" dirty="0"/>
              </a:p>
            </p:txBody>
          </p:sp>
          <p:sp>
            <p:nvSpPr>
              <p:cNvPr id="29" name="32 Elipse"/>
              <p:cNvSpPr/>
              <p:nvPr/>
            </p:nvSpPr>
            <p:spPr>
              <a:xfrm>
                <a:off x="2843808"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33 Elipse"/>
              <p:cNvSpPr/>
              <p:nvPr/>
            </p:nvSpPr>
            <p:spPr>
              <a:xfrm>
                <a:off x="2843808" y="486916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9" name="38 Grupo"/>
            <p:cNvGrpSpPr/>
            <p:nvPr/>
          </p:nvGrpSpPr>
          <p:grpSpPr>
            <a:xfrm>
              <a:off x="2366756" y="4022209"/>
              <a:ext cx="630070" cy="702935"/>
              <a:chOff x="2267744" y="2060848"/>
              <a:chExt cx="720080" cy="720080"/>
            </a:xfrm>
          </p:grpSpPr>
          <p:sp>
            <p:nvSpPr>
              <p:cNvPr id="26" name="17 Rectángulo"/>
              <p:cNvSpPr/>
              <p:nvPr/>
            </p:nvSpPr>
            <p:spPr>
              <a:xfrm>
                <a:off x="2267744" y="2060848"/>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Rj</a:t>
                </a:r>
                <a:endParaRPr lang="es-AR" dirty="0"/>
              </a:p>
            </p:txBody>
          </p:sp>
          <p:sp>
            <p:nvSpPr>
              <p:cNvPr id="27" name="34 Elipse"/>
              <p:cNvSpPr/>
              <p:nvPr/>
            </p:nvSpPr>
            <p:spPr>
              <a:xfrm>
                <a:off x="2555776" y="25649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cxnSp>
          <p:nvCxnSpPr>
            <p:cNvPr id="13" name="42 Conector recto de flecha"/>
            <p:cNvCxnSpPr>
              <a:stCxn id="7" idx="6"/>
              <a:endCxn id="26" idx="1"/>
            </p:cNvCxnSpPr>
            <p:nvPr/>
          </p:nvCxnSpPr>
          <p:spPr>
            <a:xfrm>
              <a:off x="1630047" y="4367675"/>
              <a:ext cx="736709" cy="600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49 Conector recto de flecha"/>
            <p:cNvCxnSpPr/>
            <p:nvPr/>
          </p:nvCxnSpPr>
          <p:spPr>
            <a:xfrm>
              <a:off x="1243589" y="5628696"/>
              <a:ext cx="1375195" cy="286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8" name="61 Grupo"/>
            <p:cNvGrpSpPr/>
            <p:nvPr/>
          </p:nvGrpSpPr>
          <p:grpSpPr>
            <a:xfrm>
              <a:off x="1004297" y="2926659"/>
              <a:ext cx="630070" cy="702935"/>
              <a:chOff x="3491880" y="4365104"/>
              <a:chExt cx="720080" cy="720080"/>
            </a:xfrm>
          </p:grpSpPr>
          <p:grpSp>
            <p:nvGrpSpPr>
              <p:cNvPr id="19" name="56 Grupo"/>
              <p:cNvGrpSpPr/>
              <p:nvPr/>
            </p:nvGrpSpPr>
            <p:grpSpPr>
              <a:xfrm>
                <a:off x="3491880" y="4365104"/>
                <a:ext cx="720080" cy="720080"/>
                <a:chOff x="2771800" y="4437112"/>
                <a:chExt cx="720080" cy="720080"/>
              </a:xfrm>
            </p:grpSpPr>
            <p:sp>
              <p:nvSpPr>
                <p:cNvPr id="21" name="57 Rectángulo"/>
                <p:cNvSpPr/>
                <p:nvPr/>
              </p:nvSpPr>
              <p:spPr>
                <a:xfrm>
                  <a:off x="2771800" y="443711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t>Rj</a:t>
                  </a:r>
                  <a:endParaRPr lang="es-AR" dirty="0"/>
                </a:p>
              </p:txBody>
            </p:sp>
            <p:sp>
              <p:nvSpPr>
                <p:cNvPr id="22" name="58 Elipse"/>
                <p:cNvSpPr/>
                <p:nvPr/>
              </p:nvSpPr>
              <p:spPr>
                <a:xfrm>
                  <a:off x="2843808" y="450912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59 Elipse"/>
                <p:cNvSpPr/>
                <p:nvPr/>
              </p:nvSpPr>
              <p:spPr>
                <a:xfrm>
                  <a:off x="2843808" y="47251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0" name="60 Elipse"/>
              <p:cNvSpPr/>
              <p:nvPr/>
            </p:nvSpPr>
            <p:spPr>
              <a:xfrm>
                <a:off x="3563888" y="486916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sp>
        <p:nvSpPr>
          <p:cNvPr id="34" name="2 Marcador de contenido"/>
          <p:cNvSpPr>
            <a:spLocks noGrp="1"/>
          </p:cNvSpPr>
          <p:nvPr>
            <p:ph idx="1"/>
          </p:nvPr>
        </p:nvSpPr>
        <p:spPr>
          <a:xfrm>
            <a:off x="3280062" y="4010833"/>
            <a:ext cx="3956234" cy="644018"/>
          </a:xfrm>
        </p:spPr>
        <p:txBody>
          <a:bodyPr>
            <a:normAutofit fontScale="92500"/>
          </a:bodyPr>
          <a:lstStyle/>
          <a:p>
            <a:pPr>
              <a:buNone/>
            </a:pPr>
            <a:r>
              <a:rPr lang="es-AR" sz="2200" dirty="0"/>
              <a:t>Proceso Pi requiere una instancia </a:t>
            </a:r>
            <a:r>
              <a:rPr lang="es-AR" sz="2200" dirty="0" err="1"/>
              <a:t>Rj</a:t>
            </a:r>
            <a:endParaRPr lang="es-AR" sz="2200" dirty="0"/>
          </a:p>
        </p:txBody>
      </p:sp>
      <p:sp>
        <p:nvSpPr>
          <p:cNvPr id="36" name="36 Elipse"/>
          <p:cNvSpPr/>
          <p:nvPr/>
        </p:nvSpPr>
        <p:spPr>
          <a:xfrm>
            <a:off x="2612337" y="5225046"/>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Pi</a:t>
            </a:r>
          </a:p>
        </p:txBody>
      </p:sp>
      <p:sp>
        <p:nvSpPr>
          <p:cNvPr id="40" name="2 Marcador de contenido"/>
          <p:cNvSpPr txBox="1">
            <a:spLocks/>
          </p:cNvSpPr>
          <p:nvPr/>
        </p:nvSpPr>
        <p:spPr>
          <a:xfrm>
            <a:off x="1802002" y="2965051"/>
            <a:ext cx="3490077" cy="644018"/>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s-AR" dirty="0"/>
              <a:t>Recurso </a:t>
            </a:r>
            <a:r>
              <a:rPr lang="es-AR" dirty="0" err="1"/>
              <a:t>Rj</a:t>
            </a:r>
            <a:r>
              <a:rPr lang="es-AR" dirty="0"/>
              <a:t> con 3instancias</a:t>
            </a:r>
          </a:p>
        </p:txBody>
      </p:sp>
      <p:sp>
        <p:nvSpPr>
          <p:cNvPr id="41" name="2 Marcador de contenido"/>
          <p:cNvSpPr txBox="1">
            <a:spLocks/>
          </p:cNvSpPr>
          <p:nvPr/>
        </p:nvSpPr>
        <p:spPr>
          <a:xfrm>
            <a:off x="1954402" y="1997980"/>
            <a:ext cx="3169696" cy="6440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s-AR" sz="2200"/>
              <a:t>Proceso Pi</a:t>
            </a:r>
            <a:endParaRPr lang="es-AR" sz="2200" dirty="0"/>
          </a:p>
        </p:txBody>
      </p:sp>
      <p:sp>
        <p:nvSpPr>
          <p:cNvPr id="42" name="2 Marcador de contenido"/>
          <p:cNvSpPr txBox="1">
            <a:spLocks/>
          </p:cNvSpPr>
          <p:nvPr/>
        </p:nvSpPr>
        <p:spPr>
          <a:xfrm>
            <a:off x="3313962" y="5283623"/>
            <a:ext cx="5002454" cy="64401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s-AR" sz="2200" dirty="0"/>
              <a:t>Proceso Pi mantiene tomada la instancia </a:t>
            </a:r>
            <a:r>
              <a:rPr lang="es-AR" sz="2200" dirty="0" err="1"/>
              <a:t>Rj</a:t>
            </a:r>
            <a:endParaRPr lang="es-AR" sz="2200" dirty="0"/>
          </a:p>
        </p:txBody>
      </p:sp>
      <p:grpSp>
        <p:nvGrpSpPr>
          <p:cNvPr id="47" name="Grupo 46"/>
          <p:cNvGrpSpPr/>
          <p:nvPr/>
        </p:nvGrpSpPr>
        <p:grpSpPr>
          <a:xfrm>
            <a:off x="3317142" y="5727607"/>
            <a:ext cx="1536134" cy="644018"/>
            <a:chOff x="5124099" y="2965051"/>
            <a:chExt cx="1536134" cy="644018"/>
          </a:xfrm>
        </p:grpSpPr>
        <p:sp>
          <p:nvSpPr>
            <p:cNvPr id="44" name="2 Marcador de contenido"/>
            <p:cNvSpPr txBox="1">
              <a:spLocks/>
            </p:cNvSpPr>
            <p:nvPr/>
          </p:nvSpPr>
          <p:spPr>
            <a:xfrm>
              <a:off x="5124099" y="2965051"/>
              <a:ext cx="1536134" cy="6440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s-AR" dirty="0" err="1"/>
                <a:t>Rj</a:t>
              </a:r>
              <a:r>
                <a:rPr lang="es-AR" dirty="0"/>
                <a:t>     Pi</a:t>
              </a:r>
            </a:p>
          </p:txBody>
        </p:sp>
        <p:cxnSp>
          <p:nvCxnSpPr>
            <p:cNvPr id="45" name="42 Conector recto de flecha"/>
            <p:cNvCxnSpPr/>
            <p:nvPr/>
          </p:nvCxnSpPr>
          <p:spPr>
            <a:xfrm>
              <a:off x="5607800" y="3278126"/>
              <a:ext cx="324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 name="Grupo 47"/>
          <p:cNvGrpSpPr/>
          <p:nvPr/>
        </p:nvGrpSpPr>
        <p:grpSpPr>
          <a:xfrm>
            <a:off x="3347864" y="4369158"/>
            <a:ext cx="1536134" cy="644018"/>
            <a:chOff x="5191901" y="3025546"/>
            <a:chExt cx="1536134" cy="644018"/>
          </a:xfrm>
        </p:grpSpPr>
        <p:sp>
          <p:nvSpPr>
            <p:cNvPr id="49" name="2 Marcador de contenido"/>
            <p:cNvSpPr txBox="1">
              <a:spLocks/>
            </p:cNvSpPr>
            <p:nvPr/>
          </p:nvSpPr>
          <p:spPr>
            <a:xfrm>
              <a:off x="5191901" y="3025546"/>
              <a:ext cx="1536134" cy="6440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s-AR" dirty="0"/>
                <a:t>Pi     </a:t>
              </a:r>
              <a:r>
                <a:rPr lang="es-AR" dirty="0" err="1"/>
                <a:t>Rj</a:t>
              </a:r>
              <a:endParaRPr lang="es-AR" dirty="0"/>
            </a:p>
          </p:txBody>
        </p:sp>
        <p:cxnSp>
          <p:nvCxnSpPr>
            <p:cNvPr id="50" name="42 Conector recto de flecha"/>
            <p:cNvCxnSpPr/>
            <p:nvPr/>
          </p:nvCxnSpPr>
          <p:spPr>
            <a:xfrm>
              <a:off x="5607800" y="3278126"/>
              <a:ext cx="324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129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Representación de Asignación de Recursos con Grafos</a:t>
            </a:r>
          </a:p>
        </p:txBody>
      </p:sp>
      <p:pic>
        <p:nvPicPr>
          <p:cNvPr id="20483" name="Picture 3"/>
          <p:cNvPicPr>
            <a:picLocks noChangeAspect="1" noChangeArrowheads="1"/>
          </p:cNvPicPr>
          <p:nvPr/>
        </p:nvPicPr>
        <p:blipFill>
          <a:blip r:embed="rId2" cstate="print"/>
          <a:srcRect/>
          <a:stretch>
            <a:fillRect/>
          </a:stretch>
        </p:blipFill>
        <p:spPr bwMode="auto">
          <a:xfrm>
            <a:off x="467544" y="5373216"/>
            <a:ext cx="5857875" cy="1323975"/>
          </a:xfrm>
          <a:prstGeom prst="rect">
            <a:avLst/>
          </a:prstGeom>
          <a:noFill/>
          <a:ln w="9525">
            <a:noFill/>
            <a:miter lim="800000"/>
            <a:headEnd/>
            <a:tailEnd/>
          </a:ln>
        </p:spPr>
      </p:pic>
      <p:sp>
        <p:nvSpPr>
          <p:cNvPr id="8" name="1 Título"/>
          <p:cNvSpPr txBox="1">
            <a:spLocks/>
          </p:cNvSpPr>
          <p:nvPr/>
        </p:nvSpPr>
        <p:spPr>
          <a:xfrm>
            <a:off x="251520" y="4653136"/>
            <a:ext cx="2664296" cy="648072"/>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4400" i="0" u="none" strike="noStrike" kern="1200" cap="none" spc="0" normalizeH="0" baseline="0" noProof="0" dirty="0">
                <a:ln>
                  <a:noFill/>
                </a:ln>
                <a:solidFill>
                  <a:schemeClr val="tx1"/>
                </a:solidFill>
                <a:effectLst/>
                <a:uLnTx/>
                <a:uFillTx/>
                <a:latin typeface="+mj-lt"/>
                <a:ea typeface="+mj-ea"/>
                <a:cs typeface="+mj-cs"/>
              </a:rPr>
              <a:t>Sin Ciclos,</a:t>
            </a:r>
            <a:r>
              <a:rPr kumimoji="0" lang="es-AR" sz="4400" i="0" u="none" strike="noStrike" kern="1200" cap="none" spc="0" normalizeH="0" noProof="0" dirty="0">
                <a:ln>
                  <a:noFill/>
                </a:ln>
                <a:solidFill>
                  <a:schemeClr val="tx1"/>
                </a:solidFill>
                <a:effectLst/>
                <a:uLnTx/>
                <a:uFillTx/>
                <a:latin typeface="+mj-lt"/>
                <a:ea typeface="+mj-ea"/>
                <a:cs typeface="+mj-cs"/>
              </a:rPr>
              <a:t> Sin Interbloqueos</a:t>
            </a:r>
            <a:endParaRPr kumimoji="0" lang="es-AR" sz="4400" i="0" u="none" strike="noStrike" kern="1200" cap="none" spc="0" normalizeH="0" baseline="0" noProof="0" dirty="0">
              <a:ln>
                <a:noFill/>
              </a:ln>
              <a:solidFill>
                <a:schemeClr val="tx1"/>
              </a:solidFill>
              <a:effectLst/>
              <a:uLnTx/>
              <a:uFillTx/>
              <a:latin typeface="+mj-lt"/>
              <a:ea typeface="+mj-ea"/>
              <a:cs typeface="+mj-cs"/>
            </a:endParaRPr>
          </a:p>
        </p:txBody>
      </p:sp>
      <p:sp>
        <p:nvSpPr>
          <p:cNvPr id="10" name="1 Título"/>
          <p:cNvSpPr txBox="1">
            <a:spLocks/>
          </p:cNvSpPr>
          <p:nvPr/>
        </p:nvSpPr>
        <p:spPr>
          <a:xfrm>
            <a:off x="5724128" y="4653136"/>
            <a:ext cx="2664296" cy="648072"/>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4400" dirty="0">
                <a:latin typeface="+mj-lt"/>
                <a:ea typeface="+mj-ea"/>
                <a:cs typeface="+mj-cs"/>
              </a:rPr>
              <a:t>Con</a:t>
            </a:r>
            <a:r>
              <a:rPr kumimoji="0" lang="es-AR" sz="4400" i="0" u="none" strike="noStrike" kern="1200" cap="none" spc="0" normalizeH="0" baseline="0" noProof="0" dirty="0">
                <a:ln>
                  <a:noFill/>
                </a:ln>
                <a:solidFill>
                  <a:schemeClr val="tx1"/>
                </a:solidFill>
                <a:effectLst/>
                <a:uLnTx/>
                <a:uFillTx/>
                <a:latin typeface="+mj-lt"/>
                <a:ea typeface="+mj-ea"/>
                <a:cs typeface="+mj-cs"/>
              </a:rPr>
              <a:t> Ciclos,</a:t>
            </a:r>
            <a:r>
              <a:rPr kumimoji="0" lang="es-AR" sz="4400" i="0" u="none" strike="noStrike" kern="1200" cap="none" spc="0" normalizeH="0" noProof="0" dirty="0">
                <a:ln>
                  <a:noFill/>
                </a:ln>
                <a:solidFill>
                  <a:schemeClr val="tx1"/>
                </a:solidFill>
                <a:effectLst/>
                <a:uLnTx/>
                <a:uFillTx/>
                <a:latin typeface="+mj-lt"/>
                <a:ea typeface="+mj-ea"/>
                <a:cs typeface="+mj-cs"/>
              </a:rPr>
              <a:t> Sin Interbloqueos</a:t>
            </a:r>
            <a:endParaRPr kumimoji="0" lang="es-AR" sz="4400" i="0" u="none" strike="noStrike" kern="1200" cap="none" spc="0" normalizeH="0" baseline="0" noProof="0" dirty="0">
              <a:ln>
                <a:noFill/>
              </a:ln>
              <a:solidFill>
                <a:schemeClr val="tx1"/>
              </a:solidFill>
              <a:effectLst/>
              <a:uLnTx/>
              <a:uFillTx/>
              <a:latin typeface="+mj-lt"/>
              <a:ea typeface="+mj-ea"/>
              <a:cs typeface="+mj-cs"/>
            </a:endParaRPr>
          </a:p>
        </p:txBody>
      </p:sp>
      <p:sp>
        <p:nvSpPr>
          <p:cNvPr id="11" name="1 Título"/>
          <p:cNvSpPr txBox="1">
            <a:spLocks/>
          </p:cNvSpPr>
          <p:nvPr/>
        </p:nvSpPr>
        <p:spPr>
          <a:xfrm>
            <a:off x="2843808" y="4653136"/>
            <a:ext cx="2664296" cy="648072"/>
          </a:xfrm>
          <a:prstGeom prst="rect">
            <a:avLst/>
          </a:prstGeom>
        </p:spPr>
        <p:txBody>
          <a:bodyPr vert="horz" lIns="91440" tIns="45720" rIns="91440" bIns="45720" rtlCol="0" anchor="ctr">
            <a:normAutofit fontScale="4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4400" dirty="0">
                <a:latin typeface="+mj-lt"/>
                <a:ea typeface="+mj-ea"/>
                <a:cs typeface="+mj-cs"/>
              </a:rPr>
              <a:t>Con</a:t>
            </a:r>
            <a:r>
              <a:rPr kumimoji="0" lang="es-AR" sz="4400" i="0" u="none" strike="noStrike" kern="1200" cap="none" spc="0" normalizeH="0" baseline="0" noProof="0" dirty="0">
                <a:ln>
                  <a:noFill/>
                </a:ln>
                <a:solidFill>
                  <a:schemeClr val="tx1"/>
                </a:solidFill>
                <a:effectLst/>
                <a:uLnTx/>
                <a:uFillTx/>
                <a:latin typeface="+mj-lt"/>
                <a:ea typeface="+mj-ea"/>
                <a:cs typeface="+mj-cs"/>
              </a:rPr>
              <a:t> Ciclos,</a:t>
            </a:r>
            <a:r>
              <a:rPr kumimoji="0" lang="es-AR" sz="4400" i="0" u="none" strike="noStrike" kern="1200" cap="none" spc="0" normalizeH="0" noProof="0" dirty="0">
                <a:ln>
                  <a:noFill/>
                </a:ln>
                <a:solidFill>
                  <a:schemeClr val="tx1"/>
                </a:solidFill>
                <a:effectLst/>
                <a:uLnTx/>
                <a:uFillTx/>
                <a:latin typeface="+mj-lt"/>
                <a:ea typeface="+mj-ea"/>
                <a:cs typeface="+mj-cs"/>
              </a:rPr>
              <a:t> Con Interbloqueos</a:t>
            </a:r>
            <a:endParaRPr kumimoji="0" lang="es-AR" sz="4400" i="0" u="none" strike="noStrike" kern="1200" cap="none" spc="0" normalizeH="0" baseline="0" noProof="0" dirty="0">
              <a:ln>
                <a:noFill/>
              </a:ln>
              <a:solidFill>
                <a:schemeClr val="tx1"/>
              </a:solidFill>
              <a:effectLst/>
              <a:uLnTx/>
              <a:uFillTx/>
              <a:latin typeface="+mj-lt"/>
              <a:ea typeface="+mj-ea"/>
              <a:cs typeface="+mj-cs"/>
            </a:endParaRPr>
          </a:p>
        </p:txBody>
      </p:sp>
      <p:grpSp>
        <p:nvGrpSpPr>
          <p:cNvPr id="64" name="63 Grupo"/>
          <p:cNvGrpSpPr/>
          <p:nvPr/>
        </p:nvGrpSpPr>
        <p:grpSpPr>
          <a:xfrm>
            <a:off x="251520" y="1556792"/>
            <a:ext cx="2520280" cy="2952328"/>
            <a:chOff x="1763688" y="2060848"/>
            <a:chExt cx="2880320" cy="3024336"/>
          </a:xfrm>
        </p:grpSpPr>
        <p:sp>
          <p:nvSpPr>
            <p:cNvPr id="16" name="15 Elipse"/>
            <p:cNvSpPr/>
            <p:nvPr/>
          </p:nvSpPr>
          <p:spPr>
            <a:xfrm>
              <a:off x="1763688"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P1</a:t>
              </a:r>
            </a:p>
          </p:txBody>
        </p:sp>
        <p:grpSp>
          <p:nvGrpSpPr>
            <p:cNvPr id="63" name="62 Grupo"/>
            <p:cNvGrpSpPr/>
            <p:nvPr/>
          </p:nvGrpSpPr>
          <p:grpSpPr>
            <a:xfrm>
              <a:off x="2123728" y="2060848"/>
              <a:ext cx="2520280" cy="3024336"/>
              <a:chOff x="2123728" y="2060848"/>
              <a:chExt cx="2520280" cy="3024336"/>
            </a:xfrm>
          </p:grpSpPr>
          <p:sp>
            <p:nvSpPr>
              <p:cNvPr id="17" name="16 Elipse"/>
              <p:cNvSpPr/>
              <p:nvPr/>
            </p:nvSpPr>
            <p:spPr>
              <a:xfrm>
                <a:off x="2843808"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P2</a:t>
                </a:r>
              </a:p>
            </p:txBody>
          </p:sp>
          <p:grpSp>
            <p:nvGrpSpPr>
              <p:cNvPr id="42" name="41 Grupo"/>
              <p:cNvGrpSpPr/>
              <p:nvPr/>
            </p:nvGrpSpPr>
            <p:grpSpPr>
              <a:xfrm>
                <a:off x="2267744" y="4365104"/>
                <a:ext cx="720080" cy="720080"/>
                <a:chOff x="2771800" y="4437112"/>
                <a:chExt cx="720080" cy="720080"/>
              </a:xfrm>
            </p:grpSpPr>
            <p:sp>
              <p:nvSpPr>
                <p:cNvPr id="19" name="18 Rectángulo"/>
                <p:cNvSpPr/>
                <p:nvPr/>
              </p:nvSpPr>
              <p:spPr>
                <a:xfrm>
                  <a:off x="2771800" y="443711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R2</a:t>
                  </a:r>
                </a:p>
              </p:txBody>
            </p:sp>
            <p:sp>
              <p:nvSpPr>
                <p:cNvPr id="33" name="32 Elipse"/>
                <p:cNvSpPr/>
                <p:nvPr/>
              </p:nvSpPr>
              <p:spPr>
                <a:xfrm>
                  <a:off x="2843808"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33 Elipse"/>
                <p:cNvSpPr/>
                <p:nvPr/>
              </p:nvSpPr>
              <p:spPr>
                <a:xfrm>
                  <a:off x="2843808" y="486916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39" name="38 Grupo"/>
              <p:cNvGrpSpPr/>
              <p:nvPr/>
            </p:nvGrpSpPr>
            <p:grpSpPr>
              <a:xfrm>
                <a:off x="2267744" y="2060848"/>
                <a:ext cx="720080" cy="720080"/>
                <a:chOff x="2267744" y="2060848"/>
                <a:chExt cx="720080" cy="720080"/>
              </a:xfrm>
            </p:grpSpPr>
            <p:sp>
              <p:nvSpPr>
                <p:cNvPr id="18" name="17 Rectángulo"/>
                <p:cNvSpPr/>
                <p:nvPr/>
              </p:nvSpPr>
              <p:spPr>
                <a:xfrm>
                  <a:off x="2267744" y="2060848"/>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R1</a:t>
                  </a:r>
                </a:p>
              </p:txBody>
            </p:sp>
            <p:sp>
              <p:nvSpPr>
                <p:cNvPr id="35" name="34 Elipse"/>
                <p:cNvSpPr/>
                <p:nvPr/>
              </p:nvSpPr>
              <p:spPr>
                <a:xfrm>
                  <a:off x="2555776" y="25649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38" name="37 Grupo"/>
              <p:cNvGrpSpPr/>
              <p:nvPr/>
            </p:nvGrpSpPr>
            <p:grpSpPr>
              <a:xfrm>
                <a:off x="3347864" y="2060848"/>
                <a:ext cx="720080" cy="720080"/>
                <a:chOff x="3347864" y="2060848"/>
                <a:chExt cx="720080" cy="720080"/>
              </a:xfrm>
            </p:grpSpPr>
            <p:sp>
              <p:nvSpPr>
                <p:cNvPr id="22" name="21 Rectángulo"/>
                <p:cNvSpPr/>
                <p:nvPr/>
              </p:nvSpPr>
              <p:spPr>
                <a:xfrm>
                  <a:off x="3347864" y="2060848"/>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R3</a:t>
                  </a:r>
                </a:p>
              </p:txBody>
            </p:sp>
            <p:sp>
              <p:nvSpPr>
                <p:cNvPr id="36" name="35 Elipse"/>
                <p:cNvSpPr/>
                <p:nvPr/>
              </p:nvSpPr>
              <p:spPr>
                <a:xfrm>
                  <a:off x="3635896" y="25649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7" name="36 Elipse"/>
              <p:cNvSpPr/>
              <p:nvPr/>
            </p:nvSpPr>
            <p:spPr>
              <a:xfrm>
                <a:off x="3923928"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P3</a:t>
                </a:r>
              </a:p>
            </p:txBody>
          </p:sp>
          <p:cxnSp>
            <p:nvCxnSpPr>
              <p:cNvPr id="20" name="19 Conector recto de flecha"/>
              <p:cNvCxnSpPr>
                <a:stCxn id="35" idx="5"/>
              </p:cNvCxnSpPr>
              <p:nvPr/>
            </p:nvCxnSpPr>
            <p:spPr>
              <a:xfrm>
                <a:off x="2678701" y="2687829"/>
                <a:ext cx="546238" cy="6182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a:stCxn id="16" idx="0"/>
              </p:cNvCxnSpPr>
              <p:nvPr/>
            </p:nvCxnSpPr>
            <p:spPr>
              <a:xfrm flipV="1">
                <a:off x="2123728" y="2780928"/>
                <a:ext cx="144016"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flipV="1">
                <a:off x="3347864" y="2780928"/>
                <a:ext cx="144016" cy="5760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p:nvPr/>
            </p:nvCxnSpPr>
            <p:spPr>
              <a:xfrm>
                <a:off x="3707904" y="2636912"/>
                <a:ext cx="546238" cy="6182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49 Conector recto de flecha"/>
              <p:cNvCxnSpPr>
                <a:stCxn id="34" idx="7"/>
              </p:cNvCxnSpPr>
              <p:nvPr/>
            </p:nvCxnSpPr>
            <p:spPr>
              <a:xfrm flipV="1">
                <a:off x="2462677" y="3933056"/>
                <a:ext cx="597155" cy="8851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52 Conector recto de flecha"/>
              <p:cNvCxnSpPr>
                <a:stCxn id="33" idx="2"/>
                <a:endCxn id="16" idx="4"/>
              </p:cNvCxnSpPr>
              <p:nvPr/>
            </p:nvCxnSpPr>
            <p:spPr>
              <a:xfrm flipH="1" flipV="1">
                <a:off x="2123728" y="3933056"/>
                <a:ext cx="216024" cy="6480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2" name="61 Grupo"/>
              <p:cNvGrpSpPr/>
              <p:nvPr/>
            </p:nvGrpSpPr>
            <p:grpSpPr>
              <a:xfrm>
                <a:off x="3491880" y="4365104"/>
                <a:ext cx="720080" cy="720080"/>
                <a:chOff x="3491880" y="4365104"/>
                <a:chExt cx="720080" cy="720080"/>
              </a:xfrm>
            </p:grpSpPr>
            <p:grpSp>
              <p:nvGrpSpPr>
                <p:cNvPr id="57" name="56 Grupo"/>
                <p:cNvGrpSpPr/>
                <p:nvPr/>
              </p:nvGrpSpPr>
              <p:grpSpPr>
                <a:xfrm>
                  <a:off x="3491880" y="4365104"/>
                  <a:ext cx="720080" cy="720080"/>
                  <a:chOff x="2771800" y="4437112"/>
                  <a:chExt cx="720080" cy="720080"/>
                </a:xfrm>
              </p:grpSpPr>
              <p:sp>
                <p:nvSpPr>
                  <p:cNvPr id="58" name="57 Rectángulo"/>
                  <p:cNvSpPr/>
                  <p:nvPr/>
                </p:nvSpPr>
                <p:spPr>
                  <a:xfrm>
                    <a:off x="2771800" y="443711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R4</a:t>
                    </a:r>
                  </a:p>
                </p:txBody>
              </p:sp>
              <p:sp>
                <p:nvSpPr>
                  <p:cNvPr id="59" name="58 Elipse"/>
                  <p:cNvSpPr/>
                  <p:nvPr/>
                </p:nvSpPr>
                <p:spPr>
                  <a:xfrm>
                    <a:off x="2843808" y="450912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0" name="59 Elipse"/>
                  <p:cNvSpPr/>
                  <p:nvPr/>
                </p:nvSpPr>
                <p:spPr>
                  <a:xfrm>
                    <a:off x="2843808" y="47251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61" name="60 Elipse"/>
                <p:cNvSpPr/>
                <p:nvPr/>
              </p:nvSpPr>
              <p:spPr>
                <a:xfrm>
                  <a:off x="3563888" y="486916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grpSp>
        <p:nvGrpSpPr>
          <p:cNvPr id="65" name="64 Grupo"/>
          <p:cNvGrpSpPr/>
          <p:nvPr/>
        </p:nvGrpSpPr>
        <p:grpSpPr>
          <a:xfrm>
            <a:off x="3203848" y="1556792"/>
            <a:ext cx="2592288" cy="2952328"/>
            <a:chOff x="1763688" y="2060848"/>
            <a:chExt cx="2880320" cy="3024336"/>
          </a:xfrm>
        </p:grpSpPr>
        <p:sp>
          <p:nvSpPr>
            <p:cNvPr id="66" name="65 Elipse"/>
            <p:cNvSpPr/>
            <p:nvPr/>
          </p:nvSpPr>
          <p:spPr>
            <a:xfrm>
              <a:off x="1763688"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P1</a:t>
              </a:r>
            </a:p>
          </p:txBody>
        </p:sp>
        <p:grpSp>
          <p:nvGrpSpPr>
            <p:cNvPr id="67" name="62 Grupo"/>
            <p:cNvGrpSpPr/>
            <p:nvPr/>
          </p:nvGrpSpPr>
          <p:grpSpPr>
            <a:xfrm>
              <a:off x="2123728" y="2060848"/>
              <a:ext cx="2520280" cy="3024336"/>
              <a:chOff x="2123728" y="2060848"/>
              <a:chExt cx="2520280" cy="3024336"/>
            </a:xfrm>
          </p:grpSpPr>
          <p:sp>
            <p:nvSpPr>
              <p:cNvPr id="68" name="67 Elipse"/>
              <p:cNvSpPr/>
              <p:nvPr/>
            </p:nvSpPr>
            <p:spPr>
              <a:xfrm>
                <a:off x="2843808"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P2</a:t>
                </a:r>
              </a:p>
            </p:txBody>
          </p:sp>
          <p:grpSp>
            <p:nvGrpSpPr>
              <p:cNvPr id="69" name="41 Grupo"/>
              <p:cNvGrpSpPr/>
              <p:nvPr/>
            </p:nvGrpSpPr>
            <p:grpSpPr>
              <a:xfrm>
                <a:off x="2267744" y="4365104"/>
                <a:ext cx="720080" cy="720080"/>
                <a:chOff x="2771800" y="4437112"/>
                <a:chExt cx="720080" cy="720080"/>
              </a:xfrm>
            </p:grpSpPr>
            <p:sp>
              <p:nvSpPr>
                <p:cNvPr id="89" name="18 Rectángulo"/>
                <p:cNvSpPr/>
                <p:nvPr/>
              </p:nvSpPr>
              <p:spPr>
                <a:xfrm>
                  <a:off x="2771800" y="443711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R2</a:t>
                  </a:r>
                </a:p>
              </p:txBody>
            </p:sp>
            <p:sp>
              <p:nvSpPr>
                <p:cNvPr id="90" name="89 Elipse"/>
                <p:cNvSpPr/>
                <p:nvPr/>
              </p:nvSpPr>
              <p:spPr>
                <a:xfrm>
                  <a:off x="2843808"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1" name="90 Elipse"/>
                <p:cNvSpPr/>
                <p:nvPr/>
              </p:nvSpPr>
              <p:spPr>
                <a:xfrm>
                  <a:off x="2843808" y="486916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70" name="38 Grupo"/>
              <p:cNvGrpSpPr/>
              <p:nvPr/>
            </p:nvGrpSpPr>
            <p:grpSpPr>
              <a:xfrm>
                <a:off x="2267744" y="2060848"/>
                <a:ext cx="720080" cy="720080"/>
                <a:chOff x="2267744" y="2060848"/>
                <a:chExt cx="720080" cy="720080"/>
              </a:xfrm>
            </p:grpSpPr>
            <p:sp>
              <p:nvSpPr>
                <p:cNvPr id="87" name="17 Rectángulo"/>
                <p:cNvSpPr/>
                <p:nvPr/>
              </p:nvSpPr>
              <p:spPr>
                <a:xfrm>
                  <a:off x="2267744" y="2060848"/>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R1</a:t>
                  </a:r>
                </a:p>
              </p:txBody>
            </p:sp>
            <p:sp>
              <p:nvSpPr>
                <p:cNvPr id="88" name="87 Elipse"/>
                <p:cNvSpPr/>
                <p:nvPr/>
              </p:nvSpPr>
              <p:spPr>
                <a:xfrm>
                  <a:off x="2555776" y="25649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71" name="37 Grupo"/>
              <p:cNvGrpSpPr/>
              <p:nvPr/>
            </p:nvGrpSpPr>
            <p:grpSpPr>
              <a:xfrm>
                <a:off x="3347864" y="2060848"/>
                <a:ext cx="720080" cy="720080"/>
                <a:chOff x="3347864" y="2060848"/>
                <a:chExt cx="720080" cy="720080"/>
              </a:xfrm>
            </p:grpSpPr>
            <p:sp>
              <p:nvSpPr>
                <p:cNvPr id="85" name="84 Rectángulo"/>
                <p:cNvSpPr/>
                <p:nvPr/>
              </p:nvSpPr>
              <p:spPr>
                <a:xfrm>
                  <a:off x="3347864" y="2060848"/>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R3</a:t>
                  </a:r>
                </a:p>
              </p:txBody>
            </p:sp>
            <p:sp>
              <p:nvSpPr>
                <p:cNvPr id="86" name="85 Elipse"/>
                <p:cNvSpPr/>
                <p:nvPr/>
              </p:nvSpPr>
              <p:spPr>
                <a:xfrm>
                  <a:off x="3635896" y="25649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72" name="71 Elipse"/>
              <p:cNvSpPr/>
              <p:nvPr/>
            </p:nvSpPr>
            <p:spPr>
              <a:xfrm>
                <a:off x="3923928"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P3</a:t>
                </a:r>
              </a:p>
            </p:txBody>
          </p:sp>
          <p:cxnSp>
            <p:nvCxnSpPr>
              <p:cNvPr id="73" name="72 Conector recto de flecha"/>
              <p:cNvCxnSpPr>
                <a:stCxn id="88" idx="5"/>
              </p:cNvCxnSpPr>
              <p:nvPr/>
            </p:nvCxnSpPr>
            <p:spPr>
              <a:xfrm>
                <a:off x="2678701" y="2687829"/>
                <a:ext cx="546238" cy="6182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73 Conector recto de flecha"/>
              <p:cNvCxnSpPr>
                <a:stCxn id="66" idx="0"/>
              </p:cNvCxnSpPr>
              <p:nvPr/>
            </p:nvCxnSpPr>
            <p:spPr>
              <a:xfrm flipV="1">
                <a:off x="2123728" y="2780928"/>
                <a:ext cx="144016"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74 Conector recto de flecha"/>
              <p:cNvCxnSpPr/>
              <p:nvPr/>
            </p:nvCxnSpPr>
            <p:spPr>
              <a:xfrm flipV="1">
                <a:off x="3347864" y="2780928"/>
                <a:ext cx="144016" cy="5760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75 Conector recto de flecha"/>
              <p:cNvCxnSpPr/>
              <p:nvPr/>
            </p:nvCxnSpPr>
            <p:spPr>
              <a:xfrm>
                <a:off x="3707904" y="2636912"/>
                <a:ext cx="546238" cy="6182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76 Conector recto de flecha"/>
              <p:cNvCxnSpPr>
                <a:stCxn id="91" idx="7"/>
              </p:cNvCxnSpPr>
              <p:nvPr/>
            </p:nvCxnSpPr>
            <p:spPr>
              <a:xfrm flipV="1">
                <a:off x="2462677" y="3933056"/>
                <a:ext cx="597155" cy="8851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77 Conector recto de flecha"/>
              <p:cNvCxnSpPr>
                <a:stCxn id="90" idx="2"/>
                <a:endCxn id="66" idx="4"/>
              </p:cNvCxnSpPr>
              <p:nvPr/>
            </p:nvCxnSpPr>
            <p:spPr>
              <a:xfrm flipH="1" flipV="1">
                <a:off x="2123728" y="3933056"/>
                <a:ext cx="216024" cy="6480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9" name="61 Grupo"/>
              <p:cNvGrpSpPr/>
              <p:nvPr/>
            </p:nvGrpSpPr>
            <p:grpSpPr>
              <a:xfrm>
                <a:off x="3491880" y="4365104"/>
                <a:ext cx="720080" cy="720080"/>
                <a:chOff x="3491880" y="4365104"/>
                <a:chExt cx="720080" cy="720080"/>
              </a:xfrm>
            </p:grpSpPr>
            <p:grpSp>
              <p:nvGrpSpPr>
                <p:cNvPr id="80" name="56 Grupo"/>
                <p:cNvGrpSpPr/>
                <p:nvPr/>
              </p:nvGrpSpPr>
              <p:grpSpPr>
                <a:xfrm>
                  <a:off x="3491880" y="4365104"/>
                  <a:ext cx="720080" cy="720080"/>
                  <a:chOff x="2771800" y="4437112"/>
                  <a:chExt cx="720080" cy="720080"/>
                </a:xfrm>
              </p:grpSpPr>
              <p:sp>
                <p:nvSpPr>
                  <p:cNvPr id="82" name="81 Rectángulo"/>
                  <p:cNvSpPr/>
                  <p:nvPr/>
                </p:nvSpPr>
                <p:spPr>
                  <a:xfrm>
                    <a:off x="2771800" y="443711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R4</a:t>
                    </a:r>
                  </a:p>
                </p:txBody>
              </p:sp>
              <p:sp>
                <p:nvSpPr>
                  <p:cNvPr id="83" name="82 Elipse"/>
                  <p:cNvSpPr/>
                  <p:nvPr/>
                </p:nvSpPr>
                <p:spPr>
                  <a:xfrm>
                    <a:off x="2843808" y="450912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4" name="83 Elipse"/>
                  <p:cNvSpPr/>
                  <p:nvPr/>
                </p:nvSpPr>
                <p:spPr>
                  <a:xfrm>
                    <a:off x="2843808" y="47251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81" name="80 Elipse"/>
                <p:cNvSpPr/>
                <p:nvPr/>
              </p:nvSpPr>
              <p:spPr>
                <a:xfrm>
                  <a:off x="3563888" y="486916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cxnSp>
        <p:nvCxnSpPr>
          <p:cNvPr id="92" name="91 Conector recto de flecha"/>
          <p:cNvCxnSpPr>
            <a:stCxn id="72" idx="4"/>
          </p:cNvCxnSpPr>
          <p:nvPr/>
        </p:nvCxnSpPr>
        <p:spPr>
          <a:xfrm flipH="1">
            <a:off x="4283968" y="3384424"/>
            <a:ext cx="1188132" cy="4766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4" name="133 Grupo"/>
          <p:cNvGrpSpPr/>
          <p:nvPr/>
        </p:nvGrpSpPr>
        <p:grpSpPr>
          <a:xfrm>
            <a:off x="6228184" y="1556792"/>
            <a:ext cx="2016224" cy="3008907"/>
            <a:chOff x="6228184" y="2348879"/>
            <a:chExt cx="2160240" cy="3152923"/>
          </a:xfrm>
        </p:grpSpPr>
        <p:grpSp>
          <p:nvGrpSpPr>
            <p:cNvPr id="96" name="95 Grupo"/>
            <p:cNvGrpSpPr/>
            <p:nvPr/>
          </p:nvGrpSpPr>
          <p:grpSpPr>
            <a:xfrm>
              <a:off x="6228184" y="2348879"/>
              <a:ext cx="2088232" cy="3096344"/>
              <a:chOff x="1763688" y="1913319"/>
              <a:chExt cx="2320258" cy="3171865"/>
            </a:xfrm>
          </p:grpSpPr>
          <p:sp>
            <p:nvSpPr>
              <p:cNvPr id="97" name="96 Elipse"/>
              <p:cNvSpPr/>
              <p:nvPr/>
            </p:nvSpPr>
            <p:spPr>
              <a:xfrm>
                <a:off x="1763688"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P1</a:t>
                </a:r>
              </a:p>
            </p:txBody>
          </p:sp>
          <p:grpSp>
            <p:nvGrpSpPr>
              <p:cNvPr id="98" name="62 Grupo"/>
              <p:cNvGrpSpPr/>
              <p:nvPr/>
            </p:nvGrpSpPr>
            <p:grpSpPr>
              <a:xfrm>
                <a:off x="2123728" y="1913319"/>
                <a:ext cx="1960218" cy="3171865"/>
                <a:chOff x="2123728" y="1913319"/>
                <a:chExt cx="1960218" cy="3171865"/>
              </a:xfrm>
            </p:grpSpPr>
            <p:sp>
              <p:nvSpPr>
                <p:cNvPr id="99" name="98 Elipse"/>
                <p:cNvSpPr/>
                <p:nvPr/>
              </p:nvSpPr>
              <p:spPr>
                <a:xfrm>
                  <a:off x="2843808"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P3</a:t>
                  </a:r>
                </a:p>
              </p:txBody>
            </p:sp>
            <p:grpSp>
              <p:nvGrpSpPr>
                <p:cNvPr id="100" name="41 Grupo"/>
                <p:cNvGrpSpPr/>
                <p:nvPr/>
              </p:nvGrpSpPr>
              <p:grpSpPr>
                <a:xfrm>
                  <a:off x="2267744" y="4365104"/>
                  <a:ext cx="720080" cy="720080"/>
                  <a:chOff x="2771800" y="4437112"/>
                  <a:chExt cx="720080" cy="720080"/>
                </a:xfrm>
              </p:grpSpPr>
              <p:sp>
                <p:nvSpPr>
                  <p:cNvPr id="120" name="18 Rectángulo"/>
                  <p:cNvSpPr/>
                  <p:nvPr/>
                </p:nvSpPr>
                <p:spPr>
                  <a:xfrm>
                    <a:off x="2771800" y="443711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R2</a:t>
                    </a:r>
                  </a:p>
                </p:txBody>
              </p:sp>
              <p:sp>
                <p:nvSpPr>
                  <p:cNvPr id="121" name="120 Elipse"/>
                  <p:cNvSpPr/>
                  <p:nvPr/>
                </p:nvSpPr>
                <p:spPr>
                  <a:xfrm>
                    <a:off x="2843808"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2" name="121 Elipse"/>
                  <p:cNvSpPr/>
                  <p:nvPr/>
                </p:nvSpPr>
                <p:spPr>
                  <a:xfrm>
                    <a:off x="2843808" y="486916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01" name="38 Grupo"/>
                <p:cNvGrpSpPr/>
                <p:nvPr/>
              </p:nvGrpSpPr>
              <p:grpSpPr>
                <a:xfrm>
                  <a:off x="2267744" y="2060848"/>
                  <a:ext cx="720080" cy="720080"/>
                  <a:chOff x="2267744" y="2060848"/>
                  <a:chExt cx="720080" cy="720080"/>
                </a:xfrm>
              </p:grpSpPr>
              <p:sp>
                <p:nvSpPr>
                  <p:cNvPr id="118" name="17 Rectángulo"/>
                  <p:cNvSpPr/>
                  <p:nvPr/>
                </p:nvSpPr>
                <p:spPr>
                  <a:xfrm>
                    <a:off x="2267744" y="2060848"/>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R1</a:t>
                    </a:r>
                  </a:p>
                </p:txBody>
              </p:sp>
              <p:sp>
                <p:nvSpPr>
                  <p:cNvPr id="119" name="118 Elipse"/>
                  <p:cNvSpPr/>
                  <p:nvPr/>
                </p:nvSpPr>
                <p:spPr>
                  <a:xfrm>
                    <a:off x="2723795" y="2577199"/>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03" name="102 Elipse"/>
                <p:cNvSpPr/>
                <p:nvPr/>
              </p:nvSpPr>
              <p:spPr>
                <a:xfrm>
                  <a:off x="3363866" y="1913319"/>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P2</a:t>
                  </a:r>
                </a:p>
              </p:txBody>
            </p:sp>
            <p:cxnSp>
              <p:nvCxnSpPr>
                <p:cNvPr id="104" name="103 Conector recto de flecha"/>
                <p:cNvCxnSpPr>
                  <a:stCxn id="119" idx="5"/>
                  <a:endCxn id="99" idx="0"/>
                </p:cNvCxnSpPr>
                <p:nvPr/>
              </p:nvCxnSpPr>
              <p:spPr>
                <a:xfrm>
                  <a:off x="2846719" y="2700125"/>
                  <a:ext cx="357129" cy="5848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104 Conector recto de flecha"/>
                <p:cNvCxnSpPr>
                  <a:stCxn id="97" idx="0"/>
                </p:cNvCxnSpPr>
                <p:nvPr/>
              </p:nvCxnSpPr>
              <p:spPr>
                <a:xfrm flipV="1">
                  <a:off x="2123728" y="2780928"/>
                  <a:ext cx="144016" cy="504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105 Conector recto de flecha"/>
                <p:cNvCxnSpPr>
                  <a:stCxn id="126" idx="6"/>
                  <a:endCxn id="103" idx="2"/>
                </p:cNvCxnSpPr>
                <p:nvPr/>
              </p:nvCxnSpPr>
              <p:spPr>
                <a:xfrm flipV="1">
                  <a:off x="2867810" y="2237356"/>
                  <a:ext cx="496056" cy="430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107 Conector recto de flecha"/>
                <p:cNvCxnSpPr>
                  <a:stCxn id="122" idx="7"/>
                  <a:endCxn id="128" idx="2"/>
                </p:cNvCxnSpPr>
                <p:nvPr/>
              </p:nvCxnSpPr>
              <p:spPr>
                <a:xfrm>
                  <a:off x="2462676" y="4818243"/>
                  <a:ext cx="981199" cy="8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108 Conector recto de flecha"/>
                <p:cNvCxnSpPr>
                  <a:stCxn id="121" idx="2"/>
                  <a:endCxn id="97" idx="4"/>
                </p:cNvCxnSpPr>
                <p:nvPr/>
              </p:nvCxnSpPr>
              <p:spPr>
                <a:xfrm flipH="1" flipV="1">
                  <a:off x="2123728" y="3933056"/>
                  <a:ext cx="216024" cy="6480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126" name="125 Elipse"/>
            <p:cNvSpPr/>
            <p:nvPr/>
          </p:nvSpPr>
          <p:spPr>
            <a:xfrm>
              <a:off x="7092280" y="2636912"/>
              <a:ext cx="129614" cy="1405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8" name="127 Elipse"/>
            <p:cNvSpPr/>
            <p:nvPr/>
          </p:nvSpPr>
          <p:spPr>
            <a:xfrm>
              <a:off x="7740352" y="4869160"/>
              <a:ext cx="648072"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P4</a:t>
              </a:r>
            </a:p>
          </p:txBody>
        </p:sp>
        <p:cxnSp>
          <p:nvCxnSpPr>
            <p:cNvPr id="130" name="129 Conector recto de flecha"/>
            <p:cNvCxnSpPr>
              <a:stCxn id="99" idx="4"/>
            </p:cNvCxnSpPr>
            <p:nvPr/>
          </p:nvCxnSpPr>
          <p:spPr>
            <a:xfrm flipH="1">
              <a:off x="7092280" y="4320528"/>
              <a:ext cx="432048" cy="4046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Métodos para tratar interbloqueos</a:t>
            </a:r>
            <a:endParaRPr lang="es-AR" b="1" dirty="0"/>
          </a:p>
        </p:txBody>
      </p:sp>
      <p:sp>
        <p:nvSpPr>
          <p:cNvPr id="3" name="2 Marcador de contenido"/>
          <p:cNvSpPr>
            <a:spLocks noGrp="1"/>
          </p:cNvSpPr>
          <p:nvPr>
            <p:ph idx="1"/>
          </p:nvPr>
        </p:nvSpPr>
        <p:spPr/>
        <p:txBody>
          <a:bodyPr>
            <a:normAutofit lnSpcReduction="10000"/>
          </a:bodyPr>
          <a:lstStyle/>
          <a:p>
            <a:pPr lvl="0"/>
            <a:r>
              <a:rPr lang="es-ES" b="1" dirty="0"/>
              <a:t>PREVENCION/EVASION: </a:t>
            </a:r>
            <a:r>
              <a:rPr lang="es-ES" dirty="0"/>
              <a:t>Emplear un protocolo para que el sistema nunca llegue al estado de interbloqueo.</a:t>
            </a:r>
            <a:endParaRPr lang="es-AR" dirty="0"/>
          </a:p>
          <a:p>
            <a:pPr lvl="0"/>
            <a:r>
              <a:rPr lang="es-ES" b="1" dirty="0"/>
              <a:t>DETECCION: </a:t>
            </a:r>
            <a:r>
              <a:rPr lang="es-ES" dirty="0"/>
              <a:t>Permitir que el sistema llegue al estado de interbloqueo, pero al detectarlo, se tiene que realizar una recuperación.</a:t>
            </a:r>
            <a:endParaRPr lang="es-AR" dirty="0"/>
          </a:p>
          <a:p>
            <a:pPr lvl="0"/>
            <a:r>
              <a:rPr lang="es-ES" b="1" dirty="0"/>
              <a:t>IGNORAR </a:t>
            </a:r>
            <a:r>
              <a:rPr lang="es-ES" dirty="0"/>
              <a:t>el problema y actuar como si nunca hubiera interbloqueos en el sistema (usado por Windows y Unix).</a:t>
            </a:r>
            <a:endParaRPr lang="es-AR" dirty="0"/>
          </a:p>
          <a:p>
            <a:endParaRPr lang="es-A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COVID-19 (Ejemplo MEME para 2020)</a:t>
            </a:r>
          </a:p>
        </p:txBody>
      </p:sp>
      <p:sp>
        <p:nvSpPr>
          <p:cNvPr id="3" name="Marcador de contenido 2"/>
          <p:cNvSpPr>
            <a:spLocks noGrp="1"/>
          </p:cNvSpPr>
          <p:nvPr>
            <p:ph idx="1"/>
          </p:nvPr>
        </p:nvSpPr>
        <p:spPr>
          <a:xfrm>
            <a:off x="457200" y="1196752"/>
            <a:ext cx="8229600" cy="5112568"/>
          </a:xfrm>
        </p:spPr>
        <p:txBody>
          <a:bodyPr>
            <a:normAutofit fontScale="47500" lnSpcReduction="20000"/>
          </a:bodyPr>
          <a:lstStyle/>
          <a:p>
            <a:pPr marL="0" indent="0">
              <a:buNone/>
            </a:pPr>
            <a:r>
              <a:rPr lang="es-AR" b="1" dirty="0"/>
              <a:t>PREVENCION:  </a:t>
            </a:r>
            <a:r>
              <a:rPr lang="es-AR" sz="3300" dirty="0"/>
              <a:t>Quitar la naturaleza del contagio.</a:t>
            </a:r>
          </a:p>
          <a:p>
            <a:r>
              <a:rPr lang="es-AR" sz="3300" dirty="0"/>
              <a:t>Usar un traje de protección para todos y toda la vida.</a:t>
            </a:r>
          </a:p>
          <a:p>
            <a:r>
              <a:rPr lang="es-AR" sz="3300" dirty="0"/>
              <a:t>No llevarme las manos a boca ojos y nariz o cerrarlos con grampas</a:t>
            </a:r>
          </a:p>
          <a:p>
            <a:r>
              <a:rPr lang="es-AR" sz="3300" dirty="0"/>
              <a:t>No ser un ser humano y ser una planta </a:t>
            </a:r>
            <a:r>
              <a:rPr lang="es-AR" sz="3300" dirty="0" err="1"/>
              <a:t>asi</a:t>
            </a:r>
            <a:r>
              <a:rPr lang="es-AR" sz="3300" dirty="0"/>
              <a:t> no me contagio.</a:t>
            </a:r>
          </a:p>
          <a:p>
            <a:r>
              <a:rPr lang="es-AR" sz="3300" dirty="0"/>
              <a:t>Tener una vacuna o hacer que todos sean autoinmunes (Final Disney)</a:t>
            </a:r>
          </a:p>
          <a:p>
            <a:pPr marL="0" indent="0">
              <a:buNone/>
            </a:pPr>
            <a:endParaRPr lang="es-AR" dirty="0"/>
          </a:p>
          <a:p>
            <a:pPr marL="0" indent="0">
              <a:buNone/>
            </a:pPr>
            <a:r>
              <a:rPr lang="es-AR" b="1" dirty="0"/>
              <a:t>EVASION:  </a:t>
            </a:r>
            <a:r>
              <a:rPr lang="es-AR" sz="3400" dirty="0"/>
              <a:t>No circular para evadir contagiarme.</a:t>
            </a:r>
          </a:p>
          <a:p>
            <a:r>
              <a:rPr lang="es-AR" sz="3400" dirty="0"/>
              <a:t>Tener una Cuarentena obligatoria</a:t>
            </a:r>
          </a:p>
          <a:p>
            <a:r>
              <a:rPr lang="es-AR" sz="3400" dirty="0"/>
              <a:t>No circular por puntos calientes (pero debería conocer de ante mano de esos puntos)</a:t>
            </a:r>
          </a:p>
          <a:p>
            <a:r>
              <a:rPr lang="es-AR" sz="3400" dirty="0"/>
              <a:t>Aplicación Cuidar para circular. Permiso de circulación.</a:t>
            </a:r>
          </a:p>
          <a:p>
            <a:endParaRPr lang="es-AR" dirty="0"/>
          </a:p>
          <a:p>
            <a:pPr marL="0" indent="0">
              <a:buNone/>
            </a:pPr>
            <a:r>
              <a:rPr lang="es-AR" b="1" dirty="0"/>
              <a:t>DETECCION: </a:t>
            </a:r>
          </a:p>
          <a:p>
            <a:pPr marL="0" indent="0">
              <a:buNone/>
            </a:pPr>
            <a:r>
              <a:rPr lang="es-AR" dirty="0"/>
              <a:t>Se producen contagios y al testear y detectar un infectado debemos hacer algo</a:t>
            </a:r>
          </a:p>
          <a:p>
            <a:r>
              <a:rPr lang="es-AR" sz="3400" dirty="0"/>
              <a:t>Aislarlos</a:t>
            </a:r>
          </a:p>
          <a:p>
            <a:r>
              <a:rPr lang="es-AR" sz="3400" dirty="0"/>
              <a:t>Frenarlos</a:t>
            </a:r>
          </a:p>
          <a:p>
            <a:r>
              <a:rPr lang="es-AR" sz="3400" dirty="0"/>
              <a:t>Matarlos</a:t>
            </a:r>
          </a:p>
          <a:p>
            <a:r>
              <a:rPr lang="es-AR" sz="3400" dirty="0"/>
              <a:t>Pero en el caso de un interbloqueo algún proceso tiene que seguir su curso</a:t>
            </a:r>
          </a:p>
          <a:p>
            <a:pPr marL="0" indent="0">
              <a:buNone/>
            </a:pPr>
            <a:endParaRPr lang="es-AR" dirty="0"/>
          </a:p>
          <a:p>
            <a:pPr marL="0" indent="0">
              <a:buNone/>
            </a:pPr>
            <a:r>
              <a:rPr lang="es-AR" b="1" dirty="0"/>
              <a:t>IGNORAR: </a:t>
            </a:r>
          </a:p>
          <a:p>
            <a:r>
              <a:rPr lang="es-AR" dirty="0"/>
              <a:t>Dejar que todos se contagien y ver que pasa (inmunidad comunitaria)</a:t>
            </a:r>
          </a:p>
          <a:p>
            <a:r>
              <a:rPr lang="es-AR" dirty="0"/>
              <a:t>Creer que el virus no existe y seguir con mi vida.</a:t>
            </a:r>
          </a:p>
        </p:txBody>
      </p:sp>
    </p:spTree>
    <p:extLst>
      <p:ext uri="{BB962C8B-B14F-4D97-AF65-F5344CB8AC3E}">
        <p14:creationId xmlns:p14="http://schemas.microsoft.com/office/powerpoint/2010/main" val="421069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564904"/>
            <a:ext cx="8229600" cy="1143000"/>
          </a:xfrm>
        </p:spPr>
        <p:txBody>
          <a:bodyPr/>
          <a:lstStyle/>
          <a:p>
            <a:r>
              <a:rPr lang="es-ES" b="1" dirty="0"/>
              <a:t>Prevención de un Interbloqueo</a:t>
            </a:r>
            <a:endParaRPr lang="es-AR" dirty="0"/>
          </a:p>
        </p:txBody>
      </p:sp>
    </p:spTree>
    <p:extLst>
      <p:ext uri="{BB962C8B-B14F-4D97-AF65-F5344CB8AC3E}">
        <p14:creationId xmlns:p14="http://schemas.microsoft.com/office/powerpoint/2010/main" val="272071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Prevención de las 4 condiciones</a:t>
            </a:r>
            <a:endParaRPr lang="es-AR" b="1" dirty="0"/>
          </a:p>
        </p:txBody>
      </p:sp>
      <p:sp>
        <p:nvSpPr>
          <p:cNvPr id="3" name="2 Marcador de contenido"/>
          <p:cNvSpPr>
            <a:spLocks noGrp="1"/>
          </p:cNvSpPr>
          <p:nvPr>
            <p:ph idx="1"/>
          </p:nvPr>
        </p:nvSpPr>
        <p:spPr>
          <a:xfrm>
            <a:off x="457200" y="1600200"/>
            <a:ext cx="8363272" cy="4061047"/>
          </a:xfrm>
        </p:spPr>
        <p:txBody>
          <a:bodyPr>
            <a:normAutofit fontScale="92500"/>
          </a:bodyPr>
          <a:lstStyle/>
          <a:p>
            <a:pPr>
              <a:buNone/>
            </a:pPr>
            <a:r>
              <a:rPr lang="es-AR" dirty="0"/>
              <a:t>   </a:t>
            </a:r>
            <a:r>
              <a:rPr lang="es-ES" b="1" dirty="0"/>
              <a:t>Exclusión mutua: </a:t>
            </a:r>
            <a:r>
              <a:rPr lang="es-ES" dirty="0"/>
              <a:t>esta condición se aplica a los recursos que </a:t>
            </a:r>
            <a:r>
              <a:rPr lang="es-ES" b="1" dirty="0"/>
              <a:t>no son compartidos</a:t>
            </a:r>
            <a:r>
              <a:rPr lang="es-ES" dirty="0"/>
              <a:t>, por lo tanto, puede solventarse esta condición haciendo que sí lo sean. Pero no siempre puede realizarse esto ya que algunos recursos son intrínsecamente no compartibles (impresora, unidad de </a:t>
            </a:r>
            <a:r>
              <a:rPr lang="es-ES" dirty="0" err="1"/>
              <a:t>cínta</a:t>
            </a:r>
            <a:r>
              <a:rPr lang="es-ES" dirty="0"/>
              <a:t>, etc.).</a:t>
            </a:r>
          </a:p>
          <a:p>
            <a:pPr>
              <a:buNone/>
            </a:pPr>
            <a:endParaRPr lang="es-ES" dirty="0"/>
          </a:p>
          <a:p>
            <a:pPr>
              <a:buNone/>
            </a:pPr>
            <a:r>
              <a:rPr lang="es-ES" sz="2200" dirty="0"/>
              <a:t>* Ej. Archivo es compartible</a:t>
            </a:r>
            <a:r>
              <a:rPr lang="es-AR" sz="2200" dirty="0"/>
              <a:t> para lectura</a:t>
            </a:r>
            <a:endParaRPr lang="es-E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Prevención de las 4 condiciones</a:t>
            </a:r>
            <a:endParaRPr lang="es-AR" dirty="0"/>
          </a:p>
        </p:txBody>
      </p:sp>
      <p:sp>
        <p:nvSpPr>
          <p:cNvPr id="3" name="2 Marcador de contenido"/>
          <p:cNvSpPr>
            <a:spLocks noGrp="1"/>
          </p:cNvSpPr>
          <p:nvPr>
            <p:ph idx="1"/>
          </p:nvPr>
        </p:nvSpPr>
        <p:spPr>
          <a:xfrm>
            <a:off x="457200" y="1600200"/>
            <a:ext cx="8229600" cy="5141168"/>
          </a:xfrm>
        </p:spPr>
        <p:txBody>
          <a:bodyPr>
            <a:normAutofit fontScale="92500"/>
          </a:bodyPr>
          <a:lstStyle/>
          <a:p>
            <a:r>
              <a:rPr lang="es-ES" b="1" dirty="0"/>
              <a:t>Retención y Espera: </a:t>
            </a:r>
            <a:r>
              <a:rPr lang="es-ES" dirty="0"/>
              <a:t>para asegurar que esta condición nunca se produzca, se debe garantizar que  cuando un proceso solicite un recurso, este no esté siendo retenido por otro proceso. </a:t>
            </a:r>
            <a:endParaRPr lang="es-AR" dirty="0"/>
          </a:p>
          <a:p>
            <a:pPr lvl="1"/>
            <a:r>
              <a:rPr lang="es-ES" dirty="0"/>
              <a:t>Pida todos los recursos antes de comenzar con su tarea.</a:t>
            </a:r>
          </a:p>
          <a:p>
            <a:pPr lvl="1"/>
            <a:r>
              <a:rPr lang="es-ES" dirty="0"/>
              <a:t>Solicitar recursos sólo cuando este no tenga ninguno retenido.</a:t>
            </a:r>
            <a:endParaRPr lang="es-AR" dirty="0"/>
          </a:p>
          <a:p>
            <a:pPr marL="457200" lvl="1" indent="0">
              <a:buNone/>
            </a:pPr>
            <a:r>
              <a:rPr lang="es-AR" dirty="0"/>
              <a:t>*Ej. Mandar a imprimir información de DVD, luego abro el Archivo y mando a imprimir en una Impresora. </a:t>
            </a:r>
          </a:p>
          <a:p>
            <a:pPr marL="457200" lvl="1" indent="0">
              <a:buNone/>
            </a:pPr>
            <a:r>
              <a:rPr lang="es-AR" dirty="0"/>
              <a:t>(DVD, archivo e impresora)</a:t>
            </a:r>
          </a:p>
          <a:p>
            <a:pPr lvl="1"/>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Prevención de las 4 condiciones</a:t>
            </a:r>
            <a:endParaRPr lang="es-AR" dirty="0"/>
          </a:p>
        </p:txBody>
      </p:sp>
      <p:sp>
        <p:nvSpPr>
          <p:cNvPr id="3" name="2 Marcador de contenido"/>
          <p:cNvSpPr>
            <a:spLocks noGrp="1"/>
          </p:cNvSpPr>
          <p:nvPr>
            <p:ph idx="1"/>
          </p:nvPr>
        </p:nvSpPr>
        <p:spPr/>
        <p:txBody>
          <a:bodyPr>
            <a:normAutofit fontScale="92500" lnSpcReduction="20000"/>
          </a:bodyPr>
          <a:lstStyle/>
          <a:p>
            <a:r>
              <a:rPr lang="es-ES" b="1" dirty="0"/>
              <a:t>Sin Desalojo: </a:t>
            </a:r>
            <a:r>
              <a:rPr lang="es-ES" dirty="0"/>
              <a:t>para impedir que se cumpla esta condición, se utiliza el siguiente protocolo: </a:t>
            </a:r>
            <a:endParaRPr lang="es-AR" dirty="0"/>
          </a:p>
          <a:p>
            <a:pPr>
              <a:buNone/>
            </a:pPr>
            <a:r>
              <a:rPr lang="es-ES" dirty="0"/>
              <a:t>- Si un proceso está utilizando varios recursos, pero necesita uno más y este, está siendo usado (es decir, se tiene que quedar esperando a que se libere), automáticamente se libera todos los recursos que actualmente estaban retenidos por el proceso original.</a:t>
            </a:r>
            <a:endParaRPr lang="es-AR" dirty="0"/>
          </a:p>
          <a:p>
            <a:pPr>
              <a:buNone/>
            </a:pPr>
            <a:r>
              <a:rPr lang="es-ES" dirty="0"/>
              <a:t>- Otro protocolo alternativo puede ser que, si un proceso solicita varios recursos, primero comprobaremos si están disponibles. </a:t>
            </a:r>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Prevención de las 4 condiciones</a:t>
            </a:r>
            <a:endParaRPr lang="es-AR" dirty="0"/>
          </a:p>
        </p:txBody>
      </p:sp>
      <p:sp>
        <p:nvSpPr>
          <p:cNvPr id="3" name="2 Marcador de contenido"/>
          <p:cNvSpPr>
            <a:spLocks noGrp="1"/>
          </p:cNvSpPr>
          <p:nvPr>
            <p:ph idx="1"/>
          </p:nvPr>
        </p:nvSpPr>
        <p:spPr>
          <a:xfrm>
            <a:off x="457200" y="1600201"/>
            <a:ext cx="8229600" cy="2332856"/>
          </a:xfrm>
        </p:spPr>
        <p:txBody>
          <a:bodyPr vert="horz" lIns="91440" tIns="45720" rIns="91440" bIns="45720" rtlCol="0" anchor="t">
            <a:normAutofit/>
          </a:bodyPr>
          <a:lstStyle/>
          <a:p>
            <a:r>
              <a:rPr lang="es-ES" b="1" dirty="0"/>
              <a:t>Espera Circular: </a:t>
            </a:r>
            <a:r>
              <a:rPr lang="es-ES" dirty="0"/>
              <a:t>se puede imponer una ordenación total de todos los recursos y requerir que cada proceso solicite recursos en un orden creciente de enumeración.</a:t>
            </a:r>
            <a:endParaRPr lang="es-AR" dirty="0"/>
          </a:p>
          <a:p>
            <a:endParaRPr lang="es-AR" dirty="0"/>
          </a:p>
        </p:txBody>
      </p:sp>
      <p:grpSp>
        <p:nvGrpSpPr>
          <p:cNvPr id="8" name="7 Grupo"/>
          <p:cNvGrpSpPr/>
          <p:nvPr/>
        </p:nvGrpSpPr>
        <p:grpSpPr>
          <a:xfrm>
            <a:off x="755576" y="3933056"/>
            <a:ext cx="4824536" cy="1440160"/>
            <a:chOff x="683568" y="3933056"/>
            <a:chExt cx="5760640" cy="1628007"/>
          </a:xfrm>
        </p:grpSpPr>
        <p:sp>
          <p:nvSpPr>
            <p:cNvPr id="4" name="2 Marcador de contenido"/>
            <p:cNvSpPr txBox="1">
              <a:spLocks/>
            </p:cNvSpPr>
            <p:nvPr/>
          </p:nvSpPr>
          <p:spPr>
            <a:xfrm>
              <a:off x="683568" y="3933056"/>
              <a:ext cx="5760640" cy="1628007"/>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3200" b="1" i="0" u="none" strike="noStrike" kern="1200" cap="none" spc="0" normalizeH="0" baseline="0" noProof="0" dirty="0">
                  <a:ln>
                    <a:noFill/>
                  </a:ln>
                  <a:solidFill>
                    <a:schemeClr val="tx1"/>
                  </a:solidFill>
                  <a:effectLst/>
                  <a:uLnTx/>
                  <a:uFillTx/>
                  <a:latin typeface="+mn-lt"/>
                  <a:ea typeface="+mn-ea"/>
                  <a:cs typeface="+mn-cs"/>
                </a:rPr>
                <a:t>R1:Unidad</a:t>
              </a:r>
              <a:r>
                <a:rPr kumimoji="0" lang="es-AR" sz="3200" b="1" i="0" u="none" strike="noStrike" kern="1200" cap="none" spc="0" normalizeH="0" noProof="0" dirty="0">
                  <a:ln>
                    <a:noFill/>
                  </a:ln>
                  <a:solidFill>
                    <a:schemeClr val="tx1"/>
                  </a:solidFill>
                  <a:effectLst/>
                  <a:uLnTx/>
                  <a:uFillTx/>
                  <a:latin typeface="+mn-lt"/>
                  <a:ea typeface="+mn-ea"/>
                  <a:cs typeface="+mn-cs"/>
                </a:rPr>
                <a:t> de Cinta     F(R1)= 1</a:t>
              </a:r>
              <a:endParaRPr kumimoji="0" lang="es-AR" sz="32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AR" sz="3200" b="1" dirty="0"/>
                <a:t>R2:Disco      F(R2)=5</a:t>
              </a:r>
            </a:p>
            <a:p>
              <a:pPr marL="342900" lvl="0" indent="-342900">
                <a:spcBef>
                  <a:spcPct val="20000"/>
                </a:spcBef>
                <a:buFont typeface="Arial" pitchFamily="34" charset="0"/>
                <a:buChar char="•"/>
              </a:pPr>
              <a:r>
                <a:rPr kumimoji="0" lang="es-AR" sz="3200" b="1" i="0" u="none" strike="noStrike" kern="1200" cap="none" spc="0" normalizeH="0" baseline="0" noProof="0" dirty="0">
                  <a:ln>
                    <a:noFill/>
                  </a:ln>
                  <a:solidFill>
                    <a:schemeClr val="tx1"/>
                  </a:solidFill>
                  <a:effectLst/>
                  <a:uLnTx/>
                  <a:uFillTx/>
                  <a:latin typeface="+mn-lt"/>
                  <a:ea typeface="+mn-ea"/>
                  <a:cs typeface="+mn-cs"/>
                </a:rPr>
                <a:t>R3:</a:t>
              </a:r>
              <a:r>
                <a:rPr kumimoji="0" lang="es-AR" sz="3200" b="1" i="0" u="none" strike="noStrike" kern="1200" cap="none" spc="0" normalizeH="0" noProof="0" dirty="0">
                  <a:ln>
                    <a:noFill/>
                  </a:ln>
                  <a:solidFill>
                    <a:schemeClr val="tx1"/>
                  </a:solidFill>
                  <a:effectLst/>
                  <a:uLnTx/>
                  <a:uFillTx/>
                  <a:latin typeface="+mn-lt"/>
                  <a:ea typeface="+mn-ea"/>
                  <a:cs typeface="+mn-cs"/>
                </a:rPr>
                <a:t> Impresora      </a:t>
              </a:r>
              <a:r>
                <a:rPr lang="es-AR" sz="3200" b="1" dirty="0"/>
                <a:t>F(R3)</a:t>
              </a:r>
              <a:r>
                <a:rPr kumimoji="0" lang="es-AR" sz="3200" b="1" i="0" u="none" strike="noStrike" kern="1200" cap="none" spc="0" normalizeH="0" noProof="0" dirty="0">
                  <a:ln>
                    <a:noFill/>
                  </a:ln>
                  <a:solidFill>
                    <a:schemeClr val="tx1"/>
                  </a:solidFill>
                  <a:effectLst/>
                  <a:uLnTx/>
                  <a:uFillTx/>
                  <a:latin typeface="+mn-lt"/>
                  <a:ea typeface="+mn-ea"/>
                  <a:cs typeface="+mn-cs"/>
                </a:rPr>
                <a:t>=12</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4 Flecha derecha"/>
            <p:cNvSpPr/>
            <p:nvPr/>
          </p:nvSpPr>
          <p:spPr>
            <a:xfrm>
              <a:off x="2802967" y="4540427"/>
              <a:ext cx="288032" cy="288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Flecha derecha"/>
            <p:cNvSpPr/>
            <p:nvPr/>
          </p:nvSpPr>
          <p:spPr>
            <a:xfrm>
              <a:off x="4552655" y="4052025"/>
              <a:ext cx="288032" cy="288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3748744" y="5072661"/>
              <a:ext cx="288032" cy="288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cxnSp>
        <p:nvCxnSpPr>
          <p:cNvPr id="26" name="25 Conector recto de flecha"/>
          <p:cNvCxnSpPr>
            <a:stCxn id="12" idx="0"/>
            <a:endCxn id="10" idx="4"/>
          </p:cNvCxnSpPr>
          <p:nvPr/>
        </p:nvCxnSpPr>
        <p:spPr>
          <a:xfrm flipV="1">
            <a:off x="7283152" y="3933056"/>
            <a:ext cx="0" cy="5760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 name="Grupo 12"/>
          <p:cNvGrpSpPr/>
          <p:nvPr/>
        </p:nvGrpSpPr>
        <p:grpSpPr>
          <a:xfrm>
            <a:off x="5770984" y="3284984"/>
            <a:ext cx="2915816" cy="3312368"/>
            <a:chOff x="5760640" y="3284984"/>
            <a:chExt cx="2915816" cy="3312368"/>
          </a:xfrm>
        </p:grpSpPr>
        <p:cxnSp>
          <p:nvCxnSpPr>
            <p:cNvPr id="24" name="23 Conector recto de flecha"/>
            <p:cNvCxnSpPr/>
            <p:nvPr/>
          </p:nvCxnSpPr>
          <p:spPr>
            <a:xfrm flipH="1">
              <a:off x="6264696" y="3717032"/>
              <a:ext cx="648072" cy="7920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4" name="43 Grupo"/>
            <p:cNvGrpSpPr/>
            <p:nvPr/>
          </p:nvGrpSpPr>
          <p:grpSpPr>
            <a:xfrm>
              <a:off x="5760640" y="3284984"/>
              <a:ext cx="2915816" cy="3312368"/>
              <a:chOff x="6228184" y="3284984"/>
              <a:chExt cx="2915816" cy="3312368"/>
            </a:xfrm>
          </p:grpSpPr>
          <p:sp>
            <p:nvSpPr>
              <p:cNvPr id="9" name="8 Elipse"/>
              <p:cNvSpPr/>
              <p:nvPr/>
            </p:nvSpPr>
            <p:spPr>
              <a:xfrm>
                <a:off x="6228184" y="5949280"/>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P1</a:t>
                </a:r>
              </a:p>
            </p:txBody>
          </p:sp>
          <p:sp>
            <p:nvSpPr>
              <p:cNvPr id="10" name="9 Elipse"/>
              <p:cNvSpPr/>
              <p:nvPr/>
            </p:nvSpPr>
            <p:spPr>
              <a:xfrm>
                <a:off x="7380312"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P2</a:t>
                </a:r>
              </a:p>
            </p:txBody>
          </p:sp>
          <p:sp>
            <p:nvSpPr>
              <p:cNvPr id="11" name="10 Rectángulo"/>
              <p:cNvSpPr/>
              <p:nvPr/>
            </p:nvSpPr>
            <p:spPr>
              <a:xfrm>
                <a:off x="6228184" y="4509120"/>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R1</a:t>
                </a:r>
              </a:p>
            </p:txBody>
          </p:sp>
          <p:sp>
            <p:nvSpPr>
              <p:cNvPr id="12" name="11 Rectángulo"/>
              <p:cNvSpPr/>
              <p:nvPr/>
            </p:nvSpPr>
            <p:spPr>
              <a:xfrm>
                <a:off x="7380312" y="4509120"/>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R2</a:t>
                </a:r>
              </a:p>
            </p:txBody>
          </p:sp>
          <p:cxnSp>
            <p:nvCxnSpPr>
              <p:cNvPr id="16" name="15 Conector recto de flecha"/>
              <p:cNvCxnSpPr>
                <a:endCxn id="9" idx="0"/>
              </p:cNvCxnSpPr>
              <p:nvPr/>
            </p:nvCxnSpPr>
            <p:spPr>
              <a:xfrm>
                <a:off x="6588224" y="5229200"/>
                <a:ext cx="0" cy="7200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9" idx="6"/>
                <a:endCxn id="12" idx="2"/>
              </p:cNvCxnSpPr>
              <p:nvPr/>
            </p:nvCxnSpPr>
            <p:spPr>
              <a:xfrm flipV="1">
                <a:off x="6948264" y="5229200"/>
                <a:ext cx="792088" cy="10441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Rectángulo"/>
              <p:cNvSpPr/>
              <p:nvPr/>
            </p:nvSpPr>
            <p:spPr>
              <a:xfrm>
                <a:off x="8423920" y="4509120"/>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R3</a:t>
                </a:r>
              </a:p>
            </p:txBody>
          </p:sp>
          <p:cxnSp>
            <p:nvCxnSpPr>
              <p:cNvPr id="35" name="34 Conector recto de flecha"/>
              <p:cNvCxnSpPr>
                <a:stCxn id="34" idx="0"/>
                <a:endCxn id="10" idx="5"/>
              </p:cNvCxnSpPr>
              <p:nvPr/>
            </p:nvCxnSpPr>
            <p:spPr>
              <a:xfrm flipH="1" flipV="1">
                <a:off x="7994939" y="3838148"/>
                <a:ext cx="789021" cy="67097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3" name="42 Grupo"/>
              <p:cNvGrpSpPr/>
              <p:nvPr/>
            </p:nvGrpSpPr>
            <p:grpSpPr>
              <a:xfrm>
                <a:off x="6876256" y="3789040"/>
                <a:ext cx="432048" cy="360040"/>
                <a:chOff x="6948264" y="3861048"/>
                <a:chExt cx="432048" cy="360040"/>
              </a:xfrm>
            </p:grpSpPr>
            <p:cxnSp>
              <p:nvCxnSpPr>
                <p:cNvPr id="38" name="37 Conector recto"/>
                <p:cNvCxnSpPr/>
                <p:nvPr/>
              </p:nvCxnSpPr>
              <p:spPr>
                <a:xfrm>
                  <a:off x="7020272" y="3861048"/>
                  <a:ext cx="288032" cy="36004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flipH="1">
                  <a:off x="6948264" y="4005064"/>
                  <a:ext cx="432048" cy="72008"/>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2564904"/>
            <a:ext cx="8229600" cy="1143000"/>
          </a:xfrm>
        </p:spPr>
        <p:txBody>
          <a:bodyPr/>
          <a:lstStyle/>
          <a:p>
            <a:r>
              <a:rPr lang="es-AR" b="1" dirty="0"/>
              <a:t>Evasión de Interbloqueos</a:t>
            </a:r>
          </a:p>
        </p:txBody>
      </p:sp>
    </p:spTree>
    <p:extLst>
      <p:ext uri="{BB962C8B-B14F-4D97-AF65-F5344CB8AC3E}">
        <p14:creationId xmlns:p14="http://schemas.microsoft.com/office/powerpoint/2010/main" val="411560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1124744"/>
            <a:ext cx="8229600" cy="1143000"/>
          </a:xfrm>
        </p:spPr>
        <p:txBody>
          <a:bodyPr>
            <a:normAutofit/>
          </a:bodyPr>
          <a:lstStyle/>
          <a:p>
            <a:r>
              <a:rPr lang="es-AR" sz="5000" b="1" dirty="0"/>
              <a:t>Interbloqueos (</a:t>
            </a:r>
            <a:r>
              <a:rPr lang="es-AR" sz="5000" b="1" dirty="0" err="1"/>
              <a:t>DeadLocks</a:t>
            </a:r>
            <a:r>
              <a:rPr lang="es-AR" sz="5000" b="1" dirty="0"/>
              <a:t>)</a:t>
            </a:r>
          </a:p>
        </p:txBody>
      </p:sp>
      <p:pic>
        <p:nvPicPr>
          <p:cNvPr id="1026" name="Picture 2" descr="Qué es un Deadlock y cómo evitarlo en MySQL? – WNPower He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2267744" y="2708920"/>
            <a:ext cx="4244479" cy="2898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2840" y="557808"/>
            <a:ext cx="8229600" cy="1143000"/>
          </a:xfrm>
        </p:spPr>
        <p:txBody>
          <a:bodyPr/>
          <a:lstStyle/>
          <a:p>
            <a:r>
              <a:rPr lang="es-AR" b="1" dirty="0"/>
              <a:t>Evasión de Interbloqueos</a:t>
            </a:r>
          </a:p>
        </p:txBody>
      </p:sp>
      <p:sp>
        <p:nvSpPr>
          <p:cNvPr id="3" name="2 Marcador de contenido"/>
          <p:cNvSpPr>
            <a:spLocks noGrp="1"/>
          </p:cNvSpPr>
          <p:nvPr>
            <p:ph idx="1"/>
          </p:nvPr>
        </p:nvSpPr>
        <p:spPr/>
        <p:txBody>
          <a:bodyPr>
            <a:normAutofit fontScale="92500" lnSpcReduction="10000"/>
          </a:bodyPr>
          <a:lstStyle/>
          <a:p>
            <a:r>
              <a:rPr lang="es-AR" dirty="0"/>
              <a:t>Las restricciones de prevención pueden prevenir interbloqueos (alguna de las 4 anteriores), pero en </a:t>
            </a:r>
            <a:r>
              <a:rPr lang="es-AR" b="1" dirty="0"/>
              <a:t>decremento de rendimiento del Sistema</a:t>
            </a:r>
            <a:r>
              <a:rPr lang="es-AR" dirty="0"/>
              <a:t> y </a:t>
            </a:r>
            <a:r>
              <a:rPr lang="es-AR" b="1" dirty="0"/>
              <a:t>baja tasa de utilización de Recursos.</a:t>
            </a:r>
          </a:p>
          <a:p>
            <a:r>
              <a:rPr lang="es-AR" dirty="0"/>
              <a:t>Otro Método es requerir </a:t>
            </a:r>
            <a:r>
              <a:rPr lang="es-AR" b="1" dirty="0"/>
              <a:t>información</a:t>
            </a:r>
            <a:r>
              <a:rPr lang="es-AR" dirty="0"/>
              <a:t> </a:t>
            </a:r>
            <a:r>
              <a:rPr lang="es-AR" b="1" dirty="0"/>
              <a:t>adicional adelantando los Recursos </a:t>
            </a:r>
            <a:r>
              <a:rPr lang="es-AR" dirty="0"/>
              <a:t>que serán requeridos. Para que el Sistema decida si otorgar o no el recurso. Con esta información se aplica a un mecanismo de evasión de interbloqueos para prevenirlos.</a:t>
            </a:r>
          </a:p>
          <a:p>
            <a:endParaRPr lang="es-A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90264"/>
            <a:ext cx="8229600" cy="1143000"/>
          </a:xfrm>
        </p:spPr>
        <p:txBody>
          <a:bodyPr/>
          <a:lstStyle/>
          <a:p>
            <a:r>
              <a:rPr lang="es-AR" b="1" dirty="0"/>
              <a:t>Estado Seguro</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606514769"/>
              </p:ext>
            </p:extLst>
          </p:nvPr>
        </p:nvGraphicFramePr>
        <p:xfrm>
          <a:off x="1115616" y="2996952"/>
          <a:ext cx="5544616" cy="1562100"/>
        </p:xfrm>
        <a:graphic>
          <a:graphicData uri="http://schemas.openxmlformats.org/drawingml/2006/table">
            <a:tbl>
              <a:tblPr/>
              <a:tblGrid>
                <a:gridCol w="1164268">
                  <a:extLst>
                    <a:ext uri="{9D8B030D-6E8A-4147-A177-3AD203B41FA5}">
                      <a16:colId xmlns:a16="http://schemas.microsoft.com/office/drawing/2014/main" val="20000"/>
                    </a:ext>
                  </a:extLst>
                </a:gridCol>
                <a:gridCol w="1484864">
                  <a:extLst>
                    <a:ext uri="{9D8B030D-6E8A-4147-A177-3AD203B41FA5}">
                      <a16:colId xmlns:a16="http://schemas.microsoft.com/office/drawing/2014/main" val="20001"/>
                    </a:ext>
                  </a:extLst>
                </a:gridCol>
                <a:gridCol w="1447742">
                  <a:extLst>
                    <a:ext uri="{9D8B030D-6E8A-4147-A177-3AD203B41FA5}">
                      <a16:colId xmlns:a16="http://schemas.microsoft.com/office/drawing/2014/main" val="20002"/>
                    </a:ext>
                  </a:extLst>
                </a:gridCol>
                <a:gridCol w="1447742">
                  <a:extLst>
                    <a:ext uri="{9D8B030D-6E8A-4147-A177-3AD203B41FA5}">
                      <a16:colId xmlns:a16="http://schemas.microsoft.com/office/drawing/2014/main" val="20003"/>
                    </a:ext>
                  </a:extLst>
                </a:gridCol>
              </a:tblGrid>
              <a:tr h="399556">
                <a:tc>
                  <a:txBody>
                    <a:bodyPr/>
                    <a:lstStyle/>
                    <a:p>
                      <a:pPr algn="l" fontAlgn="b"/>
                      <a:r>
                        <a:rPr lang="es-AR" sz="2000" b="1" i="0" u="none" strike="noStrike" dirty="0">
                          <a:solidFill>
                            <a:srgbClr val="000000"/>
                          </a:solidFill>
                          <a:latin typeface="Calibri"/>
                        </a:rPr>
                        <a:t>Proceso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2000" b="1" i="0" u="none" strike="noStrike" dirty="0">
                          <a:solidFill>
                            <a:srgbClr val="000000"/>
                          </a:solidFill>
                          <a:latin typeface="Calibri"/>
                        </a:rPr>
                        <a:t>Necesidades Máximas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2000" b="1" i="0" u="none" strike="noStrike" dirty="0">
                          <a:solidFill>
                            <a:srgbClr val="000000"/>
                          </a:solidFill>
                          <a:latin typeface="Calibri"/>
                        </a:rPr>
                        <a:t>Necesidades Actuales (t0)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2000" b="1" i="0" u="none" strike="noStrike" dirty="0">
                          <a:solidFill>
                            <a:srgbClr val="000000"/>
                          </a:solidFill>
                          <a:latin typeface="Calibri"/>
                        </a:rPr>
                        <a:t> Necesidades</a:t>
                      </a:r>
                      <a:r>
                        <a:rPr lang="es-AR" sz="2000" b="1" i="0" u="none" strike="noStrike" baseline="0" dirty="0">
                          <a:solidFill>
                            <a:srgbClr val="000000"/>
                          </a:solidFill>
                          <a:latin typeface="Calibri"/>
                        </a:rPr>
                        <a:t> Actuales</a:t>
                      </a:r>
                      <a:r>
                        <a:rPr lang="es-AR" sz="2000" b="1" i="0" u="none" strike="noStrike" dirty="0">
                          <a:solidFill>
                            <a:srgbClr val="000000"/>
                          </a:solidFill>
                          <a:latin typeface="Calibri"/>
                        </a:rPr>
                        <a:t> (t1)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2852">
                <a:tc>
                  <a:txBody>
                    <a:bodyPr/>
                    <a:lstStyle/>
                    <a:p>
                      <a:pPr algn="l" fontAlgn="b"/>
                      <a:r>
                        <a:rPr lang="es-AR" sz="2000" b="0" i="0" u="none" strike="noStrike" dirty="0">
                          <a:solidFill>
                            <a:srgbClr val="000000"/>
                          </a:solidFill>
                          <a:latin typeface="Calibri"/>
                        </a:rPr>
                        <a:t>P0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20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2000" b="0" i="0" u="none" strike="noStrike" dirty="0">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2000" b="0" i="0" u="none" strike="noStrike" dirty="0">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2852">
                <a:tc>
                  <a:txBody>
                    <a:bodyPr/>
                    <a:lstStyle/>
                    <a:p>
                      <a:pPr algn="l" fontAlgn="b"/>
                      <a:r>
                        <a:rPr lang="es-AR" sz="2000" b="0" i="0" u="none" strike="noStrike" dirty="0">
                          <a:solidFill>
                            <a:srgbClr val="000000"/>
                          </a:solidFill>
                          <a:latin typeface="Calibri"/>
                        </a:rPr>
                        <a:t>P1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20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20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20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852">
                <a:tc>
                  <a:txBody>
                    <a:bodyPr/>
                    <a:lstStyle/>
                    <a:p>
                      <a:pPr algn="l" fontAlgn="b"/>
                      <a:r>
                        <a:rPr lang="es-AR" sz="2000" b="0" i="0" u="none" strike="noStrike">
                          <a:solidFill>
                            <a:srgbClr val="000000"/>
                          </a:solidFill>
                          <a:latin typeface="Calibri"/>
                        </a:rPr>
                        <a:t>P2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AR" sz="2000" b="0" i="0" u="none" strike="noStrike" dirty="0">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AR" sz="20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AR" sz="20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2 Marcador de contenido"/>
          <p:cNvSpPr txBox="1">
            <a:spLocks/>
          </p:cNvSpPr>
          <p:nvPr/>
        </p:nvSpPr>
        <p:spPr>
          <a:xfrm>
            <a:off x="457200" y="764704"/>
            <a:ext cx="8229600" cy="1944216"/>
          </a:xfrm>
          <a:prstGeom prst="rect">
            <a:avLst/>
          </a:prstGeom>
        </p:spPr>
        <p:txBody>
          <a:bodyPr vert="horz" lIns="91440" tIns="45720" rIns="91440" bIns="45720" rtlCol="0">
            <a:normAutofit lnSpcReduction="10000"/>
          </a:bodyPr>
          <a:lstStyle/>
          <a:p>
            <a:pPr marL="342900" indent="-342900">
              <a:spcBef>
                <a:spcPct val="20000"/>
              </a:spcBef>
              <a:buFont typeface="Arial" pitchFamily="34" charset="0"/>
              <a:buChar char="•"/>
            </a:pPr>
            <a:r>
              <a:rPr lang="es-AR" sz="3200" dirty="0"/>
              <a:t>Un</a:t>
            </a:r>
            <a:r>
              <a:rPr lang="es-ES" sz="3200" dirty="0"/>
              <a:t> estado es seguro si el sistema puede asignar recursos a cada proceso en un determinado orden sin que eso produzca interbloqueo. </a:t>
            </a:r>
            <a:endParaRPr lang="es-AR" sz="32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9" name="8 Grupo"/>
          <p:cNvGrpSpPr/>
          <p:nvPr/>
        </p:nvGrpSpPr>
        <p:grpSpPr>
          <a:xfrm>
            <a:off x="971600" y="4797152"/>
            <a:ext cx="6624736" cy="648072"/>
            <a:chOff x="755576" y="4836167"/>
            <a:chExt cx="6624736" cy="648072"/>
          </a:xfrm>
        </p:grpSpPr>
        <p:sp>
          <p:nvSpPr>
            <p:cNvPr id="7" name="2 Marcador de contenido"/>
            <p:cNvSpPr txBox="1">
              <a:spLocks/>
            </p:cNvSpPr>
            <p:nvPr/>
          </p:nvSpPr>
          <p:spPr>
            <a:xfrm>
              <a:off x="755576" y="4836167"/>
              <a:ext cx="6624736" cy="648072"/>
            </a:xfrm>
            <a:prstGeom prst="rect">
              <a:avLst/>
            </a:prstGeom>
          </p:spPr>
          <p:txBody>
            <a:bodyPr vert="horz" lIns="91440" tIns="45720" rIns="91440" bIns="45720" rtlCol="0">
              <a:normAutofit fontScale="92500"/>
            </a:bodyPr>
            <a:lstStyle/>
            <a:p>
              <a:pPr marL="342900" indent="-342900">
                <a:spcBef>
                  <a:spcPct val="20000"/>
                </a:spcBef>
              </a:pPr>
              <a:r>
                <a:rPr lang="es-AR" sz="3200" dirty="0"/>
                <a:t>En t0 si el Orden &lt;P1,P0,P2&gt;  	  </a:t>
              </a:r>
              <a:r>
                <a:rPr lang="es-AR" sz="3200" b="1" dirty="0"/>
                <a:t>Seguro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7 Flecha derecha"/>
            <p:cNvSpPr/>
            <p:nvPr/>
          </p:nvSpPr>
          <p:spPr>
            <a:xfrm>
              <a:off x="5292080" y="5013417"/>
              <a:ext cx="241227" cy="2547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5" name="2 Marcador de contenido"/>
          <p:cNvSpPr txBox="1">
            <a:spLocks/>
          </p:cNvSpPr>
          <p:nvPr/>
        </p:nvSpPr>
        <p:spPr>
          <a:xfrm>
            <a:off x="1029836" y="2566326"/>
            <a:ext cx="5774412" cy="639688"/>
          </a:xfrm>
          <a:prstGeom prst="rect">
            <a:avLst/>
          </a:prstGeom>
        </p:spPr>
        <p:txBody>
          <a:bodyPr vert="horz" lIns="91440" tIns="45720" rIns="91440" bIns="45720" rtlCol="0">
            <a:normAutofit/>
          </a:bodyPr>
          <a:lstStyle/>
          <a:p>
            <a:pPr marL="342900" indent="-342900">
              <a:spcBef>
                <a:spcPct val="20000"/>
              </a:spcBef>
            </a:pPr>
            <a:r>
              <a:rPr lang="es-AR" sz="2000" dirty="0"/>
              <a:t>Total de Recursos =</a:t>
            </a:r>
            <a:r>
              <a:rPr lang="es-AR" sz="2000" b="1" dirty="0"/>
              <a:t>12      Y ME QUEDAN 4 LIBRES</a:t>
            </a:r>
          </a:p>
        </p:txBody>
      </p:sp>
      <p:grpSp>
        <p:nvGrpSpPr>
          <p:cNvPr id="16" name="15 Grupo"/>
          <p:cNvGrpSpPr/>
          <p:nvPr/>
        </p:nvGrpSpPr>
        <p:grpSpPr>
          <a:xfrm>
            <a:off x="971600" y="5301208"/>
            <a:ext cx="6624736" cy="648072"/>
            <a:chOff x="971600" y="4332581"/>
            <a:chExt cx="6624736" cy="648072"/>
          </a:xfrm>
        </p:grpSpPr>
        <p:sp>
          <p:nvSpPr>
            <p:cNvPr id="17" name="2 Marcador de contenido"/>
            <p:cNvSpPr txBox="1">
              <a:spLocks/>
            </p:cNvSpPr>
            <p:nvPr/>
          </p:nvSpPr>
          <p:spPr>
            <a:xfrm>
              <a:off x="971600" y="4332581"/>
              <a:ext cx="6624736" cy="648072"/>
            </a:xfrm>
            <a:prstGeom prst="rect">
              <a:avLst/>
            </a:prstGeom>
          </p:spPr>
          <p:txBody>
            <a:bodyPr vert="horz" lIns="91440" tIns="45720" rIns="91440" bIns="45720" rtlCol="0">
              <a:normAutofit fontScale="92500"/>
            </a:bodyPr>
            <a:lstStyle/>
            <a:p>
              <a:pPr marL="342900" indent="-342900">
                <a:spcBef>
                  <a:spcPct val="20000"/>
                </a:spcBef>
              </a:pPr>
              <a:r>
                <a:rPr lang="es-AR" sz="3200" dirty="0"/>
                <a:t>En t1 si el Orden &lt;P1,P2,P0&gt; 	  </a:t>
              </a:r>
              <a:r>
                <a:rPr lang="es-AR" sz="3200" b="1" dirty="0"/>
                <a:t>Inseguro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17 Flecha derecha"/>
            <p:cNvSpPr/>
            <p:nvPr/>
          </p:nvSpPr>
          <p:spPr>
            <a:xfrm>
              <a:off x="5508104" y="4509120"/>
              <a:ext cx="241227" cy="2547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2" name="2 Marcador de contenido"/>
          <p:cNvSpPr txBox="1">
            <a:spLocks/>
          </p:cNvSpPr>
          <p:nvPr/>
        </p:nvSpPr>
        <p:spPr>
          <a:xfrm>
            <a:off x="390909" y="6021288"/>
            <a:ext cx="8291264" cy="639688"/>
          </a:xfrm>
          <a:prstGeom prst="rect">
            <a:avLst/>
          </a:prstGeom>
        </p:spPr>
        <p:txBody>
          <a:bodyPr vert="horz" lIns="91440" tIns="45720" rIns="91440" bIns="45720" rtlCol="0">
            <a:normAutofit fontScale="62500" lnSpcReduction="20000"/>
          </a:bodyPr>
          <a:lstStyle/>
          <a:p>
            <a:pPr marL="342900" indent="-342900">
              <a:spcBef>
                <a:spcPct val="20000"/>
              </a:spcBef>
            </a:pPr>
            <a:r>
              <a:rPr lang="es-AR" sz="2000" dirty="0"/>
              <a:t>	* El análisis es: del Proceso P1 verifico si llega a su máximo de Recursos e función de los que tengo libres en ese momento (para t0 tengo 3 libres al comienzo y para t1 tengo 2) y </a:t>
            </a:r>
            <a:r>
              <a:rPr lang="es-AR" sz="2000" b="1" dirty="0">
                <a:solidFill>
                  <a:srgbClr val="00B050"/>
                </a:solidFill>
              </a:rPr>
              <a:t>luego los libero los que había tomado P1</a:t>
            </a:r>
            <a:r>
              <a:rPr lang="es-AR" sz="2000" dirty="0"/>
              <a:t>…y paso al siguiente proceso según el orden que elijo ejecutar. Verifico si al siguiente le alcanza para llegar a su máximo.</a:t>
            </a:r>
          </a:p>
        </p:txBody>
      </p:sp>
      <p:sp>
        <p:nvSpPr>
          <p:cNvPr id="3" name="Rectángulo 2"/>
          <p:cNvSpPr/>
          <p:nvPr/>
        </p:nvSpPr>
        <p:spPr>
          <a:xfrm>
            <a:off x="3758825" y="3000808"/>
            <a:ext cx="1440160"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62880" y="548680"/>
            <a:ext cx="8229600" cy="1143000"/>
          </a:xfrm>
        </p:spPr>
        <p:txBody>
          <a:bodyPr>
            <a:normAutofit fontScale="90000"/>
          </a:bodyPr>
          <a:lstStyle/>
          <a:p>
            <a:r>
              <a:rPr lang="es-AR" b="1" dirty="0"/>
              <a:t>Estado Seguro/Inseguro/Interbloqueo</a:t>
            </a:r>
            <a:endParaRPr lang="es-AR" dirty="0"/>
          </a:p>
        </p:txBody>
      </p:sp>
      <p:sp>
        <p:nvSpPr>
          <p:cNvPr id="4" name="3 Rectángulo"/>
          <p:cNvSpPr/>
          <p:nvPr/>
        </p:nvSpPr>
        <p:spPr>
          <a:xfrm>
            <a:off x="3131840" y="1988840"/>
            <a:ext cx="3024336" cy="3960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6" name="5 Conector recto"/>
          <p:cNvCxnSpPr/>
          <p:nvPr/>
        </p:nvCxnSpPr>
        <p:spPr>
          <a:xfrm flipH="1">
            <a:off x="3131840" y="3212976"/>
            <a:ext cx="3024336" cy="684076"/>
          </a:xfrm>
          <a:prstGeom prst="line">
            <a:avLst/>
          </a:prstGeom>
        </p:spPr>
        <p:style>
          <a:lnRef idx="1">
            <a:schemeClr val="accent1"/>
          </a:lnRef>
          <a:fillRef idx="0">
            <a:schemeClr val="accent1"/>
          </a:fillRef>
          <a:effectRef idx="0">
            <a:schemeClr val="accent1"/>
          </a:effectRef>
          <a:fontRef idx="minor">
            <a:schemeClr val="tx1"/>
          </a:fontRef>
        </p:style>
      </p:cxnSp>
      <p:sp>
        <p:nvSpPr>
          <p:cNvPr id="8" name="7 Rectángulo"/>
          <p:cNvSpPr/>
          <p:nvPr/>
        </p:nvSpPr>
        <p:spPr>
          <a:xfrm>
            <a:off x="3419872" y="2276872"/>
            <a:ext cx="1728192" cy="576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INTERBLOQUEO</a:t>
            </a:r>
          </a:p>
        </p:txBody>
      </p:sp>
      <p:sp>
        <p:nvSpPr>
          <p:cNvPr id="9" name="8 CuadroTexto"/>
          <p:cNvSpPr txBox="1"/>
          <p:nvPr/>
        </p:nvSpPr>
        <p:spPr>
          <a:xfrm>
            <a:off x="3707904" y="3068960"/>
            <a:ext cx="1196931" cy="369332"/>
          </a:xfrm>
          <a:prstGeom prst="rect">
            <a:avLst/>
          </a:prstGeom>
          <a:noFill/>
        </p:spPr>
        <p:txBody>
          <a:bodyPr wrap="none" rtlCol="0">
            <a:spAutoFit/>
          </a:bodyPr>
          <a:lstStyle/>
          <a:p>
            <a:r>
              <a:rPr lang="es-AR" b="1" dirty="0"/>
              <a:t>INSEGURO</a:t>
            </a:r>
          </a:p>
        </p:txBody>
      </p:sp>
      <p:sp>
        <p:nvSpPr>
          <p:cNvPr id="10" name="9 CuadroTexto"/>
          <p:cNvSpPr txBox="1"/>
          <p:nvPr/>
        </p:nvSpPr>
        <p:spPr>
          <a:xfrm>
            <a:off x="4067944" y="4581128"/>
            <a:ext cx="983731" cy="369332"/>
          </a:xfrm>
          <a:prstGeom prst="rect">
            <a:avLst/>
          </a:prstGeom>
          <a:noFill/>
        </p:spPr>
        <p:txBody>
          <a:bodyPr wrap="none" rtlCol="0">
            <a:spAutoFit/>
          </a:bodyPr>
          <a:lstStyle/>
          <a:p>
            <a:r>
              <a:rPr lang="es-AR" b="1" dirty="0"/>
              <a:t>SEGURO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Grafos Estados Futuros</a:t>
            </a:r>
          </a:p>
        </p:txBody>
      </p:sp>
      <p:grpSp>
        <p:nvGrpSpPr>
          <p:cNvPr id="68" name="67 Grupo"/>
          <p:cNvGrpSpPr/>
          <p:nvPr/>
        </p:nvGrpSpPr>
        <p:grpSpPr>
          <a:xfrm>
            <a:off x="5436096" y="1835532"/>
            <a:ext cx="2142238" cy="3537684"/>
            <a:chOff x="3779912" y="1772816"/>
            <a:chExt cx="2142238" cy="3537684"/>
          </a:xfrm>
        </p:grpSpPr>
        <p:sp>
          <p:nvSpPr>
            <p:cNvPr id="8" name="7 CuadroTexto"/>
            <p:cNvSpPr txBox="1"/>
            <p:nvPr/>
          </p:nvSpPr>
          <p:spPr>
            <a:xfrm>
              <a:off x="3779912" y="4941168"/>
              <a:ext cx="2003049" cy="369332"/>
            </a:xfrm>
            <a:prstGeom prst="rect">
              <a:avLst/>
            </a:prstGeom>
            <a:noFill/>
          </p:spPr>
          <p:txBody>
            <a:bodyPr wrap="none" rtlCol="0">
              <a:spAutoFit/>
            </a:bodyPr>
            <a:lstStyle/>
            <a:p>
              <a:r>
                <a:rPr lang="es-AR" b="1" dirty="0"/>
                <a:t>ESTADO INSEGURO</a:t>
              </a:r>
            </a:p>
          </p:txBody>
        </p:sp>
        <p:grpSp>
          <p:nvGrpSpPr>
            <p:cNvPr id="51" name="8 Grupo"/>
            <p:cNvGrpSpPr/>
            <p:nvPr/>
          </p:nvGrpSpPr>
          <p:grpSpPr>
            <a:xfrm>
              <a:off x="3779912" y="1772816"/>
              <a:ext cx="2142238" cy="2846029"/>
              <a:chOff x="1763688" y="2152176"/>
              <a:chExt cx="2448272" cy="2915445"/>
            </a:xfrm>
          </p:grpSpPr>
          <p:sp>
            <p:nvSpPr>
              <p:cNvPr id="53" name="52 Elipse"/>
              <p:cNvSpPr/>
              <p:nvPr/>
            </p:nvSpPr>
            <p:spPr>
              <a:xfrm>
                <a:off x="1763688"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P1</a:t>
                </a:r>
              </a:p>
            </p:txBody>
          </p:sp>
          <p:grpSp>
            <p:nvGrpSpPr>
              <p:cNvPr id="54" name="62 Grupo"/>
              <p:cNvGrpSpPr/>
              <p:nvPr/>
            </p:nvGrpSpPr>
            <p:grpSpPr>
              <a:xfrm>
                <a:off x="2378314" y="2152176"/>
                <a:ext cx="1833646" cy="2915445"/>
                <a:chOff x="2378314" y="2152176"/>
                <a:chExt cx="1833646" cy="2915445"/>
              </a:xfrm>
            </p:grpSpPr>
            <p:sp>
              <p:nvSpPr>
                <p:cNvPr id="55" name="54 Elipse"/>
                <p:cNvSpPr/>
                <p:nvPr/>
              </p:nvSpPr>
              <p:spPr>
                <a:xfrm>
                  <a:off x="3491880" y="3241077"/>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P2</a:t>
                  </a:r>
                </a:p>
              </p:txBody>
            </p:sp>
            <p:grpSp>
              <p:nvGrpSpPr>
                <p:cNvPr id="56" name="41 Grupo"/>
                <p:cNvGrpSpPr/>
                <p:nvPr/>
              </p:nvGrpSpPr>
              <p:grpSpPr>
                <a:xfrm>
                  <a:off x="2668931" y="4347541"/>
                  <a:ext cx="720080" cy="720080"/>
                  <a:chOff x="3172987" y="4419549"/>
                  <a:chExt cx="720080" cy="720080"/>
                </a:xfrm>
              </p:grpSpPr>
              <p:sp>
                <p:nvSpPr>
                  <p:cNvPr id="63" name="18 Rectángulo"/>
                  <p:cNvSpPr/>
                  <p:nvPr/>
                </p:nvSpPr>
                <p:spPr>
                  <a:xfrm>
                    <a:off x="3172987" y="4419549"/>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R2</a:t>
                    </a:r>
                  </a:p>
                </p:txBody>
              </p:sp>
              <p:sp>
                <p:nvSpPr>
                  <p:cNvPr id="64" name="63 Elipse"/>
                  <p:cNvSpPr/>
                  <p:nvPr/>
                </p:nvSpPr>
                <p:spPr>
                  <a:xfrm>
                    <a:off x="3419872" y="4419549"/>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57" name="38 Grupo"/>
                <p:cNvGrpSpPr/>
                <p:nvPr/>
              </p:nvGrpSpPr>
              <p:grpSpPr>
                <a:xfrm>
                  <a:off x="2689505" y="2152176"/>
                  <a:ext cx="720080" cy="720080"/>
                  <a:chOff x="2689505" y="2152176"/>
                  <a:chExt cx="720080" cy="720080"/>
                </a:xfrm>
              </p:grpSpPr>
              <p:sp>
                <p:nvSpPr>
                  <p:cNvPr id="61" name="17 Rectángulo"/>
                  <p:cNvSpPr/>
                  <p:nvPr/>
                </p:nvSpPr>
                <p:spPr>
                  <a:xfrm>
                    <a:off x="2689505" y="2152176"/>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R1</a:t>
                    </a:r>
                  </a:p>
                </p:txBody>
              </p:sp>
              <p:sp>
                <p:nvSpPr>
                  <p:cNvPr id="62" name="61 Elipse"/>
                  <p:cNvSpPr/>
                  <p:nvPr/>
                </p:nvSpPr>
                <p:spPr>
                  <a:xfrm>
                    <a:off x="2915816" y="257719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cxnSp>
              <p:nvCxnSpPr>
                <p:cNvPr id="58" name="57 Conector recto de flecha"/>
                <p:cNvCxnSpPr>
                  <a:stCxn id="55" idx="0"/>
                </p:cNvCxnSpPr>
                <p:nvPr/>
              </p:nvCxnSpPr>
              <p:spPr>
                <a:xfrm flipH="1" flipV="1">
                  <a:off x="3409585" y="2872256"/>
                  <a:ext cx="442335" cy="3688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62" idx="2"/>
                  <a:endCxn id="53" idx="7"/>
                </p:cNvCxnSpPr>
                <p:nvPr/>
              </p:nvCxnSpPr>
              <p:spPr>
                <a:xfrm flipH="1">
                  <a:off x="2378314" y="2649207"/>
                  <a:ext cx="537502" cy="7306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59 Conector recto de flecha"/>
                <p:cNvCxnSpPr>
                  <a:stCxn id="53" idx="5"/>
                </p:cNvCxnSpPr>
                <p:nvPr/>
              </p:nvCxnSpPr>
              <p:spPr>
                <a:xfrm>
                  <a:off x="2378314" y="3838149"/>
                  <a:ext cx="290617" cy="509392"/>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grpSp>
      </p:grpSp>
      <p:cxnSp>
        <p:nvCxnSpPr>
          <p:cNvPr id="65" name="64 Conector recto de flecha"/>
          <p:cNvCxnSpPr>
            <a:endCxn id="55" idx="4"/>
          </p:cNvCxnSpPr>
          <p:nvPr/>
        </p:nvCxnSpPr>
        <p:spPr>
          <a:xfrm flipV="1">
            <a:off x="6876256" y="3531149"/>
            <a:ext cx="387043" cy="4646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0" name="69 Grupo"/>
          <p:cNvGrpSpPr/>
          <p:nvPr/>
        </p:nvGrpSpPr>
        <p:grpSpPr>
          <a:xfrm>
            <a:off x="1619672" y="1844824"/>
            <a:ext cx="3111621" cy="3670667"/>
            <a:chOff x="1619672" y="1844824"/>
            <a:chExt cx="3111621" cy="3670667"/>
          </a:xfrm>
        </p:grpSpPr>
        <p:grpSp>
          <p:nvGrpSpPr>
            <p:cNvPr id="49" name="48 Grupo"/>
            <p:cNvGrpSpPr/>
            <p:nvPr/>
          </p:nvGrpSpPr>
          <p:grpSpPr>
            <a:xfrm>
              <a:off x="1835696" y="1844824"/>
              <a:ext cx="2142238" cy="2846029"/>
              <a:chOff x="539552" y="1717953"/>
              <a:chExt cx="2142238" cy="2846029"/>
            </a:xfrm>
          </p:grpSpPr>
          <p:grpSp>
            <p:nvGrpSpPr>
              <p:cNvPr id="9" name="8 Grupo"/>
              <p:cNvGrpSpPr/>
              <p:nvPr/>
            </p:nvGrpSpPr>
            <p:grpSpPr>
              <a:xfrm>
                <a:off x="539552" y="1717953"/>
                <a:ext cx="2142238" cy="2846029"/>
                <a:chOff x="1763688" y="2152176"/>
                <a:chExt cx="2448272" cy="2915445"/>
              </a:xfrm>
            </p:grpSpPr>
            <p:sp>
              <p:nvSpPr>
                <p:cNvPr id="10" name="9 Elipse"/>
                <p:cNvSpPr/>
                <p:nvPr/>
              </p:nvSpPr>
              <p:spPr>
                <a:xfrm>
                  <a:off x="1763688" y="3284984"/>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P1</a:t>
                  </a:r>
                </a:p>
              </p:txBody>
            </p:sp>
            <p:grpSp>
              <p:nvGrpSpPr>
                <p:cNvPr id="11" name="62 Grupo"/>
                <p:cNvGrpSpPr/>
                <p:nvPr/>
              </p:nvGrpSpPr>
              <p:grpSpPr>
                <a:xfrm>
                  <a:off x="2378314" y="2152176"/>
                  <a:ext cx="1833646" cy="2915445"/>
                  <a:chOff x="2378314" y="2152176"/>
                  <a:chExt cx="1833646" cy="2915445"/>
                </a:xfrm>
              </p:grpSpPr>
              <p:sp>
                <p:nvSpPr>
                  <p:cNvPr id="12" name="11 Elipse"/>
                  <p:cNvSpPr/>
                  <p:nvPr/>
                </p:nvSpPr>
                <p:spPr>
                  <a:xfrm>
                    <a:off x="3491880" y="3241077"/>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P2</a:t>
                    </a:r>
                  </a:p>
                </p:txBody>
              </p:sp>
              <p:grpSp>
                <p:nvGrpSpPr>
                  <p:cNvPr id="13" name="41 Grupo"/>
                  <p:cNvGrpSpPr/>
                  <p:nvPr/>
                </p:nvGrpSpPr>
                <p:grpSpPr>
                  <a:xfrm>
                    <a:off x="2668931" y="4347541"/>
                    <a:ext cx="720080" cy="720080"/>
                    <a:chOff x="3172987" y="4419549"/>
                    <a:chExt cx="720080" cy="720080"/>
                  </a:xfrm>
                </p:grpSpPr>
                <p:sp>
                  <p:nvSpPr>
                    <p:cNvPr id="33" name="18 Rectángulo"/>
                    <p:cNvSpPr/>
                    <p:nvPr/>
                  </p:nvSpPr>
                  <p:spPr>
                    <a:xfrm>
                      <a:off x="3172987" y="4419549"/>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R2</a:t>
                      </a:r>
                    </a:p>
                  </p:txBody>
                </p:sp>
                <p:sp>
                  <p:nvSpPr>
                    <p:cNvPr id="34" name="33 Elipse"/>
                    <p:cNvSpPr/>
                    <p:nvPr/>
                  </p:nvSpPr>
                  <p:spPr>
                    <a:xfrm>
                      <a:off x="3419872" y="4419549"/>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4" name="38 Grupo"/>
                  <p:cNvGrpSpPr/>
                  <p:nvPr/>
                </p:nvGrpSpPr>
                <p:grpSpPr>
                  <a:xfrm>
                    <a:off x="2689505" y="2152176"/>
                    <a:ext cx="720080" cy="720080"/>
                    <a:chOff x="2689505" y="2152176"/>
                    <a:chExt cx="720080" cy="720080"/>
                  </a:xfrm>
                </p:grpSpPr>
                <p:sp>
                  <p:nvSpPr>
                    <p:cNvPr id="31" name="17 Rectángulo"/>
                    <p:cNvSpPr/>
                    <p:nvPr/>
                  </p:nvSpPr>
                  <p:spPr>
                    <a:xfrm>
                      <a:off x="2689505" y="2152176"/>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R1</a:t>
                      </a:r>
                    </a:p>
                  </p:txBody>
                </p:sp>
                <p:sp>
                  <p:nvSpPr>
                    <p:cNvPr id="32" name="31 Elipse"/>
                    <p:cNvSpPr/>
                    <p:nvPr/>
                  </p:nvSpPr>
                  <p:spPr>
                    <a:xfrm>
                      <a:off x="2915816" y="257719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cxnSp>
                <p:nvCxnSpPr>
                  <p:cNvPr id="17" name="16 Conector recto de flecha"/>
                  <p:cNvCxnSpPr>
                    <a:stCxn id="12" idx="0"/>
                  </p:cNvCxnSpPr>
                  <p:nvPr/>
                </p:nvCxnSpPr>
                <p:spPr>
                  <a:xfrm flipH="1" flipV="1">
                    <a:off x="3409585" y="2872256"/>
                    <a:ext cx="442335" cy="3688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32" idx="2"/>
                    <a:endCxn id="10" idx="7"/>
                  </p:cNvCxnSpPr>
                  <p:nvPr/>
                </p:nvCxnSpPr>
                <p:spPr>
                  <a:xfrm flipH="1">
                    <a:off x="2378314" y="2649207"/>
                    <a:ext cx="537502" cy="7306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5"/>
                  </p:cNvCxnSpPr>
                  <p:nvPr/>
                </p:nvCxnSpPr>
                <p:spPr>
                  <a:xfrm>
                    <a:off x="2378314" y="3838149"/>
                    <a:ext cx="290617" cy="509392"/>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grpSp>
          <p:cxnSp>
            <p:nvCxnSpPr>
              <p:cNvPr id="45" name="44 Conector recto de flecha"/>
              <p:cNvCxnSpPr/>
              <p:nvPr/>
            </p:nvCxnSpPr>
            <p:spPr>
              <a:xfrm flipH="1">
                <a:off x="1945970" y="3429000"/>
                <a:ext cx="249766" cy="425256"/>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69" name="68 CuadroTexto"/>
            <p:cNvSpPr txBox="1"/>
            <p:nvPr/>
          </p:nvSpPr>
          <p:spPr>
            <a:xfrm>
              <a:off x="1619672" y="4869160"/>
              <a:ext cx="3111621" cy="646331"/>
            </a:xfrm>
            <a:prstGeom prst="rect">
              <a:avLst/>
            </a:prstGeom>
            <a:noFill/>
          </p:spPr>
          <p:txBody>
            <a:bodyPr wrap="none" rtlCol="0">
              <a:spAutoFit/>
            </a:bodyPr>
            <a:lstStyle/>
            <a:p>
              <a:r>
                <a:rPr lang="es-AR" b="1" dirty="0"/>
                <a:t>GRAFO DE ASIGNACION </a:t>
              </a:r>
            </a:p>
            <a:p>
              <a:r>
                <a:rPr lang="es-AR" b="1" dirty="0"/>
                <a:t>PARA EVITAR INTERBLOQUEOS</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71400"/>
            <a:ext cx="8229600" cy="1143000"/>
          </a:xfrm>
        </p:spPr>
        <p:txBody>
          <a:bodyPr/>
          <a:lstStyle/>
          <a:p>
            <a:r>
              <a:rPr lang="es-AR" b="1" dirty="0"/>
              <a:t>Algoritmo del Banquero</a:t>
            </a:r>
          </a:p>
        </p:txBody>
      </p:sp>
      <p:sp>
        <p:nvSpPr>
          <p:cNvPr id="3" name="2 Marcador de contenido"/>
          <p:cNvSpPr>
            <a:spLocks noGrp="1"/>
          </p:cNvSpPr>
          <p:nvPr>
            <p:ph idx="1"/>
          </p:nvPr>
        </p:nvSpPr>
        <p:spPr>
          <a:xfrm>
            <a:off x="457200" y="836712"/>
            <a:ext cx="8229600" cy="5760640"/>
          </a:xfrm>
        </p:spPr>
        <p:txBody>
          <a:bodyPr>
            <a:normAutofit fontScale="70000" lnSpcReduction="20000"/>
          </a:bodyPr>
          <a:lstStyle/>
          <a:p>
            <a:r>
              <a:rPr lang="es-ES" dirty="0"/>
              <a:t>Sirve para los sistemas en los que tienen </a:t>
            </a:r>
            <a:r>
              <a:rPr lang="es-ES" b="1" dirty="0">
                <a:solidFill>
                  <a:srgbClr val="00B050"/>
                </a:solidFill>
              </a:rPr>
              <a:t>múltiples instancias </a:t>
            </a:r>
            <a:r>
              <a:rPr lang="es-ES" dirty="0"/>
              <a:t>en cada uno de sus recursos.</a:t>
            </a:r>
          </a:p>
          <a:p>
            <a:r>
              <a:rPr lang="es-AR" dirty="0"/>
              <a:t>Cada proceso debe reclamar a priori el máximo uso.  Cuando un proceso requiere un recurso puede tener que esperar.   Cuando un proceso obtiene todos sus recursos debe retornarlos en una cantidad finita de tiempo.</a:t>
            </a:r>
            <a:endParaRPr lang="es-ES" dirty="0"/>
          </a:p>
          <a:p>
            <a:r>
              <a:rPr lang="es-ES" dirty="0"/>
              <a:t>Donde “n” es el numero de procesos y “m” es el numero de tipo de recursos.</a:t>
            </a:r>
          </a:p>
          <a:p>
            <a:endParaRPr lang="es-ES" dirty="0"/>
          </a:p>
          <a:p>
            <a:pPr marL="0" indent="0">
              <a:buNone/>
            </a:pPr>
            <a:r>
              <a:rPr lang="es-ES" b="1" dirty="0"/>
              <a:t>Condiciones para aplicarlo:</a:t>
            </a:r>
          </a:p>
          <a:p>
            <a:r>
              <a:rPr lang="es-AR" dirty="0"/>
              <a:t>Se debe conocer la máxima demanda de recursos por anticipado.</a:t>
            </a:r>
          </a:p>
          <a:p>
            <a:r>
              <a:rPr lang="es-AR" dirty="0"/>
              <a:t>Los procesos deben ser independientes, es decir que puedan ser ejecutados en cualquier orden. Por lo tanto su ejecución no debe estar forzada por condiciones de sincronización.</a:t>
            </a:r>
          </a:p>
          <a:p>
            <a:r>
              <a:rPr lang="es-AR" dirty="0"/>
              <a:t>Debe haber un número fijo de recursos a utilizar y un número fijo de procesos.</a:t>
            </a:r>
          </a:p>
          <a:p>
            <a:r>
              <a:rPr lang="es-AR" dirty="0"/>
              <a:t>Los procesos no pueden finalizar mientras retengan recursos.</a:t>
            </a:r>
          </a:p>
          <a:p>
            <a:pPr marL="0" indent="0">
              <a:buNone/>
            </a:pPr>
            <a:endParaRPr lang="es-ES" dirty="0"/>
          </a:p>
          <a:p>
            <a:pPr marL="0" lvl="0" indent="0">
              <a:buNone/>
            </a:pPr>
            <a:endParaRPr lang="es-AR" sz="2400" dirty="0"/>
          </a:p>
          <a:p>
            <a:pPr>
              <a:buNone/>
            </a:pPr>
            <a:endParaRPr lang="es-A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Algoritmo del Banquero</a:t>
            </a:r>
            <a:endParaRPr lang="es-AR" dirty="0"/>
          </a:p>
        </p:txBody>
      </p:sp>
      <p:sp>
        <p:nvSpPr>
          <p:cNvPr id="3" name="Marcador de contenido 2"/>
          <p:cNvSpPr>
            <a:spLocks noGrp="1"/>
          </p:cNvSpPr>
          <p:nvPr>
            <p:ph idx="1"/>
          </p:nvPr>
        </p:nvSpPr>
        <p:spPr/>
        <p:txBody>
          <a:bodyPr>
            <a:normAutofit fontScale="92500" lnSpcReduction="20000"/>
          </a:bodyPr>
          <a:lstStyle/>
          <a:p>
            <a:pPr lvl="0"/>
            <a:r>
              <a:rPr lang="es-ES" dirty="0"/>
              <a:t>Se necesitan las siguientes estructuras:</a:t>
            </a:r>
          </a:p>
          <a:p>
            <a:pPr marL="0" lvl="0" indent="0">
              <a:buNone/>
            </a:pPr>
            <a:endParaRPr lang="es-AR" sz="2800" dirty="0"/>
          </a:p>
          <a:p>
            <a:pPr lvl="1"/>
            <a:r>
              <a:rPr lang="es-ES" b="1" dirty="0" err="1"/>
              <a:t>Avaliable</a:t>
            </a:r>
            <a:r>
              <a:rPr lang="es-ES" b="1" dirty="0"/>
              <a:t> / Disponibles</a:t>
            </a:r>
            <a:r>
              <a:rPr lang="es-ES" dirty="0"/>
              <a:t>: un vector de longitud “</a:t>
            </a:r>
            <a:r>
              <a:rPr lang="es-ES" b="1" dirty="0"/>
              <a:t>m”</a:t>
            </a:r>
            <a:r>
              <a:rPr lang="es-ES" dirty="0"/>
              <a:t> que indica el número de recursos disponibles.</a:t>
            </a:r>
            <a:endParaRPr lang="es-AR" sz="2400" dirty="0"/>
          </a:p>
          <a:p>
            <a:pPr lvl="1"/>
            <a:r>
              <a:rPr lang="es-ES" b="1" dirty="0"/>
              <a:t>Max/Matriz de máximos</a:t>
            </a:r>
            <a:r>
              <a:rPr lang="es-ES" dirty="0"/>
              <a:t>: Una matriz de </a:t>
            </a:r>
            <a:r>
              <a:rPr lang="es-ES" b="1" dirty="0"/>
              <a:t>“n</a:t>
            </a:r>
            <a:r>
              <a:rPr lang="es-ES" dirty="0"/>
              <a:t> x </a:t>
            </a:r>
            <a:r>
              <a:rPr lang="es-ES" b="1" dirty="0"/>
              <a:t>m” </a:t>
            </a:r>
            <a:r>
              <a:rPr lang="es-ES" dirty="0"/>
              <a:t>que indica la demanda máxima de cada proceso (n: </a:t>
            </a:r>
            <a:r>
              <a:rPr lang="es-ES" dirty="0" err="1"/>
              <a:t>cant</a:t>
            </a:r>
            <a:r>
              <a:rPr lang="es-ES" dirty="0"/>
              <a:t>. De procesos) .</a:t>
            </a:r>
            <a:endParaRPr lang="es-AR" sz="2400" dirty="0"/>
          </a:p>
          <a:p>
            <a:pPr lvl="1"/>
            <a:r>
              <a:rPr lang="es-ES" b="1" dirty="0"/>
              <a:t>Asignación/</a:t>
            </a:r>
            <a:r>
              <a:rPr lang="es-ES" b="1" dirty="0" err="1"/>
              <a:t>Allocation</a:t>
            </a:r>
            <a:r>
              <a:rPr lang="es-ES" b="1" dirty="0"/>
              <a:t>: </a:t>
            </a:r>
            <a:r>
              <a:rPr lang="es-ES" dirty="0"/>
              <a:t>también una matriz de “</a:t>
            </a:r>
            <a:r>
              <a:rPr lang="es-ES" b="1" dirty="0"/>
              <a:t>n</a:t>
            </a:r>
            <a:r>
              <a:rPr lang="es-ES" dirty="0"/>
              <a:t> x </a:t>
            </a:r>
            <a:r>
              <a:rPr lang="es-ES" b="1" dirty="0"/>
              <a:t>m</a:t>
            </a:r>
            <a:r>
              <a:rPr lang="es-ES" dirty="0"/>
              <a:t>” que muestra el número de recursos de cada tipo actualmente asignados a cada proceso.</a:t>
            </a:r>
            <a:endParaRPr lang="es-AR" sz="2400" dirty="0"/>
          </a:p>
          <a:p>
            <a:pPr lvl="1"/>
            <a:r>
              <a:rPr lang="es-ES" b="1" dirty="0"/>
              <a:t>Necesidad/</a:t>
            </a:r>
            <a:r>
              <a:rPr lang="es-ES" b="1" dirty="0" err="1"/>
              <a:t>Need</a:t>
            </a:r>
            <a:r>
              <a:rPr lang="es-ES" b="1" dirty="0"/>
              <a:t>: </a:t>
            </a:r>
            <a:r>
              <a:rPr lang="es-ES" dirty="0"/>
              <a:t>otra matriz de “n x m” que indica la necesidad restante de recursos de cada proceso</a:t>
            </a:r>
            <a:endParaRPr lang="es-AR" dirty="0"/>
          </a:p>
        </p:txBody>
      </p:sp>
    </p:spTree>
    <p:extLst>
      <p:ext uri="{BB962C8B-B14F-4D97-AF65-F5344CB8AC3E}">
        <p14:creationId xmlns:p14="http://schemas.microsoft.com/office/powerpoint/2010/main" val="3818496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99392"/>
            <a:ext cx="8229600" cy="1143000"/>
          </a:xfrm>
        </p:spPr>
        <p:txBody>
          <a:bodyPr>
            <a:normAutofit fontScale="90000"/>
          </a:bodyPr>
          <a:lstStyle/>
          <a:p>
            <a:r>
              <a:rPr lang="es-AR" b="1" dirty="0"/>
              <a:t>Algoritmo de Solicitación de Recursos</a:t>
            </a:r>
          </a:p>
        </p:txBody>
      </p:sp>
      <p:sp>
        <p:nvSpPr>
          <p:cNvPr id="3" name="Marcador de contenido 2"/>
          <p:cNvSpPr>
            <a:spLocks noGrp="1"/>
          </p:cNvSpPr>
          <p:nvPr>
            <p:ph idx="1"/>
          </p:nvPr>
        </p:nvSpPr>
        <p:spPr>
          <a:xfrm>
            <a:off x="457200" y="908720"/>
            <a:ext cx="8229600" cy="2016224"/>
          </a:xfrm>
        </p:spPr>
        <p:txBody>
          <a:bodyPr>
            <a:normAutofit/>
          </a:bodyPr>
          <a:lstStyle/>
          <a:p>
            <a:r>
              <a:rPr lang="es-AR" sz="2700" b="1" dirty="0" err="1"/>
              <a:t>Request</a:t>
            </a:r>
            <a:r>
              <a:rPr lang="es-AR" sz="2700" b="1" dirty="0"/>
              <a:t> “i” </a:t>
            </a:r>
            <a:r>
              <a:rPr lang="es-AR" sz="2700" dirty="0"/>
              <a:t>= Vector de Solicitud Proceso “i”</a:t>
            </a:r>
          </a:p>
          <a:p>
            <a:r>
              <a:rPr lang="es-AR" sz="2700" b="1" dirty="0" err="1"/>
              <a:t>Need</a:t>
            </a:r>
            <a:r>
              <a:rPr lang="es-AR" sz="2700" b="1" dirty="0"/>
              <a:t> “i” </a:t>
            </a:r>
            <a:r>
              <a:rPr lang="es-AR" sz="2700" dirty="0"/>
              <a:t>= Vector de Recursos </a:t>
            </a:r>
            <a:r>
              <a:rPr lang="es-AR" sz="2700" dirty="0" err="1"/>
              <a:t>Maximos</a:t>
            </a:r>
            <a:r>
              <a:rPr lang="es-AR" sz="2700" dirty="0"/>
              <a:t> que declara necesitar Proceso “i”</a:t>
            </a:r>
          </a:p>
          <a:p>
            <a:r>
              <a:rPr lang="es-AR" sz="2700" b="1" dirty="0" err="1"/>
              <a:t>Avaliable”i</a:t>
            </a:r>
            <a:r>
              <a:rPr lang="es-AR" sz="2700" dirty="0"/>
              <a:t>”= Vector de </a:t>
            </a:r>
            <a:r>
              <a:rPr lang="es-AR" sz="2700" dirty="0" err="1"/>
              <a:t>Dispobilbles</a:t>
            </a:r>
            <a:r>
              <a:rPr lang="es-AR" sz="2700" dirty="0"/>
              <a:t> del Proceso “i”</a:t>
            </a:r>
          </a:p>
        </p:txBody>
      </p:sp>
      <p:sp>
        <p:nvSpPr>
          <p:cNvPr id="4" name="Rectángulo 3"/>
          <p:cNvSpPr/>
          <p:nvPr/>
        </p:nvSpPr>
        <p:spPr>
          <a:xfrm>
            <a:off x="457200" y="2943826"/>
            <a:ext cx="8686800" cy="2923877"/>
          </a:xfrm>
          <a:prstGeom prst="rect">
            <a:avLst/>
          </a:prstGeom>
        </p:spPr>
        <p:txBody>
          <a:bodyPr wrap="square">
            <a:spAutoFit/>
          </a:bodyPr>
          <a:lstStyle/>
          <a:p>
            <a:r>
              <a:rPr lang="es-AR" sz="3000" dirty="0"/>
              <a:t>1) Si </a:t>
            </a:r>
            <a:r>
              <a:rPr lang="es-AR" sz="3000" b="1" dirty="0" err="1"/>
              <a:t>Request</a:t>
            </a:r>
            <a:r>
              <a:rPr lang="es-AR" sz="3000" b="1" dirty="0"/>
              <a:t> </a:t>
            </a:r>
            <a:r>
              <a:rPr lang="es-AR" sz="3200" dirty="0"/>
              <a:t>≤</a:t>
            </a:r>
            <a:r>
              <a:rPr lang="es-AR" sz="3000" b="1" dirty="0"/>
              <a:t> </a:t>
            </a:r>
            <a:r>
              <a:rPr lang="es-AR" sz="3000" b="1" dirty="0" err="1"/>
              <a:t>Need</a:t>
            </a:r>
            <a:r>
              <a:rPr lang="es-AR" sz="3000" dirty="0"/>
              <a:t>, ir al paso 2. En caso contrario se genera error ya que el proceso requiere mas recursos que la cantidad máxima que había Declarado.</a:t>
            </a:r>
          </a:p>
          <a:p>
            <a:r>
              <a:rPr lang="es-AR" sz="3000" dirty="0"/>
              <a:t>2)Si </a:t>
            </a:r>
            <a:r>
              <a:rPr lang="es-AR" sz="3000" b="1" dirty="0" err="1"/>
              <a:t>Request</a:t>
            </a:r>
            <a:r>
              <a:rPr lang="es-AR" sz="3000" b="1" dirty="0"/>
              <a:t> </a:t>
            </a:r>
            <a:r>
              <a:rPr lang="es-AR" sz="3200" dirty="0"/>
              <a:t>≤</a:t>
            </a:r>
            <a:r>
              <a:rPr lang="es-AR" sz="3000" b="1" dirty="0"/>
              <a:t> </a:t>
            </a:r>
            <a:r>
              <a:rPr lang="es-AR" sz="3000" b="1" dirty="0" err="1"/>
              <a:t>Available</a:t>
            </a:r>
            <a:r>
              <a:rPr lang="es-AR" sz="3000" dirty="0"/>
              <a:t>, ir al Paso 3. En caso contrario el proceso deberá esperar a que se liberen mas recursos.</a:t>
            </a:r>
          </a:p>
        </p:txBody>
      </p:sp>
    </p:spTree>
    <p:extLst>
      <p:ext uri="{BB962C8B-B14F-4D97-AF65-F5344CB8AC3E}">
        <p14:creationId xmlns:p14="http://schemas.microsoft.com/office/powerpoint/2010/main" val="2241399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Algoritmo de Solicitación de Recursos</a:t>
            </a:r>
            <a:endParaRPr lang="es-AR" dirty="0"/>
          </a:p>
        </p:txBody>
      </p:sp>
      <p:sp>
        <p:nvSpPr>
          <p:cNvPr id="3" name="Marcador de contenido 2"/>
          <p:cNvSpPr>
            <a:spLocks noGrp="1"/>
          </p:cNvSpPr>
          <p:nvPr>
            <p:ph idx="1"/>
          </p:nvPr>
        </p:nvSpPr>
        <p:spPr>
          <a:xfrm>
            <a:off x="1115616" y="3034120"/>
            <a:ext cx="6552728" cy="2044824"/>
          </a:xfrm>
        </p:spPr>
        <p:txBody>
          <a:bodyPr/>
          <a:lstStyle/>
          <a:p>
            <a:r>
              <a:rPr lang="es-AR" b="1" dirty="0" err="1"/>
              <a:t>Avaliable</a:t>
            </a:r>
            <a:r>
              <a:rPr lang="es-AR" b="1" dirty="0"/>
              <a:t> = </a:t>
            </a:r>
            <a:r>
              <a:rPr lang="es-AR" b="1" dirty="0" err="1"/>
              <a:t>Avaliable</a:t>
            </a:r>
            <a:r>
              <a:rPr lang="es-AR" b="1" dirty="0"/>
              <a:t> – </a:t>
            </a:r>
            <a:r>
              <a:rPr lang="es-AR" b="1" dirty="0" err="1"/>
              <a:t>Request</a:t>
            </a:r>
            <a:endParaRPr lang="es-AR" b="1" dirty="0"/>
          </a:p>
          <a:p>
            <a:r>
              <a:rPr lang="es-AR" b="1" dirty="0" err="1"/>
              <a:t>Allocation</a:t>
            </a:r>
            <a:r>
              <a:rPr lang="es-AR" b="1" dirty="0"/>
              <a:t> = </a:t>
            </a:r>
            <a:r>
              <a:rPr lang="es-AR" b="1" dirty="0" err="1"/>
              <a:t>Allocation</a:t>
            </a:r>
            <a:r>
              <a:rPr lang="es-AR" b="1" dirty="0"/>
              <a:t> + </a:t>
            </a:r>
            <a:r>
              <a:rPr lang="es-AR" b="1" dirty="0" err="1"/>
              <a:t>Request</a:t>
            </a:r>
            <a:endParaRPr lang="es-AR" b="1" dirty="0"/>
          </a:p>
          <a:p>
            <a:r>
              <a:rPr lang="es-AR" b="1" dirty="0" err="1"/>
              <a:t>Need</a:t>
            </a:r>
            <a:r>
              <a:rPr lang="es-AR" b="1" dirty="0"/>
              <a:t> = </a:t>
            </a:r>
            <a:r>
              <a:rPr lang="es-AR" b="1" dirty="0" err="1"/>
              <a:t>Need</a:t>
            </a:r>
            <a:r>
              <a:rPr lang="es-AR" b="1" dirty="0"/>
              <a:t> – </a:t>
            </a:r>
            <a:r>
              <a:rPr lang="es-AR" b="1" dirty="0" err="1"/>
              <a:t>Request</a:t>
            </a:r>
            <a:endParaRPr lang="es-AR" b="1" dirty="0"/>
          </a:p>
          <a:p>
            <a:endParaRPr lang="es-AR" dirty="0"/>
          </a:p>
        </p:txBody>
      </p:sp>
      <p:sp>
        <p:nvSpPr>
          <p:cNvPr id="7" name="Rectángulo 6"/>
          <p:cNvSpPr/>
          <p:nvPr/>
        </p:nvSpPr>
        <p:spPr>
          <a:xfrm>
            <a:off x="755576" y="1556792"/>
            <a:ext cx="8686800" cy="1477328"/>
          </a:xfrm>
          <a:prstGeom prst="rect">
            <a:avLst/>
          </a:prstGeom>
        </p:spPr>
        <p:txBody>
          <a:bodyPr wrap="square">
            <a:spAutoFit/>
          </a:bodyPr>
          <a:lstStyle/>
          <a:p>
            <a:r>
              <a:rPr lang="es-AR" sz="3000" dirty="0"/>
              <a:t>3)Se le asignaron los recursos a Pi, modificando el estado al siguiente estado:</a:t>
            </a:r>
          </a:p>
          <a:p>
            <a:endParaRPr lang="es-AR" sz="3000" dirty="0"/>
          </a:p>
        </p:txBody>
      </p:sp>
    </p:spTree>
    <p:extLst>
      <p:ext uri="{BB962C8B-B14F-4D97-AF65-F5344CB8AC3E}">
        <p14:creationId xmlns:p14="http://schemas.microsoft.com/office/powerpoint/2010/main" val="486760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2708920"/>
            <a:ext cx="8229600" cy="1143000"/>
          </a:xfrm>
        </p:spPr>
        <p:txBody>
          <a:bodyPr/>
          <a:lstStyle/>
          <a:p>
            <a:r>
              <a:rPr lang="es-AR" b="1" dirty="0"/>
              <a:t>Detección de Interbloqueos</a:t>
            </a:r>
            <a:endParaRPr lang="es-AR" dirty="0"/>
          </a:p>
        </p:txBody>
      </p:sp>
    </p:spTree>
    <p:extLst>
      <p:ext uri="{BB962C8B-B14F-4D97-AF65-F5344CB8AC3E}">
        <p14:creationId xmlns:p14="http://schemas.microsoft.com/office/powerpoint/2010/main" val="1020388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Detección de Interbloqueos</a:t>
            </a:r>
          </a:p>
        </p:txBody>
      </p:sp>
      <p:sp>
        <p:nvSpPr>
          <p:cNvPr id="3" name="2 Marcador de contenido"/>
          <p:cNvSpPr>
            <a:spLocks noGrp="1"/>
          </p:cNvSpPr>
          <p:nvPr>
            <p:ph idx="1"/>
          </p:nvPr>
        </p:nvSpPr>
        <p:spPr/>
        <p:txBody>
          <a:bodyPr>
            <a:normAutofit fontScale="85000" lnSpcReduction="10000"/>
          </a:bodyPr>
          <a:lstStyle/>
          <a:p>
            <a:pPr>
              <a:buNone/>
            </a:pPr>
            <a:r>
              <a:rPr lang="es-ES" u="sng" dirty="0"/>
              <a:t>Detección de interbloqueos:</a:t>
            </a:r>
            <a:endParaRPr lang="es-AR" dirty="0"/>
          </a:p>
          <a:p>
            <a:pPr>
              <a:buNone/>
            </a:pPr>
            <a:r>
              <a:rPr lang="es-ES" dirty="0"/>
              <a:t> </a:t>
            </a:r>
            <a:endParaRPr lang="es-AR" dirty="0"/>
          </a:p>
          <a:p>
            <a:pPr>
              <a:buNone/>
            </a:pPr>
            <a:r>
              <a:rPr lang="es-ES" dirty="0"/>
              <a:t>	En los casos en el que el sistema no emplea ningún algoritmo de prevención, ni de evasión, entonces puede producirse un interbloqueo. Por lo que el sistema debe proporcionar:</a:t>
            </a:r>
            <a:endParaRPr lang="es-AR" dirty="0"/>
          </a:p>
          <a:p>
            <a:pPr lvl="0"/>
            <a:r>
              <a:rPr lang="es-ES" dirty="0"/>
              <a:t>Un algoritmo que examine el estado del sistema para determinar si se ha producido un interbloqueo</a:t>
            </a:r>
            <a:endParaRPr lang="es-AR" dirty="0"/>
          </a:p>
          <a:p>
            <a:pPr lvl="0"/>
            <a:r>
              <a:rPr lang="es-ES" dirty="0"/>
              <a:t>Un algoritmo para recuperarse del interbloqueo</a:t>
            </a:r>
            <a:endParaRPr lang="es-AR" dirty="0"/>
          </a:p>
          <a:p>
            <a:pPr>
              <a:buNone/>
            </a:pPr>
            <a:r>
              <a:rPr lang="es-ES" dirty="0"/>
              <a:t> </a:t>
            </a:r>
            <a:endParaRPr lang="es-AR" dirty="0"/>
          </a:p>
          <a:p>
            <a:pPr>
              <a:buNone/>
            </a:pPr>
            <a:endParaRPr lang="es-AR" dirty="0"/>
          </a:p>
        </p:txBody>
      </p:sp>
    </p:spTree>
    <p:extLst>
      <p:ext uri="{BB962C8B-B14F-4D97-AF65-F5344CB8AC3E}">
        <p14:creationId xmlns:p14="http://schemas.microsoft.com/office/powerpoint/2010/main" val="14108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Interbloqueos</a:t>
            </a:r>
          </a:p>
        </p:txBody>
      </p:sp>
      <p:sp>
        <p:nvSpPr>
          <p:cNvPr id="3" name="2 Marcador de contenido"/>
          <p:cNvSpPr>
            <a:spLocks noGrp="1"/>
          </p:cNvSpPr>
          <p:nvPr>
            <p:ph idx="1"/>
          </p:nvPr>
        </p:nvSpPr>
        <p:spPr/>
        <p:txBody>
          <a:bodyPr/>
          <a:lstStyle/>
          <a:p>
            <a:pPr>
              <a:buNone/>
            </a:pPr>
            <a:r>
              <a:rPr lang="es-ES" dirty="0"/>
              <a:t>	</a:t>
            </a:r>
            <a:r>
              <a:rPr lang="es-ES" b="1" dirty="0"/>
              <a:t>Interbloqueo </a:t>
            </a:r>
            <a:r>
              <a:rPr lang="es-ES" dirty="0"/>
              <a:t>se lo denomina a la situación en la que varios procesos se encuentran a la espera de un suceso (adquisición o liberación de uno o más recursos  que están siendo asignados). Pero que sólo puede producirse por la actividad de otros procesos  (es decir, también están esperando a que se liberen las instancias que necesitan para terminar con su ejecución).</a:t>
            </a:r>
            <a:endParaRPr lang="es-AR" dirty="0"/>
          </a:p>
          <a:p>
            <a:endParaRPr lang="es-A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188640"/>
            <a:ext cx="8229600" cy="1143000"/>
          </a:xfrm>
        </p:spPr>
        <p:txBody>
          <a:bodyPr>
            <a:normAutofit fontScale="90000"/>
          </a:bodyPr>
          <a:lstStyle/>
          <a:p>
            <a:r>
              <a:rPr lang="es-AR" b="1" dirty="0"/>
              <a:t>Una sola Instancia de cada tipo de Recurso</a:t>
            </a:r>
          </a:p>
        </p:txBody>
      </p:sp>
      <p:sp>
        <p:nvSpPr>
          <p:cNvPr id="6" name="5 CuadroTexto"/>
          <p:cNvSpPr txBox="1"/>
          <p:nvPr/>
        </p:nvSpPr>
        <p:spPr>
          <a:xfrm>
            <a:off x="539552" y="5661248"/>
            <a:ext cx="3960440" cy="369332"/>
          </a:xfrm>
          <a:prstGeom prst="rect">
            <a:avLst/>
          </a:prstGeom>
          <a:noFill/>
        </p:spPr>
        <p:txBody>
          <a:bodyPr wrap="square" rtlCol="0">
            <a:spAutoFit/>
          </a:bodyPr>
          <a:lstStyle/>
          <a:p>
            <a:r>
              <a:rPr lang="es-AR" b="1" dirty="0"/>
              <a:t>Grafo de Asignación de los Recursos</a:t>
            </a:r>
          </a:p>
        </p:txBody>
      </p:sp>
      <p:grpSp>
        <p:nvGrpSpPr>
          <p:cNvPr id="99" name="98 Grupo"/>
          <p:cNvGrpSpPr/>
          <p:nvPr/>
        </p:nvGrpSpPr>
        <p:grpSpPr>
          <a:xfrm>
            <a:off x="1043608" y="1412776"/>
            <a:ext cx="2952328" cy="4015303"/>
            <a:chOff x="899592" y="620688"/>
            <a:chExt cx="2952328" cy="4015303"/>
          </a:xfrm>
        </p:grpSpPr>
        <p:sp>
          <p:nvSpPr>
            <p:cNvPr id="13" name="12 Elipse"/>
            <p:cNvSpPr/>
            <p:nvPr/>
          </p:nvSpPr>
          <p:spPr>
            <a:xfrm>
              <a:off x="899592" y="2878653"/>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P1</a:t>
              </a:r>
            </a:p>
          </p:txBody>
        </p:sp>
        <p:sp>
          <p:nvSpPr>
            <p:cNvPr id="15" name="14 Elipse"/>
            <p:cNvSpPr/>
            <p:nvPr/>
          </p:nvSpPr>
          <p:spPr>
            <a:xfrm>
              <a:off x="1994990" y="2868367"/>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P2</a:t>
              </a:r>
            </a:p>
          </p:txBody>
        </p:sp>
        <p:sp>
          <p:nvSpPr>
            <p:cNvPr id="23" name="18 Rectángulo"/>
            <p:cNvSpPr/>
            <p:nvPr/>
          </p:nvSpPr>
          <p:spPr>
            <a:xfrm>
              <a:off x="899592" y="3878193"/>
              <a:ext cx="630070" cy="702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R2</a:t>
              </a:r>
            </a:p>
          </p:txBody>
        </p:sp>
        <p:sp>
          <p:nvSpPr>
            <p:cNvPr id="21" name="17 Rectángulo"/>
            <p:cNvSpPr/>
            <p:nvPr/>
          </p:nvSpPr>
          <p:spPr>
            <a:xfrm>
              <a:off x="899592" y="1700809"/>
              <a:ext cx="630070" cy="702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R1</a:t>
              </a:r>
            </a:p>
          </p:txBody>
        </p:sp>
        <p:cxnSp>
          <p:nvCxnSpPr>
            <p:cNvPr id="18" name="17 Conector recto de flecha"/>
            <p:cNvCxnSpPr/>
            <p:nvPr/>
          </p:nvCxnSpPr>
          <p:spPr>
            <a:xfrm flipH="1" flipV="1">
              <a:off x="2346028" y="2403743"/>
              <a:ext cx="9001" cy="4646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17 Rectángulo"/>
            <p:cNvSpPr/>
            <p:nvPr/>
          </p:nvSpPr>
          <p:spPr>
            <a:xfrm>
              <a:off x="2069722" y="1700808"/>
              <a:ext cx="630070" cy="702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R3</a:t>
              </a:r>
            </a:p>
          </p:txBody>
        </p:sp>
        <p:sp>
          <p:nvSpPr>
            <p:cNvPr id="26" name="18 Rectángulo"/>
            <p:cNvSpPr/>
            <p:nvPr/>
          </p:nvSpPr>
          <p:spPr>
            <a:xfrm>
              <a:off x="3149842" y="3933056"/>
              <a:ext cx="630070" cy="702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R5</a:t>
              </a:r>
            </a:p>
          </p:txBody>
        </p:sp>
        <p:sp>
          <p:nvSpPr>
            <p:cNvPr id="27" name="26 Elipse"/>
            <p:cNvSpPr/>
            <p:nvPr/>
          </p:nvSpPr>
          <p:spPr>
            <a:xfrm>
              <a:off x="3221850" y="2868366"/>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P3</a:t>
              </a:r>
            </a:p>
          </p:txBody>
        </p:sp>
        <p:sp>
          <p:nvSpPr>
            <p:cNvPr id="36" name="17 Rectángulo"/>
            <p:cNvSpPr/>
            <p:nvPr/>
          </p:nvSpPr>
          <p:spPr>
            <a:xfrm>
              <a:off x="3221850" y="1717953"/>
              <a:ext cx="630070" cy="702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R4</a:t>
              </a:r>
            </a:p>
          </p:txBody>
        </p:sp>
        <p:cxnSp>
          <p:nvCxnSpPr>
            <p:cNvPr id="37" name="36 Conector recto de flecha"/>
            <p:cNvCxnSpPr>
              <a:stCxn id="15" idx="7"/>
            </p:cNvCxnSpPr>
            <p:nvPr/>
          </p:nvCxnSpPr>
          <p:spPr>
            <a:xfrm flipV="1">
              <a:off x="2532788" y="2420889"/>
              <a:ext cx="671060" cy="54012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a:stCxn id="15" idx="5"/>
            </p:cNvCxnSpPr>
            <p:nvPr/>
          </p:nvCxnSpPr>
          <p:spPr>
            <a:xfrm>
              <a:off x="2532788" y="3408361"/>
              <a:ext cx="599052" cy="5246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a:endCxn id="15" idx="1"/>
            </p:cNvCxnSpPr>
            <p:nvPr/>
          </p:nvCxnSpPr>
          <p:spPr>
            <a:xfrm>
              <a:off x="1475656" y="2372696"/>
              <a:ext cx="611606" cy="5883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50 Elipse"/>
            <p:cNvSpPr/>
            <p:nvPr/>
          </p:nvSpPr>
          <p:spPr>
            <a:xfrm>
              <a:off x="1997714" y="3933056"/>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P4</a:t>
              </a:r>
            </a:p>
          </p:txBody>
        </p:sp>
        <p:cxnSp>
          <p:nvCxnSpPr>
            <p:cNvPr id="73" name="72 Conector recto de flecha"/>
            <p:cNvCxnSpPr>
              <a:stCxn id="23" idx="0"/>
              <a:endCxn id="13" idx="4"/>
            </p:cNvCxnSpPr>
            <p:nvPr/>
          </p:nvCxnSpPr>
          <p:spPr>
            <a:xfrm flipV="1">
              <a:off x="1214627" y="3511295"/>
              <a:ext cx="0" cy="3668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75 Conector recto de flecha"/>
            <p:cNvCxnSpPr/>
            <p:nvPr/>
          </p:nvCxnSpPr>
          <p:spPr>
            <a:xfrm flipV="1">
              <a:off x="1187624" y="2420888"/>
              <a:ext cx="0" cy="43890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78 Conector recto de flecha"/>
            <p:cNvCxnSpPr>
              <a:stCxn id="36" idx="2"/>
              <a:endCxn id="27" idx="0"/>
            </p:cNvCxnSpPr>
            <p:nvPr/>
          </p:nvCxnSpPr>
          <p:spPr>
            <a:xfrm>
              <a:off x="3536885" y="2420888"/>
              <a:ext cx="0" cy="4474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81 Conector recto de flecha"/>
            <p:cNvCxnSpPr/>
            <p:nvPr/>
          </p:nvCxnSpPr>
          <p:spPr>
            <a:xfrm>
              <a:off x="3563888" y="3501008"/>
              <a:ext cx="0" cy="4474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82 Elipse"/>
            <p:cNvSpPr/>
            <p:nvPr/>
          </p:nvSpPr>
          <p:spPr>
            <a:xfrm>
              <a:off x="2051720" y="620688"/>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P5</a:t>
              </a:r>
            </a:p>
          </p:txBody>
        </p:sp>
        <p:cxnSp>
          <p:nvCxnSpPr>
            <p:cNvPr id="84" name="83 Conector recto de flecha"/>
            <p:cNvCxnSpPr>
              <a:stCxn id="25" idx="0"/>
              <a:endCxn id="83" idx="4"/>
            </p:cNvCxnSpPr>
            <p:nvPr/>
          </p:nvCxnSpPr>
          <p:spPr>
            <a:xfrm flipH="1" flipV="1">
              <a:off x="2366755" y="1253330"/>
              <a:ext cx="18002" cy="4474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86 Conector recto de flecha"/>
            <p:cNvCxnSpPr>
              <a:stCxn id="51" idx="2"/>
            </p:cNvCxnSpPr>
            <p:nvPr/>
          </p:nvCxnSpPr>
          <p:spPr>
            <a:xfrm flipH="1" flipV="1">
              <a:off x="1529662" y="4245091"/>
              <a:ext cx="468052" cy="42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endCxn id="51" idx="6"/>
            </p:cNvCxnSpPr>
            <p:nvPr/>
          </p:nvCxnSpPr>
          <p:spPr>
            <a:xfrm flipH="1" flipV="1">
              <a:off x="2627784" y="4249377"/>
              <a:ext cx="468052" cy="857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0" name="99 Grupo"/>
          <p:cNvGrpSpPr/>
          <p:nvPr/>
        </p:nvGrpSpPr>
        <p:grpSpPr>
          <a:xfrm>
            <a:off x="4932040" y="2436318"/>
            <a:ext cx="2952328" cy="2720874"/>
            <a:chOff x="899592" y="1844824"/>
            <a:chExt cx="2952328" cy="2720874"/>
          </a:xfrm>
        </p:grpSpPr>
        <p:sp>
          <p:nvSpPr>
            <p:cNvPr id="101" name="100 Elipse"/>
            <p:cNvSpPr/>
            <p:nvPr/>
          </p:nvSpPr>
          <p:spPr>
            <a:xfrm>
              <a:off x="899592" y="2878653"/>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P1</a:t>
              </a:r>
            </a:p>
          </p:txBody>
        </p:sp>
        <p:sp>
          <p:nvSpPr>
            <p:cNvPr id="102" name="101 Elipse"/>
            <p:cNvSpPr/>
            <p:nvPr/>
          </p:nvSpPr>
          <p:spPr>
            <a:xfrm>
              <a:off x="1994990" y="2868366"/>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P2</a:t>
              </a:r>
            </a:p>
          </p:txBody>
        </p:sp>
        <p:sp>
          <p:nvSpPr>
            <p:cNvPr id="108" name="107 Elipse"/>
            <p:cNvSpPr/>
            <p:nvPr/>
          </p:nvSpPr>
          <p:spPr>
            <a:xfrm>
              <a:off x="3221850" y="2868366"/>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P3</a:t>
              </a:r>
            </a:p>
          </p:txBody>
        </p:sp>
        <p:sp>
          <p:nvSpPr>
            <p:cNvPr id="113" name="112 Elipse"/>
            <p:cNvSpPr/>
            <p:nvPr/>
          </p:nvSpPr>
          <p:spPr>
            <a:xfrm>
              <a:off x="1997714" y="3933056"/>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P4</a:t>
              </a:r>
            </a:p>
          </p:txBody>
        </p:sp>
        <p:cxnSp>
          <p:nvCxnSpPr>
            <p:cNvPr id="114" name="113 Conector recto de flecha"/>
            <p:cNvCxnSpPr>
              <a:stCxn id="101" idx="5"/>
              <a:endCxn id="113" idx="1"/>
            </p:cNvCxnSpPr>
            <p:nvPr/>
          </p:nvCxnSpPr>
          <p:spPr>
            <a:xfrm>
              <a:off x="1437390" y="3418647"/>
              <a:ext cx="652596" cy="6070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116 Conector recto de flecha"/>
            <p:cNvCxnSpPr>
              <a:stCxn id="108" idx="3"/>
              <a:endCxn id="113" idx="7"/>
            </p:cNvCxnSpPr>
            <p:nvPr/>
          </p:nvCxnSpPr>
          <p:spPr>
            <a:xfrm flipH="1">
              <a:off x="2535512" y="3408360"/>
              <a:ext cx="778610" cy="6173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117 Elipse"/>
            <p:cNvSpPr/>
            <p:nvPr/>
          </p:nvSpPr>
          <p:spPr>
            <a:xfrm>
              <a:off x="1979712" y="1844824"/>
              <a:ext cx="630070" cy="632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P5</a:t>
              </a:r>
            </a:p>
          </p:txBody>
        </p:sp>
        <p:cxnSp>
          <p:nvCxnSpPr>
            <p:cNvPr id="119" name="118 Conector recto de flecha"/>
            <p:cNvCxnSpPr>
              <a:stCxn id="102" idx="0"/>
              <a:endCxn id="118" idx="4"/>
            </p:cNvCxnSpPr>
            <p:nvPr/>
          </p:nvCxnSpPr>
          <p:spPr>
            <a:xfrm flipH="1" flipV="1">
              <a:off x="2294747" y="2477466"/>
              <a:ext cx="15278" cy="390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119 Conector recto de flecha"/>
            <p:cNvCxnSpPr>
              <a:stCxn id="102" idx="4"/>
              <a:endCxn id="113" idx="0"/>
            </p:cNvCxnSpPr>
            <p:nvPr/>
          </p:nvCxnSpPr>
          <p:spPr>
            <a:xfrm>
              <a:off x="2310025" y="3501008"/>
              <a:ext cx="2724"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29" name="128 Conector recto de flecha"/>
          <p:cNvCxnSpPr>
            <a:stCxn id="101" idx="6"/>
            <a:endCxn id="102" idx="2"/>
          </p:cNvCxnSpPr>
          <p:nvPr/>
        </p:nvCxnSpPr>
        <p:spPr>
          <a:xfrm flipV="1">
            <a:off x="5562110" y="3776181"/>
            <a:ext cx="465328" cy="102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132 Conector recto de flecha"/>
          <p:cNvCxnSpPr>
            <a:stCxn id="102" idx="6"/>
            <a:endCxn id="108" idx="2"/>
          </p:cNvCxnSpPr>
          <p:nvPr/>
        </p:nvCxnSpPr>
        <p:spPr>
          <a:xfrm>
            <a:off x="6657508" y="3776181"/>
            <a:ext cx="59679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136 CuadroTexto"/>
          <p:cNvSpPr txBox="1"/>
          <p:nvPr/>
        </p:nvSpPr>
        <p:spPr>
          <a:xfrm>
            <a:off x="5508104" y="5651956"/>
            <a:ext cx="1728192" cy="369332"/>
          </a:xfrm>
          <a:prstGeom prst="rect">
            <a:avLst/>
          </a:prstGeom>
          <a:noFill/>
        </p:spPr>
        <p:txBody>
          <a:bodyPr wrap="square" rtlCol="0">
            <a:spAutoFit/>
          </a:bodyPr>
          <a:lstStyle/>
          <a:p>
            <a:r>
              <a:rPr lang="es-AR" b="1" dirty="0"/>
              <a:t>Grafo de Espera</a:t>
            </a:r>
          </a:p>
        </p:txBody>
      </p:sp>
    </p:spTree>
    <p:extLst>
      <p:ext uri="{BB962C8B-B14F-4D97-AF65-F5344CB8AC3E}">
        <p14:creationId xmlns:p14="http://schemas.microsoft.com/office/powerpoint/2010/main" val="803877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435280" cy="1282154"/>
          </a:xfrm>
        </p:spPr>
        <p:txBody>
          <a:bodyPr>
            <a:normAutofit fontScale="90000"/>
          </a:bodyPr>
          <a:lstStyle/>
          <a:p>
            <a:r>
              <a:rPr lang="es-AR" b="1" dirty="0"/>
              <a:t>Utilización del Algoritmo de Detección</a:t>
            </a:r>
          </a:p>
        </p:txBody>
      </p:sp>
      <p:sp>
        <p:nvSpPr>
          <p:cNvPr id="3" name="2 Marcador de contenido"/>
          <p:cNvSpPr>
            <a:spLocks noGrp="1"/>
          </p:cNvSpPr>
          <p:nvPr>
            <p:ph idx="1"/>
          </p:nvPr>
        </p:nvSpPr>
        <p:spPr/>
        <p:txBody>
          <a:bodyPr>
            <a:normAutofit lnSpcReduction="10000"/>
          </a:bodyPr>
          <a:lstStyle/>
          <a:p>
            <a:r>
              <a:rPr lang="es-AR" dirty="0"/>
              <a:t>Los interbloqueos se producen cuando algún proceso realiza una solicitud que no se puede conceder de forma inmediata (este dato nos puede servir para identificar que proceso causa el interbloqueo).</a:t>
            </a:r>
          </a:p>
          <a:p>
            <a:r>
              <a:rPr lang="es-AR" dirty="0"/>
              <a:t>Esta solicitud puede ser la solicitud final que complete una cadena de procesos de espera.</a:t>
            </a:r>
          </a:p>
          <a:p>
            <a:r>
              <a:rPr lang="es-AR" dirty="0"/>
              <a:t>Cada uno de los interbloqueos es una arista del ciclo del grafo de recursos.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Recuperación ante un interbloqueo</a:t>
            </a:r>
            <a:endParaRPr lang="es-AR" b="1" dirty="0"/>
          </a:p>
        </p:txBody>
      </p:sp>
      <p:sp>
        <p:nvSpPr>
          <p:cNvPr id="3" name="2 Marcador de contenido"/>
          <p:cNvSpPr>
            <a:spLocks noGrp="1"/>
          </p:cNvSpPr>
          <p:nvPr>
            <p:ph idx="1"/>
          </p:nvPr>
        </p:nvSpPr>
        <p:spPr/>
        <p:txBody>
          <a:bodyPr>
            <a:normAutofit/>
          </a:bodyPr>
          <a:lstStyle/>
          <a:p>
            <a:r>
              <a:rPr lang="es-ES" dirty="0"/>
              <a:t>Existen diferentes soluciones para resolver el interbloqueo. Una es informar al operador y que este trate de forma manual el problema. Ó que se interrumpa uno o más procesos para romper la cadena de espera circular. Otra alternativa consiste en desalojar algunos recursos de uno o más procesos bloqueados</a:t>
            </a:r>
            <a:endParaRPr lang="es-A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412776"/>
            <a:ext cx="8229600" cy="1143000"/>
          </a:xfrm>
        </p:spPr>
        <p:txBody>
          <a:bodyPr>
            <a:normAutofit/>
          </a:bodyPr>
          <a:lstStyle/>
          <a:p>
            <a:pPr lvl="0"/>
            <a:r>
              <a:rPr lang="es-ES" b="1" dirty="0"/>
              <a:t>Terminación de procesos</a:t>
            </a:r>
            <a:endParaRPr lang="es-AR" b="1" dirty="0"/>
          </a:p>
        </p:txBody>
      </p:sp>
      <p:sp>
        <p:nvSpPr>
          <p:cNvPr id="3" name="2 Marcador de contenido"/>
          <p:cNvSpPr>
            <a:spLocks noGrp="1"/>
          </p:cNvSpPr>
          <p:nvPr>
            <p:ph idx="1"/>
          </p:nvPr>
        </p:nvSpPr>
        <p:spPr>
          <a:xfrm>
            <a:off x="585900" y="2420888"/>
            <a:ext cx="7992888" cy="4032448"/>
          </a:xfrm>
        </p:spPr>
        <p:txBody>
          <a:bodyPr>
            <a:normAutofit fontScale="55000" lnSpcReduction="20000"/>
          </a:bodyPr>
          <a:lstStyle/>
          <a:p>
            <a:r>
              <a:rPr lang="es-ES" b="1" dirty="0"/>
              <a:t>Interrumpir todos los procesos </a:t>
            </a:r>
            <a:r>
              <a:rPr lang="es-ES" b="1" dirty="0" err="1"/>
              <a:t>interbloqueados</a:t>
            </a:r>
            <a:endParaRPr lang="es-ES" b="1" dirty="0"/>
          </a:p>
          <a:p>
            <a:pPr>
              <a:buNone/>
            </a:pPr>
            <a:endParaRPr lang="es-ES" b="1" dirty="0"/>
          </a:p>
          <a:p>
            <a:pPr>
              <a:buNone/>
            </a:pPr>
            <a:r>
              <a:rPr lang="es-ES" dirty="0"/>
              <a:t>Terminar un proceso puede acarrear problemas, por ejemplo, si se elimina un proceso en el que estaba escribiendo un archivo, este puede generar un error</a:t>
            </a:r>
            <a:endParaRPr lang="es-ES" b="1" dirty="0"/>
          </a:p>
          <a:p>
            <a:pPr>
              <a:buNone/>
            </a:pPr>
            <a:endParaRPr lang="es-ES" b="1" dirty="0"/>
          </a:p>
          <a:p>
            <a:r>
              <a:rPr lang="es-ES" b="1" dirty="0"/>
              <a:t>Interrumpir un proceso cada vez hasta que el ciclo de interbloqueo se elimine</a:t>
            </a:r>
          </a:p>
          <a:p>
            <a:pPr>
              <a:buNone/>
            </a:pPr>
            <a:r>
              <a:rPr lang="es-ES" b="1" dirty="0"/>
              <a:t>Debe tomar una decisión respecto a  cual de todos los procesos eliminar.</a:t>
            </a:r>
          </a:p>
          <a:p>
            <a:pPr>
              <a:buNone/>
            </a:pPr>
            <a:endParaRPr lang="es-ES" b="1" dirty="0"/>
          </a:p>
          <a:p>
            <a:pPr marL="342900" lvl="2" indent="-342900" fontAlgn="base">
              <a:spcAft>
                <a:spcPct val="0"/>
              </a:spcAft>
              <a:buNone/>
              <a:tabLst>
                <a:tab pos="1820863" algn="l"/>
              </a:tabLst>
            </a:pPr>
            <a:r>
              <a:rPr lang="es-ES" sz="3200" b="1" dirty="0"/>
              <a:t>	- La prioridad del proceso</a:t>
            </a:r>
            <a:endParaRPr lang="es-AR" sz="3200" b="1" dirty="0"/>
          </a:p>
          <a:p>
            <a:pPr marL="342900" lvl="2" indent="-342900" fontAlgn="base">
              <a:spcAft>
                <a:spcPct val="0"/>
              </a:spcAft>
              <a:buNone/>
              <a:tabLst>
                <a:tab pos="1820863" algn="l"/>
              </a:tabLst>
            </a:pPr>
            <a:r>
              <a:rPr lang="es-ES" sz="3200" b="1" dirty="0"/>
              <a:t>	- Durante cuánto tiempo ha estado ejecutándose.</a:t>
            </a:r>
            <a:endParaRPr lang="es-AR" sz="3200" b="1" dirty="0"/>
          </a:p>
          <a:p>
            <a:pPr marL="342900" lvl="2" indent="-342900" fontAlgn="base">
              <a:spcAft>
                <a:spcPct val="0"/>
              </a:spcAft>
              <a:buNone/>
              <a:tabLst>
                <a:tab pos="1820863" algn="l"/>
              </a:tabLst>
            </a:pPr>
            <a:r>
              <a:rPr lang="es-ES" sz="3200" b="1" dirty="0"/>
              <a:t>	- Cuántos y qué tipos de recursos ha utilizado.</a:t>
            </a:r>
            <a:endParaRPr lang="es-AR" sz="3200" b="1" dirty="0"/>
          </a:p>
          <a:p>
            <a:pPr marL="342900" lvl="2" indent="-342900" fontAlgn="base">
              <a:spcAft>
                <a:spcPct val="0"/>
              </a:spcAft>
              <a:buNone/>
              <a:tabLst>
                <a:tab pos="1820863" algn="l"/>
              </a:tabLst>
            </a:pPr>
            <a:r>
              <a:rPr lang="es-ES" sz="3200" b="1" dirty="0"/>
              <a:t>	- Cuántos más recursos necesita el proceso para completarse.</a:t>
            </a:r>
            <a:endParaRPr lang="es-AR" sz="3200" b="1" dirty="0"/>
          </a:p>
          <a:p>
            <a:pPr marL="342900" lvl="2" indent="-342900" fontAlgn="base">
              <a:spcAft>
                <a:spcPct val="0"/>
              </a:spcAft>
              <a:buNone/>
              <a:tabLst>
                <a:tab pos="1820863" algn="l"/>
              </a:tabLst>
            </a:pPr>
            <a:r>
              <a:rPr lang="es-ES" sz="3200" b="1" dirty="0"/>
              <a:t> 	- Cuántos recurso le hará </a:t>
            </a:r>
            <a:r>
              <a:rPr lang="es-ES" sz="3200" b="1"/>
              <a:t>falta para terminar.</a:t>
            </a:r>
            <a:endParaRPr lang="es-AR" sz="3200" b="1" dirty="0"/>
          </a:p>
          <a:p>
            <a:pPr marL="342900" lvl="2" indent="-342900" fontAlgn="base">
              <a:spcAft>
                <a:spcPct val="0"/>
              </a:spcAft>
              <a:buNone/>
              <a:tabLst>
                <a:tab pos="1820863" algn="l"/>
              </a:tabLst>
            </a:pPr>
            <a:r>
              <a:rPr lang="es-ES" sz="3200" b="1" dirty="0"/>
              <a:t>	- Si se trata de un proceso interactivo o de procesamiento por lotes</a:t>
            </a:r>
          </a:p>
          <a:p>
            <a:pPr>
              <a:buNone/>
            </a:pPr>
            <a:endParaRPr lang="es-AR" b="1" dirty="0"/>
          </a:p>
        </p:txBody>
      </p:sp>
      <p:sp>
        <p:nvSpPr>
          <p:cNvPr id="5" name="1 Título"/>
          <p:cNvSpPr txBox="1">
            <a:spLocks/>
          </p:cNvSpPr>
          <p:nvPr/>
        </p:nvSpPr>
        <p:spPr>
          <a:xfrm>
            <a:off x="395536" y="476672"/>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chemeClr val="tx1"/>
                </a:solidFill>
                <a:effectLst/>
                <a:uLnTx/>
                <a:uFillTx/>
                <a:latin typeface="+mj-lt"/>
                <a:ea typeface="+mj-ea"/>
                <a:cs typeface="+mj-cs"/>
              </a:rPr>
              <a:t>Recuperación ante un interbloqueo</a:t>
            </a:r>
            <a:endParaRPr kumimoji="0" lang="es-AR"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764704"/>
            <a:ext cx="8229600" cy="1143000"/>
          </a:xfrm>
        </p:spPr>
        <p:txBody>
          <a:bodyPr>
            <a:normAutofit/>
          </a:bodyPr>
          <a:lstStyle/>
          <a:p>
            <a:pPr lvl="0"/>
            <a:r>
              <a:rPr lang="es-ES" b="1" dirty="0"/>
              <a:t>Apropiación de recursos</a:t>
            </a:r>
            <a:endParaRPr lang="es-AR" b="1" dirty="0"/>
          </a:p>
        </p:txBody>
      </p:sp>
      <p:sp>
        <p:nvSpPr>
          <p:cNvPr id="3" name="2 Marcador de contenido"/>
          <p:cNvSpPr>
            <a:spLocks noGrp="1"/>
          </p:cNvSpPr>
          <p:nvPr>
            <p:ph idx="1"/>
          </p:nvPr>
        </p:nvSpPr>
        <p:spPr>
          <a:xfrm>
            <a:off x="457200" y="2132856"/>
            <a:ext cx="8229600" cy="4525963"/>
          </a:xfrm>
        </p:spPr>
        <p:txBody>
          <a:bodyPr>
            <a:normAutofit fontScale="70000" lnSpcReduction="20000"/>
          </a:bodyPr>
          <a:lstStyle/>
          <a:p>
            <a:pPr>
              <a:buNone/>
            </a:pPr>
            <a:r>
              <a:rPr lang="es-AR" dirty="0"/>
              <a:t>	</a:t>
            </a:r>
            <a:r>
              <a:rPr lang="es-ES" dirty="0"/>
              <a:t>Con este método, se desalojan los recursos de los procesos de forma sucesiva y asignando dichos recursos a otros procesos hasta que el ciclo de interbloqueo se interrumpa. Se tiene que abordar tres cuestiones:</a:t>
            </a:r>
            <a:endParaRPr lang="es-AR" dirty="0"/>
          </a:p>
          <a:p>
            <a:pPr lvl="0"/>
            <a:endParaRPr lang="es-ES" b="1" dirty="0"/>
          </a:p>
          <a:p>
            <a:pPr lvl="0"/>
            <a:r>
              <a:rPr lang="es-ES" b="1" dirty="0"/>
              <a:t>Selección de una víctima: </a:t>
            </a:r>
            <a:r>
              <a:rPr lang="es-ES" dirty="0"/>
              <a:t>es necesario determinar el orden de apropiación de forma de que se minimicen los costes</a:t>
            </a:r>
            <a:endParaRPr lang="es-ES" b="1" dirty="0"/>
          </a:p>
          <a:p>
            <a:pPr lvl="0"/>
            <a:r>
              <a:rPr lang="es-ES" b="1" dirty="0"/>
              <a:t>Anulación: </a:t>
            </a:r>
            <a:r>
              <a:rPr lang="es-ES" dirty="0"/>
              <a:t>en general, la forma más sencilla para realizar una operación de anulación es la de interrumpir el proceso y reiniciarlo.</a:t>
            </a:r>
            <a:endParaRPr lang="es-AR" dirty="0"/>
          </a:p>
          <a:p>
            <a:pPr lvl="0"/>
            <a:r>
              <a:rPr lang="es-ES" b="1" dirty="0"/>
              <a:t>Inanición: </a:t>
            </a:r>
            <a:r>
              <a:rPr lang="es-ES" dirty="0"/>
              <a:t>puede ocurrir que siempre se elija a la misma víctima. Como resultado de esto, el proceso nunca terminará su tarea. Por lo que se tendrá que verificar, que el proceso haya sido elegido una cantidad pequeña de veces.</a:t>
            </a:r>
            <a:endParaRPr lang="es-AR" dirty="0"/>
          </a:p>
        </p:txBody>
      </p:sp>
      <p:sp>
        <p:nvSpPr>
          <p:cNvPr id="4" name="1 Título"/>
          <p:cNvSpPr txBox="1">
            <a:spLocks/>
          </p:cNvSpPr>
          <p:nvPr/>
        </p:nvSpPr>
        <p:spPr>
          <a:xfrm>
            <a:off x="457200" y="-27384"/>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a:ln>
                  <a:noFill/>
                </a:ln>
                <a:solidFill>
                  <a:schemeClr val="tx1"/>
                </a:solidFill>
                <a:effectLst/>
                <a:uLnTx/>
                <a:uFillTx/>
                <a:latin typeface="+mj-lt"/>
                <a:ea typeface="+mj-ea"/>
                <a:cs typeface="+mj-cs"/>
              </a:rPr>
              <a:t>Recuperación ante un interbloqueo</a:t>
            </a:r>
            <a:endParaRPr kumimoji="0" lang="es-AR"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1 Interbloqueos</a:t>
            </a:r>
            <a:endParaRPr lang="es-AR" dirty="0"/>
          </a:p>
        </p:txBody>
      </p:sp>
      <p:sp>
        <p:nvSpPr>
          <p:cNvPr id="3" name="2 Marcador de contenido"/>
          <p:cNvSpPr>
            <a:spLocks noGrp="1"/>
          </p:cNvSpPr>
          <p:nvPr>
            <p:ph idx="1"/>
          </p:nvPr>
        </p:nvSpPr>
        <p:spPr>
          <a:xfrm>
            <a:off x="457200" y="1600200"/>
            <a:ext cx="8219256" cy="4997152"/>
          </a:xfrm>
        </p:spPr>
        <p:txBody>
          <a:bodyPr/>
          <a:lstStyle/>
          <a:p>
            <a:pPr marL="514350" indent="-514350">
              <a:buAutoNum type="arabicParenR"/>
            </a:pPr>
            <a:r>
              <a:rPr lang="es-AR" dirty="0"/>
              <a:t>Buscamos el Proceso cuya </a:t>
            </a:r>
            <a:r>
              <a:rPr lang="es-AR" b="1" dirty="0"/>
              <a:t>RA+RD ≥ RM</a:t>
            </a:r>
          </a:p>
          <a:p>
            <a:pPr marL="514350" indent="-514350">
              <a:buAutoNum type="arabicParenR"/>
            </a:pPr>
            <a:r>
              <a:rPr lang="es-AR" dirty="0"/>
              <a:t>Suponemos que se asignan dichos Recursos y el proceso termina su ejecución liberando los que tenia retenidos.</a:t>
            </a:r>
          </a:p>
          <a:p>
            <a:pPr marL="514350" indent="-514350">
              <a:buAutoNum type="arabicParenR"/>
            </a:pPr>
            <a:r>
              <a:rPr lang="es-AR" dirty="0"/>
              <a:t>Repetimos el 1er paso con otro proceso hasta terminar todos los procesos</a:t>
            </a:r>
          </a:p>
          <a:p>
            <a:pPr marL="914400" lvl="1" indent="-514350">
              <a:buNone/>
            </a:pPr>
            <a:r>
              <a:rPr lang="es-AR" dirty="0"/>
              <a:t>	- Si se pudo asignar </a:t>
            </a:r>
            <a:r>
              <a:rPr lang="es-AR" b="1" dirty="0"/>
              <a:t>“Sistema Estable” </a:t>
            </a:r>
            <a:r>
              <a:rPr lang="es-AR" dirty="0"/>
              <a:t>(Sin Interbloqueos)</a:t>
            </a:r>
          </a:p>
          <a:p>
            <a:pPr marL="914400" lvl="1" indent="-514350">
              <a:buNone/>
            </a:pPr>
            <a:r>
              <a:rPr lang="es-AR" dirty="0"/>
              <a:t>	- Si no se pudo Asignar </a:t>
            </a:r>
            <a:r>
              <a:rPr lang="es-AR" b="1" dirty="0"/>
              <a:t>“Existe Interbloqueo”</a:t>
            </a:r>
          </a:p>
          <a:p>
            <a:pPr marL="514350" indent="-514350">
              <a:buAutoNum type="arabicParenR"/>
            </a:pPr>
            <a:endParaRPr lang="es-AR"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1 Interbloqueos</a:t>
            </a:r>
          </a:p>
        </p:txBody>
      </p:sp>
      <p:graphicFrame>
        <p:nvGraphicFramePr>
          <p:cNvPr id="7" name="6 Tabla"/>
          <p:cNvGraphicFramePr>
            <a:graphicFrameLocks noGrp="1"/>
          </p:cNvGraphicFramePr>
          <p:nvPr/>
        </p:nvGraphicFramePr>
        <p:xfrm>
          <a:off x="1043608" y="1772816"/>
          <a:ext cx="6552728" cy="3024337"/>
        </p:xfrm>
        <a:graphic>
          <a:graphicData uri="http://schemas.openxmlformats.org/drawingml/2006/table">
            <a:tbl>
              <a:tblPr/>
              <a:tblGrid>
                <a:gridCol w="93610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tblGrid>
              <a:tr h="593007">
                <a:tc>
                  <a:txBody>
                    <a:bodyPr/>
                    <a:lstStyle/>
                    <a:p>
                      <a:pPr algn="ctr" fontAlgn="ctr"/>
                      <a:r>
                        <a:rPr lang="es-AR" sz="1500" b="1" i="0" u="none" strike="noStrike" dirty="0">
                          <a:solidFill>
                            <a:srgbClr val="000000"/>
                          </a:solidFill>
                          <a:latin typeface="Calibri (Cuerpo)"/>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rtl="0" fontAlgn="ctr"/>
                      <a:r>
                        <a:rPr lang="es-AR" sz="1500" b="1" i="0" u="none" strike="noStrike" dirty="0">
                          <a:solidFill>
                            <a:srgbClr val="000000"/>
                          </a:solidFill>
                          <a:latin typeface="Calibri (Cuerpo)"/>
                        </a:rPr>
                        <a:t>Adjudicados (A)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AR"/>
                    </a:p>
                  </a:txBody>
                  <a:tcPr/>
                </a:tc>
                <a:tc hMerge="1">
                  <a:txBody>
                    <a:bodyPr/>
                    <a:lstStyle/>
                    <a:p>
                      <a:endParaRPr lang="es-AR"/>
                    </a:p>
                  </a:txBody>
                  <a:tcPr/>
                </a:tc>
                <a:tc gridSpan="3">
                  <a:txBody>
                    <a:bodyPr/>
                    <a:lstStyle/>
                    <a:p>
                      <a:pPr algn="ctr" rtl="0" fontAlgn="ctr"/>
                      <a:r>
                        <a:rPr lang="es-AR" sz="1500" b="1" i="0" u="none" strike="noStrike" dirty="0">
                          <a:solidFill>
                            <a:srgbClr val="000000"/>
                          </a:solidFill>
                          <a:latin typeface="Calibri (Cuerpo)"/>
                        </a:rPr>
                        <a:t>(M) Máximos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593007">
                <a:tc>
                  <a:txBody>
                    <a:bodyPr/>
                    <a:lstStyle/>
                    <a:p>
                      <a:pPr algn="ctr" fontAlgn="ctr"/>
                      <a:r>
                        <a:rPr lang="es-AR" sz="1500" b="1" i="0" u="none" strike="noStrike" dirty="0">
                          <a:solidFill>
                            <a:srgbClr val="000000"/>
                          </a:solidFill>
                          <a:latin typeface="Calibri (Cuerpo)"/>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R1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a:solidFill>
                            <a:srgbClr val="000000"/>
                          </a:solidFill>
                          <a:latin typeface="Calibri (Cuerpo)"/>
                        </a:rPr>
                        <a:t>R2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a:solidFill>
                            <a:srgbClr val="000000"/>
                          </a:solidFill>
                          <a:latin typeface="Calibri (Cuerpo)"/>
                        </a:rPr>
                        <a:t>R3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93007">
                <a:tc>
                  <a:txBody>
                    <a:bodyPr/>
                    <a:lstStyle/>
                    <a:p>
                      <a:pPr algn="ctr" rtl="0" fontAlgn="ctr"/>
                      <a:r>
                        <a:rPr lang="es-AR" sz="1500" b="1" i="0" u="none" strike="noStrike">
                          <a:solidFill>
                            <a:srgbClr val="000000"/>
                          </a:solidFill>
                          <a:latin typeface="Calibri (Cuerpo)"/>
                        </a:rPr>
                        <a:t>P1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658">
                <a:tc>
                  <a:txBody>
                    <a:bodyPr/>
                    <a:lstStyle/>
                    <a:p>
                      <a:pPr algn="ctr" rtl="0" fontAlgn="ctr"/>
                      <a:r>
                        <a:rPr lang="es-AR" sz="1500" b="1" i="0" u="none" strike="noStrike" dirty="0">
                          <a:solidFill>
                            <a:srgbClr val="000000"/>
                          </a:solidFill>
                          <a:latin typeface="Calibri (Cuerpo)"/>
                        </a:rPr>
                        <a:t>P2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2658">
                <a:tc>
                  <a:txBody>
                    <a:bodyPr/>
                    <a:lstStyle/>
                    <a:p>
                      <a:pPr algn="ctr" rtl="0" fontAlgn="ctr"/>
                      <a:r>
                        <a:rPr lang="es-AR" sz="1500" b="1" i="0" u="none" strike="noStrike" dirty="0">
                          <a:solidFill>
                            <a:srgbClr val="000000"/>
                          </a:solidFill>
                          <a:latin typeface="Calibri (Cuerpo)"/>
                        </a:rPr>
                        <a:t>P3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281677659"/>
              </p:ext>
            </p:extLst>
          </p:nvPr>
        </p:nvGraphicFramePr>
        <p:xfrm>
          <a:off x="1043608" y="5085184"/>
          <a:ext cx="3816423" cy="622658"/>
        </p:xfrm>
        <a:graphic>
          <a:graphicData uri="http://schemas.openxmlformats.org/drawingml/2006/table">
            <a:tbl>
              <a:tblPr/>
              <a:tblGrid>
                <a:gridCol w="1600817">
                  <a:extLst>
                    <a:ext uri="{9D8B030D-6E8A-4147-A177-3AD203B41FA5}">
                      <a16:colId xmlns:a16="http://schemas.microsoft.com/office/drawing/2014/main" val="20000"/>
                    </a:ext>
                  </a:extLst>
                </a:gridCol>
                <a:gridCol w="761549">
                  <a:extLst>
                    <a:ext uri="{9D8B030D-6E8A-4147-A177-3AD203B41FA5}">
                      <a16:colId xmlns:a16="http://schemas.microsoft.com/office/drawing/2014/main" val="20001"/>
                    </a:ext>
                  </a:extLst>
                </a:gridCol>
                <a:gridCol w="694814">
                  <a:extLst>
                    <a:ext uri="{9D8B030D-6E8A-4147-A177-3AD203B41FA5}">
                      <a16:colId xmlns:a16="http://schemas.microsoft.com/office/drawing/2014/main" val="20002"/>
                    </a:ext>
                  </a:extLst>
                </a:gridCol>
                <a:gridCol w="759243">
                  <a:extLst>
                    <a:ext uri="{9D8B030D-6E8A-4147-A177-3AD203B41FA5}">
                      <a16:colId xmlns:a16="http://schemas.microsoft.com/office/drawing/2014/main" val="20003"/>
                    </a:ext>
                  </a:extLst>
                </a:gridCol>
              </a:tblGrid>
              <a:tr h="622658">
                <a:tc>
                  <a:txBody>
                    <a:bodyPr/>
                    <a:lstStyle/>
                    <a:p>
                      <a:pPr algn="ctr" rtl="0" fontAlgn="ctr"/>
                      <a:r>
                        <a:rPr lang="es-AR" sz="1500" b="1" i="0" u="none" strike="noStrike" dirty="0">
                          <a:solidFill>
                            <a:srgbClr val="000000"/>
                          </a:solidFill>
                          <a:latin typeface="Calibri (Cuerpo)"/>
                        </a:rPr>
                        <a:t>Disponibles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 name="2 Marcador de contenido"/>
          <p:cNvSpPr>
            <a:spLocks noGrp="1"/>
          </p:cNvSpPr>
          <p:nvPr>
            <p:ph idx="1"/>
          </p:nvPr>
        </p:nvSpPr>
        <p:spPr>
          <a:xfrm>
            <a:off x="971600" y="6021288"/>
            <a:ext cx="5328592" cy="604664"/>
          </a:xfrm>
        </p:spPr>
        <p:txBody>
          <a:bodyPr>
            <a:normAutofit fontScale="70000" lnSpcReduction="20000"/>
          </a:bodyPr>
          <a:lstStyle/>
          <a:p>
            <a:r>
              <a:rPr lang="es-AR" dirty="0" err="1"/>
              <a:t>Maximos</a:t>
            </a:r>
            <a:r>
              <a:rPr lang="es-AR" dirty="0"/>
              <a:t>(M)=Asignados(A)+Necesarios(Z)</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1 Interbloqueos</a:t>
            </a:r>
            <a:endParaRPr lang="es-AR" dirty="0"/>
          </a:p>
        </p:txBody>
      </p:sp>
      <p:graphicFrame>
        <p:nvGraphicFramePr>
          <p:cNvPr id="5" name="4 Tabla"/>
          <p:cNvGraphicFramePr>
            <a:graphicFrameLocks noGrp="1"/>
          </p:cNvGraphicFramePr>
          <p:nvPr/>
        </p:nvGraphicFramePr>
        <p:xfrm>
          <a:off x="467544" y="1916832"/>
          <a:ext cx="4175336" cy="2431330"/>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fontAlgn="ctr"/>
                      <a:r>
                        <a:rPr lang="es-AR" sz="1500" b="1" i="0" u="none" strike="noStrike" dirty="0">
                          <a:solidFill>
                            <a:srgbClr val="000000"/>
                          </a:solidFill>
                          <a:latin typeface="Calibri (Cuerpo)"/>
                        </a:rPr>
                        <a:t>P2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R1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3007">
                <a:tc>
                  <a:txBody>
                    <a:bodyPr/>
                    <a:lstStyle/>
                    <a:p>
                      <a:pPr algn="ctr" rtl="0" fontAlgn="ctr"/>
                      <a:r>
                        <a:rPr lang="es-AR" sz="1500" b="1" i="0" u="none" strike="noStrike" dirty="0">
                          <a:solidFill>
                            <a:srgbClr val="000000"/>
                          </a:solidFill>
                          <a:latin typeface="Calibri (Cuerpo)"/>
                        </a:rPr>
                        <a:t>Asignado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Disponible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658">
                <a:tc>
                  <a:txBody>
                    <a:bodyPr/>
                    <a:lstStyle/>
                    <a:p>
                      <a:pPr algn="ctr" rtl="0" fontAlgn="ctr"/>
                      <a:r>
                        <a:rPr lang="es-AR" sz="1500" b="1" i="0" u="none" strike="noStrike" dirty="0">
                          <a:solidFill>
                            <a:srgbClr val="000000"/>
                          </a:solidFill>
                          <a:latin typeface="Calibri (Cuerpo)"/>
                        </a:rPr>
                        <a:t>RA+RD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5 Tabla"/>
          <p:cNvGraphicFramePr>
            <a:graphicFrameLocks noGrp="1"/>
          </p:cNvGraphicFramePr>
          <p:nvPr/>
        </p:nvGraphicFramePr>
        <p:xfrm>
          <a:off x="467544" y="4509120"/>
          <a:ext cx="4175336" cy="1838323"/>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rtl="0" fontAlgn="ct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No ≥</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 </a:t>
                      </a: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2658">
                <a:tc>
                  <a:txBody>
                    <a:bodyPr/>
                    <a:lstStyle/>
                    <a:p>
                      <a:pPr algn="ctr" rtl="0" fontAlgn="ctr"/>
                      <a:r>
                        <a:rPr lang="es-AR" sz="1500" b="1" i="0" u="none" strike="noStrike" dirty="0">
                          <a:solidFill>
                            <a:srgbClr val="000000"/>
                          </a:solidFill>
                          <a:latin typeface="Calibri (Cuerpo)"/>
                        </a:rPr>
                        <a:t>Máximo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Cumple?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No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2 Marcador de contenido"/>
          <p:cNvSpPr txBox="1">
            <a:spLocks/>
          </p:cNvSpPr>
          <p:nvPr/>
        </p:nvSpPr>
        <p:spPr>
          <a:xfrm>
            <a:off x="4716016" y="5085184"/>
            <a:ext cx="3960440" cy="12241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No</a:t>
            </a:r>
            <a:r>
              <a:rPr kumimoji="0" lang="es-AR" sz="3200" b="0" i="0" u="none" strike="noStrike" kern="1200" cap="none" spc="0" normalizeH="0" noProof="0" dirty="0">
                <a:ln>
                  <a:noFill/>
                </a:ln>
                <a:solidFill>
                  <a:schemeClr val="tx1"/>
                </a:solidFill>
                <a:effectLst/>
                <a:uLnTx/>
                <a:uFillTx/>
                <a:latin typeface="+mn-lt"/>
                <a:ea typeface="+mn-ea"/>
                <a:cs typeface="+mn-cs"/>
              </a:rPr>
              <a:t> puedo comenzar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s-AR" sz="3200" b="0" i="0" u="none" strike="noStrike" kern="1200" cap="none" spc="0" normalizeH="0" noProof="0" dirty="0">
                <a:ln>
                  <a:noFill/>
                </a:ln>
                <a:solidFill>
                  <a:schemeClr val="tx1"/>
                </a:solidFill>
                <a:effectLst/>
                <a:uLnTx/>
                <a:uFillTx/>
                <a:latin typeface="+mn-lt"/>
                <a:ea typeface="+mn-ea"/>
                <a:cs typeface="+mn-cs"/>
              </a:rPr>
              <a:t>por P2</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2 Marcador de contenido"/>
          <p:cNvSpPr>
            <a:spLocks noGrp="1"/>
          </p:cNvSpPr>
          <p:nvPr>
            <p:ph idx="1"/>
          </p:nvPr>
        </p:nvSpPr>
        <p:spPr>
          <a:xfrm>
            <a:off x="467544" y="1196753"/>
            <a:ext cx="8136904" cy="792088"/>
          </a:xfrm>
        </p:spPr>
        <p:txBody>
          <a:bodyPr/>
          <a:lstStyle/>
          <a:p>
            <a:r>
              <a:rPr lang="es-AR" dirty="0"/>
              <a:t>1) Comprobamos si se puede ejecutar P2</a:t>
            </a:r>
          </a:p>
          <a:p>
            <a:endParaRPr lang="es-A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1 Interbloqueos</a:t>
            </a:r>
            <a:endParaRPr lang="es-AR" dirty="0"/>
          </a:p>
        </p:txBody>
      </p:sp>
      <p:sp>
        <p:nvSpPr>
          <p:cNvPr id="3" name="2 Marcador de contenido"/>
          <p:cNvSpPr>
            <a:spLocks noGrp="1"/>
          </p:cNvSpPr>
          <p:nvPr>
            <p:ph idx="1"/>
          </p:nvPr>
        </p:nvSpPr>
        <p:spPr>
          <a:xfrm>
            <a:off x="467544" y="1196753"/>
            <a:ext cx="8136904" cy="792088"/>
          </a:xfrm>
        </p:spPr>
        <p:txBody>
          <a:bodyPr/>
          <a:lstStyle/>
          <a:p>
            <a:r>
              <a:rPr lang="es-AR" dirty="0"/>
              <a:t>1) Comprobamos si se puede ejecutar P1</a:t>
            </a:r>
          </a:p>
          <a:p>
            <a:endParaRPr lang="es-AR" dirty="0"/>
          </a:p>
        </p:txBody>
      </p:sp>
      <p:graphicFrame>
        <p:nvGraphicFramePr>
          <p:cNvPr id="4" name="3 Tabla"/>
          <p:cNvGraphicFramePr>
            <a:graphicFrameLocks noGrp="1"/>
          </p:cNvGraphicFramePr>
          <p:nvPr/>
        </p:nvGraphicFramePr>
        <p:xfrm>
          <a:off x="467544" y="1916832"/>
          <a:ext cx="4175336" cy="2431330"/>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fontAlgn="ctr"/>
                      <a:r>
                        <a:rPr lang="es-AR" sz="1500" b="1" i="0" u="none" strike="noStrike" dirty="0">
                          <a:solidFill>
                            <a:srgbClr val="000000"/>
                          </a:solidFill>
                          <a:latin typeface="Calibri (Cuerpo)"/>
                        </a:rPr>
                        <a:t>P1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R1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3007">
                <a:tc>
                  <a:txBody>
                    <a:bodyPr/>
                    <a:lstStyle/>
                    <a:p>
                      <a:pPr algn="ctr" rtl="0" fontAlgn="ctr"/>
                      <a:r>
                        <a:rPr lang="es-AR" sz="1500" b="1" i="0" u="none" strike="noStrike" dirty="0">
                          <a:solidFill>
                            <a:srgbClr val="000000"/>
                          </a:solidFill>
                          <a:latin typeface="Calibri (Cuerpo)"/>
                        </a:rPr>
                        <a:t>Asignado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Disponible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658">
                <a:tc>
                  <a:txBody>
                    <a:bodyPr/>
                    <a:lstStyle/>
                    <a:p>
                      <a:pPr algn="ctr" rtl="0" fontAlgn="ctr"/>
                      <a:r>
                        <a:rPr lang="es-AR" sz="1500" b="1" i="0" u="none" strike="noStrike" dirty="0">
                          <a:solidFill>
                            <a:srgbClr val="000000"/>
                          </a:solidFill>
                          <a:latin typeface="Calibri (Cuerpo)"/>
                        </a:rPr>
                        <a:t>RA+RD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5 Tabla"/>
          <p:cNvGraphicFramePr>
            <a:graphicFrameLocks noGrp="1"/>
          </p:cNvGraphicFramePr>
          <p:nvPr/>
        </p:nvGraphicFramePr>
        <p:xfrm>
          <a:off x="467544" y="4509120"/>
          <a:ext cx="4175336" cy="1838323"/>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rtl="0" fontAlgn="ct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No </a:t>
                      </a: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2658">
                <a:tc>
                  <a:txBody>
                    <a:bodyPr/>
                    <a:lstStyle/>
                    <a:p>
                      <a:pPr algn="ctr" rtl="0" fontAlgn="ctr"/>
                      <a:r>
                        <a:rPr lang="es-AR" sz="1500" b="1" i="0" u="none" strike="noStrike" dirty="0">
                          <a:solidFill>
                            <a:srgbClr val="000000"/>
                          </a:solidFill>
                          <a:latin typeface="Calibri (Cuerpo)"/>
                        </a:rPr>
                        <a:t>Máximo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Cumple?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2 Marcador de contenido"/>
          <p:cNvSpPr txBox="1">
            <a:spLocks/>
          </p:cNvSpPr>
          <p:nvPr/>
        </p:nvSpPr>
        <p:spPr>
          <a:xfrm>
            <a:off x="4716016" y="5085184"/>
            <a:ext cx="3960440" cy="12241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No</a:t>
            </a:r>
            <a:r>
              <a:rPr kumimoji="0" lang="es-AR" sz="3200" b="0" i="0" u="none" strike="noStrike" kern="1200" cap="none" spc="0" normalizeH="0" noProof="0" dirty="0">
                <a:ln>
                  <a:noFill/>
                </a:ln>
                <a:solidFill>
                  <a:schemeClr val="tx1"/>
                </a:solidFill>
                <a:effectLst/>
                <a:uLnTx/>
                <a:uFillTx/>
                <a:latin typeface="+mn-lt"/>
                <a:ea typeface="+mn-ea"/>
                <a:cs typeface="+mn-cs"/>
              </a:rPr>
              <a:t> puedo comenzar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s-AR" sz="3200" b="0" i="0" u="none" strike="noStrike" kern="1200" cap="none" spc="0" normalizeH="0" noProof="0" dirty="0">
                <a:ln>
                  <a:noFill/>
                </a:ln>
                <a:solidFill>
                  <a:schemeClr val="tx1"/>
                </a:solidFill>
                <a:effectLst/>
                <a:uLnTx/>
                <a:uFillTx/>
                <a:latin typeface="+mn-lt"/>
                <a:ea typeface="+mn-ea"/>
                <a:cs typeface="+mn-cs"/>
              </a:rPr>
              <a:t>por P1</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1 Interbloqueos</a:t>
            </a:r>
            <a:endParaRPr lang="es-AR" dirty="0"/>
          </a:p>
        </p:txBody>
      </p:sp>
      <p:graphicFrame>
        <p:nvGraphicFramePr>
          <p:cNvPr id="5" name="4 Tabla"/>
          <p:cNvGraphicFramePr>
            <a:graphicFrameLocks noGrp="1"/>
          </p:cNvGraphicFramePr>
          <p:nvPr/>
        </p:nvGraphicFramePr>
        <p:xfrm>
          <a:off x="467544" y="1916832"/>
          <a:ext cx="4175336" cy="2431330"/>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fontAlgn="ctr"/>
                      <a:r>
                        <a:rPr lang="es-AR" sz="1500" b="1" i="0" u="none" strike="noStrike" dirty="0">
                          <a:solidFill>
                            <a:srgbClr val="000000"/>
                          </a:solidFill>
                          <a:latin typeface="Calibri (Cuerpo)"/>
                        </a:rPr>
                        <a:t>P3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R1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3007">
                <a:tc>
                  <a:txBody>
                    <a:bodyPr/>
                    <a:lstStyle/>
                    <a:p>
                      <a:pPr algn="ctr" rtl="0" fontAlgn="ctr"/>
                      <a:r>
                        <a:rPr lang="es-AR" sz="1500" b="1" i="0" u="none" strike="noStrike" dirty="0">
                          <a:solidFill>
                            <a:srgbClr val="000000"/>
                          </a:solidFill>
                          <a:latin typeface="Calibri (Cuerpo)"/>
                        </a:rPr>
                        <a:t>Asignado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Disponible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658">
                <a:tc>
                  <a:txBody>
                    <a:bodyPr/>
                    <a:lstStyle/>
                    <a:p>
                      <a:pPr algn="ctr" rtl="0" fontAlgn="ctr"/>
                      <a:r>
                        <a:rPr lang="es-AR" sz="1500" b="1" i="0" u="none" strike="noStrike" dirty="0">
                          <a:solidFill>
                            <a:srgbClr val="000000"/>
                          </a:solidFill>
                          <a:latin typeface="Calibri (Cuerpo)"/>
                        </a:rPr>
                        <a:t>RA+RD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5 Tabla"/>
          <p:cNvGraphicFramePr>
            <a:graphicFrameLocks noGrp="1"/>
          </p:cNvGraphicFramePr>
          <p:nvPr/>
        </p:nvGraphicFramePr>
        <p:xfrm>
          <a:off x="467544" y="4509120"/>
          <a:ext cx="4175336" cy="1838323"/>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rtl="0" fontAlgn="ct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 </a:t>
                      </a: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2658">
                <a:tc>
                  <a:txBody>
                    <a:bodyPr/>
                    <a:lstStyle/>
                    <a:p>
                      <a:pPr algn="ctr" rtl="0" fontAlgn="ctr"/>
                      <a:r>
                        <a:rPr lang="es-AR" sz="1500" b="1" i="0" u="none" strike="noStrike" dirty="0">
                          <a:solidFill>
                            <a:srgbClr val="000000"/>
                          </a:solidFill>
                          <a:latin typeface="Calibri (Cuerpo)"/>
                        </a:rPr>
                        <a:t>Máximo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Cumple?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2 Marcador de contenido"/>
          <p:cNvSpPr txBox="1">
            <a:spLocks/>
          </p:cNvSpPr>
          <p:nvPr/>
        </p:nvSpPr>
        <p:spPr>
          <a:xfrm>
            <a:off x="4716016" y="5085184"/>
            <a:ext cx="4104456" cy="12241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AR" sz="3200" dirty="0"/>
              <a:t>Debo comenzar</a:t>
            </a:r>
            <a:r>
              <a:rPr kumimoji="0" lang="es-AR" sz="3200" b="0" i="0" u="none" strike="noStrike" kern="1200" cap="none" spc="0" normalizeH="0" noProof="0" dirty="0">
                <a:ln>
                  <a:noFill/>
                </a:ln>
                <a:solidFill>
                  <a:schemeClr val="tx1"/>
                </a:solidFill>
                <a:effectLst/>
                <a:uLnTx/>
                <a:uFillTx/>
                <a:latin typeface="+mn-lt"/>
                <a:ea typeface="+mn-ea"/>
                <a:cs typeface="+mn-cs"/>
              </a:rPr>
              <a:t> por P3</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2 Marcador de contenido"/>
          <p:cNvSpPr>
            <a:spLocks noGrp="1"/>
          </p:cNvSpPr>
          <p:nvPr>
            <p:ph idx="1"/>
          </p:nvPr>
        </p:nvSpPr>
        <p:spPr>
          <a:xfrm>
            <a:off x="467544" y="1196753"/>
            <a:ext cx="8136904" cy="792088"/>
          </a:xfrm>
        </p:spPr>
        <p:txBody>
          <a:bodyPr/>
          <a:lstStyle/>
          <a:p>
            <a:r>
              <a:rPr lang="es-AR" dirty="0"/>
              <a:t>1) Comprobamos si se puede ejecutar P3</a:t>
            </a:r>
          </a:p>
          <a:p>
            <a:endParaRPr lang="es-AR" dirty="0"/>
          </a:p>
        </p:txBody>
      </p:sp>
      <p:sp>
        <p:nvSpPr>
          <p:cNvPr id="9" name="8 Flecha derecha"/>
          <p:cNvSpPr/>
          <p:nvPr/>
        </p:nvSpPr>
        <p:spPr>
          <a:xfrm>
            <a:off x="4716016" y="3789040"/>
            <a:ext cx="8640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2 Marcador de contenido"/>
          <p:cNvSpPr txBox="1">
            <a:spLocks/>
          </p:cNvSpPr>
          <p:nvPr/>
        </p:nvSpPr>
        <p:spPr>
          <a:xfrm>
            <a:off x="5543600" y="3645024"/>
            <a:ext cx="3348880" cy="12241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AR" sz="3200" dirty="0"/>
              <a:t>Nuevo Disponible</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Modelo del Sistema</a:t>
            </a:r>
          </a:p>
        </p:txBody>
      </p:sp>
      <p:sp>
        <p:nvSpPr>
          <p:cNvPr id="3" name="2 Marcador de contenido"/>
          <p:cNvSpPr>
            <a:spLocks noGrp="1"/>
          </p:cNvSpPr>
          <p:nvPr>
            <p:ph idx="1"/>
          </p:nvPr>
        </p:nvSpPr>
        <p:spPr/>
        <p:txBody>
          <a:bodyPr>
            <a:normAutofit lnSpcReduction="10000"/>
          </a:bodyPr>
          <a:lstStyle/>
          <a:p>
            <a:r>
              <a:rPr lang="es-AR" dirty="0"/>
              <a:t> </a:t>
            </a:r>
            <a:r>
              <a:rPr lang="es-ES" dirty="0"/>
              <a:t>En modo de operación normal, un proceso puede seguir la siguiente secuencia para la obtención y aprovechamiento de un recurso:</a:t>
            </a:r>
            <a:endParaRPr lang="es-AR" dirty="0"/>
          </a:p>
          <a:p>
            <a:endParaRPr lang="es-AR" dirty="0"/>
          </a:p>
          <a:p>
            <a:pPr lvl="0"/>
            <a:r>
              <a:rPr lang="es-ES" b="1" dirty="0"/>
              <a:t>Solicitud: </a:t>
            </a:r>
            <a:r>
              <a:rPr lang="es-ES" dirty="0"/>
              <a:t>en el caso en el que el recurso no esté disponible, el proceso se quedará esperando hasta que este se libere.</a:t>
            </a:r>
            <a:endParaRPr lang="es-AR" dirty="0"/>
          </a:p>
          <a:p>
            <a:pPr lvl="0"/>
            <a:r>
              <a:rPr lang="es-ES" b="1" dirty="0"/>
              <a:t>Uso: </a:t>
            </a:r>
            <a:r>
              <a:rPr lang="es-ES" dirty="0"/>
              <a:t>Se opera sobre el recurso.</a:t>
            </a:r>
            <a:endParaRPr lang="es-AR" dirty="0"/>
          </a:p>
          <a:p>
            <a:pPr lvl="0"/>
            <a:r>
              <a:rPr lang="es-ES" b="1" dirty="0"/>
              <a:t>Liberación: </a:t>
            </a:r>
            <a:r>
              <a:rPr lang="es-ES" dirty="0"/>
              <a:t>Deja de utilizarse y lo libera.</a:t>
            </a:r>
            <a:endParaRPr lang="es-A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1 Interbloqueos</a:t>
            </a:r>
            <a:endParaRPr lang="es-AR" dirty="0"/>
          </a:p>
        </p:txBody>
      </p:sp>
      <p:graphicFrame>
        <p:nvGraphicFramePr>
          <p:cNvPr id="5" name="4 Tabla"/>
          <p:cNvGraphicFramePr>
            <a:graphicFrameLocks noGrp="1"/>
          </p:cNvGraphicFramePr>
          <p:nvPr/>
        </p:nvGraphicFramePr>
        <p:xfrm>
          <a:off x="467544" y="1916832"/>
          <a:ext cx="4175336" cy="2431330"/>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fontAlgn="ctr"/>
                      <a:r>
                        <a:rPr lang="es-AR" sz="1500" b="1" i="0" u="none" strike="noStrike" dirty="0">
                          <a:solidFill>
                            <a:srgbClr val="000000"/>
                          </a:solidFill>
                          <a:latin typeface="Calibri (Cuerpo)"/>
                        </a:rPr>
                        <a:t>P1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R1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3007">
                <a:tc>
                  <a:txBody>
                    <a:bodyPr/>
                    <a:lstStyle/>
                    <a:p>
                      <a:pPr algn="ctr" rtl="0" fontAlgn="ctr"/>
                      <a:r>
                        <a:rPr lang="es-AR" sz="1500" b="1" i="0" u="none" strike="noStrike" dirty="0">
                          <a:solidFill>
                            <a:srgbClr val="000000"/>
                          </a:solidFill>
                          <a:latin typeface="Calibri (Cuerpo)"/>
                        </a:rPr>
                        <a:t>Asignado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Disponible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658">
                <a:tc>
                  <a:txBody>
                    <a:bodyPr/>
                    <a:lstStyle/>
                    <a:p>
                      <a:pPr algn="ctr" rtl="0" fontAlgn="ctr"/>
                      <a:r>
                        <a:rPr lang="es-AR" sz="1500" b="1" i="0" u="none" strike="noStrike" dirty="0">
                          <a:solidFill>
                            <a:srgbClr val="000000"/>
                          </a:solidFill>
                          <a:latin typeface="Calibri (Cuerpo)"/>
                        </a:rPr>
                        <a:t>RA+RD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221956106"/>
              </p:ext>
            </p:extLst>
          </p:nvPr>
        </p:nvGraphicFramePr>
        <p:xfrm>
          <a:off x="467544" y="4509120"/>
          <a:ext cx="4175336" cy="1838323"/>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rtl="0" fontAlgn="ct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No </a:t>
                      </a: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2658">
                <a:tc>
                  <a:txBody>
                    <a:bodyPr/>
                    <a:lstStyle/>
                    <a:p>
                      <a:pPr algn="ctr" rtl="0" fontAlgn="ctr"/>
                      <a:r>
                        <a:rPr lang="es-AR" sz="1500" b="1" i="0" u="none" strike="noStrike" dirty="0">
                          <a:solidFill>
                            <a:srgbClr val="000000"/>
                          </a:solidFill>
                          <a:latin typeface="Calibri (Cuerpo)"/>
                        </a:rPr>
                        <a:t>Máximo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Cumple?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2 Marcador de contenido"/>
          <p:cNvSpPr txBox="1">
            <a:spLocks/>
          </p:cNvSpPr>
          <p:nvPr/>
        </p:nvSpPr>
        <p:spPr>
          <a:xfrm>
            <a:off x="4716016" y="5085184"/>
            <a:ext cx="4104456" cy="12241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AR" sz="3200" dirty="0"/>
              <a:t>No puedo seguir con P1</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2 Marcador de contenido"/>
          <p:cNvSpPr>
            <a:spLocks noGrp="1"/>
          </p:cNvSpPr>
          <p:nvPr>
            <p:ph idx="1"/>
          </p:nvPr>
        </p:nvSpPr>
        <p:spPr>
          <a:xfrm>
            <a:off x="467544" y="1124744"/>
            <a:ext cx="8136904" cy="792088"/>
          </a:xfrm>
        </p:spPr>
        <p:txBody>
          <a:bodyPr/>
          <a:lstStyle/>
          <a:p>
            <a:r>
              <a:rPr lang="es-AR" dirty="0"/>
              <a:t>1) Comprobamos si se puede ejecutar P1</a:t>
            </a:r>
          </a:p>
          <a:p>
            <a:endParaRPr lang="es-A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1 Interbloqueos</a:t>
            </a:r>
            <a:endParaRPr lang="es-AR" dirty="0"/>
          </a:p>
        </p:txBody>
      </p:sp>
      <p:graphicFrame>
        <p:nvGraphicFramePr>
          <p:cNvPr id="5" name="4 Tabla"/>
          <p:cNvGraphicFramePr>
            <a:graphicFrameLocks noGrp="1"/>
          </p:cNvGraphicFramePr>
          <p:nvPr/>
        </p:nvGraphicFramePr>
        <p:xfrm>
          <a:off x="467544" y="1916832"/>
          <a:ext cx="4175336" cy="2431330"/>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fontAlgn="ctr"/>
                      <a:r>
                        <a:rPr lang="es-AR" sz="1500" b="1" i="0" u="none" strike="noStrike" dirty="0">
                          <a:solidFill>
                            <a:srgbClr val="000000"/>
                          </a:solidFill>
                          <a:latin typeface="Calibri (Cuerpo)"/>
                        </a:rPr>
                        <a:t>P2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R1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3007">
                <a:tc>
                  <a:txBody>
                    <a:bodyPr/>
                    <a:lstStyle/>
                    <a:p>
                      <a:pPr algn="ctr" rtl="0" fontAlgn="ctr"/>
                      <a:r>
                        <a:rPr lang="es-AR" sz="1500" b="1" i="0" u="none" strike="noStrike" dirty="0">
                          <a:solidFill>
                            <a:srgbClr val="000000"/>
                          </a:solidFill>
                          <a:latin typeface="Calibri (Cuerpo)"/>
                        </a:rPr>
                        <a:t>Asignado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Disponible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658">
                <a:tc>
                  <a:txBody>
                    <a:bodyPr/>
                    <a:lstStyle/>
                    <a:p>
                      <a:pPr algn="ctr" rtl="0" fontAlgn="ctr"/>
                      <a:r>
                        <a:rPr lang="es-AR" sz="1500" b="1" i="0" u="none" strike="noStrike" dirty="0">
                          <a:solidFill>
                            <a:srgbClr val="000000"/>
                          </a:solidFill>
                          <a:latin typeface="Calibri (Cuerpo)"/>
                        </a:rPr>
                        <a:t>RA+RD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5 Tabla"/>
          <p:cNvGraphicFramePr>
            <a:graphicFrameLocks noGrp="1"/>
          </p:cNvGraphicFramePr>
          <p:nvPr/>
        </p:nvGraphicFramePr>
        <p:xfrm>
          <a:off x="467544" y="4509120"/>
          <a:ext cx="4175336" cy="1838323"/>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rtl="0" fontAlgn="ct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 </a:t>
                      </a: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2658">
                <a:tc>
                  <a:txBody>
                    <a:bodyPr/>
                    <a:lstStyle/>
                    <a:p>
                      <a:pPr algn="ctr" rtl="0" fontAlgn="ctr"/>
                      <a:r>
                        <a:rPr lang="es-AR" sz="1500" b="1" i="0" u="none" strike="noStrike" dirty="0">
                          <a:solidFill>
                            <a:srgbClr val="000000"/>
                          </a:solidFill>
                          <a:latin typeface="Calibri (Cuerpo)"/>
                        </a:rPr>
                        <a:t>Máximo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Cumple?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2 Marcador de contenido"/>
          <p:cNvSpPr txBox="1">
            <a:spLocks/>
          </p:cNvSpPr>
          <p:nvPr/>
        </p:nvSpPr>
        <p:spPr>
          <a:xfrm>
            <a:off x="4716016" y="5085184"/>
            <a:ext cx="4104456" cy="12241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AR" sz="3200" dirty="0"/>
              <a:t>Sigo entonces por </a:t>
            </a:r>
            <a:r>
              <a:rPr kumimoji="0" lang="es-AR" sz="3200" b="0" i="0" u="none" strike="noStrike" kern="1200" cap="none" spc="0" normalizeH="0" noProof="0" dirty="0">
                <a:ln>
                  <a:noFill/>
                </a:ln>
                <a:solidFill>
                  <a:schemeClr val="tx1"/>
                </a:solidFill>
                <a:effectLst/>
                <a:uLnTx/>
                <a:uFillTx/>
                <a:latin typeface="+mn-lt"/>
                <a:ea typeface="+mn-ea"/>
                <a:cs typeface="+mn-cs"/>
              </a:rPr>
              <a:t>P2</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2 Marcador de contenido"/>
          <p:cNvSpPr>
            <a:spLocks noGrp="1"/>
          </p:cNvSpPr>
          <p:nvPr>
            <p:ph idx="1"/>
          </p:nvPr>
        </p:nvSpPr>
        <p:spPr>
          <a:xfrm>
            <a:off x="467544" y="1196753"/>
            <a:ext cx="8136904" cy="576063"/>
          </a:xfrm>
        </p:spPr>
        <p:txBody>
          <a:bodyPr>
            <a:normAutofit lnSpcReduction="10000"/>
          </a:bodyPr>
          <a:lstStyle/>
          <a:p>
            <a:r>
              <a:rPr lang="es-AR" dirty="0"/>
              <a:t>1) Comprobamos si se puede ejecutar P2</a:t>
            </a:r>
          </a:p>
          <a:p>
            <a:endParaRPr lang="es-AR" dirty="0"/>
          </a:p>
        </p:txBody>
      </p:sp>
      <p:sp>
        <p:nvSpPr>
          <p:cNvPr id="9" name="8 Flecha derecha"/>
          <p:cNvSpPr/>
          <p:nvPr/>
        </p:nvSpPr>
        <p:spPr>
          <a:xfrm>
            <a:off x="4716016" y="3789040"/>
            <a:ext cx="86409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2 Marcador de contenido"/>
          <p:cNvSpPr txBox="1">
            <a:spLocks/>
          </p:cNvSpPr>
          <p:nvPr/>
        </p:nvSpPr>
        <p:spPr>
          <a:xfrm>
            <a:off x="5543600" y="3645024"/>
            <a:ext cx="3348880" cy="12241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AR" sz="3200" dirty="0"/>
              <a:t>Nuevo Disponible</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1 Interbloqueos</a:t>
            </a:r>
            <a:endParaRPr lang="es-AR" dirty="0"/>
          </a:p>
        </p:txBody>
      </p:sp>
      <p:graphicFrame>
        <p:nvGraphicFramePr>
          <p:cNvPr id="5" name="4 Tabla"/>
          <p:cNvGraphicFramePr>
            <a:graphicFrameLocks noGrp="1"/>
          </p:cNvGraphicFramePr>
          <p:nvPr>
            <p:extLst>
              <p:ext uri="{D42A27DB-BD31-4B8C-83A1-F6EECF244321}">
                <p14:modId xmlns:p14="http://schemas.microsoft.com/office/powerpoint/2010/main" val="1532058235"/>
              </p:ext>
            </p:extLst>
          </p:nvPr>
        </p:nvGraphicFramePr>
        <p:xfrm>
          <a:off x="467544" y="1916832"/>
          <a:ext cx="4175336" cy="2431330"/>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fontAlgn="ctr"/>
                      <a:r>
                        <a:rPr lang="es-AR" sz="1500" b="1" i="0" u="none" strike="noStrike" dirty="0">
                          <a:solidFill>
                            <a:srgbClr val="000000"/>
                          </a:solidFill>
                          <a:latin typeface="Calibri (Cuerpo)"/>
                        </a:rPr>
                        <a:t>P1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R1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R3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3007">
                <a:tc>
                  <a:txBody>
                    <a:bodyPr/>
                    <a:lstStyle/>
                    <a:p>
                      <a:pPr algn="ctr" rtl="0" fontAlgn="ctr"/>
                      <a:r>
                        <a:rPr lang="es-AR" sz="1500" b="1" i="0" u="none" strike="noStrike" dirty="0">
                          <a:solidFill>
                            <a:srgbClr val="000000"/>
                          </a:solidFill>
                          <a:latin typeface="Calibri (Cuerpo)"/>
                        </a:rPr>
                        <a:t>Asignado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Disponible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2658">
                <a:tc>
                  <a:txBody>
                    <a:bodyPr/>
                    <a:lstStyle/>
                    <a:p>
                      <a:pPr algn="ctr" rtl="0" fontAlgn="ctr"/>
                      <a:r>
                        <a:rPr lang="es-AR" sz="1500" b="1" i="0" u="none" strike="noStrike" dirty="0">
                          <a:solidFill>
                            <a:srgbClr val="000000"/>
                          </a:solidFill>
                          <a:latin typeface="Calibri (Cuerpo)"/>
                        </a:rPr>
                        <a:t>RA+RD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5 Tabla"/>
          <p:cNvGraphicFramePr>
            <a:graphicFrameLocks noGrp="1"/>
          </p:cNvGraphicFramePr>
          <p:nvPr/>
        </p:nvGraphicFramePr>
        <p:xfrm>
          <a:off x="467544" y="4509120"/>
          <a:ext cx="4175336" cy="1838323"/>
        </p:xfrm>
        <a:graphic>
          <a:graphicData uri="http://schemas.openxmlformats.org/drawingml/2006/table">
            <a:tbl>
              <a:tblPr/>
              <a:tblGrid>
                <a:gridCol w="1042988">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tblGrid>
              <a:tr h="593007">
                <a:tc>
                  <a:txBody>
                    <a:bodyPr/>
                    <a:lstStyle/>
                    <a:p>
                      <a:pPr algn="ctr" rtl="0" fontAlgn="ct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 </a:t>
                      </a:r>
                      <a:r>
                        <a:rPr lang="es-AR" sz="1600" b="1" dirty="0"/>
                        <a:t>≥</a:t>
                      </a:r>
                      <a:endParaRPr lang="es-AR" sz="1500" b="1" i="0" u="none" strike="noStrike" dirty="0">
                        <a:solidFill>
                          <a:srgbClr val="000000"/>
                        </a:solidFill>
                        <a:latin typeface="Calibri (Cuerpo)"/>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2658">
                <a:tc>
                  <a:txBody>
                    <a:bodyPr/>
                    <a:lstStyle/>
                    <a:p>
                      <a:pPr algn="ctr" rtl="0" fontAlgn="ctr"/>
                      <a:r>
                        <a:rPr lang="es-AR" sz="1500" b="1" i="0" u="none" strike="noStrike" dirty="0">
                          <a:solidFill>
                            <a:srgbClr val="000000"/>
                          </a:solidFill>
                          <a:latin typeface="Calibri (Cuerpo)"/>
                        </a:rPr>
                        <a:t>Máximo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2658">
                <a:tc>
                  <a:txBody>
                    <a:bodyPr/>
                    <a:lstStyle/>
                    <a:p>
                      <a:pPr algn="ctr" rtl="0" fontAlgn="ctr"/>
                      <a:r>
                        <a:rPr lang="es-AR" sz="1500" b="1" i="0" u="none" strike="noStrike" dirty="0">
                          <a:solidFill>
                            <a:srgbClr val="000000"/>
                          </a:solidFill>
                          <a:latin typeface="Calibri (Cuerpo)"/>
                        </a:rPr>
                        <a:t>Cumple?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OK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2 Marcador de contenido"/>
          <p:cNvSpPr txBox="1">
            <a:spLocks/>
          </p:cNvSpPr>
          <p:nvPr/>
        </p:nvSpPr>
        <p:spPr>
          <a:xfrm>
            <a:off x="4716016" y="5085184"/>
            <a:ext cx="4104456" cy="12241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s-AR" sz="3200" dirty="0"/>
              <a:t>Sigo entonces por </a:t>
            </a:r>
            <a:r>
              <a:rPr kumimoji="0" lang="es-AR" sz="3200" b="0" i="0" u="none" strike="noStrike" kern="1200" cap="none" spc="0" normalizeH="0" noProof="0" dirty="0">
                <a:ln>
                  <a:noFill/>
                </a:ln>
                <a:solidFill>
                  <a:schemeClr val="tx1"/>
                </a:solidFill>
                <a:effectLst/>
                <a:uLnTx/>
                <a:uFillTx/>
                <a:latin typeface="+mn-lt"/>
                <a:ea typeface="+mn-ea"/>
                <a:cs typeface="+mn-cs"/>
              </a:rPr>
              <a:t>P1</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2 Marcador de contenido"/>
          <p:cNvSpPr>
            <a:spLocks noGrp="1"/>
          </p:cNvSpPr>
          <p:nvPr>
            <p:ph idx="1"/>
          </p:nvPr>
        </p:nvSpPr>
        <p:spPr>
          <a:xfrm>
            <a:off x="467544" y="1196753"/>
            <a:ext cx="8136904" cy="576063"/>
          </a:xfrm>
        </p:spPr>
        <p:txBody>
          <a:bodyPr>
            <a:normAutofit fontScale="85000" lnSpcReduction="10000"/>
          </a:bodyPr>
          <a:lstStyle/>
          <a:p>
            <a:r>
              <a:rPr lang="es-AR" dirty="0"/>
              <a:t>1) Finalmente comprobamos si se puede ejecutar P1</a:t>
            </a:r>
          </a:p>
          <a:p>
            <a:pPr>
              <a:buNone/>
            </a:pPr>
            <a:endParaRPr lang="es-A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1 Interbloqueos</a:t>
            </a:r>
            <a:endParaRPr lang="es-AR" dirty="0"/>
          </a:p>
        </p:txBody>
      </p:sp>
      <p:sp>
        <p:nvSpPr>
          <p:cNvPr id="3" name="2 Marcador de contenido"/>
          <p:cNvSpPr>
            <a:spLocks noGrp="1"/>
          </p:cNvSpPr>
          <p:nvPr>
            <p:ph idx="1"/>
          </p:nvPr>
        </p:nvSpPr>
        <p:spPr/>
        <p:txBody>
          <a:bodyPr/>
          <a:lstStyle/>
          <a:p>
            <a:r>
              <a:rPr lang="es-AR" dirty="0"/>
              <a:t>Por tanto, al no producirse interbloqueos podemos decir que </a:t>
            </a:r>
            <a:r>
              <a:rPr lang="es-AR" b="1" dirty="0"/>
              <a:t>es una configuración de estado seguro</a:t>
            </a:r>
            <a:r>
              <a:rPr lang="es-AR" dirty="0"/>
              <a:t>. </a:t>
            </a:r>
          </a:p>
          <a:p>
            <a:r>
              <a:rPr lang="es-AR" dirty="0"/>
              <a:t>P3,P2,P1</a:t>
            </a:r>
          </a:p>
          <a:p>
            <a:r>
              <a:rPr lang="es-AR" dirty="0"/>
              <a:t>Disponibles</a:t>
            </a:r>
          </a:p>
          <a:p>
            <a:endParaRPr lang="es-AR" dirty="0"/>
          </a:p>
        </p:txBody>
      </p:sp>
      <p:graphicFrame>
        <p:nvGraphicFramePr>
          <p:cNvPr id="4" name="3 Tabla"/>
          <p:cNvGraphicFramePr>
            <a:graphicFrameLocks noGrp="1"/>
          </p:cNvGraphicFramePr>
          <p:nvPr/>
        </p:nvGraphicFramePr>
        <p:xfrm>
          <a:off x="683570" y="4725144"/>
          <a:ext cx="4607383" cy="622658"/>
        </p:xfrm>
        <a:graphic>
          <a:graphicData uri="http://schemas.openxmlformats.org/drawingml/2006/table">
            <a:tbl>
              <a:tblPr/>
              <a:tblGrid>
                <a:gridCol w="1150912">
                  <a:extLst>
                    <a:ext uri="{9D8B030D-6E8A-4147-A177-3AD203B41FA5}">
                      <a16:colId xmlns:a16="http://schemas.microsoft.com/office/drawing/2014/main" val="20000"/>
                    </a:ext>
                  </a:extLst>
                </a:gridCol>
                <a:gridCol w="1152157">
                  <a:extLst>
                    <a:ext uri="{9D8B030D-6E8A-4147-A177-3AD203B41FA5}">
                      <a16:colId xmlns:a16="http://schemas.microsoft.com/office/drawing/2014/main" val="20001"/>
                    </a:ext>
                  </a:extLst>
                </a:gridCol>
                <a:gridCol w="1152157">
                  <a:extLst>
                    <a:ext uri="{9D8B030D-6E8A-4147-A177-3AD203B41FA5}">
                      <a16:colId xmlns:a16="http://schemas.microsoft.com/office/drawing/2014/main" val="20002"/>
                    </a:ext>
                  </a:extLst>
                </a:gridCol>
                <a:gridCol w="1152157">
                  <a:extLst>
                    <a:ext uri="{9D8B030D-6E8A-4147-A177-3AD203B41FA5}">
                      <a16:colId xmlns:a16="http://schemas.microsoft.com/office/drawing/2014/main" val="20003"/>
                    </a:ext>
                  </a:extLst>
                </a:gridCol>
              </a:tblGrid>
              <a:tr h="622658">
                <a:tc>
                  <a:txBody>
                    <a:bodyPr/>
                    <a:lstStyle/>
                    <a:p>
                      <a:pPr algn="ctr" rtl="0" fontAlgn="ctr"/>
                      <a:r>
                        <a:rPr lang="es-AR" sz="1500" b="1" i="0" u="none" strike="noStrike" dirty="0">
                          <a:solidFill>
                            <a:srgbClr val="000000"/>
                          </a:solidFill>
                          <a:latin typeface="Calibri (Cuerpo)"/>
                        </a:rPr>
                        <a:t>Disponibles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s-AR" sz="1500" b="1" i="0" u="none" strike="noStrike" dirty="0">
                          <a:solidFill>
                            <a:srgbClr val="000000"/>
                          </a:solidFill>
                          <a:latin typeface="Calibri (Cuerpo)"/>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SOLARIS</a:t>
            </a:r>
          </a:p>
        </p:txBody>
      </p:sp>
      <p:sp>
        <p:nvSpPr>
          <p:cNvPr id="3" name="Marcador de contenido 2"/>
          <p:cNvSpPr>
            <a:spLocks noGrp="1"/>
          </p:cNvSpPr>
          <p:nvPr>
            <p:ph idx="1"/>
          </p:nvPr>
        </p:nvSpPr>
        <p:spPr/>
        <p:txBody>
          <a:bodyPr/>
          <a:lstStyle/>
          <a:p>
            <a:r>
              <a:rPr lang="es-AR" dirty="0"/>
              <a:t>El </a:t>
            </a:r>
            <a:r>
              <a:rPr lang="es-AR" dirty="0" err="1"/>
              <a:t>kernel</a:t>
            </a:r>
            <a:r>
              <a:rPr lang="es-AR" dirty="0"/>
              <a:t> de Solaris utiliza numerosos enfoques para tratar </a:t>
            </a:r>
            <a:r>
              <a:rPr lang="es-AR" dirty="0" err="1"/>
              <a:t>deadlocks</a:t>
            </a:r>
            <a:r>
              <a:rPr lang="es-AR" dirty="0"/>
              <a:t>: prevención, detección y resolución y no hacer nada.</a:t>
            </a:r>
          </a:p>
          <a:p>
            <a:endParaRPr lang="es-AR" dirty="0"/>
          </a:p>
          <a:p>
            <a:r>
              <a:rPr lang="es-AR" dirty="0">
                <a:hlinkClick r:id="rId2"/>
              </a:rPr>
              <a:t>https://docs.oracle.com/cd/E60778_01/html/E60750/gepfb.html</a:t>
            </a:r>
            <a:endParaRPr lang="es-AR" dirty="0"/>
          </a:p>
          <a:p>
            <a:r>
              <a:rPr lang="es-AR" dirty="0"/>
              <a:t> </a:t>
            </a:r>
          </a:p>
        </p:txBody>
      </p:sp>
    </p:spTree>
    <p:extLst>
      <p:ext uri="{BB962C8B-B14F-4D97-AF65-F5344CB8AC3E}">
        <p14:creationId xmlns:p14="http://schemas.microsoft.com/office/powerpoint/2010/main" val="1817633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528" y="332656"/>
            <a:ext cx="8229600" cy="1143000"/>
          </a:xfrm>
        </p:spPr>
        <p:txBody>
          <a:bodyPr/>
          <a:lstStyle/>
          <a:p>
            <a:r>
              <a:rPr lang="es-AR" b="1" dirty="0"/>
              <a:t>UNIX</a:t>
            </a:r>
          </a:p>
        </p:txBody>
      </p:sp>
      <p:sp>
        <p:nvSpPr>
          <p:cNvPr id="3" name="Marcador de contenido 2"/>
          <p:cNvSpPr>
            <a:spLocks noGrp="1"/>
          </p:cNvSpPr>
          <p:nvPr>
            <p:ph idx="1"/>
          </p:nvPr>
        </p:nvSpPr>
        <p:spPr/>
        <p:txBody>
          <a:bodyPr/>
          <a:lstStyle/>
          <a:p>
            <a:r>
              <a:rPr lang="es-AR" dirty="0"/>
              <a:t>El planteamiento de UNIX es ignorar el problema, bajo la hipótesis de que la mayoría de los usuarios preferiría un bloqueo ocasional en vez de una regla que restringiera el uso de los recursos. Esta decisión tiene su motivación en el hecho de que la eliminación del </a:t>
            </a:r>
            <a:r>
              <a:rPr lang="es-AR" dirty="0" err="1"/>
              <a:t>deadlock</a:t>
            </a:r>
            <a:r>
              <a:rPr lang="es-AR" dirty="0"/>
              <a:t> es muy costosa. </a:t>
            </a:r>
          </a:p>
        </p:txBody>
      </p:sp>
    </p:spTree>
    <p:extLst>
      <p:ext uri="{BB962C8B-B14F-4D97-AF65-F5344CB8AC3E}">
        <p14:creationId xmlns:p14="http://schemas.microsoft.com/office/powerpoint/2010/main" val="1638474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WINDOWS</a:t>
            </a:r>
          </a:p>
        </p:txBody>
      </p:sp>
      <p:sp>
        <p:nvSpPr>
          <p:cNvPr id="3" name="Marcador de contenido 2"/>
          <p:cNvSpPr>
            <a:spLocks noGrp="1"/>
          </p:cNvSpPr>
          <p:nvPr>
            <p:ph idx="1"/>
          </p:nvPr>
        </p:nvSpPr>
        <p:spPr/>
        <p:txBody>
          <a:bodyPr>
            <a:normAutofit fontScale="92500" lnSpcReduction="10000"/>
          </a:bodyPr>
          <a:lstStyle/>
          <a:p>
            <a:pPr marL="0" indent="0">
              <a:buNone/>
            </a:pPr>
            <a:r>
              <a:rPr lang="es-AR" dirty="0"/>
              <a:t>Windows no posee herramientas para controlar directamente los </a:t>
            </a:r>
            <a:r>
              <a:rPr lang="es-AR" dirty="0" err="1"/>
              <a:t>deadlocks</a:t>
            </a:r>
            <a:r>
              <a:rPr lang="es-AR" dirty="0"/>
              <a:t>, claramente debía presentar algo que permitiera a los usuarios actuar en caso de uno. Para esto hay herramientas específicas que apuntan principalmente al </a:t>
            </a:r>
            <a:r>
              <a:rPr lang="es-AR" i="1" dirty="0" err="1"/>
              <a:t>debug</a:t>
            </a:r>
            <a:r>
              <a:rPr lang="es-AR" dirty="0"/>
              <a:t> del sistema (</a:t>
            </a:r>
            <a:r>
              <a:rPr lang="es-AR" b="1" dirty="0"/>
              <a:t>WINDBG/I386KD</a:t>
            </a:r>
            <a:r>
              <a:rPr lang="es-AR" dirty="0"/>
              <a:t>)</a:t>
            </a:r>
          </a:p>
          <a:p>
            <a:pPr marL="0" indent="0">
              <a:buNone/>
            </a:pPr>
            <a:endParaRPr lang="es-AR" dirty="0"/>
          </a:p>
          <a:p>
            <a:pPr marL="0" indent="0">
              <a:buNone/>
            </a:pPr>
            <a:r>
              <a:rPr lang="es-AR" dirty="0">
                <a:hlinkClick r:id="rId2"/>
              </a:rPr>
              <a:t>https://docs.microsoft.com/en-us/windows-hardware/drivers/debugger/debugger-download-tools</a:t>
            </a:r>
            <a:endParaRPr lang="es-AR" dirty="0"/>
          </a:p>
          <a:p>
            <a:pPr marL="0" indent="0">
              <a:buNone/>
            </a:pPr>
            <a:endParaRPr lang="es-AR" dirty="0"/>
          </a:p>
        </p:txBody>
      </p:sp>
    </p:spTree>
    <p:extLst>
      <p:ext uri="{BB962C8B-B14F-4D97-AF65-F5344CB8AC3E}">
        <p14:creationId xmlns:p14="http://schemas.microsoft.com/office/powerpoint/2010/main" val="996480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772816"/>
            <a:ext cx="8229600" cy="1143000"/>
          </a:xfrm>
        </p:spPr>
        <p:txBody>
          <a:bodyPr>
            <a:normAutofit fontScale="90000"/>
          </a:bodyPr>
          <a:lstStyle/>
          <a:p>
            <a:r>
              <a:rPr lang="es-AR" b="1" dirty="0"/>
              <a:t>FIN</a:t>
            </a:r>
            <a:br>
              <a:rPr lang="es-AR" b="1" dirty="0"/>
            </a:br>
            <a:r>
              <a:rPr lang="es-AR" b="1" dirty="0">
                <a:hlinkClick r:id="rId2"/>
              </a:rPr>
              <a:t>https://www.youtube.com/watch?time_continue=3&amp;v=myomEBjnIDw</a:t>
            </a:r>
            <a:br>
              <a:rPr lang="es-AR" b="1" dirty="0"/>
            </a:br>
            <a:endParaRPr lang="es-AR" b="1"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3573016"/>
            <a:ext cx="4143651" cy="2997869"/>
          </a:xfrm>
          <a:prstGeom prst="rect">
            <a:avLst/>
          </a:prstGeom>
        </p:spPr>
      </p:pic>
    </p:spTree>
    <p:extLst>
      <p:ext uri="{BB962C8B-B14F-4D97-AF65-F5344CB8AC3E}">
        <p14:creationId xmlns:p14="http://schemas.microsoft.com/office/powerpoint/2010/main" val="1432211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504" y="332656"/>
            <a:ext cx="8964488" cy="1143000"/>
          </a:xfrm>
        </p:spPr>
        <p:txBody>
          <a:bodyPr>
            <a:normAutofit/>
          </a:bodyPr>
          <a:lstStyle/>
          <a:p>
            <a:r>
              <a:rPr lang="es-AR" sz="3500" b="1" dirty="0"/>
              <a:t>MEME: </a:t>
            </a:r>
            <a:r>
              <a:rPr lang="es-AR" sz="3500" dirty="0"/>
              <a:t>Cuando 2 Procesos requieren un recurso</a:t>
            </a:r>
          </a:p>
        </p:txBody>
      </p:sp>
      <p:pic>
        <p:nvPicPr>
          <p:cNvPr id="4" name="Imagen 3"/>
          <p:cNvPicPr>
            <a:picLocks noChangeAspect="1"/>
          </p:cNvPicPr>
          <p:nvPr/>
        </p:nvPicPr>
        <p:blipFill>
          <a:blip r:embed="rId2"/>
          <a:stretch>
            <a:fillRect/>
          </a:stretch>
        </p:blipFill>
        <p:spPr>
          <a:xfrm>
            <a:off x="1408013" y="1556792"/>
            <a:ext cx="6363469" cy="4960152"/>
          </a:xfrm>
          <a:prstGeom prst="rect">
            <a:avLst/>
          </a:prstGeom>
        </p:spPr>
      </p:pic>
    </p:spTree>
    <p:extLst>
      <p:ext uri="{BB962C8B-B14F-4D97-AF65-F5344CB8AC3E}">
        <p14:creationId xmlns:p14="http://schemas.microsoft.com/office/powerpoint/2010/main" val="170322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Modelo del Sistema</a:t>
            </a:r>
          </a:p>
        </p:txBody>
      </p:sp>
      <p:sp>
        <p:nvSpPr>
          <p:cNvPr id="3" name="2 Marcador de contenido"/>
          <p:cNvSpPr>
            <a:spLocks noGrp="1"/>
          </p:cNvSpPr>
          <p:nvPr>
            <p:ph idx="1"/>
          </p:nvPr>
        </p:nvSpPr>
        <p:spPr>
          <a:xfrm>
            <a:off x="448108" y="1700808"/>
            <a:ext cx="8229600" cy="4525963"/>
          </a:xfrm>
        </p:spPr>
        <p:txBody>
          <a:bodyPr/>
          <a:lstStyle/>
          <a:p>
            <a:pPr>
              <a:buNone/>
            </a:pPr>
            <a:r>
              <a:rPr lang="es-ES" dirty="0"/>
              <a:t>Tanto la solicitud como la liberación son llamadas al sistema, por ejemplo:</a:t>
            </a:r>
            <a:endParaRPr lang="es-AR" dirty="0"/>
          </a:p>
          <a:p>
            <a:r>
              <a:rPr lang="es-ES" dirty="0"/>
              <a:t>Para archivos: </a:t>
            </a:r>
            <a:r>
              <a:rPr lang="es-ES" b="1" dirty="0"/>
              <a:t>open() y </a:t>
            </a:r>
            <a:r>
              <a:rPr lang="es-ES" b="1" dirty="0" err="1"/>
              <a:t>close</a:t>
            </a:r>
            <a:r>
              <a:rPr lang="es-ES" b="1" dirty="0"/>
              <a:t>().</a:t>
            </a:r>
            <a:endParaRPr lang="es-AR" b="1" dirty="0"/>
          </a:p>
          <a:p>
            <a:r>
              <a:rPr lang="es-ES" dirty="0"/>
              <a:t>Para dispositivos: </a:t>
            </a:r>
            <a:r>
              <a:rPr lang="es-ES" b="1" dirty="0" err="1"/>
              <a:t>request</a:t>
            </a:r>
            <a:r>
              <a:rPr lang="es-ES" b="1" dirty="0"/>
              <a:t>() </a:t>
            </a:r>
            <a:r>
              <a:rPr lang="es-ES" dirty="0"/>
              <a:t>y </a:t>
            </a:r>
            <a:r>
              <a:rPr lang="es-ES" b="1" dirty="0" err="1"/>
              <a:t>release</a:t>
            </a:r>
            <a:r>
              <a:rPr lang="es-ES" b="1" dirty="0"/>
              <a:t>().</a:t>
            </a:r>
            <a:endParaRPr lang="es-AR" b="1" dirty="0"/>
          </a:p>
          <a:p>
            <a:r>
              <a:rPr lang="es-ES" dirty="0"/>
              <a:t>Para la memoria compartida</a:t>
            </a:r>
            <a:r>
              <a:rPr lang="es-ES" b="1" dirty="0"/>
              <a:t>: </a:t>
            </a:r>
            <a:r>
              <a:rPr lang="es-ES" b="1" dirty="0" err="1"/>
              <a:t>allocate</a:t>
            </a:r>
            <a:r>
              <a:rPr lang="es-ES" b="1" dirty="0"/>
              <a:t>() y free().</a:t>
            </a:r>
            <a:endParaRPr lang="es-AR" b="1" dirty="0"/>
          </a:p>
          <a:p>
            <a:endParaRPr lang="es-AR" dirty="0"/>
          </a:p>
          <a:p>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Recursos Físicos y Lógicos</a:t>
            </a:r>
          </a:p>
        </p:txBody>
      </p:sp>
      <p:sp>
        <p:nvSpPr>
          <p:cNvPr id="3" name="Marcador de contenido 2"/>
          <p:cNvSpPr>
            <a:spLocks noGrp="1"/>
          </p:cNvSpPr>
          <p:nvPr>
            <p:ph idx="1"/>
          </p:nvPr>
        </p:nvSpPr>
        <p:spPr>
          <a:xfrm>
            <a:off x="457200" y="2492896"/>
            <a:ext cx="8229600" cy="2908920"/>
          </a:xfrm>
        </p:spPr>
        <p:txBody>
          <a:bodyPr/>
          <a:lstStyle/>
          <a:p>
            <a:r>
              <a:rPr lang="es-AR" b="1" dirty="0"/>
              <a:t>Físicos: </a:t>
            </a:r>
            <a:r>
              <a:rPr lang="es-AR" dirty="0"/>
              <a:t>impresoras, Discos, espacio en memoria, uso de CPU, etc.</a:t>
            </a:r>
          </a:p>
          <a:p>
            <a:pPr marL="0" indent="0">
              <a:buNone/>
            </a:pPr>
            <a:endParaRPr lang="es-AR" dirty="0"/>
          </a:p>
          <a:p>
            <a:r>
              <a:rPr lang="es-AR" b="1" dirty="0"/>
              <a:t>Lógicos: </a:t>
            </a:r>
            <a:r>
              <a:rPr lang="es-AR" dirty="0"/>
              <a:t>Archivos, semáforos, monitores, </a:t>
            </a:r>
            <a:r>
              <a:rPr lang="es-AR" dirty="0" err="1"/>
              <a:t>IPCs</a:t>
            </a:r>
            <a:r>
              <a:rPr lang="es-AR" dirty="0"/>
              <a:t>, etc..</a:t>
            </a:r>
          </a:p>
        </p:txBody>
      </p:sp>
    </p:spTree>
    <p:extLst>
      <p:ext uri="{BB962C8B-B14F-4D97-AF65-F5344CB8AC3E}">
        <p14:creationId xmlns:p14="http://schemas.microsoft.com/office/powerpoint/2010/main" val="1154150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ES" b="1" dirty="0"/>
              <a:t>Ejemplo de Interbloqueo (Lógico)</a:t>
            </a:r>
            <a:endParaRPr lang="es-AR" dirty="0"/>
          </a:p>
        </p:txBody>
      </p:sp>
      <p:sp>
        <p:nvSpPr>
          <p:cNvPr id="4" name="3 Rectángulo"/>
          <p:cNvSpPr/>
          <p:nvPr/>
        </p:nvSpPr>
        <p:spPr>
          <a:xfrm>
            <a:off x="2123728" y="2787893"/>
            <a:ext cx="1781944" cy="2585323"/>
          </a:xfrm>
          <a:prstGeom prst="rect">
            <a:avLst/>
          </a:prstGeom>
          <a:ln w="19050">
            <a:solidFill>
              <a:schemeClr val="accent1"/>
            </a:solidFill>
          </a:ln>
        </p:spPr>
        <p:txBody>
          <a:bodyPr wrap="square">
            <a:spAutoFit/>
          </a:bodyPr>
          <a:lstStyle/>
          <a:p>
            <a:r>
              <a:rPr lang="en-US" dirty="0"/>
              <a:t>P0</a:t>
            </a:r>
          </a:p>
          <a:p>
            <a:endParaRPr lang="en-US" dirty="0"/>
          </a:p>
          <a:p>
            <a:r>
              <a:rPr lang="en-US" dirty="0"/>
              <a:t>wait(S)</a:t>
            </a:r>
          </a:p>
          <a:p>
            <a:r>
              <a:rPr lang="en-US" dirty="0"/>
              <a:t>wait(Q)</a:t>
            </a:r>
          </a:p>
          <a:p>
            <a:r>
              <a:rPr lang="en-US" dirty="0"/>
              <a:t>.</a:t>
            </a:r>
          </a:p>
          <a:p>
            <a:r>
              <a:rPr lang="en-US" dirty="0"/>
              <a:t>. Sección Crítica</a:t>
            </a:r>
          </a:p>
          <a:p>
            <a:r>
              <a:rPr lang="en-US" dirty="0"/>
              <a:t>.</a:t>
            </a:r>
          </a:p>
          <a:p>
            <a:r>
              <a:rPr lang="en-US" dirty="0"/>
              <a:t>signal (S)</a:t>
            </a:r>
          </a:p>
          <a:p>
            <a:r>
              <a:rPr lang="en-US" dirty="0"/>
              <a:t>signal (Q)</a:t>
            </a:r>
          </a:p>
        </p:txBody>
      </p:sp>
      <p:sp>
        <p:nvSpPr>
          <p:cNvPr id="5" name="4 Rectángulo"/>
          <p:cNvSpPr/>
          <p:nvPr/>
        </p:nvSpPr>
        <p:spPr>
          <a:xfrm>
            <a:off x="5292080" y="2787893"/>
            <a:ext cx="1781944" cy="2585323"/>
          </a:xfrm>
          <a:prstGeom prst="rect">
            <a:avLst/>
          </a:prstGeom>
          <a:noFill/>
          <a:ln w="19050">
            <a:solidFill>
              <a:schemeClr val="accent1"/>
            </a:solidFill>
          </a:ln>
        </p:spPr>
        <p:txBody>
          <a:bodyPr wrap="square">
            <a:spAutoFit/>
          </a:bodyPr>
          <a:lstStyle/>
          <a:p>
            <a:r>
              <a:rPr lang="en-US" dirty="0"/>
              <a:t>P1</a:t>
            </a:r>
          </a:p>
          <a:p>
            <a:endParaRPr lang="en-US" dirty="0"/>
          </a:p>
          <a:p>
            <a:r>
              <a:rPr lang="en-US" dirty="0"/>
              <a:t>wait(Q)</a:t>
            </a:r>
          </a:p>
          <a:p>
            <a:r>
              <a:rPr lang="en-US" dirty="0"/>
              <a:t>wait(S)</a:t>
            </a:r>
          </a:p>
          <a:p>
            <a:r>
              <a:rPr lang="en-US" dirty="0"/>
              <a:t>.</a:t>
            </a:r>
          </a:p>
          <a:p>
            <a:r>
              <a:rPr lang="en-US" dirty="0"/>
              <a:t>.</a:t>
            </a:r>
          </a:p>
          <a:p>
            <a:r>
              <a:rPr lang="en-US" dirty="0"/>
              <a:t>.</a:t>
            </a:r>
          </a:p>
          <a:p>
            <a:r>
              <a:rPr lang="en-US" dirty="0"/>
              <a:t>signal (Q)</a:t>
            </a:r>
          </a:p>
          <a:p>
            <a:r>
              <a:rPr lang="en-US" dirty="0"/>
              <a:t>signal (S)</a:t>
            </a:r>
          </a:p>
        </p:txBody>
      </p:sp>
      <p:sp>
        <p:nvSpPr>
          <p:cNvPr id="7" name="2 Marcador de contenido"/>
          <p:cNvSpPr>
            <a:spLocks noGrp="1"/>
          </p:cNvSpPr>
          <p:nvPr>
            <p:ph idx="1"/>
          </p:nvPr>
        </p:nvSpPr>
        <p:spPr>
          <a:xfrm>
            <a:off x="457200" y="1052736"/>
            <a:ext cx="8147248" cy="1828799"/>
          </a:xfrm>
        </p:spPr>
        <p:txBody>
          <a:bodyPr/>
          <a:lstStyle/>
          <a:p>
            <a:r>
              <a:rPr lang="es-ES" dirty="0"/>
              <a:t>Cuando se llega a un estado así, se dice que los procesos se han </a:t>
            </a:r>
            <a:r>
              <a:rPr lang="es-ES" b="1" dirty="0"/>
              <a:t>interbloqueado</a:t>
            </a:r>
            <a:r>
              <a:rPr lang="es-ES" dirty="0"/>
              <a:t>. (surge por querer solucionar la mutua exclusión)</a:t>
            </a:r>
            <a:endParaRPr lang="es-AR" dirty="0"/>
          </a:p>
        </p:txBody>
      </p:sp>
      <p:sp>
        <p:nvSpPr>
          <p:cNvPr id="3" name="Rectángulo 2"/>
          <p:cNvSpPr/>
          <p:nvPr/>
        </p:nvSpPr>
        <p:spPr>
          <a:xfrm>
            <a:off x="457200" y="5733256"/>
            <a:ext cx="8147248" cy="646331"/>
          </a:xfrm>
          <a:prstGeom prst="rect">
            <a:avLst/>
          </a:prstGeom>
        </p:spPr>
        <p:txBody>
          <a:bodyPr wrap="square">
            <a:spAutoFit/>
          </a:bodyPr>
          <a:lstStyle/>
          <a:p>
            <a:r>
              <a:rPr lang="en-US" dirty="0"/>
              <a:t>Inicialmente S=1 y Q=1. Llega P0 y Luego P1. Haciendo que P0 quede en wait(Q ) y P1 quede esperando a wait(S). </a:t>
            </a:r>
          </a:p>
        </p:txBody>
      </p:sp>
    </p:spTree>
    <p:extLst>
      <p:ext uri="{BB962C8B-B14F-4D97-AF65-F5344CB8AC3E}">
        <p14:creationId xmlns:p14="http://schemas.microsoft.com/office/powerpoint/2010/main" val="193777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Ejemplo de Interbloqueo sobre un dispositivo Físico</a:t>
            </a:r>
          </a:p>
        </p:txBody>
      </p:sp>
      <p:sp>
        <p:nvSpPr>
          <p:cNvPr id="3" name="Marcador de contenido 2"/>
          <p:cNvSpPr>
            <a:spLocks noGrp="1"/>
          </p:cNvSpPr>
          <p:nvPr>
            <p:ph idx="1"/>
          </p:nvPr>
        </p:nvSpPr>
        <p:spPr/>
        <p:txBody>
          <a:bodyPr/>
          <a:lstStyle/>
          <a:p>
            <a:r>
              <a:rPr lang="es-AR" dirty="0"/>
              <a:t>El proceso P1 desea copiar desde el Disco1 (R1) al Disco2 (R2)información.</a:t>
            </a:r>
          </a:p>
          <a:p>
            <a:r>
              <a:rPr lang="es-AR" dirty="0"/>
              <a:t>El proceso P2 desea copiar desde el Disco2 (R2) al Disco 1 (R1) información.</a:t>
            </a:r>
          </a:p>
          <a:p>
            <a:r>
              <a:rPr lang="es-AR" dirty="0"/>
              <a:t>P1 tiene tomado R1 y desea tomar R2.</a:t>
            </a:r>
          </a:p>
          <a:p>
            <a:r>
              <a:rPr lang="es-AR" dirty="0"/>
              <a:t>P2 tiene tomado R2 y desea tomar R1.</a:t>
            </a:r>
          </a:p>
          <a:p>
            <a:r>
              <a:rPr lang="es-AR" dirty="0"/>
              <a:t>Se produce un </a:t>
            </a:r>
            <a:r>
              <a:rPr lang="es-AR" b="1" dirty="0"/>
              <a:t>interbloqueo</a:t>
            </a:r>
            <a:r>
              <a:rPr lang="es-AR" dirty="0"/>
              <a:t>.</a:t>
            </a:r>
          </a:p>
          <a:p>
            <a:endParaRPr lang="es-AR" dirty="0"/>
          </a:p>
        </p:txBody>
      </p:sp>
    </p:spTree>
    <p:extLst>
      <p:ext uri="{BB962C8B-B14F-4D97-AF65-F5344CB8AC3E}">
        <p14:creationId xmlns:p14="http://schemas.microsoft.com/office/powerpoint/2010/main" val="398346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a:t>Condiciones necesarias para que Exista Interbloqueo:</a:t>
            </a:r>
            <a:endParaRPr lang="es-AR" b="1" dirty="0"/>
          </a:p>
        </p:txBody>
      </p:sp>
      <p:sp>
        <p:nvSpPr>
          <p:cNvPr id="3" name="2 Marcador de contenido"/>
          <p:cNvSpPr>
            <a:spLocks noGrp="1"/>
          </p:cNvSpPr>
          <p:nvPr>
            <p:ph idx="1"/>
          </p:nvPr>
        </p:nvSpPr>
        <p:spPr/>
        <p:txBody>
          <a:bodyPr>
            <a:normAutofit fontScale="62500" lnSpcReduction="20000"/>
          </a:bodyPr>
          <a:lstStyle/>
          <a:p>
            <a:pPr>
              <a:buNone/>
            </a:pPr>
            <a:endParaRPr lang="es-AR" dirty="0"/>
          </a:p>
          <a:p>
            <a:pPr>
              <a:buNone/>
            </a:pPr>
            <a:r>
              <a:rPr lang="es-ES" dirty="0"/>
              <a:t>	Tienen que darse estas 4 condiciones de forma simultánea.</a:t>
            </a:r>
            <a:endParaRPr lang="es-AR" dirty="0"/>
          </a:p>
          <a:p>
            <a:pPr>
              <a:buNone/>
            </a:pPr>
            <a:endParaRPr lang="es-AR" dirty="0"/>
          </a:p>
          <a:p>
            <a:pPr lvl="0"/>
            <a:r>
              <a:rPr lang="es-ES" b="1" dirty="0"/>
              <a:t>Exclusión Mutua: </a:t>
            </a:r>
            <a:r>
              <a:rPr lang="es-ES" dirty="0"/>
              <a:t>sólo un proceso puede utilizar un determinado recurso a la vez. Si otro quiere utilizarlo, deberá esperar a que se libere.</a:t>
            </a:r>
            <a:endParaRPr lang="es-AR" dirty="0"/>
          </a:p>
          <a:p>
            <a:pPr lvl="0"/>
            <a:r>
              <a:rPr lang="es-ES" b="1" dirty="0"/>
              <a:t>Retención y Espera: </a:t>
            </a:r>
            <a:r>
              <a:rPr lang="es-ES" dirty="0"/>
              <a:t>un proceso deberá estar reteniendo al menos un recurso y esperando para adquirir otros recursos adicionales que actualmente están siendo retenidos por otros recursos.</a:t>
            </a:r>
            <a:endParaRPr lang="es-AR" dirty="0"/>
          </a:p>
          <a:p>
            <a:pPr lvl="0"/>
            <a:r>
              <a:rPr lang="es-ES" b="1" dirty="0"/>
              <a:t>Sin Desalojo: </a:t>
            </a:r>
            <a:r>
              <a:rPr lang="es-ES" dirty="0"/>
              <a:t>los recursos no pueden ser desalojados, es decir, tiene que ser liberado por el proceso de forma voluntaria, una vez que haya terminado con su tarea.</a:t>
            </a:r>
            <a:endParaRPr lang="es-AR" dirty="0"/>
          </a:p>
          <a:p>
            <a:pPr lvl="0"/>
            <a:r>
              <a:rPr lang="es-ES" b="1" dirty="0"/>
              <a:t>Espera Circular: </a:t>
            </a:r>
            <a:r>
              <a:rPr lang="es-ES" dirty="0"/>
              <a:t>debe existir un conjuntos (P0, P1, …, </a:t>
            </a:r>
            <a:r>
              <a:rPr lang="es-ES" dirty="0" err="1"/>
              <a:t>Pn</a:t>
            </a:r>
            <a:r>
              <a:rPr lang="es-ES" dirty="0"/>
              <a:t>) en los que P0 está esperando el recurso utilizado por P1; P1 están esperando el recurso utilizado por P2; ….; </a:t>
            </a:r>
            <a:r>
              <a:rPr lang="es-ES" dirty="0" err="1"/>
              <a:t>Pn</a:t>
            </a:r>
            <a:r>
              <a:rPr lang="es-ES" dirty="0"/>
              <a:t> está esperando el recurso utilizado por P0.</a:t>
            </a:r>
            <a:endParaRPr lang="es-AR" dirty="0"/>
          </a:p>
          <a:p>
            <a:endParaRPr lang="es-AR" dirty="0"/>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19626</TotalTime>
  <Words>2249</Words>
  <Application>Microsoft Office PowerPoint</Application>
  <PresentationFormat>Presentación en pantalla (4:3)</PresentationFormat>
  <Paragraphs>517</Paragraphs>
  <Slides>48</Slides>
  <Notes>0</Notes>
  <HiddenSlides>0</HiddenSlides>
  <MMClips>0</MMClips>
  <ScaleCrop>false</ScaleCrop>
  <HeadingPairs>
    <vt:vector size="4" baseType="variant">
      <vt:variant>
        <vt:lpstr>Tema</vt:lpstr>
      </vt:variant>
      <vt:variant>
        <vt:i4>1</vt:i4>
      </vt:variant>
      <vt:variant>
        <vt:lpstr>Títulos de diapositiva</vt:lpstr>
      </vt:variant>
      <vt:variant>
        <vt:i4>48</vt:i4>
      </vt:variant>
    </vt:vector>
  </HeadingPairs>
  <TitlesOfParts>
    <vt:vector size="49" baseType="lpstr">
      <vt:lpstr>Tema de Office</vt:lpstr>
      <vt:lpstr>Sistemas Operativos UNAHUR</vt:lpstr>
      <vt:lpstr>Interbloqueos (DeadLocks)</vt:lpstr>
      <vt:lpstr>Interbloqueos</vt:lpstr>
      <vt:lpstr>Modelo del Sistema</vt:lpstr>
      <vt:lpstr>Modelo del Sistema</vt:lpstr>
      <vt:lpstr>Recursos Físicos y Lógicos</vt:lpstr>
      <vt:lpstr>Ejemplo de Interbloqueo (Lógico)</vt:lpstr>
      <vt:lpstr>Ejemplo de Interbloqueo sobre un dispositivo Físico</vt:lpstr>
      <vt:lpstr>Condiciones necesarias para que Exista Interbloqueo:</vt:lpstr>
      <vt:lpstr>Representación de Asignación de Recursos con Grafos</vt:lpstr>
      <vt:lpstr>Representación de Asignación de Recursos con Grafos</vt:lpstr>
      <vt:lpstr>Métodos para tratar interbloqueos</vt:lpstr>
      <vt:lpstr>COVID-19 (Ejemplo MEME para 2020)</vt:lpstr>
      <vt:lpstr>Prevención de un Interbloqueo</vt:lpstr>
      <vt:lpstr>Prevención de las 4 condiciones</vt:lpstr>
      <vt:lpstr>Prevención de las 4 condiciones</vt:lpstr>
      <vt:lpstr>Prevención de las 4 condiciones</vt:lpstr>
      <vt:lpstr>Prevención de las 4 condiciones</vt:lpstr>
      <vt:lpstr>Evasión de Interbloqueos</vt:lpstr>
      <vt:lpstr>Evasión de Interbloqueos</vt:lpstr>
      <vt:lpstr>Estado Seguro</vt:lpstr>
      <vt:lpstr>Estado Seguro/Inseguro/Interbloqueo</vt:lpstr>
      <vt:lpstr>Grafos Estados Futuros</vt:lpstr>
      <vt:lpstr>Algoritmo del Banquero</vt:lpstr>
      <vt:lpstr>Algoritmo del Banquero</vt:lpstr>
      <vt:lpstr>Algoritmo de Solicitación de Recursos</vt:lpstr>
      <vt:lpstr>Algoritmo de Solicitación de Recursos</vt:lpstr>
      <vt:lpstr>Detección de Interbloqueos</vt:lpstr>
      <vt:lpstr>Detección de Interbloqueos</vt:lpstr>
      <vt:lpstr>Una sola Instancia de cada tipo de Recurso</vt:lpstr>
      <vt:lpstr>Utilización del Algoritmo de Detección</vt:lpstr>
      <vt:lpstr>Recuperación ante un interbloqueo</vt:lpstr>
      <vt:lpstr>Terminación de procesos</vt:lpstr>
      <vt:lpstr>Apropiación de recursos</vt:lpstr>
      <vt:lpstr>Ejemplo 1 Interbloqueos</vt:lpstr>
      <vt:lpstr>Ejemplo 1 Interbloqueos</vt:lpstr>
      <vt:lpstr>Ejemplo 1 Interbloqueos</vt:lpstr>
      <vt:lpstr>Ejemplo 1 Interbloqueos</vt:lpstr>
      <vt:lpstr>Ejemplo 1 Interbloqueos</vt:lpstr>
      <vt:lpstr>Ejemplo 1 Interbloqueos</vt:lpstr>
      <vt:lpstr>Ejemplo 1 Interbloqueos</vt:lpstr>
      <vt:lpstr>Ejemplo 1 Interbloqueos</vt:lpstr>
      <vt:lpstr>Ejemplo 1 Interbloqueos</vt:lpstr>
      <vt:lpstr>SOLARIS</vt:lpstr>
      <vt:lpstr>UNIX</vt:lpstr>
      <vt:lpstr>WINDOWS</vt:lpstr>
      <vt:lpstr>FIN https://www.youtube.com/watch?time_continue=3&amp;v=myomEBjnIDw </vt:lpstr>
      <vt:lpstr>MEME: Cuando 2 Procesos requieren un recurso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UNAHUR</dc:title>
  <dc:creator>Robles, Leandro</dc:creator>
  <cp:lastModifiedBy>Robles, Leandro</cp:lastModifiedBy>
  <cp:revision>237</cp:revision>
  <dcterms:created xsi:type="dcterms:W3CDTF">2019-02-14T01:06:32Z</dcterms:created>
  <dcterms:modified xsi:type="dcterms:W3CDTF">2023-11-15T20:20:46Z</dcterms:modified>
</cp:coreProperties>
</file>