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6" r:id="rId2"/>
    <p:sldId id="257" r:id="rId3"/>
    <p:sldId id="259" r:id="rId4"/>
    <p:sldId id="288" r:id="rId5"/>
    <p:sldId id="258" r:id="rId6"/>
    <p:sldId id="284" r:id="rId7"/>
    <p:sldId id="285" r:id="rId8"/>
    <p:sldId id="286" r:id="rId9"/>
    <p:sldId id="262" r:id="rId10"/>
    <p:sldId id="287" r:id="rId11"/>
    <p:sldId id="268" r:id="rId12"/>
    <p:sldId id="261" r:id="rId13"/>
    <p:sldId id="289" r:id="rId14"/>
    <p:sldId id="269" r:id="rId15"/>
    <p:sldId id="283" r:id="rId16"/>
    <p:sldId id="263" r:id="rId17"/>
    <p:sldId id="264" r:id="rId18"/>
    <p:sldId id="281" r:id="rId19"/>
    <p:sldId id="282" r:id="rId20"/>
    <p:sldId id="270" r:id="rId21"/>
    <p:sldId id="272" r:id="rId22"/>
    <p:sldId id="273" r:id="rId23"/>
    <p:sldId id="274" r:id="rId24"/>
    <p:sldId id="275" r:id="rId25"/>
    <p:sldId id="276" r:id="rId26"/>
    <p:sldId id="278" r:id="rId27"/>
    <p:sldId id="277" r:id="rId28"/>
    <p:sldId id="267" r:id="rId29"/>
    <p:sldId id="280" r:id="rId30"/>
  </p:sldIdLst>
  <p:sldSz cx="9144000" cy="6858000" type="screen4x3"/>
  <p:notesSz cx="6797675" cy="9928225"/>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80E811-616B-42A6-A220-317B7DFF3D7E}" v="3" dt="2024-04-25T22:19:54.9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89" d="100"/>
          <a:sy n="89" d="100"/>
        </p:scale>
        <p:origin x="128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cundo Chavez" userId="24e04b9b5cfd6597" providerId="Windows Live" clId="Web-{4EC51C15-C0B8-4AA5-A7B3-15766F0B312C}"/>
    <pc:docChg chg="sldOrd">
      <pc:chgData name="Facundo Chavez" userId="24e04b9b5cfd6597" providerId="Windows Live" clId="Web-{4EC51C15-C0B8-4AA5-A7B3-15766F0B312C}" dt="2023-11-16T23:26:45.659" v="0"/>
      <pc:docMkLst>
        <pc:docMk/>
      </pc:docMkLst>
      <pc:sldChg chg="ord">
        <pc:chgData name="Facundo Chavez" userId="24e04b9b5cfd6597" providerId="Windows Live" clId="Web-{4EC51C15-C0B8-4AA5-A7B3-15766F0B312C}" dt="2023-11-16T23:26:45.659" v="0"/>
        <pc:sldMkLst>
          <pc:docMk/>
          <pc:sldMk cId="87102061" sldId="277"/>
        </pc:sldMkLst>
      </pc:sldChg>
    </pc:docChg>
  </pc:docChgLst>
  <pc:docChgLst>
    <pc:chgData name="Julieta Tesar Molina" userId="19bd6e9e3248cccf" providerId="Windows Live" clId="Web-{8E80E811-616B-42A6-A220-317B7DFF3D7E}"/>
    <pc:docChg chg="addSld modSld">
      <pc:chgData name="Julieta Tesar Molina" userId="19bd6e9e3248cccf" providerId="Windows Live" clId="Web-{8E80E811-616B-42A6-A220-317B7DFF3D7E}" dt="2024-04-25T22:19:54.937" v="2" actId="20577"/>
      <pc:docMkLst>
        <pc:docMk/>
      </pc:docMkLst>
      <pc:sldChg chg="modSp new">
        <pc:chgData name="Julieta Tesar Molina" userId="19bd6e9e3248cccf" providerId="Windows Live" clId="Web-{8E80E811-616B-42A6-A220-317B7DFF3D7E}" dt="2024-04-25T22:19:54.937" v="2" actId="20577"/>
        <pc:sldMkLst>
          <pc:docMk/>
          <pc:sldMk cId="564561882" sldId="289"/>
        </pc:sldMkLst>
        <pc:spChg chg="mod">
          <ac:chgData name="Julieta Tesar Molina" userId="19bd6e9e3248cccf" providerId="Windows Live" clId="Web-{8E80E811-616B-42A6-A220-317B7DFF3D7E}" dt="2024-04-25T22:19:54.937" v="2" actId="20577"/>
          <ac:spMkLst>
            <pc:docMk/>
            <pc:sldMk cId="564561882" sldId="289"/>
            <ac:spMk id="3" creationId="{74F27D2A-5362-A1E0-2E96-2EA4CCD081A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s-AR" dirty="0"/>
          </a:p>
        </p:txBody>
      </p:sp>
      <p:sp>
        <p:nvSpPr>
          <p:cNvPr id="3" name="Marcador de fecha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ED07C213-C65D-42BE-A167-64E9857993E5}" type="datetimeFigureOut">
              <a:rPr lang="es-AR" smtClean="0"/>
              <a:t>25/4/2024</a:t>
            </a:fld>
            <a:endParaRPr lang="es-AR" dirty="0"/>
          </a:p>
        </p:txBody>
      </p:sp>
      <p:sp>
        <p:nvSpPr>
          <p:cNvPr id="4" name="Marcador de pie de página 3"/>
          <p:cNvSpPr>
            <a:spLocks noGrp="1"/>
          </p:cNvSpPr>
          <p:nvPr>
            <p:ph type="ftr" sz="quarter" idx="2"/>
          </p:nvPr>
        </p:nvSpPr>
        <p:spPr>
          <a:xfrm>
            <a:off x="0" y="9429750"/>
            <a:ext cx="2946400" cy="498475"/>
          </a:xfrm>
          <a:prstGeom prst="rect">
            <a:avLst/>
          </a:prstGeom>
        </p:spPr>
        <p:txBody>
          <a:bodyPr vert="horz" lIns="91440" tIns="45720" rIns="91440" bIns="45720" rtlCol="0" anchor="b"/>
          <a:lstStyle>
            <a:lvl1pPr algn="l">
              <a:defRPr sz="1200"/>
            </a:lvl1pPr>
          </a:lstStyle>
          <a:p>
            <a:endParaRPr lang="es-AR" dirty="0"/>
          </a:p>
        </p:txBody>
      </p:sp>
      <p:sp>
        <p:nvSpPr>
          <p:cNvPr id="5" name="Marcador de número de diapositiva 4"/>
          <p:cNvSpPr>
            <a:spLocks noGrp="1"/>
          </p:cNvSpPr>
          <p:nvPr>
            <p:ph type="sldNum" sz="quarter" idx="3"/>
          </p:nvPr>
        </p:nvSpPr>
        <p:spPr>
          <a:xfrm>
            <a:off x="3849688" y="9429750"/>
            <a:ext cx="2946400" cy="498475"/>
          </a:xfrm>
          <a:prstGeom prst="rect">
            <a:avLst/>
          </a:prstGeom>
        </p:spPr>
        <p:txBody>
          <a:bodyPr vert="horz" lIns="91440" tIns="45720" rIns="91440" bIns="45720" rtlCol="0" anchor="b"/>
          <a:lstStyle>
            <a:lvl1pPr algn="r">
              <a:defRPr sz="1200"/>
            </a:lvl1pPr>
          </a:lstStyle>
          <a:p>
            <a:fld id="{73EEB3A8-4303-412C-BEC4-A8BC445EC280}" type="slidenum">
              <a:rPr lang="es-AR" smtClean="0"/>
              <a:t>‹Nº›</a:t>
            </a:fld>
            <a:endParaRPr lang="es-AR" dirty="0"/>
          </a:p>
        </p:txBody>
      </p:sp>
    </p:spTree>
    <p:extLst>
      <p:ext uri="{BB962C8B-B14F-4D97-AF65-F5344CB8AC3E}">
        <p14:creationId xmlns:p14="http://schemas.microsoft.com/office/powerpoint/2010/main" val="41289827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s-AR" dirty="0"/>
          </a:p>
        </p:txBody>
      </p:sp>
      <p:sp>
        <p:nvSpPr>
          <p:cNvPr id="3" name="2 Marcador de fecha"/>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3A162BA8-A2AD-4C05-9470-FE803B195BC9}" type="datetimeFigureOut">
              <a:rPr lang="es-AR" smtClean="0"/>
              <a:pPr/>
              <a:t>25/4/2024</a:t>
            </a:fld>
            <a:endParaRPr lang="es-AR" dirty="0"/>
          </a:p>
        </p:txBody>
      </p:sp>
      <p:sp>
        <p:nvSpPr>
          <p:cNvPr id="4" name="3 Marcador de imagen de diapositiva"/>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s-AR" dirty="0"/>
          </a:p>
        </p:txBody>
      </p:sp>
      <p:sp>
        <p:nvSpPr>
          <p:cNvPr id="5" name="4 Marcador de notas"/>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5 Marcador de pie de página"/>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s-AR" dirty="0"/>
          </a:p>
        </p:txBody>
      </p:sp>
      <p:sp>
        <p:nvSpPr>
          <p:cNvPr id="7" name="6 Marcador de número de diapositiva"/>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8E7D0D1C-B4D2-44D8-AE9A-93314FC51D1A}" type="slidenum">
              <a:rPr lang="es-AR" smtClean="0"/>
              <a:pPr/>
              <a:t>‹Nº›</a:t>
            </a:fld>
            <a:endParaRPr lang="es-AR" dirty="0"/>
          </a:p>
        </p:txBody>
      </p:sp>
    </p:spTree>
    <p:extLst>
      <p:ext uri="{BB962C8B-B14F-4D97-AF65-F5344CB8AC3E}">
        <p14:creationId xmlns:p14="http://schemas.microsoft.com/office/powerpoint/2010/main" val="1865310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8E7D0D1C-B4D2-44D8-AE9A-93314FC51D1A}" type="slidenum">
              <a:rPr lang="es-AR" smtClean="0"/>
              <a:pPr/>
              <a:t>5</a:t>
            </a:fld>
            <a:endParaRPr lang="es-AR" dirty="0"/>
          </a:p>
        </p:txBody>
      </p:sp>
    </p:spTree>
    <p:extLst>
      <p:ext uri="{BB962C8B-B14F-4D97-AF65-F5344CB8AC3E}">
        <p14:creationId xmlns:p14="http://schemas.microsoft.com/office/powerpoint/2010/main" val="973950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4" name="Rectangle 1"/>
          <p:cNvSpPr>
            <a:spLocks noGrp="1" noRot="1" noChangeAspect="1" noChangeArrowheads="1" noTextEdit="1"/>
          </p:cNvSpPr>
          <p:nvPr>
            <p:ph type="sldImg"/>
          </p:nvPr>
        </p:nvSpPr>
        <p:spPr>
          <a:ln>
            <a:solidFill>
              <a:srgbClr val="000000"/>
            </a:solidFill>
          </a:ln>
        </p:spPr>
      </p:sp>
      <p:sp>
        <p:nvSpPr>
          <p:cNvPr id="131075" name="Text Box 2"/>
          <p:cNvSpPr txBox="1">
            <a:spLocks noGrp="1" noChangeArrowheads="1"/>
          </p:cNvSpPr>
          <p:nvPr>
            <p:ph type="body" idx="1"/>
          </p:nvPr>
        </p:nvSpPr>
        <p:spPr>
          <a:xfrm>
            <a:off x="1131888" y="4567238"/>
            <a:ext cx="5056187" cy="1444625"/>
          </a:xfrm>
          <a:noFill/>
          <a:ln/>
        </p:spPr>
        <p:txBody>
          <a:bodyPr>
            <a:spAutoFit/>
          </a:bodyPr>
          <a:lstStyle/>
          <a:p>
            <a:r>
              <a:rPr lang="es-AR" dirty="0"/>
              <a:t>LEER CAPITULO 9 del libro O’Reilly Understanding the Linux Kernel.</a:t>
            </a:r>
          </a:p>
          <a:p>
            <a:endParaRPr lang="es-ES_tradnl" dirty="0"/>
          </a:p>
        </p:txBody>
      </p:sp>
    </p:spTree>
    <p:extLst>
      <p:ext uri="{BB962C8B-B14F-4D97-AF65-F5344CB8AC3E}">
        <p14:creationId xmlns:p14="http://schemas.microsoft.com/office/powerpoint/2010/main" val="3711742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a:solidFill>
              <a:srgbClr val="000000"/>
            </a:solidFill>
          </a:ln>
        </p:spPr>
      </p:sp>
      <p:sp>
        <p:nvSpPr>
          <p:cNvPr id="132099" name="Rectangle 3"/>
          <p:cNvSpPr txBox="1">
            <a:spLocks noGrp="1" noChangeArrowheads="1"/>
          </p:cNvSpPr>
          <p:nvPr>
            <p:ph type="body" idx="1"/>
          </p:nvPr>
        </p:nvSpPr>
        <p:spPr>
          <a:xfrm>
            <a:off x="1131888" y="4567238"/>
            <a:ext cx="5056187" cy="182562"/>
          </a:xfrm>
          <a:noFill/>
          <a:ln/>
        </p:spPr>
        <p:txBody>
          <a:bodyPr>
            <a:spAutoFit/>
          </a:bodyPr>
          <a:lstStyle/>
          <a:p>
            <a:endParaRPr lang="es-ES_tradnl" dirty="0"/>
          </a:p>
        </p:txBody>
      </p:sp>
    </p:spTree>
    <p:extLst>
      <p:ext uri="{BB962C8B-B14F-4D97-AF65-F5344CB8AC3E}">
        <p14:creationId xmlns:p14="http://schemas.microsoft.com/office/powerpoint/2010/main" val="3076008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a:solidFill>
              <a:srgbClr val="000000"/>
            </a:solidFill>
          </a:ln>
        </p:spPr>
      </p:sp>
      <p:sp>
        <p:nvSpPr>
          <p:cNvPr id="133123" name="Rectangle 3"/>
          <p:cNvSpPr txBox="1">
            <a:spLocks noGrp="1" noChangeArrowheads="1"/>
          </p:cNvSpPr>
          <p:nvPr>
            <p:ph type="body" idx="1"/>
          </p:nvPr>
        </p:nvSpPr>
        <p:spPr>
          <a:xfrm>
            <a:off x="1131888" y="4567238"/>
            <a:ext cx="5056187" cy="182562"/>
          </a:xfrm>
          <a:noFill/>
          <a:ln/>
        </p:spPr>
        <p:txBody>
          <a:bodyPr>
            <a:spAutoFit/>
          </a:bodyPr>
          <a:lstStyle/>
          <a:p>
            <a:endParaRPr lang="es-ES_tradnl" dirty="0"/>
          </a:p>
        </p:txBody>
      </p:sp>
    </p:spTree>
    <p:extLst>
      <p:ext uri="{BB962C8B-B14F-4D97-AF65-F5344CB8AC3E}">
        <p14:creationId xmlns:p14="http://schemas.microsoft.com/office/powerpoint/2010/main" val="1834469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Rectangle 1"/>
          <p:cNvSpPr>
            <a:spLocks noGrp="1" noRot="1" noChangeAspect="1" noChangeArrowheads="1" noTextEdit="1"/>
          </p:cNvSpPr>
          <p:nvPr>
            <p:ph type="sldImg"/>
          </p:nvPr>
        </p:nvSpPr>
        <p:spPr>
          <a:ln>
            <a:solidFill>
              <a:srgbClr val="000000"/>
            </a:solidFill>
          </a:ln>
        </p:spPr>
      </p:sp>
      <p:sp>
        <p:nvSpPr>
          <p:cNvPr id="134147" name="Text Box 2"/>
          <p:cNvSpPr txBox="1">
            <a:spLocks noGrp="1" noChangeArrowheads="1"/>
          </p:cNvSpPr>
          <p:nvPr>
            <p:ph type="body" idx="1"/>
          </p:nvPr>
        </p:nvSpPr>
        <p:spPr>
          <a:xfrm>
            <a:off x="1131888" y="4567238"/>
            <a:ext cx="5056187" cy="1444625"/>
          </a:xfrm>
          <a:noFill/>
          <a:ln/>
        </p:spPr>
        <p:txBody>
          <a:bodyPr>
            <a:spAutoFit/>
          </a:bodyPr>
          <a:lstStyle/>
          <a:p>
            <a:r>
              <a:rPr lang="es-AR" dirty="0"/>
              <a:t>Si pid es positivo, entonces la señal sig es enviada a pid. En este caso, se devuelve 0 si hay éxito, o un</a:t>
            </a:r>
          </a:p>
          <a:p>
            <a:r>
              <a:rPr lang="es-AR" dirty="0"/>
              <a:t>valor negativo si hay error.</a:t>
            </a:r>
          </a:p>
          <a:p>
            <a:r>
              <a:rPr lang="es-AR" dirty="0"/>
              <a:t>Si pid es 0, entonces sig se envía a cada proceso en el grupo de procesos del proceso actual.</a:t>
            </a:r>
          </a:p>
          <a:p>
            <a:r>
              <a:rPr lang="es-AR" dirty="0"/>
              <a:t>Si pid es igual a -1, entonces se envía sig a cada proceso, excepto al primero (pid=0), desde los números</a:t>
            </a:r>
          </a:p>
          <a:p>
            <a:r>
              <a:rPr lang="es-AR" dirty="0"/>
              <a:t>más altos en la tabla de procesos, hasta los más bajos.</a:t>
            </a:r>
          </a:p>
          <a:p>
            <a:r>
              <a:rPr lang="es-AR" dirty="0"/>
              <a:t>Si pid es menor que -1, entonces se envía sig a cada proceso en el grupo de procesos -pid.</a:t>
            </a:r>
          </a:p>
          <a:p>
            <a:r>
              <a:rPr lang="es-AR" dirty="0"/>
              <a:t>Si sig es 0, entonces no se envía ninguna señal pero todavía se realiza la comprobación de errores.</a:t>
            </a:r>
          </a:p>
          <a:p>
            <a:r>
              <a:rPr lang="es-AR" dirty="0"/>
              <a:t>VALOR DEVUELTO</a:t>
            </a:r>
          </a:p>
          <a:p>
            <a:r>
              <a:rPr lang="es-AR" dirty="0"/>
              <a:t>Si hay éxito, se devuelve cero. Si hay error, se devuelve -1, y se actualiza errno apropiadamente.</a:t>
            </a:r>
          </a:p>
          <a:p>
            <a:endParaRPr lang="es-ES_tradnl" dirty="0"/>
          </a:p>
        </p:txBody>
      </p:sp>
    </p:spTree>
    <p:extLst>
      <p:ext uri="{BB962C8B-B14F-4D97-AF65-F5344CB8AC3E}">
        <p14:creationId xmlns:p14="http://schemas.microsoft.com/office/powerpoint/2010/main" val="229102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70" name="Rectangle 1"/>
          <p:cNvSpPr>
            <a:spLocks noGrp="1" noRot="1" noChangeAspect="1" noChangeArrowheads="1" noTextEdit="1"/>
          </p:cNvSpPr>
          <p:nvPr>
            <p:ph type="sldImg"/>
          </p:nvPr>
        </p:nvSpPr>
        <p:spPr>
          <a:ln>
            <a:solidFill>
              <a:srgbClr val="000000"/>
            </a:solidFill>
          </a:ln>
        </p:spPr>
      </p:sp>
      <p:sp>
        <p:nvSpPr>
          <p:cNvPr id="135171" name="Rectangle 2"/>
          <p:cNvSpPr txBox="1">
            <a:spLocks noGrp="1" noChangeArrowheads="1"/>
          </p:cNvSpPr>
          <p:nvPr>
            <p:ph type="body" idx="1"/>
          </p:nvPr>
        </p:nvSpPr>
        <p:spPr>
          <a:xfrm>
            <a:off x="1131888" y="4567238"/>
            <a:ext cx="5056187" cy="182562"/>
          </a:xfrm>
          <a:noFill/>
          <a:ln/>
        </p:spPr>
        <p:txBody>
          <a:bodyPr>
            <a:spAutoFit/>
          </a:bodyPr>
          <a:lstStyle/>
          <a:p>
            <a:endParaRPr lang="es-ES_tradnl" dirty="0"/>
          </a:p>
        </p:txBody>
      </p:sp>
    </p:spTree>
    <p:extLst>
      <p:ext uri="{BB962C8B-B14F-4D97-AF65-F5344CB8AC3E}">
        <p14:creationId xmlns:p14="http://schemas.microsoft.com/office/powerpoint/2010/main" val="4222887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25/04/2024</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25/04/2024</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25/04/2024</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22275" y="0"/>
            <a:ext cx="8721725" cy="1233488"/>
          </a:xfrm>
        </p:spPr>
        <p:txBody>
          <a:bodyPr/>
          <a:lstStyle/>
          <a:p>
            <a:r>
              <a:rPr lang="es-ES"/>
              <a:t>Haga clic para modificar el estilo de título del patrón</a:t>
            </a:r>
            <a:endParaRPr lang="es-AR"/>
          </a:p>
        </p:txBody>
      </p:sp>
      <p:sp>
        <p:nvSpPr>
          <p:cNvPr id="3" name="2 Marcador de texto"/>
          <p:cNvSpPr>
            <a:spLocks noGrp="1"/>
          </p:cNvSpPr>
          <p:nvPr>
            <p:ph type="body" sz="half" idx="1"/>
          </p:nvPr>
        </p:nvSpPr>
        <p:spPr>
          <a:xfrm>
            <a:off x="414338" y="1143000"/>
            <a:ext cx="4287837" cy="497681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854575" y="1143000"/>
            <a:ext cx="4289425" cy="497681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extLst>
      <p:ext uri="{BB962C8B-B14F-4D97-AF65-F5344CB8AC3E}">
        <p14:creationId xmlns:p14="http://schemas.microsoft.com/office/powerpoint/2010/main" val="379503293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25/04/2024</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25/04/2024</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7A847CFC-816F-41D0-AAC0-9BF4FEBC753E}" type="datetimeFigureOut">
              <a:rPr lang="es-ES" smtClean="0"/>
              <a:pPr/>
              <a:t>25/04/2024</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7A847CFC-816F-41D0-AAC0-9BF4FEBC753E}" type="datetimeFigureOut">
              <a:rPr lang="es-ES" smtClean="0"/>
              <a:pPr/>
              <a:t>25/04/2024</a:t>
            </a:fld>
            <a:endParaRPr lang="es-ES" dirty="0"/>
          </a:p>
        </p:txBody>
      </p:sp>
      <p:sp>
        <p:nvSpPr>
          <p:cNvPr id="8" name="7 Marcador de pie de página"/>
          <p:cNvSpPr>
            <a:spLocks noGrp="1"/>
          </p:cNvSpPr>
          <p:nvPr>
            <p:ph type="ftr" sz="quarter" idx="11"/>
          </p:nvPr>
        </p:nvSpPr>
        <p:spPr/>
        <p:txBody>
          <a:bodyPr/>
          <a:lstStyle/>
          <a:p>
            <a:endParaRPr lang="es-ES" dirty="0"/>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7A847CFC-816F-41D0-AAC0-9BF4FEBC753E}" type="datetimeFigureOut">
              <a:rPr lang="es-ES" smtClean="0"/>
              <a:pPr/>
              <a:t>25/04/2024</a:t>
            </a:fld>
            <a:endParaRPr lang="es-ES" dirty="0"/>
          </a:p>
        </p:txBody>
      </p:sp>
      <p:sp>
        <p:nvSpPr>
          <p:cNvPr id="4" name="3 Marcador de pie de página"/>
          <p:cNvSpPr>
            <a:spLocks noGrp="1"/>
          </p:cNvSpPr>
          <p:nvPr>
            <p:ph type="ftr" sz="quarter" idx="11"/>
          </p:nvPr>
        </p:nvSpPr>
        <p:spPr/>
        <p:txBody>
          <a:bodyPr/>
          <a:lstStyle/>
          <a:p>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25/04/2024</a:t>
            </a:fld>
            <a:endParaRPr lang="es-ES" dirty="0"/>
          </a:p>
        </p:txBody>
      </p:sp>
      <p:sp>
        <p:nvSpPr>
          <p:cNvPr id="3" name="2 Marcador de pie de página"/>
          <p:cNvSpPr>
            <a:spLocks noGrp="1"/>
          </p:cNvSpPr>
          <p:nvPr>
            <p:ph type="ftr" sz="quarter" idx="11"/>
          </p:nvPr>
        </p:nvSpPr>
        <p:spPr/>
        <p:txBody>
          <a:bodyPr/>
          <a:lstStyle/>
          <a:p>
            <a:endParaRPr lang="es-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25/04/2024</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25/04/2024</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25/04/2024</a:t>
            </a:fld>
            <a:endParaRPr lang="es-E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google.com/imgres?imgurl=https://pbs.twimg.com/profile_images/770597096005206016/dbEciBxW_400x400.jpg&amp;imgrefurl=https://twitter.com/unahurlingham&amp;docid=Vi2EL1zThe4KPM&amp;tbnid=7weu59TG-0BvZM:&amp;vet=10ahUKEwjAnfeFiLzgAhWOK7kGHUYtD0EQMwgrKAIwAg..i&amp;w=302&amp;h=302&amp;bih=868&amp;biw=1821&amp;q=unahur&amp;ved=0ahUKEwjAnfeFiLzgAhWOK7kGHUYtD0EQMwgrKAIwAg&amp;iact=mrc&amp;uact=8"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wmf"/><Relationship Id="rId7"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5.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5.bin"/><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827584" y="476672"/>
            <a:ext cx="7772400" cy="1470025"/>
          </a:xfrm>
        </p:spPr>
        <p:txBody>
          <a:bodyPr/>
          <a:lstStyle/>
          <a:p>
            <a:r>
              <a:rPr lang="es-AR" b="1" dirty="0"/>
              <a:t>Sistemas Operativos UNAHUR</a:t>
            </a:r>
          </a:p>
        </p:txBody>
      </p:sp>
      <p:sp>
        <p:nvSpPr>
          <p:cNvPr id="3" name="2 Subtítulo"/>
          <p:cNvSpPr>
            <a:spLocks noGrp="1"/>
          </p:cNvSpPr>
          <p:nvPr>
            <p:ph type="subTitle" idx="1"/>
          </p:nvPr>
        </p:nvSpPr>
        <p:spPr/>
        <p:txBody>
          <a:bodyPr/>
          <a:lstStyle/>
          <a:p>
            <a:r>
              <a:rPr lang="es-AR" dirty="0"/>
              <a:t>Autor: Ing. Leandro Robles</a:t>
            </a:r>
          </a:p>
          <a:p>
            <a:r>
              <a:rPr lang="es-AR" dirty="0"/>
              <a:t>roblesleandro@hotmail.com</a:t>
            </a:r>
          </a:p>
        </p:txBody>
      </p:sp>
      <p:sp>
        <p:nvSpPr>
          <p:cNvPr id="20483" name="AutoShape 3" descr="Image result for unahur">
            <a:hlinkClick r:id="rId2"/>
          </p:cNvPr>
          <p:cNvSpPr>
            <a:spLocks noChangeAspect="1" noChangeArrowheads="1"/>
          </p:cNvSpPr>
          <p:nvPr/>
        </p:nvSpPr>
        <p:spPr bwMode="auto">
          <a:xfrm>
            <a:off x="92075"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s-AR" dirty="0"/>
          </a:p>
        </p:txBody>
      </p:sp>
      <p:sp>
        <p:nvSpPr>
          <p:cNvPr id="20485" name="AutoShape 5" descr="Image result for unahur">
            <a:hlinkClick r:id="rId2"/>
          </p:cNvPr>
          <p:cNvSpPr>
            <a:spLocks noChangeAspect="1" noChangeArrowheads="1"/>
          </p:cNvSpPr>
          <p:nvPr/>
        </p:nvSpPr>
        <p:spPr bwMode="auto">
          <a:xfrm>
            <a:off x="92075"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s-AR" dirty="0"/>
          </a:p>
        </p:txBody>
      </p:sp>
      <p:pic>
        <p:nvPicPr>
          <p:cNvPr id="20486" name="Picture 6" descr="C:\Users\lrobles\Desktop\dbEciBxW_400x400.jpg"/>
          <p:cNvPicPr>
            <a:picLocks noChangeAspect="1" noChangeArrowheads="1"/>
          </p:cNvPicPr>
          <p:nvPr/>
        </p:nvPicPr>
        <p:blipFill>
          <a:blip r:embed="rId3" cstate="print"/>
          <a:srcRect/>
          <a:stretch>
            <a:fillRect/>
          </a:stretch>
        </p:blipFill>
        <p:spPr bwMode="auto">
          <a:xfrm>
            <a:off x="3491880" y="1556792"/>
            <a:ext cx="2024062" cy="2024063"/>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SMT/</a:t>
            </a:r>
            <a:r>
              <a:rPr lang="es-AR" dirty="0" err="1"/>
              <a:t>HyperThreading</a:t>
            </a:r>
            <a:r>
              <a:rPr lang="es-AR" dirty="0"/>
              <a:t>/SMT</a:t>
            </a:r>
          </a:p>
        </p:txBody>
      </p:sp>
      <p:sp>
        <p:nvSpPr>
          <p:cNvPr id="6" name="Marcador de contenido 5"/>
          <p:cNvSpPr>
            <a:spLocks noGrp="1"/>
          </p:cNvSpPr>
          <p:nvPr>
            <p:ph idx="1"/>
          </p:nvPr>
        </p:nvSpPr>
        <p:spPr/>
        <p:txBody>
          <a:bodyPr/>
          <a:lstStyle/>
          <a:p>
            <a:endParaRPr lang="es-AR"/>
          </a:p>
        </p:txBody>
      </p:sp>
      <p:pic>
        <p:nvPicPr>
          <p:cNvPr id="7" name="Imagen 6"/>
          <p:cNvPicPr>
            <a:picLocks noChangeAspect="1"/>
          </p:cNvPicPr>
          <p:nvPr/>
        </p:nvPicPr>
        <p:blipFill>
          <a:blip r:embed="rId2"/>
          <a:stretch>
            <a:fillRect/>
          </a:stretch>
        </p:blipFill>
        <p:spPr>
          <a:xfrm>
            <a:off x="285750" y="1424781"/>
            <a:ext cx="8572500" cy="4876800"/>
          </a:xfrm>
          <a:prstGeom prst="rect">
            <a:avLst/>
          </a:prstGeom>
        </p:spPr>
      </p:pic>
    </p:spTree>
    <p:extLst>
      <p:ext uri="{BB962C8B-B14F-4D97-AF65-F5344CB8AC3E}">
        <p14:creationId xmlns:p14="http://schemas.microsoft.com/office/powerpoint/2010/main" val="577674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AR" b="1" dirty="0"/>
              <a:t>Biblioteca de Hebras/Hilos/Threads</a:t>
            </a:r>
          </a:p>
        </p:txBody>
      </p:sp>
      <p:sp>
        <p:nvSpPr>
          <p:cNvPr id="3" name="Marcador de contenido 2"/>
          <p:cNvSpPr>
            <a:spLocks noGrp="1"/>
          </p:cNvSpPr>
          <p:nvPr>
            <p:ph idx="1"/>
          </p:nvPr>
        </p:nvSpPr>
        <p:spPr>
          <a:xfrm>
            <a:off x="457200" y="1600201"/>
            <a:ext cx="4186808" cy="1900808"/>
          </a:xfrm>
        </p:spPr>
        <p:txBody>
          <a:bodyPr/>
          <a:lstStyle/>
          <a:p>
            <a:r>
              <a:rPr lang="es-AR" dirty="0"/>
              <a:t>POSIX Pthreads</a:t>
            </a:r>
          </a:p>
          <a:p>
            <a:r>
              <a:rPr lang="es-AR" dirty="0"/>
              <a:t>Win32</a:t>
            </a:r>
          </a:p>
          <a:p>
            <a:r>
              <a:rPr lang="es-AR" dirty="0"/>
              <a:t>Java PThreads</a:t>
            </a:r>
          </a:p>
        </p:txBody>
      </p:sp>
      <p:sp>
        <p:nvSpPr>
          <p:cNvPr id="4" name="Marcador de contenido 2"/>
          <p:cNvSpPr txBox="1">
            <a:spLocks/>
          </p:cNvSpPr>
          <p:nvPr/>
        </p:nvSpPr>
        <p:spPr>
          <a:xfrm>
            <a:off x="457200" y="3670996"/>
            <a:ext cx="8435280" cy="256631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AR" dirty="0"/>
              <a:t>Debemos incluir el Header </a:t>
            </a:r>
            <a:r>
              <a:rPr lang="es-AR" b="1" dirty="0"/>
              <a:t>pthreads.h</a:t>
            </a:r>
            <a:r>
              <a:rPr lang="es-AR" dirty="0"/>
              <a:t> POSIX Pthreads</a:t>
            </a:r>
          </a:p>
          <a:p>
            <a:pPr marL="0" indent="0">
              <a:buNone/>
            </a:pPr>
            <a:r>
              <a:rPr lang="es-AR" dirty="0"/>
              <a:t>Compilarlo con </a:t>
            </a:r>
            <a:r>
              <a:rPr lang="es-AR" b="1" dirty="0"/>
              <a:t>gcc -pthread -o ejemplo_hebras.exe ejemplo_hebras.c </a:t>
            </a:r>
          </a:p>
        </p:txBody>
      </p:sp>
    </p:spTree>
    <p:extLst>
      <p:ext uri="{BB962C8B-B14F-4D97-AF65-F5344CB8AC3E}">
        <p14:creationId xmlns:p14="http://schemas.microsoft.com/office/powerpoint/2010/main" val="3832468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Hebras/Hilos/Threads</a:t>
            </a:r>
            <a:endParaRPr lang="es-AR" dirty="0"/>
          </a:p>
        </p:txBody>
      </p:sp>
      <p:sp>
        <p:nvSpPr>
          <p:cNvPr id="3" name="2 Marcador de contenido"/>
          <p:cNvSpPr>
            <a:spLocks noGrp="1"/>
          </p:cNvSpPr>
          <p:nvPr>
            <p:ph idx="1"/>
          </p:nvPr>
        </p:nvSpPr>
        <p:spPr>
          <a:xfrm>
            <a:off x="323528" y="1484785"/>
            <a:ext cx="2962672" cy="864096"/>
          </a:xfrm>
        </p:spPr>
        <p:txBody>
          <a:bodyPr>
            <a:normAutofit fontScale="92500" lnSpcReduction="20000"/>
          </a:bodyPr>
          <a:lstStyle/>
          <a:p>
            <a:r>
              <a:rPr lang="es-AR" dirty="0"/>
              <a:t>Ejemplos POSIX:</a:t>
            </a:r>
          </a:p>
          <a:p>
            <a:pPr>
              <a:buNone/>
            </a:pPr>
            <a:endParaRPr lang="es-AR" dirty="0"/>
          </a:p>
        </p:txBody>
      </p:sp>
      <p:graphicFrame>
        <p:nvGraphicFramePr>
          <p:cNvPr id="2050" name="Object 2"/>
          <p:cNvGraphicFramePr>
            <a:graphicFrameLocks noChangeAspect="1"/>
          </p:cNvGraphicFramePr>
          <p:nvPr>
            <p:extLst>
              <p:ext uri="{D42A27DB-BD31-4B8C-83A1-F6EECF244321}">
                <p14:modId xmlns:p14="http://schemas.microsoft.com/office/powerpoint/2010/main" val="3576385156"/>
              </p:ext>
            </p:extLst>
          </p:nvPr>
        </p:nvGraphicFramePr>
        <p:xfrm>
          <a:off x="3582988" y="1887538"/>
          <a:ext cx="2466975" cy="722312"/>
        </p:xfrm>
        <a:graphic>
          <a:graphicData uri="http://schemas.openxmlformats.org/presentationml/2006/ole">
            <mc:AlternateContent xmlns:mc="http://schemas.openxmlformats.org/markup-compatibility/2006">
              <mc:Choice xmlns:v="urn:schemas-microsoft-com:vml" Requires="v">
                <p:oleObj name="Objeto empaquetador del shell" showAsIcon="1" r:id="rId2" imgW="1496520" imgH="437400" progId="Package">
                  <p:embed/>
                </p:oleObj>
              </mc:Choice>
              <mc:Fallback>
                <p:oleObj name="Objeto empaquetador del shell" showAsIcon="1" r:id="rId2" imgW="1496520" imgH="437400" progId="Package">
                  <p:embed/>
                  <p:pic>
                    <p:nvPicPr>
                      <p:cNvPr id="0" name="Picture 2"/>
                      <p:cNvPicPr>
                        <a:picLocks noChangeAspect="1" noChangeArrowheads="1"/>
                      </p:cNvPicPr>
                      <p:nvPr/>
                    </p:nvPicPr>
                    <p:blipFill>
                      <a:blip r:embed="rId3"/>
                      <a:srcRect/>
                      <a:stretch>
                        <a:fillRect/>
                      </a:stretch>
                    </p:blipFill>
                    <p:spPr bwMode="auto">
                      <a:xfrm>
                        <a:off x="3582988" y="1887538"/>
                        <a:ext cx="2466975" cy="722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3"/>
          <p:cNvGraphicFramePr>
            <a:graphicFrameLocks noChangeAspect="1"/>
          </p:cNvGraphicFramePr>
          <p:nvPr>
            <p:extLst>
              <p:ext uri="{D42A27DB-BD31-4B8C-83A1-F6EECF244321}">
                <p14:modId xmlns:p14="http://schemas.microsoft.com/office/powerpoint/2010/main" val="3902179202"/>
              </p:ext>
            </p:extLst>
          </p:nvPr>
        </p:nvGraphicFramePr>
        <p:xfrm>
          <a:off x="3128963" y="2944813"/>
          <a:ext cx="3376612" cy="660400"/>
        </p:xfrm>
        <a:graphic>
          <a:graphicData uri="http://schemas.openxmlformats.org/presentationml/2006/ole">
            <mc:AlternateContent xmlns:mc="http://schemas.openxmlformats.org/markup-compatibility/2006">
              <mc:Choice xmlns:v="urn:schemas-microsoft-com:vml" Requires="v">
                <p:oleObj name="Objeto empaquetador del shell" showAsIcon="1" r:id="rId4" imgW="2238120" imgH="437400" progId="Package">
                  <p:embed/>
                </p:oleObj>
              </mc:Choice>
              <mc:Fallback>
                <p:oleObj name="Objeto empaquetador del shell" showAsIcon="1" r:id="rId4" imgW="2238120" imgH="437400" progId="Package">
                  <p:embed/>
                  <p:pic>
                    <p:nvPicPr>
                      <p:cNvPr id="0" name="Picture 3"/>
                      <p:cNvPicPr>
                        <a:picLocks noChangeAspect="1" noChangeArrowheads="1"/>
                      </p:cNvPicPr>
                      <p:nvPr/>
                    </p:nvPicPr>
                    <p:blipFill>
                      <a:blip r:embed="rId5"/>
                      <a:srcRect/>
                      <a:stretch>
                        <a:fillRect/>
                      </a:stretch>
                    </p:blipFill>
                    <p:spPr bwMode="auto">
                      <a:xfrm>
                        <a:off x="3128963" y="2944813"/>
                        <a:ext cx="3376612"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2" name="Object 4"/>
          <p:cNvGraphicFramePr>
            <a:graphicFrameLocks noChangeAspect="1"/>
          </p:cNvGraphicFramePr>
          <p:nvPr>
            <p:extLst>
              <p:ext uri="{D42A27DB-BD31-4B8C-83A1-F6EECF244321}">
                <p14:modId xmlns:p14="http://schemas.microsoft.com/office/powerpoint/2010/main" val="9704695"/>
              </p:ext>
            </p:extLst>
          </p:nvPr>
        </p:nvGraphicFramePr>
        <p:xfrm>
          <a:off x="3255963" y="3970338"/>
          <a:ext cx="3197225" cy="611187"/>
        </p:xfrm>
        <a:graphic>
          <a:graphicData uri="http://schemas.openxmlformats.org/presentationml/2006/ole">
            <mc:AlternateContent xmlns:mc="http://schemas.openxmlformats.org/markup-compatibility/2006">
              <mc:Choice xmlns:v="urn:schemas-microsoft-com:vml" Requires="v">
                <p:oleObj name="Objeto empaquetador del shell" showAsIcon="1" r:id="rId6" imgW="2289600" imgH="437400" progId="Package">
                  <p:embed/>
                </p:oleObj>
              </mc:Choice>
              <mc:Fallback>
                <p:oleObj name="Objeto empaquetador del shell" showAsIcon="1" r:id="rId6" imgW="2289600" imgH="437400" progId="Package">
                  <p:embed/>
                  <p:pic>
                    <p:nvPicPr>
                      <p:cNvPr id="0" name="Picture 4"/>
                      <p:cNvPicPr>
                        <a:picLocks noChangeAspect="1" noChangeArrowheads="1"/>
                      </p:cNvPicPr>
                      <p:nvPr/>
                    </p:nvPicPr>
                    <p:blipFill>
                      <a:blip r:embed="rId7"/>
                      <a:srcRect/>
                      <a:stretch>
                        <a:fillRect/>
                      </a:stretch>
                    </p:blipFill>
                    <p:spPr bwMode="auto">
                      <a:xfrm>
                        <a:off x="3255963" y="3970338"/>
                        <a:ext cx="3197225" cy="61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5AF2A7-0309-AA47-443B-DC81C03A5E4C}"/>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74F27D2A-5362-A1E0-2E96-2EA4CCD081A2}"/>
              </a:ext>
            </a:extLst>
          </p:cNvPr>
          <p:cNvSpPr>
            <a:spLocks noGrp="1"/>
          </p:cNvSpPr>
          <p:nvPr>
            <p:ph idx="1"/>
          </p:nvPr>
        </p:nvSpPr>
        <p:spPr/>
        <p:txBody>
          <a:bodyPr vert="horz" lIns="91440" tIns="45720" rIns="91440" bIns="45720" rtlCol="0" anchor="t">
            <a:normAutofit/>
          </a:bodyPr>
          <a:lstStyle/>
          <a:p>
            <a:endParaRPr lang="es-MX"/>
          </a:p>
          <a:p>
            <a:endParaRPr lang="es-MX" dirty="0">
              <a:cs typeface="Calibri"/>
            </a:endParaRPr>
          </a:p>
          <a:p>
            <a:endParaRPr lang="es-MX" dirty="0">
              <a:cs typeface="Calibri"/>
            </a:endParaRPr>
          </a:p>
        </p:txBody>
      </p:sp>
    </p:spTree>
    <p:extLst>
      <p:ext uri="{BB962C8B-B14F-4D97-AF65-F5344CB8AC3E}">
        <p14:creationId xmlns:p14="http://schemas.microsoft.com/office/powerpoint/2010/main" val="564561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Hebras/Hilos/Threads</a:t>
            </a:r>
            <a:endParaRPr lang="es-AR" dirty="0"/>
          </a:p>
        </p:txBody>
      </p:sp>
      <p:pic>
        <p:nvPicPr>
          <p:cNvPr id="5" name="Imagen 4"/>
          <p:cNvPicPr>
            <a:picLocks noChangeAspect="1"/>
          </p:cNvPicPr>
          <p:nvPr/>
        </p:nvPicPr>
        <p:blipFill>
          <a:blip r:embed="rId2"/>
          <a:stretch>
            <a:fillRect/>
          </a:stretch>
        </p:blipFill>
        <p:spPr>
          <a:xfrm>
            <a:off x="438150" y="1443037"/>
            <a:ext cx="8267700" cy="3971925"/>
          </a:xfrm>
          <a:prstGeom prst="rect">
            <a:avLst/>
          </a:prstGeom>
        </p:spPr>
      </p:pic>
    </p:spTree>
    <p:extLst>
      <p:ext uri="{BB962C8B-B14F-4D97-AF65-F5344CB8AC3E}">
        <p14:creationId xmlns:p14="http://schemas.microsoft.com/office/powerpoint/2010/main" val="351605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to 4"/>
          <p:cNvGraphicFramePr>
            <a:graphicFrameLocks noChangeAspect="1"/>
          </p:cNvGraphicFramePr>
          <p:nvPr>
            <p:extLst>
              <p:ext uri="{D42A27DB-BD31-4B8C-83A1-F6EECF244321}">
                <p14:modId xmlns:p14="http://schemas.microsoft.com/office/powerpoint/2010/main" val="401601257"/>
              </p:ext>
            </p:extLst>
          </p:nvPr>
        </p:nvGraphicFramePr>
        <p:xfrm>
          <a:off x="2241550" y="3130550"/>
          <a:ext cx="3157538" cy="1046163"/>
        </p:xfrm>
        <a:graphic>
          <a:graphicData uri="http://schemas.openxmlformats.org/presentationml/2006/ole">
            <mc:AlternateContent xmlns:mc="http://schemas.openxmlformats.org/markup-compatibility/2006">
              <mc:Choice xmlns:v="urn:schemas-microsoft-com:vml" Requires="v">
                <p:oleObj name="Objeto empaquetador del shell" showAsIcon="1" r:id="rId2" imgW="1322280" imgH="437400" progId="Package">
                  <p:embed/>
                </p:oleObj>
              </mc:Choice>
              <mc:Fallback>
                <p:oleObj name="Objeto empaquetador del shell" showAsIcon="1" r:id="rId2" imgW="1322280" imgH="437400" progId="Package">
                  <p:embed/>
                  <p:pic>
                    <p:nvPicPr>
                      <p:cNvPr id="0" name=""/>
                      <p:cNvPicPr/>
                      <p:nvPr/>
                    </p:nvPicPr>
                    <p:blipFill>
                      <a:blip r:embed="rId3"/>
                      <a:stretch>
                        <a:fillRect/>
                      </a:stretch>
                    </p:blipFill>
                    <p:spPr>
                      <a:xfrm>
                        <a:off x="2241550" y="3130550"/>
                        <a:ext cx="3157538" cy="1046163"/>
                      </a:xfrm>
                      <a:prstGeom prst="rect">
                        <a:avLst/>
                      </a:prstGeom>
                    </p:spPr>
                  </p:pic>
                </p:oleObj>
              </mc:Fallback>
            </mc:AlternateContent>
          </a:graphicData>
        </a:graphic>
      </p:graphicFrame>
      <p:sp>
        <p:nvSpPr>
          <p:cNvPr id="6" name="1 Título"/>
          <p:cNvSpPr>
            <a:spLocks noGrp="1"/>
          </p:cNvSpPr>
          <p:nvPr>
            <p:ph type="title"/>
          </p:nvPr>
        </p:nvSpPr>
        <p:spPr>
          <a:xfrm>
            <a:off x="457200" y="274638"/>
            <a:ext cx="8229600" cy="1143000"/>
          </a:xfrm>
        </p:spPr>
        <p:txBody>
          <a:bodyPr/>
          <a:lstStyle/>
          <a:p>
            <a:r>
              <a:rPr lang="es-AR" b="1" dirty="0"/>
              <a:t>Hebras/Hilos/Threads</a:t>
            </a:r>
            <a:endParaRPr lang="es-AR" dirty="0"/>
          </a:p>
        </p:txBody>
      </p:sp>
      <p:sp>
        <p:nvSpPr>
          <p:cNvPr id="7" name="2 Marcador de contenido"/>
          <p:cNvSpPr>
            <a:spLocks noGrp="1"/>
          </p:cNvSpPr>
          <p:nvPr>
            <p:ph idx="1"/>
          </p:nvPr>
        </p:nvSpPr>
        <p:spPr>
          <a:xfrm>
            <a:off x="323528" y="1484785"/>
            <a:ext cx="3312368" cy="864096"/>
          </a:xfrm>
        </p:spPr>
        <p:txBody>
          <a:bodyPr>
            <a:normAutofit/>
          </a:bodyPr>
          <a:lstStyle/>
          <a:p>
            <a:r>
              <a:rPr lang="es-AR" dirty="0"/>
              <a:t>Ejemplo Win32:</a:t>
            </a:r>
          </a:p>
          <a:p>
            <a:pPr>
              <a:buNone/>
            </a:pPr>
            <a:endParaRPr lang="es-AR" dirty="0"/>
          </a:p>
        </p:txBody>
      </p:sp>
    </p:spTree>
    <p:extLst>
      <p:ext uri="{BB962C8B-B14F-4D97-AF65-F5344CB8AC3E}">
        <p14:creationId xmlns:p14="http://schemas.microsoft.com/office/powerpoint/2010/main" val="956224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Hebras/Hilos/Threads</a:t>
            </a:r>
            <a:endParaRPr lang="es-AR" dirty="0"/>
          </a:p>
        </p:txBody>
      </p:sp>
      <p:sp>
        <p:nvSpPr>
          <p:cNvPr id="3" name="2 Marcador de contenido"/>
          <p:cNvSpPr>
            <a:spLocks noGrp="1"/>
          </p:cNvSpPr>
          <p:nvPr>
            <p:ph idx="1"/>
          </p:nvPr>
        </p:nvSpPr>
        <p:spPr>
          <a:xfrm>
            <a:off x="457200" y="1417638"/>
            <a:ext cx="8229600" cy="4891681"/>
          </a:xfrm>
        </p:spPr>
        <p:txBody>
          <a:bodyPr>
            <a:normAutofit lnSpcReduction="10000"/>
          </a:bodyPr>
          <a:lstStyle/>
          <a:p>
            <a:pPr>
              <a:buNone/>
            </a:pPr>
            <a:r>
              <a:rPr lang="es-AR" b="1" dirty="0"/>
              <a:t>Cancelación de una Hebra</a:t>
            </a:r>
          </a:p>
          <a:p>
            <a:pPr>
              <a:buNone/>
            </a:pPr>
            <a:r>
              <a:rPr lang="es-AR" dirty="0"/>
              <a:t>Ej. Búsqueda concurrente a una BBDD.</a:t>
            </a:r>
          </a:p>
          <a:p>
            <a:pPr>
              <a:buNone/>
            </a:pPr>
            <a:r>
              <a:rPr lang="es-AR" dirty="0"/>
              <a:t>Una vez encontrado el valor cancelo las hebras y libero memoria y recursos.</a:t>
            </a:r>
          </a:p>
          <a:p>
            <a:pPr>
              <a:buNone/>
            </a:pPr>
            <a:r>
              <a:rPr lang="es-AR" dirty="0"/>
              <a:t>	- </a:t>
            </a:r>
            <a:r>
              <a:rPr lang="es-AR" b="1" dirty="0"/>
              <a:t>Cancelación asíncrona </a:t>
            </a:r>
            <a:r>
              <a:rPr lang="es-AR" sz="2200" dirty="0"/>
              <a:t>(una mata a la otra sin esperar nada de la cancelada). *</a:t>
            </a:r>
          </a:p>
          <a:p>
            <a:pPr>
              <a:buNone/>
            </a:pPr>
            <a:r>
              <a:rPr lang="es-AR" dirty="0"/>
              <a:t>	- </a:t>
            </a:r>
            <a:r>
              <a:rPr lang="es-AR" b="1" dirty="0"/>
              <a:t>Cancelación diferida </a:t>
            </a:r>
            <a:r>
              <a:rPr lang="es-AR" sz="2200" dirty="0"/>
              <a:t>(La hebra se comprueba una quiere si debe cancelarse).</a:t>
            </a:r>
          </a:p>
          <a:p>
            <a:pPr>
              <a:buNone/>
            </a:pPr>
            <a:endParaRPr lang="es-AR" sz="2200" dirty="0"/>
          </a:p>
          <a:p>
            <a:pPr>
              <a:buNone/>
            </a:pPr>
            <a:r>
              <a:rPr lang="es-AR" sz="2200" dirty="0"/>
              <a:t>* La asíncrona puede generar que no se liberen los recursos si la hebra estaba ejecutándose por la mitad.</a:t>
            </a:r>
          </a:p>
          <a:p>
            <a:pPr>
              <a:buNone/>
            </a:pPr>
            <a:endParaRPr lang="es-AR" sz="2200" dirty="0"/>
          </a:p>
          <a:p>
            <a:pPr>
              <a:buNone/>
            </a:pPr>
            <a:endParaRPr lang="es-AR" sz="2200" dirty="0"/>
          </a:p>
          <a:p>
            <a:pPr>
              <a:buNone/>
            </a:pPr>
            <a:endParaRPr lang="es-A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b="1" dirty="0"/>
              <a:t>Hebras/Hilos/Threads</a:t>
            </a:r>
            <a:endParaRPr lang="es-AR" dirty="0"/>
          </a:p>
        </p:txBody>
      </p:sp>
      <p:sp>
        <p:nvSpPr>
          <p:cNvPr id="3" name="2 Marcador de contenido"/>
          <p:cNvSpPr>
            <a:spLocks noGrp="1"/>
          </p:cNvSpPr>
          <p:nvPr>
            <p:ph idx="1"/>
          </p:nvPr>
        </p:nvSpPr>
        <p:spPr>
          <a:xfrm>
            <a:off x="287524" y="1628800"/>
            <a:ext cx="8568952" cy="3960440"/>
          </a:xfrm>
        </p:spPr>
        <p:txBody>
          <a:bodyPr/>
          <a:lstStyle/>
          <a:p>
            <a:pPr>
              <a:buNone/>
            </a:pPr>
            <a:r>
              <a:rPr lang="es-AR" b="1" dirty="0"/>
              <a:t>Tratamiento de Señales (para un proceso POSIX)</a:t>
            </a:r>
          </a:p>
          <a:p>
            <a:pPr>
              <a:buNone/>
            </a:pPr>
            <a:endParaRPr lang="es-AR" sz="3000" dirty="0"/>
          </a:p>
          <a:p>
            <a:pPr>
              <a:buNone/>
            </a:pPr>
            <a:r>
              <a:rPr lang="es-AR" sz="3000" dirty="0"/>
              <a:t>1 - Una señal se genera debido a que se produce un determinado suceso.</a:t>
            </a:r>
          </a:p>
          <a:p>
            <a:pPr>
              <a:buNone/>
            </a:pPr>
            <a:r>
              <a:rPr lang="es-AR" sz="3000" dirty="0"/>
              <a:t>2 - señal generada se suministra a un proceso.</a:t>
            </a:r>
          </a:p>
          <a:p>
            <a:pPr>
              <a:buNone/>
            </a:pPr>
            <a:r>
              <a:rPr lang="es-AR" sz="3000" dirty="0"/>
              <a:t>3 - Una vez suministrada, la señal debe ser tratada.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Hebras/Hilos/Threads</a:t>
            </a:r>
            <a:endParaRPr lang="es-AR" dirty="0"/>
          </a:p>
        </p:txBody>
      </p:sp>
      <p:sp>
        <p:nvSpPr>
          <p:cNvPr id="3" name="2 Marcador de contenido"/>
          <p:cNvSpPr>
            <a:spLocks noGrp="1"/>
          </p:cNvSpPr>
          <p:nvPr>
            <p:ph idx="1"/>
          </p:nvPr>
        </p:nvSpPr>
        <p:spPr>
          <a:xfrm>
            <a:off x="457200" y="1268760"/>
            <a:ext cx="8229600" cy="4525963"/>
          </a:xfrm>
        </p:spPr>
        <p:txBody>
          <a:bodyPr>
            <a:normAutofit/>
          </a:bodyPr>
          <a:lstStyle/>
          <a:p>
            <a:pPr>
              <a:buNone/>
            </a:pPr>
            <a:r>
              <a:rPr lang="es-AR" b="1" dirty="0"/>
              <a:t>Tratamiento de Señales (para Threads)</a:t>
            </a:r>
          </a:p>
          <a:p>
            <a:endParaRPr lang="es-AR" dirty="0"/>
          </a:p>
          <a:p>
            <a:pPr>
              <a:buNone/>
            </a:pPr>
            <a:r>
              <a:rPr lang="es-AR" sz="2400" dirty="0"/>
              <a:t>1 - Suministrar una señal a la hebra a la que sea aplicable la señal.</a:t>
            </a:r>
          </a:p>
          <a:p>
            <a:pPr>
              <a:buNone/>
            </a:pPr>
            <a:r>
              <a:rPr lang="es-AR" sz="2400" dirty="0"/>
              <a:t>2 - Suministrar la señal a todas las hebras del proceso</a:t>
            </a:r>
          </a:p>
          <a:p>
            <a:pPr>
              <a:buNone/>
            </a:pPr>
            <a:r>
              <a:rPr lang="es-AR" sz="2400" dirty="0"/>
              <a:t>3 - Suministrar la señal a determinadas hebras del proceso.</a:t>
            </a:r>
          </a:p>
          <a:p>
            <a:pPr>
              <a:buNone/>
            </a:pPr>
            <a:r>
              <a:rPr lang="es-AR" sz="2400" dirty="0"/>
              <a:t>4 - Asignar una hebra especifica para recibir todas las señales del proceso</a:t>
            </a:r>
          </a:p>
        </p:txBody>
      </p:sp>
    </p:spTree>
    <p:extLst>
      <p:ext uri="{BB962C8B-B14F-4D97-AF65-F5344CB8AC3E}">
        <p14:creationId xmlns:p14="http://schemas.microsoft.com/office/powerpoint/2010/main" val="1823651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Hebras/Hilos/Threads</a:t>
            </a:r>
            <a:endParaRPr lang="es-AR" dirty="0"/>
          </a:p>
        </p:txBody>
      </p:sp>
      <p:sp>
        <p:nvSpPr>
          <p:cNvPr id="3" name="2 Marcador de contenido"/>
          <p:cNvSpPr>
            <a:spLocks noGrp="1"/>
          </p:cNvSpPr>
          <p:nvPr>
            <p:ph idx="1"/>
          </p:nvPr>
        </p:nvSpPr>
        <p:spPr/>
        <p:txBody>
          <a:bodyPr>
            <a:normAutofit/>
          </a:bodyPr>
          <a:lstStyle/>
          <a:p>
            <a:pPr>
              <a:buNone/>
            </a:pPr>
            <a:r>
              <a:rPr lang="es-AR" b="1" dirty="0"/>
              <a:t>POSIX para un Proceso</a:t>
            </a:r>
          </a:p>
          <a:p>
            <a:r>
              <a:rPr lang="es-AR" dirty="0"/>
              <a:t>kill (aid_t aid, int signal) // Llega a la primera Hebra que no este bloqueando dicha señal</a:t>
            </a:r>
          </a:p>
          <a:p>
            <a:pPr>
              <a:buNone/>
            </a:pPr>
            <a:endParaRPr lang="es-AR" dirty="0"/>
          </a:p>
          <a:p>
            <a:pPr>
              <a:buNone/>
            </a:pPr>
            <a:r>
              <a:rPr lang="es-AR" b="1" dirty="0"/>
              <a:t>POSIX para especificar a una señal puntual</a:t>
            </a:r>
          </a:p>
          <a:p>
            <a:r>
              <a:rPr lang="es-AR" dirty="0"/>
              <a:t>pthread_kill (pthread_t tid, int signal) //Señal para una hebra especifica tid</a:t>
            </a:r>
          </a:p>
          <a:p>
            <a:endParaRPr lang="es-AR" dirty="0"/>
          </a:p>
        </p:txBody>
      </p:sp>
    </p:spTree>
    <p:extLst>
      <p:ext uri="{BB962C8B-B14F-4D97-AF65-F5344CB8AC3E}">
        <p14:creationId xmlns:p14="http://schemas.microsoft.com/office/powerpoint/2010/main" val="113594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Hebras/Hilos/Threads</a:t>
            </a:r>
          </a:p>
        </p:txBody>
      </p:sp>
      <p:sp>
        <p:nvSpPr>
          <p:cNvPr id="3" name="2 Marcador de contenido"/>
          <p:cNvSpPr>
            <a:spLocks noGrp="1"/>
          </p:cNvSpPr>
          <p:nvPr>
            <p:ph idx="1"/>
          </p:nvPr>
        </p:nvSpPr>
        <p:spPr>
          <a:xfrm>
            <a:off x="611560" y="1412776"/>
            <a:ext cx="7560840" cy="3024336"/>
          </a:xfrm>
        </p:spPr>
        <p:txBody>
          <a:bodyPr/>
          <a:lstStyle/>
          <a:p>
            <a:r>
              <a:rPr lang="es-AR" b="1" dirty="0"/>
              <a:t>Hebra: </a:t>
            </a:r>
            <a:r>
              <a:rPr lang="es-AR" dirty="0"/>
              <a:t>es la unidad básica de utilización de CPU. Es un mismo proceso que se divide en distintas hebras. Todas estas pertenecen al mismo proceso que comparten el mismo código, la misma sección de datos, archivos, señales, etc.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2492896"/>
            <a:ext cx="8229600" cy="1143000"/>
          </a:xfrm>
        </p:spPr>
        <p:txBody>
          <a:bodyPr/>
          <a:lstStyle/>
          <a:p>
            <a:r>
              <a:rPr lang="es-AR" b="1" dirty="0"/>
              <a:t>SEÑALES</a:t>
            </a:r>
          </a:p>
        </p:txBody>
      </p:sp>
    </p:spTree>
    <p:extLst>
      <p:ext uri="{BB962C8B-B14F-4D97-AF65-F5344CB8AC3E}">
        <p14:creationId xmlns:p14="http://schemas.microsoft.com/office/powerpoint/2010/main" val="3810673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4"/>
          <p:cNvSpPr>
            <a:spLocks noGrp="1" noChangeArrowheads="1"/>
          </p:cNvSpPr>
          <p:nvPr>
            <p:ph type="title"/>
          </p:nvPr>
        </p:nvSpPr>
        <p:spPr/>
        <p:txBody>
          <a:bodyPr/>
          <a:lstStyle/>
          <a:p>
            <a:pPr eaLnBrk="1" hangingPunct="1"/>
            <a:r>
              <a:rPr lang="en-GB" b="1" dirty="0"/>
              <a:t>IPC: Señales</a:t>
            </a:r>
          </a:p>
        </p:txBody>
      </p:sp>
      <p:sp>
        <p:nvSpPr>
          <p:cNvPr id="75779" name="Rectangle 5"/>
          <p:cNvSpPr>
            <a:spLocks noGrp="1" noChangeArrowheads="1"/>
          </p:cNvSpPr>
          <p:nvPr>
            <p:ph type="body" idx="1"/>
          </p:nvPr>
        </p:nvSpPr>
        <p:spPr>
          <a:xfrm>
            <a:off x="0" y="1143000"/>
            <a:ext cx="8893175" cy="4976813"/>
          </a:xfrm>
        </p:spPr>
        <p:txBody>
          <a:bodyPr>
            <a:noAutofit/>
          </a:bodyPr>
          <a:lstStyle/>
          <a:p>
            <a:pPr algn="just"/>
            <a:r>
              <a:rPr lang="es-AR" sz="2400" dirty="0"/>
              <a:t>Los procesos pueden señalizarse entre sí o puede hacerlo el kernel.</a:t>
            </a:r>
            <a:endParaRPr lang="es-ES_tradnl" sz="2400" dirty="0"/>
          </a:p>
          <a:p>
            <a:pPr algn="just"/>
            <a:r>
              <a:rPr lang="es-ES_tradnl" sz="2400" dirty="0"/>
              <a:t>Las se</a:t>
            </a:r>
            <a:r>
              <a:rPr lang="es-AR" sz="2400" dirty="0"/>
              <a:t>ñales es un mensaje muy corto que es enviado a un proceso, donde no cabe lugar para argumentos o información adicional. El único dato que llega es el tipo o numero de señal.</a:t>
            </a:r>
          </a:p>
          <a:p>
            <a:pPr algn="just"/>
            <a:r>
              <a:rPr lang="es-AR" sz="2400" dirty="0"/>
              <a:t>Las señales tienen 2 propósitos:  </a:t>
            </a:r>
          </a:p>
          <a:p>
            <a:pPr marL="0" indent="0" algn="just">
              <a:buNone/>
            </a:pPr>
            <a:r>
              <a:rPr lang="es-AR" sz="2400" dirty="0"/>
              <a:t>     a. Avisar a otro proceso sobre algún evento ocurrido.</a:t>
            </a:r>
          </a:p>
          <a:p>
            <a:pPr marL="0" indent="0" algn="just">
              <a:buNone/>
            </a:pPr>
            <a:r>
              <a:rPr lang="es-AR" sz="2400" dirty="0"/>
              <a:t>     b. Forzar a otro proceso a ejecutar el handler de atención a la señal.</a:t>
            </a:r>
          </a:p>
          <a:p>
            <a:pPr algn="just" eaLnBrk="1" hangingPunct="1">
              <a:spcBef>
                <a:spcPts val="2000"/>
              </a:spcBef>
            </a:pPr>
            <a:r>
              <a:rPr lang="es-AR" sz="2400" dirty="0"/>
              <a:t>Salvo algunas excepciones, las señales pueden ignorarse, interceptarse para cambiar el handler o ejecutar su handler por default.</a:t>
            </a:r>
          </a:p>
        </p:txBody>
      </p:sp>
    </p:spTree>
    <p:extLst>
      <p:ext uri="{BB962C8B-B14F-4D97-AF65-F5344CB8AC3E}">
        <p14:creationId xmlns:p14="http://schemas.microsoft.com/office/powerpoint/2010/main" val="4089460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22275" y="0"/>
            <a:ext cx="8570913" cy="1174750"/>
          </a:xfrm>
        </p:spPr>
        <p:txBody>
          <a:bodyPr lIns="0" tIns="0" rIns="0" bIns="0"/>
          <a:lstStyle/>
          <a:p>
            <a:pPr eaLnBrk="1" hangingPunct="1">
              <a:tabLst>
                <a:tab pos="687388" algn="l"/>
                <a:tab pos="1376363" algn="l"/>
                <a:tab pos="2063750" algn="l"/>
                <a:tab pos="2751138" algn="l"/>
                <a:tab pos="3440113" algn="l"/>
                <a:tab pos="4127500" algn="l"/>
                <a:tab pos="4814888" algn="l"/>
                <a:tab pos="5503863" algn="l"/>
                <a:tab pos="6191250" algn="l"/>
                <a:tab pos="6878638" algn="l"/>
                <a:tab pos="7567613" algn="l"/>
                <a:tab pos="8255000" algn="l"/>
              </a:tabLst>
            </a:pPr>
            <a:r>
              <a:rPr lang="en-GB" b="1" dirty="0"/>
              <a:t>IPC: Señales</a:t>
            </a:r>
          </a:p>
        </p:txBody>
      </p:sp>
      <p:grpSp>
        <p:nvGrpSpPr>
          <p:cNvPr id="76803" name="Group 558"/>
          <p:cNvGrpSpPr>
            <a:grpSpLocks/>
          </p:cNvGrpSpPr>
          <p:nvPr/>
        </p:nvGrpSpPr>
        <p:grpSpPr bwMode="auto">
          <a:xfrm>
            <a:off x="457200" y="1168400"/>
            <a:ext cx="8535988" cy="5410200"/>
            <a:chOff x="1728" y="768"/>
            <a:chExt cx="2965" cy="2987"/>
          </a:xfrm>
        </p:grpSpPr>
        <p:grpSp>
          <p:nvGrpSpPr>
            <p:cNvPr id="76804" name="Group 199"/>
            <p:cNvGrpSpPr>
              <a:grpSpLocks/>
            </p:cNvGrpSpPr>
            <p:nvPr/>
          </p:nvGrpSpPr>
          <p:grpSpPr bwMode="auto">
            <a:xfrm>
              <a:off x="1728" y="768"/>
              <a:ext cx="150" cy="166"/>
              <a:chOff x="0" y="0"/>
              <a:chExt cx="150" cy="326"/>
            </a:xfrm>
          </p:grpSpPr>
          <p:sp>
            <p:nvSpPr>
              <p:cNvPr id="77080" name="Rectangle 198"/>
              <p:cNvSpPr>
                <a:spLocks noChangeArrowheads="1"/>
              </p:cNvSpPr>
              <p:nvPr/>
            </p:nvSpPr>
            <p:spPr bwMode="auto">
              <a:xfrm>
                <a:off x="0" y="0"/>
                <a:ext cx="150" cy="326"/>
              </a:xfrm>
              <a:prstGeom prst="rect">
                <a:avLst/>
              </a:prstGeom>
              <a:solidFill>
                <a:srgbClr val="333333"/>
              </a:solidFill>
              <a:ln w="9525">
                <a:noFill/>
                <a:miter lim="800000"/>
                <a:headEnd/>
                <a:tailEnd/>
              </a:ln>
            </p:spPr>
            <p:txBody>
              <a:bodyPr lIns="0" tIns="0" rIns="0" bIns="0"/>
              <a:lstStyle/>
              <a:p>
                <a:endParaRPr lang="es-AR" dirty="0"/>
              </a:p>
            </p:txBody>
          </p:sp>
          <p:grpSp>
            <p:nvGrpSpPr>
              <p:cNvPr id="77081" name="Group 197"/>
              <p:cNvGrpSpPr>
                <a:grpSpLocks/>
              </p:cNvGrpSpPr>
              <p:nvPr/>
            </p:nvGrpSpPr>
            <p:grpSpPr bwMode="auto">
              <a:xfrm>
                <a:off x="0" y="0"/>
                <a:ext cx="150" cy="326"/>
                <a:chOff x="0" y="0"/>
                <a:chExt cx="150" cy="326"/>
              </a:xfrm>
            </p:grpSpPr>
            <p:sp>
              <p:nvSpPr>
                <p:cNvPr id="77082" name="Rectangle 21"/>
                <p:cNvSpPr>
                  <a:spLocks noChangeArrowheads="1"/>
                </p:cNvSpPr>
                <p:nvPr/>
              </p:nvSpPr>
              <p:spPr bwMode="auto">
                <a:xfrm>
                  <a:off x="0" y="0"/>
                  <a:ext cx="150" cy="326"/>
                </a:xfrm>
                <a:prstGeom prst="rect">
                  <a:avLst/>
                </a:prstGeom>
                <a:solidFill>
                  <a:srgbClr val="333333"/>
                </a:solidFill>
                <a:ln w="9525">
                  <a:noFill/>
                  <a:miter lim="800000"/>
                  <a:headEnd/>
                  <a:tailEnd/>
                </a:ln>
              </p:spPr>
              <p:txBody>
                <a:bodyPr lIns="0" tIns="0" rIns="0" bIns="0" anchor="ctr"/>
                <a:lstStyle/>
                <a:p>
                  <a:pPr algn="ctr">
                    <a:lnSpc>
                      <a:spcPct val="100000"/>
                    </a:lnSpc>
                    <a:buClrTx/>
                    <a:buSzTx/>
                    <a:buFontTx/>
                    <a:buNone/>
                  </a:pPr>
                  <a:r>
                    <a:rPr lang="es-AR" sz="1600" b="1" dirty="0">
                      <a:solidFill>
                        <a:srgbClr val="FFFFFF"/>
                      </a:solidFill>
                      <a:cs typeface="Arial" charset="0"/>
                    </a:rPr>
                    <a:t>#</a:t>
                  </a:r>
                  <a:endParaRPr lang="es-AR" sz="3600" dirty="0">
                    <a:solidFill>
                      <a:schemeClr val="tx1"/>
                    </a:solidFill>
                    <a:latin typeface="Times New Roman" pitchFamily="18" charset="0"/>
                  </a:endParaRPr>
                </a:p>
              </p:txBody>
            </p:sp>
            <p:sp>
              <p:nvSpPr>
                <p:cNvPr id="77083" name="Rectangle 196"/>
                <p:cNvSpPr>
                  <a:spLocks noChangeArrowheads="1"/>
                </p:cNvSpPr>
                <p:nvPr/>
              </p:nvSpPr>
              <p:spPr bwMode="auto">
                <a:xfrm>
                  <a:off x="0" y="0"/>
                  <a:ext cx="150" cy="326"/>
                </a:xfrm>
                <a:prstGeom prst="rect">
                  <a:avLst/>
                </a:prstGeom>
                <a:noFill/>
                <a:ln w="7">
                  <a:solidFill>
                    <a:srgbClr val="A0A0A0"/>
                  </a:solidFill>
                  <a:miter lim="800000"/>
                  <a:headEnd/>
                  <a:tailEnd/>
                </a:ln>
              </p:spPr>
              <p:txBody>
                <a:bodyPr lIns="0" tIns="0" rIns="0" bIns="0"/>
                <a:lstStyle/>
                <a:p>
                  <a:endParaRPr lang="es-AR" dirty="0"/>
                </a:p>
              </p:txBody>
            </p:sp>
          </p:grpSp>
        </p:grpSp>
        <p:grpSp>
          <p:nvGrpSpPr>
            <p:cNvPr id="76805" name="Group 203"/>
            <p:cNvGrpSpPr>
              <a:grpSpLocks/>
            </p:cNvGrpSpPr>
            <p:nvPr/>
          </p:nvGrpSpPr>
          <p:grpSpPr bwMode="auto">
            <a:xfrm>
              <a:off x="1878" y="768"/>
              <a:ext cx="520" cy="166"/>
              <a:chOff x="150" y="0"/>
              <a:chExt cx="520" cy="326"/>
            </a:xfrm>
          </p:grpSpPr>
          <p:sp>
            <p:nvSpPr>
              <p:cNvPr id="77076" name="Rectangle 202"/>
              <p:cNvSpPr>
                <a:spLocks noChangeArrowheads="1"/>
              </p:cNvSpPr>
              <p:nvPr/>
            </p:nvSpPr>
            <p:spPr bwMode="auto">
              <a:xfrm>
                <a:off x="150" y="0"/>
                <a:ext cx="520" cy="326"/>
              </a:xfrm>
              <a:prstGeom prst="rect">
                <a:avLst/>
              </a:prstGeom>
              <a:solidFill>
                <a:srgbClr val="333333"/>
              </a:solidFill>
              <a:ln w="9525">
                <a:noFill/>
                <a:miter lim="800000"/>
                <a:headEnd/>
                <a:tailEnd/>
              </a:ln>
            </p:spPr>
            <p:txBody>
              <a:bodyPr lIns="0" tIns="0" rIns="0" bIns="0"/>
              <a:lstStyle/>
              <a:p>
                <a:endParaRPr lang="es-AR" dirty="0"/>
              </a:p>
            </p:txBody>
          </p:sp>
          <p:grpSp>
            <p:nvGrpSpPr>
              <p:cNvPr id="77077" name="Group 201"/>
              <p:cNvGrpSpPr>
                <a:grpSpLocks/>
              </p:cNvGrpSpPr>
              <p:nvPr/>
            </p:nvGrpSpPr>
            <p:grpSpPr bwMode="auto">
              <a:xfrm>
                <a:off x="150" y="0"/>
                <a:ext cx="520" cy="326"/>
                <a:chOff x="150" y="0"/>
                <a:chExt cx="520" cy="326"/>
              </a:xfrm>
            </p:grpSpPr>
            <p:sp>
              <p:nvSpPr>
                <p:cNvPr id="77078" name="Rectangle 22"/>
                <p:cNvSpPr>
                  <a:spLocks noChangeArrowheads="1"/>
                </p:cNvSpPr>
                <p:nvPr/>
              </p:nvSpPr>
              <p:spPr bwMode="auto">
                <a:xfrm>
                  <a:off x="150" y="0"/>
                  <a:ext cx="520" cy="326"/>
                </a:xfrm>
                <a:prstGeom prst="rect">
                  <a:avLst/>
                </a:prstGeom>
                <a:solidFill>
                  <a:srgbClr val="333333"/>
                </a:solidFill>
                <a:ln w="9525">
                  <a:noFill/>
                  <a:miter lim="800000"/>
                  <a:headEnd/>
                  <a:tailEnd/>
                </a:ln>
              </p:spPr>
              <p:txBody>
                <a:bodyPr lIns="0" tIns="0" rIns="0" bIns="0" anchor="ctr"/>
                <a:lstStyle/>
                <a:p>
                  <a:pPr algn="ctr">
                    <a:lnSpc>
                      <a:spcPct val="100000"/>
                    </a:lnSpc>
                    <a:buClrTx/>
                    <a:buSzTx/>
                    <a:buFontTx/>
                    <a:buNone/>
                  </a:pPr>
                  <a:r>
                    <a:rPr lang="es-AR" sz="1600" b="1" dirty="0">
                      <a:solidFill>
                        <a:srgbClr val="FFFFFF"/>
                      </a:solidFill>
                      <a:cs typeface="Arial" charset="0"/>
                    </a:rPr>
                    <a:t>Nombre</a:t>
                  </a:r>
                  <a:endParaRPr lang="es-AR" sz="3600" dirty="0">
                    <a:solidFill>
                      <a:schemeClr val="tx1"/>
                    </a:solidFill>
                    <a:latin typeface="Times New Roman" pitchFamily="18" charset="0"/>
                  </a:endParaRPr>
                </a:p>
              </p:txBody>
            </p:sp>
            <p:sp>
              <p:nvSpPr>
                <p:cNvPr id="77079" name="Rectangle 200"/>
                <p:cNvSpPr>
                  <a:spLocks noChangeArrowheads="1"/>
                </p:cNvSpPr>
                <p:nvPr/>
              </p:nvSpPr>
              <p:spPr bwMode="auto">
                <a:xfrm>
                  <a:off x="150" y="0"/>
                  <a:ext cx="520" cy="326"/>
                </a:xfrm>
                <a:prstGeom prst="rect">
                  <a:avLst/>
                </a:prstGeom>
                <a:noFill/>
                <a:ln w="7">
                  <a:solidFill>
                    <a:srgbClr val="A0A0A0"/>
                  </a:solidFill>
                  <a:miter lim="800000"/>
                  <a:headEnd/>
                  <a:tailEnd/>
                </a:ln>
              </p:spPr>
              <p:txBody>
                <a:bodyPr lIns="0" tIns="0" rIns="0" bIns="0"/>
                <a:lstStyle/>
                <a:p>
                  <a:endParaRPr lang="es-AR" dirty="0"/>
                </a:p>
              </p:txBody>
            </p:sp>
          </p:grpSp>
        </p:grpSp>
        <p:grpSp>
          <p:nvGrpSpPr>
            <p:cNvPr id="76806" name="Group 207"/>
            <p:cNvGrpSpPr>
              <a:grpSpLocks/>
            </p:cNvGrpSpPr>
            <p:nvPr/>
          </p:nvGrpSpPr>
          <p:grpSpPr bwMode="auto">
            <a:xfrm>
              <a:off x="2398" y="768"/>
              <a:ext cx="574" cy="166"/>
              <a:chOff x="670" y="0"/>
              <a:chExt cx="574" cy="326"/>
            </a:xfrm>
          </p:grpSpPr>
          <p:sp>
            <p:nvSpPr>
              <p:cNvPr id="77072" name="Rectangle 206"/>
              <p:cNvSpPr>
                <a:spLocks noChangeArrowheads="1"/>
              </p:cNvSpPr>
              <p:nvPr/>
            </p:nvSpPr>
            <p:spPr bwMode="auto">
              <a:xfrm>
                <a:off x="670" y="0"/>
                <a:ext cx="574" cy="326"/>
              </a:xfrm>
              <a:prstGeom prst="rect">
                <a:avLst/>
              </a:prstGeom>
              <a:solidFill>
                <a:srgbClr val="333333"/>
              </a:solidFill>
              <a:ln w="9525">
                <a:noFill/>
                <a:miter lim="800000"/>
                <a:headEnd/>
                <a:tailEnd/>
              </a:ln>
            </p:spPr>
            <p:txBody>
              <a:bodyPr lIns="0" tIns="0" rIns="0" bIns="0"/>
              <a:lstStyle/>
              <a:p>
                <a:endParaRPr lang="es-AR" dirty="0"/>
              </a:p>
            </p:txBody>
          </p:sp>
          <p:grpSp>
            <p:nvGrpSpPr>
              <p:cNvPr id="77073" name="Group 205"/>
              <p:cNvGrpSpPr>
                <a:grpSpLocks/>
              </p:cNvGrpSpPr>
              <p:nvPr/>
            </p:nvGrpSpPr>
            <p:grpSpPr bwMode="auto">
              <a:xfrm>
                <a:off x="670" y="0"/>
                <a:ext cx="574" cy="326"/>
                <a:chOff x="670" y="0"/>
                <a:chExt cx="574" cy="326"/>
              </a:xfrm>
            </p:grpSpPr>
            <p:sp>
              <p:nvSpPr>
                <p:cNvPr id="77074" name="Rectangle 23"/>
                <p:cNvSpPr>
                  <a:spLocks noChangeArrowheads="1"/>
                </p:cNvSpPr>
                <p:nvPr/>
              </p:nvSpPr>
              <p:spPr bwMode="auto">
                <a:xfrm>
                  <a:off x="670" y="0"/>
                  <a:ext cx="574" cy="326"/>
                </a:xfrm>
                <a:prstGeom prst="rect">
                  <a:avLst/>
                </a:prstGeom>
                <a:solidFill>
                  <a:srgbClr val="333333"/>
                </a:solidFill>
                <a:ln w="9525">
                  <a:noFill/>
                  <a:miter lim="800000"/>
                  <a:headEnd/>
                  <a:tailEnd/>
                </a:ln>
              </p:spPr>
              <p:txBody>
                <a:bodyPr lIns="0" tIns="0" rIns="0" bIns="0" anchor="ctr"/>
                <a:lstStyle/>
                <a:p>
                  <a:pPr algn="ctr">
                    <a:lnSpc>
                      <a:spcPct val="100000"/>
                    </a:lnSpc>
                    <a:buClrTx/>
                    <a:buSzTx/>
                    <a:buFontTx/>
                    <a:buNone/>
                  </a:pPr>
                  <a:r>
                    <a:rPr lang="es-AR" sz="1600" b="1" dirty="0">
                      <a:solidFill>
                        <a:srgbClr val="FFFFFF"/>
                      </a:solidFill>
                      <a:cs typeface="Arial" charset="0"/>
                    </a:rPr>
                    <a:t>Acción Default</a:t>
                  </a:r>
                  <a:endParaRPr lang="es-AR" sz="3600" dirty="0">
                    <a:solidFill>
                      <a:schemeClr val="tx1"/>
                    </a:solidFill>
                    <a:latin typeface="Times New Roman" pitchFamily="18" charset="0"/>
                  </a:endParaRPr>
                </a:p>
              </p:txBody>
            </p:sp>
            <p:sp>
              <p:nvSpPr>
                <p:cNvPr id="77075" name="Rectangle 204"/>
                <p:cNvSpPr>
                  <a:spLocks noChangeArrowheads="1"/>
                </p:cNvSpPr>
                <p:nvPr/>
              </p:nvSpPr>
              <p:spPr bwMode="auto">
                <a:xfrm>
                  <a:off x="670" y="0"/>
                  <a:ext cx="574" cy="326"/>
                </a:xfrm>
                <a:prstGeom prst="rect">
                  <a:avLst/>
                </a:prstGeom>
                <a:noFill/>
                <a:ln w="7">
                  <a:solidFill>
                    <a:srgbClr val="A0A0A0"/>
                  </a:solidFill>
                  <a:miter lim="800000"/>
                  <a:headEnd/>
                  <a:tailEnd/>
                </a:ln>
              </p:spPr>
              <p:txBody>
                <a:bodyPr lIns="0" tIns="0" rIns="0" bIns="0"/>
                <a:lstStyle/>
                <a:p>
                  <a:endParaRPr lang="es-AR" dirty="0"/>
                </a:p>
              </p:txBody>
            </p:sp>
          </p:grpSp>
        </p:grpSp>
        <p:grpSp>
          <p:nvGrpSpPr>
            <p:cNvPr id="76807" name="Group 211"/>
            <p:cNvGrpSpPr>
              <a:grpSpLocks/>
            </p:cNvGrpSpPr>
            <p:nvPr/>
          </p:nvGrpSpPr>
          <p:grpSpPr bwMode="auto">
            <a:xfrm>
              <a:off x="2972" y="768"/>
              <a:ext cx="1436" cy="166"/>
              <a:chOff x="1244" y="0"/>
              <a:chExt cx="1436" cy="326"/>
            </a:xfrm>
          </p:grpSpPr>
          <p:sp>
            <p:nvSpPr>
              <p:cNvPr id="77068" name="Rectangle 210"/>
              <p:cNvSpPr>
                <a:spLocks noChangeArrowheads="1"/>
              </p:cNvSpPr>
              <p:nvPr/>
            </p:nvSpPr>
            <p:spPr bwMode="auto">
              <a:xfrm>
                <a:off x="1244" y="0"/>
                <a:ext cx="1436" cy="326"/>
              </a:xfrm>
              <a:prstGeom prst="rect">
                <a:avLst/>
              </a:prstGeom>
              <a:solidFill>
                <a:srgbClr val="333333"/>
              </a:solidFill>
              <a:ln w="9525">
                <a:noFill/>
                <a:miter lim="800000"/>
                <a:headEnd/>
                <a:tailEnd/>
              </a:ln>
            </p:spPr>
            <p:txBody>
              <a:bodyPr lIns="0" tIns="0" rIns="0" bIns="0"/>
              <a:lstStyle/>
              <a:p>
                <a:endParaRPr lang="es-AR" dirty="0"/>
              </a:p>
            </p:txBody>
          </p:sp>
          <p:grpSp>
            <p:nvGrpSpPr>
              <p:cNvPr id="77069" name="Group 209"/>
              <p:cNvGrpSpPr>
                <a:grpSpLocks/>
              </p:cNvGrpSpPr>
              <p:nvPr/>
            </p:nvGrpSpPr>
            <p:grpSpPr bwMode="auto">
              <a:xfrm>
                <a:off x="1244" y="0"/>
                <a:ext cx="1436" cy="326"/>
                <a:chOff x="1244" y="0"/>
                <a:chExt cx="1436" cy="326"/>
              </a:xfrm>
            </p:grpSpPr>
            <p:sp>
              <p:nvSpPr>
                <p:cNvPr id="77070" name="Rectangle 24"/>
                <p:cNvSpPr>
                  <a:spLocks noChangeArrowheads="1"/>
                </p:cNvSpPr>
                <p:nvPr/>
              </p:nvSpPr>
              <p:spPr bwMode="auto">
                <a:xfrm>
                  <a:off x="1244" y="0"/>
                  <a:ext cx="1436" cy="326"/>
                </a:xfrm>
                <a:prstGeom prst="rect">
                  <a:avLst/>
                </a:prstGeom>
                <a:solidFill>
                  <a:srgbClr val="333333"/>
                </a:solidFill>
                <a:ln w="9525">
                  <a:noFill/>
                  <a:miter lim="800000"/>
                  <a:headEnd/>
                  <a:tailEnd/>
                </a:ln>
              </p:spPr>
              <p:txBody>
                <a:bodyPr lIns="0" tIns="0" rIns="0" bIns="0" anchor="ctr"/>
                <a:lstStyle/>
                <a:p>
                  <a:pPr algn="ctr">
                    <a:lnSpc>
                      <a:spcPct val="100000"/>
                    </a:lnSpc>
                    <a:buClrTx/>
                    <a:buSzTx/>
                    <a:buFontTx/>
                    <a:buNone/>
                  </a:pPr>
                  <a:r>
                    <a:rPr lang="es-AR" sz="1600" b="1" dirty="0">
                      <a:solidFill>
                        <a:srgbClr val="FFFFFF"/>
                      </a:solidFill>
                      <a:cs typeface="Arial" charset="0"/>
                    </a:rPr>
                    <a:t>Descripción</a:t>
                  </a:r>
                  <a:endParaRPr lang="es-AR" sz="3600" dirty="0">
                    <a:solidFill>
                      <a:schemeClr val="tx1"/>
                    </a:solidFill>
                    <a:latin typeface="Times New Roman" pitchFamily="18" charset="0"/>
                  </a:endParaRPr>
                </a:p>
              </p:txBody>
            </p:sp>
            <p:sp>
              <p:nvSpPr>
                <p:cNvPr id="77071" name="Rectangle 208"/>
                <p:cNvSpPr>
                  <a:spLocks noChangeArrowheads="1"/>
                </p:cNvSpPr>
                <p:nvPr/>
              </p:nvSpPr>
              <p:spPr bwMode="auto">
                <a:xfrm>
                  <a:off x="1244" y="0"/>
                  <a:ext cx="1436" cy="326"/>
                </a:xfrm>
                <a:prstGeom prst="rect">
                  <a:avLst/>
                </a:prstGeom>
                <a:noFill/>
                <a:ln w="7">
                  <a:solidFill>
                    <a:srgbClr val="A0A0A0"/>
                  </a:solidFill>
                  <a:miter lim="800000"/>
                  <a:headEnd/>
                  <a:tailEnd/>
                </a:ln>
              </p:spPr>
              <p:txBody>
                <a:bodyPr lIns="0" tIns="0" rIns="0" bIns="0"/>
                <a:lstStyle/>
                <a:p>
                  <a:endParaRPr lang="es-AR" dirty="0"/>
                </a:p>
              </p:txBody>
            </p:sp>
          </p:grpSp>
        </p:grpSp>
        <p:grpSp>
          <p:nvGrpSpPr>
            <p:cNvPr id="76808" name="Group 215"/>
            <p:cNvGrpSpPr>
              <a:grpSpLocks/>
            </p:cNvGrpSpPr>
            <p:nvPr/>
          </p:nvGrpSpPr>
          <p:grpSpPr bwMode="auto">
            <a:xfrm>
              <a:off x="4408" y="768"/>
              <a:ext cx="285" cy="166"/>
              <a:chOff x="2680" y="0"/>
              <a:chExt cx="285" cy="326"/>
            </a:xfrm>
          </p:grpSpPr>
          <p:sp>
            <p:nvSpPr>
              <p:cNvPr id="77064" name="Rectangle 214"/>
              <p:cNvSpPr>
                <a:spLocks noChangeArrowheads="1"/>
              </p:cNvSpPr>
              <p:nvPr/>
            </p:nvSpPr>
            <p:spPr bwMode="auto">
              <a:xfrm>
                <a:off x="2680" y="0"/>
                <a:ext cx="285" cy="326"/>
              </a:xfrm>
              <a:prstGeom prst="rect">
                <a:avLst/>
              </a:prstGeom>
              <a:solidFill>
                <a:srgbClr val="333333"/>
              </a:solidFill>
              <a:ln w="9525">
                <a:noFill/>
                <a:miter lim="800000"/>
                <a:headEnd/>
                <a:tailEnd/>
              </a:ln>
            </p:spPr>
            <p:txBody>
              <a:bodyPr lIns="0" tIns="0" rIns="0" bIns="0"/>
              <a:lstStyle/>
              <a:p>
                <a:endParaRPr lang="es-AR" dirty="0"/>
              </a:p>
            </p:txBody>
          </p:sp>
          <p:grpSp>
            <p:nvGrpSpPr>
              <p:cNvPr id="77065" name="Group 213"/>
              <p:cNvGrpSpPr>
                <a:grpSpLocks/>
              </p:cNvGrpSpPr>
              <p:nvPr/>
            </p:nvGrpSpPr>
            <p:grpSpPr bwMode="auto">
              <a:xfrm>
                <a:off x="2680" y="0"/>
                <a:ext cx="285" cy="326"/>
                <a:chOff x="2680" y="0"/>
                <a:chExt cx="285" cy="326"/>
              </a:xfrm>
            </p:grpSpPr>
            <p:sp>
              <p:nvSpPr>
                <p:cNvPr id="77066" name="Rectangle 25"/>
                <p:cNvSpPr>
                  <a:spLocks noChangeArrowheads="1"/>
                </p:cNvSpPr>
                <p:nvPr/>
              </p:nvSpPr>
              <p:spPr bwMode="auto">
                <a:xfrm>
                  <a:off x="2680" y="0"/>
                  <a:ext cx="285" cy="326"/>
                </a:xfrm>
                <a:prstGeom prst="rect">
                  <a:avLst/>
                </a:prstGeom>
                <a:solidFill>
                  <a:srgbClr val="333333"/>
                </a:solidFill>
                <a:ln w="9525">
                  <a:noFill/>
                  <a:miter lim="800000"/>
                  <a:headEnd/>
                  <a:tailEnd/>
                </a:ln>
              </p:spPr>
              <p:txBody>
                <a:bodyPr lIns="0" tIns="0" rIns="0" bIns="0" anchor="ctr"/>
                <a:lstStyle/>
                <a:p>
                  <a:pPr algn="ctr">
                    <a:lnSpc>
                      <a:spcPct val="100000"/>
                    </a:lnSpc>
                    <a:buClrTx/>
                    <a:buSzTx/>
                    <a:buFontTx/>
                    <a:buNone/>
                  </a:pPr>
                  <a:r>
                    <a:rPr lang="es-AR" sz="1600" b="1" dirty="0">
                      <a:solidFill>
                        <a:srgbClr val="FFFFFF"/>
                      </a:solidFill>
                      <a:cs typeface="Arial" charset="0"/>
                    </a:rPr>
                    <a:t>POSIX</a:t>
                  </a:r>
                  <a:endParaRPr lang="es-AR" sz="3600" dirty="0">
                    <a:solidFill>
                      <a:schemeClr val="tx1"/>
                    </a:solidFill>
                    <a:latin typeface="Times New Roman" pitchFamily="18" charset="0"/>
                  </a:endParaRPr>
                </a:p>
              </p:txBody>
            </p:sp>
            <p:sp>
              <p:nvSpPr>
                <p:cNvPr id="77067" name="Rectangle 212"/>
                <p:cNvSpPr>
                  <a:spLocks noChangeArrowheads="1"/>
                </p:cNvSpPr>
                <p:nvPr/>
              </p:nvSpPr>
              <p:spPr bwMode="auto">
                <a:xfrm>
                  <a:off x="2680" y="0"/>
                  <a:ext cx="285" cy="326"/>
                </a:xfrm>
                <a:prstGeom prst="rect">
                  <a:avLst/>
                </a:prstGeom>
                <a:noFill/>
                <a:ln w="7">
                  <a:solidFill>
                    <a:srgbClr val="A0A0A0"/>
                  </a:solidFill>
                  <a:miter lim="800000"/>
                  <a:headEnd/>
                  <a:tailEnd/>
                </a:ln>
              </p:spPr>
              <p:txBody>
                <a:bodyPr lIns="0" tIns="0" rIns="0" bIns="0"/>
                <a:lstStyle/>
                <a:p>
                  <a:endParaRPr lang="es-AR" dirty="0"/>
                </a:p>
              </p:txBody>
            </p:sp>
          </p:grpSp>
        </p:grpSp>
        <p:grpSp>
          <p:nvGrpSpPr>
            <p:cNvPr id="76809" name="Group 217"/>
            <p:cNvGrpSpPr>
              <a:grpSpLocks/>
            </p:cNvGrpSpPr>
            <p:nvPr/>
          </p:nvGrpSpPr>
          <p:grpSpPr bwMode="auto">
            <a:xfrm>
              <a:off x="1728" y="934"/>
              <a:ext cx="150" cy="166"/>
              <a:chOff x="0" y="326"/>
              <a:chExt cx="150" cy="326"/>
            </a:xfrm>
          </p:grpSpPr>
          <p:sp>
            <p:nvSpPr>
              <p:cNvPr id="77062" name="Rectangle 26"/>
              <p:cNvSpPr>
                <a:spLocks noChangeArrowheads="1"/>
              </p:cNvSpPr>
              <p:nvPr/>
            </p:nvSpPr>
            <p:spPr bwMode="auto">
              <a:xfrm>
                <a:off x="0" y="326"/>
                <a:ext cx="150" cy="326"/>
              </a:xfrm>
              <a:prstGeom prst="rect">
                <a:avLst/>
              </a:prstGeom>
              <a:noFill/>
              <a:ln w="9525">
                <a:noFill/>
                <a:miter lim="800000"/>
                <a:headEnd/>
                <a:tailEnd/>
              </a:ln>
            </p:spPr>
            <p:txBody>
              <a:bodyPr lIns="0" tIns="0" rIns="0" bIns="0" anchor="ctr"/>
              <a:lstStyle/>
              <a:p>
                <a:pPr algn="ctr">
                  <a:lnSpc>
                    <a:spcPct val="100000"/>
                  </a:lnSpc>
                  <a:buClrTx/>
                  <a:buSzTx/>
                  <a:buFontTx/>
                  <a:buNone/>
                </a:pPr>
                <a:r>
                  <a:rPr lang="es-AR" sz="1600" dirty="0">
                    <a:solidFill>
                      <a:schemeClr val="tx1"/>
                    </a:solidFill>
                    <a:cs typeface="Arial" charset="0"/>
                  </a:rPr>
                  <a:t>1</a:t>
                </a:r>
                <a:endParaRPr lang="es-AR" sz="3600" dirty="0">
                  <a:solidFill>
                    <a:schemeClr val="tx1"/>
                  </a:solidFill>
                  <a:latin typeface="Times New Roman" pitchFamily="18" charset="0"/>
                </a:endParaRPr>
              </a:p>
            </p:txBody>
          </p:sp>
          <p:sp>
            <p:nvSpPr>
              <p:cNvPr id="77063" name="Rectangle 216"/>
              <p:cNvSpPr>
                <a:spLocks noChangeArrowheads="1"/>
              </p:cNvSpPr>
              <p:nvPr/>
            </p:nvSpPr>
            <p:spPr bwMode="auto">
              <a:xfrm>
                <a:off x="0" y="326"/>
                <a:ext cx="150"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10" name="Group 219"/>
            <p:cNvGrpSpPr>
              <a:grpSpLocks/>
            </p:cNvGrpSpPr>
            <p:nvPr/>
          </p:nvGrpSpPr>
          <p:grpSpPr bwMode="auto">
            <a:xfrm>
              <a:off x="1878" y="934"/>
              <a:ext cx="520" cy="166"/>
              <a:chOff x="150" y="326"/>
              <a:chExt cx="520" cy="326"/>
            </a:xfrm>
          </p:grpSpPr>
          <p:sp>
            <p:nvSpPr>
              <p:cNvPr id="77060" name="Rectangle 27"/>
              <p:cNvSpPr>
                <a:spLocks noChangeArrowheads="1"/>
              </p:cNvSpPr>
              <p:nvPr/>
            </p:nvSpPr>
            <p:spPr bwMode="auto">
              <a:xfrm>
                <a:off x="150" y="326"/>
                <a:ext cx="520" cy="326"/>
              </a:xfrm>
              <a:prstGeom prst="rect">
                <a:avLst/>
              </a:prstGeom>
              <a:noFill/>
              <a:ln w="9525">
                <a:noFill/>
                <a:miter lim="800000"/>
                <a:headEnd/>
                <a:tailEnd/>
              </a:ln>
            </p:spPr>
            <p:txBody>
              <a:bodyPr lIns="0" tIns="0" rIns="0" bIns="0" anchor="ctr"/>
              <a:lstStyle/>
              <a:p>
                <a:pPr>
                  <a:lnSpc>
                    <a:spcPct val="100000"/>
                  </a:lnSpc>
                  <a:buClrTx/>
                  <a:buSzTx/>
                  <a:buFontTx/>
                  <a:buNone/>
                  <a:tabLst>
                    <a:tab pos="449263" algn="l"/>
                    <a:tab pos="609600" algn="l"/>
                    <a:tab pos="1217613" algn="l"/>
                    <a:tab pos="1827213" algn="l"/>
                    <a:tab pos="2435225" algn="l"/>
                    <a:tab pos="3044825" algn="l"/>
                    <a:tab pos="3654425" algn="l"/>
                    <a:tab pos="4262438" algn="l"/>
                    <a:tab pos="4872038" algn="l"/>
                    <a:tab pos="5480050" algn="l"/>
                    <a:tab pos="6089650" algn="l"/>
                  </a:tabLst>
                </a:pPr>
                <a:r>
                  <a:rPr lang="es-AR" sz="1600" dirty="0">
                    <a:solidFill>
                      <a:srgbClr val="000080"/>
                    </a:solidFill>
                    <a:cs typeface="Arial" charset="0"/>
                  </a:rPr>
                  <a:t>SIGHUP</a:t>
                </a:r>
                <a:endParaRPr lang="es-AR" sz="3600" dirty="0">
                  <a:solidFill>
                    <a:schemeClr val="tx1"/>
                  </a:solidFill>
                  <a:latin typeface="Times New Roman" pitchFamily="18" charset="0"/>
                </a:endParaRPr>
              </a:p>
            </p:txBody>
          </p:sp>
          <p:sp>
            <p:nvSpPr>
              <p:cNvPr id="77061" name="Rectangle 218"/>
              <p:cNvSpPr>
                <a:spLocks noChangeArrowheads="1"/>
              </p:cNvSpPr>
              <p:nvPr/>
            </p:nvSpPr>
            <p:spPr bwMode="auto">
              <a:xfrm>
                <a:off x="150" y="326"/>
                <a:ext cx="520"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11" name="Group 221"/>
            <p:cNvGrpSpPr>
              <a:grpSpLocks/>
            </p:cNvGrpSpPr>
            <p:nvPr/>
          </p:nvGrpSpPr>
          <p:grpSpPr bwMode="auto">
            <a:xfrm>
              <a:off x="2398" y="934"/>
              <a:ext cx="574" cy="166"/>
              <a:chOff x="670" y="326"/>
              <a:chExt cx="574" cy="326"/>
            </a:xfrm>
          </p:grpSpPr>
          <p:sp>
            <p:nvSpPr>
              <p:cNvPr id="77058" name="Rectangle 28"/>
              <p:cNvSpPr>
                <a:spLocks noChangeArrowheads="1"/>
              </p:cNvSpPr>
              <p:nvPr/>
            </p:nvSpPr>
            <p:spPr bwMode="auto">
              <a:xfrm>
                <a:off x="670" y="326"/>
                <a:ext cx="574"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cs typeface="Arial" charset="0"/>
                  </a:rPr>
                  <a:t>Abort</a:t>
                </a:r>
                <a:endParaRPr lang="es-AR" sz="3600" dirty="0">
                  <a:solidFill>
                    <a:schemeClr val="tx1"/>
                  </a:solidFill>
                  <a:latin typeface="Times New Roman" pitchFamily="18" charset="0"/>
                </a:endParaRPr>
              </a:p>
            </p:txBody>
          </p:sp>
          <p:sp>
            <p:nvSpPr>
              <p:cNvPr id="77059" name="Rectangle 220"/>
              <p:cNvSpPr>
                <a:spLocks noChangeArrowheads="1"/>
              </p:cNvSpPr>
              <p:nvPr/>
            </p:nvSpPr>
            <p:spPr bwMode="auto">
              <a:xfrm>
                <a:off x="670" y="326"/>
                <a:ext cx="574"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12" name="Group 223"/>
            <p:cNvGrpSpPr>
              <a:grpSpLocks/>
            </p:cNvGrpSpPr>
            <p:nvPr/>
          </p:nvGrpSpPr>
          <p:grpSpPr bwMode="auto">
            <a:xfrm>
              <a:off x="2972" y="934"/>
              <a:ext cx="1436" cy="166"/>
              <a:chOff x="1244" y="326"/>
              <a:chExt cx="1436" cy="326"/>
            </a:xfrm>
          </p:grpSpPr>
          <p:sp>
            <p:nvSpPr>
              <p:cNvPr id="77056" name="Rectangle 29"/>
              <p:cNvSpPr>
                <a:spLocks noChangeArrowheads="1"/>
              </p:cNvSpPr>
              <p:nvPr/>
            </p:nvSpPr>
            <p:spPr bwMode="auto">
              <a:xfrm>
                <a:off x="1244" y="326"/>
                <a:ext cx="1436" cy="326"/>
              </a:xfrm>
              <a:prstGeom prst="rect">
                <a:avLst/>
              </a:prstGeom>
              <a:noFill/>
              <a:ln w="9525">
                <a:noFill/>
                <a:miter lim="800000"/>
                <a:headEnd/>
                <a:tailEnd/>
              </a:ln>
            </p:spPr>
            <p:txBody>
              <a:bodyPr lIns="0" tIns="0" rIns="0" bIns="0" anchor="ctr"/>
              <a:lstStyle/>
              <a:p>
                <a:pPr>
                  <a:lnSpc>
                    <a:spcPct val="100000"/>
                  </a:lnSpc>
                  <a:buClrTx/>
                  <a:buSzTx/>
                  <a:buFontTx/>
                  <a:buNone/>
                </a:pPr>
                <a:r>
                  <a:rPr lang="en-US" sz="1600" dirty="0">
                    <a:solidFill>
                      <a:schemeClr val="tx1"/>
                    </a:solidFill>
                    <a:cs typeface="Arial" charset="0"/>
                  </a:rPr>
                  <a:t>Se d</a:t>
                </a:r>
                <a:r>
                  <a:rPr lang="es-AR" sz="1600" dirty="0">
                    <a:solidFill>
                      <a:schemeClr val="tx1"/>
                    </a:solidFill>
                    <a:cs typeface="Arial" charset="0"/>
                  </a:rPr>
                  <a:t>esconect</a:t>
                </a:r>
                <a:r>
                  <a:rPr lang="en-US" sz="1600" dirty="0">
                    <a:solidFill>
                      <a:schemeClr val="tx1"/>
                    </a:solidFill>
                    <a:cs typeface="Arial" charset="0"/>
                  </a:rPr>
                  <a:t>ó </a:t>
                </a:r>
                <a:r>
                  <a:rPr lang="es-AR" sz="1600" dirty="0">
                    <a:solidFill>
                      <a:schemeClr val="tx1"/>
                    </a:solidFill>
                    <a:cs typeface="Arial" charset="0"/>
                  </a:rPr>
                  <a:t>la terminal asociada al proceso</a:t>
                </a:r>
                <a:endParaRPr lang="es-AR" sz="3600" dirty="0">
                  <a:solidFill>
                    <a:schemeClr val="tx1"/>
                  </a:solidFill>
                  <a:latin typeface="Times New Roman" pitchFamily="18" charset="0"/>
                </a:endParaRPr>
              </a:p>
            </p:txBody>
          </p:sp>
          <p:sp>
            <p:nvSpPr>
              <p:cNvPr id="77057" name="Rectangle 222"/>
              <p:cNvSpPr>
                <a:spLocks noChangeArrowheads="1"/>
              </p:cNvSpPr>
              <p:nvPr/>
            </p:nvSpPr>
            <p:spPr bwMode="auto">
              <a:xfrm>
                <a:off x="1244" y="326"/>
                <a:ext cx="1436"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13" name="Group 225"/>
            <p:cNvGrpSpPr>
              <a:grpSpLocks/>
            </p:cNvGrpSpPr>
            <p:nvPr/>
          </p:nvGrpSpPr>
          <p:grpSpPr bwMode="auto">
            <a:xfrm>
              <a:off x="4408" y="934"/>
              <a:ext cx="285" cy="166"/>
              <a:chOff x="2680" y="326"/>
              <a:chExt cx="285" cy="326"/>
            </a:xfrm>
          </p:grpSpPr>
          <p:sp>
            <p:nvSpPr>
              <p:cNvPr id="77054" name="Rectangle 30"/>
              <p:cNvSpPr>
                <a:spLocks noChangeArrowheads="1"/>
              </p:cNvSpPr>
              <p:nvPr/>
            </p:nvSpPr>
            <p:spPr bwMode="auto">
              <a:xfrm>
                <a:off x="2680" y="326"/>
                <a:ext cx="285"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chemeClr val="tx1"/>
                    </a:solidFill>
                    <a:cs typeface="Arial" charset="0"/>
                  </a:rPr>
                  <a:t>Si</a:t>
                </a:r>
                <a:endParaRPr lang="es-AR" sz="3600" dirty="0">
                  <a:solidFill>
                    <a:schemeClr val="tx1"/>
                  </a:solidFill>
                  <a:latin typeface="Times New Roman" pitchFamily="18" charset="0"/>
                </a:endParaRPr>
              </a:p>
            </p:txBody>
          </p:sp>
          <p:sp>
            <p:nvSpPr>
              <p:cNvPr id="77055" name="Rectangle 224"/>
              <p:cNvSpPr>
                <a:spLocks noChangeArrowheads="1"/>
              </p:cNvSpPr>
              <p:nvPr/>
            </p:nvSpPr>
            <p:spPr bwMode="auto">
              <a:xfrm>
                <a:off x="2680" y="326"/>
                <a:ext cx="285"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14" name="Group 227"/>
            <p:cNvGrpSpPr>
              <a:grpSpLocks/>
            </p:cNvGrpSpPr>
            <p:nvPr/>
          </p:nvGrpSpPr>
          <p:grpSpPr bwMode="auto">
            <a:xfrm>
              <a:off x="1728" y="1100"/>
              <a:ext cx="150" cy="166"/>
              <a:chOff x="0" y="652"/>
              <a:chExt cx="150" cy="326"/>
            </a:xfrm>
          </p:grpSpPr>
          <p:sp>
            <p:nvSpPr>
              <p:cNvPr id="77052" name="Rectangle 31"/>
              <p:cNvSpPr>
                <a:spLocks noChangeArrowheads="1"/>
              </p:cNvSpPr>
              <p:nvPr/>
            </p:nvSpPr>
            <p:spPr bwMode="auto">
              <a:xfrm>
                <a:off x="0" y="652"/>
                <a:ext cx="150" cy="326"/>
              </a:xfrm>
              <a:prstGeom prst="rect">
                <a:avLst/>
              </a:prstGeom>
              <a:noFill/>
              <a:ln w="9525">
                <a:noFill/>
                <a:miter lim="800000"/>
                <a:headEnd/>
                <a:tailEnd/>
              </a:ln>
            </p:spPr>
            <p:txBody>
              <a:bodyPr lIns="0" tIns="0" rIns="0" bIns="0" anchor="ctr"/>
              <a:lstStyle/>
              <a:p>
                <a:pPr algn="ctr">
                  <a:lnSpc>
                    <a:spcPct val="100000"/>
                  </a:lnSpc>
                  <a:buClrTx/>
                  <a:buSzTx/>
                  <a:buFontTx/>
                  <a:buNone/>
                </a:pPr>
                <a:r>
                  <a:rPr lang="es-AR" sz="1600" dirty="0">
                    <a:solidFill>
                      <a:schemeClr val="tx1"/>
                    </a:solidFill>
                    <a:cs typeface="Arial" charset="0"/>
                  </a:rPr>
                  <a:t>2</a:t>
                </a:r>
                <a:endParaRPr lang="es-AR" sz="3600" dirty="0">
                  <a:solidFill>
                    <a:schemeClr val="tx1"/>
                  </a:solidFill>
                  <a:latin typeface="Times New Roman" pitchFamily="18" charset="0"/>
                </a:endParaRPr>
              </a:p>
            </p:txBody>
          </p:sp>
          <p:sp>
            <p:nvSpPr>
              <p:cNvPr id="77053" name="Rectangle 226"/>
              <p:cNvSpPr>
                <a:spLocks noChangeArrowheads="1"/>
              </p:cNvSpPr>
              <p:nvPr/>
            </p:nvSpPr>
            <p:spPr bwMode="auto">
              <a:xfrm>
                <a:off x="0" y="652"/>
                <a:ext cx="150"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15" name="Group 229"/>
            <p:cNvGrpSpPr>
              <a:grpSpLocks/>
            </p:cNvGrpSpPr>
            <p:nvPr/>
          </p:nvGrpSpPr>
          <p:grpSpPr bwMode="auto">
            <a:xfrm>
              <a:off x="1878" y="1100"/>
              <a:ext cx="520" cy="166"/>
              <a:chOff x="150" y="652"/>
              <a:chExt cx="520" cy="326"/>
            </a:xfrm>
          </p:grpSpPr>
          <p:sp>
            <p:nvSpPr>
              <p:cNvPr id="77050" name="Rectangle 32"/>
              <p:cNvSpPr>
                <a:spLocks noChangeArrowheads="1"/>
              </p:cNvSpPr>
              <p:nvPr/>
            </p:nvSpPr>
            <p:spPr bwMode="auto">
              <a:xfrm>
                <a:off x="150" y="652"/>
                <a:ext cx="520"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rgbClr val="000080"/>
                    </a:solidFill>
                    <a:cs typeface="Arial" charset="0"/>
                  </a:rPr>
                  <a:t>SIGINT</a:t>
                </a:r>
                <a:endParaRPr lang="es-AR" sz="3600" dirty="0">
                  <a:solidFill>
                    <a:schemeClr val="tx1"/>
                  </a:solidFill>
                  <a:latin typeface="Times New Roman" pitchFamily="18" charset="0"/>
                </a:endParaRPr>
              </a:p>
            </p:txBody>
          </p:sp>
          <p:sp>
            <p:nvSpPr>
              <p:cNvPr id="77051" name="Rectangle 228"/>
              <p:cNvSpPr>
                <a:spLocks noChangeArrowheads="1"/>
              </p:cNvSpPr>
              <p:nvPr/>
            </p:nvSpPr>
            <p:spPr bwMode="auto">
              <a:xfrm>
                <a:off x="150" y="652"/>
                <a:ext cx="520"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16" name="Group 231"/>
            <p:cNvGrpSpPr>
              <a:grpSpLocks/>
            </p:cNvGrpSpPr>
            <p:nvPr/>
          </p:nvGrpSpPr>
          <p:grpSpPr bwMode="auto">
            <a:xfrm>
              <a:off x="2398" y="1100"/>
              <a:ext cx="574" cy="166"/>
              <a:chOff x="670" y="652"/>
              <a:chExt cx="574" cy="326"/>
            </a:xfrm>
          </p:grpSpPr>
          <p:sp>
            <p:nvSpPr>
              <p:cNvPr id="77048" name="Rectangle 33"/>
              <p:cNvSpPr>
                <a:spLocks noChangeArrowheads="1"/>
              </p:cNvSpPr>
              <p:nvPr/>
            </p:nvSpPr>
            <p:spPr bwMode="auto">
              <a:xfrm>
                <a:off x="670" y="652"/>
                <a:ext cx="574"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chemeClr val="tx1"/>
                    </a:solidFill>
                    <a:cs typeface="Arial" charset="0"/>
                  </a:rPr>
                  <a:t>Abort</a:t>
                </a:r>
                <a:endParaRPr lang="es-AR" sz="3600" dirty="0">
                  <a:solidFill>
                    <a:schemeClr val="tx1"/>
                  </a:solidFill>
                  <a:latin typeface="Times New Roman" pitchFamily="18" charset="0"/>
                </a:endParaRPr>
              </a:p>
            </p:txBody>
          </p:sp>
          <p:sp>
            <p:nvSpPr>
              <p:cNvPr id="77049" name="Rectangle 230"/>
              <p:cNvSpPr>
                <a:spLocks noChangeArrowheads="1"/>
              </p:cNvSpPr>
              <p:nvPr/>
            </p:nvSpPr>
            <p:spPr bwMode="auto">
              <a:xfrm>
                <a:off x="670" y="652"/>
                <a:ext cx="574"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17" name="Group 233"/>
            <p:cNvGrpSpPr>
              <a:grpSpLocks/>
            </p:cNvGrpSpPr>
            <p:nvPr/>
          </p:nvGrpSpPr>
          <p:grpSpPr bwMode="auto">
            <a:xfrm>
              <a:off x="2972" y="1100"/>
              <a:ext cx="1436" cy="166"/>
              <a:chOff x="1244" y="652"/>
              <a:chExt cx="1436" cy="326"/>
            </a:xfrm>
          </p:grpSpPr>
          <p:sp>
            <p:nvSpPr>
              <p:cNvPr id="77046" name="Rectangle 34"/>
              <p:cNvSpPr>
                <a:spLocks noChangeArrowheads="1"/>
              </p:cNvSpPr>
              <p:nvPr/>
            </p:nvSpPr>
            <p:spPr bwMode="auto">
              <a:xfrm>
                <a:off x="1244" y="652"/>
                <a:ext cx="1436"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chemeClr val="tx1"/>
                    </a:solidFill>
                    <a:cs typeface="Arial" charset="0"/>
                  </a:rPr>
                  <a:t>Interrupción desde el teclado (CTRL+C)</a:t>
                </a:r>
                <a:endParaRPr lang="es-AR" sz="3600" dirty="0">
                  <a:solidFill>
                    <a:schemeClr val="tx1"/>
                  </a:solidFill>
                  <a:latin typeface="Times New Roman" pitchFamily="18" charset="0"/>
                </a:endParaRPr>
              </a:p>
            </p:txBody>
          </p:sp>
          <p:sp>
            <p:nvSpPr>
              <p:cNvPr id="77047" name="Rectangle 232"/>
              <p:cNvSpPr>
                <a:spLocks noChangeArrowheads="1"/>
              </p:cNvSpPr>
              <p:nvPr/>
            </p:nvSpPr>
            <p:spPr bwMode="auto">
              <a:xfrm>
                <a:off x="1244" y="652"/>
                <a:ext cx="1436"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18" name="Group 235"/>
            <p:cNvGrpSpPr>
              <a:grpSpLocks/>
            </p:cNvGrpSpPr>
            <p:nvPr/>
          </p:nvGrpSpPr>
          <p:grpSpPr bwMode="auto">
            <a:xfrm>
              <a:off x="4408" y="1100"/>
              <a:ext cx="285" cy="166"/>
              <a:chOff x="2680" y="652"/>
              <a:chExt cx="285" cy="326"/>
            </a:xfrm>
          </p:grpSpPr>
          <p:sp>
            <p:nvSpPr>
              <p:cNvPr id="77044" name="Rectangle 35"/>
              <p:cNvSpPr>
                <a:spLocks noChangeArrowheads="1"/>
              </p:cNvSpPr>
              <p:nvPr/>
            </p:nvSpPr>
            <p:spPr bwMode="auto">
              <a:xfrm>
                <a:off x="2680" y="652"/>
                <a:ext cx="285"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chemeClr val="tx1"/>
                    </a:solidFill>
                    <a:cs typeface="Arial" charset="0"/>
                  </a:rPr>
                  <a:t>Si</a:t>
                </a:r>
                <a:endParaRPr lang="es-AR" sz="3600" dirty="0">
                  <a:solidFill>
                    <a:schemeClr val="tx1"/>
                  </a:solidFill>
                  <a:latin typeface="Times New Roman" pitchFamily="18" charset="0"/>
                </a:endParaRPr>
              </a:p>
            </p:txBody>
          </p:sp>
          <p:sp>
            <p:nvSpPr>
              <p:cNvPr id="77045" name="Rectangle 234"/>
              <p:cNvSpPr>
                <a:spLocks noChangeArrowheads="1"/>
              </p:cNvSpPr>
              <p:nvPr/>
            </p:nvSpPr>
            <p:spPr bwMode="auto">
              <a:xfrm>
                <a:off x="2680" y="652"/>
                <a:ext cx="285"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19" name="Group 237"/>
            <p:cNvGrpSpPr>
              <a:grpSpLocks/>
            </p:cNvGrpSpPr>
            <p:nvPr/>
          </p:nvGrpSpPr>
          <p:grpSpPr bwMode="auto">
            <a:xfrm>
              <a:off x="1728" y="1266"/>
              <a:ext cx="150" cy="166"/>
              <a:chOff x="0" y="978"/>
              <a:chExt cx="150" cy="326"/>
            </a:xfrm>
          </p:grpSpPr>
          <p:sp>
            <p:nvSpPr>
              <p:cNvPr id="77042" name="Rectangle 36"/>
              <p:cNvSpPr>
                <a:spLocks noChangeArrowheads="1"/>
              </p:cNvSpPr>
              <p:nvPr/>
            </p:nvSpPr>
            <p:spPr bwMode="auto">
              <a:xfrm>
                <a:off x="0" y="978"/>
                <a:ext cx="150" cy="326"/>
              </a:xfrm>
              <a:prstGeom prst="rect">
                <a:avLst/>
              </a:prstGeom>
              <a:noFill/>
              <a:ln w="9525">
                <a:noFill/>
                <a:miter lim="800000"/>
                <a:headEnd/>
                <a:tailEnd/>
              </a:ln>
            </p:spPr>
            <p:txBody>
              <a:bodyPr lIns="0" tIns="0" rIns="0" bIns="0" anchor="ctr"/>
              <a:lstStyle/>
              <a:p>
                <a:pPr algn="ctr">
                  <a:lnSpc>
                    <a:spcPct val="100000"/>
                  </a:lnSpc>
                  <a:buClrTx/>
                  <a:buSzTx/>
                  <a:buFontTx/>
                  <a:buNone/>
                </a:pPr>
                <a:r>
                  <a:rPr lang="es-AR" sz="1600" dirty="0">
                    <a:solidFill>
                      <a:schemeClr val="tx1"/>
                    </a:solidFill>
                    <a:cs typeface="Arial" charset="0"/>
                  </a:rPr>
                  <a:t>3</a:t>
                </a:r>
                <a:endParaRPr lang="es-AR" sz="3600" dirty="0">
                  <a:solidFill>
                    <a:schemeClr val="tx1"/>
                  </a:solidFill>
                  <a:latin typeface="Times New Roman" pitchFamily="18" charset="0"/>
                </a:endParaRPr>
              </a:p>
            </p:txBody>
          </p:sp>
          <p:sp>
            <p:nvSpPr>
              <p:cNvPr id="77043" name="Rectangle 236"/>
              <p:cNvSpPr>
                <a:spLocks noChangeArrowheads="1"/>
              </p:cNvSpPr>
              <p:nvPr/>
            </p:nvSpPr>
            <p:spPr bwMode="auto">
              <a:xfrm>
                <a:off x="0" y="978"/>
                <a:ext cx="150"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20" name="Group 239"/>
            <p:cNvGrpSpPr>
              <a:grpSpLocks/>
            </p:cNvGrpSpPr>
            <p:nvPr/>
          </p:nvGrpSpPr>
          <p:grpSpPr bwMode="auto">
            <a:xfrm>
              <a:off x="1878" y="1266"/>
              <a:ext cx="520" cy="166"/>
              <a:chOff x="150" y="978"/>
              <a:chExt cx="520" cy="326"/>
            </a:xfrm>
          </p:grpSpPr>
          <p:sp>
            <p:nvSpPr>
              <p:cNvPr id="77040" name="Rectangle 37"/>
              <p:cNvSpPr>
                <a:spLocks noChangeArrowheads="1"/>
              </p:cNvSpPr>
              <p:nvPr/>
            </p:nvSpPr>
            <p:spPr bwMode="auto">
              <a:xfrm>
                <a:off x="150" y="978"/>
                <a:ext cx="520"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rgbClr val="000080"/>
                    </a:solidFill>
                    <a:cs typeface="Arial" charset="0"/>
                  </a:rPr>
                  <a:t>SIGQUIT</a:t>
                </a:r>
                <a:endParaRPr lang="es-AR" sz="3600" dirty="0">
                  <a:solidFill>
                    <a:schemeClr val="tx1"/>
                  </a:solidFill>
                  <a:latin typeface="Times New Roman" pitchFamily="18" charset="0"/>
                </a:endParaRPr>
              </a:p>
            </p:txBody>
          </p:sp>
          <p:sp>
            <p:nvSpPr>
              <p:cNvPr id="77041" name="Rectangle 238"/>
              <p:cNvSpPr>
                <a:spLocks noChangeArrowheads="1"/>
              </p:cNvSpPr>
              <p:nvPr/>
            </p:nvSpPr>
            <p:spPr bwMode="auto">
              <a:xfrm>
                <a:off x="150" y="978"/>
                <a:ext cx="520"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21" name="Group 241"/>
            <p:cNvGrpSpPr>
              <a:grpSpLocks/>
            </p:cNvGrpSpPr>
            <p:nvPr/>
          </p:nvGrpSpPr>
          <p:grpSpPr bwMode="auto">
            <a:xfrm>
              <a:off x="2398" y="1266"/>
              <a:ext cx="574" cy="166"/>
              <a:chOff x="670" y="978"/>
              <a:chExt cx="574" cy="326"/>
            </a:xfrm>
          </p:grpSpPr>
          <p:sp>
            <p:nvSpPr>
              <p:cNvPr id="77038" name="Rectangle 38"/>
              <p:cNvSpPr>
                <a:spLocks noChangeArrowheads="1"/>
              </p:cNvSpPr>
              <p:nvPr/>
            </p:nvSpPr>
            <p:spPr bwMode="auto">
              <a:xfrm>
                <a:off x="670" y="978"/>
                <a:ext cx="574"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chemeClr val="tx1"/>
                    </a:solidFill>
                    <a:cs typeface="Arial" charset="0"/>
                  </a:rPr>
                  <a:t>Dump</a:t>
                </a:r>
                <a:endParaRPr lang="es-AR" sz="3600" dirty="0">
                  <a:solidFill>
                    <a:schemeClr val="tx1"/>
                  </a:solidFill>
                  <a:latin typeface="Times New Roman" pitchFamily="18" charset="0"/>
                </a:endParaRPr>
              </a:p>
            </p:txBody>
          </p:sp>
          <p:sp>
            <p:nvSpPr>
              <p:cNvPr id="77039" name="Rectangle 240"/>
              <p:cNvSpPr>
                <a:spLocks noChangeArrowheads="1"/>
              </p:cNvSpPr>
              <p:nvPr/>
            </p:nvSpPr>
            <p:spPr bwMode="auto">
              <a:xfrm>
                <a:off x="670" y="978"/>
                <a:ext cx="574"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22" name="Group 243"/>
            <p:cNvGrpSpPr>
              <a:grpSpLocks/>
            </p:cNvGrpSpPr>
            <p:nvPr/>
          </p:nvGrpSpPr>
          <p:grpSpPr bwMode="auto">
            <a:xfrm>
              <a:off x="2972" y="1266"/>
              <a:ext cx="1436" cy="166"/>
              <a:chOff x="1244" y="978"/>
              <a:chExt cx="1436" cy="326"/>
            </a:xfrm>
          </p:grpSpPr>
          <p:sp>
            <p:nvSpPr>
              <p:cNvPr id="77036" name="Rectangle 39"/>
              <p:cNvSpPr>
                <a:spLocks noChangeArrowheads="1"/>
              </p:cNvSpPr>
              <p:nvPr/>
            </p:nvSpPr>
            <p:spPr bwMode="auto">
              <a:xfrm>
                <a:off x="1244" y="978"/>
                <a:ext cx="1436"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chemeClr val="tx1"/>
                    </a:solidFill>
                    <a:cs typeface="Arial" charset="0"/>
                  </a:rPr>
                  <a:t>Quit desde el teclado (CTRL</a:t>
                </a:r>
                <a:r>
                  <a:rPr lang="en-US" sz="1600" dirty="0">
                    <a:solidFill>
                      <a:schemeClr val="tx1"/>
                    </a:solidFill>
                    <a:cs typeface="Arial" charset="0"/>
                  </a:rPr>
                  <a:t>+\)</a:t>
                </a:r>
                <a:endParaRPr lang="es-AR" sz="3600" dirty="0">
                  <a:solidFill>
                    <a:schemeClr val="tx1"/>
                  </a:solidFill>
                  <a:latin typeface="Times New Roman" pitchFamily="18" charset="0"/>
                </a:endParaRPr>
              </a:p>
            </p:txBody>
          </p:sp>
          <p:sp>
            <p:nvSpPr>
              <p:cNvPr id="77037" name="Rectangle 242"/>
              <p:cNvSpPr>
                <a:spLocks noChangeArrowheads="1"/>
              </p:cNvSpPr>
              <p:nvPr/>
            </p:nvSpPr>
            <p:spPr bwMode="auto">
              <a:xfrm>
                <a:off x="1244" y="978"/>
                <a:ext cx="1436"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23" name="Group 245"/>
            <p:cNvGrpSpPr>
              <a:grpSpLocks/>
            </p:cNvGrpSpPr>
            <p:nvPr/>
          </p:nvGrpSpPr>
          <p:grpSpPr bwMode="auto">
            <a:xfrm>
              <a:off x="4408" y="1266"/>
              <a:ext cx="285" cy="166"/>
              <a:chOff x="2680" y="978"/>
              <a:chExt cx="285" cy="326"/>
            </a:xfrm>
          </p:grpSpPr>
          <p:sp>
            <p:nvSpPr>
              <p:cNvPr id="77034" name="Rectangle 40"/>
              <p:cNvSpPr>
                <a:spLocks noChangeArrowheads="1"/>
              </p:cNvSpPr>
              <p:nvPr/>
            </p:nvSpPr>
            <p:spPr bwMode="auto">
              <a:xfrm>
                <a:off x="2680" y="978"/>
                <a:ext cx="285"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chemeClr val="tx1"/>
                    </a:solidFill>
                    <a:cs typeface="Arial" charset="0"/>
                  </a:rPr>
                  <a:t>Si</a:t>
                </a:r>
                <a:endParaRPr lang="es-AR" sz="3600" dirty="0">
                  <a:solidFill>
                    <a:schemeClr val="tx1"/>
                  </a:solidFill>
                  <a:latin typeface="Times New Roman" pitchFamily="18" charset="0"/>
                </a:endParaRPr>
              </a:p>
            </p:txBody>
          </p:sp>
          <p:sp>
            <p:nvSpPr>
              <p:cNvPr id="77035" name="Rectangle 244"/>
              <p:cNvSpPr>
                <a:spLocks noChangeArrowheads="1"/>
              </p:cNvSpPr>
              <p:nvPr/>
            </p:nvSpPr>
            <p:spPr bwMode="auto">
              <a:xfrm>
                <a:off x="2680" y="978"/>
                <a:ext cx="285"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24" name="Group 247"/>
            <p:cNvGrpSpPr>
              <a:grpSpLocks/>
            </p:cNvGrpSpPr>
            <p:nvPr/>
          </p:nvGrpSpPr>
          <p:grpSpPr bwMode="auto">
            <a:xfrm>
              <a:off x="1728" y="1432"/>
              <a:ext cx="150" cy="166"/>
              <a:chOff x="0" y="1304"/>
              <a:chExt cx="150" cy="326"/>
            </a:xfrm>
          </p:grpSpPr>
          <p:sp>
            <p:nvSpPr>
              <p:cNvPr id="77032" name="Rectangle 41"/>
              <p:cNvSpPr>
                <a:spLocks noChangeArrowheads="1"/>
              </p:cNvSpPr>
              <p:nvPr/>
            </p:nvSpPr>
            <p:spPr bwMode="auto">
              <a:xfrm>
                <a:off x="0" y="1304"/>
                <a:ext cx="150" cy="326"/>
              </a:xfrm>
              <a:prstGeom prst="rect">
                <a:avLst/>
              </a:prstGeom>
              <a:noFill/>
              <a:ln w="9525">
                <a:noFill/>
                <a:miter lim="800000"/>
                <a:headEnd/>
                <a:tailEnd/>
              </a:ln>
            </p:spPr>
            <p:txBody>
              <a:bodyPr lIns="0" tIns="0" rIns="0" bIns="0" anchor="ctr"/>
              <a:lstStyle/>
              <a:p>
                <a:pPr algn="ctr">
                  <a:lnSpc>
                    <a:spcPct val="100000"/>
                  </a:lnSpc>
                  <a:buClrTx/>
                  <a:buSzTx/>
                  <a:buFontTx/>
                  <a:buNone/>
                </a:pPr>
                <a:r>
                  <a:rPr lang="es-AR" sz="1600" dirty="0">
                    <a:solidFill>
                      <a:schemeClr val="tx1"/>
                    </a:solidFill>
                    <a:cs typeface="Arial" charset="0"/>
                  </a:rPr>
                  <a:t>4</a:t>
                </a:r>
                <a:endParaRPr lang="es-AR" sz="3600" dirty="0">
                  <a:solidFill>
                    <a:schemeClr val="tx1"/>
                  </a:solidFill>
                  <a:latin typeface="Times New Roman" pitchFamily="18" charset="0"/>
                </a:endParaRPr>
              </a:p>
            </p:txBody>
          </p:sp>
          <p:sp>
            <p:nvSpPr>
              <p:cNvPr id="77033" name="Rectangle 246"/>
              <p:cNvSpPr>
                <a:spLocks noChangeArrowheads="1"/>
              </p:cNvSpPr>
              <p:nvPr/>
            </p:nvSpPr>
            <p:spPr bwMode="auto">
              <a:xfrm>
                <a:off x="0" y="1304"/>
                <a:ext cx="150"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25" name="Group 249"/>
            <p:cNvGrpSpPr>
              <a:grpSpLocks/>
            </p:cNvGrpSpPr>
            <p:nvPr/>
          </p:nvGrpSpPr>
          <p:grpSpPr bwMode="auto">
            <a:xfrm>
              <a:off x="1878" y="1432"/>
              <a:ext cx="520" cy="166"/>
              <a:chOff x="150" y="1304"/>
              <a:chExt cx="520" cy="326"/>
            </a:xfrm>
          </p:grpSpPr>
          <p:sp>
            <p:nvSpPr>
              <p:cNvPr id="77030" name="Rectangle 42"/>
              <p:cNvSpPr>
                <a:spLocks noChangeArrowheads="1"/>
              </p:cNvSpPr>
              <p:nvPr/>
            </p:nvSpPr>
            <p:spPr bwMode="auto">
              <a:xfrm>
                <a:off x="150" y="1304"/>
                <a:ext cx="520"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rgbClr val="000080"/>
                    </a:solidFill>
                    <a:cs typeface="Arial" charset="0"/>
                  </a:rPr>
                  <a:t>SIGILL</a:t>
                </a:r>
                <a:endParaRPr lang="es-AR" sz="3600" dirty="0">
                  <a:solidFill>
                    <a:schemeClr val="tx1"/>
                  </a:solidFill>
                  <a:latin typeface="Times New Roman" pitchFamily="18" charset="0"/>
                </a:endParaRPr>
              </a:p>
            </p:txBody>
          </p:sp>
          <p:sp>
            <p:nvSpPr>
              <p:cNvPr id="77031" name="Rectangle 248"/>
              <p:cNvSpPr>
                <a:spLocks noChangeArrowheads="1"/>
              </p:cNvSpPr>
              <p:nvPr/>
            </p:nvSpPr>
            <p:spPr bwMode="auto">
              <a:xfrm>
                <a:off x="150" y="1304"/>
                <a:ext cx="520"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26" name="Group 251"/>
            <p:cNvGrpSpPr>
              <a:grpSpLocks/>
            </p:cNvGrpSpPr>
            <p:nvPr/>
          </p:nvGrpSpPr>
          <p:grpSpPr bwMode="auto">
            <a:xfrm>
              <a:off x="2398" y="1432"/>
              <a:ext cx="574" cy="166"/>
              <a:chOff x="670" y="1304"/>
              <a:chExt cx="574" cy="326"/>
            </a:xfrm>
          </p:grpSpPr>
          <p:sp>
            <p:nvSpPr>
              <p:cNvPr id="77028" name="Rectangle 43"/>
              <p:cNvSpPr>
                <a:spLocks noChangeArrowheads="1"/>
              </p:cNvSpPr>
              <p:nvPr/>
            </p:nvSpPr>
            <p:spPr bwMode="auto">
              <a:xfrm>
                <a:off x="670" y="1304"/>
                <a:ext cx="574"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chemeClr val="tx1"/>
                    </a:solidFill>
                    <a:cs typeface="Arial" charset="0"/>
                  </a:rPr>
                  <a:t>Dump</a:t>
                </a:r>
                <a:endParaRPr lang="es-AR" sz="3600" dirty="0">
                  <a:solidFill>
                    <a:schemeClr val="tx1"/>
                  </a:solidFill>
                  <a:latin typeface="Times New Roman" pitchFamily="18" charset="0"/>
                </a:endParaRPr>
              </a:p>
            </p:txBody>
          </p:sp>
          <p:sp>
            <p:nvSpPr>
              <p:cNvPr id="77029" name="Rectangle 250"/>
              <p:cNvSpPr>
                <a:spLocks noChangeArrowheads="1"/>
              </p:cNvSpPr>
              <p:nvPr/>
            </p:nvSpPr>
            <p:spPr bwMode="auto">
              <a:xfrm>
                <a:off x="670" y="1304"/>
                <a:ext cx="574"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27" name="Group 253"/>
            <p:cNvGrpSpPr>
              <a:grpSpLocks/>
            </p:cNvGrpSpPr>
            <p:nvPr/>
          </p:nvGrpSpPr>
          <p:grpSpPr bwMode="auto">
            <a:xfrm>
              <a:off x="2972" y="1432"/>
              <a:ext cx="1436" cy="166"/>
              <a:chOff x="1244" y="1304"/>
              <a:chExt cx="1436" cy="326"/>
            </a:xfrm>
          </p:grpSpPr>
          <p:sp>
            <p:nvSpPr>
              <p:cNvPr id="77026" name="Rectangle 44"/>
              <p:cNvSpPr>
                <a:spLocks noChangeArrowheads="1"/>
              </p:cNvSpPr>
              <p:nvPr/>
            </p:nvSpPr>
            <p:spPr bwMode="auto">
              <a:xfrm>
                <a:off x="1244" y="1304"/>
                <a:ext cx="1436"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chemeClr val="tx1"/>
                    </a:solidFill>
                    <a:cs typeface="Arial" charset="0"/>
                  </a:rPr>
                  <a:t>Instruc</a:t>
                </a:r>
                <a:r>
                  <a:rPr lang="en-US" sz="1600" dirty="0">
                    <a:solidFill>
                      <a:schemeClr val="tx1"/>
                    </a:solidFill>
                    <a:cs typeface="Arial" charset="0"/>
                  </a:rPr>
                  <a:t>c</a:t>
                </a:r>
                <a:r>
                  <a:rPr lang="es-AR" sz="1600" dirty="0">
                    <a:solidFill>
                      <a:schemeClr val="tx1"/>
                    </a:solidFill>
                    <a:cs typeface="Arial" charset="0"/>
                  </a:rPr>
                  <a:t>i</a:t>
                </a:r>
                <a:r>
                  <a:rPr lang="en-US" sz="1600" dirty="0">
                    <a:solidFill>
                      <a:schemeClr val="tx1"/>
                    </a:solidFill>
                    <a:cs typeface="Arial" charset="0"/>
                  </a:rPr>
                  <a:t>ó</a:t>
                </a:r>
                <a:r>
                  <a:rPr lang="es-AR" sz="1600" dirty="0">
                    <a:solidFill>
                      <a:schemeClr val="tx1"/>
                    </a:solidFill>
                    <a:cs typeface="Arial" charset="0"/>
                  </a:rPr>
                  <a:t>n ilegal</a:t>
                </a:r>
              </a:p>
            </p:txBody>
          </p:sp>
          <p:sp>
            <p:nvSpPr>
              <p:cNvPr id="77027" name="Rectangle 252"/>
              <p:cNvSpPr>
                <a:spLocks noChangeArrowheads="1"/>
              </p:cNvSpPr>
              <p:nvPr/>
            </p:nvSpPr>
            <p:spPr bwMode="auto">
              <a:xfrm>
                <a:off x="1244" y="1304"/>
                <a:ext cx="1436"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28" name="Group 255"/>
            <p:cNvGrpSpPr>
              <a:grpSpLocks/>
            </p:cNvGrpSpPr>
            <p:nvPr/>
          </p:nvGrpSpPr>
          <p:grpSpPr bwMode="auto">
            <a:xfrm>
              <a:off x="4408" y="1432"/>
              <a:ext cx="285" cy="166"/>
              <a:chOff x="2680" y="1304"/>
              <a:chExt cx="285" cy="326"/>
            </a:xfrm>
          </p:grpSpPr>
          <p:sp>
            <p:nvSpPr>
              <p:cNvPr id="77024" name="Rectangle 45"/>
              <p:cNvSpPr>
                <a:spLocks noChangeArrowheads="1"/>
              </p:cNvSpPr>
              <p:nvPr/>
            </p:nvSpPr>
            <p:spPr bwMode="auto">
              <a:xfrm>
                <a:off x="2680" y="1304"/>
                <a:ext cx="285"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chemeClr val="tx1"/>
                    </a:solidFill>
                    <a:cs typeface="Arial" charset="0"/>
                  </a:rPr>
                  <a:t>Si</a:t>
                </a:r>
                <a:endParaRPr lang="es-AR" sz="3600" dirty="0">
                  <a:solidFill>
                    <a:schemeClr val="tx1"/>
                  </a:solidFill>
                  <a:latin typeface="Times New Roman" pitchFamily="18" charset="0"/>
                </a:endParaRPr>
              </a:p>
            </p:txBody>
          </p:sp>
          <p:sp>
            <p:nvSpPr>
              <p:cNvPr id="77025" name="Rectangle 254"/>
              <p:cNvSpPr>
                <a:spLocks noChangeArrowheads="1"/>
              </p:cNvSpPr>
              <p:nvPr/>
            </p:nvSpPr>
            <p:spPr bwMode="auto">
              <a:xfrm>
                <a:off x="2680" y="1304"/>
                <a:ext cx="285"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29" name="Group 257"/>
            <p:cNvGrpSpPr>
              <a:grpSpLocks/>
            </p:cNvGrpSpPr>
            <p:nvPr/>
          </p:nvGrpSpPr>
          <p:grpSpPr bwMode="auto">
            <a:xfrm>
              <a:off x="1728" y="1598"/>
              <a:ext cx="150" cy="166"/>
              <a:chOff x="0" y="1630"/>
              <a:chExt cx="150" cy="326"/>
            </a:xfrm>
          </p:grpSpPr>
          <p:sp>
            <p:nvSpPr>
              <p:cNvPr id="77022" name="Rectangle 46"/>
              <p:cNvSpPr>
                <a:spLocks noChangeArrowheads="1"/>
              </p:cNvSpPr>
              <p:nvPr/>
            </p:nvSpPr>
            <p:spPr bwMode="auto">
              <a:xfrm>
                <a:off x="0" y="1630"/>
                <a:ext cx="150" cy="326"/>
              </a:xfrm>
              <a:prstGeom prst="rect">
                <a:avLst/>
              </a:prstGeom>
              <a:noFill/>
              <a:ln w="9525">
                <a:noFill/>
                <a:miter lim="800000"/>
                <a:headEnd/>
                <a:tailEnd/>
              </a:ln>
            </p:spPr>
            <p:txBody>
              <a:bodyPr lIns="0" tIns="0" rIns="0" bIns="0" anchor="ctr"/>
              <a:lstStyle/>
              <a:p>
                <a:pPr algn="ctr">
                  <a:lnSpc>
                    <a:spcPct val="100000"/>
                  </a:lnSpc>
                  <a:buClrTx/>
                  <a:buSzTx/>
                  <a:buFontTx/>
                  <a:buNone/>
                </a:pPr>
                <a:r>
                  <a:rPr lang="es-AR" sz="1600" dirty="0">
                    <a:solidFill>
                      <a:schemeClr val="tx1"/>
                    </a:solidFill>
                    <a:cs typeface="Arial" charset="0"/>
                  </a:rPr>
                  <a:t>5</a:t>
                </a:r>
                <a:endParaRPr lang="es-AR" sz="3600" dirty="0">
                  <a:solidFill>
                    <a:schemeClr val="tx1"/>
                  </a:solidFill>
                  <a:latin typeface="Times New Roman" pitchFamily="18" charset="0"/>
                </a:endParaRPr>
              </a:p>
            </p:txBody>
          </p:sp>
          <p:sp>
            <p:nvSpPr>
              <p:cNvPr id="77023" name="Rectangle 256"/>
              <p:cNvSpPr>
                <a:spLocks noChangeArrowheads="1"/>
              </p:cNvSpPr>
              <p:nvPr/>
            </p:nvSpPr>
            <p:spPr bwMode="auto">
              <a:xfrm>
                <a:off x="0" y="1630"/>
                <a:ext cx="150"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30" name="Group 259"/>
            <p:cNvGrpSpPr>
              <a:grpSpLocks/>
            </p:cNvGrpSpPr>
            <p:nvPr/>
          </p:nvGrpSpPr>
          <p:grpSpPr bwMode="auto">
            <a:xfrm>
              <a:off x="1878" y="1598"/>
              <a:ext cx="520" cy="166"/>
              <a:chOff x="150" y="1630"/>
              <a:chExt cx="520" cy="326"/>
            </a:xfrm>
          </p:grpSpPr>
          <p:sp>
            <p:nvSpPr>
              <p:cNvPr id="77020" name="Rectangle 47"/>
              <p:cNvSpPr>
                <a:spLocks noChangeArrowheads="1"/>
              </p:cNvSpPr>
              <p:nvPr/>
            </p:nvSpPr>
            <p:spPr bwMode="auto">
              <a:xfrm>
                <a:off x="150" y="1630"/>
                <a:ext cx="520"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rgbClr val="000080"/>
                    </a:solidFill>
                    <a:cs typeface="Arial" charset="0"/>
                  </a:rPr>
                  <a:t>SIGTRAP</a:t>
                </a:r>
                <a:endParaRPr lang="es-AR" sz="3600" dirty="0">
                  <a:solidFill>
                    <a:schemeClr val="tx1"/>
                  </a:solidFill>
                  <a:latin typeface="Times New Roman" pitchFamily="18" charset="0"/>
                </a:endParaRPr>
              </a:p>
            </p:txBody>
          </p:sp>
          <p:sp>
            <p:nvSpPr>
              <p:cNvPr id="77021" name="Rectangle 258"/>
              <p:cNvSpPr>
                <a:spLocks noChangeArrowheads="1"/>
              </p:cNvSpPr>
              <p:nvPr/>
            </p:nvSpPr>
            <p:spPr bwMode="auto">
              <a:xfrm>
                <a:off x="150" y="1630"/>
                <a:ext cx="520"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31" name="Group 261"/>
            <p:cNvGrpSpPr>
              <a:grpSpLocks/>
            </p:cNvGrpSpPr>
            <p:nvPr/>
          </p:nvGrpSpPr>
          <p:grpSpPr bwMode="auto">
            <a:xfrm>
              <a:off x="2398" y="1598"/>
              <a:ext cx="574" cy="166"/>
              <a:chOff x="670" y="1630"/>
              <a:chExt cx="574" cy="326"/>
            </a:xfrm>
          </p:grpSpPr>
          <p:sp>
            <p:nvSpPr>
              <p:cNvPr id="77018" name="Rectangle 48"/>
              <p:cNvSpPr>
                <a:spLocks noChangeArrowheads="1"/>
              </p:cNvSpPr>
              <p:nvPr/>
            </p:nvSpPr>
            <p:spPr bwMode="auto">
              <a:xfrm>
                <a:off x="670" y="1630"/>
                <a:ext cx="574"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chemeClr val="tx1"/>
                    </a:solidFill>
                    <a:cs typeface="Arial" charset="0"/>
                  </a:rPr>
                  <a:t>Dump</a:t>
                </a:r>
                <a:endParaRPr lang="es-AR" sz="3600" dirty="0">
                  <a:solidFill>
                    <a:schemeClr val="tx1"/>
                  </a:solidFill>
                  <a:latin typeface="Times New Roman" pitchFamily="18" charset="0"/>
                </a:endParaRPr>
              </a:p>
            </p:txBody>
          </p:sp>
          <p:sp>
            <p:nvSpPr>
              <p:cNvPr id="77019" name="Rectangle 260"/>
              <p:cNvSpPr>
                <a:spLocks noChangeArrowheads="1"/>
              </p:cNvSpPr>
              <p:nvPr/>
            </p:nvSpPr>
            <p:spPr bwMode="auto">
              <a:xfrm>
                <a:off x="670" y="1630"/>
                <a:ext cx="574"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32" name="Group 263"/>
            <p:cNvGrpSpPr>
              <a:grpSpLocks/>
            </p:cNvGrpSpPr>
            <p:nvPr/>
          </p:nvGrpSpPr>
          <p:grpSpPr bwMode="auto">
            <a:xfrm>
              <a:off x="2972" y="1598"/>
              <a:ext cx="1436" cy="166"/>
              <a:chOff x="1244" y="1630"/>
              <a:chExt cx="1436" cy="326"/>
            </a:xfrm>
          </p:grpSpPr>
          <p:sp>
            <p:nvSpPr>
              <p:cNvPr id="77016" name="Rectangle 49"/>
              <p:cNvSpPr>
                <a:spLocks noChangeArrowheads="1"/>
              </p:cNvSpPr>
              <p:nvPr/>
            </p:nvSpPr>
            <p:spPr bwMode="auto">
              <a:xfrm>
                <a:off x="1244" y="1630"/>
                <a:ext cx="1436"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chemeClr val="tx1"/>
                    </a:solidFill>
                    <a:cs typeface="Arial" charset="0"/>
                  </a:rPr>
                  <a:t>Breakpoint para debugging</a:t>
                </a:r>
                <a:endParaRPr lang="es-AR" sz="3600" dirty="0">
                  <a:solidFill>
                    <a:schemeClr val="tx1"/>
                  </a:solidFill>
                  <a:latin typeface="Times New Roman" pitchFamily="18" charset="0"/>
                </a:endParaRPr>
              </a:p>
            </p:txBody>
          </p:sp>
          <p:sp>
            <p:nvSpPr>
              <p:cNvPr id="77017" name="Rectangle 262"/>
              <p:cNvSpPr>
                <a:spLocks noChangeArrowheads="1"/>
              </p:cNvSpPr>
              <p:nvPr/>
            </p:nvSpPr>
            <p:spPr bwMode="auto">
              <a:xfrm>
                <a:off x="1244" y="1630"/>
                <a:ext cx="1436"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33" name="Group 265"/>
            <p:cNvGrpSpPr>
              <a:grpSpLocks/>
            </p:cNvGrpSpPr>
            <p:nvPr/>
          </p:nvGrpSpPr>
          <p:grpSpPr bwMode="auto">
            <a:xfrm>
              <a:off x="4408" y="1598"/>
              <a:ext cx="285" cy="166"/>
              <a:chOff x="2680" y="1630"/>
              <a:chExt cx="285" cy="326"/>
            </a:xfrm>
          </p:grpSpPr>
          <p:sp>
            <p:nvSpPr>
              <p:cNvPr id="77014" name="Rectangle 50"/>
              <p:cNvSpPr>
                <a:spLocks noChangeArrowheads="1"/>
              </p:cNvSpPr>
              <p:nvPr/>
            </p:nvSpPr>
            <p:spPr bwMode="auto">
              <a:xfrm>
                <a:off x="2680" y="1630"/>
                <a:ext cx="285"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chemeClr val="tx1"/>
                    </a:solidFill>
                    <a:cs typeface="Arial" charset="0"/>
                  </a:rPr>
                  <a:t>No</a:t>
                </a:r>
                <a:endParaRPr lang="es-AR" sz="3600" dirty="0">
                  <a:solidFill>
                    <a:schemeClr val="tx1"/>
                  </a:solidFill>
                  <a:latin typeface="Times New Roman" pitchFamily="18" charset="0"/>
                </a:endParaRPr>
              </a:p>
            </p:txBody>
          </p:sp>
          <p:sp>
            <p:nvSpPr>
              <p:cNvPr id="77015" name="Rectangle 264"/>
              <p:cNvSpPr>
                <a:spLocks noChangeArrowheads="1"/>
              </p:cNvSpPr>
              <p:nvPr/>
            </p:nvSpPr>
            <p:spPr bwMode="auto">
              <a:xfrm>
                <a:off x="2680" y="1630"/>
                <a:ext cx="285"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34" name="Group 267"/>
            <p:cNvGrpSpPr>
              <a:grpSpLocks/>
            </p:cNvGrpSpPr>
            <p:nvPr/>
          </p:nvGrpSpPr>
          <p:grpSpPr bwMode="auto">
            <a:xfrm>
              <a:off x="1728" y="1764"/>
              <a:ext cx="150" cy="166"/>
              <a:chOff x="0" y="1956"/>
              <a:chExt cx="150" cy="326"/>
            </a:xfrm>
          </p:grpSpPr>
          <p:sp>
            <p:nvSpPr>
              <p:cNvPr id="77012" name="Rectangle 51"/>
              <p:cNvSpPr>
                <a:spLocks noChangeArrowheads="1"/>
              </p:cNvSpPr>
              <p:nvPr/>
            </p:nvSpPr>
            <p:spPr bwMode="auto">
              <a:xfrm>
                <a:off x="0" y="1956"/>
                <a:ext cx="150" cy="326"/>
              </a:xfrm>
              <a:prstGeom prst="rect">
                <a:avLst/>
              </a:prstGeom>
              <a:noFill/>
              <a:ln w="9525">
                <a:noFill/>
                <a:miter lim="800000"/>
                <a:headEnd/>
                <a:tailEnd/>
              </a:ln>
            </p:spPr>
            <p:txBody>
              <a:bodyPr lIns="0" tIns="0" rIns="0" bIns="0" anchor="ctr"/>
              <a:lstStyle/>
              <a:p>
                <a:pPr algn="ctr">
                  <a:lnSpc>
                    <a:spcPct val="100000"/>
                  </a:lnSpc>
                  <a:buClrTx/>
                  <a:buSzTx/>
                  <a:buFontTx/>
                  <a:buNone/>
                </a:pPr>
                <a:r>
                  <a:rPr lang="es-AR" sz="1600" dirty="0">
                    <a:solidFill>
                      <a:schemeClr val="tx1"/>
                    </a:solidFill>
                    <a:cs typeface="Arial" charset="0"/>
                  </a:rPr>
                  <a:t>6</a:t>
                </a:r>
                <a:endParaRPr lang="es-AR" sz="3600" dirty="0">
                  <a:solidFill>
                    <a:schemeClr val="tx1"/>
                  </a:solidFill>
                  <a:latin typeface="Times New Roman" pitchFamily="18" charset="0"/>
                </a:endParaRPr>
              </a:p>
            </p:txBody>
          </p:sp>
          <p:sp>
            <p:nvSpPr>
              <p:cNvPr id="77013" name="Rectangle 266"/>
              <p:cNvSpPr>
                <a:spLocks noChangeArrowheads="1"/>
              </p:cNvSpPr>
              <p:nvPr/>
            </p:nvSpPr>
            <p:spPr bwMode="auto">
              <a:xfrm>
                <a:off x="0" y="1956"/>
                <a:ext cx="150"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35" name="Group 269"/>
            <p:cNvGrpSpPr>
              <a:grpSpLocks/>
            </p:cNvGrpSpPr>
            <p:nvPr/>
          </p:nvGrpSpPr>
          <p:grpSpPr bwMode="auto">
            <a:xfrm>
              <a:off x="1878" y="1764"/>
              <a:ext cx="520" cy="166"/>
              <a:chOff x="150" y="1956"/>
              <a:chExt cx="520" cy="326"/>
            </a:xfrm>
          </p:grpSpPr>
          <p:sp>
            <p:nvSpPr>
              <p:cNvPr id="77010" name="Rectangle 52"/>
              <p:cNvSpPr>
                <a:spLocks noChangeArrowheads="1"/>
              </p:cNvSpPr>
              <p:nvPr/>
            </p:nvSpPr>
            <p:spPr bwMode="auto">
              <a:xfrm>
                <a:off x="150" y="1956"/>
                <a:ext cx="520"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rgbClr val="000080"/>
                    </a:solidFill>
                    <a:cs typeface="Arial" charset="0"/>
                  </a:rPr>
                  <a:t>SIGABRT</a:t>
                </a:r>
                <a:endParaRPr lang="es-AR" sz="3600" dirty="0">
                  <a:solidFill>
                    <a:schemeClr val="tx1"/>
                  </a:solidFill>
                  <a:latin typeface="Times New Roman" pitchFamily="18" charset="0"/>
                </a:endParaRPr>
              </a:p>
            </p:txBody>
          </p:sp>
          <p:sp>
            <p:nvSpPr>
              <p:cNvPr id="77011" name="Rectangle 268"/>
              <p:cNvSpPr>
                <a:spLocks noChangeArrowheads="1"/>
              </p:cNvSpPr>
              <p:nvPr/>
            </p:nvSpPr>
            <p:spPr bwMode="auto">
              <a:xfrm>
                <a:off x="150" y="1956"/>
                <a:ext cx="520"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36" name="Group 271"/>
            <p:cNvGrpSpPr>
              <a:grpSpLocks/>
            </p:cNvGrpSpPr>
            <p:nvPr/>
          </p:nvGrpSpPr>
          <p:grpSpPr bwMode="auto">
            <a:xfrm>
              <a:off x="2398" y="1764"/>
              <a:ext cx="574" cy="166"/>
              <a:chOff x="670" y="1956"/>
              <a:chExt cx="574" cy="326"/>
            </a:xfrm>
          </p:grpSpPr>
          <p:sp>
            <p:nvSpPr>
              <p:cNvPr id="77008" name="Rectangle 53"/>
              <p:cNvSpPr>
                <a:spLocks noChangeArrowheads="1"/>
              </p:cNvSpPr>
              <p:nvPr/>
            </p:nvSpPr>
            <p:spPr bwMode="auto">
              <a:xfrm>
                <a:off x="670" y="1956"/>
                <a:ext cx="574"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chemeClr val="tx1"/>
                    </a:solidFill>
                    <a:cs typeface="Arial" charset="0"/>
                  </a:rPr>
                  <a:t>Dump</a:t>
                </a:r>
                <a:endParaRPr lang="es-AR" sz="3600" dirty="0">
                  <a:solidFill>
                    <a:schemeClr val="tx1"/>
                  </a:solidFill>
                  <a:latin typeface="Times New Roman" pitchFamily="18" charset="0"/>
                </a:endParaRPr>
              </a:p>
            </p:txBody>
          </p:sp>
          <p:sp>
            <p:nvSpPr>
              <p:cNvPr id="77009" name="Rectangle 270"/>
              <p:cNvSpPr>
                <a:spLocks noChangeArrowheads="1"/>
              </p:cNvSpPr>
              <p:nvPr/>
            </p:nvSpPr>
            <p:spPr bwMode="auto">
              <a:xfrm>
                <a:off x="670" y="1956"/>
                <a:ext cx="574"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37" name="Group 273"/>
            <p:cNvGrpSpPr>
              <a:grpSpLocks/>
            </p:cNvGrpSpPr>
            <p:nvPr/>
          </p:nvGrpSpPr>
          <p:grpSpPr bwMode="auto">
            <a:xfrm>
              <a:off x="2972" y="1764"/>
              <a:ext cx="1436" cy="166"/>
              <a:chOff x="1244" y="1956"/>
              <a:chExt cx="1436" cy="326"/>
            </a:xfrm>
          </p:grpSpPr>
          <p:sp>
            <p:nvSpPr>
              <p:cNvPr id="77006" name="Rectangle 54"/>
              <p:cNvSpPr>
                <a:spLocks noChangeArrowheads="1"/>
              </p:cNvSpPr>
              <p:nvPr/>
            </p:nvSpPr>
            <p:spPr bwMode="auto">
              <a:xfrm>
                <a:off x="1244" y="1956"/>
                <a:ext cx="1436"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chemeClr val="tx1"/>
                    </a:solidFill>
                    <a:cs typeface="Arial" charset="0"/>
                  </a:rPr>
                  <a:t>Abnormal termination</a:t>
                </a:r>
                <a:endParaRPr lang="es-AR" sz="3600" dirty="0">
                  <a:solidFill>
                    <a:schemeClr val="tx1"/>
                  </a:solidFill>
                  <a:latin typeface="Times New Roman" pitchFamily="18" charset="0"/>
                </a:endParaRPr>
              </a:p>
            </p:txBody>
          </p:sp>
          <p:sp>
            <p:nvSpPr>
              <p:cNvPr id="77007" name="Rectangle 272"/>
              <p:cNvSpPr>
                <a:spLocks noChangeArrowheads="1"/>
              </p:cNvSpPr>
              <p:nvPr/>
            </p:nvSpPr>
            <p:spPr bwMode="auto">
              <a:xfrm>
                <a:off x="1244" y="1956"/>
                <a:ext cx="1436"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38" name="Group 275"/>
            <p:cNvGrpSpPr>
              <a:grpSpLocks/>
            </p:cNvGrpSpPr>
            <p:nvPr/>
          </p:nvGrpSpPr>
          <p:grpSpPr bwMode="auto">
            <a:xfrm>
              <a:off x="4408" y="1764"/>
              <a:ext cx="285" cy="166"/>
              <a:chOff x="2680" y="1956"/>
              <a:chExt cx="285" cy="326"/>
            </a:xfrm>
          </p:grpSpPr>
          <p:sp>
            <p:nvSpPr>
              <p:cNvPr id="77004" name="Rectangle 55"/>
              <p:cNvSpPr>
                <a:spLocks noChangeArrowheads="1"/>
              </p:cNvSpPr>
              <p:nvPr/>
            </p:nvSpPr>
            <p:spPr bwMode="auto">
              <a:xfrm>
                <a:off x="2680" y="1956"/>
                <a:ext cx="285"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chemeClr val="tx1"/>
                    </a:solidFill>
                    <a:cs typeface="Arial" charset="0"/>
                  </a:rPr>
                  <a:t>Si</a:t>
                </a:r>
                <a:endParaRPr lang="es-AR" sz="3600" dirty="0">
                  <a:solidFill>
                    <a:schemeClr val="tx1"/>
                  </a:solidFill>
                  <a:latin typeface="Times New Roman" pitchFamily="18" charset="0"/>
                </a:endParaRPr>
              </a:p>
            </p:txBody>
          </p:sp>
          <p:sp>
            <p:nvSpPr>
              <p:cNvPr id="77005" name="Rectangle 274"/>
              <p:cNvSpPr>
                <a:spLocks noChangeArrowheads="1"/>
              </p:cNvSpPr>
              <p:nvPr/>
            </p:nvSpPr>
            <p:spPr bwMode="auto">
              <a:xfrm>
                <a:off x="2680" y="1956"/>
                <a:ext cx="285"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39" name="Group 277"/>
            <p:cNvGrpSpPr>
              <a:grpSpLocks/>
            </p:cNvGrpSpPr>
            <p:nvPr/>
          </p:nvGrpSpPr>
          <p:grpSpPr bwMode="auto">
            <a:xfrm>
              <a:off x="1728" y="1930"/>
              <a:ext cx="150" cy="166"/>
              <a:chOff x="0" y="2282"/>
              <a:chExt cx="150" cy="326"/>
            </a:xfrm>
          </p:grpSpPr>
          <p:sp>
            <p:nvSpPr>
              <p:cNvPr id="77002" name="Rectangle 56"/>
              <p:cNvSpPr>
                <a:spLocks noChangeArrowheads="1"/>
              </p:cNvSpPr>
              <p:nvPr/>
            </p:nvSpPr>
            <p:spPr bwMode="auto">
              <a:xfrm>
                <a:off x="0" y="2282"/>
                <a:ext cx="150" cy="326"/>
              </a:xfrm>
              <a:prstGeom prst="rect">
                <a:avLst/>
              </a:prstGeom>
              <a:noFill/>
              <a:ln w="9525">
                <a:noFill/>
                <a:miter lim="800000"/>
                <a:headEnd/>
                <a:tailEnd/>
              </a:ln>
            </p:spPr>
            <p:txBody>
              <a:bodyPr lIns="0" tIns="0" rIns="0" bIns="0" anchor="ctr"/>
              <a:lstStyle/>
              <a:p>
                <a:pPr algn="ctr">
                  <a:lnSpc>
                    <a:spcPct val="100000"/>
                  </a:lnSpc>
                  <a:buClrTx/>
                  <a:buSzTx/>
                  <a:buFontTx/>
                  <a:buNone/>
                </a:pPr>
                <a:r>
                  <a:rPr lang="es-AR" sz="1600" dirty="0">
                    <a:solidFill>
                      <a:schemeClr val="tx1"/>
                    </a:solidFill>
                    <a:cs typeface="Arial" charset="0"/>
                  </a:rPr>
                  <a:t>6</a:t>
                </a:r>
                <a:endParaRPr lang="es-AR" sz="3600" dirty="0">
                  <a:solidFill>
                    <a:schemeClr val="tx1"/>
                  </a:solidFill>
                  <a:latin typeface="Times New Roman" pitchFamily="18" charset="0"/>
                </a:endParaRPr>
              </a:p>
            </p:txBody>
          </p:sp>
          <p:sp>
            <p:nvSpPr>
              <p:cNvPr id="77003" name="Rectangle 276"/>
              <p:cNvSpPr>
                <a:spLocks noChangeArrowheads="1"/>
              </p:cNvSpPr>
              <p:nvPr/>
            </p:nvSpPr>
            <p:spPr bwMode="auto">
              <a:xfrm>
                <a:off x="0" y="2282"/>
                <a:ext cx="150"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40" name="Group 279"/>
            <p:cNvGrpSpPr>
              <a:grpSpLocks/>
            </p:cNvGrpSpPr>
            <p:nvPr/>
          </p:nvGrpSpPr>
          <p:grpSpPr bwMode="auto">
            <a:xfrm>
              <a:off x="1878" y="1930"/>
              <a:ext cx="520" cy="166"/>
              <a:chOff x="150" y="2282"/>
              <a:chExt cx="520" cy="326"/>
            </a:xfrm>
          </p:grpSpPr>
          <p:sp>
            <p:nvSpPr>
              <p:cNvPr id="77000" name="Rectangle 57"/>
              <p:cNvSpPr>
                <a:spLocks noChangeArrowheads="1"/>
              </p:cNvSpPr>
              <p:nvPr/>
            </p:nvSpPr>
            <p:spPr bwMode="auto">
              <a:xfrm>
                <a:off x="150" y="2282"/>
                <a:ext cx="520"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rgbClr val="000080"/>
                    </a:solidFill>
                    <a:cs typeface="Arial" charset="0"/>
                  </a:rPr>
                  <a:t>SIGIOT</a:t>
                </a:r>
                <a:endParaRPr lang="es-AR" sz="3600" dirty="0">
                  <a:solidFill>
                    <a:schemeClr val="tx1"/>
                  </a:solidFill>
                  <a:latin typeface="Times New Roman" pitchFamily="18" charset="0"/>
                </a:endParaRPr>
              </a:p>
            </p:txBody>
          </p:sp>
          <p:sp>
            <p:nvSpPr>
              <p:cNvPr id="77001" name="Rectangle 278"/>
              <p:cNvSpPr>
                <a:spLocks noChangeArrowheads="1"/>
              </p:cNvSpPr>
              <p:nvPr/>
            </p:nvSpPr>
            <p:spPr bwMode="auto">
              <a:xfrm>
                <a:off x="150" y="2282"/>
                <a:ext cx="520"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41" name="Group 281"/>
            <p:cNvGrpSpPr>
              <a:grpSpLocks/>
            </p:cNvGrpSpPr>
            <p:nvPr/>
          </p:nvGrpSpPr>
          <p:grpSpPr bwMode="auto">
            <a:xfrm>
              <a:off x="2398" y="1930"/>
              <a:ext cx="574" cy="166"/>
              <a:chOff x="670" y="2282"/>
              <a:chExt cx="574" cy="326"/>
            </a:xfrm>
          </p:grpSpPr>
          <p:sp>
            <p:nvSpPr>
              <p:cNvPr id="76998" name="Rectangle 58"/>
              <p:cNvSpPr>
                <a:spLocks noChangeArrowheads="1"/>
              </p:cNvSpPr>
              <p:nvPr/>
            </p:nvSpPr>
            <p:spPr bwMode="auto">
              <a:xfrm>
                <a:off x="670" y="2282"/>
                <a:ext cx="574"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chemeClr val="tx1"/>
                    </a:solidFill>
                    <a:cs typeface="Arial" charset="0"/>
                  </a:rPr>
                  <a:t>Dump</a:t>
                </a:r>
                <a:endParaRPr lang="es-AR" sz="3600" dirty="0">
                  <a:solidFill>
                    <a:schemeClr val="tx1"/>
                  </a:solidFill>
                  <a:latin typeface="Times New Roman" pitchFamily="18" charset="0"/>
                </a:endParaRPr>
              </a:p>
            </p:txBody>
          </p:sp>
          <p:sp>
            <p:nvSpPr>
              <p:cNvPr id="76999" name="Rectangle 280"/>
              <p:cNvSpPr>
                <a:spLocks noChangeArrowheads="1"/>
              </p:cNvSpPr>
              <p:nvPr/>
            </p:nvSpPr>
            <p:spPr bwMode="auto">
              <a:xfrm>
                <a:off x="670" y="2282"/>
                <a:ext cx="574"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42" name="Group 283"/>
            <p:cNvGrpSpPr>
              <a:grpSpLocks/>
            </p:cNvGrpSpPr>
            <p:nvPr/>
          </p:nvGrpSpPr>
          <p:grpSpPr bwMode="auto">
            <a:xfrm>
              <a:off x="2972" y="1930"/>
              <a:ext cx="1436" cy="166"/>
              <a:chOff x="1244" y="2282"/>
              <a:chExt cx="1436" cy="326"/>
            </a:xfrm>
          </p:grpSpPr>
          <p:sp>
            <p:nvSpPr>
              <p:cNvPr id="76996" name="Rectangle 59"/>
              <p:cNvSpPr>
                <a:spLocks noChangeArrowheads="1"/>
              </p:cNvSpPr>
              <p:nvPr/>
            </p:nvSpPr>
            <p:spPr bwMode="auto">
              <a:xfrm>
                <a:off x="1244" y="2282"/>
                <a:ext cx="1436"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chemeClr val="tx1"/>
                    </a:solidFill>
                    <a:cs typeface="Arial" charset="0"/>
                  </a:rPr>
                  <a:t>Equivalente a </a:t>
                </a:r>
                <a:r>
                  <a:rPr lang="es-AR" sz="1600" dirty="0">
                    <a:solidFill>
                      <a:srgbClr val="000080"/>
                    </a:solidFill>
                    <a:cs typeface="Arial" charset="0"/>
                  </a:rPr>
                  <a:t>SIGABRT</a:t>
                </a:r>
                <a:endParaRPr lang="es-AR" sz="3600" dirty="0">
                  <a:solidFill>
                    <a:schemeClr val="tx1"/>
                  </a:solidFill>
                  <a:latin typeface="Times New Roman" pitchFamily="18" charset="0"/>
                </a:endParaRPr>
              </a:p>
            </p:txBody>
          </p:sp>
          <p:sp>
            <p:nvSpPr>
              <p:cNvPr id="76997" name="Rectangle 282"/>
              <p:cNvSpPr>
                <a:spLocks noChangeArrowheads="1"/>
              </p:cNvSpPr>
              <p:nvPr/>
            </p:nvSpPr>
            <p:spPr bwMode="auto">
              <a:xfrm>
                <a:off x="1244" y="2282"/>
                <a:ext cx="1436"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43" name="Group 285"/>
            <p:cNvGrpSpPr>
              <a:grpSpLocks/>
            </p:cNvGrpSpPr>
            <p:nvPr/>
          </p:nvGrpSpPr>
          <p:grpSpPr bwMode="auto">
            <a:xfrm>
              <a:off x="4408" y="1930"/>
              <a:ext cx="285" cy="166"/>
              <a:chOff x="2680" y="2282"/>
              <a:chExt cx="285" cy="326"/>
            </a:xfrm>
          </p:grpSpPr>
          <p:sp>
            <p:nvSpPr>
              <p:cNvPr id="76994" name="Rectangle 60"/>
              <p:cNvSpPr>
                <a:spLocks noChangeArrowheads="1"/>
              </p:cNvSpPr>
              <p:nvPr/>
            </p:nvSpPr>
            <p:spPr bwMode="auto">
              <a:xfrm>
                <a:off x="2680" y="2282"/>
                <a:ext cx="285"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chemeClr val="tx1"/>
                    </a:solidFill>
                    <a:cs typeface="Arial" charset="0"/>
                  </a:rPr>
                  <a:t>No</a:t>
                </a:r>
                <a:endParaRPr lang="es-AR" sz="3600" dirty="0">
                  <a:solidFill>
                    <a:schemeClr val="tx1"/>
                  </a:solidFill>
                  <a:latin typeface="Times New Roman" pitchFamily="18" charset="0"/>
                </a:endParaRPr>
              </a:p>
            </p:txBody>
          </p:sp>
          <p:sp>
            <p:nvSpPr>
              <p:cNvPr id="76995" name="Rectangle 284"/>
              <p:cNvSpPr>
                <a:spLocks noChangeArrowheads="1"/>
              </p:cNvSpPr>
              <p:nvPr/>
            </p:nvSpPr>
            <p:spPr bwMode="auto">
              <a:xfrm>
                <a:off x="2680" y="2282"/>
                <a:ext cx="285"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44" name="Group 287"/>
            <p:cNvGrpSpPr>
              <a:grpSpLocks/>
            </p:cNvGrpSpPr>
            <p:nvPr/>
          </p:nvGrpSpPr>
          <p:grpSpPr bwMode="auto">
            <a:xfrm>
              <a:off x="1728" y="2096"/>
              <a:ext cx="150" cy="165"/>
              <a:chOff x="0" y="2608"/>
              <a:chExt cx="150" cy="326"/>
            </a:xfrm>
          </p:grpSpPr>
          <p:sp>
            <p:nvSpPr>
              <p:cNvPr id="76992" name="Rectangle 61"/>
              <p:cNvSpPr>
                <a:spLocks noChangeArrowheads="1"/>
              </p:cNvSpPr>
              <p:nvPr/>
            </p:nvSpPr>
            <p:spPr bwMode="auto">
              <a:xfrm>
                <a:off x="0" y="2608"/>
                <a:ext cx="150" cy="326"/>
              </a:xfrm>
              <a:prstGeom prst="rect">
                <a:avLst/>
              </a:prstGeom>
              <a:noFill/>
              <a:ln w="9525">
                <a:noFill/>
                <a:miter lim="800000"/>
                <a:headEnd/>
                <a:tailEnd/>
              </a:ln>
            </p:spPr>
            <p:txBody>
              <a:bodyPr lIns="0" tIns="0" rIns="0" bIns="0" anchor="ctr"/>
              <a:lstStyle/>
              <a:p>
                <a:pPr algn="ctr">
                  <a:lnSpc>
                    <a:spcPct val="100000"/>
                  </a:lnSpc>
                  <a:buClrTx/>
                  <a:buSzTx/>
                  <a:buFontTx/>
                  <a:buNone/>
                </a:pPr>
                <a:r>
                  <a:rPr lang="es-AR" sz="1600" dirty="0">
                    <a:solidFill>
                      <a:schemeClr val="tx1"/>
                    </a:solidFill>
                    <a:cs typeface="Arial" charset="0"/>
                  </a:rPr>
                  <a:t>7</a:t>
                </a:r>
                <a:endParaRPr lang="es-AR" sz="3600" dirty="0">
                  <a:solidFill>
                    <a:schemeClr val="tx1"/>
                  </a:solidFill>
                  <a:latin typeface="Times New Roman" pitchFamily="18" charset="0"/>
                </a:endParaRPr>
              </a:p>
            </p:txBody>
          </p:sp>
          <p:sp>
            <p:nvSpPr>
              <p:cNvPr id="76993" name="Rectangle 286"/>
              <p:cNvSpPr>
                <a:spLocks noChangeArrowheads="1"/>
              </p:cNvSpPr>
              <p:nvPr/>
            </p:nvSpPr>
            <p:spPr bwMode="auto">
              <a:xfrm>
                <a:off x="0" y="2608"/>
                <a:ext cx="150"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45" name="Group 289"/>
            <p:cNvGrpSpPr>
              <a:grpSpLocks/>
            </p:cNvGrpSpPr>
            <p:nvPr/>
          </p:nvGrpSpPr>
          <p:grpSpPr bwMode="auto">
            <a:xfrm>
              <a:off x="1878" y="2096"/>
              <a:ext cx="520" cy="165"/>
              <a:chOff x="150" y="2608"/>
              <a:chExt cx="520" cy="326"/>
            </a:xfrm>
          </p:grpSpPr>
          <p:sp>
            <p:nvSpPr>
              <p:cNvPr id="76990" name="Rectangle 62"/>
              <p:cNvSpPr>
                <a:spLocks noChangeArrowheads="1"/>
              </p:cNvSpPr>
              <p:nvPr/>
            </p:nvSpPr>
            <p:spPr bwMode="auto">
              <a:xfrm>
                <a:off x="150" y="2608"/>
                <a:ext cx="520"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rgbClr val="000080"/>
                    </a:solidFill>
                    <a:cs typeface="Arial" charset="0"/>
                  </a:rPr>
                  <a:t>SIGBUS</a:t>
                </a:r>
                <a:endParaRPr lang="es-AR" sz="3600" dirty="0">
                  <a:solidFill>
                    <a:schemeClr val="tx1"/>
                  </a:solidFill>
                  <a:latin typeface="Times New Roman" pitchFamily="18" charset="0"/>
                </a:endParaRPr>
              </a:p>
            </p:txBody>
          </p:sp>
          <p:sp>
            <p:nvSpPr>
              <p:cNvPr id="76991" name="Rectangle 288"/>
              <p:cNvSpPr>
                <a:spLocks noChangeArrowheads="1"/>
              </p:cNvSpPr>
              <p:nvPr/>
            </p:nvSpPr>
            <p:spPr bwMode="auto">
              <a:xfrm>
                <a:off x="150" y="2608"/>
                <a:ext cx="520"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46" name="Group 291"/>
            <p:cNvGrpSpPr>
              <a:grpSpLocks/>
            </p:cNvGrpSpPr>
            <p:nvPr/>
          </p:nvGrpSpPr>
          <p:grpSpPr bwMode="auto">
            <a:xfrm>
              <a:off x="2398" y="2096"/>
              <a:ext cx="574" cy="165"/>
              <a:chOff x="670" y="2608"/>
              <a:chExt cx="574" cy="326"/>
            </a:xfrm>
          </p:grpSpPr>
          <p:sp>
            <p:nvSpPr>
              <p:cNvPr id="76988" name="Rectangle 63"/>
              <p:cNvSpPr>
                <a:spLocks noChangeArrowheads="1"/>
              </p:cNvSpPr>
              <p:nvPr/>
            </p:nvSpPr>
            <p:spPr bwMode="auto">
              <a:xfrm>
                <a:off x="670" y="2608"/>
                <a:ext cx="574"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chemeClr val="tx1"/>
                    </a:solidFill>
                    <a:cs typeface="Arial" charset="0"/>
                  </a:rPr>
                  <a:t>Abort</a:t>
                </a:r>
                <a:endParaRPr lang="es-AR" sz="3600" dirty="0">
                  <a:solidFill>
                    <a:schemeClr val="tx1"/>
                  </a:solidFill>
                  <a:latin typeface="Times New Roman" pitchFamily="18" charset="0"/>
                </a:endParaRPr>
              </a:p>
            </p:txBody>
          </p:sp>
          <p:sp>
            <p:nvSpPr>
              <p:cNvPr id="76989" name="Rectangle 290"/>
              <p:cNvSpPr>
                <a:spLocks noChangeArrowheads="1"/>
              </p:cNvSpPr>
              <p:nvPr/>
            </p:nvSpPr>
            <p:spPr bwMode="auto">
              <a:xfrm>
                <a:off x="670" y="2608"/>
                <a:ext cx="574"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47" name="Group 293"/>
            <p:cNvGrpSpPr>
              <a:grpSpLocks/>
            </p:cNvGrpSpPr>
            <p:nvPr/>
          </p:nvGrpSpPr>
          <p:grpSpPr bwMode="auto">
            <a:xfrm>
              <a:off x="2972" y="2096"/>
              <a:ext cx="1436" cy="165"/>
              <a:chOff x="1244" y="2608"/>
              <a:chExt cx="1436" cy="326"/>
            </a:xfrm>
          </p:grpSpPr>
          <p:sp>
            <p:nvSpPr>
              <p:cNvPr id="76986" name="Rectangle 64"/>
              <p:cNvSpPr>
                <a:spLocks noChangeArrowheads="1"/>
              </p:cNvSpPr>
              <p:nvPr/>
            </p:nvSpPr>
            <p:spPr bwMode="auto">
              <a:xfrm>
                <a:off x="1244" y="2608"/>
                <a:ext cx="1436"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chemeClr val="tx1"/>
                    </a:solidFill>
                    <a:cs typeface="Arial" charset="0"/>
                  </a:rPr>
                  <a:t>Bus error</a:t>
                </a:r>
                <a:endParaRPr lang="es-AR" sz="3600" dirty="0">
                  <a:solidFill>
                    <a:schemeClr val="tx1"/>
                  </a:solidFill>
                  <a:latin typeface="Times New Roman" pitchFamily="18" charset="0"/>
                </a:endParaRPr>
              </a:p>
            </p:txBody>
          </p:sp>
          <p:sp>
            <p:nvSpPr>
              <p:cNvPr id="76987" name="Rectangle 292"/>
              <p:cNvSpPr>
                <a:spLocks noChangeArrowheads="1"/>
              </p:cNvSpPr>
              <p:nvPr/>
            </p:nvSpPr>
            <p:spPr bwMode="auto">
              <a:xfrm>
                <a:off x="1244" y="2608"/>
                <a:ext cx="1436"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48" name="Group 295"/>
            <p:cNvGrpSpPr>
              <a:grpSpLocks/>
            </p:cNvGrpSpPr>
            <p:nvPr/>
          </p:nvGrpSpPr>
          <p:grpSpPr bwMode="auto">
            <a:xfrm>
              <a:off x="4408" y="2096"/>
              <a:ext cx="285" cy="165"/>
              <a:chOff x="2680" y="2608"/>
              <a:chExt cx="285" cy="326"/>
            </a:xfrm>
          </p:grpSpPr>
          <p:sp>
            <p:nvSpPr>
              <p:cNvPr id="76984" name="Rectangle 65"/>
              <p:cNvSpPr>
                <a:spLocks noChangeArrowheads="1"/>
              </p:cNvSpPr>
              <p:nvPr/>
            </p:nvSpPr>
            <p:spPr bwMode="auto">
              <a:xfrm>
                <a:off x="2680" y="2608"/>
                <a:ext cx="285"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chemeClr val="tx1"/>
                    </a:solidFill>
                    <a:cs typeface="Arial" charset="0"/>
                  </a:rPr>
                  <a:t>No</a:t>
                </a:r>
                <a:endParaRPr lang="es-AR" sz="3600" dirty="0">
                  <a:solidFill>
                    <a:schemeClr val="tx1"/>
                  </a:solidFill>
                  <a:latin typeface="Times New Roman" pitchFamily="18" charset="0"/>
                </a:endParaRPr>
              </a:p>
            </p:txBody>
          </p:sp>
          <p:sp>
            <p:nvSpPr>
              <p:cNvPr id="76985" name="Rectangle 294"/>
              <p:cNvSpPr>
                <a:spLocks noChangeArrowheads="1"/>
              </p:cNvSpPr>
              <p:nvPr/>
            </p:nvSpPr>
            <p:spPr bwMode="auto">
              <a:xfrm>
                <a:off x="2680" y="2608"/>
                <a:ext cx="285"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49" name="Group 297"/>
            <p:cNvGrpSpPr>
              <a:grpSpLocks/>
            </p:cNvGrpSpPr>
            <p:nvPr/>
          </p:nvGrpSpPr>
          <p:grpSpPr bwMode="auto">
            <a:xfrm>
              <a:off x="1728" y="2261"/>
              <a:ext cx="150" cy="166"/>
              <a:chOff x="0" y="2934"/>
              <a:chExt cx="150" cy="326"/>
            </a:xfrm>
          </p:grpSpPr>
          <p:sp>
            <p:nvSpPr>
              <p:cNvPr id="76982" name="Rectangle 66"/>
              <p:cNvSpPr>
                <a:spLocks noChangeArrowheads="1"/>
              </p:cNvSpPr>
              <p:nvPr/>
            </p:nvSpPr>
            <p:spPr bwMode="auto">
              <a:xfrm>
                <a:off x="0" y="2934"/>
                <a:ext cx="150" cy="326"/>
              </a:xfrm>
              <a:prstGeom prst="rect">
                <a:avLst/>
              </a:prstGeom>
              <a:noFill/>
              <a:ln w="9525">
                <a:noFill/>
                <a:miter lim="800000"/>
                <a:headEnd/>
                <a:tailEnd/>
              </a:ln>
            </p:spPr>
            <p:txBody>
              <a:bodyPr lIns="0" tIns="0" rIns="0" bIns="0" anchor="ctr"/>
              <a:lstStyle/>
              <a:p>
                <a:pPr algn="ctr">
                  <a:lnSpc>
                    <a:spcPct val="100000"/>
                  </a:lnSpc>
                  <a:buClrTx/>
                  <a:buSzTx/>
                  <a:buFontTx/>
                  <a:buNone/>
                </a:pPr>
                <a:r>
                  <a:rPr lang="es-AR" sz="1600" dirty="0">
                    <a:solidFill>
                      <a:schemeClr val="tx1"/>
                    </a:solidFill>
                    <a:cs typeface="Arial" charset="0"/>
                  </a:rPr>
                  <a:t>8</a:t>
                </a:r>
                <a:endParaRPr lang="es-AR" sz="3600" dirty="0">
                  <a:solidFill>
                    <a:schemeClr val="tx1"/>
                  </a:solidFill>
                  <a:latin typeface="Times New Roman" pitchFamily="18" charset="0"/>
                </a:endParaRPr>
              </a:p>
            </p:txBody>
          </p:sp>
          <p:sp>
            <p:nvSpPr>
              <p:cNvPr id="76983" name="Rectangle 296"/>
              <p:cNvSpPr>
                <a:spLocks noChangeArrowheads="1"/>
              </p:cNvSpPr>
              <p:nvPr/>
            </p:nvSpPr>
            <p:spPr bwMode="auto">
              <a:xfrm>
                <a:off x="0" y="2934"/>
                <a:ext cx="150"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50" name="Group 299"/>
            <p:cNvGrpSpPr>
              <a:grpSpLocks/>
            </p:cNvGrpSpPr>
            <p:nvPr/>
          </p:nvGrpSpPr>
          <p:grpSpPr bwMode="auto">
            <a:xfrm>
              <a:off x="1878" y="2261"/>
              <a:ext cx="520" cy="166"/>
              <a:chOff x="150" y="2934"/>
              <a:chExt cx="520" cy="326"/>
            </a:xfrm>
          </p:grpSpPr>
          <p:sp>
            <p:nvSpPr>
              <p:cNvPr id="76980" name="Rectangle 67"/>
              <p:cNvSpPr>
                <a:spLocks noChangeArrowheads="1"/>
              </p:cNvSpPr>
              <p:nvPr/>
            </p:nvSpPr>
            <p:spPr bwMode="auto">
              <a:xfrm>
                <a:off x="150" y="2934"/>
                <a:ext cx="520"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rgbClr val="000080"/>
                    </a:solidFill>
                    <a:cs typeface="Arial" charset="0"/>
                  </a:rPr>
                  <a:t>SIGFPE</a:t>
                </a:r>
                <a:endParaRPr lang="es-AR" sz="3600" dirty="0">
                  <a:solidFill>
                    <a:schemeClr val="tx1"/>
                  </a:solidFill>
                  <a:latin typeface="Times New Roman" pitchFamily="18" charset="0"/>
                </a:endParaRPr>
              </a:p>
            </p:txBody>
          </p:sp>
          <p:sp>
            <p:nvSpPr>
              <p:cNvPr id="76981" name="Rectangle 298"/>
              <p:cNvSpPr>
                <a:spLocks noChangeArrowheads="1"/>
              </p:cNvSpPr>
              <p:nvPr/>
            </p:nvSpPr>
            <p:spPr bwMode="auto">
              <a:xfrm>
                <a:off x="150" y="2934"/>
                <a:ext cx="520"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51" name="Group 301"/>
            <p:cNvGrpSpPr>
              <a:grpSpLocks/>
            </p:cNvGrpSpPr>
            <p:nvPr/>
          </p:nvGrpSpPr>
          <p:grpSpPr bwMode="auto">
            <a:xfrm>
              <a:off x="2398" y="2261"/>
              <a:ext cx="574" cy="166"/>
              <a:chOff x="670" y="2934"/>
              <a:chExt cx="574" cy="326"/>
            </a:xfrm>
          </p:grpSpPr>
          <p:sp>
            <p:nvSpPr>
              <p:cNvPr id="76978" name="Rectangle 68"/>
              <p:cNvSpPr>
                <a:spLocks noChangeArrowheads="1"/>
              </p:cNvSpPr>
              <p:nvPr/>
            </p:nvSpPr>
            <p:spPr bwMode="auto">
              <a:xfrm>
                <a:off x="670" y="2934"/>
                <a:ext cx="574"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chemeClr val="tx1"/>
                    </a:solidFill>
                    <a:cs typeface="Arial" charset="0"/>
                  </a:rPr>
                  <a:t>Dump</a:t>
                </a:r>
                <a:endParaRPr lang="es-AR" sz="3600" dirty="0">
                  <a:solidFill>
                    <a:schemeClr val="tx1"/>
                  </a:solidFill>
                  <a:latin typeface="Times New Roman" pitchFamily="18" charset="0"/>
                </a:endParaRPr>
              </a:p>
            </p:txBody>
          </p:sp>
          <p:sp>
            <p:nvSpPr>
              <p:cNvPr id="76979" name="Rectangle 300"/>
              <p:cNvSpPr>
                <a:spLocks noChangeArrowheads="1"/>
              </p:cNvSpPr>
              <p:nvPr/>
            </p:nvSpPr>
            <p:spPr bwMode="auto">
              <a:xfrm>
                <a:off x="670" y="2934"/>
                <a:ext cx="574"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52" name="Group 303"/>
            <p:cNvGrpSpPr>
              <a:grpSpLocks/>
            </p:cNvGrpSpPr>
            <p:nvPr/>
          </p:nvGrpSpPr>
          <p:grpSpPr bwMode="auto">
            <a:xfrm>
              <a:off x="2972" y="2261"/>
              <a:ext cx="1436" cy="166"/>
              <a:chOff x="1244" y="2934"/>
              <a:chExt cx="1436" cy="326"/>
            </a:xfrm>
          </p:grpSpPr>
          <p:sp>
            <p:nvSpPr>
              <p:cNvPr id="76976" name="Rectangle 69"/>
              <p:cNvSpPr>
                <a:spLocks noChangeArrowheads="1"/>
              </p:cNvSpPr>
              <p:nvPr/>
            </p:nvSpPr>
            <p:spPr bwMode="auto">
              <a:xfrm>
                <a:off x="1244" y="2934"/>
                <a:ext cx="1436"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chemeClr val="tx1"/>
                    </a:solidFill>
                    <a:cs typeface="Arial" charset="0"/>
                  </a:rPr>
                  <a:t>Floating-point exception</a:t>
                </a:r>
                <a:endParaRPr lang="es-AR" sz="3600" dirty="0">
                  <a:solidFill>
                    <a:schemeClr val="tx1"/>
                  </a:solidFill>
                  <a:latin typeface="Times New Roman" pitchFamily="18" charset="0"/>
                </a:endParaRPr>
              </a:p>
            </p:txBody>
          </p:sp>
          <p:sp>
            <p:nvSpPr>
              <p:cNvPr id="76977" name="Rectangle 302"/>
              <p:cNvSpPr>
                <a:spLocks noChangeArrowheads="1"/>
              </p:cNvSpPr>
              <p:nvPr/>
            </p:nvSpPr>
            <p:spPr bwMode="auto">
              <a:xfrm>
                <a:off x="1244" y="2934"/>
                <a:ext cx="1436"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53" name="Group 305"/>
            <p:cNvGrpSpPr>
              <a:grpSpLocks/>
            </p:cNvGrpSpPr>
            <p:nvPr/>
          </p:nvGrpSpPr>
          <p:grpSpPr bwMode="auto">
            <a:xfrm>
              <a:off x="4408" y="2261"/>
              <a:ext cx="285" cy="166"/>
              <a:chOff x="2680" y="2934"/>
              <a:chExt cx="285" cy="326"/>
            </a:xfrm>
          </p:grpSpPr>
          <p:sp>
            <p:nvSpPr>
              <p:cNvPr id="76974" name="Rectangle 70"/>
              <p:cNvSpPr>
                <a:spLocks noChangeArrowheads="1"/>
              </p:cNvSpPr>
              <p:nvPr/>
            </p:nvSpPr>
            <p:spPr bwMode="auto">
              <a:xfrm>
                <a:off x="2680" y="2934"/>
                <a:ext cx="285"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chemeClr val="tx1"/>
                    </a:solidFill>
                    <a:cs typeface="Arial" charset="0"/>
                  </a:rPr>
                  <a:t>Si</a:t>
                </a:r>
                <a:endParaRPr lang="es-AR" sz="3600" dirty="0">
                  <a:solidFill>
                    <a:schemeClr val="tx1"/>
                  </a:solidFill>
                  <a:latin typeface="Times New Roman" pitchFamily="18" charset="0"/>
                </a:endParaRPr>
              </a:p>
            </p:txBody>
          </p:sp>
          <p:sp>
            <p:nvSpPr>
              <p:cNvPr id="76975" name="Rectangle 304"/>
              <p:cNvSpPr>
                <a:spLocks noChangeArrowheads="1"/>
              </p:cNvSpPr>
              <p:nvPr/>
            </p:nvSpPr>
            <p:spPr bwMode="auto">
              <a:xfrm>
                <a:off x="2680" y="2934"/>
                <a:ext cx="285"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54" name="Group 307"/>
            <p:cNvGrpSpPr>
              <a:grpSpLocks/>
            </p:cNvGrpSpPr>
            <p:nvPr/>
          </p:nvGrpSpPr>
          <p:grpSpPr bwMode="auto">
            <a:xfrm>
              <a:off x="1728" y="2427"/>
              <a:ext cx="150" cy="166"/>
              <a:chOff x="0" y="3260"/>
              <a:chExt cx="150" cy="326"/>
            </a:xfrm>
          </p:grpSpPr>
          <p:sp>
            <p:nvSpPr>
              <p:cNvPr id="76972" name="Rectangle 71"/>
              <p:cNvSpPr>
                <a:spLocks noChangeArrowheads="1"/>
              </p:cNvSpPr>
              <p:nvPr/>
            </p:nvSpPr>
            <p:spPr bwMode="auto">
              <a:xfrm>
                <a:off x="0" y="3260"/>
                <a:ext cx="150" cy="326"/>
              </a:xfrm>
              <a:prstGeom prst="rect">
                <a:avLst/>
              </a:prstGeom>
              <a:noFill/>
              <a:ln w="9525">
                <a:noFill/>
                <a:miter lim="800000"/>
                <a:headEnd/>
                <a:tailEnd/>
              </a:ln>
            </p:spPr>
            <p:txBody>
              <a:bodyPr lIns="0" tIns="0" rIns="0" bIns="0" anchor="ctr"/>
              <a:lstStyle/>
              <a:p>
                <a:pPr algn="ctr">
                  <a:lnSpc>
                    <a:spcPct val="100000"/>
                  </a:lnSpc>
                  <a:buClrTx/>
                  <a:buSzTx/>
                  <a:buFontTx/>
                  <a:buNone/>
                </a:pPr>
                <a:r>
                  <a:rPr lang="es-AR" sz="1600" dirty="0">
                    <a:solidFill>
                      <a:schemeClr val="tx1"/>
                    </a:solidFill>
                    <a:cs typeface="Arial" charset="0"/>
                  </a:rPr>
                  <a:t>9</a:t>
                </a:r>
                <a:endParaRPr lang="es-AR" sz="3600" dirty="0">
                  <a:solidFill>
                    <a:schemeClr val="tx1"/>
                  </a:solidFill>
                  <a:latin typeface="Times New Roman" pitchFamily="18" charset="0"/>
                </a:endParaRPr>
              </a:p>
            </p:txBody>
          </p:sp>
          <p:sp>
            <p:nvSpPr>
              <p:cNvPr id="76973" name="Rectangle 306"/>
              <p:cNvSpPr>
                <a:spLocks noChangeArrowheads="1"/>
              </p:cNvSpPr>
              <p:nvPr/>
            </p:nvSpPr>
            <p:spPr bwMode="auto">
              <a:xfrm>
                <a:off x="0" y="3260"/>
                <a:ext cx="150"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55" name="Group 309"/>
            <p:cNvGrpSpPr>
              <a:grpSpLocks/>
            </p:cNvGrpSpPr>
            <p:nvPr/>
          </p:nvGrpSpPr>
          <p:grpSpPr bwMode="auto">
            <a:xfrm>
              <a:off x="1878" y="2427"/>
              <a:ext cx="520" cy="166"/>
              <a:chOff x="150" y="3260"/>
              <a:chExt cx="520" cy="326"/>
            </a:xfrm>
          </p:grpSpPr>
          <p:sp>
            <p:nvSpPr>
              <p:cNvPr id="76970" name="Rectangle 72"/>
              <p:cNvSpPr>
                <a:spLocks noChangeArrowheads="1"/>
              </p:cNvSpPr>
              <p:nvPr/>
            </p:nvSpPr>
            <p:spPr bwMode="auto">
              <a:xfrm>
                <a:off x="150" y="3260"/>
                <a:ext cx="520"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rgbClr val="000080"/>
                    </a:solidFill>
                    <a:cs typeface="Arial" charset="0"/>
                  </a:rPr>
                  <a:t>SIGKILL *</a:t>
                </a:r>
                <a:endParaRPr lang="es-AR" sz="3600" dirty="0">
                  <a:solidFill>
                    <a:schemeClr val="tx1"/>
                  </a:solidFill>
                  <a:latin typeface="Times New Roman" pitchFamily="18" charset="0"/>
                </a:endParaRPr>
              </a:p>
            </p:txBody>
          </p:sp>
          <p:sp>
            <p:nvSpPr>
              <p:cNvPr id="76971" name="Rectangle 308"/>
              <p:cNvSpPr>
                <a:spLocks noChangeArrowheads="1"/>
              </p:cNvSpPr>
              <p:nvPr/>
            </p:nvSpPr>
            <p:spPr bwMode="auto">
              <a:xfrm>
                <a:off x="150" y="3260"/>
                <a:ext cx="520"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56" name="Group 311"/>
            <p:cNvGrpSpPr>
              <a:grpSpLocks/>
            </p:cNvGrpSpPr>
            <p:nvPr/>
          </p:nvGrpSpPr>
          <p:grpSpPr bwMode="auto">
            <a:xfrm>
              <a:off x="2398" y="2427"/>
              <a:ext cx="574" cy="166"/>
              <a:chOff x="670" y="3260"/>
              <a:chExt cx="574" cy="326"/>
            </a:xfrm>
          </p:grpSpPr>
          <p:sp>
            <p:nvSpPr>
              <p:cNvPr id="76968" name="Rectangle 73"/>
              <p:cNvSpPr>
                <a:spLocks noChangeArrowheads="1"/>
              </p:cNvSpPr>
              <p:nvPr/>
            </p:nvSpPr>
            <p:spPr bwMode="auto">
              <a:xfrm>
                <a:off x="670" y="3260"/>
                <a:ext cx="574"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chemeClr val="tx1"/>
                    </a:solidFill>
                    <a:cs typeface="Arial" charset="0"/>
                  </a:rPr>
                  <a:t>Abort</a:t>
                </a:r>
                <a:endParaRPr lang="es-AR" sz="3600" dirty="0">
                  <a:solidFill>
                    <a:schemeClr val="tx1"/>
                  </a:solidFill>
                  <a:latin typeface="Times New Roman" pitchFamily="18" charset="0"/>
                </a:endParaRPr>
              </a:p>
            </p:txBody>
          </p:sp>
          <p:sp>
            <p:nvSpPr>
              <p:cNvPr id="76969" name="Rectangle 310"/>
              <p:cNvSpPr>
                <a:spLocks noChangeArrowheads="1"/>
              </p:cNvSpPr>
              <p:nvPr/>
            </p:nvSpPr>
            <p:spPr bwMode="auto">
              <a:xfrm>
                <a:off x="670" y="3260"/>
                <a:ext cx="574"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57" name="Group 313"/>
            <p:cNvGrpSpPr>
              <a:grpSpLocks/>
            </p:cNvGrpSpPr>
            <p:nvPr/>
          </p:nvGrpSpPr>
          <p:grpSpPr bwMode="auto">
            <a:xfrm>
              <a:off x="2972" y="2427"/>
              <a:ext cx="1436" cy="166"/>
              <a:chOff x="1244" y="3260"/>
              <a:chExt cx="1436" cy="326"/>
            </a:xfrm>
          </p:grpSpPr>
          <p:sp>
            <p:nvSpPr>
              <p:cNvPr id="76966" name="Rectangle 74"/>
              <p:cNvSpPr>
                <a:spLocks noChangeArrowheads="1"/>
              </p:cNvSpPr>
              <p:nvPr/>
            </p:nvSpPr>
            <p:spPr bwMode="auto">
              <a:xfrm>
                <a:off x="1244" y="3260"/>
                <a:ext cx="1436"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chemeClr val="tx1"/>
                    </a:solidFill>
                    <a:cs typeface="Arial" charset="0"/>
                  </a:rPr>
                  <a:t>Fuerza la terminación del proceso.</a:t>
                </a:r>
                <a:endParaRPr lang="es-AR" sz="3600" dirty="0">
                  <a:solidFill>
                    <a:schemeClr val="tx1"/>
                  </a:solidFill>
                  <a:latin typeface="Times New Roman" pitchFamily="18" charset="0"/>
                </a:endParaRPr>
              </a:p>
            </p:txBody>
          </p:sp>
          <p:sp>
            <p:nvSpPr>
              <p:cNvPr id="76967" name="Rectangle 312"/>
              <p:cNvSpPr>
                <a:spLocks noChangeArrowheads="1"/>
              </p:cNvSpPr>
              <p:nvPr/>
            </p:nvSpPr>
            <p:spPr bwMode="auto">
              <a:xfrm>
                <a:off x="1244" y="3260"/>
                <a:ext cx="1436"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58" name="Group 315"/>
            <p:cNvGrpSpPr>
              <a:grpSpLocks/>
            </p:cNvGrpSpPr>
            <p:nvPr/>
          </p:nvGrpSpPr>
          <p:grpSpPr bwMode="auto">
            <a:xfrm>
              <a:off x="4408" y="2427"/>
              <a:ext cx="285" cy="166"/>
              <a:chOff x="2680" y="3260"/>
              <a:chExt cx="285" cy="326"/>
            </a:xfrm>
          </p:grpSpPr>
          <p:sp>
            <p:nvSpPr>
              <p:cNvPr id="76964" name="Rectangle 75"/>
              <p:cNvSpPr>
                <a:spLocks noChangeArrowheads="1"/>
              </p:cNvSpPr>
              <p:nvPr/>
            </p:nvSpPr>
            <p:spPr bwMode="auto">
              <a:xfrm>
                <a:off x="2680" y="3260"/>
                <a:ext cx="285"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chemeClr val="tx1"/>
                    </a:solidFill>
                    <a:cs typeface="Arial" charset="0"/>
                  </a:rPr>
                  <a:t>Si</a:t>
                </a:r>
                <a:endParaRPr lang="es-AR" sz="3600" dirty="0">
                  <a:solidFill>
                    <a:schemeClr val="tx1"/>
                  </a:solidFill>
                  <a:latin typeface="Times New Roman" pitchFamily="18" charset="0"/>
                </a:endParaRPr>
              </a:p>
            </p:txBody>
          </p:sp>
          <p:sp>
            <p:nvSpPr>
              <p:cNvPr id="76965" name="Rectangle 314"/>
              <p:cNvSpPr>
                <a:spLocks noChangeArrowheads="1"/>
              </p:cNvSpPr>
              <p:nvPr/>
            </p:nvSpPr>
            <p:spPr bwMode="auto">
              <a:xfrm>
                <a:off x="2680" y="3260"/>
                <a:ext cx="285"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59" name="Group 317"/>
            <p:cNvGrpSpPr>
              <a:grpSpLocks/>
            </p:cNvGrpSpPr>
            <p:nvPr/>
          </p:nvGrpSpPr>
          <p:grpSpPr bwMode="auto">
            <a:xfrm>
              <a:off x="1728" y="2593"/>
              <a:ext cx="150" cy="166"/>
              <a:chOff x="0" y="3586"/>
              <a:chExt cx="150" cy="326"/>
            </a:xfrm>
          </p:grpSpPr>
          <p:sp>
            <p:nvSpPr>
              <p:cNvPr id="76962" name="Rectangle 76"/>
              <p:cNvSpPr>
                <a:spLocks noChangeArrowheads="1"/>
              </p:cNvSpPr>
              <p:nvPr/>
            </p:nvSpPr>
            <p:spPr bwMode="auto">
              <a:xfrm>
                <a:off x="0" y="3586"/>
                <a:ext cx="150" cy="326"/>
              </a:xfrm>
              <a:prstGeom prst="rect">
                <a:avLst/>
              </a:prstGeom>
              <a:noFill/>
              <a:ln w="9525">
                <a:noFill/>
                <a:miter lim="800000"/>
                <a:headEnd/>
                <a:tailEnd/>
              </a:ln>
            </p:spPr>
            <p:txBody>
              <a:bodyPr lIns="0" tIns="0" rIns="0" bIns="0" anchor="ctr"/>
              <a:lstStyle/>
              <a:p>
                <a:pPr algn="ctr">
                  <a:lnSpc>
                    <a:spcPct val="100000"/>
                  </a:lnSpc>
                  <a:buClrTx/>
                  <a:buSzTx/>
                  <a:buFontTx/>
                  <a:buNone/>
                </a:pPr>
                <a:r>
                  <a:rPr lang="es-AR" sz="1600" dirty="0">
                    <a:solidFill>
                      <a:schemeClr val="tx1"/>
                    </a:solidFill>
                    <a:cs typeface="Arial" charset="0"/>
                  </a:rPr>
                  <a:t>10</a:t>
                </a:r>
                <a:endParaRPr lang="es-AR" sz="3600" dirty="0">
                  <a:solidFill>
                    <a:schemeClr val="tx1"/>
                  </a:solidFill>
                  <a:latin typeface="Times New Roman" pitchFamily="18" charset="0"/>
                </a:endParaRPr>
              </a:p>
            </p:txBody>
          </p:sp>
          <p:sp>
            <p:nvSpPr>
              <p:cNvPr id="76963" name="Rectangle 316"/>
              <p:cNvSpPr>
                <a:spLocks noChangeArrowheads="1"/>
              </p:cNvSpPr>
              <p:nvPr/>
            </p:nvSpPr>
            <p:spPr bwMode="auto">
              <a:xfrm>
                <a:off x="0" y="3586"/>
                <a:ext cx="150"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60" name="Group 319"/>
            <p:cNvGrpSpPr>
              <a:grpSpLocks/>
            </p:cNvGrpSpPr>
            <p:nvPr/>
          </p:nvGrpSpPr>
          <p:grpSpPr bwMode="auto">
            <a:xfrm>
              <a:off x="1878" y="2593"/>
              <a:ext cx="520" cy="166"/>
              <a:chOff x="150" y="3586"/>
              <a:chExt cx="520" cy="326"/>
            </a:xfrm>
          </p:grpSpPr>
          <p:sp>
            <p:nvSpPr>
              <p:cNvPr id="76960" name="Rectangle 77"/>
              <p:cNvSpPr>
                <a:spLocks noChangeArrowheads="1"/>
              </p:cNvSpPr>
              <p:nvPr/>
            </p:nvSpPr>
            <p:spPr bwMode="auto">
              <a:xfrm>
                <a:off x="150" y="3586"/>
                <a:ext cx="520"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rgbClr val="000080"/>
                    </a:solidFill>
                    <a:cs typeface="Arial" charset="0"/>
                  </a:rPr>
                  <a:t>SIGUSR1</a:t>
                </a:r>
                <a:endParaRPr lang="es-AR" sz="3600" dirty="0">
                  <a:solidFill>
                    <a:schemeClr val="tx1"/>
                  </a:solidFill>
                  <a:latin typeface="Times New Roman" pitchFamily="18" charset="0"/>
                </a:endParaRPr>
              </a:p>
            </p:txBody>
          </p:sp>
          <p:sp>
            <p:nvSpPr>
              <p:cNvPr id="76961" name="Rectangle 318"/>
              <p:cNvSpPr>
                <a:spLocks noChangeArrowheads="1"/>
              </p:cNvSpPr>
              <p:nvPr/>
            </p:nvSpPr>
            <p:spPr bwMode="auto">
              <a:xfrm>
                <a:off x="150" y="3586"/>
                <a:ext cx="520"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61" name="Group 321"/>
            <p:cNvGrpSpPr>
              <a:grpSpLocks/>
            </p:cNvGrpSpPr>
            <p:nvPr/>
          </p:nvGrpSpPr>
          <p:grpSpPr bwMode="auto">
            <a:xfrm>
              <a:off x="2398" y="2593"/>
              <a:ext cx="574" cy="166"/>
              <a:chOff x="670" y="3586"/>
              <a:chExt cx="574" cy="326"/>
            </a:xfrm>
          </p:grpSpPr>
          <p:sp>
            <p:nvSpPr>
              <p:cNvPr id="76958" name="Rectangle 78"/>
              <p:cNvSpPr>
                <a:spLocks noChangeArrowheads="1"/>
              </p:cNvSpPr>
              <p:nvPr/>
            </p:nvSpPr>
            <p:spPr bwMode="auto">
              <a:xfrm>
                <a:off x="670" y="3586"/>
                <a:ext cx="574"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chemeClr val="tx1"/>
                    </a:solidFill>
                    <a:cs typeface="Arial" charset="0"/>
                  </a:rPr>
                  <a:t>Abort</a:t>
                </a:r>
                <a:endParaRPr lang="es-AR" sz="3600" dirty="0">
                  <a:solidFill>
                    <a:schemeClr val="tx1"/>
                  </a:solidFill>
                  <a:latin typeface="Times New Roman" pitchFamily="18" charset="0"/>
                </a:endParaRPr>
              </a:p>
            </p:txBody>
          </p:sp>
          <p:sp>
            <p:nvSpPr>
              <p:cNvPr id="76959" name="Rectangle 320"/>
              <p:cNvSpPr>
                <a:spLocks noChangeArrowheads="1"/>
              </p:cNvSpPr>
              <p:nvPr/>
            </p:nvSpPr>
            <p:spPr bwMode="auto">
              <a:xfrm>
                <a:off x="670" y="3586"/>
                <a:ext cx="574"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62" name="Group 323"/>
            <p:cNvGrpSpPr>
              <a:grpSpLocks/>
            </p:cNvGrpSpPr>
            <p:nvPr/>
          </p:nvGrpSpPr>
          <p:grpSpPr bwMode="auto">
            <a:xfrm>
              <a:off x="2972" y="2593"/>
              <a:ext cx="1436" cy="166"/>
              <a:chOff x="1244" y="3586"/>
              <a:chExt cx="1436" cy="326"/>
            </a:xfrm>
          </p:grpSpPr>
          <p:sp>
            <p:nvSpPr>
              <p:cNvPr id="76956" name="Rectangle 79"/>
              <p:cNvSpPr>
                <a:spLocks noChangeArrowheads="1"/>
              </p:cNvSpPr>
              <p:nvPr/>
            </p:nvSpPr>
            <p:spPr bwMode="auto">
              <a:xfrm>
                <a:off x="1244" y="3586"/>
                <a:ext cx="1436"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chemeClr val="tx1"/>
                    </a:solidFill>
                    <a:cs typeface="Arial" charset="0"/>
                  </a:rPr>
                  <a:t>Dispponible para el proceso</a:t>
                </a:r>
                <a:endParaRPr lang="es-AR" sz="3600" dirty="0">
                  <a:solidFill>
                    <a:schemeClr val="tx1"/>
                  </a:solidFill>
                  <a:latin typeface="Times New Roman" pitchFamily="18" charset="0"/>
                </a:endParaRPr>
              </a:p>
            </p:txBody>
          </p:sp>
          <p:sp>
            <p:nvSpPr>
              <p:cNvPr id="76957" name="Rectangle 322"/>
              <p:cNvSpPr>
                <a:spLocks noChangeArrowheads="1"/>
              </p:cNvSpPr>
              <p:nvPr/>
            </p:nvSpPr>
            <p:spPr bwMode="auto">
              <a:xfrm>
                <a:off x="1244" y="3586"/>
                <a:ext cx="1436"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63" name="Group 325"/>
            <p:cNvGrpSpPr>
              <a:grpSpLocks/>
            </p:cNvGrpSpPr>
            <p:nvPr/>
          </p:nvGrpSpPr>
          <p:grpSpPr bwMode="auto">
            <a:xfrm>
              <a:off x="4408" y="2593"/>
              <a:ext cx="285" cy="166"/>
              <a:chOff x="2680" y="3586"/>
              <a:chExt cx="285" cy="326"/>
            </a:xfrm>
          </p:grpSpPr>
          <p:sp>
            <p:nvSpPr>
              <p:cNvPr id="76954" name="Rectangle 80"/>
              <p:cNvSpPr>
                <a:spLocks noChangeArrowheads="1"/>
              </p:cNvSpPr>
              <p:nvPr/>
            </p:nvSpPr>
            <p:spPr bwMode="auto">
              <a:xfrm>
                <a:off x="2680" y="3586"/>
                <a:ext cx="285"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chemeClr val="tx1"/>
                    </a:solidFill>
                    <a:cs typeface="Arial" charset="0"/>
                  </a:rPr>
                  <a:t>Si</a:t>
                </a:r>
                <a:endParaRPr lang="es-AR" sz="3600" dirty="0">
                  <a:solidFill>
                    <a:schemeClr val="tx1"/>
                  </a:solidFill>
                  <a:latin typeface="Times New Roman" pitchFamily="18" charset="0"/>
                </a:endParaRPr>
              </a:p>
            </p:txBody>
          </p:sp>
          <p:sp>
            <p:nvSpPr>
              <p:cNvPr id="76955" name="Rectangle 324"/>
              <p:cNvSpPr>
                <a:spLocks noChangeArrowheads="1"/>
              </p:cNvSpPr>
              <p:nvPr/>
            </p:nvSpPr>
            <p:spPr bwMode="auto">
              <a:xfrm>
                <a:off x="2680" y="3586"/>
                <a:ext cx="285"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64" name="Group 327"/>
            <p:cNvGrpSpPr>
              <a:grpSpLocks/>
            </p:cNvGrpSpPr>
            <p:nvPr/>
          </p:nvGrpSpPr>
          <p:grpSpPr bwMode="auto">
            <a:xfrm>
              <a:off x="1728" y="2759"/>
              <a:ext cx="150" cy="166"/>
              <a:chOff x="0" y="3912"/>
              <a:chExt cx="150" cy="326"/>
            </a:xfrm>
          </p:grpSpPr>
          <p:sp>
            <p:nvSpPr>
              <p:cNvPr id="76952" name="Rectangle 81"/>
              <p:cNvSpPr>
                <a:spLocks noChangeArrowheads="1"/>
              </p:cNvSpPr>
              <p:nvPr/>
            </p:nvSpPr>
            <p:spPr bwMode="auto">
              <a:xfrm>
                <a:off x="0" y="3912"/>
                <a:ext cx="150" cy="326"/>
              </a:xfrm>
              <a:prstGeom prst="rect">
                <a:avLst/>
              </a:prstGeom>
              <a:noFill/>
              <a:ln w="9525">
                <a:noFill/>
                <a:miter lim="800000"/>
                <a:headEnd/>
                <a:tailEnd/>
              </a:ln>
            </p:spPr>
            <p:txBody>
              <a:bodyPr lIns="0" tIns="0" rIns="0" bIns="0" anchor="ctr"/>
              <a:lstStyle/>
              <a:p>
                <a:pPr algn="ctr">
                  <a:lnSpc>
                    <a:spcPct val="100000"/>
                  </a:lnSpc>
                  <a:buClrTx/>
                  <a:buSzTx/>
                  <a:buFontTx/>
                  <a:buNone/>
                </a:pPr>
                <a:r>
                  <a:rPr lang="es-AR" sz="1600" dirty="0">
                    <a:solidFill>
                      <a:schemeClr val="tx1"/>
                    </a:solidFill>
                    <a:cs typeface="Arial" charset="0"/>
                  </a:rPr>
                  <a:t>11</a:t>
                </a:r>
                <a:endParaRPr lang="es-AR" sz="3600" dirty="0">
                  <a:solidFill>
                    <a:schemeClr val="tx1"/>
                  </a:solidFill>
                  <a:latin typeface="Times New Roman" pitchFamily="18" charset="0"/>
                </a:endParaRPr>
              </a:p>
            </p:txBody>
          </p:sp>
          <p:sp>
            <p:nvSpPr>
              <p:cNvPr id="76953" name="Rectangle 326"/>
              <p:cNvSpPr>
                <a:spLocks noChangeArrowheads="1"/>
              </p:cNvSpPr>
              <p:nvPr/>
            </p:nvSpPr>
            <p:spPr bwMode="auto">
              <a:xfrm>
                <a:off x="0" y="3912"/>
                <a:ext cx="150"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65" name="Group 329"/>
            <p:cNvGrpSpPr>
              <a:grpSpLocks/>
            </p:cNvGrpSpPr>
            <p:nvPr/>
          </p:nvGrpSpPr>
          <p:grpSpPr bwMode="auto">
            <a:xfrm>
              <a:off x="1878" y="2759"/>
              <a:ext cx="520" cy="166"/>
              <a:chOff x="150" y="3912"/>
              <a:chExt cx="520" cy="326"/>
            </a:xfrm>
          </p:grpSpPr>
          <p:sp>
            <p:nvSpPr>
              <p:cNvPr id="76950" name="Rectangle 82"/>
              <p:cNvSpPr>
                <a:spLocks noChangeArrowheads="1"/>
              </p:cNvSpPr>
              <p:nvPr/>
            </p:nvSpPr>
            <p:spPr bwMode="auto">
              <a:xfrm>
                <a:off x="150" y="3912"/>
                <a:ext cx="520"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rgbClr val="000080"/>
                    </a:solidFill>
                    <a:cs typeface="Arial" charset="0"/>
                  </a:rPr>
                  <a:t>SIGSEGV</a:t>
                </a:r>
                <a:endParaRPr lang="es-AR" sz="3600" dirty="0">
                  <a:solidFill>
                    <a:schemeClr val="tx1"/>
                  </a:solidFill>
                  <a:latin typeface="Times New Roman" pitchFamily="18" charset="0"/>
                </a:endParaRPr>
              </a:p>
            </p:txBody>
          </p:sp>
          <p:sp>
            <p:nvSpPr>
              <p:cNvPr id="76951" name="Rectangle 328"/>
              <p:cNvSpPr>
                <a:spLocks noChangeArrowheads="1"/>
              </p:cNvSpPr>
              <p:nvPr/>
            </p:nvSpPr>
            <p:spPr bwMode="auto">
              <a:xfrm>
                <a:off x="150" y="3912"/>
                <a:ext cx="520"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66" name="Group 331"/>
            <p:cNvGrpSpPr>
              <a:grpSpLocks/>
            </p:cNvGrpSpPr>
            <p:nvPr/>
          </p:nvGrpSpPr>
          <p:grpSpPr bwMode="auto">
            <a:xfrm>
              <a:off x="2398" y="2759"/>
              <a:ext cx="574" cy="166"/>
              <a:chOff x="670" y="3912"/>
              <a:chExt cx="574" cy="326"/>
            </a:xfrm>
          </p:grpSpPr>
          <p:sp>
            <p:nvSpPr>
              <p:cNvPr id="76948" name="Rectangle 83"/>
              <p:cNvSpPr>
                <a:spLocks noChangeArrowheads="1"/>
              </p:cNvSpPr>
              <p:nvPr/>
            </p:nvSpPr>
            <p:spPr bwMode="auto">
              <a:xfrm>
                <a:off x="670" y="3912"/>
                <a:ext cx="574"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chemeClr val="tx1"/>
                    </a:solidFill>
                    <a:cs typeface="Arial" charset="0"/>
                  </a:rPr>
                  <a:t>Dump</a:t>
                </a:r>
                <a:endParaRPr lang="es-AR" sz="3600" dirty="0">
                  <a:solidFill>
                    <a:schemeClr val="tx1"/>
                  </a:solidFill>
                  <a:latin typeface="Times New Roman" pitchFamily="18" charset="0"/>
                </a:endParaRPr>
              </a:p>
            </p:txBody>
          </p:sp>
          <p:sp>
            <p:nvSpPr>
              <p:cNvPr id="76949" name="Rectangle 330"/>
              <p:cNvSpPr>
                <a:spLocks noChangeArrowheads="1"/>
              </p:cNvSpPr>
              <p:nvPr/>
            </p:nvSpPr>
            <p:spPr bwMode="auto">
              <a:xfrm>
                <a:off x="670" y="3912"/>
                <a:ext cx="574"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67" name="Group 333"/>
            <p:cNvGrpSpPr>
              <a:grpSpLocks/>
            </p:cNvGrpSpPr>
            <p:nvPr/>
          </p:nvGrpSpPr>
          <p:grpSpPr bwMode="auto">
            <a:xfrm>
              <a:off x="2972" y="2759"/>
              <a:ext cx="1436" cy="166"/>
              <a:chOff x="1244" y="3912"/>
              <a:chExt cx="1436" cy="326"/>
            </a:xfrm>
          </p:grpSpPr>
          <p:sp>
            <p:nvSpPr>
              <p:cNvPr id="76946" name="Rectangle 84"/>
              <p:cNvSpPr>
                <a:spLocks noChangeArrowheads="1"/>
              </p:cNvSpPr>
              <p:nvPr/>
            </p:nvSpPr>
            <p:spPr bwMode="auto">
              <a:xfrm>
                <a:off x="1244" y="3912"/>
                <a:ext cx="1436"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chemeClr val="tx1"/>
                    </a:solidFill>
                    <a:cs typeface="Arial" charset="0"/>
                  </a:rPr>
                  <a:t>Referencia inválida a memoria</a:t>
                </a:r>
                <a:endParaRPr lang="es-AR" sz="3600" dirty="0">
                  <a:solidFill>
                    <a:schemeClr val="tx1"/>
                  </a:solidFill>
                  <a:latin typeface="Times New Roman" pitchFamily="18" charset="0"/>
                </a:endParaRPr>
              </a:p>
            </p:txBody>
          </p:sp>
          <p:sp>
            <p:nvSpPr>
              <p:cNvPr id="76947" name="Rectangle 332"/>
              <p:cNvSpPr>
                <a:spLocks noChangeArrowheads="1"/>
              </p:cNvSpPr>
              <p:nvPr/>
            </p:nvSpPr>
            <p:spPr bwMode="auto">
              <a:xfrm>
                <a:off x="1244" y="3912"/>
                <a:ext cx="1436"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68" name="Group 335"/>
            <p:cNvGrpSpPr>
              <a:grpSpLocks/>
            </p:cNvGrpSpPr>
            <p:nvPr/>
          </p:nvGrpSpPr>
          <p:grpSpPr bwMode="auto">
            <a:xfrm>
              <a:off x="4408" y="2759"/>
              <a:ext cx="285" cy="166"/>
              <a:chOff x="2680" y="3912"/>
              <a:chExt cx="285" cy="326"/>
            </a:xfrm>
          </p:grpSpPr>
          <p:sp>
            <p:nvSpPr>
              <p:cNvPr id="76944" name="Rectangle 85"/>
              <p:cNvSpPr>
                <a:spLocks noChangeArrowheads="1"/>
              </p:cNvSpPr>
              <p:nvPr/>
            </p:nvSpPr>
            <p:spPr bwMode="auto">
              <a:xfrm>
                <a:off x="2680" y="3912"/>
                <a:ext cx="285"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chemeClr val="tx1"/>
                    </a:solidFill>
                    <a:cs typeface="Arial" charset="0"/>
                  </a:rPr>
                  <a:t>Si</a:t>
                </a:r>
                <a:endParaRPr lang="es-AR" sz="3600" dirty="0">
                  <a:solidFill>
                    <a:schemeClr val="tx1"/>
                  </a:solidFill>
                  <a:latin typeface="Times New Roman" pitchFamily="18" charset="0"/>
                </a:endParaRPr>
              </a:p>
            </p:txBody>
          </p:sp>
          <p:sp>
            <p:nvSpPr>
              <p:cNvPr id="76945" name="Rectangle 334"/>
              <p:cNvSpPr>
                <a:spLocks noChangeArrowheads="1"/>
              </p:cNvSpPr>
              <p:nvPr/>
            </p:nvSpPr>
            <p:spPr bwMode="auto">
              <a:xfrm>
                <a:off x="2680" y="3912"/>
                <a:ext cx="285"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69" name="Group 337"/>
            <p:cNvGrpSpPr>
              <a:grpSpLocks/>
            </p:cNvGrpSpPr>
            <p:nvPr/>
          </p:nvGrpSpPr>
          <p:grpSpPr bwMode="auto">
            <a:xfrm>
              <a:off x="1728" y="2925"/>
              <a:ext cx="150" cy="166"/>
              <a:chOff x="0" y="4238"/>
              <a:chExt cx="150" cy="326"/>
            </a:xfrm>
          </p:grpSpPr>
          <p:sp>
            <p:nvSpPr>
              <p:cNvPr id="76942" name="Rectangle 86"/>
              <p:cNvSpPr>
                <a:spLocks noChangeArrowheads="1"/>
              </p:cNvSpPr>
              <p:nvPr/>
            </p:nvSpPr>
            <p:spPr bwMode="auto">
              <a:xfrm>
                <a:off x="0" y="4238"/>
                <a:ext cx="150" cy="326"/>
              </a:xfrm>
              <a:prstGeom prst="rect">
                <a:avLst/>
              </a:prstGeom>
              <a:noFill/>
              <a:ln w="9525">
                <a:noFill/>
                <a:miter lim="800000"/>
                <a:headEnd/>
                <a:tailEnd/>
              </a:ln>
            </p:spPr>
            <p:txBody>
              <a:bodyPr lIns="0" tIns="0" rIns="0" bIns="0" anchor="ctr"/>
              <a:lstStyle/>
              <a:p>
                <a:pPr algn="ctr">
                  <a:lnSpc>
                    <a:spcPct val="100000"/>
                  </a:lnSpc>
                  <a:buClrTx/>
                  <a:buSzTx/>
                  <a:buFontTx/>
                  <a:buNone/>
                </a:pPr>
                <a:r>
                  <a:rPr lang="es-AR" sz="1600" dirty="0">
                    <a:solidFill>
                      <a:schemeClr val="tx1"/>
                    </a:solidFill>
                    <a:cs typeface="Arial" charset="0"/>
                  </a:rPr>
                  <a:t>12</a:t>
                </a:r>
                <a:endParaRPr lang="es-AR" sz="3600" dirty="0">
                  <a:solidFill>
                    <a:schemeClr val="tx1"/>
                  </a:solidFill>
                  <a:latin typeface="Times New Roman" pitchFamily="18" charset="0"/>
                </a:endParaRPr>
              </a:p>
            </p:txBody>
          </p:sp>
          <p:sp>
            <p:nvSpPr>
              <p:cNvPr id="76943" name="Rectangle 336"/>
              <p:cNvSpPr>
                <a:spLocks noChangeArrowheads="1"/>
              </p:cNvSpPr>
              <p:nvPr/>
            </p:nvSpPr>
            <p:spPr bwMode="auto">
              <a:xfrm>
                <a:off x="0" y="4238"/>
                <a:ext cx="150"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70" name="Group 339"/>
            <p:cNvGrpSpPr>
              <a:grpSpLocks/>
            </p:cNvGrpSpPr>
            <p:nvPr/>
          </p:nvGrpSpPr>
          <p:grpSpPr bwMode="auto">
            <a:xfrm>
              <a:off x="1878" y="2925"/>
              <a:ext cx="520" cy="166"/>
              <a:chOff x="150" y="4238"/>
              <a:chExt cx="520" cy="326"/>
            </a:xfrm>
          </p:grpSpPr>
          <p:sp>
            <p:nvSpPr>
              <p:cNvPr id="76940" name="Rectangle 87"/>
              <p:cNvSpPr>
                <a:spLocks noChangeArrowheads="1"/>
              </p:cNvSpPr>
              <p:nvPr/>
            </p:nvSpPr>
            <p:spPr bwMode="auto">
              <a:xfrm>
                <a:off x="150" y="4238"/>
                <a:ext cx="520"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rgbClr val="000080"/>
                    </a:solidFill>
                    <a:cs typeface="Arial" charset="0"/>
                  </a:rPr>
                  <a:t>SIGUSR2</a:t>
                </a:r>
                <a:endParaRPr lang="es-AR" sz="3600" dirty="0">
                  <a:solidFill>
                    <a:schemeClr val="tx1"/>
                  </a:solidFill>
                  <a:latin typeface="Times New Roman" pitchFamily="18" charset="0"/>
                </a:endParaRPr>
              </a:p>
            </p:txBody>
          </p:sp>
          <p:sp>
            <p:nvSpPr>
              <p:cNvPr id="76941" name="Rectangle 338"/>
              <p:cNvSpPr>
                <a:spLocks noChangeArrowheads="1"/>
              </p:cNvSpPr>
              <p:nvPr/>
            </p:nvSpPr>
            <p:spPr bwMode="auto">
              <a:xfrm>
                <a:off x="150" y="4238"/>
                <a:ext cx="520"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71" name="Group 341"/>
            <p:cNvGrpSpPr>
              <a:grpSpLocks/>
            </p:cNvGrpSpPr>
            <p:nvPr/>
          </p:nvGrpSpPr>
          <p:grpSpPr bwMode="auto">
            <a:xfrm>
              <a:off x="2398" y="2925"/>
              <a:ext cx="574" cy="166"/>
              <a:chOff x="670" y="4238"/>
              <a:chExt cx="574" cy="326"/>
            </a:xfrm>
          </p:grpSpPr>
          <p:sp>
            <p:nvSpPr>
              <p:cNvPr id="76938" name="Rectangle 88"/>
              <p:cNvSpPr>
                <a:spLocks noChangeArrowheads="1"/>
              </p:cNvSpPr>
              <p:nvPr/>
            </p:nvSpPr>
            <p:spPr bwMode="auto">
              <a:xfrm>
                <a:off x="670" y="4238"/>
                <a:ext cx="574"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chemeClr val="tx1"/>
                    </a:solidFill>
                    <a:cs typeface="Arial" charset="0"/>
                  </a:rPr>
                  <a:t>Abort</a:t>
                </a:r>
                <a:endParaRPr lang="es-AR" sz="3600" dirty="0">
                  <a:solidFill>
                    <a:schemeClr val="tx1"/>
                  </a:solidFill>
                  <a:latin typeface="Times New Roman" pitchFamily="18" charset="0"/>
                </a:endParaRPr>
              </a:p>
            </p:txBody>
          </p:sp>
          <p:sp>
            <p:nvSpPr>
              <p:cNvPr id="76939" name="Rectangle 340"/>
              <p:cNvSpPr>
                <a:spLocks noChangeArrowheads="1"/>
              </p:cNvSpPr>
              <p:nvPr/>
            </p:nvSpPr>
            <p:spPr bwMode="auto">
              <a:xfrm>
                <a:off x="670" y="4238"/>
                <a:ext cx="574"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72" name="Group 343"/>
            <p:cNvGrpSpPr>
              <a:grpSpLocks/>
            </p:cNvGrpSpPr>
            <p:nvPr/>
          </p:nvGrpSpPr>
          <p:grpSpPr bwMode="auto">
            <a:xfrm>
              <a:off x="2972" y="2925"/>
              <a:ext cx="1436" cy="166"/>
              <a:chOff x="1244" y="4238"/>
              <a:chExt cx="1436" cy="326"/>
            </a:xfrm>
          </p:grpSpPr>
          <p:sp>
            <p:nvSpPr>
              <p:cNvPr id="76936" name="Rectangle 89"/>
              <p:cNvSpPr>
                <a:spLocks noChangeArrowheads="1"/>
              </p:cNvSpPr>
              <p:nvPr/>
            </p:nvSpPr>
            <p:spPr bwMode="auto">
              <a:xfrm>
                <a:off x="1244" y="4238"/>
                <a:ext cx="1436"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chemeClr val="tx1"/>
                    </a:solidFill>
                    <a:cs typeface="Arial" charset="0"/>
                  </a:rPr>
                  <a:t>Dispponible para el proceso</a:t>
                </a:r>
              </a:p>
            </p:txBody>
          </p:sp>
          <p:sp>
            <p:nvSpPr>
              <p:cNvPr id="76937" name="Rectangle 342"/>
              <p:cNvSpPr>
                <a:spLocks noChangeArrowheads="1"/>
              </p:cNvSpPr>
              <p:nvPr/>
            </p:nvSpPr>
            <p:spPr bwMode="auto">
              <a:xfrm>
                <a:off x="1244" y="4238"/>
                <a:ext cx="1436"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73" name="Group 345"/>
            <p:cNvGrpSpPr>
              <a:grpSpLocks/>
            </p:cNvGrpSpPr>
            <p:nvPr/>
          </p:nvGrpSpPr>
          <p:grpSpPr bwMode="auto">
            <a:xfrm>
              <a:off x="4408" y="2925"/>
              <a:ext cx="285" cy="166"/>
              <a:chOff x="2680" y="4238"/>
              <a:chExt cx="285" cy="326"/>
            </a:xfrm>
          </p:grpSpPr>
          <p:sp>
            <p:nvSpPr>
              <p:cNvPr id="76934" name="Rectangle 90"/>
              <p:cNvSpPr>
                <a:spLocks noChangeArrowheads="1"/>
              </p:cNvSpPr>
              <p:nvPr/>
            </p:nvSpPr>
            <p:spPr bwMode="auto">
              <a:xfrm>
                <a:off x="2680" y="4238"/>
                <a:ext cx="285"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chemeClr val="tx1"/>
                    </a:solidFill>
                    <a:cs typeface="Arial" charset="0"/>
                  </a:rPr>
                  <a:t>Si</a:t>
                </a:r>
                <a:endParaRPr lang="es-AR" sz="3600" dirty="0">
                  <a:solidFill>
                    <a:schemeClr val="tx1"/>
                  </a:solidFill>
                  <a:latin typeface="Times New Roman" pitchFamily="18" charset="0"/>
                </a:endParaRPr>
              </a:p>
            </p:txBody>
          </p:sp>
          <p:sp>
            <p:nvSpPr>
              <p:cNvPr id="76935" name="Rectangle 344"/>
              <p:cNvSpPr>
                <a:spLocks noChangeArrowheads="1"/>
              </p:cNvSpPr>
              <p:nvPr/>
            </p:nvSpPr>
            <p:spPr bwMode="auto">
              <a:xfrm>
                <a:off x="2680" y="4238"/>
                <a:ext cx="285"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74" name="Group 347"/>
            <p:cNvGrpSpPr>
              <a:grpSpLocks/>
            </p:cNvGrpSpPr>
            <p:nvPr/>
          </p:nvGrpSpPr>
          <p:grpSpPr bwMode="auto">
            <a:xfrm>
              <a:off x="1728" y="3091"/>
              <a:ext cx="150" cy="166"/>
              <a:chOff x="0" y="4564"/>
              <a:chExt cx="150" cy="326"/>
            </a:xfrm>
          </p:grpSpPr>
          <p:sp>
            <p:nvSpPr>
              <p:cNvPr id="76932" name="Rectangle 91"/>
              <p:cNvSpPr>
                <a:spLocks noChangeArrowheads="1"/>
              </p:cNvSpPr>
              <p:nvPr/>
            </p:nvSpPr>
            <p:spPr bwMode="auto">
              <a:xfrm>
                <a:off x="0" y="4564"/>
                <a:ext cx="150" cy="326"/>
              </a:xfrm>
              <a:prstGeom prst="rect">
                <a:avLst/>
              </a:prstGeom>
              <a:noFill/>
              <a:ln w="9525">
                <a:noFill/>
                <a:miter lim="800000"/>
                <a:headEnd/>
                <a:tailEnd/>
              </a:ln>
            </p:spPr>
            <p:txBody>
              <a:bodyPr lIns="0" tIns="0" rIns="0" bIns="0" anchor="ctr"/>
              <a:lstStyle/>
              <a:p>
                <a:pPr algn="ctr">
                  <a:lnSpc>
                    <a:spcPct val="100000"/>
                  </a:lnSpc>
                  <a:buClrTx/>
                  <a:buSzTx/>
                  <a:buFontTx/>
                  <a:buNone/>
                </a:pPr>
                <a:r>
                  <a:rPr lang="es-AR" sz="1600" dirty="0">
                    <a:solidFill>
                      <a:schemeClr val="tx1"/>
                    </a:solidFill>
                    <a:cs typeface="Arial" charset="0"/>
                  </a:rPr>
                  <a:t>13</a:t>
                </a:r>
                <a:endParaRPr lang="es-AR" sz="3600" dirty="0">
                  <a:solidFill>
                    <a:schemeClr val="tx1"/>
                  </a:solidFill>
                  <a:latin typeface="Times New Roman" pitchFamily="18" charset="0"/>
                </a:endParaRPr>
              </a:p>
            </p:txBody>
          </p:sp>
          <p:sp>
            <p:nvSpPr>
              <p:cNvPr id="76933" name="Rectangle 346"/>
              <p:cNvSpPr>
                <a:spLocks noChangeArrowheads="1"/>
              </p:cNvSpPr>
              <p:nvPr/>
            </p:nvSpPr>
            <p:spPr bwMode="auto">
              <a:xfrm>
                <a:off x="0" y="4564"/>
                <a:ext cx="150"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75" name="Group 349"/>
            <p:cNvGrpSpPr>
              <a:grpSpLocks/>
            </p:cNvGrpSpPr>
            <p:nvPr/>
          </p:nvGrpSpPr>
          <p:grpSpPr bwMode="auto">
            <a:xfrm>
              <a:off x="1878" y="3091"/>
              <a:ext cx="520" cy="166"/>
              <a:chOff x="150" y="4564"/>
              <a:chExt cx="520" cy="326"/>
            </a:xfrm>
          </p:grpSpPr>
          <p:sp>
            <p:nvSpPr>
              <p:cNvPr id="76930" name="Rectangle 92"/>
              <p:cNvSpPr>
                <a:spLocks noChangeArrowheads="1"/>
              </p:cNvSpPr>
              <p:nvPr/>
            </p:nvSpPr>
            <p:spPr bwMode="auto">
              <a:xfrm>
                <a:off x="150" y="4564"/>
                <a:ext cx="520"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rgbClr val="000080"/>
                    </a:solidFill>
                    <a:cs typeface="Arial" charset="0"/>
                  </a:rPr>
                  <a:t>SIGPIPE</a:t>
                </a:r>
                <a:endParaRPr lang="es-AR" sz="3600" dirty="0">
                  <a:solidFill>
                    <a:schemeClr val="tx1"/>
                  </a:solidFill>
                  <a:latin typeface="Times New Roman" pitchFamily="18" charset="0"/>
                </a:endParaRPr>
              </a:p>
            </p:txBody>
          </p:sp>
          <p:sp>
            <p:nvSpPr>
              <p:cNvPr id="76931" name="Rectangle 348"/>
              <p:cNvSpPr>
                <a:spLocks noChangeArrowheads="1"/>
              </p:cNvSpPr>
              <p:nvPr/>
            </p:nvSpPr>
            <p:spPr bwMode="auto">
              <a:xfrm>
                <a:off x="150" y="4564"/>
                <a:ext cx="520"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76" name="Group 351"/>
            <p:cNvGrpSpPr>
              <a:grpSpLocks/>
            </p:cNvGrpSpPr>
            <p:nvPr/>
          </p:nvGrpSpPr>
          <p:grpSpPr bwMode="auto">
            <a:xfrm>
              <a:off x="2398" y="3091"/>
              <a:ext cx="574" cy="166"/>
              <a:chOff x="670" y="4564"/>
              <a:chExt cx="574" cy="326"/>
            </a:xfrm>
          </p:grpSpPr>
          <p:sp>
            <p:nvSpPr>
              <p:cNvPr id="76928" name="Rectangle 93"/>
              <p:cNvSpPr>
                <a:spLocks noChangeArrowheads="1"/>
              </p:cNvSpPr>
              <p:nvPr/>
            </p:nvSpPr>
            <p:spPr bwMode="auto">
              <a:xfrm>
                <a:off x="670" y="4564"/>
                <a:ext cx="574"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chemeClr val="tx1"/>
                    </a:solidFill>
                    <a:cs typeface="Arial" charset="0"/>
                  </a:rPr>
                  <a:t>Abort</a:t>
                </a:r>
                <a:endParaRPr lang="es-AR" sz="3600" dirty="0">
                  <a:solidFill>
                    <a:schemeClr val="tx1"/>
                  </a:solidFill>
                  <a:latin typeface="Times New Roman" pitchFamily="18" charset="0"/>
                </a:endParaRPr>
              </a:p>
            </p:txBody>
          </p:sp>
          <p:sp>
            <p:nvSpPr>
              <p:cNvPr id="76929" name="Rectangle 350"/>
              <p:cNvSpPr>
                <a:spLocks noChangeArrowheads="1"/>
              </p:cNvSpPr>
              <p:nvPr/>
            </p:nvSpPr>
            <p:spPr bwMode="auto">
              <a:xfrm>
                <a:off x="670" y="4564"/>
                <a:ext cx="574"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77" name="Group 353"/>
            <p:cNvGrpSpPr>
              <a:grpSpLocks/>
            </p:cNvGrpSpPr>
            <p:nvPr/>
          </p:nvGrpSpPr>
          <p:grpSpPr bwMode="auto">
            <a:xfrm>
              <a:off x="2972" y="3091"/>
              <a:ext cx="1436" cy="166"/>
              <a:chOff x="1244" y="4564"/>
              <a:chExt cx="1436" cy="326"/>
            </a:xfrm>
          </p:grpSpPr>
          <p:sp>
            <p:nvSpPr>
              <p:cNvPr id="76926" name="Rectangle 94"/>
              <p:cNvSpPr>
                <a:spLocks noChangeArrowheads="1"/>
              </p:cNvSpPr>
              <p:nvPr/>
            </p:nvSpPr>
            <p:spPr bwMode="auto">
              <a:xfrm>
                <a:off x="1244" y="4564"/>
                <a:ext cx="1436"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chemeClr val="tx1"/>
                    </a:solidFill>
                    <a:cs typeface="Arial" charset="0"/>
                  </a:rPr>
                  <a:t>Escritura en un pipe sin procesos lectores</a:t>
                </a:r>
                <a:endParaRPr lang="es-AR" sz="3600" dirty="0">
                  <a:solidFill>
                    <a:schemeClr val="tx1"/>
                  </a:solidFill>
                  <a:latin typeface="Times New Roman" pitchFamily="18" charset="0"/>
                </a:endParaRPr>
              </a:p>
            </p:txBody>
          </p:sp>
          <p:sp>
            <p:nvSpPr>
              <p:cNvPr id="76927" name="Rectangle 352"/>
              <p:cNvSpPr>
                <a:spLocks noChangeArrowheads="1"/>
              </p:cNvSpPr>
              <p:nvPr/>
            </p:nvSpPr>
            <p:spPr bwMode="auto">
              <a:xfrm>
                <a:off x="1244" y="4564"/>
                <a:ext cx="1436"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78" name="Group 355"/>
            <p:cNvGrpSpPr>
              <a:grpSpLocks/>
            </p:cNvGrpSpPr>
            <p:nvPr/>
          </p:nvGrpSpPr>
          <p:grpSpPr bwMode="auto">
            <a:xfrm>
              <a:off x="4408" y="3091"/>
              <a:ext cx="285" cy="166"/>
              <a:chOff x="2680" y="4564"/>
              <a:chExt cx="285" cy="326"/>
            </a:xfrm>
          </p:grpSpPr>
          <p:sp>
            <p:nvSpPr>
              <p:cNvPr id="76924" name="Rectangle 95"/>
              <p:cNvSpPr>
                <a:spLocks noChangeArrowheads="1"/>
              </p:cNvSpPr>
              <p:nvPr/>
            </p:nvSpPr>
            <p:spPr bwMode="auto">
              <a:xfrm>
                <a:off x="2680" y="4564"/>
                <a:ext cx="285"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chemeClr val="tx1"/>
                    </a:solidFill>
                    <a:cs typeface="Arial" charset="0"/>
                  </a:rPr>
                  <a:t>Si</a:t>
                </a:r>
                <a:endParaRPr lang="es-AR" sz="3600" dirty="0">
                  <a:solidFill>
                    <a:schemeClr val="tx1"/>
                  </a:solidFill>
                  <a:latin typeface="Times New Roman" pitchFamily="18" charset="0"/>
                </a:endParaRPr>
              </a:p>
            </p:txBody>
          </p:sp>
          <p:sp>
            <p:nvSpPr>
              <p:cNvPr id="76925" name="Rectangle 354"/>
              <p:cNvSpPr>
                <a:spLocks noChangeArrowheads="1"/>
              </p:cNvSpPr>
              <p:nvPr/>
            </p:nvSpPr>
            <p:spPr bwMode="auto">
              <a:xfrm>
                <a:off x="2680" y="4564"/>
                <a:ext cx="285"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79" name="Group 357"/>
            <p:cNvGrpSpPr>
              <a:grpSpLocks/>
            </p:cNvGrpSpPr>
            <p:nvPr/>
          </p:nvGrpSpPr>
          <p:grpSpPr bwMode="auto">
            <a:xfrm>
              <a:off x="1728" y="3257"/>
              <a:ext cx="150" cy="166"/>
              <a:chOff x="0" y="4890"/>
              <a:chExt cx="150" cy="326"/>
            </a:xfrm>
          </p:grpSpPr>
          <p:sp>
            <p:nvSpPr>
              <p:cNvPr id="76922" name="Rectangle 96"/>
              <p:cNvSpPr>
                <a:spLocks noChangeArrowheads="1"/>
              </p:cNvSpPr>
              <p:nvPr/>
            </p:nvSpPr>
            <p:spPr bwMode="auto">
              <a:xfrm>
                <a:off x="0" y="4890"/>
                <a:ext cx="150" cy="326"/>
              </a:xfrm>
              <a:prstGeom prst="rect">
                <a:avLst/>
              </a:prstGeom>
              <a:noFill/>
              <a:ln w="9525">
                <a:noFill/>
                <a:miter lim="800000"/>
                <a:headEnd/>
                <a:tailEnd/>
              </a:ln>
            </p:spPr>
            <p:txBody>
              <a:bodyPr lIns="0" tIns="0" rIns="0" bIns="0" anchor="ctr"/>
              <a:lstStyle/>
              <a:p>
                <a:pPr algn="ctr">
                  <a:lnSpc>
                    <a:spcPct val="100000"/>
                  </a:lnSpc>
                  <a:buClrTx/>
                  <a:buSzTx/>
                  <a:buFontTx/>
                  <a:buNone/>
                </a:pPr>
                <a:r>
                  <a:rPr lang="es-AR" sz="1600" dirty="0">
                    <a:solidFill>
                      <a:schemeClr val="tx1"/>
                    </a:solidFill>
                    <a:cs typeface="Arial" charset="0"/>
                  </a:rPr>
                  <a:t>14</a:t>
                </a:r>
                <a:endParaRPr lang="es-AR" sz="3600" dirty="0">
                  <a:solidFill>
                    <a:schemeClr val="tx1"/>
                  </a:solidFill>
                  <a:latin typeface="Times New Roman" pitchFamily="18" charset="0"/>
                </a:endParaRPr>
              </a:p>
            </p:txBody>
          </p:sp>
          <p:sp>
            <p:nvSpPr>
              <p:cNvPr id="76923" name="Rectangle 356"/>
              <p:cNvSpPr>
                <a:spLocks noChangeArrowheads="1"/>
              </p:cNvSpPr>
              <p:nvPr/>
            </p:nvSpPr>
            <p:spPr bwMode="auto">
              <a:xfrm>
                <a:off x="0" y="4890"/>
                <a:ext cx="150"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80" name="Group 359"/>
            <p:cNvGrpSpPr>
              <a:grpSpLocks/>
            </p:cNvGrpSpPr>
            <p:nvPr/>
          </p:nvGrpSpPr>
          <p:grpSpPr bwMode="auto">
            <a:xfrm>
              <a:off x="1878" y="3257"/>
              <a:ext cx="520" cy="166"/>
              <a:chOff x="150" y="4890"/>
              <a:chExt cx="520" cy="326"/>
            </a:xfrm>
          </p:grpSpPr>
          <p:sp>
            <p:nvSpPr>
              <p:cNvPr id="76920" name="Rectangle 97"/>
              <p:cNvSpPr>
                <a:spLocks noChangeArrowheads="1"/>
              </p:cNvSpPr>
              <p:nvPr/>
            </p:nvSpPr>
            <p:spPr bwMode="auto">
              <a:xfrm>
                <a:off x="150" y="4890"/>
                <a:ext cx="520"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rgbClr val="000080"/>
                    </a:solidFill>
                    <a:cs typeface="Arial" charset="0"/>
                  </a:rPr>
                  <a:t>SIGALRM</a:t>
                </a:r>
                <a:endParaRPr lang="es-AR" sz="3600" dirty="0">
                  <a:solidFill>
                    <a:schemeClr val="tx1"/>
                  </a:solidFill>
                  <a:latin typeface="Times New Roman" pitchFamily="18" charset="0"/>
                </a:endParaRPr>
              </a:p>
            </p:txBody>
          </p:sp>
          <p:sp>
            <p:nvSpPr>
              <p:cNvPr id="76921" name="Rectangle 358"/>
              <p:cNvSpPr>
                <a:spLocks noChangeArrowheads="1"/>
              </p:cNvSpPr>
              <p:nvPr/>
            </p:nvSpPr>
            <p:spPr bwMode="auto">
              <a:xfrm>
                <a:off x="150" y="4890"/>
                <a:ext cx="520"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81" name="Group 361"/>
            <p:cNvGrpSpPr>
              <a:grpSpLocks/>
            </p:cNvGrpSpPr>
            <p:nvPr/>
          </p:nvGrpSpPr>
          <p:grpSpPr bwMode="auto">
            <a:xfrm>
              <a:off x="2398" y="3257"/>
              <a:ext cx="574" cy="166"/>
              <a:chOff x="670" y="4890"/>
              <a:chExt cx="574" cy="326"/>
            </a:xfrm>
          </p:grpSpPr>
          <p:sp>
            <p:nvSpPr>
              <p:cNvPr id="76918" name="Rectangle 98"/>
              <p:cNvSpPr>
                <a:spLocks noChangeArrowheads="1"/>
              </p:cNvSpPr>
              <p:nvPr/>
            </p:nvSpPr>
            <p:spPr bwMode="auto">
              <a:xfrm>
                <a:off x="670" y="4890"/>
                <a:ext cx="574"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chemeClr val="tx1"/>
                    </a:solidFill>
                    <a:cs typeface="Arial" charset="0"/>
                  </a:rPr>
                  <a:t>Abort</a:t>
                </a:r>
                <a:endParaRPr lang="es-AR" sz="3600" dirty="0">
                  <a:solidFill>
                    <a:schemeClr val="tx1"/>
                  </a:solidFill>
                  <a:latin typeface="Times New Roman" pitchFamily="18" charset="0"/>
                </a:endParaRPr>
              </a:p>
            </p:txBody>
          </p:sp>
          <p:sp>
            <p:nvSpPr>
              <p:cNvPr id="76919" name="Rectangle 360"/>
              <p:cNvSpPr>
                <a:spLocks noChangeArrowheads="1"/>
              </p:cNvSpPr>
              <p:nvPr/>
            </p:nvSpPr>
            <p:spPr bwMode="auto">
              <a:xfrm>
                <a:off x="670" y="4890"/>
                <a:ext cx="574"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82" name="Group 363"/>
            <p:cNvGrpSpPr>
              <a:grpSpLocks/>
            </p:cNvGrpSpPr>
            <p:nvPr/>
          </p:nvGrpSpPr>
          <p:grpSpPr bwMode="auto">
            <a:xfrm>
              <a:off x="2972" y="3257"/>
              <a:ext cx="1436" cy="166"/>
              <a:chOff x="1244" y="4890"/>
              <a:chExt cx="1436" cy="326"/>
            </a:xfrm>
          </p:grpSpPr>
          <p:sp>
            <p:nvSpPr>
              <p:cNvPr id="76916" name="Rectangle 99"/>
              <p:cNvSpPr>
                <a:spLocks noChangeArrowheads="1"/>
              </p:cNvSpPr>
              <p:nvPr/>
            </p:nvSpPr>
            <p:spPr bwMode="auto">
              <a:xfrm>
                <a:off x="1244" y="4890"/>
                <a:ext cx="1436"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chemeClr val="tx1"/>
                    </a:solidFill>
                    <a:cs typeface="Arial" charset="0"/>
                  </a:rPr>
                  <a:t>Real-timer clock</a:t>
                </a:r>
                <a:endParaRPr lang="es-AR" sz="3600" dirty="0">
                  <a:solidFill>
                    <a:schemeClr val="tx1"/>
                  </a:solidFill>
                  <a:latin typeface="Times New Roman" pitchFamily="18" charset="0"/>
                </a:endParaRPr>
              </a:p>
            </p:txBody>
          </p:sp>
          <p:sp>
            <p:nvSpPr>
              <p:cNvPr id="76917" name="Rectangle 362"/>
              <p:cNvSpPr>
                <a:spLocks noChangeArrowheads="1"/>
              </p:cNvSpPr>
              <p:nvPr/>
            </p:nvSpPr>
            <p:spPr bwMode="auto">
              <a:xfrm>
                <a:off x="1244" y="4890"/>
                <a:ext cx="1436"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83" name="Group 365"/>
            <p:cNvGrpSpPr>
              <a:grpSpLocks/>
            </p:cNvGrpSpPr>
            <p:nvPr/>
          </p:nvGrpSpPr>
          <p:grpSpPr bwMode="auto">
            <a:xfrm>
              <a:off x="4408" y="3257"/>
              <a:ext cx="285" cy="166"/>
              <a:chOff x="2680" y="4890"/>
              <a:chExt cx="285" cy="326"/>
            </a:xfrm>
          </p:grpSpPr>
          <p:sp>
            <p:nvSpPr>
              <p:cNvPr id="76914" name="Rectangle 100"/>
              <p:cNvSpPr>
                <a:spLocks noChangeArrowheads="1"/>
              </p:cNvSpPr>
              <p:nvPr/>
            </p:nvSpPr>
            <p:spPr bwMode="auto">
              <a:xfrm>
                <a:off x="2680" y="4890"/>
                <a:ext cx="285"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chemeClr val="tx1"/>
                    </a:solidFill>
                    <a:cs typeface="Arial" charset="0"/>
                  </a:rPr>
                  <a:t>Si</a:t>
                </a:r>
                <a:endParaRPr lang="es-AR" sz="3600" dirty="0">
                  <a:solidFill>
                    <a:schemeClr val="tx1"/>
                  </a:solidFill>
                  <a:latin typeface="Times New Roman" pitchFamily="18" charset="0"/>
                </a:endParaRPr>
              </a:p>
            </p:txBody>
          </p:sp>
          <p:sp>
            <p:nvSpPr>
              <p:cNvPr id="76915" name="Rectangle 364"/>
              <p:cNvSpPr>
                <a:spLocks noChangeArrowheads="1"/>
              </p:cNvSpPr>
              <p:nvPr/>
            </p:nvSpPr>
            <p:spPr bwMode="auto">
              <a:xfrm>
                <a:off x="2680" y="4890"/>
                <a:ext cx="285"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84" name="Group 367"/>
            <p:cNvGrpSpPr>
              <a:grpSpLocks/>
            </p:cNvGrpSpPr>
            <p:nvPr/>
          </p:nvGrpSpPr>
          <p:grpSpPr bwMode="auto">
            <a:xfrm>
              <a:off x="1728" y="3423"/>
              <a:ext cx="150" cy="166"/>
              <a:chOff x="0" y="5216"/>
              <a:chExt cx="150" cy="326"/>
            </a:xfrm>
          </p:grpSpPr>
          <p:sp>
            <p:nvSpPr>
              <p:cNvPr id="76912" name="Rectangle 101"/>
              <p:cNvSpPr>
                <a:spLocks noChangeArrowheads="1"/>
              </p:cNvSpPr>
              <p:nvPr/>
            </p:nvSpPr>
            <p:spPr bwMode="auto">
              <a:xfrm>
                <a:off x="0" y="5216"/>
                <a:ext cx="150" cy="326"/>
              </a:xfrm>
              <a:prstGeom prst="rect">
                <a:avLst/>
              </a:prstGeom>
              <a:noFill/>
              <a:ln w="9525">
                <a:noFill/>
                <a:miter lim="800000"/>
                <a:headEnd/>
                <a:tailEnd/>
              </a:ln>
            </p:spPr>
            <p:txBody>
              <a:bodyPr lIns="0" tIns="0" rIns="0" bIns="0" anchor="ctr"/>
              <a:lstStyle/>
              <a:p>
                <a:pPr algn="ctr">
                  <a:lnSpc>
                    <a:spcPct val="100000"/>
                  </a:lnSpc>
                  <a:buClrTx/>
                  <a:buSzTx/>
                  <a:buFontTx/>
                  <a:buNone/>
                </a:pPr>
                <a:r>
                  <a:rPr lang="es-AR" sz="1600" dirty="0">
                    <a:solidFill>
                      <a:schemeClr val="tx1"/>
                    </a:solidFill>
                    <a:cs typeface="Arial" charset="0"/>
                  </a:rPr>
                  <a:t>15</a:t>
                </a:r>
                <a:endParaRPr lang="es-AR" sz="3600" dirty="0">
                  <a:solidFill>
                    <a:schemeClr val="tx1"/>
                  </a:solidFill>
                  <a:latin typeface="Times New Roman" pitchFamily="18" charset="0"/>
                </a:endParaRPr>
              </a:p>
            </p:txBody>
          </p:sp>
          <p:sp>
            <p:nvSpPr>
              <p:cNvPr id="76913" name="Rectangle 366"/>
              <p:cNvSpPr>
                <a:spLocks noChangeArrowheads="1"/>
              </p:cNvSpPr>
              <p:nvPr/>
            </p:nvSpPr>
            <p:spPr bwMode="auto">
              <a:xfrm>
                <a:off x="0" y="5216"/>
                <a:ext cx="150"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85" name="Group 369"/>
            <p:cNvGrpSpPr>
              <a:grpSpLocks/>
            </p:cNvGrpSpPr>
            <p:nvPr/>
          </p:nvGrpSpPr>
          <p:grpSpPr bwMode="auto">
            <a:xfrm>
              <a:off x="1878" y="3423"/>
              <a:ext cx="520" cy="166"/>
              <a:chOff x="150" y="5216"/>
              <a:chExt cx="520" cy="326"/>
            </a:xfrm>
          </p:grpSpPr>
          <p:sp>
            <p:nvSpPr>
              <p:cNvPr id="76910" name="Rectangle 102"/>
              <p:cNvSpPr>
                <a:spLocks noChangeArrowheads="1"/>
              </p:cNvSpPr>
              <p:nvPr/>
            </p:nvSpPr>
            <p:spPr bwMode="auto">
              <a:xfrm>
                <a:off x="150" y="5216"/>
                <a:ext cx="520"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rgbClr val="000080"/>
                    </a:solidFill>
                    <a:cs typeface="Arial" charset="0"/>
                  </a:rPr>
                  <a:t>SIGTERM</a:t>
                </a:r>
                <a:endParaRPr lang="es-AR" sz="3600" dirty="0">
                  <a:solidFill>
                    <a:schemeClr val="tx1"/>
                  </a:solidFill>
                  <a:latin typeface="Times New Roman" pitchFamily="18" charset="0"/>
                </a:endParaRPr>
              </a:p>
            </p:txBody>
          </p:sp>
          <p:sp>
            <p:nvSpPr>
              <p:cNvPr id="76911" name="Rectangle 368"/>
              <p:cNvSpPr>
                <a:spLocks noChangeArrowheads="1"/>
              </p:cNvSpPr>
              <p:nvPr/>
            </p:nvSpPr>
            <p:spPr bwMode="auto">
              <a:xfrm>
                <a:off x="150" y="5216"/>
                <a:ext cx="520"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86" name="Group 371"/>
            <p:cNvGrpSpPr>
              <a:grpSpLocks/>
            </p:cNvGrpSpPr>
            <p:nvPr/>
          </p:nvGrpSpPr>
          <p:grpSpPr bwMode="auto">
            <a:xfrm>
              <a:off x="2398" y="3423"/>
              <a:ext cx="574" cy="166"/>
              <a:chOff x="670" y="5216"/>
              <a:chExt cx="574" cy="326"/>
            </a:xfrm>
          </p:grpSpPr>
          <p:sp>
            <p:nvSpPr>
              <p:cNvPr id="76908" name="Rectangle 103"/>
              <p:cNvSpPr>
                <a:spLocks noChangeArrowheads="1"/>
              </p:cNvSpPr>
              <p:nvPr/>
            </p:nvSpPr>
            <p:spPr bwMode="auto">
              <a:xfrm>
                <a:off x="670" y="5216"/>
                <a:ext cx="574"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chemeClr val="tx1"/>
                    </a:solidFill>
                    <a:cs typeface="Arial" charset="0"/>
                  </a:rPr>
                  <a:t>Abort</a:t>
                </a:r>
                <a:endParaRPr lang="es-AR" sz="3600" dirty="0">
                  <a:solidFill>
                    <a:schemeClr val="tx1"/>
                  </a:solidFill>
                  <a:latin typeface="Times New Roman" pitchFamily="18" charset="0"/>
                </a:endParaRPr>
              </a:p>
            </p:txBody>
          </p:sp>
          <p:sp>
            <p:nvSpPr>
              <p:cNvPr id="76909" name="Rectangle 370"/>
              <p:cNvSpPr>
                <a:spLocks noChangeArrowheads="1"/>
              </p:cNvSpPr>
              <p:nvPr/>
            </p:nvSpPr>
            <p:spPr bwMode="auto">
              <a:xfrm>
                <a:off x="670" y="5216"/>
                <a:ext cx="574"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87" name="Group 373"/>
            <p:cNvGrpSpPr>
              <a:grpSpLocks/>
            </p:cNvGrpSpPr>
            <p:nvPr/>
          </p:nvGrpSpPr>
          <p:grpSpPr bwMode="auto">
            <a:xfrm>
              <a:off x="2972" y="3423"/>
              <a:ext cx="1436" cy="166"/>
              <a:chOff x="1244" y="5216"/>
              <a:chExt cx="1436" cy="326"/>
            </a:xfrm>
          </p:grpSpPr>
          <p:sp>
            <p:nvSpPr>
              <p:cNvPr id="76906" name="Rectangle 104"/>
              <p:cNvSpPr>
                <a:spLocks noChangeArrowheads="1"/>
              </p:cNvSpPr>
              <p:nvPr/>
            </p:nvSpPr>
            <p:spPr bwMode="auto">
              <a:xfrm>
                <a:off x="1244" y="5216"/>
                <a:ext cx="1436"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chemeClr val="tx1"/>
                    </a:solidFill>
                    <a:cs typeface="Arial" charset="0"/>
                  </a:rPr>
                  <a:t>Terminación de un Proceso</a:t>
                </a:r>
              </a:p>
            </p:txBody>
          </p:sp>
          <p:sp>
            <p:nvSpPr>
              <p:cNvPr id="76907" name="Rectangle 372"/>
              <p:cNvSpPr>
                <a:spLocks noChangeArrowheads="1"/>
              </p:cNvSpPr>
              <p:nvPr/>
            </p:nvSpPr>
            <p:spPr bwMode="auto">
              <a:xfrm>
                <a:off x="1244" y="5216"/>
                <a:ext cx="1436"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88" name="Group 375"/>
            <p:cNvGrpSpPr>
              <a:grpSpLocks/>
            </p:cNvGrpSpPr>
            <p:nvPr/>
          </p:nvGrpSpPr>
          <p:grpSpPr bwMode="auto">
            <a:xfrm>
              <a:off x="4408" y="3423"/>
              <a:ext cx="285" cy="166"/>
              <a:chOff x="2680" y="5216"/>
              <a:chExt cx="285" cy="326"/>
            </a:xfrm>
          </p:grpSpPr>
          <p:sp>
            <p:nvSpPr>
              <p:cNvPr id="76904" name="Rectangle 105"/>
              <p:cNvSpPr>
                <a:spLocks noChangeArrowheads="1"/>
              </p:cNvSpPr>
              <p:nvPr/>
            </p:nvSpPr>
            <p:spPr bwMode="auto">
              <a:xfrm>
                <a:off x="2680" y="5216"/>
                <a:ext cx="285"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chemeClr val="tx1"/>
                    </a:solidFill>
                    <a:cs typeface="Arial" charset="0"/>
                  </a:rPr>
                  <a:t>Si</a:t>
                </a:r>
                <a:endParaRPr lang="es-AR" sz="3600" dirty="0">
                  <a:solidFill>
                    <a:schemeClr val="tx1"/>
                  </a:solidFill>
                  <a:latin typeface="Times New Roman" pitchFamily="18" charset="0"/>
                </a:endParaRPr>
              </a:p>
            </p:txBody>
          </p:sp>
          <p:sp>
            <p:nvSpPr>
              <p:cNvPr id="76905" name="Rectangle 374"/>
              <p:cNvSpPr>
                <a:spLocks noChangeArrowheads="1"/>
              </p:cNvSpPr>
              <p:nvPr/>
            </p:nvSpPr>
            <p:spPr bwMode="auto">
              <a:xfrm>
                <a:off x="2680" y="5216"/>
                <a:ext cx="285"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89" name="Group 377"/>
            <p:cNvGrpSpPr>
              <a:grpSpLocks/>
            </p:cNvGrpSpPr>
            <p:nvPr/>
          </p:nvGrpSpPr>
          <p:grpSpPr bwMode="auto">
            <a:xfrm>
              <a:off x="1728" y="3589"/>
              <a:ext cx="150" cy="166"/>
              <a:chOff x="0" y="5542"/>
              <a:chExt cx="150" cy="326"/>
            </a:xfrm>
          </p:grpSpPr>
          <p:sp>
            <p:nvSpPr>
              <p:cNvPr id="76902" name="Rectangle 106"/>
              <p:cNvSpPr>
                <a:spLocks noChangeArrowheads="1"/>
              </p:cNvSpPr>
              <p:nvPr/>
            </p:nvSpPr>
            <p:spPr bwMode="auto">
              <a:xfrm>
                <a:off x="0" y="5542"/>
                <a:ext cx="150" cy="326"/>
              </a:xfrm>
              <a:prstGeom prst="rect">
                <a:avLst/>
              </a:prstGeom>
              <a:noFill/>
              <a:ln w="9525">
                <a:noFill/>
                <a:miter lim="800000"/>
                <a:headEnd/>
                <a:tailEnd/>
              </a:ln>
            </p:spPr>
            <p:txBody>
              <a:bodyPr lIns="0" tIns="0" rIns="0" bIns="0" anchor="ctr"/>
              <a:lstStyle/>
              <a:p>
                <a:pPr algn="ctr">
                  <a:lnSpc>
                    <a:spcPct val="100000"/>
                  </a:lnSpc>
                  <a:buClrTx/>
                  <a:buSzTx/>
                  <a:buFontTx/>
                  <a:buNone/>
                </a:pPr>
                <a:r>
                  <a:rPr lang="es-AR" sz="1600" dirty="0">
                    <a:solidFill>
                      <a:schemeClr val="tx1"/>
                    </a:solidFill>
                    <a:cs typeface="Arial" charset="0"/>
                  </a:rPr>
                  <a:t>16</a:t>
                </a:r>
                <a:endParaRPr lang="es-AR" sz="3600" dirty="0">
                  <a:solidFill>
                    <a:schemeClr val="tx1"/>
                  </a:solidFill>
                  <a:latin typeface="Times New Roman" pitchFamily="18" charset="0"/>
                </a:endParaRPr>
              </a:p>
            </p:txBody>
          </p:sp>
          <p:sp>
            <p:nvSpPr>
              <p:cNvPr id="76903" name="Rectangle 376"/>
              <p:cNvSpPr>
                <a:spLocks noChangeArrowheads="1"/>
              </p:cNvSpPr>
              <p:nvPr/>
            </p:nvSpPr>
            <p:spPr bwMode="auto">
              <a:xfrm>
                <a:off x="0" y="5542"/>
                <a:ext cx="150"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90" name="Group 379"/>
            <p:cNvGrpSpPr>
              <a:grpSpLocks/>
            </p:cNvGrpSpPr>
            <p:nvPr/>
          </p:nvGrpSpPr>
          <p:grpSpPr bwMode="auto">
            <a:xfrm>
              <a:off x="1878" y="3589"/>
              <a:ext cx="520" cy="166"/>
              <a:chOff x="150" y="5542"/>
              <a:chExt cx="520" cy="326"/>
            </a:xfrm>
          </p:grpSpPr>
          <p:sp>
            <p:nvSpPr>
              <p:cNvPr id="76900" name="Rectangle 107"/>
              <p:cNvSpPr>
                <a:spLocks noChangeArrowheads="1"/>
              </p:cNvSpPr>
              <p:nvPr/>
            </p:nvSpPr>
            <p:spPr bwMode="auto">
              <a:xfrm>
                <a:off x="150" y="5542"/>
                <a:ext cx="520"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rgbClr val="000080"/>
                    </a:solidFill>
                    <a:cs typeface="Arial" charset="0"/>
                  </a:rPr>
                  <a:t>SIGSTKFLT</a:t>
                </a:r>
                <a:endParaRPr lang="es-AR" sz="3600" dirty="0">
                  <a:solidFill>
                    <a:schemeClr val="tx1"/>
                  </a:solidFill>
                  <a:latin typeface="Times New Roman" pitchFamily="18" charset="0"/>
                </a:endParaRPr>
              </a:p>
            </p:txBody>
          </p:sp>
          <p:sp>
            <p:nvSpPr>
              <p:cNvPr id="76901" name="Rectangle 378"/>
              <p:cNvSpPr>
                <a:spLocks noChangeArrowheads="1"/>
              </p:cNvSpPr>
              <p:nvPr/>
            </p:nvSpPr>
            <p:spPr bwMode="auto">
              <a:xfrm>
                <a:off x="150" y="5542"/>
                <a:ext cx="520"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91" name="Group 381"/>
            <p:cNvGrpSpPr>
              <a:grpSpLocks/>
            </p:cNvGrpSpPr>
            <p:nvPr/>
          </p:nvGrpSpPr>
          <p:grpSpPr bwMode="auto">
            <a:xfrm>
              <a:off x="2398" y="3589"/>
              <a:ext cx="574" cy="166"/>
              <a:chOff x="670" y="5542"/>
              <a:chExt cx="574" cy="326"/>
            </a:xfrm>
          </p:grpSpPr>
          <p:sp>
            <p:nvSpPr>
              <p:cNvPr id="76898" name="Rectangle 108"/>
              <p:cNvSpPr>
                <a:spLocks noChangeArrowheads="1"/>
              </p:cNvSpPr>
              <p:nvPr/>
            </p:nvSpPr>
            <p:spPr bwMode="auto">
              <a:xfrm>
                <a:off x="670" y="5542"/>
                <a:ext cx="574"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chemeClr val="tx1"/>
                    </a:solidFill>
                    <a:cs typeface="Arial" charset="0"/>
                  </a:rPr>
                  <a:t>Abort</a:t>
                </a:r>
                <a:endParaRPr lang="es-AR" sz="3600" dirty="0">
                  <a:solidFill>
                    <a:schemeClr val="tx1"/>
                  </a:solidFill>
                  <a:latin typeface="Times New Roman" pitchFamily="18" charset="0"/>
                </a:endParaRPr>
              </a:p>
            </p:txBody>
          </p:sp>
          <p:sp>
            <p:nvSpPr>
              <p:cNvPr id="76899" name="Rectangle 380"/>
              <p:cNvSpPr>
                <a:spLocks noChangeArrowheads="1"/>
              </p:cNvSpPr>
              <p:nvPr/>
            </p:nvSpPr>
            <p:spPr bwMode="auto">
              <a:xfrm>
                <a:off x="670" y="5542"/>
                <a:ext cx="574"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92" name="Group 383"/>
            <p:cNvGrpSpPr>
              <a:grpSpLocks/>
            </p:cNvGrpSpPr>
            <p:nvPr/>
          </p:nvGrpSpPr>
          <p:grpSpPr bwMode="auto">
            <a:xfrm>
              <a:off x="2972" y="3589"/>
              <a:ext cx="1436" cy="166"/>
              <a:chOff x="1244" y="5542"/>
              <a:chExt cx="1436" cy="326"/>
            </a:xfrm>
          </p:grpSpPr>
          <p:sp>
            <p:nvSpPr>
              <p:cNvPr id="76896" name="Rectangle 109"/>
              <p:cNvSpPr>
                <a:spLocks noChangeArrowheads="1"/>
              </p:cNvSpPr>
              <p:nvPr/>
            </p:nvSpPr>
            <p:spPr bwMode="auto">
              <a:xfrm>
                <a:off x="1244" y="5542"/>
                <a:ext cx="1436"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chemeClr val="tx1"/>
                    </a:solidFill>
                    <a:cs typeface="Arial" charset="0"/>
                  </a:rPr>
                  <a:t>Coprocessor stack error</a:t>
                </a:r>
                <a:endParaRPr lang="es-AR" sz="3600" dirty="0">
                  <a:solidFill>
                    <a:schemeClr val="tx1"/>
                  </a:solidFill>
                  <a:latin typeface="Times New Roman" pitchFamily="18" charset="0"/>
                </a:endParaRPr>
              </a:p>
            </p:txBody>
          </p:sp>
          <p:sp>
            <p:nvSpPr>
              <p:cNvPr id="76897" name="Rectangle 382"/>
              <p:cNvSpPr>
                <a:spLocks noChangeArrowheads="1"/>
              </p:cNvSpPr>
              <p:nvPr/>
            </p:nvSpPr>
            <p:spPr bwMode="auto">
              <a:xfrm>
                <a:off x="1244" y="5542"/>
                <a:ext cx="1436" cy="326"/>
              </a:xfrm>
              <a:prstGeom prst="rect">
                <a:avLst/>
              </a:prstGeom>
              <a:noFill/>
              <a:ln w="7">
                <a:solidFill>
                  <a:srgbClr val="A0A0A0"/>
                </a:solidFill>
                <a:miter lim="800000"/>
                <a:headEnd/>
                <a:tailEnd/>
              </a:ln>
            </p:spPr>
            <p:txBody>
              <a:bodyPr lIns="0" tIns="0" rIns="0" bIns="0"/>
              <a:lstStyle/>
              <a:p>
                <a:endParaRPr lang="es-AR" dirty="0"/>
              </a:p>
            </p:txBody>
          </p:sp>
        </p:grpSp>
        <p:grpSp>
          <p:nvGrpSpPr>
            <p:cNvPr id="76893" name="Group 385"/>
            <p:cNvGrpSpPr>
              <a:grpSpLocks/>
            </p:cNvGrpSpPr>
            <p:nvPr/>
          </p:nvGrpSpPr>
          <p:grpSpPr bwMode="auto">
            <a:xfrm>
              <a:off x="4408" y="3589"/>
              <a:ext cx="285" cy="166"/>
              <a:chOff x="2680" y="5542"/>
              <a:chExt cx="285" cy="326"/>
            </a:xfrm>
          </p:grpSpPr>
          <p:sp>
            <p:nvSpPr>
              <p:cNvPr id="76894" name="Rectangle 110"/>
              <p:cNvSpPr>
                <a:spLocks noChangeArrowheads="1"/>
              </p:cNvSpPr>
              <p:nvPr/>
            </p:nvSpPr>
            <p:spPr bwMode="auto">
              <a:xfrm>
                <a:off x="2680" y="5542"/>
                <a:ext cx="285" cy="326"/>
              </a:xfrm>
              <a:prstGeom prst="rect">
                <a:avLst/>
              </a:prstGeom>
              <a:noFill/>
              <a:ln w="9525">
                <a:noFill/>
                <a:miter lim="800000"/>
                <a:headEnd/>
                <a:tailEnd/>
              </a:ln>
            </p:spPr>
            <p:txBody>
              <a:bodyPr lIns="0" tIns="0" rIns="0" bIns="0" anchor="ctr"/>
              <a:lstStyle/>
              <a:p>
                <a:pPr>
                  <a:lnSpc>
                    <a:spcPct val="100000"/>
                  </a:lnSpc>
                  <a:buClrTx/>
                  <a:buSzTx/>
                  <a:buFontTx/>
                  <a:buNone/>
                </a:pPr>
                <a:r>
                  <a:rPr lang="es-AR" sz="1600" dirty="0">
                    <a:solidFill>
                      <a:schemeClr val="tx1"/>
                    </a:solidFill>
                    <a:cs typeface="Arial" charset="0"/>
                  </a:rPr>
                  <a:t>No</a:t>
                </a:r>
                <a:endParaRPr lang="es-AR" sz="3600" dirty="0">
                  <a:solidFill>
                    <a:schemeClr val="tx1"/>
                  </a:solidFill>
                  <a:latin typeface="Times New Roman" pitchFamily="18" charset="0"/>
                </a:endParaRPr>
              </a:p>
            </p:txBody>
          </p:sp>
          <p:sp>
            <p:nvSpPr>
              <p:cNvPr id="76895" name="Rectangle 384"/>
              <p:cNvSpPr>
                <a:spLocks noChangeArrowheads="1"/>
              </p:cNvSpPr>
              <p:nvPr/>
            </p:nvSpPr>
            <p:spPr bwMode="auto">
              <a:xfrm>
                <a:off x="2680" y="5542"/>
                <a:ext cx="285" cy="326"/>
              </a:xfrm>
              <a:prstGeom prst="rect">
                <a:avLst/>
              </a:prstGeom>
              <a:noFill/>
              <a:ln w="7">
                <a:solidFill>
                  <a:srgbClr val="A0A0A0"/>
                </a:solidFill>
                <a:miter lim="800000"/>
                <a:headEnd/>
                <a:tailEnd/>
              </a:ln>
            </p:spPr>
            <p:txBody>
              <a:bodyPr lIns="0" tIns="0" rIns="0" bIns="0"/>
              <a:lstStyle/>
              <a:p>
                <a:endParaRPr lang="es-AR" dirty="0"/>
              </a:p>
            </p:txBody>
          </p:sp>
        </p:grpSp>
      </p:grpSp>
    </p:spTree>
    <p:extLst>
      <p:ext uri="{BB962C8B-B14F-4D97-AF65-F5344CB8AC3E}">
        <p14:creationId xmlns:p14="http://schemas.microsoft.com/office/powerpoint/2010/main" val="3558980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422275" y="0"/>
            <a:ext cx="8570913" cy="1174750"/>
          </a:xfrm>
        </p:spPr>
        <p:txBody>
          <a:bodyPr lIns="0" tIns="0" rIns="0" bIns="0"/>
          <a:lstStyle/>
          <a:p>
            <a:pPr eaLnBrk="1" hangingPunct="1">
              <a:tabLst>
                <a:tab pos="687388" algn="l"/>
                <a:tab pos="1376363" algn="l"/>
                <a:tab pos="2063750" algn="l"/>
                <a:tab pos="2751138" algn="l"/>
                <a:tab pos="3440113" algn="l"/>
                <a:tab pos="4127500" algn="l"/>
                <a:tab pos="4814888" algn="l"/>
                <a:tab pos="5503863" algn="l"/>
                <a:tab pos="6191250" algn="l"/>
                <a:tab pos="6878638" algn="l"/>
                <a:tab pos="7567613" algn="l"/>
                <a:tab pos="8255000" algn="l"/>
              </a:tabLst>
            </a:pPr>
            <a:r>
              <a:rPr lang="en-GB" dirty="0"/>
              <a:t>IPC: Señales</a:t>
            </a:r>
          </a:p>
        </p:txBody>
      </p:sp>
      <p:sp>
        <p:nvSpPr>
          <p:cNvPr id="77827" name="Rectangle 49"/>
          <p:cNvSpPr>
            <a:spLocks noChangeArrowheads="1"/>
          </p:cNvSpPr>
          <p:nvPr/>
        </p:nvSpPr>
        <p:spPr bwMode="auto">
          <a:xfrm>
            <a:off x="2938463" y="1071563"/>
            <a:ext cx="9525" cy="7937"/>
          </a:xfrm>
          <a:prstGeom prst="rect">
            <a:avLst/>
          </a:prstGeom>
          <a:solidFill>
            <a:srgbClr val="C0C0C0"/>
          </a:solidFill>
          <a:ln w="9525">
            <a:noFill/>
            <a:miter lim="800000"/>
            <a:headEnd/>
            <a:tailEnd/>
          </a:ln>
        </p:spPr>
        <p:txBody>
          <a:bodyPr/>
          <a:lstStyle/>
          <a:p>
            <a:endParaRPr lang="es-AR" dirty="0"/>
          </a:p>
        </p:txBody>
      </p:sp>
      <p:grpSp>
        <p:nvGrpSpPr>
          <p:cNvPr id="77828" name="Group 4306"/>
          <p:cNvGrpSpPr>
            <a:grpSpLocks/>
          </p:cNvGrpSpPr>
          <p:nvPr/>
        </p:nvGrpSpPr>
        <p:grpSpPr bwMode="auto">
          <a:xfrm>
            <a:off x="251520" y="908720"/>
            <a:ext cx="8686800" cy="5410200"/>
            <a:chOff x="1728" y="768"/>
            <a:chExt cx="2965" cy="2965"/>
          </a:xfrm>
        </p:grpSpPr>
        <p:grpSp>
          <p:nvGrpSpPr>
            <p:cNvPr id="77829" name="Group 4307"/>
            <p:cNvGrpSpPr>
              <a:grpSpLocks/>
            </p:cNvGrpSpPr>
            <p:nvPr/>
          </p:nvGrpSpPr>
          <p:grpSpPr bwMode="auto">
            <a:xfrm>
              <a:off x="1728" y="912"/>
              <a:ext cx="150" cy="166"/>
              <a:chOff x="0" y="5868"/>
              <a:chExt cx="150" cy="326"/>
            </a:xfrm>
          </p:grpSpPr>
          <p:sp>
            <p:nvSpPr>
              <p:cNvPr id="78107" name="Rectangle 4308"/>
              <p:cNvSpPr>
                <a:spLocks noChangeArrowheads="1"/>
              </p:cNvSpPr>
              <p:nvPr/>
            </p:nvSpPr>
            <p:spPr bwMode="auto">
              <a:xfrm>
                <a:off x="0" y="5868"/>
                <a:ext cx="150" cy="326"/>
              </a:xfrm>
              <a:prstGeom prst="rect">
                <a:avLst/>
              </a:prstGeom>
              <a:noFill/>
              <a:ln w="9525">
                <a:noFill/>
                <a:miter lim="800000"/>
                <a:headEnd/>
                <a:tailEnd/>
              </a:ln>
            </p:spPr>
            <p:txBody>
              <a:bodyPr lIns="72000" tIns="0" rIns="0" bIns="0" anchor="ctr"/>
              <a:lstStyle/>
              <a:p>
                <a:pPr algn="ctr">
                  <a:lnSpc>
                    <a:spcPct val="100000"/>
                  </a:lnSpc>
                  <a:buClrTx/>
                  <a:buSzTx/>
                  <a:buFontTx/>
                  <a:buNone/>
                </a:pPr>
                <a:r>
                  <a:rPr lang="es-AR" sz="1600" dirty="0">
                    <a:solidFill>
                      <a:schemeClr val="tx1"/>
                    </a:solidFill>
                    <a:cs typeface="Arial" charset="0"/>
                  </a:rPr>
                  <a:t>17</a:t>
                </a:r>
                <a:endParaRPr lang="es-AR" sz="3600" dirty="0">
                  <a:solidFill>
                    <a:schemeClr val="tx1"/>
                  </a:solidFill>
                  <a:latin typeface="Times New Roman" pitchFamily="18" charset="0"/>
                </a:endParaRPr>
              </a:p>
            </p:txBody>
          </p:sp>
          <p:sp>
            <p:nvSpPr>
              <p:cNvPr id="78108" name="Rectangle 4309"/>
              <p:cNvSpPr>
                <a:spLocks noChangeArrowheads="1"/>
              </p:cNvSpPr>
              <p:nvPr/>
            </p:nvSpPr>
            <p:spPr bwMode="auto">
              <a:xfrm>
                <a:off x="0" y="5868"/>
                <a:ext cx="150"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30" name="Group 4310"/>
            <p:cNvGrpSpPr>
              <a:grpSpLocks/>
            </p:cNvGrpSpPr>
            <p:nvPr/>
          </p:nvGrpSpPr>
          <p:grpSpPr bwMode="auto">
            <a:xfrm>
              <a:off x="1878" y="912"/>
              <a:ext cx="520" cy="166"/>
              <a:chOff x="150" y="5868"/>
              <a:chExt cx="520" cy="326"/>
            </a:xfrm>
          </p:grpSpPr>
          <p:sp>
            <p:nvSpPr>
              <p:cNvPr id="78105" name="Rectangle 4311"/>
              <p:cNvSpPr>
                <a:spLocks noChangeArrowheads="1"/>
              </p:cNvSpPr>
              <p:nvPr/>
            </p:nvSpPr>
            <p:spPr bwMode="auto">
              <a:xfrm>
                <a:off x="150" y="5868"/>
                <a:ext cx="520"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rgbClr val="000080"/>
                    </a:solidFill>
                    <a:cs typeface="Arial" charset="0"/>
                  </a:rPr>
                  <a:t>SIGCHLD</a:t>
                </a:r>
                <a:endParaRPr lang="es-AR" sz="3600" dirty="0">
                  <a:solidFill>
                    <a:schemeClr val="tx1"/>
                  </a:solidFill>
                  <a:latin typeface="Times New Roman" pitchFamily="18" charset="0"/>
                </a:endParaRPr>
              </a:p>
            </p:txBody>
          </p:sp>
          <p:sp>
            <p:nvSpPr>
              <p:cNvPr id="78106" name="Rectangle 4312"/>
              <p:cNvSpPr>
                <a:spLocks noChangeArrowheads="1"/>
              </p:cNvSpPr>
              <p:nvPr/>
            </p:nvSpPr>
            <p:spPr bwMode="auto">
              <a:xfrm>
                <a:off x="150" y="5868"/>
                <a:ext cx="520"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31" name="Group 4313"/>
            <p:cNvGrpSpPr>
              <a:grpSpLocks/>
            </p:cNvGrpSpPr>
            <p:nvPr/>
          </p:nvGrpSpPr>
          <p:grpSpPr bwMode="auto">
            <a:xfrm>
              <a:off x="2398" y="912"/>
              <a:ext cx="574" cy="166"/>
              <a:chOff x="670" y="5868"/>
              <a:chExt cx="574" cy="326"/>
            </a:xfrm>
          </p:grpSpPr>
          <p:sp>
            <p:nvSpPr>
              <p:cNvPr id="78103" name="Rectangle 4314"/>
              <p:cNvSpPr>
                <a:spLocks noChangeArrowheads="1"/>
              </p:cNvSpPr>
              <p:nvPr/>
            </p:nvSpPr>
            <p:spPr bwMode="auto">
              <a:xfrm>
                <a:off x="670" y="5868"/>
                <a:ext cx="574"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chemeClr val="tx1"/>
                    </a:solidFill>
                    <a:cs typeface="Arial" charset="0"/>
                  </a:rPr>
                  <a:t>Ignore</a:t>
                </a:r>
                <a:endParaRPr lang="es-AR" sz="3600" dirty="0">
                  <a:solidFill>
                    <a:schemeClr val="tx1"/>
                  </a:solidFill>
                  <a:latin typeface="Times New Roman" pitchFamily="18" charset="0"/>
                </a:endParaRPr>
              </a:p>
            </p:txBody>
          </p:sp>
          <p:sp>
            <p:nvSpPr>
              <p:cNvPr id="78104" name="Rectangle 4315"/>
              <p:cNvSpPr>
                <a:spLocks noChangeArrowheads="1"/>
              </p:cNvSpPr>
              <p:nvPr/>
            </p:nvSpPr>
            <p:spPr bwMode="auto">
              <a:xfrm>
                <a:off x="670" y="5868"/>
                <a:ext cx="574"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32" name="Group 4316"/>
            <p:cNvGrpSpPr>
              <a:grpSpLocks/>
            </p:cNvGrpSpPr>
            <p:nvPr/>
          </p:nvGrpSpPr>
          <p:grpSpPr bwMode="auto">
            <a:xfrm>
              <a:off x="2972" y="912"/>
              <a:ext cx="1436" cy="166"/>
              <a:chOff x="1244" y="5868"/>
              <a:chExt cx="1436" cy="326"/>
            </a:xfrm>
          </p:grpSpPr>
          <p:sp>
            <p:nvSpPr>
              <p:cNvPr id="78101" name="Rectangle 4317"/>
              <p:cNvSpPr>
                <a:spLocks noChangeArrowheads="1"/>
              </p:cNvSpPr>
              <p:nvPr/>
            </p:nvSpPr>
            <p:spPr bwMode="auto">
              <a:xfrm>
                <a:off x="1244" y="5868"/>
                <a:ext cx="1436"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chemeClr val="tx1"/>
                    </a:solidFill>
                    <a:cs typeface="Arial" charset="0"/>
                  </a:rPr>
                  <a:t>Proceso Child STOPPED o terminó</a:t>
                </a:r>
                <a:endParaRPr lang="es-AR" sz="3600" dirty="0">
                  <a:solidFill>
                    <a:schemeClr val="tx1"/>
                  </a:solidFill>
                  <a:latin typeface="Times New Roman" pitchFamily="18" charset="0"/>
                </a:endParaRPr>
              </a:p>
            </p:txBody>
          </p:sp>
          <p:sp>
            <p:nvSpPr>
              <p:cNvPr id="78102" name="Rectangle 4318"/>
              <p:cNvSpPr>
                <a:spLocks noChangeArrowheads="1"/>
              </p:cNvSpPr>
              <p:nvPr/>
            </p:nvSpPr>
            <p:spPr bwMode="auto">
              <a:xfrm>
                <a:off x="1244" y="5868"/>
                <a:ext cx="1436"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33" name="Group 4319"/>
            <p:cNvGrpSpPr>
              <a:grpSpLocks/>
            </p:cNvGrpSpPr>
            <p:nvPr/>
          </p:nvGrpSpPr>
          <p:grpSpPr bwMode="auto">
            <a:xfrm>
              <a:off x="4408" y="912"/>
              <a:ext cx="285" cy="166"/>
              <a:chOff x="2680" y="5868"/>
              <a:chExt cx="285" cy="326"/>
            </a:xfrm>
          </p:grpSpPr>
          <p:sp>
            <p:nvSpPr>
              <p:cNvPr id="78099" name="Rectangle 4320"/>
              <p:cNvSpPr>
                <a:spLocks noChangeArrowheads="1"/>
              </p:cNvSpPr>
              <p:nvPr/>
            </p:nvSpPr>
            <p:spPr bwMode="auto">
              <a:xfrm>
                <a:off x="2680" y="5868"/>
                <a:ext cx="285"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chemeClr val="tx1"/>
                    </a:solidFill>
                    <a:cs typeface="Arial" charset="0"/>
                  </a:rPr>
                  <a:t>Si</a:t>
                </a:r>
                <a:endParaRPr lang="es-AR" sz="3600" dirty="0">
                  <a:solidFill>
                    <a:schemeClr val="tx1"/>
                  </a:solidFill>
                  <a:latin typeface="Times New Roman" pitchFamily="18" charset="0"/>
                </a:endParaRPr>
              </a:p>
            </p:txBody>
          </p:sp>
          <p:sp>
            <p:nvSpPr>
              <p:cNvPr id="78100" name="Rectangle 4321"/>
              <p:cNvSpPr>
                <a:spLocks noChangeArrowheads="1"/>
              </p:cNvSpPr>
              <p:nvPr/>
            </p:nvSpPr>
            <p:spPr bwMode="auto">
              <a:xfrm>
                <a:off x="2680" y="5868"/>
                <a:ext cx="285"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34" name="Group 4322"/>
            <p:cNvGrpSpPr>
              <a:grpSpLocks/>
            </p:cNvGrpSpPr>
            <p:nvPr/>
          </p:nvGrpSpPr>
          <p:grpSpPr bwMode="auto">
            <a:xfrm>
              <a:off x="1728" y="1078"/>
              <a:ext cx="150" cy="166"/>
              <a:chOff x="0" y="6194"/>
              <a:chExt cx="150" cy="326"/>
            </a:xfrm>
          </p:grpSpPr>
          <p:sp>
            <p:nvSpPr>
              <p:cNvPr id="78097" name="Rectangle 4323"/>
              <p:cNvSpPr>
                <a:spLocks noChangeArrowheads="1"/>
              </p:cNvSpPr>
              <p:nvPr/>
            </p:nvSpPr>
            <p:spPr bwMode="auto">
              <a:xfrm>
                <a:off x="0" y="6194"/>
                <a:ext cx="150" cy="326"/>
              </a:xfrm>
              <a:prstGeom prst="rect">
                <a:avLst/>
              </a:prstGeom>
              <a:noFill/>
              <a:ln w="9525">
                <a:noFill/>
                <a:miter lim="800000"/>
                <a:headEnd/>
                <a:tailEnd/>
              </a:ln>
            </p:spPr>
            <p:txBody>
              <a:bodyPr lIns="72000" tIns="0" rIns="0" bIns="0" anchor="ctr"/>
              <a:lstStyle/>
              <a:p>
                <a:pPr algn="ctr">
                  <a:lnSpc>
                    <a:spcPct val="100000"/>
                  </a:lnSpc>
                  <a:buClrTx/>
                  <a:buSzTx/>
                  <a:buFontTx/>
                  <a:buNone/>
                </a:pPr>
                <a:r>
                  <a:rPr lang="es-AR" sz="1600" dirty="0">
                    <a:solidFill>
                      <a:schemeClr val="tx1"/>
                    </a:solidFill>
                    <a:cs typeface="Arial" charset="0"/>
                  </a:rPr>
                  <a:t>18</a:t>
                </a:r>
                <a:endParaRPr lang="es-AR" sz="3600" dirty="0">
                  <a:solidFill>
                    <a:schemeClr val="tx1"/>
                  </a:solidFill>
                  <a:latin typeface="Times New Roman" pitchFamily="18" charset="0"/>
                </a:endParaRPr>
              </a:p>
            </p:txBody>
          </p:sp>
          <p:sp>
            <p:nvSpPr>
              <p:cNvPr id="78098" name="Rectangle 4324"/>
              <p:cNvSpPr>
                <a:spLocks noChangeArrowheads="1"/>
              </p:cNvSpPr>
              <p:nvPr/>
            </p:nvSpPr>
            <p:spPr bwMode="auto">
              <a:xfrm>
                <a:off x="0" y="6194"/>
                <a:ext cx="150"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35" name="Group 4325"/>
            <p:cNvGrpSpPr>
              <a:grpSpLocks/>
            </p:cNvGrpSpPr>
            <p:nvPr/>
          </p:nvGrpSpPr>
          <p:grpSpPr bwMode="auto">
            <a:xfrm>
              <a:off x="1878" y="1078"/>
              <a:ext cx="520" cy="166"/>
              <a:chOff x="150" y="6194"/>
              <a:chExt cx="520" cy="326"/>
            </a:xfrm>
          </p:grpSpPr>
          <p:sp>
            <p:nvSpPr>
              <p:cNvPr id="78095" name="Rectangle 4326"/>
              <p:cNvSpPr>
                <a:spLocks noChangeArrowheads="1"/>
              </p:cNvSpPr>
              <p:nvPr/>
            </p:nvSpPr>
            <p:spPr bwMode="auto">
              <a:xfrm>
                <a:off x="150" y="6194"/>
                <a:ext cx="520"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rgbClr val="000080"/>
                    </a:solidFill>
                    <a:cs typeface="Arial" charset="0"/>
                  </a:rPr>
                  <a:t>SIGCONT</a:t>
                </a:r>
                <a:endParaRPr lang="es-AR" sz="3600" dirty="0">
                  <a:solidFill>
                    <a:schemeClr val="tx1"/>
                  </a:solidFill>
                  <a:latin typeface="Times New Roman" pitchFamily="18" charset="0"/>
                </a:endParaRPr>
              </a:p>
            </p:txBody>
          </p:sp>
          <p:sp>
            <p:nvSpPr>
              <p:cNvPr id="78096" name="Rectangle 4327"/>
              <p:cNvSpPr>
                <a:spLocks noChangeArrowheads="1"/>
              </p:cNvSpPr>
              <p:nvPr/>
            </p:nvSpPr>
            <p:spPr bwMode="auto">
              <a:xfrm>
                <a:off x="150" y="6194"/>
                <a:ext cx="520"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36" name="Group 4328"/>
            <p:cNvGrpSpPr>
              <a:grpSpLocks/>
            </p:cNvGrpSpPr>
            <p:nvPr/>
          </p:nvGrpSpPr>
          <p:grpSpPr bwMode="auto">
            <a:xfrm>
              <a:off x="2398" y="1078"/>
              <a:ext cx="574" cy="166"/>
              <a:chOff x="670" y="6194"/>
              <a:chExt cx="574" cy="326"/>
            </a:xfrm>
          </p:grpSpPr>
          <p:sp>
            <p:nvSpPr>
              <p:cNvPr id="78093" name="Rectangle 4329"/>
              <p:cNvSpPr>
                <a:spLocks noChangeArrowheads="1"/>
              </p:cNvSpPr>
              <p:nvPr/>
            </p:nvSpPr>
            <p:spPr bwMode="auto">
              <a:xfrm>
                <a:off x="670" y="6194"/>
                <a:ext cx="574"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chemeClr val="tx1"/>
                    </a:solidFill>
                    <a:cs typeface="Arial" charset="0"/>
                  </a:rPr>
                  <a:t>Continue</a:t>
                </a:r>
                <a:endParaRPr lang="es-AR" sz="3600" dirty="0">
                  <a:solidFill>
                    <a:schemeClr val="tx1"/>
                  </a:solidFill>
                  <a:latin typeface="Times New Roman" pitchFamily="18" charset="0"/>
                </a:endParaRPr>
              </a:p>
            </p:txBody>
          </p:sp>
          <p:sp>
            <p:nvSpPr>
              <p:cNvPr id="78094" name="Rectangle 4330"/>
              <p:cNvSpPr>
                <a:spLocks noChangeArrowheads="1"/>
              </p:cNvSpPr>
              <p:nvPr/>
            </p:nvSpPr>
            <p:spPr bwMode="auto">
              <a:xfrm>
                <a:off x="670" y="6194"/>
                <a:ext cx="574"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37" name="Group 4331"/>
            <p:cNvGrpSpPr>
              <a:grpSpLocks/>
            </p:cNvGrpSpPr>
            <p:nvPr/>
          </p:nvGrpSpPr>
          <p:grpSpPr bwMode="auto">
            <a:xfrm>
              <a:off x="2972" y="1078"/>
              <a:ext cx="1436" cy="166"/>
              <a:chOff x="1244" y="6194"/>
              <a:chExt cx="1436" cy="326"/>
            </a:xfrm>
          </p:grpSpPr>
          <p:sp>
            <p:nvSpPr>
              <p:cNvPr id="78091" name="Rectangle 4332"/>
              <p:cNvSpPr>
                <a:spLocks noChangeArrowheads="1"/>
              </p:cNvSpPr>
              <p:nvPr/>
            </p:nvSpPr>
            <p:spPr bwMode="auto">
              <a:xfrm>
                <a:off x="1244" y="6194"/>
                <a:ext cx="1436"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chemeClr val="tx1"/>
                    </a:solidFill>
                    <a:cs typeface="Arial" charset="0"/>
                  </a:rPr>
                  <a:t>Reasume la ejecución, si estaba STOPPED</a:t>
                </a:r>
                <a:endParaRPr lang="es-AR" sz="3600" dirty="0">
                  <a:solidFill>
                    <a:schemeClr val="tx1"/>
                  </a:solidFill>
                  <a:latin typeface="Times New Roman" pitchFamily="18" charset="0"/>
                </a:endParaRPr>
              </a:p>
            </p:txBody>
          </p:sp>
          <p:sp>
            <p:nvSpPr>
              <p:cNvPr id="78092" name="Rectangle 4333"/>
              <p:cNvSpPr>
                <a:spLocks noChangeArrowheads="1"/>
              </p:cNvSpPr>
              <p:nvPr/>
            </p:nvSpPr>
            <p:spPr bwMode="auto">
              <a:xfrm>
                <a:off x="1244" y="6194"/>
                <a:ext cx="1436"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38" name="Group 4334"/>
            <p:cNvGrpSpPr>
              <a:grpSpLocks/>
            </p:cNvGrpSpPr>
            <p:nvPr/>
          </p:nvGrpSpPr>
          <p:grpSpPr bwMode="auto">
            <a:xfrm>
              <a:off x="4408" y="1078"/>
              <a:ext cx="285" cy="166"/>
              <a:chOff x="2680" y="6194"/>
              <a:chExt cx="285" cy="326"/>
            </a:xfrm>
          </p:grpSpPr>
          <p:sp>
            <p:nvSpPr>
              <p:cNvPr id="78089" name="Rectangle 4335"/>
              <p:cNvSpPr>
                <a:spLocks noChangeArrowheads="1"/>
              </p:cNvSpPr>
              <p:nvPr/>
            </p:nvSpPr>
            <p:spPr bwMode="auto">
              <a:xfrm>
                <a:off x="2680" y="6194"/>
                <a:ext cx="285"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chemeClr val="tx1"/>
                    </a:solidFill>
                    <a:cs typeface="Arial" charset="0"/>
                  </a:rPr>
                  <a:t>Si</a:t>
                </a:r>
                <a:endParaRPr lang="es-AR" sz="3600" dirty="0">
                  <a:solidFill>
                    <a:schemeClr val="tx1"/>
                  </a:solidFill>
                  <a:latin typeface="Times New Roman" pitchFamily="18" charset="0"/>
                </a:endParaRPr>
              </a:p>
            </p:txBody>
          </p:sp>
          <p:sp>
            <p:nvSpPr>
              <p:cNvPr id="78090" name="Rectangle 4336"/>
              <p:cNvSpPr>
                <a:spLocks noChangeArrowheads="1"/>
              </p:cNvSpPr>
              <p:nvPr/>
            </p:nvSpPr>
            <p:spPr bwMode="auto">
              <a:xfrm>
                <a:off x="2680" y="6194"/>
                <a:ext cx="285"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39" name="Group 4337"/>
            <p:cNvGrpSpPr>
              <a:grpSpLocks/>
            </p:cNvGrpSpPr>
            <p:nvPr/>
          </p:nvGrpSpPr>
          <p:grpSpPr bwMode="auto">
            <a:xfrm>
              <a:off x="1728" y="1244"/>
              <a:ext cx="150" cy="166"/>
              <a:chOff x="0" y="6520"/>
              <a:chExt cx="150" cy="326"/>
            </a:xfrm>
          </p:grpSpPr>
          <p:sp>
            <p:nvSpPr>
              <p:cNvPr id="78087" name="Rectangle 4338"/>
              <p:cNvSpPr>
                <a:spLocks noChangeArrowheads="1"/>
              </p:cNvSpPr>
              <p:nvPr/>
            </p:nvSpPr>
            <p:spPr bwMode="auto">
              <a:xfrm>
                <a:off x="0" y="6520"/>
                <a:ext cx="150" cy="326"/>
              </a:xfrm>
              <a:prstGeom prst="rect">
                <a:avLst/>
              </a:prstGeom>
              <a:noFill/>
              <a:ln w="9525">
                <a:noFill/>
                <a:miter lim="800000"/>
                <a:headEnd/>
                <a:tailEnd/>
              </a:ln>
            </p:spPr>
            <p:txBody>
              <a:bodyPr lIns="72000" tIns="0" rIns="0" bIns="0" anchor="ctr"/>
              <a:lstStyle/>
              <a:p>
                <a:pPr algn="ctr">
                  <a:lnSpc>
                    <a:spcPct val="100000"/>
                  </a:lnSpc>
                  <a:buClrTx/>
                  <a:buSzTx/>
                  <a:buFontTx/>
                  <a:buNone/>
                </a:pPr>
                <a:r>
                  <a:rPr lang="es-AR" sz="1600" dirty="0">
                    <a:solidFill>
                      <a:schemeClr val="tx1"/>
                    </a:solidFill>
                    <a:cs typeface="Arial" charset="0"/>
                  </a:rPr>
                  <a:t>19</a:t>
                </a:r>
                <a:endParaRPr lang="es-AR" sz="3600" dirty="0">
                  <a:solidFill>
                    <a:schemeClr val="tx1"/>
                  </a:solidFill>
                  <a:latin typeface="Times New Roman" pitchFamily="18" charset="0"/>
                </a:endParaRPr>
              </a:p>
            </p:txBody>
          </p:sp>
          <p:sp>
            <p:nvSpPr>
              <p:cNvPr id="78088" name="Rectangle 4339"/>
              <p:cNvSpPr>
                <a:spLocks noChangeArrowheads="1"/>
              </p:cNvSpPr>
              <p:nvPr/>
            </p:nvSpPr>
            <p:spPr bwMode="auto">
              <a:xfrm>
                <a:off x="0" y="6520"/>
                <a:ext cx="150"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40" name="Group 4340"/>
            <p:cNvGrpSpPr>
              <a:grpSpLocks/>
            </p:cNvGrpSpPr>
            <p:nvPr/>
          </p:nvGrpSpPr>
          <p:grpSpPr bwMode="auto">
            <a:xfrm>
              <a:off x="1878" y="1244"/>
              <a:ext cx="520" cy="166"/>
              <a:chOff x="150" y="6520"/>
              <a:chExt cx="520" cy="326"/>
            </a:xfrm>
          </p:grpSpPr>
          <p:sp>
            <p:nvSpPr>
              <p:cNvPr id="78085" name="Rectangle 4341"/>
              <p:cNvSpPr>
                <a:spLocks noChangeArrowheads="1"/>
              </p:cNvSpPr>
              <p:nvPr/>
            </p:nvSpPr>
            <p:spPr bwMode="auto">
              <a:xfrm>
                <a:off x="150" y="6520"/>
                <a:ext cx="520"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rgbClr val="000080"/>
                    </a:solidFill>
                    <a:cs typeface="Arial" charset="0"/>
                  </a:rPr>
                  <a:t>SIGSTOP *</a:t>
                </a:r>
                <a:endParaRPr lang="es-AR" sz="3600" dirty="0">
                  <a:solidFill>
                    <a:schemeClr val="tx1"/>
                  </a:solidFill>
                  <a:latin typeface="Times New Roman" pitchFamily="18" charset="0"/>
                </a:endParaRPr>
              </a:p>
            </p:txBody>
          </p:sp>
          <p:sp>
            <p:nvSpPr>
              <p:cNvPr id="78086" name="Rectangle 4342"/>
              <p:cNvSpPr>
                <a:spLocks noChangeArrowheads="1"/>
              </p:cNvSpPr>
              <p:nvPr/>
            </p:nvSpPr>
            <p:spPr bwMode="auto">
              <a:xfrm>
                <a:off x="150" y="6520"/>
                <a:ext cx="520"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41" name="Group 4343"/>
            <p:cNvGrpSpPr>
              <a:grpSpLocks/>
            </p:cNvGrpSpPr>
            <p:nvPr/>
          </p:nvGrpSpPr>
          <p:grpSpPr bwMode="auto">
            <a:xfrm>
              <a:off x="2398" y="1244"/>
              <a:ext cx="574" cy="166"/>
              <a:chOff x="670" y="6520"/>
              <a:chExt cx="574" cy="326"/>
            </a:xfrm>
          </p:grpSpPr>
          <p:sp>
            <p:nvSpPr>
              <p:cNvPr id="78083" name="Rectangle 4344"/>
              <p:cNvSpPr>
                <a:spLocks noChangeArrowheads="1"/>
              </p:cNvSpPr>
              <p:nvPr/>
            </p:nvSpPr>
            <p:spPr bwMode="auto">
              <a:xfrm>
                <a:off x="670" y="6520"/>
                <a:ext cx="574" cy="326"/>
              </a:xfrm>
              <a:prstGeom prst="rect">
                <a:avLst/>
              </a:prstGeom>
              <a:noFill/>
              <a:ln w="9525">
                <a:noFill/>
                <a:miter lim="800000"/>
                <a:headEnd/>
                <a:tailEnd/>
              </a:ln>
            </p:spPr>
            <p:txBody>
              <a:bodyPr lIns="72000" tIns="0" rIns="0" bIns="0" anchor="ctr"/>
              <a:lstStyle/>
              <a:p>
                <a:pPr>
                  <a:lnSpc>
                    <a:spcPct val="100000"/>
                  </a:lnSpc>
                  <a:buClrTx/>
                  <a:buSzTx/>
                  <a:buFontTx/>
                  <a:buNone/>
                  <a:tabLst>
                    <a:tab pos="449263" algn="r"/>
                    <a:tab pos="2700338" algn="ctr"/>
                    <a:tab pos="5400675" algn="r"/>
                  </a:tabLst>
                </a:pPr>
                <a:r>
                  <a:rPr lang="es-AR" sz="1600" dirty="0">
                    <a:solidFill>
                      <a:schemeClr val="tx1"/>
                    </a:solidFill>
                    <a:cs typeface="Arial" charset="0"/>
                  </a:rPr>
                  <a:t>Stop</a:t>
                </a:r>
                <a:endParaRPr lang="es-AR" sz="3600" dirty="0">
                  <a:solidFill>
                    <a:schemeClr val="tx1"/>
                  </a:solidFill>
                  <a:latin typeface="Times New Roman" pitchFamily="18" charset="0"/>
                </a:endParaRPr>
              </a:p>
            </p:txBody>
          </p:sp>
          <p:sp>
            <p:nvSpPr>
              <p:cNvPr id="78084" name="Rectangle 4345"/>
              <p:cNvSpPr>
                <a:spLocks noChangeArrowheads="1"/>
              </p:cNvSpPr>
              <p:nvPr/>
            </p:nvSpPr>
            <p:spPr bwMode="auto">
              <a:xfrm>
                <a:off x="670" y="6520"/>
                <a:ext cx="574"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42" name="Group 4346"/>
            <p:cNvGrpSpPr>
              <a:grpSpLocks/>
            </p:cNvGrpSpPr>
            <p:nvPr/>
          </p:nvGrpSpPr>
          <p:grpSpPr bwMode="auto">
            <a:xfrm>
              <a:off x="2972" y="1244"/>
              <a:ext cx="1436" cy="166"/>
              <a:chOff x="1244" y="6520"/>
              <a:chExt cx="1436" cy="326"/>
            </a:xfrm>
          </p:grpSpPr>
          <p:sp>
            <p:nvSpPr>
              <p:cNvPr id="78081" name="Rectangle 4347"/>
              <p:cNvSpPr>
                <a:spLocks noChangeArrowheads="1"/>
              </p:cNvSpPr>
              <p:nvPr/>
            </p:nvSpPr>
            <p:spPr bwMode="auto">
              <a:xfrm>
                <a:off x="1244" y="6520"/>
                <a:ext cx="1436"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chemeClr val="tx1"/>
                    </a:solidFill>
                    <a:cs typeface="Arial" charset="0"/>
                  </a:rPr>
                  <a:t>Detiene al proceso (lo pone STOPPED)</a:t>
                </a:r>
                <a:endParaRPr lang="es-AR" sz="3600" dirty="0">
                  <a:solidFill>
                    <a:schemeClr val="tx1"/>
                  </a:solidFill>
                  <a:latin typeface="Times New Roman" pitchFamily="18" charset="0"/>
                </a:endParaRPr>
              </a:p>
            </p:txBody>
          </p:sp>
          <p:sp>
            <p:nvSpPr>
              <p:cNvPr id="78082" name="Rectangle 4348"/>
              <p:cNvSpPr>
                <a:spLocks noChangeArrowheads="1"/>
              </p:cNvSpPr>
              <p:nvPr/>
            </p:nvSpPr>
            <p:spPr bwMode="auto">
              <a:xfrm>
                <a:off x="1244" y="6520"/>
                <a:ext cx="1436"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43" name="Group 4349"/>
            <p:cNvGrpSpPr>
              <a:grpSpLocks/>
            </p:cNvGrpSpPr>
            <p:nvPr/>
          </p:nvGrpSpPr>
          <p:grpSpPr bwMode="auto">
            <a:xfrm>
              <a:off x="4408" y="1244"/>
              <a:ext cx="285" cy="166"/>
              <a:chOff x="2680" y="6520"/>
              <a:chExt cx="285" cy="326"/>
            </a:xfrm>
          </p:grpSpPr>
          <p:sp>
            <p:nvSpPr>
              <p:cNvPr id="78079" name="Rectangle 4350"/>
              <p:cNvSpPr>
                <a:spLocks noChangeArrowheads="1"/>
              </p:cNvSpPr>
              <p:nvPr/>
            </p:nvSpPr>
            <p:spPr bwMode="auto">
              <a:xfrm>
                <a:off x="2680" y="6520"/>
                <a:ext cx="285"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chemeClr val="tx1"/>
                    </a:solidFill>
                    <a:cs typeface="Arial" charset="0"/>
                  </a:rPr>
                  <a:t>Si</a:t>
                </a:r>
                <a:endParaRPr lang="es-AR" sz="3600" dirty="0">
                  <a:solidFill>
                    <a:schemeClr val="tx1"/>
                  </a:solidFill>
                  <a:latin typeface="Times New Roman" pitchFamily="18" charset="0"/>
                </a:endParaRPr>
              </a:p>
            </p:txBody>
          </p:sp>
          <p:sp>
            <p:nvSpPr>
              <p:cNvPr id="78080" name="Rectangle 4351"/>
              <p:cNvSpPr>
                <a:spLocks noChangeArrowheads="1"/>
              </p:cNvSpPr>
              <p:nvPr/>
            </p:nvSpPr>
            <p:spPr bwMode="auto">
              <a:xfrm>
                <a:off x="2680" y="6520"/>
                <a:ext cx="285"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44" name="Group 4352"/>
            <p:cNvGrpSpPr>
              <a:grpSpLocks/>
            </p:cNvGrpSpPr>
            <p:nvPr/>
          </p:nvGrpSpPr>
          <p:grpSpPr bwMode="auto">
            <a:xfrm>
              <a:off x="1728" y="1410"/>
              <a:ext cx="150" cy="166"/>
              <a:chOff x="0" y="6846"/>
              <a:chExt cx="150" cy="326"/>
            </a:xfrm>
          </p:grpSpPr>
          <p:sp>
            <p:nvSpPr>
              <p:cNvPr id="78077" name="Rectangle 4353"/>
              <p:cNvSpPr>
                <a:spLocks noChangeArrowheads="1"/>
              </p:cNvSpPr>
              <p:nvPr/>
            </p:nvSpPr>
            <p:spPr bwMode="auto">
              <a:xfrm>
                <a:off x="0" y="6846"/>
                <a:ext cx="150" cy="326"/>
              </a:xfrm>
              <a:prstGeom prst="rect">
                <a:avLst/>
              </a:prstGeom>
              <a:noFill/>
              <a:ln w="9525">
                <a:noFill/>
                <a:miter lim="800000"/>
                <a:headEnd/>
                <a:tailEnd/>
              </a:ln>
            </p:spPr>
            <p:txBody>
              <a:bodyPr lIns="72000" tIns="0" rIns="0" bIns="0" anchor="ctr"/>
              <a:lstStyle/>
              <a:p>
                <a:pPr algn="ctr">
                  <a:lnSpc>
                    <a:spcPct val="100000"/>
                  </a:lnSpc>
                  <a:buClrTx/>
                  <a:buSzTx/>
                  <a:buFontTx/>
                  <a:buNone/>
                </a:pPr>
                <a:r>
                  <a:rPr lang="es-AR" sz="1600" dirty="0">
                    <a:solidFill>
                      <a:schemeClr val="tx1"/>
                    </a:solidFill>
                    <a:cs typeface="Arial" charset="0"/>
                  </a:rPr>
                  <a:t>20</a:t>
                </a:r>
                <a:endParaRPr lang="es-AR" sz="3600" dirty="0">
                  <a:solidFill>
                    <a:schemeClr val="tx1"/>
                  </a:solidFill>
                  <a:latin typeface="Times New Roman" pitchFamily="18" charset="0"/>
                </a:endParaRPr>
              </a:p>
            </p:txBody>
          </p:sp>
          <p:sp>
            <p:nvSpPr>
              <p:cNvPr id="78078" name="Rectangle 4354"/>
              <p:cNvSpPr>
                <a:spLocks noChangeArrowheads="1"/>
              </p:cNvSpPr>
              <p:nvPr/>
            </p:nvSpPr>
            <p:spPr bwMode="auto">
              <a:xfrm>
                <a:off x="0" y="6846"/>
                <a:ext cx="150"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45" name="Group 4355"/>
            <p:cNvGrpSpPr>
              <a:grpSpLocks/>
            </p:cNvGrpSpPr>
            <p:nvPr/>
          </p:nvGrpSpPr>
          <p:grpSpPr bwMode="auto">
            <a:xfrm>
              <a:off x="1878" y="1410"/>
              <a:ext cx="520" cy="166"/>
              <a:chOff x="150" y="6846"/>
              <a:chExt cx="520" cy="326"/>
            </a:xfrm>
          </p:grpSpPr>
          <p:sp>
            <p:nvSpPr>
              <p:cNvPr id="78075" name="Rectangle 4356"/>
              <p:cNvSpPr>
                <a:spLocks noChangeArrowheads="1"/>
              </p:cNvSpPr>
              <p:nvPr/>
            </p:nvSpPr>
            <p:spPr bwMode="auto">
              <a:xfrm>
                <a:off x="150" y="6846"/>
                <a:ext cx="520"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rgbClr val="000080"/>
                    </a:solidFill>
                    <a:cs typeface="Arial" charset="0"/>
                  </a:rPr>
                  <a:t>SIGTSTP</a:t>
                </a:r>
                <a:endParaRPr lang="es-AR" sz="3600" dirty="0">
                  <a:solidFill>
                    <a:schemeClr val="tx1"/>
                  </a:solidFill>
                  <a:latin typeface="Times New Roman" pitchFamily="18" charset="0"/>
                </a:endParaRPr>
              </a:p>
            </p:txBody>
          </p:sp>
          <p:sp>
            <p:nvSpPr>
              <p:cNvPr id="78076" name="Rectangle 4357"/>
              <p:cNvSpPr>
                <a:spLocks noChangeArrowheads="1"/>
              </p:cNvSpPr>
              <p:nvPr/>
            </p:nvSpPr>
            <p:spPr bwMode="auto">
              <a:xfrm>
                <a:off x="150" y="6846"/>
                <a:ext cx="520"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46" name="Group 4358"/>
            <p:cNvGrpSpPr>
              <a:grpSpLocks/>
            </p:cNvGrpSpPr>
            <p:nvPr/>
          </p:nvGrpSpPr>
          <p:grpSpPr bwMode="auto">
            <a:xfrm>
              <a:off x="2398" y="1410"/>
              <a:ext cx="574" cy="166"/>
              <a:chOff x="670" y="6846"/>
              <a:chExt cx="574" cy="326"/>
            </a:xfrm>
          </p:grpSpPr>
          <p:sp>
            <p:nvSpPr>
              <p:cNvPr id="78073" name="Rectangle 4359"/>
              <p:cNvSpPr>
                <a:spLocks noChangeArrowheads="1"/>
              </p:cNvSpPr>
              <p:nvPr/>
            </p:nvSpPr>
            <p:spPr bwMode="auto">
              <a:xfrm>
                <a:off x="670" y="6846"/>
                <a:ext cx="574"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chemeClr val="tx1"/>
                    </a:solidFill>
                    <a:cs typeface="Arial" charset="0"/>
                  </a:rPr>
                  <a:t>Stop</a:t>
                </a:r>
                <a:endParaRPr lang="es-AR" sz="3600" dirty="0">
                  <a:solidFill>
                    <a:schemeClr val="tx1"/>
                  </a:solidFill>
                  <a:latin typeface="Times New Roman" pitchFamily="18" charset="0"/>
                </a:endParaRPr>
              </a:p>
            </p:txBody>
          </p:sp>
          <p:sp>
            <p:nvSpPr>
              <p:cNvPr id="78074" name="Rectangle 4360"/>
              <p:cNvSpPr>
                <a:spLocks noChangeArrowheads="1"/>
              </p:cNvSpPr>
              <p:nvPr/>
            </p:nvSpPr>
            <p:spPr bwMode="auto">
              <a:xfrm>
                <a:off x="670" y="6846"/>
                <a:ext cx="574"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47" name="Group 4361"/>
            <p:cNvGrpSpPr>
              <a:grpSpLocks/>
            </p:cNvGrpSpPr>
            <p:nvPr/>
          </p:nvGrpSpPr>
          <p:grpSpPr bwMode="auto">
            <a:xfrm>
              <a:off x="2972" y="1410"/>
              <a:ext cx="1436" cy="166"/>
              <a:chOff x="1244" y="6846"/>
              <a:chExt cx="1436" cy="326"/>
            </a:xfrm>
          </p:grpSpPr>
          <p:sp>
            <p:nvSpPr>
              <p:cNvPr id="78071" name="Rectangle 4362"/>
              <p:cNvSpPr>
                <a:spLocks noChangeArrowheads="1"/>
              </p:cNvSpPr>
              <p:nvPr/>
            </p:nvSpPr>
            <p:spPr bwMode="auto">
              <a:xfrm>
                <a:off x="1244" y="6846"/>
                <a:ext cx="1436"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chemeClr val="tx1"/>
                    </a:solidFill>
                    <a:cs typeface="Arial" charset="0"/>
                  </a:rPr>
                  <a:t>Idem </a:t>
                </a:r>
                <a:r>
                  <a:rPr lang="es-AR" sz="1600" dirty="0">
                    <a:cs typeface="Arial" charset="0"/>
                  </a:rPr>
                  <a:t>SIGSTOP</a:t>
                </a:r>
                <a:r>
                  <a:rPr lang="es-AR" sz="1600" dirty="0">
                    <a:solidFill>
                      <a:schemeClr val="tx1"/>
                    </a:solidFill>
                    <a:cs typeface="Arial" charset="0"/>
                  </a:rPr>
                  <a:t> enviada por la tty (CTRL+Z)</a:t>
                </a:r>
                <a:endParaRPr lang="es-AR" sz="3600" dirty="0">
                  <a:solidFill>
                    <a:schemeClr val="tx1"/>
                  </a:solidFill>
                  <a:latin typeface="Times New Roman" pitchFamily="18" charset="0"/>
                </a:endParaRPr>
              </a:p>
            </p:txBody>
          </p:sp>
          <p:sp>
            <p:nvSpPr>
              <p:cNvPr id="78072" name="Rectangle 4363"/>
              <p:cNvSpPr>
                <a:spLocks noChangeArrowheads="1"/>
              </p:cNvSpPr>
              <p:nvPr/>
            </p:nvSpPr>
            <p:spPr bwMode="auto">
              <a:xfrm>
                <a:off x="1244" y="6846"/>
                <a:ext cx="1436"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48" name="Group 4364"/>
            <p:cNvGrpSpPr>
              <a:grpSpLocks/>
            </p:cNvGrpSpPr>
            <p:nvPr/>
          </p:nvGrpSpPr>
          <p:grpSpPr bwMode="auto">
            <a:xfrm>
              <a:off x="4408" y="1410"/>
              <a:ext cx="285" cy="166"/>
              <a:chOff x="2680" y="6846"/>
              <a:chExt cx="285" cy="326"/>
            </a:xfrm>
          </p:grpSpPr>
          <p:sp>
            <p:nvSpPr>
              <p:cNvPr id="78069" name="Rectangle 4365"/>
              <p:cNvSpPr>
                <a:spLocks noChangeArrowheads="1"/>
              </p:cNvSpPr>
              <p:nvPr/>
            </p:nvSpPr>
            <p:spPr bwMode="auto">
              <a:xfrm>
                <a:off x="2680" y="6846"/>
                <a:ext cx="285"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chemeClr val="tx1"/>
                    </a:solidFill>
                    <a:cs typeface="Arial" charset="0"/>
                  </a:rPr>
                  <a:t>Si</a:t>
                </a:r>
                <a:endParaRPr lang="es-AR" sz="3600" dirty="0">
                  <a:solidFill>
                    <a:schemeClr val="tx1"/>
                  </a:solidFill>
                  <a:latin typeface="Times New Roman" pitchFamily="18" charset="0"/>
                </a:endParaRPr>
              </a:p>
            </p:txBody>
          </p:sp>
          <p:sp>
            <p:nvSpPr>
              <p:cNvPr id="78070" name="Rectangle 4366"/>
              <p:cNvSpPr>
                <a:spLocks noChangeArrowheads="1"/>
              </p:cNvSpPr>
              <p:nvPr/>
            </p:nvSpPr>
            <p:spPr bwMode="auto">
              <a:xfrm>
                <a:off x="2680" y="6846"/>
                <a:ext cx="285"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49" name="Group 4367"/>
            <p:cNvGrpSpPr>
              <a:grpSpLocks/>
            </p:cNvGrpSpPr>
            <p:nvPr/>
          </p:nvGrpSpPr>
          <p:grpSpPr bwMode="auto">
            <a:xfrm>
              <a:off x="1728" y="1576"/>
              <a:ext cx="150" cy="166"/>
              <a:chOff x="0" y="7172"/>
              <a:chExt cx="150" cy="326"/>
            </a:xfrm>
          </p:grpSpPr>
          <p:sp>
            <p:nvSpPr>
              <p:cNvPr id="78067" name="Rectangle 4368"/>
              <p:cNvSpPr>
                <a:spLocks noChangeArrowheads="1"/>
              </p:cNvSpPr>
              <p:nvPr/>
            </p:nvSpPr>
            <p:spPr bwMode="auto">
              <a:xfrm>
                <a:off x="0" y="7172"/>
                <a:ext cx="150" cy="326"/>
              </a:xfrm>
              <a:prstGeom prst="rect">
                <a:avLst/>
              </a:prstGeom>
              <a:noFill/>
              <a:ln w="9525">
                <a:noFill/>
                <a:miter lim="800000"/>
                <a:headEnd/>
                <a:tailEnd/>
              </a:ln>
            </p:spPr>
            <p:txBody>
              <a:bodyPr lIns="72000" tIns="0" rIns="0" bIns="0" anchor="ctr"/>
              <a:lstStyle/>
              <a:p>
                <a:pPr algn="ctr">
                  <a:lnSpc>
                    <a:spcPct val="100000"/>
                  </a:lnSpc>
                  <a:buClrTx/>
                  <a:buSzTx/>
                  <a:buFontTx/>
                  <a:buNone/>
                </a:pPr>
                <a:r>
                  <a:rPr lang="es-AR" sz="1600" dirty="0">
                    <a:solidFill>
                      <a:schemeClr val="tx1"/>
                    </a:solidFill>
                    <a:cs typeface="Arial" charset="0"/>
                  </a:rPr>
                  <a:t>21</a:t>
                </a:r>
                <a:endParaRPr lang="es-AR" sz="3600" dirty="0">
                  <a:solidFill>
                    <a:schemeClr val="tx1"/>
                  </a:solidFill>
                  <a:latin typeface="Times New Roman" pitchFamily="18" charset="0"/>
                </a:endParaRPr>
              </a:p>
            </p:txBody>
          </p:sp>
          <p:sp>
            <p:nvSpPr>
              <p:cNvPr id="78068" name="Rectangle 4369"/>
              <p:cNvSpPr>
                <a:spLocks noChangeArrowheads="1"/>
              </p:cNvSpPr>
              <p:nvPr/>
            </p:nvSpPr>
            <p:spPr bwMode="auto">
              <a:xfrm>
                <a:off x="0" y="7172"/>
                <a:ext cx="150"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50" name="Group 4370"/>
            <p:cNvGrpSpPr>
              <a:grpSpLocks/>
            </p:cNvGrpSpPr>
            <p:nvPr/>
          </p:nvGrpSpPr>
          <p:grpSpPr bwMode="auto">
            <a:xfrm>
              <a:off x="1878" y="1576"/>
              <a:ext cx="520" cy="166"/>
              <a:chOff x="150" y="7172"/>
              <a:chExt cx="520" cy="326"/>
            </a:xfrm>
          </p:grpSpPr>
          <p:sp>
            <p:nvSpPr>
              <p:cNvPr id="78065" name="Rectangle 4371"/>
              <p:cNvSpPr>
                <a:spLocks noChangeArrowheads="1"/>
              </p:cNvSpPr>
              <p:nvPr/>
            </p:nvSpPr>
            <p:spPr bwMode="auto">
              <a:xfrm>
                <a:off x="150" y="7172"/>
                <a:ext cx="520"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rgbClr val="000080"/>
                    </a:solidFill>
                    <a:cs typeface="Arial" charset="0"/>
                  </a:rPr>
                  <a:t>SIGTTIN</a:t>
                </a:r>
                <a:endParaRPr lang="es-AR" sz="3600" dirty="0">
                  <a:solidFill>
                    <a:schemeClr val="tx1"/>
                  </a:solidFill>
                  <a:latin typeface="Times New Roman" pitchFamily="18" charset="0"/>
                </a:endParaRPr>
              </a:p>
            </p:txBody>
          </p:sp>
          <p:sp>
            <p:nvSpPr>
              <p:cNvPr id="78066" name="Rectangle 4372"/>
              <p:cNvSpPr>
                <a:spLocks noChangeArrowheads="1"/>
              </p:cNvSpPr>
              <p:nvPr/>
            </p:nvSpPr>
            <p:spPr bwMode="auto">
              <a:xfrm>
                <a:off x="150" y="7172"/>
                <a:ext cx="520"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51" name="Group 4373"/>
            <p:cNvGrpSpPr>
              <a:grpSpLocks/>
            </p:cNvGrpSpPr>
            <p:nvPr/>
          </p:nvGrpSpPr>
          <p:grpSpPr bwMode="auto">
            <a:xfrm>
              <a:off x="2398" y="1576"/>
              <a:ext cx="574" cy="166"/>
              <a:chOff x="670" y="7172"/>
              <a:chExt cx="574" cy="326"/>
            </a:xfrm>
          </p:grpSpPr>
          <p:sp>
            <p:nvSpPr>
              <p:cNvPr id="78063" name="Rectangle 4374"/>
              <p:cNvSpPr>
                <a:spLocks noChangeArrowheads="1"/>
              </p:cNvSpPr>
              <p:nvPr/>
            </p:nvSpPr>
            <p:spPr bwMode="auto">
              <a:xfrm>
                <a:off x="670" y="7172"/>
                <a:ext cx="574"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chemeClr val="tx1"/>
                    </a:solidFill>
                    <a:cs typeface="Arial" charset="0"/>
                  </a:rPr>
                  <a:t>Stop</a:t>
                </a:r>
                <a:endParaRPr lang="es-AR" sz="3600" dirty="0">
                  <a:solidFill>
                    <a:schemeClr val="tx1"/>
                  </a:solidFill>
                  <a:latin typeface="Times New Roman" pitchFamily="18" charset="0"/>
                </a:endParaRPr>
              </a:p>
            </p:txBody>
          </p:sp>
          <p:sp>
            <p:nvSpPr>
              <p:cNvPr id="78064" name="Rectangle 4375"/>
              <p:cNvSpPr>
                <a:spLocks noChangeArrowheads="1"/>
              </p:cNvSpPr>
              <p:nvPr/>
            </p:nvSpPr>
            <p:spPr bwMode="auto">
              <a:xfrm>
                <a:off x="670" y="7172"/>
                <a:ext cx="574"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52" name="Group 4376"/>
            <p:cNvGrpSpPr>
              <a:grpSpLocks/>
            </p:cNvGrpSpPr>
            <p:nvPr/>
          </p:nvGrpSpPr>
          <p:grpSpPr bwMode="auto">
            <a:xfrm>
              <a:off x="2972" y="1576"/>
              <a:ext cx="1436" cy="166"/>
              <a:chOff x="1244" y="7172"/>
              <a:chExt cx="1436" cy="326"/>
            </a:xfrm>
          </p:grpSpPr>
          <p:sp>
            <p:nvSpPr>
              <p:cNvPr id="78061" name="Rectangle 4377"/>
              <p:cNvSpPr>
                <a:spLocks noChangeArrowheads="1"/>
              </p:cNvSpPr>
              <p:nvPr/>
            </p:nvSpPr>
            <p:spPr bwMode="auto">
              <a:xfrm>
                <a:off x="1244" y="7172"/>
                <a:ext cx="1436"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chemeClr val="tx1"/>
                    </a:solidFill>
                    <a:cs typeface="Arial" charset="0"/>
                  </a:rPr>
                  <a:t>Proceso Background requiere entrada</a:t>
                </a:r>
                <a:endParaRPr lang="es-AR" sz="3600" dirty="0">
                  <a:solidFill>
                    <a:schemeClr val="tx1"/>
                  </a:solidFill>
                  <a:latin typeface="Times New Roman" pitchFamily="18" charset="0"/>
                </a:endParaRPr>
              </a:p>
            </p:txBody>
          </p:sp>
          <p:sp>
            <p:nvSpPr>
              <p:cNvPr id="78062" name="Rectangle 4378"/>
              <p:cNvSpPr>
                <a:spLocks noChangeArrowheads="1"/>
              </p:cNvSpPr>
              <p:nvPr/>
            </p:nvSpPr>
            <p:spPr bwMode="auto">
              <a:xfrm>
                <a:off x="1244" y="7172"/>
                <a:ext cx="1436"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53" name="Group 4379"/>
            <p:cNvGrpSpPr>
              <a:grpSpLocks/>
            </p:cNvGrpSpPr>
            <p:nvPr/>
          </p:nvGrpSpPr>
          <p:grpSpPr bwMode="auto">
            <a:xfrm>
              <a:off x="4408" y="1576"/>
              <a:ext cx="285" cy="166"/>
              <a:chOff x="2680" y="7172"/>
              <a:chExt cx="285" cy="326"/>
            </a:xfrm>
          </p:grpSpPr>
          <p:sp>
            <p:nvSpPr>
              <p:cNvPr id="78059" name="Rectangle 4380"/>
              <p:cNvSpPr>
                <a:spLocks noChangeArrowheads="1"/>
              </p:cNvSpPr>
              <p:nvPr/>
            </p:nvSpPr>
            <p:spPr bwMode="auto">
              <a:xfrm>
                <a:off x="2680" y="7172"/>
                <a:ext cx="285"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chemeClr val="tx1"/>
                    </a:solidFill>
                    <a:cs typeface="Arial" charset="0"/>
                  </a:rPr>
                  <a:t>Si</a:t>
                </a:r>
                <a:endParaRPr lang="es-AR" sz="3600" dirty="0">
                  <a:solidFill>
                    <a:schemeClr val="tx1"/>
                  </a:solidFill>
                  <a:latin typeface="Times New Roman" pitchFamily="18" charset="0"/>
                </a:endParaRPr>
              </a:p>
            </p:txBody>
          </p:sp>
          <p:sp>
            <p:nvSpPr>
              <p:cNvPr id="78060" name="Rectangle 4381"/>
              <p:cNvSpPr>
                <a:spLocks noChangeArrowheads="1"/>
              </p:cNvSpPr>
              <p:nvPr/>
            </p:nvSpPr>
            <p:spPr bwMode="auto">
              <a:xfrm>
                <a:off x="2680" y="7172"/>
                <a:ext cx="285"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54" name="Group 4382"/>
            <p:cNvGrpSpPr>
              <a:grpSpLocks/>
            </p:cNvGrpSpPr>
            <p:nvPr/>
          </p:nvGrpSpPr>
          <p:grpSpPr bwMode="auto">
            <a:xfrm>
              <a:off x="1728" y="1742"/>
              <a:ext cx="150" cy="166"/>
              <a:chOff x="0" y="7498"/>
              <a:chExt cx="150" cy="326"/>
            </a:xfrm>
          </p:grpSpPr>
          <p:sp>
            <p:nvSpPr>
              <p:cNvPr id="78057" name="Rectangle 4383"/>
              <p:cNvSpPr>
                <a:spLocks noChangeArrowheads="1"/>
              </p:cNvSpPr>
              <p:nvPr/>
            </p:nvSpPr>
            <p:spPr bwMode="auto">
              <a:xfrm>
                <a:off x="0" y="7498"/>
                <a:ext cx="150" cy="326"/>
              </a:xfrm>
              <a:prstGeom prst="rect">
                <a:avLst/>
              </a:prstGeom>
              <a:noFill/>
              <a:ln w="9525">
                <a:noFill/>
                <a:miter lim="800000"/>
                <a:headEnd/>
                <a:tailEnd/>
              </a:ln>
            </p:spPr>
            <p:txBody>
              <a:bodyPr lIns="72000" tIns="0" rIns="0" bIns="0" anchor="ctr"/>
              <a:lstStyle/>
              <a:p>
                <a:pPr algn="ctr">
                  <a:lnSpc>
                    <a:spcPct val="100000"/>
                  </a:lnSpc>
                  <a:buClrTx/>
                  <a:buSzTx/>
                  <a:buFontTx/>
                  <a:buNone/>
                </a:pPr>
                <a:r>
                  <a:rPr lang="es-AR" sz="1600" dirty="0">
                    <a:solidFill>
                      <a:schemeClr val="tx1"/>
                    </a:solidFill>
                    <a:cs typeface="Arial" charset="0"/>
                  </a:rPr>
                  <a:t>22</a:t>
                </a:r>
                <a:endParaRPr lang="es-AR" sz="3600" dirty="0">
                  <a:solidFill>
                    <a:schemeClr val="tx1"/>
                  </a:solidFill>
                  <a:latin typeface="Times New Roman" pitchFamily="18" charset="0"/>
                </a:endParaRPr>
              </a:p>
            </p:txBody>
          </p:sp>
          <p:sp>
            <p:nvSpPr>
              <p:cNvPr id="78058" name="Rectangle 4384"/>
              <p:cNvSpPr>
                <a:spLocks noChangeArrowheads="1"/>
              </p:cNvSpPr>
              <p:nvPr/>
            </p:nvSpPr>
            <p:spPr bwMode="auto">
              <a:xfrm>
                <a:off x="0" y="7498"/>
                <a:ext cx="150"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55" name="Group 4385"/>
            <p:cNvGrpSpPr>
              <a:grpSpLocks/>
            </p:cNvGrpSpPr>
            <p:nvPr/>
          </p:nvGrpSpPr>
          <p:grpSpPr bwMode="auto">
            <a:xfrm>
              <a:off x="1878" y="1742"/>
              <a:ext cx="520" cy="166"/>
              <a:chOff x="150" y="7498"/>
              <a:chExt cx="520" cy="326"/>
            </a:xfrm>
          </p:grpSpPr>
          <p:sp>
            <p:nvSpPr>
              <p:cNvPr id="78055" name="Rectangle 4386"/>
              <p:cNvSpPr>
                <a:spLocks noChangeArrowheads="1"/>
              </p:cNvSpPr>
              <p:nvPr/>
            </p:nvSpPr>
            <p:spPr bwMode="auto">
              <a:xfrm>
                <a:off x="150" y="7498"/>
                <a:ext cx="520"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rgbClr val="000080"/>
                    </a:solidFill>
                    <a:cs typeface="Arial" charset="0"/>
                  </a:rPr>
                  <a:t>SIGTTOU</a:t>
                </a:r>
                <a:endParaRPr lang="es-AR" sz="3600" dirty="0">
                  <a:solidFill>
                    <a:schemeClr val="tx1"/>
                  </a:solidFill>
                  <a:latin typeface="Times New Roman" pitchFamily="18" charset="0"/>
                </a:endParaRPr>
              </a:p>
            </p:txBody>
          </p:sp>
          <p:sp>
            <p:nvSpPr>
              <p:cNvPr id="78056" name="Rectangle 4387"/>
              <p:cNvSpPr>
                <a:spLocks noChangeArrowheads="1"/>
              </p:cNvSpPr>
              <p:nvPr/>
            </p:nvSpPr>
            <p:spPr bwMode="auto">
              <a:xfrm>
                <a:off x="150" y="7498"/>
                <a:ext cx="520"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56" name="Group 4388"/>
            <p:cNvGrpSpPr>
              <a:grpSpLocks/>
            </p:cNvGrpSpPr>
            <p:nvPr/>
          </p:nvGrpSpPr>
          <p:grpSpPr bwMode="auto">
            <a:xfrm>
              <a:off x="2398" y="1742"/>
              <a:ext cx="574" cy="166"/>
              <a:chOff x="670" y="7498"/>
              <a:chExt cx="574" cy="326"/>
            </a:xfrm>
          </p:grpSpPr>
          <p:sp>
            <p:nvSpPr>
              <p:cNvPr id="78053" name="Rectangle 4389"/>
              <p:cNvSpPr>
                <a:spLocks noChangeArrowheads="1"/>
              </p:cNvSpPr>
              <p:nvPr/>
            </p:nvSpPr>
            <p:spPr bwMode="auto">
              <a:xfrm>
                <a:off x="670" y="7498"/>
                <a:ext cx="574"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chemeClr val="tx1"/>
                    </a:solidFill>
                    <a:cs typeface="Arial" charset="0"/>
                  </a:rPr>
                  <a:t>Stop</a:t>
                </a:r>
                <a:endParaRPr lang="es-AR" sz="3600" dirty="0">
                  <a:solidFill>
                    <a:schemeClr val="tx1"/>
                  </a:solidFill>
                  <a:latin typeface="Times New Roman" pitchFamily="18" charset="0"/>
                </a:endParaRPr>
              </a:p>
            </p:txBody>
          </p:sp>
          <p:sp>
            <p:nvSpPr>
              <p:cNvPr id="78054" name="Rectangle 4390"/>
              <p:cNvSpPr>
                <a:spLocks noChangeArrowheads="1"/>
              </p:cNvSpPr>
              <p:nvPr/>
            </p:nvSpPr>
            <p:spPr bwMode="auto">
              <a:xfrm>
                <a:off x="670" y="7498"/>
                <a:ext cx="574"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57" name="Group 4391"/>
            <p:cNvGrpSpPr>
              <a:grpSpLocks/>
            </p:cNvGrpSpPr>
            <p:nvPr/>
          </p:nvGrpSpPr>
          <p:grpSpPr bwMode="auto">
            <a:xfrm>
              <a:off x="2972" y="1742"/>
              <a:ext cx="1436" cy="166"/>
              <a:chOff x="1244" y="7498"/>
              <a:chExt cx="1436" cy="326"/>
            </a:xfrm>
          </p:grpSpPr>
          <p:sp>
            <p:nvSpPr>
              <p:cNvPr id="78051" name="Rectangle 4392"/>
              <p:cNvSpPr>
                <a:spLocks noChangeArrowheads="1"/>
              </p:cNvSpPr>
              <p:nvPr/>
            </p:nvSpPr>
            <p:spPr bwMode="auto">
              <a:xfrm>
                <a:off x="1244" y="7498"/>
                <a:ext cx="1436"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chemeClr val="tx1"/>
                    </a:solidFill>
                    <a:cs typeface="Arial" charset="0"/>
                  </a:rPr>
                  <a:t>Proceso Background requiere salida</a:t>
                </a:r>
              </a:p>
            </p:txBody>
          </p:sp>
          <p:sp>
            <p:nvSpPr>
              <p:cNvPr id="78052" name="Rectangle 4393"/>
              <p:cNvSpPr>
                <a:spLocks noChangeArrowheads="1"/>
              </p:cNvSpPr>
              <p:nvPr/>
            </p:nvSpPr>
            <p:spPr bwMode="auto">
              <a:xfrm>
                <a:off x="1244" y="7498"/>
                <a:ext cx="1436"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58" name="Group 4394"/>
            <p:cNvGrpSpPr>
              <a:grpSpLocks/>
            </p:cNvGrpSpPr>
            <p:nvPr/>
          </p:nvGrpSpPr>
          <p:grpSpPr bwMode="auto">
            <a:xfrm>
              <a:off x="4408" y="1742"/>
              <a:ext cx="285" cy="166"/>
              <a:chOff x="2680" y="7498"/>
              <a:chExt cx="285" cy="326"/>
            </a:xfrm>
          </p:grpSpPr>
          <p:sp>
            <p:nvSpPr>
              <p:cNvPr id="78049" name="Rectangle 4395"/>
              <p:cNvSpPr>
                <a:spLocks noChangeArrowheads="1"/>
              </p:cNvSpPr>
              <p:nvPr/>
            </p:nvSpPr>
            <p:spPr bwMode="auto">
              <a:xfrm>
                <a:off x="2680" y="7498"/>
                <a:ext cx="285"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chemeClr val="tx1"/>
                    </a:solidFill>
                    <a:cs typeface="Arial" charset="0"/>
                  </a:rPr>
                  <a:t>Si</a:t>
                </a:r>
                <a:endParaRPr lang="es-AR" sz="3600" dirty="0">
                  <a:solidFill>
                    <a:schemeClr val="tx1"/>
                  </a:solidFill>
                  <a:latin typeface="Times New Roman" pitchFamily="18" charset="0"/>
                </a:endParaRPr>
              </a:p>
            </p:txBody>
          </p:sp>
          <p:sp>
            <p:nvSpPr>
              <p:cNvPr id="78050" name="Rectangle 4396"/>
              <p:cNvSpPr>
                <a:spLocks noChangeArrowheads="1"/>
              </p:cNvSpPr>
              <p:nvPr/>
            </p:nvSpPr>
            <p:spPr bwMode="auto">
              <a:xfrm>
                <a:off x="2680" y="7498"/>
                <a:ext cx="285"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59" name="Group 4397"/>
            <p:cNvGrpSpPr>
              <a:grpSpLocks/>
            </p:cNvGrpSpPr>
            <p:nvPr/>
          </p:nvGrpSpPr>
          <p:grpSpPr bwMode="auto">
            <a:xfrm>
              <a:off x="1728" y="1908"/>
              <a:ext cx="150" cy="166"/>
              <a:chOff x="0" y="7824"/>
              <a:chExt cx="150" cy="326"/>
            </a:xfrm>
          </p:grpSpPr>
          <p:sp>
            <p:nvSpPr>
              <p:cNvPr id="78047" name="Rectangle 4398"/>
              <p:cNvSpPr>
                <a:spLocks noChangeArrowheads="1"/>
              </p:cNvSpPr>
              <p:nvPr/>
            </p:nvSpPr>
            <p:spPr bwMode="auto">
              <a:xfrm>
                <a:off x="0" y="7824"/>
                <a:ext cx="150" cy="326"/>
              </a:xfrm>
              <a:prstGeom prst="rect">
                <a:avLst/>
              </a:prstGeom>
              <a:noFill/>
              <a:ln w="9525">
                <a:noFill/>
                <a:miter lim="800000"/>
                <a:headEnd/>
                <a:tailEnd/>
              </a:ln>
            </p:spPr>
            <p:txBody>
              <a:bodyPr lIns="72000" tIns="0" rIns="0" bIns="0" anchor="ctr"/>
              <a:lstStyle/>
              <a:p>
                <a:pPr algn="ctr">
                  <a:lnSpc>
                    <a:spcPct val="100000"/>
                  </a:lnSpc>
                  <a:buClrTx/>
                  <a:buSzTx/>
                  <a:buFontTx/>
                  <a:buNone/>
                </a:pPr>
                <a:r>
                  <a:rPr lang="es-AR" sz="1600" dirty="0">
                    <a:solidFill>
                      <a:schemeClr val="tx1"/>
                    </a:solidFill>
                    <a:cs typeface="Arial" charset="0"/>
                  </a:rPr>
                  <a:t>23</a:t>
                </a:r>
                <a:endParaRPr lang="es-AR" sz="3600" dirty="0">
                  <a:solidFill>
                    <a:schemeClr val="tx1"/>
                  </a:solidFill>
                  <a:latin typeface="Times New Roman" pitchFamily="18" charset="0"/>
                </a:endParaRPr>
              </a:p>
            </p:txBody>
          </p:sp>
          <p:sp>
            <p:nvSpPr>
              <p:cNvPr id="78048" name="Rectangle 4399"/>
              <p:cNvSpPr>
                <a:spLocks noChangeArrowheads="1"/>
              </p:cNvSpPr>
              <p:nvPr/>
            </p:nvSpPr>
            <p:spPr bwMode="auto">
              <a:xfrm>
                <a:off x="0" y="7824"/>
                <a:ext cx="150"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60" name="Group 4400"/>
            <p:cNvGrpSpPr>
              <a:grpSpLocks/>
            </p:cNvGrpSpPr>
            <p:nvPr/>
          </p:nvGrpSpPr>
          <p:grpSpPr bwMode="auto">
            <a:xfrm>
              <a:off x="1878" y="1908"/>
              <a:ext cx="520" cy="166"/>
              <a:chOff x="150" y="7824"/>
              <a:chExt cx="520" cy="326"/>
            </a:xfrm>
          </p:grpSpPr>
          <p:sp>
            <p:nvSpPr>
              <p:cNvPr id="78045" name="Rectangle 4401"/>
              <p:cNvSpPr>
                <a:spLocks noChangeArrowheads="1"/>
              </p:cNvSpPr>
              <p:nvPr/>
            </p:nvSpPr>
            <p:spPr bwMode="auto">
              <a:xfrm>
                <a:off x="150" y="7824"/>
                <a:ext cx="520"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rgbClr val="000080"/>
                    </a:solidFill>
                    <a:cs typeface="Arial" charset="0"/>
                  </a:rPr>
                  <a:t>SIGURG</a:t>
                </a:r>
                <a:endParaRPr lang="es-AR" sz="3600" dirty="0">
                  <a:solidFill>
                    <a:schemeClr val="tx1"/>
                  </a:solidFill>
                  <a:latin typeface="Times New Roman" pitchFamily="18" charset="0"/>
                </a:endParaRPr>
              </a:p>
            </p:txBody>
          </p:sp>
          <p:sp>
            <p:nvSpPr>
              <p:cNvPr id="78046" name="Rectangle 4402"/>
              <p:cNvSpPr>
                <a:spLocks noChangeArrowheads="1"/>
              </p:cNvSpPr>
              <p:nvPr/>
            </p:nvSpPr>
            <p:spPr bwMode="auto">
              <a:xfrm>
                <a:off x="150" y="7824"/>
                <a:ext cx="520"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61" name="Group 4403"/>
            <p:cNvGrpSpPr>
              <a:grpSpLocks/>
            </p:cNvGrpSpPr>
            <p:nvPr/>
          </p:nvGrpSpPr>
          <p:grpSpPr bwMode="auto">
            <a:xfrm>
              <a:off x="2398" y="1908"/>
              <a:ext cx="574" cy="166"/>
              <a:chOff x="670" y="7824"/>
              <a:chExt cx="574" cy="326"/>
            </a:xfrm>
          </p:grpSpPr>
          <p:sp>
            <p:nvSpPr>
              <p:cNvPr id="78043" name="Rectangle 4404"/>
              <p:cNvSpPr>
                <a:spLocks noChangeArrowheads="1"/>
              </p:cNvSpPr>
              <p:nvPr/>
            </p:nvSpPr>
            <p:spPr bwMode="auto">
              <a:xfrm>
                <a:off x="670" y="7824"/>
                <a:ext cx="574"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chemeClr val="tx1"/>
                    </a:solidFill>
                    <a:cs typeface="Arial" charset="0"/>
                  </a:rPr>
                  <a:t>Ignore</a:t>
                </a:r>
                <a:endParaRPr lang="es-AR" sz="3600" dirty="0">
                  <a:solidFill>
                    <a:schemeClr val="tx1"/>
                  </a:solidFill>
                  <a:latin typeface="Times New Roman" pitchFamily="18" charset="0"/>
                </a:endParaRPr>
              </a:p>
            </p:txBody>
          </p:sp>
          <p:sp>
            <p:nvSpPr>
              <p:cNvPr id="78044" name="Rectangle 4405"/>
              <p:cNvSpPr>
                <a:spLocks noChangeArrowheads="1"/>
              </p:cNvSpPr>
              <p:nvPr/>
            </p:nvSpPr>
            <p:spPr bwMode="auto">
              <a:xfrm>
                <a:off x="670" y="7824"/>
                <a:ext cx="574"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62" name="Group 4406"/>
            <p:cNvGrpSpPr>
              <a:grpSpLocks/>
            </p:cNvGrpSpPr>
            <p:nvPr/>
          </p:nvGrpSpPr>
          <p:grpSpPr bwMode="auto">
            <a:xfrm>
              <a:off x="2972" y="1908"/>
              <a:ext cx="1436" cy="166"/>
              <a:chOff x="1244" y="7824"/>
              <a:chExt cx="1436" cy="326"/>
            </a:xfrm>
          </p:grpSpPr>
          <p:sp>
            <p:nvSpPr>
              <p:cNvPr id="78041" name="Rectangle 4407"/>
              <p:cNvSpPr>
                <a:spLocks noChangeArrowheads="1"/>
              </p:cNvSpPr>
              <p:nvPr/>
            </p:nvSpPr>
            <p:spPr bwMode="auto">
              <a:xfrm>
                <a:off x="1244" y="7824"/>
                <a:ext cx="1436"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chemeClr val="tx1"/>
                    </a:solidFill>
                    <a:cs typeface="Arial" charset="0"/>
                  </a:rPr>
                  <a:t>Condición </a:t>
                </a:r>
                <a:r>
                  <a:rPr lang="es-AR" sz="1600" b="1" dirty="0">
                    <a:solidFill>
                      <a:schemeClr val="tx1"/>
                    </a:solidFill>
                    <a:cs typeface="Arial" charset="0"/>
                  </a:rPr>
                  <a:t>Urgent </a:t>
                </a:r>
                <a:r>
                  <a:rPr lang="es-AR" sz="1600" dirty="0">
                    <a:solidFill>
                      <a:schemeClr val="tx1"/>
                    </a:solidFill>
                    <a:cs typeface="Arial" charset="0"/>
                  </a:rPr>
                  <a:t>en un</a:t>
                </a:r>
                <a:r>
                  <a:rPr lang="es-AR" sz="1600" b="1" dirty="0">
                    <a:solidFill>
                      <a:schemeClr val="tx1"/>
                    </a:solidFill>
                    <a:cs typeface="Arial" charset="0"/>
                  </a:rPr>
                  <a:t> </a:t>
                </a:r>
                <a:r>
                  <a:rPr lang="es-AR" sz="1600" dirty="0">
                    <a:solidFill>
                      <a:schemeClr val="tx1"/>
                    </a:solidFill>
                    <a:cs typeface="Arial" charset="0"/>
                  </a:rPr>
                  <a:t>socket</a:t>
                </a:r>
                <a:endParaRPr lang="es-AR" sz="3600" dirty="0">
                  <a:solidFill>
                    <a:schemeClr val="tx1"/>
                  </a:solidFill>
                  <a:latin typeface="Times New Roman" pitchFamily="18" charset="0"/>
                </a:endParaRPr>
              </a:p>
            </p:txBody>
          </p:sp>
          <p:sp>
            <p:nvSpPr>
              <p:cNvPr id="78042" name="Rectangle 4408"/>
              <p:cNvSpPr>
                <a:spLocks noChangeArrowheads="1"/>
              </p:cNvSpPr>
              <p:nvPr/>
            </p:nvSpPr>
            <p:spPr bwMode="auto">
              <a:xfrm>
                <a:off x="1244" y="7824"/>
                <a:ext cx="1436"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63" name="Group 4409"/>
            <p:cNvGrpSpPr>
              <a:grpSpLocks/>
            </p:cNvGrpSpPr>
            <p:nvPr/>
          </p:nvGrpSpPr>
          <p:grpSpPr bwMode="auto">
            <a:xfrm>
              <a:off x="4408" y="1908"/>
              <a:ext cx="285" cy="166"/>
              <a:chOff x="2680" y="7824"/>
              <a:chExt cx="285" cy="326"/>
            </a:xfrm>
          </p:grpSpPr>
          <p:sp>
            <p:nvSpPr>
              <p:cNvPr id="78039" name="Rectangle 4410"/>
              <p:cNvSpPr>
                <a:spLocks noChangeArrowheads="1"/>
              </p:cNvSpPr>
              <p:nvPr/>
            </p:nvSpPr>
            <p:spPr bwMode="auto">
              <a:xfrm>
                <a:off x="2680" y="7824"/>
                <a:ext cx="285"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chemeClr val="tx1"/>
                    </a:solidFill>
                    <a:cs typeface="Arial" charset="0"/>
                  </a:rPr>
                  <a:t>No</a:t>
                </a:r>
                <a:endParaRPr lang="es-AR" sz="3600" dirty="0">
                  <a:solidFill>
                    <a:schemeClr val="tx1"/>
                  </a:solidFill>
                  <a:latin typeface="Times New Roman" pitchFamily="18" charset="0"/>
                </a:endParaRPr>
              </a:p>
            </p:txBody>
          </p:sp>
          <p:sp>
            <p:nvSpPr>
              <p:cNvPr id="78040" name="Rectangle 4411"/>
              <p:cNvSpPr>
                <a:spLocks noChangeArrowheads="1"/>
              </p:cNvSpPr>
              <p:nvPr/>
            </p:nvSpPr>
            <p:spPr bwMode="auto">
              <a:xfrm>
                <a:off x="2680" y="7824"/>
                <a:ext cx="285"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64" name="Group 4412"/>
            <p:cNvGrpSpPr>
              <a:grpSpLocks/>
            </p:cNvGrpSpPr>
            <p:nvPr/>
          </p:nvGrpSpPr>
          <p:grpSpPr bwMode="auto">
            <a:xfrm>
              <a:off x="1728" y="2074"/>
              <a:ext cx="150" cy="166"/>
              <a:chOff x="0" y="8150"/>
              <a:chExt cx="150" cy="326"/>
            </a:xfrm>
          </p:grpSpPr>
          <p:sp>
            <p:nvSpPr>
              <p:cNvPr id="78037" name="Rectangle 4413"/>
              <p:cNvSpPr>
                <a:spLocks noChangeArrowheads="1"/>
              </p:cNvSpPr>
              <p:nvPr/>
            </p:nvSpPr>
            <p:spPr bwMode="auto">
              <a:xfrm>
                <a:off x="0" y="8150"/>
                <a:ext cx="150" cy="326"/>
              </a:xfrm>
              <a:prstGeom prst="rect">
                <a:avLst/>
              </a:prstGeom>
              <a:noFill/>
              <a:ln w="9525">
                <a:noFill/>
                <a:miter lim="800000"/>
                <a:headEnd/>
                <a:tailEnd/>
              </a:ln>
            </p:spPr>
            <p:txBody>
              <a:bodyPr lIns="72000" tIns="0" rIns="0" bIns="0" anchor="ctr"/>
              <a:lstStyle/>
              <a:p>
                <a:pPr algn="ctr">
                  <a:lnSpc>
                    <a:spcPct val="100000"/>
                  </a:lnSpc>
                  <a:buClrTx/>
                  <a:buSzTx/>
                  <a:buFontTx/>
                  <a:buNone/>
                </a:pPr>
                <a:r>
                  <a:rPr lang="es-AR" sz="1600" dirty="0">
                    <a:solidFill>
                      <a:schemeClr val="tx1"/>
                    </a:solidFill>
                    <a:cs typeface="Arial" charset="0"/>
                  </a:rPr>
                  <a:t>24</a:t>
                </a:r>
                <a:endParaRPr lang="es-AR" sz="3600" dirty="0">
                  <a:solidFill>
                    <a:schemeClr val="tx1"/>
                  </a:solidFill>
                  <a:latin typeface="Times New Roman" pitchFamily="18" charset="0"/>
                </a:endParaRPr>
              </a:p>
            </p:txBody>
          </p:sp>
          <p:sp>
            <p:nvSpPr>
              <p:cNvPr id="78038" name="Rectangle 4414"/>
              <p:cNvSpPr>
                <a:spLocks noChangeArrowheads="1"/>
              </p:cNvSpPr>
              <p:nvPr/>
            </p:nvSpPr>
            <p:spPr bwMode="auto">
              <a:xfrm>
                <a:off x="0" y="8150"/>
                <a:ext cx="150"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65" name="Group 4415"/>
            <p:cNvGrpSpPr>
              <a:grpSpLocks/>
            </p:cNvGrpSpPr>
            <p:nvPr/>
          </p:nvGrpSpPr>
          <p:grpSpPr bwMode="auto">
            <a:xfrm>
              <a:off x="1878" y="2074"/>
              <a:ext cx="520" cy="166"/>
              <a:chOff x="150" y="8150"/>
              <a:chExt cx="520" cy="326"/>
            </a:xfrm>
          </p:grpSpPr>
          <p:sp>
            <p:nvSpPr>
              <p:cNvPr id="78035" name="Rectangle 4416"/>
              <p:cNvSpPr>
                <a:spLocks noChangeArrowheads="1"/>
              </p:cNvSpPr>
              <p:nvPr/>
            </p:nvSpPr>
            <p:spPr bwMode="auto">
              <a:xfrm>
                <a:off x="150" y="8150"/>
                <a:ext cx="520"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rgbClr val="000080"/>
                    </a:solidFill>
                    <a:cs typeface="Arial" charset="0"/>
                  </a:rPr>
                  <a:t>SIGXCPU</a:t>
                </a:r>
                <a:endParaRPr lang="es-AR" sz="3600" dirty="0">
                  <a:solidFill>
                    <a:schemeClr val="tx1"/>
                  </a:solidFill>
                  <a:latin typeface="Times New Roman" pitchFamily="18" charset="0"/>
                </a:endParaRPr>
              </a:p>
            </p:txBody>
          </p:sp>
          <p:sp>
            <p:nvSpPr>
              <p:cNvPr id="78036" name="Rectangle 4417"/>
              <p:cNvSpPr>
                <a:spLocks noChangeArrowheads="1"/>
              </p:cNvSpPr>
              <p:nvPr/>
            </p:nvSpPr>
            <p:spPr bwMode="auto">
              <a:xfrm>
                <a:off x="150" y="8150"/>
                <a:ext cx="520"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66" name="Group 4418"/>
            <p:cNvGrpSpPr>
              <a:grpSpLocks/>
            </p:cNvGrpSpPr>
            <p:nvPr/>
          </p:nvGrpSpPr>
          <p:grpSpPr bwMode="auto">
            <a:xfrm>
              <a:off x="2398" y="2074"/>
              <a:ext cx="574" cy="166"/>
              <a:chOff x="670" y="8150"/>
              <a:chExt cx="574" cy="326"/>
            </a:xfrm>
          </p:grpSpPr>
          <p:sp>
            <p:nvSpPr>
              <p:cNvPr id="78033" name="Rectangle 4419"/>
              <p:cNvSpPr>
                <a:spLocks noChangeArrowheads="1"/>
              </p:cNvSpPr>
              <p:nvPr/>
            </p:nvSpPr>
            <p:spPr bwMode="auto">
              <a:xfrm>
                <a:off x="670" y="8150"/>
                <a:ext cx="574"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chemeClr val="tx1"/>
                    </a:solidFill>
                    <a:cs typeface="Arial" charset="0"/>
                  </a:rPr>
                  <a:t>Abort</a:t>
                </a:r>
                <a:endParaRPr lang="es-AR" sz="3600" dirty="0">
                  <a:solidFill>
                    <a:schemeClr val="tx1"/>
                  </a:solidFill>
                  <a:latin typeface="Times New Roman" pitchFamily="18" charset="0"/>
                </a:endParaRPr>
              </a:p>
            </p:txBody>
          </p:sp>
          <p:sp>
            <p:nvSpPr>
              <p:cNvPr id="78034" name="Rectangle 4420"/>
              <p:cNvSpPr>
                <a:spLocks noChangeArrowheads="1"/>
              </p:cNvSpPr>
              <p:nvPr/>
            </p:nvSpPr>
            <p:spPr bwMode="auto">
              <a:xfrm>
                <a:off x="670" y="8150"/>
                <a:ext cx="574"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67" name="Group 4421"/>
            <p:cNvGrpSpPr>
              <a:grpSpLocks/>
            </p:cNvGrpSpPr>
            <p:nvPr/>
          </p:nvGrpSpPr>
          <p:grpSpPr bwMode="auto">
            <a:xfrm>
              <a:off x="2972" y="2074"/>
              <a:ext cx="1436" cy="166"/>
              <a:chOff x="1244" y="8150"/>
              <a:chExt cx="1436" cy="326"/>
            </a:xfrm>
          </p:grpSpPr>
          <p:sp>
            <p:nvSpPr>
              <p:cNvPr id="78031" name="Rectangle 4422"/>
              <p:cNvSpPr>
                <a:spLocks noChangeArrowheads="1"/>
              </p:cNvSpPr>
              <p:nvPr/>
            </p:nvSpPr>
            <p:spPr bwMode="auto">
              <a:xfrm>
                <a:off x="1244" y="8150"/>
                <a:ext cx="1436"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chemeClr val="tx1"/>
                    </a:solidFill>
                    <a:cs typeface="Arial" charset="0"/>
                  </a:rPr>
                  <a:t>Límite de tiempo de CPU excedido</a:t>
                </a:r>
                <a:endParaRPr lang="es-AR" sz="3600" dirty="0">
                  <a:solidFill>
                    <a:schemeClr val="tx1"/>
                  </a:solidFill>
                  <a:latin typeface="Times New Roman" pitchFamily="18" charset="0"/>
                </a:endParaRPr>
              </a:p>
            </p:txBody>
          </p:sp>
          <p:sp>
            <p:nvSpPr>
              <p:cNvPr id="78032" name="Rectangle 4423"/>
              <p:cNvSpPr>
                <a:spLocks noChangeArrowheads="1"/>
              </p:cNvSpPr>
              <p:nvPr/>
            </p:nvSpPr>
            <p:spPr bwMode="auto">
              <a:xfrm>
                <a:off x="1244" y="8150"/>
                <a:ext cx="1436"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68" name="Group 4424"/>
            <p:cNvGrpSpPr>
              <a:grpSpLocks/>
            </p:cNvGrpSpPr>
            <p:nvPr/>
          </p:nvGrpSpPr>
          <p:grpSpPr bwMode="auto">
            <a:xfrm>
              <a:off x="4408" y="2074"/>
              <a:ext cx="285" cy="166"/>
              <a:chOff x="2680" y="8150"/>
              <a:chExt cx="285" cy="326"/>
            </a:xfrm>
          </p:grpSpPr>
          <p:sp>
            <p:nvSpPr>
              <p:cNvPr id="78029" name="Rectangle 4425"/>
              <p:cNvSpPr>
                <a:spLocks noChangeArrowheads="1"/>
              </p:cNvSpPr>
              <p:nvPr/>
            </p:nvSpPr>
            <p:spPr bwMode="auto">
              <a:xfrm>
                <a:off x="2680" y="8150"/>
                <a:ext cx="285"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chemeClr val="tx1"/>
                    </a:solidFill>
                    <a:cs typeface="Arial" charset="0"/>
                  </a:rPr>
                  <a:t>No</a:t>
                </a:r>
                <a:endParaRPr lang="es-AR" sz="3600" dirty="0">
                  <a:solidFill>
                    <a:schemeClr val="tx1"/>
                  </a:solidFill>
                  <a:latin typeface="Times New Roman" pitchFamily="18" charset="0"/>
                </a:endParaRPr>
              </a:p>
            </p:txBody>
          </p:sp>
          <p:sp>
            <p:nvSpPr>
              <p:cNvPr id="78030" name="Rectangle 4426"/>
              <p:cNvSpPr>
                <a:spLocks noChangeArrowheads="1"/>
              </p:cNvSpPr>
              <p:nvPr/>
            </p:nvSpPr>
            <p:spPr bwMode="auto">
              <a:xfrm>
                <a:off x="2680" y="8150"/>
                <a:ext cx="285"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69" name="Group 4427"/>
            <p:cNvGrpSpPr>
              <a:grpSpLocks/>
            </p:cNvGrpSpPr>
            <p:nvPr/>
          </p:nvGrpSpPr>
          <p:grpSpPr bwMode="auto">
            <a:xfrm>
              <a:off x="1728" y="2240"/>
              <a:ext cx="150" cy="165"/>
              <a:chOff x="0" y="8476"/>
              <a:chExt cx="150" cy="326"/>
            </a:xfrm>
          </p:grpSpPr>
          <p:sp>
            <p:nvSpPr>
              <p:cNvPr id="78027" name="Rectangle 4428"/>
              <p:cNvSpPr>
                <a:spLocks noChangeArrowheads="1"/>
              </p:cNvSpPr>
              <p:nvPr/>
            </p:nvSpPr>
            <p:spPr bwMode="auto">
              <a:xfrm>
                <a:off x="0" y="8476"/>
                <a:ext cx="150" cy="326"/>
              </a:xfrm>
              <a:prstGeom prst="rect">
                <a:avLst/>
              </a:prstGeom>
              <a:noFill/>
              <a:ln w="9525">
                <a:noFill/>
                <a:miter lim="800000"/>
                <a:headEnd/>
                <a:tailEnd/>
              </a:ln>
            </p:spPr>
            <p:txBody>
              <a:bodyPr lIns="72000" tIns="0" rIns="0" bIns="0" anchor="ctr"/>
              <a:lstStyle/>
              <a:p>
                <a:pPr algn="ctr">
                  <a:lnSpc>
                    <a:spcPct val="100000"/>
                  </a:lnSpc>
                  <a:buClrTx/>
                  <a:buSzTx/>
                  <a:buFontTx/>
                  <a:buNone/>
                </a:pPr>
                <a:r>
                  <a:rPr lang="es-AR" sz="1600" dirty="0">
                    <a:solidFill>
                      <a:schemeClr val="tx1"/>
                    </a:solidFill>
                    <a:cs typeface="Arial" charset="0"/>
                  </a:rPr>
                  <a:t>25</a:t>
                </a:r>
                <a:endParaRPr lang="es-AR" sz="3600" dirty="0">
                  <a:solidFill>
                    <a:schemeClr val="tx1"/>
                  </a:solidFill>
                  <a:latin typeface="Times New Roman" pitchFamily="18" charset="0"/>
                </a:endParaRPr>
              </a:p>
            </p:txBody>
          </p:sp>
          <p:sp>
            <p:nvSpPr>
              <p:cNvPr id="78028" name="Rectangle 4429"/>
              <p:cNvSpPr>
                <a:spLocks noChangeArrowheads="1"/>
              </p:cNvSpPr>
              <p:nvPr/>
            </p:nvSpPr>
            <p:spPr bwMode="auto">
              <a:xfrm>
                <a:off x="0" y="8476"/>
                <a:ext cx="150"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70" name="Group 4430"/>
            <p:cNvGrpSpPr>
              <a:grpSpLocks/>
            </p:cNvGrpSpPr>
            <p:nvPr/>
          </p:nvGrpSpPr>
          <p:grpSpPr bwMode="auto">
            <a:xfrm>
              <a:off x="1878" y="2240"/>
              <a:ext cx="520" cy="165"/>
              <a:chOff x="150" y="8476"/>
              <a:chExt cx="520" cy="326"/>
            </a:xfrm>
          </p:grpSpPr>
          <p:sp>
            <p:nvSpPr>
              <p:cNvPr id="78025" name="Rectangle 4431"/>
              <p:cNvSpPr>
                <a:spLocks noChangeArrowheads="1"/>
              </p:cNvSpPr>
              <p:nvPr/>
            </p:nvSpPr>
            <p:spPr bwMode="auto">
              <a:xfrm>
                <a:off x="150" y="8476"/>
                <a:ext cx="520"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rgbClr val="000080"/>
                    </a:solidFill>
                    <a:cs typeface="Arial" charset="0"/>
                  </a:rPr>
                  <a:t>SIGXFSZ</a:t>
                </a:r>
                <a:endParaRPr lang="es-AR" sz="3600" dirty="0">
                  <a:solidFill>
                    <a:schemeClr val="tx1"/>
                  </a:solidFill>
                  <a:latin typeface="Times New Roman" pitchFamily="18" charset="0"/>
                </a:endParaRPr>
              </a:p>
            </p:txBody>
          </p:sp>
          <p:sp>
            <p:nvSpPr>
              <p:cNvPr id="78026" name="Rectangle 4432"/>
              <p:cNvSpPr>
                <a:spLocks noChangeArrowheads="1"/>
              </p:cNvSpPr>
              <p:nvPr/>
            </p:nvSpPr>
            <p:spPr bwMode="auto">
              <a:xfrm>
                <a:off x="150" y="8476"/>
                <a:ext cx="520"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71" name="Group 4433"/>
            <p:cNvGrpSpPr>
              <a:grpSpLocks/>
            </p:cNvGrpSpPr>
            <p:nvPr/>
          </p:nvGrpSpPr>
          <p:grpSpPr bwMode="auto">
            <a:xfrm>
              <a:off x="2398" y="2240"/>
              <a:ext cx="574" cy="165"/>
              <a:chOff x="670" y="8476"/>
              <a:chExt cx="574" cy="326"/>
            </a:xfrm>
          </p:grpSpPr>
          <p:sp>
            <p:nvSpPr>
              <p:cNvPr id="78023" name="Rectangle 4434"/>
              <p:cNvSpPr>
                <a:spLocks noChangeArrowheads="1"/>
              </p:cNvSpPr>
              <p:nvPr/>
            </p:nvSpPr>
            <p:spPr bwMode="auto">
              <a:xfrm>
                <a:off x="670" y="8476"/>
                <a:ext cx="574"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chemeClr val="tx1"/>
                    </a:solidFill>
                    <a:cs typeface="Arial" charset="0"/>
                  </a:rPr>
                  <a:t>Abort</a:t>
                </a:r>
                <a:endParaRPr lang="es-AR" sz="3600" dirty="0">
                  <a:solidFill>
                    <a:schemeClr val="tx1"/>
                  </a:solidFill>
                  <a:latin typeface="Times New Roman" pitchFamily="18" charset="0"/>
                </a:endParaRPr>
              </a:p>
            </p:txBody>
          </p:sp>
          <p:sp>
            <p:nvSpPr>
              <p:cNvPr id="78024" name="Rectangle 4435"/>
              <p:cNvSpPr>
                <a:spLocks noChangeArrowheads="1"/>
              </p:cNvSpPr>
              <p:nvPr/>
            </p:nvSpPr>
            <p:spPr bwMode="auto">
              <a:xfrm>
                <a:off x="670" y="8476"/>
                <a:ext cx="574"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72" name="Group 4436"/>
            <p:cNvGrpSpPr>
              <a:grpSpLocks/>
            </p:cNvGrpSpPr>
            <p:nvPr/>
          </p:nvGrpSpPr>
          <p:grpSpPr bwMode="auto">
            <a:xfrm>
              <a:off x="2972" y="2240"/>
              <a:ext cx="1436" cy="165"/>
              <a:chOff x="1244" y="8476"/>
              <a:chExt cx="1436" cy="326"/>
            </a:xfrm>
          </p:grpSpPr>
          <p:sp>
            <p:nvSpPr>
              <p:cNvPr id="78021" name="Rectangle 4437"/>
              <p:cNvSpPr>
                <a:spLocks noChangeArrowheads="1"/>
              </p:cNvSpPr>
              <p:nvPr/>
            </p:nvSpPr>
            <p:spPr bwMode="auto">
              <a:xfrm>
                <a:off x="1244" y="8476"/>
                <a:ext cx="1436"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chemeClr val="tx1"/>
                    </a:solidFill>
                    <a:cs typeface="Arial" charset="0"/>
                  </a:rPr>
                  <a:t>Tamaño límite de Archivo</a:t>
                </a:r>
                <a:r>
                  <a:rPr lang="en-US" sz="1600" dirty="0">
                    <a:solidFill>
                      <a:schemeClr val="tx1"/>
                    </a:solidFill>
                    <a:cs typeface="Arial" charset="0"/>
                  </a:rPr>
                  <a:t> </a:t>
                </a:r>
                <a:r>
                  <a:rPr lang="es-AR" sz="1600" dirty="0">
                    <a:solidFill>
                      <a:schemeClr val="tx1"/>
                    </a:solidFill>
                    <a:cs typeface="Arial" charset="0"/>
                  </a:rPr>
                  <a:t>excedido</a:t>
                </a:r>
                <a:endParaRPr lang="es-AR" sz="3600" dirty="0">
                  <a:solidFill>
                    <a:schemeClr val="tx1"/>
                  </a:solidFill>
                  <a:latin typeface="Times New Roman" pitchFamily="18" charset="0"/>
                </a:endParaRPr>
              </a:p>
            </p:txBody>
          </p:sp>
          <p:sp>
            <p:nvSpPr>
              <p:cNvPr id="78022" name="Rectangle 4438"/>
              <p:cNvSpPr>
                <a:spLocks noChangeArrowheads="1"/>
              </p:cNvSpPr>
              <p:nvPr/>
            </p:nvSpPr>
            <p:spPr bwMode="auto">
              <a:xfrm>
                <a:off x="1244" y="8476"/>
                <a:ext cx="1436"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73" name="Group 4439"/>
            <p:cNvGrpSpPr>
              <a:grpSpLocks/>
            </p:cNvGrpSpPr>
            <p:nvPr/>
          </p:nvGrpSpPr>
          <p:grpSpPr bwMode="auto">
            <a:xfrm>
              <a:off x="4408" y="2240"/>
              <a:ext cx="285" cy="165"/>
              <a:chOff x="2680" y="8476"/>
              <a:chExt cx="285" cy="326"/>
            </a:xfrm>
          </p:grpSpPr>
          <p:sp>
            <p:nvSpPr>
              <p:cNvPr id="78019" name="Rectangle 4440"/>
              <p:cNvSpPr>
                <a:spLocks noChangeArrowheads="1"/>
              </p:cNvSpPr>
              <p:nvPr/>
            </p:nvSpPr>
            <p:spPr bwMode="auto">
              <a:xfrm>
                <a:off x="2680" y="8476"/>
                <a:ext cx="285"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chemeClr val="tx1"/>
                    </a:solidFill>
                    <a:cs typeface="Arial" charset="0"/>
                  </a:rPr>
                  <a:t>No</a:t>
                </a:r>
                <a:endParaRPr lang="es-AR" sz="3600" dirty="0">
                  <a:solidFill>
                    <a:schemeClr val="tx1"/>
                  </a:solidFill>
                  <a:latin typeface="Times New Roman" pitchFamily="18" charset="0"/>
                </a:endParaRPr>
              </a:p>
            </p:txBody>
          </p:sp>
          <p:sp>
            <p:nvSpPr>
              <p:cNvPr id="78020" name="Rectangle 4441"/>
              <p:cNvSpPr>
                <a:spLocks noChangeArrowheads="1"/>
              </p:cNvSpPr>
              <p:nvPr/>
            </p:nvSpPr>
            <p:spPr bwMode="auto">
              <a:xfrm>
                <a:off x="2680" y="8476"/>
                <a:ext cx="285"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74" name="Group 4442"/>
            <p:cNvGrpSpPr>
              <a:grpSpLocks/>
            </p:cNvGrpSpPr>
            <p:nvPr/>
          </p:nvGrpSpPr>
          <p:grpSpPr bwMode="auto">
            <a:xfrm>
              <a:off x="1728" y="2405"/>
              <a:ext cx="150" cy="166"/>
              <a:chOff x="0" y="8802"/>
              <a:chExt cx="150" cy="326"/>
            </a:xfrm>
          </p:grpSpPr>
          <p:sp>
            <p:nvSpPr>
              <p:cNvPr id="78017" name="Rectangle 4443"/>
              <p:cNvSpPr>
                <a:spLocks noChangeArrowheads="1"/>
              </p:cNvSpPr>
              <p:nvPr/>
            </p:nvSpPr>
            <p:spPr bwMode="auto">
              <a:xfrm>
                <a:off x="0" y="8802"/>
                <a:ext cx="150" cy="326"/>
              </a:xfrm>
              <a:prstGeom prst="rect">
                <a:avLst/>
              </a:prstGeom>
              <a:noFill/>
              <a:ln w="9525">
                <a:noFill/>
                <a:miter lim="800000"/>
                <a:headEnd/>
                <a:tailEnd/>
              </a:ln>
            </p:spPr>
            <p:txBody>
              <a:bodyPr lIns="72000" tIns="0" rIns="0" bIns="0" anchor="ctr"/>
              <a:lstStyle/>
              <a:p>
                <a:pPr algn="ctr">
                  <a:lnSpc>
                    <a:spcPct val="100000"/>
                  </a:lnSpc>
                  <a:buClrTx/>
                  <a:buSzTx/>
                  <a:buFontTx/>
                  <a:buNone/>
                </a:pPr>
                <a:r>
                  <a:rPr lang="es-AR" sz="1600" dirty="0">
                    <a:solidFill>
                      <a:schemeClr val="tx1"/>
                    </a:solidFill>
                    <a:cs typeface="Arial" charset="0"/>
                  </a:rPr>
                  <a:t>26</a:t>
                </a:r>
                <a:endParaRPr lang="es-AR" sz="3600" dirty="0">
                  <a:solidFill>
                    <a:schemeClr val="tx1"/>
                  </a:solidFill>
                  <a:latin typeface="Times New Roman" pitchFamily="18" charset="0"/>
                </a:endParaRPr>
              </a:p>
            </p:txBody>
          </p:sp>
          <p:sp>
            <p:nvSpPr>
              <p:cNvPr id="78018" name="Rectangle 4444"/>
              <p:cNvSpPr>
                <a:spLocks noChangeArrowheads="1"/>
              </p:cNvSpPr>
              <p:nvPr/>
            </p:nvSpPr>
            <p:spPr bwMode="auto">
              <a:xfrm>
                <a:off x="0" y="8802"/>
                <a:ext cx="150"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75" name="Group 4445"/>
            <p:cNvGrpSpPr>
              <a:grpSpLocks/>
            </p:cNvGrpSpPr>
            <p:nvPr/>
          </p:nvGrpSpPr>
          <p:grpSpPr bwMode="auto">
            <a:xfrm>
              <a:off x="1878" y="2405"/>
              <a:ext cx="520" cy="166"/>
              <a:chOff x="150" y="8802"/>
              <a:chExt cx="520" cy="326"/>
            </a:xfrm>
          </p:grpSpPr>
          <p:sp>
            <p:nvSpPr>
              <p:cNvPr id="78015" name="Rectangle 4446"/>
              <p:cNvSpPr>
                <a:spLocks noChangeArrowheads="1"/>
              </p:cNvSpPr>
              <p:nvPr/>
            </p:nvSpPr>
            <p:spPr bwMode="auto">
              <a:xfrm>
                <a:off x="150" y="8802"/>
                <a:ext cx="520"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rgbClr val="000080"/>
                    </a:solidFill>
                    <a:cs typeface="Arial" charset="0"/>
                  </a:rPr>
                  <a:t>SIGVTALRM</a:t>
                </a:r>
                <a:endParaRPr lang="es-AR" sz="3600" dirty="0">
                  <a:solidFill>
                    <a:schemeClr val="tx1"/>
                  </a:solidFill>
                  <a:latin typeface="Times New Roman" pitchFamily="18" charset="0"/>
                </a:endParaRPr>
              </a:p>
            </p:txBody>
          </p:sp>
          <p:sp>
            <p:nvSpPr>
              <p:cNvPr id="78016" name="Rectangle 4447"/>
              <p:cNvSpPr>
                <a:spLocks noChangeArrowheads="1"/>
              </p:cNvSpPr>
              <p:nvPr/>
            </p:nvSpPr>
            <p:spPr bwMode="auto">
              <a:xfrm>
                <a:off x="150" y="8802"/>
                <a:ext cx="520"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76" name="Group 4448"/>
            <p:cNvGrpSpPr>
              <a:grpSpLocks/>
            </p:cNvGrpSpPr>
            <p:nvPr/>
          </p:nvGrpSpPr>
          <p:grpSpPr bwMode="auto">
            <a:xfrm>
              <a:off x="2398" y="2405"/>
              <a:ext cx="574" cy="166"/>
              <a:chOff x="670" y="8802"/>
              <a:chExt cx="574" cy="326"/>
            </a:xfrm>
          </p:grpSpPr>
          <p:sp>
            <p:nvSpPr>
              <p:cNvPr id="78013" name="Rectangle 4449"/>
              <p:cNvSpPr>
                <a:spLocks noChangeArrowheads="1"/>
              </p:cNvSpPr>
              <p:nvPr/>
            </p:nvSpPr>
            <p:spPr bwMode="auto">
              <a:xfrm>
                <a:off x="670" y="8802"/>
                <a:ext cx="574"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chemeClr val="tx1"/>
                    </a:solidFill>
                    <a:cs typeface="Arial" charset="0"/>
                  </a:rPr>
                  <a:t>Abort</a:t>
                </a:r>
                <a:endParaRPr lang="es-AR" sz="3600" dirty="0">
                  <a:solidFill>
                    <a:schemeClr val="tx1"/>
                  </a:solidFill>
                  <a:latin typeface="Times New Roman" pitchFamily="18" charset="0"/>
                </a:endParaRPr>
              </a:p>
            </p:txBody>
          </p:sp>
          <p:sp>
            <p:nvSpPr>
              <p:cNvPr id="78014" name="Rectangle 4450"/>
              <p:cNvSpPr>
                <a:spLocks noChangeArrowheads="1"/>
              </p:cNvSpPr>
              <p:nvPr/>
            </p:nvSpPr>
            <p:spPr bwMode="auto">
              <a:xfrm>
                <a:off x="670" y="8802"/>
                <a:ext cx="574"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77" name="Group 4451"/>
            <p:cNvGrpSpPr>
              <a:grpSpLocks/>
            </p:cNvGrpSpPr>
            <p:nvPr/>
          </p:nvGrpSpPr>
          <p:grpSpPr bwMode="auto">
            <a:xfrm>
              <a:off x="2972" y="2405"/>
              <a:ext cx="1436" cy="166"/>
              <a:chOff x="1244" y="8802"/>
              <a:chExt cx="1436" cy="326"/>
            </a:xfrm>
          </p:grpSpPr>
          <p:sp>
            <p:nvSpPr>
              <p:cNvPr id="78011" name="Rectangle 4452"/>
              <p:cNvSpPr>
                <a:spLocks noChangeArrowheads="1"/>
              </p:cNvSpPr>
              <p:nvPr/>
            </p:nvSpPr>
            <p:spPr bwMode="auto">
              <a:xfrm>
                <a:off x="1244" y="8802"/>
                <a:ext cx="1436"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chemeClr val="tx1"/>
                    </a:solidFill>
                    <a:cs typeface="Arial" charset="0"/>
                  </a:rPr>
                  <a:t>Virtual timer clock</a:t>
                </a:r>
                <a:endParaRPr lang="es-AR" sz="3600" dirty="0">
                  <a:solidFill>
                    <a:schemeClr val="tx1"/>
                  </a:solidFill>
                  <a:latin typeface="Times New Roman" pitchFamily="18" charset="0"/>
                </a:endParaRPr>
              </a:p>
            </p:txBody>
          </p:sp>
          <p:sp>
            <p:nvSpPr>
              <p:cNvPr id="78012" name="Rectangle 4453"/>
              <p:cNvSpPr>
                <a:spLocks noChangeArrowheads="1"/>
              </p:cNvSpPr>
              <p:nvPr/>
            </p:nvSpPr>
            <p:spPr bwMode="auto">
              <a:xfrm>
                <a:off x="1244" y="8802"/>
                <a:ext cx="1436"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78" name="Group 4454"/>
            <p:cNvGrpSpPr>
              <a:grpSpLocks/>
            </p:cNvGrpSpPr>
            <p:nvPr/>
          </p:nvGrpSpPr>
          <p:grpSpPr bwMode="auto">
            <a:xfrm>
              <a:off x="4408" y="2405"/>
              <a:ext cx="285" cy="166"/>
              <a:chOff x="2680" y="8802"/>
              <a:chExt cx="285" cy="326"/>
            </a:xfrm>
          </p:grpSpPr>
          <p:sp>
            <p:nvSpPr>
              <p:cNvPr id="78009" name="Rectangle 4455"/>
              <p:cNvSpPr>
                <a:spLocks noChangeArrowheads="1"/>
              </p:cNvSpPr>
              <p:nvPr/>
            </p:nvSpPr>
            <p:spPr bwMode="auto">
              <a:xfrm>
                <a:off x="2680" y="8802"/>
                <a:ext cx="285"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chemeClr val="tx1"/>
                    </a:solidFill>
                    <a:cs typeface="Arial" charset="0"/>
                  </a:rPr>
                  <a:t>No</a:t>
                </a:r>
                <a:endParaRPr lang="es-AR" sz="3600" dirty="0">
                  <a:solidFill>
                    <a:schemeClr val="tx1"/>
                  </a:solidFill>
                  <a:latin typeface="Times New Roman" pitchFamily="18" charset="0"/>
                </a:endParaRPr>
              </a:p>
            </p:txBody>
          </p:sp>
          <p:sp>
            <p:nvSpPr>
              <p:cNvPr id="78010" name="Rectangle 4456"/>
              <p:cNvSpPr>
                <a:spLocks noChangeArrowheads="1"/>
              </p:cNvSpPr>
              <p:nvPr/>
            </p:nvSpPr>
            <p:spPr bwMode="auto">
              <a:xfrm>
                <a:off x="2680" y="8802"/>
                <a:ext cx="285"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79" name="Group 4457"/>
            <p:cNvGrpSpPr>
              <a:grpSpLocks/>
            </p:cNvGrpSpPr>
            <p:nvPr/>
          </p:nvGrpSpPr>
          <p:grpSpPr bwMode="auto">
            <a:xfrm>
              <a:off x="1728" y="2571"/>
              <a:ext cx="150" cy="166"/>
              <a:chOff x="0" y="9128"/>
              <a:chExt cx="150" cy="326"/>
            </a:xfrm>
          </p:grpSpPr>
          <p:sp>
            <p:nvSpPr>
              <p:cNvPr id="78007" name="Rectangle 4458"/>
              <p:cNvSpPr>
                <a:spLocks noChangeArrowheads="1"/>
              </p:cNvSpPr>
              <p:nvPr/>
            </p:nvSpPr>
            <p:spPr bwMode="auto">
              <a:xfrm>
                <a:off x="0" y="9128"/>
                <a:ext cx="150" cy="326"/>
              </a:xfrm>
              <a:prstGeom prst="rect">
                <a:avLst/>
              </a:prstGeom>
              <a:noFill/>
              <a:ln w="9525">
                <a:noFill/>
                <a:miter lim="800000"/>
                <a:headEnd/>
                <a:tailEnd/>
              </a:ln>
            </p:spPr>
            <p:txBody>
              <a:bodyPr lIns="72000" tIns="0" rIns="0" bIns="0" anchor="ctr"/>
              <a:lstStyle/>
              <a:p>
                <a:pPr algn="ctr">
                  <a:lnSpc>
                    <a:spcPct val="100000"/>
                  </a:lnSpc>
                  <a:buClrTx/>
                  <a:buSzTx/>
                  <a:buFontTx/>
                  <a:buNone/>
                </a:pPr>
                <a:r>
                  <a:rPr lang="es-AR" sz="1600" dirty="0">
                    <a:solidFill>
                      <a:schemeClr val="tx1"/>
                    </a:solidFill>
                    <a:cs typeface="Arial" charset="0"/>
                  </a:rPr>
                  <a:t>27</a:t>
                </a:r>
                <a:endParaRPr lang="es-AR" sz="3600" dirty="0">
                  <a:solidFill>
                    <a:schemeClr val="tx1"/>
                  </a:solidFill>
                  <a:latin typeface="Times New Roman" pitchFamily="18" charset="0"/>
                </a:endParaRPr>
              </a:p>
            </p:txBody>
          </p:sp>
          <p:sp>
            <p:nvSpPr>
              <p:cNvPr id="78008" name="Rectangle 4459"/>
              <p:cNvSpPr>
                <a:spLocks noChangeArrowheads="1"/>
              </p:cNvSpPr>
              <p:nvPr/>
            </p:nvSpPr>
            <p:spPr bwMode="auto">
              <a:xfrm>
                <a:off x="0" y="9128"/>
                <a:ext cx="150"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80" name="Group 4460"/>
            <p:cNvGrpSpPr>
              <a:grpSpLocks/>
            </p:cNvGrpSpPr>
            <p:nvPr/>
          </p:nvGrpSpPr>
          <p:grpSpPr bwMode="auto">
            <a:xfrm>
              <a:off x="1878" y="2571"/>
              <a:ext cx="520" cy="166"/>
              <a:chOff x="150" y="9128"/>
              <a:chExt cx="520" cy="326"/>
            </a:xfrm>
          </p:grpSpPr>
          <p:sp>
            <p:nvSpPr>
              <p:cNvPr id="78005" name="Rectangle 4461"/>
              <p:cNvSpPr>
                <a:spLocks noChangeArrowheads="1"/>
              </p:cNvSpPr>
              <p:nvPr/>
            </p:nvSpPr>
            <p:spPr bwMode="auto">
              <a:xfrm>
                <a:off x="150" y="9128"/>
                <a:ext cx="520"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rgbClr val="000080"/>
                    </a:solidFill>
                    <a:cs typeface="Arial" charset="0"/>
                  </a:rPr>
                  <a:t>SIGPROF</a:t>
                </a:r>
                <a:endParaRPr lang="es-AR" sz="3600" dirty="0">
                  <a:solidFill>
                    <a:schemeClr val="tx1"/>
                  </a:solidFill>
                  <a:latin typeface="Times New Roman" pitchFamily="18" charset="0"/>
                </a:endParaRPr>
              </a:p>
            </p:txBody>
          </p:sp>
          <p:sp>
            <p:nvSpPr>
              <p:cNvPr id="78006" name="Rectangle 4462"/>
              <p:cNvSpPr>
                <a:spLocks noChangeArrowheads="1"/>
              </p:cNvSpPr>
              <p:nvPr/>
            </p:nvSpPr>
            <p:spPr bwMode="auto">
              <a:xfrm>
                <a:off x="150" y="9128"/>
                <a:ext cx="520"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81" name="Group 4463"/>
            <p:cNvGrpSpPr>
              <a:grpSpLocks/>
            </p:cNvGrpSpPr>
            <p:nvPr/>
          </p:nvGrpSpPr>
          <p:grpSpPr bwMode="auto">
            <a:xfrm>
              <a:off x="2398" y="2571"/>
              <a:ext cx="574" cy="166"/>
              <a:chOff x="670" y="9128"/>
              <a:chExt cx="574" cy="326"/>
            </a:xfrm>
          </p:grpSpPr>
          <p:sp>
            <p:nvSpPr>
              <p:cNvPr id="78003" name="Rectangle 4464"/>
              <p:cNvSpPr>
                <a:spLocks noChangeArrowheads="1"/>
              </p:cNvSpPr>
              <p:nvPr/>
            </p:nvSpPr>
            <p:spPr bwMode="auto">
              <a:xfrm>
                <a:off x="670" y="9128"/>
                <a:ext cx="574"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chemeClr val="tx1"/>
                    </a:solidFill>
                    <a:cs typeface="Arial" charset="0"/>
                  </a:rPr>
                  <a:t>Abort</a:t>
                </a:r>
                <a:endParaRPr lang="es-AR" sz="3600" dirty="0">
                  <a:solidFill>
                    <a:schemeClr val="tx1"/>
                  </a:solidFill>
                  <a:latin typeface="Times New Roman" pitchFamily="18" charset="0"/>
                </a:endParaRPr>
              </a:p>
            </p:txBody>
          </p:sp>
          <p:sp>
            <p:nvSpPr>
              <p:cNvPr id="78004" name="Rectangle 4465"/>
              <p:cNvSpPr>
                <a:spLocks noChangeArrowheads="1"/>
              </p:cNvSpPr>
              <p:nvPr/>
            </p:nvSpPr>
            <p:spPr bwMode="auto">
              <a:xfrm>
                <a:off x="670" y="9128"/>
                <a:ext cx="574"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82" name="Group 4466"/>
            <p:cNvGrpSpPr>
              <a:grpSpLocks/>
            </p:cNvGrpSpPr>
            <p:nvPr/>
          </p:nvGrpSpPr>
          <p:grpSpPr bwMode="auto">
            <a:xfrm>
              <a:off x="2972" y="2571"/>
              <a:ext cx="1436" cy="166"/>
              <a:chOff x="1244" y="9128"/>
              <a:chExt cx="1436" cy="326"/>
            </a:xfrm>
          </p:grpSpPr>
          <p:sp>
            <p:nvSpPr>
              <p:cNvPr id="78001" name="Rectangle 4467"/>
              <p:cNvSpPr>
                <a:spLocks noChangeArrowheads="1"/>
              </p:cNvSpPr>
              <p:nvPr/>
            </p:nvSpPr>
            <p:spPr bwMode="auto">
              <a:xfrm>
                <a:off x="1244" y="9128"/>
                <a:ext cx="1436"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chemeClr val="tx1"/>
                    </a:solidFill>
                    <a:cs typeface="Arial" charset="0"/>
                  </a:rPr>
                  <a:t>Profile timer clock</a:t>
                </a:r>
                <a:endParaRPr lang="es-AR" sz="3600" dirty="0">
                  <a:solidFill>
                    <a:schemeClr val="tx1"/>
                  </a:solidFill>
                  <a:latin typeface="Times New Roman" pitchFamily="18" charset="0"/>
                </a:endParaRPr>
              </a:p>
            </p:txBody>
          </p:sp>
          <p:sp>
            <p:nvSpPr>
              <p:cNvPr id="78002" name="Rectangle 4468"/>
              <p:cNvSpPr>
                <a:spLocks noChangeArrowheads="1"/>
              </p:cNvSpPr>
              <p:nvPr/>
            </p:nvSpPr>
            <p:spPr bwMode="auto">
              <a:xfrm>
                <a:off x="1244" y="9128"/>
                <a:ext cx="1436"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83" name="Group 4469"/>
            <p:cNvGrpSpPr>
              <a:grpSpLocks/>
            </p:cNvGrpSpPr>
            <p:nvPr/>
          </p:nvGrpSpPr>
          <p:grpSpPr bwMode="auto">
            <a:xfrm>
              <a:off x="4408" y="2571"/>
              <a:ext cx="285" cy="166"/>
              <a:chOff x="2680" y="9128"/>
              <a:chExt cx="285" cy="326"/>
            </a:xfrm>
          </p:grpSpPr>
          <p:sp>
            <p:nvSpPr>
              <p:cNvPr id="77999" name="Rectangle 4470"/>
              <p:cNvSpPr>
                <a:spLocks noChangeArrowheads="1"/>
              </p:cNvSpPr>
              <p:nvPr/>
            </p:nvSpPr>
            <p:spPr bwMode="auto">
              <a:xfrm>
                <a:off x="2680" y="9128"/>
                <a:ext cx="285"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chemeClr val="tx1"/>
                    </a:solidFill>
                    <a:cs typeface="Arial" charset="0"/>
                  </a:rPr>
                  <a:t>No</a:t>
                </a:r>
                <a:endParaRPr lang="es-AR" sz="3600" dirty="0">
                  <a:solidFill>
                    <a:schemeClr val="tx1"/>
                  </a:solidFill>
                  <a:latin typeface="Times New Roman" pitchFamily="18" charset="0"/>
                </a:endParaRPr>
              </a:p>
            </p:txBody>
          </p:sp>
          <p:sp>
            <p:nvSpPr>
              <p:cNvPr id="78000" name="Rectangle 4471"/>
              <p:cNvSpPr>
                <a:spLocks noChangeArrowheads="1"/>
              </p:cNvSpPr>
              <p:nvPr/>
            </p:nvSpPr>
            <p:spPr bwMode="auto">
              <a:xfrm>
                <a:off x="2680" y="9128"/>
                <a:ext cx="285"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84" name="Group 4472"/>
            <p:cNvGrpSpPr>
              <a:grpSpLocks/>
            </p:cNvGrpSpPr>
            <p:nvPr/>
          </p:nvGrpSpPr>
          <p:grpSpPr bwMode="auto">
            <a:xfrm>
              <a:off x="1728" y="2737"/>
              <a:ext cx="150" cy="166"/>
              <a:chOff x="0" y="9454"/>
              <a:chExt cx="150" cy="326"/>
            </a:xfrm>
          </p:grpSpPr>
          <p:sp>
            <p:nvSpPr>
              <p:cNvPr id="77997" name="Rectangle 4473"/>
              <p:cNvSpPr>
                <a:spLocks noChangeArrowheads="1"/>
              </p:cNvSpPr>
              <p:nvPr/>
            </p:nvSpPr>
            <p:spPr bwMode="auto">
              <a:xfrm>
                <a:off x="0" y="9454"/>
                <a:ext cx="150" cy="326"/>
              </a:xfrm>
              <a:prstGeom prst="rect">
                <a:avLst/>
              </a:prstGeom>
              <a:noFill/>
              <a:ln w="9525">
                <a:noFill/>
                <a:miter lim="800000"/>
                <a:headEnd/>
                <a:tailEnd/>
              </a:ln>
            </p:spPr>
            <p:txBody>
              <a:bodyPr lIns="72000" tIns="0" rIns="0" bIns="0" anchor="ctr"/>
              <a:lstStyle/>
              <a:p>
                <a:pPr algn="ctr">
                  <a:lnSpc>
                    <a:spcPct val="100000"/>
                  </a:lnSpc>
                  <a:buClrTx/>
                  <a:buSzTx/>
                  <a:buFontTx/>
                  <a:buNone/>
                </a:pPr>
                <a:r>
                  <a:rPr lang="es-AR" sz="1600" dirty="0">
                    <a:solidFill>
                      <a:schemeClr val="tx1"/>
                    </a:solidFill>
                    <a:cs typeface="Arial" charset="0"/>
                  </a:rPr>
                  <a:t>28</a:t>
                </a:r>
                <a:endParaRPr lang="es-AR" sz="3600" dirty="0">
                  <a:solidFill>
                    <a:schemeClr val="tx1"/>
                  </a:solidFill>
                  <a:latin typeface="Times New Roman" pitchFamily="18" charset="0"/>
                </a:endParaRPr>
              </a:p>
            </p:txBody>
          </p:sp>
          <p:sp>
            <p:nvSpPr>
              <p:cNvPr id="77998" name="Rectangle 4474"/>
              <p:cNvSpPr>
                <a:spLocks noChangeArrowheads="1"/>
              </p:cNvSpPr>
              <p:nvPr/>
            </p:nvSpPr>
            <p:spPr bwMode="auto">
              <a:xfrm>
                <a:off x="0" y="9454"/>
                <a:ext cx="150"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85" name="Group 4475"/>
            <p:cNvGrpSpPr>
              <a:grpSpLocks/>
            </p:cNvGrpSpPr>
            <p:nvPr/>
          </p:nvGrpSpPr>
          <p:grpSpPr bwMode="auto">
            <a:xfrm>
              <a:off x="1878" y="2737"/>
              <a:ext cx="520" cy="166"/>
              <a:chOff x="150" y="9454"/>
              <a:chExt cx="520" cy="326"/>
            </a:xfrm>
          </p:grpSpPr>
          <p:sp>
            <p:nvSpPr>
              <p:cNvPr id="77995" name="Rectangle 4476"/>
              <p:cNvSpPr>
                <a:spLocks noChangeArrowheads="1"/>
              </p:cNvSpPr>
              <p:nvPr/>
            </p:nvSpPr>
            <p:spPr bwMode="auto">
              <a:xfrm>
                <a:off x="150" y="9454"/>
                <a:ext cx="520"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rgbClr val="000080"/>
                    </a:solidFill>
                    <a:cs typeface="Arial" charset="0"/>
                  </a:rPr>
                  <a:t>SIGWINCH</a:t>
                </a:r>
                <a:endParaRPr lang="es-AR" sz="3600" dirty="0">
                  <a:solidFill>
                    <a:schemeClr val="tx1"/>
                  </a:solidFill>
                  <a:latin typeface="Times New Roman" pitchFamily="18" charset="0"/>
                </a:endParaRPr>
              </a:p>
            </p:txBody>
          </p:sp>
          <p:sp>
            <p:nvSpPr>
              <p:cNvPr id="77996" name="Rectangle 4477"/>
              <p:cNvSpPr>
                <a:spLocks noChangeArrowheads="1"/>
              </p:cNvSpPr>
              <p:nvPr/>
            </p:nvSpPr>
            <p:spPr bwMode="auto">
              <a:xfrm>
                <a:off x="150" y="9454"/>
                <a:ext cx="520"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86" name="Group 4478"/>
            <p:cNvGrpSpPr>
              <a:grpSpLocks/>
            </p:cNvGrpSpPr>
            <p:nvPr/>
          </p:nvGrpSpPr>
          <p:grpSpPr bwMode="auto">
            <a:xfrm>
              <a:off x="2398" y="2737"/>
              <a:ext cx="574" cy="166"/>
              <a:chOff x="670" y="9454"/>
              <a:chExt cx="574" cy="326"/>
            </a:xfrm>
          </p:grpSpPr>
          <p:sp>
            <p:nvSpPr>
              <p:cNvPr id="77993" name="Rectangle 4479"/>
              <p:cNvSpPr>
                <a:spLocks noChangeArrowheads="1"/>
              </p:cNvSpPr>
              <p:nvPr/>
            </p:nvSpPr>
            <p:spPr bwMode="auto">
              <a:xfrm>
                <a:off x="670" y="9454"/>
                <a:ext cx="574"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chemeClr val="tx1"/>
                    </a:solidFill>
                    <a:cs typeface="Arial" charset="0"/>
                  </a:rPr>
                  <a:t>Ignore</a:t>
                </a:r>
                <a:endParaRPr lang="es-AR" sz="3600" dirty="0">
                  <a:solidFill>
                    <a:schemeClr val="tx1"/>
                  </a:solidFill>
                  <a:latin typeface="Times New Roman" pitchFamily="18" charset="0"/>
                </a:endParaRPr>
              </a:p>
            </p:txBody>
          </p:sp>
          <p:sp>
            <p:nvSpPr>
              <p:cNvPr id="77994" name="Rectangle 4480"/>
              <p:cNvSpPr>
                <a:spLocks noChangeArrowheads="1"/>
              </p:cNvSpPr>
              <p:nvPr/>
            </p:nvSpPr>
            <p:spPr bwMode="auto">
              <a:xfrm>
                <a:off x="670" y="9454"/>
                <a:ext cx="574"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87" name="Group 4481"/>
            <p:cNvGrpSpPr>
              <a:grpSpLocks/>
            </p:cNvGrpSpPr>
            <p:nvPr/>
          </p:nvGrpSpPr>
          <p:grpSpPr bwMode="auto">
            <a:xfrm>
              <a:off x="2972" y="2737"/>
              <a:ext cx="1436" cy="166"/>
              <a:chOff x="1244" y="9454"/>
              <a:chExt cx="1436" cy="326"/>
            </a:xfrm>
          </p:grpSpPr>
          <p:sp>
            <p:nvSpPr>
              <p:cNvPr id="77991" name="Rectangle 4482"/>
              <p:cNvSpPr>
                <a:spLocks noChangeArrowheads="1"/>
              </p:cNvSpPr>
              <p:nvPr/>
            </p:nvSpPr>
            <p:spPr bwMode="auto">
              <a:xfrm>
                <a:off x="1244" y="9454"/>
                <a:ext cx="1436"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chemeClr val="tx1"/>
                    </a:solidFill>
                    <a:cs typeface="Arial" charset="0"/>
                  </a:rPr>
                  <a:t>Window resizing</a:t>
                </a:r>
                <a:endParaRPr lang="es-AR" sz="3600" dirty="0">
                  <a:solidFill>
                    <a:schemeClr val="tx1"/>
                  </a:solidFill>
                  <a:latin typeface="Times New Roman" pitchFamily="18" charset="0"/>
                </a:endParaRPr>
              </a:p>
            </p:txBody>
          </p:sp>
          <p:sp>
            <p:nvSpPr>
              <p:cNvPr id="77992" name="Rectangle 4483"/>
              <p:cNvSpPr>
                <a:spLocks noChangeArrowheads="1"/>
              </p:cNvSpPr>
              <p:nvPr/>
            </p:nvSpPr>
            <p:spPr bwMode="auto">
              <a:xfrm>
                <a:off x="1244" y="9454"/>
                <a:ext cx="1436"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88" name="Group 4484"/>
            <p:cNvGrpSpPr>
              <a:grpSpLocks/>
            </p:cNvGrpSpPr>
            <p:nvPr/>
          </p:nvGrpSpPr>
          <p:grpSpPr bwMode="auto">
            <a:xfrm>
              <a:off x="4408" y="2737"/>
              <a:ext cx="285" cy="166"/>
              <a:chOff x="2680" y="9454"/>
              <a:chExt cx="285" cy="326"/>
            </a:xfrm>
          </p:grpSpPr>
          <p:sp>
            <p:nvSpPr>
              <p:cNvPr id="77989" name="Rectangle 4485"/>
              <p:cNvSpPr>
                <a:spLocks noChangeArrowheads="1"/>
              </p:cNvSpPr>
              <p:nvPr/>
            </p:nvSpPr>
            <p:spPr bwMode="auto">
              <a:xfrm>
                <a:off x="2680" y="9454"/>
                <a:ext cx="285"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chemeClr val="tx1"/>
                    </a:solidFill>
                    <a:cs typeface="Arial" charset="0"/>
                  </a:rPr>
                  <a:t>No</a:t>
                </a:r>
                <a:endParaRPr lang="es-AR" sz="3600" dirty="0">
                  <a:solidFill>
                    <a:schemeClr val="tx1"/>
                  </a:solidFill>
                  <a:latin typeface="Times New Roman" pitchFamily="18" charset="0"/>
                </a:endParaRPr>
              </a:p>
            </p:txBody>
          </p:sp>
          <p:sp>
            <p:nvSpPr>
              <p:cNvPr id="77990" name="Rectangle 4486"/>
              <p:cNvSpPr>
                <a:spLocks noChangeArrowheads="1"/>
              </p:cNvSpPr>
              <p:nvPr/>
            </p:nvSpPr>
            <p:spPr bwMode="auto">
              <a:xfrm>
                <a:off x="2680" y="9454"/>
                <a:ext cx="285"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89" name="Group 4487"/>
            <p:cNvGrpSpPr>
              <a:grpSpLocks/>
            </p:cNvGrpSpPr>
            <p:nvPr/>
          </p:nvGrpSpPr>
          <p:grpSpPr bwMode="auto">
            <a:xfrm>
              <a:off x="1728" y="2903"/>
              <a:ext cx="150" cy="166"/>
              <a:chOff x="0" y="9780"/>
              <a:chExt cx="150" cy="326"/>
            </a:xfrm>
          </p:grpSpPr>
          <p:sp>
            <p:nvSpPr>
              <p:cNvPr id="77987" name="Rectangle 4488"/>
              <p:cNvSpPr>
                <a:spLocks noChangeArrowheads="1"/>
              </p:cNvSpPr>
              <p:nvPr/>
            </p:nvSpPr>
            <p:spPr bwMode="auto">
              <a:xfrm>
                <a:off x="0" y="9780"/>
                <a:ext cx="150" cy="326"/>
              </a:xfrm>
              <a:prstGeom prst="rect">
                <a:avLst/>
              </a:prstGeom>
              <a:noFill/>
              <a:ln w="9525">
                <a:noFill/>
                <a:miter lim="800000"/>
                <a:headEnd/>
                <a:tailEnd/>
              </a:ln>
            </p:spPr>
            <p:txBody>
              <a:bodyPr lIns="72000" tIns="0" rIns="0" bIns="0" anchor="ctr"/>
              <a:lstStyle/>
              <a:p>
                <a:pPr algn="ctr">
                  <a:lnSpc>
                    <a:spcPct val="100000"/>
                  </a:lnSpc>
                  <a:buClrTx/>
                  <a:buSzTx/>
                  <a:buFontTx/>
                  <a:buNone/>
                </a:pPr>
                <a:r>
                  <a:rPr lang="es-AR" sz="1600" dirty="0">
                    <a:solidFill>
                      <a:schemeClr val="tx1"/>
                    </a:solidFill>
                    <a:cs typeface="Arial" charset="0"/>
                  </a:rPr>
                  <a:t>29</a:t>
                </a:r>
                <a:endParaRPr lang="es-AR" sz="3600" dirty="0">
                  <a:solidFill>
                    <a:schemeClr val="tx1"/>
                  </a:solidFill>
                  <a:latin typeface="Times New Roman" pitchFamily="18" charset="0"/>
                </a:endParaRPr>
              </a:p>
            </p:txBody>
          </p:sp>
          <p:sp>
            <p:nvSpPr>
              <p:cNvPr id="77988" name="Rectangle 4489"/>
              <p:cNvSpPr>
                <a:spLocks noChangeArrowheads="1"/>
              </p:cNvSpPr>
              <p:nvPr/>
            </p:nvSpPr>
            <p:spPr bwMode="auto">
              <a:xfrm>
                <a:off x="0" y="9780"/>
                <a:ext cx="150"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90" name="Group 4490"/>
            <p:cNvGrpSpPr>
              <a:grpSpLocks/>
            </p:cNvGrpSpPr>
            <p:nvPr/>
          </p:nvGrpSpPr>
          <p:grpSpPr bwMode="auto">
            <a:xfrm>
              <a:off x="1878" y="2903"/>
              <a:ext cx="520" cy="166"/>
              <a:chOff x="150" y="9780"/>
              <a:chExt cx="520" cy="326"/>
            </a:xfrm>
          </p:grpSpPr>
          <p:sp>
            <p:nvSpPr>
              <p:cNvPr id="77985" name="Rectangle 4491"/>
              <p:cNvSpPr>
                <a:spLocks noChangeArrowheads="1"/>
              </p:cNvSpPr>
              <p:nvPr/>
            </p:nvSpPr>
            <p:spPr bwMode="auto">
              <a:xfrm>
                <a:off x="150" y="9780"/>
                <a:ext cx="520"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rgbClr val="000080"/>
                    </a:solidFill>
                    <a:cs typeface="Arial" charset="0"/>
                  </a:rPr>
                  <a:t>SIGIO</a:t>
                </a:r>
                <a:endParaRPr lang="es-AR" sz="3600" dirty="0">
                  <a:solidFill>
                    <a:schemeClr val="tx1"/>
                  </a:solidFill>
                  <a:latin typeface="Times New Roman" pitchFamily="18" charset="0"/>
                </a:endParaRPr>
              </a:p>
            </p:txBody>
          </p:sp>
          <p:sp>
            <p:nvSpPr>
              <p:cNvPr id="77986" name="Rectangle 4492"/>
              <p:cNvSpPr>
                <a:spLocks noChangeArrowheads="1"/>
              </p:cNvSpPr>
              <p:nvPr/>
            </p:nvSpPr>
            <p:spPr bwMode="auto">
              <a:xfrm>
                <a:off x="150" y="9780"/>
                <a:ext cx="520"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91" name="Group 4493"/>
            <p:cNvGrpSpPr>
              <a:grpSpLocks/>
            </p:cNvGrpSpPr>
            <p:nvPr/>
          </p:nvGrpSpPr>
          <p:grpSpPr bwMode="auto">
            <a:xfrm>
              <a:off x="2398" y="2903"/>
              <a:ext cx="574" cy="166"/>
              <a:chOff x="670" y="9780"/>
              <a:chExt cx="574" cy="326"/>
            </a:xfrm>
          </p:grpSpPr>
          <p:sp>
            <p:nvSpPr>
              <p:cNvPr id="77983" name="Rectangle 4494"/>
              <p:cNvSpPr>
                <a:spLocks noChangeArrowheads="1"/>
              </p:cNvSpPr>
              <p:nvPr/>
            </p:nvSpPr>
            <p:spPr bwMode="auto">
              <a:xfrm>
                <a:off x="670" y="9780"/>
                <a:ext cx="574"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chemeClr val="tx1"/>
                    </a:solidFill>
                    <a:cs typeface="Arial" charset="0"/>
                  </a:rPr>
                  <a:t>Abort</a:t>
                </a:r>
                <a:endParaRPr lang="es-AR" sz="3600" dirty="0">
                  <a:solidFill>
                    <a:schemeClr val="tx1"/>
                  </a:solidFill>
                  <a:latin typeface="Times New Roman" pitchFamily="18" charset="0"/>
                </a:endParaRPr>
              </a:p>
            </p:txBody>
          </p:sp>
          <p:sp>
            <p:nvSpPr>
              <p:cNvPr id="77984" name="Rectangle 4495"/>
              <p:cNvSpPr>
                <a:spLocks noChangeArrowheads="1"/>
              </p:cNvSpPr>
              <p:nvPr/>
            </p:nvSpPr>
            <p:spPr bwMode="auto">
              <a:xfrm>
                <a:off x="670" y="9780"/>
                <a:ext cx="574"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92" name="Group 4496"/>
            <p:cNvGrpSpPr>
              <a:grpSpLocks/>
            </p:cNvGrpSpPr>
            <p:nvPr/>
          </p:nvGrpSpPr>
          <p:grpSpPr bwMode="auto">
            <a:xfrm>
              <a:off x="2972" y="2903"/>
              <a:ext cx="1436" cy="166"/>
              <a:chOff x="1244" y="9780"/>
              <a:chExt cx="1436" cy="326"/>
            </a:xfrm>
          </p:grpSpPr>
          <p:sp>
            <p:nvSpPr>
              <p:cNvPr id="77981" name="Rectangle 4497"/>
              <p:cNvSpPr>
                <a:spLocks noChangeArrowheads="1"/>
              </p:cNvSpPr>
              <p:nvPr/>
            </p:nvSpPr>
            <p:spPr bwMode="auto">
              <a:xfrm>
                <a:off x="1244" y="9780"/>
                <a:ext cx="1436"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chemeClr val="tx1"/>
                    </a:solidFill>
                    <a:cs typeface="Arial" charset="0"/>
                  </a:rPr>
                  <a:t>Ahora es posible una Operación de I/O</a:t>
                </a:r>
                <a:endParaRPr lang="es-AR" sz="3600" dirty="0">
                  <a:solidFill>
                    <a:schemeClr val="tx1"/>
                  </a:solidFill>
                  <a:latin typeface="Times New Roman" pitchFamily="18" charset="0"/>
                </a:endParaRPr>
              </a:p>
            </p:txBody>
          </p:sp>
          <p:sp>
            <p:nvSpPr>
              <p:cNvPr id="77982" name="Rectangle 4498"/>
              <p:cNvSpPr>
                <a:spLocks noChangeArrowheads="1"/>
              </p:cNvSpPr>
              <p:nvPr/>
            </p:nvSpPr>
            <p:spPr bwMode="auto">
              <a:xfrm>
                <a:off x="1244" y="9780"/>
                <a:ext cx="1436"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93" name="Group 4499"/>
            <p:cNvGrpSpPr>
              <a:grpSpLocks/>
            </p:cNvGrpSpPr>
            <p:nvPr/>
          </p:nvGrpSpPr>
          <p:grpSpPr bwMode="auto">
            <a:xfrm>
              <a:off x="4408" y="2903"/>
              <a:ext cx="285" cy="166"/>
              <a:chOff x="2680" y="9780"/>
              <a:chExt cx="285" cy="326"/>
            </a:xfrm>
          </p:grpSpPr>
          <p:sp>
            <p:nvSpPr>
              <p:cNvPr id="77979" name="Rectangle 4500"/>
              <p:cNvSpPr>
                <a:spLocks noChangeArrowheads="1"/>
              </p:cNvSpPr>
              <p:nvPr/>
            </p:nvSpPr>
            <p:spPr bwMode="auto">
              <a:xfrm>
                <a:off x="2680" y="9780"/>
                <a:ext cx="285"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chemeClr val="tx1"/>
                    </a:solidFill>
                    <a:cs typeface="Arial" charset="0"/>
                  </a:rPr>
                  <a:t>No</a:t>
                </a:r>
                <a:endParaRPr lang="es-AR" sz="3600" dirty="0">
                  <a:solidFill>
                    <a:schemeClr val="tx1"/>
                  </a:solidFill>
                  <a:latin typeface="Times New Roman" pitchFamily="18" charset="0"/>
                </a:endParaRPr>
              </a:p>
            </p:txBody>
          </p:sp>
          <p:sp>
            <p:nvSpPr>
              <p:cNvPr id="77980" name="Rectangle 4501"/>
              <p:cNvSpPr>
                <a:spLocks noChangeArrowheads="1"/>
              </p:cNvSpPr>
              <p:nvPr/>
            </p:nvSpPr>
            <p:spPr bwMode="auto">
              <a:xfrm>
                <a:off x="2680" y="9780"/>
                <a:ext cx="285"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94" name="Group 4502"/>
            <p:cNvGrpSpPr>
              <a:grpSpLocks/>
            </p:cNvGrpSpPr>
            <p:nvPr/>
          </p:nvGrpSpPr>
          <p:grpSpPr bwMode="auto">
            <a:xfrm>
              <a:off x="1728" y="3069"/>
              <a:ext cx="150" cy="166"/>
              <a:chOff x="0" y="10106"/>
              <a:chExt cx="150" cy="326"/>
            </a:xfrm>
          </p:grpSpPr>
          <p:sp>
            <p:nvSpPr>
              <p:cNvPr id="77977" name="Rectangle 4503"/>
              <p:cNvSpPr>
                <a:spLocks noChangeArrowheads="1"/>
              </p:cNvSpPr>
              <p:nvPr/>
            </p:nvSpPr>
            <p:spPr bwMode="auto">
              <a:xfrm>
                <a:off x="0" y="10106"/>
                <a:ext cx="150" cy="326"/>
              </a:xfrm>
              <a:prstGeom prst="rect">
                <a:avLst/>
              </a:prstGeom>
              <a:noFill/>
              <a:ln w="9525">
                <a:noFill/>
                <a:miter lim="800000"/>
                <a:headEnd/>
                <a:tailEnd/>
              </a:ln>
            </p:spPr>
            <p:txBody>
              <a:bodyPr lIns="72000" tIns="0" rIns="0" bIns="0" anchor="ctr"/>
              <a:lstStyle/>
              <a:p>
                <a:pPr algn="ctr">
                  <a:lnSpc>
                    <a:spcPct val="100000"/>
                  </a:lnSpc>
                  <a:buClrTx/>
                  <a:buSzTx/>
                  <a:buFontTx/>
                  <a:buNone/>
                </a:pPr>
                <a:r>
                  <a:rPr lang="es-AR" sz="1600" dirty="0">
                    <a:solidFill>
                      <a:schemeClr val="tx1"/>
                    </a:solidFill>
                    <a:cs typeface="Arial" charset="0"/>
                  </a:rPr>
                  <a:t>29</a:t>
                </a:r>
                <a:endParaRPr lang="es-AR" sz="3600" dirty="0">
                  <a:solidFill>
                    <a:schemeClr val="tx1"/>
                  </a:solidFill>
                  <a:latin typeface="Times New Roman" pitchFamily="18" charset="0"/>
                </a:endParaRPr>
              </a:p>
            </p:txBody>
          </p:sp>
          <p:sp>
            <p:nvSpPr>
              <p:cNvPr id="77978" name="Rectangle 4504"/>
              <p:cNvSpPr>
                <a:spLocks noChangeArrowheads="1"/>
              </p:cNvSpPr>
              <p:nvPr/>
            </p:nvSpPr>
            <p:spPr bwMode="auto">
              <a:xfrm>
                <a:off x="0" y="10106"/>
                <a:ext cx="150"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95" name="Group 4505"/>
            <p:cNvGrpSpPr>
              <a:grpSpLocks/>
            </p:cNvGrpSpPr>
            <p:nvPr/>
          </p:nvGrpSpPr>
          <p:grpSpPr bwMode="auto">
            <a:xfrm>
              <a:off x="1878" y="3069"/>
              <a:ext cx="520" cy="166"/>
              <a:chOff x="150" y="10106"/>
              <a:chExt cx="520" cy="326"/>
            </a:xfrm>
          </p:grpSpPr>
          <p:sp>
            <p:nvSpPr>
              <p:cNvPr id="77975" name="Rectangle 4506"/>
              <p:cNvSpPr>
                <a:spLocks noChangeArrowheads="1"/>
              </p:cNvSpPr>
              <p:nvPr/>
            </p:nvSpPr>
            <p:spPr bwMode="auto">
              <a:xfrm>
                <a:off x="150" y="10106"/>
                <a:ext cx="520"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rgbClr val="000080"/>
                    </a:solidFill>
                    <a:cs typeface="Arial" charset="0"/>
                  </a:rPr>
                  <a:t>SIGPOLL</a:t>
                </a:r>
                <a:endParaRPr lang="es-AR" sz="3600" dirty="0">
                  <a:solidFill>
                    <a:schemeClr val="tx1"/>
                  </a:solidFill>
                  <a:latin typeface="Times New Roman" pitchFamily="18" charset="0"/>
                </a:endParaRPr>
              </a:p>
            </p:txBody>
          </p:sp>
          <p:sp>
            <p:nvSpPr>
              <p:cNvPr id="77976" name="Rectangle 4507"/>
              <p:cNvSpPr>
                <a:spLocks noChangeArrowheads="1"/>
              </p:cNvSpPr>
              <p:nvPr/>
            </p:nvSpPr>
            <p:spPr bwMode="auto">
              <a:xfrm>
                <a:off x="150" y="10106"/>
                <a:ext cx="520"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96" name="Group 4508"/>
            <p:cNvGrpSpPr>
              <a:grpSpLocks/>
            </p:cNvGrpSpPr>
            <p:nvPr/>
          </p:nvGrpSpPr>
          <p:grpSpPr bwMode="auto">
            <a:xfrm>
              <a:off x="2398" y="3069"/>
              <a:ext cx="574" cy="166"/>
              <a:chOff x="670" y="10106"/>
              <a:chExt cx="574" cy="326"/>
            </a:xfrm>
          </p:grpSpPr>
          <p:sp>
            <p:nvSpPr>
              <p:cNvPr id="77973" name="Rectangle 4509"/>
              <p:cNvSpPr>
                <a:spLocks noChangeArrowheads="1"/>
              </p:cNvSpPr>
              <p:nvPr/>
            </p:nvSpPr>
            <p:spPr bwMode="auto">
              <a:xfrm>
                <a:off x="670" y="10106"/>
                <a:ext cx="574"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chemeClr val="tx1"/>
                    </a:solidFill>
                    <a:cs typeface="Arial" charset="0"/>
                  </a:rPr>
                  <a:t>Abort</a:t>
                </a:r>
                <a:endParaRPr lang="es-AR" sz="3600" dirty="0">
                  <a:solidFill>
                    <a:schemeClr val="tx1"/>
                  </a:solidFill>
                  <a:latin typeface="Times New Roman" pitchFamily="18" charset="0"/>
                </a:endParaRPr>
              </a:p>
            </p:txBody>
          </p:sp>
          <p:sp>
            <p:nvSpPr>
              <p:cNvPr id="77974" name="Rectangle 4510"/>
              <p:cNvSpPr>
                <a:spLocks noChangeArrowheads="1"/>
              </p:cNvSpPr>
              <p:nvPr/>
            </p:nvSpPr>
            <p:spPr bwMode="auto">
              <a:xfrm>
                <a:off x="670" y="10106"/>
                <a:ext cx="574"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97" name="Group 4511"/>
            <p:cNvGrpSpPr>
              <a:grpSpLocks/>
            </p:cNvGrpSpPr>
            <p:nvPr/>
          </p:nvGrpSpPr>
          <p:grpSpPr bwMode="auto">
            <a:xfrm>
              <a:off x="2972" y="3069"/>
              <a:ext cx="1436" cy="166"/>
              <a:chOff x="1244" y="10106"/>
              <a:chExt cx="1436" cy="326"/>
            </a:xfrm>
          </p:grpSpPr>
          <p:sp>
            <p:nvSpPr>
              <p:cNvPr id="77971" name="Rectangle 4512"/>
              <p:cNvSpPr>
                <a:spLocks noChangeArrowheads="1"/>
              </p:cNvSpPr>
              <p:nvPr/>
            </p:nvSpPr>
            <p:spPr bwMode="auto">
              <a:xfrm>
                <a:off x="1244" y="10106"/>
                <a:ext cx="1436"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chemeClr val="tx1"/>
                    </a:solidFill>
                    <a:cs typeface="Arial" charset="0"/>
                  </a:rPr>
                  <a:t>Equivalente a </a:t>
                </a:r>
                <a:r>
                  <a:rPr lang="es-AR" sz="1600" dirty="0">
                    <a:solidFill>
                      <a:srgbClr val="000080"/>
                    </a:solidFill>
                    <a:cs typeface="Arial" charset="0"/>
                  </a:rPr>
                  <a:t>SIGIO</a:t>
                </a:r>
                <a:endParaRPr lang="es-AR" sz="3600" dirty="0">
                  <a:solidFill>
                    <a:schemeClr val="tx1"/>
                  </a:solidFill>
                  <a:latin typeface="Times New Roman" pitchFamily="18" charset="0"/>
                </a:endParaRPr>
              </a:p>
            </p:txBody>
          </p:sp>
          <p:sp>
            <p:nvSpPr>
              <p:cNvPr id="77972" name="Rectangle 4513"/>
              <p:cNvSpPr>
                <a:spLocks noChangeArrowheads="1"/>
              </p:cNvSpPr>
              <p:nvPr/>
            </p:nvSpPr>
            <p:spPr bwMode="auto">
              <a:xfrm>
                <a:off x="1244" y="10106"/>
                <a:ext cx="1436"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98" name="Group 4514"/>
            <p:cNvGrpSpPr>
              <a:grpSpLocks/>
            </p:cNvGrpSpPr>
            <p:nvPr/>
          </p:nvGrpSpPr>
          <p:grpSpPr bwMode="auto">
            <a:xfrm>
              <a:off x="4408" y="3069"/>
              <a:ext cx="285" cy="166"/>
              <a:chOff x="2680" y="10106"/>
              <a:chExt cx="285" cy="326"/>
            </a:xfrm>
          </p:grpSpPr>
          <p:sp>
            <p:nvSpPr>
              <p:cNvPr id="77969" name="Rectangle 4515"/>
              <p:cNvSpPr>
                <a:spLocks noChangeArrowheads="1"/>
              </p:cNvSpPr>
              <p:nvPr/>
            </p:nvSpPr>
            <p:spPr bwMode="auto">
              <a:xfrm>
                <a:off x="2680" y="10106"/>
                <a:ext cx="285"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chemeClr val="tx1"/>
                    </a:solidFill>
                    <a:cs typeface="Arial" charset="0"/>
                  </a:rPr>
                  <a:t>No</a:t>
                </a:r>
                <a:endParaRPr lang="es-AR" sz="3600" dirty="0">
                  <a:solidFill>
                    <a:schemeClr val="tx1"/>
                  </a:solidFill>
                  <a:latin typeface="Times New Roman" pitchFamily="18" charset="0"/>
                </a:endParaRPr>
              </a:p>
            </p:txBody>
          </p:sp>
          <p:sp>
            <p:nvSpPr>
              <p:cNvPr id="77970" name="Rectangle 4516"/>
              <p:cNvSpPr>
                <a:spLocks noChangeArrowheads="1"/>
              </p:cNvSpPr>
              <p:nvPr/>
            </p:nvSpPr>
            <p:spPr bwMode="auto">
              <a:xfrm>
                <a:off x="2680" y="10106"/>
                <a:ext cx="285"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899" name="Group 4517"/>
            <p:cNvGrpSpPr>
              <a:grpSpLocks/>
            </p:cNvGrpSpPr>
            <p:nvPr/>
          </p:nvGrpSpPr>
          <p:grpSpPr bwMode="auto">
            <a:xfrm>
              <a:off x="1728" y="3235"/>
              <a:ext cx="150" cy="166"/>
              <a:chOff x="0" y="10432"/>
              <a:chExt cx="150" cy="326"/>
            </a:xfrm>
          </p:grpSpPr>
          <p:sp>
            <p:nvSpPr>
              <p:cNvPr id="77967" name="Rectangle 4518"/>
              <p:cNvSpPr>
                <a:spLocks noChangeArrowheads="1"/>
              </p:cNvSpPr>
              <p:nvPr/>
            </p:nvSpPr>
            <p:spPr bwMode="auto">
              <a:xfrm>
                <a:off x="0" y="10432"/>
                <a:ext cx="150" cy="326"/>
              </a:xfrm>
              <a:prstGeom prst="rect">
                <a:avLst/>
              </a:prstGeom>
              <a:noFill/>
              <a:ln w="9525">
                <a:noFill/>
                <a:miter lim="800000"/>
                <a:headEnd/>
                <a:tailEnd/>
              </a:ln>
            </p:spPr>
            <p:txBody>
              <a:bodyPr lIns="72000" tIns="0" rIns="0" bIns="0" anchor="ctr"/>
              <a:lstStyle/>
              <a:p>
                <a:pPr algn="ctr">
                  <a:lnSpc>
                    <a:spcPct val="100000"/>
                  </a:lnSpc>
                  <a:buClrTx/>
                  <a:buSzTx/>
                  <a:buFontTx/>
                  <a:buNone/>
                </a:pPr>
                <a:r>
                  <a:rPr lang="es-AR" sz="1600" dirty="0">
                    <a:solidFill>
                      <a:schemeClr val="tx1"/>
                    </a:solidFill>
                    <a:cs typeface="Arial" charset="0"/>
                  </a:rPr>
                  <a:t>30</a:t>
                </a:r>
                <a:endParaRPr lang="es-AR" sz="3600" dirty="0">
                  <a:solidFill>
                    <a:schemeClr val="tx1"/>
                  </a:solidFill>
                  <a:latin typeface="Times New Roman" pitchFamily="18" charset="0"/>
                </a:endParaRPr>
              </a:p>
            </p:txBody>
          </p:sp>
          <p:sp>
            <p:nvSpPr>
              <p:cNvPr id="77968" name="Rectangle 4519"/>
              <p:cNvSpPr>
                <a:spLocks noChangeArrowheads="1"/>
              </p:cNvSpPr>
              <p:nvPr/>
            </p:nvSpPr>
            <p:spPr bwMode="auto">
              <a:xfrm>
                <a:off x="0" y="10432"/>
                <a:ext cx="150"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900" name="Group 4520"/>
            <p:cNvGrpSpPr>
              <a:grpSpLocks/>
            </p:cNvGrpSpPr>
            <p:nvPr/>
          </p:nvGrpSpPr>
          <p:grpSpPr bwMode="auto">
            <a:xfrm>
              <a:off x="1878" y="3235"/>
              <a:ext cx="520" cy="166"/>
              <a:chOff x="150" y="10432"/>
              <a:chExt cx="520" cy="326"/>
            </a:xfrm>
          </p:grpSpPr>
          <p:sp>
            <p:nvSpPr>
              <p:cNvPr id="77965" name="Rectangle 4521"/>
              <p:cNvSpPr>
                <a:spLocks noChangeArrowheads="1"/>
              </p:cNvSpPr>
              <p:nvPr/>
            </p:nvSpPr>
            <p:spPr bwMode="auto">
              <a:xfrm>
                <a:off x="150" y="10432"/>
                <a:ext cx="520"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rgbClr val="000080"/>
                    </a:solidFill>
                    <a:cs typeface="Arial" charset="0"/>
                  </a:rPr>
                  <a:t>SIGPWR</a:t>
                </a:r>
                <a:endParaRPr lang="es-AR" sz="3600" dirty="0">
                  <a:solidFill>
                    <a:schemeClr val="tx1"/>
                  </a:solidFill>
                  <a:latin typeface="Times New Roman" pitchFamily="18" charset="0"/>
                </a:endParaRPr>
              </a:p>
            </p:txBody>
          </p:sp>
          <p:sp>
            <p:nvSpPr>
              <p:cNvPr id="77966" name="Rectangle 4522"/>
              <p:cNvSpPr>
                <a:spLocks noChangeArrowheads="1"/>
              </p:cNvSpPr>
              <p:nvPr/>
            </p:nvSpPr>
            <p:spPr bwMode="auto">
              <a:xfrm>
                <a:off x="150" y="10432"/>
                <a:ext cx="520"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901" name="Group 4523"/>
            <p:cNvGrpSpPr>
              <a:grpSpLocks/>
            </p:cNvGrpSpPr>
            <p:nvPr/>
          </p:nvGrpSpPr>
          <p:grpSpPr bwMode="auto">
            <a:xfrm>
              <a:off x="2398" y="3235"/>
              <a:ext cx="574" cy="166"/>
              <a:chOff x="670" y="10432"/>
              <a:chExt cx="574" cy="326"/>
            </a:xfrm>
          </p:grpSpPr>
          <p:sp>
            <p:nvSpPr>
              <p:cNvPr id="77963" name="Rectangle 4524"/>
              <p:cNvSpPr>
                <a:spLocks noChangeArrowheads="1"/>
              </p:cNvSpPr>
              <p:nvPr/>
            </p:nvSpPr>
            <p:spPr bwMode="auto">
              <a:xfrm>
                <a:off x="670" y="10432"/>
                <a:ext cx="574"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chemeClr val="tx1"/>
                    </a:solidFill>
                    <a:cs typeface="Arial" charset="0"/>
                  </a:rPr>
                  <a:t>Abort</a:t>
                </a:r>
                <a:endParaRPr lang="es-AR" sz="3600" dirty="0">
                  <a:solidFill>
                    <a:schemeClr val="tx1"/>
                  </a:solidFill>
                  <a:latin typeface="Times New Roman" pitchFamily="18" charset="0"/>
                </a:endParaRPr>
              </a:p>
            </p:txBody>
          </p:sp>
          <p:sp>
            <p:nvSpPr>
              <p:cNvPr id="77964" name="Rectangle 4525"/>
              <p:cNvSpPr>
                <a:spLocks noChangeArrowheads="1"/>
              </p:cNvSpPr>
              <p:nvPr/>
            </p:nvSpPr>
            <p:spPr bwMode="auto">
              <a:xfrm>
                <a:off x="670" y="10432"/>
                <a:ext cx="574"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902" name="Group 4526"/>
            <p:cNvGrpSpPr>
              <a:grpSpLocks/>
            </p:cNvGrpSpPr>
            <p:nvPr/>
          </p:nvGrpSpPr>
          <p:grpSpPr bwMode="auto">
            <a:xfrm>
              <a:off x="2972" y="3235"/>
              <a:ext cx="1436" cy="166"/>
              <a:chOff x="1244" y="10432"/>
              <a:chExt cx="1436" cy="326"/>
            </a:xfrm>
          </p:grpSpPr>
          <p:sp>
            <p:nvSpPr>
              <p:cNvPr id="77961" name="Rectangle 4527"/>
              <p:cNvSpPr>
                <a:spLocks noChangeArrowheads="1"/>
              </p:cNvSpPr>
              <p:nvPr/>
            </p:nvSpPr>
            <p:spPr bwMode="auto">
              <a:xfrm>
                <a:off x="1244" y="10432"/>
                <a:ext cx="1436"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chemeClr val="tx1"/>
                    </a:solidFill>
                    <a:cs typeface="Arial" charset="0"/>
                  </a:rPr>
                  <a:t>Power supply failure</a:t>
                </a:r>
                <a:endParaRPr lang="es-AR" sz="3600" dirty="0">
                  <a:solidFill>
                    <a:schemeClr val="tx1"/>
                  </a:solidFill>
                  <a:latin typeface="Times New Roman" pitchFamily="18" charset="0"/>
                </a:endParaRPr>
              </a:p>
            </p:txBody>
          </p:sp>
          <p:sp>
            <p:nvSpPr>
              <p:cNvPr id="77962" name="Rectangle 4528"/>
              <p:cNvSpPr>
                <a:spLocks noChangeArrowheads="1"/>
              </p:cNvSpPr>
              <p:nvPr/>
            </p:nvSpPr>
            <p:spPr bwMode="auto">
              <a:xfrm>
                <a:off x="1244" y="10432"/>
                <a:ext cx="1436"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903" name="Group 4529"/>
            <p:cNvGrpSpPr>
              <a:grpSpLocks/>
            </p:cNvGrpSpPr>
            <p:nvPr/>
          </p:nvGrpSpPr>
          <p:grpSpPr bwMode="auto">
            <a:xfrm>
              <a:off x="4408" y="3235"/>
              <a:ext cx="285" cy="166"/>
              <a:chOff x="2680" y="10432"/>
              <a:chExt cx="285" cy="326"/>
            </a:xfrm>
          </p:grpSpPr>
          <p:sp>
            <p:nvSpPr>
              <p:cNvPr id="77959" name="Rectangle 4530"/>
              <p:cNvSpPr>
                <a:spLocks noChangeArrowheads="1"/>
              </p:cNvSpPr>
              <p:nvPr/>
            </p:nvSpPr>
            <p:spPr bwMode="auto">
              <a:xfrm>
                <a:off x="2680" y="10432"/>
                <a:ext cx="285"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chemeClr val="tx1"/>
                    </a:solidFill>
                    <a:cs typeface="Arial" charset="0"/>
                  </a:rPr>
                  <a:t>No</a:t>
                </a:r>
                <a:endParaRPr lang="es-AR" sz="3600" dirty="0">
                  <a:solidFill>
                    <a:schemeClr val="tx1"/>
                  </a:solidFill>
                  <a:latin typeface="Times New Roman" pitchFamily="18" charset="0"/>
                </a:endParaRPr>
              </a:p>
            </p:txBody>
          </p:sp>
          <p:sp>
            <p:nvSpPr>
              <p:cNvPr id="77960" name="Rectangle 4531"/>
              <p:cNvSpPr>
                <a:spLocks noChangeArrowheads="1"/>
              </p:cNvSpPr>
              <p:nvPr/>
            </p:nvSpPr>
            <p:spPr bwMode="auto">
              <a:xfrm>
                <a:off x="2680" y="10432"/>
                <a:ext cx="285"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904" name="Group 4532"/>
            <p:cNvGrpSpPr>
              <a:grpSpLocks/>
            </p:cNvGrpSpPr>
            <p:nvPr/>
          </p:nvGrpSpPr>
          <p:grpSpPr bwMode="auto">
            <a:xfrm>
              <a:off x="1728" y="3401"/>
              <a:ext cx="150" cy="166"/>
              <a:chOff x="0" y="10758"/>
              <a:chExt cx="150" cy="326"/>
            </a:xfrm>
          </p:grpSpPr>
          <p:sp>
            <p:nvSpPr>
              <p:cNvPr id="77957" name="Rectangle 4533"/>
              <p:cNvSpPr>
                <a:spLocks noChangeArrowheads="1"/>
              </p:cNvSpPr>
              <p:nvPr/>
            </p:nvSpPr>
            <p:spPr bwMode="auto">
              <a:xfrm>
                <a:off x="0" y="10758"/>
                <a:ext cx="150" cy="326"/>
              </a:xfrm>
              <a:prstGeom prst="rect">
                <a:avLst/>
              </a:prstGeom>
              <a:noFill/>
              <a:ln w="9525">
                <a:noFill/>
                <a:miter lim="800000"/>
                <a:headEnd/>
                <a:tailEnd/>
              </a:ln>
            </p:spPr>
            <p:txBody>
              <a:bodyPr lIns="72000" tIns="0" rIns="0" bIns="0" anchor="ctr"/>
              <a:lstStyle/>
              <a:p>
                <a:pPr algn="ctr">
                  <a:lnSpc>
                    <a:spcPct val="100000"/>
                  </a:lnSpc>
                  <a:buClrTx/>
                  <a:buSzTx/>
                  <a:buFontTx/>
                  <a:buNone/>
                </a:pPr>
                <a:r>
                  <a:rPr lang="es-AR" sz="1600" dirty="0">
                    <a:solidFill>
                      <a:schemeClr val="tx1"/>
                    </a:solidFill>
                    <a:cs typeface="Arial" charset="0"/>
                  </a:rPr>
                  <a:t>31</a:t>
                </a:r>
                <a:endParaRPr lang="es-AR" sz="3600" dirty="0">
                  <a:solidFill>
                    <a:schemeClr val="tx1"/>
                  </a:solidFill>
                  <a:latin typeface="Times New Roman" pitchFamily="18" charset="0"/>
                </a:endParaRPr>
              </a:p>
            </p:txBody>
          </p:sp>
          <p:sp>
            <p:nvSpPr>
              <p:cNvPr id="77958" name="Rectangle 4534"/>
              <p:cNvSpPr>
                <a:spLocks noChangeArrowheads="1"/>
              </p:cNvSpPr>
              <p:nvPr/>
            </p:nvSpPr>
            <p:spPr bwMode="auto">
              <a:xfrm>
                <a:off x="0" y="10758"/>
                <a:ext cx="150"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905" name="Group 4535"/>
            <p:cNvGrpSpPr>
              <a:grpSpLocks/>
            </p:cNvGrpSpPr>
            <p:nvPr/>
          </p:nvGrpSpPr>
          <p:grpSpPr bwMode="auto">
            <a:xfrm>
              <a:off x="1878" y="3401"/>
              <a:ext cx="520" cy="166"/>
              <a:chOff x="150" y="10758"/>
              <a:chExt cx="520" cy="326"/>
            </a:xfrm>
          </p:grpSpPr>
          <p:sp>
            <p:nvSpPr>
              <p:cNvPr id="77955" name="Rectangle 4536"/>
              <p:cNvSpPr>
                <a:spLocks noChangeArrowheads="1"/>
              </p:cNvSpPr>
              <p:nvPr/>
            </p:nvSpPr>
            <p:spPr bwMode="auto">
              <a:xfrm>
                <a:off x="150" y="10758"/>
                <a:ext cx="520"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rgbClr val="000080"/>
                    </a:solidFill>
                    <a:cs typeface="Arial" charset="0"/>
                  </a:rPr>
                  <a:t>SIGSYS</a:t>
                </a:r>
                <a:endParaRPr lang="es-AR" sz="3600" dirty="0">
                  <a:solidFill>
                    <a:schemeClr val="tx1"/>
                  </a:solidFill>
                  <a:latin typeface="Times New Roman" pitchFamily="18" charset="0"/>
                </a:endParaRPr>
              </a:p>
            </p:txBody>
          </p:sp>
          <p:sp>
            <p:nvSpPr>
              <p:cNvPr id="77956" name="Rectangle 4537"/>
              <p:cNvSpPr>
                <a:spLocks noChangeArrowheads="1"/>
              </p:cNvSpPr>
              <p:nvPr/>
            </p:nvSpPr>
            <p:spPr bwMode="auto">
              <a:xfrm>
                <a:off x="150" y="10758"/>
                <a:ext cx="520"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906" name="Group 4538"/>
            <p:cNvGrpSpPr>
              <a:grpSpLocks/>
            </p:cNvGrpSpPr>
            <p:nvPr/>
          </p:nvGrpSpPr>
          <p:grpSpPr bwMode="auto">
            <a:xfrm>
              <a:off x="2398" y="3401"/>
              <a:ext cx="574" cy="166"/>
              <a:chOff x="670" y="10758"/>
              <a:chExt cx="574" cy="326"/>
            </a:xfrm>
          </p:grpSpPr>
          <p:sp>
            <p:nvSpPr>
              <p:cNvPr id="77953" name="Rectangle 4539"/>
              <p:cNvSpPr>
                <a:spLocks noChangeArrowheads="1"/>
              </p:cNvSpPr>
              <p:nvPr/>
            </p:nvSpPr>
            <p:spPr bwMode="auto">
              <a:xfrm>
                <a:off x="670" y="10758"/>
                <a:ext cx="574"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chemeClr val="tx1"/>
                    </a:solidFill>
                    <a:cs typeface="Arial" charset="0"/>
                  </a:rPr>
                  <a:t>Abort</a:t>
                </a:r>
                <a:endParaRPr lang="es-AR" sz="3600" dirty="0">
                  <a:solidFill>
                    <a:schemeClr val="tx1"/>
                  </a:solidFill>
                  <a:latin typeface="Times New Roman" pitchFamily="18" charset="0"/>
                </a:endParaRPr>
              </a:p>
            </p:txBody>
          </p:sp>
          <p:sp>
            <p:nvSpPr>
              <p:cNvPr id="77954" name="Rectangle 4540"/>
              <p:cNvSpPr>
                <a:spLocks noChangeArrowheads="1"/>
              </p:cNvSpPr>
              <p:nvPr/>
            </p:nvSpPr>
            <p:spPr bwMode="auto">
              <a:xfrm>
                <a:off x="670" y="10758"/>
                <a:ext cx="574"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907" name="Group 4541"/>
            <p:cNvGrpSpPr>
              <a:grpSpLocks/>
            </p:cNvGrpSpPr>
            <p:nvPr/>
          </p:nvGrpSpPr>
          <p:grpSpPr bwMode="auto">
            <a:xfrm>
              <a:off x="2972" y="3401"/>
              <a:ext cx="1436" cy="166"/>
              <a:chOff x="1244" y="10758"/>
              <a:chExt cx="1436" cy="326"/>
            </a:xfrm>
          </p:grpSpPr>
          <p:sp>
            <p:nvSpPr>
              <p:cNvPr id="77951" name="Rectangle 4542"/>
              <p:cNvSpPr>
                <a:spLocks noChangeArrowheads="1"/>
              </p:cNvSpPr>
              <p:nvPr/>
            </p:nvSpPr>
            <p:spPr bwMode="auto">
              <a:xfrm>
                <a:off x="1244" y="10758"/>
                <a:ext cx="1436"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chemeClr val="tx1"/>
                    </a:solidFill>
                    <a:cs typeface="Arial" charset="0"/>
                  </a:rPr>
                  <a:t>system call errónea</a:t>
                </a:r>
                <a:endParaRPr lang="es-AR" sz="3600" dirty="0">
                  <a:solidFill>
                    <a:schemeClr val="tx1"/>
                  </a:solidFill>
                  <a:latin typeface="Times New Roman" pitchFamily="18" charset="0"/>
                </a:endParaRPr>
              </a:p>
            </p:txBody>
          </p:sp>
          <p:sp>
            <p:nvSpPr>
              <p:cNvPr id="77952" name="Rectangle 4543"/>
              <p:cNvSpPr>
                <a:spLocks noChangeArrowheads="1"/>
              </p:cNvSpPr>
              <p:nvPr/>
            </p:nvSpPr>
            <p:spPr bwMode="auto">
              <a:xfrm>
                <a:off x="1244" y="10758"/>
                <a:ext cx="1436"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908" name="Group 4544"/>
            <p:cNvGrpSpPr>
              <a:grpSpLocks/>
            </p:cNvGrpSpPr>
            <p:nvPr/>
          </p:nvGrpSpPr>
          <p:grpSpPr bwMode="auto">
            <a:xfrm>
              <a:off x="4408" y="3401"/>
              <a:ext cx="285" cy="166"/>
              <a:chOff x="2680" y="10758"/>
              <a:chExt cx="285" cy="326"/>
            </a:xfrm>
          </p:grpSpPr>
          <p:sp>
            <p:nvSpPr>
              <p:cNvPr id="77949" name="Rectangle 4545"/>
              <p:cNvSpPr>
                <a:spLocks noChangeArrowheads="1"/>
              </p:cNvSpPr>
              <p:nvPr/>
            </p:nvSpPr>
            <p:spPr bwMode="auto">
              <a:xfrm>
                <a:off x="2680" y="10758"/>
                <a:ext cx="285"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chemeClr val="tx1"/>
                    </a:solidFill>
                    <a:cs typeface="Arial" charset="0"/>
                  </a:rPr>
                  <a:t>No</a:t>
                </a:r>
                <a:endParaRPr lang="es-AR" sz="3600" dirty="0">
                  <a:solidFill>
                    <a:schemeClr val="tx1"/>
                  </a:solidFill>
                  <a:latin typeface="Times New Roman" pitchFamily="18" charset="0"/>
                </a:endParaRPr>
              </a:p>
            </p:txBody>
          </p:sp>
          <p:sp>
            <p:nvSpPr>
              <p:cNvPr id="77950" name="Rectangle 4546"/>
              <p:cNvSpPr>
                <a:spLocks noChangeArrowheads="1"/>
              </p:cNvSpPr>
              <p:nvPr/>
            </p:nvSpPr>
            <p:spPr bwMode="auto">
              <a:xfrm>
                <a:off x="2680" y="10758"/>
                <a:ext cx="285"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909" name="Group 4547"/>
            <p:cNvGrpSpPr>
              <a:grpSpLocks/>
            </p:cNvGrpSpPr>
            <p:nvPr/>
          </p:nvGrpSpPr>
          <p:grpSpPr bwMode="auto">
            <a:xfrm>
              <a:off x="1728" y="3567"/>
              <a:ext cx="150" cy="166"/>
              <a:chOff x="0" y="11084"/>
              <a:chExt cx="150" cy="326"/>
            </a:xfrm>
          </p:grpSpPr>
          <p:sp>
            <p:nvSpPr>
              <p:cNvPr id="77947" name="Rectangle 4548"/>
              <p:cNvSpPr>
                <a:spLocks noChangeArrowheads="1"/>
              </p:cNvSpPr>
              <p:nvPr/>
            </p:nvSpPr>
            <p:spPr bwMode="auto">
              <a:xfrm>
                <a:off x="0" y="11084"/>
                <a:ext cx="150" cy="326"/>
              </a:xfrm>
              <a:prstGeom prst="rect">
                <a:avLst/>
              </a:prstGeom>
              <a:noFill/>
              <a:ln w="9525">
                <a:noFill/>
                <a:miter lim="800000"/>
                <a:headEnd/>
                <a:tailEnd/>
              </a:ln>
            </p:spPr>
            <p:txBody>
              <a:bodyPr lIns="72000" tIns="0" rIns="0" bIns="0" anchor="ctr"/>
              <a:lstStyle/>
              <a:p>
                <a:pPr algn="ctr">
                  <a:lnSpc>
                    <a:spcPct val="100000"/>
                  </a:lnSpc>
                  <a:buClrTx/>
                  <a:buSzTx/>
                  <a:buFontTx/>
                  <a:buNone/>
                </a:pPr>
                <a:r>
                  <a:rPr lang="es-AR" sz="1600" dirty="0">
                    <a:solidFill>
                      <a:schemeClr val="tx1"/>
                    </a:solidFill>
                    <a:cs typeface="Arial" charset="0"/>
                  </a:rPr>
                  <a:t>31</a:t>
                </a:r>
                <a:endParaRPr lang="es-AR" sz="3600" dirty="0">
                  <a:solidFill>
                    <a:schemeClr val="tx1"/>
                  </a:solidFill>
                  <a:latin typeface="Times New Roman" pitchFamily="18" charset="0"/>
                </a:endParaRPr>
              </a:p>
            </p:txBody>
          </p:sp>
          <p:sp>
            <p:nvSpPr>
              <p:cNvPr id="77948" name="Rectangle 4549"/>
              <p:cNvSpPr>
                <a:spLocks noChangeArrowheads="1"/>
              </p:cNvSpPr>
              <p:nvPr/>
            </p:nvSpPr>
            <p:spPr bwMode="auto">
              <a:xfrm>
                <a:off x="0" y="11084"/>
                <a:ext cx="150"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910" name="Group 4550"/>
            <p:cNvGrpSpPr>
              <a:grpSpLocks/>
            </p:cNvGrpSpPr>
            <p:nvPr/>
          </p:nvGrpSpPr>
          <p:grpSpPr bwMode="auto">
            <a:xfrm>
              <a:off x="1878" y="3567"/>
              <a:ext cx="520" cy="166"/>
              <a:chOff x="150" y="11084"/>
              <a:chExt cx="520" cy="326"/>
            </a:xfrm>
          </p:grpSpPr>
          <p:sp>
            <p:nvSpPr>
              <p:cNvPr id="77945" name="Rectangle 4551"/>
              <p:cNvSpPr>
                <a:spLocks noChangeArrowheads="1"/>
              </p:cNvSpPr>
              <p:nvPr/>
            </p:nvSpPr>
            <p:spPr bwMode="auto">
              <a:xfrm>
                <a:off x="150" y="11084"/>
                <a:ext cx="520"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rgbClr val="000080"/>
                    </a:solidFill>
                    <a:cs typeface="Arial" charset="0"/>
                  </a:rPr>
                  <a:t>SIGUNUSED</a:t>
                </a:r>
                <a:endParaRPr lang="es-AR" sz="3600" dirty="0">
                  <a:solidFill>
                    <a:schemeClr val="tx1"/>
                  </a:solidFill>
                  <a:latin typeface="Times New Roman" pitchFamily="18" charset="0"/>
                </a:endParaRPr>
              </a:p>
            </p:txBody>
          </p:sp>
          <p:sp>
            <p:nvSpPr>
              <p:cNvPr id="77946" name="Rectangle 4552"/>
              <p:cNvSpPr>
                <a:spLocks noChangeArrowheads="1"/>
              </p:cNvSpPr>
              <p:nvPr/>
            </p:nvSpPr>
            <p:spPr bwMode="auto">
              <a:xfrm>
                <a:off x="150" y="11084"/>
                <a:ext cx="520"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911" name="Group 4553"/>
            <p:cNvGrpSpPr>
              <a:grpSpLocks/>
            </p:cNvGrpSpPr>
            <p:nvPr/>
          </p:nvGrpSpPr>
          <p:grpSpPr bwMode="auto">
            <a:xfrm>
              <a:off x="2398" y="3567"/>
              <a:ext cx="574" cy="166"/>
              <a:chOff x="670" y="11084"/>
              <a:chExt cx="574" cy="326"/>
            </a:xfrm>
          </p:grpSpPr>
          <p:sp>
            <p:nvSpPr>
              <p:cNvPr id="77943" name="Rectangle 4554"/>
              <p:cNvSpPr>
                <a:spLocks noChangeArrowheads="1"/>
              </p:cNvSpPr>
              <p:nvPr/>
            </p:nvSpPr>
            <p:spPr bwMode="auto">
              <a:xfrm>
                <a:off x="670" y="11084"/>
                <a:ext cx="574"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chemeClr val="tx1"/>
                    </a:solidFill>
                    <a:cs typeface="Arial" charset="0"/>
                  </a:rPr>
                  <a:t>Abort</a:t>
                </a:r>
                <a:endParaRPr lang="es-AR" sz="3600" dirty="0">
                  <a:solidFill>
                    <a:schemeClr val="tx1"/>
                  </a:solidFill>
                  <a:latin typeface="Times New Roman" pitchFamily="18" charset="0"/>
                </a:endParaRPr>
              </a:p>
            </p:txBody>
          </p:sp>
          <p:sp>
            <p:nvSpPr>
              <p:cNvPr id="77944" name="Rectangle 4555"/>
              <p:cNvSpPr>
                <a:spLocks noChangeArrowheads="1"/>
              </p:cNvSpPr>
              <p:nvPr/>
            </p:nvSpPr>
            <p:spPr bwMode="auto">
              <a:xfrm>
                <a:off x="670" y="11084"/>
                <a:ext cx="574"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912" name="Group 4556"/>
            <p:cNvGrpSpPr>
              <a:grpSpLocks/>
            </p:cNvGrpSpPr>
            <p:nvPr/>
          </p:nvGrpSpPr>
          <p:grpSpPr bwMode="auto">
            <a:xfrm>
              <a:off x="2972" y="3567"/>
              <a:ext cx="1436" cy="166"/>
              <a:chOff x="1244" y="11084"/>
              <a:chExt cx="1436" cy="326"/>
            </a:xfrm>
          </p:grpSpPr>
          <p:sp>
            <p:nvSpPr>
              <p:cNvPr id="77941" name="Rectangle 4557"/>
              <p:cNvSpPr>
                <a:spLocks noChangeArrowheads="1"/>
              </p:cNvSpPr>
              <p:nvPr/>
            </p:nvSpPr>
            <p:spPr bwMode="auto">
              <a:xfrm>
                <a:off x="1244" y="11084"/>
                <a:ext cx="1436"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chemeClr val="tx1"/>
                    </a:solidFill>
                    <a:cs typeface="Arial" charset="0"/>
                  </a:rPr>
                  <a:t>Equivalente</a:t>
                </a:r>
                <a:r>
                  <a:rPr lang="en-US" sz="1600" dirty="0">
                    <a:solidFill>
                      <a:schemeClr val="tx1"/>
                    </a:solidFill>
                    <a:cs typeface="Arial" charset="0"/>
                  </a:rPr>
                  <a:t> </a:t>
                </a:r>
                <a:r>
                  <a:rPr lang="es-AR" sz="1600" dirty="0">
                    <a:solidFill>
                      <a:schemeClr val="tx1"/>
                    </a:solidFill>
                    <a:cs typeface="Arial" charset="0"/>
                  </a:rPr>
                  <a:t>a </a:t>
                </a:r>
                <a:r>
                  <a:rPr lang="es-AR" sz="1600" dirty="0">
                    <a:solidFill>
                      <a:srgbClr val="000080"/>
                    </a:solidFill>
                    <a:cs typeface="Arial" charset="0"/>
                  </a:rPr>
                  <a:t>SIGSYS</a:t>
                </a:r>
                <a:endParaRPr lang="es-AR" sz="3600" dirty="0">
                  <a:solidFill>
                    <a:schemeClr val="tx1"/>
                  </a:solidFill>
                  <a:latin typeface="Times New Roman" pitchFamily="18" charset="0"/>
                </a:endParaRPr>
              </a:p>
            </p:txBody>
          </p:sp>
          <p:sp>
            <p:nvSpPr>
              <p:cNvPr id="77942" name="Rectangle 4558"/>
              <p:cNvSpPr>
                <a:spLocks noChangeArrowheads="1"/>
              </p:cNvSpPr>
              <p:nvPr/>
            </p:nvSpPr>
            <p:spPr bwMode="auto">
              <a:xfrm>
                <a:off x="1244" y="11084"/>
                <a:ext cx="1436"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913" name="Group 4559"/>
            <p:cNvGrpSpPr>
              <a:grpSpLocks/>
            </p:cNvGrpSpPr>
            <p:nvPr/>
          </p:nvGrpSpPr>
          <p:grpSpPr bwMode="auto">
            <a:xfrm>
              <a:off x="4408" y="3567"/>
              <a:ext cx="285" cy="166"/>
              <a:chOff x="2680" y="11084"/>
              <a:chExt cx="285" cy="326"/>
            </a:xfrm>
          </p:grpSpPr>
          <p:sp>
            <p:nvSpPr>
              <p:cNvPr id="77939" name="Rectangle 4560"/>
              <p:cNvSpPr>
                <a:spLocks noChangeArrowheads="1"/>
              </p:cNvSpPr>
              <p:nvPr/>
            </p:nvSpPr>
            <p:spPr bwMode="auto">
              <a:xfrm>
                <a:off x="2680" y="11084"/>
                <a:ext cx="285" cy="326"/>
              </a:xfrm>
              <a:prstGeom prst="rect">
                <a:avLst/>
              </a:prstGeom>
              <a:noFill/>
              <a:ln w="9525">
                <a:noFill/>
                <a:miter lim="800000"/>
                <a:headEnd/>
                <a:tailEnd/>
              </a:ln>
            </p:spPr>
            <p:txBody>
              <a:bodyPr lIns="72000" tIns="0" rIns="0" bIns="0" anchor="ctr"/>
              <a:lstStyle/>
              <a:p>
                <a:pPr>
                  <a:lnSpc>
                    <a:spcPct val="100000"/>
                  </a:lnSpc>
                  <a:buClrTx/>
                  <a:buSzTx/>
                  <a:buFontTx/>
                  <a:buNone/>
                </a:pPr>
                <a:r>
                  <a:rPr lang="es-AR" sz="1600" dirty="0">
                    <a:solidFill>
                      <a:schemeClr val="tx1"/>
                    </a:solidFill>
                    <a:cs typeface="Arial" charset="0"/>
                  </a:rPr>
                  <a:t>No</a:t>
                </a:r>
                <a:endParaRPr lang="es-AR" sz="3600" dirty="0">
                  <a:solidFill>
                    <a:schemeClr val="tx1"/>
                  </a:solidFill>
                  <a:latin typeface="Times New Roman" pitchFamily="18" charset="0"/>
                </a:endParaRPr>
              </a:p>
            </p:txBody>
          </p:sp>
          <p:sp>
            <p:nvSpPr>
              <p:cNvPr id="77940" name="Rectangle 4561"/>
              <p:cNvSpPr>
                <a:spLocks noChangeArrowheads="1"/>
              </p:cNvSpPr>
              <p:nvPr/>
            </p:nvSpPr>
            <p:spPr bwMode="auto">
              <a:xfrm>
                <a:off x="2680" y="11084"/>
                <a:ext cx="285" cy="326"/>
              </a:xfrm>
              <a:prstGeom prst="rect">
                <a:avLst/>
              </a:prstGeom>
              <a:noFill/>
              <a:ln w="7">
                <a:solidFill>
                  <a:srgbClr val="A0A0A0"/>
                </a:solidFill>
                <a:miter lim="800000"/>
                <a:headEnd/>
                <a:tailEnd/>
              </a:ln>
            </p:spPr>
            <p:txBody>
              <a:bodyPr lIns="72000" tIns="0" rIns="0" bIns="0" anchor="ctr"/>
              <a:lstStyle/>
              <a:p>
                <a:endParaRPr lang="es-AR" dirty="0"/>
              </a:p>
            </p:txBody>
          </p:sp>
        </p:grpSp>
        <p:grpSp>
          <p:nvGrpSpPr>
            <p:cNvPr id="77914" name="Group 4562"/>
            <p:cNvGrpSpPr>
              <a:grpSpLocks/>
            </p:cNvGrpSpPr>
            <p:nvPr/>
          </p:nvGrpSpPr>
          <p:grpSpPr bwMode="auto">
            <a:xfrm>
              <a:off x="1728" y="768"/>
              <a:ext cx="150" cy="166"/>
              <a:chOff x="0" y="0"/>
              <a:chExt cx="150" cy="326"/>
            </a:xfrm>
          </p:grpSpPr>
          <p:sp>
            <p:nvSpPr>
              <p:cNvPr id="77935" name="Rectangle 4563"/>
              <p:cNvSpPr>
                <a:spLocks noChangeArrowheads="1"/>
              </p:cNvSpPr>
              <p:nvPr/>
            </p:nvSpPr>
            <p:spPr bwMode="auto">
              <a:xfrm>
                <a:off x="0" y="0"/>
                <a:ext cx="150" cy="326"/>
              </a:xfrm>
              <a:prstGeom prst="rect">
                <a:avLst/>
              </a:prstGeom>
              <a:solidFill>
                <a:srgbClr val="333333"/>
              </a:solidFill>
              <a:ln w="9525">
                <a:noFill/>
                <a:miter lim="800000"/>
                <a:headEnd/>
                <a:tailEnd/>
              </a:ln>
            </p:spPr>
            <p:txBody>
              <a:bodyPr lIns="72000" tIns="0" rIns="0" bIns="0" anchor="ctr"/>
              <a:lstStyle/>
              <a:p>
                <a:endParaRPr lang="es-AR" dirty="0"/>
              </a:p>
            </p:txBody>
          </p:sp>
          <p:grpSp>
            <p:nvGrpSpPr>
              <p:cNvPr id="77936" name="Group 4564"/>
              <p:cNvGrpSpPr>
                <a:grpSpLocks/>
              </p:cNvGrpSpPr>
              <p:nvPr/>
            </p:nvGrpSpPr>
            <p:grpSpPr bwMode="auto">
              <a:xfrm>
                <a:off x="0" y="0"/>
                <a:ext cx="150" cy="326"/>
                <a:chOff x="0" y="0"/>
                <a:chExt cx="150" cy="326"/>
              </a:xfrm>
            </p:grpSpPr>
            <p:sp>
              <p:nvSpPr>
                <p:cNvPr id="77937" name="Rectangle 4565"/>
                <p:cNvSpPr>
                  <a:spLocks noChangeArrowheads="1"/>
                </p:cNvSpPr>
                <p:nvPr/>
              </p:nvSpPr>
              <p:spPr bwMode="auto">
                <a:xfrm>
                  <a:off x="0" y="0"/>
                  <a:ext cx="150" cy="326"/>
                </a:xfrm>
                <a:prstGeom prst="rect">
                  <a:avLst/>
                </a:prstGeom>
                <a:solidFill>
                  <a:srgbClr val="333333"/>
                </a:solidFill>
                <a:ln w="9525">
                  <a:noFill/>
                  <a:miter lim="800000"/>
                  <a:headEnd/>
                  <a:tailEnd/>
                </a:ln>
              </p:spPr>
              <p:txBody>
                <a:bodyPr lIns="72000" tIns="0" rIns="0" bIns="0" anchor="ctr"/>
                <a:lstStyle/>
                <a:p>
                  <a:pPr algn="ctr">
                    <a:lnSpc>
                      <a:spcPct val="100000"/>
                    </a:lnSpc>
                    <a:buClrTx/>
                    <a:buSzTx/>
                    <a:buFontTx/>
                    <a:buNone/>
                  </a:pPr>
                  <a:r>
                    <a:rPr lang="es-AR" sz="1600" dirty="0">
                      <a:solidFill>
                        <a:srgbClr val="FFFFFF"/>
                      </a:solidFill>
                      <a:cs typeface="Arial" charset="0"/>
                    </a:rPr>
                    <a:t>#</a:t>
                  </a:r>
                  <a:endParaRPr lang="es-AR" sz="3600" dirty="0">
                    <a:solidFill>
                      <a:schemeClr val="tx1"/>
                    </a:solidFill>
                    <a:latin typeface="Times New Roman" pitchFamily="18" charset="0"/>
                  </a:endParaRPr>
                </a:p>
              </p:txBody>
            </p:sp>
            <p:sp>
              <p:nvSpPr>
                <p:cNvPr id="77938" name="Rectangle 4566"/>
                <p:cNvSpPr>
                  <a:spLocks noChangeArrowheads="1"/>
                </p:cNvSpPr>
                <p:nvPr/>
              </p:nvSpPr>
              <p:spPr bwMode="auto">
                <a:xfrm>
                  <a:off x="0" y="0"/>
                  <a:ext cx="150" cy="326"/>
                </a:xfrm>
                <a:prstGeom prst="rect">
                  <a:avLst/>
                </a:prstGeom>
                <a:noFill/>
                <a:ln w="7">
                  <a:solidFill>
                    <a:srgbClr val="A0A0A0"/>
                  </a:solidFill>
                  <a:miter lim="800000"/>
                  <a:headEnd/>
                  <a:tailEnd/>
                </a:ln>
              </p:spPr>
              <p:txBody>
                <a:bodyPr lIns="72000" tIns="0" rIns="0" bIns="0" anchor="ctr"/>
                <a:lstStyle/>
                <a:p>
                  <a:endParaRPr lang="es-AR" dirty="0"/>
                </a:p>
              </p:txBody>
            </p:sp>
          </p:grpSp>
        </p:grpSp>
        <p:grpSp>
          <p:nvGrpSpPr>
            <p:cNvPr id="77915" name="Group 4567"/>
            <p:cNvGrpSpPr>
              <a:grpSpLocks/>
            </p:cNvGrpSpPr>
            <p:nvPr/>
          </p:nvGrpSpPr>
          <p:grpSpPr bwMode="auto">
            <a:xfrm>
              <a:off x="1878" y="768"/>
              <a:ext cx="520" cy="166"/>
              <a:chOff x="150" y="0"/>
              <a:chExt cx="520" cy="326"/>
            </a:xfrm>
          </p:grpSpPr>
          <p:sp>
            <p:nvSpPr>
              <p:cNvPr id="77931" name="Rectangle 4568"/>
              <p:cNvSpPr>
                <a:spLocks noChangeArrowheads="1"/>
              </p:cNvSpPr>
              <p:nvPr/>
            </p:nvSpPr>
            <p:spPr bwMode="auto">
              <a:xfrm>
                <a:off x="150" y="0"/>
                <a:ext cx="520" cy="326"/>
              </a:xfrm>
              <a:prstGeom prst="rect">
                <a:avLst/>
              </a:prstGeom>
              <a:solidFill>
                <a:srgbClr val="333333"/>
              </a:solidFill>
              <a:ln w="9525">
                <a:noFill/>
                <a:miter lim="800000"/>
                <a:headEnd/>
                <a:tailEnd/>
              </a:ln>
            </p:spPr>
            <p:txBody>
              <a:bodyPr lIns="72000" tIns="0" rIns="0" bIns="0" anchor="ctr"/>
              <a:lstStyle/>
              <a:p>
                <a:endParaRPr lang="es-AR" dirty="0"/>
              </a:p>
            </p:txBody>
          </p:sp>
          <p:grpSp>
            <p:nvGrpSpPr>
              <p:cNvPr id="77932" name="Group 4569"/>
              <p:cNvGrpSpPr>
                <a:grpSpLocks/>
              </p:cNvGrpSpPr>
              <p:nvPr/>
            </p:nvGrpSpPr>
            <p:grpSpPr bwMode="auto">
              <a:xfrm>
                <a:off x="150" y="0"/>
                <a:ext cx="520" cy="326"/>
                <a:chOff x="150" y="0"/>
                <a:chExt cx="520" cy="326"/>
              </a:xfrm>
            </p:grpSpPr>
            <p:sp>
              <p:nvSpPr>
                <p:cNvPr id="77933" name="Rectangle 4570"/>
                <p:cNvSpPr>
                  <a:spLocks noChangeArrowheads="1"/>
                </p:cNvSpPr>
                <p:nvPr/>
              </p:nvSpPr>
              <p:spPr bwMode="auto">
                <a:xfrm>
                  <a:off x="150" y="0"/>
                  <a:ext cx="520" cy="326"/>
                </a:xfrm>
                <a:prstGeom prst="rect">
                  <a:avLst/>
                </a:prstGeom>
                <a:solidFill>
                  <a:srgbClr val="333333"/>
                </a:solidFill>
                <a:ln w="9525">
                  <a:noFill/>
                  <a:miter lim="800000"/>
                  <a:headEnd/>
                  <a:tailEnd/>
                </a:ln>
              </p:spPr>
              <p:txBody>
                <a:bodyPr lIns="72000" tIns="0" rIns="0" bIns="0" anchor="ctr"/>
                <a:lstStyle/>
                <a:p>
                  <a:pPr algn="ctr">
                    <a:lnSpc>
                      <a:spcPct val="100000"/>
                    </a:lnSpc>
                    <a:buClrTx/>
                    <a:buSzTx/>
                    <a:buFontTx/>
                    <a:buNone/>
                  </a:pPr>
                  <a:r>
                    <a:rPr lang="es-AR" sz="1600" dirty="0">
                      <a:solidFill>
                        <a:srgbClr val="FFFFFF"/>
                      </a:solidFill>
                      <a:cs typeface="Arial" charset="0"/>
                    </a:rPr>
                    <a:t>Nombre</a:t>
                  </a:r>
                </a:p>
              </p:txBody>
            </p:sp>
            <p:sp>
              <p:nvSpPr>
                <p:cNvPr id="77934" name="Rectangle 4571"/>
                <p:cNvSpPr>
                  <a:spLocks noChangeArrowheads="1"/>
                </p:cNvSpPr>
                <p:nvPr/>
              </p:nvSpPr>
              <p:spPr bwMode="auto">
                <a:xfrm>
                  <a:off x="150" y="0"/>
                  <a:ext cx="520" cy="326"/>
                </a:xfrm>
                <a:prstGeom prst="rect">
                  <a:avLst/>
                </a:prstGeom>
                <a:noFill/>
                <a:ln w="7">
                  <a:solidFill>
                    <a:srgbClr val="A0A0A0"/>
                  </a:solidFill>
                  <a:miter lim="800000"/>
                  <a:headEnd/>
                  <a:tailEnd/>
                </a:ln>
              </p:spPr>
              <p:txBody>
                <a:bodyPr lIns="72000" tIns="0" rIns="0" bIns="0" anchor="ctr"/>
                <a:lstStyle/>
                <a:p>
                  <a:endParaRPr lang="es-AR" dirty="0"/>
                </a:p>
              </p:txBody>
            </p:sp>
          </p:grpSp>
        </p:grpSp>
        <p:grpSp>
          <p:nvGrpSpPr>
            <p:cNvPr id="77916" name="Group 4572"/>
            <p:cNvGrpSpPr>
              <a:grpSpLocks/>
            </p:cNvGrpSpPr>
            <p:nvPr/>
          </p:nvGrpSpPr>
          <p:grpSpPr bwMode="auto">
            <a:xfrm>
              <a:off x="2398" y="768"/>
              <a:ext cx="574" cy="166"/>
              <a:chOff x="670" y="0"/>
              <a:chExt cx="574" cy="326"/>
            </a:xfrm>
          </p:grpSpPr>
          <p:sp>
            <p:nvSpPr>
              <p:cNvPr id="77927" name="Rectangle 4573"/>
              <p:cNvSpPr>
                <a:spLocks noChangeArrowheads="1"/>
              </p:cNvSpPr>
              <p:nvPr/>
            </p:nvSpPr>
            <p:spPr bwMode="auto">
              <a:xfrm>
                <a:off x="670" y="0"/>
                <a:ext cx="574" cy="326"/>
              </a:xfrm>
              <a:prstGeom prst="rect">
                <a:avLst/>
              </a:prstGeom>
              <a:solidFill>
                <a:srgbClr val="333333"/>
              </a:solidFill>
              <a:ln w="9525">
                <a:noFill/>
                <a:miter lim="800000"/>
                <a:headEnd/>
                <a:tailEnd/>
              </a:ln>
            </p:spPr>
            <p:txBody>
              <a:bodyPr lIns="72000" tIns="0" rIns="0" bIns="0" anchor="ctr"/>
              <a:lstStyle/>
              <a:p>
                <a:endParaRPr lang="es-AR" dirty="0"/>
              </a:p>
            </p:txBody>
          </p:sp>
          <p:grpSp>
            <p:nvGrpSpPr>
              <p:cNvPr id="77928" name="Group 4574"/>
              <p:cNvGrpSpPr>
                <a:grpSpLocks/>
              </p:cNvGrpSpPr>
              <p:nvPr/>
            </p:nvGrpSpPr>
            <p:grpSpPr bwMode="auto">
              <a:xfrm>
                <a:off x="670" y="0"/>
                <a:ext cx="574" cy="326"/>
                <a:chOff x="670" y="0"/>
                <a:chExt cx="574" cy="326"/>
              </a:xfrm>
            </p:grpSpPr>
            <p:sp>
              <p:nvSpPr>
                <p:cNvPr id="77929" name="Rectangle 4575"/>
                <p:cNvSpPr>
                  <a:spLocks noChangeArrowheads="1"/>
                </p:cNvSpPr>
                <p:nvPr/>
              </p:nvSpPr>
              <p:spPr bwMode="auto">
                <a:xfrm>
                  <a:off x="670" y="0"/>
                  <a:ext cx="574" cy="326"/>
                </a:xfrm>
                <a:prstGeom prst="rect">
                  <a:avLst/>
                </a:prstGeom>
                <a:solidFill>
                  <a:srgbClr val="333333"/>
                </a:solidFill>
                <a:ln w="9525">
                  <a:noFill/>
                  <a:miter lim="800000"/>
                  <a:headEnd/>
                  <a:tailEnd/>
                </a:ln>
              </p:spPr>
              <p:txBody>
                <a:bodyPr lIns="72000" tIns="0" rIns="0" bIns="0" anchor="ctr"/>
                <a:lstStyle/>
                <a:p>
                  <a:pPr algn="ctr">
                    <a:lnSpc>
                      <a:spcPct val="100000"/>
                    </a:lnSpc>
                    <a:buClrTx/>
                    <a:buSzTx/>
                    <a:buFontTx/>
                    <a:buNone/>
                  </a:pPr>
                  <a:r>
                    <a:rPr lang="es-AR" sz="1600" dirty="0">
                      <a:solidFill>
                        <a:srgbClr val="FFFFFF"/>
                      </a:solidFill>
                      <a:cs typeface="Arial" charset="0"/>
                    </a:rPr>
                    <a:t>Acción Default</a:t>
                  </a:r>
                </a:p>
              </p:txBody>
            </p:sp>
            <p:sp>
              <p:nvSpPr>
                <p:cNvPr id="77930" name="Rectangle 4576"/>
                <p:cNvSpPr>
                  <a:spLocks noChangeArrowheads="1"/>
                </p:cNvSpPr>
                <p:nvPr/>
              </p:nvSpPr>
              <p:spPr bwMode="auto">
                <a:xfrm>
                  <a:off x="670" y="0"/>
                  <a:ext cx="574" cy="326"/>
                </a:xfrm>
                <a:prstGeom prst="rect">
                  <a:avLst/>
                </a:prstGeom>
                <a:noFill/>
                <a:ln w="7">
                  <a:solidFill>
                    <a:srgbClr val="A0A0A0"/>
                  </a:solidFill>
                  <a:miter lim="800000"/>
                  <a:headEnd/>
                  <a:tailEnd/>
                </a:ln>
              </p:spPr>
              <p:txBody>
                <a:bodyPr lIns="72000" tIns="0" rIns="0" bIns="0" anchor="ctr"/>
                <a:lstStyle/>
                <a:p>
                  <a:endParaRPr lang="es-AR" dirty="0"/>
                </a:p>
              </p:txBody>
            </p:sp>
          </p:grpSp>
        </p:grpSp>
        <p:grpSp>
          <p:nvGrpSpPr>
            <p:cNvPr id="77917" name="Group 4577"/>
            <p:cNvGrpSpPr>
              <a:grpSpLocks/>
            </p:cNvGrpSpPr>
            <p:nvPr/>
          </p:nvGrpSpPr>
          <p:grpSpPr bwMode="auto">
            <a:xfrm>
              <a:off x="2972" y="768"/>
              <a:ext cx="1436" cy="166"/>
              <a:chOff x="1244" y="0"/>
              <a:chExt cx="1436" cy="326"/>
            </a:xfrm>
          </p:grpSpPr>
          <p:sp>
            <p:nvSpPr>
              <p:cNvPr id="77923" name="Rectangle 4578"/>
              <p:cNvSpPr>
                <a:spLocks noChangeArrowheads="1"/>
              </p:cNvSpPr>
              <p:nvPr/>
            </p:nvSpPr>
            <p:spPr bwMode="auto">
              <a:xfrm>
                <a:off x="1244" y="0"/>
                <a:ext cx="1436" cy="326"/>
              </a:xfrm>
              <a:prstGeom prst="rect">
                <a:avLst/>
              </a:prstGeom>
              <a:solidFill>
                <a:srgbClr val="333333"/>
              </a:solidFill>
              <a:ln w="9525">
                <a:noFill/>
                <a:miter lim="800000"/>
                <a:headEnd/>
                <a:tailEnd/>
              </a:ln>
            </p:spPr>
            <p:txBody>
              <a:bodyPr lIns="72000" tIns="0" rIns="0" bIns="0" anchor="ctr"/>
              <a:lstStyle/>
              <a:p>
                <a:endParaRPr lang="es-AR" dirty="0"/>
              </a:p>
            </p:txBody>
          </p:sp>
          <p:grpSp>
            <p:nvGrpSpPr>
              <p:cNvPr id="77924" name="Group 4579"/>
              <p:cNvGrpSpPr>
                <a:grpSpLocks/>
              </p:cNvGrpSpPr>
              <p:nvPr/>
            </p:nvGrpSpPr>
            <p:grpSpPr bwMode="auto">
              <a:xfrm>
                <a:off x="1244" y="0"/>
                <a:ext cx="1436" cy="326"/>
                <a:chOff x="1244" y="0"/>
                <a:chExt cx="1436" cy="326"/>
              </a:xfrm>
            </p:grpSpPr>
            <p:sp>
              <p:nvSpPr>
                <p:cNvPr id="77925" name="Rectangle 4580"/>
                <p:cNvSpPr>
                  <a:spLocks noChangeArrowheads="1"/>
                </p:cNvSpPr>
                <p:nvPr/>
              </p:nvSpPr>
              <p:spPr bwMode="auto">
                <a:xfrm>
                  <a:off x="1244" y="0"/>
                  <a:ext cx="1436" cy="326"/>
                </a:xfrm>
                <a:prstGeom prst="rect">
                  <a:avLst/>
                </a:prstGeom>
                <a:solidFill>
                  <a:srgbClr val="333333"/>
                </a:solidFill>
                <a:ln w="9525">
                  <a:noFill/>
                  <a:miter lim="800000"/>
                  <a:headEnd/>
                  <a:tailEnd/>
                </a:ln>
              </p:spPr>
              <p:txBody>
                <a:bodyPr lIns="72000" tIns="0" rIns="0" bIns="0" anchor="ctr"/>
                <a:lstStyle/>
                <a:p>
                  <a:pPr algn="ctr">
                    <a:lnSpc>
                      <a:spcPct val="100000"/>
                    </a:lnSpc>
                    <a:buClrTx/>
                    <a:buSzTx/>
                    <a:buFontTx/>
                    <a:buNone/>
                  </a:pPr>
                  <a:r>
                    <a:rPr lang="es-AR" sz="1600" dirty="0">
                      <a:solidFill>
                        <a:srgbClr val="FFFFFF"/>
                      </a:solidFill>
                      <a:cs typeface="Arial" charset="0"/>
                    </a:rPr>
                    <a:t>Descripción</a:t>
                  </a:r>
                  <a:endParaRPr lang="es-AR" sz="3600" dirty="0">
                    <a:solidFill>
                      <a:schemeClr val="tx1"/>
                    </a:solidFill>
                    <a:latin typeface="Times New Roman" pitchFamily="18" charset="0"/>
                  </a:endParaRPr>
                </a:p>
              </p:txBody>
            </p:sp>
            <p:sp>
              <p:nvSpPr>
                <p:cNvPr id="77926" name="Rectangle 4581"/>
                <p:cNvSpPr>
                  <a:spLocks noChangeArrowheads="1"/>
                </p:cNvSpPr>
                <p:nvPr/>
              </p:nvSpPr>
              <p:spPr bwMode="auto">
                <a:xfrm>
                  <a:off x="1244" y="0"/>
                  <a:ext cx="1436" cy="326"/>
                </a:xfrm>
                <a:prstGeom prst="rect">
                  <a:avLst/>
                </a:prstGeom>
                <a:noFill/>
                <a:ln w="7">
                  <a:solidFill>
                    <a:srgbClr val="A0A0A0"/>
                  </a:solidFill>
                  <a:miter lim="800000"/>
                  <a:headEnd/>
                  <a:tailEnd/>
                </a:ln>
              </p:spPr>
              <p:txBody>
                <a:bodyPr lIns="72000" tIns="0" rIns="0" bIns="0" anchor="ctr"/>
                <a:lstStyle/>
                <a:p>
                  <a:endParaRPr lang="es-AR" dirty="0"/>
                </a:p>
              </p:txBody>
            </p:sp>
          </p:grpSp>
        </p:grpSp>
        <p:grpSp>
          <p:nvGrpSpPr>
            <p:cNvPr id="77918" name="Group 4582"/>
            <p:cNvGrpSpPr>
              <a:grpSpLocks/>
            </p:cNvGrpSpPr>
            <p:nvPr/>
          </p:nvGrpSpPr>
          <p:grpSpPr bwMode="auto">
            <a:xfrm>
              <a:off x="4408" y="768"/>
              <a:ext cx="285" cy="166"/>
              <a:chOff x="2680" y="0"/>
              <a:chExt cx="285" cy="326"/>
            </a:xfrm>
          </p:grpSpPr>
          <p:sp>
            <p:nvSpPr>
              <p:cNvPr id="77919" name="Rectangle 4583"/>
              <p:cNvSpPr>
                <a:spLocks noChangeArrowheads="1"/>
              </p:cNvSpPr>
              <p:nvPr/>
            </p:nvSpPr>
            <p:spPr bwMode="auto">
              <a:xfrm>
                <a:off x="2680" y="0"/>
                <a:ext cx="285" cy="326"/>
              </a:xfrm>
              <a:prstGeom prst="rect">
                <a:avLst/>
              </a:prstGeom>
              <a:solidFill>
                <a:srgbClr val="333333"/>
              </a:solidFill>
              <a:ln w="9525">
                <a:noFill/>
                <a:miter lim="800000"/>
                <a:headEnd/>
                <a:tailEnd/>
              </a:ln>
            </p:spPr>
            <p:txBody>
              <a:bodyPr lIns="72000" tIns="0" rIns="0" bIns="0" anchor="ctr"/>
              <a:lstStyle/>
              <a:p>
                <a:endParaRPr lang="es-AR" dirty="0"/>
              </a:p>
            </p:txBody>
          </p:sp>
          <p:grpSp>
            <p:nvGrpSpPr>
              <p:cNvPr id="77920" name="Group 4584"/>
              <p:cNvGrpSpPr>
                <a:grpSpLocks/>
              </p:cNvGrpSpPr>
              <p:nvPr/>
            </p:nvGrpSpPr>
            <p:grpSpPr bwMode="auto">
              <a:xfrm>
                <a:off x="2680" y="0"/>
                <a:ext cx="285" cy="326"/>
                <a:chOff x="2680" y="0"/>
                <a:chExt cx="285" cy="326"/>
              </a:xfrm>
            </p:grpSpPr>
            <p:sp>
              <p:nvSpPr>
                <p:cNvPr id="77921" name="Rectangle 4585"/>
                <p:cNvSpPr>
                  <a:spLocks noChangeArrowheads="1"/>
                </p:cNvSpPr>
                <p:nvPr/>
              </p:nvSpPr>
              <p:spPr bwMode="auto">
                <a:xfrm>
                  <a:off x="2680" y="0"/>
                  <a:ext cx="285" cy="326"/>
                </a:xfrm>
                <a:prstGeom prst="rect">
                  <a:avLst/>
                </a:prstGeom>
                <a:solidFill>
                  <a:srgbClr val="333333"/>
                </a:solidFill>
                <a:ln w="9525">
                  <a:noFill/>
                  <a:miter lim="800000"/>
                  <a:headEnd/>
                  <a:tailEnd/>
                </a:ln>
              </p:spPr>
              <p:txBody>
                <a:bodyPr lIns="72000" tIns="0" rIns="0" bIns="0" anchor="ctr"/>
                <a:lstStyle/>
                <a:p>
                  <a:pPr algn="ctr">
                    <a:lnSpc>
                      <a:spcPct val="100000"/>
                    </a:lnSpc>
                    <a:buClrTx/>
                    <a:buSzTx/>
                    <a:buFontTx/>
                    <a:buNone/>
                  </a:pPr>
                  <a:r>
                    <a:rPr lang="es-AR" sz="1600" dirty="0">
                      <a:solidFill>
                        <a:srgbClr val="FFFFFF"/>
                      </a:solidFill>
                      <a:cs typeface="Arial" charset="0"/>
                    </a:rPr>
                    <a:t>POSIX</a:t>
                  </a:r>
                  <a:endParaRPr lang="es-AR" sz="3600" dirty="0">
                    <a:solidFill>
                      <a:schemeClr val="tx1"/>
                    </a:solidFill>
                    <a:latin typeface="Times New Roman" pitchFamily="18" charset="0"/>
                  </a:endParaRPr>
                </a:p>
              </p:txBody>
            </p:sp>
            <p:sp>
              <p:nvSpPr>
                <p:cNvPr id="77922" name="Rectangle 4586"/>
                <p:cNvSpPr>
                  <a:spLocks noChangeArrowheads="1"/>
                </p:cNvSpPr>
                <p:nvPr/>
              </p:nvSpPr>
              <p:spPr bwMode="auto">
                <a:xfrm>
                  <a:off x="2680" y="0"/>
                  <a:ext cx="285" cy="326"/>
                </a:xfrm>
                <a:prstGeom prst="rect">
                  <a:avLst/>
                </a:prstGeom>
                <a:noFill/>
                <a:ln w="7">
                  <a:solidFill>
                    <a:srgbClr val="A0A0A0"/>
                  </a:solidFill>
                  <a:miter lim="800000"/>
                  <a:headEnd/>
                  <a:tailEnd/>
                </a:ln>
              </p:spPr>
              <p:txBody>
                <a:bodyPr lIns="72000" tIns="0" rIns="0" bIns="0" anchor="ctr"/>
                <a:lstStyle/>
                <a:p>
                  <a:endParaRPr lang="es-AR" dirty="0"/>
                </a:p>
              </p:txBody>
            </p:sp>
          </p:grpSp>
        </p:grpSp>
      </p:grpSp>
    </p:spTree>
    <p:extLst>
      <p:ext uri="{BB962C8B-B14F-4D97-AF65-F5344CB8AC3E}">
        <p14:creationId xmlns:p14="http://schemas.microsoft.com/office/powerpoint/2010/main" val="2939128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4"/>
          <p:cNvSpPr>
            <a:spLocks noGrp="1" noChangeArrowheads="1"/>
          </p:cNvSpPr>
          <p:nvPr>
            <p:ph type="title"/>
          </p:nvPr>
        </p:nvSpPr>
        <p:spPr/>
        <p:txBody>
          <a:bodyPr/>
          <a:lstStyle/>
          <a:p>
            <a:pPr eaLnBrk="1" hangingPunct="1"/>
            <a:r>
              <a:rPr lang="en-GB" b="1" dirty="0"/>
              <a:t>IPC: Señales</a:t>
            </a:r>
          </a:p>
        </p:txBody>
      </p:sp>
      <p:sp>
        <p:nvSpPr>
          <p:cNvPr id="75779" name="Rectangle 5"/>
          <p:cNvSpPr>
            <a:spLocks noGrp="1" noChangeArrowheads="1"/>
          </p:cNvSpPr>
          <p:nvPr>
            <p:ph type="body" idx="1"/>
          </p:nvPr>
        </p:nvSpPr>
        <p:spPr>
          <a:xfrm>
            <a:off x="414338" y="1143000"/>
            <a:ext cx="8478837" cy="5391345"/>
          </a:xfrm>
        </p:spPr>
        <p:txBody>
          <a:bodyPr>
            <a:normAutofit fontScale="92500" lnSpcReduction="20000"/>
          </a:bodyPr>
          <a:lstStyle/>
          <a:p>
            <a:pPr marL="457200" indent="-457200" algn="just" eaLnBrk="1" hangingPunct="1">
              <a:spcBef>
                <a:spcPts val="0"/>
              </a:spcBef>
              <a:buAutoNum type="arabicPeriod"/>
              <a:defRPr/>
            </a:pPr>
            <a:r>
              <a:rPr lang="es-AR" sz="2400" dirty="0"/>
              <a:t>Por línea de comando:</a:t>
            </a:r>
          </a:p>
          <a:p>
            <a:pPr marL="457200" indent="-457200" algn="just" eaLnBrk="1" hangingPunct="1">
              <a:spcBef>
                <a:spcPts val="0"/>
              </a:spcBef>
              <a:buAutoNum type="arabicPeriod"/>
              <a:defRPr/>
            </a:pPr>
            <a:endParaRPr lang="es-AR" sz="2400" dirty="0"/>
          </a:p>
          <a:p>
            <a:pPr algn="just" eaLnBrk="1" hangingPunct="1">
              <a:spcBef>
                <a:spcPts val="0"/>
              </a:spcBef>
              <a:buNone/>
              <a:defRPr/>
            </a:pPr>
            <a:r>
              <a:rPr lang="es-AR" sz="2400" dirty="0"/>
              <a:t>			kill –s &lt;Nombre_Señal&gt; PID</a:t>
            </a:r>
          </a:p>
          <a:p>
            <a:pPr algn="just" eaLnBrk="1" hangingPunct="1">
              <a:spcBef>
                <a:spcPts val="0"/>
              </a:spcBef>
              <a:buNone/>
              <a:defRPr/>
            </a:pPr>
            <a:endParaRPr lang="es-AR" sz="2400" dirty="0"/>
          </a:p>
          <a:p>
            <a:pPr algn="just" eaLnBrk="1" hangingPunct="1">
              <a:spcBef>
                <a:spcPts val="0"/>
              </a:spcBef>
              <a:buNone/>
              <a:defRPr/>
            </a:pPr>
            <a:r>
              <a:rPr lang="es-AR" sz="2400" b="1" dirty="0"/>
              <a:t>Ej. kill –s SIGINT 1 (le estoy enviando una señal a init)</a:t>
            </a:r>
          </a:p>
          <a:p>
            <a:pPr algn="just" eaLnBrk="1" hangingPunct="1">
              <a:spcBef>
                <a:spcPts val="0"/>
              </a:spcBef>
              <a:buNone/>
              <a:defRPr/>
            </a:pPr>
            <a:endParaRPr lang="es-AR" sz="2400" dirty="0"/>
          </a:p>
          <a:p>
            <a:pPr algn="just" eaLnBrk="1" hangingPunct="1">
              <a:spcBef>
                <a:spcPts val="0"/>
              </a:spcBef>
              <a:buFont typeface="Marlett" pitchFamily="2" charset="2"/>
              <a:buNone/>
              <a:defRPr/>
            </a:pPr>
            <a:r>
              <a:rPr lang="sv-SE" sz="2400" dirty="0"/>
              <a:t>2. A través de una función</a:t>
            </a:r>
          </a:p>
          <a:p>
            <a:pPr algn="just" eaLnBrk="1" hangingPunct="1">
              <a:spcBef>
                <a:spcPts val="0"/>
              </a:spcBef>
              <a:buFont typeface="Marlett" pitchFamily="2" charset="2"/>
              <a:buNone/>
              <a:defRPr/>
            </a:pPr>
            <a:r>
              <a:rPr lang="sv-SE" sz="2400" dirty="0">
                <a:cs typeface="Courier New" pitchFamily="49" charset="0"/>
              </a:rPr>
              <a:t>     int kill (pid_t pid, int sig);</a:t>
            </a:r>
          </a:p>
          <a:p>
            <a:pPr marL="0" indent="0" algn="just">
              <a:buNone/>
            </a:pPr>
            <a:r>
              <a:rPr lang="es-AR" sz="2000" dirty="0"/>
              <a:t>- Si pid es positivo, entonces la señal sig es enviada a pid. En este caso, se devuelve 0 si hay éxito, o un valor negativo si hay error.</a:t>
            </a:r>
          </a:p>
          <a:p>
            <a:pPr marL="0" indent="0" algn="just">
              <a:buNone/>
            </a:pPr>
            <a:r>
              <a:rPr lang="es-AR" sz="2000" dirty="0"/>
              <a:t>- Si pid es 0, entonces sig se envía a cada proceso en el grupo de procesos del proceso actual.</a:t>
            </a:r>
          </a:p>
          <a:p>
            <a:pPr marL="0" indent="0" algn="just">
              <a:buNone/>
            </a:pPr>
            <a:r>
              <a:rPr lang="es-AR" sz="2000" dirty="0"/>
              <a:t>- Si pid es igual a -1, entonces se envía sig a cada proceso, excepto al primero (pid=0), desde los números más altos en la tabla de procesos, hasta los más bajos.</a:t>
            </a:r>
          </a:p>
          <a:p>
            <a:pPr algn="just">
              <a:buNone/>
            </a:pPr>
            <a:r>
              <a:rPr lang="es-AR" sz="2000" dirty="0"/>
              <a:t>- Si pid es menor que -1, entonces se envía sig a cada proceso en el grupo de procesos -pid.</a:t>
            </a:r>
          </a:p>
          <a:p>
            <a:pPr algn="just">
              <a:buNone/>
            </a:pPr>
            <a:r>
              <a:rPr lang="es-AR" sz="2000" dirty="0"/>
              <a:t>* VALOR DEVUELTO Si hay éxito, se devuelve cero. Si hay error, se devuelve -1, y se actualiza errno apropiadamente.</a:t>
            </a:r>
          </a:p>
        </p:txBody>
      </p:sp>
    </p:spTree>
    <p:extLst>
      <p:ext uri="{BB962C8B-B14F-4D97-AF65-F5344CB8AC3E}">
        <p14:creationId xmlns:p14="http://schemas.microsoft.com/office/powerpoint/2010/main" val="3618442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07504" y="0"/>
            <a:ext cx="8721725" cy="1233488"/>
          </a:xfrm>
        </p:spPr>
        <p:txBody>
          <a:bodyPr/>
          <a:lstStyle/>
          <a:p>
            <a:pPr eaLnBrk="1" hangingPunct="1"/>
            <a:r>
              <a:rPr lang="en-GB" b="1" dirty="0"/>
              <a:t>Señales, Handlers </a:t>
            </a:r>
            <a:endParaRPr lang="en-US" b="1" dirty="0"/>
          </a:p>
        </p:txBody>
      </p:sp>
      <p:sp>
        <p:nvSpPr>
          <p:cNvPr id="80899" name="Rectangle 3"/>
          <p:cNvSpPr>
            <a:spLocks noGrp="1" noChangeArrowheads="1"/>
          </p:cNvSpPr>
          <p:nvPr>
            <p:ph type="body" sz="half" idx="1"/>
          </p:nvPr>
        </p:nvSpPr>
        <p:spPr>
          <a:xfrm>
            <a:off x="431800" y="1143000"/>
            <a:ext cx="8712200" cy="5715000"/>
          </a:xfrm>
        </p:spPr>
        <p:txBody>
          <a:bodyPr/>
          <a:lstStyle/>
          <a:p>
            <a:pPr marL="533400" indent="-533400" eaLnBrk="1" hangingPunct="1">
              <a:lnSpc>
                <a:spcPct val="90000"/>
              </a:lnSpc>
              <a:buSzPct val="100000"/>
              <a:buFont typeface="Times New Roman" pitchFamily="18" charset="0"/>
              <a:buNone/>
            </a:pPr>
            <a:r>
              <a:rPr lang="es-AR" sz="2400" dirty="0"/>
              <a:t>   Cuando un proceso recibe una señal, éste puede realizar alguna de las siguientes acciones:</a:t>
            </a:r>
          </a:p>
          <a:p>
            <a:pPr marL="533400" indent="-533400" eaLnBrk="1" hangingPunct="1">
              <a:lnSpc>
                <a:spcPct val="90000"/>
              </a:lnSpc>
              <a:buSzPct val="100000"/>
              <a:buFont typeface="Times New Roman" pitchFamily="18" charset="0"/>
              <a:buAutoNum type="alphaLcPeriod"/>
            </a:pPr>
            <a:r>
              <a:rPr lang="es-AR" sz="2400" b="1" dirty="0"/>
              <a:t>Ignorar</a:t>
            </a:r>
            <a:r>
              <a:rPr lang="es-AR" sz="2400" dirty="0"/>
              <a:t> la señal (si esta se encuentran enmascarada)</a:t>
            </a:r>
          </a:p>
          <a:p>
            <a:pPr marL="533400" indent="-533400" eaLnBrk="1" hangingPunct="1">
              <a:lnSpc>
                <a:spcPct val="90000"/>
              </a:lnSpc>
              <a:buSzPct val="100000"/>
              <a:buFont typeface="Times New Roman" pitchFamily="18" charset="0"/>
              <a:buAutoNum type="alphaLcPeriod"/>
            </a:pPr>
            <a:r>
              <a:rPr lang="es-AR" sz="2400" b="1" dirty="0"/>
              <a:t>Atender</a:t>
            </a:r>
            <a:r>
              <a:rPr lang="es-AR" sz="2400" dirty="0"/>
              <a:t> la señal con un </a:t>
            </a:r>
            <a:r>
              <a:rPr lang="es-AR" sz="2400" b="1" dirty="0"/>
              <a:t>handler default</a:t>
            </a:r>
          </a:p>
          <a:p>
            <a:pPr marL="533400" indent="-533400" eaLnBrk="1" hangingPunct="1">
              <a:lnSpc>
                <a:spcPct val="90000"/>
              </a:lnSpc>
              <a:buSzPct val="100000"/>
              <a:buFont typeface="Times New Roman" pitchFamily="18" charset="0"/>
              <a:buAutoNum type="alphaLcPeriod"/>
            </a:pPr>
            <a:r>
              <a:rPr lang="es-AR" sz="2400" b="1" dirty="0"/>
              <a:t>Atender</a:t>
            </a:r>
            <a:r>
              <a:rPr lang="es-AR" sz="2400" dirty="0"/>
              <a:t> la señal con un </a:t>
            </a:r>
            <a:r>
              <a:rPr lang="es-AR" sz="2400" b="1" dirty="0"/>
              <a:t>handler propio </a:t>
            </a:r>
            <a:r>
              <a:rPr lang="es-AR" sz="2400" dirty="0"/>
              <a:t>(cuando la señal es trapeada utilizando la system call signal() )</a:t>
            </a:r>
          </a:p>
          <a:p>
            <a:pPr marL="533400" indent="-533400" eaLnBrk="1" hangingPunct="1">
              <a:lnSpc>
                <a:spcPct val="90000"/>
              </a:lnSpc>
              <a:buSzPct val="100000"/>
              <a:buFont typeface="Times New Roman" pitchFamily="18" charset="0"/>
              <a:buNone/>
            </a:pPr>
            <a:r>
              <a:rPr lang="es-AR" sz="2400" dirty="0"/>
              <a:t>Según el tipo de señal, la acción default podrá ser:</a:t>
            </a:r>
          </a:p>
          <a:p>
            <a:pPr marL="274638" indent="-274638" eaLnBrk="1" hangingPunct="1">
              <a:lnSpc>
                <a:spcPct val="90000"/>
              </a:lnSpc>
              <a:buSzPct val="100000"/>
              <a:buFont typeface="Times New Roman" pitchFamily="18" charset="0"/>
              <a:buChar char="•"/>
            </a:pPr>
            <a:r>
              <a:rPr lang="es-AR" sz="2400" b="1" dirty="0"/>
              <a:t>Abort: </a:t>
            </a:r>
            <a:r>
              <a:rPr lang="es-AR" sz="2400" dirty="0"/>
              <a:t>El proceso es destruido, finaliza (killed)</a:t>
            </a:r>
          </a:p>
          <a:p>
            <a:pPr marL="274638" indent="-274638" eaLnBrk="1" hangingPunct="1">
              <a:lnSpc>
                <a:spcPct val="90000"/>
              </a:lnSpc>
              <a:buSzPct val="100000"/>
              <a:buFont typeface="Times New Roman" pitchFamily="18" charset="0"/>
              <a:buChar char="•"/>
            </a:pPr>
            <a:r>
              <a:rPr lang="es-AR" sz="2400" b="1" dirty="0"/>
              <a:t>Dump: </a:t>
            </a:r>
            <a:r>
              <a:rPr lang="es-AR" sz="2400" dirty="0"/>
              <a:t>El proceso es destruido y se genera un archivo de debug.</a:t>
            </a:r>
          </a:p>
          <a:p>
            <a:pPr marL="274638" indent="-274638" eaLnBrk="1" hangingPunct="1">
              <a:lnSpc>
                <a:spcPct val="90000"/>
              </a:lnSpc>
              <a:buSzPct val="100000"/>
              <a:buFont typeface="Times New Roman" pitchFamily="18" charset="0"/>
              <a:buChar char="•"/>
            </a:pPr>
            <a:r>
              <a:rPr lang="es-AR" sz="2400" b="1" dirty="0"/>
              <a:t>Ignore: </a:t>
            </a:r>
            <a:r>
              <a:rPr lang="es-AR" sz="2400" dirty="0"/>
              <a:t>Se ignora la señal.</a:t>
            </a:r>
          </a:p>
          <a:p>
            <a:pPr marL="274638" indent="-274638" eaLnBrk="1" hangingPunct="1">
              <a:lnSpc>
                <a:spcPct val="90000"/>
              </a:lnSpc>
              <a:buSzPct val="100000"/>
              <a:buFont typeface="Times New Roman" pitchFamily="18" charset="0"/>
              <a:buChar char="•"/>
            </a:pPr>
            <a:r>
              <a:rPr lang="es-AR" sz="2400" b="1" dirty="0"/>
              <a:t>Stop: </a:t>
            </a:r>
            <a:r>
              <a:rPr lang="es-AR" sz="2400" dirty="0"/>
              <a:t>El proceso detiene su ejecución. </a:t>
            </a:r>
          </a:p>
          <a:p>
            <a:pPr marL="274638" indent="-274638" eaLnBrk="1" hangingPunct="1">
              <a:lnSpc>
                <a:spcPct val="90000"/>
              </a:lnSpc>
              <a:buSzPct val="100000"/>
              <a:buNone/>
            </a:pPr>
            <a:r>
              <a:rPr lang="es-AR" sz="2400" dirty="0"/>
              <a:t>	(Pasa a TASK_STOPPED state)</a:t>
            </a:r>
          </a:p>
          <a:p>
            <a:pPr marL="274638" indent="-274638" eaLnBrk="1" hangingPunct="1">
              <a:lnSpc>
                <a:spcPct val="90000"/>
              </a:lnSpc>
              <a:buSzPct val="100000"/>
              <a:buFont typeface="Times New Roman" pitchFamily="18" charset="0"/>
              <a:buChar char="•"/>
            </a:pPr>
            <a:r>
              <a:rPr lang="es-AR" sz="2400" dirty="0"/>
              <a:t>Continue: El proceso retoma su ejecución </a:t>
            </a:r>
          </a:p>
          <a:p>
            <a:pPr marL="274638" indent="-274638" eaLnBrk="1" hangingPunct="1">
              <a:lnSpc>
                <a:spcPct val="90000"/>
              </a:lnSpc>
              <a:buSzPct val="100000"/>
              <a:buNone/>
            </a:pPr>
            <a:r>
              <a:rPr lang="es-AR" sz="2400" dirty="0"/>
              <a:t>	(Pasa a TASK_RUNNING state)</a:t>
            </a:r>
            <a:endParaRPr lang="en-US" sz="2400" dirty="0"/>
          </a:p>
        </p:txBody>
      </p:sp>
    </p:spTree>
    <p:extLst>
      <p:ext uri="{BB962C8B-B14F-4D97-AF65-F5344CB8AC3E}">
        <p14:creationId xmlns:p14="http://schemas.microsoft.com/office/powerpoint/2010/main" val="307775136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28"/>
          <p:cNvSpPr>
            <a:spLocks noGrp="1" noChangeArrowheads="1"/>
          </p:cNvSpPr>
          <p:nvPr>
            <p:ph type="title"/>
          </p:nvPr>
        </p:nvSpPr>
        <p:spPr>
          <a:xfrm>
            <a:off x="457200" y="116632"/>
            <a:ext cx="8229600" cy="1143000"/>
          </a:xfrm>
        </p:spPr>
        <p:txBody>
          <a:bodyPr/>
          <a:lstStyle/>
          <a:p>
            <a:pPr eaLnBrk="1" hangingPunct="1"/>
            <a:r>
              <a:rPr lang="en-GB" b="1" dirty="0"/>
              <a:t>Otros IPC</a:t>
            </a:r>
          </a:p>
        </p:txBody>
      </p:sp>
      <p:sp>
        <p:nvSpPr>
          <p:cNvPr id="82947" name="Rectangle 1029"/>
          <p:cNvSpPr>
            <a:spLocks noGrp="1" noChangeArrowheads="1"/>
          </p:cNvSpPr>
          <p:nvPr>
            <p:ph type="body" idx="1"/>
          </p:nvPr>
        </p:nvSpPr>
        <p:spPr>
          <a:xfrm>
            <a:off x="414338" y="1143000"/>
            <a:ext cx="8729662" cy="5715000"/>
          </a:xfrm>
        </p:spPr>
        <p:txBody>
          <a:bodyPr>
            <a:normAutofit fontScale="92500" lnSpcReduction="10000"/>
          </a:bodyPr>
          <a:lstStyle/>
          <a:p>
            <a:pPr lvl="1" eaLnBrk="1" hangingPunct="1">
              <a:lnSpc>
                <a:spcPct val="90000"/>
              </a:lnSpc>
            </a:pPr>
            <a:r>
              <a:rPr lang="es-AR" b="1" dirty="0"/>
              <a:t>Pipes and Named Pipes (FIFOS)</a:t>
            </a:r>
          </a:p>
          <a:p>
            <a:pPr lvl="2" eaLnBrk="1" hangingPunct="1">
              <a:lnSpc>
                <a:spcPct val="90000"/>
              </a:lnSpc>
            </a:pPr>
            <a:r>
              <a:rPr lang="es-AR" dirty="0"/>
              <a:t>Ideales para la comunicación entre procesos tipo Cliente / Servidor. Un proceso envía datos al pipe y otro proceso extrae los datos del pipe.</a:t>
            </a:r>
          </a:p>
          <a:p>
            <a:pPr lvl="1" eaLnBrk="1" hangingPunct="1">
              <a:lnSpc>
                <a:spcPct val="90000"/>
              </a:lnSpc>
            </a:pPr>
            <a:r>
              <a:rPr lang="es-AR" b="1" dirty="0"/>
              <a:t>Semaphores (semáforos)</a:t>
            </a:r>
          </a:p>
          <a:p>
            <a:pPr lvl="2" eaLnBrk="1" hangingPunct="1">
              <a:lnSpc>
                <a:spcPct val="90000"/>
              </a:lnSpc>
            </a:pPr>
            <a:r>
              <a:rPr lang="es-AR" dirty="0"/>
              <a:t>Ideales para recursos compartidos con acceso limitado. Por ejemplo cuando dos procesos requieren escribir en un mismo bloque de memoria.</a:t>
            </a:r>
          </a:p>
          <a:p>
            <a:pPr lvl="1" eaLnBrk="1" hangingPunct="1">
              <a:lnSpc>
                <a:spcPct val="90000"/>
              </a:lnSpc>
            </a:pPr>
            <a:r>
              <a:rPr lang="es-AR" b="1" dirty="0"/>
              <a:t>Message queues</a:t>
            </a:r>
          </a:p>
          <a:p>
            <a:pPr lvl="2" eaLnBrk="1" hangingPunct="1">
              <a:lnSpc>
                <a:spcPct val="90000"/>
              </a:lnSpc>
            </a:pPr>
            <a:r>
              <a:rPr lang="es-AR" dirty="0"/>
              <a:t>Ideales para la comunicación asincrónica entre procesos. Como las señales pero con posibilidad de enviar información.</a:t>
            </a:r>
          </a:p>
          <a:p>
            <a:pPr lvl="1" eaLnBrk="1" hangingPunct="1">
              <a:lnSpc>
                <a:spcPct val="90000"/>
              </a:lnSpc>
            </a:pPr>
            <a:r>
              <a:rPr lang="es-AR" b="1" dirty="0"/>
              <a:t>Share Memory</a:t>
            </a:r>
          </a:p>
          <a:p>
            <a:pPr lvl="2" eaLnBrk="1" hangingPunct="1">
              <a:lnSpc>
                <a:spcPct val="90000"/>
              </a:lnSpc>
            </a:pPr>
            <a:r>
              <a:rPr lang="es-AR" dirty="0"/>
              <a:t>Ideales para interacciones de gran cantidad de datos entre procesos.</a:t>
            </a:r>
          </a:p>
          <a:p>
            <a:pPr lvl="1" eaLnBrk="1" hangingPunct="1">
              <a:lnSpc>
                <a:spcPct val="90000"/>
              </a:lnSpc>
            </a:pPr>
            <a:r>
              <a:rPr lang="es-AR" b="1" dirty="0"/>
              <a:t>Sockets</a:t>
            </a:r>
          </a:p>
          <a:p>
            <a:pPr lvl="2" eaLnBrk="1" hangingPunct="1">
              <a:lnSpc>
                <a:spcPct val="90000"/>
              </a:lnSpc>
            </a:pPr>
            <a:r>
              <a:rPr lang="es-AR" dirty="0"/>
              <a:t>Permiten comunicar procesos vía una red de datos.</a:t>
            </a:r>
          </a:p>
        </p:txBody>
      </p:sp>
    </p:spTree>
    <p:extLst>
      <p:ext uri="{BB962C8B-B14F-4D97-AF65-F5344CB8AC3E}">
        <p14:creationId xmlns:p14="http://schemas.microsoft.com/office/powerpoint/2010/main" val="3786536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08520" y="0"/>
            <a:ext cx="8721725" cy="1233488"/>
          </a:xfrm>
        </p:spPr>
        <p:txBody>
          <a:bodyPr/>
          <a:lstStyle/>
          <a:p>
            <a:pPr eaLnBrk="1" hangingPunct="1"/>
            <a:r>
              <a:rPr lang="en-GB" b="1" dirty="0"/>
              <a:t>Señales, System Calls</a:t>
            </a:r>
            <a:endParaRPr lang="en-US" b="1" dirty="0"/>
          </a:p>
        </p:txBody>
      </p:sp>
      <p:sp>
        <p:nvSpPr>
          <p:cNvPr id="81923" name="Rectangle 3"/>
          <p:cNvSpPr>
            <a:spLocks noGrp="1" noChangeArrowheads="1"/>
          </p:cNvSpPr>
          <p:nvPr>
            <p:ph type="body" sz="half" idx="1"/>
          </p:nvPr>
        </p:nvSpPr>
        <p:spPr>
          <a:xfrm>
            <a:off x="431800" y="1143000"/>
            <a:ext cx="8550275" cy="5300663"/>
          </a:xfrm>
        </p:spPr>
        <p:txBody>
          <a:bodyPr>
            <a:normAutofit fontScale="92500" lnSpcReduction="10000"/>
          </a:bodyPr>
          <a:lstStyle/>
          <a:p>
            <a:pPr eaLnBrk="1" hangingPunct="1">
              <a:buSzPct val="100000"/>
              <a:buFont typeface="Times New Roman" pitchFamily="18" charset="0"/>
              <a:buNone/>
            </a:pPr>
            <a:r>
              <a:rPr lang="es-AR" dirty="0">
                <a:latin typeface="Times New Roman" pitchFamily="18" charset="0"/>
              </a:rPr>
              <a:t>   </a:t>
            </a:r>
            <a:r>
              <a:rPr lang="es-AR" dirty="0">
                <a:cs typeface="Times New Roman" panose="02020603050405020304" pitchFamily="18" charset="0"/>
              </a:rPr>
              <a:t>Las siguientes son las system calls asociadas al manejo de señales de mayor utilización:</a:t>
            </a:r>
          </a:p>
          <a:p>
            <a:pPr eaLnBrk="1" hangingPunct="1">
              <a:buSzPct val="100000"/>
              <a:buFont typeface="Times New Roman" pitchFamily="18" charset="0"/>
              <a:buChar char="•"/>
            </a:pPr>
            <a:r>
              <a:rPr lang="es-AR" b="1" dirty="0">
                <a:cs typeface="Times New Roman" panose="02020603050405020304" pitchFamily="18" charset="0"/>
              </a:rPr>
              <a:t>kill (): </a:t>
            </a:r>
            <a:r>
              <a:rPr lang="es-AR" dirty="0">
                <a:cs typeface="Times New Roman" panose="02020603050405020304" pitchFamily="18" charset="0"/>
              </a:rPr>
              <a:t>Envía una señal a un proceso. </a:t>
            </a:r>
          </a:p>
          <a:p>
            <a:pPr eaLnBrk="1" hangingPunct="1">
              <a:buSzPct val="100000"/>
              <a:buFont typeface="Times New Roman" pitchFamily="18" charset="0"/>
              <a:buChar char="•"/>
            </a:pPr>
            <a:endParaRPr lang="es-AR" dirty="0">
              <a:cs typeface="Times New Roman" panose="02020603050405020304" pitchFamily="18" charset="0"/>
            </a:endParaRPr>
          </a:p>
          <a:p>
            <a:pPr eaLnBrk="1" hangingPunct="1">
              <a:buSzPct val="100000"/>
              <a:buFont typeface="Times New Roman" pitchFamily="18" charset="0"/>
              <a:buChar char="•"/>
            </a:pPr>
            <a:r>
              <a:rPr lang="es-AR" b="1" dirty="0">
                <a:cs typeface="Times New Roman" panose="02020603050405020304" pitchFamily="18" charset="0"/>
              </a:rPr>
              <a:t>signal (): </a:t>
            </a:r>
            <a:r>
              <a:rPr lang="es-AR" dirty="0">
                <a:cs typeface="Times New Roman" panose="02020603050405020304" pitchFamily="18" charset="0"/>
              </a:rPr>
              <a:t>Cambia la acción asociada a una señal. (trapea la señal asignándole un nuevo handler).</a:t>
            </a:r>
          </a:p>
          <a:p>
            <a:pPr marL="0" indent="0" eaLnBrk="1" hangingPunct="1">
              <a:buSzPct val="100000"/>
              <a:buNone/>
            </a:pPr>
            <a:endParaRPr lang="es-AR" dirty="0">
              <a:cs typeface="Times New Roman" panose="02020603050405020304" pitchFamily="18" charset="0"/>
            </a:endParaRPr>
          </a:p>
          <a:p>
            <a:pPr marL="0" indent="0" eaLnBrk="1" hangingPunct="1">
              <a:buSzPct val="100000"/>
              <a:buNone/>
            </a:pPr>
            <a:endParaRPr lang="es-AR" dirty="0">
              <a:cs typeface="Times New Roman" panose="02020603050405020304" pitchFamily="18" charset="0"/>
            </a:endParaRPr>
          </a:p>
          <a:p>
            <a:pPr eaLnBrk="1" hangingPunct="1">
              <a:buSzPct val="100000"/>
              <a:buFont typeface="Times New Roman" pitchFamily="18" charset="0"/>
              <a:buChar char="•"/>
            </a:pPr>
            <a:r>
              <a:rPr lang="es-AR" b="1" dirty="0">
                <a:cs typeface="Times New Roman" panose="02020603050405020304" pitchFamily="18" charset="0"/>
              </a:rPr>
              <a:t>sigprocmask(): </a:t>
            </a:r>
            <a:r>
              <a:rPr lang="es-AR" dirty="0">
                <a:cs typeface="Times New Roman" panose="02020603050405020304" pitchFamily="18" charset="0"/>
              </a:rPr>
              <a:t>Modifica el set de señales enmascaradas (el proceso puede filtrar algunas señales que no desea utilizar).</a:t>
            </a:r>
          </a:p>
          <a:p>
            <a:pPr eaLnBrk="1" hangingPunct="1">
              <a:buSzPct val="100000"/>
              <a:buFont typeface="Times New Roman" pitchFamily="18" charset="0"/>
              <a:buNone/>
            </a:pPr>
            <a:endParaRPr lang="en-US" dirty="0">
              <a:cs typeface="Times New Roman" panose="02020603050405020304" pitchFamily="18" charset="0"/>
            </a:endParaRPr>
          </a:p>
        </p:txBody>
      </p:sp>
      <p:graphicFrame>
        <p:nvGraphicFramePr>
          <p:cNvPr id="2" name="Objeto 1"/>
          <p:cNvGraphicFramePr>
            <a:graphicFrameLocks noChangeAspect="1"/>
          </p:cNvGraphicFramePr>
          <p:nvPr>
            <p:extLst>
              <p:ext uri="{D42A27DB-BD31-4B8C-83A1-F6EECF244321}">
                <p14:modId xmlns:p14="http://schemas.microsoft.com/office/powerpoint/2010/main" val="315553751"/>
              </p:ext>
            </p:extLst>
          </p:nvPr>
        </p:nvGraphicFramePr>
        <p:xfrm>
          <a:off x="1000125" y="4122738"/>
          <a:ext cx="1714500" cy="773112"/>
        </p:xfrm>
        <a:graphic>
          <a:graphicData uri="http://schemas.openxmlformats.org/presentationml/2006/ole">
            <mc:AlternateContent xmlns:mc="http://schemas.openxmlformats.org/markup-compatibility/2006">
              <mc:Choice xmlns:v="urn:schemas-microsoft-com:vml" Requires="v">
                <p:oleObj name="Objeto empaquetador del shell" showAsIcon="1" r:id="rId2" imgW="973800" imgH="437400" progId="Package">
                  <p:embed/>
                </p:oleObj>
              </mc:Choice>
              <mc:Fallback>
                <p:oleObj name="Objeto empaquetador del shell" showAsIcon="1" r:id="rId2" imgW="973800" imgH="437400" progId="Package">
                  <p:embed/>
                  <p:pic>
                    <p:nvPicPr>
                      <p:cNvPr id="0" name=""/>
                      <p:cNvPicPr/>
                      <p:nvPr/>
                    </p:nvPicPr>
                    <p:blipFill>
                      <a:blip r:embed="rId3"/>
                      <a:stretch>
                        <a:fillRect/>
                      </a:stretch>
                    </p:blipFill>
                    <p:spPr>
                      <a:xfrm>
                        <a:off x="1000125" y="4122738"/>
                        <a:ext cx="1714500" cy="773112"/>
                      </a:xfrm>
                      <a:prstGeom prst="rect">
                        <a:avLst/>
                      </a:prstGeom>
                    </p:spPr>
                  </p:pic>
                </p:oleObj>
              </mc:Fallback>
            </mc:AlternateContent>
          </a:graphicData>
        </a:graphic>
      </p:graphicFrame>
    </p:spTree>
    <p:extLst>
      <p:ext uri="{BB962C8B-B14F-4D97-AF65-F5344CB8AC3E}">
        <p14:creationId xmlns:p14="http://schemas.microsoft.com/office/powerpoint/2010/main" val="8710206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55776" y="2708920"/>
            <a:ext cx="4114800" cy="1036712"/>
          </a:xfrm>
        </p:spPr>
        <p:txBody>
          <a:bodyPr>
            <a:normAutofit/>
          </a:bodyPr>
          <a:lstStyle/>
          <a:p>
            <a:pPr marL="0" indent="0" algn="ctr">
              <a:buNone/>
            </a:pPr>
            <a:r>
              <a:rPr lang="es-AR" sz="5500" b="1" dirty="0"/>
              <a:t>FIN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332656"/>
            <a:ext cx="8229600" cy="1143000"/>
          </a:xfrm>
        </p:spPr>
        <p:txBody>
          <a:bodyPr/>
          <a:lstStyle/>
          <a:p>
            <a:r>
              <a:rPr lang="es-AR" b="1" dirty="0"/>
              <a:t>Ver película “Señales”</a:t>
            </a:r>
          </a:p>
        </p:txBody>
      </p:sp>
      <p:sp>
        <p:nvSpPr>
          <p:cNvPr id="3" name="Marcador de contenido 2"/>
          <p:cNvSpPr>
            <a:spLocks noGrp="1"/>
          </p:cNvSpPr>
          <p:nvPr>
            <p:ph idx="1"/>
          </p:nvPr>
        </p:nvSpPr>
        <p:spPr>
          <a:xfrm>
            <a:off x="323528" y="2916161"/>
            <a:ext cx="8229600" cy="748680"/>
          </a:xfrm>
        </p:spPr>
        <p:txBody>
          <a:bodyPr>
            <a:normAutofit fontScale="77500" lnSpcReduction="20000"/>
          </a:bodyPr>
          <a:lstStyle/>
          <a:p>
            <a:pPr marL="0" indent="0">
              <a:buNone/>
            </a:pPr>
            <a:r>
              <a:rPr lang="es-AR" b="1" dirty="0"/>
              <a:t>Mejor No la vean los marcianos se mueren con el agua ….</a:t>
            </a:r>
          </a:p>
        </p:txBody>
      </p:sp>
      <p:sp>
        <p:nvSpPr>
          <p:cNvPr id="5" name="Marcador de contenido 2"/>
          <p:cNvSpPr txBox="1">
            <a:spLocks/>
          </p:cNvSpPr>
          <p:nvPr/>
        </p:nvSpPr>
        <p:spPr>
          <a:xfrm>
            <a:off x="691952" y="1547867"/>
            <a:ext cx="8229600" cy="7486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AR" dirty="0"/>
              <a:t>https://en.wikipedia.org/wiki/Signs_(film)</a:t>
            </a:r>
          </a:p>
        </p:txBody>
      </p:sp>
    </p:spTree>
    <p:extLst>
      <p:ext uri="{BB962C8B-B14F-4D97-AF65-F5344CB8AC3E}">
        <p14:creationId xmlns:p14="http://schemas.microsoft.com/office/powerpoint/2010/main" val="145493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Hebras/Hilos/Threads</a:t>
            </a:r>
            <a:endParaRPr lang="es-AR" dirty="0"/>
          </a:p>
        </p:txBody>
      </p:sp>
      <p:sp>
        <p:nvSpPr>
          <p:cNvPr id="3" name="2 Marcador de contenido"/>
          <p:cNvSpPr>
            <a:spLocks noGrp="1"/>
          </p:cNvSpPr>
          <p:nvPr>
            <p:ph idx="1"/>
          </p:nvPr>
        </p:nvSpPr>
        <p:spPr>
          <a:xfrm>
            <a:off x="467544" y="1124744"/>
            <a:ext cx="8229600" cy="4525963"/>
          </a:xfrm>
        </p:spPr>
        <p:txBody>
          <a:bodyPr>
            <a:normAutofit fontScale="92500" lnSpcReduction="20000"/>
          </a:bodyPr>
          <a:lstStyle/>
          <a:p>
            <a:pPr>
              <a:buNone/>
            </a:pPr>
            <a:r>
              <a:rPr lang="es-AR" b="1" dirty="0"/>
              <a:t>Ventajas</a:t>
            </a:r>
          </a:p>
          <a:p>
            <a:pPr>
              <a:buNone/>
            </a:pPr>
            <a:r>
              <a:rPr lang="es-AR" b="1" dirty="0"/>
              <a:t>Capacidad de Respuesta</a:t>
            </a:r>
          </a:p>
          <a:p>
            <a:pPr>
              <a:buNone/>
            </a:pPr>
            <a:r>
              <a:rPr lang="es-AR" dirty="0"/>
              <a:t>Continua ejecutándose aunque parte de este este bloqueado.</a:t>
            </a:r>
          </a:p>
          <a:p>
            <a:pPr>
              <a:buNone/>
            </a:pPr>
            <a:r>
              <a:rPr lang="es-AR" b="1" dirty="0"/>
              <a:t>Compartición de Recursos: </a:t>
            </a:r>
            <a:r>
              <a:rPr lang="es-AR" dirty="0"/>
              <a:t>Comparten mismo espacio de direcciones</a:t>
            </a:r>
          </a:p>
          <a:p>
            <a:pPr>
              <a:buNone/>
            </a:pPr>
            <a:r>
              <a:rPr lang="es-AR" b="1" dirty="0"/>
              <a:t>Economía: </a:t>
            </a:r>
            <a:r>
              <a:rPr lang="es-AR" dirty="0"/>
              <a:t>Nos ahorramos parte del tiempo de creación y gestión de un nuevo proceso.</a:t>
            </a:r>
          </a:p>
          <a:p>
            <a:pPr>
              <a:buNone/>
            </a:pPr>
            <a:r>
              <a:rPr lang="es-AR" b="1" dirty="0"/>
              <a:t>Multiprocesador: </a:t>
            </a:r>
            <a:r>
              <a:rPr lang="es-AR" dirty="0"/>
              <a:t>Mecanismos multihebra mejoran el grado de concurrencia</a:t>
            </a:r>
          </a:p>
          <a:p>
            <a:pPr>
              <a:buNone/>
            </a:pPr>
            <a:endParaRPr lang="es-AR" dirty="0"/>
          </a:p>
          <a:p>
            <a:pPr>
              <a:buNone/>
            </a:pPr>
            <a:endParaRPr lang="es-A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7234D2-A1FD-492E-A132-2B595795B68E}"/>
              </a:ext>
            </a:extLst>
          </p:cNvPr>
          <p:cNvSpPr>
            <a:spLocks noGrp="1"/>
          </p:cNvSpPr>
          <p:nvPr>
            <p:ph type="title"/>
          </p:nvPr>
        </p:nvSpPr>
        <p:spPr/>
        <p:txBody>
          <a:bodyPr/>
          <a:lstStyle/>
          <a:p>
            <a:r>
              <a:rPr lang="es-AR" b="1" dirty="0"/>
              <a:t>Diferencias con Procesos</a:t>
            </a:r>
          </a:p>
        </p:txBody>
      </p:sp>
      <p:sp>
        <p:nvSpPr>
          <p:cNvPr id="3" name="Marcador de contenido 2">
            <a:extLst>
              <a:ext uri="{FF2B5EF4-FFF2-40B4-BE49-F238E27FC236}">
                <a16:creationId xmlns:a16="http://schemas.microsoft.com/office/drawing/2014/main" id="{F8FAA0D3-E8FE-4FCC-A288-2E7D7CABABE0}"/>
              </a:ext>
            </a:extLst>
          </p:cNvPr>
          <p:cNvSpPr>
            <a:spLocks noGrp="1"/>
          </p:cNvSpPr>
          <p:nvPr>
            <p:ph idx="1"/>
          </p:nvPr>
        </p:nvSpPr>
        <p:spPr>
          <a:xfrm>
            <a:off x="251520" y="1628801"/>
            <a:ext cx="8568952" cy="4032448"/>
          </a:xfrm>
        </p:spPr>
        <p:txBody>
          <a:bodyPr>
            <a:normAutofit fontScale="77500" lnSpcReduction="20000"/>
          </a:bodyPr>
          <a:lstStyle/>
          <a:p>
            <a:pPr marL="0" indent="0">
              <a:buNone/>
            </a:pPr>
            <a:endParaRPr lang="es-AR" dirty="0"/>
          </a:p>
          <a:p>
            <a:pPr marL="0" indent="0">
              <a:buNone/>
            </a:pPr>
            <a:r>
              <a:rPr lang="es-AR" dirty="0"/>
              <a:t>- Puedo dividir tareas dentro de un proceso (ejecución en paralelo distintos hilos).</a:t>
            </a:r>
          </a:p>
          <a:p>
            <a:pPr marL="0" indent="0">
              <a:buNone/>
            </a:pPr>
            <a:r>
              <a:rPr lang="es-AR" dirty="0"/>
              <a:t>- Permiten comunicarse sin intervención del S.O. (sin </a:t>
            </a:r>
            <a:r>
              <a:rPr lang="es-AR" dirty="0" err="1"/>
              <a:t>IPCs</a:t>
            </a:r>
            <a:r>
              <a:rPr lang="es-AR" dirty="0"/>
              <a:t>).</a:t>
            </a:r>
          </a:p>
          <a:p>
            <a:pPr marL="0" indent="0">
              <a:buNone/>
            </a:pPr>
            <a:r>
              <a:rPr lang="es-AR" dirty="0"/>
              <a:t>- Mayor eficiencia en el cambio de un hilo a otro (solo debo cambiar el </a:t>
            </a:r>
            <a:r>
              <a:rPr lang="es-AR" dirty="0" err="1"/>
              <a:t>stack</a:t>
            </a:r>
            <a:r>
              <a:rPr lang="es-AR" dirty="0"/>
              <a:t> y registros y ya cambio de hilo)</a:t>
            </a:r>
          </a:p>
          <a:p>
            <a:pPr marL="0" indent="0">
              <a:buNone/>
            </a:pPr>
            <a:r>
              <a:rPr lang="es-AR" dirty="0"/>
              <a:t>- Mayor eficiencia a la hora de la creación (lo veremos 4 </a:t>
            </a:r>
            <a:r>
              <a:rPr lang="es-AR" dirty="0" err="1"/>
              <a:t>slides</a:t>
            </a:r>
            <a:r>
              <a:rPr lang="es-AR" dirty="0"/>
              <a:t> mas adelante)</a:t>
            </a:r>
          </a:p>
          <a:p>
            <a:pPr marL="0" indent="0">
              <a:buNone/>
            </a:pPr>
            <a:r>
              <a:rPr lang="es-AR" dirty="0"/>
              <a:t>Un proceso multihilo puede dejar que muera/matar alguno de sus hilos (excepto del hilo </a:t>
            </a:r>
            <a:r>
              <a:rPr lang="es-AR" dirty="0" err="1"/>
              <a:t>main</a:t>
            </a:r>
            <a:r>
              <a:rPr lang="es-AR" dirty="0"/>
              <a:t>) y proceso seguirá ejecutando</a:t>
            </a:r>
          </a:p>
          <a:p>
            <a:pPr marL="0" indent="0">
              <a:buNone/>
            </a:pPr>
            <a:r>
              <a:rPr lang="es-AR" dirty="0"/>
              <a:t>- Cuando un proceso muere todos sus hilos también.</a:t>
            </a:r>
          </a:p>
          <a:p>
            <a:pPr marL="0" indent="0">
              <a:buNone/>
            </a:pPr>
            <a:endParaRPr lang="es-AR" dirty="0"/>
          </a:p>
        </p:txBody>
      </p:sp>
    </p:spTree>
    <p:extLst>
      <p:ext uri="{BB962C8B-B14F-4D97-AF65-F5344CB8AC3E}">
        <p14:creationId xmlns:p14="http://schemas.microsoft.com/office/powerpoint/2010/main" val="3358562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1" y="-27492"/>
            <a:ext cx="8229600" cy="1143000"/>
          </a:xfrm>
        </p:spPr>
        <p:txBody>
          <a:bodyPr/>
          <a:lstStyle/>
          <a:p>
            <a:r>
              <a:rPr lang="es-AR" b="1" dirty="0"/>
              <a:t>Hebras/Hilos/Threads</a:t>
            </a:r>
            <a:endParaRPr lang="es-AR" dirty="0"/>
          </a:p>
        </p:txBody>
      </p:sp>
      <p:grpSp>
        <p:nvGrpSpPr>
          <p:cNvPr id="30" name="Grupo 29"/>
          <p:cNvGrpSpPr/>
          <p:nvPr/>
        </p:nvGrpSpPr>
        <p:grpSpPr>
          <a:xfrm>
            <a:off x="323528" y="1556792"/>
            <a:ext cx="8169700" cy="3835160"/>
            <a:chOff x="597329" y="620688"/>
            <a:chExt cx="8169700" cy="3835160"/>
          </a:xfrm>
        </p:grpSpPr>
        <p:grpSp>
          <p:nvGrpSpPr>
            <p:cNvPr id="15" name="Grupo 14"/>
            <p:cNvGrpSpPr/>
            <p:nvPr/>
          </p:nvGrpSpPr>
          <p:grpSpPr>
            <a:xfrm>
              <a:off x="597329" y="629259"/>
              <a:ext cx="3902663" cy="3679312"/>
              <a:chOff x="957369" y="1565363"/>
              <a:chExt cx="3902663" cy="3679312"/>
            </a:xfrm>
          </p:grpSpPr>
          <p:sp>
            <p:nvSpPr>
              <p:cNvPr id="13" name="Rectángulo 12"/>
              <p:cNvSpPr/>
              <p:nvPr/>
            </p:nvSpPr>
            <p:spPr>
              <a:xfrm>
                <a:off x="957369" y="2370369"/>
                <a:ext cx="3902663" cy="286573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s-AR" dirty="0">
                    <a:ln w="0"/>
                    <a:solidFill>
                      <a:schemeClr val="tx1"/>
                    </a:solidFill>
                    <a:effectLst>
                      <a:outerShdw blurRad="38100" dist="19050" dir="2700000" algn="tl" rotWithShape="0">
                        <a:schemeClr val="dk1">
                          <a:alpha val="40000"/>
                        </a:schemeClr>
                      </a:outerShdw>
                    </a:effectLst>
                  </a:rPr>
                  <a:t>HEBRA 1</a:t>
                </a:r>
              </a:p>
            </p:txBody>
          </p:sp>
          <p:sp>
            <p:nvSpPr>
              <p:cNvPr id="3" name="Rectángulo 2"/>
              <p:cNvSpPr/>
              <p:nvPr/>
            </p:nvSpPr>
            <p:spPr>
              <a:xfrm>
                <a:off x="957369" y="1565363"/>
                <a:ext cx="3902663" cy="3679312"/>
              </a:xfrm>
              <a:prstGeom prst="rect">
                <a:avLst/>
              </a:prstGeom>
              <a:no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ln w="0"/>
                  <a:solidFill>
                    <a:schemeClr val="tx1"/>
                  </a:solidFill>
                  <a:effectLst>
                    <a:outerShdw blurRad="38100" dist="19050" dir="2700000" algn="tl" rotWithShape="0">
                      <a:schemeClr val="dk1">
                        <a:alpha val="40000"/>
                      </a:schemeClr>
                    </a:outerShdw>
                  </a:effectLst>
                </a:endParaRPr>
              </a:p>
            </p:txBody>
          </p:sp>
          <p:sp>
            <p:nvSpPr>
              <p:cNvPr id="5" name="Rectángulo 4"/>
              <p:cNvSpPr/>
              <p:nvPr/>
            </p:nvSpPr>
            <p:spPr>
              <a:xfrm>
                <a:off x="1115616" y="1738076"/>
                <a:ext cx="1080120" cy="466788"/>
              </a:xfrm>
              <a:prstGeom prst="rect">
                <a:avLst/>
              </a:prstGeom>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a:ln w="0"/>
                    <a:solidFill>
                      <a:schemeClr val="tx1"/>
                    </a:solidFill>
                    <a:effectLst>
                      <a:outerShdw blurRad="38100" dist="19050" dir="2700000" algn="tl" rotWithShape="0">
                        <a:schemeClr val="dk1">
                          <a:alpha val="40000"/>
                        </a:schemeClr>
                      </a:outerShdw>
                    </a:effectLst>
                  </a:rPr>
                  <a:t>CODIGO</a:t>
                </a:r>
              </a:p>
            </p:txBody>
          </p:sp>
          <p:sp>
            <p:nvSpPr>
              <p:cNvPr id="6" name="Rectángulo 5"/>
              <p:cNvSpPr/>
              <p:nvPr/>
            </p:nvSpPr>
            <p:spPr>
              <a:xfrm>
                <a:off x="2339752" y="1738076"/>
                <a:ext cx="1080120" cy="466788"/>
              </a:xfrm>
              <a:prstGeom prst="rect">
                <a:avLst/>
              </a:prstGeom>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a:ln w="0"/>
                    <a:solidFill>
                      <a:schemeClr val="tx1"/>
                    </a:solidFill>
                    <a:effectLst>
                      <a:outerShdw blurRad="38100" dist="19050" dir="2700000" algn="tl" rotWithShape="0">
                        <a:schemeClr val="dk1">
                          <a:alpha val="40000"/>
                        </a:schemeClr>
                      </a:outerShdw>
                    </a:effectLst>
                  </a:rPr>
                  <a:t>DATOS STATIC</a:t>
                </a:r>
              </a:p>
            </p:txBody>
          </p:sp>
          <p:sp>
            <p:nvSpPr>
              <p:cNvPr id="8" name="Rectángulo 7"/>
              <p:cNvSpPr/>
              <p:nvPr/>
            </p:nvSpPr>
            <p:spPr>
              <a:xfrm>
                <a:off x="3563888" y="1738076"/>
                <a:ext cx="1080120" cy="466788"/>
              </a:xfrm>
              <a:prstGeom prst="rect">
                <a:avLst/>
              </a:prstGeom>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a:ln w="0"/>
                    <a:solidFill>
                      <a:schemeClr val="tx1"/>
                    </a:solidFill>
                    <a:effectLst>
                      <a:outerShdw blurRad="38100" dist="19050" dir="2700000" algn="tl" rotWithShape="0">
                        <a:schemeClr val="dk1">
                          <a:alpha val="40000"/>
                        </a:schemeClr>
                      </a:outerShdw>
                    </a:effectLst>
                  </a:rPr>
                  <a:t>HEAP</a:t>
                </a:r>
              </a:p>
            </p:txBody>
          </p:sp>
          <p:sp>
            <p:nvSpPr>
              <p:cNvPr id="11" name="Rectángulo 10"/>
              <p:cNvSpPr/>
              <p:nvPr/>
            </p:nvSpPr>
            <p:spPr>
              <a:xfrm>
                <a:off x="1115616" y="2589945"/>
                <a:ext cx="1296144" cy="466788"/>
              </a:xfrm>
              <a:prstGeom prst="rect">
                <a:avLst/>
              </a:prstGeom>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a:ln w="0"/>
                    <a:solidFill>
                      <a:schemeClr val="tx1"/>
                    </a:solidFill>
                    <a:effectLst>
                      <a:outerShdw blurRad="38100" dist="19050" dir="2700000" algn="tl" rotWithShape="0">
                        <a:schemeClr val="dk1">
                          <a:alpha val="40000"/>
                        </a:schemeClr>
                      </a:outerShdw>
                    </a:effectLst>
                  </a:rPr>
                  <a:t>REGISTROS</a:t>
                </a:r>
              </a:p>
            </p:txBody>
          </p:sp>
          <p:sp>
            <p:nvSpPr>
              <p:cNvPr id="12" name="Rectángulo 11"/>
              <p:cNvSpPr/>
              <p:nvPr/>
            </p:nvSpPr>
            <p:spPr>
              <a:xfrm>
                <a:off x="3399126" y="2560674"/>
                <a:ext cx="1296144" cy="466788"/>
              </a:xfrm>
              <a:prstGeom prst="rect">
                <a:avLst/>
              </a:prstGeom>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a:ln w="0"/>
                    <a:solidFill>
                      <a:schemeClr val="tx1"/>
                    </a:solidFill>
                    <a:effectLst>
                      <a:outerShdw blurRad="38100" dist="19050" dir="2700000" algn="tl" rotWithShape="0">
                        <a:schemeClr val="dk1">
                          <a:alpha val="40000"/>
                        </a:schemeClr>
                      </a:outerShdw>
                    </a:effectLst>
                  </a:rPr>
                  <a:t>STACK</a:t>
                </a:r>
              </a:p>
            </p:txBody>
          </p:sp>
          <p:sp>
            <p:nvSpPr>
              <p:cNvPr id="14" name="Rectángulo 13"/>
              <p:cNvSpPr/>
              <p:nvPr/>
            </p:nvSpPr>
            <p:spPr>
              <a:xfrm>
                <a:off x="957369" y="3304799"/>
                <a:ext cx="3902663" cy="1931306"/>
              </a:xfrm>
              <a:prstGeom prst="rect">
                <a:avLst/>
              </a:prstGeom>
              <a:no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ln w="0"/>
                  <a:solidFill>
                    <a:schemeClr val="tx1"/>
                  </a:solidFill>
                  <a:effectLst>
                    <a:outerShdw blurRad="38100" dist="19050" dir="2700000" algn="tl" rotWithShape="0">
                      <a:schemeClr val="dk1">
                        <a:alpha val="40000"/>
                      </a:schemeClr>
                    </a:outerShdw>
                  </a:effectLst>
                </a:endParaRPr>
              </a:p>
            </p:txBody>
          </p:sp>
        </p:grpSp>
        <p:grpSp>
          <p:nvGrpSpPr>
            <p:cNvPr id="16" name="Grupo 15"/>
            <p:cNvGrpSpPr/>
            <p:nvPr/>
          </p:nvGrpSpPr>
          <p:grpSpPr>
            <a:xfrm>
              <a:off x="4860032" y="620688"/>
              <a:ext cx="3906997" cy="3835160"/>
              <a:chOff x="3563888" y="2938726"/>
              <a:chExt cx="3906997" cy="3734826"/>
            </a:xfrm>
          </p:grpSpPr>
          <p:grpSp>
            <p:nvGrpSpPr>
              <p:cNvPr id="17" name="Grupo 16"/>
              <p:cNvGrpSpPr/>
              <p:nvPr/>
            </p:nvGrpSpPr>
            <p:grpSpPr>
              <a:xfrm>
                <a:off x="3563888" y="2938726"/>
                <a:ext cx="3906997" cy="3734826"/>
                <a:chOff x="953035" y="1556792"/>
                <a:chExt cx="3906997" cy="3734826"/>
              </a:xfrm>
            </p:grpSpPr>
            <p:sp>
              <p:nvSpPr>
                <p:cNvPr id="18" name="Rectángulo 17"/>
                <p:cNvSpPr/>
                <p:nvPr/>
              </p:nvSpPr>
              <p:spPr>
                <a:xfrm>
                  <a:off x="953035" y="2491817"/>
                  <a:ext cx="3902663" cy="2799801"/>
                </a:xfrm>
                <a:prstGeom prst="rect">
                  <a:avLst/>
                </a:prstGeom>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ln w="0"/>
                    <a:solidFill>
                      <a:schemeClr val="tx1"/>
                    </a:solidFill>
                    <a:effectLst>
                      <a:outerShdw blurRad="38100" dist="19050" dir="2700000" algn="tl" rotWithShape="0">
                        <a:schemeClr val="dk1">
                          <a:alpha val="40000"/>
                        </a:schemeClr>
                      </a:outerShdw>
                    </a:effectLst>
                  </a:endParaRPr>
                </a:p>
              </p:txBody>
            </p:sp>
            <p:sp>
              <p:nvSpPr>
                <p:cNvPr id="19" name="Rectángulo 18"/>
                <p:cNvSpPr/>
                <p:nvPr/>
              </p:nvSpPr>
              <p:spPr>
                <a:xfrm>
                  <a:off x="957369" y="1556792"/>
                  <a:ext cx="3902663" cy="3716580"/>
                </a:xfrm>
                <a:prstGeom prst="rect">
                  <a:avLst/>
                </a:prstGeom>
                <a:no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ln w="0"/>
                    <a:solidFill>
                      <a:schemeClr val="tx1"/>
                    </a:solidFill>
                    <a:effectLst>
                      <a:outerShdw blurRad="38100" dist="19050" dir="2700000" algn="tl" rotWithShape="0">
                        <a:schemeClr val="dk1">
                          <a:alpha val="40000"/>
                        </a:schemeClr>
                      </a:outerShdw>
                    </a:effectLst>
                  </a:endParaRPr>
                </a:p>
              </p:txBody>
            </p:sp>
            <p:sp>
              <p:nvSpPr>
                <p:cNvPr id="20" name="Rectángulo 19"/>
                <p:cNvSpPr/>
                <p:nvPr/>
              </p:nvSpPr>
              <p:spPr>
                <a:xfrm>
                  <a:off x="1115616" y="1650997"/>
                  <a:ext cx="1080120" cy="466788"/>
                </a:xfrm>
                <a:prstGeom prst="rect">
                  <a:avLst/>
                </a:prstGeom>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a:ln w="0"/>
                      <a:solidFill>
                        <a:schemeClr val="tx1"/>
                      </a:solidFill>
                      <a:effectLst>
                        <a:outerShdw blurRad="38100" dist="19050" dir="2700000" algn="tl" rotWithShape="0">
                          <a:schemeClr val="dk1">
                            <a:alpha val="40000"/>
                          </a:schemeClr>
                        </a:outerShdw>
                      </a:effectLst>
                    </a:rPr>
                    <a:t>CODIGO</a:t>
                  </a:r>
                </a:p>
              </p:txBody>
            </p:sp>
            <p:sp>
              <p:nvSpPr>
                <p:cNvPr id="21" name="Rectángulo 20"/>
                <p:cNvSpPr/>
                <p:nvPr/>
              </p:nvSpPr>
              <p:spPr>
                <a:xfrm>
                  <a:off x="2339752" y="1659344"/>
                  <a:ext cx="1080120" cy="466788"/>
                </a:xfrm>
                <a:prstGeom prst="rect">
                  <a:avLst/>
                </a:prstGeom>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a:ln w="0"/>
                      <a:solidFill>
                        <a:schemeClr val="tx1"/>
                      </a:solidFill>
                      <a:effectLst>
                        <a:outerShdw blurRad="38100" dist="19050" dir="2700000" algn="tl" rotWithShape="0">
                          <a:schemeClr val="dk1">
                            <a:alpha val="40000"/>
                          </a:schemeClr>
                        </a:outerShdw>
                      </a:effectLst>
                    </a:rPr>
                    <a:t>DATOS STATIC</a:t>
                  </a:r>
                </a:p>
              </p:txBody>
            </p:sp>
            <p:sp>
              <p:nvSpPr>
                <p:cNvPr id="22" name="Rectángulo 21"/>
                <p:cNvSpPr/>
                <p:nvPr/>
              </p:nvSpPr>
              <p:spPr>
                <a:xfrm>
                  <a:off x="3563888" y="1659344"/>
                  <a:ext cx="1080120" cy="466788"/>
                </a:xfrm>
                <a:prstGeom prst="rect">
                  <a:avLst/>
                </a:prstGeom>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a:ln w="0"/>
                      <a:solidFill>
                        <a:schemeClr val="tx1"/>
                      </a:solidFill>
                      <a:effectLst>
                        <a:outerShdw blurRad="38100" dist="19050" dir="2700000" algn="tl" rotWithShape="0">
                          <a:schemeClr val="dk1">
                            <a:alpha val="40000"/>
                          </a:schemeClr>
                        </a:outerShdw>
                      </a:effectLst>
                    </a:rPr>
                    <a:t>HEAP</a:t>
                  </a:r>
                </a:p>
              </p:txBody>
            </p:sp>
            <p:sp>
              <p:nvSpPr>
                <p:cNvPr id="23" name="Rectángulo 22"/>
                <p:cNvSpPr/>
                <p:nvPr/>
              </p:nvSpPr>
              <p:spPr>
                <a:xfrm>
                  <a:off x="1115616" y="2589945"/>
                  <a:ext cx="1080120" cy="466788"/>
                </a:xfrm>
                <a:prstGeom prst="rect">
                  <a:avLst/>
                </a:prstGeom>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AR" sz="1500" dirty="0">
                      <a:ln w="0"/>
                      <a:solidFill>
                        <a:schemeClr val="tx1"/>
                      </a:solidFill>
                      <a:effectLst>
                        <a:outerShdw blurRad="38100" dist="19050" dir="2700000" algn="tl" rotWithShape="0">
                          <a:schemeClr val="dk1">
                            <a:alpha val="40000"/>
                          </a:schemeClr>
                        </a:outerShdw>
                      </a:effectLst>
                    </a:rPr>
                    <a:t>REGISTROS</a:t>
                  </a:r>
                </a:p>
              </p:txBody>
            </p:sp>
            <p:sp>
              <p:nvSpPr>
                <p:cNvPr id="24" name="Rectángulo 23"/>
                <p:cNvSpPr/>
                <p:nvPr/>
              </p:nvSpPr>
              <p:spPr>
                <a:xfrm>
                  <a:off x="1115616" y="3272199"/>
                  <a:ext cx="1080120" cy="466788"/>
                </a:xfrm>
                <a:prstGeom prst="rect">
                  <a:avLst/>
                </a:prstGeom>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a:ln w="0"/>
                      <a:solidFill>
                        <a:schemeClr val="tx1"/>
                      </a:solidFill>
                      <a:effectLst>
                        <a:outerShdw blurRad="38100" dist="19050" dir="2700000" algn="tl" rotWithShape="0">
                          <a:schemeClr val="dk1">
                            <a:alpha val="40000"/>
                          </a:schemeClr>
                        </a:outerShdw>
                      </a:effectLst>
                    </a:rPr>
                    <a:t>STACK</a:t>
                  </a:r>
                </a:p>
              </p:txBody>
            </p:sp>
            <p:sp>
              <p:nvSpPr>
                <p:cNvPr id="25" name="Rectángulo 24"/>
                <p:cNvSpPr/>
                <p:nvPr/>
              </p:nvSpPr>
              <p:spPr>
                <a:xfrm>
                  <a:off x="957369" y="3805093"/>
                  <a:ext cx="3902663" cy="1476626"/>
                </a:xfrm>
                <a:prstGeom prst="rect">
                  <a:avLst/>
                </a:prstGeom>
                <a:no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ln w="0"/>
                    <a:solidFill>
                      <a:schemeClr val="tx1"/>
                    </a:solidFill>
                    <a:effectLst>
                      <a:outerShdw blurRad="38100" dist="19050" dir="2700000" algn="tl" rotWithShape="0">
                        <a:schemeClr val="dk1">
                          <a:alpha val="40000"/>
                        </a:schemeClr>
                      </a:outerShdw>
                    </a:effectLst>
                  </a:endParaRPr>
                </a:p>
              </p:txBody>
            </p:sp>
          </p:grpSp>
          <p:sp>
            <p:nvSpPr>
              <p:cNvPr id="26" name="Rectángulo 25"/>
              <p:cNvSpPr/>
              <p:nvPr/>
            </p:nvSpPr>
            <p:spPr>
              <a:xfrm>
                <a:off x="5004048" y="3955979"/>
                <a:ext cx="1080120" cy="466788"/>
              </a:xfrm>
              <a:prstGeom prst="rect">
                <a:avLst/>
              </a:prstGeom>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AR" sz="1500" dirty="0">
                    <a:ln w="0"/>
                    <a:solidFill>
                      <a:schemeClr val="tx1"/>
                    </a:solidFill>
                    <a:effectLst>
                      <a:outerShdw blurRad="38100" dist="19050" dir="2700000" algn="tl" rotWithShape="0">
                        <a:schemeClr val="dk1">
                          <a:alpha val="40000"/>
                        </a:schemeClr>
                      </a:outerShdw>
                    </a:effectLst>
                  </a:rPr>
                  <a:t>REGISTROS</a:t>
                </a:r>
              </a:p>
            </p:txBody>
          </p:sp>
          <p:sp>
            <p:nvSpPr>
              <p:cNvPr id="27" name="Rectángulo 26"/>
              <p:cNvSpPr/>
              <p:nvPr/>
            </p:nvSpPr>
            <p:spPr>
              <a:xfrm>
                <a:off x="5004048" y="4645787"/>
                <a:ext cx="1080120" cy="466788"/>
              </a:xfrm>
              <a:prstGeom prst="rect">
                <a:avLst/>
              </a:prstGeom>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a:ln w="0"/>
                    <a:solidFill>
                      <a:schemeClr val="tx1"/>
                    </a:solidFill>
                    <a:effectLst>
                      <a:outerShdw blurRad="38100" dist="19050" dir="2700000" algn="tl" rotWithShape="0">
                        <a:schemeClr val="dk1">
                          <a:alpha val="40000"/>
                        </a:schemeClr>
                      </a:outerShdw>
                    </a:effectLst>
                  </a:rPr>
                  <a:t>STACK</a:t>
                </a:r>
              </a:p>
            </p:txBody>
          </p:sp>
          <p:sp>
            <p:nvSpPr>
              <p:cNvPr id="28" name="Rectángulo 27"/>
              <p:cNvSpPr/>
              <p:nvPr/>
            </p:nvSpPr>
            <p:spPr>
              <a:xfrm>
                <a:off x="6263180" y="3970324"/>
                <a:ext cx="1080120" cy="466788"/>
              </a:xfrm>
              <a:prstGeom prst="rect">
                <a:avLst/>
              </a:prstGeom>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AR" sz="1500" dirty="0">
                    <a:ln w="0"/>
                    <a:solidFill>
                      <a:schemeClr val="tx1"/>
                    </a:solidFill>
                    <a:effectLst>
                      <a:outerShdw blurRad="38100" dist="19050" dir="2700000" algn="tl" rotWithShape="0">
                        <a:schemeClr val="dk1">
                          <a:alpha val="40000"/>
                        </a:schemeClr>
                      </a:outerShdw>
                    </a:effectLst>
                  </a:rPr>
                  <a:t>REGISTROS</a:t>
                </a:r>
              </a:p>
            </p:txBody>
          </p:sp>
          <p:sp>
            <p:nvSpPr>
              <p:cNvPr id="29" name="Rectángulo 28"/>
              <p:cNvSpPr/>
              <p:nvPr/>
            </p:nvSpPr>
            <p:spPr>
              <a:xfrm>
                <a:off x="6263180" y="4654133"/>
                <a:ext cx="1080120" cy="466788"/>
              </a:xfrm>
              <a:prstGeom prst="rect">
                <a:avLst/>
              </a:prstGeom>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a:ln w="0"/>
                    <a:solidFill>
                      <a:schemeClr val="tx1"/>
                    </a:solidFill>
                    <a:effectLst>
                      <a:outerShdw blurRad="38100" dist="19050" dir="2700000" algn="tl" rotWithShape="0">
                        <a:schemeClr val="dk1">
                          <a:alpha val="40000"/>
                        </a:schemeClr>
                      </a:outerShdw>
                    </a:effectLst>
                  </a:rPr>
                  <a:t>STACK</a:t>
                </a:r>
              </a:p>
            </p:txBody>
          </p:sp>
        </p:grpSp>
        <p:sp>
          <p:nvSpPr>
            <p:cNvPr id="32" name="Rectángulo 31"/>
            <p:cNvSpPr/>
            <p:nvPr/>
          </p:nvSpPr>
          <p:spPr>
            <a:xfrm>
              <a:off x="6221080" y="1580832"/>
              <a:ext cx="1224136" cy="2846112"/>
            </a:xfrm>
            <a:prstGeom prst="rect">
              <a:avLst/>
            </a:prstGeom>
            <a:no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ln w="0"/>
                <a:solidFill>
                  <a:schemeClr val="tx1"/>
                </a:solidFill>
                <a:effectLst>
                  <a:outerShdw blurRad="38100" dist="19050" dir="2700000" algn="tl" rotWithShape="0">
                    <a:schemeClr val="dk1">
                      <a:alpha val="40000"/>
                    </a:schemeClr>
                  </a:outerShdw>
                </a:effectLst>
              </a:endParaRPr>
            </a:p>
            <a:p>
              <a:pPr algn="ctr"/>
              <a:endParaRPr lang="es-AR" dirty="0">
                <a:ln w="0"/>
                <a:solidFill>
                  <a:schemeClr val="tx1"/>
                </a:solidFill>
                <a:effectLst>
                  <a:outerShdw blurRad="38100" dist="19050" dir="2700000" algn="tl" rotWithShape="0">
                    <a:schemeClr val="dk1">
                      <a:alpha val="40000"/>
                    </a:schemeClr>
                  </a:outerShdw>
                </a:effectLst>
              </a:endParaRPr>
            </a:p>
            <a:p>
              <a:pPr algn="ctr"/>
              <a:endParaRPr lang="es-AR" dirty="0">
                <a:ln w="0"/>
                <a:solidFill>
                  <a:schemeClr val="tx1"/>
                </a:solidFill>
                <a:effectLst>
                  <a:outerShdw blurRad="38100" dist="19050" dir="2700000" algn="tl" rotWithShape="0">
                    <a:schemeClr val="dk1">
                      <a:alpha val="40000"/>
                    </a:schemeClr>
                  </a:outerShdw>
                </a:effectLst>
              </a:endParaRPr>
            </a:p>
            <a:p>
              <a:pPr algn="ctr"/>
              <a:endParaRPr lang="es-AR" dirty="0">
                <a:ln w="0"/>
                <a:solidFill>
                  <a:schemeClr val="tx1"/>
                </a:solidFill>
                <a:effectLst>
                  <a:outerShdw blurRad="38100" dist="19050" dir="2700000" algn="tl" rotWithShape="0">
                    <a:schemeClr val="dk1">
                      <a:alpha val="40000"/>
                    </a:schemeClr>
                  </a:outerShdw>
                </a:effectLst>
              </a:endParaRPr>
            </a:p>
            <a:p>
              <a:pPr algn="ctr"/>
              <a:endParaRPr lang="es-AR" dirty="0">
                <a:ln w="0"/>
                <a:solidFill>
                  <a:schemeClr val="tx1"/>
                </a:solidFill>
                <a:effectLst>
                  <a:outerShdw blurRad="38100" dist="19050" dir="2700000" algn="tl" rotWithShape="0">
                    <a:schemeClr val="dk1">
                      <a:alpha val="40000"/>
                    </a:schemeClr>
                  </a:outerShdw>
                </a:effectLst>
              </a:endParaRPr>
            </a:p>
            <a:p>
              <a:pPr algn="ctr"/>
              <a:r>
                <a:rPr lang="es-AR" dirty="0">
                  <a:ln w="0"/>
                  <a:solidFill>
                    <a:schemeClr val="tx1"/>
                  </a:solidFill>
                  <a:effectLst>
                    <a:outerShdw blurRad="38100" dist="19050" dir="2700000" algn="tl" rotWithShape="0">
                      <a:schemeClr val="dk1">
                        <a:alpha val="40000"/>
                      </a:schemeClr>
                    </a:outerShdw>
                  </a:effectLst>
                </a:rPr>
                <a:t>HEBRA 2</a:t>
              </a:r>
            </a:p>
          </p:txBody>
        </p:sp>
        <p:sp>
          <p:nvSpPr>
            <p:cNvPr id="34" name="Rectángulo 33"/>
            <p:cNvSpPr/>
            <p:nvPr/>
          </p:nvSpPr>
          <p:spPr>
            <a:xfrm>
              <a:off x="7452320" y="1580832"/>
              <a:ext cx="1310375" cy="2856278"/>
            </a:xfrm>
            <a:prstGeom prst="rect">
              <a:avLst/>
            </a:prstGeom>
            <a:no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ln w="0"/>
                <a:solidFill>
                  <a:schemeClr val="tx1"/>
                </a:solidFill>
                <a:effectLst>
                  <a:outerShdw blurRad="38100" dist="19050" dir="2700000" algn="tl" rotWithShape="0">
                    <a:schemeClr val="dk1">
                      <a:alpha val="40000"/>
                    </a:schemeClr>
                  </a:outerShdw>
                </a:effectLst>
              </a:endParaRPr>
            </a:p>
            <a:p>
              <a:pPr algn="ctr"/>
              <a:endParaRPr lang="es-AR" dirty="0">
                <a:ln w="0"/>
                <a:solidFill>
                  <a:schemeClr val="tx1"/>
                </a:solidFill>
                <a:effectLst>
                  <a:outerShdw blurRad="38100" dist="19050" dir="2700000" algn="tl" rotWithShape="0">
                    <a:schemeClr val="dk1">
                      <a:alpha val="40000"/>
                    </a:schemeClr>
                  </a:outerShdw>
                </a:effectLst>
              </a:endParaRPr>
            </a:p>
            <a:p>
              <a:pPr algn="ctr"/>
              <a:endParaRPr lang="es-AR" dirty="0">
                <a:ln w="0"/>
                <a:solidFill>
                  <a:schemeClr val="tx1"/>
                </a:solidFill>
                <a:effectLst>
                  <a:outerShdw blurRad="38100" dist="19050" dir="2700000" algn="tl" rotWithShape="0">
                    <a:schemeClr val="dk1">
                      <a:alpha val="40000"/>
                    </a:schemeClr>
                  </a:outerShdw>
                </a:effectLst>
              </a:endParaRPr>
            </a:p>
            <a:p>
              <a:pPr algn="ctr"/>
              <a:endParaRPr lang="es-AR" dirty="0">
                <a:ln w="0"/>
                <a:solidFill>
                  <a:schemeClr val="tx1"/>
                </a:solidFill>
                <a:effectLst>
                  <a:outerShdw blurRad="38100" dist="19050" dir="2700000" algn="tl" rotWithShape="0">
                    <a:schemeClr val="dk1">
                      <a:alpha val="40000"/>
                    </a:schemeClr>
                  </a:outerShdw>
                </a:effectLst>
              </a:endParaRPr>
            </a:p>
            <a:p>
              <a:pPr algn="ctr"/>
              <a:endParaRPr lang="es-AR" dirty="0">
                <a:ln w="0"/>
                <a:solidFill>
                  <a:schemeClr val="tx1"/>
                </a:solidFill>
                <a:effectLst>
                  <a:outerShdw blurRad="38100" dist="19050" dir="2700000" algn="tl" rotWithShape="0">
                    <a:schemeClr val="dk1">
                      <a:alpha val="40000"/>
                    </a:schemeClr>
                  </a:outerShdw>
                </a:effectLst>
              </a:endParaRPr>
            </a:p>
            <a:p>
              <a:pPr algn="ctr"/>
              <a:r>
                <a:rPr lang="es-AR" dirty="0">
                  <a:ln w="0"/>
                  <a:solidFill>
                    <a:schemeClr val="tx1"/>
                  </a:solidFill>
                  <a:effectLst>
                    <a:outerShdw blurRad="38100" dist="19050" dir="2700000" algn="tl" rotWithShape="0">
                      <a:schemeClr val="dk1">
                        <a:alpha val="40000"/>
                      </a:schemeClr>
                    </a:outerShdw>
                  </a:effectLst>
                </a:rPr>
                <a:t>HEBRA 3</a:t>
              </a:r>
            </a:p>
          </p:txBody>
        </p:sp>
        <p:sp>
          <p:nvSpPr>
            <p:cNvPr id="35" name="Rectángulo 34"/>
            <p:cNvSpPr/>
            <p:nvPr/>
          </p:nvSpPr>
          <p:spPr>
            <a:xfrm>
              <a:off x="4860031" y="1580832"/>
              <a:ext cx="1363773" cy="2864851"/>
            </a:xfrm>
            <a:prstGeom prst="rect">
              <a:avLst/>
            </a:prstGeom>
            <a:no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ln w="0"/>
                <a:solidFill>
                  <a:schemeClr val="tx1"/>
                </a:solidFill>
                <a:effectLst>
                  <a:outerShdw blurRad="38100" dist="19050" dir="2700000" algn="tl" rotWithShape="0">
                    <a:schemeClr val="dk1">
                      <a:alpha val="40000"/>
                    </a:schemeClr>
                  </a:outerShdw>
                </a:effectLst>
              </a:endParaRPr>
            </a:p>
            <a:p>
              <a:pPr algn="ctr"/>
              <a:endParaRPr lang="es-AR" dirty="0">
                <a:ln w="0"/>
                <a:solidFill>
                  <a:schemeClr val="tx1"/>
                </a:solidFill>
                <a:effectLst>
                  <a:outerShdw blurRad="38100" dist="19050" dir="2700000" algn="tl" rotWithShape="0">
                    <a:schemeClr val="dk1">
                      <a:alpha val="40000"/>
                    </a:schemeClr>
                  </a:outerShdw>
                </a:effectLst>
              </a:endParaRPr>
            </a:p>
            <a:p>
              <a:pPr algn="ctr"/>
              <a:endParaRPr lang="es-AR" dirty="0">
                <a:ln w="0"/>
                <a:solidFill>
                  <a:schemeClr val="tx1"/>
                </a:solidFill>
                <a:effectLst>
                  <a:outerShdw blurRad="38100" dist="19050" dir="2700000" algn="tl" rotWithShape="0">
                    <a:schemeClr val="dk1">
                      <a:alpha val="40000"/>
                    </a:schemeClr>
                  </a:outerShdw>
                </a:effectLst>
              </a:endParaRPr>
            </a:p>
            <a:p>
              <a:pPr algn="ctr"/>
              <a:endParaRPr lang="es-AR" dirty="0">
                <a:ln w="0"/>
                <a:solidFill>
                  <a:schemeClr val="tx1"/>
                </a:solidFill>
                <a:effectLst>
                  <a:outerShdw blurRad="38100" dist="19050" dir="2700000" algn="tl" rotWithShape="0">
                    <a:schemeClr val="dk1">
                      <a:alpha val="40000"/>
                    </a:schemeClr>
                  </a:outerShdw>
                </a:effectLst>
              </a:endParaRPr>
            </a:p>
            <a:p>
              <a:pPr algn="ctr"/>
              <a:endParaRPr lang="es-AR" dirty="0">
                <a:ln w="0"/>
                <a:solidFill>
                  <a:schemeClr val="tx1"/>
                </a:solidFill>
                <a:effectLst>
                  <a:outerShdw blurRad="38100" dist="19050" dir="2700000" algn="tl" rotWithShape="0">
                    <a:schemeClr val="dk1">
                      <a:alpha val="40000"/>
                    </a:schemeClr>
                  </a:outerShdw>
                </a:effectLst>
              </a:endParaRPr>
            </a:p>
            <a:p>
              <a:pPr algn="ctr"/>
              <a:r>
                <a:rPr lang="es-AR" dirty="0">
                  <a:ln w="0"/>
                  <a:solidFill>
                    <a:schemeClr val="tx1"/>
                  </a:solidFill>
                  <a:effectLst>
                    <a:outerShdw blurRad="38100" dist="19050" dir="2700000" algn="tl" rotWithShape="0">
                      <a:schemeClr val="dk1">
                        <a:alpha val="40000"/>
                      </a:schemeClr>
                    </a:outerShdw>
                  </a:effectLst>
                </a:rPr>
                <a:t>HEBRA 1</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32327"/>
            <a:ext cx="8229600" cy="1143000"/>
          </a:xfrm>
        </p:spPr>
        <p:txBody>
          <a:bodyPr>
            <a:normAutofit fontScale="90000"/>
          </a:bodyPr>
          <a:lstStyle/>
          <a:p>
            <a:r>
              <a:rPr lang="es-AR" b="1" dirty="0"/>
              <a:t>Visualización de </a:t>
            </a:r>
            <a:r>
              <a:rPr lang="es-AR" b="1" dirty="0" err="1"/>
              <a:t>Threads</a:t>
            </a:r>
            <a:r>
              <a:rPr lang="es-AR" b="1" dirty="0"/>
              <a:t> en Windows</a:t>
            </a:r>
          </a:p>
        </p:txBody>
      </p:sp>
      <p:sp>
        <p:nvSpPr>
          <p:cNvPr id="3" name="Marcador de contenido 2"/>
          <p:cNvSpPr>
            <a:spLocks noGrp="1"/>
          </p:cNvSpPr>
          <p:nvPr>
            <p:ph idx="1"/>
          </p:nvPr>
        </p:nvSpPr>
        <p:spPr>
          <a:xfrm>
            <a:off x="1691680" y="1250333"/>
            <a:ext cx="4932040" cy="571202"/>
          </a:xfrm>
        </p:spPr>
        <p:txBody>
          <a:bodyPr>
            <a:normAutofit lnSpcReduction="10000"/>
          </a:bodyPr>
          <a:lstStyle/>
          <a:p>
            <a:pPr marL="0" indent="0">
              <a:buNone/>
            </a:pPr>
            <a:r>
              <a:rPr lang="es-AR" dirty="0"/>
              <a:t>“</a:t>
            </a:r>
            <a:r>
              <a:rPr lang="es-AR" dirty="0" err="1"/>
              <a:t>Proccess</a:t>
            </a:r>
            <a:r>
              <a:rPr lang="es-AR" dirty="0"/>
              <a:t> </a:t>
            </a:r>
            <a:r>
              <a:rPr lang="es-AR" dirty="0" err="1"/>
              <a:t>Threads</a:t>
            </a:r>
            <a:r>
              <a:rPr lang="es-AR" dirty="0"/>
              <a:t> View”</a:t>
            </a:r>
          </a:p>
        </p:txBody>
      </p:sp>
      <p:pic>
        <p:nvPicPr>
          <p:cNvPr id="4" name="Imagen 3"/>
          <p:cNvPicPr>
            <a:picLocks noChangeAspect="1"/>
          </p:cNvPicPr>
          <p:nvPr/>
        </p:nvPicPr>
        <p:blipFill>
          <a:blip r:embed="rId2"/>
          <a:stretch>
            <a:fillRect/>
          </a:stretch>
        </p:blipFill>
        <p:spPr>
          <a:xfrm>
            <a:off x="755576" y="1735942"/>
            <a:ext cx="7172295" cy="4032448"/>
          </a:xfrm>
          <a:prstGeom prst="rect">
            <a:avLst/>
          </a:prstGeom>
        </p:spPr>
      </p:pic>
      <p:sp>
        <p:nvSpPr>
          <p:cNvPr id="5" name="Rectángulo 4"/>
          <p:cNvSpPr/>
          <p:nvPr/>
        </p:nvSpPr>
        <p:spPr>
          <a:xfrm>
            <a:off x="755576" y="6021288"/>
            <a:ext cx="7416824" cy="369332"/>
          </a:xfrm>
          <a:prstGeom prst="rect">
            <a:avLst/>
          </a:prstGeom>
        </p:spPr>
        <p:txBody>
          <a:bodyPr wrap="square">
            <a:spAutoFit/>
          </a:bodyPr>
          <a:lstStyle/>
          <a:p>
            <a:r>
              <a:rPr lang="es-AR" dirty="0"/>
              <a:t>https://www.nirsoft.net/utils/process_threads_view.html</a:t>
            </a:r>
          </a:p>
        </p:txBody>
      </p:sp>
    </p:spTree>
    <p:extLst>
      <p:ext uri="{BB962C8B-B14F-4D97-AF65-F5344CB8AC3E}">
        <p14:creationId xmlns:p14="http://schemas.microsoft.com/office/powerpoint/2010/main" val="926529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548680"/>
            <a:ext cx="8229600" cy="1143000"/>
          </a:xfrm>
        </p:spPr>
        <p:txBody>
          <a:bodyPr/>
          <a:lstStyle/>
          <a:p>
            <a:r>
              <a:rPr lang="es-AR" b="1" dirty="0"/>
              <a:t>Hebras/Hilos/</a:t>
            </a:r>
            <a:r>
              <a:rPr lang="es-AR" b="1" dirty="0" err="1"/>
              <a:t>Threads</a:t>
            </a:r>
            <a:endParaRPr lang="es-AR" dirty="0"/>
          </a:p>
        </p:txBody>
      </p:sp>
      <p:sp>
        <p:nvSpPr>
          <p:cNvPr id="3" name="Marcador de contenido 2"/>
          <p:cNvSpPr>
            <a:spLocks noGrp="1"/>
          </p:cNvSpPr>
          <p:nvPr>
            <p:ph idx="1"/>
          </p:nvPr>
        </p:nvSpPr>
        <p:spPr>
          <a:xfrm>
            <a:off x="755576" y="1668092"/>
            <a:ext cx="7560840" cy="2332856"/>
          </a:xfrm>
        </p:spPr>
        <p:txBody>
          <a:bodyPr>
            <a:normAutofit/>
          </a:bodyPr>
          <a:lstStyle/>
          <a:p>
            <a:r>
              <a:rPr lang="es-AR" b="1" dirty="0" err="1"/>
              <a:t>KLTs</a:t>
            </a:r>
            <a:r>
              <a:rPr lang="es-AR" b="1" dirty="0"/>
              <a:t> = </a:t>
            </a:r>
            <a:r>
              <a:rPr lang="es-AR" b="1" dirty="0" err="1"/>
              <a:t>Threads</a:t>
            </a:r>
            <a:r>
              <a:rPr lang="es-AR" b="1" dirty="0"/>
              <a:t> Nivel </a:t>
            </a:r>
            <a:r>
              <a:rPr lang="es-AR" b="1" dirty="0" err="1"/>
              <a:t>Kernel</a:t>
            </a:r>
            <a:r>
              <a:rPr lang="es-AR" b="1" dirty="0"/>
              <a:t>: </a:t>
            </a:r>
            <a:r>
              <a:rPr lang="es-AR" dirty="0"/>
              <a:t>Soportadas y administradas por el Sistema Operativo.</a:t>
            </a:r>
            <a:endParaRPr lang="es-AR" b="1" dirty="0"/>
          </a:p>
          <a:p>
            <a:r>
              <a:rPr lang="es-AR" dirty="0"/>
              <a:t>Si un KLT se bloquea sus hilos pares pueden seguir en la ejecución</a:t>
            </a:r>
          </a:p>
        </p:txBody>
      </p:sp>
      <p:sp>
        <p:nvSpPr>
          <p:cNvPr id="4" name="Marcador de contenido 2">
            <a:extLst>
              <a:ext uri="{FF2B5EF4-FFF2-40B4-BE49-F238E27FC236}">
                <a16:creationId xmlns:a16="http://schemas.microsoft.com/office/drawing/2014/main" id="{DFA6FE6E-C0D9-4DDE-9B06-6959E231DA86}"/>
              </a:ext>
            </a:extLst>
          </p:cNvPr>
          <p:cNvSpPr txBox="1">
            <a:spLocks/>
          </p:cNvSpPr>
          <p:nvPr/>
        </p:nvSpPr>
        <p:spPr>
          <a:xfrm>
            <a:off x="873932" y="3953932"/>
            <a:ext cx="7560840" cy="2332856"/>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AR" b="1" dirty="0" err="1"/>
              <a:t>ULTs</a:t>
            </a:r>
            <a:r>
              <a:rPr lang="es-AR" b="1" dirty="0"/>
              <a:t> = </a:t>
            </a:r>
            <a:r>
              <a:rPr lang="es-AR" b="1" dirty="0" err="1"/>
              <a:t>Threads</a:t>
            </a:r>
            <a:r>
              <a:rPr lang="es-AR" b="1" dirty="0"/>
              <a:t> nivel usuario: </a:t>
            </a:r>
            <a:r>
              <a:rPr lang="es-AR" dirty="0"/>
              <a:t>Se ejecutan sin necesidad de intervención del </a:t>
            </a:r>
            <a:r>
              <a:rPr lang="es-AR" dirty="0" err="1"/>
              <a:t>Kernel</a:t>
            </a:r>
            <a:endParaRPr lang="es-AR" dirty="0"/>
          </a:p>
          <a:p>
            <a:r>
              <a:rPr lang="es-AR" dirty="0"/>
              <a:t>Son manejadas a través de bibliotecas del sistema.</a:t>
            </a:r>
          </a:p>
          <a:p>
            <a:r>
              <a:rPr lang="es-AR" dirty="0"/>
              <a:t>Si un ULT se bloquea se bloquean el resto de los hilos del proceso.</a:t>
            </a:r>
          </a:p>
        </p:txBody>
      </p:sp>
    </p:spTree>
    <p:extLst>
      <p:ext uri="{BB962C8B-B14F-4D97-AF65-F5344CB8AC3E}">
        <p14:creationId xmlns:p14="http://schemas.microsoft.com/office/powerpoint/2010/main" val="1457406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504" y="260648"/>
            <a:ext cx="8229600" cy="1143000"/>
          </a:xfrm>
        </p:spPr>
        <p:txBody>
          <a:bodyPr/>
          <a:lstStyle/>
          <a:p>
            <a:r>
              <a:rPr lang="es-AR" b="1" dirty="0"/>
              <a:t>Hebras/Hilos/</a:t>
            </a:r>
            <a:r>
              <a:rPr lang="es-AR" b="1" dirty="0" err="1"/>
              <a:t>Threads</a:t>
            </a:r>
            <a:endParaRPr lang="es-AR" dirty="0"/>
          </a:p>
        </p:txBody>
      </p:sp>
      <p:sp>
        <p:nvSpPr>
          <p:cNvPr id="4" name="Rectángulo 3"/>
          <p:cNvSpPr/>
          <p:nvPr/>
        </p:nvSpPr>
        <p:spPr>
          <a:xfrm>
            <a:off x="276672" y="1484784"/>
            <a:ext cx="8867328" cy="5016758"/>
          </a:xfrm>
          <a:prstGeom prst="rect">
            <a:avLst/>
          </a:prstGeom>
        </p:spPr>
        <p:txBody>
          <a:bodyPr wrap="square">
            <a:spAutoFit/>
          </a:bodyPr>
          <a:lstStyle/>
          <a:p>
            <a:r>
              <a:rPr lang="es-AR" sz="3200" dirty="0"/>
              <a:t> Los sistemas operativos soportan múltiples </a:t>
            </a:r>
            <a:r>
              <a:rPr lang="es-AR" sz="3200" dirty="0" err="1"/>
              <a:t>threads</a:t>
            </a:r>
            <a:r>
              <a:rPr lang="es-AR" sz="3200" dirty="0"/>
              <a:t> de ejecución dentro de un mismo proceso.</a:t>
            </a:r>
          </a:p>
          <a:p>
            <a:r>
              <a:rPr lang="es-AR" sz="3200" dirty="0"/>
              <a:t> </a:t>
            </a:r>
          </a:p>
          <a:p>
            <a:r>
              <a:rPr lang="es-AR" sz="3200" dirty="0"/>
              <a:t>• MS-DOS soporta un solo </a:t>
            </a:r>
            <a:r>
              <a:rPr lang="es-AR" sz="3200" dirty="0" err="1"/>
              <a:t>thread</a:t>
            </a:r>
            <a:r>
              <a:rPr lang="es-AR" sz="3200" dirty="0"/>
              <a:t>.</a:t>
            </a:r>
          </a:p>
          <a:p>
            <a:endParaRPr lang="es-AR" sz="3200" dirty="0"/>
          </a:p>
          <a:p>
            <a:r>
              <a:rPr lang="es-AR" sz="3200" dirty="0"/>
              <a:t>• UNIX soporta múltiples procesos de usuario pero solo un </a:t>
            </a:r>
            <a:r>
              <a:rPr lang="es-AR" sz="3200" dirty="0" err="1"/>
              <a:t>thread</a:t>
            </a:r>
            <a:r>
              <a:rPr lang="es-AR" sz="3200" dirty="0"/>
              <a:t> por proceso.</a:t>
            </a:r>
          </a:p>
          <a:p>
            <a:endParaRPr lang="es-AR" sz="3200" dirty="0"/>
          </a:p>
          <a:p>
            <a:r>
              <a:rPr lang="es-AR" sz="3200" dirty="0"/>
              <a:t>• Windows W10/W7/XP/Vista, Solaris, Linux, Mach, y OS/2 soportan múltiples </a:t>
            </a:r>
            <a:r>
              <a:rPr lang="es-AR" sz="3200" dirty="0" err="1"/>
              <a:t>threads</a:t>
            </a:r>
            <a:endParaRPr lang="es-AR" sz="3200" dirty="0"/>
          </a:p>
        </p:txBody>
      </p:sp>
    </p:spTree>
    <p:extLst>
      <p:ext uri="{BB962C8B-B14F-4D97-AF65-F5344CB8AC3E}">
        <p14:creationId xmlns:p14="http://schemas.microsoft.com/office/powerpoint/2010/main" val="1068890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71400"/>
            <a:ext cx="8229600" cy="1143000"/>
          </a:xfrm>
        </p:spPr>
        <p:txBody>
          <a:bodyPr/>
          <a:lstStyle/>
          <a:p>
            <a:r>
              <a:rPr lang="es-AR" b="1" dirty="0"/>
              <a:t>Hebras/Hilos/Threads</a:t>
            </a:r>
            <a:endParaRPr lang="es-AR" dirty="0"/>
          </a:p>
        </p:txBody>
      </p:sp>
      <p:sp>
        <p:nvSpPr>
          <p:cNvPr id="3" name="2 Marcador de contenido"/>
          <p:cNvSpPr>
            <a:spLocks noGrp="1"/>
          </p:cNvSpPr>
          <p:nvPr>
            <p:ph idx="1"/>
          </p:nvPr>
        </p:nvSpPr>
        <p:spPr>
          <a:xfrm>
            <a:off x="457200" y="764704"/>
            <a:ext cx="8229600" cy="4525963"/>
          </a:xfrm>
        </p:spPr>
        <p:txBody>
          <a:bodyPr>
            <a:noAutofit/>
          </a:bodyPr>
          <a:lstStyle/>
          <a:p>
            <a:pPr marL="0" indent="0">
              <a:buNone/>
            </a:pPr>
            <a:r>
              <a:rPr lang="es-AR" sz="2500" b="1" dirty="0"/>
              <a:t>Modelos Multihebra</a:t>
            </a:r>
          </a:p>
          <a:p>
            <a:pPr>
              <a:buNone/>
            </a:pPr>
            <a:r>
              <a:rPr lang="es-AR" sz="2500" dirty="0"/>
              <a:t>	Debe existir una relación entre las hebras de usuario a través del Kernel para que este las ejecute.</a:t>
            </a:r>
          </a:p>
          <a:p>
            <a:pPr>
              <a:buNone/>
            </a:pPr>
            <a:r>
              <a:rPr lang="es-AR" sz="2500" dirty="0"/>
              <a:t>	- </a:t>
            </a:r>
            <a:r>
              <a:rPr lang="es-AR" sz="2500" b="1" dirty="0"/>
              <a:t>Muchos a Uno </a:t>
            </a:r>
          </a:p>
          <a:p>
            <a:pPr>
              <a:buNone/>
            </a:pPr>
            <a:r>
              <a:rPr lang="es-AR" sz="2500" dirty="0"/>
              <a:t>		(bloqueante, no sirve para multiprocesadores)</a:t>
            </a:r>
          </a:p>
          <a:p>
            <a:pPr>
              <a:buNone/>
            </a:pPr>
            <a:r>
              <a:rPr lang="es-AR" sz="2500" dirty="0"/>
              <a:t>	- </a:t>
            </a:r>
            <a:r>
              <a:rPr lang="es-AR" sz="2500" b="1" dirty="0"/>
              <a:t>Uno a Uno </a:t>
            </a:r>
          </a:p>
          <a:p>
            <a:pPr>
              <a:buNone/>
            </a:pPr>
            <a:r>
              <a:rPr lang="es-AR" sz="2500" dirty="0"/>
              <a:t>		(Multiprocesamiento, pero perdida en memoria y tiempo por la creación de cada hebra de </a:t>
            </a:r>
            <a:r>
              <a:rPr lang="es-AR" sz="2500" dirty="0" err="1"/>
              <a:t>Kernel</a:t>
            </a:r>
            <a:r>
              <a:rPr lang="es-AR" sz="2500" dirty="0"/>
              <a:t>. </a:t>
            </a:r>
            <a:r>
              <a:rPr lang="es-AR" sz="2500" dirty="0" err="1"/>
              <a:t>Ademas</a:t>
            </a:r>
            <a:r>
              <a:rPr lang="es-AR" sz="2500" dirty="0"/>
              <a:t> que ciertos S.O. no soportan tener tanta cantidad de </a:t>
            </a:r>
            <a:r>
              <a:rPr lang="es-AR" sz="2500" dirty="0" err="1"/>
              <a:t>Threads</a:t>
            </a:r>
            <a:r>
              <a:rPr lang="es-AR" sz="2500" dirty="0"/>
              <a:t> a nivel </a:t>
            </a:r>
            <a:r>
              <a:rPr lang="es-AR" sz="2500" dirty="0" err="1"/>
              <a:t>kernel</a:t>
            </a:r>
            <a:r>
              <a:rPr lang="es-AR" sz="2500" dirty="0"/>
              <a:t>)</a:t>
            </a:r>
          </a:p>
          <a:p>
            <a:pPr>
              <a:buNone/>
            </a:pPr>
            <a:r>
              <a:rPr lang="es-AR" sz="2500" dirty="0"/>
              <a:t>	- </a:t>
            </a:r>
            <a:r>
              <a:rPr lang="es-AR" sz="2500" b="1" dirty="0"/>
              <a:t>Muchos a Muchos </a:t>
            </a:r>
          </a:p>
          <a:p>
            <a:pPr>
              <a:buNone/>
            </a:pPr>
            <a:r>
              <a:rPr lang="es-AR" sz="2500" dirty="0"/>
              <a:t>		Si se produce una E/S el Kernel genera una nueva Hebra. La cantidad de hebras de usuarios es menor o igual cantidad de Hebras de Kernel.</a:t>
            </a:r>
          </a:p>
        </p:txBody>
      </p:sp>
    </p:spTree>
  </p:cSld>
  <p:clrMapOvr>
    <a:masterClrMapping/>
  </p:clrMapOvr>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17695</TotalTime>
  <Words>1488</Words>
  <Application>Microsoft Office PowerPoint</Application>
  <PresentationFormat>Presentación en pantalla (4:3)</PresentationFormat>
  <Paragraphs>371</Paragraphs>
  <Slides>29</Slides>
  <Notes>6</Notes>
  <HiddenSlides>0</HiddenSlides>
  <MMClips>0</MMClips>
  <ScaleCrop>false</ScaleCrop>
  <HeadingPairs>
    <vt:vector size="4" baseType="variant">
      <vt:variant>
        <vt:lpstr>Tema</vt:lpstr>
      </vt:variant>
      <vt:variant>
        <vt:i4>1</vt:i4>
      </vt:variant>
      <vt:variant>
        <vt:lpstr>Títulos de diapositiva</vt:lpstr>
      </vt:variant>
      <vt:variant>
        <vt:i4>29</vt:i4>
      </vt:variant>
    </vt:vector>
  </HeadingPairs>
  <TitlesOfParts>
    <vt:vector size="30" baseType="lpstr">
      <vt:lpstr>Tema de Office</vt:lpstr>
      <vt:lpstr>Sistemas Operativos UNAHUR</vt:lpstr>
      <vt:lpstr>Hebras/Hilos/Threads</vt:lpstr>
      <vt:lpstr>Hebras/Hilos/Threads</vt:lpstr>
      <vt:lpstr>Diferencias con Procesos</vt:lpstr>
      <vt:lpstr>Hebras/Hilos/Threads</vt:lpstr>
      <vt:lpstr>Visualización de Threads en Windows</vt:lpstr>
      <vt:lpstr>Hebras/Hilos/Threads</vt:lpstr>
      <vt:lpstr>Hebras/Hilos/Threads</vt:lpstr>
      <vt:lpstr>Hebras/Hilos/Threads</vt:lpstr>
      <vt:lpstr>SMT/HyperThreading/SMT</vt:lpstr>
      <vt:lpstr>Biblioteca de Hebras/Hilos/Threads</vt:lpstr>
      <vt:lpstr>Hebras/Hilos/Threads</vt:lpstr>
      <vt:lpstr>Presentación de PowerPoint</vt:lpstr>
      <vt:lpstr>Hebras/Hilos/Threads</vt:lpstr>
      <vt:lpstr>Hebras/Hilos/Threads</vt:lpstr>
      <vt:lpstr>Hebras/Hilos/Threads</vt:lpstr>
      <vt:lpstr>Hebras/Hilos/Threads</vt:lpstr>
      <vt:lpstr>Hebras/Hilos/Threads</vt:lpstr>
      <vt:lpstr>Hebras/Hilos/Threads</vt:lpstr>
      <vt:lpstr>SEÑALES</vt:lpstr>
      <vt:lpstr>IPC: Señales</vt:lpstr>
      <vt:lpstr>IPC: Señales</vt:lpstr>
      <vt:lpstr>IPC: Señales</vt:lpstr>
      <vt:lpstr>IPC: Señales</vt:lpstr>
      <vt:lpstr>Señales, Handlers </vt:lpstr>
      <vt:lpstr>Otros IPC</vt:lpstr>
      <vt:lpstr>Señales, System Calls</vt:lpstr>
      <vt:lpstr>Presentación de PowerPoint</vt:lpstr>
      <vt:lpstr>Ver película “Señales”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Operativos UNAHUR</dc:title>
  <dc:creator>Robles, Leandro</dc:creator>
  <cp:lastModifiedBy>Robles, Leandro</cp:lastModifiedBy>
  <cp:revision>161</cp:revision>
  <cp:lastPrinted>2019-04-08T13:10:21Z</cp:lastPrinted>
  <dcterms:created xsi:type="dcterms:W3CDTF">2019-02-14T01:06:32Z</dcterms:created>
  <dcterms:modified xsi:type="dcterms:W3CDTF">2024-04-25T22:20:02Z</dcterms:modified>
</cp:coreProperties>
</file>