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67" r:id="rId6"/>
    <p:sldId id="260" r:id="rId8"/>
    <p:sldId id="259" r:id="rId9"/>
    <p:sldId id="266" r:id="rId10"/>
    <p:sldId id="263" r:id="rId11"/>
    <p:sldId id="262" r:id="rId12"/>
    <p:sldId id="261"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INESE-BC06F90" initials="" lastIdx="0" clrIdx="0"/>
  <p:cmAuthor id="1" name="滕 启迪" initials="滕" lastIdx="0" clrIdx="0"/>
  <p:cmAuthor id="2" name="Administrator" initials="A" lastIdx="0" clrIdx="1"/>
  <p:cmAuthor id="3" name="Pueschner, Franziska {FA~Shanghai}" initials="P" lastIdx="0" clrIdx="0"/>
  <p:cmAuthor id="4" name="www.xkb1.com" initials="w" lastIdx="0" clrIdx="1"/>
  <p:cmAuthor id="5" name="lenovo" initials="l" lastIdx="0" clrIdx="0"/>
  <p:cmAuthor id="6" name="lixinru" initials="l" lastIdx="0" clrIdx="0"/>
  <p:cmAuthor id="7" name="xkb1.com" initials="x" lastIdx="0" clrIdx="0"/>
  <p:cmAuthor id="8" name="翟宏帅" initials="翟" lastIdx="0" clrIdx="0"/>
  <p:cmAuthor id="9" name="dongyu" initials="d" lastIdx="0" clrIdx="8"/>
  <p:cmAuthor id="10" name="新课标第一网" initials="新" lastIdx="0" clrIdx="0"/>
  <p:cmAuthor id="11" name="微软用户" initials="微" lastIdx="0" clrIdx="0"/>
  <p:cmAuthor id="12" name="jinli" initials="j"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5.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幻灯片图像占位符 1"/>
          <p:cNvSpPr>
            <a:spLocks noGrp="1" noRot="1" noChangeAspect="1" noChangeArrowheads="1" noTextEdit="1"/>
          </p:cNvSpPr>
          <p:nvPr>
            <p:ph type="sldImg" idx="4294967295"/>
          </p:nvPr>
        </p:nvSpPr>
        <p:spPr>
          <a:ln>
            <a:miter lim="800000"/>
          </a:ln>
        </p:spPr>
      </p:sp>
      <p:sp>
        <p:nvSpPr>
          <p:cNvPr id="1048609" name="文本占位符 2"/>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金山区</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3060" y="180340"/>
            <a:ext cx="11430635" cy="7108825"/>
          </a:xfrm>
          <a:prstGeom prst="rect">
            <a:avLst/>
          </a:prstGeom>
          <a:noFill/>
          <a:ln w="9525">
            <a:noFill/>
          </a:ln>
        </p:spPr>
        <p:txBody>
          <a:bodyPr wrap="square">
            <a:spAutoFit/>
          </a:bodyPr>
          <a:p>
            <a:pPr indent="0"/>
            <a:r>
              <a:rPr lang="zh-CN" b="0">
                <a:ea typeface="黑体" panose="02010609060101010101" charset="-122"/>
              </a:rPr>
              <a:t>三、案例分析题</a:t>
            </a:r>
            <a:r>
              <a:rPr lang="en-US" b="1">
                <a:latin typeface="宋体" panose="02010600030101010101" pitchFamily="2" charset="-122"/>
              </a:rPr>
              <a:t>5.</a:t>
            </a:r>
            <a:r>
              <a:rPr lang="zh-CN" b="1">
                <a:ea typeface="宋体" panose="02010600030101010101" pitchFamily="2" charset="-122"/>
              </a:rPr>
              <a:t>【答案示例】</a:t>
            </a:r>
            <a:endParaRPr lang="zh-CN" b="0">
              <a:latin typeface="Times New Roman" panose="02020603050405020304" charset="0"/>
              <a:ea typeface="楷体" panose="02010609060101010101" charset="-122"/>
            </a:endParaRPr>
          </a:p>
          <a:p>
            <a:pPr indent="0"/>
            <a:r>
              <a:rPr lang="en-US" altLang="zh-CN" sz="2800" b="0">
                <a:latin typeface="微软雅黑" panose="020B0503020204020204" charset="-122"/>
                <a:ea typeface="微软雅黑" panose="020B0503020204020204" charset="-122"/>
                <a:cs typeface="微软雅黑" panose="020B0503020204020204" charset="-122"/>
              </a:rPr>
              <a:t>     </a:t>
            </a:r>
            <a:r>
              <a:rPr lang="en-US" altLang="zh-CN" sz="2800" b="0">
                <a:solidFill>
                  <a:srgbClr val="FF0000"/>
                </a:solidFill>
                <a:latin typeface="微软雅黑" panose="020B0503020204020204" charset="-122"/>
                <a:ea typeface="微软雅黑" panose="020B0503020204020204" charset="-122"/>
                <a:cs typeface="微软雅黑" panose="020B0503020204020204" charset="-122"/>
              </a:rPr>
              <a:t> </a:t>
            </a:r>
            <a:r>
              <a:rPr lang="zh-CN" sz="2800" b="0">
                <a:solidFill>
                  <a:srgbClr val="FF0000"/>
                </a:solidFill>
                <a:latin typeface="微软雅黑" panose="020B0503020204020204" charset="-122"/>
                <a:ea typeface="微软雅黑" panose="020B0503020204020204" charset="-122"/>
                <a:cs typeface="微软雅黑" panose="020B0503020204020204" charset="-122"/>
              </a:rPr>
              <a:t>我愿意参加此项活动。</a:t>
            </a:r>
            <a:endParaRPr lang="zh-CN" sz="2800" b="0">
              <a:solidFill>
                <a:srgbClr val="FF0000"/>
              </a:solidFill>
              <a:latin typeface="微软雅黑" panose="020B0503020204020204" charset="-122"/>
              <a:ea typeface="微软雅黑" panose="020B0503020204020204" charset="-122"/>
              <a:cs typeface="微软雅黑" panose="020B0503020204020204" charset="-122"/>
            </a:endParaRPr>
          </a:p>
          <a:p>
            <a:pPr indent="0"/>
            <a:r>
              <a:rPr lang="en-US" altLang="zh-CN" sz="2800" b="0">
                <a:latin typeface="微软雅黑" panose="020B0503020204020204" charset="-122"/>
                <a:ea typeface="微软雅黑" panose="020B0503020204020204" charset="-122"/>
                <a:cs typeface="微软雅黑" panose="020B0503020204020204" charset="-122"/>
              </a:rPr>
              <a:t>      </a:t>
            </a:r>
            <a:r>
              <a:rPr lang="zh-CN" sz="2800" b="0">
                <a:solidFill>
                  <a:srgbClr val="7030A0"/>
                </a:solidFill>
                <a:latin typeface="微软雅黑" panose="020B0503020204020204" charset="-122"/>
                <a:ea typeface="微软雅黑" panose="020B0503020204020204" charset="-122"/>
                <a:cs typeface="微软雅黑" panose="020B0503020204020204" charset="-122"/>
              </a:rPr>
              <a:t>通过参加雷锋故事分享会活动，能让我们知道人生的价值、明确生命的意义，懂得在关爱他人，服务社会，奉献社会中实现</a:t>
            </a:r>
            <a:r>
              <a:rPr lang="zh-CN" sz="2800" b="0">
                <a:solidFill>
                  <a:srgbClr val="7030A0"/>
                </a:solidFill>
                <a:latin typeface="微软雅黑" panose="020B0503020204020204" charset="-122"/>
                <a:ea typeface="微软雅黑" panose="020B0503020204020204" charset="-122"/>
                <a:cs typeface="微软雅黑" panose="020B0503020204020204" charset="-122"/>
              </a:rPr>
              <a:t>人生价值。</a:t>
            </a:r>
            <a:r>
              <a:rPr lang="zh-CN" sz="2800" b="0">
                <a:latin typeface="微软雅黑" panose="020B0503020204020204" charset="-122"/>
                <a:ea typeface="微软雅黑" panose="020B0503020204020204" charset="-122"/>
                <a:cs typeface="微软雅黑" panose="020B0503020204020204" charset="-122"/>
              </a:rPr>
              <a:t>雷锋以服务人民为最大幸福，把自己生命溶入党和人民事业中，</a:t>
            </a:r>
            <a:r>
              <a:rPr lang="zh-CN" sz="2800" b="0">
                <a:solidFill>
                  <a:srgbClr val="FF0000"/>
                </a:solidFill>
                <a:latin typeface="微软雅黑" panose="020B0503020204020204" charset="-122"/>
                <a:ea typeface="微软雅黑" panose="020B0503020204020204" charset="-122"/>
                <a:cs typeface="微软雅黑" panose="020B0503020204020204" charset="-122"/>
              </a:rPr>
              <a:t>活出了自己的人生，实现了自我价值，</a:t>
            </a:r>
            <a:r>
              <a:rPr lang="zh-CN" sz="2800" b="0">
                <a:solidFill>
                  <a:srgbClr val="00B0F0"/>
                </a:solidFill>
                <a:latin typeface="微软雅黑" panose="020B0503020204020204" charset="-122"/>
                <a:ea typeface="微软雅黑" panose="020B0503020204020204" charset="-122"/>
                <a:cs typeface="微软雅黑" panose="020B0503020204020204" charset="-122"/>
              </a:rPr>
              <a:t>他帮助别人，付出自己的爱心，自愿承担责任，</a:t>
            </a:r>
            <a:r>
              <a:rPr lang="zh-CN" sz="2800" b="0">
                <a:solidFill>
                  <a:srgbClr val="FF0000"/>
                </a:solidFill>
                <a:latin typeface="微软雅黑" panose="020B0503020204020204" charset="-122"/>
                <a:ea typeface="微软雅黑" panose="020B0503020204020204" charset="-122"/>
                <a:cs typeface="微软雅黑" panose="020B0503020204020204" charset="-122"/>
              </a:rPr>
              <a:t>将个人理想与国家发展、民族复兴和人类命运结合起来，其一生是值得的。</a:t>
            </a:r>
            <a:endParaRPr lang="zh-CN" sz="2800" b="0">
              <a:solidFill>
                <a:srgbClr val="FF0000"/>
              </a:solidFill>
              <a:latin typeface="微软雅黑" panose="020B0503020204020204" charset="-122"/>
              <a:ea typeface="微软雅黑" panose="020B0503020204020204" charset="-122"/>
              <a:cs typeface="微软雅黑" panose="020B0503020204020204" charset="-122"/>
            </a:endParaRPr>
          </a:p>
          <a:p>
            <a:pPr indent="0"/>
            <a:r>
              <a:rPr lang="en-US" altLang="zh-CN" sz="2800" b="0">
                <a:latin typeface="微软雅黑" panose="020B0503020204020204" charset="-122"/>
                <a:ea typeface="微软雅黑" panose="020B0503020204020204" charset="-122"/>
                <a:cs typeface="微软雅黑" panose="020B0503020204020204" charset="-122"/>
              </a:rPr>
              <a:t>      </a:t>
            </a:r>
            <a:r>
              <a:rPr lang="zh-CN" sz="2800" b="0">
                <a:latin typeface="微软雅黑" panose="020B0503020204020204" charset="-122"/>
                <a:ea typeface="微软雅黑" panose="020B0503020204020204" charset="-122"/>
                <a:cs typeface="微软雅黑" panose="020B0503020204020204" charset="-122"/>
              </a:rPr>
              <a:t>通过参加雷锋故事分享会活动，能让我们通过</a:t>
            </a:r>
            <a:r>
              <a:rPr lang="zh-CN" sz="2800" b="0">
                <a:solidFill>
                  <a:srgbClr val="FF0000"/>
                </a:solidFill>
                <a:latin typeface="微软雅黑" panose="020B0503020204020204" charset="-122"/>
                <a:ea typeface="微软雅黑" panose="020B0503020204020204" charset="-122"/>
                <a:cs typeface="微软雅黑" panose="020B0503020204020204" charset="-122"/>
              </a:rPr>
              <a:t>向榜样学习</a:t>
            </a:r>
            <a:r>
              <a:rPr lang="zh-CN" sz="2800" b="0">
                <a:latin typeface="微软雅黑" panose="020B0503020204020204" charset="-122"/>
                <a:ea typeface="微软雅黑" panose="020B0503020204020204" charset="-122"/>
                <a:cs typeface="微软雅黑" panose="020B0503020204020204" charset="-122"/>
              </a:rPr>
              <a:t>，启发我们对人生道路和人生理想的思考，拥有</a:t>
            </a:r>
            <a:r>
              <a:rPr lang="zh-CN" sz="2800" b="0">
                <a:solidFill>
                  <a:srgbClr val="FF0000"/>
                </a:solidFill>
                <a:latin typeface="微软雅黑" panose="020B0503020204020204" charset="-122"/>
                <a:ea typeface="微软雅黑" panose="020B0503020204020204" charset="-122"/>
                <a:cs typeface="微软雅黑" panose="020B0503020204020204" charset="-122"/>
              </a:rPr>
              <a:t>向往至善</a:t>
            </a:r>
            <a:r>
              <a:rPr lang="zh-CN" sz="2800" b="0">
                <a:latin typeface="微软雅黑" panose="020B0503020204020204" charset="-122"/>
                <a:ea typeface="微软雅黑" panose="020B0503020204020204" charset="-122"/>
                <a:cs typeface="微软雅黑" panose="020B0503020204020204" charset="-122"/>
              </a:rPr>
              <a:t>的精神追求。雷锋在工作中的“挤”劲和“钻”劲，是</a:t>
            </a:r>
            <a:r>
              <a:rPr lang="zh-CN" sz="2800" b="0">
                <a:solidFill>
                  <a:srgbClr val="FF0000"/>
                </a:solidFill>
                <a:latin typeface="微软雅黑" panose="020B0503020204020204" charset="-122"/>
                <a:ea typeface="微软雅黑" panose="020B0503020204020204" charset="-122"/>
                <a:cs typeface="微软雅黑" panose="020B0503020204020204" charset="-122"/>
              </a:rPr>
              <a:t>向往美好、永不言弃的精神</a:t>
            </a:r>
            <a:r>
              <a:rPr lang="zh-CN" sz="2800" b="0">
                <a:latin typeface="微软雅黑" panose="020B0503020204020204" charset="-122"/>
                <a:ea typeface="微软雅黑" panose="020B0503020204020204" charset="-122"/>
                <a:cs typeface="微软雅黑" panose="020B0503020204020204" charset="-122"/>
              </a:rPr>
              <a:t>体现，他在工作、生活中从点滴小事做起，不断追求更好、更高境界。</a:t>
            </a:r>
            <a:endParaRPr lang="zh-CN" sz="2800" b="0">
              <a:latin typeface="微软雅黑" panose="020B0503020204020204" charset="-122"/>
              <a:ea typeface="微软雅黑" panose="020B0503020204020204" charset="-122"/>
              <a:cs typeface="微软雅黑" panose="020B0503020204020204" charset="-122"/>
            </a:endParaRPr>
          </a:p>
          <a:p>
            <a:pPr indent="0"/>
            <a:r>
              <a:rPr lang="en-US" altLang="zh-CN" sz="2800" b="0">
                <a:latin typeface="微软雅黑" panose="020B0503020204020204" charset="-122"/>
                <a:ea typeface="微软雅黑" panose="020B0503020204020204" charset="-122"/>
                <a:cs typeface="微软雅黑" panose="020B0503020204020204" charset="-122"/>
              </a:rPr>
              <a:t>       </a:t>
            </a:r>
            <a:r>
              <a:rPr lang="zh-CN" sz="2800" b="0">
                <a:solidFill>
                  <a:srgbClr val="00B050"/>
                </a:solidFill>
                <a:latin typeface="微软雅黑" panose="020B0503020204020204" charset="-122"/>
                <a:ea typeface="微软雅黑" panose="020B0503020204020204" charset="-122"/>
                <a:cs typeface="微软雅黑" panose="020B0503020204020204" charset="-122"/>
              </a:rPr>
              <a:t>我们要把少年梦与中国梦紧密相连，从小立下伟大志向，在学习中成长、在成长中收获，勇敢书写自己的生命价值，为实现中华民族伟大复兴的中国梦贡献自己的智慧和青春的力量。（</a:t>
            </a:r>
            <a:r>
              <a:rPr lang="en-US" sz="2800" b="0">
                <a:solidFill>
                  <a:srgbClr val="00B050"/>
                </a:solidFill>
                <a:latin typeface="微软雅黑" panose="020B0503020204020204" charset="-122"/>
                <a:ea typeface="微软雅黑" panose="020B0503020204020204" charset="-122"/>
                <a:cs typeface="微软雅黑" panose="020B0503020204020204" charset="-122"/>
              </a:rPr>
              <a:t>8</a:t>
            </a:r>
            <a:r>
              <a:rPr lang="zh-CN" sz="2800" b="0">
                <a:solidFill>
                  <a:srgbClr val="00B050"/>
                </a:solidFill>
                <a:latin typeface="微软雅黑" panose="020B0503020204020204" charset="-122"/>
                <a:ea typeface="微软雅黑" panose="020B0503020204020204" charset="-122"/>
                <a:cs typeface="微软雅黑" panose="020B0503020204020204" charset="-122"/>
              </a:rPr>
              <a:t>分）</a:t>
            </a:r>
            <a:r>
              <a:rPr lang="en-US" sz="2800" b="0">
                <a:latin typeface="微软雅黑" panose="020B0503020204020204" charset="-122"/>
                <a:ea typeface="微软雅黑" panose="020B0503020204020204" charset="-122"/>
                <a:cs typeface="微软雅黑" panose="020B0503020204020204" charset="-122"/>
              </a:rPr>
              <a:t> </a:t>
            </a:r>
            <a:endParaRPr lang="en-US" altLang="en-US" sz="2800" b="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02995" y="3880485"/>
            <a:ext cx="10058400" cy="7515225"/>
          </a:xfrm>
          <a:prstGeom prst="rect">
            <a:avLst/>
          </a:prstGeom>
          <a:noFill/>
          <a:ln w="9525">
            <a:noFill/>
          </a:ln>
        </p:spPr>
        <p:txBody>
          <a:bodyPr>
            <a:noAutofit/>
          </a:bodyPr>
          <a:p>
            <a:pPr indent="0"/>
            <a:endParaRPr lang="zh-CN" altLang="en-US" b="0">
              <a:solidFill>
                <a:srgbClr val="000000"/>
              </a:solidFill>
              <a:ea typeface="宋体" panose="02010600030101010101" pitchFamily="2" charset="-122"/>
            </a:endParaRPr>
          </a:p>
        </p:txBody>
      </p:sp>
      <p:graphicFrame>
        <p:nvGraphicFramePr>
          <p:cNvPr id="4" name="表格 3"/>
          <p:cNvGraphicFramePr/>
          <p:nvPr>
            <p:custDataLst>
              <p:tags r:id="rId1"/>
            </p:custDataLst>
          </p:nvPr>
        </p:nvGraphicFramePr>
        <p:xfrm>
          <a:off x="947420" y="4157980"/>
          <a:ext cx="8924925" cy="2430780"/>
        </p:xfrm>
        <a:graphic>
          <a:graphicData uri="http://schemas.openxmlformats.org/drawingml/2006/table">
            <a:tbl>
              <a:tblPr/>
              <a:tblGrid>
                <a:gridCol w="1286510"/>
                <a:gridCol w="7638415"/>
              </a:tblGrid>
              <a:tr h="607695">
                <a:tc>
                  <a:txBody>
                    <a:bodyPr/>
                    <a:p>
                      <a:pPr indent="0" algn="ctr">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①</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7695">
                <a:tc>
                  <a:txBody>
                    <a:bodyPr/>
                    <a:p>
                      <a:pPr indent="0" algn="ctr">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②</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7695">
                <a:tc>
                  <a:txBody>
                    <a:bodyPr/>
                    <a:p>
                      <a:pPr indent="0" algn="ctr">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决定权</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7695">
                <a:tc>
                  <a:txBody>
                    <a:bodyPr/>
                    <a:p>
                      <a:pPr indent="0" algn="ctr">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任免权</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102995" y="4494530"/>
            <a:ext cx="8613775" cy="2569845"/>
          </a:xfrm>
          <a:prstGeom prst="rect">
            <a:avLst/>
          </a:prstGeom>
          <a:noFill/>
          <a:ln w="9525">
            <a:noFill/>
          </a:ln>
        </p:spPr>
        <p:txBody>
          <a:bodyPr>
            <a:noAutofit/>
          </a:bodyPr>
          <a:p>
            <a:pPr indent="266700"/>
            <a:r>
              <a:rPr lang="en-US" b="0">
                <a:solidFill>
                  <a:srgbClr val="000000"/>
                </a:solidFill>
                <a:latin typeface="宋体" panose="02010600030101010101" pitchFamily="2" charset="-122"/>
                <a:ea typeface="宋体" panose="02010600030101010101" pitchFamily="2" charset="-122"/>
              </a:rPr>
              <a:t> </a:t>
            </a:r>
            <a:endParaRPr lang="en-US" altLang="en-US" b="0">
              <a:solidFill>
                <a:srgbClr val="000000"/>
              </a:solidFill>
              <a:latin typeface="宋体" panose="02010600030101010101" pitchFamily="2" charset="-122"/>
              <a:ea typeface="宋体" panose="02010600030101010101" pitchFamily="2" charset="-122"/>
            </a:endParaRPr>
          </a:p>
        </p:txBody>
      </p:sp>
      <p:sp>
        <p:nvSpPr>
          <p:cNvPr id="6" name="文本框 5"/>
          <p:cNvSpPr txBox="1"/>
          <p:nvPr/>
        </p:nvSpPr>
        <p:spPr>
          <a:xfrm>
            <a:off x="146050" y="257175"/>
            <a:ext cx="11624945" cy="3815080"/>
          </a:xfrm>
          <a:prstGeom prst="rect">
            <a:avLst/>
          </a:prstGeom>
          <a:noFill/>
        </p:spPr>
        <p:txBody>
          <a:bodyPr wrap="square" rtlCol="0" anchor="t">
            <a:spAutoFit/>
          </a:bodyPr>
          <a:p>
            <a:pPr indent="0"/>
            <a:r>
              <a:rPr lang="zh-CN" b="1">
                <a:solidFill>
                  <a:srgbClr val="000000"/>
                </a:solidFill>
                <a:ea typeface="宋体" panose="02010600030101010101" pitchFamily="2" charset="-122"/>
                <a:sym typeface="+mn-ea"/>
              </a:rPr>
              <a:t>一、综合理解题（12分）</a:t>
            </a:r>
            <a:endParaRPr lang="zh-CN">
              <a:solidFill>
                <a:srgbClr val="000000"/>
              </a:solidFill>
              <a:ea typeface="宋体" panose="02010600030101010101" pitchFamily="2" charset="-122"/>
              <a:sym typeface="+mn-ea"/>
            </a:endParaRPr>
          </a:p>
          <a:p>
            <a:pPr indent="0"/>
            <a:r>
              <a:rPr lang="zh-CN" sz="2800">
                <a:solidFill>
                  <a:srgbClr val="000000"/>
                </a:solidFill>
                <a:ea typeface="宋体" panose="02010600030101010101" pitchFamily="2" charset="-122"/>
                <a:sym typeface="+mn-ea"/>
              </a:rPr>
              <a:t>2023年3月5日至13日，十四届全国人大一次会议在北京召开。1.某校九年级同学在道德与法治课上了解十四届全国人大一次会议的部分会议内容。（1）审议政府工作报告（2）审议《中华人民共和国立法法（修正草案）》的议案（3）审议国务院机构改革方案（4）选举和决定任命国家机构组成人员根据会议内容，请在下面的表格中填写人民代表大会的相应职权。（4分）</a:t>
            </a:r>
            <a:endParaRPr lang="zh-CN" altLang="en-US" sz="2800">
              <a:solidFill>
                <a:srgbClr val="000000"/>
              </a:solidFill>
              <a:ea typeface="宋体" panose="0201060003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98145" y="154940"/>
            <a:ext cx="11169015" cy="4502785"/>
          </a:xfrm>
          <a:prstGeom prst="rect">
            <a:avLst/>
          </a:prstGeom>
        </p:spPr>
      </p:pic>
      <p:sp>
        <p:nvSpPr>
          <p:cNvPr id="3" name="文本框 2"/>
          <p:cNvSpPr txBox="1"/>
          <p:nvPr/>
        </p:nvSpPr>
        <p:spPr>
          <a:xfrm>
            <a:off x="729615" y="4632960"/>
            <a:ext cx="10707370" cy="1814830"/>
          </a:xfrm>
          <a:prstGeom prst="rect">
            <a:avLst/>
          </a:prstGeom>
          <a:noFill/>
        </p:spPr>
        <p:txBody>
          <a:bodyPr wrap="square" rtlCol="0">
            <a:spAutoFit/>
          </a:bodyPr>
          <a:p>
            <a:r>
              <a:rPr lang="zh-CN" altLang="en-US" sz="2800" b="1">
                <a:solidFill>
                  <a:srgbClr val="C00000"/>
                </a:solidFill>
                <a:latin typeface="微软雅黑" panose="020B0503020204020204" charset="-122"/>
                <a:ea typeface="微软雅黑" panose="020B0503020204020204" charset="-122"/>
                <a:cs typeface="微软雅黑" panose="020B0503020204020204" charset="-122"/>
              </a:rPr>
              <a:t>《宪法》</a:t>
            </a:r>
            <a:r>
              <a:rPr lang="en-US" altLang="zh-CN" sz="2800" b="1">
                <a:solidFill>
                  <a:srgbClr val="C00000"/>
                </a:solidFill>
                <a:latin typeface="微软雅黑" panose="020B0503020204020204" charset="-122"/>
                <a:ea typeface="微软雅黑" panose="020B0503020204020204" charset="-122"/>
                <a:cs typeface="微软雅黑" panose="020B0503020204020204" charset="-122"/>
              </a:rPr>
              <a:t>——</a:t>
            </a:r>
            <a:r>
              <a:rPr lang="zh-CN" altLang="en-US" sz="2800" b="1">
                <a:solidFill>
                  <a:srgbClr val="C00000"/>
                </a:solidFill>
                <a:latin typeface="微软雅黑" panose="020B0503020204020204" charset="-122"/>
                <a:ea typeface="微软雅黑" panose="020B0503020204020204" charset="-122"/>
                <a:cs typeface="微软雅黑" panose="020B0503020204020204" charset="-122"/>
              </a:rPr>
              <a:t>法律保障</a:t>
            </a:r>
            <a:endParaRPr lang="zh-CN" altLang="en-US" sz="2800" b="1">
              <a:solidFill>
                <a:srgbClr val="C00000"/>
              </a:solidFill>
              <a:latin typeface="微软雅黑" panose="020B0503020204020204" charset="-122"/>
              <a:ea typeface="微软雅黑" panose="020B0503020204020204" charset="-122"/>
              <a:cs typeface="微软雅黑" panose="020B0503020204020204" charset="-122"/>
            </a:endParaRPr>
          </a:p>
          <a:p>
            <a:r>
              <a:rPr lang="zh-CN" altLang="en-US" sz="2800" b="1">
                <a:solidFill>
                  <a:srgbClr val="C00000"/>
                </a:solidFill>
                <a:latin typeface="微软雅黑" panose="020B0503020204020204" charset="-122"/>
                <a:ea typeface="微软雅黑" panose="020B0503020204020204" charset="-122"/>
                <a:cs typeface="微软雅黑" panose="020B0503020204020204" charset="-122"/>
              </a:rPr>
              <a:t>人民代表大会制度</a:t>
            </a:r>
            <a:r>
              <a:rPr lang="en-US" altLang="zh-CN" sz="2800" b="1">
                <a:solidFill>
                  <a:srgbClr val="C00000"/>
                </a:solidFill>
                <a:latin typeface="微软雅黑" panose="020B0503020204020204" charset="-122"/>
                <a:ea typeface="微软雅黑" panose="020B0503020204020204" charset="-122"/>
                <a:cs typeface="微软雅黑" panose="020B0503020204020204" charset="-122"/>
              </a:rPr>
              <a:t>——</a:t>
            </a:r>
            <a:r>
              <a:rPr lang="zh-CN" altLang="en-US" sz="2800" b="1">
                <a:solidFill>
                  <a:srgbClr val="C00000"/>
                </a:solidFill>
                <a:latin typeface="微软雅黑" panose="020B0503020204020204" charset="-122"/>
                <a:ea typeface="微软雅黑" panose="020B0503020204020204" charset="-122"/>
                <a:cs typeface="微软雅黑" panose="020B0503020204020204" charset="-122"/>
              </a:rPr>
              <a:t>制度保障</a:t>
            </a:r>
            <a:endParaRPr lang="zh-CN" altLang="en-US" sz="2800" b="1">
              <a:solidFill>
                <a:srgbClr val="C00000"/>
              </a:solidFill>
              <a:latin typeface="微软雅黑" panose="020B0503020204020204" charset="-122"/>
              <a:ea typeface="微软雅黑" panose="020B0503020204020204" charset="-122"/>
              <a:cs typeface="微软雅黑" panose="020B0503020204020204" charset="-122"/>
            </a:endParaRPr>
          </a:p>
          <a:p>
            <a:r>
              <a:rPr lang="zh-CN" altLang="en-US" sz="2800" b="1">
                <a:solidFill>
                  <a:srgbClr val="C00000"/>
                </a:solidFill>
                <a:latin typeface="微软雅黑" panose="020B0503020204020204" charset="-122"/>
                <a:ea typeface="微软雅黑" panose="020B0503020204020204" charset="-122"/>
                <a:cs typeface="微软雅黑" panose="020B0503020204020204" charset="-122"/>
              </a:rPr>
              <a:t>人大代表</a:t>
            </a:r>
            <a:r>
              <a:rPr lang="en-US" altLang="zh-CN" sz="2800" b="1">
                <a:solidFill>
                  <a:srgbClr val="C00000"/>
                </a:solidFill>
                <a:latin typeface="微软雅黑" panose="020B0503020204020204" charset="-122"/>
                <a:ea typeface="微软雅黑" panose="020B0503020204020204" charset="-122"/>
                <a:cs typeface="微软雅黑" panose="020B0503020204020204" charset="-122"/>
              </a:rPr>
              <a:t>——</a:t>
            </a:r>
            <a:r>
              <a:rPr lang="zh-CN" altLang="en-US" sz="2800" b="1">
                <a:solidFill>
                  <a:srgbClr val="C00000"/>
                </a:solidFill>
                <a:latin typeface="微软雅黑" panose="020B0503020204020204" charset="-122"/>
                <a:ea typeface="微软雅黑" panose="020B0503020204020204" charset="-122"/>
                <a:cs typeface="微软雅黑" panose="020B0503020204020204" charset="-122"/>
              </a:rPr>
              <a:t>积极履职</a:t>
            </a:r>
            <a:endParaRPr lang="en-US" altLang="zh-CN" sz="2800" b="1">
              <a:solidFill>
                <a:srgbClr val="C00000"/>
              </a:solidFill>
              <a:latin typeface="微软雅黑" panose="020B0503020204020204" charset="-122"/>
              <a:ea typeface="微软雅黑" panose="020B0503020204020204" charset="-122"/>
              <a:cs typeface="微软雅黑" panose="020B0503020204020204" charset="-122"/>
            </a:endParaRPr>
          </a:p>
          <a:p>
            <a:r>
              <a:rPr lang="zh-CN" altLang="en-US" sz="2800" b="1">
                <a:solidFill>
                  <a:srgbClr val="C00000"/>
                </a:solidFill>
                <a:latin typeface="微软雅黑" panose="020B0503020204020204" charset="-122"/>
                <a:ea typeface="微软雅黑" panose="020B0503020204020204" charset="-122"/>
                <a:cs typeface="微软雅黑" panose="020B0503020204020204" charset="-122"/>
              </a:rPr>
              <a:t>民主</a:t>
            </a:r>
            <a:r>
              <a:rPr lang="en-US" altLang="zh-CN" sz="2800" b="1">
                <a:solidFill>
                  <a:srgbClr val="C00000"/>
                </a:solidFill>
                <a:latin typeface="微软雅黑" panose="020B0503020204020204" charset="-122"/>
                <a:ea typeface="微软雅黑" panose="020B0503020204020204" charset="-122"/>
                <a:cs typeface="微软雅黑" panose="020B0503020204020204" charset="-122"/>
              </a:rPr>
              <a:t>——</a:t>
            </a:r>
            <a:r>
              <a:rPr lang="zh-CN" altLang="en-US" sz="2800" b="1">
                <a:solidFill>
                  <a:srgbClr val="C00000"/>
                </a:solidFill>
                <a:latin typeface="微软雅黑" panose="020B0503020204020204" charset="-122"/>
                <a:ea typeface="微软雅黑" panose="020B0503020204020204" charset="-122"/>
                <a:cs typeface="微软雅黑" panose="020B0503020204020204" charset="-122"/>
              </a:rPr>
              <a:t>本质和特征</a:t>
            </a:r>
            <a:endParaRPr lang="zh-CN" altLang="en-US" sz="2800" b="1">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圆角矩形 1"/>
          <p:cNvSpPr/>
          <p:nvPr/>
        </p:nvSpPr>
        <p:spPr>
          <a:xfrm>
            <a:off x="865763" y="1253039"/>
            <a:ext cx="432047" cy="2382713"/>
          </a:xfrm>
          <a:prstGeom prst="roundRect">
            <a:avLst/>
          </a:prstGeom>
          <a:ln w="9525">
            <a:solidFill>
              <a:srgbClr val="B83F2B"/>
            </a:solidFill>
          </a:ln>
        </p:spPr>
        <p:style>
          <a:lnRef idx="2">
            <a:schemeClr val="accent3"/>
          </a:lnRef>
          <a:fillRef idx="1">
            <a:schemeClr val="lt1"/>
          </a:fillRef>
          <a:effectRef idx="0">
            <a:schemeClr val="accent3"/>
          </a:effectRef>
          <a:fontRef idx="minor">
            <a:schemeClr val="dk1"/>
          </a:fontRef>
        </p:style>
        <p:txBody>
          <a:bodyPr anchor="ctr"/>
          <a:lstStyle/>
          <a:p>
            <a:pPr algn="ctr" defTabSz="914400" fontAlgn="auto">
              <a:spcBef>
                <a:spcPct val="0"/>
              </a:spcBef>
              <a:spcAft>
                <a:spcPct val="0"/>
              </a:spcAft>
            </a:pPr>
            <a:r>
              <a:rPr lang="zh-CN" altLang="en-US" sz="2000" b="1" dirty="0">
                <a:solidFill>
                  <a:prstClr val="black"/>
                </a:solidFill>
                <a:latin typeface="微软雅黑" panose="020B0503020204020204" charset="-122"/>
                <a:ea typeface="微软雅黑" panose="020B0503020204020204" charset="-122"/>
              </a:rPr>
              <a:t>国家的</a:t>
            </a:r>
            <a:endParaRPr lang="zh-CN" altLang="en-US" sz="2000" b="1" dirty="0">
              <a:solidFill>
                <a:prstClr val="black"/>
              </a:solidFill>
              <a:latin typeface="微软雅黑" panose="020B0503020204020204" charset="-122"/>
              <a:ea typeface="微软雅黑" panose="020B0503020204020204" charset="-122"/>
            </a:endParaRPr>
          </a:p>
          <a:p>
            <a:pPr algn="ctr" defTabSz="914400" fontAlgn="auto">
              <a:spcBef>
                <a:spcPct val="0"/>
              </a:spcBef>
              <a:spcAft>
                <a:spcPct val="0"/>
              </a:spcAft>
            </a:pPr>
            <a:r>
              <a:rPr lang="zh-CN" altLang="en-US" sz="2000" b="1" dirty="0">
                <a:solidFill>
                  <a:prstClr val="black"/>
                </a:solidFill>
                <a:latin typeface="微软雅黑" panose="020B0503020204020204" charset="-122"/>
                <a:ea typeface="微软雅黑" panose="020B0503020204020204" charset="-122"/>
              </a:rPr>
              <a:t>一切权力</a:t>
            </a:r>
            <a:endParaRPr lang="zh-CN" altLang="en-US" sz="2000" b="1" dirty="0">
              <a:solidFill>
                <a:schemeClr val="tx1">
                  <a:lumMod val="50000"/>
                </a:schemeClr>
              </a:solidFill>
              <a:latin typeface="微软雅黑" panose="020B0503020204020204" charset="-122"/>
              <a:ea typeface="微软雅黑" panose="020B0503020204020204" charset="-122"/>
            </a:endParaRPr>
          </a:p>
        </p:txBody>
      </p:sp>
      <p:sp>
        <p:nvSpPr>
          <p:cNvPr id="1048587" name="右箭头 2"/>
          <p:cNvSpPr/>
          <p:nvPr/>
        </p:nvSpPr>
        <p:spPr bwMode="auto">
          <a:xfrm>
            <a:off x="3572798" y="1960581"/>
            <a:ext cx="1440160" cy="592033"/>
          </a:xfrm>
          <a:prstGeom prst="rightArrow">
            <a:avLst>
              <a:gd name="adj1" fmla="val 41606"/>
              <a:gd name="adj2" fmla="val 38108"/>
            </a:avLst>
          </a:prstGeom>
          <a:noFill/>
          <a:ln w="3175" cap="flat" cmpd="sng" algn="ctr">
            <a:solidFill>
              <a:srgbClr val="63170E"/>
            </a:solidFill>
            <a:prstDash val="solid"/>
            <a:headEnd type="none" w="med" len="med"/>
            <a:tailEnd type="none" w="med" len="med"/>
          </a:ln>
          <a:effectLst>
            <a:outerShdw blurRad="40000" dist="20000" dir="5400000" rotWithShape="0">
              <a:srgbClr val="000000">
                <a:alpha val="38000"/>
              </a:srgbClr>
            </a:outerShdw>
          </a:effectLst>
        </p:spPr>
        <p:txBody>
          <a:bodyPr/>
          <a:lstStyle/>
          <a:p>
            <a:pPr defTabSz="914400"/>
            <a:endParaRPr lang="zh-CN" altLang="en-US" sz="2400" b="1">
              <a:solidFill>
                <a:prstClr val="black"/>
              </a:solidFill>
              <a:latin typeface="等线" panose="02010600030101010101" charset="-122"/>
            </a:endParaRPr>
          </a:p>
        </p:txBody>
      </p:sp>
      <p:sp>
        <p:nvSpPr>
          <p:cNvPr id="1048588" name="圆角矩形 4"/>
          <p:cNvSpPr/>
          <p:nvPr/>
        </p:nvSpPr>
        <p:spPr bwMode="auto">
          <a:xfrm>
            <a:off x="5243359" y="1396729"/>
            <a:ext cx="593550" cy="1932832"/>
          </a:xfrm>
          <a:prstGeom prst="roundRect">
            <a:avLst/>
          </a:prstGeom>
          <a:ln w="9525">
            <a:solidFill>
              <a:srgbClr val="B83F2B"/>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defTabSz="914400"/>
            <a:r>
              <a:rPr lang="zh-CN" altLang="en-US" sz="2000" b="1" dirty="0">
                <a:solidFill>
                  <a:prstClr val="black"/>
                </a:solidFill>
                <a:latin typeface="微软雅黑" panose="020B0503020204020204" charset="-122"/>
                <a:ea typeface="微软雅黑" panose="020B0503020204020204" charset="-122"/>
              </a:rPr>
              <a:t>人民代表大会</a:t>
            </a:r>
            <a:endParaRPr lang="zh-CN" altLang="en-US" sz="2000" b="1" dirty="0">
              <a:solidFill>
                <a:prstClr val="black"/>
              </a:solidFill>
              <a:latin typeface="微软雅黑" panose="020B0503020204020204" charset="-122"/>
              <a:ea typeface="微软雅黑" panose="020B0503020204020204" charset="-122"/>
            </a:endParaRPr>
          </a:p>
        </p:txBody>
      </p:sp>
      <p:sp>
        <p:nvSpPr>
          <p:cNvPr id="1048589" name="TextBox 6"/>
          <p:cNvSpPr txBox="1">
            <a:spLocks noChangeArrowheads="1"/>
          </p:cNvSpPr>
          <p:nvPr/>
        </p:nvSpPr>
        <p:spPr bwMode="auto">
          <a:xfrm>
            <a:off x="6773866" y="1692958"/>
            <a:ext cx="776288" cy="398780"/>
          </a:xfrm>
          <a:prstGeom prst="rect">
            <a:avLst/>
          </a:prstGeom>
          <a:noFill/>
          <a:ln>
            <a:noFill/>
          </a:ln>
        </p:spPr>
        <p:txBody>
          <a:bodyPr>
            <a:spAutoFit/>
          </a:bodyPr>
          <a:lstStyle>
            <a:lvl1pPr eaLnBrk="0" hangingPunct="0">
              <a:defRPr>
                <a:solidFill>
                  <a:schemeClr val="tx1"/>
                </a:solidFill>
                <a:latin typeface="Calibri" panose="020F0502020204030204"/>
              </a:defRPr>
            </a:lvl1pPr>
            <a:lvl2pPr marL="742950" indent="-285750" eaLnBrk="0" hangingPunct="0">
              <a:defRPr>
                <a:solidFill>
                  <a:schemeClr val="tx1"/>
                </a:solidFill>
                <a:latin typeface="Calibri" panose="020F0502020204030204"/>
              </a:defRPr>
            </a:lvl2pPr>
            <a:lvl3pPr marL="1143000" indent="-228600" eaLnBrk="0" hangingPunct="0">
              <a:defRPr>
                <a:solidFill>
                  <a:schemeClr val="tx1"/>
                </a:solidFill>
                <a:latin typeface="Calibri" panose="020F0502020204030204"/>
              </a:defRPr>
            </a:lvl3pPr>
            <a:lvl4pPr marL="1600200" indent="-228600" eaLnBrk="0" hangingPunct="0">
              <a:defRPr>
                <a:solidFill>
                  <a:schemeClr val="tx1"/>
                </a:solidFill>
                <a:latin typeface="Calibri" panose="020F0502020204030204"/>
              </a:defRPr>
            </a:lvl4pPr>
            <a:lvl5pPr marL="2057400" indent="-228600" eaLnBrk="0" hangingPunct="0">
              <a:defRPr>
                <a:solidFill>
                  <a:schemeClr val="tx1"/>
                </a:solidFill>
                <a:latin typeface="Calibri" panose="020F0502020204030204"/>
              </a:defRPr>
            </a:lvl5pPr>
            <a:lvl6pPr marL="2514600" indent="-228600" eaLnBrk="0" fontAlgn="base" hangingPunct="0">
              <a:spcBef>
                <a:spcPct val="0"/>
              </a:spcBef>
              <a:spcAft>
                <a:spcPct val="0"/>
              </a:spcAft>
              <a:defRPr>
                <a:solidFill>
                  <a:schemeClr val="tx1"/>
                </a:solidFill>
                <a:latin typeface="Calibri" panose="020F0502020204030204"/>
              </a:defRPr>
            </a:lvl6pPr>
            <a:lvl7pPr marL="2971800" indent="-228600" eaLnBrk="0" fontAlgn="base" hangingPunct="0">
              <a:spcBef>
                <a:spcPct val="0"/>
              </a:spcBef>
              <a:spcAft>
                <a:spcPct val="0"/>
              </a:spcAft>
              <a:defRPr>
                <a:solidFill>
                  <a:schemeClr val="tx1"/>
                </a:solidFill>
                <a:latin typeface="Calibri" panose="020F0502020204030204"/>
              </a:defRPr>
            </a:lvl7pPr>
            <a:lvl8pPr marL="3429000" indent="-228600" eaLnBrk="0" fontAlgn="base" hangingPunct="0">
              <a:spcBef>
                <a:spcPct val="0"/>
              </a:spcBef>
              <a:spcAft>
                <a:spcPct val="0"/>
              </a:spcAft>
              <a:defRPr>
                <a:solidFill>
                  <a:schemeClr val="tx1"/>
                </a:solidFill>
                <a:latin typeface="Calibri" panose="020F0502020204030204"/>
              </a:defRPr>
            </a:lvl8pPr>
            <a:lvl9pPr marL="3886200" indent="-228600" eaLnBrk="0" fontAlgn="base" hangingPunct="0">
              <a:spcBef>
                <a:spcPct val="0"/>
              </a:spcBef>
              <a:spcAft>
                <a:spcPct val="0"/>
              </a:spcAft>
              <a:defRPr>
                <a:solidFill>
                  <a:schemeClr val="tx1"/>
                </a:solidFill>
                <a:latin typeface="Calibri" panose="020F0502020204030204"/>
              </a:defRPr>
            </a:lvl9pPr>
          </a:lstStyle>
          <a:p>
            <a:pPr defTabSz="914400"/>
            <a:r>
              <a:rPr lang="zh-CN" altLang="en-US" sz="2000" b="1" dirty="0">
                <a:solidFill>
                  <a:srgbClr val="000000"/>
                </a:solidFill>
                <a:latin typeface="微软雅黑" panose="020B0503020204020204" charset="-122"/>
                <a:ea typeface="微软雅黑" panose="020B0503020204020204" charset="-122"/>
              </a:rPr>
              <a:t>产生</a:t>
            </a:r>
            <a:endParaRPr lang="zh-CN" altLang="en-US" sz="2000" b="1" dirty="0">
              <a:solidFill>
                <a:srgbClr val="000000"/>
              </a:solidFill>
              <a:latin typeface="微软雅黑" panose="020B0503020204020204" charset="-122"/>
              <a:ea typeface="微软雅黑" panose="020B0503020204020204" charset="-122"/>
            </a:endParaRPr>
          </a:p>
        </p:txBody>
      </p:sp>
      <p:sp>
        <p:nvSpPr>
          <p:cNvPr id="1048590" name="圆角矩形 12"/>
          <p:cNvSpPr/>
          <p:nvPr/>
        </p:nvSpPr>
        <p:spPr bwMode="auto">
          <a:xfrm>
            <a:off x="8486775" y="1087755"/>
            <a:ext cx="1509395" cy="2551430"/>
          </a:xfrm>
          <a:prstGeom prst="roundRect">
            <a:avLst/>
          </a:prstGeom>
          <a:ln w="9525">
            <a:solidFill>
              <a:srgbClr val="B83F2B"/>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defTabSz="914400">
              <a:lnSpc>
                <a:spcPct val="150000"/>
              </a:lnSpc>
            </a:pPr>
            <a:r>
              <a:rPr lang="zh-CN" altLang="en-US" sz="2000" b="1" dirty="0">
                <a:solidFill>
                  <a:prstClr val="black"/>
                </a:solidFill>
                <a:latin typeface="微软雅黑" panose="020B0503020204020204" charset="-122"/>
                <a:ea typeface="微软雅黑" panose="020B0503020204020204" charset="-122"/>
              </a:rPr>
              <a:t>国家主席行政机关</a:t>
            </a:r>
            <a:endParaRPr lang="en-US" altLang="zh-CN" sz="2000" b="1" dirty="0">
              <a:solidFill>
                <a:prstClr val="black"/>
              </a:solidFill>
              <a:latin typeface="微软雅黑" panose="020B0503020204020204" charset="-122"/>
              <a:ea typeface="微软雅黑" panose="020B0503020204020204" charset="-122"/>
            </a:endParaRPr>
          </a:p>
          <a:p>
            <a:pPr algn="ctr" defTabSz="914400">
              <a:lnSpc>
                <a:spcPct val="150000"/>
              </a:lnSpc>
            </a:pPr>
            <a:r>
              <a:rPr lang="zh-CN" altLang="en-US" sz="2000" b="1" dirty="0">
                <a:solidFill>
                  <a:prstClr val="black"/>
                </a:solidFill>
                <a:latin typeface="微软雅黑" panose="020B0503020204020204" charset="-122"/>
                <a:ea typeface="微软雅黑" panose="020B0503020204020204" charset="-122"/>
              </a:rPr>
              <a:t> 监察机关</a:t>
            </a:r>
            <a:endParaRPr lang="en-US" altLang="zh-CN" sz="2000" b="1" dirty="0">
              <a:solidFill>
                <a:prstClr val="black"/>
              </a:solidFill>
              <a:latin typeface="微软雅黑" panose="020B0503020204020204" charset="-122"/>
              <a:ea typeface="微软雅黑" panose="020B0503020204020204" charset="-122"/>
            </a:endParaRPr>
          </a:p>
          <a:p>
            <a:pPr algn="ctr" defTabSz="914400">
              <a:lnSpc>
                <a:spcPct val="150000"/>
              </a:lnSpc>
            </a:pPr>
            <a:r>
              <a:rPr lang="zh-CN" altLang="en-US" sz="2000" b="1" dirty="0">
                <a:solidFill>
                  <a:prstClr val="black"/>
                </a:solidFill>
                <a:latin typeface="微软雅黑" panose="020B0503020204020204" charset="-122"/>
                <a:ea typeface="微软雅黑" panose="020B0503020204020204" charset="-122"/>
              </a:rPr>
              <a:t> 审判机关</a:t>
            </a:r>
            <a:endParaRPr lang="en-US" altLang="zh-CN" sz="2000" b="1" dirty="0">
              <a:solidFill>
                <a:prstClr val="black"/>
              </a:solidFill>
              <a:latin typeface="微软雅黑" panose="020B0503020204020204" charset="-122"/>
              <a:ea typeface="微软雅黑" panose="020B0503020204020204" charset="-122"/>
            </a:endParaRPr>
          </a:p>
          <a:p>
            <a:pPr algn="ctr" defTabSz="914400">
              <a:lnSpc>
                <a:spcPct val="150000"/>
              </a:lnSpc>
            </a:pPr>
            <a:r>
              <a:rPr lang="zh-CN" altLang="en-US" sz="2000" b="1" dirty="0">
                <a:solidFill>
                  <a:prstClr val="black"/>
                </a:solidFill>
                <a:latin typeface="微软雅黑" panose="020B0503020204020204" charset="-122"/>
                <a:ea typeface="微软雅黑" panose="020B0503020204020204" charset="-122"/>
              </a:rPr>
              <a:t> 检察机关</a:t>
            </a:r>
            <a:endParaRPr lang="zh-CN" altLang="en-US" sz="2000" b="1" dirty="0">
              <a:solidFill>
                <a:prstClr val="black"/>
              </a:solidFill>
              <a:latin typeface="微软雅黑" panose="020B0503020204020204" charset="-122"/>
              <a:ea typeface="微软雅黑" panose="020B0503020204020204" charset="-122"/>
            </a:endParaRPr>
          </a:p>
        </p:txBody>
      </p:sp>
      <p:sp>
        <p:nvSpPr>
          <p:cNvPr id="1048592" name="圆角矩形 1"/>
          <p:cNvSpPr/>
          <p:nvPr/>
        </p:nvSpPr>
        <p:spPr>
          <a:xfrm>
            <a:off x="2651328" y="1890084"/>
            <a:ext cx="288032" cy="946123"/>
          </a:xfrm>
          <a:prstGeom prst="roundRect">
            <a:avLst/>
          </a:prstGeom>
          <a:ln w="6350">
            <a:solidFill>
              <a:srgbClr val="B83F2B"/>
            </a:solidFill>
          </a:ln>
        </p:spPr>
        <p:style>
          <a:lnRef idx="2">
            <a:schemeClr val="accent3"/>
          </a:lnRef>
          <a:fillRef idx="1">
            <a:schemeClr val="lt1"/>
          </a:fillRef>
          <a:effectRef idx="0">
            <a:schemeClr val="accent3"/>
          </a:effectRef>
          <a:fontRef idx="minor">
            <a:schemeClr val="dk1"/>
          </a:fontRef>
        </p:style>
        <p:txBody>
          <a:bodyPr anchor="ctr"/>
          <a:lstStyle/>
          <a:p>
            <a:pPr algn="ctr" defTabSz="914400" fontAlgn="auto">
              <a:lnSpc>
                <a:spcPct val="150000"/>
              </a:lnSpc>
              <a:spcBef>
                <a:spcPct val="0"/>
              </a:spcBef>
              <a:spcAft>
                <a:spcPct val="0"/>
              </a:spcAft>
            </a:pPr>
            <a:r>
              <a:rPr lang="zh-CN" altLang="en-US" sz="2000" b="1" dirty="0">
                <a:solidFill>
                  <a:schemeClr val="tx1">
                    <a:lumMod val="50000"/>
                  </a:schemeClr>
                </a:solidFill>
                <a:latin typeface="微软雅黑" panose="020B0503020204020204" charset="-122"/>
                <a:ea typeface="微软雅黑" panose="020B0503020204020204" charset="-122"/>
              </a:rPr>
              <a:t>人</a:t>
            </a:r>
            <a:endParaRPr lang="en-US" altLang="zh-CN" sz="2000" b="1" dirty="0">
              <a:solidFill>
                <a:schemeClr val="tx1">
                  <a:lumMod val="50000"/>
                </a:schemeClr>
              </a:solidFill>
              <a:latin typeface="微软雅黑" panose="020B0503020204020204" charset="-122"/>
              <a:ea typeface="微软雅黑" panose="020B0503020204020204" charset="-122"/>
            </a:endParaRPr>
          </a:p>
          <a:p>
            <a:pPr algn="ctr" defTabSz="914400" fontAlgn="auto">
              <a:lnSpc>
                <a:spcPct val="150000"/>
              </a:lnSpc>
              <a:spcBef>
                <a:spcPct val="0"/>
              </a:spcBef>
              <a:spcAft>
                <a:spcPct val="0"/>
              </a:spcAft>
            </a:pPr>
            <a:r>
              <a:rPr lang="zh-CN" altLang="en-US" sz="2000" b="1" dirty="0">
                <a:solidFill>
                  <a:schemeClr val="tx1">
                    <a:lumMod val="50000"/>
                  </a:schemeClr>
                </a:solidFill>
                <a:latin typeface="微软雅黑" panose="020B0503020204020204" charset="-122"/>
                <a:ea typeface="微软雅黑" panose="020B0503020204020204" charset="-122"/>
              </a:rPr>
              <a:t>民</a:t>
            </a:r>
            <a:endParaRPr lang="zh-CN" altLang="en-US" sz="2000" b="1" dirty="0">
              <a:solidFill>
                <a:schemeClr val="tx1">
                  <a:lumMod val="50000"/>
                </a:schemeClr>
              </a:solidFill>
              <a:latin typeface="微软雅黑" panose="020B0503020204020204" charset="-122"/>
              <a:ea typeface="微软雅黑" panose="020B0503020204020204" charset="-122"/>
            </a:endParaRPr>
          </a:p>
        </p:txBody>
      </p:sp>
      <p:sp>
        <p:nvSpPr>
          <p:cNvPr id="1048593" name="右箭头 15"/>
          <p:cNvSpPr/>
          <p:nvPr/>
        </p:nvSpPr>
        <p:spPr bwMode="auto">
          <a:xfrm>
            <a:off x="1418811" y="2123909"/>
            <a:ext cx="1008113" cy="478472"/>
          </a:xfrm>
          <a:prstGeom prst="rightArrow">
            <a:avLst>
              <a:gd name="adj1" fmla="val 47163"/>
              <a:gd name="adj2" fmla="val 55675"/>
            </a:avLst>
          </a:prstGeom>
          <a:noFill/>
          <a:ln w="3175" cap="flat" cmpd="sng" algn="ctr">
            <a:solidFill>
              <a:srgbClr val="63170E"/>
            </a:solidFill>
            <a:prstDash val="solid"/>
            <a:headEnd type="none" w="med" len="med"/>
            <a:tailEnd type="none" w="med" len="med"/>
          </a:ln>
          <a:effectLst>
            <a:outerShdw blurRad="40000" dist="20000" dir="5400000" rotWithShape="0">
              <a:srgbClr val="000000">
                <a:alpha val="38000"/>
              </a:srgbClr>
            </a:outerShdw>
          </a:effectLst>
        </p:spPr>
        <p:txBody>
          <a:bodyPr/>
          <a:lstStyle/>
          <a:p>
            <a:pPr defTabSz="914400"/>
            <a:endParaRPr lang="zh-CN" altLang="en-US" sz="2400" b="1">
              <a:solidFill>
                <a:prstClr val="black"/>
              </a:solidFill>
              <a:latin typeface="等线" panose="02010600030101010101" charset="-122"/>
            </a:endParaRPr>
          </a:p>
        </p:txBody>
      </p:sp>
      <p:sp>
        <p:nvSpPr>
          <p:cNvPr id="1048595" name="文本框 2"/>
          <p:cNvSpPr txBox="1"/>
          <p:nvPr/>
        </p:nvSpPr>
        <p:spPr>
          <a:xfrm>
            <a:off x="1559405" y="1690694"/>
            <a:ext cx="825055" cy="39878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defTabSz="914400"/>
            <a:r>
              <a:rPr lang="zh-CN" altLang="en-US" sz="2000" b="1" dirty="0">
                <a:solidFill>
                  <a:prstClr val="black"/>
                </a:solidFill>
                <a:latin typeface="微软雅黑" panose="020B0503020204020204" charset="-122"/>
                <a:ea typeface="微软雅黑" panose="020B0503020204020204" charset="-122"/>
                <a:sym typeface="+mn-ea"/>
              </a:rPr>
              <a:t>属于</a:t>
            </a:r>
            <a:endParaRPr lang="zh-CN" altLang="en-US" sz="2000" b="1" dirty="0">
              <a:solidFill>
                <a:prstClr val="black"/>
              </a:solidFill>
              <a:latin typeface="微软雅黑" panose="020B0503020204020204" charset="-122"/>
              <a:ea typeface="微软雅黑" panose="020B0503020204020204" charset="-122"/>
            </a:endParaRPr>
          </a:p>
        </p:txBody>
      </p:sp>
      <p:sp>
        <p:nvSpPr>
          <p:cNvPr id="1048596" name="文本框 3"/>
          <p:cNvSpPr txBox="1">
            <a:spLocks noChangeArrowheads="1"/>
          </p:cNvSpPr>
          <p:nvPr/>
        </p:nvSpPr>
        <p:spPr bwMode="auto">
          <a:xfrm>
            <a:off x="3556039" y="1622907"/>
            <a:ext cx="1201340" cy="1323439"/>
          </a:xfrm>
          <a:prstGeom prst="rect">
            <a:avLst/>
          </a:prstGeom>
          <a:noFill/>
          <a:ln>
            <a:noFill/>
          </a:ln>
        </p:spPr>
        <p:txBody>
          <a:bodyPr>
            <a:spAutoFit/>
          </a:bodyPr>
          <a:lstStyle>
            <a:lvl1pPr eaLnBrk="0" hangingPunct="0">
              <a:defRPr>
                <a:solidFill>
                  <a:schemeClr val="tx1"/>
                </a:solidFill>
                <a:latin typeface="Calibri" panose="020F0502020204030204"/>
              </a:defRPr>
            </a:lvl1pPr>
            <a:lvl2pPr marL="742950" indent="-285750" eaLnBrk="0" hangingPunct="0">
              <a:defRPr>
                <a:solidFill>
                  <a:schemeClr val="tx1"/>
                </a:solidFill>
                <a:latin typeface="Calibri" panose="020F0502020204030204"/>
              </a:defRPr>
            </a:lvl2pPr>
            <a:lvl3pPr marL="1143000" indent="-228600" eaLnBrk="0" hangingPunct="0">
              <a:defRPr>
                <a:solidFill>
                  <a:schemeClr val="tx1"/>
                </a:solidFill>
                <a:latin typeface="Calibri" panose="020F0502020204030204"/>
              </a:defRPr>
            </a:lvl3pPr>
            <a:lvl4pPr marL="1600200" indent="-228600" eaLnBrk="0" hangingPunct="0">
              <a:defRPr>
                <a:solidFill>
                  <a:schemeClr val="tx1"/>
                </a:solidFill>
                <a:latin typeface="Calibri" panose="020F0502020204030204"/>
              </a:defRPr>
            </a:lvl4pPr>
            <a:lvl5pPr marL="2057400" indent="-228600" eaLnBrk="0" hangingPunct="0">
              <a:defRPr>
                <a:solidFill>
                  <a:schemeClr val="tx1"/>
                </a:solidFill>
                <a:latin typeface="Calibri" panose="020F0502020204030204"/>
              </a:defRPr>
            </a:lvl5pPr>
            <a:lvl6pPr marL="2514600" indent="-228600" defTabSz="457200" eaLnBrk="0" fontAlgn="base" hangingPunct="0">
              <a:spcBef>
                <a:spcPct val="0"/>
              </a:spcBef>
              <a:spcAft>
                <a:spcPct val="0"/>
              </a:spcAft>
              <a:defRPr>
                <a:solidFill>
                  <a:schemeClr val="tx1"/>
                </a:solidFill>
                <a:latin typeface="Calibri" panose="020F0502020204030204"/>
              </a:defRPr>
            </a:lvl6pPr>
            <a:lvl7pPr marL="2971800" indent="-228600" defTabSz="457200" eaLnBrk="0" fontAlgn="base" hangingPunct="0">
              <a:spcBef>
                <a:spcPct val="0"/>
              </a:spcBef>
              <a:spcAft>
                <a:spcPct val="0"/>
              </a:spcAft>
              <a:defRPr>
                <a:solidFill>
                  <a:schemeClr val="tx1"/>
                </a:solidFill>
                <a:latin typeface="Calibri" panose="020F0502020204030204"/>
              </a:defRPr>
            </a:lvl7pPr>
            <a:lvl8pPr marL="3429000" indent="-228600" defTabSz="457200" eaLnBrk="0" fontAlgn="base" hangingPunct="0">
              <a:spcBef>
                <a:spcPct val="0"/>
              </a:spcBef>
              <a:spcAft>
                <a:spcPct val="0"/>
              </a:spcAft>
              <a:defRPr>
                <a:solidFill>
                  <a:schemeClr val="tx1"/>
                </a:solidFill>
                <a:latin typeface="Calibri" panose="020F0502020204030204"/>
              </a:defRPr>
            </a:lvl8pPr>
            <a:lvl9pPr marL="3886200" indent="-228600" defTabSz="457200" eaLnBrk="0" fontAlgn="base" hangingPunct="0">
              <a:spcBef>
                <a:spcPct val="0"/>
              </a:spcBef>
              <a:spcAft>
                <a:spcPct val="0"/>
              </a:spcAft>
              <a:defRPr>
                <a:solidFill>
                  <a:schemeClr val="tx1"/>
                </a:solidFill>
                <a:latin typeface="Calibri" panose="020F0502020204030204"/>
              </a:defRPr>
            </a:lvl9pPr>
          </a:lstStyle>
          <a:p>
            <a:r>
              <a:rPr lang="zh-CN" altLang="en-US" sz="2000" b="1" dirty="0">
                <a:solidFill>
                  <a:srgbClr val="000000"/>
                </a:solidFill>
                <a:latin typeface="微软雅黑" panose="020B0503020204020204" charset="-122"/>
                <a:ea typeface="微软雅黑" panose="020B0503020204020204" charset="-122"/>
                <a:sym typeface="等线" panose="02010600030101010101" charset="-122"/>
              </a:rPr>
              <a:t>民主选举</a:t>
            </a:r>
            <a:endParaRPr lang="en-US" altLang="zh-CN" sz="2000" b="1" dirty="0">
              <a:solidFill>
                <a:srgbClr val="000000"/>
              </a:solidFill>
              <a:latin typeface="微软雅黑" panose="020B0503020204020204" charset="-122"/>
              <a:ea typeface="微软雅黑" panose="020B0503020204020204" charset="-122"/>
              <a:sym typeface="等线" panose="02010600030101010101" charset="-122"/>
            </a:endParaRPr>
          </a:p>
          <a:p>
            <a:endParaRPr lang="en-US" altLang="zh-CN" sz="2000" b="1" dirty="0">
              <a:solidFill>
                <a:srgbClr val="000000"/>
              </a:solidFill>
              <a:latin typeface="微软雅黑" panose="020B0503020204020204" charset="-122"/>
              <a:ea typeface="微软雅黑" panose="020B0503020204020204" charset="-122"/>
              <a:sym typeface="等线" panose="02010600030101010101" charset="-122"/>
            </a:endParaRPr>
          </a:p>
          <a:p>
            <a:endParaRPr lang="en-US" altLang="zh-CN" sz="2000" b="1" dirty="0">
              <a:solidFill>
                <a:srgbClr val="000000"/>
              </a:solidFill>
              <a:latin typeface="微软雅黑" panose="020B0503020204020204" charset="-122"/>
              <a:ea typeface="微软雅黑" panose="020B0503020204020204" charset="-122"/>
              <a:sym typeface="等线" panose="02010600030101010101" charset="-122"/>
            </a:endParaRPr>
          </a:p>
          <a:p>
            <a:r>
              <a:rPr lang="zh-CN" altLang="en-US" sz="2000" b="1" dirty="0">
                <a:solidFill>
                  <a:srgbClr val="000000"/>
                </a:solidFill>
                <a:latin typeface="微软雅黑" panose="020B0503020204020204" charset="-122"/>
                <a:ea typeface="微软雅黑" panose="020B0503020204020204" charset="-122"/>
                <a:sym typeface="等线" panose="02010600030101010101" charset="-122"/>
              </a:rPr>
              <a:t>代表组成</a:t>
            </a:r>
            <a:endParaRPr lang="zh-CN" altLang="en-US" sz="2000" b="1" dirty="0">
              <a:solidFill>
                <a:srgbClr val="000000"/>
              </a:solidFill>
              <a:latin typeface="微软雅黑" panose="020B0503020204020204" charset="-122"/>
              <a:ea typeface="微软雅黑" panose="020B0503020204020204" charset="-122"/>
            </a:endParaRPr>
          </a:p>
        </p:txBody>
      </p:sp>
      <p:sp>
        <p:nvSpPr>
          <p:cNvPr id="1048597" name="文本框 5"/>
          <p:cNvSpPr txBox="1">
            <a:spLocks noChangeArrowheads="1"/>
          </p:cNvSpPr>
          <p:nvPr/>
        </p:nvSpPr>
        <p:spPr bwMode="auto">
          <a:xfrm>
            <a:off x="6067310" y="2746956"/>
            <a:ext cx="2413072" cy="398780"/>
          </a:xfrm>
          <a:prstGeom prst="rect">
            <a:avLst/>
          </a:prstGeom>
          <a:noFill/>
          <a:ln>
            <a:noFill/>
          </a:ln>
        </p:spPr>
        <p:txBody>
          <a:bodyPr wrap="square">
            <a:spAutoFit/>
          </a:bodyPr>
          <a:lstStyle>
            <a:lvl1pPr eaLnBrk="0" hangingPunct="0">
              <a:defRPr>
                <a:solidFill>
                  <a:schemeClr val="tx1"/>
                </a:solidFill>
                <a:latin typeface="Calibri" panose="020F0502020204030204"/>
              </a:defRPr>
            </a:lvl1pPr>
            <a:lvl2pPr marL="742950" indent="-285750" eaLnBrk="0" hangingPunct="0">
              <a:defRPr>
                <a:solidFill>
                  <a:schemeClr val="tx1"/>
                </a:solidFill>
                <a:latin typeface="Calibri" panose="020F0502020204030204"/>
              </a:defRPr>
            </a:lvl2pPr>
            <a:lvl3pPr marL="1143000" indent="-228600" eaLnBrk="0" hangingPunct="0">
              <a:defRPr>
                <a:solidFill>
                  <a:schemeClr val="tx1"/>
                </a:solidFill>
                <a:latin typeface="Calibri" panose="020F0502020204030204"/>
              </a:defRPr>
            </a:lvl3pPr>
            <a:lvl4pPr marL="1600200" indent="-228600" eaLnBrk="0" hangingPunct="0">
              <a:defRPr>
                <a:solidFill>
                  <a:schemeClr val="tx1"/>
                </a:solidFill>
                <a:latin typeface="Calibri" panose="020F0502020204030204"/>
              </a:defRPr>
            </a:lvl4pPr>
            <a:lvl5pPr marL="2057400" indent="-228600" eaLnBrk="0" hangingPunct="0">
              <a:defRPr>
                <a:solidFill>
                  <a:schemeClr val="tx1"/>
                </a:solidFill>
                <a:latin typeface="Calibri" panose="020F0502020204030204"/>
              </a:defRPr>
            </a:lvl5pPr>
            <a:lvl6pPr marL="2514600" indent="-228600" eaLnBrk="0" fontAlgn="base" hangingPunct="0">
              <a:spcBef>
                <a:spcPct val="0"/>
              </a:spcBef>
              <a:spcAft>
                <a:spcPct val="0"/>
              </a:spcAft>
              <a:defRPr>
                <a:solidFill>
                  <a:schemeClr val="tx1"/>
                </a:solidFill>
                <a:latin typeface="Calibri" panose="020F0502020204030204"/>
              </a:defRPr>
            </a:lvl6pPr>
            <a:lvl7pPr marL="2971800" indent="-228600" eaLnBrk="0" fontAlgn="base" hangingPunct="0">
              <a:spcBef>
                <a:spcPct val="0"/>
              </a:spcBef>
              <a:spcAft>
                <a:spcPct val="0"/>
              </a:spcAft>
              <a:defRPr>
                <a:solidFill>
                  <a:schemeClr val="tx1"/>
                </a:solidFill>
                <a:latin typeface="Calibri" panose="020F0502020204030204"/>
              </a:defRPr>
            </a:lvl7pPr>
            <a:lvl8pPr marL="3429000" indent="-228600" eaLnBrk="0" fontAlgn="base" hangingPunct="0">
              <a:spcBef>
                <a:spcPct val="0"/>
              </a:spcBef>
              <a:spcAft>
                <a:spcPct val="0"/>
              </a:spcAft>
              <a:defRPr>
                <a:solidFill>
                  <a:schemeClr val="tx1"/>
                </a:solidFill>
                <a:latin typeface="Calibri" panose="020F0502020204030204"/>
              </a:defRPr>
            </a:lvl8pPr>
            <a:lvl9pPr marL="3886200" indent="-228600" eaLnBrk="0" fontAlgn="base" hangingPunct="0">
              <a:spcBef>
                <a:spcPct val="0"/>
              </a:spcBef>
              <a:spcAft>
                <a:spcPct val="0"/>
              </a:spcAft>
              <a:defRPr>
                <a:solidFill>
                  <a:schemeClr val="tx1"/>
                </a:solidFill>
                <a:latin typeface="Calibri" panose="020F0502020204030204"/>
              </a:defRPr>
            </a:lvl9pPr>
          </a:lstStyle>
          <a:p>
            <a:pPr defTabSz="914400" eaLnBrk="1" hangingPunct="1"/>
            <a:r>
              <a:rPr lang="zh-CN" altLang="en-US" sz="2000" b="1" dirty="0">
                <a:solidFill>
                  <a:srgbClr val="000000"/>
                </a:solidFill>
                <a:latin typeface="微软雅黑" panose="020B0503020204020204" charset="-122"/>
                <a:ea typeface="微软雅黑" panose="020B0503020204020204" charset="-122"/>
                <a:sym typeface="等线" panose="02010600030101010101" charset="-122"/>
              </a:rPr>
              <a:t>对其负责受其监督</a:t>
            </a:r>
            <a:endParaRPr lang="zh-CN" altLang="en-US" sz="2000" b="1" dirty="0">
              <a:solidFill>
                <a:srgbClr val="000000"/>
              </a:solidFill>
              <a:latin typeface="微软雅黑" panose="020B0503020204020204" charset="-122"/>
              <a:ea typeface="微软雅黑" panose="020B0503020204020204" charset="-122"/>
            </a:endParaRPr>
          </a:p>
        </p:txBody>
      </p:sp>
      <p:sp>
        <p:nvSpPr>
          <p:cNvPr id="1048598" name="圆角矩形 8"/>
          <p:cNvSpPr/>
          <p:nvPr/>
        </p:nvSpPr>
        <p:spPr>
          <a:xfrm>
            <a:off x="8380553" y="4603038"/>
            <a:ext cx="1901552" cy="360040"/>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lang="zh-CN" altLang="en-US" b="1" noProof="1">
                <a:solidFill>
                  <a:schemeClr val="tx1"/>
                </a:solidFill>
                <a:latin typeface="微软雅黑" panose="020B0503020204020204" charset="-122"/>
                <a:ea typeface="微软雅黑" panose="020B0503020204020204" charset="-122"/>
              </a:rPr>
              <a:t>国家权力机关</a:t>
            </a:r>
            <a:endParaRPr lang="zh-CN" altLang="en-US" b="1" noProof="1">
              <a:solidFill>
                <a:schemeClr val="tx1"/>
              </a:solidFill>
              <a:latin typeface="微软雅黑" panose="020B0503020204020204" charset="-122"/>
              <a:ea typeface="微软雅黑" panose="020B0503020204020204" charset="-122"/>
            </a:endParaRPr>
          </a:p>
        </p:txBody>
      </p:sp>
      <p:sp>
        <p:nvSpPr>
          <p:cNvPr id="1048602" name="左右箭头 7"/>
          <p:cNvSpPr/>
          <p:nvPr/>
        </p:nvSpPr>
        <p:spPr>
          <a:xfrm>
            <a:off x="6137568" y="2014280"/>
            <a:ext cx="2048884" cy="484632"/>
          </a:xfrm>
          <a:prstGeom prst="leftRightArrow">
            <a:avLst/>
          </a:prstGeom>
          <a:noFill/>
          <a:ln w="3175" cap="flat" cmpd="sng" algn="ctr">
            <a:solidFill>
              <a:srgbClr val="63170E"/>
            </a:solidFill>
            <a:prstDash val="solid"/>
            <a:headEnd type="none" w="med" len="med"/>
            <a:tailEnd type="none" w="med" len="med"/>
          </a:ln>
          <a:effectLst>
            <a:outerShdw blurRad="40000" dist="20000" dir="5400000" rotWithShape="0">
              <a:srgbClr val="000000">
                <a:alpha val="38000"/>
              </a:srgbClr>
            </a:outerShdw>
          </a:effectLst>
        </p:spPr>
        <p:txBody>
          <a:bodyPr/>
          <a:lstStyle/>
          <a:p>
            <a:endParaRPr lang="zh-CN" altLang="en-US" sz="2400" b="1">
              <a:solidFill>
                <a:prstClr val="black"/>
              </a:solidFill>
              <a:latin typeface="等线" panose="02010600030101010101" charset="-122"/>
            </a:endParaRPr>
          </a:p>
        </p:txBody>
      </p:sp>
      <p:sp>
        <p:nvSpPr>
          <p:cNvPr id="2" name="文本框 1"/>
          <p:cNvSpPr txBox="1"/>
          <p:nvPr/>
        </p:nvSpPr>
        <p:spPr>
          <a:xfrm>
            <a:off x="0" y="176270"/>
            <a:ext cx="7398179" cy="523220"/>
          </a:xfrm>
          <a:prstGeom prst="rect">
            <a:avLst/>
          </a:prstGeom>
          <a:noFill/>
        </p:spPr>
        <p:txBody>
          <a:bodyPr wrap="none" rtlCol="0">
            <a:spAutoFit/>
          </a:bodyPr>
          <a:lstStyle/>
          <a:p>
            <a:r>
              <a:rPr lang="zh-CN" altLang="en-US" sz="2800" b="1" dirty="0">
                <a:solidFill>
                  <a:srgbClr val="7030A0"/>
                </a:solidFill>
                <a:latin typeface="方正粗黑宋简体" pitchFamily="2" charset="-122"/>
                <a:ea typeface="方正粗黑宋简体" pitchFamily="2" charset="-122"/>
              </a:rPr>
              <a:t>人民、人大代表、人大、国家机构之间的关系</a:t>
            </a:r>
            <a:endParaRPr lang="zh-CN" altLang="en-US" sz="2800" b="1" dirty="0">
              <a:solidFill>
                <a:srgbClr val="7030A0"/>
              </a:solidFill>
              <a:latin typeface="方正粗黑宋简体" pitchFamily="2" charset="-122"/>
              <a:ea typeface="方正粗黑宋简体" pitchFamily="2" charset="-122"/>
            </a:endParaRPr>
          </a:p>
        </p:txBody>
      </p:sp>
      <p:sp>
        <p:nvSpPr>
          <p:cNvPr id="4" name="下箭头 3"/>
          <p:cNvSpPr/>
          <p:nvPr/>
        </p:nvSpPr>
        <p:spPr>
          <a:xfrm>
            <a:off x="9085580" y="3636010"/>
            <a:ext cx="260985" cy="6870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767656" y="3732161"/>
            <a:ext cx="928459" cy="398780"/>
          </a:xfrm>
          <a:prstGeom prst="rect">
            <a:avLst/>
          </a:prstGeom>
          <a:noFill/>
        </p:spPr>
        <p:txBody>
          <a:bodyPr wrap="square" rtlCol="0">
            <a:spAutoFit/>
          </a:bodyPr>
          <a:lstStyle/>
          <a:p>
            <a:pPr eaLnBrk="0" hangingPunct="0"/>
            <a:r>
              <a:rPr lang="zh-CN" altLang="en-US" sz="2000" b="1" dirty="0">
                <a:solidFill>
                  <a:srgbClr val="000000"/>
                </a:solidFill>
                <a:latin typeface="微软雅黑" panose="020B0503020204020204" charset="-122"/>
                <a:ea typeface="微软雅黑" panose="020B0503020204020204" charset="-122"/>
              </a:rPr>
              <a:t>属   于</a:t>
            </a:r>
            <a:endParaRPr lang="zh-CN" altLang="en-US" sz="2000" b="1" dirty="0">
              <a:solidFill>
                <a:srgbClr val="000000"/>
              </a:solidFill>
              <a:latin typeface="微软雅黑" panose="020B0503020204020204" charset="-122"/>
              <a:ea typeface="微软雅黑" panose="020B0503020204020204" charset="-122"/>
            </a:endParaRPr>
          </a:p>
        </p:txBody>
      </p:sp>
      <p:sp>
        <p:nvSpPr>
          <p:cNvPr id="6" name="文本框 5"/>
          <p:cNvSpPr txBox="1"/>
          <p:nvPr/>
        </p:nvSpPr>
        <p:spPr>
          <a:xfrm>
            <a:off x="849855" y="4857563"/>
            <a:ext cx="2861534" cy="646331"/>
          </a:xfrm>
          <a:prstGeom prst="rect">
            <a:avLst/>
          </a:prstGeom>
          <a:noFill/>
        </p:spPr>
        <p:txBody>
          <a:bodyPr wrap="square" rtlCol="0">
            <a:spAutoFit/>
          </a:bodyPr>
          <a:lstStyle/>
          <a:p>
            <a:r>
              <a:rPr lang="zh-CN" altLang="en-US" b="1" dirty="0">
                <a:solidFill>
                  <a:srgbClr val="000000"/>
                </a:solidFill>
                <a:latin typeface="微软雅黑" panose="020B0503020204020204" charset="-122"/>
                <a:ea typeface="微软雅黑" panose="020B0503020204020204" charset="-122"/>
              </a:rPr>
              <a:t>国家的一切权利属于人民，</a:t>
            </a:r>
            <a:endParaRPr lang="en-US" altLang="zh-CN" b="1" dirty="0">
              <a:solidFill>
                <a:srgbClr val="000000"/>
              </a:solidFill>
              <a:latin typeface="微软雅黑" panose="020B0503020204020204" charset="-122"/>
              <a:ea typeface="微软雅黑" panose="020B0503020204020204" charset="-122"/>
            </a:endParaRPr>
          </a:p>
          <a:p>
            <a:r>
              <a:rPr lang="zh-CN" altLang="en-US" b="1" dirty="0">
                <a:solidFill>
                  <a:srgbClr val="000000"/>
                </a:solidFill>
                <a:latin typeface="微软雅黑" panose="020B0503020204020204" charset="-122"/>
                <a:ea typeface="微软雅黑" panose="020B0503020204020204" charset="-122"/>
              </a:rPr>
              <a:t>人民当家作主；</a:t>
            </a:r>
            <a:endParaRPr lang="zh-CN" altLang="en-US" sz="1600" dirty="0"/>
          </a:p>
        </p:txBody>
      </p:sp>
      <p:grpSp>
        <p:nvGrpSpPr>
          <p:cNvPr id="11" name="组合 10"/>
          <p:cNvGrpSpPr/>
          <p:nvPr/>
        </p:nvGrpSpPr>
        <p:grpSpPr>
          <a:xfrm>
            <a:off x="3843655" y="3443605"/>
            <a:ext cx="8649335" cy="2004060"/>
            <a:chOff x="6053" y="5423"/>
            <a:chExt cx="13621" cy="3156"/>
          </a:xfrm>
        </p:grpSpPr>
        <p:sp>
          <p:nvSpPr>
            <p:cNvPr id="3" name="文本框 2"/>
            <p:cNvSpPr txBox="1"/>
            <p:nvPr/>
          </p:nvSpPr>
          <p:spPr>
            <a:xfrm>
              <a:off x="7980" y="6685"/>
              <a:ext cx="1488" cy="628"/>
            </a:xfrm>
            <a:prstGeom prst="rect">
              <a:avLst/>
            </a:prstGeom>
            <a:noFill/>
          </p:spPr>
          <p:txBody>
            <a:bodyPr wrap="none" rtlCol="0">
              <a:spAutoFit/>
            </a:bodyPr>
            <a:lstStyle/>
            <a:p>
              <a:pPr algn="l" eaLnBrk="0" hangingPunct="0">
                <a:buClrTx/>
                <a:buSzTx/>
                <a:buFontTx/>
              </a:pPr>
              <a:r>
                <a:rPr lang="zh-CN" altLang="en-US" sz="2000" b="1" dirty="0">
                  <a:solidFill>
                    <a:srgbClr val="FF0000"/>
                  </a:solidFill>
                  <a:latin typeface="微软雅黑" panose="020B0503020204020204" charset="-122"/>
                  <a:ea typeface="微软雅黑" panose="020B0503020204020204" charset="-122"/>
                </a:rPr>
                <a:t>立法权</a:t>
              </a:r>
              <a:endParaRPr lang="zh-CN" altLang="en-US" sz="2000" b="1" dirty="0">
                <a:solidFill>
                  <a:srgbClr val="FF0000"/>
                </a:solidFill>
                <a:latin typeface="微软雅黑" panose="020B0503020204020204" charset="-122"/>
                <a:ea typeface="微软雅黑" panose="020B0503020204020204" charset="-122"/>
              </a:endParaRPr>
            </a:p>
          </p:txBody>
        </p:sp>
        <p:sp>
          <p:nvSpPr>
            <p:cNvPr id="7" name="文本框 6"/>
            <p:cNvSpPr txBox="1"/>
            <p:nvPr/>
          </p:nvSpPr>
          <p:spPr>
            <a:xfrm>
              <a:off x="10029" y="7997"/>
              <a:ext cx="9645" cy="582"/>
            </a:xfrm>
            <a:prstGeom prst="rect">
              <a:avLst/>
            </a:prstGeom>
            <a:noFill/>
          </p:spPr>
          <p:txBody>
            <a:bodyPr wrap="square" rtlCol="0">
              <a:spAutoFit/>
            </a:bodyPr>
            <a:lstStyle/>
            <a:p>
              <a:pPr algn="l" eaLnBrk="0" hangingPunct="0">
                <a:buClrTx/>
                <a:buSzTx/>
                <a:buFontTx/>
              </a:pPr>
              <a:r>
                <a:rPr lang="zh-CN" altLang="en-US" b="1" dirty="0">
                  <a:solidFill>
                    <a:srgbClr val="000000"/>
                  </a:solidFill>
                  <a:latin typeface="微软雅黑" panose="020B0503020204020204" charset="-122"/>
                  <a:ea typeface="微软雅黑" panose="020B0503020204020204" charset="-122"/>
                </a:rPr>
                <a:t>科学立法</a:t>
              </a:r>
              <a:r>
                <a:rPr lang="zh-CN" altLang="en-US" dirty="0">
                  <a:solidFill>
                    <a:srgbClr val="000000"/>
                  </a:solidFill>
                  <a:latin typeface="微软雅黑" panose="020B0503020204020204" charset="-122"/>
                  <a:ea typeface="微软雅黑" panose="020B0503020204020204" charset="-122"/>
                </a:rPr>
                <a:t>（使每一项法律都得到人民群众的普遍拥护。）</a:t>
              </a:r>
              <a:endParaRPr lang="zh-CN" altLang="en-US" dirty="0">
                <a:solidFill>
                  <a:srgbClr val="000000"/>
                </a:solidFill>
                <a:latin typeface="微软雅黑" panose="020B0503020204020204" charset="-122"/>
                <a:ea typeface="微软雅黑" panose="020B0503020204020204" charset="-122"/>
              </a:endParaRPr>
            </a:p>
          </p:txBody>
        </p:sp>
        <p:sp>
          <p:nvSpPr>
            <p:cNvPr id="8" name="下箭头 7"/>
            <p:cNvSpPr/>
            <p:nvPr/>
          </p:nvSpPr>
          <p:spPr>
            <a:xfrm>
              <a:off x="8519" y="5423"/>
              <a:ext cx="411" cy="10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3480000">
              <a:off x="6772" y="6611"/>
              <a:ext cx="111" cy="1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1452282" y="3098202"/>
            <a:ext cx="3033657" cy="398780"/>
          </a:xfrm>
          <a:prstGeom prst="rect">
            <a:avLst/>
          </a:prstGeom>
          <a:noFill/>
        </p:spPr>
        <p:txBody>
          <a:bodyPr wrap="square" rtlCol="0">
            <a:spAutoFit/>
          </a:bodyPr>
          <a:lstStyle/>
          <a:p>
            <a:r>
              <a:rPr lang="zh-CN" altLang="en-US" sz="2000" b="1" dirty="0">
                <a:solidFill>
                  <a:srgbClr val="C00000"/>
                </a:solidFill>
                <a:latin typeface="方正粗黑宋简体" pitchFamily="2" charset="-122"/>
                <a:ea typeface="方正粗黑宋简体" pitchFamily="2" charset="-122"/>
              </a:rPr>
              <a:t>本质：人民当家作主</a:t>
            </a:r>
            <a:endParaRPr lang="zh-CN" altLang="en-US" sz="2000" b="1" dirty="0">
              <a:solidFill>
                <a:srgbClr val="C00000"/>
              </a:solidFill>
              <a:latin typeface="方正粗黑宋简体" pitchFamily="2" charset="-122"/>
              <a:ea typeface="方正粗黑宋简体" pitchFamily="2" charset="-122"/>
            </a:endParaRPr>
          </a:p>
        </p:txBody>
      </p:sp>
      <p:sp>
        <p:nvSpPr>
          <p:cNvPr id="26" name="下箭头 25"/>
          <p:cNvSpPr/>
          <p:nvPr/>
        </p:nvSpPr>
        <p:spPr>
          <a:xfrm rot="1336325">
            <a:off x="4079681" y="3130744"/>
            <a:ext cx="161065" cy="5226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301214" y="3743661"/>
            <a:ext cx="4690334" cy="829945"/>
          </a:xfrm>
          <a:prstGeom prst="rect">
            <a:avLst/>
          </a:prstGeom>
          <a:solidFill>
            <a:schemeClr val="accent5">
              <a:lumMod val="20000"/>
              <a:lumOff val="80000"/>
            </a:schemeClr>
          </a:solidFill>
        </p:spPr>
        <p:txBody>
          <a:bodyPr wrap="square" rtlCol="0">
            <a:spAutoFit/>
          </a:bodyPr>
          <a:lstStyle/>
          <a:p>
            <a:r>
              <a:rPr lang="zh-CN" altLang="en-US" sz="1600" b="1" dirty="0">
                <a:solidFill>
                  <a:srgbClr val="FF0000"/>
                </a:solidFill>
                <a:latin typeface="微软雅黑" panose="020B0503020204020204" charset="-122"/>
                <a:ea typeface="微软雅黑" panose="020B0503020204020204" charset="-122"/>
              </a:rPr>
              <a:t>人大代表</a:t>
            </a:r>
            <a:r>
              <a:rPr lang="zh-CN" altLang="en-US" sz="1600" b="1" dirty="0">
                <a:latin typeface="微软雅黑" panose="020B0503020204020204" charset="-122"/>
                <a:ea typeface="微软雅黑" panose="020B0503020204020204" charset="-122"/>
              </a:rPr>
              <a:t>：必须与人民群众保持密切联系，听取和反映人民群众的意见和要求，努力为人民服务，对人们负责，并接受人民监督。</a:t>
            </a:r>
            <a:endParaRPr lang="zh-CN" altLang="en-US" sz="1600" b="1" dirty="0">
              <a:latin typeface="微软雅黑" panose="020B0503020204020204" charset="-122"/>
              <a:ea typeface="微软雅黑" panose="020B0503020204020204" charset="-122"/>
            </a:endParaRPr>
          </a:p>
        </p:txBody>
      </p:sp>
      <p:sp>
        <p:nvSpPr>
          <p:cNvPr id="29" name="下箭头 28"/>
          <p:cNvSpPr/>
          <p:nvPr/>
        </p:nvSpPr>
        <p:spPr>
          <a:xfrm rot="18503634">
            <a:off x="6385905" y="4431080"/>
            <a:ext cx="216188" cy="716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5"/>
          <p:cNvSpPr txBox="1"/>
          <p:nvPr/>
        </p:nvSpPr>
        <p:spPr>
          <a:xfrm>
            <a:off x="2646381" y="5380672"/>
            <a:ext cx="3055172" cy="646331"/>
          </a:xfrm>
          <a:prstGeom prst="rect">
            <a:avLst/>
          </a:prstGeom>
          <a:noFill/>
        </p:spPr>
        <p:txBody>
          <a:bodyPr wrap="square" rtlCol="0">
            <a:spAutoFit/>
          </a:bodyPr>
          <a:lstStyle/>
          <a:p>
            <a:r>
              <a:rPr lang="zh-CN" altLang="en-US" b="1" dirty="0">
                <a:solidFill>
                  <a:srgbClr val="000000"/>
                </a:solidFill>
                <a:latin typeface="微软雅黑" panose="020B0503020204020204" charset="-122"/>
                <a:ea typeface="微软雅黑" panose="020B0503020204020204" charset="-122"/>
              </a:rPr>
              <a:t>坚持党的领导、人民当家作主、依法治国的有机统一</a:t>
            </a:r>
            <a:endParaRPr lang="zh-CN" altLang="en-US" sz="1600" dirty="0"/>
          </a:p>
        </p:txBody>
      </p:sp>
      <p:sp>
        <p:nvSpPr>
          <p:cNvPr id="31" name="文本框 5"/>
          <p:cNvSpPr txBox="1"/>
          <p:nvPr/>
        </p:nvSpPr>
        <p:spPr>
          <a:xfrm>
            <a:off x="5638798" y="5435906"/>
            <a:ext cx="6553201" cy="891540"/>
          </a:xfrm>
          <a:prstGeom prst="rect">
            <a:avLst/>
          </a:prstGeom>
          <a:noFill/>
        </p:spPr>
        <p:txBody>
          <a:bodyPr wrap="square" rtlCol="0">
            <a:spAutoFit/>
          </a:bodyPr>
          <a:lstStyle/>
          <a:p>
            <a:r>
              <a:rPr lang="zh-CN" altLang="en-US" sz="2000" b="1" dirty="0">
                <a:latin typeface="微软雅黑" panose="020B0503020204020204" charset="-122"/>
                <a:ea typeface="微软雅黑" panose="020B0503020204020204" charset="-122"/>
              </a:rPr>
              <a:t>良法善治</a:t>
            </a:r>
            <a:r>
              <a:rPr lang="zh-CN" altLang="en-US" sz="2000" dirty="0">
                <a:latin typeface="方正粗黑宋简体" pitchFamily="2" charset="-122"/>
                <a:ea typeface="方正粗黑宋简体" pitchFamily="2" charset="-122"/>
              </a:rPr>
              <a:t>，</a:t>
            </a:r>
            <a:r>
              <a:rPr lang="zh-CN" altLang="en-US" sz="1600" dirty="0"/>
              <a:t>（良法反映最广大人民群众的意志和利益，反映社会发展规律，维护公民的基本权利，符合公平正义的要求，促进人与社会共同发展。 善治，公民积极参与，实现公共利益的最大化。）</a:t>
            </a:r>
            <a:endParaRPr lang="zh-CN" altLang="en-US" sz="1600" dirty="0"/>
          </a:p>
        </p:txBody>
      </p:sp>
      <p:sp>
        <p:nvSpPr>
          <p:cNvPr id="32" name="下箭头 31"/>
          <p:cNvSpPr/>
          <p:nvPr/>
        </p:nvSpPr>
        <p:spPr>
          <a:xfrm rot="1210646">
            <a:off x="4916906" y="4696522"/>
            <a:ext cx="136509" cy="646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rot="19775280">
            <a:off x="5719000" y="4736455"/>
            <a:ext cx="156126" cy="6858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0" y="6349425"/>
            <a:ext cx="12192000" cy="583565"/>
          </a:xfrm>
          <a:prstGeom prst="rect">
            <a:avLst/>
          </a:prstGeom>
          <a:noFill/>
        </p:spPr>
        <p:txBody>
          <a:bodyPr wrap="square" rtlCol="0">
            <a:spAutoFit/>
          </a:bodyPr>
          <a:lstStyle/>
          <a:p>
            <a:r>
              <a:rPr lang="zh-CN" altLang="en-US" sz="1600" b="1" dirty="0">
                <a:solidFill>
                  <a:srgbClr val="FF0000"/>
                </a:solidFill>
                <a:latin typeface="微软雅黑" panose="020B0503020204020204" charset="-122"/>
                <a:ea typeface="微软雅黑" panose="020B0503020204020204" charset="-122"/>
              </a:rPr>
              <a:t>公民积极参与立法、征求意见等活动，体现了公民积极参与民主生活</a:t>
            </a:r>
            <a:r>
              <a:rPr lang="zh-CN" altLang="en-US" sz="1600" b="1" dirty="0" smtClean="0">
                <a:solidFill>
                  <a:srgbClr val="FF0000"/>
                </a:solidFill>
                <a:latin typeface="微软雅黑" panose="020B0503020204020204" charset="-122"/>
                <a:ea typeface="微软雅黑" panose="020B0503020204020204" charset="-122"/>
              </a:rPr>
              <a:t>，民主意识不断增强，行</a:t>
            </a:r>
            <a:r>
              <a:rPr lang="zh-CN" altLang="en-US" sz="1600" b="1" dirty="0">
                <a:solidFill>
                  <a:srgbClr val="FF0000"/>
                </a:solidFill>
                <a:latin typeface="微软雅黑" panose="020B0503020204020204" charset="-122"/>
                <a:ea typeface="微软雅黑" panose="020B0503020204020204" charset="-122"/>
              </a:rPr>
              <a:t>使民主权利，积极建言献策，有利于决策的科学化和民主化，为促进我国法治建设贡献了一份力量。</a:t>
            </a:r>
            <a:endParaRPr lang="zh-CN" altLang="en-US" sz="1600" b="1" dirty="0">
              <a:solidFill>
                <a:srgbClr val="FF0000"/>
              </a:solidFill>
              <a:latin typeface="微软雅黑" panose="020B0503020204020204" charset="-122"/>
              <a:ea typeface="微软雅黑" panose="020B0503020204020204" charset="-122"/>
            </a:endParaRPr>
          </a:p>
        </p:txBody>
      </p:sp>
      <p:sp>
        <p:nvSpPr>
          <p:cNvPr id="35" name="文本框 2"/>
          <p:cNvSpPr txBox="1"/>
          <p:nvPr/>
        </p:nvSpPr>
        <p:spPr>
          <a:xfrm>
            <a:off x="364049" y="662657"/>
            <a:ext cx="5211683" cy="307777"/>
          </a:xfrm>
          <a:prstGeom prst="rect">
            <a:avLst/>
          </a:prstGeom>
          <a:noFill/>
        </p:spPr>
        <p:txBody>
          <a:bodyPr wrap="none" rtlCol="0">
            <a:spAutoFit/>
          </a:bodyPr>
          <a:lstStyle/>
          <a:p>
            <a:pPr algn="l" eaLnBrk="0" hangingPunct="0">
              <a:buClrTx/>
              <a:buSzTx/>
              <a:buFontTx/>
            </a:pPr>
            <a:r>
              <a:rPr lang="zh-CN" altLang="en-US" sz="1400" b="1" dirty="0" smtClean="0">
                <a:solidFill>
                  <a:srgbClr val="FF0000"/>
                </a:solidFill>
                <a:latin typeface="微软雅黑" panose="020B0503020204020204" charset="-122"/>
                <a:ea typeface="微软雅黑" panose="020B0503020204020204" charset="-122"/>
              </a:rPr>
              <a:t>决定权</a:t>
            </a:r>
            <a:r>
              <a:rPr lang="zh-CN" altLang="en-US" sz="1400" b="1" dirty="0" smtClean="0">
                <a:solidFill>
                  <a:srgbClr val="000000"/>
                </a:solidFill>
                <a:latin typeface="微软雅黑" panose="020B0503020204020204" charset="-122"/>
                <a:ea typeface="微软雅黑" panose="020B0503020204020204" charset="-122"/>
              </a:rPr>
              <a:t>：对重大事项的决定，如十四五规划、发展计划、草案等</a:t>
            </a:r>
            <a:endParaRPr lang="zh-CN" altLang="en-US" sz="1400" b="1" dirty="0">
              <a:solidFill>
                <a:srgbClr val="000000"/>
              </a:solidFill>
              <a:latin typeface="微软雅黑" panose="020B0503020204020204" charset="-122"/>
              <a:ea typeface="微软雅黑" panose="020B0503020204020204" charset="-122"/>
            </a:endParaRPr>
          </a:p>
        </p:txBody>
      </p:sp>
      <p:sp>
        <p:nvSpPr>
          <p:cNvPr id="36" name="文本框 2"/>
          <p:cNvSpPr txBox="1"/>
          <p:nvPr/>
        </p:nvSpPr>
        <p:spPr>
          <a:xfrm>
            <a:off x="5683359" y="605736"/>
            <a:ext cx="6677566" cy="587853"/>
          </a:xfrm>
          <a:prstGeom prst="rect">
            <a:avLst/>
          </a:prstGeom>
          <a:noFill/>
        </p:spPr>
        <p:txBody>
          <a:bodyPr wrap="square" rtlCol="0">
            <a:spAutoFit/>
          </a:bodyPr>
          <a:lstStyle/>
          <a:p>
            <a:pPr lvl="0">
              <a:lnSpc>
                <a:spcPct val="130000"/>
              </a:lnSpc>
            </a:pPr>
            <a:r>
              <a:rPr lang="zh-CN" altLang="en-US" sz="1400" b="1" dirty="0" smtClean="0">
                <a:solidFill>
                  <a:srgbClr val="FF0000"/>
                </a:solidFill>
                <a:latin typeface="微软雅黑" panose="020B0503020204020204" charset="-122"/>
                <a:ea typeface="微软雅黑" panose="020B0503020204020204" charset="-122"/>
              </a:rPr>
              <a:t>监督权</a:t>
            </a:r>
            <a:r>
              <a:rPr lang="zh-CN" altLang="en-US" sz="1400" b="1" dirty="0" smtClean="0">
                <a:solidFill>
                  <a:srgbClr val="000000"/>
                </a:solidFill>
                <a:latin typeface="微软雅黑" panose="020B0503020204020204" charset="-122"/>
                <a:ea typeface="微软雅黑" panose="020B0503020204020204" charset="-122"/>
              </a:rPr>
              <a:t>：</a:t>
            </a:r>
            <a:r>
              <a:rPr lang="zh-CN" altLang="en-US" sz="1400" b="1" dirty="0" smtClean="0">
                <a:solidFill>
                  <a:srgbClr val="294A5A"/>
                </a:solidFill>
                <a:latin typeface="微软雅黑" panose="020B0503020204020204" charset="-122"/>
                <a:ea typeface="微软雅黑" panose="020B0503020204020204" charset="-122"/>
                <a:cs typeface="Arial" panose="020B0604020202020204"/>
              </a:rPr>
              <a:t>（监督宪法和法律的实施；）（监督</a:t>
            </a:r>
            <a:r>
              <a:rPr lang="zh-CN" altLang="en-US" sz="1400" b="1" dirty="0" smtClean="0">
                <a:solidFill>
                  <a:srgbClr val="294A5A"/>
                </a:solidFill>
                <a:latin typeface="微软雅黑" panose="020B0503020204020204" charset="-122"/>
                <a:ea typeface="微软雅黑" panose="020B0503020204020204" charset="-122"/>
                <a:cs typeface="Arial" panose="020B0604020202020204"/>
              </a:rPr>
              <a:t>本机构其</a:t>
            </a:r>
            <a:r>
              <a:rPr lang="zh-CN" altLang="en-US" sz="1400" b="1" dirty="0" smtClean="0">
                <a:solidFill>
                  <a:srgbClr val="294A5A"/>
                </a:solidFill>
                <a:latin typeface="微软雅黑" panose="020B0503020204020204" charset="-122"/>
                <a:ea typeface="微软雅黑" panose="020B0503020204020204" charset="-122"/>
                <a:cs typeface="Arial" panose="020B0604020202020204"/>
              </a:rPr>
              <a:t>他国家机关的工作。）</a:t>
            </a:r>
            <a:endParaRPr lang="zh-CN" altLang="en-US" sz="1400" b="1" dirty="0" smtClean="0">
              <a:solidFill>
                <a:srgbClr val="294A5A"/>
              </a:solidFill>
              <a:latin typeface="微软雅黑" panose="020B0503020204020204" charset="-122"/>
              <a:ea typeface="微软雅黑" panose="020B0503020204020204" charset="-122"/>
              <a:cs typeface="Arial" panose="020B0604020202020204"/>
            </a:endParaRPr>
          </a:p>
          <a:p>
            <a:pPr algn="l" eaLnBrk="0" hangingPunct="0">
              <a:buClrTx/>
              <a:buSzTx/>
              <a:buFontTx/>
            </a:pPr>
            <a:r>
              <a:rPr lang="zh-CN" altLang="en-US" sz="1400" b="1" dirty="0" smtClean="0">
                <a:solidFill>
                  <a:srgbClr val="000000"/>
                </a:solidFill>
                <a:latin typeface="微软雅黑" panose="020B0503020204020204" charset="-122"/>
                <a:ea typeface="微软雅黑" panose="020B0503020204020204" charset="-122"/>
              </a:rPr>
              <a:t>               如审议政府工作报告</a:t>
            </a:r>
            <a:endParaRPr lang="zh-CN" altLang="en-US" sz="1400" b="1" dirty="0">
              <a:solidFill>
                <a:srgbClr val="000000"/>
              </a:solidFill>
              <a:latin typeface="微软雅黑" panose="020B0503020204020204" charset="-122"/>
              <a:ea typeface="微软雅黑" panose="020B0503020204020204" charset="-122"/>
            </a:endParaRPr>
          </a:p>
        </p:txBody>
      </p:sp>
      <p:sp>
        <p:nvSpPr>
          <p:cNvPr id="37" name="文本框 2"/>
          <p:cNvSpPr txBox="1"/>
          <p:nvPr/>
        </p:nvSpPr>
        <p:spPr>
          <a:xfrm>
            <a:off x="406280" y="980309"/>
            <a:ext cx="4673074" cy="307777"/>
          </a:xfrm>
          <a:prstGeom prst="rect">
            <a:avLst/>
          </a:prstGeom>
          <a:noFill/>
        </p:spPr>
        <p:txBody>
          <a:bodyPr wrap="none" rtlCol="0">
            <a:spAutoFit/>
          </a:bodyPr>
          <a:lstStyle/>
          <a:p>
            <a:pPr eaLnBrk="0" hangingPunct="0"/>
            <a:r>
              <a:rPr lang="zh-CN" altLang="en-US" sz="1400" b="1" dirty="0" smtClean="0">
                <a:solidFill>
                  <a:srgbClr val="FF0000"/>
                </a:solidFill>
                <a:latin typeface="微软雅黑" panose="020B0503020204020204" charset="-122"/>
                <a:ea typeface="微软雅黑" panose="020B0503020204020204" charset="-122"/>
              </a:rPr>
              <a:t>任免权</a:t>
            </a:r>
            <a:r>
              <a:rPr lang="zh-CN" altLang="en-US" sz="1400" b="1" dirty="0" smtClean="0">
                <a:solidFill>
                  <a:srgbClr val="000000"/>
                </a:solidFill>
                <a:latin typeface="微软雅黑" panose="020B0503020204020204" charset="-122"/>
                <a:ea typeface="微软雅黑" panose="020B0503020204020204" charset="-122"/>
              </a:rPr>
              <a:t>：</a:t>
            </a:r>
            <a:r>
              <a:rPr lang="zh-CN" altLang="en-US" sz="1400" b="1" dirty="0" smtClean="0">
                <a:solidFill>
                  <a:srgbClr val="294A5A"/>
                </a:solidFill>
                <a:latin typeface="微软雅黑" panose="020B0503020204020204" charset="-122"/>
                <a:ea typeface="微软雅黑" panose="020B0503020204020204" charset="-122"/>
              </a:rPr>
              <a:t>选举、决定、罢免国家机关领导人员及组成人员</a:t>
            </a:r>
            <a:endParaRPr lang="zh-CN" altLang="en-US" sz="1400" b="1" dirty="0">
              <a:solidFill>
                <a:srgbClr val="000000"/>
              </a:solidFill>
              <a:latin typeface="微软雅黑" panose="020B0503020204020204" charset="-122"/>
              <a:ea typeface="微软雅黑" panose="020B0503020204020204" charset="-122"/>
            </a:endParaRPr>
          </a:p>
        </p:txBody>
      </p:sp>
      <p:sp>
        <p:nvSpPr>
          <p:cNvPr id="39" name="上箭头 38"/>
          <p:cNvSpPr/>
          <p:nvPr/>
        </p:nvSpPr>
        <p:spPr>
          <a:xfrm>
            <a:off x="5442333" y="980501"/>
            <a:ext cx="165253" cy="3525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5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5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85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85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48602"/>
                                        </p:tgtEl>
                                        <p:attrNameLst>
                                          <p:attrName>style.visibility</p:attrName>
                                        </p:attrNameLst>
                                      </p:cBhvr>
                                      <p:to>
                                        <p:strVal val="visible"/>
                                      </p:to>
                                    </p:set>
                                    <p:anim calcmode="lin" valueType="num">
                                      <p:cBhvr additive="base">
                                        <p:cTn id="23" dur="500" fill="hold"/>
                                        <p:tgtEl>
                                          <p:spTgt spid="1048602"/>
                                        </p:tgtEl>
                                        <p:attrNameLst>
                                          <p:attrName>ppt_x</p:attrName>
                                        </p:attrNameLst>
                                      </p:cBhvr>
                                      <p:tavLst>
                                        <p:tav tm="0">
                                          <p:val>
                                            <p:strVal val="#ppt_x"/>
                                          </p:val>
                                        </p:tav>
                                        <p:tav tm="100000">
                                          <p:val>
                                            <p:strVal val="#ppt_x"/>
                                          </p:val>
                                        </p:tav>
                                      </p:tavLst>
                                    </p:anim>
                                    <p:anim calcmode="lin" valueType="num">
                                      <p:cBhvr additive="base">
                                        <p:cTn id="24" dur="500" fill="hold"/>
                                        <p:tgtEl>
                                          <p:spTgt spid="104860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485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485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48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7" grpId="0" bldLvl="0" animBg="1"/>
      <p:bldP spid="1048589" grpId="0"/>
      <p:bldP spid="1048593" grpId="0" bldLvl="0" animBg="1"/>
      <p:bldP spid="1048595" grpId="0" bldLvl="0" animBg="1"/>
      <p:bldP spid="1048596" grpId="0"/>
      <p:bldP spid="1048597" grpId="0"/>
      <p:bldP spid="1048598" grpId="0" bldLvl="0" animBg="1"/>
      <p:bldP spid="1048602" grpId="0" bldLvl="0" animBg="1"/>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31140" y="228600"/>
            <a:ext cx="11536680" cy="6400800"/>
          </a:xfrm>
          <a:prstGeom prst="rect">
            <a:avLst/>
          </a:prstGeom>
          <a:noFill/>
          <a:ln w="9525">
            <a:noFill/>
          </a:ln>
        </p:spPr>
        <p:txBody>
          <a:bodyPr wrap="square">
            <a:spAutoFit/>
          </a:bodyPr>
          <a:p>
            <a:pPr indent="0"/>
            <a:r>
              <a:rPr lang="zh-CN" b="0">
                <a:ea typeface="黑体" panose="02010609060101010101" charset="-122"/>
              </a:rPr>
              <a:t>一、综合理解题（12分）</a:t>
            </a:r>
            <a:endParaRPr lang="en-US" b="1">
              <a:latin typeface="宋体" panose="02010600030101010101" pitchFamily="2" charset="-122"/>
            </a:endParaRPr>
          </a:p>
          <a:p>
            <a:pPr indent="0"/>
            <a:r>
              <a:rPr lang="en-US" sz="2800" b="1">
                <a:latin typeface="微软雅黑" panose="020B0503020204020204" charset="-122"/>
                <a:ea typeface="微软雅黑" panose="020B0503020204020204" charset="-122"/>
                <a:cs typeface="微软雅黑" panose="020B0503020204020204" charset="-122"/>
              </a:rPr>
              <a:t>1.</a:t>
            </a:r>
            <a:r>
              <a:rPr lang="zh-CN" sz="2800" b="1">
                <a:latin typeface="微软雅黑" panose="020B0503020204020204" charset="-122"/>
                <a:ea typeface="微软雅黑" panose="020B0503020204020204" charset="-122"/>
                <a:cs typeface="微软雅黑" panose="020B0503020204020204" charset="-122"/>
              </a:rPr>
              <a:t>【答案示例】</a:t>
            </a:r>
            <a:r>
              <a:rPr lang="en-US" sz="2800" b="0">
                <a:latin typeface="微软雅黑" panose="020B0503020204020204" charset="-122"/>
                <a:ea typeface="微软雅黑" panose="020B0503020204020204" charset="-122"/>
                <a:cs typeface="微软雅黑" panose="020B0503020204020204" charset="-122"/>
              </a:rPr>
              <a:t>   </a:t>
            </a:r>
            <a:r>
              <a:rPr lang="en-US" sz="2800" b="0">
                <a:solidFill>
                  <a:srgbClr val="000000"/>
                </a:solidFill>
                <a:latin typeface="微软雅黑" panose="020B0503020204020204" charset="-122"/>
                <a:ea typeface="微软雅黑" panose="020B0503020204020204" charset="-122"/>
                <a:cs typeface="微软雅黑" panose="020B0503020204020204" charset="-122"/>
              </a:rPr>
              <a:t>①</a:t>
            </a:r>
            <a:r>
              <a:rPr lang="zh-CN" sz="2800" b="0">
                <a:latin typeface="微软雅黑" panose="020B0503020204020204" charset="-122"/>
                <a:ea typeface="微软雅黑" panose="020B0503020204020204" charset="-122"/>
                <a:cs typeface="微软雅黑" panose="020B0503020204020204" charset="-122"/>
              </a:rPr>
              <a:t>监督权</a:t>
            </a:r>
            <a:r>
              <a:rPr lang="en-US" sz="2800" b="0">
                <a:latin typeface="微软雅黑" panose="020B0503020204020204" charset="-122"/>
                <a:ea typeface="微软雅黑" panose="020B0503020204020204" charset="-122"/>
                <a:cs typeface="微软雅黑" panose="020B0503020204020204" charset="-122"/>
              </a:rPr>
              <a:t> </a:t>
            </a:r>
            <a:r>
              <a:rPr lang="en-US" sz="2800" b="0">
                <a:solidFill>
                  <a:srgbClr val="000000"/>
                </a:solidFill>
                <a:latin typeface="微软雅黑" panose="020B0503020204020204" charset="-122"/>
                <a:ea typeface="微软雅黑" panose="020B0503020204020204" charset="-122"/>
                <a:cs typeface="微软雅黑" panose="020B0503020204020204" charset="-122"/>
              </a:rPr>
              <a:t>  ②</a:t>
            </a:r>
            <a:r>
              <a:rPr lang="en-US" sz="2800" b="0">
                <a:latin typeface="微软雅黑" panose="020B0503020204020204" charset="-122"/>
                <a:ea typeface="微软雅黑" panose="020B0503020204020204" charset="-122"/>
                <a:cs typeface="微软雅黑" panose="020B0503020204020204" charset="-122"/>
              </a:rPr>
              <a:t> </a:t>
            </a:r>
            <a:r>
              <a:rPr lang="zh-CN" sz="2800" b="0">
                <a:latin typeface="微软雅黑" panose="020B0503020204020204" charset="-122"/>
                <a:ea typeface="微软雅黑" panose="020B0503020204020204" charset="-122"/>
                <a:cs typeface="微软雅黑" panose="020B0503020204020204" charset="-122"/>
              </a:rPr>
              <a:t>立法权</a:t>
            </a:r>
            <a:r>
              <a:rPr lang="en-US" sz="2800" b="0">
                <a:latin typeface="微软雅黑" panose="020B0503020204020204" charset="-122"/>
                <a:ea typeface="微软雅黑" panose="020B0503020204020204" charset="-122"/>
                <a:cs typeface="微软雅黑" panose="020B0503020204020204" charset="-122"/>
              </a:rPr>
              <a:t> </a:t>
            </a:r>
            <a:r>
              <a:rPr lang="zh-CN" sz="2800" b="0">
                <a:latin typeface="微软雅黑" panose="020B0503020204020204" charset="-122"/>
                <a:ea typeface="微软雅黑" panose="020B0503020204020204" charset="-122"/>
                <a:cs typeface="微软雅黑" panose="020B0503020204020204" charset="-122"/>
              </a:rPr>
              <a:t>（</a:t>
            </a:r>
            <a:r>
              <a:rPr lang="en-US" sz="2800" b="0">
                <a:latin typeface="微软雅黑" panose="020B0503020204020204" charset="-122"/>
                <a:ea typeface="微软雅黑" panose="020B0503020204020204" charset="-122"/>
                <a:cs typeface="微软雅黑" panose="020B0503020204020204" charset="-122"/>
              </a:rPr>
              <a:t>4</a:t>
            </a:r>
            <a:r>
              <a:rPr lang="zh-CN" sz="2800" b="0">
                <a:latin typeface="微软雅黑" panose="020B0503020204020204" charset="-122"/>
                <a:ea typeface="微软雅黑" panose="020B0503020204020204" charset="-122"/>
                <a:cs typeface="微软雅黑" panose="020B0503020204020204" charset="-122"/>
              </a:rPr>
              <a:t>分）</a:t>
            </a:r>
            <a:r>
              <a:rPr lang="en-US" sz="2800" b="1">
                <a:latin typeface="微软雅黑" panose="020B0503020204020204" charset="-122"/>
                <a:ea typeface="微软雅黑" panose="020B0503020204020204" charset="-122"/>
                <a:cs typeface="微软雅黑" panose="020B0503020204020204" charset="-122"/>
              </a:rPr>
              <a:t>2.</a:t>
            </a:r>
            <a:r>
              <a:rPr lang="zh-CN" sz="2800" b="1">
                <a:latin typeface="微软雅黑" panose="020B0503020204020204" charset="-122"/>
                <a:ea typeface="微软雅黑" panose="020B0503020204020204" charset="-122"/>
                <a:cs typeface="微软雅黑" panose="020B0503020204020204" charset="-122"/>
              </a:rPr>
              <a:t>【答案示例】</a:t>
            </a:r>
            <a:r>
              <a:rPr lang="en-US" sz="2800" b="1">
                <a:latin typeface="微软雅黑" panose="020B0503020204020204" charset="-122"/>
                <a:ea typeface="微软雅黑" panose="020B0503020204020204" charset="-122"/>
                <a:cs typeface="微软雅黑" panose="020B0503020204020204" charset="-122"/>
              </a:rPr>
              <a:t> </a:t>
            </a:r>
            <a:endParaRPr lang="zh-CN" sz="2800" b="0">
              <a:latin typeface="微软雅黑" panose="020B0503020204020204" charset="-122"/>
              <a:ea typeface="微软雅黑" panose="020B0503020204020204" charset="-122"/>
              <a:cs typeface="微软雅黑" panose="020B0503020204020204" charset="-122"/>
            </a:endParaRPr>
          </a:p>
          <a:p>
            <a:pPr indent="0"/>
            <a:r>
              <a:rPr lang="en-US" altLang="zh-CN" sz="2800" b="0">
                <a:solidFill>
                  <a:srgbClr val="FF0000"/>
                </a:solidFill>
                <a:latin typeface="微软雅黑" panose="020B0503020204020204" charset="-122"/>
                <a:ea typeface="微软雅黑" panose="020B0503020204020204" charset="-122"/>
                <a:cs typeface="微软雅黑" panose="020B0503020204020204" charset="-122"/>
              </a:rPr>
              <a:t>       </a:t>
            </a:r>
            <a:r>
              <a:rPr lang="zh-CN" sz="2800" b="0">
                <a:solidFill>
                  <a:srgbClr val="FF0000"/>
                </a:solidFill>
                <a:latin typeface="微软雅黑" panose="020B0503020204020204" charset="-122"/>
                <a:ea typeface="微软雅黑" panose="020B0503020204020204" charset="-122"/>
                <a:cs typeface="微软雅黑" panose="020B0503020204020204" charset="-122"/>
              </a:rPr>
              <a:t>宪法</a:t>
            </a:r>
            <a:r>
              <a:rPr lang="zh-CN" sz="2800" b="0">
                <a:latin typeface="微软雅黑" panose="020B0503020204020204" charset="-122"/>
                <a:ea typeface="微软雅黑" panose="020B0503020204020204" charset="-122"/>
                <a:cs typeface="微软雅黑" panose="020B0503020204020204" charset="-122"/>
              </a:rPr>
              <a:t>的规定确认了我国的</a:t>
            </a:r>
            <a:r>
              <a:rPr lang="zh-CN" sz="2800" b="0">
                <a:solidFill>
                  <a:srgbClr val="FF0000"/>
                </a:solidFill>
                <a:latin typeface="微软雅黑" panose="020B0503020204020204" charset="-122"/>
                <a:ea typeface="微软雅黑" panose="020B0503020204020204" charset="-122"/>
                <a:cs typeface="微软雅黑" panose="020B0503020204020204" charset="-122"/>
              </a:rPr>
              <a:t>国家性质</a:t>
            </a:r>
            <a:r>
              <a:rPr lang="zh-CN" sz="2800" b="0">
                <a:latin typeface="微软雅黑" panose="020B0503020204020204" charset="-122"/>
                <a:ea typeface="微软雅黑" panose="020B0503020204020204" charset="-122"/>
                <a:cs typeface="微软雅黑" panose="020B0503020204020204" charset="-122"/>
              </a:rPr>
              <a:t>，通过一切权力属于人民的</a:t>
            </a:r>
            <a:r>
              <a:rPr lang="zh-CN" sz="2800" b="0">
                <a:solidFill>
                  <a:srgbClr val="FF0000"/>
                </a:solidFill>
                <a:latin typeface="微软雅黑" panose="020B0503020204020204" charset="-122"/>
                <a:ea typeface="微软雅黑" panose="020B0503020204020204" charset="-122"/>
                <a:cs typeface="微软雅黑" panose="020B0503020204020204" charset="-122"/>
              </a:rPr>
              <a:t>宪法原则</a:t>
            </a:r>
            <a:r>
              <a:rPr lang="zh-CN" sz="2800" b="0">
                <a:latin typeface="微软雅黑" panose="020B0503020204020204" charset="-122"/>
                <a:ea typeface="微软雅黑" panose="020B0503020204020204" charset="-122"/>
                <a:cs typeface="微软雅黑" panose="020B0503020204020204" charset="-122"/>
              </a:rPr>
              <a:t>，保证人民当家作主。</a:t>
            </a:r>
            <a:endParaRPr lang="zh-CN" sz="2800" b="0">
              <a:latin typeface="微软雅黑" panose="020B0503020204020204" charset="-122"/>
              <a:ea typeface="微软雅黑" panose="020B0503020204020204" charset="-122"/>
              <a:cs typeface="微软雅黑" panose="020B0503020204020204" charset="-122"/>
            </a:endParaRPr>
          </a:p>
          <a:p>
            <a:pPr indent="0"/>
            <a:r>
              <a:rPr lang="en-US" altLang="zh-CN" sz="2800" b="0">
                <a:solidFill>
                  <a:srgbClr val="FF0000"/>
                </a:solidFill>
                <a:latin typeface="微软雅黑" panose="020B0503020204020204" charset="-122"/>
                <a:ea typeface="微软雅黑" panose="020B0503020204020204" charset="-122"/>
                <a:cs typeface="微软雅黑" panose="020B0503020204020204" charset="-122"/>
              </a:rPr>
              <a:t>       </a:t>
            </a:r>
            <a:r>
              <a:rPr lang="zh-CN" sz="2800" b="0">
                <a:solidFill>
                  <a:srgbClr val="FF0000"/>
                </a:solidFill>
                <a:latin typeface="微软雅黑" panose="020B0503020204020204" charset="-122"/>
                <a:ea typeface="微软雅黑" panose="020B0503020204020204" charset="-122"/>
                <a:cs typeface="微软雅黑" panose="020B0503020204020204" charset="-122"/>
              </a:rPr>
              <a:t>人大代表由人民民主选举产生</a:t>
            </a:r>
            <a:r>
              <a:rPr lang="zh-CN" sz="2800" b="0">
                <a:latin typeface="微软雅黑" panose="020B0503020204020204" charset="-122"/>
                <a:ea typeface="微软雅黑" panose="020B0503020204020204" charset="-122"/>
                <a:cs typeface="微软雅黑" panose="020B0503020204020204" charset="-122"/>
              </a:rPr>
              <a:t>，体现我国通过人民代表大会制度保障人民当家作主，我国的民主最广泛、最真实、最管用的民主，也是全过程人民民主的生动实践。</a:t>
            </a:r>
            <a:r>
              <a:rPr lang="zh-CN" sz="2800" b="0">
                <a:solidFill>
                  <a:srgbClr val="FF0000"/>
                </a:solidFill>
                <a:latin typeface="微软雅黑" panose="020B0503020204020204" charset="-122"/>
                <a:ea typeface="微软雅黑" panose="020B0503020204020204" charset="-122"/>
                <a:cs typeface="微软雅黑" panose="020B0503020204020204" charset="-122"/>
              </a:rPr>
              <a:t>人大代表</a:t>
            </a:r>
            <a:r>
              <a:rPr lang="zh-CN" sz="2800" b="0">
                <a:latin typeface="微软雅黑" panose="020B0503020204020204" charset="-122"/>
                <a:ea typeface="微软雅黑" panose="020B0503020204020204" charset="-122"/>
                <a:cs typeface="微软雅黑" panose="020B0503020204020204" charset="-122"/>
              </a:rPr>
              <a:t>们关心百姓的切身利益，体现了人大代表与人民群众保持密切联系，为人民服务，对人民负责，维护人民的根本利益，保障人民当家作主。</a:t>
            </a:r>
            <a:endParaRPr lang="zh-CN" sz="2800" b="0">
              <a:latin typeface="微软雅黑" panose="020B0503020204020204" charset="-122"/>
              <a:ea typeface="微软雅黑" panose="020B0503020204020204" charset="-122"/>
              <a:cs typeface="微软雅黑" panose="020B0503020204020204" charset="-122"/>
            </a:endParaRPr>
          </a:p>
          <a:p>
            <a:pPr indent="0"/>
            <a:r>
              <a:rPr lang="en-US" altLang="zh-CN" sz="2800" b="0">
                <a:latin typeface="微软雅黑" panose="020B0503020204020204" charset="-122"/>
                <a:ea typeface="微软雅黑" panose="020B0503020204020204" charset="-122"/>
                <a:cs typeface="微软雅黑" panose="020B0503020204020204" charset="-122"/>
              </a:rPr>
              <a:t>       </a:t>
            </a:r>
            <a:r>
              <a:rPr lang="zh-CN" sz="2800" b="0">
                <a:latin typeface="微软雅黑" panose="020B0503020204020204" charset="-122"/>
                <a:ea typeface="微软雅黑" panose="020B0503020204020204" charset="-122"/>
                <a:cs typeface="微软雅黑" panose="020B0503020204020204" charset="-122"/>
              </a:rPr>
              <a:t>网民积极参与“我向总理说句话”建言征集活动，体现了网民通过</a:t>
            </a:r>
            <a:r>
              <a:rPr lang="zh-CN" sz="2800" b="0">
                <a:solidFill>
                  <a:srgbClr val="FF0000"/>
                </a:solidFill>
                <a:latin typeface="微软雅黑" panose="020B0503020204020204" charset="-122"/>
                <a:ea typeface="微软雅黑" panose="020B0503020204020204" charset="-122"/>
                <a:cs typeface="微软雅黑" panose="020B0503020204020204" charset="-122"/>
              </a:rPr>
              <a:t>行使民主权利，维护自身的合法权益</a:t>
            </a:r>
            <a:r>
              <a:rPr lang="zh-CN" sz="2800" b="0">
                <a:latin typeface="微软雅黑" panose="020B0503020204020204" charset="-122"/>
                <a:ea typeface="微软雅黑" panose="020B0503020204020204" charset="-122"/>
                <a:cs typeface="微软雅黑" panose="020B0503020204020204" charset="-122"/>
              </a:rPr>
              <a:t>，决策方认真听取各方意见，集中明智，促进决策的科学化，尊重人民主体地位，其本质是人民当家作主。</a:t>
            </a:r>
            <a:r>
              <a:rPr lang="en-US" sz="2800" b="0">
                <a:latin typeface="微软雅黑" panose="020B0503020204020204" charset="-122"/>
                <a:ea typeface="微软雅黑" panose="020B0503020204020204" charset="-122"/>
                <a:cs typeface="微软雅黑" panose="020B0503020204020204" charset="-122"/>
              </a:rPr>
              <a:t>       </a:t>
            </a:r>
            <a:r>
              <a:rPr lang="zh-CN" sz="2800" b="0">
                <a:latin typeface="微软雅黑" panose="020B0503020204020204" charset="-122"/>
                <a:ea typeface="微软雅黑" panose="020B0503020204020204" charset="-122"/>
                <a:cs typeface="微软雅黑" panose="020B0503020204020204" charset="-122"/>
              </a:rPr>
              <a:t>我们要依法积极参与国家政治生活，担当起国家主人应尽的责任，依法参与公共事务，在实践中逐步增强民主意识。（8分）</a:t>
            </a:r>
            <a:endParaRPr lang="zh-CN" altLang="en-US" sz="2800" b="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71780" y="203835"/>
            <a:ext cx="11489690" cy="922020"/>
          </a:xfrm>
          <a:prstGeom prst="rect">
            <a:avLst/>
          </a:prstGeom>
          <a:noFill/>
          <a:ln w="9525">
            <a:noFill/>
          </a:ln>
        </p:spPr>
        <p:txBody>
          <a:bodyPr wrap="square">
            <a:spAutoFit/>
          </a:bodyPr>
          <a:p>
            <a:pPr indent="0"/>
            <a:r>
              <a:rPr lang="zh-CN" b="1">
                <a:ea typeface="宋体" panose="02010600030101010101" pitchFamily="2" charset="-122"/>
              </a:rPr>
              <a:t>二、时政探究题（10分）</a:t>
            </a:r>
            <a:r>
              <a:rPr lang="zh-CN" b="0">
                <a:solidFill>
                  <a:srgbClr val="000000"/>
                </a:solidFill>
                <a:ea typeface="宋体" panose="02010600030101010101" pitchFamily="2" charset="-122"/>
              </a:rPr>
              <a:t>习近平总书记在党的二十大报告中强调“推进文化自信自强，铸就社会主义文化新辉煌。”《“十四五”文化发展规划》指出，加强文物保护利用，树牢保护历史文化遗产责任重大的观念，增强对历史文物的敬畏之心。</a:t>
            </a:r>
            <a:endParaRPr lang="zh-CN" altLang="en-US" b="0">
              <a:solidFill>
                <a:srgbClr val="000000"/>
              </a:solidFill>
              <a:ea typeface="宋体" panose="02010600030101010101" pitchFamily="2" charset="-122"/>
            </a:endParaRPr>
          </a:p>
        </p:txBody>
      </p:sp>
      <p:pic>
        <p:nvPicPr>
          <p:cNvPr id="1073742862" name="图片 1073742861"/>
          <p:cNvPicPr>
            <a:picLocks noChangeAspect="1"/>
          </p:cNvPicPr>
          <p:nvPr>
            <p:custDataLst>
              <p:tags r:id="rId1"/>
            </p:custDataLst>
          </p:nvPr>
        </p:nvPicPr>
        <p:blipFill>
          <a:blip r:embed="rId2"/>
          <a:stretch>
            <a:fillRect/>
          </a:stretch>
        </p:blipFill>
        <p:spPr>
          <a:xfrm>
            <a:off x="1991995" y="1521460"/>
            <a:ext cx="7112635" cy="3321050"/>
          </a:xfrm>
          <a:prstGeom prst="rect">
            <a:avLst/>
          </a:prstGeom>
          <a:noFill/>
          <a:ln w="9525">
            <a:noFill/>
          </a:ln>
        </p:spPr>
      </p:pic>
      <p:sp>
        <p:nvSpPr>
          <p:cNvPr id="2" name="文本框 1"/>
          <p:cNvSpPr txBox="1"/>
          <p:nvPr/>
        </p:nvSpPr>
        <p:spPr>
          <a:xfrm>
            <a:off x="272415" y="4842510"/>
            <a:ext cx="11721465" cy="337185"/>
          </a:xfrm>
          <a:prstGeom prst="rect">
            <a:avLst/>
          </a:prstGeom>
          <a:noFill/>
          <a:ln w="9525">
            <a:noFill/>
          </a:ln>
        </p:spPr>
        <p:txBody>
          <a:bodyPr wrap="square">
            <a:spAutoFit/>
          </a:bodyPr>
          <a:p>
            <a:pPr indent="241300"/>
            <a:r>
              <a:rPr lang="zh-CN" sz="1600" b="0">
                <a:solidFill>
                  <a:srgbClr val="333333"/>
                </a:solidFill>
                <a:ea typeface="宋体" panose="02010600030101010101" pitchFamily="2" charset="-122"/>
              </a:rPr>
              <a:t>注：文物机构是文物保护、管理和收藏机构，在文物的宣传、研究、收藏和文化遗产的保护中发挥着重要作用。</a:t>
            </a:r>
            <a:endParaRPr lang="zh-CN" altLang="en-US" sz="1600" b="0">
              <a:solidFill>
                <a:srgbClr val="333333"/>
              </a:solidFill>
              <a:ea typeface="宋体" panose="02010600030101010101" pitchFamily="2" charset="-122"/>
            </a:endParaRPr>
          </a:p>
        </p:txBody>
      </p:sp>
      <p:sp>
        <p:nvSpPr>
          <p:cNvPr id="3" name="文本框 2"/>
          <p:cNvSpPr txBox="1"/>
          <p:nvPr/>
        </p:nvSpPr>
        <p:spPr>
          <a:xfrm>
            <a:off x="745490" y="5417820"/>
            <a:ext cx="9921875" cy="368300"/>
          </a:xfrm>
          <a:prstGeom prst="rect">
            <a:avLst/>
          </a:prstGeom>
          <a:noFill/>
          <a:ln w="9525">
            <a:noFill/>
          </a:ln>
        </p:spPr>
        <p:txBody>
          <a:bodyPr wrap="square">
            <a:spAutoFit/>
          </a:bodyPr>
          <a:p>
            <a:pPr indent="266700"/>
            <a:r>
              <a:rPr lang="zh-CN" b="0">
                <a:solidFill>
                  <a:srgbClr val="000000"/>
                </a:solidFill>
                <a:ea typeface="宋体" panose="02010600030101010101" pitchFamily="2" charset="-122"/>
              </a:rPr>
              <a:t>3.从图表中可以获得怎样的结论？其依据是什么？（4分）</a:t>
            </a:r>
            <a:endParaRPr lang="zh-CN" altLang="en-US" b="0">
              <a:solidFill>
                <a:srgbClr val="000000"/>
              </a:solidFill>
              <a:ea typeface="宋体" panose="02010600030101010101" pitchFamily="2" charset="-122"/>
            </a:endParaRPr>
          </a:p>
        </p:txBody>
      </p:sp>
      <p:sp>
        <p:nvSpPr>
          <p:cNvPr id="4" name="文本框 3"/>
          <p:cNvSpPr txBox="1"/>
          <p:nvPr/>
        </p:nvSpPr>
        <p:spPr>
          <a:xfrm>
            <a:off x="338455" y="5786120"/>
            <a:ext cx="11853545" cy="706755"/>
          </a:xfrm>
          <a:prstGeom prst="rect">
            <a:avLst/>
          </a:prstGeom>
          <a:noFill/>
          <a:ln w="9525">
            <a:noFill/>
          </a:ln>
        </p:spPr>
        <p:txBody>
          <a:bodyPr wrap="square">
            <a:spAutoFit/>
          </a:bodyPr>
          <a:p>
            <a:pPr indent="266700"/>
            <a:r>
              <a:rPr lang="en-US" altLang="zh-CN" sz="2000" b="1">
                <a:latin typeface="微软雅黑" panose="020B0503020204020204" charset="-122"/>
                <a:ea typeface="微软雅黑" panose="020B0503020204020204" charset="-122"/>
                <a:cs typeface="微软雅黑" panose="020B0503020204020204" charset="-122"/>
              </a:rPr>
              <a:t> </a:t>
            </a:r>
            <a:r>
              <a:rPr lang="zh-CN" sz="2000" b="1">
                <a:solidFill>
                  <a:srgbClr val="FF0000"/>
                </a:solidFill>
                <a:latin typeface="微软雅黑" panose="020B0503020204020204" charset="-122"/>
                <a:ea typeface="微软雅黑" panose="020B0503020204020204" charset="-122"/>
                <a:cs typeface="微软雅黑" panose="020B0503020204020204" charset="-122"/>
              </a:rPr>
              <a:t>结论：</a:t>
            </a:r>
            <a:r>
              <a:rPr lang="zh-CN" sz="2000" b="1">
                <a:latin typeface="微软雅黑" panose="020B0503020204020204" charset="-122"/>
                <a:ea typeface="微软雅黑" panose="020B0503020204020204" charset="-122"/>
                <a:cs typeface="微软雅黑" panose="020B0503020204020204" charset="-122"/>
              </a:rPr>
              <a:t>我国</a:t>
            </a:r>
            <a:r>
              <a:rPr lang="zh-CN" sz="2000" b="1">
                <a:solidFill>
                  <a:srgbClr val="00B0F0"/>
                </a:solidFill>
                <a:latin typeface="微软雅黑" panose="020B0503020204020204" charset="-122"/>
                <a:ea typeface="微软雅黑" panose="020B0503020204020204" charset="-122"/>
                <a:cs typeface="微软雅黑" panose="020B0503020204020204" charset="-122"/>
              </a:rPr>
              <a:t>重视文物保护，坚定文化自信自强</a:t>
            </a:r>
            <a:r>
              <a:rPr lang="zh-CN" sz="2000" b="1">
                <a:latin typeface="微软雅黑" panose="020B0503020204020204" charset="-122"/>
                <a:ea typeface="微软雅黑" panose="020B0503020204020204" charset="-122"/>
                <a:cs typeface="微软雅黑" panose="020B0503020204020204" charset="-122"/>
              </a:rPr>
              <a:t>，</a:t>
            </a:r>
            <a:r>
              <a:rPr lang="zh-CN" sz="2000" b="1">
                <a:gradFill>
                  <a:gsLst>
                    <a:gs pos="0">
                      <a:srgbClr val="7B32B2"/>
                    </a:gs>
                    <a:gs pos="100000">
                      <a:srgbClr val="401A5D"/>
                    </a:gs>
                  </a:gsLst>
                  <a:lin scaled="0"/>
                </a:gradFill>
                <a:latin typeface="微软雅黑" panose="020B0503020204020204" charset="-122"/>
                <a:ea typeface="微软雅黑" panose="020B0503020204020204" charset="-122"/>
                <a:cs typeface="微软雅黑" panose="020B0503020204020204" charset="-122"/>
              </a:rPr>
              <a:t>发展中国特色社会主义文化</a:t>
            </a:r>
            <a:r>
              <a:rPr lang="zh-CN" sz="2000" b="1">
                <a:latin typeface="微软雅黑" panose="020B0503020204020204" charset="-122"/>
                <a:ea typeface="微软雅黑" panose="020B0503020204020204" charset="-122"/>
                <a:cs typeface="微软雅黑" panose="020B0503020204020204" charset="-122"/>
              </a:rPr>
              <a:t>。</a:t>
            </a:r>
            <a:endParaRPr lang="zh-CN" sz="2000" b="1">
              <a:latin typeface="微软雅黑" panose="020B0503020204020204" charset="-122"/>
              <a:ea typeface="微软雅黑" panose="020B0503020204020204" charset="-122"/>
              <a:cs typeface="微软雅黑" panose="020B0503020204020204" charset="-122"/>
            </a:endParaRPr>
          </a:p>
          <a:p>
            <a:pPr indent="266700"/>
            <a:r>
              <a:rPr lang="en-US" altLang="zh-CN" sz="2000" b="1">
                <a:latin typeface="微软雅黑" panose="020B0503020204020204" charset="-122"/>
                <a:ea typeface="微软雅黑" panose="020B0503020204020204" charset="-122"/>
                <a:cs typeface="微软雅黑" panose="020B0503020204020204" charset="-122"/>
              </a:rPr>
              <a:t>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rPr>
              <a:t> </a:t>
            </a:r>
            <a:r>
              <a:rPr lang="zh-CN" sz="2000" b="1">
                <a:solidFill>
                  <a:srgbClr val="FF0000"/>
                </a:solidFill>
                <a:latin typeface="微软雅黑" panose="020B0503020204020204" charset="-122"/>
                <a:ea typeface="微软雅黑" panose="020B0503020204020204" charset="-122"/>
                <a:cs typeface="微软雅黑" panose="020B0503020204020204" charset="-122"/>
              </a:rPr>
              <a:t>依据：</a:t>
            </a:r>
            <a:r>
              <a:rPr lang="zh-CN" sz="2000" b="1">
                <a:latin typeface="微软雅黑" panose="020B0503020204020204" charset="-122"/>
                <a:ea typeface="微软雅黑" panose="020B0503020204020204" charset="-122"/>
                <a:cs typeface="微软雅黑" panose="020B0503020204020204" charset="-122"/>
              </a:rPr>
              <a:t>我国文物机构数从2011年的5728个增加到2021年的10545个，总体呈上升趋势。（4分）</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709420" y="2220595"/>
            <a:ext cx="2232025" cy="7785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gradFill>
                  <a:gsLst>
                    <a:gs pos="0">
                      <a:srgbClr val="E30000"/>
                    </a:gs>
                    <a:gs pos="100000">
                      <a:srgbClr val="760303"/>
                    </a:gs>
                  </a:gsLst>
                  <a:lin scaled="0"/>
                </a:gradFill>
              </a:rPr>
              <a:t>结论：</a:t>
            </a:r>
            <a:endParaRPr lang="zh-CN" altLang="en-US" sz="2000" b="1">
              <a:gradFill>
                <a:gsLst>
                  <a:gs pos="0">
                    <a:srgbClr val="E30000"/>
                  </a:gs>
                  <a:gs pos="100000">
                    <a:srgbClr val="760303"/>
                  </a:gs>
                </a:gsLst>
                <a:lin scaled="0"/>
              </a:gradFill>
            </a:endParaRPr>
          </a:p>
          <a:p>
            <a:pPr algn="ctr"/>
            <a:r>
              <a:rPr lang="zh-CN" altLang="en-US" sz="2000" b="1">
                <a:gradFill>
                  <a:gsLst>
                    <a:gs pos="0">
                      <a:srgbClr val="E30000"/>
                    </a:gs>
                    <a:gs pos="100000">
                      <a:srgbClr val="760303"/>
                    </a:gs>
                  </a:gsLst>
                  <a:lin scaled="0"/>
                </a:gradFill>
              </a:rPr>
              <a:t>透过现象得出本质</a:t>
            </a:r>
            <a:endParaRPr lang="zh-CN" altLang="en-US" sz="2000" b="1">
              <a:gradFill>
                <a:gsLst>
                  <a:gs pos="0">
                    <a:srgbClr val="E30000"/>
                  </a:gs>
                  <a:gs pos="100000">
                    <a:srgbClr val="760303"/>
                  </a:gs>
                </a:gsLst>
                <a:lin scaled="0"/>
              </a:gradFill>
            </a:endParaRPr>
          </a:p>
        </p:txBody>
      </p:sp>
      <p:sp>
        <p:nvSpPr>
          <p:cNvPr id="4" name="矩形 3"/>
          <p:cNvSpPr/>
          <p:nvPr>
            <p:custDataLst>
              <p:tags r:id="rId1"/>
            </p:custDataLst>
          </p:nvPr>
        </p:nvSpPr>
        <p:spPr>
          <a:xfrm>
            <a:off x="1727200" y="4585970"/>
            <a:ext cx="2141220" cy="6934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rPr>
              <a:t>依据：</a:t>
            </a:r>
            <a:endParaRPr lang="zh-CN" altLang="en-US" sz="2000" b="1">
              <a:solidFill>
                <a:srgbClr val="FF0000"/>
              </a:solidFill>
            </a:endParaRPr>
          </a:p>
          <a:p>
            <a:pPr algn="ctr"/>
            <a:r>
              <a:rPr lang="zh-CN" altLang="en-US" sz="2000" b="1">
                <a:solidFill>
                  <a:srgbClr val="FF0000"/>
                </a:solidFill>
              </a:rPr>
              <a:t>现象，眼见为实</a:t>
            </a:r>
            <a:endParaRPr lang="zh-CN" altLang="en-US" sz="2000" b="1">
              <a:solidFill>
                <a:srgbClr val="FF0000"/>
              </a:solidFill>
            </a:endParaRPr>
          </a:p>
        </p:txBody>
      </p:sp>
      <p:sp>
        <p:nvSpPr>
          <p:cNvPr id="5" name="圆角矩形 4"/>
          <p:cNvSpPr/>
          <p:nvPr/>
        </p:nvSpPr>
        <p:spPr>
          <a:xfrm>
            <a:off x="1569720" y="1092200"/>
            <a:ext cx="9610725" cy="57213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gradFill>
                  <a:gsLst>
                    <a:gs pos="0">
                      <a:srgbClr val="14CD68"/>
                    </a:gs>
                    <a:gs pos="100000">
                      <a:srgbClr val="0B6E38"/>
                    </a:gs>
                  </a:gsLst>
                  <a:lin scaled="0"/>
                </a:gradFill>
              </a:rPr>
              <a:t>注意事项：把背景材料、图表、图标注释综合起来看得出正确的结论</a:t>
            </a:r>
            <a:endParaRPr lang="zh-CN" altLang="en-US" sz="2400" b="1">
              <a:gradFill>
                <a:gsLst>
                  <a:gs pos="0">
                    <a:srgbClr val="14CD68"/>
                  </a:gs>
                  <a:gs pos="100000">
                    <a:srgbClr val="0B6E38"/>
                  </a:gs>
                </a:gsLst>
                <a:lin scaled="0"/>
              </a:gradFill>
            </a:endParaRPr>
          </a:p>
        </p:txBody>
      </p:sp>
      <p:sp>
        <p:nvSpPr>
          <p:cNvPr id="6" name="椭圆 5"/>
          <p:cNvSpPr/>
          <p:nvPr/>
        </p:nvSpPr>
        <p:spPr>
          <a:xfrm>
            <a:off x="4063365" y="2209165"/>
            <a:ext cx="7823200" cy="7054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gradFill>
                  <a:gsLst>
                    <a:gs pos="0">
                      <a:srgbClr val="E30000"/>
                    </a:gs>
                    <a:gs pos="100000">
                      <a:srgbClr val="760303"/>
                    </a:gs>
                  </a:gsLst>
                  <a:lin scaled="0"/>
                </a:gradFill>
              </a:rPr>
              <a:t>概括材料</a:t>
            </a:r>
            <a:r>
              <a:rPr lang="zh-CN" altLang="en-US" sz="2000" b="1">
                <a:gradFill>
                  <a:gsLst>
                    <a:gs pos="0">
                      <a:srgbClr val="7B32B2"/>
                    </a:gs>
                    <a:gs pos="100000">
                      <a:srgbClr val="401A5D"/>
                    </a:gs>
                  </a:gsLst>
                  <a:lin scaled="0"/>
                </a:gradFill>
              </a:rPr>
              <a:t>（对某方面的重视、取得什么样的成就）</a:t>
            </a:r>
            <a:r>
              <a:rPr lang="en-US" altLang="zh-CN" sz="2000" b="1">
                <a:gradFill>
                  <a:gsLst>
                    <a:gs pos="0">
                      <a:srgbClr val="14CD68"/>
                    </a:gs>
                    <a:gs pos="100000">
                      <a:srgbClr val="0B6E38"/>
                    </a:gs>
                  </a:gsLst>
                  <a:lin scaled="0"/>
                </a:gradFill>
              </a:rPr>
              <a:t>+</a:t>
            </a:r>
            <a:r>
              <a:rPr lang="zh-CN" altLang="en-US" sz="2000" b="1">
                <a:gradFill>
                  <a:gsLst>
                    <a:gs pos="0">
                      <a:srgbClr val="FE4444"/>
                    </a:gs>
                    <a:gs pos="100000">
                      <a:srgbClr val="832B2B"/>
                    </a:gs>
                  </a:gsLst>
                  <a:lin scaled="0"/>
                </a:gradFill>
              </a:rPr>
              <a:t>教材知识点</a:t>
            </a:r>
            <a:r>
              <a:rPr lang="zh-CN" altLang="en-US" sz="2000" b="1">
                <a:gradFill>
                  <a:gsLst>
                    <a:gs pos="0">
                      <a:srgbClr val="14CD68"/>
                    </a:gs>
                    <a:gs pos="100000">
                      <a:srgbClr val="0B6E38"/>
                    </a:gs>
                  </a:gsLst>
                  <a:lin scaled="0"/>
                </a:gradFill>
              </a:rPr>
              <a:t>（能联系尽可能联系到教材知识点）</a:t>
            </a:r>
            <a:endParaRPr lang="zh-CN" altLang="en-US" sz="2000" b="1">
              <a:gradFill>
                <a:gsLst>
                  <a:gs pos="0">
                    <a:srgbClr val="14CD68"/>
                  </a:gs>
                  <a:gs pos="100000">
                    <a:srgbClr val="0B6E38"/>
                  </a:gs>
                </a:gsLst>
                <a:lin scaled="0"/>
              </a:gradFill>
            </a:endParaRPr>
          </a:p>
        </p:txBody>
      </p:sp>
      <p:sp>
        <p:nvSpPr>
          <p:cNvPr id="7" name="圆角矩形 6"/>
          <p:cNvSpPr/>
          <p:nvPr/>
        </p:nvSpPr>
        <p:spPr>
          <a:xfrm>
            <a:off x="4100195" y="4658995"/>
            <a:ext cx="6387465" cy="6203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gradFill>
                  <a:gsLst>
                    <a:gs pos="0">
                      <a:srgbClr val="E30000"/>
                    </a:gs>
                    <a:gs pos="100000">
                      <a:srgbClr val="760303"/>
                    </a:gs>
                  </a:gsLst>
                  <a:lin scaled="0"/>
                </a:gradFill>
              </a:rPr>
              <a:t>时间段</a:t>
            </a:r>
            <a:r>
              <a:rPr lang="en-US" altLang="zh-CN" sz="2400" b="1">
                <a:gradFill>
                  <a:gsLst>
                    <a:gs pos="0">
                      <a:srgbClr val="E30000"/>
                    </a:gs>
                    <a:gs pos="100000">
                      <a:srgbClr val="760303"/>
                    </a:gs>
                  </a:gsLst>
                  <a:lin scaled="0"/>
                </a:gradFill>
              </a:rPr>
              <a:t>+</a:t>
            </a:r>
            <a:r>
              <a:rPr lang="zh-CN" altLang="en-US" sz="2400" b="1">
                <a:gradFill>
                  <a:gsLst>
                    <a:gs pos="0">
                      <a:srgbClr val="E30000"/>
                    </a:gs>
                    <a:gs pos="100000">
                      <a:srgbClr val="760303"/>
                    </a:gs>
                  </a:gsLst>
                  <a:lin scaled="0"/>
                </a:gradFill>
              </a:rPr>
              <a:t>变量（主体）</a:t>
            </a:r>
            <a:r>
              <a:rPr lang="en-US" altLang="zh-CN" sz="2400" b="1">
                <a:gradFill>
                  <a:gsLst>
                    <a:gs pos="0">
                      <a:srgbClr val="E30000"/>
                    </a:gs>
                    <a:gs pos="100000">
                      <a:srgbClr val="760303"/>
                    </a:gs>
                  </a:gsLst>
                  <a:lin scaled="0"/>
                </a:gradFill>
              </a:rPr>
              <a:t>+</a:t>
            </a:r>
            <a:r>
              <a:rPr lang="zh-CN" altLang="en-US" sz="2400" b="1">
                <a:gradFill>
                  <a:gsLst>
                    <a:gs pos="0">
                      <a:srgbClr val="E30000"/>
                    </a:gs>
                    <a:gs pos="100000">
                      <a:srgbClr val="760303"/>
                    </a:gs>
                  </a:gsLst>
                  <a:lin scaled="0"/>
                </a:gradFill>
              </a:rPr>
              <a:t>趋势</a:t>
            </a:r>
            <a:r>
              <a:rPr lang="en-US" altLang="zh-CN" sz="2400" b="1">
                <a:gradFill>
                  <a:gsLst>
                    <a:gs pos="0">
                      <a:srgbClr val="E30000"/>
                    </a:gs>
                    <a:gs pos="100000">
                      <a:srgbClr val="760303"/>
                    </a:gs>
                  </a:gsLst>
                  <a:lin scaled="0"/>
                </a:gradFill>
              </a:rPr>
              <a:t>+</a:t>
            </a:r>
            <a:r>
              <a:rPr lang="zh-CN" altLang="en-US" sz="2400" b="1">
                <a:gradFill>
                  <a:gsLst>
                    <a:gs pos="0">
                      <a:srgbClr val="E30000"/>
                    </a:gs>
                    <a:gs pos="100000">
                      <a:srgbClr val="760303"/>
                    </a:gs>
                  </a:gsLst>
                  <a:lin scaled="0"/>
                </a:gradFill>
              </a:rPr>
              <a:t>突出数值</a:t>
            </a:r>
            <a:endParaRPr lang="zh-CN" altLang="en-US" sz="2400" b="1">
              <a:gradFill>
                <a:gsLst>
                  <a:gs pos="0">
                    <a:srgbClr val="E30000"/>
                  </a:gs>
                  <a:gs pos="100000">
                    <a:srgbClr val="760303"/>
                  </a:gs>
                </a:gsLst>
                <a:lin scaled="0"/>
              </a:gradFill>
            </a:endParaRPr>
          </a:p>
        </p:txBody>
      </p:sp>
      <p:sp>
        <p:nvSpPr>
          <p:cNvPr id="10" name="圆角矩形 9"/>
          <p:cNvSpPr/>
          <p:nvPr/>
        </p:nvSpPr>
        <p:spPr>
          <a:xfrm>
            <a:off x="1057910" y="3561080"/>
            <a:ext cx="10402570"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chemeClr val="bg1"/>
                </a:solidFill>
              </a:rPr>
              <a:t>思考路径：由依据推导出结论，如呈现的趋势说明了什么？为什么会呈现这样的趋势？</a:t>
            </a:r>
            <a:endParaRPr lang="zh-CN" altLang="en-US" sz="2000" b="1">
              <a:solidFill>
                <a:schemeClr val="bg1"/>
              </a:solidFill>
            </a:endParaRPr>
          </a:p>
        </p:txBody>
      </p:sp>
      <p:sp>
        <p:nvSpPr>
          <p:cNvPr id="11" name="文本框 10"/>
          <p:cNvSpPr txBox="1"/>
          <p:nvPr/>
        </p:nvSpPr>
        <p:spPr>
          <a:xfrm>
            <a:off x="364490" y="130810"/>
            <a:ext cx="2689225" cy="521970"/>
          </a:xfrm>
          <a:prstGeom prst="rect">
            <a:avLst/>
          </a:prstGeom>
          <a:noFill/>
        </p:spPr>
        <p:txBody>
          <a:bodyPr wrap="square" rtlCol="0">
            <a:spAutoFit/>
          </a:bodyPr>
          <a:p>
            <a:r>
              <a:rPr lang="zh-CN" altLang="en-US" sz="2800" b="1"/>
              <a:t>时政探究题</a:t>
            </a:r>
            <a:endParaRPr lang="zh-CN" altLang="en-US" sz="2800" b="1"/>
          </a:p>
        </p:txBody>
      </p:sp>
      <p:sp>
        <p:nvSpPr>
          <p:cNvPr id="2" name="上弧形箭头 1"/>
          <p:cNvSpPr/>
          <p:nvPr/>
        </p:nvSpPr>
        <p:spPr>
          <a:xfrm rot="16200000">
            <a:off x="-365125" y="3331845"/>
            <a:ext cx="2397125" cy="7785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68935" y="331470"/>
            <a:ext cx="11418570" cy="1938020"/>
          </a:xfrm>
          <a:prstGeom prst="rect">
            <a:avLst/>
          </a:prstGeom>
          <a:noFill/>
          <a:ln w="9525">
            <a:noFill/>
          </a:ln>
        </p:spPr>
        <p:txBody>
          <a:bodyPr wrap="square">
            <a:spAutoFit/>
          </a:bodyPr>
          <a:p>
            <a:pPr indent="26670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    </a:t>
            </a:r>
            <a:r>
              <a:rPr lang="zh-CN" sz="2000" b="1">
                <a:solidFill>
                  <a:srgbClr val="000000"/>
                </a:solidFill>
                <a:latin typeface="微软雅黑" panose="020B0503020204020204" charset="-122"/>
                <a:ea typeface="微软雅黑" panose="020B0503020204020204" charset="-122"/>
                <a:cs typeface="微软雅黑" panose="020B0503020204020204" charset="-122"/>
              </a:rPr>
              <a:t>为了解我国社会主义文化的发展，有同学查阅到相关资料：“十三五”时期，中央财政落实和完善文化财税政策，共投入1.83万亿元；我国不断加强对外文化交流和多层次文明对话，举办亚洲文明对话大会，开展中国文化年、旅游年等活动；我国非遗保护传承和开发利用等各个领域的数字化发展逐渐发展成为新潮流、新趋势。4.据此，同学坚信中国特色社会主义文化必将铸就新辉煌。综合运用学科内容，结合上述材料，说明他充满信心的理由。（6分）</a:t>
            </a:r>
            <a:endParaRPr lang="zh-CN" altLang="en-US" sz="2000" b="1">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29260" y="2543175"/>
            <a:ext cx="11358245" cy="3476625"/>
          </a:xfrm>
          <a:prstGeom prst="rect">
            <a:avLst/>
          </a:prstGeom>
          <a:noFill/>
          <a:ln w="9525">
            <a:noFill/>
          </a:ln>
        </p:spPr>
        <p:txBody>
          <a:bodyPr wrap="square">
            <a:spAutoFit/>
          </a:bodyPr>
          <a:p>
            <a:pPr indent="0"/>
            <a:r>
              <a:rPr lang="en-US" sz="2800" b="1">
                <a:latin typeface="微软雅黑" panose="020B0503020204020204" charset="-122"/>
                <a:ea typeface="微软雅黑" panose="020B0503020204020204" charset="-122"/>
                <a:cs typeface="微软雅黑" panose="020B0503020204020204" charset="-122"/>
              </a:rPr>
              <a:t>4.</a:t>
            </a:r>
            <a:r>
              <a:rPr lang="zh-CN" sz="2800" b="1">
                <a:latin typeface="微软雅黑" panose="020B0503020204020204" charset="-122"/>
                <a:ea typeface="微软雅黑" panose="020B0503020204020204" charset="-122"/>
                <a:cs typeface="微软雅黑" panose="020B0503020204020204" charset="-122"/>
              </a:rPr>
              <a:t>【答案示例】</a:t>
            </a:r>
            <a:endParaRPr lang="zh-CN" sz="2800" b="0">
              <a:latin typeface="微软雅黑" panose="020B0503020204020204" charset="-122"/>
              <a:ea typeface="微软雅黑" panose="020B0503020204020204" charset="-122"/>
              <a:cs typeface="微软雅黑" panose="020B0503020204020204" charset="-122"/>
            </a:endParaRPr>
          </a:p>
          <a:p>
            <a:pPr indent="0"/>
            <a:r>
              <a:rPr lang="en-US" altLang="zh-CN" sz="2400" b="0">
                <a:latin typeface="微软雅黑" panose="020B0503020204020204" charset="-122"/>
                <a:ea typeface="微软雅黑" panose="020B0503020204020204" charset="-122"/>
                <a:cs typeface="微软雅黑" panose="020B0503020204020204" charset="-122"/>
              </a:rPr>
              <a:t>       </a:t>
            </a:r>
            <a:r>
              <a:rPr lang="zh-CN" sz="2400" b="0">
                <a:gradFill>
                  <a:gsLst>
                    <a:gs pos="0">
                      <a:srgbClr val="FE4444"/>
                    </a:gs>
                    <a:gs pos="100000">
                      <a:srgbClr val="832B2B"/>
                    </a:gs>
                  </a:gsLst>
                  <a:lin scaled="0"/>
                </a:gradFill>
                <a:latin typeface="微软雅黑" panose="020B0503020204020204" charset="-122"/>
                <a:ea typeface="微软雅黑" panose="020B0503020204020204" charset="-122"/>
                <a:cs typeface="微软雅黑" panose="020B0503020204020204" charset="-122"/>
              </a:rPr>
              <a:t>党和政府坚定文化自信，发展中国特色社会主义文化。</a:t>
            </a:r>
            <a:r>
              <a:rPr lang="zh-CN" sz="2400" b="0">
                <a:solidFill>
                  <a:srgbClr val="00B0F0"/>
                </a:solidFill>
                <a:latin typeface="微软雅黑" panose="020B0503020204020204" charset="-122"/>
                <a:ea typeface="微软雅黑" panose="020B0503020204020204" charset="-122"/>
                <a:cs typeface="微软雅黑" panose="020B0503020204020204" charset="-122"/>
              </a:rPr>
              <a:t>通过制定《“十四五”文化发展规划》为推进中国特色社会主义文化提供了</a:t>
            </a:r>
            <a:r>
              <a:rPr lang="zh-CN" sz="2400" b="0">
                <a:solidFill>
                  <a:srgbClr val="FF0000"/>
                </a:solidFill>
                <a:latin typeface="微软雅黑" panose="020B0503020204020204" charset="-122"/>
                <a:ea typeface="微软雅黑" panose="020B0503020204020204" charset="-122"/>
                <a:cs typeface="微软雅黑" panose="020B0503020204020204" charset="-122"/>
              </a:rPr>
              <a:t>政策保障</a:t>
            </a:r>
            <a:r>
              <a:rPr lang="zh-CN" sz="2400" b="0">
                <a:latin typeface="微软雅黑" panose="020B0503020204020204" charset="-122"/>
                <a:ea typeface="微软雅黑" panose="020B0503020204020204" charset="-122"/>
                <a:cs typeface="微软雅黑" panose="020B0503020204020204" charset="-122"/>
              </a:rPr>
              <a:t>；</a:t>
            </a:r>
            <a:r>
              <a:rPr lang="zh-CN" sz="2400" b="0">
                <a:solidFill>
                  <a:srgbClr val="00B0F0"/>
                </a:solidFill>
                <a:latin typeface="微软雅黑" panose="020B0503020204020204" charset="-122"/>
                <a:ea typeface="微软雅黑" panose="020B0503020204020204" charset="-122"/>
                <a:cs typeface="微软雅黑" panose="020B0503020204020204" charset="-122"/>
              </a:rPr>
              <a:t>通过中央财政支持为推进中国特色社会主义文化发展奠定了坚实的</a:t>
            </a:r>
            <a:r>
              <a:rPr lang="zh-CN" sz="2400" b="0">
                <a:solidFill>
                  <a:srgbClr val="FF0000"/>
                </a:solidFill>
                <a:latin typeface="微软雅黑" panose="020B0503020204020204" charset="-122"/>
                <a:ea typeface="微软雅黑" panose="020B0503020204020204" charset="-122"/>
                <a:cs typeface="微软雅黑" panose="020B0503020204020204" charset="-122"/>
              </a:rPr>
              <a:t>物质基础</a:t>
            </a:r>
            <a:r>
              <a:rPr lang="zh-CN" sz="2400" b="0">
                <a:latin typeface="微软雅黑" panose="020B0503020204020204" charset="-122"/>
                <a:ea typeface="微软雅黑" panose="020B0503020204020204" charset="-122"/>
                <a:cs typeface="微软雅黑" panose="020B0503020204020204" charset="-122"/>
              </a:rPr>
              <a:t>；不断加强对外文化交流和多层次文明对话，在与其他国家的深度互动中，坚持</a:t>
            </a:r>
            <a:r>
              <a:rPr lang="zh-CN" sz="2400" b="0">
                <a:solidFill>
                  <a:srgbClr val="FF0000"/>
                </a:solidFill>
                <a:latin typeface="微软雅黑" panose="020B0503020204020204" charset="-122"/>
                <a:ea typeface="微软雅黑" panose="020B0503020204020204" charset="-122"/>
                <a:cs typeface="微软雅黑" panose="020B0503020204020204" charset="-122"/>
              </a:rPr>
              <a:t>以我为主，兼收并蓄，在交流互鉴中发展中国特色社会主义文化</a:t>
            </a:r>
            <a:r>
              <a:rPr lang="zh-CN" sz="2400" b="0">
                <a:latin typeface="微软雅黑" panose="020B0503020204020204" charset="-122"/>
                <a:ea typeface="微软雅黑" panose="020B0503020204020204" charset="-122"/>
                <a:cs typeface="微软雅黑" panose="020B0503020204020204" charset="-122"/>
              </a:rPr>
              <a:t>；通过传统非遗文化技艺与数字科技相结合，</a:t>
            </a:r>
            <a:r>
              <a:rPr lang="zh-CN" sz="2400" b="0">
                <a:solidFill>
                  <a:srgbClr val="FF0000"/>
                </a:solidFill>
                <a:latin typeface="微软雅黑" panose="020B0503020204020204" charset="-122"/>
                <a:ea typeface="微软雅黑" panose="020B0503020204020204" charset="-122"/>
                <a:cs typeface="微软雅黑" panose="020B0503020204020204" charset="-122"/>
              </a:rPr>
              <a:t>推动中华优秀传统文化创造性转化、创新性发展，推动源自中华优秀传统文化的社会主义文化的发展。</a:t>
            </a:r>
            <a:endParaRPr lang="zh-CN" sz="2400" b="0">
              <a:solidFill>
                <a:srgbClr val="FF0000"/>
              </a:solidFill>
              <a:latin typeface="微软雅黑" panose="020B0503020204020204" charset="-122"/>
              <a:ea typeface="微软雅黑" panose="020B0503020204020204" charset="-122"/>
              <a:cs typeface="微软雅黑" panose="020B0503020204020204" charset="-122"/>
            </a:endParaRPr>
          </a:p>
          <a:p>
            <a:pPr indent="0"/>
            <a:r>
              <a:rPr lang="en-US" altLang="zh-CN" sz="2400" b="0">
                <a:latin typeface="微软雅黑" panose="020B0503020204020204" charset="-122"/>
                <a:ea typeface="微软雅黑" panose="020B0503020204020204" charset="-122"/>
                <a:cs typeface="微软雅黑" panose="020B0503020204020204" charset="-122"/>
              </a:rPr>
              <a:t>       </a:t>
            </a:r>
            <a:r>
              <a:rPr lang="zh-CN" sz="2400" b="0">
                <a:solidFill>
                  <a:srgbClr val="00B050"/>
                </a:solidFill>
                <a:latin typeface="微软雅黑" panose="020B0503020204020204" charset="-122"/>
                <a:ea typeface="微软雅黑" panose="020B0503020204020204" charset="-122"/>
                <a:cs typeface="微软雅黑" panose="020B0503020204020204" charset="-122"/>
              </a:rPr>
              <a:t>据于此，小金同学坚信中国特色社会主义文化必将铸就新辉煌。</a:t>
            </a:r>
            <a:r>
              <a:rPr lang="zh-CN" sz="2400" b="0">
                <a:latin typeface="微软雅黑" panose="020B0503020204020204" charset="-122"/>
                <a:ea typeface="微软雅黑" panose="020B0503020204020204" charset="-122"/>
                <a:cs typeface="微软雅黑" panose="020B0503020204020204" charset="-122"/>
              </a:rPr>
              <a:t>（6分）   </a:t>
            </a:r>
            <a:endParaRPr lang="zh-CN" altLang="en-US" sz="2400" b="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207010" y="6092825"/>
            <a:ext cx="11692255" cy="706755"/>
          </a:xfrm>
          <a:prstGeom prst="rect">
            <a:avLst/>
          </a:prstGeom>
          <a:noFill/>
        </p:spPr>
        <p:txBody>
          <a:bodyPr wrap="square" rtlCol="0">
            <a:spAutoFit/>
          </a:bodyPr>
          <a:p>
            <a:r>
              <a:rPr lang="zh-CN" altLang="en-US" sz="2000" b="1">
                <a:solidFill>
                  <a:srgbClr val="7030A0"/>
                </a:solidFill>
                <a:latin typeface="微软雅黑" panose="020B0503020204020204" charset="-122"/>
                <a:ea typeface="微软雅黑" panose="020B0503020204020204" charset="-122"/>
                <a:cs typeface="微软雅黑" panose="020B0503020204020204" charset="-122"/>
              </a:rPr>
              <a:t>总结归纳：看到经济、财政等投入</a:t>
            </a:r>
            <a:r>
              <a:rPr lang="en-US" altLang="zh-CN" sz="2000" b="1">
                <a:solidFill>
                  <a:srgbClr val="7030A0"/>
                </a:solidFill>
                <a:latin typeface="微软雅黑" panose="020B0503020204020204" charset="-122"/>
                <a:ea typeface="微软雅黑" panose="020B0503020204020204" charset="-122"/>
                <a:cs typeface="微软雅黑" panose="020B0503020204020204" charset="-122"/>
              </a:rPr>
              <a:t>——</a:t>
            </a:r>
            <a:r>
              <a:rPr lang="zh-CN" altLang="en-US" sz="2000" b="1">
                <a:solidFill>
                  <a:srgbClr val="7030A0"/>
                </a:solidFill>
                <a:latin typeface="微软雅黑" panose="020B0503020204020204" charset="-122"/>
                <a:ea typeface="微软雅黑" panose="020B0503020204020204" charset="-122"/>
                <a:cs typeface="微软雅黑" panose="020B0503020204020204" charset="-122"/>
              </a:rPr>
              <a:t>物质基础</a:t>
            </a:r>
            <a:r>
              <a:rPr lang="en-US" altLang="zh-CN" sz="2000" b="1">
                <a:solidFill>
                  <a:srgbClr val="7030A0"/>
                </a:solidFill>
                <a:latin typeface="微软雅黑" panose="020B0503020204020204" charset="-122"/>
                <a:ea typeface="微软雅黑" panose="020B0503020204020204" charset="-122"/>
                <a:cs typeface="微软雅黑" panose="020B0503020204020204" charset="-122"/>
              </a:rPr>
              <a:t>/</a:t>
            </a:r>
            <a:r>
              <a:rPr lang="zh-CN" altLang="en-US" sz="2000" b="1">
                <a:solidFill>
                  <a:srgbClr val="7030A0"/>
                </a:solidFill>
                <a:latin typeface="微软雅黑" panose="020B0503020204020204" charset="-122"/>
                <a:ea typeface="微软雅黑" panose="020B0503020204020204" charset="-122"/>
                <a:cs typeface="微软雅黑" panose="020B0503020204020204" charset="-122"/>
              </a:rPr>
              <a:t>经济基础；法律类</a:t>
            </a:r>
            <a:r>
              <a:rPr lang="en-US" altLang="zh-CN" sz="2000" b="1">
                <a:solidFill>
                  <a:srgbClr val="7030A0"/>
                </a:solidFill>
                <a:latin typeface="微软雅黑" panose="020B0503020204020204" charset="-122"/>
                <a:ea typeface="微软雅黑" panose="020B0503020204020204" charset="-122"/>
                <a:cs typeface="微软雅黑" panose="020B0503020204020204" charset="-122"/>
              </a:rPr>
              <a:t>——</a:t>
            </a:r>
            <a:r>
              <a:rPr lang="zh-CN" altLang="en-US" sz="2000" b="1">
                <a:solidFill>
                  <a:srgbClr val="7030A0"/>
                </a:solidFill>
                <a:latin typeface="微软雅黑" panose="020B0503020204020204" charset="-122"/>
                <a:ea typeface="微软雅黑" panose="020B0503020204020204" charset="-122"/>
                <a:cs typeface="微软雅黑" panose="020B0503020204020204" charset="-122"/>
              </a:rPr>
              <a:t>法治保障；文件、纲要、意见、规划等</a:t>
            </a:r>
            <a:r>
              <a:rPr lang="en-US" altLang="zh-CN" sz="2000" b="1">
                <a:solidFill>
                  <a:srgbClr val="7030A0"/>
                </a:solidFill>
                <a:latin typeface="微软雅黑" panose="020B0503020204020204" charset="-122"/>
                <a:ea typeface="微软雅黑" panose="020B0503020204020204" charset="-122"/>
                <a:cs typeface="微软雅黑" panose="020B0503020204020204" charset="-122"/>
              </a:rPr>
              <a:t>——</a:t>
            </a:r>
            <a:r>
              <a:rPr lang="zh-CN" altLang="en-US" sz="2000" b="1">
                <a:solidFill>
                  <a:srgbClr val="7030A0"/>
                </a:solidFill>
                <a:latin typeface="微软雅黑" panose="020B0503020204020204" charset="-122"/>
                <a:ea typeface="微软雅黑" panose="020B0503020204020204" charset="-122"/>
                <a:cs typeface="微软雅黑" panose="020B0503020204020204" charset="-122"/>
              </a:rPr>
              <a:t>政策保障</a:t>
            </a:r>
            <a:endParaRPr lang="zh-CN" altLang="en-US" sz="2000" b="1">
              <a:solidFill>
                <a:srgbClr val="7030A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46125" y="549275"/>
            <a:ext cx="10699750" cy="5539105"/>
          </a:xfrm>
          <a:prstGeom prst="rect">
            <a:avLst/>
          </a:prstGeom>
          <a:noFill/>
          <a:ln w="9525">
            <a:noFill/>
          </a:ln>
        </p:spPr>
        <p:txBody>
          <a:bodyPr wrap="square">
            <a:spAutoFit/>
          </a:bodyPr>
          <a:p>
            <a:pPr indent="0"/>
            <a:r>
              <a:rPr lang="zh-CN" b="1">
                <a:ea typeface="宋体" panose="02010600030101010101" pitchFamily="2" charset="-122"/>
              </a:rPr>
              <a:t>三、案例分析题（8分）</a:t>
            </a:r>
            <a:endParaRPr lang="zh-CN" b="0">
              <a:solidFill>
                <a:srgbClr val="000000"/>
              </a:solidFill>
              <a:ea typeface="宋体" panose="02010600030101010101" pitchFamily="2" charset="-122"/>
            </a:endParaRPr>
          </a:p>
          <a:p>
            <a:pPr indent="0"/>
            <a:r>
              <a:rPr lang="en-US" altLang="zh-CN" sz="2800" b="0">
                <a:solidFill>
                  <a:srgbClr val="000000"/>
                </a:solidFill>
                <a:latin typeface="微软雅黑" panose="020B0503020204020204" charset="-122"/>
                <a:ea typeface="微软雅黑" panose="020B0503020204020204" charset="-122"/>
                <a:cs typeface="微软雅黑" panose="020B0503020204020204" charset="-122"/>
              </a:rPr>
              <a:t>                   </a:t>
            </a:r>
            <a:r>
              <a:rPr lang="zh-CN" sz="2800" b="0">
                <a:solidFill>
                  <a:srgbClr val="000000"/>
                </a:solidFill>
                <a:latin typeface="微软雅黑" panose="020B0503020204020204" charset="-122"/>
                <a:ea typeface="微软雅黑" panose="020B0503020204020204" charset="-122"/>
                <a:cs typeface="微软雅黑" panose="020B0503020204020204" charset="-122"/>
              </a:rPr>
              <a:t>弘扬雷锋精神</a:t>
            </a:r>
            <a:r>
              <a:rPr lang="en-US" sz="2800" b="0">
                <a:solidFill>
                  <a:srgbClr val="000000"/>
                </a:solidFill>
                <a:latin typeface="微软雅黑" panose="020B0503020204020204" charset="-122"/>
                <a:ea typeface="微软雅黑" panose="020B0503020204020204" charset="-122"/>
                <a:cs typeface="微软雅黑" panose="020B0503020204020204" charset="-122"/>
              </a:rPr>
              <a:t>  </a:t>
            </a:r>
            <a:r>
              <a:rPr lang="zh-CN" sz="2800" b="0">
                <a:solidFill>
                  <a:srgbClr val="000000"/>
                </a:solidFill>
                <a:latin typeface="微软雅黑" panose="020B0503020204020204" charset="-122"/>
                <a:ea typeface="微软雅黑" panose="020B0503020204020204" charset="-122"/>
                <a:cs typeface="微软雅黑" panose="020B0503020204020204" charset="-122"/>
              </a:rPr>
              <a:t>争做时代青年</a:t>
            </a:r>
            <a:endParaRPr lang="zh-CN" sz="2800" b="0">
              <a:solidFill>
                <a:srgbClr val="000000"/>
              </a:solidFill>
              <a:latin typeface="微软雅黑" panose="020B0503020204020204" charset="-122"/>
              <a:ea typeface="微软雅黑" panose="020B0503020204020204" charset="-122"/>
              <a:cs typeface="微软雅黑" panose="020B0503020204020204" charset="-122"/>
            </a:endParaRPr>
          </a:p>
          <a:p>
            <a:pPr indent="0"/>
            <a:r>
              <a:rPr lang="en-US" altLang="zh-CN" sz="2800" b="0">
                <a:solidFill>
                  <a:srgbClr val="000000"/>
                </a:solidFill>
                <a:latin typeface="微软雅黑" panose="020B0503020204020204" charset="-122"/>
                <a:ea typeface="微软雅黑" panose="020B0503020204020204" charset="-122"/>
                <a:cs typeface="微软雅黑" panose="020B0503020204020204" charset="-122"/>
              </a:rPr>
              <a:t>       </a:t>
            </a:r>
            <a:r>
              <a:rPr lang="zh-CN" sz="2800" b="0">
                <a:solidFill>
                  <a:srgbClr val="000000"/>
                </a:solidFill>
                <a:latin typeface="微软雅黑" panose="020B0503020204020204" charset="-122"/>
                <a:ea typeface="微软雅黑" panose="020B0503020204020204" charset="-122"/>
                <a:cs typeface="微软雅黑" panose="020B0503020204020204" charset="-122"/>
              </a:rPr>
              <a:t>2023年是毛泽东等老一辈革命家为雷锋同志题词60周年。</a:t>
            </a:r>
            <a:endParaRPr lang="zh-CN" sz="2800" b="0">
              <a:solidFill>
                <a:srgbClr val="000000"/>
              </a:solidFill>
              <a:latin typeface="微软雅黑" panose="020B0503020204020204" charset="-122"/>
              <a:ea typeface="微软雅黑" panose="020B0503020204020204" charset="-122"/>
              <a:cs typeface="微软雅黑" panose="020B0503020204020204" charset="-122"/>
            </a:endParaRPr>
          </a:p>
          <a:p>
            <a:pPr indent="0"/>
            <a:r>
              <a:rPr lang="en-US" altLang="zh-CN" sz="2800" b="0">
                <a:solidFill>
                  <a:srgbClr val="000000"/>
                </a:solidFill>
                <a:latin typeface="微软雅黑" panose="020B0503020204020204" charset="-122"/>
                <a:ea typeface="微软雅黑" panose="020B0503020204020204" charset="-122"/>
                <a:cs typeface="微软雅黑" panose="020B0503020204020204" charset="-122"/>
              </a:rPr>
              <a:t>       </a:t>
            </a:r>
            <a:r>
              <a:rPr lang="zh-CN" sz="2800" b="0">
                <a:solidFill>
                  <a:srgbClr val="000000"/>
                </a:solidFill>
                <a:latin typeface="微软雅黑" panose="020B0503020204020204" charset="-122"/>
                <a:ea typeface="微软雅黑" panose="020B0503020204020204" charset="-122"/>
                <a:cs typeface="微软雅黑" panose="020B0503020204020204" charset="-122"/>
              </a:rPr>
              <a:t>雷锋以服务人民为最大幸福，以帮助他人为最大快乐，人们赞誉他出差一千里，好事做了一火车。他对待工作总是干一行、爱一行、钻一行，努力以钉子的“挤”劲和“钻”劲，使自己成为工作的内行。他服从革命的需要和组织的安排，把自己生命溶入党和人民事业的整体之中，立志在平凡中干出不平凡的业绩。实践证明，无论时代如何变迁，雷锋精神永不过时。</a:t>
            </a:r>
            <a:endParaRPr lang="zh-CN" sz="2800" b="0">
              <a:solidFill>
                <a:srgbClr val="000000"/>
              </a:solidFill>
              <a:latin typeface="微软雅黑" panose="020B0503020204020204" charset="-122"/>
              <a:ea typeface="微软雅黑" panose="020B0503020204020204" charset="-122"/>
              <a:cs typeface="微软雅黑" panose="020B0503020204020204" charset="-122"/>
            </a:endParaRPr>
          </a:p>
          <a:p>
            <a:pPr indent="0"/>
            <a:r>
              <a:rPr lang="en-US" altLang="zh-CN" sz="2800" b="0">
                <a:solidFill>
                  <a:srgbClr val="000000"/>
                </a:solidFill>
                <a:latin typeface="微软雅黑" panose="020B0503020204020204" charset="-122"/>
                <a:ea typeface="微软雅黑" panose="020B0503020204020204" charset="-122"/>
                <a:cs typeface="微软雅黑" panose="020B0503020204020204" charset="-122"/>
              </a:rPr>
              <a:t>      </a:t>
            </a:r>
            <a:r>
              <a:rPr lang="zh-CN" sz="2800" b="0">
                <a:solidFill>
                  <a:srgbClr val="000000"/>
                </a:solidFill>
                <a:latin typeface="微软雅黑" panose="020B0503020204020204" charset="-122"/>
                <a:ea typeface="微软雅黑" panose="020B0503020204020204" charset="-122"/>
                <a:cs typeface="微软雅黑" panose="020B0503020204020204" charset="-122"/>
              </a:rPr>
              <a:t>近期，某校开展雷锋故事分享会活动，在全校形成人人学雷锋的生动局面，让雷锋精神在新时代绽放新光芒。</a:t>
            </a:r>
            <a:endParaRPr lang="zh-CN" sz="2800" b="0">
              <a:solidFill>
                <a:srgbClr val="000000"/>
              </a:solidFill>
              <a:latin typeface="微软雅黑" panose="020B0503020204020204" charset="-122"/>
              <a:ea typeface="微软雅黑" panose="020B0503020204020204" charset="-122"/>
              <a:cs typeface="微软雅黑" panose="020B0503020204020204" charset="-122"/>
            </a:endParaRPr>
          </a:p>
          <a:p>
            <a:pPr indent="0"/>
            <a:r>
              <a:rPr lang="en-US" altLang="zh-CN" sz="2800" b="0">
                <a:solidFill>
                  <a:srgbClr val="000000"/>
                </a:solidFill>
                <a:latin typeface="微软雅黑" panose="020B0503020204020204" charset="-122"/>
                <a:ea typeface="微软雅黑" panose="020B0503020204020204" charset="-122"/>
                <a:cs typeface="微软雅黑" panose="020B0503020204020204" charset="-122"/>
              </a:rPr>
              <a:t>      </a:t>
            </a:r>
            <a:r>
              <a:rPr lang="zh-CN" sz="2800" b="0">
                <a:solidFill>
                  <a:srgbClr val="000000"/>
                </a:solidFill>
                <a:latin typeface="微软雅黑" panose="020B0503020204020204" charset="-122"/>
                <a:ea typeface="微软雅黑" panose="020B0503020204020204" charset="-122"/>
                <a:cs typeface="微软雅黑" panose="020B0503020204020204" charset="-122"/>
              </a:rPr>
              <a:t>5.你愿意参加此项活动吗？请结合上述材料，从“感受生命的意义”和“青春有格”的角度说明理由。（8分）</a:t>
            </a:r>
            <a:endParaRPr lang="zh-CN" altLang="en-US" sz="2800" b="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TABLE_BEAUTIFY" val="smartTable{03a8fb52-f49a-42de-b17b-4aa50140ce77}"/>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e6fc97aa-e8ec-418e-b087-8b1da380064f"/>
  <p:tag name="COMMONDATA" val="eyJoZGlkIjoiODhmMDhlMzMwOTg5ODkwMzNkMjU1YTM3MDI5OWQ4ZD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2900</Words>
  <Application>WPS 演示</Application>
  <PresentationFormat>宽屏</PresentationFormat>
  <Paragraphs>146</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黑体</vt:lpstr>
      <vt:lpstr>微软雅黑</vt:lpstr>
      <vt:lpstr>Times New Roman</vt:lpstr>
      <vt:lpstr>楷体</vt:lpstr>
      <vt:lpstr>Calibri</vt:lpstr>
      <vt:lpstr>Arial Unicode MS</vt:lpstr>
      <vt:lpstr>等线</vt:lpstr>
      <vt:lpstr>Calibri</vt:lpstr>
      <vt:lpstr>方正粗黑宋简体</vt:lpstr>
      <vt:lpstr>Arial</vt:lpstr>
      <vt:lpstr>Office 主题</vt:lpstr>
      <vt:lpstr>金山区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曲水流觞</cp:lastModifiedBy>
  <cp:revision>8</cp:revision>
  <dcterms:created xsi:type="dcterms:W3CDTF">2023-05-03T23:34:00Z</dcterms:created>
  <dcterms:modified xsi:type="dcterms:W3CDTF">2023-05-08T04:02:15Z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ADB93ABE97C04D2D84F1941393CA94DA_12</vt:lpwstr>
  </property>
  <property fmtid="{D5CDD505-2E9C-101B-9397-08002B2CF9AE}" pid="3" name="KSOProductBuildVer">
    <vt:lpwstr>2052-11.1.0.14036</vt:lpwstr>
  </property>
</Properties>
</file>