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61" r:id="rId3"/>
    <p:sldId id="262" r:id="rId4"/>
    <p:sldId id="257" r:id="rId5"/>
    <p:sldId id="258" r:id="rId6"/>
    <p:sldId id="259" r:id="rId7"/>
    <p:sldId id="260" r:id="rId8"/>
  </p:sldIdLst>
  <p:sldSz cx="12192000" cy="6858000"/>
  <p:notesSz cx="6792913" cy="9925050"/>
  <p:embeddedFontLst>
    <p:embeddedFont>
      <p:font typeface="Play"/>
      <p:regular r:id="rId10"/>
      <p:bold r:id="rId11"/>
    </p:embeddedFont>
    <p:embeddedFont>
      <p:font typeface="Roboto" panose="02000000000000000000"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hWAs20MhXi6Sl8R6QcIHFKwqRH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3343" cy="497254"/>
          </a:xfrm>
          <a:prstGeom prst="rect">
            <a:avLst/>
          </a:prstGeom>
          <a:noFill/>
          <a:ln>
            <a:noFill/>
          </a:ln>
        </p:spPr>
        <p:txBody>
          <a:bodyPr spcFirstLastPara="1" wrap="square" lIns="88152" tIns="44064" rIns="88152" bIns="44064"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7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7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7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7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7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7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7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7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48053" y="0"/>
            <a:ext cx="2943342" cy="497254"/>
          </a:xfrm>
          <a:prstGeom prst="rect">
            <a:avLst/>
          </a:prstGeom>
          <a:noFill/>
          <a:ln>
            <a:noFill/>
          </a:ln>
        </p:spPr>
        <p:txBody>
          <a:bodyPr spcFirstLastPara="1" wrap="square" lIns="88152" tIns="44064" rIns="88152" bIns="44064"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7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7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7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7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7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7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7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7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20688"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0050" y="4777018"/>
            <a:ext cx="5434330" cy="3907209"/>
          </a:xfrm>
          <a:prstGeom prst="rect">
            <a:avLst/>
          </a:prstGeom>
          <a:noFill/>
          <a:ln>
            <a:noFill/>
          </a:ln>
        </p:spPr>
        <p:txBody>
          <a:bodyPr spcFirstLastPara="1" wrap="square" lIns="88152" tIns="44064" rIns="88152" bIns="44064"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427797"/>
            <a:ext cx="2943343" cy="497254"/>
          </a:xfrm>
          <a:prstGeom prst="rect">
            <a:avLst/>
          </a:prstGeom>
          <a:noFill/>
          <a:ln>
            <a:noFill/>
          </a:ln>
        </p:spPr>
        <p:txBody>
          <a:bodyPr spcFirstLastPara="1" wrap="square" lIns="88152" tIns="44064" rIns="88152" bIns="44064"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7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7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7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7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7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7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7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7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48053" y="9427797"/>
            <a:ext cx="2943342" cy="497254"/>
          </a:xfrm>
          <a:prstGeom prst="rect">
            <a:avLst/>
          </a:prstGeom>
          <a:noFill/>
          <a:ln>
            <a:noFill/>
          </a:ln>
        </p:spPr>
        <p:txBody>
          <a:bodyPr spcFirstLastPara="1" wrap="square" lIns="88152" tIns="44064" rIns="88152" bIns="44064" anchor="b" anchorCtr="0">
            <a:noAutofit/>
          </a:bodyPr>
          <a:lstStyle/>
          <a:p>
            <a:pPr algn="r"/>
            <a:fld id="{00000000-1234-1234-1234-123412341234}" type="slidenum">
              <a:rPr lang="nl-NL" sz="1200" smtClean="0">
                <a:solidFill>
                  <a:schemeClr val="dk1"/>
                </a:solidFill>
              </a:rPr>
              <a:pPr algn="r"/>
              <a:t>‹nr.›</a:t>
            </a:fld>
            <a:endParaRPr lang="nl-NL" sz="1200">
              <a:solidFill>
                <a:schemeClr val="dk1"/>
              </a:solidFil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420688"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0050" y="4777018"/>
            <a:ext cx="5434330" cy="3907209"/>
          </a:xfrm>
          <a:prstGeom prst="rect">
            <a:avLst/>
          </a:prstGeom>
          <a:noFill/>
          <a:ln>
            <a:noFill/>
          </a:ln>
        </p:spPr>
        <p:txBody>
          <a:bodyPr spcFirstLastPara="1" wrap="square" lIns="88152" tIns="44064" rIns="88152" bIns="44064" anchor="t" anchorCtr="0">
            <a:noAutofit/>
          </a:bodyPr>
          <a:lstStyle/>
          <a:p>
            <a:pPr marL="0" indent="0"/>
            <a:endParaRPr dirty="0"/>
          </a:p>
        </p:txBody>
      </p:sp>
      <p:sp>
        <p:nvSpPr>
          <p:cNvPr id="87" name="Google Shape;87;p1:notes"/>
          <p:cNvSpPr txBox="1">
            <a:spLocks noGrp="1"/>
          </p:cNvSpPr>
          <p:nvPr>
            <p:ph type="sldNum" idx="12"/>
          </p:nvPr>
        </p:nvSpPr>
        <p:spPr>
          <a:xfrm>
            <a:off x="3848053" y="9427797"/>
            <a:ext cx="2943342" cy="497254"/>
          </a:xfrm>
          <a:prstGeom prst="rect">
            <a:avLst/>
          </a:prstGeom>
          <a:noFill/>
          <a:ln>
            <a:noFill/>
          </a:ln>
        </p:spPr>
        <p:txBody>
          <a:bodyPr spcFirstLastPara="1" wrap="square" lIns="88152" tIns="44064" rIns="88152" bIns="44064" anchor="b" anchorCtr="0">
            <a:noAutofit/>
          </a:bodyPr>
          <a:lstStyle/>
          <a:p>
            <a:pPr algn="r"/>
            <a:fld id="{00000000-1234-1234-1234-123412341234}" type="slidenum">
              <a:rPr lang="nl-NL"/>
              <a:pPr algn="r"/>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C82D8115-7367-EE2E-DB84-74452EB86CA8}"/>
            </a:ext>
          </a:extLst>
        </p:cNvPr>
        <p:cNvGrpSpPr/>
        <p:nvPr/>
      </p:nvGrpSpPr>
      <p:grpSpPr>
        <a:xfrm>
          <a:off x="0" y="0"/>
          <a:ext cx="0" cy="0"/>
          <a:chOff x="0" y="0"/>
          <a:chExt cx="0" cy="0"/>
        </a:xfrm>
      </p:grpSpPr>
      <p:sp>
        <p:nvSpPr>
          <p:cNvPr id="92" name="Google Shape;92;p2:notes">
            <a:extLst>
              <a:ext uri="{FF2B5EF4-FFF2-40B4-BE49-F238E27FC236}">
                <a16:creationId xmlns:a16="http://schemas.microsoft.com/office/drawing/2014/main" id="{6C37FC12-B344-B9E7-861D-DB845538C1FA}"/>
              </a:ext>
            </a:extLst>
          </p:cNvPr>
          <p:cNvSpPr txBox="1">
            <a:spLocks noGrp="1"/>
          </p:cNvSpPr>
          <p:nvPr>
            <p:ph type="body" idx="1"/>
          </p:nvPr>
        </p:nvSpPr>
        <p:spPr>
          <a:xfrm>
            <a:off x="680050" y="4777018"/>
            <a:ext cx="5434330" cy="3907209"/>
          </a:xfrm>
          <a:prstGeom prst="rect">
            <a:avLst/>
          </a:prstGeom>
        </p:spPr>
        <p:txBody>
          <a:bodyPr spcFirstLastPara="1" wrap="square" lIns="88152" tIns="44064" rIns="88152" bIns="44064" anchor="t" anchorCtr="0">
            <a:noAutofit/>
          </a:bodyPr>
          <a:lstStyle/>
          <a:p>
            <a:pPr marL="0" indent="0"/>
            <a:endParaRPr/>
          </a:p>
        </p:txBody>
      </p:sp>
      <p:sp>
        <p:nvSpPr>
          <p:cNvPr id="93" name="Google Shape;93;p2:notes">
            <a:extLst>
              <a:ext uri="{FF2B5EF4-FFF2-40B4-BE49-F238E27FC236}">
                <a16:creationId xmlns:a16="http://schemas.microsoft.com/office/drawing/2014/main" id="{566002C1-E51E-B681-FE1D-55954F005577}"/>
              </a:ext>
            </a:extLst>
          </p:cNvPr>
          <p:cNvSpPr>
            <a:spLocks noGrp="1" noRot="1" noChangeAspect="1"/>
          </p:cNvSpPr>
          <p:nvPr>
            <p:ph type="sldImg" idx="2"/>
          </p:nvPr>
        </p:nvSpPr>
        <p:spPr>
          <a:xfrm>
            <a:off x="420688"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2158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DC42B7C8-9C23-D27A-FC51-8C63963356B6}"/>
            </a:ext>
          </a:extLst>
        </p:cNvPr>
        <p:cNvGrpSpPr/>
        <p:nvPr/>
      </p:nvGrpSpPr>
      <p:grpSpPr>
        <a:xfrm>
          <a:off x="0" y="0"/>
          <a:ext cx="0" cy="0"/>
          <a:chOff x="0" y="0"/>
          <a:chExt cx="0" cy="0"/>
        </a:xfrm>
      </p:grpSpPr>
      <p:sp>
        <p:nvSpPr>
          <p:cNvPr id="92" name="Google Shape;92;p2:notes">
            <a:extLst>
              <a:ext uri="{FF2B5EF4-FFF2-40B4-BE49-F238E27FC236}">
                <a16:creationId xmlns:a16="http://schemas.microsoft.com/office/drawing/2014/main" id="{6DB73D99-4494-A026-5BC5-D9F7A8870BA8}"/>
              </a:ext>
            </a:extLst>
          </p:cNvPr>
          <p:cNvSpPr txBox="1">
            <a:spLocks noGrp="1"/>
          </p:cNvSpPr>
          <p:nvPr>
            <p:ph type="body" idx="1"/>
          </p:nvPr>
        </p:nvSpPr>
        <p:spPr>
          <a:xfrm>
            <a:off x="680050" y="4777018"/>
            <a:ext cx="5434330" cy="3907209"/>
          </a:xfrm>
          <a:prstGeom prst="rect">
            <a:avLst/>
          </a:prstGeom>
        </p:spPr>
        <p:txBody>
          <a:bodyPr spcFirstLastPara="1" wrap="square" lIns="88152" tIns="44064" rIns="88152" bIns="44064" anchor="t" anchorCtr="0">
            <a:noAutofit/>
          </a:bodyPr>
          <a:lstStyle/>
          <a:p>
            <a:pPr marL="0" indent="0"/>
            <a:endParaRPr/>
          </a:p>
        </p:txBody>
      </p:sp>
      <p:sp>
        <p:nvSpPr>
          <p:cNvPr id="93" name="Google Shape;93;p2:notes">
            <a:extLst>
              <a:ext uri="{FF2B5EF4-FFF2-40B4-BE49-F238E27FC236}">
                <a16:creationId xmlns:a16="http://schemas.microsoft.com/office/drawing/2014/main" id="{8724CB40-675D-B256-B686-D9F0AE9D9BFD}"/>
              </a:ext>
            </a:extLst>
          </p:cNvPr>
          <p:cNvSpPr>
            <a:spLocks noGrp="1" noRot="1" noChangeAspect="1"/>
          </p:cNvSpPr>
          <p:nvPr>
            <p:ph type="sldImg" idx="2"/>
          </p:nvPr>
        </p:nvSpPr>
        <p:spPr>
          <a:xfrm>
            <a:off x="420688"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4084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0050" y="4777018"/>
            <a:ext cx="5434330" cy="3907209"/>
          </a:xfrm>
          <a:prstGeom prst="rect">
            <a:avLst/>
          </a:prstGeom>
        </p:spPr>
        <p:txBody>
          <a:bodyPr spcFirstLastPara="1" wrap="square" lIns="88152" tIns="44064" rIns="88152" bIns="44064" anchor="t" anchorCtr="0">
            <a:noAutofit/>
          </a:bodyPr>
          <a:lstStyle/>
          <a:p>
            <a:pPr marL="0" indent="0"/>
            <a:endParaRPr/>
          </a:p>
        </p:txBody>
      </p:sp>
      <p:sp>
        <p:nvSpPr>
          <p:cNvPr id="93" name="Google Shape;93;p2:notes"/>
          <p:cNvSpPr>
            <a:spLocks noGrp="1" noRot="1" noChangeAspect="1"/>
          </p:cNvSpPr>
          <p:nvPr>
            <p:ph type="sldImg" idx="2"/>
          </p:nvPr>
        </p:nvSpPr>
        <p:spPr>
          <a:xfrm>
            <a:off x="420688"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0050" y="4777018"/>
            <a:ext cx="5434330" cy="3907209"/>
          </a:xfrm>
          <a:prstGeom prst="rect">
            <a:avLst/>
          </a:prstGeom>
        </p:spPr>
        <p:txBody>
          <a:bodyPr spcFirstLastPara="1" wrap="square" lIns="88152" tIns="44064" rIns="88152" bIns="44064" anchor="t" anchorCtr="0">
            <a:noAutofit/>
          </a:bodyPr>
          <a:lstStyle/>
          <a:p>
            <a:pPr marL="0" indent="0"/>
            <a:endParaRPr/>
          </a:p>
        </p:txBody>
      </p:sp>
      <p:sp>
        <p:nvSpPr>
          <p:cNvPr id="100" name="Google Shape;100;p3:notes"/>
          <p:cNvSpPr>
            <a:spLocks noGrp="1" noRot="1" noChangeAspect="1"/>
          </p:cNvSpPr>
          <p:nvPr>
            <p:ph type="sldImg" idx="2"/>
          </p:nvPr>
        </p:nvSpPr>
        <p:spPr>
          <a:xfrm>
            <a:off x="420688"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0050" y="4777018"/>
            <a:ext cx="5434330" cy="3907209"/>
          </a:xfrm>
          <a:prstGeom prst="rect">
            <a:avLst/>
          </a:prstGeom>
        </p:spPr>
        <p:txBody>
          <a:bodyPr spcFirstLastPara="1" wrap="square" lIns="88152" tIns="44064" rIns="88152" bIns="44064" anchor="t" anchorCtr="0">
            <a:noAutofit/>
          </a:bodyPr>
          <a:lstStyle/>
          <a:p>
            <a:pPr marL="0" indent="0"/>
            <a:endParaRPr/>
          </a:p>
        </p:txBody>
      </p:sp>
      <p:sp>
        <p:nvSpPr>
          <p:cNvPr id="107" name="Google Shape;107;p5:notes"/>
          <p:cNvSpPr>
            <a:spLocks noGrp="1" noRot="1" noChangeAspect="1"/>
          </p:cNvSpPr>
          <p:nvPr>
            <p:ph type="sldImg" idx="2"/>
          </p:nvPr>
        </p:nvSpPr>
        <p:spPr>
          <a:xfrm>
            <a:off x="420688"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0050" y="4777018"/>
            <a:ext cx="5434330" cy="3907209"/>
          </a:xfrm>
          <a:prstGeom prst="rect">
            <a:avLst/>
          </a:prstGeom>
        </p:spPr>
        <p:txBody>
          <a:bodyPr spcFirstLastPara="1" wrap="square" lIns="88152" tIns="44064" rIns="88152" bIns="44064" anchor="t" anchorCtr="0">
            <a:noAutofit/>
          </a:bodyPr>
          <a:lstStyle/>
          <a:p>
            <a:pPr marL="0" indent="0"/>
            <a:endParaRPr/>
          </a:p>
        </p:txBody>
      </p:sp>
      <p:sp>
        <p:nvSpPr>
          <p:cNvPr id="114" name="Google Shape;114;p6:notes"/>
          <p:cNvSpPr>
            <a:spLocks noGrp="1" noRot="1" noChangeAspect="1"/>
          </p:cNvSpPr>
          <p:nvPr>
            <p:ph type="sldImg" idx="2"/>
          </p:nvPr>
        </p:nvSpPr>
        <p:spPr>
          <a:xfrm>
            <a:off x="420688"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eldia" type="title">
  <p:cSld name="TITLE">
    <p:spTree>
      <p:nvGrpSpPr>
        <p:cNvPr id="1" name="Shape 15"/>
        <p:cNvGrpSpPr/>
        <p:nvPr/>
      </p:nvGrpSpPr>
      <p:grpSpPr>
        <a:xfrm>
          <a:off x="0" y="0"/>
          <a:ext cx="0" cy="0"/>
          <a:chOff x="0" y="0"/>
          <a:chExt cx="0" cy="0"/>
        </a:xfrm>
      </p:grpSpPr>
      <p:sp>
        <p:nvSpPr>
          <p:cNvPr id="16" name="Google Shape;16;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nl-NL"/>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el en verticale tekst" type="vertTx">
  <p:cSld name="VERTICAL_TEX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nl-NL"/>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e titel en tekst" type="vertTitleAndTx">
  <p:cSld name="VERTICAL_TITLE_AND_VERTICAL_TEXT">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nl-NL"/>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el en object" type="obj">
  <p:cSld name="OBJECT">
    <p:spTree>
      <p:nvGrpSpPr>
        <p:cNvPr id="1" name="Shape 21"/>
        <p:cNvGrpSpPr/>
        <p:nvPr/>
      </p:nvGrpSpPr>
      <p:grpSpPr>
        <a:xfrm>
          <a:off x="0" y="0"/>
          <a:ext cx="0" cy="0"/>
          <a:chOff x="0" y="0"/>
          <a:chExt cx="0" cy="0"/>
        </a:xfrm>
      </p:grpSpPr>
      <p:sp>
        <p:nvSpPr>
          <p:cNvPr id="22" name="Google Shape;22;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nl-NL"/>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ekop" type="secHead">
  <p:cSld name="SECTION_HEADER">
    <p:spTree>
      <p:nvGrpSpPr>
        <p:cNvPr id="1" name="Shape 27"/>
        <p:cNvGrpSpPr/>
        <p:nvPr/>
      </p:nvGrpSpPr>
      <p:grpSpPr>
        <a:xfrm>
          <a:off x="0" y="0"/>
          <a:ext cx="0" cy="0"/>
          <a:chOff x="0" y="0"/>
          <a:chExt cx="0" cy="0"/>
        </a:xfrm>
      </p:grpSpPr>
      <p:sp>
        <p:nvSpPr>
          <p:cNvPr id="28" name="Google Shape;28;p1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30" name="Google Shape;3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nl-NL"/>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nhoud van twee" type="twoObj">
  <p:cSld name="TWO_OBJECTS">
    <p:spTree>
      <p:nvGrpSpPr>
        <p:cNvPr id="1" name="Shape 33"/>
        <p:cNvGrpSpPr/>
        <p:nvPr/>
      </p:nvGrpSpPr>
      <p:grpSpPr>
        <a:xfrm>
          <a:off x="0" y="0"/>
          <a:ext cx="0" cy="0"/>
          <a:chOff x="0" y="0"/>
          <a:chExt cx="0" cy="0"/>
        </a:xfrm>
      </p:grpSpPr>
      <p:sp>
        <p:nvSpPr>
          <p:cNvPr id="34" name="Google Shape;34;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nl-NL"/>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gelijking" type="twoTxTwoObj">
  <p:cSld name="TWO_OBJECTS_WITH_TEXT">
    <p:spTree>
      <p:nvGrpSpPr>
        <p:cNvPr id="1" name="Shape 40"/>
        <p:cNvGrpSpPr/>
        <p:nvPr/>
      </p:nvGrpSpPr>
      <p:grpSpPr>
        <a:xfrm>
          <a:off x="0" y="0"/>
          <a:ext cx="0" cy="0"/>
          <a:chOff x="0" y="0"/>
          <a:chExt cx="0" cy="0"/>
        </a:xfrm>
      </p:grpSpPr>
      <p:sp>
        <p:nvSpPr>
          <p:cNvPr id="41" name="Google Shape;41;p1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nl-NL"/>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lleen titel" type="titleOnly">
  <p:cSld name="TITLE_ONLY">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nl-NL"/>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eeg" type="blank">
  <p:cSld name="BLANK">
    <p:spTree>
      <p:nvGrpSpPr>
        <p:cNvPr id="1" name="Shape 54"/>
        <p:cNvGrpSpPr/>
        <p:nvPr/>
      </p:nvGrpSpPr>
      <p:grpSpPr>
        <a:xfrm>
          <a:off x="0" y="0"/>
          <a:ext cx="0" cy="0"/>
          <a:chOff x="0" y="0"/>
          <a:chExt cx="0" cy="0"/>
        </a:xfrm>
      </p:grpSpPr>
      <p:sp>
        <p:nvSpPr>
          <p:cNvPr id="55" name="Google Shape;5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nl-NL"/>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nhoud met bijschrift" type="objTx">
  <p:cSld name="OBJECT_WITH_CAPTION_TEX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nl-NL"/>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fbeelding met bijschrift" type="picTx">
  <p:cSld name="PICTURE_WITH_CAPTION_TEXT">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6"/>
          <p:cNvSpPr>
            <a:spLocks noGrp="1"/>
          </p:cNvSpPr>
          <p:nvPr>
            <p:ph type="pic" idx="2"/>
          </p:nvPr>
        </p:nvSpPr>
        <p:spPr>
          <a:xfrm>
            <a:off x="5183188" y="987425"/>
            <a:ext cx="6172200" cy="4873625"/>
          </a:xfrm>
          <a:prstGeom prst="rect">
            <a:avLst/>
          </a:prstGeom>
          <a:noFill/>
          <a:ln>
            <a:noFill/>
          </a:ln>
        </p:spPr>
      </p:sp>
      <p:sp>
        <p:nvSpPr>
          <p:cNvPr id="68" name="Google Shape;68;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nl-NL"/>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nl-NL"/>
              <a:t>‹nr.›</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8"/>
        <p:cNvGrpSpPr/>
        <p:nvPr/>
      </p:nvGrpSpPr>
      <p:grpSpPr>
        <a:xfrm>
          <a:off x="0" y="0"/>
          <a:ext cx="0" cy="0"/>
          <a:chOff x="0" y="0"/>
          <a:chExt cx="0" cy="0"/>
        </a:xfrm>
      </p:grpSpPr>
      <p:pic>
        <p:nvPicPr>
          <p:cNvPr id="89" name="Google Shape;89;p1" descr="Afbeelding met Graphics, grafische vormgeving, Lettertype, tekst&#10;&#10;Automatisch gegenereerde beschrijving"/>
          <p:cNvPicPr preferRelativeResize="0"/>
          <p:nvPr/>
        </p:nvPicPr>
        <p:blipFill rotWithShape="1">
          <a:blip r:embed="rId4">
            <a:alphaModFix/>
          </a:blip>
          <a:srcRect/>
          <a:stretch/>
        </p:blipFill>
        <p:spPr>
          <a:xfrm>
            <a:off x="359857" y="363890"/>
            <a:ext cx="3901448" cy="1548387"/>
          </a:xfrm>
          <a:prstGeom prst="rect">
            <a:avLst/>
          </a:prstGeom>
          <a:noFill/>
          <a:ln>
            <a:noFill/>
          </a:ln>
        </p:spPr>
      </p:pic>
      <p:sp>
        <p:nvSpPr>
          <p:cNvPr id="90" name="Google Shape;90;p1"/>
          <p:cNvSpPr txBox="1"/>
          <p:nvPr/>
        </p:nvSpPr>
        <p:spPr>
          <a:xfrm>
            <a:off x="429432" y="2101694"/>
            <a:ext cx="11527200" cy="4155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nl-NL" sz="4800" b="0" i="0" u="none" strike="noStrike" cap="none" dirty="0">
                <a:solidFill>
                  <a:schemeClr val="lt1"/>
                </a:solidFill>
                <a:latin typeface="Roboto"/>
                <a:ea typeface="Roboto"/>
                <a:cs typeface="Roboto"/>
                <a:sym typeface="Roboto"/>
              </a:rPr>
              <a:t>Even voorstellen</a:t>
            </a:r>
            <a:endParaRPr dirty="0"/>
          </a:p>
          <a:p>
            <a:pPr marL="1143000" marR="0" lvl="1" indent="-533400" algn="l" rtl="0">
              <a:spcBef>
                <a:spcPts val="0"/>
              </a:spcBef>
              <a:spcAft>
                <a:spcPts val="0"/>
              </a:spcAft>
              <a:buClr>
                <a:schemeClr val="dk1"/>
              </a:buClr>
              <a:buSzPts val="2400"/>
              <a:buFont typeface="Arial"/>
              <a:buNone/>
            </a:pPr>
            <a:endParaRPr sz="2400" b="0" i="0" u="none" strike="noStrike" cap="none" dirty="0">
              <a:solidFill>
                <a:schemeClr val="lt1"/>
              </a:solidFill>
              <a:latin typeface="Roboto"/>
              <a:ea typeface="Roboto"/>
              <a:cs typeface="Roboto"/>
              <a:sym typeface="Roboto"/>
            </a:endParaRPr>
          </a:p>
          <a:p>
            <a:pPr marL="1143000" marR="0" lvl="1" indent="-685800" algn="l" rtl="0">
              <a:spcBef>
                <a:spcPts val="0"/>
              </a:spcBef>
              <a:spcAft>
                <a:spcPts val="0"/>
              </a:spcAft>
              <a:buClr>
                <a:schemeClr val="lt1"/>
              </a:buClr>
              <a:buSzPts val="2400"/>
              <a:buFont typeface="Arial"/>
              <a:buChar char="•"/>
            </a:pPr>
            <a:r>
              <a:rPr lang="nl-NL" sz="2400" b="0" i="0" u="none" strike="noStrike" cap="none" dirty="0">
                <a:solidFill>
                  <a:schemeClr val="lt1"/>
                </a:solidFill>
                <a:latin typeface="Roboto"/>
                <a:ea typeface="Roboto"/>
                <a:cs typeface="Roboto"/>
                <a:sym typeface="Roboto"/>
              </a:rPr>
              <a:t>Mark ter Maat - bestuurslid Stichting SDG Plein 17 en eigenaar Koffiebranderij Koffielust</a:t>
            </a:r>
            <a:endParaRPr dirty="0"/>
          </a:p>
          <a:p>
            <a:pPr marL="1143000" marR="0" lvl="1" indent="-533400" algn="l" rtl="0">
              <a:spcBef>
                <a:spcPts val="0"/>
              </a:spcBef>
              <a:spcAft>
                <a:spcPts val="0"/>
              </a:spcAft>
              <a:buClr>
                <a:schemeClr val="dk1"/>
              </a:buClr>
              <a:buSzPts val="2400"/>
              <a:buFont typeface="Arial"/>
              <a:buNone/>
            </a:pPr>
            <a:endParaRPr sz="2400" b="0" i="0" u="none" strike="noStrike" cap="none" dirty="0">
              <a:solidFill>
                <a:schemeClr val="lt1"/>
              </a:solidFill>
              <a:latin typeface="Roboto"/>
              <a:ea typeface="Roboto"/>
              <a:cs typeface="Roboto"/>
              <a:sym typeface="Roboto"/>
            </a:endParaRPr>
          </a:p>
          <a:p>
            <a:pPr marL="1143000" marR="0" lvl="1" indent="-685800" algn="l" rtl="0">
              <a:spcBef>
                <a:spcPts val="0"/>
              </a:spcBef>
              <a:spcAft>
                <a:spcPts val="0"/>
              </a:spcAft>
              <a:buClr>
                <a:schemeClr val="lt1"/>
              </a:buClr>
              <a:buSzPts val="2400"/>
              <a:buFont typeface="Arial"/>
              <a:buChar char="•"/>
            </a:pPr>
            <a:r>
              <a:rPr lang="nl-NL" sz="2400" b="0" i="0" u="none" strike="noStrike" cap="none" dirty="0">
                <a:solidFill>
                  <a:schemeClr val="lt1"/>
                </a:solidFill>
                <a:latin typeface="Roboto"/>
                <a:ea typeface="Roboto"/>
                <a:cs typeface="Roboto"/>
                <a:sym typeface="Roboto"/>
              </a:rPr>
              <a:t>Peter Holtrop - Voorzitter Stichting SDG Plein 17 en Manager Duurzaam Inventaris Beheer </a:t>
            </a:r>
            <a:endParaRPr dirty="0"/>
          </a:p>
          <a:p>
            <a:pPr marL="1143000" marR="0" lvl="1" indent="-533400" algn="l" rtl="0">
              <a:spcBef>
                <a:spcPts val="0"/>
              </a:spcBef>
              <a:spcAft>
                <a:spcPts val="0"/>
              </a:spcAft>
              <a:buClr>
                <a:schemeClr val="dk1"/>
              </a:buClr>
              <a:buSzPts val="2400"/>
              <a:buFont typeface="Arial"/>
              <a:buNone/>
            </a:pPr>
            <a:endParaRPr sz="2400" b="0" i="0" u="none" strike="noStrike" cap="none" dirty="0">
              <a:solidFill>
                <a:schemeClr val="lt1"/>
              </a:solidFill>
              <a:latin typeface="Roboto"/>
              <a:ea typeface="Roboto"/>
              <a:cs typeface="Roboto"/>
              <a:sym typeface="Roboto"/>
            </a:endParaRPr>
          </a:p>
          <a:p>
            <a:pPr marL="1143000" marR="0" lvl="1" indent="-685800" algn="l" rtl="0">
              <a:spcBef>
                <a:spcPts val="0"/>
              </a:spcBef>
              <a:spcAft>
                <a:spcPts val="0"/>
              </a:spcAft>
              <a:buClr>
                <a:schemeClr val="lt1"/>
              </a:buClr>
              <a:buSzPts val="2400"/>
              <a:buFont typeface="Arial"/>
              <a:buChar char="•"/>
            </a:pPr>
            <a:r>
              <a:rPr lang="nl-NL" sz="2400" b="0" i="0" u="none" strike="noStrike" cap="none" dirty="0">
                <a:solidFill>
                  <a:schemeClr val="lt1"/>
                </a:solidFill>
                <a:latin typeface="Roboto"/>
                <a:ea typeface="Roboto"/>
                <a:cs typeface="Roboto"/>
                <a:sym typeface="Roboto"/>
              </a:rPr>
              <a:t>Celia Koetze - Secretaris Stichting SDG Plein 17  </a:t>
            </a:r>
            <a:r>
              <a:rPr lang="nl-NL" sz="2400" dirty="0">
                <a:solidFill>
                  <a:schemeClr val="lt1"/>
                </a:solidFill>
                <a:latin typeface="Roboto"/>
                <a:ea typeface="Roboto"/>
                <a:cs typeface="Roboto"/>
                <a:sym typeface="Roboto"/>
              </a:rPr>
              <a:t>Relatiemanager Facilitaire Zaken bij de Politieacademie</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4">
          <a:extLst>
            <a:ext uri="{FF2B5EF4-FFF2-40B4-BE49-F238E27FC236}">
              <a16:creationId xmlns:a16="http://schemas.microsoft.com/office/drawing/2014/main" id="{1FA72DFF-21D3-693C-4E20-A44AE3D75D25}"/>
            </a:ext>
          </a:extLst>
        </p:cNvPr>
        <p:cNvGrpSpPr/>
        <p:nvPr/>
      </p:nvGrpSpPr>
      <p:grpSpPr>
        <a:xfrm>
          <a:off x="0" y="0"/>
          <a:ext cx="0" cy="0"/>
          <a:chOff x="0" y="0"/>
          <a:chExt cx="0" cy="0"/>
        </a:xfrm>
      </p:grpSpPr>
      <p:pic>
        <p:nvPicPr>
          <p:cNvPr id="95" name="Google Shape;95;p2" descr="Afbeelding met Graphics, grafische vormgeving, Lettertype, tekst&#10;&#10;Automatisch gegenereerde beschrijving">
            <a:extLst>
              <a:ext uri="{FF2B5EF4-FFF2-40B4-BE49-F238E27FC236}">
                <a16:creationId xmlns:a16="http://schemas.microsoft.com/office/drawing/2014/main" id="{2F06581B-ECC1-D364-2868-10A6D5AE07FD}"/>
              </a:ext>
            </a:extLst>
          </p:cNvPr>
          <p:cNvPicPr preferRelativeResize="0"/>
          <p:nvPr/>
        </p:nvPicPr>
        <p:blipFill rotWithShape="1">
          <a:blip r:embed="rId4">
            <a:alphaModFix/>
          </a:blip>
          <a:srcRect/>
          <a:stretch/>
        </p:blipFill>
        <p:spPr>
          <a:xfrm>
            <a:off x="359857" y="363890"/>
            <a:ext cx="3901448" cy="1548387"/>
          </a:xfrm>
          <a:prstGeom prst="rect">
            <a:avLst/>
          </a:prstGeom>
          <a:noFill/>
          <a:ln>
            <a:noFill/>
          </a:ln>
        </p:spPr>
      </p:pic>
      <p:sp>
        <p:nvSpPr>
          <p:cNvPr id="96" name="Google Shape;96;p2">
            <a:extLst>
              <a:ext uri="{FF2B5EF4-FFF2-40B4-BE49-F238E27FC236}">
                <a16:creationId xmlns:a16="http://schemas.microsoft.com/office/drawing/2014/main" id="{F099A160-3D1E-7B54-7823-D3BE8F6483D6}"/>
              </a:ext>
            </a:extLst>
          </p:cNvPr>
          <p:cNvSpPr txBox="1"/>
          <p:nvPr/>
        </p:nvSpPr>
        <p:spPr>
          <a:xfrm>
            <a:off x="5063612" y="165670"/>
            <a:ext cx="6626942" cy="286228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nl-NL" sz="6000" dirty="0">
                <a:solidFill>
                  <a:schemeClr val="lt1"/>
                </a:solidFill>
                <a:latin typeface="Roboto"/>
                <a:ea typeface="Roboto"/>
                <a:cs typeface="Roboto"/>
                <a:sym typeface="Roboto"/>
              </a:rPr>
              <a:t>Missie, Visie</a:t>
            </a:r>
          </a:p>
          <a:p>
            <a:pPr marL="0" marR="0" lvl="0" indent="0" algn="ctr" rtl="0">
              <a:spcBef>
                <a:spcPts val="0"/>
              </a:spcBef>
              <a:spcAft>
                <a:spcPts val="0"/>
              </a:spcAft>
              <a:buNone/>
            </a:pPr>
            <a:r>
              <a:rPr lang="nl-NL" sz="6000" dirty="0">
                <a:solidFill>
                  <a:schemeClr val="lt1"/>
                </a:solidFill>
                <a:latin typeface="Roboto"/>
                <a:ea typeface="Roboto"/>
                <a:cs typeface="Roboto"/>
                <a:sym typeface="Roboto"/>
              </a:rPr>
              <a:t>Doel </a:t>
            </a:r>
            <a:endParaRPr dirty="0"/>
          </a:p>
          <a:p>
            <a:pPr marL="0" marR="0" lvl="0" indent="0" algn="ctr" rtl="0">
              <a:spcBef>
                <a:spcPts val="0"/>
              </a:spcBef>
              <a:spcAft>
                <a:spcPts val="0"/>
              </a:spcAft>
              <a:buNone/>
            </a:pPr>
            <a:endParaRPr sz="6000" dirty="0">
              <a:solidFill>
                <a:schemeClr val="lt1"/>
              </a:solidFill>
              <a:latin typeface="Roboto"/>
              <a:ea typeface="Roboto"/>
              <a:cs typeface="Roboto"/>
              <a:sym typeface="Roboto"/>
            </a:endParaRPr>
          </a:p>
        </p:txBody>
      </p:sp>
      <p:sp>
        <p:nvSpPr>
          <p:cNvPr id="97" name="Google Shape;97;p2">
            <a:extLst>
              <a:ext uri="{FF2B5EF4-FFF2-40B4-BE49-F238E27FC236}">
                <a16:creationId xmlns:a16="http://schemas.microsoft.com/office/drawing/2014/main" id="{75EFB42B-8D77-19C5-383A-897DAAE71501}"/>
              </a:ext>
            </a:extLst>
          </p:cNvPr>
          <p:cNvSpPr txBox="1"/>
          <p:nvPr/>
        </p:nvSpPr>
        <p:spPr>
          <a:xfrm>
            <a:off x="501446" y="2084887"/>
            <a:ext cx="11336593" cy="4867511"/>
          </a:xfrm>
          <a:prstGeom prst="rect">
            <a:avLst/>
          </a:prstGeom>
          <a:noFill/>
          <a:ln>
            <a:noFill/>
          </a:ln>
        </p:spPr>
        <p:txBody>
          <a:bodyPr spcFirstLastPara="1" wrap="square" lIns="91425" tIns="45700" rIns="91425" bIns="45700" anchor="t" anchorCtr="0">
            <a:spAutoFit/>
          </a:bodyPr>
          <a:lstStyle/>
          <a:p>
            <a:pPr>
              <a:lnSpc>
                <a:spcPct val="107000"/>
              </a:lnSpc>
              <a:spcAft>
                <a:spcPts val="800"/>
              </a:spcAft>
            </a:pPr>
            <a:r>
              <a:rPr lang="nl-NL"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Missie</a:t>
            </a:r>
            <a:endParaRPr lang="nl-NL"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1500"/>
              </a:spcAft>
            </a:pPr>
            <a:r>
              <a:rPr lang="nl-NL" sz="1800" dirty="0">
                <a:solidFill>
                  <a:schemeClr val="bg1"/>
                </a:solidFill>
                <a:effectLst/>
                <a:latin typeface="Calibri" panose="020F0502020204030204" pitchFamily="34" charset="0"/>
                <a:ea typeface="Times New Roman" panose="02020603050405020304" pitchFamily="18" charset="0"/>
              </a:rPr>
              <a:t>"SDG House Plein 17 is een </a:t>
            </a:r>
            <a:r>
              <a:rPr lang="nl-NL" sz="1800" b="1" dirty="0">
                <a:solidFill>
                  <a:schemeClr val="accent2">
                    <a:lumMod val="60000"/>
                    <a:lumOff val="40000"/>
                  </a:schemeClr>
                </a:solidFill>
                <a:effectLst/>
                <a:latin typeface="Calibri" panose="020F0502020204030204" pitchFamily="34" charset="0"/>
                <a:ea typeface="Times New Roman" panose="02020603050405020304" pitchFamily="18" charset="0"/>
              </a:rPr>
              <a:t>centrale spil in het inspireren, verbinden en faciliteren van sociale organisaties en ondernemingen die zich inzetten voor positieve maatschappelijke impact en een duurzame toekomst</a:t>
            </a:r>
            <a:r>
              <a:rPr lang="nl-NL" sz="1800" dirty="0">
                <a:solidFill>
                  <a:schemeClr val="bg1"/>
                </a:solidFill>
                <a:effectLst/>
                <a:latin typeface="Calibri" panose="020F0502020204030204" pitchFamily="34" charset="0"/>
                <a:ea typeface="Times New Roman" panose="02020603050405020304" pitchFamily="18" charset="0"/>
              </a:rPr>
              <a:t>. Wij streven ernaar uit te groeien tot een volwaardig SDG-house, gericht op ondernemers en organisaties in de eerste instantie in de regio van de drie noordelijke provincies van Nederland. Onze focus ligt op het </a:t>
            </a:r>
            <a:r>
              <a:rPr lang="nl-NL" sz="1800" b="1" dirty="0">
                <a:solidFill>
                  <a:schemeClr val="accent2">
                    <a:lumMod val="60000"/>
                    <a:lumOff val="40000"/>
                  </a:schemeClr>
                </a:solidFill>
                <a:effectLst/>
                <a:latin typeface="Calibri" panose="020F0502020204030204" pitchFamily="34" charset="0"/>
                <a:ea typeface="Times New Roman" panose="02020603050405020304" pitchFamily="18" charset="0"/>
              </a:rPr>
              <a:t>delen van expertise, het creëren van samenwerking en netwerken, en het organiseren van creatieve voorlichtingscampagnes, lezingen, workshops en andere activiteiten</a:t>
            </a:r>
            <a:r>
              <a:rPr lang="nl-NL" sz="1800" dirty="0">
                <a:solidFill>
                  <a:schemeClr val="bg1"/>
                </a:solidFill>
                <a:effectLst/>
                <a:latin typeface="Calibri" panose="020F0502020204030204" pitchFamily="34" charset="0"/>
                <a:ea typeface="Times New Roman" panose="02020603050405020304" pitchFamily="18" charset="0"/>
              </a:rPr>
              <a:t> om de bekendheid met de </a:t>
            </a:r>
            <a:r>
              <a:rPr lang="nl-NL" sz="1800" dirty="0" err="1">
                <a:solidFill>
                  <a:schemeClr val="bg1"/>
                </a:solidFill>
                <a:effectLst/>
                <a:latin typeface="Calibri" panose="020F0502020204030204" pitchFamily="34" charset="0"/>
                <a:ea typeface="Times New Roman" panose="02020603050405020304" pitchFamily="18" charset="0"/>
              </a:rPr>
              <a:t>SDG's</a:t>
            </a:r>
            <a:r>
              <a:rPr lang="nl-NL" sz="1800" dirty="0">
                <a:solidFill>
                  <a:schemeClr val="bg1"/>
                </a:solidFill>
                <a:effectLst/>
                <a:latin typeface="Calibri" panose="020F0502020204030204" pitchFamily="34" charset="0"/>
                <a:ea typeface="Times New Roman" panose="02020603050405020304" pitchFamily="18" charset="0"/>
              </a:rPr>
              <a:t> te vergroten en deze te laten integreren in de interne organisaties."</a:t>
            </a:r>
            <a:endParaRPr lang="nl-NL" sz="1800" dirty="0">
              <a:solidFill>
                <a:schemeClr val="bg1"/>
              </a:solidFill>
              <a:effectLst/>
              <a:latin typeface="Times New Roman" panose="02020603050405020304" pitchFamily="18" charset="0"/>
              <a:ea typeface="Times New Roman" panose="02020603050405020304" pitchFamily="18" charset="0"/>
            </a:endParaRPr>
          </a:p>
          <a:p>
            <a:pPr>
              <a:spcAft>
                <a:spcPts val="1500"/>
              </a:spcAft>
            </a:pPr>
            <a:r>
              <a:rPr lang="nl-NL" sz="2400" b="1" dirty="0">
                <a:solidFill>
                  <a:schemeClr val="bg1"/>
                </a:solidFill>
                <a:effectLst/>
                <a:latin typeface="Calibri" panose="020F0502020204030204" pitchFamily="34" charset="0"/>
                <a:ea typeface="Times New Roman" panose="02020603050405020304" pitchFamily="18" charset="0"/>
              </a:rPr>
              <a:t>Visie</a:t>
            </a:r>
            <a:endParaRPr lang="nl-NL" sz="2400" dirty="0">
              <a:solidFill>
                <a:schemeClr val="bg1"/>
              </a:solidFill>
              <a:effectLst/>
              <a:latin typeface="Times New Roman" panose="02020603050405020304" pitchFamily="18" charset="0"/>
              <a:ea typeface="Times New Roman" panose="02020603050405020304" pitchFamily="18" charset="0"/>
            </a:endParaRPr>
          </a:p>
          <a:p>
            <a:pPr>
              <a:lnSpc>
                <a:spcPct val="107000"/>
              </a:lnSpc>
              <a:spcAft>
                <a:spcPts val="800"/>
              </a:spcAft>
            </a:pPr>
            <a:r>
              <a:rPr lang="nl-NL"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"Onze visie is gebaseerd op het </a:t>
            </a:r>
            <a:r>
              <a:rPr lang="nl-NL" sz="1800" dirty="0">
                <a:solidFill>
                  <a:schemeClr val="accent2">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geloof dat duurzame ontwikkeling en positieve maatschappelijke impact mogelijk zijn door samenwerking en gedeelde kennis</a:t>
            </a:r>
            <a:r>
              <a:rPr lang="nl-NL"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SDG Hub Noord streeft ernaar een </a:t>
            </a:r>
            <a:r>
              <a:rPr lang="nl-NL" sz="1800" dirty="0">
                <a:solidFill>
                  <a:schemeClr val="accent2">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dynamische gemeenschap van sociale ondernemers en organisaties te vormen die zich inzetten voor de SDG-doelen</a:t>
            </a:r>
            <a:r>
              <a:rPr lang="nl-NL"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Wij </a:t>
            </a:r>
            <a:r>
              <a:rPr lang="nl-NL" sz="1800" dirty="0">
                <a:solidFill>
                  <a:schemeClr val="accent2">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richten ons met name op doel 17</a:t>
            </a:r>
            <a:r>
              <a:rPr lang="nl-NL"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omdat wij geloven dat samenwerking op regionaal niveau de sleutel is tot het effectief aanpakken van de overige doelen. </a:t>
            </a:r>
            <a:endParaRPr lang="nl-NL"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486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4">
          <a:extLst>
            <a:ext uri="{FF2B5EF4-FFF2-40B4-BE49-F238E27FC236}">
              <a16:creationId xmlns:a16="http://schemas.microsoft.com/office/drawing/2014/main" id="{9DEB8BA1-35EE-EDE4-F9DB-1E20712FBD96}"/>
            </a:ext>
          </a:extLst>
        </p:cNvPr>
        <p:cNvGrpSpPr/>
        <p:nvPr/>
      </p:nvGrpSpPr>
      <p:grpSpPr>
        <a:xfrm>
          <a:off x="0" y="0"/>
          <a:ext cx="0" cy="0"/>
          <a:chOff x="0" y="0"/>
          <a:chExt cx="0" cy="0"/>
        </a:xfrm>
      </p:grpSpPr>
      <p:pic>
        <p:nvPicPr>
          <p:cNvPr id="95" name="Google Shape;95;p2" descr="Afbeelding met Graphics, grafische vormgeving, Lettertype, tekst&#10;&#10;Automatisch gegenereerde beschrijving">
            <a:extLst>
              <a:ext uri="{FF2B5EF4-FFF2-40B4-BE49-F238E27FC236}">
                <a16:creationId xmlns:a16="http://schemas.microsoft.com/office/drawing/2014/main" id="{C43C80B8-EDE0-22EB-C9AE-875FDA360041}"/>
              </a:ext>
            </a:extLst>
          </p:cNvPr>
          <p:cNvPicPr preferRelativeResize="0"/>
          <p:nvPr/>
        </p:nvPicPr>
        <p:blipFill rotWithShape="1">
          <a:blip r:embed="rId4">
            <a:alphaModFix/>
          </a:blip>
          <a:srcRect/>
          <a:stretch/>
        </p:blipFill>
        <p:spPr>
          <a:xfrm>
            <a:off x="359857" y="363890"/>
            <a:ext cx="3901448" cy="1548387"/>
          </a:xfrm>
          <a:prstGeom prst="rect">
            <a:avLst/>
          </a:prstGeom>
          <a:noFill/>
          <a:ln>
            <a:noFill/>
          </a:ln>
        </p:spPr>
      </p:pic>
      <p:sp>
        <p:nvSpPr>
          <p:cNvPr id="96" name="Google Shape;96;p2">
            <a:extLst>
              <a:ext uri="{FF2B5EF4-FFF2-40B4-BE49-F238E27FC236}">
                <a16:creationId xmlns:a16="http://schemas.microsoft.com/office/drawing/2014/main" id="{597289E6-D5D8-9B84-2FDC-CBD44B903355}"/>
              </a:ext>
            </a:extLst>
          </p:cNvPr>
          <p:cNvSpPr txBox="1"/>
          <p:nvPr/>
        </p:nvSpPr>
        <p:spPr>
          <a:xfrm>
            <a:off x="5063612" y="165670"/>
            <a:ext cx="6626942" cy="286228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nl-NL" sz="6000" dirty="0">
                <a:solidFill>
                  <a:schemeClr val="lt1"/>
                </a:solidFill>
                <a:latin typeface="Roboto"/>
                <a:ea typeface="Roboto"/>
                <a:cs typeface="Roboto"/>
                <a:sym typeface="Roboto"/>
              </a:rPr>
              <a:t>Missie, Visie</a:t>
            </a:r>
          </a:p>
          <a:p>
            <a:pPr marL="0" marR="0" lvl="0" indent="0" algn="ctr" rtl="0">
              <a:spcBef>
                <a:spcPts val="0"/>
              </a:spcBef>
              <a:spcAft>
                <a:spcPts val="0"/>
              </a:spcAft>
              <a:buNone/>
            </a:pPr>
            <a:r>
              <a:rPr lang="nl-NL" sz="6000" dirty="0">
                <a:solidFill>
                  <a:schemeClr val="lt1"/>
                </a:solidFill>
                <a:latin typeface="Roboto"/>
                <a:ea typeface="Roboto"/>
                <a:cs typeface="Roboto"/>
                <a:sym typeface="Roboto"/>
              </a:rPr>
              <a:t>Doel </a:t>
            </a:r>
            <a:endParaRPr dirty="0"/>
          </a:p>
          <a:p>
            <a:pPr marL="0" marR="0" lvl="0" indent="0" algn="ctr" rtl="0">
              <a:spcBef>
                <a:spcPts val="0"/>
              </a:spcBef>
              <a:spcAft>
                <a:spcPts val="0"/>
              </a:spcAft>
              <a:buNone/>
            </a:pPr>
            <a:endParaRPr sz="6000" dirty="0">
              <a:solidFill>
                <a:schemeClr val="lt1"/>
              </a:solidFill>
              <a:latin typeface="Roboto"/>
              <a:ea typeface="Roboto"/>
              <a:cs typeface="Roboto"/>
              <a:sym typeface="Roboto"/>
            </a:endParaRPr>
          </a:p>
        </p:txBody>
      </p:sp>
      <p:sp>
        <p:nvSpPr>
          <p:cNvPr id="97" name="Google Shape;97;p2">
            <a:extLst>
              <a:ext uri="{FF2B5EF4-FFF2-40B4-BE49-F238E27FC236}">
                <a16:creationId xmlns:a16="http://schemas.microsoft.com/office/drawing/2014/main" id="{FC55965C-8664-8571-7898-0909304E941B}"/>
              </a:ext>
            </a:extLst>
          </p:cNvPr>
          <p:cNvSpPr txBox="1"/>
          <p:nvPr/>
        </p:nvSpPr>
        <p:spPr>
          <a:xfrm>
            <a:off x="501446" y="2429015"/>
            <a:ext cx="11336593" cy="1878102"/>
          </a:xfrm>
          <a:prstGeom prst="rect">
            <a:avLst/>
          </a:prstGeom>
          <a:noFill/>
          <a:ln>
            <a:noFill/>
          </a:ln>
        </p:spPr>
        <p:txBody>
          <a:bodyPr spcFirstLastPara="1" wrap="square" lIns="91425" tIns="45700" rIns="91425" bIns="45700" anchor="t" anchorCtr="0">
            <a:spAutoFit/>
          </a:bodyPr>
          <a:lstStyle/>
          <a:p>
            <a:pPr>
              <a:lnSpc>
                <a:spcPct val="107000"/>
              </a:lnSpc>
              <a:spcAft>
                <a:spcPts val="800"/>
              </a:spcAft>
            </a:pPr>
            <a:r>
              <a:rPr lang="nl-NL"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Doel</a:t>
            </a:r>
            <a:endParaRPr lang="nl-NL"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nl-NL"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Ons doel is om </a:t>
            </a:r>
            <a:r>
              <a:rPr lang="nl-NL" sz="1800" dirty="0">
                <a:solidFill>
                  <a:schemeClr val="accent2">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ervaringen en kennis te delen, samenwerking te stimuleren en een vruchtbare omgeving te bieden voor duurzame initiatieven</a:t>
            </a:r>
            <a:r>
              <a:rPr lang="nl-NL"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ten einde een breder draagvlak te creëren en een zinvolle bijdrage te leveren aan de SDG-impact. Met trots bouwen we voort op de ervaringen van de </a:t>
            </a:r>
            <a:r>
              <a:rPr lang="nl-NL" sz="1800" dirty="0">
                <a:solidFill>
                  <a:schemeClr val="accent2">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SDG Award 2022</a:t>
            </a:r>
            <a:r>
              <a:rPr lang="nl-NL"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nominaties voor de Award 2022, 2 SDG Predicaten en de SDG Pluim, naast de expertise van de SDG-regio coördinator Groningen/Drenthe."</a:t>
            </a:r>
            <a:endParaRPr sz="1800" dirty="0">
              <a:solidFill>
                <a:schemeClr val="bg1"/>
              </a:solidFill>
              <a:latin typeface="Calibri"/>
              <a:ea typeface="Calibri"/>
              <a:cs typeface="Calibri"/>
              <a:sym typeface="Calibri"/>
            </a:endParaRPr>
          </a:p>
        </p:txBody>
      </p:sp>
    </p:spTree>
    <p:extLst>
      <p:ext uri="{BB962C8B-B14F-4D97-AF65-F5344CB8AC3E}">
        <p14:creationId xmlns:p14="http://schemas.microsoft.com/office/powerpoint/2010/main" val="4138812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4"/>
        <p:cNvGrpSpPr/>
        <p:nvPr/>
      </p:nvGrpSpPr>
      <p:grpSpPr>
        <a:xfrm>
          <a:off x="0" y="0"/>
          <a:ext cx="0" cy="0"/>
          <a:chOff x="0" y="0"/>
          <a:chExt cx="0" cy="0"/>
        </a:xfrm>
      </p:grpSpPr>
      <p:pic>
        <p:nvPicPr>
          <p:cNvPr id="95" name="Google Shape;95;p2" descr="Afbeelding met Graphics, grafische vormgeving, Lettertype, tekst&#10;&#10;Automatisch gegenereerde beschrijving"/>
          <p:cNvPicPr preferRelativeResize="0"/>
          <p:nvPr/>
        </p:nvPicPr>
        <p:blipFill rotWithShape="1">
          <a:blip r:embed="rId4">
            <a:alphaModFix/>
          </a:blip>
          <a:srcRect/>
          <a:stretch/>
        </p:blipFill>
        <p:spPr>
          <a:xfrm>
            <a:off x="359857" y="363890"/>
            <a:ext cx="3901448" cy="1548387"/>
          </a:xfrm>
          <a:prstGeom prst="rect">
            <a:avLst/>
          </a:prstGeom>
          <a:noFill/>
          <a:ln>
            <a:noFill/>
          </a:ln>
        </p:spPr>
      </p:pic>
      <p:sp>
        <p:nvSpPr>
          <p:cNvPr id="96" name="Google Shape;96;p2"/>
          <p:cNvSpPr txBox="1"/>
          <p:nvPr/>
        </p:nvSpPr>
        <p:spPr>
          <a:xfrm>
            <a:off x="5063612" y="165670"/>
            <a:ext cx="6626942" cy="286232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nl-NL" sz="6000">
                <a:solidFill>
                  <a:schemeClr val="lt1"/>
                </a:solidFill>
                <a:latin typeface="Roboto"/>
                <a:ea typeface="Roboto"/>
                <a:cs typeface="Roboto"/>
                <a:sym typeface="Roboto"/>
              </a:rPr>
              <a:t>Deep Dive</a:t>
            </a:r>
            <a:endParaRPr sz="6000">
              <a:solidFill>
                <a:schemeClr val="lt1"/>
              </a:solidFill>
              <a:latin typeface="Roboto"/>
              <a:ea typeface="Roboto"/>
              <a:cs typeface="Roboto"/>
              <a:sym typeface="Roboto"/>
            </a:endParaRPr>
          </a:p>
          <a:p>
            <a:pPr marL="0" marR="0" lvl="0" indent="0" algn="ctr" rtl="0">
              <a:spcBef>
                <a:spcPts val="0"/>
              </a:spcBef>
              <a:spcAft>
                <a:spcPts val="0"/>
              </a:spcAft>
              <a:buNone/>
            </a:pPr>
            <a:r>
              <a:rPr lang="nl-NL" sz="6000">
                <a:solidFill>
                  <a:schemeClr val="lt1"/>
                </a:solidFill>
                <a:latin typeface="Roboto"/>
                <a:ea typeface="Roboto"/>
                <a:cs typeface="Roboto"/>
                <a:sym typeface="Roboto"/>
              </a:rPr>
              <a:t>Blok 2 </a:t>
            </a:r>
            <a:endParaRPr/>
          </a:p>
          <a:p>
            <a:pPr marL="0" marR="0" lvl="0" indent="0" algn="ctr" rtl="0">
              <a:spcBef>
                <a:spcPts val="0"/>
              </a:spcBef>
              <a:spcAft>
                <a:spcPts val="0"/>
              </a:spcAft>
              <a:buNone/>
            </a:pPr>
            <a:endParaRPr sz="6000">
              <a:solidFill>
                <a:schemeClr val="lt1"/>
              </a:solidFill>
              <a:latin typeface="Roboto"/>
              <a:ea typeface="Roboto"/>
              <a:cs typeface="Roboto"/>
              <a:sym typeface="Roboto"/>
            </a:endParaRPr>
          </a:p>
        </p:txBody>
      </p:sp>
      <p:sp>
        <p:nvSpPr>
          <p:cNvPr id="97" name="Google Shape;97;p2"/>
          <p:cNvSpPr txBox="1"/>
          <p:nvPr/>
        </p:nvSpPr>
        <p:spPr>
          <a:xfrm>
            <a:off x="2015611" y="2429015"/>
            <a:ext cx="8750712" cy="44011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nl-NL" sz="2000" dirty="0">
                <a:solidFill>
                  <a:schemeClr val="lt1"/>
                </a:solidFill>
                <a:latin typeface="Calibri"/>
                <a:ea typeface="Calibri"/>
                <a:cs typeface="Calibri"/>
                <a:sym typeface="Calibri"/>
              </a:rPr>
              <a:t>Hoe kunnen jullie ons helpen bij de ontwikkeling van de website voor het nieuwe SDG House Plein 17 in Veenhuizen, dat 19 november geopend wordt? Zijn er specifieke functies of onderdelen waarop ons zouden kunnen richten om het platform te ondersteunen en te versterken?</a:t>
            </a:r>
            <a:endParaRPr dirty="0"/>
          </a:p>
          <a:p>
            <a:pPr marL="0" marR="0" lvl="0" indent="0" algn="l" rtl="0">
              <a:spcBef>
                <a:spcPts val="0"/>
              </a:spcBef>
              <a:spcAft>
                <a:spcPts val="0"/>
              </a:spcAft>
              <a:buNone/>
            </a:pPr>
            <a:endParaRPr sz="2000" dirty="0">
              <a:solidFill>
                <a:schemeClr val="lt1"/>
              </a:solidFill>
              <a:latin typeface="Calibri"/>
              <a:ea typeface="Calibri"/>
              <a:cs typeface="Calibri"/>
              <a:sym typeface="Calibri"/>
            </a:endParaRPr>
          </a:p>
          <a:p>
            <a:pPr marL="0" marR="0" lvl="0" indent="0" algn="l" rtl="0">
              <a:spcBef>
                <a:spcPts val="0"/>
              </a:spcBef>
              <a:spcAft>
                <a:spcPts val="0"/>
              </a:spcAft>
              <a:buNone/>
            </a:pPr>
            <a:r>
              <a:rPr lang="nl-NL" sz="2000" dirty="0">
                <a:solidFill>
                  <a:schemeClr val="lt1"/>
                </a:solidFill>
                <a:latin typeface="Calibri"/>
                <a:ea typeface="Calibri"/>
                <a:cs typeface="Calibri"/>
                <a:sym typeface="Calibri"/>
              </a:rPr>
              <a:t>Belangrijk voor onze stichting is het leggen en behouden van verbindingen tussen en met bedrijven om zo het duurzaam denken en doen van onderaf onder de aandacht te brengen. Wij zijn nieuwsgierig naar jullie innovatieve kijk op webpresentatie en marketing gedachten hoe wij ons het beste kunnen presenteren met nieuwe technieken. Omdat onze stichting net is opgericht is er momenteel weinig gedaan. Er is een domeinnaam vastgelegd waarbij we een summiere website (</a:t>
            </a:r>
            <a:r>
              <a:rPr lang="nl-NL" sz="2000" dirty="0" err="1">
                <a:solidFill>
                  <a:schemeClr val="lt1"/>
                </a:solidFill>
                <a:latin typeface="Calibri"/>
                <a:ea typeface="Calibri"/>
                <a:cs typeface="Calibri"/>
                <a:sym typeface="Calibri"/>
              </a:rPr>
              <a:t>Joomla</a:t>
            </a:r>
            <a:r>
              <a:rPr lang="nl-NL" sz="2000" dirty="0">
                <a:solidFill>
                  <a:schemeClr val="lt1"/>
                </a:solidFill>
                <a:latin typeface="Calibri"/>
                <a:ea typeface="Calibri"/>
                <a:cs typeface="Calibri"/>
                <a:sym typeface="Calibri"/>
              </a:rPr>
              <a:t> 5) met een mailadres hebben.</a:t>
            </a:r>
            <a:endParaRPr sz="2000" dirty="0">
              <a:solidFill>
                <a:schemeClr val="lt1"/>
              </a:solidFill>
              <a:latin typeface="Calibri"/>
              <a:ea typeface="Calibri"/>
              <a:cs typeface="Calibri"/>
              <a:sym typeface="Calibri"/>
            </a:endParaRPr>
          </a:p>
          <a:p>
            <a:pPr marL="0" marR="0" lvl="0" indent="0" algn="l" rtl="0">
              <a:spcBef>
                <a:spcPts val="0"/>
              </a:spcBef>
              <a:spcAft>
                <a:spcPts val="0"/>
              </a:spcAft>
              <a:buNone/>
            </a:pPr>
            <a:endParaRPr sz="2000" dirty="0">
              <a:solidFill>
                <a:schemeClr val="lt1"/>
              </a:solidFill>
              <a:latin typeface="Calibri"/>
              <a:ea typeface="Calibri"/>
              <a:cs typeface="Calibri"/>
              <a:sym typeface="Calibri"/>
            </a:endParaRPr>
          </a:p>
          <a:p>
            <a:pPr marL="0" marR="0" lvl="0" indent="0" algn="l" rtl="0">
              <a:spcBef>
                <a:spcPts val="0"/>
              </a:spcBef>
              <a:spcAft>
                <a:spcPts val="0"/>
              </a:spcAft>
              <a:buNone/>
            </a:pPr>
            <a:endParaRPr sz="2000" dirty="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pic>
        <p:nvPicPr>
          <p:cNvPr id="102" name="Google Shape;102;p3" descr="Afbeelding met Graphics, grafische vormgeving, Lettertype, tekst&#10;&#10;Automatisch gegenereerde beschrijving"/>
          <p:cNvPicPr preferRelativeResize="0"/>
          <p:nvPr/>
        </p:nvPicPr>
        <p:blipFill rotWithShape="1">
          <a:blip r:embed="rId4">
            <a:alphaModFix/>
          </a:blip>
          <a:srcRect/>
          <a:stretch/>
        </p:blipFill>
        <p:spPr>
          <a:xfrm>
            <a:off x="359857" y="363890"/>
            <a:ext cx="3901448" cy="1548387"/>
          </a:xfrm>
          <a:prstGeom prst="rect">
            <a:avLst/>
          </a:prstGeom>
          <a:noFill/>
          <a:ln>
            <a:noFill/>
          </a:ln>
        </p:spPr>
      </p:pic>
      <p:sp>
        <p:nvSpPr>
          <p:cNvPr id="103" name="Google Shape;103;p3"/>
          <p:cNvSpPr txBox="1"/>
          <p:nvPr/>
        </p:nvSpPr>
        <p:spPr>
          <a:xfrm>
            <a:off x="5063612" y="165670"/>
            <a:ext cx="6626942" cy="286232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nl-NL" sz="6000">
                <a:solidFill>
                  <a:schemeClr val="lt1"/>
                </a:solidFill>
                <a:latin typeface="Roboto"/>
                <a:ea typeface="Roboto"/>
                <a:cs typeface="Roboto"/>
                <a:sym typeface="Roboto"/>
              </a:rPr>
              <a:t>Deep Dive</a:t>
            </a:r>
            <a:endParaRPr sz="6000">
              <a:solidFill>
                <a:schemeClr val="lt1"/>
              </a:solidFill>
              <a:latin typeface="Roboto"/>
              <a:ea typeface="Roboto"/>
              <a:cs typeface="Roboto"/>
              <a:sym typeface="Roboto"/>
            </a:endParaRPr>
          </a:p>
          <a:p>
            <a:pPr marL="0" marR="0" lvl="0" indent="0" algn="ctr" rtl="0">
              <a:spcBef>
                <a:spcPts val="0"/>
              </a:spcBef>
              <a:spcAft>
                <a:spcPts val="0"/>
              </a:spcAft>
              <a:buNone/>
            </a:pPr>
            <a:r>
              <a:rPr lang="nl-NL" sz="6000">
                <a:solidFill>
                  <a:schemeClr val="lt1"/>
                </a:solidFill>
                <a:latin typeface="Roboto"/>
                <a:ea typeface="Roboto"/>
                <a:cs typeface="Roboto"/>
                <a:sym typeface="Roboto"/>
              </a:rPr>
              <a:t>Blok 2 </a:t>
            </a:r>
            <a:endParaRPr/>
          </a:p>
          <a:p>
            <a:pPr marL="0" marR="0" lvl="0" indent="0" algn="ctr" rtl="0">
              <a:spcBef>
                <a:spcPts val="0"/>
              </a:spcBef>
              <a:spcAft>
                <a:spcPts val="0"/>
              </a:spcAft>
              <a:buNone/>
            </a:pPr>
            <a:endParaRPr sz="6000">
              <a:solidFill>
                <a:schemeClr val="lt1"/>
              </a:solidFill>
              <a:latin typeface="Roboto"/>
              <a:ea typeface="Roboto"/>
              <a:cs typeface="Roboto"/>
              <a:sym typeface="Roboto"/>
            </a:endParaRPr>
          </a:p>
        </p:txBody>
      </p:sp>
      <p:sp>
        <p:nvSpPr>
          <p:cNvPr id="104" name="Google Shape;104;p3"/>
          <p:cNvSpPr txBox="1"/>
          <p:nvPr/>
        </p:nvSpPr>
        <p:spPr>
          <a:xfrm>
            <a:off x="2015611" y="2104553"/>
            <a:ext cx="8750700" cy="50167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nl-NL" sz="2000" dirty="0">
                <a:solidFill>
                  <a:schemeClr val="lt1"/>
                </a:solidFill>
                <a:latin typeface="Calibri"/>
                <a:ea typeface="Calibri"/>
                <a:cs typeface="Calibri"/>
                <a:sym typeface="Calibri"/>
              </a:rPr>
              <a:t>Het SDG House Plein 17 is een innovatieve ontmoetingsplek voor sociale ondernemers en organisaties die, naast hun commerciële belangen, zich ook nadrukkelijk inzetten voor de (</a:t>
            </a:r>
            <a:r>
              <a:rPr lang="nl-NL" sz="2000" dirty="0" err="1">
                <a:solidFill>
                  <a:schemeClr val="lt1"/>
                </a:solidFill>
                <a:latin typeface="Calibri"/>
                <a:ea typeface="Calibri"/>
                <a:cs typeface="Calibri"/>
                <a:sym typeface="Calibri"/>
              </a:rPr>
              <a:t>SDG's</a:t>
            </a:r>
            <a:r>
              <a:rPr lang="nl-NL" sz="2000" dirty="0">
                <a:solidFill>
                  <a:schemeClr val="lt1"/>
                </a:solidFill>
                <a:latin typeface="Calibri"/>
                <a:ea typeface="Calibri"/>
                <a:cs typeface="Calibri"/>
                <a:sym typeface="Calibri"/>
              </a:rPr>
              <a:t>), de 17 duurzame doelen. Door deze gedreven individuen en organisaties samen te brengen, willen we de reeds bestaande kennis en ervaringen delen en samenwerking stimuleren waar mogelijk.</a:t>
            </a:r>
          </a:p>
          <a:p>
            <a:pPr marL="0" marR="0" lvl="0" indent="0" algn="l" rtl="0">
              <a:spcBef>
                <a:spcPts val="0"/>
              </a:spcBef>
              <a:spcAft>
                <a:spcPts val="0"/>
              </a:spcAft>
              <a:buNone/>
            </a:pPr>
            <a:endParaRPr sz="2000" dirty="0">
              <a:solidFill>
                <a:schemeClr val="lt1"/>
              </a:solidFill>
              <a:latin typeface="Calibri"/>
              <a:ea typeface="Calibri"/>
              <a:cs typeface="Calibri"/>
              <a:sym typeface="Calibri"/>
            </a:endParaRPr>
          </a:p>
          <a:p>
            <a:pPr marL="0" marR="0" lvl="0" indent="0" algn="l" rtl="0">
              <a:spcBef>
                <a:spcPts val="0"/>
              </a:spcBef>
              <a:spcAft>
                <a:spcPts val="0"/>
              </a:spcAft>
              <a:buNone/>
            </a:pPr>
            <a:r>
              <a:rPr lang="nl-NL" sz="2000" dirty="0">
                <a:solidFill>
                  <a:schemeClr val="lt1"/>
                </a:solidFill>
                <a:latin typeface="Calibri"/>
                <a:ea typeface="Calibri"/>
                <a:cs typeface="Calibri"/>
                <a:sym typeface="Calibri"/>
              </a:rPr>
              <a:t>Onze stichting reikt onder andere predicaten uit op basis van een door ons opgestelde vragenlijst. Deze zouden we het liefst in een database willen laten wegschrijven zodat onze toetsingscommissie de antwoorden kan gebruiken en voorzien van vragen en/of opmerkingen. Op basis hiervan krijgen bedrijven al dan niet een predicaat. Wij willen elk jaar de bedrijven geautomatiseerd vragen over hun voortgang en de te nemen stappen voor het volgende jaar. (Selectiecriteria zijn beschikbaar). Wij worden graag ook meegenomen in AVG regelgeving. </a:t>
            </a:r>
            <a:endParaRPr dirty="0"/>
          </a:p>
          <a:p>
            <a:pPr marL="0" marR="0" lvl="0" indent="0" algn="l" rtl="0">
              <a:spcBef>
                <a:spcPts val="0"/>
              </a:spcBef>
              <a:spcAft>
                <a:spcPts val="0"/>
              </a:spcAft>
              <a:buNone/>
            </a:pPr>
            <a:r>
              <a:rPr lang="nl-NL" sz="2000" dirty="0">
                <a:solidFill>
                  <a:schemeClr val="lt1"/>
                </a:solidFill>
                <a:latin typeface="Calibri"/>
                <a:ea typeface="Calibri"/>
                <a:cs typeface="Calibri"/>
                <a:sym typeface="Calibri"/>
              </a:rPr>
              <a:t>Het aanvragen van een predicaat gaat gepaard met kosten waar we graag een betaal systeem voor wensen te implementeren.</a:t>
            </a:r>
            <a:endParaRPr dirty="0"/>
          </a:p>
          <a:p>
            <a:pPr marL="0" marR="0" lvl="0" indent="0" algn="l" rtl="0">
              <a:spcBef>
                <a:spcPts val="0"/>
              </a:spcBef>
              <a:spcAft>
                <a:spcPts val="0"/>
              </a:spcAft>
              <a:buNone/>
            </a:pPr>
            <a:endParaRPr sz="2000" dirty="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pic>
        <p:nvPicPr>
          <p:cNvPr id="109" name="Google Shape;109;p5" descr="Afbeelding met Graphics, grafische vormgeving, Lettertype, tekst&#10;&#10;Automatisch gegenereerde beschrijving"/>
          <p:cNvPicPr preferRelativeResize="0"/>
          <p:nvPr/>
        </p:nvPicPr>
        <p:blipFill rotWithShape="1">
          <a:blip r:embed="rId4">
            <a:alphaModFix/>
          </a:blip>
          <a:srcRect/>
          <a:stretch/>
        </p:blipFill>
        <p:spPr>
          <a:xfrm>
            <a:off x="359857" y="363890"/>
            <a:ext cx="3901448" cy="1548387"/>
          </a:xfrm>
          <a:prstGeom prst="rect">
            <a:avLst/>
          </a:prstGeom>
          <a:noFill/>
          <a:ln>
            <a:noFill/>
          </a:ln>
        </p:spPr>
      </p:pic>
      <p:sp>
        <p:nvSpPr>
          <p:cNvPr id="110" name="Google Shape;110;p5"/>
          <p:cNvSpPr txBox="1"/>
          <p:nvPr/>
        </p:nvSpPr>
        <p:spPr>
          <a:xfrm>
            <a:off x="5063612" y="165670"/>
            <a:ext cx="6626942" cy="286232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nl-NL" sz="6000">
                <a:solidFill>
                  <a:schemeClr val="lt1"/>
                </a:solidFill>
                <a:latin typeface="Roboto"/>
                <a:ea typeface="Roboto"/>
                <a:cs typeface="Roboto"/>
                <a:sym typeface="Roboto"/>
              </a:rPr>
              <a:t>Deep Dive</a:t>
            </a:r>
            <a:endParaRPr sz="6000">
              <a:solidFill>
                <a:schemeClr val="lt1"/>
              </a:solidFill>
              <a:latin typeface="Roboto"/>
              <a:ea typeface="Roboto"/>
              <a:cs typeface="Roboto"/>
              <a:sym typeface="Roboto"/>
            </a:endParaRPr>
          </a:p>
          <a:p>
            <a:pPr marL="0" marR="0" lvl="0" indent="0" algn="ctr" rtl="0">
              <a:spcBef>
                <a:spcPts val="0"/>
              </a:spcBef>
              <a:spcAft>
                <a:spcPts val="0"/>
              </a:spcAft>
              <a:buNone/>
            </a:pPr>
            <a:r>
              <a:rPr lang="nl-NL" sz="6000">
                <a:solidFill>
                  <a:schemeClr val="lt1"/>
                </a:solidFill>
                <a:latin typeface="Roboto"/>
                <a:ea typeface="Roboto"/>
                <a:cs typeface="Roboto"/>
                <a:sym typeface="Roboto"/>
              </a:rPr>
              <a:t>Blok 2 </a:t>
            </a:r>
            <a:endParaRPr/>
          </a:p>
          <a:p>
            <a:pPr marL="0" marR="0" lvl="0" indent="0" algn="ctr" rtl="0">
              <a:spcBef>
                <a:spcPts val="0"/>
              </a:spcBef>
              <a:spcAft>
                <a:spcPts val="0"/>
              </a:spcAft>
              <a:buNone/>
            </a:pPr>
            <a:endParaRPr sz="6000">
              <a:solidFill>
                <a:schemeClr val="lt1"/>
              </a:solidFill>
              <a:latin typeface="Roboto"/>
              <a:ea typeface="Roboto"/>
              <a:cs typeface="Roboto"/>
              <a:sym typeface="Roboto"/>
            </a:endParaRPr>
          </a:p>
        </p:txBody>
      </p:sp>
      <p:sp>
        <p:nvSpPr>
          <p:cNvPr id="111" name="Google Shape;111;p5"/>
          <p:cNvSpPr txBox="1"/>
          <p:nvPr/>
        </p:nvSpPr>
        <p:spPr>
          <a:xfrm>
            <a:off x="2015611" y="2429015"/>
            <a:ext cx="8750700" cy="26776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nl-NL" sz="2000" dirty="0">
                <a:solidFill>
                  <a:schemeClr val="lt1"/>
                </a:solidFill>
                <a:latin typeface="Calibri"/>
                <a:ea typeface="Calibri"/>
                <a:cs typeface="Calibri"/>
                <a:sym typeface="Calibri"/>
              </a:rPr>
              <a:t>Naast het uitreiken van predicaten willen wij ook enkele andere zaken regelen waarvoor mogelijk ook toepassingen voor zouden kunnen komen:</a:t>
            </a:r>
            <a:endParaRPr dirty="0"/>
          </a:p>
          <a:p>
            <a:pPr marL="0" marR="0" lvl="0" indent="0" algn="l" rtl="0">
              <a:spcBef>
                <a:spcPts val="0"/>
              </a:spcBef>
              <a:spcAft>
                <a:spcPts val="0"/>
              </a:spcAft>
              <a:buNone/>
            </a:pPr>
            <a:endParaRPr sz="2000" dirty="0">
              <a:solidFill>
                <a:schemeClr val="lt1"/>
              </a:solidFill>
              <a:latin typeface="Calibri"/>
              <a:ea typeface="Calibri"/>
              <a:cs typeface="Calibri"/>
              <a:sym typeface="Calibri"/>
            </a:endParaRPr>
          </a:p>
          <a:p>
            <a:pPr marL="342900" marR="0" lvl="0" indent="-342900" algn="l" rtl="0">
              <a:spcBef>
                <a:spcPts val="0"/>
              </a:spcBef>
              <a:spcAft>
                <a:spcPts val="0"/>
              </a:spcAft>
              <a:buClr>
                <a:schemeClr val="lt1"/>
              </a:buClr>
              <a:buSzPts val="2000"/>
              <a:buFont typeface="Calibri"/>
              <a:buChar char="-"/>
            </a:pPr>
            <a:r>
              <a:rPr lang="nl-NL" sz="2000" dirty="0">
                <a:solidFill>
                  <a:schemeClr val="lt1"/>
                </a:solidFill>
                <a:latin typeface="Calibri"/>
                <a:ea typeface="Calibri"/>
                <a:cs typeface="Calibri"/>
                <a:sym typeface="Calibri"/>
              </a:rPr>
              <a:t>SDG items uitlenen/verhuren;</a:t>
            </a:r>
            <a:endParaRPr dirty="0"/>
          </a:p>
          <a:p>
            <a:pPr marL="342900" marR="0" lvl="0" indent="-342900" algn="l" rtl="0">
              <a:spcBef>
                <a:spcPts val="0"/>
              </a:spcBef>
              <a:spcAft>
                <a:spcPts val="0"/>
              </a:spcAft>
              <a:buClr>
                <a:schemeClr val="lt1"/>
              </a:buClr>
              <a:buSzPts val="2000"/>
              <a:buFont typeface="Calibri"/>
              <a:buChar char="-"/>
            </a:pPr>
            <a:r>
              <a:rPr lang="nl-NL" sz="2000" dirty="0">
                <a:solidFill>
                  <a:schemeClr val="lt1"/>
                </a:solidFill>
                <a:latin typeface="Calibri"/>
                <a:ea typeface="Calibri"/>
                <a:cs typeface="Calibri"/>
                <a:sym typeface="Calibri"/>
              </a:rPr>
              <a:t>Aanbieden van workshops waar bedrijven zich op kunnen inschrijven;</a:t>
            </a:r>
          </a:p>
          <a:p>
            <a:pPr marR="0" lvl="0" algn="l" rtl="0">
              <a:spcBef>
                <a:spcPts val="0"/>
              </a:spcBef>
              <a:spcAft>
                <a:spcPts val="0"/>
              </a:spcAft>
              <a:buClr>
                <a:schemeClr val="lt1"/>
              </a:buClr>
              <a:buSzPts val="2000"/>
            </a:pPr>
            <a:endParaRPr dirty="0"/>
          </a:p>
          <a:p>
            <a:pPr marL="342900" marR="0" lvl="0" indent="-342900" algn="l" rtl="0">
              <a:spcBef>
                <a:spcPts val="0"/>
              </a:spcBef>
              <a:spcAft>
                <a:spcPts val="0"/>
              </a:spcAft>
              <a:buClr>
                <a:schemeClr val="lt1"/>
              </a:buClr>
              <a:buSzPts val="2000"/>
              <a:buFont typeface="Calibri"/>
              <a:buChar char="-"/>
            </a:pPr>
            <a:endParaRPr dirty="0"/>
          </a:p>
          <a:p>
            <a:pPr marL="0" marR="0" lvl="0" indent="0" algn="l" rtl="0">
              <a:spcBef>
                <a:spcPts val="0"/>
              </a:spcBef>
              <a:spcAft>
                <a:spcPts val="0"/>
              </a:spcAft>
              <a:buNone/>
            </a:pPr>
            <a:endParaRPr sz="2000" dirty="0">
              <a:solidFill>
                <a:schemeClr val="lt1"/>
              </a:solidFill>
              <a:latin typeface="Calibri"/>
              <a:ea typeface="Calibri"/>
              <a:cs typeface="Calibri"/>
              <a:sym typeface="Calibri"/>
            </a:endParaRPr>
          </a:p>
          <a:p>
            <a:pPr marL="0" marR="0" lvl="0" indent="0" algn="l" rtl="0">
              <a:spcBef>
                <a:spcPts val="0"/>
              </a:spcBef>
              <a:spcAft>
                <a:spcPts val="0"/>
              </a:spcAft>
              <a:buNone/>
            </a:pPr>
            <a:r>
              <a:rPr lang="nl-NL" sz="2000" dirty="0">
                <a:solidFill>
                  <a:schemeClr val="lt1"/>
                </a:solidFill>
                <a:latin typeface="Calibri"/>
                <a:ea typeface="Calibri"/>
                <a:cs typeface="Calibri"/>
                <a:sym typeface="Calibri"/>
              </a:rPr>
              <a:t>Er is ook behoefte aan een contactpagina, nieuws item, foto bibliotheek.</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pic>
        <p:nvPicPr>
          <p:cNvPr id="116" name="Google Shape;116;p6" descr="Afbeelding met Graphics, grafische vormgeving, Lettertype, tekst&#10;&#10;Automatisch gegenereerde beschrijving"/>
          <p:cNvPicPr preferRelativeResize="0"/>
          <p:nvPr/>
        </p:nvPicPr>
        <p:blipFill rotWithShape="1">
          <a:blip r:embed="rId4">
            <a:alphaModFix/>
          </a:blip>
          <a:srcRect/>
          <a:stretch/>
        </p:blipFill>
        <p:spPr>
          <a:xfrm>
            <a:off x="359857" y="363890"/>
            <a:ext cx="3901448" cy="1548387"/>
          </a:xfrm>
          <a:prstGeom prst="rect">
            <a:avLst/>
          </a:prstGeom>
          <a:noFill/>
          <a:ln>
            <a:noFill/>
          </a:ln>
        </p:spPr>
      </p:pic>
      <p:sp>
        <p:nvSpPr>
          <p:cNvPr id="117" name="Google Shape;117;p6"/>
          <p:cNvSpPr txBox="1"/>
          <p:nvPr/>
        </p:nvSpPr>
        <p:spPr>
          <a:xfrm>
            <a:off x="5063612" y="165670"/>
            <a:ext cx="6626942" cy="286232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nl-NL" sz="6000">
                <a:solidFill>
                  <a:schemeClr val="lt1"/>
                </a:solidFill>
                <a:latin typeface="Roboto"/>
                <a:ea typeface="Roboto"/>
                <a:cs typeface="Roboto"/>
                <a:sym typeface="Roboto"/>
              </a:rPr>
              <a:t>Deep Dive</a:t>
            </a:r>
            <a:endParaRPr sz="6000">
              <a:solidFill>
                <a:schemeClr val="lt1"/>
              </a:solidFill>
              <a:latin typeface="Roboto"/>
              <a:ea typeface="Roboto"/>
              <a:cs typeface="Roboto"/>
              <a:sym typeface="Roboto"/>
            </a:endParaRPr>
          </a:p>
          <a:p>
            <a:pPr marL="0" marR="0" lvl="0" indent="0" algn="ctr" rtl="0">
              <a:spcBef>
                <a:spcPts val="0"/>
              </a:spcBef>
              <a:spcAft>
                <a:spcPts val="0"/>
              </a:spcAft>
              <a:buNone/>
            </a:pPr>
            <a:r>
              <a:rPr lang="nl-NL" sz="6000">
                <a:solidFill>
                  <a:schemeClr val="lt1"/>
                </a:solidFill>
                <a:latin typeface="Roboto"/>
                <a:ea typeface="Roboto"/>
                <a:cs typeface="Roboto"/>
                <a:sym typeface="Roboto"/>
              </a:rPr>
              <a:t>Blok 2 </a:t>
            </a:r>
            <a:endParaRPr/>
          </a:p>
          <a:p>
            <a:pPr marL="0" marR="0" lvl="0" indent="0" algn="ctr" rtl="0">
              <a:spcBef>
                <a:spcPts val="0"/>
              </a:spcBef>
              <a:spcAft>
                <a:spcPts val="0"/>
              </a:spcAft>
              <a:buNone/>
            </a:pPr>
            <a:endParaRPr sz="6000">
              <a:solidFill>
                <a:schemeClr val="lt1"/>
              </a:solidFill>
              <a:latin typeface="Roboto"/>
              <a:ea typeface="Roboto"/>
              <a:cs typeface="Roboto"/>
              <a:sym typeface="Roboto"/>
            </a:endParaRPr>
          </a:p>
        </p:txBody>
      </p:sp>
      <p:sp>
        <p:nvSpPr>
          <p:cNvPr id="118" name="Google Shape;118;p6"/>
          <p:cNvSpPr txBox="1"/>
          <p:nvPr/>
        </p:nvSpPr>
        <p:spPr>
          <a:xfrm>
            <a:off x="2015611" y="2429015"/>
            <a:ext cx="875071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nl-NL" sz="2000">
                <a:solidFill>
                  <a:schemeClr val="lt1"/>
                </a:solidFill>
                <a:latin typeface="Calibri"/>
                <a:ea typeface="Calibri"/>
                <a:cs typeface="Calibri"/>
                <a:sym typeface="Calibri"/>
              </a:rPr>
              <a:t>Wat is er beschikbaar?</a:t>
            </a:r>
            <a:endParaRPr/>
          </a:p>
          <a:p>
            <a:pPr marL="0" marR="0" lvl="0" indent="0" algn="l" rtl="0">
              <a:spcBef>
                <a:spcPts val="0"/>
              </a:spcBef>
              <a:spcAft>
                <a:spcPts val="0"/>
              </a:spcAft>
              <a:buNone/>
            </a:pPr>
            <a:endParaRPr sz="2000">
              <a:solidFill>
                <a:schemeClr val="lt1"/>
              </a:solidFill>
              <a:latin typeface="Calibri"/>
              <a:ea typeface="Calibri"/>
              <a:cs typeface="Calibri"/>
              <a:sym typeface="Calibri"/>
            </a:endParaRPr>
          </a:p>
          <a:p>
            <a:pPr marL="342900" marR="0" lvl="0" indent="-342900" algn="l" rtl="0">
              <a:spcBef>
                <a:spcPts val="0"/>
              </a:spcBef>
              <a:spcAft>
                <a:spcPts val="0"/>
              </a:spcAft>
              <a:buClr>
                <a:schemeClr val="lt1"/>
              </a:buClr>
              <a:buSzPts val="2000"/>
              <a:buFont typeface="Calibri"/>
              <a:buChar char="-"/>
            </a:pPr>
            <a:r>
              <a:rPr lang="nl-NL" sz="2000">
                <a:solidFill>
                  <a:schemeClr val="lt1"/>
                </a:solidFill>
                <a:latin typeface="Calibri"/>
                <a:ea typeface="Calibri"/>
                <a:cs typeface="Calibri"/>
                <a:sym typeface="Calibri"/>
              </a:rPr>
              <a:t>Selectie criteria voor de aanvraag van een Predicaat</a:t>
            </a:r>
            <a:endParaRPr/>
          </a:p>
          <a:p>
            <a:pPr marL="342900" marR="0" lvl="0" indent="-342900" algn="l" rtl="0">
              <a:spcBef>
                <a:spcPts val="0"/>
              </a:spcBef>
              <a:spcAft>
                <a:spcPts val="0"/>
              </a:spcAft>
              <a:buClr>
                <a:schemeClr val="lt1"/>
              </a:buClr>
              <a:buSzPts val="2000"/>
              <a:buFont typeface="Calibri"/>
              <a:buChar char="-"/>
            </a:pPr>
            <a:r>
              <a:rPr lang="nl-NL" sz="2000">
                <a:solidFill>
                  <a:schemeClr val="lt1"/>
                </a:solidFill>
                <a:latin typeface="Calibri"/>
                <a:ea typeface="Calibri"/>
                <a:cs typeface="Calibri"/>
                <a:sym typeface="Calibri"/>
              </a:rPr>
              <a:t>Merkengids (ontwerp logo, vlaggen, achtergronden etc.)</a:t>
            </a:r>
            <a:endParaRPr/>
          </a:p>
          <a:p>
            <a:pPr marL="342900" marR="0" lvl="0" indent="-342900" algn="l" rtl="0">
              <a:spcBef>
                <a:spcPts val="0"/>
              </a:spcBef>
              <a:spcAft>
                <a:spcPts val="0"/>
              </a:spcAft>
              <a:buClr>
                <a:schemeClr val="lt1"/>
              </a:buClr>
              <a:buSzPts val="2000"/>
              <a:buFont typeface="Calibri"/>
              <a:buChar char="-"/>
            </a:pPr>
            <a:r>
              <a:rPr lang="nl-NL" sz="2000">
                <a:solidFill>
                  <a:schemeClr val="lt1"/>
                </a:solidFill>
                <a:latin typeface="Calibri"/>
                <a:ea typeface="Calibri"/>
                <a:cs typeface="Calibri"/>
                <a:sym typeface="Calibri"/>
              </a:rPr>
              <a:t>Een domeinnaam sdgplein17.nl (thans voorzien van Joomla 5)</a:t>
            </a:r>
            <a:endParaRPr/>
          </a:p>
          <a:p>
            <a:pPr marL="800100" marR="0" lvl="1" indent="-342900" algn="l" rtl="0">
              <a:spcBef>
                <a:spcPts val="0"/>
              </a:spcBef>
              <a:spcAft>
                <a:spcPts val="0"/>
              </a:spcAft>
              <a:buClr>
                <a:schemeClr val="lt1"/>
              </a:buClr>
              <a:buSzPts val="2000"/>
              <a:buFont typeface="Calibri"/>
              <a:buChar char="-"/>
            </a:pPr>
            <a:r>
              <a:rPr lang="nl-NL" sz="2000" b="0" i="0" u="none" strike="noStrike" cap="none">
                <a:solidFill>
                  <a:schemeClr val="lt1"/>
                </a:solidFill>
                <a:latin typeface="Calibri"/>
                <a:ea typeface="Calibri"/>
                <a:cs typeface="Calibri"/>
                <a:sym typeface="Calibri"/>
              </a:rPr>
              <a:t>Inlog is eenvoudig aan te maken</a:t>
            </a:r>
            <a:endParaRPr/>
          </a:p>
          <a:p>
            <a:pPr marL="800100" marR="0" lvl="1" indent="-342900" algn="l" rtl="0">
              <a:spcBef>
                <a:spcPts val="0"/>
              </a:spcBef>
              <a:spcAft>
                <a:spcPts val="0"/>
              </a:spcAft>
              <a:buClr>
                <a:schemeClr val="lt1"/>
              </a:buClr>
              <a:buSzPts val="2000"/>
              <a:buFont typeface="Calibri"/>
              <a:buChar char="-"/>
            </a:pPr>
            <a:r>
              <a:rPr lang="nl-NL" sz="2000" b="0" i="0" u="none" strike="noStrike" cap="none">
                <a:solidFill>
                  <a:schemeClr val="lt1"/>
                </a:solidFill>
                <a:latin typeface="Calibri"/>
                <a:ea typeface="Calibri"/>
                <a:cs typeface="Calibri"/>
                <a:sym typeface="Calibri"/>
              </a:rPr>
              <a:t>FTP gegevens zijn beschikbaar</a:t>
            </a:r>
            <a:endParaRPr/>
          </a:p>
          <a:p>
            <a:pPr marL="800100" marR="0" lvl="1" indent="-342900" algn="l" rtl="0">
              <a:spcBef>
                <a:spcPts val="0"/>
              </a:spcBef>
              <a:spcAft>
                <a:spcPts val="0"/>
              </a:spcAft>
              <a:buClr>
                <a:schemeClr val="lt1"/>
              </a:buClr>
              <a:buSzPts val="2000"/>
              <a:buFont typeface="Calibri"/>
              <a:buChar char="-"/>
            </a:pPr>
            <a:r>
              <a:rPr lang="nl-NL" sz="2000" b="0" i="0" u="none" strike="noStrike" cap="none">
                <a:solidFill>
                  <a:schemeClr val="lt1"/>
                </a:solidFill>
                <a:latin typeface="Calibri"/>
                <a:ea typeface="Calibri"/>
                <a:cs typeface="Calibri"/>
                <a:sym typeface="Calibri"/>
              </a:rPr>
              <a:t>MySQL database beschikbaar</a:t>
            </a:r>
            <a:endParaRPr/>
          </a:p>
          <a:p>
            <a:pPr marL="800100" marR="0" lvl="1" indent="-342900" algn="l" rtl="0">
              <a:spcBef>
                <a:spcPts val="0"/>
              </a:spcBef>
              <a:spcAft>
                <a:spcPts val="0"/>
              </a:spcAft>
              <a:buClr>
                <a:schemeClr val="lt1"/>
              </a:buClr>
              <a:buSzPts val="2000"/>
              <a:buFont typeface="Calibri"/>
              <a:buChar char="-"/>
            </a:pPr>
            <a:r>
              <a:rPr lang="nl-NL" sz="2000" b="0" i="0" u="none" strike="noStrike" cap="none">
                <a:solidFill>
                  <a:schemeClr val="lt1"/>
                </a:solidFill>
                <a:latin typeface="Calibri"/>
                <a:ea typeface="Calibri"/>
                <a:cs typeface="Calibri"/>
                <a:sym typeface="Calibri"/>
              </a:rPr>
              <a:t>Website wordt momenteel gehost bij A2 hosting (USA)</a:t>
            </a:r>
            <a:endParaRPr/>
          </a:p>
          <a:p>
            <a:pPr marL="342900" marR="0" lvl="0" indent="-215900" algn="l" rtl="0">
              <a:spcBef>
                <a:spcPts val="0"/>
              </a:spcBef>
              <a:spcAft>
                <a:spcPts val="0"/>
              </a:spcAft>
              <a:buClr>
                <a:schemeClr val="dk1"/>
              </a:buClr>
              <a:buSzPts val="2000"/>
              <a:buFont typeface="Arial"/>
              <a:buNone/>
            </a:pPr>
            <a:endParaRPr sz="20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Kantoorthema">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742</Words>
  <Application>Microsoft Office PowerPoint</Application>
  <PresentationFormat>Breedbeeld</PresentationFormat>
  <Paragraphs>50</Paragraphs>
  <Slides>7</Slides>
  <Notes>7</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7</vt:i4>
      </vt:variant>
    </vt:vector>
  </HeadingPairs>
  <TitlesOfParts>
    <vt:vector size="13" baseType="lpstr">
      <vt:lpstr>Times New Roman</vt:lpstr>
      <vt:lpstr>Roboto</vt:lpstr>
      <vt:lpstr>Arial</vt:lpstr>
      <vt:lpstr>Play</vt:lpstr>
      <vt:lpstr>Calibri</vt:lpstr>
      <vt:lpstr>Kantoorthema</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Mark ter Maat</dc:creator>
  <cp:lastModifiedBy>Mark ter Maat</cp:lastModifiedBy>
  <cp:revision>6</cp:revision>
  <cp:lastPrinted>2024-11-18T08:20:57Z</cp:lastPrinted>
  <dcterms:created xsi:type="dcterms:W3CDTF">2024-09-19T07:38:40Z</dcterms:created>
  <dcterms:modified xsi:type="dcterms:W3CDTF">2024-11-18T08:31:11Z</dcterms:modified>
</cp:coreProperties>
</file>