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9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CHAPAGAIN" initials="P" lastIdx="2" clrIdx="0">
    <p:extLst>
      <p:ext uri="{19B8F6BF-5375-455C-9EA6-DF929625EA0E}">
        <p15:presenceInfo xmlns:p15="http://schemas.microsoft.com/office/powerpoint/2012/main" userId="PETERCHAPAG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9" d="100"/>
          <a:sy n="59" d="100"/>
        </p:scale>
        <p:origin x="-3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E0BE3-463E-487B-B716-77FFA30EA71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4DAFF-B253-4744-B3C0-725A0FE2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23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C35C-4CAE-4F25-B3C3-137572B012E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8B5F-5D1C-4021-972C-DF324632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9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7" y="5814646"/>
            <a:ext cx="1233854" cy="1053734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fld id="{72095589-1F2D-4229-8793-7914286CC95D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EE64-96CE-4274-81F7-8145DC33C301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6D6-B9DD-445B-9CF3-1B88585CD718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6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5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F5F-9B4F-4A5C-831E-120949344C92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6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7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9E45-B669-4A43-8B9E-837119EB0DD3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510D-6B86-4582-AF81-2DE653D099D7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55E-C955-480E-A584-66D799BA9E83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3AF9-560C-4C87-A060-76ECE80A9794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3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D518-FFB5-4660-80A9-484DCA4A4002}" type="datetime1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7E42-D10B-4207-B78A-ACA68AA0A68F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4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498A-CD33-4B65-8AFD-4E31FE81F72D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361-17BE-4288-AB08-3B97BE0737C5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1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26F4-13D4-43D6-A93F-56528E17975A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7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BD7E-6FF0-4E09-805C-AA88A4081083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6BD1-7354-4DA0-8F03-706940EEC3C8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9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BE92-4DAA-4B83-A86A-7009169ECDC7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707-F4DE-4EC3-906A-E569EC4FE6A2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B92F-2757-4D94-8EE0-4CE602C71ACD}" type="datetime1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12C-7C3B-4414-AA1B-E86D050AB677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447-BA34-4273-95A6-71AB9806CD6B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F3D7-0A62-4B5F-9DF7-879DC6E4D81A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956E-0D60-4C7D-9238-FADDCB6660C3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B124-5BB2-44B0-9672-EC3E897DD3A4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762C-E026-40C6-869B-46FDA69BBE1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1DF8-C7D3-4A7B-A51B-C4D4681F1B37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4476" y="6377231"/>
            <a:ext cx="4114800" cy="365125"/>
          </a:xfrm>
        </p:spPr>
        <p:txBody>
          <a:bodyPr/>
          <a:lstStyle/>
          <a:p>
            <a:r>
              <a:rPr lang="en-US" dirty="0" smtClean="0"/>
              <a:t>Python Programming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5" y="764123"/>
            <a:ext cx="7727143" cy="26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010" y="5987018"/>
            <a:ext cx="54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57592"/>
            <a:ext cx="35214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Basic Mathematics Operators</a:t>
            </a:r>
          </a:p>
          <a:p>
            <a:pPr marL="0" indent="0">
              <a:buNone/>
            </a:pPr>
            <a:r>
              <a:rPr lang="en-US" sz="1400" dirty="0" smtClean="0"/>
              <a:t>Addition (</a:t>
            </a:r>
            <a:r>
              <a:rPr lang="en-US" sz="1400" dirty="0" err="1" smtClean="0"/>
              <a:t>x+y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Subtraction (x-y)</a:t>
            </a:r>
          </a:p>
          <a:p>
            <a:pPr marL="0" indent="0">
              <a:buNone/>
            </a:pPr>
            <a:r>
              <a:rPr lang="en-US" sz="1400" dirty="0" smtClean="0"/>
              <a:t>Multiplication (x*y)</a:t>
            </a:r>
          </a:p>
          <a:p>
            <a:pPr marL="0" indent="0">
              <a:buNone/>
            </a:pPr>
            <a:r>
              <a:rPr lang="en-US" sz="1400" dirty="0" smtClean="0"/>
              <a:t>Division (x/y)</a:t>
            </a:r>
          </a:p>
          <a:p>
            <a:pPr marL="0" indent="0">
              <a:buNone/>
            </a:pPr>
            <a:r>
              <a:rPr lang="en-US" sz="1400" dirty="0" smtClean="0"/>
              <a:t>Modulus (</a:t>
            </a:r>
            <a:r>
              <a:rPr lang="en-US" sz="1400" dirty="0" err="1" smtClean="0"/>
              <a:t>x%y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Exponent (x**y)</a:t>
            </a:r>
          </a:p>
          <a:p>
            <a:pPr marL="0" indent="0">
              <a:buNone/>
            </a:pPr>
            <a:r>
              <a:rPr lang="en-US" sz="1400" dirty="0" smtClean="0"/>
              <a:t>Floor Division (x//y)</a:t>
            </a:r>
          </a:p>
          <a:p>
            <a:pPr marL="0" indent="0">
              <a:buNone/>
            </a:pPr>
            <a:r>
              <a:rPr lang="en-US" sz="1400" b="1" dirty="0" smtClean="0"/>
              <a:t>Order of Operation</a:t>
            </a:r>
          </a:p>
          <a:p>
            <a:pPr marL="0" indent="0">
              <a:buNone/>
            </a:pPr>
            <a:r>
              <a:rPr lang="en-US" sz="1400" dirty="0" smtClean="0"/>
              <a:t>()   Parenthesis</a:t>
            </a:r>
          </a:p>
          <a:p>
            <a:pPr marL="0" indent="0">
              <a:buNone/>
            </a:pPr>
            <a:r>
              <a:rPr lang="en-US" sz="1400" dirty="0" smtClean="0"/>
              <a:t>** Exponent</a:t>
            </a:r>
          </a:p>
          <a:p>
            <a:pPr marL="0" indent="0">
              <a:buNone/>
            </a:pPr>
            <a:r>
              <a:rPr lang="en-US" sz="1400" dirty="0" smtClean="0"/>
              <a:t> *  Multiplication</a:t>
            </a:r>
          </a:p>
          <a:p>
            <a:pPr marL="0" indent="0">
              <a:buNone/>
            </a:pPr>
            <a:r>
              <a:rPr lang="en-US" sz="1400" dirty="0" smtClean="0"/>
              <a:t>/    Division</a:t>
            </a:r>
          </a:p>
          <a:p>
            <a:pPr marL="0" indent="0">
              <a:buNone/>
            </a:pPr>
            <a:r>
              <a:rPr lang="en-US" sz="1400" dirty="0" smtClean="0"/>
              <a:t>%  Modulus</a:t>
            </a:r>
          </a:p>
          <a:p>
            <a:pPr marL="0" indent="0">
              <a:buNone/>
            </a:pPr>
            <a:r>
              <a:rPr lang="en-US" sz="1400" dirty="0" smtClean="0"/>
              <a:t>//  Floor Division</a:t>
            </a:r>
          </a:p>
          <a:p>
            <a:pPr marL="0" indent="0">
              <a:buNone/>
            </a:pPr>
            <a:r>
              <a:rPr lang="en-US" sz="1400" dirty="0" smtClean="0"/>
              <a:t>+  Addition</a:t>
            </a:r>
          </a:p>
          <a:p>
            <a:pPr marL="0" indent="0">
              <a:buNone/>
            </a:pPr>
            <a:r>
              <a:rPr lang="en-US" sz="1400" dirty="0" smtClean="0"/>
              <a:t>-  Subtraction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155332" y="1157592"/>
            <a:ext cx="2838856" cy="506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Logical operators</a:t>
            </a:r>
          </a:p>
          <a:p>
            <a:pPr marL="0" indent="0">
              <a:buNone/>
            </a:pPr>
            <a:r>
              <a:rPr lang="en-US" sz="1600" dirty="0" smtClean="0"/>
              <a:t>&gt;&gt;&gt;  x = True</a:t>
            </a:r>
          </a:p>
          <a:p>
            <a:pPr marL="0" indent="0">
              <a:buNone/>
            </a:pPr>
            <a:r>
              <a:rPr lang="en-US" sz="1600" dirty="0" smtClean="0"/>
              <a:t>&gt;&gt;&gt; y = False</a:t>
            </a:r>
          </a:p>
          <a:p>
            <a:pPr marL="0" indent="0">
              <a:buNone/>
            </a:pPr>
            <a:r>
              <a:rPr lang="en-US" sz="1600" dirty="0" smtClean="0"/>
              <a:t>&gt;&gt;&gt; z = </a:t>
            </a:r>
            <a:r>
              <a:rPr lang="en-US" sz="1600" b="1" dirty="0" smtClean="0"/>
              <a:t>not</a:t>
            </a:r>
            <a:r>
              <a:rPr lang="en-US" sz="1600" dirty="0" smtClean="0"/>
              <a:t> x</a:t>
            </a:r>
          </a:p>
          <a:p>
            <a:pPr marL="0" indent="0">
              <a:buNone/>
            </a:pPr>
            <a:r>
              <a:rPr lang="en-US" sz="1600" dirty="0" smtClean="0"/>
              <a:t>&gt;&gt;&gt; z = x </a:t>
            </a:r>
            <a:r>
              <a:rPr lang="en-US" sz="1600" b="1" dirty="0" smtClean="0"/>
              <a:t>and</a:t>
            </a:r>
            <a:r>
              <a:rPr lang="en-US" sz="1600" dirty="0" smtClean="0"/>
              <a:t> y</a:t>
            </a:r>
          </a:p>
          <a:p>
            <a:pPr marL="0" indent="0">
              <a:buNone/>
            </a:pPr>
            <a:r>
              <a:rPr lang="en-US" sz="1600" dirty="0" smtClean="0"/>
              <a:t>&gt;&gt;&gt; z = x </a:t>
            </a:r>
            <a:r>
              <a:rPr lang="en-US" sz="1600" b="1" dirty="0" smtClean="0"/>
              <a:t>or</a:t>
            </a:r>
            <a:r>
              <a:rPr lang="en-US" sz="1600" dirty="0" smtClean="0"/>
              <a:t> y</a:t>
            </a:r>
          </a:p>
          <a:p>
            <a:pPr marL="0" indent="0">
              <a:buNone/>
            </a:pPr>
            <a:r>
              <a:rPr lang="en-US" sz="1600" b="1" dirty="0" smtClean="0"/>
              <a:t>Comparison Operators</a:t>
            </a:r>
          </a:p>
          <a:p>
            <a:pPr marL="0" indent="0">
              <a:buNone/>
            </a:pPr>
            <a:r>
              <a:rPr lang="en-US" sz="1600" dirty="0" smtClean="0"/>
              <a:t>&gt;&gt;&gt; x = 10</a:t>
            </a:r>
          </a:p>
          <a:p>
            <a:pPr marL="0" indent="0">
              <a:buNone/>
            </a:pPr>
            <a:r>
              <a:rPr lang="en-US" sz="1600" dirty="0" smtClean="0"/>
              <a:t>&gt;&gt;&gt; y = 12</a:t>
            </a:r>
          </a:p>
          <a:p>
            <a:pPr marL="0" indent="0">
              <a:buNone/>
            </a:pPr>
            <a:r>
              <a:rPr lang="en-US" sz="1600" dirty="0" smtClean="0"/>
              <a:t>&gt;&gt;&gt; x == 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&gt;&gt;&gt; x != y</a:t>
            </a:r>
          </a:p>
          <a:p>
            <a:pPr marL="0" indent="0">
              <a:buNone/>
            </a:pPr>
            <a:r>
              <a:rPr lang="en-US" sz="1600" dirty="0" smtClean="0"/>
              <a:t>&gt;&gt;&gt; x &gt; y  # x &gt; = y</a:t>
            </a:r>
          </a:p>
          <a:p>
            <a:pPr marL="0" indent="0">
              <a:buNone/>
            </a:pPr>
            <a:r>
              <a:rPr lang="en-US" sz="1600" dirty="0" smtClean="0"/>
              <a:t>&gt;&gt;&gt; x &lt; y  # x &lt;= 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548664" y="1157592"/>
            <a:ext cx="3073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Identity Operations</a:t>
            </a:r>
          </a:p>
          <a:p>
            <a:pPr marL="0" indent="0">
              <a:buNone/>
            </a:pPr>
            <a:r>
              <a:rPr lang="en-US" sz="1600" dirty="0" smtClean="0"/>
              <a:t>&gt;&gt;&gt;  x = 12</a:t>
            </a:r>
          </a:p>
          <a:p>
            <a:pPr marL="0" indent="0">
              <a:buNone/>
            </a:pPr>
            <a:r>
              <a:rPr lang="en-US" sz="1600" dirty="0" smtClean="0"/>
              <a:t>&gt;&gt;&gt; y = 12</a:t>
            </a:r>
          </a:p>
          <a:p>
            <a:pPr marL="0" indent="0">
              <a:buNone/>
            </a:pPr>
            <a:r>
              <a:rPr lang="en-US" sz="1600" dirty="0" smtClean="0"/>
              <a:t>&gt;&gt;&gt; x </a:t>
            </a:r>
            <a:r>
              <a:rPr lang="en-US" sz="1600" b="1" dirty="0" smtClean="0"/>
              <a:t>is</a:t>
            </a:r>
            <a:r>
              <a:rPr lang="en-US" sz="1600" dirty="0" smtClean="0"/>
              <a:t> y</a:t>
            </a:r>
          </a:p>
          <a:p>
            <a:pPr marL="0" indent="0">
              <a:buNone/>
            </a:pPr>
            <a:r>
              <a:rPr lang="en-US" sz="1600" dirty="0" smtClean="0"/>
              <a:t>&gt;&gt;&gt; x </a:t>
            </a:r>
            <a:r>
              <a:rPr lang="en-US" sz="1600" b="1" dirty="0" smtClean="0"/>
              <a:t>is not </a:t>
            </a:r>
            <a:r>
              <a:rPr lang="en-US" sz="1600" dirty="0" smtClean="0"/>
              <a:t>y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Membership Operations</a:t>
            </a:r>
          </a:p>
          <a:p>
            <a:pPr marL="0" indent="0">
              <a:buNone/>
            </a:pPr>
            <a:r>
              <a:rPr lang="en-US" sz="1600" dirty="0" smtClean="0"/>
              <a:t>&gt;&gt;&gt; x = “Python”</a:t>
            </a:r>
          </a:p>
          <a:p>
            <a:pPr marL="0" indent="0">
              <a:buNone/>
            </a:pPr>
            <a:r>
              <a:rPr lang="en-US" sz="1600" dirty="0" smtClean="0"/>
              <a:t>&gt;&gt;&gt; y = “ I am Learning Python”</a:t>
            </a:r>
          </a:p>
          <a:p>
            <a:pPr marL="0" indent="0">
              <a:buNone/>
            </a:pPr>
            <a:r>
              <a:rPr lang="en-US" sz="1600" dirty="0" smtClean="0"/>
              <a:t>&gt;&gt;&gt; x </a:t>
            </a:r>
            <a:r>
              <a:rPr lang="en-US" sz="1600" b="1" dirty="0" smtClean="0"/>
              <a:t>in</a:t>
            </a:r>
            <a:r>
              <a:rPr lang="en-US" sz="1600" dirty="0" smtClean="0"/>
              <a:t> 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&gt;&gt;&gt; x </a:t>
            </a:r>
            <a:r>
              <a:rPr lang="en-US" sz="1600" b="1" dirty="0" smtClean="0"/>
              <a:t>not in </a:t>
            </a:r>
            <a:r>
              <a:rPr lang="en-US" sz="1600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709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360"/>
          </a:xfrm>
        </p:spPr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6467"/>
            <a:ext cx="9759043" cy="775417"/>
          </a:xfrm>
        </p:spPr>
        <p:txBody>
          <a:bodyPr>
            <a:noAutofit/>
          </a:bodyPr>
          <a:lstStyle/>
          <a:p>
            <a:r>
              <a:rPr lang="en-US" sz="1400" dirty="0" smtClean="0"/>
              <a:t>Programs written in Python are structured through Indentation. Each Blocks of Code, nested ones are structured by indentation and gets implemented.  </a:t>
            </a:r>
          </a:p>
          <a:p>
            <a:r>
              <a:rPr lang="en-US" sz="1400" dirty="0" smtClean="0"/>
              <a:t>Curly Braces { }  does not exist in python.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914" y="2181884"/>
            <a:ext cx="10080171" cy="4093388"/>
          </a:xfrm>
        </p:spPr>
        <p:txBody>
          <a:bodyPr>
            <a:noAutofit/>
          </a:bodyPr>
          <a:lstStyle/>
          <a:p>
            <a:r>
              <a:rPr lang="en-US" sz="1400" dirty="0"/>
              <a:t>str = "The cat sat on the mat, and the cat was happy playing with the rat on the mat"</a:t>
            </a:r>
          </a:p>
          <a:p>
            <a:r>
              <a:rPr lang="en-US" sz="1400" dirty="0" smtClean="0"/>
              <a:t>&gt;&gt;&gt; </a:t>
            </a:r>
            <a:r>
              <a:rPr lang="en-US" sz="1400" dirty="0"/>
              <a:t>print("Length of Str: ",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 smtClean="0"/>
              <a:t>))                         Length </a:t>
            </a:r>
            <a:r>
              <a:rPr lang="en-US" sz="1400" dirty="0"/>
              <a:t>of Str:  77</a:t>
            </a:r>
          </a:p>
          <a:p>
            <a:r>
              <a:rPr lang="en-US" sz="1400" dirty="0"/>
              <a:t>&gt;&gt;&gt; words = </a:t>
            </a:r>
            <a:r>
              <a:rPr lang="en-US" sz="1400" dirty="0" err="1"/>
              <a:t>str.split</a:t>
            </a:r>
            <a:r>
              <a:rPr lang="en-US" sz="1400" dirty="0"/>
              <a:t>()</a:t>
            </a:r>
          </a:p>
          <a:p>
            <a:r>
              <a:rPr lang="en-US" sz="1400" dirty="0"/>
              <a:t>&gt;&gt;&gt; words</a:t>
            </a:r>
          </a:p>
          <a:p>
            <a:pPr marL="0" indent="0">
              <a:buNone/>
            </a:pPr>
            <a:r>
              <a:rPr lang="en-US" sz="1400" dirty="0"/>
              <a:t>['The', 'cat', 'sat', 'on', 'the', 'mat,', 'and', 'the', 'cat', 'was', 'happy', 'playing', 'with', 'the', 'rat', 'on', 'the', 'mat']</a:t>
            </a:r>
          </a:p>
          <a:p>
            <a:r>
              <a:rPr lang="en-US" sz="1400" dirty="0"/>
              <a:t>&gt;&gt;&gt; type(</a:t>
            </a:r>
            <a:r>
              <a:rPr lang="en-US" sz="1400" dirty="0" err="1"/>
              <a:t>str</a:t>
            </a:r>
            <a:r>
              <a:rPr lang="en-US" sz="1400" dirty="0" smtClean="0"/>
              <a:t>)                                                               &lt;</a:t>
            </a:r>
            <a:r>
              <a:rPr lang="en-US" sz="1400" dirty="0"/>
              <a:t>class 'str'&gt;</a:t>
            </a:r>
          </a:p>
          <a:p>
            <a:r>
              <a:rPr lang="en-US" sz="1400" dirty="0"/>
              <a:t>&gt;&gt;&gt; type(words</a:t>
            </a:r>
            <a:r>
              <a:rPr lang="en-US" sz="1400" dirty="0" smtClean="0"/>
              <a:t>)                                                         &lt;</a:t>
            </a:r>
            <a:r>
              <a:rPr lang="en-US" sz="1400" dirty="0"/>
              <a:t>class 'list'&gt;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len</a:t>
            </a:r>
            <a:r>
              <a:rPr lang="en-US" sz="1400" dirty="0"/>
              <a:t>(words)</a:t>
            </a:r>
          </a:p>
          <a:p>
            <a:pPr marL="0" indent="0">
              <a:buNone/>
            </a:pPr>
            <a:r>
              <a:rPr lang="en-US" sz="1400" dirty="0"/>
              <a:t>18</a:t>
            </a:r>
          </a:p>
          <a:p>
            <a:r>
              <a:rPr lang="en-US" sz="1400" dirty="0"/>
              <a:t>&gt;&gt;&gt; for word in words:</a:t>
            </a:r>
          </a:p>
          <a:p>
            <a:pPr marL="0" indent="0">
              <a:buNone/>
            </a:pPr>
            <a:r>
              <a:rPr lang="en-US" sz="1400" dirty="0"/>
              <a:t>	print(word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word==‘cat’: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print (“Cat found”)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87340" y="2617556"/>
            <a:ext cx="3448744" cy="2932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1005" y="2689078"/>
            <a:ext cx="3275080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10600" y="3161008"/>
            <a:ext cx="2525485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 Block -1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101470" y="3632938"/>
            <a:ext cx="2034615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Inside Sub Block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10600" y="4144957"/>
            <a:ext cx="2525485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Inside Main Block, Sub Block -2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101469" y="4707317"/>
            <a:ext cx="2034615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Inside Sub Block -2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61005" y="5128906"/>
            <a:ext cx="3275080" cy="29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Continue, Main Block..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03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Making (If </a:t>
            </a:r>
            <a:r>
              <a:rPr lang="en-US" b="1" dirty="0"/>
              <a:t>.. </a:t>
            </a:r>
            <a:r>
              <a:rPr lang="en-US" b="1" dirty="0" err="1"/>
              <a:t>Elif</a:t>
            </a:r>
            <a:r>
              <a:rPr lang="en-US" b="1" dirty="0"/>
              <a:t> .. </a:t>
            </a:r>
            <a:r>
              <a:rPr lang="en-US" b="1" dirty="0" smtClean="0"/>
              <a:t>Else)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2968"/>
            <a:ext cx="10515600" cy="98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(conditional </a:t>
            </a:r>
            <a:r>
              <a:rPr lang="en-US" dirty="0"/>
              <a:t>statements </a:t>
            </a:r>
            <a:r>
              <a:rPr lang="en-US" dirty="0" smtClean="0"/>
              <a:t>used </a:t>
            </a:r>
            <a:r>
              <a:rPr lang="en-US" dirty="0"/>
              <a:t>to perform different computations or actions depending on whether a condition evaluates to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b="1" dirty="0"/>
              <a:t>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6497" y="2620832"/>
            <a:ext cx="40067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</a:t>
            </a:r>
            <a:r>
              <a:rPr lang="en-US" sz="2800" dirty="0">
                <a:solidFill>
                  <a:schemeClr val="accent2"/>
                </a:solidFill>
              </a:rPr>
              <a:t> condition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statement-if-true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statement-if-false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2159" y="2484134"/>
            <a:ext cx="41568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chemeClr val="accent2"/>
                </a:solidFill>
              </a:rPr>
              <a:t> condition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statement-if-true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elif</a:t>
            </a:r>
            <a:r>
              <a:rPr lang="en-US" sz="2400" dirty="0" smtClean="0">
                <a:solidFill>
                  <a:schemeClr val="accent2"/>
                </a:solidFill>
              </a:rPr>
              <a:t> condition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statement-if-true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else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if-both-condition-fails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6497" y="5637958"/>
            <a:ext cx="985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condition need to be True if immediate statement is to be executed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680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7546"/>
            <a:ext cx="4984531" cy="28250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&gt;&gt;&gt; age = input(“Enter age: 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&gt;&gt;&gt; If age &lt;= 20: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print (“Twenties”)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else: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print(“Age is above 20”)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19800" y="327545"/>
            <a:ext cx="5533697" cy="48540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age = input(“Enter age: 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&gt;&gt;&gt; If</a:t>
            </a:r>
            <a:r>
              <a:rPr lang="en-US" dirty="0" smtClean="0">
                <a:solidFill>
                  <a:schemeClr val="tx1"/>
                </a:solidFill>
              </a:rPr>
              <a:t> age &lt;= 20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print (“In Twenties”)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chemeClr val="tx1"/>
                </a:solidFill>
              </a:rPr>
              <a:t> age &gt; 20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age &lt;=30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print(“Age is above 20 &lt; 30”)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chemeClr val="tx1"/>
                </a:solidFill>
              </a:rPr>
              <a:t> age &gt; 30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age &lt;=40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print(“Above 40”)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print(“Too many Guess !!”)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21018" y="1278458"/>
            <a:ext cx="7874271" cy="3570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"Positive number"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"Negative number"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766" y="693683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Nested IF Else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37179" y="3431330"/>
            <a:ext cx="3344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(x </a:t>
            </a:r>
            <a:r>
              <a:rPr lang="en-US" sz="2000" dirty="0" smtClean="0">
                <a:solidFill>
                  <a:srgbClr val="FF0000"/>
                </a:solidFill>
              </a:rPr>
              <a:t>!=</a:t>
            </a:r>
            <a:r>
              <a:rPr lang="en-US" sz="2000" dirty="0" smtClean="0"/>
              <a:t>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(x </a:t>
            </a:r>
            <a:r>
              <a:rPr lang="en-US" sz="2000" dirty="0" smtClean="0">
                <a:solidFill>
                  <a:srgbClr val="FF0000"/>
                </a:solidFill>
              </a:rPr>
              <a:t>==</a:t>
            </a:r>
            <a:r>
              <a:rPr lang="en-US" sz="2000" dirty="0" smtClean="0"/>
              <a:t>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X </a:t>
            </a:r>
            <a:r>
              <a:rPr lang="en-US" sz="2800" i="1" dirty="0" smtClean="0">
                <a:solidFill>
                  <a:srgbClr val="FF0000"/>
                </a:solidFill>
              </a:rPr>
              <a:t>is in </a:t>
            </a:r>
            <a:r>
              <a:rPr lang="en-US" sz="2800" i="1" dirty="0" smtClean="0"/>
              <a:t>List    </a:t>
            </a:r>
            <a:r>
              <a:rPr lang="en-US" i="1" dirty="0" smtClean="0"/>
              <a:t>(true , 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“</a:t>
            </a:r>
            <a:r>
              <a:rPr lang="en-US" sz="2800" i="1" dirty="0" err="1" smtClean="0"/>
              <a:t>Str</a:t>
            </a:r>
            <a:r>
              <a:rPr lang="en-US" sz="2800" i="1" dirty="0" smtClean="0"/>
              <a:t>” </a:t>
            </a:r>
            <a:r>
              <a:rPr lang="en-US" sz="2800" i="1" dirty="0" smtClean="0">
                <a:solidFill>
                  <a:srgbClr val="FF0000"/>
                </a:solidFill>
              </a:rPr>
              <a:t>in</a:t>
            </a:r>
            <a:r>
              <a:rPr lang="en-US" sz="2800" i="1" dirty="0" smtClean="0"/>
              <a:t> “String”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“</a:t>
            </a:r>
            <a:r>
              <a:rPr lang="en-US" sz="2800" i="1" dirty="0" err="1" smtClean="0"/>
              <a:t>Str</a:t>
            </a:r>
            <a:r>
              <a:rPr lang="en-US" sz="2800" i="1" dirty="0" smtClean="0"/>
              <a:t>” </a:t>
            </a:r>
            <a:r>
              <a:rPr lang="en-US" sz="2800" i="1" dirty="0" smtClean="0">
                <a:solidFill>
                  <a:srgbClr val="FF0000"/>
                </a:solidFill>
              </a:rPr>
              <a:t>not in </a:t>
            </a:r>
            <a:r>
              <a:rPr lang="en-US" sz="2800" i="1" dirty="0" smtClean="0"/>
              <a:t>“String”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X </a:t>
            </a:r>
            <a:r>
              <a:rPr lang="en-US" sz="2800" i="1" dirty="0" smtClean="0">
                <a:solidFill>
                  <a:srgbClr val="FF0000"/>
                </a:solidFill>
              </a:rPr>
              <a:t>is</a:t>
            </a:r>
            <a:r>
              <a:rPr lang="en-US" sz="2800" i="1" dirty="0" smtClean="0"/>
              <a:t>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X </a:t>
            </a:r>
            <a:r>
              <a:rPr lang="en-US" sz="2800" i="1" dirty="0" smtClean="0">
                <a:solidFill>
                  <a:srgbClr val="FF0000"/>
                </a:solidFill>
              </a:rPr>
              <a:t>is not </a:t>
            </a:r>
            <a:r>
              <a:rPr lang="en-US" sz="2800" i="1" dirty="0" smtClean="0"/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110342"/>
            <a:ext cx="957942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Introduction </a:t>
            </a:r>
            <a:r>
              <a:rPr lang="en-US" sz="1600" dirty="0"/>
              <a:t>(Overview, Requirement Installation and Setups)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and Identifiers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 Types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Operations </a:t>
            </a:r>
            <a:r>
              <a:rPr lang="en-US" sz="1600" dirty="0"/>
              <a:t>(Basic, Identity, Membership)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Making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Lists, Tuples, Dictionary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OO Python (Classes, Objects, Inheritance, Encapsulation)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</a:t>
            </a:r>
            <a:r>
              <a:rPr lang="en-US" sz="1600" dirty="0" err="1"/>
              <a:t>os</a:t>
            </a:r>
            <a:r>
              <a:rPr lang="en-US" sz="1600" dirty="0"/>
              <a:t>, </a:t>
            </a:r>
            <a:r>
              <a:rPr lang="en-US" sz="1600" dirty="0" smtClean="0"/>
              <a:t>re,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File processing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Exception Handling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GUI basics: </a:t>
            </a:r>
            <a:r>
              <a:rPr lang="en-US" sz="1600" dirty="0" err="1"/>
              <a:t>Tkinter</a:t>
            </a:r>
            <a:r>
              <a:rPr lang="en-US" sz="1600" dirty="0"/>
              <a:t>, </a:t>
            </a:r>
            <a:r>
              <a:rPr lang="en-US" sz="1600" dirty="0" err="1"/>
              <a:t>Tcl</a:t>
            </a:r>
            <a:r>
              <a:rPr lang="en-US" sz="1600" dirty="0"/>
              <a:t>/</a:t>
            </a:r>
            <a:r>
              <a:rPr lang="en-US" sz="1600" dirty="0" err="1"/>
              <a:t>Tk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Advanced Python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Advanced </a:t>
            </a:r>
            <a:r>
              <a:rPr lang="en-US" sz="1600" dirty="0"/>
              <a:t>Strings, Date &amp;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Comprehensions: List, Dictionary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CSV, </a:t>
            </a:r>
            <a:r>
              <a:rPr lang="en-US" sz="1600" dirty="0" err="1"/>
              <a:t>Json</a:t>
            </a:r>
            <a:r>
              <a:rPr lang="en-US" sz="1600" dirty="0"/>
              <a:t>, XML, SQLite with Python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Science/Visualization: pandas, </a:t>
            </a:r>
            <a:r>
              <a:rPr lang="en-US" sz="1600" dirty="0" err="1"/>
              <a:t>matplotlib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</a:t>
            </a:r>
            <a:r>
              <a:rPr lang="en-US" sz="1600" dirty="0" err="1"/>
              <a:t>NoteBook</a:t>
            </a:r>
            <a:endParaRPr lang="en-US" sz="1600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Course Outline (Python)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0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Introduction &amp; history</a:t>
            </a:r>
            <a:r>
              <a:rPr lang="en-US" sz="2400" i="1" dirty="0" smtClean="0"/>
              <a:t>: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“</a:t>
            </a:r>
            <a:r>
              <a:rPr lang="en-US" sz="2400" i="1" dirty="0"/>
              <a:t>Python is a </a:t>
            </a:r>
            <a:r>
              <a:rPr lang="en-US" sz="2400" i="1" dirty="0" smtClean="0"/>
              <a:t>(scientific**) programming </a:t>
            </a:r>
            <a:r>
              <a:rPr lang="en-US" sz="2400" i="1" dirty="0"/>
              <a:t>language that lets you work </a:t>
            </a:r>
            <a:r>
              <a:rPr lang="en-US" sz="2400" i="1" dirty="0" smtClean="0"/>
              <a:t>quickly and </a:t>
            </a:r>
            <a:r>
              <a:rPr lang="en-US" sz="2400" i="1" dirty="0"/>
              <a:t>integrate systems more effectively</a:t>
            </a:r>
            <a:r>
              <a:rPr lang="en-US" sz="2400" i="1" dirty="0" smtClean="0"/>
              <a:t>.”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Python Programming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44385" y="3688670"/>
            <a:ext cx="9503229" cy="127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&gt;&gt; Scripting Language </a:t>
            </a:r>
          </a:p>
          <a:p>
            <a:pPr marL="0" indent="0">
              <a:buNone/>
            </a:pPr>
            <a:r>
              <a:rPr lang="en-US" dirty="0" smtClean="0"/>
              <a:t>   &gt;&gt;&gt; Programming Language (Scientific Computing Community)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116" y="2524526"/>
            <a:ext cx="84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Guido van Rossum (1980s .. 1989 …. Released in 1991), Netherland.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116" y="3042339"/>
            <a:ext cx="847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 Developed being capable of exception handling and interfacing with system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0457" y="5070867"/>
            <a:ext cx="10145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45454"/>
                </a:solidFill>
                <a:latin typeface="arial" panose="020B0604020202020204" pitchFamily="34" charset="0"/>
              </a:rPr>
              <a:t>(** </a:t>
            </a:r>
            <a:r>
              <a:rPr lang="en-US" dirty="0"/>
              <a:t>optimized for the use of </a:t>
            </a:r>
            <a:r>
              <a:rPr lang="en-US" dirty="0" smtClean="0"/>
              <a:t>mathematical</a:t>
            </a:r>
            <a:r>
              <a:rPr lang="en-US" dirty="0"/>
              <a:t> </a:t>
            </a:r>
            <a:r>
              <a:rPr lang="en-US" dirty="0" smtClean="0"/>
              <a:t>formulas, research related, computation aimed at supporting scientific and engineering computing)</a:t>
            </a:r>
          </a:p>
          <a:p>
            <a:endParaRPr lang="en-US" dirty="0" smtClean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57301"/>
            <a:ext cx="100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is an interpreted programming language. (compiled…. Python VM??)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 will run substantially slower than codes written in compiled language like Java or C++.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2291438"/>
            <a:ext cx="863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readability (concept expression with simple language element)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Fewer lines of Code, comparing with C, C++ or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and comprehensive Library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OS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Programs are portable, embedding Python codes to from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Useful Python Standard Library (Python Installation)</a:t>
            </a:r>
          </a:p>
          <a:p>
            <a:endParaRPr lang="en-US" dirty="0"/>
          </a:p>
          <a:p>
            <a:r>
              <a:rPr lang="en-US" b="1" dirty="0" smtClean="0"/>
              <a:t># Python mostly used for Data Science and 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and Setups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838200" y="1690687"/>
            <a:ext cx="10515600" cy="433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Selecting correct version!!   Python 2 or 3 ..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https://www.python.org/downloads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Stable mostly used:  2.7 or &gt; 3.3</a:t>
            </a:r>
          </a:p>
          <a:p>
            <a:pPr marL="0" indent="0">
              <a:buNone/>
            </a:pPr>
            <a:r>
              <a:rPr lang="en-US" sz="1800" dirty="0" smtClean="0"/>
              <a:t> &gt; Python shell/IDLE and Python Command Line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Editors/IDE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Anaconda</a:t>
            </a:r>
          </a:p>
          <a:p>
            <a:r>
              <a:rPr lang="en-US" sz="1800" dirty="0" err="1" smtClean="0"/>
              <a:t>Spyder</a:t>
            </a:r>
            <a:endParaRPr lang="en-US" sz="1800" dirty="0" smtClean="0"/>
          </a:p>
          <a:p>
            <a:r>
              <a:rPr lang="en-US" sz="1800" dirty="0" err="1" smtClean="0"/>
              <a:t>PyDev</a:t>
            </a:r>
            <a:r>
              <a:rPr lang="en-US" sz="1800" dirty="0" smtClean="0"/>
              <a:t>/Eclipse</a:t>
            </a:r>
          </a:p>
          <a:p>
            <a:r>
              <a:rPr lang="en-US" sz="1800" dirty="0" err="1" smtClean="0"/>
              <a:t>PyCharm</a:t>
            </a:r>
            <a:r>
              <a:rPr lang="en-US" sz="1800" dirty="0" smtClean="0"/>
              <a:t> from </a:t>
            </a:r>
            <a:r>
              <a:rPr lang="en-US" sz="1800" dirty="0" err="1" smtClean="0"/>
              <a:t>JetBrains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2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setup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767444"/>
            <a:ext cx="10772553" cy="5588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hello = "hello world"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smtClean="0"/>
              <a:t>hello                              'hello world'</a:t>
            </a:r>
          </a:p>
          <a:p>
            <a:pPr marL="0" indent="0">
              <a:buNone/>
            </a:pPr>
            <a:r>
              <a:rPr lang="en-US" sz="1600" dirty="0" smtClean="0"/>
              <a:t>&gt;&gt;&gt; print(hello)                    hello world</a:t>
            </a:r>
          </a:p>
          <a:p>
            <a:pPr marL="0" indent="0">
              <a:buNone/>
            </a:pPr>
            <a:r>
              <a:rPr lang="en-US" sz="1600" dirty="0" smtClean="0"/>
              <a:t>&gt;&gt;&gt; </a:t>
            </a:r>
            <a:r>
              <a:rPr lang="en-US" sz="1600" dirty="0" err="1" smtClean="0"/>
              <a:t>hello.capitalize</a:t>
            </a:r>
            <a:r>
              <a:rPr lang="en-US" sz="1600" dirty="0"/>
              <a:t> </a:t>
            </a:r>
            <a:r>
              <a:rPr lang="en-US" sz="1600" dirty="0" smtClean="0"/>
              <a:t>            &lt;built-in method capitalize of str object at 0x0000000003A8DEF0&gt;</a:t>
            </a:r>
          </a:p>
          <a:p>
            <a:pPr marL="0" indent="0">
              <a:buNone/>
            </a:pPr>
            <a:r>
              <a:rPr lang="en-US" sz="1600" dirty="0" smtClean="0"/>
              <a:t>&gt;&gt;&gt; </a:t>
            </a:r>
            <a:r>
              <a:rPr lang="en-US" sz="1600" dirty="0" err="1"/>
              <a:t>hello.capitalize</a:t>
            </a:r>
            <a:r>
              <a:rPr lang="en-US" sz="1600" dirty="0" smtClean="0"/>
              <a:t>()           'Hello world'</a:t>
            </a:r>
          </a:p>
          <a:p>
            <a:pPr marL="0" indent="0">
              <a:buNone/>
            </a:pPr>
            <a:r>
              <a:rPr lang="en-US" sz="1600" dirty="0" smtClean="0"/>
              <a:t>&gt;&gt;&gt; </a:t>
            </a:r>
            <a:r>
              <a:rPr lang="en-US" sz="1600" dirty="0"/>
              <a:t>type(hello</a:t>
            </a:r>
            <a:r>
              <a:rPr lang="en-US" sz="1600" dirty="0" smtClean="0"/>
              <a:t>)                      &lt;class 'str'&gt;</a:t>
            </a:r>
          </a:p>
          <a:p>
            <a:pPr marL="0" indent="0">
              <a:buNone/>
            </a:pPr>
            <a:r>
              <a:rPr lang="en-US" sz="1600" dirty="0" smtClean="0"/>
              <a:t>&gt;&gt;&gt; help(hello)                     no </a:t>
            </a:r>
            <a:r>
              <a:rPr lang="en-US" sz="1600" dirty="0"/>
              <a:t>Python documentation found for 'hello world'</a:t>
            </a:r>
          </a:p>
          <a:p>
            <a:pPr marL="0" indent="0">
              <a:buNone/>
            </a:pPr>
            <a:r>
              <a:rPr lang="en-US" sz="1600" dirty="0" smtClean="0"/>
              <a:t>&gt;&gt;&gt; </a:t>
            </a:r>
            <a:r>
              <a:rPr lang="en-US" sz="1600" dirty="0" err="1"/>
              <a:t>dir</a:t>
            </a:r>
            <a:r>
              <a:rPr lang="en-US" sz="1600" dirty="0"/>
              <a:t>(hello)</a:t>
            </a:r>
          </a:p>
          <a:p>
            <a:pPr marL="0" indent="0">
              <a:buNone/>
            </a:pPr>
            <a:r>
              <a:rPr lang="en-US" sz="1600" dirty="0"/>
              <a:t>['__add__', '__class__', '__contains__', '__</a:t>
            </a:r>
            <a:r>
              <a:rPr lang="en-US" sz="1600" dirty="0" err="1"/>
              <a:t>delattr</a:t>
            </a:r>
            <a:r>
              <a:rPr lang="en-US" sz="1600" dirty="0"/>
              <a:t>__', '__</a:t>
            </a:r>
            <a:r>
              <a:rPr lang="en-US" sz="1600" dirty="0" err="1"/>
              <a:t>dir</a:t>
            </a:r>
            <a:r>
              <a:rPr lang="en-US" sz="1600" dirty="0"/>
              <a:t>__', '__doc__', '__</a:t>
            </a:r>
            <a:r>
              <a:rPr lang="en-US" sz="1600" dirty="0" err="1"/>
              <a:t>eq</a:t>
            </a:r>
            <a:r>
              <a:rPr lang="en-US" sz="1600" dirty="0"/>
              <a:t>__', '__format__', '__</a:t>
            </a:r>
            <a:r>
              <a:rPr lang="en-US" sz="1600" dirty="0" err="1"/>
              <a:t>ge</a:t>
            </a:r>
            <a:r>
              <a:rPr lang="en-US" sz="1600" dirty="0"/>
              <a:t>__', '__</a:t>
            </a:r>
            <a:r>
              <a:rPr lang="en-US" sz="1600" dirty="0" err="1"/>
              <a:t>getattribute</a:t>
            </a:r>
            <a:r>
              <a:rPr lang="en-US" sz="1600" dirty="0"/>
              <a:t>__', '__</a:t>
            </a:r>
            <a:r>
              <a:rPr lang="en-US" sz="1600" dirty="0" err="1"/>
              <a:t>getitem</a:t>
            </a:r>
            <a:r>
              <a:rPr lang="en-US" sz="1600" dirty="0"/>
              <a:t>__', '__</a:t>
            </a:r>
            <a:r>
              <a:rPr lang="en-US" sz="1600" dirty="0" err="1"/>
              <a:t>getnewargs</a:t>
            </a:r>
            <a:r>
              <a:rPr lang="en-US" sz="1600" dirty="0"/>
              <a:t>__', '__</a:t>
            </a:r>
            <a:r>
              <a:rPr lang="en-US" sz="1600" dirty="0" err="1"/>
              <a:t>gt</a:t>
            </a:r>
            <a:r>
              <a:rPr lang="en-US" sz="1600" dirty="0"/>
              <a:t>__', '__hash__', </a:t>
            </a:r>
            <a:r>
              <a:rPr lang="en-US" sz="1600" dirty="0" smtClean="0"/>
              <a:t>…'capitalize</a:t>
            </a:r>
            <a:r>
              <a:rPr lang="en-US" sz="1600" dirty="0"/>
              <a:t>', '</a:t>
            </a:r>
            <a:r>
              <a:rPr lang="en-US" sz="1600" dirty="0" err="1"/>
              <a:t>casefold</a:t>
            </a:r>
            <a:r>
              <a:rPr lang="en-US" sz="1600" dirty="0"/>
              <a:t>', 'center', 'count', 'encode', '</a:t>
            </a:r>
            <a:r>
              <a:rPr lang="en-US" sz="1600" dirty="0" err="1"/>
              <a:t>endswith</a:t>
            </a:r>
            <a:r>
              <a:rPr lang="en-US" sz="1600" dirty="0"/>
              <a:t>', '</a:t>
            </a:r>
            <a:r>
              <a:rPr lang="en-US" sz="1600" dirty="0" err="1"/>
              <a:t>expandtabs</a:t>
            </a:r>
            <a:r>
              <a:rPr lang="en-US" sz="1600" dirty="0"/>
              <a:t>', 'find', 'format', '</a:t>
            </a:r>
            <a:r>
              <a:rPr lang="en-US" sz="1600" dirty="0" err="1"/>
              <a:t>format_map</a:t>
            </a:r>
            <a:r>
              <a:rPr lang="en-US" sz="1600" dirty="0"/>
              <a:t>', 'index', '</a:t>
            </a:r>
            <a:r>
              <a:rPr lang="en-US" sz="1600" dirty="0" err="1"/>
              <a:t>isalnum</a:t>
            </a:r>
            <a:r>
              <a:rPr lang="en-US" sz="1600" dirty="0"/>
              <a:t>', '</a:t>
            </a:r>
            <a:r>
              <a:rPr lang="en-US" sz="1600" dirty="0" err="1"/>
              <a:t>isalpha</a:t>
            </a:r>
            <a:r>
              <a:rPr lang="en-US" sz="1600" dirty="0"/>
              <a:t>', '</a:t>
            </a:r>
            <a:r>
              <a:rPr lang="en-US" sz="1600" dirty="0" err="1"/>
              <a:t>isdecimal</a:t>
            </a:r>
            <a:r>
              <a:rPr lang="en-US" sz="1600" dirty="0"/>
              <a:t>', '</a:t>
            </a:r>
            <a:r>
              <a:rPr lang="en-US" sz="1600" dirty="0" err="1"/>
              <a:t>isdigit</a:t>
            </a:r>
            <a:r>
              <a:rPr lang="en-US" sz="1600" dirty="0"/>
              <a:t>', '</a:t>
            </a:r>
            <a:r>
              <a:rPr lang="en-US" sz="1600" dirty="0" err="1"/>
              <a:t>isidentifier</a:t>
            </a:r>
            <a:r>
              <a:rPr lang="en-US" sz="1600" dirty="0"/>
              <a:t>', '</a:t>
            </a:r>
            <a:r>
              <a:rPr lang="en-US" sz="1600" dirty="0" err="1"/>
              <a:t>islower</a:t>
            </a:r>
            <a:r>
              <a:rPr lang="en-US" sz="1600" dirty="0"/>
              <a:t>', '</a:t>
            </a:r>
            <a:r>
              <a:rPr lang="en-US" sz="1600" dirty="0" err="1"/>
              <a:t>isnumeric</a:t>
            </a:r>
            <a:r>
              <a:rPr lang="en-US" sz="1600" dirty="0"/>
              <a:t>', '</a:t>
            </a:r>
            <a:r>
              <a:rPr lang="en-US" sz="1600" dirty="0" err="1"/>
              <a:t>isprintable</a:t>
            </a:r>
            <a:r>
              <a:rPr lang="en-US" sz="1600" dirty="0"/>
              <a:t>', '</a:t>
            </a:r>
            <a:r>
              <a:rPr lang="en-US" sz="1600" dirty="0" err="1"/>
              <a:t>isspace</a:t>
            </a:r>
            <a:r>
              <a:rPr lang="en-US" sz="1600" dirty="0"/>
              <a:t>', '</a:t>
            </a:r>
            <a:r>
              <a:rPr lang="en-US" sz="1600" dirty="0" err="1"/>
              <a:t>istitle</a:t>
            </a:r>
            <a:r>
              <a:rPr lang="en-US" sz="1600" dirty="0"/>
              <a:t>', '</a:t>
            </a:r>
            <a:r>
              <a:rPr lang="en-US" sz="1600" dirty="0" err="1"/>
              <a:t>isupper</a:t>
            </a:r>
            <a:r>
              <a:rPr lang="en-US" sz="1600" dirty="0"/>
              <a:t>', 'join', '</a:t>
            </a:r>
            <a:r>
              <a:rPr lang="en-US" sz="1600" dirty="0" err="1"/>
              <a:t>ljust</a:t>
            </a:r>
            <a:r>
              <a:rPr lang="en-US" sz="1600" dirty="0"/>
              <a:t>', 'lower', '</a:t>
            </a:r>
            <a:r>
              <a:rPr lang="en-US" sz="1600" dirty="0" err="1"/>
              <a:t>lstrip</a:t>
            </a:r>
            <a:r>
              <a:rPr lang="en-US" sz="1600" dirty="0"/>
              <a:t>', '</a:t>
            </a:r>
            <a:r>
              <a:rPr lang="en-US" sz="1600" dirty="0" err="1"/>
              <a:t>maketrans</a:t>
            </a:r>
            <a:r>
              <a:rPr lang="en-US" sz="1600" dirty="0"/>
              <a:t>', 'partition', 'replace', '</a:t>
            </a:r>
            <a:r>
              <a:rPr lang="en-US" sz="1600" dirty="0" err="1"/>
              <a:t>rfind</a:t>
            </a:r>
            <a:r>
              <a:rPr lang="en-US" sz="1600" dirty="0"/>
              <a:t>', '</a:t>
            </a:r>
            <a:r>
              <a:rPr lang="en-US" sz="1600" dirty="0" err="1"/>
              <a:t>rindex</a:t>
            </a:r>
            <a:r>
              <a:rPr lang="en-US" sz="1600" dirty="0"/>
              <a:t>', '</a:t>
            </a:r>
            <a:r>
              <a:rPr lang="en-US" sz="1600" dirty="0" err="1"/>
              <a:t>rjust</a:t>
            </a:r>
            <a:r>
              <a:rPr lang="en-US" sz="1600" dirty="0"/>
              <a:t>', '</a:t>
            </a:r>
            <a:r>
              <a:rPr lang="en-US" sz="1600" dirty="0" err="1"/>
              <a:t>rpartition</a:t>
            </a:r>
            <a:r>
              <a:rPr lang="en-US" sz="1600" dirty="0"/>
              <a:t>', '</a:t>
            </a:r>
            <a:r>
              <a:rPr lang="en-US" sz="1600" dirty="0" err="1"/>
              <a:t>rsplit</a:t>
            </a:r>
            <a:r>
              <a:rPr lang="en-US" sz="1600" dirty="0"/>
              <a:t>', '</a:t>
            </a:r>
            <a:r>
              <a:rPr lang="en-US" sz="1600" dirty="0" err="1"/>
              <a:t>rstrip</a:t>
            </a:r>
            <a:r>
              <a:rPr lang="en-US" sz="1600" dirty="0"/>
              <a:t>', 'split', '</a:t>
            </a:r>
            <a:r>
              <a:rPr lang="en-US" sz="1600" dirty="0" err="1"/>
              <a:t>splitlines</a:t>
            </a:r>
            <a:r>
              <a:rPr lang="en-US" sz="1600" dirty="0"/>
              <a:t>', '</a:t>
            </a:r>
            <a:r>
              <a:rPr lang="en-US" sz="1600" dirty="0" err="1"/>
              <a:t>startswith</a:t>
            </a:r>
            <a:r>
              <a:rPr lang="en-US" sz="1600" dirty="0"/>
              <a:t>', 'strip', '</a:t>
            </a:r>
            <a:r>
              <a:rPr lang="en-US" sz="1600" dirty="0" err="1"/>
              <a:t>swapcase</a:t>
            </a:r>
            <a:r>
              <a:rPr lang="en-US" sz="1600" dirty="0"/>
              <a:t>', 'title', 'translate', 'upper', '</a:t>
            </a:r>
            <a:r>
              <a:rPr lang="en-US" sz="1600" dirty="0" err="1"/>
              <a:t>zfill</a:t>
            </a:r>
            <a:r>
              <a:rPr lang="en-US" sz="1600" dirty="0"/>
              <a:t>']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 smtClean="0"/>
              <a:t>len</a:t>
            </a:r>
            <a:r>
              <a:rPr lang="en-US" sz="1600" dirty="0" smtClean="0"/>
              <a:t>(hello)</a:t>
            </a:r>
          </a:p>
          <a:p>
            <a:pPr marL="0" indent="0">
              <a:buNone/>
            </a:pPr>
            <a:r>
              <a:rPr lang="en-US" sz="1600" dirty="0" smtClean="0"/>
              <a:t>11</a:t>
            </a:r>
          </a:p>
          <a:p>
            <a:pPr marL="0" indent="0">
              <a:buNone/>
            </a:pPr>
            <a:r>
              <a:rPr lang="en-US" sz="1600" dirty="0" smtClean="0"/>
              <a:t>&gt;&gt;&gt; </a:t>
            </a:r>
            <a:r>
              <a:rPr lang="en-US" sz="1600" dirty="0"/>
              <a:t>_ + </a:t>
            </a:r>
            <a:r>
              <a:rPr lang="en-US" sz="1600" dirty="0" smtClean="0"/>
              <a:t>5</a:t>
            </a:r>
          </a:p>
          <a:p>
            <a:pPr marL="0" indent="0">
              <a:buNone/>
            </a:pPr>
            <a:r>
              <a:rPr lang="en-US" sz="1600" dirty="0" smtClean="0"/>
              <a:t>16</a:t>
            </a:r>
          </a:p>
          <a:p>
            <a:pPr marL="0" indent="0">
              <a:buNone/>
            </a:pPr>
            <a:r>
              <a:rPr lang="en-US" sz="1600" dirty="0" smtClean="0"/>
              <a:t>&gt;&gt;&gt; help()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Python Programming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89"/>
            <a:ext cx="10515600" cy="707797"/>
          </a:xfrm>
        </p:spPr>
        <p:txBody>
          <a:bodyPr>
            <a:normAutofit/>
          </a:bodyPr>
          <a:lstStyle/>
          <a:p>
            <a:r>
              <a:rPr lang="en-US" dirty="0" smtClean="0"/>
              <a:t>math and string in Shell..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13291"/>
            <a:ext cx="206828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2+2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&gt;&gt;&gt; 2*2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&gt;&gt;&gt; 2-2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&gt;&gt;&gt; 2/2</a:t>
            </a:r>
          </a:p>
          <a:p>
            <a:pPr marL="0" indent="0">
              <a:buNone/>
            </a:pPr>
            <a:r>
              <a:rPr lang="en-US" dirty="0"/>
              <a:t>1.0</a:t>
            </a:r>
          </a:p>
          <a:p>
            <a:pPr marL="0" indent="0">
              <a:buNone/>
            </a:pPr>
            <a:r>
              <a:rPr lang="en-US" dirty="0"/>
              <a:t>&gt;&gt;&gt; 2//2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&gt;&gt;&gt; 2+3*4</a:t>
            </a:r>
          </a:p>
          <a:p>
            <a:pPr marL="0" indent="0">
              <a:buNone/>
            </a:pPr>
            <a:r>
              <a:rPr lang="en-US" dirty="0"/>
              <a:t>14</a:t>
            </a:r>
          </a:p>
          <a:p>
            <a:pPr marL="0" indent="0">
              <a:buNone/>
            </a:pPr>
            <a:r>
              <a:rPr lang="en-US" dirty="0"/>
              <a:t>&gt;&gt;&gt; (2+3)*4</a:t>
            </a:r>
          </a:p>
          <a:p>
            <a:pPr marL="0" indent="0">
              <a:buNone/>
            </a:pPr>
            <a:r>
              <a:rPr lang="en-US" dirty="0" smtClean="0"/>
              <a:t>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03071" y="849085"/>
            <a:ext cx="3776405" cy="53940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str = "</a:t>
            </a:r>
            <a:r>
              <a:rPr lang="en-US" dirty="0" err="1"/>
              <a:t>i</a:t>
            </a:r>
            <a:r>
              <a:rPr lang="en-US" dirty="0"/>
              <a:t> am learning python"</a:t>
            </a:r>
          </a:p>
          <a:p>
            <a:pPr marL="0" indent="0">
              <a:buNone/>
            </a:pPr>
            <a:r>
              <a:rPr lang="en-US" dirty="0"/>
              <a:t>&gt;&gt;&gt; str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 am learning python'</a:t>
            </a:r>
          </a:p>
          <a:p>
            <a:pPr marL="0" indent="0">
              <a:buNone/>
            </a:pPr>
            <a:r>
              <a:rPr lang="en-US" dirty="0"/>
              <a:t>&gt;&gt;&gt; str.capitalize()</a:t>
            </a:r>
          </a:p>
          <a:p>
            <a:pPr marL="0" indent="0">
              <a:buNone/>
            </a:pPr>
            <a:r>
              <a:rPr lang="en-US" dirty="0"/>
              <a:t>'I am learning python'</a:t>
            </a:r>
          </a:p>
          <a:p>
            <a:pPr marL="0" indent="0">
              <a:buNone/>
            </a:pPr>
            <a:r>
              <a:rPr lang="en-US" dirty="0"/>
              <a:t>&gt;&gt;&gt; str.upper()</a:t>
            </a:r>
          </a:p>
          <a:p>
            <a:pPr marL="0" indent="0">
              <a:buNone/>
            </a:pPr>
            <a:r>
              <a:rPr lang="en-US" dirty="0"/>
              <a:t>'I AM LEARNING PYTHON'</a:t>
            </a:r>
          </a:p>
          <a:p>
            <a:pPr marL="0" indent="0">
              <a:buNone/>
            </a:pPr>
            <a:r>
              <a:rPr lang="en-US" dirty="0"/>
              <a:t>&gt;&gt;&gt; str.lower()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 am learning python'</a:t>
            </a:r>
          </a:p>
          <a:p>
            <a:pPr marL="0" indent="0">
              <a:buNone/>
            </a:pPr>
            <a:r>
              <a:rPr lang="en-US" dirty="0"/>
              <a:t>&gt;&gt;&gt; str = "I'm Learning Python"</a:t>
            </a:r>
          </a:p>
          <a:p>
            <a:pPr marL="0" indent="0">
              <a:buNone/>
            </a:pPr>
            <a:r>
              <a:rPr lang="en-US" dirty="0"/>
              <a:t>&gt;&gt;&gt; str.lower()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i'm</a:t>
            </a:r>
            <a:r>
              <a:rPr lang="en-US" dirty="0"/>
              <a:t> learning </a:t>
            </a:r>
            <a:r>
              <a:rPr lang="en-US" dirty="0" smtClean="0"/>
              <a:t>python“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stra </a:t>
            </a:r>
            <a:r>
              <a:rPr lang="en-US" dirty="0"/>
              <a:t>= " I am loving Pyton "</a:t>
            </a:r>
          </a:p>
          <a:p>
            <a:pPr marL="0" indent="0">
              <a:buNone/>
            </a:pPr>
            <a:r>
              <a:rPr lang="en-US" dirty="0"/>
              <a:t>&gt;&gt;&gt; stra</a:t>
            </a:r>
          </a:p>
          <a:p>
            <a:pPr marL="0" indent="0">
              <a:buNone/>
            </a:pPr>
            <a:r>
              <a:rPr lang="en-US" dirty="0"/>
              <a:t>' I am loving Pyton 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stra.strip</a:t>
            </a:r>
            <a:r>
              <a:rPr lang="en-US" dirty="0" smtClean="0"/>
              <a:t>()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'I am loving </a:t>
            </a:r>
            <a:r>
              <a:rPr lang="en-US" dirty="0" smtClean="0"/>
              <a:t>Pyton‘</a:t>
            </a:r>
          </a:p>
          <a:p>
            <a:pPr marL="0" indent="0">
              <a:buNone/>
            </a:pPr>
            <a:r>
              <a:rPr lang="en-US" dirty="0"/>
              <a:t>&gt;&gt;&gt; "Python"*</a:t>
            </a:r>
            <a:r>
              <a:rPr lang="en-US" dirty="0" smtClean="0"/>
              <a:t>3         '</a:t>
            </a:r>
            <a:r>
              <a:rPr lang="en-US" dirty="0" err="1" smtClean="0"/>
              <a:t>PythonPythonPython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849086"/>
            <a:ext cx="5715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smtClean="0"/>
              <a:t>str </a:t>
            </a:r>
            <a:r>
              <a:rPr lang="en-US" sz="1400" dirty="0"/>
              <a:t>= " </a:t>
            </a:r>
            <a:r>
              <a:rPr lang="en-US" sz="1400" dirty="0" smtClean="0"/>
              <a:t>this                  </a:t>
            </a:r>
            <a:r>
              <a:rPr lang="en-US" sz="1400" dirty="0" err="1" smtClean="0"/>
              <a:t>SyntaxError</a:t>
            </a:r>
            <a:r>
              <a:rPr lang="en-US" sz="1400" dirty="0"/>
              <a:t>: EOL while scanning string literal</a:t>
            </a:r>
          </a:p>
          <a:p>
            <a:r>
              <a:rPr lang="en-US" sz="1400" dirty="0"/>
              <a:t>&gt;&gt;&gt; str</a:t>
            </a:r>
            <a:r>
              <a:rPr lang="en-US" sz="1400" dirty="0" smtClean="0"/>
              <a:t> </a:t>
            </a:r>
            <a:r>
              <a:rPr lang="en-US" sz="1400" dirty="0"/>
              <a:t>= ''' </a:t>
            </a:r>
            <a:r>
              <a:rPr lang="en-US" sz="1400" dirty="0" smtClean="0"/>
              <a:t>the</a:t>
            </a:r>
            <a:endParaRPr lang="en-US" sz="1400" dirty="0"/>
          </a:p>
          <a:p>
            <a:r>
              <a:rPr lang="en-US" sz="1400" dirty="0"/>
              <a:t>multiline</a:t>
            </a:r>
          </a:p>
          <a:p>
            <a:r>
              <a:rPr lang="en-US" sz="1400" dirty="0"/>
              <a:t>string'''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str</a:t>
            </a:r>
            <a:r>
              <a:rPr lang="en-US" sz="1400" dirty="0" smtClean="0"/>
              <a:t>                                </a:t>
            </a:r>
          </a:p>
          <a:p>
            <a:r>
              <a:rPr lang="en-US" sz="1400" dirty="0" smtClean="0"/>
              <a:t> ' the\</a:t>
            </a:r>
            <a:r>
              <a:rPr lang="en-US" sz="1400" dirty="0" err="1" smtClean="0"/>
              <a:t>nmultiline</a:t>
            </a:r>
            <a:r>
              <a:rPr lang="en-US" sz="1400" dirty="0" smtClean="0"/>
              <a:t>\</a:t>
            </a:r>
            <a:r>
              <a:rPr lang="en-US" sz="1400" dirty="0" err="1" smtClean="0"/>
              <a:t>nstring</a:t>
            </a:r>
            <a:r>
              <a:rPr lang="en-US" sz="1400" dirty="0"/>
              <a:t>'</a:t>
            </a:r>
          </a:p>
          <a:p>
            <a:r>
              <a:rPr lang="en-US" sz="1400" dirty="0" smtClean="0"/>
              <a:t>&gt;&gt;&gt; print(str)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the</a:t>
            </a:r>
            <a:endParaRPr lang="en-US" sz="1400" dirty="0"/>
          </a:p>
          <a:p>
            <a:r>
              <a:rPr lang="en-US" sz="1400" dirty="0"/>
              <a:t>multiline</a:t>
            </a:r>
          </a:p>
          <a:p>
            <a:r>
              <a:rPr lang="en-US" sz="1400" dirty="0" smtClean="0"/>
              <a:t>String</a:t>
            </a:r>
          </a:p>
          <a:p>
            <a:r>
              <a:rPr lang="en-US" sz="1400" dirty="0"/>
              <a:t>&gt;&gt;&gt; str = "The cat sat on the mat, and the cat was happy playing with the rat on the mat"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len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                                              77</a:t>
            </a:r>
            <a:endParaRPr lang="en-US" sz="1400" dirty="0"/>
          </a:p>
          <a:p>
            <a:r>
              <a:rPr lang="en-US" sz="1400" dirty="0"/>
              <a:t>&gt;&gt;&gt; </a:t>
            </a:r>
            <a:r>
              <a:rPr lang="en-US" sz="1400" dirty="0" err="1"/>
              <a:t>str.count</a:t>
            </a:r>
            <a:r>
              <a:rPr lang="en-US" sz="1400" dirty="0"/>
              <a:t>("cat</a:t>
            </a:r>
            <a:r>
              <a:rPr lang="en-US" sz="1400" dirty="0" smtClean="0"/>
              <a:t>")  </a:t>
            </a:r>
            <a:r>
              <a:rPr lang="en-US" sz="1400" dirty="0"/>
              <a:t> </a:t>
            </a:r>
            <a:r>
              <a:rPr lang="en-US" sz="1400" dirty="0" smtClean="0"/>
              <a:t>                              2</a:t>
            </a:r>
            <a:endParaRPr lang="en-US" sz="1400" dirty="0"/>
          </a:p>
          <a:p>
            <a:r>
              <a:rPr lang="en-US" sz="1400" dirty="0" smtClean="0"/>
              <a:t>&gt;&gt;&gt; print</a:t>
            </a:r>
            <a:r>
              <a:rPr lang="en-US" sz="1400" dirty="0"/>
              <a:t>("Length of Str: ",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 smtClean="0"/>
              <a:t>))       Length </a:t>
            </a:r>
            <a:r>
              <a:rPr lang="en-US" sz="1400" dirty="0"/>
              <a:t>of Str:  </a:t>
            </a:r>
            <a:r>
              <a:rPr lang="en-US" sz="1400" dirty="0" smtClean="0"/>
              <a:t>77</a:t>
            </a:r>
          </a:p>
          <a:p>
            <a:r>
              <a:rPr lang="en-US" sz="1400" dirty="0"/>
              <a:t>&gt;&gt;&gt; words = </a:t>
            </a:r>
            <a:r>
              <a:rPr lang="en-US" sz="1400" dirty="0" err="1"/>
              <a:t>str.split</a:t>
            </a:r>
            <a:r>
              <a:rPr lang="en-US" sz="1400" dirty="0"/>
              <a:t>()</a:t>
            </a:r>
          </a:p>
          <a:p>
            <a:r>
              <a:rPr lang="en-US" sz="1400" dirty="0"/>
              <a:t>&gt;&gt;&gt; words</a:t>
            </a:r>
          </a:p>
          <a:p>
            <a:r>
              <a:rPr lang="en-US" sz="1400" dirty="0"/>
              <a:t>['The', 'cat', 'sat', 'on', 'the', 'mat,', 'and', 'the', 'cat', 'was', 'happy', 'playing', 'with', 'the', 'rat', 'on', 'the', 'mat']</a:t>
            </a:r>
          </a:p>
          <a:p>
            <a:r>
              <a:rPr lang="en-US" sz="1400" dirty="0"/>
              <a:t>&gt;&gt;&gt; type(</a:t>
            </a:r>
            <a:r>
              <a:rPr lang="en-US" sz="1400" dirty="0" err="1"/>
              <a:t>str</a:t>
            </a:r>
            <a:r>
              <a:rPr lang="en-US" sz="1400" dirty="0" smtClean="0"/>
              <a:t>)                         &lt;</a:t>
            </a:r>
            <a:r>
              <a:rPr lang="en-US" sz="1400" dirty="0"/>
              <a:t>class 'str'&gt;</a:t>
            </a:r>
          </a:p>
          <a:p>
            <a:r>
              <a:rPr lang="en-US" sz="1400" dirty="0"/>
              <a:t>&gt;&gt;&gt; type(words</a:t>
            </a:r>
            <a:r>
              <a:rPr lang="en-US" sz="1400" dirty="0" smtClean="0"/>
              <a:t>)                  &lt;</a:t>
            </a:r>
            <a:r>
              <a:rPr lang="en-US" sz="1400" dirty="0"/>
              <a:t>class 'list'&gt;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len</a:t>
            </a:r>
            <a:r>
              <a:rPr lang="en-US" sz="1400" dirty="0" smtClean="0"/>
              <a:t>(words)                      18</a:t>
            </a:r>
            <a:endParaRPr lang="en-US" sz="1400" dirty="0"/>
          </a:p>
          <a:p>
            <a:r>
              <a:rPr lang="en-US" sz="1400" dirty="0"/>
              <a:t>&gt;&gt;&gt; for word in words:</a:t>
            </a:r>
          </a:p>
          <a:p>
            <a:r>
              <a:rPr lang="en-US" sz="1400" dirty="0" smtClean="0"/>
              <a:t>              print(word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1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r>
              <a:rPr lang="en-US" dirty="0" smtClean="0"/>
              <a:t>Variable &amp;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0214"/>
            <a:ext cx="10515600" cy="5070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smtClean="0"/>
              <a:t>Identifier is a name used to identify a variable, function, class, module or other object.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An Identifier starts with a letter ‘A ‘ to ‘Z’ or ‘a’ to ‘z’ or an ‘_’.</a:t>
            </a:r>
          </a:p>
          <a:p>
            <a:pPr marL="0" indent="0">
              <a:buNone/>
            </a:pPr>
            <a:r>
              <a:rPr lang="en-US" sz="1900" dirty="0" smtClean="0"/>
              <a:t>Ex: str, str1, str123, _str, _latlng,_1zip,zip_code, </a:t>
            </a:r>
            <a:r>
              <a:rPr lang="en-US" sz="1900" dirty="0" err="1" smtClean="0"/>
              <a:t>lat_lng_value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Variable: are containers that hold values in memory. </a:t>
            </a:r>
          </a:p>
          <a:p>
            <a:pPr marL="0" indent="0">
              <a:buNone/>
            </a:pPr>
            <a:r>
              <a:rPr lang="en-US" sz="1900" dirty="0" smtClean="0"/>
              <a:t>&gt;&gt;&gt;str=“Python”   </a:t>
            </a:r>
          </a:p>
          <a:p>
            <a:pPr marL="0" indent="0">
              <a:buNone/>
            </a:pPr>
            <a:r>
              <a:rPr lang="en-US" sz="1900" dirty="0" smtClean="0"/>
              <a:t>here ‘str’ is a variable that refers to some memory address and holds value “Python”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&gt;&gt;&gt; type(str) </a:t>
            </a:r>
          </a:p>
          <a:p>
            <a:pPr marL="0" indent="0">
              <a:buNone/>
            </a:pPr>
            <a:r>
              <a:rPr lang="en-US" sz="1900" dirty="0" smtClean="0"/>
              <a:t>&gt;&gt;&gt; id(str) 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&gt;&gt;&gt; help() #to see more about keyword etc..</a:t>
            </a:r>
          </a:p>
          <a:p>
            <a:pPr marL="0" indent="0">
              <a:buNone/>
            </a:pPr>
            <a:r>
              <a:rPr lang="en-US" sz="1900" dirty="0" smtClean="0"/>
              <a:t>&gt;&gt;&gt; </a:t>
            </a:r>
            <a:r>
              <a:rPr lang="en-US" sz="1900" dirty="0" err="1" smtClean="0"/>
              <a:t>lang</a:t>
            </a:r>
            <a:r>
              <a:rPr lang="en-US" sz="1900" dirty="0" smtClean="0"/>
              <a:t> = </a:t>
            </a:r>
            <a:r>
              <a:rPr lang="en-US" sz="1900" b="1" dirty="0" smtClean="0"/>
              <a:t>input</a:t>
            </a:r>
            <a:r>
              <a:rPr lang="en-US" sz="1900" dirty="0" smtClean="0"/>
              <a:t>(“Enter the Programming Language Name: ”)    #</a:t>
            </a:r>
            <a:r>
              <a:rPr lang="en-US" sz="1900" dirty="0" err="1" smtClean="0"/>
              <a:t>raw_input</a:t>
            </a:r>
            <a:r>
              <a:rPr lang="en-US" sz="1900" dirty="0" smtClean="0"/>
              <a:t>()</a:t>
            </a:r>
          </a:p>
          <a:p>
            <a:pPr marL="0" indent="0">
              <a:buNone/>
            </a:pPr>
            <a:r>
              <a:rPr lang="en-US" sz="1900" dirty="0" smtClean="0"/>
              <a:t>&gt;&gt;&gt; age =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(input</a:t>
            </a:r>
            <a:r>
              <a:rPr lang="en-US" sz="1900" dirty="0" smtClean="0"/>
              <a:t>(“Enter your Age: ”)    #casting type(age)</a:t>
            </a:r>
          </a:p>
          <a:p>
            <a:pPr marL="0" indent="0">
              <a:buNone/>
            </a:pPr>
            <a:r>
              <a:rPr lang="en-US" sz="1900" dirty="0"/>
              <a:t>&gt;&gt;&gt; </a:t>
            </a:r>
            <a:r>
              <a:rPr lang="en-US" sz="1900" dirty="0" err="1" smtClean="0"/>
              <a:t>regVal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b="1" dirty="0" smtClean="0"/>
              <a:t>float(input</a:t>
            </a:r>
            <a:r>
              <a:rPr lang="en-US" sz="1900" dirty="0"/>
              <a:t>(“Enter </a:t>
            </a:r>
            <a:r>
              <a:rPr lang="en-US" sz="1900" dirty="0" smtClean="0"/>
              <a:t>Index drop:  </a:t>
            </a:r>
            <a:r>
              <a:rPr lang="en-US" sz="1900" dirty="0"/>
              <a:t>”)    #casting </a:t>
            </a:r>
            <a:r>
              <a:rPr lang="en-US" sz="1900" dirty="0" smtClean="0"/>
              <a:t>type(</a:t>
            </a:r>
            <a:r>
              <a:rPr lang="en-US" sz="1900" dirty="0" err="1" smtClean="0"/>
              <a:t>regVal</a:t>
            </a:r>
            <a:r>
              <a:rPr lang="en-US" sz="1900" dirty="0" smtClean="0"/>
              <a:t>)</a:t>
            </a:r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 smtClean="0"/>
              <a:t>Standard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03158"/>
            <a:ext cx="10663990" cy="5153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Data in Python is represented by Objects. (Built-in, Libraries, self created)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Numbers (Integers, Float, Complex)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Tuples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Dictionary</a:t>
            </a:r>
          </a:p>
          <a:p>
            <a:pPr lvl="1">
              <a:buFontTx/>
              <a:buChar char="-"/>
            </a:pPr>
            <a:r>
              <a:rPr lang="en-US" sz="1600" dirty="0" smtClean="0"/>
              <a:t>Integers      </a:t>
            </a:r>
          </a:p>
          <a:p>
            <a:pPr marL="457200" lvl="1" indent="0">
              <a:buNone/>
            </a:pPr>
            <a:r>
              <a:rPr lang="en-US" sz="1600" dirty="0" smtClean="0"/>
              <a:t>	&gt;&gt;&gt; age=20  </a:t>
            </a:r>
          </a:p>
          <a:p>
            <a:pPr marL="457200" lvl="1" indent="0">
              <a:buNone/>
            </a:pPr>
            <a:r>
              <a:rPr lang="en-US" sz="1600" dirty="0" smtClean="0"/>
              <a:t>	&gt;&gt;&gt; type(age)</a:t>
            </a:r>
          </a:p>
          <a:p>
            <a:pPr lvl="1">
              <a:buFontTx/>
              <a:buChar char="-"/>
            </a:pPr>
            <a:r>
              <a:rPr lang="en-US" sz="1600" dirty="0" smtClean="0"/>
              <a:t>Float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	&gt;&gt;&gt; </a:t>
            </a:r>
            <a:r>
              <a:rPr lang="en-US" sz="1600" dirty="0" err="1" smtClean="0"/>
              <a:t>regVal</a:t>
            </a:r>
            <a:r>
              <a:rPr lang="en-US" sz="1600" dirty="0" smtClean="0"/>
              <a:t> = 49.23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&gt;&gt;&gt; type(</a:t>
            </a:r>
            <a:r>
              <a:rPr lang="en-US" sz="1600" dirty="0" err="1" smtClean="0"/>
              <a:t>regVal</a:t>
            </a:r>
            <a:r>
              <a:rPr lang="en-US" sz="1600" dirty="0" smtClean="0"/>
              <a:t>)</a:t>
            </a:r>
          </a:p>
          <a:p>
            <a:pPr lvl="1">
              <a:buFontTx/>
              <a:buChar char="-"/>
            </a:pPr>
            <a:r>
              <a:rPr lang="en-US" sz="1600" dirty="0" smtClean="0"/>
              <a:t>Strings (‘ ’, ” ”, ””” “””)</a:t>
            </a:r>
          </a:p>
          <a:p>
            <a:pPr marL="914400" lvl="2" indent="0">
              <a:buNone/>
            </a:pPr>
            <a:r>
              <a:rPr lang="en-US" sz="1600" dirty="0" smtClean="0"/>
              <a:t>&gt;&gt;&gt; word = “Python Programming”</a:t>
            </a:r>
          </a:p>
          <a:p>
            <a:pPr marL="914400" lvl="2" indent="0">
              <a:buNone/>
            </a:pPr>
            <a:r>
              <a:rPr lang="en-US" sz="1600" dirty="0" smtClean="0"/>
              <a:t>&gt;&gt;&gt; type(word)</a:t>
            </a:r>
          </a:p>
          <a:p>
            <a:pPr marL="914400" lvl="2" indent="0">
              <a:buNone/>
            </a:pPr>
            <a:r>
              <a:rPr lang="en-US" sz="1600" dirty="0" smtClean="0"/>
              <a:t>&gt;&gt;&gt; </a:t>
            </a:r>
            <a:r>
              <a:rPr lang="en-US" sz="1600" dirty="0" err="1" smtClean="0"/>
              <a:t>len</a:t>
            </a:r>
            <a:r>
              <a:rPr lang="en-US" sz="1600" dirty="0" smtClean="0"/>
              <a:t>(word)</a:t>
            </a:r>
          </a:p>
          <a:p>
            <a:pPr marL="914400" lvl="2" indent="0">
              <a:buNone/>
            </a:pPr>
            <a:r>
              <a:rPr lang="en-US" sz="1600" dirty="0" smtClean="0"/>
              <a:t>&gt;&gt;&gt; word[0]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lvl="1"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1481</Words>
  <Application>Microsoft Office PowerPoint</Application>
  <PresentationFormat>Widescreen</PresentationFormat>
  <Paragraphs>307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Consolas</vt:lpstr>
      <vt:lpstr>Office Theme</vt:lpstr>
      <vt:lpstr>1_Custom Design</vt:lpstr>
      <vt:lpstr>Custom Design</vt:lpstr>
      <vt:lpstr>PowerPoint Presentation</vt:lpstr>
      <vt:lpstr>Course Outline (Python)</vt:lpstr>
      <vt:lpstr>Introduction &amp; history:   “Python is a (scientific**) programming language that lets you work quickly and integrate systems more effectively.”</vt:lpstr>
      <vt:lpstr>Why Python?</vt:lpstr>
      <vt:lpstr>Requirement and Setups</vt:lpstr>
      <vt:lpstr>test setup …</vt:lpstr>
      <vt:lpstr>math and string in Shell..</vt:lpstr>
      <vt:lpstr>Variable &amp; Identifiers</vt:lpstr>
      <vt:lpstr>Standard Types</vt:lpstr>
      <vt:lpstr>Operations</vt:lpstr>
      <vt:lpstr>Indentation</vt:lpstr>
      <vt:lpstr>Decision Making (If .. Elif .. Else)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subject>Python</dc:subject>
  <dc:creator>PETERCHAPAGAIN</dc:creator>
  <cp:lastModifiedBy>PETERCHAPAGAIN</cp:lastModifiedBy>
  <cp:revision>108</cp:revision>
  <dcterms:created xsi:type="dcterms:W3CDTF">2017-03-02T02:14:36Z</dcterms:created>
  <dcterms:modified xsi:type="dcterms:W3CDTF">2017-03-11T06:03:33Z</dcterms:modified>
</cp:coreProperties>
</file>