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32"/>
  </p:notesMasterIdLst>
  <p:handoutMasterIdLst>
    <p:handoutMasterId r:id="rId33"/>
  </p:handoutMasterIdLst>
  <p:sldIdLst>
    <p:sldId id="256" r:id="rId4"/>
    <p:sldId id="259" r:id="rId5"/>
    <p:sldId id="257" r:id="rId6"/>
    <p:sldId id="258" r:id="rId7"/>
    <p:sldId id="260" r:id="rId8"/>
    <p:sldId id="261" r:id="rId9"/>
    <p:sldId id="262" r:id="rId10"/>
    <p:sldId id="270" r:id="rId11"/>
    <p:sldId id="264" r:id="rId12"/>
    <p:sldId id="265" r:id="rId13"/>
    <p:sldId id="266" r:id="rId14"/>
    <p:sldId id="271" r:id="rId15"/>
    <p:sldId id="263" r:id="rId16"/>
    <p:sldId id="267" r:id="rId17"/>
    <p:sldId id="274" r:id="rId18"/>
    <p:sldId id="268" r:id="rId19"/>
    <p:sldId id="269" r:id="rId20"/>
    <p:sldId id="272" r:id="rId21"/>
    <p:sldId id="273" r:id="rId22"/>
    <p:sldId id="275" r:id="rId23"/>
    <p:sldId id="276" r:id="rId24"/>
    <p:sldId id="277" r:id="rId25"/>
    <p:sldId id="278" r:id="rId26"/>
    <p:sldId id="279" r:id="rId27"/>
    <p:sldId id="280" r:id="rId28"/>
    <p:sldId id="281" r:id="rId29"/>
    <p:sldId id="283"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CHAPAGAIN" initials="P" lastIdx="2" clrIdx="0">
    <p:extLst>
      <p:ext uri="{19B8F6BF-5375-455C-9EA6-DF929625EA0E}">
        <p15:presenceInfo xmlns:p15="http://schemas.microsoft.com/office/powerpoint/2012/main" userId="PETERCHAPAG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5" d="100"/>
          <a:sy n="75" d="100"/>
        </p:scale>
        <p:origin x="54"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3E0BE3-463E-487B-B716-77FFA30EA717}" type="datetimeFigureOut">
              <a:rPr lang="en-US" smtClean="0"/>
              <a:t>3/15/2017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24DAFF-B253-4744-B3C0-725A0FE253F7}" type="slidenum">
              <a:rPr lang="en-US" smtClean="0"/>
              <a:t>‹#›</a:t>
            </a:fld>
            <a:endParaRPr lang="en-US"/>
          </a:p>
        </p:txBody>
      </p:sp>
    </p:spTree>
    <p:extLst>
      <p:ext uri="{BB962C8B-B14F-4D97-AF65-F5344CB8AC3E}">
        <p14:creationId xmlns:p14="http://schemas.microsoft.com/office/powerpoint/2010/main" val="16075123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EC35C-4CAE-4F25-B3C3-137572B012EB}" type="datetimeFigureOut">
              <a:rPr lang="en-US" smtClean="0"/>
              <a:t>3/15/2017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38B5F-5D1C-4021-972C-DF3246321113}" type="slidenum">
              <a:rPr lang="en-US" smtClean="0"/>
              <a:t>‹#›</a:t>
            </a:fld>
            <a:endParaRPr lang="en-US"/>
          </a:p>
        </p:txBody>
      </p:sp>
    </p:spTree>
    <p:extLst>
      <p:ext uri="{BB962C8B-B14F-4D97-AF65-F5344CB8AC3E}">
        <p14:creationId xmlns:p14="http://schemas.microsoft.com/office/powerpoint/2010/main" val="39455299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02577" y="5814646"/>
            <a:ext cx="1233854" cy="1053734"/>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p>
            <a:fld id="{72095589-1F2D-4229-8793-7914286CC95D}" type="datetime1">
              <a:rPr lang="en-US" smtClean="0"/>
              <a:t>3/15/2017</a:t>
            </a:fld>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26351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2EE64-96CE-4274-81F7-8145DC33C301}"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11678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B6D6-B9DD-445B-9CF3-1B88585CD718}"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38918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12634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86025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B6762C-E026-40C6-869B-46FDA69BBE1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0510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6762C-E026-40C6-869B-46FDA69BBE1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65106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6762C-E026-40C6-869B-46FDA69BBE10}"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69757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6762C-E026-40C6-869B-46FDA69BBE10}"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554406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6762C-E026-40C6-869B-46FDA69BBE10}"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997305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33185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82F5F-9B4F-4A5C-831E-120949344C92}"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235522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263945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51296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862177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3E9E45-B669-4A43-8B9E-837119EB0DD3}"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762965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A510D-6B86-4582-AF81-2DE653D099D7}"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1452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0F55E-C955-480E-A584-66D799BA9E83}"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166470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13AF9-560C-4C87-A060-76ECE80A9794}" type="datetime1">
              <a:rPr lang="en-US" smtClean="0"/>
              <a:t>3/15/2017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882703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5AD518-FFB5-4660-80A9-484DCA4A4002}" type="datetime1">
              <a:rPr lang="en-US" smtClean="0"/>
              <a:t>3/15/2017</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85947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87E42-D10B-4207-B78A-ACA68AA0A68F}" type="datetime1">
              <a:rPr lang="en-US" smtClean="0"/>
              <a:t>3/15/2017</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102644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E498A-CD33-4B65-8AFD-4E31FE81F72D}" type="datetime1">
              <a:rPr lang="en-US" smtClean="0"/>
              <a:t>3/15/2017</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94710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00E361-17BE-4288-AB08-3B97BE0737C5}"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474117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DB26F4-13D4-43D6-A93F-56528E17975A}" type="datetime1">
              <a:rPr lang="en-US" smtClean="0"/>
              <a:t>3/15/2017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737777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55BD7E-6FF0-4E09-805C-AA88A4081083}" type="datetime1">
              <a:rPr lang="en-US" smtClean="0"/>
              <a:t>3/15/2017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347307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56BD1-7354-4DA0-8F03-706940EEC3C8}"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414339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1BE92-4DAA-4B83-A86A-7009169ECDC7}" type="datetime1">
              <a:rPr lang="en-US" smtClean="0"/>
              <a:t>3/15/2017</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5802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4F2707-F4DE-4EC3-906A-E569EC4FE6A2}" type="datetime1">
              <a:rPr lang="en-US" smtClean="0"/>
              <a:t>3/15/2017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03363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DAB92F-2757-4D94-8EE0-4CE602C71ACD}" type="datetime1">
              <a:rPr lang="en-US" smtClean="0"/>
              <a:t>3/15/2017</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2895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8FC12C-7C3B-4414-AA1B-E86D050AB677}" type="datetime1">
              <a:rPr lang="en-US" smtClean="0"/>
              <a:t>3/15/2017</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19278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8A447-BA34-4273-95A6-71AB9806CD6B}" type="datetime1">
              <a:rPr lang="en-US" smtClean="0"/>
              <a:t>3/15/2017</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76542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87F3D7-0A62-4B5F-9DF7-879DC6E4D81A}" type="datetime1">
              <a:rPr lang="en-US" smtClean="0"/>
              <a:t>3/15/2017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10190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83956E-0D60-4C7D-9238-FADDCB6660C3}" type="datetime1">
              <a:rPr lang="en-US" smtClean="0"/>
              <a:t>3/15/2017</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01152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4B124-5BB2-44B0-9672-EC3E897DD3A4}" type="datetime1">
              <a:rPr lang="en-US" smtClean="0"/>
              <a:t>3/15/2017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B63E0-6EC5-4007-90B5-64164FE953DE}" type="slidenum">
              <a:rPr lang="en-US" smtClean="0"/>
              <a:t>‹#›</a:t>
            </a:fld>
            <a:endParaRPr lang="en-US"/>
          </a:p>
        </p:txBody>
      </p:sp>
    </p:spTree>
    <p:extLst>
      <p:ext uri="{BB962C8B-B14F-4D97-AF65-F5344CB8AC3E}">
        <p14:creationId xmlns:p14="http://schemas.microsoft.com/office/powerpoint/2010/main" val="1834670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6762C-E026-40C6-869B-46FDA69BBE10}" type="datetimeFigureOut">
              <a:rPr lang="en-US" smtClean="0"/>
              <a:t>3/15/2017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327D2-AB01-4DD8-A0CD-698650CE4DE3}" type="slidenum">
              <a:rPr lang="en-US" smtClean="0"/>
              <a:t>‹#›</a:t>
            </a:fld>
            <a:endParaRPr lang="en-US"/>
          </a:p>
        </p:txBody>
      </p:sp>
    </p:spTree>
    <p:extLst>
      <p:ext uri="{BB962C8B-B14F-4D97-AF65-F5344CB8AC3E}">
        <p14:creationId xmlns:p14="http://schemas.microsoft.com/office/powerpoint/2010/main" val="1672087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61DF8-C7D3-4A7B-A51B-C4D4681F1B37}" type="datetime1">
              <a:rPr lang="en-US" smtClean="0"/>
              <a:t>3/15/2017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D21F2-4C92-4C83-929E-687316751201}" type="slidenum">
              <a:rPr lang="en-US" smtClean="0"/>
              <a:t>‹#›</a:t>
            </a:fld>
            <a:endParaRPr lang="en-US"/>
          </a:p>
        </p:txBody>
      </p:sp>
    </p:spTree>
    <p:extLst>
      <p:ext uri="{BB962C8B-B14F-4D97-AF65-F5344CB8AC3E}">
        <p14:creationId xmlns:p14="http://schemas.microsoft.com/office/powerpoint/2010/main" val="4241289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74476" y="6377231"/>
            <a:ext cx="4114800" cy="365125"/>
          </a:xfrm>
        </p:spPr>
        <p:txBody>
          <a:bodyPr/>
          <a:lstStyle/>
          <a:p>
            <a:r>
              <a:rPr lang="en-US" dirty="0" smtClean="0"/>
              <a:t>Python Programming 2017</a:t>
            </a:r>
            <a:endParaRPr lang="en-US" dirty="0"/>
          </a:p>
        </p:txBody>
      </p:sp>
      <p:sp>
        <p:nvSpPr>
          <p:cNvPr id="6" name="Slide Number Placeholder 5"/>
          <p:cNvSpPr>
            <a:spLocks noGrp="1"/>
          </p:cNvSpPr>
          <p:nvPr>
            <p:ph type="sldNum" sz="quarter" idx="12"/>
          </p:nvPr>
        </p:nvSpPr>
        <p:spPr/>
        <p:txBody>
          <a:bodyPr/>
          <a:lstStyle/>
          <a:p>
            <a:fld id="{2A1B63E0-6EC5-4007-90B5-64164FE953DE}" type="slidenum">
              <a:rPr lang="en-US" smtClean="0"/>
              <a:t>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305" y="764123"/>
            <a:ext cx="7727143" cy="2610000"/>
          </a:xfrm>
          <a:prstGeom prst="rect">
            <a:avLst/>
          </a:prstGeom>
        </p:spPr>
      </p:pic>
      <p:sp>
        <p:nvSpPr>
          <p:cNvPr id="9" name="TextBox 8"/>
          <p:cNvSpPr txBox="1"/>
          <p:nvPr/>
        </p:nvSpPr>
        <p:spPr>
          <a:xfrm>
            <a:off x="4576010" y="5987018"/>
            <a:ext cx="5406190" cy="369332"/>
          </a:xfrm>
          <a:prstGeom prst="rect">
            <a:avLst/>
          </a:prstGeom>
          <a:noFill/>
        </p:spPr>
        <p:txBody>
          <a:bodyPr wrap="square" rtlCol="0">
            <a:spAutoFit/>
          </a:bodyPr>
          <a:lstStyle/>
          <a:p>
            <a:r>
              <a:rPr lang="en-US" dirty="0" smtClean="0"/>
              <a:t>https://www.python.org</a:t>
            </a:r>
            <a:endParaRPr lang="en-US" dirty="0"/>
          </a:p>
        </p:txBody>
      </p:sp>
    </p:spTree>
    <p:extLst>
      <p:ext uri="{BB962C8B-B14F-4D97-AF65-F5344CB8AC3E}">
        <p14:creationId xmlns:p14="http://schemas.microsoft.com/office/powerpoint/2010/main" val="179589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dirty="0" smtClean="0"/>
              <a:t>Standard Types</a:t>
            </a:r>
            <a:endParaRPr lang="en-US" dirty="0"/>
          </a:p>
        </p:txBody>
      </p:sp>
      <p:sp>
        <p:nvSpPr>
          <p:cNvPr id="3" name="Content Placeholder 2"/>
          <p:cNvSpPr>
            <a:spLocks noGrp="1"/>
          </p:cNvSpPr>
          <p:nvPr>
            <p:ph sz="half" idx="1"/>
          </p:nvPr>
        </p:nvSpPr>
        <p:spPr>
          <a:xfrm>
            <a:off x="838199" y="1203158"/>
            <a:ext cx="10663990" cy="5518317"/>
          </a:xfrm>
        </p:spPr>
        <p:txBody>
          <a:bodyPr>
            <a:normAutofit fontScale="92500" lnSpcReduction="10000"/>
          </a:bodyPr>
          <a:lstStyle/>
          <a:p>
            <a:pPr marL="0" indent="0">
              <a:buNone/>
            </a:pPr>
            <a:r>
              <a:rPr lang="en-US" sz="1900" dirty="0" smtClean="0"/>
              <a:t>Data in Python is represented by Objects. (Built-in, Libraries, self created)</a:t>
            </a:r>
          </a:p>
          <a:p>
            <a:pPr marL="342900" indent="-342900">
              <a:buFont typeface="+mj-lt"/>
              <a:buAutoNum type="arabicPeriod"/>
            </a:pPr>
            <a:r>
              <a:rPr lang="en-US" sz="1900" dirty="0" smtClean="0"/>
              <a:t>Numbers (Integers, Float, Complex)</a:t>
            </a:r>
          </a:p>
          <a:p>
            <a:pPr marL="342900" indent="-342900">
              <a:buFont typeface="+mj-lt"/>
              <a:buAutoNum type="arabicPeriod"/>
            </a:pPr>
            <a:r>
              <a:rPr lang="en-US" sz="1900" dirty="0" smtClean="0"/>
              <a:t>Strings</a:t>
            </a:r>
          </a:p>
          <a:p>
            <a:pPr marL="342900" indent="-342900">
              <a:buFont typeface="+mj-lt"/>
              <a:buAutoNum type="arabicPeriod"/>
            </a:pPr>
            <a:r>
              <a:rPr lang="en-US" sz="1900" i="1" dirty="0" smtClean="0"/>
              <a:t>Lists</a:t>
            </a:r>
          </a:p>
          <a:p>
            <a:pPr marL="342900" indent="-342900">
              <a:buFont typeface="+mj-lt"/>
              <a:buAutoNum type="arabicPeriod"/>
            </a:pPr>
            <a:r>
              <a:rPr lang="en-US" sz="1900" i="1" dirty="0" smtClean="0"/>
              <a:t>Tuples</a:t>
            </a:r>
          </a:p>
          <a:p>
            <a:pPr marL="342900" indent="-342900">
              <a:buFont typeface="+mj-lt"/>
              <a:buAutoNum type="arabicPeriod"/>
            </a:pPr>
            <a:r>
              <a:rPr lang="en-US" sz="1900" i="1" dirty="0" smtClean="0"/>
              <a:t>Dictionary</a:t>
            </a:r>
          </a:p>
          <a:p>
            <a:pPr lvl="1">
              <a:buFontTx/>
              <a:buChar char="-"/>
            </a:pPr>
            <a:r>
              <a:rPr lang="en-US" sz="1900" dirty="0" smtClean="0"/>
              <a:t>Integers      </a:t>
            </a:r>
          </a:p>
          <a:p>
            <a:pPr marL="457200" lvl="1" indent="0">
              <a:buNone/>
            </a:pPr>
            <a:r>
              <a:rPr lang="en-US" sz="1900" dirty="0" smtClean="0"/>
              <a:t>	&gt;&gt;&gt; age=20  </a:t>
            </a:r>
          </a:p>
          <a:p>
            <a:pPr marL="457200" lvl="1" indent="0">
              <a:buNone/>
            </a:pPr>
            <a:r>
              <a:rPr lang="en-US" sz="1900" dirty="0" smtClean="0"/>
              <a:t>	&gt;&gt;&gt; type(age)</a:t>
            </a:r>
          </a:p>
          <a:p>
            <a:pPr lvl="1">
              <a:buFontTx/>
              <a:buChar char="-"/>
            </a:pPr>
            <a:r>
              <a:rPr lang="en-US" sz="1900" dirty="0" smtClean="0"/>
              <a:t>Float</a:t>
            </a:r>
          </a:p>
          <a:p>
            <a:pPr marL="457200" lvl="1" indent="0">
              <a:buNone/>
            </a:pPr>
            <a:r>
              <a:rPr lang="en-US" sz="1900" dirty="0"/>
              <a:t> </a:t>
            </a:r>
            <a:r>
              <a:rPr lang="en-US" sz="1900" dirty="0" smtClean="0"/>
              <a:t>  	&gt;&gt;&gt; </a:t>
            </a:r>
            <a:r>
              <a:rPr lang="en-US" sz="1900" dirty="0" err="1" smtClean="0"/>
              <a:t>regVal</a:t>
            </a:r>
            <a:r>
              <a:rPr lang="en-US" sz="1900" dirty="0" smtClean="0"/>
              <a:t> = 49.23</a:t>
            </a:r>
          </a:p>
          <a:p>
            <a:pPr marL="457200" lvl="1" indent="0">
              <a:buNone/>
            </a:pPr>
            <a:r>
              <a:rPr lang="en-US" sz="1900" dirty="0"/>
              <a:t>	</a:t>
            </a:r>
            <a:r>
              <a:rPr lang="en-US" sz="1900" dirty="0" smtClean="0"/>
              <a:t>&gt;&gt;&gt; type(</a:t>
            </a:r>
            <a:r>
              <a:rPr lang="en-US" sz="1900" dirty="0" err="1" smtClean="0"/>
              <a:t>regVal</a:t>
            </a:r>
            <a:r>
              <a:rPr lang="en-US" sz="1900" dirty="0" smtClean="0"/>
              <a:t>)</a:t>
            </a:r>
          </a:p>
          <a:p>
            <a:pPr lvl="1">
              <a:buFontTx/>
              <a:buChar char="-"/>
            </a:pPr>
            <a:r>
              <a:rPr lang="en-US" sz="1900" dirty="0" smtClean="0"/>
              <a:t>Strings (‘ ’, ” ”, ””” “””)</a:t>
            </a:r>
          </a:p>
          <a:p>
            <a:pPr marL="914400" lvl="2" indent="0">
              <a:buNone/>
            </a:pPr>
            <a:r>
              <a:rPr lang="en-US" sz="1900" dirty="0" smtClean="0"/>
              <a:t>&gt;&gt;&gt; word = “Python Programming”</a:t>
            </a:r>
          </a:p>
          <a:p>
            <a:pPr marL="914400" lvl="2" indent="0">
              <a:buNone/>
            </a:pPr>
            <a:r>
              <a:rPr lang="en-US" sz="1900" dirty="0" smtClean="0"/>
              <a:t>&gt;&gt;&gt; type(word)</a:t>
            </a:r>
          </a:p>
          <a:p>
            <a:pPr marL="914400" lvl="2" indent="0">
              <a:buNone/>
            </a:pPr>
            <a:r>
              <a:rPr lang="en-US" sz="1900" dirty="0" smtClean="0"/>
              <a:t>&gt;&gt;&gt; </a:t>
            </a:r>
            <a:r>
              <a:rPr lang="en-US" sz="1900" dirty="0" err="1" smtClean="0"/>
              <a:t>len</a:t>
            </a:r>
            <a:r>
              <a:rPr lang="en-US" sz="1900" dirty="0" smtClean="0"/>
              <a:t>(word)</a:t>
            </a:r>
          </a:p>
          <a:p>
            <a:pPr marL="914400" lvl="2" indent="0">
              <a:buNone/>
            </a:pPr>
            <a:r>
              <a:rPr lang="en-US" sz="1900" dirty="0" smtClean="0"/>
              <a:t>&gt;&gt;&gt; word[0]</a:t>
            </a:r>
          </a:p>
          <a:p>
            <a:pPr marL="914400" lvl="2" indent="0">
              <a:buNone/>
            </a:pPr>
            <a:endParaRPr lang="en-US" sz="1600" dirty="0" smtClean="0"/>
          </a:p>
          <a:p>
            <a:pPr marL="1257300" lvl="2" indent="-342900">
              <a:buFont typeface="+mj-lt"/>
              <a:buAutoNum type="arabicPeriod"/>
            </a:pPr>
            <a:endParaRPr lang="en-US" sz="1600" dirty="0" smtClean="0"/>
          </a:p>
          <a:p>
            <a:pPr marL="914400" lvl="2" indent="0">
              <a:buNone/>
            </a:pPr>
            <a:endParaRPr lang="en-US" sz="1600" dirty="0" smtClean="0"/>
          </a:p>
          <a:p>
            <a:pPr marL="457200" lvl="1" indent="0">
              <a:buNone/>
            </a:pPr>
            <a:endParaRPr lang="en-US" sz="1600" dirty="0" smtClean="0"/>
          </a:p>
          <a:p>
            <a:pPr marL="457200" lvl="1" indent="0">
              <a:buNone/>
            </a:pPr>
            <a:endParaRPr lang="en-US" sz="1600" dirty="0"/>
          </a:p>
          <a:p>
            <a:pPr marL="457200" lvl="1" indent="0">
              <a:buNone/>
            </a:pPr>
            <a:endParaRPr lang="en-US" sz="1600" dirty="0" smtClean="0"/>
          </a:p>
          <a:p>
            <a:pPr lvl="1">
              <a:buFontTx/>
              <a:buChar char="-"/>
            </a:pPr>
            <a:endParaRPr lang="en-US" sz="1600" dirty="0" smtClean="0"/>
          </a:p>
          <a:p>
            <a:pPr>
              <a:buFontTx/>
              <a:buChar char="-"/>
            </a:pPr>
            <a:endParaRPr lang="en-US" sz="20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10</a:t>
            </a:fld>
            <a:endParaRPr lang="en-US"/>
          </a:p>
        </p:txBody>
      </p:sp>
    </p:spTree>
    <p:extLst>
      <p:ext uri="{BB962C8B-B14F-4D97-AF65-F5344CB8AC3E}">
        <p14:creationId xmlns:p14="http://schemas.microsoft.com/office/powerpoint/2010/main" val="2953035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3" name="Content Placeholder 2"/>
          <p:cNvSpPr>
            <a:spLocks noGrp="1"/>
          </p:cNvSpPr>
          <p:nvPr>
            <p:ph sz="half" idx="1"/>
          </p:nvPr>
        </p:nvSpPr>
        <p:spPr>
          <a:xfrm>
            <a:off x="924910" y="1388819"/>
            <a:ext cx="3510455" cy="4351338"/>
          </a:xfrm>
        </p:spPr>
        <p:txBody>
          <a:bodyPr>
            <a:noAutofit/>
          </a:bodyPr>
          <a:lstStyle/>
          <a:p>
            <a:pPr marL="0" indent="0">
              <a:buNone/>
            </a:pPr>
            <a:r>
              <a:rPr lang="en-US" sz="2000" b="1" dirty="0" smtClean="0"/>
              <a:t>Basic Mathematics Operators</a:t>
            </a:r>
          </a:p>
          <a:p>
            <a:pPr marL="0" indent="0">
              <a:buNone/>
            </a:pPr>
            <a:r>
              <a:rPr lang="en-US" sz="2000" dirty="0" smtClean="0"/>
              <a:t>Addition (x+y)</a:t>
            </a:r>
          </a:p>
          <a:p>
            <a:pPr marL="0" indent="0">
              <a:buNone/>
            </a:pPr>
            <a:r>
              <a:rPr lang="en-US" sz="2000" dirty="0" smtClean="0"/>
              <a:t>Subtraction (x-y)</a:t>
            </a:r>
          </a:p>
          <a:p>
            <a:pPr marL="0" indent="0">
              <a:buNone/>
            </a:pPr>
            <a:r>
              <a:rPr lang="en-US" sz="2000" dirty="0" smtClean="0"/>
              <a:t>Multiplication (x*y)</a:t>
            </a:r>
          </a:p>
          <a:p>
            <a:pPr marL="0" indent="0">
              <a:buNone/>
            </a:pPr>
            <a:r>
              <a:rPr lang="en-US" sz="2000" dirty="0" smtClean="0"/>
              <a:t>Division (x/y)</a:t>
            </a:r>
          </a:p>
          <a:p>
            <a:pPr marL="0" indent="0">
              <a:buNone/>
            </a:pPr>
            <a:r>
              <a:rPr lang="en-US" sz="2000" dirty="0" smtClean="0"/>
              <a:t>Modulus (</a:t>
            </a:r>
            <a:r>
              <a:rPr lang="en-US" sz="2000" dirty="0" err="1" smtClean="0"/>
              <a:t>x%y</a:t>
            </a:r>
            <a:r>
              <a:rPr lang="en-US" sz="2000" dirty="0" smtClean="0"/>
              <a:t>)</a:t>
            </a:r>
          </a:p>
          <a:p>
            <a:pPr marL="0" indent="0">
              <a:buNone/>
            </a:pPr>
            <a:r>
              <a:rPr lang="en-US" sz="2000" dirty="0" smtClean="0"/>
              <a:t>Exponent (x**y)</a:t>
            </a:r>
          </a:p>
          <a:p>
            <a:pPr marL="0" indent="0">
              <a:buNone/>
            </a:pPr>
            <a:r>
              <a:rPr lang="en-US" sz="2000" dirty="0" smtClean="0"/>
              <a:t>Floor Division (x//y)</a:t>
            </a:r>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11</a:t>
            </a:fld>
            <a:endParaRPr lang="en-US"/>
          </a:p>
        </p:txBody>
      </p:sp>
      <p:sp>
        <p:nvSpPr>
          <p:cNvPr id="10" name="Rectangle 9"/>
          <p:cNvSpPr/>
          <p:nvPr/>
        </p:nvSpPr>
        <p:spPr>
          <a:xfrm>
            <a:off x="6001407" y="1388819"/>
            <a:ext cx="6096000" cy="3416320"/>
          </a:xfrm>
          <a:prstGeom prst="rect">
            <a:avLst/>
          </a:prstGeom>
        </p:spPr>
        <p:txBody>
          <a:bodyPr>
            <a:spAutoFit/>
          </a:bodyPr>
          <a:lstStyle/>
          <a:p>
            <a:r>
              <a:rPr lang="en-US" sz="2400" b="1" dirty="0"/>
              <a:t>Order of Operation</a:t>
            </a:r>
          </a:p>
          <a:p>
            <a:r>
              <a:rPr lang="en-US" sz="2400" dirty="0"/>
              <a:t>()   Parenthesis</a:t>
            </a:r>
          </a:p>
          <a:p>
            <a:r>
              <a:rPr lang="en-US" sz="2400" dirty="0"/>
              <a:t>** Exponent</a:t>
            </a:r>
          </a:p>
          <a:p>
            <a:r>
              <a:rPr lang="en-US" sz="2400" dirty="0"/>
              <a:t> *  Multiplication</a:t>
            </a:r>
          </a:p>
          <a:p>
            <a:r>
              <a:rPr lang="en-US" sz="2400" dirty="0"/>
              <a:t>/    Division</a:t>
            </a:r>
          </a:p>
          <a:p>
            <a:r>
              <a:rPr lang="en-US" sz="2400" dirty="0"/>
              <a:t>%  Modulus</a:t>
            </a:r>
          </a:p>
          <a:p>
            <a:r>
              <a:rPr lang="en-US" sz="2400" dirty="0"/>
              <a:t>//  Floor Division</a:t>
            </a:r>
          </a:p>
          <a:p>
            <a:r>
              <a:rPr lang="en-US" sz="2400" dirty="0"/>
              <a:t>+  Addition</a:t>
            </a:r>
          </a:p>
          <a:p>
            <a:r>
              <a:rPr lang="en-US" sz="2400" dirty="0"/>
              <a:t>-  Subtraction</a:t>
            </a:r>
          </a:p>
        </p:txBody>
      </p:sp>
    </p:spTree>
    <p:extLst>
      <p:ext uri="{BB962C8B-B14F-4D97-AF65-F5344CB8AC3E}">
        <p14:creationId xmlns:p14="http://schemas.microsoft.com/office/powerpoint/2010/main" val="2770988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12</a:t>
            </a:fld>
            <a:endParaRPr lang="en-US"/>
          </a:p>
        </p:txBody>
      </p:sp>
      <p:sp>
        <p:nvSpPr>
          <p:cNvPr id="7"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8" name="Content Placeholder 2"/>
          <p:cNvSpPr>
            <a:spLocks noGrp="1"/>
          </p:cNvSpPr>
          <p:nvPr>
            <p:ph sz="half" idx="1"/>
          </p:nvPr>
        </p:nvSpPr>
        <p:spPr>
          <a:xfrm>
            <a:off x="838200" y="1157592"/>
            <a:ext cx="10515600" cy="5064532"/>
          </a:xfrm>
        </p:spPr>
        <p:txBody>
          <a:bodyPr>
            <a:noAutofit/>
          </a:bodyPr>
          <a:lstStyle/>
          <a:p>
            <a:pPr marL="0" indent="0">
              <a:buNone/>
            </a:pPr>
            <a:r>
              <a:rPr lang="en-US" sz="1800" b="1" dirty="0" smtClean="0"/>
              <a:t>Logical operators</a:t>
            </a:r>
          </a:p>
          <a:p>
            <a:pPr marL="0" indent="0">
              <a:buNone/>
            </a:pPr>
            <a:r>
              <a:rPr lang="en-US" sz="1800" dirty="0" smtClean="0"/>
              <a:t>&gt;&gt;&gt;  x = True</a:t>
            </a:r>
          </a:p>
          <a:p>
            <a:pPr marL="0" indent="0">
              <a:buNone/>
            </a:pPr>
            <a:r>
              <a:rPr lang="en-US" sz="1800" dirty="0" smtClean="0"/>
              <a:t>&gt;&gt;&gt; y = False</a:t>
            </a:r>
          </a:p>
          <a:p>
            <a:pPr marL="0" indent="0">
              <a:buNone/>
            </a:pPr>
            <a:r>
              <a:rPr lang="en-US" sz="1800" dirty="0" smtClean="0"/>
              <a:t>&gt;&gt;&gt; z = </a:t>
            </a:r>
            <a:r>
              <a:rPr lang="en-US" sz="1800" b="1" dirty="0" smtClean="0"/>
              <a:t>not</a:t>
            </a:r>
            <a:r>
              <a:rPr lang="en-US" sz="1800" dirty="0" smtClean="0"/>
              <a:t> x</a:t>
            </a:r>
          </a:p>
          <a:p>
            <a:pPr marL="0" indent="0">
              <a:buNone/>
            </a:pPr>
            <a:r>
              <a:rPr lang="en-US" sz="1800" dirty="0" smtClean="0"/>
              <a:t>&gt;&gt;&gt; z = x </a:t>
            </a:r>
            <a:r>
              <a:rPr lang="en-US" sz="1800" b="1" dirty="0" smtClean="0"/>
              <a:t>and</a:t>
            </a:r>
            <a:r>
              <a:rPr lang="en-US" sz="1800" dirty="0" smtClean="0"/>
              <a:t> y</a:t>
            </a:r>
          </a:p>
          <a:p>
            <a:pPr marL="0" indent="0">
              <a:buNone/>
            </a:pPr>
            <a:r>
              <a:rPr lang="en-US" sz="1800" dirty="0" smtClean="0"/>
              <a:t>&gt;&gt;&gt; z = x </a:t>
            </a:r>
            <a:r>
              <a:rPr lang="en-US" sz="1800" b="1" dirty="0" smtClean="0"/>
              <a:t>or</a:t>
            </a:r>
            <a:r>
              <a:rPr lang="en-US" sz="1800" dirty="0" smtClean="0"/>
              <a:t> y</a:t>
            </a:r>
          </a:p>
          <a:p>
            <a:pPr marL="0" indent="0">
              <a:buNone/>
            </a:pPr>
            <a:r>
              <a:rPr lang="en-US" sz="1800" b="1" dirty="0" smtClean="0"/>
              <a:t>Comparison Operators</a:t>
            </a:r>
          </a:p>
          <a:p>
            <a:pPr marL="0" indent="0">
              <a:buNone/>
            </a:pPr>
            <a:r>
              <a:rPr lang="en-US" sz="1800" dirty="0" smtClean="0"/>
              <a:t>&gt;&gt;&gt; x = 10</a:t>
            </a:r>
          </a:p>
          <a:p>
            <a:pPr marL="0" indent="0">
              <a:buNone/>
            </a:pPr>
            <a:r>
              <a:rPr lang="en-US" sz="1800" dirty="0" smtClean="0"/>
              <a:t>&gt;&gt;&gt; y = 12</a:t>
            </a:r>
          </a:p>
          <a:p>
            <a:pPr marL="0" indent="0">
              <a:buNone/>
            </a:pPr>
            <a:r>
              <a:rPr lang="en-US" sz="1800" dirty="0" smtClean="0"/>
              <a:t>&gt;&gt;&gt; x == y</a:t>
            </a:r>
            <a:endParaRPr lang="en-US" sz="1800" dirty="0"/>
          </a:p>
          <a:p>
            <a:pPr marL="0" indent="0">
              <a:buNone/>
            </a:pPr>
            <a:r>
              <a:rPr lang="en-US" sz="1800" dirty="0" smtClean="0"/>
              <a:t>&gt;&gt;&gt; x != y</a:t>
            </a:r>
          </a:p>
          <a:p>
            <a:pPr marL="0" indent="0">
              <a:buNone/>
            </a:pPr>
            <a:r>
              <a:rPr lang="en-US" sz="1800" dirty="0" smtClean="0"/>
              <a:t>&gt;&gt;&gt; x &gt; y  # x &gt; = y</a:t>
            </a:r>
          </a:p>
          <a:p>
            <a:pPr marL="0" indent="0">
              <a:buNone/>
            </a:pPr>
            <a:r>
              <a:rPr lang="en-US" sz="1800" dirty="0" smtClean="0"/>
              <a:t>&gt;&gt;&gt; x &lt; y  # x &lt;= y</a:t>
            </a:r>
          </a:p>
        </p:txBody>
      </p:sp>
      <p:sp>
        <p:nvSpPr>
          <p:cNvPr id="9" name="Content Placeholder 2"/>
          <p:cNvSpPr>
            <a:spLocks noGrp="1"/>
          </p:cNvSpPr>
          <p:nvPr>
            <p:ph sz="half" idx="1"/>
          </p:nvPr>
        </p:nvSpPr>
        <p:spPr>
          <a:xfrm>
            <a:off x="6258909" y="1159046"/>
            <a:ext cx="5094891" cy="5064532"/>
          </a:xfrm>
        </p:spPr>
        <p:txBody>
          <a:bodyPr>
            <a:normAutofit/>
          </a:bodyPr>
          <a:lstStyle/>
          <a:p>
            <a:pPr marL="0" indent="0">
              <a:buNone/>
            </a:pPr>
            <a:r>
              <a:rPr lang="en-US" sz="2000" b="1" dirty="0" smtClean="0"/>
              <a:t>Identity Operations</a:t>
            </a:r>
          </a:p>
          <a:p>
            <a:pPr marL="0" indent="0">
              <a:buNone/>
            </a:pPr>
            <a:r>
              <a:rPr lang="en-US" sz="2000" dirty="0" smtClean="0"/>
              <a:t>&gt;&gt;&gt;  x = 12</a:t>
            </a:r>
          </a:p>
          <a:p>
            <a:pPr marL="0" indent="0">
              <a:buNone/>
            </a:pPr>
            <a:r>
              <a:rPr lang="en-US" sz="2000" dirty="0" smtClean="0"/>
              <a:t>&gt;&gt;&gt; y = 12</a:t>
            </a:r>
          </a:p>
          <a:p>
            <a:pPr marL="0" indent="0">
              <a:buNone/>
            </a:pPr>
            <a:r>
              <a:rPr lang="en-US" sz="2000" dirty="0" smtClean="0"/>
              <a:t>&gt;&gt;&gt; x </a:t>
            </a:r>
            <a:r>
              <a:rPr lang="en-US" sz="2000" b="1" dirty="0" smtClean="0"/>
              <a:t>is</a:t>
            </a:r>
            <a:r>
              <a:rPr lang="en-US" sz="2000" dirty="0" smtClean="0"/>
              <a:t> y</a:t>
            </a:r>
          </a:p>
          <a:p>
            <a:pPr marL="0" indent="0">
              <a:buNone/>
            </a:pPr>
            <a:r>
              <a:rPr lang="en-US" sz="2000" dirty="0" smtClean="0"/>
              <a:t>&gt;&gt;&gt; x </a:t>
            </a:r>
            <a:r>
              <a:rPr lang="en-US" sz="2000" b="1" dirty="0" smtClean="0"/>
              <a:t>is not </a:t>
            </a:r>
            <a:r>
              <a:rPr lang="en-US" sz="2000" dirty="0" smtClean="0"/>
              <a:t>y</a:t>
            </a:r>
          </a:p>
          <a:p>
            <a:pPr marL="0" indent="0">
              <a:buNone/>
            </a:pPr>
            <a:endParaRPr lang="en-US" sz="2000" dirty="0" smtClean="0"/>
          </a:p>
          <a:p>
            <a:pPr marL="0" indent="0">
              <a:buNone/>
            </a:pPr>
            <a:r>
              <a:rPr lang="en-US" sz="2000" b="1" dirty="0" smtClean="0"/>
              <a:t>Membership Operations</a:t>
            </a:r>
          </a:p>
          <a:p>
            <a:pPr marL="0" indent="0">
              <a:buNone/>
            </a:pPr>
            <a:r>
              <a:rPr lang="en-US" sz="2000" dirty="0" smtClean="0"/>
              <a:t>&gt;&gt;&gt; x = “Python”</a:t>
            </a:r>
          </a:p>
          <a:p>
            <a:pPr marL="0" indent="0">
              <a:buNone/>
            </a:pPr>
            <a:r>
              <a:rPr lang="en-US" sz="2000" dirty="0" smtClean="0"/>
              <a:t>&gt;&gt;&gt; y = “ I am Learning Python”</a:t>
            </a:r>
          </a:p>
          <a:p>
            <a:pPr marL="0" indent="0">
              <a:buNone/>
            </a:pPr>
            <a:r>
              <a:rPr lang="en-US" sz="2000" dirty="0" smtClean="0"/>
              <a:t>&gt;&gt;&gt; x </a:t>
            </a:r>
            <a:r>
              <a:rPr lang="en-US" sz="2000" b="1" dirty="0" smtClean="0"/>
              <a:t>in</a:t>
            </a:r>
            <a:r>
              <a:rPr lang="en-US" sz="2000" dirty="0" smtClean="0"/>
              <a:t> y</a:t>
            </a:r>
            <a:endParaRPr lang="en-US" sz="2000" dirty="0"/>
          </a:p>
          <a:p>
            <a:pPr marL="0" indent="0">
              <a:buNone/>
            </a:pPr>
            <a:r>
              <a:rPr lang="en-US" sz="2000" dirty="0" smtClean="0"/>
              <a:t>&gt;&gt;&gt; x </a:t>
            </a:r>
            <a:r>
              <a:rPr lang="en-US" sz="2000" b="1" dirty="0" smtClean="0"/>
              <a:t>not in </a:t>
            </a:r>
            <a:r>
              <a:rPr lang="en-US" sz="2000" dirty="0" smtClean="0"/>
              <a:t>y</a:t>
            </a:r>
          </a:p>
        </p:txBody>
      </p:sp>
    </p:spTree>
    <p:extLst>
      <p:ext uri="{BB962C8B-B14F-4D97-AF65-F5344CB8AC3E}">
        <p14:creationId xmlns:p14="http://schemas.microsoft.com/office/powerpoint/2010/main" val="1324393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360"/>
          </a:xfrm>
        </p:spPr>
        <p:txBody>
          <a:bodyPr/>
          <a:lstStyle/>
          <a:p>
            <a:r>
              <a:rPr lang="en-US" dirty="0" smtClean="0"/>
              <a:t>Indentation</a:t>
            </a:r>
            <a:endParaRPr lang="en-US" dirty="0"/>
          </a:p>
        </p:txBody>
      </p:sp>
      <p:sp>
        <p:nvSpPr>
          <p:cNvPr id="3" name="Content Placeholder 2"/>
          <p:cNvSpPr>
            <a:spLocks noGrp="1"/>
          </p:cNvSpPr>
          <p:nvPr>
            <p:ph sz="half" idx="1"/>
          </p:nvPr>
        </p:nvSpPr>
        <p:spPr>
          <a:xfrm>
            <a:off x="838200" y="1061712"/>
            <a:ext cx="9759043" cy="775417"/>
          </a:xfrm>
        </p:spPr>
        <p:txBody>
          <a:bodyPr>
            <a:noAutofit/>
          </a:bodyPr>
          <a:lstStyle/>
          <a:p>
            <a:r>
              <a:rPr lang="en-US" sz="1800" dirty="0" smtClean="0"/>
              <a:t>Programs written in Python are structured through Indentation. Each Blocks of Code, nested ones are structured by indentation and gets implemented.  </a:t>
            </a:r>
          </a:p>
          <a:p>
            <a:r>
              <a:rPr lang="en-US" sz="1800" dirty="0" smtClean="0"/>
              <a:t>Curly Braces { }  does not exist in python.</a:t>
            </a:r>
          </a:p>
        </p:txBody>
      </p:sp>
      <p:sp>
        <p:nvSpPr>
          <p:cNvPr id="4" name="Content Placeholder 3"/>
          <p:cNvSpPr>
            <a:spLocks noGrp="1"/>
          </p:cNvSpPr>
          <p:nvPr>
            <p:ph sz="half" idx="2"/>
          </p:nvPr>
        </p:nvSpPr>
        <p:spPr>
          <a:xfrm>
            <a:off x="1055914" y="2181884"/>
            <a:ext cx="10080171" cy="4093388"/>
          </a:xfrm>
        </p:spPr>
        <p:txBody>
          <a:bodyPr>
            <a:noAutofit/>
          </a:bodyPr>
          <a:lstStyle/>
          <a:p>
            <a:r>
              <a:rPr lang="en-US" sz="1600" dirty="0"/>
              <a:t>str = "The cat sat on the mat, and the cat was happy playing with the rat on the mat"</a:t>
            </a:r>
          </a:p>
          <a:p>
            <a:r>
              <a:rPr lang="en-US" sz="1600" dirty="0" smtClean="0"/>
              <a:t>&gt;&gt;&gt; </a:t>
            </a:r>
            <a:r>
              <a:rPr lang="en-US" sz="1600" dirty="0"/>
              <a:t>print("Length of Str: ",</a:t>
            </a:r>
            <a:r>
              <a:rPr lang="en-US" sz="1600" dirty="0" err="1"/>
              <a:t>len</a:t>
            </a:r>
            <a:r>
              <a:rPr lang="en-US" sz="1600" dirty="0"/>
              <a:t>(</a:t>
            </a:r>
            <a:r>
              <a:rPr lang="en-US" sz="1600" dirty="0" err="1"/>
              <a:t>str</a:t>
            </a:r>
            <a:r>
              <a:rPr lang="en-US" sz="1600" dirty="0" smtClean="0"/>
              <a:t>))                         Length </a:t>
            </a:r>
            <a:r>
              <a:rPr lang="en-US" sz="1600" dirty="0"/>
              <a:t>of Str:  77</a:t>
            </a:r>
          </a:p>
          <a:p>
            <a:r>
              <a:rPr lang="en-US" sz="1600" dirty="0"/>
              <a:t>&gt;&gt;&gt; words = </a:t>
            </a:r>
            <a:r>
              <a:rPr lang="en-US" sz="1600" dirty="0" err="1"/>
              <a:t>str.split</a:t>
            </a:r>
            <a:r>
              <a:rPr lang="en-US" sz="1600" dirty="0"/>
              <a:t>()</a:t>
            </a:r>
          </a:p>
          <a:p>
            <a:r>
              <a:rPr lang="en-US" sz="1600" dirty="0"/>
              <a:t>&gt;&gt;&gt; words</a:t>
            </a:r>
          </a:p>
          <a:p>
            <a:pPr marL="0" indent="0">
              <a:buNone/>
            </a:pPr>
            <a:r>
              <a:rPr lang="en-US" sz="1600" dirty="0"/>
              <a:t>['The', 'cat', 'sat', 'on', 'the', 'mat,', 'and', 'the', 'cat', 'was', 'happy', 'playing', 'with', 'the', 'rat', 'on', 'the', 'mat']</a:t>
            </a:r>
          </a:p>
          <a:p>
            <a:r>
              <a:rPr lang="en-US" sz="1600" dirty="0"/>
              <a:t>&gt;&gt;&gt; type(</a:t>
            </a:r>
            <a:r>
              <a:rPr lang="en-US" sz="1600" dirty="0" err="1"/>
              <a:t>str</a:t>
            </a:r>
            <a:r>
              <a:rPr lang="en-US" sz="1600" dirty="0" smtClean="0"/>
              <a:t>)                                                               &lt;</a:t>
            </a:r>
            <a:r>
              <a:rPr lang="en-US" sz="1600" dirty="0"/>
              <a:t>class 'str'&gt;</a:t>
            </a:r>
          </a:p>
          <a:p>
            <a:r>
              <a:rPr lang="en-US" sz="1600" dirty="0"/>
              <a:t>&gt;&gt;&gt; type(words</a:t>
            </a:r>
            <a:r>
              <a:rPr lang="en-US" sz="1600" dirty="0" smtClean="0"/>
              <a:t>)                                                         &lt;</a:t>
            </a:r>
            <a:r>
              <a:rPr lang="en-US" sz="1600" dirty="0"/>
              <a:t>class 'list'&gt;</a:t>
            </a:r>
          </a:p>
          <a:p>
            <a:r>
              <a:rPr lang="en-US" sz="1600" dirty="0"/>
              <a:t>&gt;&gt;&gt; </a:t>
            </a:r>
            <a:r>
              <a:rPr lang="en-US" sz="1600" dirty="0" err="1"/>
              <a:t>len</a:t>
            </a:r>
            <a:r>
              <a:rPr lang="en-US" sz="1600" dirty="0"/>
              <a:t>(words)</a:t>
            </a:r>
          </a:p>
          <a:p>
            <a:pPr marL="0" indent="0">
              <a:buNone/>
            </a:pPr>
            <a:r>
              <a:rPr lang="en-US" sz="1600" dirty="0"/>
              <a:t>18</a:t>
            </a:r>
          </a:p>
          <a:p>
            <a:r>
              <a:rPr lang="en-US" sz="1600" dirty="0"/>
              <a:t>&gt;&gt;&gt; for word in words:</a:t>
            </a:r>
          </a:p>
          <a:p>
            <a:pPr marL="0" indent="0">
              <a:buNone/>
            </a:pPr>
            <a:r>
              <a:rPr lang="en-US" sz="1600" dirty="0"/>
              <a:t>	print(word</a:t>
            </a:r>
            <a:r>
              <a:rPr lang="en-US" sz="1600" dirty="0" smtClean="0"/>
              <a:t>)</a:t>
            </a:r>
          </a:p>
          <a:p>
            <a:pPr marL="0" indent="0">
              <a:buNone/>
            </a:pPr>
            <a:r>
              <a:rPr lang="en-US" sz="1600" dirty="0"/>
              <a:t>	</a:t>
            </a:r>
            <a:r>
              <a:rPr lang="en-US" sz="1600" dirty="0" smtClean="0"/>
              <a:t>if word==‘cat’:</a:t>
            </a:r>
          </a:p>
          <a:p>
            <a:pPr marL="0" indent="0">
              <a:buNone/>
            </a:pPr>
            <a:r>
              <a:rPr lang="en-US" sz="1600" dirty="0" smtClean="0"/>
              <a:t>                                  print (“Cat found”)</a:t>
            </a:r>
            <a:endParaRPr lang="en-US" sz="16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13</a:t>
            </a:fld>
            <a:endParaRPr lang="en-US"/>
          </a:p>
        </p:txBody>
      </p:sp>
      <p:sp>
        <p:nvSpPr>
          <p:cNvPr id="7" name="Rectangle 6"/>
          <p:cNvSpPr/>
          <p:nvPr/>
        </p:nvSpPr>
        <p:spPr>
          <a:xfrm>
            <a:off x="7687340" y="2617556"/>
            <a:ext cx="3448744" cy="2932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 name="Rectangle 7"/>
          <p:cNvSpPr/>
          <p:nvPr/>
        </p:nvSpPr>
        <p:spPr>
          <a:xfrm>
            <a:off x="7861005" y="2689078"/>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 Block</a:t>
            </a:r>
            <a:endParaRPr lang="en-US" dirty="0"/>
          </a:p>
        </p:txBody>
      </p:sp>
      <p:sp>
        <p:nvSpPr>
          <p:cNvPr id="9" name="Rectangle 8"/>
          <p:cNvSpPr/>
          <p:nvPr/>
        </p:nvSpPr>
        <p:spPr>
          <a:xfrm>
            <a:off x="8610600" y="3161008"/>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Sub Block -1 </a:t>
            </a:r>
            <a:endParaRPr lang="en-US" sz="1400" dirty="0"/>
          </a:p>
        </p:txBody>
      </p:sp>
      <p:sp>
        <p:nvSpPr>
          <p:cNvPr id="10" name="Rectangle 9"/>
          <p:cNvSpPr/>
          <p:nvPr/>
        </p:nvSpPr>
        <p:spPr>
          <a:xfrm>
            <a:off x="9101470" y="3632938"/>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a:t>
            </a:r>
            <a:endParaRPr lang="en-US" sz="1400" dirty="0"/>
          </a:p>
        </p:txBody>
      </p:sp>
      <p:sp>
        <p:nvSpPr>
          <p:cNvPr id="11" name="Rectangle 10"/>
          <p:cNvSpPr/>
          <p:nvPr/>
        </p:nvSpPr>
        <p:spPr>
          <a:xfrm>
            <a:off x="8610600" y="4144957"/>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Inside Main Block, Sub Block -2</a:t>
            </a:r>
            <a:endParaRPr lang="en-US" sz="1200" dirty="0"/>
          </a:p>
        </p:txBody>
      </p:sp>
      <p:sp>
        <p:nvSpPr>
          <p:cNvPr id="12" name="Rectangle 11"/>
          <p:cNvSpPr/>
          <p:nvPr/>
        </p:nvSpPr>
        <p:spPr>
          <a:xfrm>
            <a:off x="9101469" y="4707317"/>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 -2</a:t>
            </a:r>
            <a:endParaRPr lang="en-US" sz="1400" dirty="0"/>
          </a:p>
        </p:txBody>
      </p:sp>
      <p:sp>
        <p:nvSpPr>
          <p:cNvPr id="13" name="Rectangle 12"/>
          <p:cNvSpPr/>
          <p:nvPr/>
        </p:nvSpPr>
        <p:spPr>
          <a:xfrm>
            <a:off x="7861005" y="5128906"/>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Continue, Main Block..</a:t>
            </a:r>
            <a:endParaRPr lang="en-US" dirty="0"/>
          </a:p>
        </p:txBody>
      </p:sp>
    </p:spTree>
    <p:extLst>
      <p:ext uri="{BB962C8B-B14F-4D97-AF65-F5344CB8AC3E}">
        <p14:creationId xmlns:p14="http://schemas.microsoft.com/office/powerpoint/2010/main" val="44336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3" name="Content Placeholder 2"/>
          <p:cNvSpPr>
            <a:spLocks noGrp="1"/>
          </p:cNvSpPr>
          <p:nvPr>
            <p:ph sz="half" idx="1"/>
          </p:nvPr>
        </p:nvSpPr>
        <p:spPr>
          <a:xfrm>
            <a:off x="838200" y="1382968"/>
            <a:ext cx="10515600" cy="981138"/>
          </a:xfrm>
        </p:spPr>
        <p:txBody>
          <a:bodyPr>
            <a:normAutofit/>
          </a:bodyPr>
          <a:lstStyle/>
          <a:p>
            <a:pPr marL="0" indent="0">
              <a:buNone/>
            </a:pPr>
            <a:r>
              <a:rPr lang="en-US" dirty="0" smtClean="0"/>
              <a:t>(conditional </a:t>
            </a:r>
            <a:r>
              <a:rPr lang="en-US" dirty="0"/>
              <a:t>statements </a:t>
            </a:r>
            <a:r>
              <a:rPr lang="en-US" dirty="0" smtClean="0"/>
              <a:t>used </a:t>
            </a:r>
            <a:r>
              <a:rPr lang="en-US" dirty="0"/>
              <a:t>to perform different computations or actions depending on whether a condition evaluates to </a:t>
            </a:r>
            <a:r>
              <a:rPr lang="en-US" b="1" dirty="0">
                <a:solidFill>
                  <a:srgbClr val="FF0000"/>
                </a:solidFill>
              </a:rPr>
              <a:t>true </a:t>
            </a:r>
            <a:r>
              <a:rPr lang="en-US" b="1" dirty="0"/>
              <a:t>or</a:t>
            </a:r>
            <a:r>
              <a:rPr lang="en-US" b="1" dirty="0">
                <a:solidFill>
                  <a:srgbClr val="FF0000"/>
                </a:solidFill>
              </a:rPr>
              <a:t> </a:t>
            </a:r>
            <a:r>
              <a:rPr lang="en-US" b="1" dirty="0" smtClean="0">
                <a:solidFill>
                  <a:srgbClr val="FF0000"/>
                </a:solidFill>
              </a:rPr>
              <a:t>false</a:t>
            </a:r>
            <a:r>
              <a:rPr lang="en-US" dirty="0" smtClean="0"/>
              <a:t>)</a:t>
            </a:r>
          </a:p>
          <a:p>
            <a:pPr marL="0" indent="0">
              <a:buNone/>
            </a:pPr>
            <a:endParaRPr lang="en-US" dirty="0" smtClean="0">
              <a:solidFill>
                <a:schemeClr val="accent2"/>
              </a:solidFill>
            </a:endParaRPr>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14</a:t>
            </a:fld>
            <a:endParaRPr lang="en-US"/>
          </a:p>
        </p:txBody>
      </p:sp>
      <p:sp>
        <p:nvSpPr>
          <p:cNvPr id="8" name="Rectangle 7"/>
          <p:cNvSpPr/>
          <p:nvPr/>
        </p:nvSpPr>
        <p:spPr>
          <a:xfrm>
            <a:off x="1086497" y="2620832"/>
            <a:ext cx="4006755" cy="1815882"/>
          </a:xfrm>
          <a:prstGeom prst="rect">
            <a:avLst/>
          </a:prstGeom>
        </p:spPr>
        <p:txBody>
          <a:bodyPr wrap="square">
            <a:spAutoFit/>
          </a:bodyPr>
          <a:lstStyle/>
          <a:p>
            <a:r>
              <a:rPr lang="en-US" sz="2800" dirty="0">
                <a:solidFill>
                  <a:srgbClr val="FF0000"/>
                </a:solidFill>
              </a:rPr>
              <a:t>if</a:t>
            </a:r>
            <a:r>
              <a:rPr lang="en-US" sz="2800" dirty="0">
                <a:solidFill>
                  <a:schemeClr val="accent2"/>
                </a:solidFill>
              </a:rPr>
              <a:t> condition</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statement-if-true</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statement-if-false</a:t>
            </a:r>
            <a:endParaRPr lang="en-US" sz="2800" dirty="0">
              <a:solidFill>
                <a:schemeClr val="accent2"/>
              </a:solidFill>
            </a:endParaRPr>
          </a:p>
        </p:txBody>
      </p:sp>
      <p:sp>
        <p:nvSpPr>
          <p:cNvPr id="9" name="Rectangle 8"/>
          <p:cNvSpPr/>
          <p:nvPr/>
        </p:nvSpPr>
        <p:spPr>
          <a:xfrm>
            <a:off x="6532159" y="2484134"/>
            <a:ext cx="4156881" cy="2431435"/>
          </a:xfrm>
          <a:prstGeom prst="rect">
            <a:avLst/>
          </a:prstGeom>
        </p:spPr>
        <p:txBody>
          <a:bodyPr wrap="square">
            <a:spAutoFit/>
          </a:bodyPr>
          <a:lstStyle/>
          <a:p>
            <a:r>
              <a:rPr lang="en-US" sz="2400" dirty="0">
                <a:solidFill>
                  <a:srgbClr val="FF0000"/>
                </a:solidFill>
              </a:rPr>
              <a:t>if</a:t>
            </a:r>
            <a:r>
              <a:rPr lang="en-US" sz="2400" dirty="0">
                <a:solidFill>
                  <a:schemeClr val="accent2"/>
                </a:solidFill>
              </a:rPr>
              <a:t> condition</a:t>
            </a:r>
            <a:r>
              <a:rPr lang="en-US" sz="2800" b="1" dirty="0">
                <a:solidFill>
                  <a:srgbClr val="FF0000"/>
                </a:solidFill>
              </a:rPr>
              <a:t>:</a:t>
            </a:r>
          </a:p>
          <a:p>
            <a:r>
              <a:rPr lang="en-US" sz="2400" dirty="0">
                <a:solidFill>
                  <a:schemeClr val="accent2"/>
                </a:solidFill>
              </a:rPr>
              <a:t>	</a:t>
            </a:r>
            <a:r>
              <a:rPr lang="en-US" sz="2400" dirty="0" smtClean="0">
                <a:solidFill>
                  <a:schemeClr val="accent2"/>
                </a:solidFill>
              </a:rPr>
              <a:t>statement-if-true</a:t>
            </a:r>
          </a:p>
          <a:p>
            <a:r>
              <a:rPr lang="en-US" sz="2400" dirty="0" err="1" smtClean="0">
                <a:solidFill>
                  <a:srgbClr val="FF0000"/>
                </a:solidFill>
              </a:rPr>
              <a:t>elif</a:t>
            </a:r>
            <a:r>
              <a:rPr lang="en-US" sz="2400" dirty="0" smtClean="0">
                <a:solidFill>
                  <a:schemeClr val="accent2"/>
                </a:solidFill>
              </a:rPr>
              <a:t> condition</a:t>
            </a:r>
            <a:r>
              <a:rPr lang="en-US" sz="2800" b="1" dirty="0" smtClean="0">
                <a:solidFill>
                  <a:srgbClr val="FF0000"/>
                </a:solidFill>
              </a:rPr>
              <a:t>:</a:t>
            </a:r>
          </a:p>
          <a:p>
            <a:r>
              <a:rPr lang="en-US" sz="2400" dirty="0">
                <a:solidFill>
                  <a:schemeClr val="accent2"/>
                </a:solidFill>
              </a:rPr>
              <a:t>	</a:t>
            </a:r>
            <a:r>
              <a:rPr lang="en-US" sz="2400" dirty="0" smtClean="0">
                <a:solidFill>
                  <a:schemeClr val="accent2"/>
                </a:solidFill>
              </a:rPr>
              <a:t>statement-if-true</a:t>
            </a:r>
            <a:endParaRPr lang="en-US" sz="2400" dirty="0">
              <a:solidFill>
                <a:schemeClr val="accent2"/>
              </a:solidFill>
            </a:endParaRPr>
          </a:p>
          <a:p>
            <a:r>
              <a:rPr lang="en-US" sz="2400" dirty="0">
                <a:solidFill>
                  <a:srgbClr val="FF0000"/>
                </a:solidFill>
              </a:rPr>
              <a:t>else</a:t>
            </a:r>
            <a:r>
              <a:rPr lang="en-US" sz="2400" dirty="0">
                <a:solidFill>
                  <a:schemeClr val="accent2"/>
                </a:solidFill>
              </a:rPr>
              <a:t>:</a:t>
            </a:r>
          </a:p>
          <a:p>
            <a:r>
              <a:rPr lang="en-US" sz="2400" dirty="0">
                <a:solidFill>
                  <a:schemeClr val="accent2"/>
                </a:solidFill>
              </a:rPr>
              <a:t>	</a:t>
            </a:r>
            <a:r>
              <a:rPr lang="en-US" sz="2400" dirty="0" smtClean="0">
                <a:solidFill>
                  <a:schemeClr val="accent2"/>
                </a:solidFill>
              </a:rPr>
              <a:t>if-both-condition-fails</a:t>
            </a:r>
            <a:endParaRPr lang="en-US" sz="2400" dirty="0">
              <a:solidFill>
                <a:schemeClr val="accent2"/>
              </a:solidFill>
            </a:endParaRPr>
          </a:p>
        </p:txBody>
      </p:sp>
      <p:sp>
        <p:nvSpPr>
          <p:cNvPr id="10" name="TextBox 9"/>
          <p:cNvSpPr txBox="1"/>
          <p:nvPr/>
        </p:nvSpPr>
        <p:spPr>
          <a:xfrm>
            <a:off x="1086497" y="5637958"/>
            <a:ext cx="9850840" cy="461665"/>
          </a:xfrm>
          <a:prstGeom prst="rect">
            <a:avLst/>
          </a:prstGeom>
          <a:noFill/>
        </p:spPr>
        <p:txBody>
          <a:bodyPr wrap="square" rtlCol="0">
            <a:spAutoFit/>
          </a:bodyPr>
          <a:lstStyle/>
          <a:p>
            <a:r>
              <a:rPr lang="en-US" sz="2400" b="1" dirty="0" smtClean="0"/>
              <a:t>Here condition need to be True if immediate statement is to be executed</a:t>
            </a:r>
            <a:endParaRPr lang="en-US" sz="2400" b="1" dirty="0"/>
          </a:p>
        </p:txBody>
      </p:sp>
    </p:spTree>
    <p:extLst>
      <p:ext uri="{BB962C8B-B14F-4D97-AF65-F5344CB8AC3E}">
        <p14:creationId xmlns:p14="http://schemas.microsoft.com/office/powerpoint/2010/main" val="343680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15</a:t>
            </a:fld>
            <a:endParaRPr lang="en-US"/>
          </a:p>
        </p:txBody>
      </p:sp>
      <p:sp>
        <p:nvSpPr>
          <p:cNvPr id="7"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9" name="Rectangle 8"/>
          <p:cNvSpPr/>
          <p:nvPr/>
        </p:nvSpPr>
        <p:spPr>
          <a:xfrm>
            <a:off x="838200" y="1643538"/>
            <a:ext cx="10817772" cy="3477875"/>
          </a:xfrm>
          <a:prstGeom prst="rect">
            <a:avLst/>
          </a:prstGeom>
        </p:spPr>
        <p:txBody>
          <a:bodyPr wrap="square">
            <a:spAutoFit/>
          </a:bodyPr>
          <a:lstStyle/>
          <a:p>
            <a:r>
              <a:rPr lang="en-US" sz="2000" dirty="0" smtClean="0">
                <a:solidFill>
                  <a:srgbClr val="0000FF"/>
                </a:solidFill>
                <a:latin typeface="Consolas" panose="020B0609020204030204" pitchFamily="49" charset="0"/>
              </a:rPr>
              <a:t>age = 26</a:t>
            </a:r>
          </a:p>
          <a:p>
            <a:r>
              <a:rPr lang="en-US" sz="2000" dirty="0" smtClean="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&lt;= </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&lt; or = 20</a:t>
            </a:r>
            <a:r>
              <a:rPr lang="en-US" sz="2000" dirty="0" smtClean="0">
                <a:solidFill>
                  <a:srgbClr val="A31515"/>
                </a:solidFill>
                <a:latin typeface="Consolas" panose="020B0609020204030204" pitchFamily="49" charset="0"/>
              </a:rPr>
              <a:t>"</a:t>
            </a:r>
            <a:r>
              <a:rPr lang="en-US" sz="2000" dirty="0" smtClean="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err="1">
                <a:solidFill>
                  <a:srgbClr val="0000FF"/>
                </a:solidFill>
                <a:latin typeface="Consolas" panose="020B0609020204030204" pitchFamily="49" charset="0"/>
              </a:rPr>
              <a:t>elif</a:t>
            </a:r>
            <a:r>
              <a:rPr lang="en-US" sz="2000" dirty="0">
                <a:solidFill>
                  <a:srgbClr val="000000"/>
                </a:solidFill>
                <a:latin typeface="Consolas" panose="020B0609020204030204" pitchFamily="49" charset="0"/>
              </a:rPr>
              <a:t> age&gt;</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 and age&lt;=</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20 and &lt;= 30"</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&gt; </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"My Condition above didn't Matches"</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878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16</a:t>
            </a:fld>
            <a:endParaRPr lang="en-US"/>
          </a:p>
        </p:txBody>
      </p:sp>
      <p:sp>
        <p:nvSpPr>
          <p:cNvPr id="9" name="Title 1"/>
          <p:cNvSpPr>
            <a:spLocks noGrp="1"/>
          </p:cNvSpPr>
          <p:nvPr>
            <p:ph type="title"/>
          </p:nvPr>
        </p:nvSpPr>
        <p:spPr>
          <a:xfrm>
            <a:off x="838200" y="501603"/>
            <a:ext cx="10515600" cy="781287"/>
          </a:xfrm>
        </p:spPr>
        <p:txBody>
          <a:bodyPr>
            <a:normAutofit fontScale="90000"/>
          </a:bodyPr>
          <a:lstStyle/>
          <a:p>
            <a:r>
              <a:rPr lang="en-US" b="1" dirty="0" smtClean="0"/>
              <a:t>Loops : FOR</a:t>
            </a:r>
            <a:r>
              <a:rPr lang="en-US" b="1" dirty="0"/>
              <a:t/>
            </a:r>
            <a:br>
              <a:rPr lang="en-US" b="1" dirty="0"/>
            </a:br>
            <a:endParaRPr lang="en-US" b="1" dirty="0"/>
          </a:p>
        </p:txBody>
      </p:sp>
      <p:sp>
        <p:nvSpPr>
          <p:cNvPr id="7" name="TextBox 6"/>
          <p:cNvSpPr txBox="1"/>
          <p:nvPr/>
        </p:nvSpPr>
        <p:spPr>
          <a:xfrm>
            <a:off x="838200" y="1541238"/>
            <a:ext cx="10241478" cy="707886"/>
          </a:xfrm>
          <a:prstGeom prst="rect">
            <a:avLst/>
          </a:prstGeom>
          <a:noFill/>
        </p:spPr>
        <p:txBody>
          <a:bodyPr wrap="square" rtlCol="0">
            <a:spAutoFit/>
          </a:bodyPr>
          <a:lstStyle/>
          <a:p>
            <a:r>
              <a:rPr lang="en-US" sz="2000" dirty="0"/>
              <a:t>A loop statement allows us to execute a statement or group of statements multiple </a:t>
            </a:r>
            <a:r>
              <a:rPr lang="en-US" sz="2000" dirty="0" smtClean="0"/>
              <a:t>times. Used with Iterable objects, Lists, Strings, Tuples, Dictionary</a:t>
            </a:r>
            <a:endParaRPr lang="en-US" sz="2000" dirty="0"/>
          </a:p>
        </p:txBody>
      </p:sp>
      <p:sp>
        <p:nvSpPr>
          <p:cNvPr id="10" name="Rectangle 9"/>
          <p:cNvSpPr/>
          <p:nvPr/>
        </p:nvSpPr>
        <p:spPr>
          <a:xfrm>
            <a:off x="1006642" y="3663835"/>
            <a:ext cx="4006755" cy="1815882"/>
          </a:xfrm>
          <a:prstGeom prst="rect">
            <a:avLst/>
          </a:prstGeom>
        </p:spPr>
        <p:txBody>
          <a:bodyPr wrap="square">
            <a:spAutoFit/>
          </a:bodyPr>
          <a:lstStyle/>
          <a:p>
            <a:r>
              <a:rPr lang="en-US" sz="2800" dirty="0" smtClean="0">
                <a:solidFill>
                  <a:srgbClr val="FF0000"/>
                </a:solidFill>
              </a:rPr>
              <a:t>for words in sentences:</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print(words)</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print(‘Else of For’)</a:t>
            </a:r>
            <a:endParaRPr lang="en-US" sz="2800" dirty="0">
              <a:solidFill>
                <a:schemeClr val="accent2"/>
              </a:solidFill>
            </a:endParaRPr>
          </a:p>
        </p:txBody>
      </p:sp>
      <p:sp>
        <p:nvSpPr>
          <p:cNvPr id="11" name="Rectangle 10"/>
          <p:cNvSpPr/>
          <p:nvPr/>
        </p:nvSpPr>
        <p:spPr>
          <a:xfrm>
            <a:off x="6631379" y="3685445"/>
            <a:ext cx="5129697" cy="954107"/>
          </a:xfrm>
          <a:prstGeom prst="rect">
            <a:avLst/>
          </a:prstGeom>
          <a:ln w="3175">
            <a:solidFill>
              <a:schemeClr val="tx1"/>
            </a:solidFill>
          </a:ln>
        </p:spPr>
        <p:txBody>
          <a:bodyPr wrap="square">
            <a:spAutoFit/>
          </a:bodyPr>
          <a:lstStyle/>
          <a:p>
            <a:r>
              <a:rPr lang="en-US" sz="2800" dirty="0">
                <a:solidFill>
                  <a:srgbClr val="0000FF"/>
                </a:solidFill>
                <a:latin typeface="Consolas" panose="020B0609020204030204" pitchFamily="49" charset="0"/>
              </a:rPr>
              <a:t>for</a:t>
            </a:r>
            <a:r>
              <a:rPr lang="en-US" sz="2800" dirty="0">
                <a:solidFill>
                  <a:srgbClr val="000000"/>
                </a:solidFill>
                <a:latin typeface="Consolas" panose="020B0609020204030204" pitchFamily="49" charset="0"/>
              </a:rPr>
              <a:t> i in range(</a:t>
            </a:r>
            <a:r>
              <a:rPr lang="en-US" sz="2800" dirty="0">
                <a:solidFill>
                  <a:srgbClr val="09885A"/>
                </a:solidFill>
                <a:latin typeface="Consolas" panose="020B0609020204030204" pitchFamily="49" charset="0"/>
              </a:rPr>
              <a:t>10</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print(</a:t>
            </a:r>
            <a:r>
              <a:rPr lang="en-US" sz="2800" dirty="0">
                <a:solidFill>
                  <a:srgbClr val="A31515"/>
                </a:solidFill>
                <a:latin typeface="Consolas" panose="020B0609020204030204" pitchFamily="49" charset="0"/>
              </a:rPr>
              <a:t>"Range : "</a:t>
            </a:r>
            <a:r>
              <a:rPr lang="en-US" sz="2800" dirty="0">
                <a:solidFill>
                  <a:srgbClr val="000000"/>
                </a:solidFill>
                <a:latin typeface="Consolas" panose="020B0609020204030204" pitchFamily="49" charset="0"/>
              </a:rPr>
              <a:t>,i)</a:t>
            </a:r>
            <a:endParaRPr lang="en-US" sz="2800" b="0" dirty="0">
              <a:solidFill>
                <a:srgbClr val="000000"/>
              </a:solidFill>
              <a:effectLst/>
              <a:latin typeface="Consolas" panose="020B0609020204030204" pitchFamily="49" charset="0"/>
            </a:endParaRPr>
          </a:p>
        </p:txBody>
      </p:sp>
      <p:sp>
        <p:nvSpPr>
          <p:cNvPr id="12" name="Rectangle 11"/>
          <p:cNvSpPr/>
          <p:nvPr/>
        </p:nvSpPr>
        <p:spPr>
          <a:xfrm>
            <a:off x="1006642" y="2417871"/>
            <a:ext cx="6096000" cy="707886"/>
          </a:xfrm>
          <a:prstGeom prst="rect">
            <a:avLst/>
          </a:prstGeom>
        </p:spPr>
        <p:txBody>
          <a:bodyPr>
            <a:spAutoFit/>
          </a:bodyPr>
          <a:lstStyle/>
          <a:p>
            <a:r>
              <a:rPr lang="en-US" sz="4000" dirty="0" smtClean="0">
                <a:solidFill>
                  <a:srgbClr val="0000FF"/>
                </a:solidFill>
                <a:latin typeface="Consolas" panose="020B0609020204030204" pitchFamily="49" charset="0"/>
              </a:rPr>
              <a:t>FOR : </a:t>
            </a:r>
            <a:r>
              <a:rPr lang="en-US" b="1" dirty="0"/>
              <a:t>Collection-controlled</a:t>
            </a:r>
            <a:r>
              <a:rPr lang="en-US" dirty="0"/>
              <a:t> loop</a:t>
            </a:r>
            <a:endParaRPr lang="en-US" sz="4000" b="0" dirty="0">
              <a:solidFill>
                <a:srgbClr val="000000"/>
              </a:solidFill>
              <a:effectLst/>
              <a:latin typeface="Consolas" panose="020B0609020204030204" pitchFamily="49" charset="0"/>
            </a:endParaRPr>
          </a:p>
        </p:txBody>
      </p:sp>
      <p:sp>
        <p:nvSpPr>
          <p:cNvPr id="13" name="TextBox 12"/>
          <p:cNvSpPr txBox="1"/>
          <p:nvPr/>
        </p:nvSpPr>
        <p:spPr>
          <a:xfrm>
            <a:off x="855483" y="866026"/>
            <a:ext cx="8315827" cy="461665"/>
          </a:xfrm>
          <a:prstGeom prst="rect">
            <a:avLst/>
          </a:prstGeom>
          <a:noFill/>
        </p:spPr>
        <p:txBody>
          <a:bodyPr wrap="square" rtlCol="0">
            <a:spAutoFit/>
          </a:bodyPr>
          <a:lstStyle/>
          <a:p>
            <a:r>
              <a:rPr lang="en-US" sz="2400" dirty="0" smtClean="0"/>
              <a:t>Carrying out a </a:t>
            </a:r>
            <a:r>
              <a:rPr lang="en-US" sz="2400" b="1" dirty="0" smtClean="0"/>
              <a:t>sequence of statements repeatedly</a:t>
            </a:r>
            <a:endParaRPr lang="en-US" sz="2400" b="1" dirty="0"/>
          </a:p>
        </p:txBody>
      </p:sp>
    </p:spTree>
    <p:extLst>
      <p:ext uri="{BB962C8B-B14F-4D97-AF65-F5344CB8AC3E}">
        <p14:creationId xmlns:p14="http://schemas.microsoft.com/office/powerpoint/2010/main" val="50217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17</a:t>
            </a:fld>
            <a:endParaRPr lang="en-US"/>
          </a:p>
        </p:txBody>
      </p:sp>
      <p:sp>
        <p:nvSpPr>
          <p:cNvPr id="10" name="Title 1"/>
          <p:cNvSpPr>
            <a:spLocks noGrp="1"/>
          </p:cNvSpPr>
          <p:nvPr>
            <p:ph type="title"/>
          </p:nvPr>
        </p:nvSpPr>
        <p:spPr>
          <a:xfrm>
            <a:off x="838200" y="501603"/>
            <a:ext cx="10515600" cy="781287"/>
          </a:xfrm>
        </p:spPr>
        <p:txBody>
          <a:bodyPr>
            <a:normAutofit fontScale="90000"/>
          </a:bodyPr>
          <a:lstStyle/>
          <a:p>
            <a:r>
              <a:rPr lang="en-US" b="1" dirty="0" smtClean="0"/>
              <a:t>Loops : while </a:t>
            </a:r>
            <a:r>
              <a:rPr lang="en-US" b="1" dirty="0"/>
              <a:t/>
            </a:r>
            <a:br>
              <a:rPr lang="en-US" b="1" dirty="0"/>
            </a:br>
            <a:endParaRPr lang="en-US" b="1" dirty="0"/>
          </a:p>
        </p:txBody>
      </p:sp>
      <p:sp>
        <p:nvSpPr>
          <p:cNvPr id="3" name="Rectangle 2"/>
          <p:cNvSpPr/>
          <p:nvPr/>
        </p:nvSpPr>
        <p:spPr>
          <a:xfrm>
            <a:off x="3650637" y="501603"/>
            <a:ext cx="3498073" cy="369332"/>
          </a:xfrm>
          <a:prstGeom prst="rect">
            <a:avLst/>
          </a:prstGeom>
        </p:spPr>
        <p:txBody>
          <a:bodyPr wrap="none">
            <a:spAutoFit/>
          </a:bodyPr>
          <a:lstStyle/>
          <a:p>
            <a:r>
              <a:rPr lang="en-US" b="1" dirty="0">
                <a:solidFill>
                  <a:srgbClr val="555555"/>
                </a:solidFill>
                <a:latin typeface="verdana" panose="020B0604030504040204" pitchFamily="34" charset="0"/>
              </a:rPr>
              <a:t>Condition-controlled</a:t>
            </a:r>
            <a:r>
              <a:rPr lang="en-US" dirty="0">
                <a:solidFill>
                  <a:srgbClr val="555555"/>
                </a:solidFill>
                <a:latin typeface="verdana" panose="020B0604030504040204" pitchFamily="34" charset="0"/>
              </a:rPr>
              <a:t> loop </a:t>
            </a:r>
            <a:endParaRPr lang="en-US" dirty="0"/>
          </a:p>
        </p:txBody>
      </p:sp>
      <p:sp>
        <p:nvSpPr>
          <p:cNvPr id="4" name="Rectangle 3"/>
          <p:cNvSpPr/>
          <p:nvPr/>
        </p:nvSpPr>
        <p:spPr>
          <a:xfrm>
            <a:off x="838200" y="1150409"/>
            <a:ext cx="10372106" cy="707886"/>
          </a:xfrm>
          <a:prstGeom prst="rect">
            <a:avLst/>
          </a:prstGeom>
        </p:spPr>
        <p:txBody>
          <a:bodyPr wrap="square">
            <a:spAutoFit/>
          </a:bodyPr>
          <a:lstStyle/>
          <a:p>
            <a:r>
              <a:rPr lang="en-US" sz="2000" dirty="0">
                <a:latin typeface="verdana" panose="020B0604030504040204" pitchFamily="34" charset="0"/>
              </a:rPr>
              <a:t>A loop will be repeated until a given condition changes, i.e. changes from True to False or from False to True, depending on the kind of loop.</a:t>
            </a:r>
            <a:endParaRPr lang="en-US" sz="2000" dirty="0"/>
          </a:p>
        </p:txBody>
      </p:sp>
      <p:sp>
        <p:nvSpPr>
          <p:cNvPr id="11" name="Rectangle 10"/>
          <p:cNvSpPr/>
          <p:nvPr/>
        </p:nvSpPr>
        <p:spPr>
          <a:xfrm>
            <a:off x="838200" y="1872530"/>
            <a:ext cx="10628586" cy="4154984"/>
          </a:xfrm>
          <a:prstGeom prst="rect">
            <a:avLst/>
          </a:prstGeom>
          <a:ln w="3175">
            <a:solidFill>
              <a:schemeClr val="tx1"/>
            </a:solidFill>
          </a:ln>
        </p:spPr>
        <p:txBody>
          <a:bodyPr wrap="square">
            <a:spAutoFit/>
          </a:bodyPr>
          <a:lstStyle/>
          <a:p>
            <a:r>
              <a:rPr lang="en-US" sz="2400" dirty="0">
                <a:solidFill>
                  <a:srgbClr val="000000"/>
                </a:solidFill>
                <a:latin typeface="Consolas" panose="020B0609020204030204" pitchFamily="49" charset="0"/>
              </a:rPr>
              <a:t>number=</a:t>
            </a:r>
            <a:r>
              <a:rPr lang="en-US" sz="2400" dirty="0">
                <a:solidFill>
                  <a:srgbClr val="09885A"/>
                </a:solidFill>
                <a:latin typeface="Consolas" panose="020B0609020204030204" pitchFamily="49" charset="0"/>
              </a:rPr>
              <a:t>0</a:t>
            </a:r>
            <a:endParaRPr lang="en-US" sz="2400" dirty="0">
              <a:solidFill>
                <a:srgbClr val="000000"/>
              </a:solidFill>
              <a:latin typeface="Consolas" panose="020B0609020204030204" pitchFamily="49" charset="0"/>
            </a:endParaRPr>
          </a:p>
          <a:p>
            <a:endParaRPr lang="en-US" sz="2400" dirty="0" smtClean="0">
              <a:solidFill>
                <a:srgbClr val="0000FF"/>
              </a:solidFill>
              <a:latin typeface="Consolas" panose="020B0609020204030204" pitchFamily="49" charset="0"/>
            </a:endParaRPr>
          </a:p>
          <a:p>
            <a:r>
              <a:rPr lang="en-US" sz="2400" dirty="0" smtClean="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number &lt;=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r>
              <a:rPr lang="en-US" sz="2400" dirty="0" smtClean="0">
                <a:solidFill>
                  <a:srgbClr val="008000"/>
                </a:solidFill>
                <a:latin typeface="Consolas" panose="020B0609020204030204" pitchFamily="49" charset="0"/>
              </a:rPr>
              <a:t>#</a:t>
            </a:r>
            <a:r>
              <a:rPr lang="en-US" sz="2400" dirty="0">
                <a:solidFill>
                  <a:srgbClr val="008000"/>
                </a:solidFill>
                <a:latin typeface="Consolas" panose="020B0609020204030204" pitchFamily="49" charset="0"/>
              </a:rPr>
              <a:t>performs the Loop until given condition is satisfied</a:t>
            </a:r>
            <a:endParaRPr lang="en-US" sz="2400" dirty="0">
              <a:solidFill>
                <a:srgbClr val="000000"/>
              </a:solidFill>
              <a:latin typeface="Consolas" panose="020B0609020204030204" pitchFamily="49" charset="0"/>
            </a:endParaRPr>
          </a:p>
          <a:p>
            <a:endParaRPr lang="en-US" sz="2400" dirty="0" smtClean="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"Number : "</a:t>
            </a:r>
            <a:r>
              <a:rPr lang="en-US" sz="2400" dirty="0">
                <a:solidFill>
                  <a:srgbClr val="000000"/>
                </a:solidFill>
                <a:latin typeface="Consolas" panose="020B0609020204030204" pitchFamily="49" charset="0"/>
              </a:rPr>
              <a:t>,number)</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Even"</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else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ODD"</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22681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18</a:t>
            </a:fld>
            <a:endParaRPr lang="en-US"/>
          </a:p>
        </p:txBody>
      </p:sp>
      <p:sp>
        <p:nvSpPr>
          <p:cNvPr id="7" name="Rectangle 6"/>
          <p:cNvSpPr/>
          <p:nvPr/>
        </p:nvSpPr>
        <p:spPr>
          <a:xfrm>
            <a:off x="838199" y="1536063"/>
            <a:ext cx="10702159" cy="707886"/>
          </a:xfrm>
          <a:prstGeom prst="rect">
            <a:avLst/>
          </a:prstGeom>
        </p:spPr>
        <p:txBody>
          <a:bodyPr wrap="square">
            <a:spAutoFit/>
          </a:bodyPr>
          <a:lstStyle/>
          <a:p>
            <a:r>
              <a:rPr lang="en-US" sz="2000" dirty="0">
                <a:latin typeface="verdana" panose="020B0604030504040204" pitchFamily="34" charset="0"/>
              </a:rPr>
              <a:t>Lists are related to arrays of programming languages like C, C++ or Java, but Python lists are by far more flexible and powerful than "classical" arrays</a:t>
            </a:r>
            <a:endParaRPr lang="en-US" sz="2000" dirty="0"/>
          </a:p>
        </p:txBody>
      </p:sp>
      <p:sp>
        <p:nvSpPr>
          <p:cNvPr id="8" name="Rectangle 7"/>
          <p:cNvSpPr/>
          <p:nvPr/>
        </p:nvSpPr>
        <p:spPr>
          <a:xfrm>
            <a:off x="838199" y="2423449"/>
            <a:ext cx="10702159" cy="1323439"/>
          </a:xfrm>
          <a:prstGeom prst="rect">
            <a:avLst/>
          </a:prstGeom>
        </p:spPr>
        <p:txBody>
          <a:bodyPr wrap="square">
            <a:spAutoFit/>
          </a:bodyPr>
          <a:lstStyle/>
          <a:p>
            <a:r>
              <a:rPr lang="en-US" sz="2000" dirty="0">
                <a:latin typeface="verdana" panose="020B0604030504040204" pitchFamily="34" charset="0"/>
              </a:rPr>
              <a:t>Generally speaking a list is an </a:t>
            </a:r>
            <a:r>
              <a:rPr lang="en-US" sz="2000" b="1" dirty="0">
                <a:latin typeface="verdana" panose="020B0604030504040204" pitchFamily="34" charset="0"/>
              </a:rPr>
              <a:t>collection of objects</a:t>
            </a:r>
            <a:r>
              <a:rPr lang="en-US" sz="2000" dirty="0">
                <a:latin typeface="verdana" panose="020B0604030504040204" pitchFamily="34" charset="0"/>
              </a:rPr>
              <a:t>. To be more precise: A list in Python is an </a:t>
            </a:r>
            <a:r>
              <a:rPr lang="en-US" sz="2000" b="1" dirty="0">
                <a:latin typeface="verdana" panose="020B0604030504040204" pitchFamily="34" charset="0"/>
              </a:rPr>
              <a:t>ordered group of items or elements</a:t>
            </a:r>
            <a:r>
              <a:rPr lang="en-US" sz="2000" dirty="0">
                <a:latin typeface="verdana" panose="020B0604030504040204" pitchFamily="34" charset="0"/>
              </a:rPr>
              <a:t>. It's important to notice that these list elements don't have to be of the same type. It can be an arbitrary mixture of elements like numbers, strings, other lists and so on</a:t>
            </a:r>
            <a:endParaRPr lang="en-US" sz="2000" dirty="0"/>
          </a:p>
        </p:txBody>
      </p:sp>
      <p:sp>
        <p:nvSpPr>
          <p:cNvPr id="9" name="Rectangle 8"/>
          <p:cNvSpPr/>
          <p:nvPr/>
        </p:nvSpPr>
        <p:spPr>
          <a:xfrm>
            <a:off x="838198" y="4039517"/>
            <a:ext cx="10145112" cy="2246769"/>
          </a:xfrm>
          <a:prstGeom prst="rect">
            <a:avLst/>
          </a:prstGeom>
        </p:spPr>
        <p:txBody>
          <a:bodyPr wrap="square">
            <a:spAutoFit/>
          </a:bodyPr>
          <a:lstStyle/>
          <a:p>
            <a:r>
              <a:rPr lang="en-US" sz="2000" dirty="0" smtClean="0">
                <a:latin typeface="verdana" panose="020B0604030504040204" pitchFamily="34" charset="0"/>
              </a:rPr>
              <a:t>Main </a:t>
            </a:r>
            <a:r>
              <a:rPr lang="en-US" sz="2000" dirty="0">
                <a:latin typeface="verdana" panose="020B0604030504040204" pitchFamily="34" charset="0"/>
              </a:rPr>
              <a:t>properties of Python lists</a:t>
            </a:r>
            <a:r>
              <a:rPr lang="en-US" sz="2000" dirty="0" smtClean="0">
                <a:latin typeface="verdana" panose="020B0604030504040204" pitchFamily="34" charset="0"/>
              </a:rPr>
              <a:t>:</a:t>
            </a:r>
          </a:p>
          <a:p>
            <a:pPr>
              <a:buFont typeface="Arial" panose="020B0604020202020204" pitchFamily="34" charset="0"/>
              <a:buChar char="•"/>
            </a:pPr>
            <a:r>
              <a:rPr lang="en-US" sz="2000" dirty="0" smtClean="0">
                <a:latin typeface="verdana" panose="020B0604030504040204" pitchFamily="34" charset="0"/>
              </a:rPr>
              <a:t>They </a:t>
            </a:r>
            <a:r>
              <a:rPr lang="en-US" sz="2000" dirty="0">
                <a:latin typeface="verdana" panose="020B0604030504040204" pitchFamily="34" charset="0"/>
              </a:rPr>
              <a:t>are </a:t>
            </a:r>
            <a:r>
              <a:rPr lang="en-US" sz="2000" b="1" dirty="0">
                <a:latin typeface="verdana" panose="020B0604030504040204" pitchFamily="34" charset="0"/>
              </a:rPr>
              <a:t>ordered</a:t>
            </a:r>
          </a:p>
          <a:p>
            <a:pPr>
              <a:buFont typeface="Arial" panose="020B0604020202020204" pitchFamily="34" charset="0"/>
              <a:buChar char="•"/>
            </a:pPr>
            <a:r>
              <a:rPr lang="en-US" sz="2000" dirty="0">
                <a:latin typeface="verdana" panose="020B0604030504040204" pitchFamily="34" charset="0"/>
              </a:rPr>
              <a:t>The contain arbitrary objects</a:t>
            </a:r>
          </a:p>
          <a:p>
            <a:pPr>
              <a:buFont typeface="Arial" panose="020B0604020202020204" pitchFamily="34" charset="0"/>
              <a:buChar char="•"/>
            </a:pPr>
            <a:r>
              <a:rPr lang="en-US" sz="2000" dirty="0">
                <a:latin typeface="verdana" panose="020B0604030504040204" pitchFamily="34" charset="0"/>
              </a:rPr>
              <a:t>Elements of a list can be </a:t>
            </a:r>
            <a:r>
              <a:rPr lang="en-US" sz="2000" b="1" dirty="0">
                <a:latin typeface="verdana" panose="020B0604030504040204" pitchFamily="34" charset="0"/>
              </a:rPr>
              <a:t>accessed by an index</a:t>
            </a:r>
          </a:p>
          <a:p>
            <a:pPr>
              <a:buFont typeface="Arial" panose="020B0604020202020204" pitchFamily="34" charset="0"/>
              <a:buChar char="•"/>
            </a:pPr>
            <a:r>
              <a:rPr lang="en-US" sz="2000" dirty="0">
                <a:latin typeface="verdana" panose="020B0604030504040204" pitchFamily="34" charset="0"/>
              </a:rPr>
              <a:t>They are arbitrarily </a:t>
            </a:r>
            <a:r>
              <a:rPr lang="en-US" sz="2000" b="1" dirty="0" err="1">
                <a:latin typeface="verdana" panose="020B0604030504040204" pitchFamily="34" charset="0"/>
              </a:rPr>
              <a:t>nestable</a:t>
            </a:r>
            <a:r>
              <a:rPr lang="en-US" sz="2000" dirty="0">
                <a:latin typeface="verdana" panose="020B0604030504040204" pitchFamily="34" charset="0"/>
              </a:rPr>
              <a:t>, i.e. they can contain other lists as </a:t>
            </a:r>
            <a:r>
              <a:rPr lang="en-US" sz="2000" b="1" dirty="0" err="1">
                <a:latin typeface="verdana" panose="020B0604030504040204" pitchFamily="34" charset="0"/>
              </a:rPr>
              <a:t>sublists</a:t>
            </a:r>
            <a:endParaRPr lang="en-US" sz="2000" b="1" dirty="0">
              <a:latin typeface="verdana" panose="020B0604030504040204" pitchFamily="34" charset="0"/>
            </a:endParaRPr>
          </a:p>
          <a:p>
            <a:pPr>
              <a:buFont typeface="Arial" panose="020B0604020202020204" pitchFamily="34" charset="0"/>
              <a:buChar char="•"/>
            </a:pPr>
            <a:r>
              <a:rPr lang="en-US" sz="2000" b="1" dirty="0">
                <a:latin typeface="verdana" panose="020B0604030504040204" pitchFamily="34" charset="0"/>
              </a:rPr>
              <a:t>Variable size</a:t>
            </a:r>
          </a:p>
          <a:p>
            <a:pPr>
              <a:buFont typeface="Arial" panose="020B0604020202020204" pitchFamily="34" charset="0"/>
              <a:buChar char="•"/>
            </a:pPr>
            <a:r>
              <a:rPr lang="en-US" sz="2000" dirty="0">
                <a:latin typeface="verdana" panose="020B0604030504040204" pitchFamily="34" charset="0"/>
              </a:rPr>
              <a:t>They are </a:t>
            </a:r>
            <a:r>
              <a:rPr lang="en-US" sz="2000" b="1" dirty="0">
                <a:latin typeface="verdana" panose="020B0604030504040204" pitchFamily="34" charset="0"/>
              </a:rPr>
              <a:t>mutable</a:t>
            </a:r>
            <a:r>
              <a:rPr lang="en-US" sz="2000" dirty="0">
                <a:latin typeface="verdana" panose="020B0604030504040204" pitchFamily="34" charset="0"/>
              </a:rPr>
              <a:t>, i.e. the elements of a list can be changed</a:t>
            </a:r>
            <a:endParaRPr lang="en-US" sz="2000" b="0" i="0" dirty="0">
              <a:effectLst/>
              <a:latin typeface="verdana" panose="020B0604030504040204" pitchFamily="34" charset="0"/>
            </a:endParaRPr>
          </a:p>
        </p:txBody>
      </p:sp>
    </p:spTree>
    <p:extLst>
      <p:ext uri="{BB962C8B-B14F-4D97-AF65-F5344CB8AC3E}">
        <p14:creationId xmlns:p14="http://schemas.microsoft.com/office/powerpoint/2010/main" val="100265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19</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8" name="Rectangle 7"/>
          <p:cNvSpPr/>
          <p:nvPr/>
        </p:nvSpPr>
        <p:spPr>
          <a:xfrm>
            <a:off x="838199" y="1482833"/>
            <a:ext cx="7969469" cy="2862322"/>
          </a:xfrm>
          <a:prstGeom prst="rect">
            <a:avLst/>
          </a:prstGeom>
        </p:spPr>
        <p:txBody>
          <a:bodyPr wrap="square">
            <a:spAutoFit/>
          </a:bodyPr>
          <a:lstStyle/>
          <a:p>
            <a:r>
              <a:rPr lang="en-US" sz="2000" dirty="0" err="1">
                <a:solidFill>
                  <a:srgbClr val="000000"/>
                </a:solidFill>
                <a:latin typeface="Consolas" panose="020B0609020204030204" pitchFamily="49" charset="0"/>
              </a:rPr>
              <a:t>emptyList</a:t>
            </a:r>
            <a:r>
              <a:rPr lang="en-US" sz="2000" dirty="0">
                <a:solidFill>
                  <a:srgbClr val="000000"/>
                </a:solidFill>
                <a:latin typeface="Consolas" panose="020B0609020204030204" pitchFamily="49" charset="0"/>
              </a:rPr>
              <a:t> = []</a:t>
            </a:r>
          </a:p>
          <a:p>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mixedList_0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"the"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'python'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"Type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,type(</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"Length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len</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"Max of List :"</a:t>
            </a:r>
            <a:r>
              <a:rPr lang="en-US" sz="2000" dirty="0">
                <a:solidFill>
                  <a:srgbClr val="000000"/>
                </a:solidFill>
                <a:latin typeface="Consolas" panose="020B0609020204030204" pitchFamily="49" charset="0"/>
              </a:rPr>
              <a:t>,max(</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"Min of List :"</a:t>
            </a:r>
            <a:r>
              <a:rPr lang="en-US" sz="2000" dirty="0">
                <a:solidFill>
                  <a:srgbClr val="000000"/>
                </a:solidFill>
                <a:latin typeface="Consolas" panose="020B0609020204030204" pitchFamily="49" charset="0"/>
              </a:rPr>
              <a:t>,min(</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9" name="Rectangle 8"/>
          <p:cNvSpPr/>
          <p:nvPr/>
        </p:nvSpPr>
        <p:spPr>
          <a:xfrm>
            <a:off x="838198" y="4612088"/>
            <a:ext cx="8190187" cy="1200329"/>
          </a:xfrm>
          <a:prstGeom prst="rect">
            <a:avLst/>
          </a:prstGeom>
        </p:spPr>
        <p:txBody>
          <a:bodyPr wrap="square">
            <a:spAutoFit/>
          </a:bodyPr>
          <a:lstStyle/>
          <a:p>
            <a:r>
              <a:rPr lang="en-US" dirty="0">
                <a:solidFill>
                  <a:srgbClr val="008000"/>
                </a:solidFill>
                <a:latin typeface="Consolas" panose="020B0609020204030204" pitchFamily="49" charset="0"/>
              </a:rPr>
              <a:t>#accessing by index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nList</a:t>
            </a:r>
            <a:r>
              <a:rPr lang="en-US" dirty="0">
                <a:solidFill>
                  <a:srgbClr val="A31515"/>
                </a:solidFill>
                <a:latin typeface="Consolas" panose="020B0609020204030204" pitchFamily="49" charset="0"/>
              </a:rPr>
              <a:t>[0]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"List[5]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a:t>
            </a:r>
            <a:r>
              <a:rPr lang="en-US" dirty="0" err="1">
                <a:solidFill>
                  <a:srgbClr val="A31515"/>
                </a:solidFill>
                <a:latin typeface="Consolas" panose="020B0609020204030204" pitchFamily="49" charset="0"/>
              </a:rPr>
              <a:t>lastIndex</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41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110342"/>
            <a:ext cx="9579429" cy="5570756"/>
          </a:xfrm>
          <a:prstGeom prst="rect">
            <a:avLst/>
          </a:prstGeom>
        </p:spPr>
        <p:txBody>
          <a:bodyPr wrap="square">
            <a:spAutoFit/>
          </a:bodyPr>
          <a:lstStyle/>
          <a:p>
            <a:pPr marL="285750" lvl="0" indent="-285750">
              <a:buFont typeface="Arial" panose="020B0604020202020204" pitchFamily="34" charset="0"/>
              <a:buChar char="•"/>
            </a:pPr>
            <a:r>
              <a:rPr lang="en-US" sz="1600" dirty="0" smtClean="0"/>
              <a:t>Introduction </a:t>
            </a:r>
            <a:r>
              <a:rPr lang="en-US" sz="1600" dirty="0"/>
              <a:t>(Overview, Requirement Installation and Setups)</a:t>
            </a:r>
          </a:p>
          <a:p>
            <a:pPr marL="285750" lvl="0" indent="-285750">
              <a:buFont typeface="Arial" panose="020B0604020202020204" pitchFamily="34" charset="0"/>
              <a:buChar char="•"/>
            </a:pPr>
            <a:r>
              <a:rPr lang="en-US" sz="1600" dirty="0"/>
              <a:t>Variables and Identifiers</a:t>
            </a:r>
          </a:p>
          <a:p>
            <a:pPr marL="285750" lvl="0" indent="-285750">
              <a:buFont typeface="Arial" panose="020B0604020202020204" pitchFamily="34" charset="0"/>
              <a:buChar char="•"/>
            </a:pPr>
            <a:r>
              <a:rPr lang="en-US" sz="1600" dirty="0"/>
              <a:t>Standard Types</a:t>
            </a:r>
          </a:p>
          <a:p>
            <a:pPr marL="285750" lvl="0" indent="-285750">
              <a:buFont typeface="Arial" panose="020B0604020202020204" pitchFamily="34" charset="0"/>
              <a:buChar char="•"/>
            </a:pPr>
            <a:r>
              <a:rPr lang="en-US" sz="1600" dirty="0" smtClean="0"/>
              <a:t>Operations </a:t>
            </a:r>
            <a:r>
              <a:rPr lang="en-US" sz="1600" dirty="0"/>
              <a:t>(Basic, Identity, Membership)</a:t>
            </a:r>
          </a:p>
          <a:p>
            <a:pPr marL="285750" lvl="0" indent="-285750">
              <a:buFont typeface="Arial" panose="020B0604020202020204" pitchFamily="34" charset="0"/>
              <a:buChar char="•"/>
            </a:pPr>
            <a:r>
              <a:rPr lang="en-US" sz="1600" dirty="0"/>
              <a:t>Decision Making</a:t>
            </a:r>
          </a:p>
          <a:p>
            <a:pPr marL="285750" lvl="0" indent="-285750">
              <a:buFont typeface="Arial" panose="020B0604020202020204" pitchFamily="34" charset="0"/>
              <a:buChar char="•"/>
            </a:pPr>
            <a:r>
              <a:rPr lang="en-US" sz="1600" dirty="0"/>
              <a:t>Lists, Tuples, Dictionary</a:t>
            </a:r>
          </a:p>
          <a:p>
            <a:pPr marL="285750" lvl="0" indent="-285750">
              <a:buFont typeface="Arial" panose="020B0604020202020204" pitchFamily="34" charset="0"/>
              <a:buChar char="•"/>
            </a:pPr>
            <a:r>
              <a:rPr lang="en-US" sz="1600" dirty="0"/>
              <a:t>Loops</a:t>
            </a:r>
          </a:p>
          <a:p>
            <a:pPr marL="285750" lvl="0" indent="-285750">
              <a:buFont typeface="Arial" panose="020B0604020202020204" pitchFamily="34" charset="0"/>
              <a:buChar char="•"/>
            </a:pPr>
            <a:r>
              <a:rPr lang="en-US" sz="1600" dirty="0"/>
              <a:t>Functions</a:t>
            </a:r>
          </a:p>
          <a:p>
            <a:pPr marL="285750" lvl="0" indent="-285750">
              <a:buFont typeface="Arial" panose="020B0604020202020204" pitchFamily="34" charset="0"/>
              <a:buChar char="•"/>
            </a:pPr>
            <a:r>
              <a:rPr lang="en-US" sz="1600" dirty="0"/>
              <a:t>Modules</a:t>
            </a:r>
          </a:p>
          <a:p>
            <a:pPr marL="285750" lvl="0" indent="-285750">
              <a:buFont typeface="Arial" panose="020B0604020202020204" pitchFamily="34" charset="0"/>
              <a:buChar char="•"/>
            </a:pPr>
            <a:r>
              <a:rPr lang="en-US" sz="1600" dirty="0"/>
              <a:t>OO Python (Classes, Objects, Inheritance, Encapsulation)</a:t>
            </a:r>
          </a:p>
          <a:p>
            <a:pPr marL="285750" lvl="0" indent="-285750">
              <a:buFont typeface="Arial" panose="020B0604020202020204" pitchFamily="34" charset="0"/>
              <a:buChar char="•"/>
            </a:pPr>
            <a:r>
              <a:rPr lang="en-US" sz="1600" dirty="0"/>
              <a:t>Python </a:t>
            </a:r>
            <a:r>
              <a:rPr lang="en-US" sz="1600" dirty="0" err="1"/>
              <a:t>os</a:t>
            </a:r>
            <a:r>
              <a:rPr lang="en-US" sz="1600" dirty="0"/>
              <a:t>, </a:t>
            </a:r>
            <a:r>
              <a:rPr lang="en-US" sz="1600" dirty="0" smtClean="0"/>
              <a:t>re,</a:t>
            </a:r>
            <a:endParaRPr lang="en-US" sz="1600" dirty="0"/>
          </a:p>
          <a:p>
            <a:pPr marL="285750" lvl="0" indent="-285750">
              <a:buFont typeface="Arial" panose="020B0604020202020204" pitchFamily="34" charset="0"/>
              <a:buChar char="•"/>
            </a:pPr>
            <a:r>
              <a:rPr lang="en-US" sz="1600" dirty="0"/>
              <a:t>File processing </a:t>
            </a:r>
          </a:p>
          <a:p>
            <a:pPr marL="285750" lvl="0" indent="-285750">
              <a:buFont typeface="Arial" panose="020B0604020202020204" pitchFamily="34" charset="0"/>
              <a:buChar char="•"/>
            </a:pPr>
            <a:r>
              <a:rPr lang="en-US" sz="1600" dirty="0"/>
              <a:t>Exception Handling</a:t>
            </a:r>
          </a:p>
          <a:p>
            <a:pPr marL="285750" lvl="0" indent="-285750">
              <a:buFont typeface="Arial" panose="020B0604020202020204" pitchFamily="34" charset="0"/>
              <a:buChar char="•"/>
            </a:pPr>
            <a:r>
              <a:rPr lang="en-US" sz="1600" dirty="0"/>
              <a:t>GUI basics: </a:t>
            </a:r>
            <a:r>
              <a:rPr lang="en-US" sz="1600" dirty="0" err="1"/>
              <a:t>Tkinter</a:t>
            </a:r>
            <a:r>
              <a:rPr lang="en-US" sz="1600" dirty="0"/>
              <a:t>, </a:t>
            </a:r>
            <a:r>
              <a:rPr lang="en-US" sz="1600" dirty="0" err="1"/>
              <a:t>Tcl</a:t>
            </a:r>
            <a:r>
              <a:rPr lang="en-US" sz="1600" dirty="0"/>
              <a:t>/</a:t>
            </a:r>
            <a:r>
              <a:rPr lang="en-US" sz="1600" dirty="0" err="1"/>
              <a:t>Tk</a:t>
            </a:r>
            <a:endParaRPr lang="en-US" sz="1600" dirty="0"/>
          </a:p>
          <a:p>
            <a:pPr marL="285750" indent="-285750">
              <a:buFont typeface="Arial" panose="020B0604020202020204" pitchFamily="34" charset="0"/>
              <a:buChar char="•"/>
            </a:pPr>
            <a:r>
              <a:rPr lang="en-US" sz="1600" dirty="0" smtClean="0"/>
              <a:t>Advanced Python</a:t>
            </a:r>
          </a:p>
          <a:p>
            <a:pPr marL="285750" lvl="0" indent="-285750">
              <a:buFont typeface="Arial" panose="020B0604020202020204" pitchFamily="34" charset="0"/>
              <a:buChar char="•"/>
            </a:pPr>
            <a:r>
              <a:rPr lang="en-US" sz="1600" dirty="0" smtClean="0"/>
              <a:t>Advanced </a:t>
            </a:r>
            <a:r>
              <a:rPr lang="en-US" sz="1600" dirty="0"/>
              <a:t>Strings, Date &amp; Time</a:t>
            </a:r>
          </a:p>
          <a:p>
            <a:pPr marL="285750" lvl="0" indent="-285750">
              <a:buFont typeface="Arial" panose="020B0604020202020204" pitchFamily="34" charset="0"/>
              <a:buChar char="•"/>
            </a:pPr>
            <a:r>
              <a:rPr lang="en-US" sz="1600" dirty="0"/>
              <a:t>Comprehensions: List, Dictionary</a:t>
            </a:r>
          </a:p>
          <a:p>
            <a:pPr marL="285750" lvl="0" indent="-285750">
              <a:buFont typeface="Arial" panose="020B0604020202020204" pitchFamily="34" charset="0"/>
              <a:buChar char="•"/>
            </a:pPr>
            <a:r>
              <a:rPr lang="en-US" sz="1600" dirty="0"/>
              <a:t>CSV, </a:t>
            </a:r>
            <a:r>
              <a:rPr lang="en-US" sz="1600" dirty="0" err="1"/>
              <a:t>Json</a:t>
            </a:r>
            <a:r>
              <a:rPr lang="en-US" sz="1600" dirty="0"/>
              <a:t>, XML, SQLite with Python</a:t>
            </a:r>
          </a:p>
          <a:p>
            <a:pPr marL="285750" lvl="0" indent="-285750">
              <a:buFont typeface="Arial" panose="020B0604020202020204" pitchFamily="34" charset="0"/>
              <a:buChar char="•"/>
            </a:pPr>
            <a:r>
              <a:rPr lang="en-US" sz="1600" dirty="0"/>
              <a:t>Data Science/Visualization: pandas, </a:t>
            </a:r>
            <a:r>
              <a:rPr lang="en-US" sz="1600" dirty="0" err="1"/>
              <a:t>matplotlib</a:t>
            </a:r>
            <a:endParaRPr lang="en-US" sz="1600" dirty="0"/>
          </a:p>
          <a:p>
            <a:pPr marL="285750" lvl="0" indent="-285750">
              <a:buFont typeface="Arial" panose="020B0604020202020204" pitchFamily="34" charset="0"/>
              <a:buChar char="•"/>
            </a:pPr>
            <a:r>
              <a:rPr lang="en-US" sz="1600" dirty="0" err="1"/>
              <a:t>Jupyter</a:t>
            </a:r>
            <a:r>
              <a:rPr lang="en-US" sz="1600" dirty="0"/>
              <a:t> </a:t>
            </a:r>
            <a:r>
              <a:rPr lang="en-US" sz="1600" dirty="0" err="1"/>
              <a:t>NoteBook</a:t>
            </a:r>
            <a:endParaRPr lang="en-US" sz="1600" dirty="0"/>
          </a:p>
          <a:p>
            <a:r>
              <a:rPr lang="en-US" dirty="0"/>
              <a:t> </a:t>
            </a:r>
          </a:p>
          <a:p>
            <a:endParaRPr lang="en-US" dirty="0"/>
          </a:p>
        </p:txBody>
      </p:sp>
      <p:sp>
        <p:nvSpPr>
          <p:cNvPr id="7" name="Title 6"/>
          <p:cNvSpPr>
            <a:spLocks noGrp="1"/>
          </p:cNvSpPr>
          <p:nvPr>
            <p:ph type="title"/>
          </p:nvPr>
        </p:nvSpPr>
        <p:spPr>
          <a:xfrm>
            <a:off x="838200" y="365126"/>
            <a:ext cx="10515600" cy="892173"/>
          </a:xfrm>
        </p:spPr>
        <p:txBody>
          <a:bodyPr>
            <a:normAutofit/>
          </a:bodyPr>
          <a:lstStyle/>
          <a:p>
            <a:r>
              <a:rPr lang="en-US" sz="3600" b="1" dirty="0" smtClean="0"/>
              <a:t>Course Outline (Python)</a:t>
            </a:r>
            <a:endParaRPr lang="en-US" sz="3600" b="1"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2</a:t>
            </a:fld>
            <a:endParaRPr lang="en-US"/>
          </a:p>
        </p:txBody>
      </p:sp>
    </p:spTree>
    <p:extLst>
      <p:ext uri="{BB962C8B-B14F-4D97-AF65-F5344CB8AC3E}">
        <p14:creationId xmlns:p14="http://schemas.microsoft.com/office/powerpoint/2010/main" val="2634940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20</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38200" y="1317301"/>
            <a:ext cx="11049000" cy="4247317"/>
          </a:xfrm>
          <a:prstGeom prst="rect">
            <a:avLst/>
          </a:prstGeom>
        </p:spPr>
        <p:txBody>
          <a:bodyPr wrap="square">
            <a:spAutoFit/>
          </a:bodyPr>
          <a:lstStyle/>
          <a:p>
            <a:r>
              <a:rPr lang="en-US" dirty="0">
                <a:latin typeface="verdana" panose="020B0604030504040204" pitchFamily="34" charset="0"/>
              </a:rPr>
              <a:t>A tuple is an </a:t>
            </a:r>
            <a:r>
              <a:rPr lang="en-US" b="1" dirty="0">
                <a:latin typeface="verdana" panose="020B0604030504040204" pitchFamily="34" charset="0"/>
              </a:rPr>
              <a:t>immutable</a:t>
            </a:r>
            <a:r>
              <a:rPr lang="en-US" dirty="0">
                <a:latin typeface="verdana" panose="020B0604030504040204" pitchFamily="34" charset="0"/>
              </a:rPr>
              <a:t> list, i.e. a tuple </a:t>
            </a:r>
            <a:r>
              <a:rPr lang="en-US" b="1" dirty="0">
                <a:latin typeface="verdana" panose="020B0604030504040204" pitchFamily="34" charset="0"/>
              </a:rPr>
              <a:t>cannot be changed </a:t>
            </a:r>
            <a:r>
              <a:rPr lang="en-US" dirty="0">
                <a:latin typeface="verdana" panose="020B0604030504040204" pitchFamily="34" charset="0"/>
              </a:rPr>
              <a:t>in any way once it has been created. A tuple is defined analogously to lists, except that the set of elements is enclosed in parentheses instead of square brackets.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The </a:t>
            </a:r>
            <a:r>
              <a:rPr lang="en-US" dirty="0">
                <a:latin typeface="verdana" panose="020B0604030504040204" pitchFamily="34" charset="0"/>
              </a:rPr>
              <a:t>rules for indices are the same as for lists.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Once </a:t>
            </a:r>
            <a:r>
              <a:rPr lang="en-US" dirty="0">
                <a:latin typeface="verdana" panose="020B0604030504040204" pitchFamily="34" charset="0"/>
              </a:rPr>
              <a:t>a tuple has been created, </a:t>
            </a:r>
            <a:r>
              <a:rPr lang="en-US" b="1" dirty="0">
                <a:latin typeface="verdana" panose="020B0604030504040204" pitchFamily="34" charset="0"/>
              </a:rPr>
              <a:t>you can't add elements to a tuple or remove elements from a tuple</a:t>
            </a:r>
            <a:r>
              <a:rPr lang="en-US" dirty="0">
                <a:latin typeface="verdana" panose="020B0604030504040204" pitchFamily="34" charset="0"/>
              </a:rPr>
              <a:t>. </a:t>
            </a:r>
            <a:r>
              <a:rPr lang="en-US" dirty="0"/>
              <a:t/>
            </a:r>
            <a:br>
              <a:rPr lang="en-US" dirty="0"/>
            </a:br>
            <a:r>
              <a:rPr lang="en-US" dirty="0"/>
              <a:t/>
            </a:r>
            <a:br>
              <a:rPr lang="en-US" dirty="0"/>
            </a:br>
            <a:r>
              <a:rPr lang="en-US" dirty="0">
                <a:latin typeface="verdana" panose="020B0604030504040204" pitchFamily="34" charset="0"/>
              </a:rPr>
              <a:t>Where is the benefit of tuples</a:t>
            </a:r>
            <a:r>
              <a:rPr lang="en-US" dirty="0" smtClean="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Tuples </a:t>
            </a:r>
            <a:r>
              <a:rPr lang="en-US" dirty="0">
                <a:latin typeface="verdana" panose="020B0604030504040204" pitchFamily="34" charset="0"/>
              </a:rPr>
              <a:t>are </a:t>
            </a:r>
            <a:r>
              <a:rPr lang="en-US" b="1" dirty="0">
                <a:latin typeface="verdana" panose="020B0604030504040204" pitchFamily="34" charset="0"/>
              </a:rPr>
              <a:t>faster than lists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If </a:t>
            </a:r>
            <a:r>
              <a:rPr lang="en-US" dirty="0">
                <a:latin typeface="verdana" panose="020B0604030504040204" pitchFamily="34" charset="0"/>
              </a:rPr>
              <a:t>you know that some data doesn't have to be changed, you should use tuples instead of lists, because this </a:t>
            </a:r>
            <a:r>
              <a:rPr lang="en-US" b="1" dirty="0">
                <a:latin typeface="verdana" panose="020B0604030504040204" pitchFamily="34" charset="0"/>
              </a:rPr>
              <a:t>protects your data against accidental changes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The </a:t>
            </a:r>
            <a:r>
              <a:rPr lang="en-US" dirty="0">
                <a:latin typeface="verdana" panose="020B0604030504040204" pitchFamily="34" charset="0"/>
              </a:rPr>
              <a:t>main advantage of tuples consists in the fact that </a:t>
            </a:r>
            <a:r>
              <a:rPr lang="en-US" b="1" dirty="0">
                <a:latin typeface="verdana" panose="020B0604030504040204" pitchFamily="34" charset="0"/>
              </a:rPr>
              <a:t>tuples can be used as keys in dictionaries, while lists can't</a:t>
            </a:r>
            <a:r>
              <a:rPr lang="en-US" dirty="0">
                <a:latin typeface="verdana" panose="020B0604030504040204" pitchFamily="34" charset="0"/>
              </a:rPr>
              <a:t>.</a:t>
            </a:r>
            <a:endParaRPr lang="en-US" b="0" i="0" dirty="0">
              <a:effectLst/>
              <a:latin typeface="verdana" panose="020B0604030504040204" pitchFamily="34" charset="0"/>
            </a:endParaRPr>
          </a:p>
        </p:txBody>
      </p:sp>
    </p:spTree>
    <p:extLst>
      <p:ext uri="{BB962C8B-B14F-4D97-AF65-F5344CB8AC3E}">
        <p14:creationId xmlns:p14="http://schemas.microsoft.com/office/powerpoint/2010/main" val="81330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21</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05841" y="1356564"/>
            <a:ext cx="8915400" cy="4893647"/>
          </a:xfrm>
          <a:prstGeom prst="rect">
            <a:avLst/>
          </a:prstGeom>
        </p:spPr>
        <p:txBody>
          <a:bodyPr wrap="square">
            <a:spAutoFit/>
          </a:bodyPr>
          <a:lstStyle/>
          <a:p>
            <a:r>
              <a:rPr lang="fr-FR" sz="2400" dirty="0" err="1">
                <a:solidFill>
                  <a:srgbClr val="000000"/>
                </a:solidFill>
                <a:latin typeface="Consolas" panose="020B0609020204030204" pitchFamily="49" charset="0"/>
              </a:rPr>
              <a:t>emptyTuple</a:t>
            </a:r>
            <a:r>
              <a:rPr lang="fr-FR" sz="2400" dirty="0">
                <a:solidFill>
                  <a:srgbClr val="000000"/>
                </a:solidFill>
                <a:latin typeface="Consolas" panose="020B0609020204030204" pitchFamily="49" charset="0"/>
              </a:rPr>
              <a:t> = ()</a:t>
            </a:r>
          </a:p>
          <a:p>
            <a:r>
              <a:rPr lang="fr-FR" sz="2400" dirty="0">
                <a:solidFill>
                  <a:srgbClr val="000000"/>
                </a:solidFill>
                <a:latin typeface="Consolas" panose="020B0609020204030204" pitchFamily="49" charset="0"/>
              </a:rPr>
              <a:t>t = (</a:t>
            </a:r>
            <a:r>
              <a:rPr lang="fr-FR" sz="2400" dirty="0">
                <a:solidFill>
                  <a:srgbClr val="09885A"/>
                </a:solidFill>
                <a:latin typeface="Consolas" panose="020B0609020204030204" pitchFamily="49" charset="0"/>
              </a:rPr>
              <a:t>1</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2</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4</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56.7</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34.6</a:t>
            </a:r>
            <a:r>
              <a:rPr lang="fr-FR" sz="2400" dirty="0">
                <a:solidFill>
                  <a:srgbClr val="000000"/>
                </a:solidFill>
                <a:latin typeface="Consolas" panose="020B0609020204030204" pitchFamily="49" charset="0"/>
              </a:rPr>
              <a:t>)</a:t>
            </a:r>
          </a:p>
          <a:p>
            <a:r>
              <a:rPr lang="fr-FR" sz="2400" dirty="0" smtClean="0">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"Tuple : "</a:t>
            </a:r>
            <a:r>
              <a:rPr lang="fr-FR" sz="2400" dirty="0">
                <a:solidFill>
                  <a:srgbClr val="000000"/>
                </a:solidFill>
                <a:latin typeface="Consolas" panose="020B0609020204030204" pitchFamily="49" charset="0"/>
              </a:rPr>
              <a:t>,t)</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 type() : "</a:t>
            </a:r>
            <a:r>
              <a:rPr lang="fr-FR" sz="2400" dirty="0">
                <a:solidFill>
                  <a:srgbClr val="000000"/>
                </a:solidFill>
                <a:latin typeface="Consolas" panose="020B0609020204030204" pitchFamily="49" charset="0"/>
              </a:rPr>
              <a:t>,type(t))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 </a:t>
            </a:r>
            <a:r>
              <a:rPr lang="fr-FR" sz="2400" dirty="0" err="1">
                <a:solidFill>
                  <a:srgbClr val="A31515"/>
                </a:solidFill>
                <a:latin typeface="Consolas" panose="020B0609020204030204" pitchFamily="49" charset="0"/>
              </a:rPr>
              <a:t>length</a:t>
            </a:r>
            <a:r>
              <a:rPr lang="fr-FR" sz="2400" dirty="0">
                <a:solidFill>
                  <a:srgbClr val="A31515"/>
                </a:solidFill>
                <a:latin typeface="Consolas" panose="020B0609020204030204" pitchFamily="49" charset="0"/>
              </a:rPr>
              <a:t> : "</a:t>
            </a:r>
            <a:r>
              <a:rPr lang="fr-FR" sz="2400" dirty="0">
                <a:solidFill>
                  <a:srgbClr val="000000"/>
                </a:solidFill>
                <a:latin typeface="Consolas" panose="020B0609020204030204" pitchFamily="49" charset="0"/>
              </a:rPr>
              <a:t>,</a:t>
            </a:r>
            <a:r>
              <a:rPr lang="fr-FR" sz="2400" dirty="0" err="1">
                <a:solidFill>
                  <a:srgbClr val="000000"/>
                </a:solidFill>
                <a:latin typeface="Consolas" panose="020B0609020204030204" pitchFamily="49" charset="0"/>
              </a:rPr>
              <a:t>len</a:t>
            </a:r>
            <a:r>
              <a:rPr lang="fr-FR" sz="2400" dirty="0">
                <a:solidFill>
                  <a:srgbClr val="000000"/>
                </a:solidFill>
                <a:latin typeface="Consolas" panose="020B0609020204030204" pitchFamily="49" charset="0"/>
              </a:rPr>
              <a:t>(t))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"Tuple[0]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0</a:t>
            </a:r>
            <a:r>
              <a:rPr lang="fr-FR" sz="2400" dirty="0">
                <a:solidFill>
                  <a:srgbClr val="000000"/>
                </a:solidFill>
                <a:latin typeface="Consolas" panose="020B0609020204030204" pitchFamily="49" charset="0"/>
              </a:rPr>
              <a: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"Tuple[5]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5</a:t>
            </a:r>
            <a:r>
              <a:rPr lang="fr-FR" sz="2400" dirty="0">
                <a:solidFill>
                  <a:srgbClr val="000000"/>
                </a:solidFill>
                <a:latin typeface="Consolas" panose="020B0609020204030204" pitchFamily="49" charset="0"/>
              </a:rPr>
              <a:t>]) </a:t>
            </a:r>
            <a:endParaRPr lang="fr-FR" sz="2400" dirty="0" smtClean="0">
              <a:solidFill>
                <a:srgbClr val="000000"/>
              </a:solidFill>
              <a:latin typeface="Consolas" panose="020B0609020204030204" pitchFamily="49" charset="0"/>
            </a:endParaRPr>
          </a:p>
          <a:p>
            <a:endParaRPr lang="fr-FR" sz="2400" dirty="0">
              <a:solidFill>
                <a:srgbClr val="000000"/>
              </a:solidFill>
              <a:latin typeface="Consolas" panose="020B0609020204030204" pitchFamily="49" charset="0"/>
            </a:endParaRPr>
          </a:p>
          <a:p>
            <a:r>
              <a:rPr lang="fr-FR" sz="2400" dirty="0" err="1" smtClean="0">
                <a:solidFill>
                  <a:srgbClr val="000000"/>
                </a:solidFill>
                <a:latin typeface="Consolas" panose="020B0609020204030204" pitchFamily="49" charset="0"/>
              </a:rPr>
              <a:t>tp</a:t>
            </a:r>
            <a:r>
              <a:rPr lang="fr-FR" sz="2400" dirty="0" smtClean="0">
                <a:solidFill>
                  <a:srgbClr val="000000"/>
                </a:solidFill>
                <a:latin typeface="Consolas" panose="020B0609020204030204" pitchFamily="49" charset="0"/>
              </a:rPr>
              <a:t> = (‘JSON’,’cricket’,’</a:t>
            </a:r>
            <a:r>
              <a:rPr lang="fr-FR" sz="2400" dirty="0" err="1" smtClean="0">
                <a:solidFill>
                  <a:srgbClr val="000000"/>
                </a:solidFill>
                <a:latin typeface="Consolas" panose="020B0609020204030204" pitchFamily="49" charset="0"/>
              </a:rPr>
              <a:t>nepal</a:t>
            </a:r>
            <a:r>
              <a:rPr lang="fr-FR" sz="2400" dirty="0" smtClean="0">
                <a:solidFill>
                  <a:srgbClr val="000000"/>
                </a:solidFill>
                <a:latin typeface="Consolas" panose="020B0609020204030204" pitchFamily="49" charset="0"/>
              </a:rPr>
              <a:t>’)</a:t>
            </a:r>
          </a:p>
          <a:p>
            <a:r>
              <a:rPr lang="fr-FR" sz="2400" dirty="0" smtClean="0">
                <a:solidFill>
                  <a:srgbClr val="000000"/>
                </a:solidFill>
                <a:latin typeface="Consolas" panose="020B0609020204030204" pitchFamily="49" charset="0"/>
              </a:rPr>
              <a:t>(</a:t>
            </a:r>
            <a:r>
              <a:rPr lang="fr-FR" sz="2400" dirty="0" err="1" smtClean="0">
                <a:solidFill>
                  <a:srgbClr val="000000"/>
                </a:solidFill>
                <a:latin typeface="Consolas" panose="020B0609020204030204" pitchFamily="49" charset="0"/>
              </a:rPr>
              <a:t>file,game,country</a:t>
            </a:r>
            <a:r>
              <a:rPr lang="fr-FR" sz="2400" dirty="0" smtClean="0">
                <a:solidFill>
                  <a:srgbClr val="000000"/>
                </a:solidFill>
                <a:latin typeface="Consolas" panose="020B0609020204030204" pitchFamily="49" charset="0"/>
              </a:rPr>
              <a:t>)=</a:t>
            </a:r>
            <a:r>
              <a:rPr lang="fr-FR" sz="2400" dirty="0" err="1" smtClean="0">
                <a:solidFill>
                  <a:srgbClr val="000000"/>
                </a:solidFill>
                <a:latin typeface="Consolas" panose="020B0609020204030204" pitchFamily="49" charset="0"/>
              </a:rPr>
              <a:t>tp</a:t>
            </a:r>
            <a:r>
              <a:rPr lang="fr-FR" sz="2400" dirty="0" smtClean="0">
                <a:solidFill>
                  <a:srgbClr val="000000"/>
                </a:solidFill>
                <a:latin typeface="Consolas" panose="020B0609020204030204" pitchFamily="49" charset="0"/>
              </a:rPr>
              <a:t>         </a:t>
            </a:r>
            <a:r>
              <a:rPr lang="fr-FR" sz="2400" dirty="0" smtClean="0">
                <a:solidFill>
                  <a:schemeClr val="accent6">
                    <a:lumMod val="50000"/>
                  </a:schemeClr>
                </a:solidFill>
                <a:latin typeface="Consolas" panose="020B0609020204030204" pitchFamily="49" charset="0"/>
              </a:rPr>
              <a:t>#</a:t>
            </a:r>
            <a:r>
              <a:rPr lang="fr-FR" sz="2400" dirty="0" err="1" smtClean="0">
                <a:solidFill>
                  <a:schemeClr val="accent6">
                    <a:lumMod val="50000"/>
                  </a:schemeClr>
                </a:solidFill>
                <a:latin typeface="Consolas" panose="020B0609020204030204" pitchFamily="49" charset="0"/>
              </a:rPr>
              <a:t>unpacking</a:t>
            </a:r>
            <a:endParaRPr lang="fr-FR" sz="2400" dirty="0" smtClean="0">
              <a:solidFill>
                <a:schemeClr val="accent6">
                  <a:lumMod val="50000"/>
                </a:schemeClr>
              </a:solidFill>
              <a:latin typeface="Consolas" panose="020B0609020204030204" pitchFamily="49" charset="0"/>
            </a:endParaRPr>
          </a:p>
          <a:p>
            <a:r>
              <a:rPr lang="fr-FR" sz="2400" dirty="0" smtClean="0">
                <a:solidFill>
                  <a:srgbClr val="000000"/>
                </a:solidFill>
                <a:latin typeface="Consolas" panose="020B0609020204030204" pitchFamily="49" charset="0"/>
              </a:rPr>
              <a:t>&gt;&gt;&gt; file #JSON</a:t>
            </a:r>
          </a:p>
          <a:p>
            <a:r>
              <a:rPr lang="fr-FR" sz="2400" dirty="0" smtClean="0">
                <a:solidFill>
                  <a:srgbClr val="000000"/>
                </a:solidFill>
                <a:latin typeface="Consolas" panose="020B0609020204030204" pitchFamily="49" charset="0"/>
              </a:rPr>
              <a:t>&gt;&gt;&gt; country #</a:t>
            </a:r>
            <a:r>
              <a:rPr lang="fr-FR" sz="2400" dirty="0" err="1" smtClean="0">
                <a:solidFill>
                  <a:srgbClr val="000000"/>
                </a:solidFill>
                <a:latin typeface="Consolas" panose="020B0609020204030204" pitchFamily="49" charset="0"/>
              </a:rPr>
              <a:t>nepal</a:t>
            </a:r>
            <a:endParaRPr lang="fr-FR" sz="2400" dirty="0" smtClean="0">
              <a:solidFill>
                <a:srgbClr val="000000"/>
              </a:solidFill>
              <a:latin typeface="Consolas" panose="020B0609020204030204" pitchFamily="49" charset="0"/>
            </a:endParaRPr>
          </a:p>
          <a:p>
            <a:endParaRPr lang="fr-FR"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272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60"/>
            <a:ext cx="10515600" cy="1325563"/>
          </a:xfrm>
        </p:spPr>
        <p:txBody>
          <a:bodyPr/>
          <a:lstStyle/>
          <a:p>
            <a:r>
              <a:rPr lang="en-US" dirty="0" smtClean="0"/>
              <a:t>Dictionaries {} : </a:t>
            </a:r>
            <a:r>
              <a:rPr lang="en-US" sz="2800" b="1" u="sng" dirty="0" err="1" smtClean="0"/>
              <a:t>key:value</a:t>
            </a:r>
            <a:r>
              <a:rPr lang="en-US" sz="2800" b="1" u="sng" dirty="0" smtClean="0"/>
              <a:t> pair</a:t>
            </a:r>
            <a:endParaRPr lang="en-US" sz="2800" b="1" u="sng"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22</a:t>
            </a:fld>
            <a:endParaRPr lang="en-US"/>
          </a:p>
        </p:txBody>
      </p:sp>
      <p:sp>
        <p:nvSpPr>
          <p:cNvPr id="7" name="Rectangle 6"/>
          <p:cNvSpPr/>
          <p:nvPr/>
        </p:nvSpPr>
        <p:spPr>
          <a:xfrm>
            <a:off x="838200" y="1422821"/>
            <a:ext cx="10733690" cy="2585323"/>
          </a:xfrm>
          <a:prstGeom prst="rect">
            <a:avLst/>
          </a:prstGeom>
        </p:spPr>
        <p:txBody>
          <a:bodyPr wrap="square">
            <a:spAutoFit/>
          </a:bodyPr>
          <a:lstStyle/>
          <a:p>
            <a:r>
              <a:rPr lang="en-US" dirty="0">
                <a:latin typeface="verdana" panose="020B0604030504040204" pitchFamily="34" charset="0"/>
              </a:rPr>
              <a:t>Dictionaries and their powerful implementations are part of what makes Python so effective and superior</a:t>
            </a:r>
            <a:r>
              <a:rPr lang="en-US" dirty="0" smtClean="0">
                <a:latin typeface="verdana" panose="020B0604030504040204" pitchFamily="34" charset="0"/>
              </a:rPr>
              <a:t>. ..</a:t>
            </a:r>
            <a:r>
              <a:rPr lang="en-US" dirty="0"/>
              <a:t> known in computer science as </a:t>
            </a:r>
            <a:r>
              <a:rPr lang="en-US" b="1" dirty="0"/>
              <a:t>an associative array</a:t>
            </a:r>
            <a:endParaRPr lang="en-US" b="1" dirty="0" smtClean="0">
              <a:latin typeface="verdana" panose="020B0604030504040204" pitchFamily="34" charset="0"/>
            </a:endParaRPr>
          </a:p>
          <a:p>
            <a:r>
              <a:rPr lang="en-US" dirty="0" smtClean="0">
                <a:latin typeface="verdana" panose="020B0604030504040204" pitchFamily="34" charset="0"/>
              </a:rPr>
              <a:t> </a:t>
            </a:r>
          </a:p>
          <a:p>
            <a:r>
              <a:rPr lang="en-US" dirty="0" smtClean="0">
                <a:latin typeface="verdana" panose="020B0604030504040204" pitchFamily="34" charset="0"/>
              </a:rPr>
              <a:t>Like </a:t>
            </a:r>
            <a:r>
              <a:rPr lang="en-US" dirty="0">
                <a:latin typeface="verdana" panose="020B0604030504040204" pitchFamily="34" charset="0"/>
              </a:rPr>
              <a:t>lists they can be </a:t>
            </a:r>
            <a:r>
              <a:rPr lang="en-US" b="1" dirty="0">
                <a:latin typeface="verdana" panose="020B0604030504040204" pitchFamily="34" charset="0"/>
              </a:rPr>
              <a:t>easily changed</a:t>
            </a:r>
            <a:r>
              <a:rPr lang="en-US" dirty="0">
                <a:latin typeface="verdana" panose="020B0604030504040204" pitchFamily="34" charset="0"/>
              </a:rPr>
              <a:t>, can be </a:t>
            </a:r>
            <a:r>
              <a:rPr lang="en-US" b="1" dirty="0">
                <a:latin typeface="verdana" panose="020B0604030504040204" pitchFamily="34" charset="0"/>
              </a:rPr>
              <a:t>shrunk</a:t>
            </a:r>
            <a:r>
              <a:rPr lang="en-US" dirty="0">
                <a:latin typeface="verdana" panose="020B0604030504040204" pitchFamily="34" charset="0"/>
              </a:rPr>
              <a:t> and </a:t>
            </a:r>
            <a:r>
              <a:rPr lang="en-US" b="1" dirty="0" smtClean="0">
                <a:latin typeface="verdana" panose="020B0604030504040204" pitchFamily="34" charset="0"/>
              </a:rPr>
              <a:t>grown</a:t>
            </a:r>
            <a:r>
              <a:rPr lang="en-US" dirty="0" smtClean="0">
                <a:latin typeface="verdana" panose="020B0604030504040204" pitchFamily="34" charset="0"/>
              </a:rPr>
              <a:t>. </a:t>
            </a:r>
          </a:p>
          <a:p>
            <a:r>
              <a:rPr lang="en-US" dirty="0" smtClean="0">
                <a:latin typeface="verdana" panose="020B0604030504040204" pitchFamily="34" charset="0"/>
              </a:rPr>
              <a:t>Dictionaries </a:t>
            </a:r>
            <a:r>
              <a:rPr lang="en-US" dirty="0">
                <a:latin typeface="verdana" panose="020B0604030504040204" pitchFamily="34" charset="0"/>
              </a:rPr>
              <a:t>can be contained in lists and vice versa. </a:t>
            </a:r>
            <a:r>
              <a:rPr lang="en-US" dirty="0"/>
              <a:t/>
            </a:r>
            <a:br>
              <a:rPr lang="en-US" dirty="0"/>
            </a:br>
            <a:r>
              <a:rPr lang="en-US" dirty="0"/>
              <a:t/>
            </a:r>
            <a:br>
              <a:rPr lang="en-US" dirty="0"/>
            </a:br>
            <a:r>
              <a:rPr lang="en-US" dirty="0" smtClean="0">
                <a:latin typeface="verdana" panose="020B0604030504040204" pitchFamily="34" charset="0"/>
              </a:rPr>
              <a:t>list </a:t>
            </a:r>
            <a:r>
              <a:rPr lang="en-US" dirty="0">
                <a:latin typeface="verdana" panose="020B0604030504040204" pitchFamily="34" charset="0"/>
              </a:rPr>
              <a:t>is an ordered sequence of objects, whereas dictionaries are </a:t>
            </a:r>
            <a:r>
              <a:rPr lang="en-US" b="1" dirty="0">
                <a:latin typeface="verdana" panose="020B0604030504040204" pitchFamily="34" charset="0"/>
              </a:rPr>
              <a:t>unordered</a:t>
            </a:r>
            <a:r>
              <a:rPr lang="en-US" dirty="0">
                <a:latin typeface="verdana" panose="020B0604030504040204" pitchFamily="34" charset="0"/>
              </a:rPr>
              <a:t> sets. But the main difference is that </a:t>
            </a:r>
            <a:r>
              <a:rPr lang="en-US" b="1" dirty="0">
                <a:latin typeface="verdana" panose="020B0604030504040204" pitchFamily="34" charset="0"/>
              </a:rPr>
              <a:t>items in dictionaries are accessed via keys</a:t>
            </a:r>
            <a:r>
              <a:rPr lang="en-US" dirty="0">
                <a:latin typeface="verdana" panose="020B0604030504040204" pitchFamily="34" charset="0"/>
              </a:rPr>
              <a:t> and not via their position. </a:t>
            </a:r>
            <a:endParaRPr lang="en-US" dirty="0"/>
          </a:p>
        </p:txBody>
      </p:sp>
      <p:sp>
        <p:nvSpPr>
          <p:cNvPr id="8" name="Rectangle 7"/>
          <p:cNvSpPr/>
          <p:nvPr/>
        </p:nvSpPr>
        <p:spPr>
          <a:xfrm>
            <a:off x="838200" y="4361481"/>
            <a:ext cx="10271234" cy="1015663"/>
          </a:xfrm>
          <a:prstGeom prst="rect">
            <a:avLst/>
          </a:prstGeom>
        </p:spPr>
        <p:txBody>
          <a:bodyPr wrap="square">
            <a:spAutoFit/>
          </a:bodyPr>
          <a:lstStyle/>
          <a:p>
            <a:r>
              <a:rPr lang="en-US" sz="2000" dirty="0">
                <a:latin typeface="verdana" panose="020B0604030504040204" pitchFamily="34" charset="0"/>
              </a:rPr>
              <a:t>Dictionaries don't support the sequence operation of the sequence data types like strings, tuples and lists. Dictionaries belong to the </a:t>
            </a:r>
            <a:r>
              <a:rPr lang="en-US" sz="2000" b="1" dirty="0">
                <a:latin typeface="verdana" panose="020B0604030504040204" pitchFamily="34" charset="0"/>
              </a:rPr>
              <a:t>built-in mapping type</a:t>
            </a:r>
            <a:r>
              <a:rPr lang="en-US" sz="2000" dirty="0">
                <a:latin typeface="verdana" panose="020B0604030504040204" pitchFamily="34" charset="0"/>
              </a:rPr>
              <a:t>, but so far they are the sole representative of this kind! </a:t>
            </a:r>
            <a:endParaRPr lang="en-US" sz="2000" dirty="0"/>
          </a:p>
        </p:txBody>
      </p:sp>
    </p:spTree>
    <p:extLst>
      <p:ext uri="{BB962C8B-B14F-4D97-AF65-F5344CB8AC3E}">
        <p14:creationId xmlns:p14="http://schemas.microsoft.com/office/powerpoint/2010/main" val="103056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23</a:t>
            </a:fld>
            <a:endParaRPr lang="en-US"/>
          </a:p>
        </p:txBody>
      </p:sp>
      <p:sp>
        <p:nvSpPr>
          <p:cNvPr id="7" name="Rectangle 6"/>
          <p:cNvSpPr/>
          <p:nvPr/>
        </p:nvSpPr>
        <p:spPr>
          <a:xfrm>
            <a:off x="536028" y="1408580"/>
            <a:ext cx="11403724" cy="3693319"/>
          </a:xfrm>
          <a:prstGeom prst="rect">
            <a:avLst/>
          </a:prstGeom>
        </p:spPr>
        <p:txBody>
          <a:bodyPr wrap="square">
            <a:spAutoFit/>
          </a:bodyPr>
          <a:lstStyle/>
          <a:p>
            <a:r>
              <a:rPr lang="en-US" dirty="0">
                <a:solidFill>
                  <a:srgbClr val="000000"/>
                </a:solidFill>
                <a:latin typeface="Consolas" panose="020B0609020204030204" pitchFamily="49" charset="0"/>
              </a:rPr>
              <a:t>l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56.7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34.6</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countries</a:t>
            </a:r>
            <a:r>
              <a:rPr lang="en-US" dirty="0">
                <a:solidFill>
                  <a:srgbClr val="000000"/>
                </a:solidFill>
                <a:latin typeface="Consolas" panose="020B0609020204030204" pitchFamily="49" charset="0"/>
              </a:rPr>
              <a:t> = {} </a:t>
            </a:r>
            <a:r>
              <a:rPr lang="en-US" dirty="0">
                <a:solidFill>
                  <a:srgbClr val="008000"/>
                </a:solidFill>
                <a:latin typeface="Consolas" panose="020B0609020204030204" pitchFamily="49" charset="0"/>
              </a:rPr>
              <a:t>#empty Dictionary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 = {</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"Kathmandu"</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"China"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"Beijing"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"Japan"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"Tokyo"</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smtClean="0">
                <a:solidFill>
                  <a:srgbClr val="A31515"/>
                </a:solidFill>
                <a:latin typeface="Consolas" panose="020B0609020204030204" pitchFamily="49" charset="0"/>
              </a:rPr>
              <a:t>Moscow</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"Type() : "</a:t>
            </a:r>
            <a:r>
              <a:rPr lang="en-US" dirty="0">
                <a:solidFill>
                  <a:srgbClr val="000000"/>
                </a:solidFill>
                <a:latin typeface="Consolas" panose="020B0609020204030204" pitchFamily="49" charset="0"/>
              </a:rPr>
              <a:t>,type(d))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"Length : "</a:t>
            </a:r>
            <a:r>
              <a:rPr lang="en-US" dirty="0">
                <a:solidFill>
                  <a:srgbClr val="000000"/>
                </a:solidFill>
                <a:latin typeface="Consolas" panose="020B0609020204030204" pitchFamily="49" charset="0"/>
              </a:rPr>
              <a:t>,len(d)) </a:t>
            </a: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"\nDictionary ['Nepal']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#d[0]: throws error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['Russia']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get() : "</a:t>
            </a:r>
            <a:r>
              <a:rPr lang="en-US" dirty="0">
                <a:solidFill>
                  <a:srgbClr val="000000"/>
                </a:solidFill>
                <a:latin typeface="Consolas" panose="020B0609020204030204" pitchFamily="49" charset="0"/>
              </a:rPr>
              <a:t>,d.get(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#similar to line </a:t>
            </a:r>
            <a:r>
              <a:rPr lang="en-US" dirty="0" smtClean="0">
                <a:solidFill>
                  <a:srgbClr val="008000"/>
                </a:solidFill>
                <a:latin typeface="Consolas" panose="020B0609020204030204" pitchFamily="49" charset="0"/>
              </a:rPr>
              <a:t>above</a:t>
            </a:r>
          </a:p>
          <a:p>
            <a:endParaRPr lang="en-US" b="0" dirty="0">
              <a:solidFill>
                <a:srgbClr val="008000"/>
              </a:solidFill>
              <a:effectLst/>
              <a:latin typeface="Consolas" panose="020B0609020204030204" pitchFamily="49" charset="0"/>
            </a:endParaRPr>
          </a:p>
          <a:p>
            <a:r>
              <a:rPr lang="en-US" b="1" u="sng" dirty="0" smtClean="0">
                <a:solidFill>
                  <a:srgbClr val="FF0000"/>
                </a:solidFill>
                <a:latin typeface="Consolas" panose="020B0609020204030204" pitchFamily="49" charset="0"/>
              </a:rPr>
              <a:t>k = d.keys() </a:t>
            </a:r>
          </a:p>
          <a:p>
            <a:r>
              <a:rPr lang="en-US" b="1" u="sng" dirty="0" smtClean="0">
                <a:solidFill>
                  <a:srgbClr val="FF0000"/>
                </a:solidFill>
                <a:latin typeface="Consolas" panose="020B0609020204030204" pitchFamily="49" charset="0"/>
              </a:rPr>
              <a:t>v = d.values()</a:t>
            </a:r>
          </a:p>
          <a:p>
            <a:endParaRPr lang="en-US" b="0" dirty="0">
              <a:solidFill>
                <a:srgbClr val="000000"/>
              </a:solidFill>
              <a:effectLst/>
              <a:latin typeface="Consolas" panose="020B0609020204030204" pitchFamily="49" charset="0"/>
            </a:endParaRPr>
          </a:p>
        </p:txBody>
      </p:sp>
      <p:sp>
        <p:nvSpPr>
          <p:cNvPr id="8" name="Title 1"/>
          <p:cNvSpPr>
            <a:spLocks noGrp="1"/>
          </p:cNvSpPr>
          <p:nvPr>
            <p:ph type="title"/>
          </p:nvPr>
        </p:nvSpPr>
        <p:spPr>
          <a:xfrm>
            <a:off x="536028" y="428188"/>
            <a:ext cx="10515600" cy="875096"/>
          </a:xfrm>
        </p:spPr>
        <p:txBody>
          <a:bodyPr/>
          <a:lstStyle/>
          <a:p>
            <a:r>
              <a:rPr lang="en-US" dirty="0" smtClean="0"/>
              <a:t>Dictionaries {}</a:t>
            </a:r>
            <a:endParaRPr lang="en-US" dirty="0"/>
          </a:p>
        </p:txBody>
      </p:sp>
      <p:sp>
        <p:nvSpPr>
          <p:cNvPr id="9" name="Rectangle 8"/>
          <p:cNvSpPr/>
          <p:nvPr/>
        </p:nvSpPr>
        <p:spPr>
          <a:xfrm>
            <a:off x="536028" y="5207195"/>
            <a:ext cx="9122979" cy="646331"/>
          </a:xfrm>
          <a:prstGeom prst="rect">
            <a:avLst/>
          </a:prstGeom>
        </p:spPr>
        <p:txBody>
          <a:bodyPr wrap="square">
            <a:spAutoFit/>
          </a:bodyPr>
          <a:lstStyle/>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item in </a:t>
            </a:r>
            <a:r>
              <a:rPr lang="en-US" b="1" u="sng" dirty="0">
                <a:solidFill>
                  <a:srgbClr val="FF0000"/>
                </a:solidFill>
                <a:latin typeface="Consolas" panose="020B0609020204030204" pitchFamily="49" charset="0"/>
              </a:rPr>
              <a:t>d.items():</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Tuple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print(item[</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&gt;&gt; "</a:t>
            </a:r>
            <a:r>
              <a:rPr lang="en-US" dirty="0">
                <a:solidFill>
                  <a:srgbClr val="000000"/>
                </a:solidFill>
                <a:latin typeface="Consolas" panose="020B0609020204030204" pitchFamily="49" charset="0"/>
              </a:rPr>
              <a:t>,item[</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2" name="Rectangle 1"/>
          <p:cNvSpPr/>
          <p:nvPr/>
        </p:nvSpPr>
        <p:spPr>
          <a:xfrm>
            <a:off x="3048000" y="4190847"/>
            <a:ext cx="6096000" cy="646331"/>
          </a:xfrm>
          <a:prstGeom prst="rect">
            <a:avLst/>
          </a:prstGeom>
        </p:spPr>
        <p:txBody>
          <a:bodyPr>
            <a:spAutoFit/>
          </a:bodyPr>
          <a:lstStyle/>
          <a:p>
            <a:r>
              <a:rPr lang="en-US" dirty="0">
                <a:solidFill>
                  <a:srgbClr val="008000"/>
                </a:solidFill>
                <a:latin typeface="Consolas" panose="020B0609020204030204" pitchFamily="49" charset="0"/>
              </a:rPr>
              <a:t>#for key in d.keys():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#for value in d.values():</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4940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24</a:t>
            </a:fld>
            <a:endParaRPr lang="en-US"/>
          </a:p>
        </p:txBody>
      </p:sp>
      <p:sp>
        <p:nvSpPr>
          <p:cNvPr id="7" name="Rectangle 6"/>
          <p:cNvSpPr/>
          <p:nvPr/>
        </p:nvSpPr>
        <p:spPr>
          <a:xfrm>
            <a:off x="914401" y="1183600"/>
            <a:ext cx="7798676" cy="4801314"/>
          </a:xfrm>
          <a:prstGeom prst="rect">
            <a:avLst/>
          </a:prstGeom>
        </p:spPr>
        <p:txBody>
          <a:bodyPr wrap="square">
            <a:spAutoFit/>
          </a:bodyPr>
          <a:lstStyle/>
          <a:p>
            <a:r>
              <a:rPr lang="en-US" dirty="0">
                <a:solidFill>
                  <a:srgbClr val="008000"/>
                </a:solidFill>
                <a:latin typeface="Consolas" panose="020B0609020204030204" pitchFamily="49" charset="0"/>
              </a:rPr>
              <a:t>#Adding key,value</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"Singapore"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"Singapore City"</a:t>
            </a:r>
            <a:endParaRPr lang="en-US" dirty="0">
              <a:solidFill>
                <a:srgbClr val="000000"/>
              </a:solidFill>
              <a:latin typeface="Consolas" panose="020B0609020204030204" pitchFamily="49" charset="0"/>
            </a:endParaRPr>
          </a:p>
          <a:p>
            <a:endParaRPr lang="en-US" dirty="0" smtClean="0">
              <a:solidFill>
                <a:srgbClr val="008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update: concat (same keys with values provided)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d.update({</a:t>
            </a:r>
            <a:r>
              <a:rPr lang="en-US" dirty="0">
                <a:solidFill>
                  <a:srgbClr val="A31515"/>
                </a:solidFill>
                <a:latin typeface="Consolas" panose="020B0609020204030204" pitchFamily="49" charset="0"/>
              </a:rPr>
              <a:t>"UK"</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"London</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pop(): removes given key with its </a:t>
            </a:r>
            <a:r>
              <a:rPr lang="en-US" dirty="0" smtClean="0">
                <a:solidFill>
                  <a:srgbClr val="008000"/>
                </a:solidFill>
                <a:latin typeface="Consolas" panose="020B0609020204030204" pitchFamily="49" charset="0"/>
              </a:rPr>
              <a:t>value</a:t>
            </a:r>
          </a:p>
          <a:p>
            <a:r>
              <a:rPr lang="en-US" dirty="0" smtClean="0">
                <a:solidFill>
                  <a:srgbClr val="000000"/>
                </a:solidFill>
                <a:latin typeface="Consolas" panose="020B0609020204030204" pitchFamily="49" charset="0"/>
              </a:rPr>
              <a:t>d.pop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"Country</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popitem(): removes and returns (key,value) pair as Tuple()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"Popitem : "</a:t>
            </a:r>
            <a:r>
              <a:rPr lang="en-US" dirty="0">
                <a:solidFill>
                  <a:srgbClr val="000000"/>
                </a:solidFill>
                <a:latin typeface="Consolas" panose="020B0609020204030204" pitchFamily="49" charset="0"/>
              </a:rPr>
              <a:t>,d.popitem</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copy(): copy and generate new Dictionary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dcopy = d.copy</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clear(): clear content of Dictionary, set to empty</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dcopy.clear()</a:t>
            </a:r>
          </a:p>
        </p:txBody>
      </p:sp>
      <p:sp>
        <p:nvSpPr>
          <p:cNvPr id="8" name="Title 1"/>
          <p:cNvSpPr>
            <a:spLocks noGrp="1"/>
          </p:cNvSpPr>
          <p:nvPr>
            <p:ph type="title"/>
          </p:nvPr>
        </p:nvSpPr>
        <p:spPr>
          <a:xfrm>
            <a:off x="838200" y="308504"/>
            <a:ext cx="10515600" cy="875096"/>
          </a:xfrm>
        </p:spPr>
        <p:txBody>
          <a:bodyPr/>
          <a:lstStyle/>
          <a:p>
            <a:r>
              <a:rPr lang="en-US" dirty="0" smtClean="0"/>
              <a:t>Dictionaries {}</a:t>
            </a:r>
            <a:endParaRPr lang="en-US" dirty="0"/>
          </a:p>
        </p:txBody>
      </p:sp>
      <p:sp>
        <p:nvSpPr>
          <p:cNvPr id="9" name="Rectangle 8"/>
          <p:cNvSpPr/>
          <p:nvPr/>
        </p:nvSpPr>
        <p:spPr>
          <a:xfrm>
            <a:off x="7777656" y="1183600"/>
            <a:ext cx="6011916" cy="1200329"/>
          </a:xfrm>
          <a:prstGeom prst="rect">
            <a:avLst/>
          </a:prstGeom>
        </p:spPr>
        <p:txBody>
          <a:bodyPr wrap="square">
            <a:spAutoFit/>
          </a:bodyPr>
          <a:lstStyle/>
          <a:p>
            <a:r>
              <a:rPr lang="en-US" dirty="0" smtClean="0">
                <a:solidFill>
                  <a:srgbClr val="000000"/>
                </a:solidFill>
                <a:latin typeface="Consolas" panose="020B0609020204030204" pitchFamily="49" charset="0"/>
              </a:rPr>
              <a:t>print(sorted(d))</a:t>
            </a: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sorts by Key </a:t>
            </a:r>
            <a:r>
              <a:rPr lang="en-US" dirty="0" smtClean="0">
                <a:solidFill>
                  <a:srgbClr val="008000"/>
                </a:solidFill>
                <a:latin typeface="Consolas" panose="020B0609020204030204" pitchFamily="49" charset="0"/>
              </a:rPr>
              <a:t>only gives List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print(sorted(d.values()))</a:t>
            </a: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sorts by </a:t>
            </a:r>
            <a:r>
              <a:rPr lang="en-US" dirty="0" smtClean="0">
                <a:solidFill>
                  <a:srgbClr val="008000"/>
                </a:solidFill>
                <a:latin typeface="Consolas" panose="020B0609020204030204" pitchFamily="49" charset="0"/>
              </a:rPr>
              <a:t>Value</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only gives List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5202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Naming Conventions </a:t>
            </a:r>
            <a:r>
              <a:rPr lang="en-US" sz="2800" b="1" dirty="0" smtClean="0"/>
              <a:t>(function</a:t>
            </a:r>
            <a:r>
              <a:rPr lang="en-US" sz="2800" b="1" dirty="0" smtClean="0"/>
              <a:t>, class</a:t>
            </a:r>
            <a:r>
              <a:rPr lang="en-US" sz="2800" b="1" dirty="0" smtClean="0"/>
              <a:t>)</a:t>
            </a:r>
            <a:endParaRPr lang="en-US" sz="2800" b="1"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25</a:t>
            </a:fld>
            <a:endParaRPr lang="en-US"/>
          </a:p>
        </p:txBody>
      </p:sp>
      <p:sp>
        <p:nvSpPr>
          <p:cNvPr id="7" name="Rectangle 6"/>
          <p:cNvSpPr/>
          <p:nvPr/>
        </p:nvSpPr>
        <p:spPr>
          <a:xfrm>
            <a:off x="921327" y="1690688"/>
            <a:ext cx="9738322" cy="4801314"/>
          </a:xfrm>
          <a:prstGeom prst="rect">
            <a:avLst/>
          </a:prstGeom>
        </p:spPr>
        <p:txBody>
          <a:bodyPr wrap="square">
            <a:spAutoFit/>
          </a:bodyPr>
          <a:lstStyle/>
          <a:p>
            <a:r>
              <a:rPr lang="en-US" dirty="0" smtClean="0">
                <a:solidFill>
                  <a:srgbClr val="000000"/>
                </a:solidFill>
                <a:latin typeface="Consolas" panose="020B0609020204030204" pitchFamily="49" charset="0"/>
              </a:rPr>
              <a:t>Class names start with uppercase letter and other identifiers with lowercase letter.</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SampleClassName </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sampleFunctionName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sampleVariableName</a:t>
            </a:r>
            <a:endParaRPr lang="en-US" dirty="0">
              <a:solidFill>
                <a:srgbClr val="000000"/>
              </a:solidFill>
              <a:latin typeface="Consolas" panose="020B0609020204030204" pitchFamily="49" charset="0"/>
            </a:endParaRPr>
          </a:p>
          <a:p>
            <a:pPr lvl="1"/>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Private identifiers start with a single underscore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_samplePrivateIdentifier		</a:t>
            </a:r>
          </a:p>
          <a:p>
            <a:pPr lvl="1"/>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Strongly private identifier start with double underscore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__sampleStrongPrivateIdentifier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Language defined/native identifiers start with two underscores at front and end</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__doc__</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__init__</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__main__</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934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912"/>
          </a:xfrm>
        </p:spPr>
        <p:txBody>
          <a:bodyPr/>
          <a:lstStyle/>
          <a:p>
            <a:r>
              <a:rPr lang="en-US" dirty="0" smtClean="0"/>
              <a:t>Functions</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26</a:t>
            </a:fld>
            <a:endParaRPr lang="en-US"/>
          </a:p>
        </p:txBody>
      </p:sp>
      <p:sp>
        <p:nvSpPr>
          <p:cNvPr id="7" name="Rectangle 6"/>
          <p:cNvSpPr/>
          <p:nvPr/>
        </p:nvSpPr>
        <p:spPr>
          <a:xfrm>
            <a:off x="838200" y="1116625"/>
            <a:ext cx="10998897" cy="3354765"/>
          </a:xfrm>
          <a:prstGeom prst="rect">
            <a:avLst/>
          </a:prstGeom>
        </p:spPr>
        <p:txBody>
          <a:bodyPr wrap="square">
            <a:spAutoFit/>
          </a:bodyPr>
          <a:lstStyle/>
          <a:p>
            <a:r>
              <a:rPr lang="en-US" dirty="0" smtClean="0">
                <a:solidFill>
                  <a:srgbClr val="000000"/>
                </a:solidFill>
                <a:latin typeface="Consolas" panose="020B0609020204030204" pitchFamily="49" charset="0"/>
              </a:rPr>
              <a:t>Functions are a </a:t>
            </a:r>
            <a:r>
              <a:rPr lang="en-US" b="1" dirty="0" smtClean="0">
                <a:solidFill>
                  <a:srgbClr val="000000"/>
                </a:solidFill>
                <a:latin typeface="Consolas" panose="020B0609020204030204" pitchFamily="49" charset="0"/>
              </a:rPr>
              <a:t>construct/building blocks </a:t>
            </a:r>
            <a:r>
              <a:rPr lang="en-US" dirty="0" smtClean="0">
                <a:solidFill>
                  <a:srgbClr val="000000"/>
                </a:solidFill>
                <a:latin typeface="Consolas" panose="020B0609020204030204" pitchFamily="49" charset="0"/>
              </a:rPr>
              <a:t>to </a:t>
            </a:r>
            <a:r>
              <a:rPr lang="en-US" b="1" dirty="0" smtClean="0">
                <a:solidFill>
                  <a:srgbClr val="000000"/>
                </a:solidFill>
                <a:latin typeface="Consolas" panose="020B0609020204030204" pitchFamily="49" charset="0"/>
              </a:rPr>
              <a:t>structure</a:t>
            </a:r>
            <a:r>
              <a:rPr lang="en-US" dirty="0" smtClean="0">
                <a:solidFill>
                  <a:srgbClr val="000000"/>
                </a:solidFill>
                <a:latin typeface="Consolas" panose="020B0609020204030204" pitchFamily="49" charset="0"/>
              </a:rPr>
              <a:t> programs, also called subroutines or procedures</a:t>
            </a:r>
            <a:r>
              <a:rPr lang="en-US" dirty="0" smtClean="0">
                <a:solidFill>
                  <a:srgbClr val="000000"/>
                </a:solidFill>
                <a:latin typeface="Consolas" panose="020B0609020204030204" pitchFamily="49" charset="0"/>
              </a:rPr>
              <a:t>. Helps </a:t>
            </a:r>
            <a:r>
              <a:rPr lang="en-US" b="1" dirty="0" smtClean="0">
                <a:solidFill>
                  <a:srgbClr val="000000"/>
                </a:solidFill>
                <a:latin typeface="Consolas" panose="020B0609020204030204" pitchFamily="49" charset="0"/>
              </a:rPr>
              <a:t>organizing</a:t>
            </a:r>
            <a:r>
              <a:rPr lang="en-US"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programs, </a:t>
            </a:r>
            <a:r>
              <a:rPr lang="en-US" b="1" dirty="0" smtClean="0">
                <a:solidFill>
                  <a:srgbClr val="000000"/>
                </a:solidFill>
                <a:latin typeface="Consolas" panose="020B0609020204030204" pitchFamily="49" charset="0"/>
              </a:rPr>
              <a:t>re-using</a:t>
            </a:r>
            <a:r>
              <a:rPr lang="en-US" dirty="0" smtClean="0">
                <a:solidFill>
                  <a:srgbClr val="000000"/>
                </a:solidFill>
                <a:latin typeface="Consolas" panose="020B0609020204030204" pitchFamily="49" charset="0"/>
              </a:rPr>
              <a:t> codes!!</a:t>
            </a:r>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sz="1400" i="1" dirty="0" smtClean="0">
                <a:latin typeface="Consolas" panose="020B0609020204030204" pitchFamily="49" charset="0"/>
              </a:rPr>
              <a:t>Methods are similar to Function, but they have object reference</a:t>
            </a:r>
            <a:endParaRPr lang="en-US" sz="1400" i="1" dirty="0" smtClean="0">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b="1" dirty="0" smtClean="0">
                <a:solidFill>
                  <a:srgbClr val="FF0000"/>
                </a:solidFill>
                <a:latin typeface="Consolas" panose="020B0609020204030204" pitchFamily="49" charset="0"/>
              </a:rPr>
              <a:t>def</a:t>
            </a:r>
            <a:r>
              <a:rPr lang="en-US" dirty="0" smtClean="0">
                <a:solidFill>
                  <a:srgbClr val="000000"/>
                </a:solidFill>
                <a:latin typeface="Consolas" panose="020B0609020204030204" pitchFamily="49" charset="0"/>
              </a:rPr>
              <a:t> </a:t>
            </a:r>
            <a:r>
              <a:rPr lang="en-US" b="1" dirty="0" smtClean="0">
                <a:latin typeface="Consolas" panose="020B0609020204030204" pitchFamily="49" charset="0"/>
              </a:rPr>
              <a:t>functionName</a:t>
            </a:r>
            <a:r>
              <a:rPr lang="en-US" b="1" dirty="0" smtClean="0">
                <a:solidFill>
                  <a:srgbClr val="000000"/>
                </a:solidFill>
                <a:latin typeface="Consolas" panose="020B0609020204030204" pitchFamily="49" charset="0"/>
              </a:rPr>
              <a:t>(</a:t>
            </a:r>
            <a:r>
              <a:rPr lang="en-US" b="1" dirty="0" smtClean="0">
                <a:solidFill>
                  <a:schemeClr val="bg1">
                    <a:lumMod val="75000"/>
                  </a:schemeClr>
                </a:solidFill>
                <a:latin typeface="Consolas" panose="020B0609020204030204" pitchFamily="49" charset="0"/>
              </a:rPr>
              <a:t>parameters</a:t>
            </a:r>
            <a:r>
              <a:rPr lang="en-US" dirty="0" smtClean="0">
                <a:solidFill>
                  <a:srgbClr val="000000"/>
                </a:solidFill>
                <a:latin typeface="Consolas" panose="020B0609020204030204" pitchFamily="49" charset="0"/>
              </a:rPr>
              <a:t>)</a:t>
            </a:r>
            <a:r>
              <a:rPr lang="en-US" b="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DOCSTRING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function </a:t>
            </a:r>
            <a:r>
              <a:rPr lang="en-US" dirty="0" smtClean="0">
                <a:solidFill>
                  <a:srgbClr val="000000"/>
                </a:solidFill>
                <a:latin typeface="Consolas" panose="020B0609020204030204" pitchFamily="49" charset="0"/>
              </a:rPr>
              <a:t>body</a:t>
            </a:r>
          </a:p>
          <a:p>
            <a:r>
              <a:rPr lang="en-US"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return</a:t>
            </a:r>
            <a:r>
              <a:rPr lang="en-US" dirty="0" smtClean="0">
                <a:solidFill>
                  <a:srgbClr val="000000"/>
                </a:solidFill>
                <a:latin typeface="Consolas" panose="020B0609020204030204" pitchFamily="49" charset="0"/>
              </a:rPr>
              <a:t> 	</a:t>
            </a: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p:txBody>
      </p:sp>
      <p:sp>
        <p:nvSpPr>
          <p:cNvPr id="3" name="Rectangle 2"/>
          <p:cNvSpPr/>
          <p:nvPr/>
        </p:nvSpPr>
        <p:spPr>
          <a:xfrm>
            <a:off x="4764066" y="3494028"/>
            <a:ext cx="7427934"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"""Function add(): calculates sum of variables"""</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x=</a:t>
            </a:r>
            <a:r>
              <a:rPr lang="en-US" dirty="0">
                <a:solidFill>
                  <a:srgbClr val="09885A"/>
                </a:solidFill>
                <a:latin typeface="Consolas" panose="020B0609020204030204" pitchFamily="49" charset="0"/>
              </a:rPr>
              <a:t>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a:t>
            </a:r>
            <a:r>
              <a:rPr lang="en-US" dirty="0">
                <a:solidFill>
                  <a:srgbClr val="09885A"/>
                </a:solidFill>
                <a:latin typeface="Consolas" panose="020B0609020204030204" pitchFamily="49" charset="0"/>
              </a:rPr>
              <a:t>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sum = </a:t>
            </a:r>
            <a:r>
              <a:rPr lang="en-US" dirty="0" smtClean="0">
                <a:solidFill>
                  <a:srgbClr val="000000"/>
                </a:solidFill>
                <a:latin typeface="Consolas" panose="020B0609020204030204" pitchFamily="49" charset="0"/>
              </a:rPr>
              <a:t>x + 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print(sum</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"Showing </a:t>
            </a:r>
            <a:r>
              <a:rPr lang="en-US" dirty="0" err="1">
                <a:solidFill>
                  <a:srgbClr val="A31515"/>
                </a:solidFill>
                <a:latin typeface="Consolas" panose="020B0609020204030204" pitchFamily="49" charset="0"/>
              </a:rPr>
              <a:t>DOCString</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add.__doc</a:t>
            </a:r>
            <a:r>
              <a:rPr lang="en-US" b="1" dirty="0">
                <a:solidFill>
                  <a:srgbClr val="000000"/>
                </a:solidFill>
                <a:latin typeface="Consolas" panose="020B0609020204030204" pitchFamily="49" charset="0"/>
              </a:rPr>
              <a:t>__)</a:t>
            </a:r>
          </a:p>
          <a:p>
            <a:r>
              <a:rPr lang="en-US" b="1" dirty="0">
                <a:solidFill>
                  <a:srgbClr val="000000"/>
                </a:solidFill>
                <a:latin typeface="Consolas" panose="020B0609020204030204" pitchFamily="49" charset="0"/>
              </a:rPr>
              <a:t>add()</a:t>
            </a:r>
            <a:endParaRPr lang="en-US" b="1"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0622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Python Programming 2017</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B63E0-6EC5-4007-90B5-64164FE953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880996" y="2210206"/>
            <a:ext cx="8017701"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a:t>
            </a:r>
            <a:r>
              <a:rPr kumimoji="0" lang="en-US" sz="1800" b="1"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mn-cs"/>
              </a:rPr>
              <a:t>x,y</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0</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,z=</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1</a:t>
            </a: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x+y+z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r>
            <a:b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b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value</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 </a:t>
            </a:r>
            <a:r>
              <a:rPr kumimoji="0" lang="en-US" sz="18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mn-cs"/>
              </a:rPr>
              <a:t>add_param_default()</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p:txBody>
      </p:sp>
      <p:sp>
        <p:nvSpPr>
          <p:cNvPr id="8" name="Rectangle 7"/>
          <p:cNvSpPr/>
          <p:nvPr/>
        </p:nvSpPr>
        <p:spPr>
          <a:xfrm>
            <a:off x="790958" y="4602024"/>
            <a:ext cx="64634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add_param_default(x=0,y=</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0</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,z=</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1</a:t>
            </a: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x+y+z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value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All parameter of function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are constant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0" name="Rectangle 9"/>
          <p:cNvSpPr/>
          <p:nvPr/>
        </p:nvSpPr>
        <p:spPr>
          <a:xfrm>
            <a:off x="4401855" y="3329819"/>
            <a:ext cx="36038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parameter</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x is required!!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1" name="Rectangle 10"/>
          <p:cNvSpPr/>
          <p:nvPr/>
        </p:nvSpPr>
        <p:spPr>
          <a:xfrm>
            <a:off x="5256990" y="2166192"/>
            <a:ext cx="499688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#constant/arbitrary parameters</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y</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and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z</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3" name="Title 1"/>
          <p:cNvSpPr txBox="1">
            <a:spLocks/>
          </p:cNvSpPr>
          <p:nvPr/>
        </p:nvSpPr>
        <p:spPr>
          <a:xfrm>
            <a:off x="592897" y="581526"/>
            <a:ext cx="10515600" cy="10918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Functions : Parameters</a:t>
            </a:r>
            <a:endParaRPr lang="en-US" dirty="0"/>
          </a:p>
        </p:txBody>
      </p:sp>
      <p:sp>
        <p:nvSpPr>
          <p:cNvPr id="14" name="Rectangle 13"/>
          <p:cNvSpPr/>
          <p:nvPr/>
        </p:nvSpPr>
        <p:spPr>
          <a:xfrm>
            <a:off x="592897" y="1421720"/>
            <a:ext cx="10197765" cy="369332"/>
          </a:xfrm>
          <a:prstGeom prst="rect">
            <a:avLst/>
          </a:prstGeom>
        </p:spPr>
        <p:txBody>
          <a:bodyPr wrap="square">
            <a:spAutoFit/>
          </a:bodyPr>
          <a:lstStyle/>
          <a:p>
            <a:r>
              <a:rPr lang="en-US" dirty="0">
                <a:solidFill>
                  <a:srgbClr val="000000"/>
                </a:solidFill>
                <a:latin typeface="Consolas" panose="020B0609020204030204" pitchFamily="49" charset="0"/>
              </a:rPr>
              <a:t>Parameters (Arguments) consist of none or more </a:t>
            </a:r>
            <a:r>
              <a:rPr lang="en-US" dirty="0" smtClean="0">
                <a:solidFill>
                  <a:srgbClr val="000000"/>
                </a:solidFill>
                <a:latin typeface="Consolas" panose="020B0609020204030204" pitchFamily="49" charset="0"/>
              </a:rPr>
              <a:t>variables.</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598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28</a:t>
            </a:fld>
            <a:endParaRPr lang="en-US"/>
          </a:p>
        </p:txBody>
      </p:sp>
      <p:sp>
        <p:nvSpPr>
          <p:cNvPr id="13" name="Rectangle 12"/>
          <p:cNvSpPr/>
          <p:nvPr/>
        </p:nvSpPr>
        <p:spPr>
          <a:xfrm>
            <a:off x="533400" y="1788738"/>
            <a:ext cx="5566775" cy="4524315"/>
          </a:xfrm>
          <a:prstGeom prst="rect">
            <a:avLst/>
          </a:prstGeom>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function_ref(x, y, </a:t>
            </a:r>
            <a:r>
              <a:rPr lang="en-US" b="1" dirty="0" smtClean="0">
                <a:solidFill>
                  <a:srgbClr val="000000"/>
                </a:solidFill>
                <a:latin typeface="Consolas" panose="020B0609020204030204" pitchFamily="49" charset="0"/>
              </a:rPr>
              <a:t>*</a:t>
            </a:r>
            <a:r>
              <a:rPr lang="en-US" dirty="0"/>
              <a:t> args</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"\n X="</a:t>
            </a:r>
            <a:r>
              <a:rPr lang="en-US" dirty="0">
                <a:solidFill>
                  <a:srgbClr val="000000"/>
                </a:solidFill>
                <a:latin typeface="Consolas" panose="020B0609020204030204" pitchFamily="49" charset="0"/>
              </a:rPr>
              <a:t>, x, </a:t>
            </a:r>
            <a:r>
              <a:rPr lang="en-US" dirty="0">
                <a:solidFill>
                  <a:srgbClr val="A31515"/>
                </a:solidFill>
                <a:latin typeface="Consolas" panose="020B0609020204030204" pitchFamily="49" charset="0"/>
              </a:rPr>
              <a:t>"&amp; Y="</a:t>
            </a:r>
            <a:r>
              <a:rPr lang="en-US" dirty="0">
                <a:solidFill>
                  <a:srgbClr val="000000"/>
                </a:solidFill>
                <a:latin typeface="Consolas" panose="020B0609020204030204" pitchFamily="49" charset="0"/>
              </a:rPr>
              <a:t>, y) </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"Ref parameters : "</a:t>
            </a:r>
            <a:r>
              <a:rPr lang="en-US" dirty="0">
                <a:solidFill>
                  <a:srgbClr val="000000"/>
                </a:solidFill>
                <a:latin typeface="Consolas" panose="020B0609020204030204" pitchFamily="49" charset="0"/>
              </a:rPr>
              <a:t>, </a:t>
            </a:r>
            <a:r>
              <a:rPr lang="en-US" dirty="0"/>
              <a:t> args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"len </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,len(</a:t>
            </a:r>
            <a:r>
              <a:rPr lang="en-US" dirty="0"/>
              <a:t>args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latin typeface="Consolas" panose="020B0609020204030204" pitchFamily="49" charset="0"/>
              </a:rPr>
              <a:t>if(len(</a:t>
            </a:r>
            <a:r>
              <a:rPr lang="en-US" dirty="0"/>
              <a:t>args</a:t>
            </a:r>
            <a:r>
              <a:rPr lang="en-US" dirty="0" smtClean="0">
                <a:latin typeface="Consolas" panose="020B0609020204030204" pitchFamily="49" charset="0"/>
              </a:rPr>
              <a:t>)&gt;</a:t>
            </a:r>
            <a:r>
              <a:rPr lang="en-US" dirty="0">
                <a:latin typeface="Consolas" panose="020B0609020204030204" pitchFamily="49" charset="0"/>
              </a:rPr>
              <a:t>0):</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total=</a:t>
            </a:r>
            <a:r>
              <a:rPr lang="en-US" b="1" dirty="0">
                <a:solidFill>
                  <a:srgbClr val="09885A"/>
                </a:solidFill>
                <a:latin typeface="Consolas" panose="020B0609020204030204" pitchFamily="49" charset="0"/>
              </a:rPr>
              <a:t>0</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for</a:t>
            </a:r>
            <a:r>
              <a:rPr lang="en-US" b="1" dirty="0">
                <a:solidFill>
                  <a:srgbClr val="000000"/>
                </a:solidFill>
                <a:latin typeface="Consolas" panose="020B0609020204030204" pitchFamily="49" charset="0"/>
              </a:rPr>
              <a:t> i in </a:t>
            </a:r>
            <a:r>
              <a:rPr lang="en-US" dirty="0"/>
              <a:t> </a:t>
            </a:r>
            <a:r>
              <a:rPr lang="en-US" sz="2000" b="1" dirty="0"/>
              <a:t>args</a:t>
            </a:r>
            <a:r>
              <a:rPr lang="en-US" dirty="0"/>
              <a:t> </a:t>
            </a:r>
            <a:r>
              <a:rPr lang="en-US" b="1" dirty="0" smtClean="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total = total + i</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 total + x+ y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 x+y</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function_ref(</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20</a:t>
            </a:r>
            <a:r>
              <a:rPr lang="en-US" dirty="0" smtClean="0">
                <a:solidFill>
                  <a:srgbClr val="000000"/>
                </a:solidFill>
                <a:latin typeface="Consolas" panose="020B0609020204030204" pitchFamily="49" charset="0"/>
              </a:rPr>
              <a:t>) #sum: 30</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function_ref(</a:t>
            </a:r>
            <a:r>
              <a:rPr lang="en-US" dirty="0" smtClean="0">
                <a:solidFill>
                  <a:srgbClr val="09885A"/>
                </a:solidFill>
                <a:latin typeface="Consolas" panose="020B0609020204030204" pitchFamily="49" charset="0"/>
              </a:rPr>
              <a:t>10</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20</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1</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2</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3</a:t>
            </a:r>
            <a:r>
              <a:rPr lang="en-US" dirty="0" smtClean="0">
                <a:solidFill>
                  <a:srgbClr val="000000"/>
                </a:solidFill>
                <a:latin typeface="Consolas" panose="020B0609020204030204" pitchFamily="49" charset="0"/>
              </a:rPr>
              <a:t>) #sum: 36</a:t>
            </a:r>
            <a:endParaRPr lang="en-US" b="0" dirty="0">
              <a:solidFill>
                <a:srgbClr val="000000"/>
              </a:solidFill>
              <a:effectLst/>
              <a:latin typeface="Consolas" panose="020B0609020204030204" pitchFamily="49" charset="0"/>
            </a:endParaRPr>
          </a:p>
        </p:txBody>
      </p:sp>
      <p:sp>
        <p:nvSpPr>
          <p:cNvPr id="14" name="Title 1"/>
          <p:cNvSpPr txBox="1">
            <a:spLocks/>
          </p:cNvSpPr>
          <p:nvPr/>
        </p:nvSpPr>
        <p:spPr>
          <a:xfrm>
            <a:off x="592897" y="93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Functions: (*args, **</a:t>
            </a:r>
            <a:r>
              <a:rPr lang="en-US" b="1" dirty="0" smtClean="0"/>
              <a:t>k</a:t>
            </a:r>
            <a:r>
              <a:rPr lang="en-US" dirty="0" smtClean="0"/>
              <a:t>wargs)</a:t>
            </a:r>
            <a:endParaRPr lang="en-US" dirty="0"/>
          </a:p>
        </p:txBody>
      </p:sp>
      <p:sp>
        <p:nvSpPr>
          <p:cNvPr id="16" name="Rectangle 15"/>
          <p:cNvSpPr/>
          <p:nvPr/>
        </p:nvSpPr>
        <p:spPr>
          <a:xfrm>
            <a:off x="592897" y="1050074"/>
            <a:ext cx="101977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nsolas" panose="020B0609020204030204" pitchFamily="49" charset="0"/>
              </a:rPr>
              <a:t>Situations may arise when the exact number of parameters are not favorable</a:t>
            </a:r>
          </a:p>
        </p:txBody>
      </p:sp>
      <p:sp>
        <p:nvSpPr>
          <p:cNvPr id="19" name="Rectangle 1"/>
          <p:cNvSpPr>
            <a:spLocks noChangeArrowheads="1"/>
          </p:cNvSpPr>
          <p:nvPr/>
        </p:nvSpPr>
        <p:spPr bwMode="auto">
          <a:xfrm>
            <a:off x="417532" y="1335875"/>
            <a:ext cx="1154085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i="0" u="none" strike="noStrike" cap="none" normalizeH="0" baseline="0" dirty="0" smtClean="0">
                <a:ln>
                  <a:noFill/>
                </a:ln>
                <a:solidFill>
                  <a:srgbClr val="333333"/>
                </a:solidFill>
                <a:effectLst/>
                <a:latin typeface="+mn-lt"/>
              </a:rPr>
              <a:t>   (</a:t>
            </a:r>
            <a:r>
              <a:rPr kumimoji="0" lang="en-US" altLang="en-US" i="0" u="none" strike="noStrike" cap="none" normalizeH="0" baseline="0" dirty="0" smtClean="0">
                <a:ln>
                  <a:noFill/>
                </a:ln>
                <a:solidFill>
                  <a:srgbClr val="000000"/>
                </a:solidFill>
                <a:effectLst/>
                <a:latin typeface="+mn-lt"/>
              </a:rPr>
              <a:t>*args</a:t>
            </a:r>
            <a:r>
              <a:rPr kumimoji="0" lang="en-US" altLang="en-US" i="0" u="none" strike="noStrike" cap="none" normalizeH="0" baseline="0" dirty="0" smtClean="0">
                <a:ln>
                  <a:noFill/>
                </a:ln>
                <a:solidFill>
                  <a:srgbClr val="333333"/>
                </a:solidFill>
                <a:effectLst/>
                <a:latin typeface="+mn-lt"/>
              </a:rPr>
              <a:t>) is used to pass a </a:t>
            </a:r>
            <a:r>
              <a:rPr kumimoji="0" lang="en-US" altLang="en-US" i="1" u="none" strike="noStrike" cap="none" normalizeH="0" baseline="0" dirty="0" smtClean="0">
                <a:ln>
                  <a:noFill/>
                </a:ln>
                <a:solidFill>
                  <a:srgbClr val="333333"/>
                </a:solidFill>
                <a:effectLst/>
                <a:latin typeface="+mn-lt"/>
              </a:rPr>
              <a:t>non-keyworded</a:t>
            </a:r>
            <a:r>
              <a:rPr kumimoji="0" lang="en-US" altLang="en-US" i="0" u="none" strike="noStrike" cap="none" normalizeH="0" baseline="0" dirty="0" smtClean="0">
                <a:ln>
                  <a:noFill/>
                </a:ln>
                <a:solidFill>
                  <a:srgbClr val="333333"/>
                </a:solidFill>
                <a:effectLst/>
                <a:latin typeface="+mn-lt"/>
              </a:rPr>
              <a:t>, variable-length argument list</a:t>
            </a:r>
            <a:r>
              <a:rPr kumimoji="0" lang="en-US" altLang="en-US" i="0" u="none" strike="noStrike" cap="none" normalizeH="0" baseline="0" dirty="0" smtClean="0">
                <a:ln>
                  <a:noFill/>
                </a:ln>
                <a:solidFill>
                  <a:schemeClr val="tx1"/>
                </a:solidFill>
                <a:effectLst/>
                <a:latin typeface="+mn-lt"/>
              </a:rPr>
              <a:t> , **kwargs: </a:t>
            </a:r>
            <a:r>
              <a:rPr lang="en-US" i="1" dirty="0">
                <a:latin typeface="+mn-lt"/>
              </a:rPr>
              <a:t>keyworded</a:t>
            </a:r>
            <a:r>
              <a:rPr lang="en-US" dirty="0">
                <a:latin typeface="+mn-lt"/>
              </a:rPr>
              <a:t>, variable-length argument</a:t>
            </a:r>
            <a:endParaRPr kumimoji="0" lang="en-US" altLang="en-US" i="0" u="none" strike="noStrike" cap="none" normalizeH="0" baseline="0" dirty="0" smtClean="0">
              <a:ln>
                <a:noFill/>
              </a:ln>
              <a:solidFill>
                <a:schemeClr val="tx1"/>
              </a:solidFill>
              <a:effectLst/>
              <a:latin typeface="+mn-lt"/>
            </a:endParaRPr>
          </a:p>
        </p:txBody>
      </p:sp>
      <p:sp>
        <p:nvSpPr>
          <p:cNvPr id="20" name="Rectangle 19"/>
          <p:cNvSpPr/>
          <p:nvPr/>
        </p:nvSpPr>
        <p:spPr>
          <a:xfrm>
            <a:off x="5691779" y="2947239"/>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function_ref_kwargs</a:t>
            </a:r>
            <a:r>
              <a:rPr lang="en-US" dirty="0" smtClean="0">
                <a:solidFill>
                  <a:srgbClr val="000000"/>
                </a:solidFill>
                <a:latin typeface="Consolas" panose="020B0609020204030204" pitchFamily="49" charset="0"/>
              </a:rPr>
              <a:t>(arg1</a:t>
            </a:r>
            <a:r>
              <a:rPr lang="en-US" dirty="0">
                <a:solidFill>
                  <a:srgbClr val="000000"/>
                </a:solidFill>
                <a:latin typeface="Consolas" panose="020B0609020204030204" pitchFamily="49" charset="0"/>
              </a:rPr>
              <a:t>, arg2, arg3):</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"arg1:"</a:t>
            </a:r>
            <a:r>
              <a:rPr lang="en-US" dirty="0">
                <a:solidFill>
                  <a:srgbClr val="000000"/>
                </a:solidFill>
                <a:latin typeface="Consolas" panose="020B0609020204030204" pitchFamily="49" charset="0"/>
              </a:rPr>
              <a:t>, arg1)</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"arg2:"</a:t>
            </a:r>
            <a:r>
              <a:rPr lang="en-US" dirty="0">
                <a:solidFill>
                  <a:srgbClr val="000000"/>
                </a:solidFill>
                <a:latin typeface="Consolas" panose="020B0609020204030204" pitchFamily="49" charset="0"/>
              </a:rPr>
              <a:t>, arg2)</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"arg3:"</a:t>
            </a:r>
            <a:r>
              <a:rPr lang="en-US" dirty="0">
                <a:solidFill>
                  <a:srgbClr val="000000"/>
                </a:solidFill>
                <a:latin typeface="Consolas" panose="020B0609020204030204" pitchFamily="49" charset="0"/>
              </a:rPr>
              <a:t>, arg3)</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kwargs = {</a:t>
            </a:r>
            <a:r>
              <a:rPr lang="en-US" dirty="0">
                <a:solidFill>
                  <a:srgbClr val="A31515"/>
                </a:solidFill>
                <a:latin typeface="Consolas" panose="020B0609020204030204" pitchFamily="49" charset="0"/>
              </a:rPr>
              <a:t>"arg3"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"arg2"</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"two"</a:t>
            </a:r>
            <a:r>
              <a:rPr lang="en-US" dirty="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function_ref_kwargs</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1</a:t>
            </a:r>
            <a:r>
              <a:rPr lang="en-US" dirty="0">
                <a:solidFill>
                  <a:srgbClr val="000000"/>
                </a:solidFill>
                <a:latin typeface="Consolas" panose="020B0609020204030204" pitchFamily="49" charset="0"/>
              </a:rPr>
              <a:t>, **kwargs)</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374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021"/>
            <a:ext cx="10515600" cy="1325563"/>
          </a:xfrm>
        </p:spPr>
        <p:txBody>
          <a:bodyPr>
            <a:normAutofit fontScale="90000"/>
          </a:bodyPr>
          <a:lstStyle/>
          <a:p>
            <a:r>
              <a:rPr lang="en-US" sz="2400" b="1" dirty="0" smtClean="0"/>
              <a:t>Introduction &amp; history</a:t>
            </a:r>
            <a:r>
              <a:rPr lang="en-US" sz="2400" i="1" dirty="0" smtClean="0"/>
              <a:t>:</a:t>
            </a:r>
            <a:br>
              <a:rPr lang="en-US" sz="2400" i="1" dirty="0" smtClean="0"/>
            </a:br>
            <a:r>
              <a:rPr lang="en-US" sz="2400" i="1" dirty="0" smtClean="0"/>
              <a:t/>
            </a:r>
            <a:br>
              <a:rPr lang="en-US" sz="2400" i="1" dirty="0" smtClean="0"/>
            </a:br>
            <a:r>
              <a:rPr lang="en-US" sz="2400" i="1" dirty="0"/>
              <a:t/>
            </a:r>
            <a:br>
              <a:rPr lang="en-US" sz="2400" i="1" dirty="0"/>
            </a:br>
            <a:r>
              <a:rPr lang="en-US" sz="2400" i="1" dirty="0" smtClean="0"/>
              <a:t>“</a:t>
            </a:r>
            <a:r>
              <a:rPr lang="en-US" sz="2400" i="1" dirty="0"/>
              <a:t>Python is a </a:t>
            </a:r>
            <a:r>
              <a:rPr lang="en-US" sz="2400" i="1" dirty="0" smtClean="0"/>
              <a:t>(</a:t>
            </a:r>
            <a:r>
              <a:rPr lang="en-US" sz="2400" b="1" i="1" dirty="0" smtClean="0"/>
              <a:t>scientific</a:t>
            </a:r>
            <a:r>
              <a:rPr lang="en-US" sz="2400" i="1" dirty="0" smtClean="0"/>
              <a:t>**) programming </a:t>
            </a:r>
            <a:r>
              <a:rPr lang="en-US" sz="2400" i="1" dirty="0"/>
              <a:t>language that lets you work </a:t>
            </a:r>
            <a:r>
              <a:rPr lang="en-US" sz="2400" i="1" dirty="0" smtClean="0"/>
              <a:t>quickly and </a:t>
            </a:r>
            <a:r>
              <a:rPr lang="en-US" sz="2400" i="1" dirty="0"/>
              <a:t>integrate systems more effectively</a:t>
            </a:r>
            <a:r>
              <a:rPr lang="en-US" sz="2400" i="1" dirty="0" smtClean="0"/>
              <a:t>.”</a:t>
            </a:r>
            <a:endParaRPr lang="en-US" sz="2400" i="1" dirty="0"/>
          </a:p>
        </p:txBody>
      </p:sp>
      <p:sp>
        <p:nvSpPr>
          <p:cNvPr id="4" name="Footer Placeholder 3"/>
          <p:cNvSpPr>
            <a:spLocks noGrp="1"/>
          </p:cNvSpPr>
          <p:nvPr>
            <p:ph type="ftr" sz="quarter" idx="11"/>
          </p:nvPr>
        </p:nvSpPr>
        <p:spPr/>
        <p:txBody>
          <a:bodyPr/>
          <a:lstStyle/>
          <a:p>
            <a:r>
              <a:rPr lang="en-US" dirty="0" smtClean="0"/>
              <a:t>Python Programming 2017</a:t>
            </a:r>
            <a:endParaRPr lang="en-US" dirty="0"/>
          </a:p>
        </p:txBody>
      </p:sp>
      <p:sp>
        <p:nvSpPr>
          <p:cNvPr id="5" name="Slide Number Placeholder 4"/>
          <p:cNvSpPr>
            <a:spLocks noGrp="1"/>
          </p:cNvSpPr>
          <p:nvPr>
            <p:ph type="sldNum" sz="quarter" idx="12"/>
          </p:nvPr>
        </p:nvSpPr>
        <p:spPr/>
        <p:txBody>
          <a:bodyPr/>
          <a:lstStyle/>
          <a:p>
            <a:fld id="{2A1B63E0-6EC5-4007-90B5-64164FE953DE}" type="slidenum">
              <a:rPr lang="en-US" smtClean="0"/>
              <a:t>3</a:t>
            </a:fld>
            <a:endParaRPr lang="en-US"/>
          </a:p>
        </p:txBody>
      </p:sp>
      <p:sp>
        <p:nvSpPr>
          <p:cNvPr id="6" name="Text Placeholder 5"/>
          <p:cNvSpPr>
            <a:spLocks noGrp="1"/>
          </p:cNvSpPr>
          <p:nvPr>
            <p:ph type="body" idx="4294967295"/>
          </p:nvPr>
        </p:nvSpPr>
        <p:spPr>
          <a:xfrm>
            <a:off x="1344385" y="3688670"/>
            <a:ext cx="9503229" cy="1275216"/>
          </a:xfrm>
        </p:spPr>
        <p:txBody>
          <a:bodyPr>
            <a:normAutofit/>
          </a:bodyPr>
          <a:lstStyle/>
          <a:p>
            <a:pPr marL="0" indent="0">
              <a:buNone/>
            </a:pPr>
            <a:r>
              <a:rPr lang="en-US" dirty="0" smtClean="0"/>
              <a:t> &gt;&gt; Scripting Language </a:t>
            </a:r>
          </a:p>
          <a:p>
            <a:pPr marL="0" indent="0">
              <a:buNone/>
            </a:pPr>
            <a:r>
              <a:rPr lang="en-US" dirty="0" smtClean="0"/>
              <a:t>   &gt;&gt;&gt; Programming Language (Scientific Computing Community)</a:t>
            </a:r>
            <a:endParaRPr lang="en-US" dirty="0"/>
          </a:p>
        </p:txBody>
      </p:sp>
      <p:sp>
        <p:nvSpPr>
          <p:cNvPr id="8" name="TextBox 7"/>
          <p:cNvSpPr txBox="1"/>
          <p:nvPr/>
        </p:nvSpPr>
        <p:spPr>
          <a:xfrm>
            <a:off x="1187116" y="2524526"/>
            <a:ext cx="8470231" cy="369332"/>
          </a:xfrm>
          <a:prstGeom prst="rect">
            <a:avLst/>
          </a:prstGeom>
          <a:noFill/>
        </p:spPr>
        <p:txBody>
          <a:bodyPr wrap="square" rtlCol="0">
            <a:spAutoFit/>
          </a:bodyPr>
          <a:lstStyle/>
          <a:p>
            <a:pPr algn="ctr"/>
            <a:r>
              <a:rPr lang="en-US" dirty="0" smtClean="0"/>
              <a:t>Guido van Rossum (1980s .. 1989 …. Released in 1991), Netherland.</a:t>
            </a:r>
            <a:endParaRPr lang="en-US" dirty="0"/>
          </a:p>
        </p:txBody>
      </p:sp>
      <p:sp>
        <p:nvSpPr>
          <p:cNvPr id="10" name="TextBox 9"/>
          <p:cNvSpPr txBox="1"/>
          <p:nvPr/>
        </p:nvSpPr>
        <p:spPr>
          <a:xfrm>
            <a:off x="1187116" y="3042339"/>
            <a:ext cx="8470231" cy="646331"/>
          </a:xfrm>
          <a:prstGeom prst="rect">
            <a:avLst/>
          </a:prstGeom>
          <a:noFill/>
        </p:spPr>
        <p:txBody>
          <a:bodyPr wrap="square" rtlCol="0">
            <a:spAutoFit/>
          </a:bodyPr>
          <a:lstStyle/>
          <a:p>
            <a:pPr algn="ctr"/>
            <a:r>
              <a:rPr lang="en-US" dirty="0" smtClean="0"/>
              <a:t>.. Developed being capable of exception handling and interfacing with system</a:t>
            </a:r>
          </a:p>
          <a:p>
            <a:pPr algn="ctr"/>
            <a:endParaRPr lang="en-US" dirty="0"/>
          </a:p>
        </p:txBody>
      </p:sp>
      <p:sp>
        <p:nvSpPr>
          <p:cNvPr id="3" name="Rectangle 2"/>
          <p:cNvSpPr/>
          <p:nvPr/>
        </p:nvSpPr>
        <p:spPr>
          <a:xfrm>
            <a:off x="1480457" y="5070867"/>
            <a:ext cx="10145486" cy="923330"/>
          </a:xfrm>
          <a:prstGeom prst="rect">
            <a:avLst/>
          </a:prstGeom>
        </p:spPr>
        <p:txBody>
          <a:bodyPr wrap="square">
            <a:spAutoFit/>
          </a:bodyPr>
          <a:lstStyle/>
          <a:p>
            <a:r>
              <a:rPr lang="en-US" dirty="0" smtClean="0">
                <a:solidFill>
                  <a:srgbClr val="545454"/>
                </a:solidFill>
                <a:latin typeface="arial" panose="020B0604020202020204" pitchFamily="34" charset="0"/>
              </a:rPr>
              <a:t>(** </a:t>
            </a:r>
            <a:r>
              <a:rPr lang="en-US" dirty="0"/>
              <a:t>optimized for the use of </a:t>
            </a:r>
            <a:r>
              <a:rPr lang="en-US" dirty="0" smtClean="0"/>
              <a:t>mathematical</a:t>
            </a:r>
            <a:r>
              <a:rPr lang="en-US" dirty="0"/>
              <a:t> </a:t>
            </a:r>
            <a:r>
              <a:rPr lang="en-US" dirty="0" smtClean="0"/>
              <a:t>formulas, research related, computation aimed at supporting scientific and engineering computing)</a:t>
            </a:r>
          </a:p>
          <a:p>
            <a:endParaRPr lang="en-US" dirty="0" smtClean="0">
              <a:solidFill>
                <a:srgbClr val="545454"/>
              </a:solidFill>
              <a:latin typeface="arial" panose="020B0604020202020204" pitchFamily="34" charset="0"/>
            </a:endParaRPr>
          </a:p>
        </p:txBody>
      </p:sp>
    </p:spTree>
    <p:extLst>
      <p:ext uri="{BB962C8B-B14F-4D97-AF65-F5344CB8AC3E}">
        <p14:creationId xmlns:p14="http://schemas.microsoft.com/office/powerpoint/2010/main" val="2296884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lstStyle/>
          <a:p>
            <a:r>
              <a:rPr lang="en-US" dirty="0" smtClean="0"/>
              <a:t>Why Python?</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4</a:t>
            </a:fld>
            <a:endParaRPr lang="en-US"/>
          </a:p>
        </p:txBody>
      </p:sp>
      <p:sp>
        <p:nvSpPr>
          <p:cNvPr id="7" name="TextBox 6"/>
          <p:cNvSpPr txBox="1"/>
          <p:nvPr/>
        </p:nvSpPr>
        <p:spPr>
          <a:xfrm>
            <a:off x="838200" y="1257301"/>
            <a:ext cx="1007598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 is an interpreted programming language. (compiled…. Python VM??)</a:t>
            </a:r>
          </a:p>
          <a:p>
            <a:pPr marL="285750" indent="-285750">
              <a:buFont typeface="Arial" panose="020B0604020202020204" pitchFamily="34" charset="0"/>
              <a:buChar char="•"/>
            </a:pPr>
            <a:r>
              <a:rPr lang="en-US" dirty="0" smtClean="0"/>
              <a:t>Python code will run substantially slower than codes written in compiled language like Java or C++.</a:t>
            </a:r>
          </a:p>
        </p:txBody>
      </p:sp>
      <p:sp>
        <p:nvSpPr>
          <p:cNvPr id="6" name="TextBox 5"/>
          <p:cNvSpPr txBox="1"/>
          <p:nvPr/>
        </p:nvSpPr>
        <p:spPr>
          <a:xfrm>
            <a:off x="831849" y="2291438"/>
            <a:ext cx="8638721"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Code </a:t>
            </a:r>
            <a:r>
              <a:rPr lang="en-US" b="1" dirty="0" smtClean="0"/>
              <a:t>readability</a:t>
            </a:r>
            <a:r>
              <a:rPr lang="en-US" dirty="0" smtClean="0"/>
              <a:t> (concept expression with simple language element)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Fewer lines of Code, comparing with C, C++ or Java.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Large and comprehensive </a:t>
            </a:r>
            <a:r>
              <a:rPr lang="en-US" dirty="0" smtClean="0"/>
              <a:t>Library</a:t>
            </a:r>
          </a:p>
          <a:p>
            <a:endParaRPr lang="en-US" dirty="0" smtClean="0"/>
          </a:p>
          <a:p>
            <a:pPr marL="285750" indent="-285750">
              <a:buFont typeface="Arial" panose="020B0604020202020204" pitchFamily="34" charset="0"/>
              <a:buChar char="•"/>
            </a:pPr>
            <a:r>
              <a:rPr lang="en-US" dirty="0" smtClean="0"/>
              <a:t>Multiple OS supported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Python Programs are </a:t>
            </a:r>
            <a:r>
              <a:rPr lang="en-US" b="1" dirty="0" smtClean="0"/>
              <a:t>portable</a:t>
            </a:r>
            <a:r>
              <a:rPr lang="en-US" dirty="0" smtClean="0"/>
              <a:t>, embedding Python codes to from C.</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Useful Python Standard Library (Python Installation)</a:t>
            </a:r>
          </a:p>
          <a:p>
            <a:endParaRPr lang="en-US" dirty="0"/>
          </a:p>
          <a:p>
            <a:r>
              <a:rPr lang="en-US" b="1" dirty="0" smtClean="0"/>
              <a:t># Python mostly used for Data Science and  Machine Learning.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3827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Requirement and Setups</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5</a:t>
            </a:fld>
            <a:endParaRPr lang="en-US"/>
          </a:p>
        </p:txBody>
      </p:sp>
      <p:sp>
        <p:nvSpPr>
          <p:cNvPr id="9" name="Content Placeholder 8"/>
          <p:cNvSpPr>
            <a:spLocks noGrp="1"/>
          </p:cNvSpPr>
          <p:nvPr>
            <p:ph idx="4294967295"/>
          </p:nvPr>
        </p:nvSpPr>
        <p:spPr>
          <a:xfrm>
            <a:off x="838200" y="1690687"/>
            <a:ext cx="10515600" cy="4334555"/>
          </a:xfrm>
        </p:spPr>
        <p:txBody>
          <a:bodyPr>
            <a:normAutofit lnSpcReduction="10000"/>
          </a:bodyPr>
          <a:lstStyle/>
          <a:p>
            <a:pPr marL="0" indent="0">
              <a:buNone/>
            </a:pPr>
            <a:r>
              <a:rPr lang="en-US" dirty="0" smtClean="0"/>
              <a:t>Selecting correct version!!   Python 2 or 3 ..</a:t>
            </a:r>
          </a:p>
          <a:p>
            <a:pPr marL="0" indent="0">
              <a:buNone/>
            </a:pPr>
            <a:r>
              <a:rPr lang="en-US" dirty="0" smtClean="0">
                <a:hlinkClick r:id="rId2"/>
              </a:rPr>
              <a:t>https://www.python.org/downloads</a:t>
            </a:r>
            <a:endParaRPr lang="en-US" dirty="0" smtClean="0"/>
          </a:p>
          <a:p>
            <a:pPr marL="0" indent="0">
              <a:buNone/>
            </a:pPr>
            <a:r>
              <a:rPr lang="en-US" sz="1800" dirty="0" smtClean="0"/>
              <a:t>Stable mostly used:  2.7 or &gt; 3.3</a:t>
            </a:r>
          </a:p>
          <a:p>
            <a:pPr marL="0" indent="0">
              <a:buNone/>
            </a:pPr>
            <a:r>
              <a:rPr lang="en-US" sz="1800" dirty="0" smtClean="0"/>
              <a:t> &gt; Python shell/IDLE and Python Command Line </a:t>
            </a:r>
          </a:p>
          <a:p>
            <a:pPr marL="0" indent="0">
              <a:buNone/>
            </a:pPr>
            <a:endParaRPr lang="en-US" sz="1800" dirty="0"/>
          </a:p>
          <a:p>
            <a:pPr marL="0" indent="0">
              <a:buNone/>
            </a:pPr>
            <a:r>
              <a:rPr lang="en-US" sz="1800" b="1" dirty="0" smtClean="0"/>
              <a:t>Editors/IDE</a:t>
            </a:r>
            <a:r>
              <a:rPr lang="en-US" sz="1800" dirty="0" smtClean="0"/>
              <a:t> </a:t>
            </a:r>
          </a:p>
          <a:p>
            <a:r>
              <a:rPr lang="en-US" sz="1800" dirty="0" smtClean="0"/>
              <a:t>Anaconda</a:t>
            </a:r>
          </a:p>
          <a:p>
            <a:r>
              <a:rPr lang="en-US" sz="1800" dirty="0" err="1" smtClean="0"/>
              <a:t>Spyder</a:t>
            </a:r>
            <a:endParaRPr lang="en-US" sz="1800" dirty="0" smtClean="0"/>
          </a:p>
          <a:p>
            <a:r>
              <a:rPr lang="en-US" sz="1800" dirty="0" err="1" smtClean="0"/>
              <a:t>PyDev</a:t>
            </a:r>
            <a:r>
              <a:rPr lang="en-US" sz="1800" dirty="0" smtClean="0"/>
              <a:t>/Eclipse</a:t>
            </a:r>
          </a:p>
          <a:p>
            <a:r>
              <a:rPr lang="en-US" sz="1800" dirty="0" err="1" smtClean="0"/>
              <a:t>PyCharm</a:t>
            </a:r>
            <a:r>
              <a:rPr lang="en-US" sz="1800" dirty="0" smtClean="0"/>
              <a:t> from </a:t>
            </a:r>
            <a:r>
              <a:rPr lang="en-US" sz="1800" dirty="0" err="1" smtClean="0"/>
              <a:t>JetBrains</a:t>
            </a:r>
            <a:endParaRPr lang="en-US" sz="1800" dirty="0" smtClean="0"/>
          </a:p>
          <a:p>
            <a:r>
              <a:rPr lang="en-US" sz="1800" dirty="0" smtClean="0"/>
              <a:t>Visual Studio Code Editor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97547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2318"/>
          </a:xfrm>
        </p:spPr>
        <p:txBody>
          <a:bodyPr>
            <a:normAutofit fontScale="90000"/>
          </a:bodyPr>
          <a:lstStyle/>
          <a:p>
            <a:r>
              <a:rPr lang="en-US" dirty="0" smtClean="0"/>
              <a:t>test setup …</a:t>
            </a:r>
            <a:endParaRPr lang="en-US" dirty="0"/>
          </a:p>
        </p:txBody>
      </p:sp>
      <p:sp>
        <p:nvSpPr>
          <p:cNvPr id="5" name="Content Placeholder 4"/>
          <p:cNvSpPr>
            <a:spLocks noGrp="1"/>
          </p:cNvSpPr>
          <p:nvPr>
            <p:ph idx="1"/>
          </p:nvPr>
        </p:nvSpPr>
        <p:spPr>
          <a:xfrm>
            <a:off x="838199" y="767444"/>
            <a:ext cx="10772553" cy="5588906"/>
          </a:xfrm>
        </p:spPr>
        <p:txBody>
          <a:bodyPr>
            <a:noAutofit/>
          </a:bodyPr>
          <a:lstStyle/>
          <a:p>
            <a:pPr marL="0" indent="0">
              <a:buNone/>
            </a:pPr>
            <a:r>
              <a:rPr lang="en-US" sz="1800" dirty="0"/>
              <a:t>&gt;&gt;&gt; hello = "hello world"</a:t>
            </a:r>
          </a:p>
          <a:p>
            <a:pPr marL="0" indent="0">
              <a:buNone/>
            </a:pPr>
            <a:r>
              <a:rPr lang="en-US" sz="1800" dirty="0"/>
              <a:t>&gt;&gt;&gt; </a:t>
            </a:r>
            <a:r>
              <a:rPr lang="en-US" sz="1800" dirty="0" smtClean="0"/>
              <a:t>hello                              'hello world'</a:t>
            </a:r>
          </a:p>
          <a:p>
            <a:pPr marL="0" indent="0">
              <a:buNone/>
            </a:pPr>
            <a:r>
              <a:rPr lang="en-US" sz="1800" dirty="0" smtClean="0"/>
              <a:t>&gt;&gt;&gt; print(hello)                    hello world</a:t>
            </a:r>
          </a:p>
          <a:p>
            <a:pPr marL="0" indent="0">
              <a:buNone/>
            </a:pPr>
            <a:r>
              <a:rPr lang="en-US" sz="1800" dirty="0" smtClean="0"/>
              <a:t>&gt;&gt;&gt; </a:t>
            </a:r>
            <a:r>
              <a:rPr lang="en-US" sz="1800" dirty="0" err="1" smtClean="0"/>
              <a:t>hello.capitalize</a:t>
            </a:r>
            <a:r>
              <a:rPr lang="en-US" sz="1800" dirty="0"/>
              <a:t> </a:t>
            </a:r>
            <a:r>
              <a:rPr lang="en-US" sz="1800" dirty="0" smtClean="0"/>
              <a:t>            &lt;built-in method capitalize of str object at 0x0000000003A8DEF0&gt;</a:t>
            </a:r>
          </a:p>
          <a:p>
            <a:pPr marL="0" indent="0">
              <a:buNone/>
            </a:pPr>
            <a:r>
              <a:rPr lang="en-US" sz="1800" dirty="0" smtClean="0"/>
              <a:t>&gt;&gt;&gt; </a:t>
            </a:r>
            <a:r>
              <a:rPr lang="en-US" sz="1800" dirty="0" err="1"/>
              <a:t>hello.capitalize</a:t>
            </a:r>
            <a:r>
              <a:rPr lang="en-US" sz="1800" dirty="0" smtClean="0"/>
              <a:t>()           'Hello world'</a:t>
            </a:r>
          </a:p>
          <a:p>
            <a:pPr marL="0" indent="0">
              <a:buNone/>
            </a:pPr>
            <a:r>
              <a:rPr lang="en-US" sz="1800" dirty="0" smtClean="0"/>
              <a:t>&gt;&gt;&gt; </a:t>
            </a:r>
            <a:r>
              <a:rPr lang="en-US" sz="1800" dirty="0"/>
              <a:t>type(hello</a:t>
            </a:r>
            <a:r>
              <a:rPr lang="en-US" sz="1800" dirty="0" smtClean="0"/>
              <a:t>)                      &lt;class 'str'&gt;</a:t>
            </a:r>
          </a:p>
          <a:p>
            <a:pPr marL="0" indent="0">
              <a:buNone/>
            </a:pPr>
            <a:r>
              <a:rPr lang="en-US" sz="1800" dirty="0" smtClean="0"/>
              <a:t>&gt;&gt;&gt; help(hello)                     no </a:t>
            </a:r>
            <a:r>
              <a:rPr lang="en-US" sz="1800" dirty="0"/>
              <a:t>Python documentation found for 'hello world'</a:t>
            </a:r>
          </a:p>
          <a:p>
            <a:pPr marL="0" indent="0">
              <a:buNone/>
            </a:pPr>
            <a:r>
              <a:rPr lang="en-US" sz="1800" dirty="0" smtClean="0"/>
              <a:t>&gt;&gt;&gt; </a:t>
            </a:r>
            <a:r>
              <a:rPr lang="en-US" sz="1800" dirty="0" err="1"/>
              <a:t>dir</a:t>
            </a:r>
            <a:r>
              <a:rPr lang="en-US" sz="1800" dirty="0"/>
              <a:t>(hello)</a:t>
            </a:r>
          </a:p>
          <a:p>
            <a:pPr marL="0" indent="0">
              <a:buNone/>
            </a:pPr>
            <a:r>
              <a:rPr lang="en-US" sz="1800" dirty="0"/>
              <a:t>['__add__', '__class__', '__contains__', '__</a:t>
            </a:r>
            <a:r>
              <a:rPr lang="en-US" sz="1800" dirty="0" err="1"/>
              <a:t>delattr</a:t>
            </a:r>
            <a:r>
              <a:rPr lang="en-US" sz="1800" dirty="0"/>
              <a:t>__', '__</a:t>
            </a:r>
            <a:r>
              <a:rPr lang="en-US" sz="1800" dirty="0" err="1"/>
              <a:t>dir</a:t>
            </a:r>
            <a:r>
              <a:rPr lang="en-US" sz="1800" dirty="0"/>
              <a:t>__', '__doc__', '__</a:t>
            </a:r>
            <a:r>
              <a:rPr lang="en-US" sz="1800" dirty="0" err="1"/>
              <a:t>eq</a:t>
            </a:r>
            <a:r>
              <a:rPr lang="en-US" sz="1800" dirty="0"/>
              <a:t>__', '__format__', '__</a:t>
            </a:r>
            <a:r>
              <a:rPr lang="en-US" sz="1800" dirty="0" err="1"/>
              <a:t>ge</a:t>
            </a:r>
            <a:r>
              <a:rPr lang="en-US" sz="1800" dirty="0"/>
              <a:t>__', '__</a:t>
            </a:r>
            <a:r>
              <a:rPr lang="en-US" sz="1800" dirty="0" err="1"/>
              <a:t>getattribute</a:t>
            </a:r>
            <a:r>
              <a:rPr lang="en-US" sz="1800" dirty="0"/>
              <a:t>__', </a:t>
            </a:r>
            <a:r>
              <a:rPr lang="en-US" sz="1800" dirty="0" smtClean="0"/>
              <a:t>………….'</a:t>
            </a:r>
            <a:r>
              <a:rPr lang="en-US" sz="1800" dirty="0" err="1" smtClean="0"/>
              <a:t>islower</a:t>
            </a:r>
            <a:r>
              <a:rPr lang="en-US" sz="1800" dirty="0"/>
              <a:t>', '</a:t>
            </a:r>
            <a:r>
              <a:rPr lang="en-US" sz="1800" dirty="0" err="1"/>
              <a:t>isnumeric</a:t>
            </a:r>
            <a:r>
              <a:rPr lang="en-US" sz="1800" dirty="0"/>
              <a:t>', '</a:t>
            </a:r>
            <a:r>
              <a:rPr lang="en-US" sz="1800" dirty="0" err="1"/>
              <a:t>isprintable</a:t>
            </a:r>
            <a:r>
              <a:rPr lang="en-US" sz="1800" dirty="0"/>
              <a:t>', '</a:t>
            </a:r>
            <a:r>
              <a:rPr lang="en-US" sz="1800" dirty="0" err="1"/>
              <a:t>isspace</a:t>
            </a:r>
            <a:r>
              <a:rPr lang="en-US" sz="1800" dirty="0"/>
              <a:t>', '</a:t>
            </a:r>
            <a:r>
              <a:rPr lang="en-US" sz="1800" dirty="0" err="1"/>
              <a:t>istitle</a:t>
            </a:r>
            <a:r>
              <a:rPr lang="en-US" sz="1800" dirty="0"/>
              <a:t>', '</a:t>
            </a:r>
            <a:r>
              <a:rPr lang="en-US" sz="1800" dirty="0" err="1"/>
              <a:t>isupper</a:t>
            </a:r>
            <a:r>
              <a:rPr lang="en-US" sz="1800" dirty="0"/>
              <a:t>', 'join', '</a:t>
            </a:r>
            <a:r>
              <a:rPr lang="en-US" sz="1800" dirty="0" err="1"/>
              <a:t>ljust</a:t>
            </a:r>
            <a:r>
              <a:rPr lang="en-US" sz="1800" dirty="0"/>
              <a:t>', 'lower', '</a:t>
            </a:r>
            <a:r>
              <a:rPr lang="en-US" sz="1800" dirty="0" err="1"/>
              <a:t>lstrip</a:t>
            </a:r>
            <a:r>
              <a:rPr lang="en-US" sz="1800" dirty="0"/>
              <a:t>', '</a:t>
            </a:r>
            <a:r>
              <a:rPr lang="en-US" sz="1800" dirty="0" err="1"/>
              <a:t>maketrans</a:t>
            </a:r>
            <a:r>
              <a:rPr lang="en-US" sz="1800" dirty="0"/>
              <a:t>', 'partition', 'replace', '</a:t>
            </a:r>
            <a:r>
              <a:rPr lang="en-US" sz="1800" dirty="0" err="1"/>
              <a:t>rfind</a:t>
            </a:r>
            <a:r>
              <a:rPr lang="en-US" sz="1800" dirty="0"/>
              <a:t>', '</a:t>
            </a:r>
            <a:r>
              <a:rPr lang="en-US" sz="1800" dirty="0" err="1"/>
              <a:t>rindex</a:t>
            </a:r>
            <a:r>
              <a:rPr lang="en-US" sz="1800" dirty="0"/>
              <a:t>', '</a:t>
            </a:r>
            <a:r>
              <a:rPr lang="en-US" sz="1800" dirty="0" err="1"/>
              <a:t>rjust</a:t>
            </a:r>
            <a:r>
              <a:rPr lang="en-US" sz="1800" dirty="0"/>
              <a:t>', '</a:t>
            </a:r>
            <a:r>
              <a:rPr lang="en-US" sz="1800" dirty="0" err="1"/>
              <a:t>rpartition</a:t>
            </a:r>
            <a:r>
              <a:rPr lang="en-US" sz="1800" dirty="0"/>
              <a:t>', '</a:t>
            </a:r>
            <a:r>
              <a:rPr lang="en-US" sz="1800" dirty="0" err="1"/>
              <a:t>rsplit</a:t>
            </a:r>
            <a:r>
              <a:rPr lang="en-US" sz="1800" dirty="0"/>
              <a:t>', '</a:t>
            </a:r>
            <a:r>
              <a:rPr lang="en-US" sz="1800" dirty="0" err="1"/>
              <a:t>rstrip</a:t>
            </a:r>
            <a:r>
              <a:rPr lang="en-US" sz="1800" dirty="0"/>
              <a:t>', 'split', '</a:t>
            </a:r>
            <a:r>
              <a:rPr lang="en-US" sz="1800" dirty="0" err="1"/>
              <a:t>splitlines</a:t>
            </a:r>
            <a:r>
              <a:rPr lang="en-US" sz="1800" dirty="0"/>
              <a:t>', '</a:t>
            </a:r>
            <a:r>
              <a:rPr lang="en-US" sz="1800" dirty="0" err="1"/>
              <a:t>startswith</a:t>
            </a:r>
            <a:r>
              <a:rPr lang="en-US" sz="1800" dirty="0"/>
              <a:t>', 'strip', '</a:t>
            </a:r>
            <a:r>
              <a:rPr lang="en-US" sz="1800" dirty="0" err="1"/>
              <a:t>swapcase</a:t>
            </a:r>
            <a:r>
              <a:rPr lang="en-US" sz="1800" dirty="0"/>
              <a:t>', 'title', 'translate', 'upper', '</a:t>
            </a:r>
            <a:r>
              <a:rPr lang="en-US" sz="1800" dirty="0" err="1"/>
              <a:t>zfill</a:t>
            </a:r>
            <a:r>
              <a:rPr lang="en-US" sz="1800" dirty="0"/>
              <a:t>']</a:t>
            </a:r>
          </a:p>
          <a:p>
            <a:pPr marL="0" indent="0">
              <a:buNone/>
            </a:pPr>
            <a:r>
              <a:rPr lang="en-US" sz="1800" dirty="0"/>
              <a:t>&gt;&gt;&gt; </a:t>
            </a:r>
            <a:r>
              <a:rPr lang="en-US" sz="1800" dirty="0" err="1" smtClean="0"/>
              <a:t>len</a:t>
            </a:r>
            <a:r>
              <a:rPr lang="en-US" sz="1800" dirty="0" smtClean="0"/>
              <a:t>(hello)</a:t>
            </a:r>
          </a:p>
          <a:p>
            <a:pPr marL="0" indent="0">
              <a:buNone/>
            </a:pPr>
            <a:r>
              <a:rPr lang="en-US" sz="1800" dirty="0" smtClean="0"/>
              <a:t>11</a:t>
            </a:r>
          </a:p>
          <a:p>
            <a:pPr marL="0" indent="0">
              <a:buNone/>
            </a:pPr>
            <a:r>
              <a:rPr lang="en-US" sz="1800" dirty="0" smtClean="0"/>
              <a:t>&gt;&gt;&gt; </a:t>
            </a:r>
            <a:r>
              <a:rPr lang="en-US" sz="1800" dirty="0"/>
              <a:t>_ + </a:t>
            </a:r>
            <a:r>
              <a:rPr lang="en-US" sz="1800" dirty="0" smtClean="0"/>
              <a:t>5</a:t>
            </a:r>
          </a:p>
          <a:p>
            <a:pPr marL="0" indent="0">
              <a:buNone/>
            </a:pPr>
            <a:r>
              <a:rPr lang="en-US" sz="1800" dirty="0" smtClean="0"/>
              <a:t>16</a:t>
            </a:r>
          </a:p>
          <a:p>
            <a:pPr marL="0" indent="0">
              <a:buNone/>
            </a:pPr>
            <a:r>
              <a:rPr lang="en-US" sz="1800" dirty="0" smtClean="0"/>
              <a:t>&gt;&gt;&gt; help()</a:t>
            </a:r>
            <a:endParaRPr lang="en-US" sz="1800" dirty="0"/>
          </a:p>
        </p:txBody>
      </p:sp>
      <p:sp>
        <p:nvSpPr>
          <p:cNvPr id="3" name="Footer Placeholder 2"/>
          <p:cNvSpPr>
            <a:spLocks noGrp="1"/>
          </p:cNvSpPr>
          <p:nvPr>
            <p:ph type="ftr" sz="quarter" idx="11"/>
          </p:nvPr>
        </p:nvSpPr>
        <p:spPr/>
        <p:txBody>
          <a:bodyPr/>
          <a:lstStyle/>
          <a:p>
            <a:r>
              <a:rPr lang="en-US" dirty="0" smtClean="0"/>
              <a:t>Python Programming 2017</a:t>
            </a:r>
            <a:endParaRPr lang="en-US" dirty="0"/>
          </a:p>
        </p:txBody>
      </p:sp>
      <p:sp>
        <p:nvSpPr>
          <p:cNvPr id="4" name="Slide Number Placeholder 3"/>
          <p:cNvSpPr>
            <a:spLocks noGrp="1"/>
          </p:cNvSpPr>
          <p:nvPr>
            <p:ph type="sldNum" sz="quarter" idx="12"/>
          </p:nvPr>
        </p:nvSpPr>
        <p:spPr/>
        <p:txBody>
          <a:bodyPr/>
          <a:lstStyle/>
          <a:p>
            <a:fld id="{37FD21F2-4C92-4C83-929E-687316751201}" type="slidenum">
              <a:rPr lang="en-US" smtClean="0"/>
              <a:t>6</a:t>
            </a:fld>
            <a:endParaRPr lang="en-US"/>
          </a:p>
        </p:txBody>
      </p:sp>
    </p:spTree>
    <p:extLst>
      <p:ext uri="{BB962C8B-B14F-4D97-AF65-F5344CB8AC3E}">
        <p14:creationId xmlns:p14="http://schemas.microsoft.com/office/powerpoint/2010/main" val="426419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289"/>
            <a:ext cx="10515600" cy="707797"/>
          </a:xfrm>
        </p:spPr>
        <p:txBody>
          <a:bodyPr>
            <a:normAutofit/>
          </a:bodyPr>
          <a:lstStyle/>
          <a:p>
            <a:r>
              <a:rPr lang="en-US" dirty="0" smtClean="0"/>
              <a:t>math and string in Shell..</a:t>
            </a:r>
            <a:endParaRPr lang="en-US" dirty="0"/>
          </a:p>
        </p:txBody>
      </p:sp>
      <p:sp>
        <p:nvSpPr>
          <p:cNvPr id="3" name="Content Placeholder 2"/>
          <p:cNvSpPr>
            <a:spLocks noGrp="1"/>
          </p:cNvSpPr>
          <p:nvPr>
            <p:ph sz="half" idx="1"/>
          </p:nvPr>
        </p:nvSpPr>
        <p:spPr>
          <a:xfrm>
            <a:off x="838200" y="1113291"/>
            <a:ext cx="2068286" cy="4351338"/>
          </a:xfrm>
        </p:spPr>
        <p:txBody>
          <a:bodyPr>
            <a:noAutofit/>
          </a:bodyPr>
          <a:lstStyle/>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0</a:t>
            </a:r>
          </a:p>
          <a:p>
            <a:pPr marL="0" indent="0">
              <a:buNone/>
            </a:pPr>
            <a:r>
              <a:rPr lang="en-US" sz="1600" dirty="0"/>
              <a:t>&gt;&gt;&gt; 2/2</a:t>
            </a:r>
          </a:p>
          <a:p>
            <a:pPr marL="0" indent="0">
              <a:buNone/>
            </a:pPr>
            <a:r>
              <a:rPr lang="en-US" sz="1600" dirty="0"/>
              <a:t>1.0</a:t>
            </a:r>
          </a:p>
          <a:p>
            <a:pPr marL="0" indent="0">
              <a:buNone/>
            </a:pPr>
            <a:r>
              <a:rPr lang="en-US" sz="1600" dirty="0"/>
              <a:t>&gt;&gt;&gt; 2//2</a:t>
            </a:r>
          </a:p>
          <a:p>
            <a:pPr marL="0" indent="0">
              <a:buNone/>
            </a:pPr>
            <a:r>
              <a:rPr lang="en-US" sz="1600" dirty="0"/>
              <a:t>1</a:t>
            </a:r>
          </a:p>
          <a:p>
            <a:pPr marL="0" indent="0">
              <a:buNone/>
            </a:pPr>
            <a:r>
              <a:rPr lang="en-US" sz="1600" dirty="0"/>
              <a:t>&gt;&gt;&gt; 2+3*4</a:t>
            </a:r>
          </a:p>
          <a:p>
            <a:pPr marL="0" indent="0">
              <a:buNone/>
            </a:pPr>
            <a:r>
              <a:rPr lang="en-US" sz="1600" dirty="0"/>
              <a:t>14</a:t>
            </a:r>
          </a:p>
          <a:p>
            <a:pPr marL="0" indent="0">
              <a:buNone/>
            </a:pPr>
            <a:r>
              <a:rPr lang="en-US" sz="1600" dirty="0"/>
              <a:t>&gt;&gt;&gt; (2+3)*4</a:t>
            </a:r>
          </a:p>
          <a:p>
            <a:pPr marL="0" indent="0">
              <a:buNone/>
            </a:pPr>
            <a:r>
              <a:rPr lang="en-US" sz="1600" dirty="0" smtClean="0"/>
              <a:t>20</a:t>
            </a:r>
          </a:p>
        </p:txBody>
      </p:sp>
      <p:sp>
        <p:nvSpPr>
          <p:cNvPr id="6" name="Content Placeholder 5"/>
          <p:cNvSpPr>
            <a:spLocks noGrp="1"/>
          </p:cNvSpPr>
          <p:nvPr>
            <p:ph sz="half" idx="2"/>
          </p:nvPr>
        </p:nvSpPr>
        <p:spPr>
          <a:xfrm>
            <a:off x="5297214" y="849086"/>
            <a:ext cx="5738648" cy="5394059"/>
          </a:xfrm>
        </p:spPr>
        <p:txBody>
          <a:bodyPr>
            <a:normAutofit fontScale="40000" lnSpcReduction="20000"/>
          </a:bodyPr>
          <a:lstStyle/>
          <a:p>
            <a:pPr marL="0" indent="0">
              <a:buNone/>
            </a:pPr>
            <a:r>
              <a:rPr lang="en-US" sz="3800" dirty="0"/>
              <a:t>&gt;&gt;&gt; str = "i am learning python"</a:t>
            </a:r>
          </a:p>
          <a:p>
            <a:pPr marL="0" indent="0">
              <a:buNone/>
            </a:pPr>
            <a:r>
              <a:rPr lang="en-US" sz="3800" dirty="0"/>
              <a:t>&gt;&gt;&gt; str</a:t>
            </a:r>
          </a:p>
          <a:p>
            <a:pPr marL="0" indent="0">
              <a:buNone/>
            </a:pPr>
            <a:r>
              <a:rPr lang="en-US" sz="3800" dirty="0"/>
              <a:t>'</a:t>
            </a:r>
            <a:r>
              <a:rPr lang="en-US" sz="3800" dirty="0" err="1"/>
              <a:t>i</a:t>
            </a:r>
            <a:r>
              <a:rPr lang="en-US" sz="3800" dirty="0"/>
              <a:t> am learning python'</a:t>
            </a:r>
          </a:p>
          <a:p>
            <a:pPr marL="0" indent="0">
              <a:buNone/>
            </a:pPr>
            <a:r>
              <a:rPr lang="en-US" sz="3800" dirty="0"/>
              <a:t>&gt;&gt;&gt; str.capitalize()</a:t>
            </a:r>
          </a:p>
          <a:p>
            <a:pPr marL="0" indent="0">
              <a:buNone/>
            </a:pPr>
            <a:r>
              <a:rPr lang="en-US" sz="3800" dirty="0"/>
              <a:t>'I am learning python'</a:t>
            </a:r>
          </a:p>
          <a:p>
            <a:pPr marL="0" indent="0">
              <a:buNone/>
            </a:pPr>
            <a:r>
              <a:rPr lang="en-US" sz="3800" dirty="0"/>
              <a:t>&gt;&gt;&gt; str.upper()</a:t>
            </a:r>
          </a:p>
          <a:p>
            <a:pPr marL="0" indent="0">
              <a:buNone/>
            </a:pPr>
            <a:r>
              <a:rPr lang="en-US" sz="3800" dirty="0"/>
              <a:t>'I AM LEARNING PYTHON'</a:t>
            </a:r>
          </a:p>
          <a:p>
            <a:pPr marL="0" indent="0">
              <a:buNone/>
            </a:pPr>
            <a:r>
              <a:rPr lang="en-US" sz="3800" dirty="0"/>
              <a:t>&gt;&gt;&gt; str.lower()</a:t>
            </a:r>
          </a:p>
          <a:p>
            <a:pPr marL="0" indent="0">
              <a:buNone/>
            </a:pPr>
            <a:r>
              <a:rPr lang="en-US" sz="3800" dirty="0"/>
              <a:t>'</a:t>
            </a:r>
            <a:r>
              <a:rPr lang="en-US" sz="3800" dirty="0" err="1"/>
              <a:t>i</a:t>
            </a:r>
            <a:r>
              <a:rPr lang="en-US" sz="3800" dirty="0"/>
              <a:t> am learning python'</a:t>
            </a:r>
          </a:p>
          <a:p>
            <a:pPr marL="0" indent="0">
              <a:buNone/>
            </a:pPr>
            <a:r>
              <a:rPr lang="en-US" sz="3800" dirty="0"/>
              <a:t>&gt;&gt;&gt; str = "I'm Learning Python"</a:t>
            </a:r>
          </a:p>
          <a:p>
            <a:pPr marL="0" indent="0">
              <a:buNone/>
            </a:pPr>
            <a:r>
              <a:rPr lang="en-US" sz="3800" dirty="0"/>
              <a:t>&gt;&gt;&gt; str.lower()</a:t>
            </a:r>
          </a:p>
          <a:p>
            <a:pPr marL="0" indent="0">
              <a:buNone/>
            </a:pPr>
            <a:r>
              <a:rPr lang="en-US" sz="3800" dirty="0"/>
              <a:t>"</a:t>
            </a:r>
            <a:r>
              <a:rPr lang="en-US" sz="3800" dirty="0" err="1"/>
              <a:t>i'm</a:t>
            </a:r>
            <a:r>
              <a:rPr lang="en-US" sz="3800" dirty="0"/>
              <a:t> learning </a:t>
            </a:r>
            <a:r>
              <a:rPr lang="en-US" sz="3800" dirty="0" smtClean="0"/>
              <a:t>python“</a:t>
            </a:r>
          </a:p>
          <a:p>
            <a:pPr marL="0" indent="0">
              <a:buNone/>
            </a:pPr>
            <a:r>
              <a:rPr lang="en-US" sz="3800" dirty="0"/>
              <a:t>&gt;&gt;&gt; </a:t>
            </a:r>
            <a:r>
              <a:rPr lang="en-US" sz="3800" dirty="0" smtClean="0"/>
              <a:t>stra </a:t>
            </a:r>
            <a:r>
              <a:rPr lang="en-US" sz="3800" dirty="0"/>
              <a:t>= " I am loving Pyton "</a:t>
            </a:r>
          </a:p>
          <a:p>
            <a:pPr marL="0" indent="0">
              <a:buNone/>
            </a:pPr>
            <a:r>
              <a:rPr lang="en-US" sz="3800" dirty="0"/>
              <a:t>&gt;&gt;&gt; stra</a:t>
            </a:r>
          </a:p>
          <a:p>
            <a:pPr marL="0" indent="0">
              <a:buNone/>
            </a:pPr>
            <a:r>
              <a:rPr lang="en-US" sz="3800" dirty="0"/>
              <a:t>' I am loving Pyton '</a:t>
            </a:r>
          </a:p>
          <a:p>
            <a:pPr marL="0" indent="0">
              <a:buNone/>
            </a:pPr>
            <a:r>
              <a:rPr lang="en-US" sz="3800" dirty="0"/>
              <a:t>&gt;&gt;&gt; </a:t>
            </a:r>
            <a:r>
              <a:rPr lang="en-US" sz="3800" dirty="0" err="1" smtClean="0"/>
              <a:t>stra.strip</a:t>
            </a:r>
            <a:r>
              <a:rPr lang="en-US" sz="3800" dirty="0" smtClean="0"/>
              <a:t>() </a:t>
            </a:r>
            <a:endParaRPr lang="en-US" sz="3800" dirty="0"/>
          </a:p>
          <a:p>
            <a:pPr marL="0" indent="0">
              <a:buNone/>
            </a:pPr>
            <a:r>
              <a:rPr lang="en-US" sz="3800" dirty="0"/>
              <a:t>'I am loving </a:t>
            </a:r>
            <a:r>
              <a:rPr lang="en-US" sz="3800" dirty="0" smtClean="0"/>
              <a:t>Pyton‘</a:t>
            </a:r>
          </a:p>
          <a:p>
            <a:pPr marL="0" indent="0">
              <a:buNone/>
            </a:pPr>
            <a:r>
              <a:rPr lang="en-US" sz="3800" dirty="0"/>
              <a:t>&gt;&gt;&gt; "Python"*</a:t>
            </a:r>
            <a:r>
              <a:rPr lang="en-US" sz="3800" dirty="0" smtClean="0"/>
              <a:t>3         '</a:t>
            </a:r>
            <a:r>
              <a:rPr lang="en-US" sz="3800" dirty="0" err="1" smtClean="0"/>
              <a:t>PythonPythonPython</a:t>
            </a:r>
            <a:r>
              <a:rPr lang="en-US" sz="3800"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7</a:t>
            </a:fld>
            <a:endParaRPr lang="en-US"/>
          </a:p>
        </p:txBody>
      </p:sp>
    </p:spTree>
    <p:extLst>
      <p:ext uri="{BB962C8B-B14F-4D97-AF65-F5344CB8AC3E}">
        <p14:creationId xmlns:p14="http://schemas.microsoft.com/office/powerpoint/2010/main" val="3123196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8</a:t>
            </a:fld>
            <a:endParaRPr lang="en-US"/>
          </a:p>
        </p:txBody>
      </p:sp>
      <p:sp>
        <p:nvSpPr>
          <p:cNvPr id="7" name="Title 1"/>
          <p:cNvSpPr txBox="1">
            <a:spLocks/>
          </p:cNvSpPr>
          <p:nvPr/>
        </p:nvSpPr>
        <p:spPr>
          <a:xfrm>
            <a:off x="838200" y="141289"/>
            <a:ext cx="10515600" cy="7077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math and string in Shell..</a:t>
            </a:r>
            <a:endParaRPr lang="en-US" dirty="0"/>
          </a:p>
        </p:txBody>
      </p:sp>
      <p:sp>
        <p:nvSpPr>
          <p:cNvPr id="8" name="TextBox 7"/>
          <p:cNvSpPr txBox="1"/>
          <p:nvPr/>
        </p:nvSpPr>
        <p:spPr>
          <a:xfrm>
            <a:off x="838200" y="971228"/>
            <a:ext cx="10197662" cy="5355312"/>
          </a:xfrm>
          <a:prstGeom prst="rect">
            <a:avLst/>
          </a:prstGeom>
          <a:noFill/>
        </p:spPr>
        <p:txBody>
          <a:bodyPr wrap="square" rtlCol="0">
            <a:spAutoFit/>
          </a:bodyPr>
          <a:lstStyle/>
          <a:p>
            <a:r>
              <a:rPr lang="en-US" dirty="0"/>
              <a:t>&gt;&gt;&gt; </a:t>
            </a:r>
            <a:r>
              <a:rPr lang="en-US" dirty="0" smtClean="0"/>
              <a:t>str </a:t>
            </a:r>
            <a:r>
              <a:rPr lang="en-US" dirty="0"/>
              <a:t>= " </a:t>
            </a:r>
            <a:r>
              <a:rPr lang="en-US" dirty="0" smtClean="0"/>
              <a:t>this                  #</a:t>
            </a:r>
            <a:r>
              <a:rPr lang="en-US" dirty="0" err="1" smtClean="0"/>
              <a:t>SyntaxError</a:t>
            </a:r>
            <a:r>
              <a:rPr lang="en-US" dirty="0"/>
              <a:t>: EOL while scanning string literal</a:t>
            </a:r>
          </a:p>
          <a:p>
            <a:r>
              <a:rPr lang="en-US" dirty="0"/>
              <a:t>&gt;&gt;&gt; str</a:t>
            </a:r>
            <a:r>
              <a:rPr lang="en-US" dirty="0" smtClean="0"/>
              <a:t> </a:t>
            </a:r>
            <a:r>
              <a:rPr lang="en-US" dirty="0"/>
              <a:t>= ''' </a:t>
            </a:r>
            <a:r>
              <a:rPr lang="en-US" dirty="0" smtClean="0"/>
              <a:t>the</a:t>
            </a:r>
            <a:endParaRPr lang="en-US" dirty="0"/>
          </a:p>
          <a:p>
            <a:r>
              <a:rPr lang="en-US" dirty="0"/>
              <a:t>multiline</a:t>
            </a:r>
          </a:p>
          <a:p>
            <a:r>
              <a:rPr lang="en-US" dirty="0"/>
              <a:t>string'''</a:t>
            </a:r>
          </a:p>
          <a:p>
            <a:r>
              <a:rPr lang="en-US" dirty="0"/>
              <a:t>&gt;&gt;&gt; </a:t>
            </a:r>
            <a:r>
              <a:rPr lang="en-US" dirty="0" err="1" smtClean="0"/>
              <a:t>str</a:t>
            </a:r>
            <a:r>
              <a:rPr lang="en-US" dirty="0" smtClean="0"/>
              <a:t>                                </a:t>
            </a:r>
          </a:p>
          <a:p>
            <a:r>
              <a:rPr lang="en-US" dirty="0" smtClean="0"/>
              <a:t> ' the\</a:t>
            </a:r>
            <a:r>
              <a:rPr lang="en-US" dirty="0" err="1" smtClean="0"/>
              <a:t>nmultiline</a:t>
            </a:r>
            <a:r>
              <a:rPr lang="en-US" dirty="0" smtClean="0"/>
              <a:t>\</a:t>
            </a:r>
            <a:r>
              <a:rPr lang="en-US" dirty="0" err="1" smtClean="0"/>
              <a:t>nstring</a:t>
            </a:r>
            <a:r>
              <a:rPr lang="en-US" dirty="0"/>
              <a:t>'</a:t>
            </a:r>
          </a:p>
          <a:p>
            <a:r>
              <a:rPr lang="en-US" dirty="0" smtClean="0"/>
              <a:t>&gt;&gt;&gt; print(str)</a:t>
            </a:r>
            <a:endParaRPr lang="en-US" dirty="0"/>
          </a:p>
          <a:p>
            <a:r>
              <a:rPr lang="en-US" dirty="0"/>
              <a:t> </a:t>
            </a:r>
            <a:r>
              <a:rPr lang="en-US" dirty="0" smtClean="0"/>
              <a:t>the</a:t>
            </a:r>
            <a:endParaRPr lang="en-US" dirty="0"/>
          </a:p>
          <a:p>
            <a:r>
              <a:rPr lang="en-US" dirty="0"/>
              <a:t>multiline</a:t>
            </a:r>
          </a:p>
          <a:p>
            <a:r>
              <a:rPr lang="en-US" dirty="0" smtClean="0"/>
              <a:t>String</a:t>
            </a:r>
          </a:p>
          <a:p>
            <a:r>
              <a:rPr lang="en-US" dirty="0"/>
              <a:t>&gt;&gt;&gt; str = "The cat sat on the mat, and the cat was happy playing with the rat on the mat"</a:t>
            </a:r>
          </a:p>
          <a:p>
            <a:r>
              <a:rPr lang="en-US" dirty="0"/>
              <a:t>&gt;&gt;&gt; </a:t>
            </a:r>
            <a:r>
              <a:rPr lang="en-US" dirty="0" err="1" smtClean="0"/>
              <a:t>len</a:t>
            </a:r>
            <a:r>
              <a:rPr lang="en-US" dirty="0" smtClean="0"/>
              <a:t>(</a:t>
            </a:r>
            <a:r>
              <a:rPr lang="en-US" dirty="0" err="1" smtClean="0"/>
              <a:t>str</a:t>
            </a:r>
            <a:r>
              <a:rPr lang="en-US" dirty="0" smtClean="0"/>
              <a:t>)                                         &gt;&gt;&gt; </a:t>
            </a:r>
            <a:r>
              <a:rPr lang="en-US" dirty="0" err="1"/>
              <a:t>str.count</a:t>
            </a:r>
            <a:r>
              <a:rPr lang="en-US" dirty="0"/>
              <a:t>("cat</a:t>
            </a:r>
            <a:r>
              <a:rPr lang="en-US" dirty="0" smtClean="0"/>
              <a:t>")  </a:t>
            </a:r>
            <a:r>
              <a:rPr lang="en-US" dirty="0"/>
              <a:t> </a:t>
            </a:r>
            <a:r>
              <a:rPr lang="en-US" dirty="0" smtClean="0"/>
              <a:t>                      &gt;&gt;&gt; print</a:t>
            </a:r>
            <a:r>
              <a:rPr lang="en-US" dirty="0"/>
              <a:t>("Length of Str: ",</a:t>
            </a:r>
            <a:r>
              <a:rPr lang="en-US" dirty="0" err="1"/>
              <a:t>len</a:t>
            </a:r>
            <a:r>
              <a:rPr lang="en-US" dirty="0"/>
              <a:t>(</a:t>
            </a:r>
            <a:r>
              <a:rPr lang="en-US" dirty="0" err="1"/>
              <a:t>str</a:t>
            </a:r>
            <a:r>
              <a:rPr lang="en-US" dirty="0" smtClean="0"/>
              <a:t>)) </a:t>
            </a:r>
          </a:p>
          <a:p>
            <a:r>
              <a:rPr lang="en-US" dirty="0" smtClean="0"/>
              <a:t>&gt;&gt;&gt; </a:t>
            </a:r>
            <a:r>
              <a:rPr lang="en-US" dirty="0"/>
              <a:t>words = </a:t>
            </a:r>
            <a:r>
              <a:rPr lang="en-US" dirty="0" err="1"/>
              <a:t>str.split</a:t>
            </a:r>
            <a:r>
              <a:rPr lang="en-US" dirty="0"/>
              <a:t>()</a:t>
            </a:r>
          </a:p>
          <a:p>
            <a:r>
              <a:rPr lang="en-US" dirty="0"/>
              <a:t>&gt;&gt;&gt; words</a:t>
            </a:r>
          </a:p>
          <a:p>
            <a:r>
              <a:rPr lang="en-US" dirty="0"/>
              <a:t>['The', 'cat', 'sat', 'on', 'the', 'mat,', 'and', 'the', 'cat', 'was', 'happy', 'playing', 'with', 'the', 'rat', 'on', 'the', 'mat']</a:t>
            </a:r>
          </a:p>
          <a:p>
            <a:r>
              <a:rPr lang="en-US" dirty="0"/>
              <a:t>&gt;&gt;&gt; type(</a:t>
            </a:r>
            <a:r>
              <a:rPr lang="en-US" dirty="0" err="1"/>
              <a:t>str</a:t>
            </a:r>
            <a:r>
              <a:rPr lang="en-US" dirty="0" smtClean="0"/>
              <a:t>) </a:t>
            </a:r>
            <a:r>
              <a:rPr lang="en-US" dirty="0"/>
              <a:t> </a:t>
            </a:r>
            <a:r>
              <a:rPr lang="en-US" dirty="0" smtClean="0"/>
              <a:t>     &gt;&gt;&gt; </a:t>
            </a:r>
            <a:r>
              <a:rPr lang="en-US" dirty="0"/>
              <a:t>type(words</a:t>
            </a:r>
            <a:r>
              <a:rPr lang="en-US" dirty="0" smtClean="0"/>
              <a:t>) </a:t>
            </a:r>
            <a:r>
              <a:rPr lang="en-US" dirty="0"/>
              <a:t> </a:t>
            </a:r>
            <a:r>
              <a:rPr lang="en-US" dirty="0" smtClean="0"/>
              <a:t>              &gt;&gt;&gt; </a:t>
            </a:r>
            <a:r>
              <a:rPr lang="en-US" dirty="0" err="1" smtClean="0"/>
              <a:t>len</a:t>
            </a:r>
            <a:r>
              <a:rPr lang="en-US" dirty="0" smtClean="0"/>
              <a:t>(words)                      </a:t>
            </a:r>
            <a:endParaRPr lang="en-US" dirty="0"/>
          </a:p>
          <a:p>
            <a:r>
              <a:rPr lang="en-US" dirty="0"/>
              <a:t>&gt;&gt;&gt; for word in words:</a:t>
            </a:r>
          </a:p>
          <a:p>
            <a:r>
              <a:rPr lang="en-US" dirty="0" smtClean="0"/>
              <a:t>              print(word</a:t>
            </a:r>
            <a:r>
              <a:rPr lang="en-US" dirty="0"/>
              <a:t>)</a:t>
            </a:r>
          </a:p>
        </p:txBody>
      </p:sp>
    </p:spTree>
    <p:extLst>
      <p:ext uri="{BB962C8B-B14F-4D97-AF65-F5344CB8AC3E}">
        <p14:creationId xmlns:p14="http://schemas.microsoft.com/office/powerpoint/2010/main" val="322853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089"/>
          </a:xfrm>
        </p:spPr>
        <p:txBody>
          <a:bodyPr/>
          <a:lstStyle/>
          <a:p>
            <a:r>
              <a:rPr lang="en-US" dirty="0" smtClean="0"/>
              <a:t>Variable &amp; Identifiers</a:t>
            </a:r>
            <a:endParaRPr lang="en-US" dirty="0"/>
          </a:p>
        </p:txBody>
      </p:sp>
      <p:sp>
        <p:nvSpPr>
          <p:cNvPr id="3" name="Content Placeholder 2"/>
          <p:cNvSpPr>
            <a:spLocks noGrp="1"/>
          </p:cNvSpPr>
          <p:nvPr>
            <p:ph sz="half" idx="1"/>
          </p:nvPr>
        </p:nvSpPr>
        <p:spPr>
          <a:xfrm>
            <a:off x="838200" y="1180214"/>
            <a:ext cx="10515600" cy="5070461"/>
          </a:xfrm>
        </p:spPr>
        <p:txBody>
          <a:bodyPr>
            <a:normAutofit fontScale="92500" lnSpcReduction="20000"/>
          </a:bodyPr>
          <a:lstStyle/>
          <a:p>
            <a:pPr marL="0" indent="0">
              <a:buNone/>
            </a:pPr>
            <a:r>
              <a:rPr lang="en-US" sz="1900" dirty="0" smtClean="0"/>
              <a:t>Identifier is a name used to identify a variable, function, class, module or other object.</a:t>
            </a:r>
          </a:p>
          <a:p>
            <a:pPr marL="0" indent="0">
              <a:buNone/>
            </a:pPr>
            <a:endParaRPr lang="en-US" sz="1900" dirty="0" smtClean="0"/>
          </a:p>
          <a:p>
            <a:pPr marL="0" indent="0">
              <a:buNone/>
            </a:pPr>
            <a:r>
              <a:rPr lang="en-US" sz="1900" dirty="0" smtClean="0"/>
              <a:t>An Identifier starts with a letter ‘A ‘ to ‘Z’ or ‘a’ to ‘z’ or an ‘_’.</a:t>
            </a:r>
          </a:p>
          <a:p>
            <a:pPr marL="0" indent="0">
              <a:buNone/>
            </a:pPr>
            <a:r>
              <a:rPr lang="en-US" sz="1900" dirty="0" smtClean="0"/>
              <a:t>Ex: str, str1, str123, _str, _latlng,_1zip,zip_code, </a:t>
            </a:r>
            <a:r>
              <a:rPr lang="en-US" sz="1900" dirty="0" err="1" smtClean="0"/>
              <a:t>lat_lng_value</a:t>
            </a:r>
            <a:endParaRPr lang="en-US" sz="1900" dirty="0" smtClean="0"/>
          </a:p>
          <a:p>
            <a:pPr marL="0" indent="0">
              <a:buNone/>
            </a:pPr>
            <a:endParaRPr lang="en-US" sz="1900" dirty="0"/>
          </a:p>
          <a:p>
            <a:pPr marL="0" indent="0">
              <a:buNone/>
            </a:pPr>
            <a:r>
              <a:rPr lang="en-US" sz="1900" dirty="0" smtClean="0"/>
              <a:t>Variable: are containers that hold values in memory. </a:t>
            </a:r>
          </a:p>
          <a:p>
            <a:pPr marL="0" indent="0">
              <a:buNone/>
            </a:pPr>
            <a:r>
              <a:rPr lang="en-US" sz="1900" dirty="0" smtClean="0"/>
              <a:t>&gt;&gt;&gt;str=“Python”   </a:t>
            </a:r>
          </a:p>
          <a:p>
            <a:pPr marL="0" indent="0">
              <a:buNone/>
            </a:pPr>
            <a:r>
              <a:rPr lang="en-US" sz="1900" dirty="0" smtClean="0"/>
              <a:t>here ‘str’ is a variable that refers to some memory address and holds value “Python”</a:t>
            </a:r>
          </a:p>
          <a:p>
            <a:pPr marL="0" indent="0">
              <a:buNone/>
            </a:pPr>
            <a:endParaRPr lang="en-US" sz="1900" dirty="0" smtClean="0"/>
          </a:p>
          <a:p>
            <a:pPr marL="0" indent="0">
              <a:buNone/>
            </a:pPr>
            <a:r>
              <a:rPr lang="en-US" sz="1900" dirty="0" smtClean="0"/>
              <a:t>&gt;&gt;&gt; type(str) </a:t>
            </a:r>
          </a:p>
          <a:p>
            <a:pPr marL="0" indent="0">
              <a:buNone/>
            </a:pPr>
            <a:r>
              <a:rPr lang="en-US" sz="1900" dirty="0" smtClean="0"/>
              <a:t>&gt;&gt;&gt; id(str) </a:t>
            </a:r>
            <a:endParaRPr lang="en-US" sz="1900" dirty="0"/>
          </a:p>
          <a:p>
            <a:pPr marL="0" indent="0">
              <a:buNone/>
            </a:pPr>
            <a:r>
              <a:rPr lang="en-US" sz="1900" dirty="0" smtClean="0"/>
              <a:t>&gt;&gt;&gt; help() #to see more about keyword etc..</a:t>
            </a:r>
          </a:p>
          <a:p>
            <a:pPr marL="0" indent="0">
              <a:buNone/>
            </a:pPr>
            <a:r>
              <a:rPr lang="en-US" sz="1900" dirty="0" smtClean="0"/>
              <a:t>&gt;&gt;&gt; </a:t>
            </a:r>
            <a:r>
              <a:rPr lang="en-US" sz="1900" dirty="0" err="1" smtClean="0"/>
              <a:t>lang</a:t>
            </a:r>
            <a:r>
              <a:rPr lang="en-US" sz="1900" dirty="0" smtClean="0"/>
              <a:t> = </a:t>
            </a:r>
            <a:r>
              <a:rPr lang="en-US" sz="1900" b="1" dirty="0" smtClean="0"/>
              <a:t>input</a:t>
            </a:r>
            <a:r>
              <a:rPr lang="en-US" sz="1900" dirty="0" smtClean="0"/>
              <a:t>(“Enter the Programming Language Name: ”)    #</a:t>
            </a:r>
            <a:r>
              <a:rPr lang="en-US" sz="1900" dirty="0" err="1" smtClean="0"/>
              <a:t>raw_input</a:t>
            </a:r>
            <a:r>
              <a:rPr lang="en-US" sz="1900" dirty="0" smtClean="0"/>
              <a:t>()</a:t>
            </a:r>
          </a:p>
          <a:p>
            <a:pPr marL="0" indent="0">
              <a:buNone/>
            </a:pPr>
            <a:r>
              <a:rPr lang="en-US" sz="1900" dirty="0" smtClean="0"/>
              <a:t>&gt;&gt;&gt; age = </a:t>
            </a:r>
            <a:r>
              <a:rPr lang="en-US" sz="1900" b="1" dirty="0" err="1" smtClean="0"/>
              <a:t>int</a:t>
            </a:r>
            <a:r>
              <a:rPr lang="en-US" sz="1900" b="1" dirty="0" smtClean="0"/>
              <a:t>(input</a:t>
            </a:r>
            <a:r>
              <a:rPr lang="en-US" sz="1900" dirty="0" smtClean="0"/>
              <a:t>(“Enter your Age: ”)    #casting type(age)</a:t>
            </a:r>
          </a:p>
          <a:p>
            <a:pPr marL="0" indent="0">
              <a:buNone/>
            </a:pPr>
            <a:r>
              <a:rPr lang="en-US" sz="1900" dirty="0"/>
              <a:t>&gt;&gt;&gt; </a:t>
            </a:r>
            <a:r>
              <a:rPr lang="en-US" sz="1900" dirty="0" err="1" smtClean="0"/>
              <a:t>regVal</a:t>
            </a:r>
            <a:r>
              <a:rPr lang="en-US" sz="1900" dirty="0" smtClean="0"/>
              <a:t> </a:t>
            </a:r>
            <a:r>
              <a:rPr lang="en-US" sz="1900" dirty="0"/>
              <a:t>= </a:t>
            </a:r>
            <a:r>
              <a:rPr lang="en-US" sz="1900" b="1" dirty="0" smtClean="0"/>
              <a:t>float(input</a:t>
            </a:r>
            <a:r>
              <a:rPr lang="en-US" sz="1900" dirty="0"/>
              <a:t>(“Enter </a:t>
            </a:r>
            <a:r>
              <a:rPr lang="en-US" sz="1900" dirty="0" smtClean="0"/>
              <a:t>Index drop:  </a:t>
            </a:r>
            <a:r>
              <a:rPr lang="en-US" sz="1900" dirty="0"/>
              <a:t>”)    #casting </a:t>
            </a:r>
            <a:r>
              <a:rPr lang="en-US" sz="1900" dirty="0" smtClean="0"/>
              <a:t>type(</a:t>
            </a:r>
            <a:r>
              <a:rPr lang="en-US" sz="1900" dirty="0" err="1" smtClean="0"/>
              <a:t>regVal</a:t>
            </a:r>
            <a:r>
              <a:rPr lang="en-US" sz="1900" dirty="0" smtClean="0"/>
              <a:t>)</a:t>
            </a:r>
            <a:endParaRPr lang="en-US" sz="1900" dirty="0"/>
          </a:p>
          <a:p>
            <a:pPr marL="0" indent="0">
              <a:buNone/>
            </a:pPr>
            <a:endParaRPr lang="en-US" sz="1900" dirty="0" smtClean="0"/>
          </a:p>
          <a:p>
            <a:pPr marL="0" indent="0">
              <a:buNone/>
            </a:pPr>
            <a:endParaRPr lang="en-US" sz="1900"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9</a:t>
            </a:fld>
            <a:endParaRPr lang="en-US"/>
          </a:p>
        </p:txBody>
      </p:sp>
    </p:spTree>
    <p:extLst>
      <p:ext uri="{BB962C8B-B14F-4D97-AF65-F5344CB8AC3E}">
        <p14:creationId xmlns:p14="http://schemas.microsoft.com/office/powerpoint/2010/main" val="191296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736</TotalTime>
  <Words>1973</Words>
  <Application>Microsoft Office PowerPoint</Application>
  <PresentationFormat>Widescreen</PresentationFormat>
  <Paragraphs>501</Paragraphs>
  <Slides>28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Arial</vt:lpstr>
      <vt:lpstr>Arial</vt:lpstr>
      <vt:lpstr>Calibri</vt:lpstr>
      <vt:lpstr>Calibri Light</vt:lpstr>
      <vt:lpstr>Consolas</vt:lpstr>
      <vt:lpstr>Verdana</vt:lpstr>
      <vt:lpstr>Office Theme</vt:lpstr>
      <vt:lpstr>1_Custom Design</vt:lpstr>
      <vt:lpstr>Custom Design</vt:lpstr>
      <vt:lpstr>PowerPoint Presentation</vt:lpstr>
      <vt:lpstr>Course Outline (Python)</vt:lpstr>
      <vt:lpstr>Introduction &amp; history:   “Python is a (scientific**) programming language that lets you work quickly and integrate systems more effectively.”</vt:lpstr>
      <vt:lpstr>Why Python?</vt:lpstr>
      <vt:lpstr>Requirement and Setups</vt:lpstr>
      <vt:lpstr>test setup …</vt:lpstr>
      <vt:lpstr>math and string in Shell..</vt:lpstr>
      <vt:lpstr>PowerPoint Presentation</vt:lpstr>
      <vt:lpstr>Variable &amp; Identifiers</vt:lpstr>
      <vt:lpstr>Standard Types</vt:lpstr>
      <vt:lpstr>Operations</vt:lpstr>
      <vt:lpstr>Operations</vt:lpstr>
      <vt:lpstr>Indentation</vt:lpstr>
      <vt:lpstr>Decision Making (If .. Elif .. Else)  </vt:lpstr>
      <vt:lpstr>Decision Making (If .. Elif .. Else)  </vt:lpstr>
      <vt:lpstr>Loops : FOR </vt:lpstr>
      <vt:lpstr>Loops : while  </vt:lpstr>
      <vt:lpstr>Sequential Data Types: LIST []</vt:lpstr>
      <vt:lpstr>Sequential Data Types: LIST []</vt:lpstr>
      <vt:lpstr>Sequential Data Types: Tuple ()</vt:lpstr>
      <vt:lpstr>Sequential Data Types: Tuple ()</vt:lpstr>
      <vt:lpstr>Dictionaries {} : key:value pair</vt:lpstr>
      <vt:lpstr>Dictionaries {}</vt:lpstr>
      <vt:lpstr>Dictionaries {}</vt:lpstr>
      <vt:lpstr>Naming Conventions (function, class)</vt:lpstr>
      <vt:lpstr>Functions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subject>Python</dc:subject>
  <dc:creator>PETERCHAPAGAIN</dc:creator>
  <cp:lastModifiedBy>PETERCHAPAGAIN</cp:lastModifiedBy>
  <cp:revision>190</cp:revision>
  <dcterms:created xsi:type="dcterms:W3CDTF">2017-03-02T02:14:36Z</dcterms:created>
  <dcterms:modified xsi:type="dcterms:W3CDTF">2017-03-15T15:48:46Z</dcterms:modified>
</cp:coreProperties>
</file>