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Ubuntu"/>
      <p:regular r:id="rId17"/>
      <p:bold r:id="rId18"/>
      <p:italic r:id="rId19"/>
      <p:boldItalic r:id="rId20"/>
    </p:embeddedFont>
    <p:embeddedFont>
      <p:font typeface="Ubuntu Medium"/>
      <p:regular r:id="rId21"/>
      <p:bold r:id="rId22"/>
      <p:italic r:id="rId23"/>
      <p:boldItalic r:id="rId24"/>
    </p:embeddedFont>
    <p:embeddedFont>
      <p:font typeface="Exo 2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boldItalic.fntdata"/><Relationship Id="rId22" Type="http://schemas.openxmlformats.org/officeDocument/2006/relationships/font" Target="fonts/UbuntuMedium-bold.fntdata"/><Relationship Id="rId21" Type="http://schemas.openxmlformats.org/officeDocument/2006/relationships/font" Target="fonts/UbuntuMedium-regular.fntdata"/><Relationship Id="rId24" Type="http://schemas.openxmlformats.org/officeDocument/2006/relationships/font" Target="fonts/UbuntuMedium-boldItalic.fntdata"/><Relationship Id="rId23" Type="http://schemas.openxmlformats.org/officeDocument/2006/relationships/font" Target="fonts/Ubuntu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Exo2-bold.fntdata"/><Relationship Id="rId25" Type="http://schemas.openxmlformats.org/officeDocument/2006/relationships/font" Target="fonts/Exo2-regular.fntdata"/><Relationship Id="rId28" Type="http://schemas.openxmlformats.org/officeDocument/2006/relationships/font" Target="fonts/Exo2-boldItalic.fntdata"/><Relationship Id="rId27" Type="http://schemas.openxmlformats.org/officeDocument/2006/relationships/font" Target="fonts/Exo2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Ubuntu-regular.fntdata"/><Relationship Id="rId16" Type="http://schemas.openxmlformats.org/officeDocument/2006/relationships/slide" Target="slides/slide10.xml"/><Relationship Id="rId19" Type="http://schemas.openxmlformats.org/officeDocument/2006/relationships/font" Target="fonts/Ubuntu-italic.fntdata"/><Relationship Id="rId18" Type="http://schemas.openxmlformats.org/officeDocument/2006/relationships/font" Target="fonts/Ubuntu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36bd59c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36bd59c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36bd59cb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936bd59cb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a510b9998_2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25a510b9998_2_2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a510b9998_2_3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5a510b9998_2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a510b9998_2_3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5a510b9998_2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36bd59cb4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936bd59cb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a510b999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5a510b999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a510b9998_2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7" name="Google Shape;157;g25a510b9998_2_3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36bd59cb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7" name="Google Shape;167;g2936bd59cb4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4" name="Google Shape;64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9" name="Google Shape;79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" name="Google Shape;80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jp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jp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type="ctrTitle"/>
          </p:nvPr>
        </p:nvSpPr>
        <p:spPr>
          <a:xfrm>
            <a:off x="265933" y="160041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37B05"/>
                </a:solidFill>
                <a:latin typeface="Ubuntu"/>
                <a:ea typeface="Ubuntu"/>
                <a:cs typeface="Ubuntu"/>
                <a:sym typeface="Ubuntu"/>
              </a:rPr>
              <a:t>CSE431: Natural Language</a:t>
            </a:r>
            <a:endParaRPr b="1" sz="3600">
              <a:solidFill>
                <a:srgbClr val="F37B0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37B05"/>
                </a:solidFill>
                <a:latin typeface="Ubuntu"/>
                <a:ea typeface="Ubuntu"/>
                <a:cs typeface="Ubuntu"/>
                <a:sym typeface="Ubuntu"/>
              </a:rPr>
              <a:t>Processing</a:t>
            </a:r>
            <a:endParaRPr b="1" sz="3600">
              <a:solidFill>
                <a:srgbClr val="F37B0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Ubuntu"/>
                <a:ea typeface="Ubuntu"/>
                <a:cs typeface="Ubuntu"/>
                <a:sym typeface="Ubuntu"/>
              </a:rPr>
              <a:t>Individual Presentation</a:t>
            </a:r>
            <a:endParaRPr b="1"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6" name="Google Shape;96;p24"/>
          <p:cNvSpPr txBox="1"/>
          <p:nvPr>
            <p:ph idx="1" type="subTitle"/>
          </p:nvPr>
        </p:nvSpPr>
        <p:spPr>
          <a:xfrm>
            <a:off x="204875" y="3767488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Name: Ashabul Yamin Raad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ID: 23141088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Section: 02</a:t>
            </a:r>
            <a:endParaRPr b="1" sz="1400">
              <a:solidFill>
                <a:schemeClr val="dk1"/>
              </a:solidFill>
            </a:endParaRPr>
          </a:p>
        </p:txBody>
      </p:sp>
      <p:pic>
        <p:nvPicPr>
          <p:cNvPr id="97" name="Google Shape;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599" y="583400"/>
            <a:ext cx="1108476" cy="101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3308400" y="1705675"/>
            <a:ext cx="25272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37B05"/>
                </a:solidFill>
              </a:rPr>
              <a:t>Thank You</a:t>
            </a:r>
            <a:endParaRPr b="1" sz="3600">
              <a:solidFill>
                <a:srgbClr val="F37B0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/>
        </p:nvSpPr>
        <p:spPr>
          <a:xfrm>
            <a:off x="1858350" y="717350"/>
            <a:ext cx="542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37B05"/>
                </a:solidFill>
                <a:latin typeface="Ubuntu"/>
                <a:ea typeface="Ubuntu"/>
                <a:cs typeface="Ubuntu"/>
                <a:sym typeface="Ubuntu"/>
              </a:rPr>
              <a:t>Bengali Speech Recognition</a:t>
            </a:r>
            <a:endParaRPr b="1" sz="3000">
              <a:solidFill>
                <a:srgbClr val="F37B0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" name="Google Shape;103;p25"/>
          <p:cNvSpPr txBox="1"/>
          <p:nvPr/>
        </p:nvSpPr>
        <p:spPr>
          <a:xfrm>
            <a:off x="1858350" y="1380625"/>
            <a:ext cx="5427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A double layered LSTM-RNN approach</a:t>
            </a:r>
            <a:endParaRPr sz="210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04" name="Google Shape;104;p25"/>
          <p:cNvSpPr txBox="1"/>
          <p:nvPr/>
        </p:nvSpPr>
        <p:spPr>
          <a:xfrm>
            <a:off x="834900" y="2571750"/>
            <a:ext cx="7474200" cy="12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Reference</a:t>
            </a:r>
            <a:endParaRPr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M. M. H. Nahid, B. Purkaystha and M. S. Islam, "Bengali speech recognition: A double layered LSTM-RNN approach," 2017 20th International Conference of Computer and Information Technology (ICCIT), Dhaka, Bangladesh, 2017, pp. 1-6, doi: 10.1109/ICCITECHN.2017.8281848.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5" name="Google Shape;1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3074" y="91575"/>
            <a:ext cx="553569" cy="5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26"/>
          <p:cNvCxnSpPr/>
          <p:nvPr/>
        </p:nvCxnSpPr>
        <p:spPr>
          <a:xfrm flipH="1" rot="10800000">
            <a:off x="-7650" y="455773"/>
            <a:ext cx="9162600" cy="2100"/>
          </a:xfrm>
          <a:prstGeom prst="straightConnector1">
            <a:avLst/>
          </a:prstGeom>
          <a:noFill/>
          <a:ln cap="flat" cmpd="sng" w="28575">
            <a:solidFill>
              <a:srgbClr val="F37B0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26"/>
          <p:cNvSpPr txBox="1"/>
          <p:nvPr/>
        </p:nvSpPr>
        <p:spPr>
          <a:xfrm>
            <a:off x="0" y="26975"/>
            <a:ext cx="1625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" sz="1900">
                <a:latin typeface="Exo 2"/>
                <a:ea typeface="Exo 2"/>
                <a:cs typeface="Exo 2"/>
                <a:sym typeface="Exo 2"/>
              </a:rPr>
              <a:t>Introduction</a:t>
            </a:r>
            <a:endParaRPr b="1" i="0" sz="1900" u="none" cap="none" strike="noStrik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descr="Research with solid fill" id="112" name="Google Shape;11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5397" y="77496"/>
            <a:ext cx="375978" cy="375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188" y="804351"/>
            <a:ext cx="8043628" cy="353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93834" y="26975"/>
            <a:ext cx="409788" cy="37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/>
        </p:nvSpPr>
        <p:spPr>
          <a:xfrm>
            <a:off x="0" y="27325"/>
            <a:ext cx="144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" sz="1900">
                <a:latin typeface="Exo 2"/>
                <a:ea typeface="Exo 2"/>
                <a:cs typeface="Exo 2"/>
                <a:sym typeface="Exo 2"/>
              </a:rPr>
              <a:t>Challenges</a:t>
            </a:r>
            <a:endParaRPr b="1" i="0" sz="1900" u="none" cap="none" strike="noStrik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9900" y="109813"/>
            <a:ext cx="341750" cy="312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7"/>
          <p:cNvCxnSpPr/>
          <p:nvPr/>
        </p:nvCxnSpPr>
        <p:spPr>
          <a:xfrm flipH="1" rot="10800000">
            <a:off x="-7650" y="455773"/>
            <a:ext cx="9162600" cy="2100"/>
          </a:xfrm>
          <a:prstGeom prst="straightConnector1">
            <a:avLst/>
          </a:prstGeom>
          <a:noFill/>
          <a:ln cap="flat" cmpd="sng" w="28575">
            <a:solidFill>
              <a:srgbClr val="F37B0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2" name="Google Shape;12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775" y="1203526"/>
            <a:ext cx="4374050" cy="273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93834" y="26975"/>
            <a:ext cx="409788" cy="3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/>
        </p:nvSpPr>
        <p:spPr>
          <a:xfrm>
            <a:off x="274725" y="1789500"/>
            <a:ext cx="37470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Inherent complexity of the language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Bengali words are intricate, and there is a dearth of comprehensive data to train effective recognition models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/>
        </p:nvSpPr>
        <p:spPr>
          <a:xfrm>
            <a:off x="0" y="27300"/>
            <a:ext cx="2029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" sz="1900">
                <a:latin typeface="Exo 2"/>
                <a:ea typeface="Exo 2"/>
                <a:cs typeface="Exo 2"/>
                <a:sym typeface="Exo 2"/>
              </a:rPr>
              <a:t>LSTM Approach</a:t>
            </a:r>
            <a:endParaRPr b="1" i="0" sz="1900" u="none" cap="none" strike="noStrik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130" name="Google Shape;13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800" y="109788"/>
            <a:ext cx="341750" cy="312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8"/>
          <p:cNvCxnSpPr/>
          <p:nvPr/>
        </p:nvCxnSpPr>
        <p:spPr>
          <a:xfrm flipH="1" rot="10800000">
            <a:off x="-7650" y="455773"/>
            <a:ext cx="9162600" cy="2100"/>
          </a:xfrm>
          <a:prstGeom prst="straightConnector1">
            <a:avLst/>
          </a:prstGeom>
          <a:noFill/>
          <a:ln cap="flat" cmpd="sng" w="28575">
            <a:solidFill>
              <a:srgbClr val="F37B0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2" name="Google Shape;13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650" y="1246738"/>
            <a:ext cx="4261350" cy="2650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93834" y="26975"/>
            <a:ext cx="409788" cy="3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/>
          <p:nvPr/>
        </p:nvSpPr>
        <p:spPr>
          <a:xfrm>
            <a:off x="4960325" y="1816213"/>
            <a:ext cx="35028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Long Short-Term Memory (LSTM), a specialized type of recurrent neural network.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Particularly well-suited for handling variable-length sequences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/>
        </p:nvSpPr>
        <p:spPr>
          <a:xfrm>
            <a:off x="0" y="27300"/>
            <a:ext cx="1541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" sz="1900">
                <a:latin typeface="Exo 2"/>
                <a:ea typeface="Exo 2"/>
                <a:cs typeface="Exo 2"/>
                <a:sym typeface="Exo 2"/>
              </a:rPr>
              <a:t>Limitations</a:t>
            </a:r>
            <a:endParaRPr b="1" i="0" sz="1900" u="none" cap="none" strike="noStrik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140" name="Google Shape;14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1400" y="109776"/>
            <a:ext cx="341750" cy="312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29"/>
          <p:cNvCxnSpPr/>
          <p:nvPr/>
        </p:nvCxnSpPr>
        <p:spPr>
          <a:xfrm flipH="1" rot="10800000">
            <a:off x="-7650" y="455773"/>
            <a:ext cx="9162600" cy="2100"/>
          </a:xfrm>
          <a:prstGeom prst="straightConnector1">
            <a:avLst/>
          </a:prstGeom>
          <a:noFill/>
          <a:ln cap="flat" cmpd="sng" w="28575">
            <a:solidFill>
              <a:srgbClr val="F37B0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2" name="Google Shape;14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1725" y="1289900"/>
            <a:ext cx="4870551" cy="25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93834" y="26975"/>
            <a:ext cx="409788" cy="3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 txBox="1"/>
          <p:nvPr/>
        </p:nvSpPr>
        <p:spPr>
          <a:xfrm>
            <a:off x="358675" y="1121800"/>
            <a:ext cx="3350100" cy="3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HMMs were also effective in modeling the acoustic features and a small set of phonemes that make up words in various languages.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Traditional models like HMM have practical limitations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To address this issue, Gaussian Mixture Models (GMM) were combined with HMM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Google Shape;149;p30"/>
          <p:cNvCxnSpPr/>
          <p:nvPr/>
        </p:nvCxnSpPr>
        <p:spPr>
          <a:xfrm flipH="1" rot="10800000">
            <a:off x="-7650" y="455773"/>
            <a:ext cx="9162600" cy="2100"/>
          </a:xfrm>
          <a:prstGeom prst="straightConnector1">
            <a:avLst/>
          </a:prstGeom>
          <a:noFill/>
          <a:ln cap="flat" cmpd="sng" w="28575">
            <a:solidFill>
              <a:srgbClr val="F37B0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p30"/>
          <p:cNvSpPr txBox="1"/>
          <p:nvPr/>
        </p:nvSpPr>
        <p:spPr>
          <a:xfrm>
            <a:off x="0" y="44125"/>
            <a:ext cx="2175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" sz="1900">
                <a:latin typeface="Exo 2"/>
                <a:ea typeface="Exo 2"/>
                <a:cs typeface="Exo 2"/>
                <a:sym typeface="Exo 2"/>
              </a:rPr>
              <a:t>Future Prospects</a:t>
            </a:r>
            <a:r>
              <a:rPr b="1" i="0" lang="en" sz="1900" u="none" cap="none" strike="noStrik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             </a:t>
            </a:r>
            <a:endParaRPr b="1" i="0" sz="1900" u="none" cap="none" strike="noStrik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151" name="Google Shape;1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000" y="128050"/>
            <a:ext cx="309149" cy="30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550" y="1086552"/>
            <a:ext cx="4662949" cy="29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93834" y="26975"/>
            <a:ext cx="409788" cy="3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0"/>
          <p:cNvSpPr txBox="1"/>
          <p:nvPr/>
        </p:nvSpPr>
        <p:spPr>
          <a:xfrm>
            <a:off x="5143500" y="1148550"/>
            <a:ext cx="3212700" cy="28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Deep neural networks are likely to perform exceptionally well in Bengali speech recognition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In this study, the Bengali words are divided into frames, each containing 13 mel-frequency cepstral coefficients (MFCC)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Trained a deep LSTM model to recognize the most probable phonemes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31"/>
          <p:cNvCxnSpPr/>
          <p:nvPr/>
        </p:nvCxnSpPr>
        <p:spPr>
          <a:xfrm flipH="1" rot="10800000">
            <a:off x="-7650" y="455773"/>
            <a:ext cx="9162600" cy="2100"/>
          </a:xfrm>
          <a:prstGeom prst="straightConnector1">
            <a:avLst/>
          </a:prstGeom>
          <a:noFill/>
          <a:ln cap="flat" cmpd="sng" w="28575">
            <a:solidFill>
              <a:srgbClr val="F37B0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p31"/>
          <p:cNvSpPr txBox="1"/>
          <p:nvPr/>
        </p:nvSpPr>
        <p:spPr>
          <a:xfrm>
            <a:off x="0" y="44125"/>
            <a:ext cx="1968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" sz="1900">
                <a:latin typeface="Exo 2"/>
                <a:ea typeface="Exo 2"/>
                <a:cs typeface="Exo 2"/>
                <a:sym typeface="Exo 2"/>
              </a:rPr>
              <a:t>Result </a:t>
            </a:r>
            <a:r>
              <a:rPr b="1" i="0" lang="en" sz="1900" u="none" cap="none" strike="noStrik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Analysis             </a:t>
            </a:r>
            <a:endParaRPr b="1" i="0" sz="1900" u="none" cap="none" strike="noStrik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descr="Research with solid fill" id="161" name="Google Shape;16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8889" y="94646"/>
            <a:ext cx="375978" cy="375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1692" y="587373"/>
            <a:ext cx="5235751" cy="438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93834" y="26975"/>
            <a:ext cx="409788" cy="3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1"/>
          <p:cNvSpPr txBox="1"/>
          <p:nvPr/>
        </p:nvSpPr>
        <p:spPr>
          <a:xfrm>
            <a:off x="427375" y="1541550"/>
            <a:ext cx="2884500" cy="20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Achieved a word detection error rate of 13.2%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Phoneme detection error rate of 28.7%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Results are based on Bangla-Real-Number audio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dataset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Google Shape;169;p32"/>
          <p:cNvCxnSpPr/>
          <p:nvPr/>
        </p:nvCxnSpPr>
        <p:spPr>
          <a:xfrm flipH="1" rot="10800000">
            <a:off x="-7650" y="455773"/>
            <a:ext cx="9162600" cy="2100"/>
          </a:xfrm>
          <a:prstGeom prst="straightConnector1">
            <a:avLst/>
          </a:prstGeom>
          <a:noFill/>
          <a:ln cap="flat" cmpd="sng" w="28575">
            <a:solidFill>
              <a:srgbClr val="F37B0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p32"/>
          <p:cNvSpPr txBox="1"/>
          <p:nvPr/>
        </p:nvSpPr>
        <p:spPr>
          <a:xfrm>
            <a:off x="0" y="44125"/>
            <a:ext cx="1968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" sz="1900">
                <a:latin typeface="Exo 2"/>
                <a:ea typeface="Exo 2"/>
                <a:cs typeface="Exo 2"/>
                <a:sym typeface="Exo 2"/>
              </a:rPr>
              <a:t>Conclusion</a:t>
            </a:r>
            <a:endParaRPr b="1" i="0" sz="1900" u="none" cap="none" strike="noStrik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171" name="Google Shape;1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3834" y="26975"/>
            <a:ext cx="409788" cy="3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/>
          <p:nvPr/>
        </p:nvSpPr>
        <p:spPr>
          <a:xfrm>
            <a:off x="1284600" y="1282075"/>
            <a:ext cx="6578100" cy="20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The work opens the door to more efficient and accurate Bengali speech recognition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educes the communication gap between humans and machines in this complex and linguistically rich language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bility to harness the power of Long Short-Term Memory (LSTM) networks, which have proven to be exceptionally well-suited for recognizing individual Bengali words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