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413" r:id="rId1"/>
  </p:sldMasterIdLst>
  <p:notesMasterIdLst>
    <p:notesMasterId r:id="rId40"/>
  </p:notesMasterIdLst>
  <p:sldIdLst>
    <p:sldId id="353" r:id="rId2"/>
    <p:sldId id="257" r:id="rId3"/>
    <p:sldId id="258" r:id="rId4"/>
    <p:sldId id="354" r:id="rId5"/>
    <p:sldId id="362" r:id="rId6"/>
    <p:sldId id="363" r:id="rId7"/>
    <p:sldId id="323" r:id="rId8"/>
    <p:sldId id="365" r:id="rId9"/>
    <p:sldId id="364" r:id="rId10"/>
    <p:sldId id="366" r:id="rId11"/>
    <p:sldId id="367" r:id="rId12"/>
    <p:sldId id="328" r:id="rId13"/>
    <p:sldId id="369" r:id="rId14"/>
    <p:sldId id="325" r:id="rId15"/>
    <p:sldId id="370" r:id="rId16"/>
    <p:sldId id="330" r:id="rId17"/>
    <p:sldId id="372" r:id="rId18"/>
    <p:sldId id="359" r:id="rId19"/>
    <p:sldId id="277" r:id="rId20"/>
    <p:sldId id="373" r:id="rId21"/>
    <p:sldId id="357" r:id="rId22"/>
    <p:sldId id="374" r:id="rId23"/>
    <p:sldId id="336" r:id="rId24"/>
    <p:sldId id="375" r:id="rId25"/>
    <p:sldId id="280" r:id="rId26"/>
    <p:sldId id="376" r:id="rId27"/>
    <p:sldId id="337" r:id="rId28"/>
    <p:sldId id="377" r:id="rId29"/>
    <p:sldId id="378" r:id="rId30"/>
    <p:sldId id="341" r:id="rId31"/>
    <p:sldId id="342" r:id="rId32"/>
    <p:sldId id="379" r:id="rId33"/>
    <p:sldId id="358" r:id="rId34"/>
    <p:sldId id="380" r:id="rId35"/>
    <p:sldId id="361" r:id="rId36"/>
    <p:sldId id="351" r:id="rId37"/>
    <p:sldId id="382" r:id="rId38"/>
    <p:sldId id="295" r:id="rId39"/>
  </p:sldIdLst>
  <p:sldSz cx="9144000" cy="6858000" type="screen4x3"/>
  <p:notesSz cx="6858000" cy="9144000"/>
  <p:defaultTextStyle>
    <a:defPPr>
      <a:defRPr lang="en-GB"/>
    </a:defPPr>
    <a:lvl1pPr algn="l" defTabSz="457200" rtl="0" fontAlgn="base">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87634" autoAdjust="0"/>
  </p:normalViewPr>
  <p:slideViewPr>
    <p:cSldViewPr>
      <p:cViewPr varScale="1">
        <p:scale>
          <a:sx n="76" d="100"/>
          <a:sy n="76" d="100"/>
        </p:scale>
        <p:origin x="157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AutoShape 1">
            <a:extLst>
              <a:ext uri="{FF2B5EF4-FFF2-40B4-BE49-F238E27FC236}">
                <a16:creationId xmlns:a16="http://schemas.microsoft.com/office/drawing/2014/main" id="{6A6F2350-5225-45FE-A7FF-BE16392DD3C5}"/>
              </a:ext>
            </a:extLst>
          </p:cNvPr>
          <p:cNvSpPr>
            <a:spLocks noChangeArrowheads="1"/>
          </p:cNvSpPr>
          <p:nvPr/>
        </p:nvSpPr>
        <p:spPr bwMode="auto">
          <a:xfrm>
            <a:off x="0" y="0"/>
            <a:ext cx="6858000" cy="9144000"/>
          </a:xfrm>
          <a:prstGeom prst="roundRect">
            <a:avLst>
              <a:gd name="adj" fmla="val 23"/>
            </a:avLst>
          </a:prstGeom>
          <a:solidFill>
            <a:srgbClr val="FFFFFF"/>
          </a:solidFill>
          <a:ln>
            <a:noFill/>
          </a:ln>
        </p:spPr>
        <p:txBody>
          <a:bodyPr wrap="none" anchor="ctr"/>
          <a:lstStyle>
            <a:lvl1pPr eaLnBrk="0" hangingPunct="0">
              <a:defRPr>
                <a:solidFill>
                  <a:schemeClr val="bg1"/>
                </a:solidFill>
                <a:latin typeface="Arial" charset="0"/>
                <a:cs typeface="Arial" charset="0"/>
              </a:defRPr>
            </a:lvl1pPr>
            <a:lvl2pPr marL="742950" indent="-285750" eaLnBrk="0" hangingPunct="0">
              <a:defRPr>
                <a:solidFill>
                  <a:schemeClr val="bg1"/>
                </a:solidFill>
                <a:latin typeface="Arial" charset="0"/>
                <a:cs typeface="Arial" charset="0"/>
              </a:defRPr>
            </a:lvl2pPr>
            <a:lvl3pPr marL="1143000" indent="-228600" eaLnBrk="0" hangingPunct="0">
              <a:defRPr>
                <a:solidFill>
                  <a:schemeClr val="bg1"/>
                </a:solidFill>
                <a:latin typeface="Arial" charset="0"/>
                <a:cs typeface="Arial" charset="0"/>
              </a:defRPr>
            </a:lvl3pPr>
            <a:lvl4pPr marL="1600200" indent="-228600" eaLnBrk="0" hangingPunct="0">
              <a:defRPr>
                <a:solidFill>
                  <a:schemeClr val="bg1"/>
                </a:solidFill>
                <a:latin typeface="Arial" charset="0"/>
                <a:cs typeface="Arial" charset="0"/>
              </a:defRPr>
            </a:lvl4pPr>
            <a:lvl5pPr marL="2057400" indent="-228600" eaLnBrk="0" hangingPunct="0">
              <a:defRPr>
                <a:solidFill>
                  <a:schemeClr val="bg1"/>
                </a:solidFill>
                <a:latin typeface="Arial" charset="0"/>
                <a:cs typeface="Arial" charset="0"/>
              </a:defRPr>
            </a:lvl5pPr>
            <a:lvl6pPr marL="2514600" indent="-228600" defTabSz="457200" eaLnBrk="0" fontAlgn="base" hangingPunct="0">
              <a:spcBef>
                <a:spcPct val="0"/>
              </a:spcBef>
              <a:spcAft>
                <a:spcPct val="0"/>
              </a:spcAft>
              <a:defRPr>
                <a:solidFill>
                  <a:schemeClr val="bg1"/>
                </a:solidFill>
                <a:latin typeface="Arial" charset="0"/>
                <a:cs typeface="Arial" charset="0"/>
              </a:defRPr>
            </a:lvl6pPr>
            <a:lvl7pPr marL="2971800" indent="-228600" defTabSz="457200" eaLnBrk="0" fontAlgn="base" hangingPunct="0">
              <a:spcBef>
                <a:spcPct val="0"/>
              </a:spcBef>
              <a:spcAft>
                <a:spcPct val="0"/>
              </a:spcAft>
              <a:defRPr>
                <a:solidFill>
                  <a:schemeClr val="bg1"/>
                </a:solidFill>
                <a:latin typeface="Arial" charset="0"/>
                <a:cs typeface="Arial" charset="0"/>
              </a:defRPr>
            </a:lvl7pPr>
            <a:lvl8pPr marL="3429000" indent="-228600" defTabSz="457200" eaLnBrk="0" fontAlgn="base" hangingPunct="0">
              <a:spcBef>
                <a:spcPct val="0"/>
              </a:spcBef>
              <a:spcAft>
                <a:spcPct val="0"/>
              </a:spcAft>
              <a:defRPr>
                <a:solidFill>
                  <a:schemeClr val="bg1"/>
                </a:solidFill>
                <a:latin typeface="Arial" charset="0"/>
                <a:cs typeface="Arial" charset="0"/>
              </a:defRPr>
            </a:lvl8pPr>
            <a:lvl9pPr marL="3886200" indent="-228600" defTabSz="457200" eaLnBrk="0" fontAlgn="base" hangingPunct="0">
              <a:spcBef>
                <a:spcPct val="0"/>
              </a:spcBef>
              <a:spcAft>
                <a:spcPct val="0"/>
              </a:spcAft>
              <a:defRPr>
                <a:solidFill>
                  <a:schemeClr val="bg1"/>
                </a:solidFill>
                <a:latin typeface="Arial" charset="0"/>
                <a:cs typeface="Arial" charset="0"/>
              </a:defRPr>
            </a:lvl9pPr>
          </a:lstStyle>
          <a:p>
            <a:pPr eaLnBrk="1" hangingPunct="1">
              <a:lnSpc>
                <a:spcPct val="93000"/>
              </a:lnSpc>
              <a:buClr>
                <a:srgbClr val="000000"/>
              </a:buClr>
              <a:buSzPct val="100000"/>
              <a:buFont typeface="Arial" charset="0"/>
              <a:buNone/>
              <a:defRPr/>
            </a:pPr>
            <a:endParaRPr lang="en-US" altLang="en-US" dirty="0"/>
          </a:p>
        </p:txBody>
      </p:sp>
      <p:sp>
        <p:nvSpPr>
          <p:cNvPr id="3074" name="Rectangle 2">
            <a:extLst>
              <a:ext uri="{FF2B5EF4-FFF2-40B4-BE49-F238E27FC236}">
                <a16:creationId xmlns:a16="http://schemas.microsoft.com/office/drawing/2014/main" id="{E3DE5FC6-6E0B-4152-9D93-53CF1A3AAC72}"/>
              </a:ext>
            </a:extLst>
          </p:cNvPr>
          <p:cNvSpPr>
            <a:spLocks noGrp="1" noChangeArrowheads="1"/>
          </p:cNvSpPr>
          <p:nvPr>
            <p:ph type="hdr"/>
          </p:nvPr>
        </p:nvSpPr>
        <p:spPr bwMode="auto">
          <a:xfrm>
            <a:off x="0" y="0"/>
            <a:ext cx="2970213"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nSpc>
                <a:spcPct val="100000"/>
              </a:lnSpc>
              <a:buClr>
                <a:srgbClr val="000000"/>
              </a:buClr>
              <a:buSzPct val="45000"/>
              <a:buFont typeface="StarSymbol" charset="0"/>
              <a:buNone/>
              <a:tabLst>
                <a:tab pos="723900" algn="l"/>
                <a:tab pos="1447800" algn="l"/>
                <a:tab pos="2171700" algn="l"/>
                <a:tab pos="2895600" algn="l"/>
              </a:tabLst>
              <a:defRPr sz="1200">
                <a:solidFill>
                  <a:srgbClr val="000000"/>
                </a:solidFill>
                <a:latin typeface="Times New Roman" pitchFamily="18" charset="0"/>
                <a:ea typeface="Arial Unicode MS" pitchFamily="34" charset="-128"/>
                <a:cs typeface="Arial Unicode MS" pitchFamily="34" charset="-128"/>
              </a:defRPr>
            </a:lvl1pPr>
          </a:lstStyle>
          <a:p>
            <a:pPr>
              <a:defRPr/>
            </a:pPr>
            <a:endParaRPr lang="en-GB"/>
          </a:p>
        </p:txBody>
      </p:sp>
      <p:sp>
        <p:nvSpPr>
          <p:cNvPr id="3075" name="Rectangle 3">
            <a:extLst>
              <a:ext uri="{FF2B5EF4-FFF2-40B4-BE49-F238E27FC236}">
                <a16:creationId xmlns:a16="http://schemas.microsoft.com/office/drawing/2014/main" id="{C0D64D68-B1F4-44F5-856E-B43DC224FE0A}"/>
              </a:ext>
            </a:extLst>
          </p:cNvPr>
          <p:cNvSpPr>
            <a:spLocks noGrp="1" noChangeArrowheads="1"/>
          </p:cNvSpPr>
          <p:nvPr>
            <p:ph type="dt"/>
          </p:nvPr>
        </p:nvSpPr>
        <p:spPr bwMode="auto">
          <a:xfrm>
            <a:off x="3884613" y="0"/>
            <a:ext cx="2970212"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lnSpc>
                <a:spcPct val="100000"/>
              </a:lnSpc>
              <a:buClr>
                <a:srgbClr val="000000"/>
              </a:buClr>
              <a:buSzPct val="45000"/>
              <a:buFont typeface="StarSymbol" charset="0"/>
              <a:buNone/>
              <a:tabLst>
                <a:tab pos="723900" algn="l"/>
                <a:tab pos="1447800" algn="l"/>
                <a:tab pos="2171700" algn="l"/>
                <a:tab pos="2895600" algn="l"/>
              </a:tabLst>
              <a:defRPr sz="1200">
                <a:solidFill>
                  <a:srgbClr val="000000"/>
                </a:solidFill>
                <a:latin typeface="Times New Roman" pitchFamily="18" charset="0"/>
                <a:ea typeface="Arial Unicode MS" pitchFamily="34" charset="-128"/>
                <a:cs typeface="Arial Unicode MS" pitchFamily="34" charset="-128"/>
              </a:defRPr>
            </a:lvl1pPr>
          </a:lstStyle>
          <a:p>
            <a:pPr>
              <a:defRPr/>
            </a:pPr>
            <a:endParaRPr lang="en-GB"/>
          </a:p>
        </p:txBody>
      </p:sp>
      <p:sp>
        <p:nvSpPr>
          <p:cNvPr id="39941" name="Rectangle 4">
            <a:extLst>
              <a:ext uri="{FF2B5EF4-FFF2-40B4-BE49-F238E27FC236}">
                <a16:creationId xmlns:a16="http://schemas.microsoft.com/office/drawing/2014/main" id="{367167F2-2069-433C-96C5-4F8D2A52AFE1}"/>
              </a:ext>
            </a:extLst>
          </p:cNvPr>
          <p:cNvSpPr>
            <a:spLocks noGrp="1" noRot="1" noChangeAspect="1" noChangeArrowheads="1"/>
          </p:cNvSpPr>
          <p:nvPr>
            <p:ph type="sldImg"/>
          </p:nvPr>
        </p:nvSpPr>
        <p:spPr bwMode="auto">
          <a:xfrm>
            <a:off x="1143000" y="685800"/>
            <a:ext cx="4570413" cy="3427413"/>
          </a:xfrm>
          <a:prstGeom prst="rect">
            <a:avLst/>
          </a:prstGeom>
          <a:solidFill>
            <a:srgbClr val="FFFFFF"/>
          </a:solidFill>
          <a:ln w="9360">
            <a:solidFill>
              <a:srgbClr val="000000"/>
            </a:solidFill>
            <a:miter lim="800000"/>
            <a:headEnd/>
            <a:tailEnd/>
          </a:ln>
        </p:spPr>
      </p:sp>
      <p:sp>
        <p:nvSpPr>
          <p:cNvPr id="3077" name="Rectangle 5">
            <a:extLst>
              <a:ext uri="{FF2B5EF4-FFF2-40B4-BE49-F238E27FC236}">
                <a16:creationId xmlns:a16="http://schemas.microsoft.com/office/drawing/2014/main" id="{80F50D01-9A03-49AE-8849-76833B8F5481}"/>
              </a:ext>
            </a:extLst>
          </p:cNvPr>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3078" name="Rectangle 6">
            <a:extLst>
              <a:ext uri="{FF2B5EF4-FFF2-40B4-BE49-F238E27FC236}">
                <a16:creationId xmlns:a16="http://schemas.microsoft.com/office/drawing/2014/main" id="{36A4647C-D7A1-4A06-86D5-3B38843AB501}"/>
              </a:ext>
            </a:extLst>
          </p:cNvPr>
          <p:cNvSpPr>
            <a:spLocks noGrp="1" noChangeArrowheads="1"/>
          </p:cNvSpPr>
          <p:nvPr>
            <p:ph type="ftr"/>
          </p:nvPr>
        </p:nvSpPr>
        <p:spPr bwMode="auto">
          <a:xfrm>
            <a:off x="0" y="8685213"/>
            <a:ext cx="2970213"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nSpc>
                <a:spcPct val="100000"/>
              </a:lnSpc>
              <a:buClr>
                <a:srgbClr val="000000"/>
              </a:buClr>
              <a:buSzPct val="45000"/>
              <a:buFont typeface="StarSymbol" charset="0"/>
              <a:buNone/>
              <a:tabLst>
                <a:tab pos="723900" algn="l"/>
                <a:tab pos="1447800" algn="l"/>
                <a:tab pos="2171700" algn="l"/>
                <a:tab pos="2895600" algn="l"/>
              </a:tabLst>
              <a:defRPr sz="1200">
                <a:solidFill>
                  <a:srgbClr val="000000"/>
                </a:solidFill>
                <a:latin typeface="Times New Roman" pitchFamily="18" charset="0"/>
                <a:ea typeface="Arial Unicode MS" pitchFamily="34" charset="-128"/>
                <a:cs typeface="Arial Unicode MS" pitchFamily="34" charset="-128"/>
              </a:defRPr>
            </a:lvl1pPr>
          </a:lstStyle>
          <a:p>
            <a:pPr>
              <a:defRPr/>
            </a:pPr>
            <a:endParaRPr lang="en-GB"/>
          </a:p>
        </p:txBody>
      </p:sp>
      <p:sp>
        <p:nvSpPr>
          <p:cNvPr id="3079" name="Rectangle 7">
            <a:extLst>
              <a:ext uri="{FF2B5EF4-FFF2-40B4-BE49-F238E27FC236}">
                <a16:creationId xmlns:a16="http://schemas.microsoft.com/office/drawing/2014/main" id="{EA73015D-C6DE-46C9-8737-C8EA51B5835A}"/>
              </a:ext>
            </a:extLst>
          </p:cNvPr>
          <p:cNvSpPr>
            <a:spLocks noGrp="1" noChangeArrowheads="1"/>
          </p:cNvSpPr>
          <p:nvPr>
            <p:ph type="sldNum"/>
          </p:nvPr>
        </p:nvSpPr>
        <p:spPr bwMode="auto">
          <a:xfrm>
            <a:off x="3884613" y="8685213"/>
            <a:ext cx="2970212"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
                <a:srgbClr val="000000"/>
              </a:buClr>
              <a:buSzPct val="45000"/>
              <a:buFont typeface="StarSymbol" charset="0"/>
              <a:buNone/>
              <a:tabLst>
                <a:tab pos="723900" algn="l"/>
                <a:tab pos="1447800" algn="l"/>
                <a:tab pos="2171700" algn="l"/>
                <a:tab pos="2895600" algn="l"/>
              </a:tabLst>
              <a:defRPr sz="12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C99B9C32-89B5-41BD-8F19-9C2C92B6F40E}"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4CDDBE4B-BF7D-4ED0-BF95-119B915ED1B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9B7C94CE-6632-4F97-B363-5C6E4301EAA4}" type="slidenum">
              <a:rPr lang="en-GB" altLang="en-US">
                <a:solidFill>
                  <a:srgbClr val="000000"/>
                </a:solidFill>
                <a:latin typeface="Times New Roman" panose="02020603050405020304" pitchFamily="18" charset="0"/>
                <a:cs typeface="Arial Unicode MS" panose="020B0604020202020204" pitchFamily="34" charset="-128"/>
              </a:rPr>
              <a:pPr eaLnBrk="1" hangingPunct="1"/>
              <a:t>2</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41987" name="Rectangle 1025">
            <a:extLst>
              <a:ext uri="{FF2B5EF4-FFF2-40B4-BE49-F238E27FC236}">
                <a16:creationId xmlns:a16="http://schemas.microsoft.com/office/drawing/2014/main" id="{DA6DBED4-1D7F-4996-925E-43A9CCF062E8}"/>
              </a:ext>
            </a:extLst>
          </p:cNvPr>
          <p:cNvSpPr>
            <a:spLocks noGrp="1" noRot="1" noChangeAspect="1" noChangeArrowheads="1" noTextEdit="1"/>
          </p:cNvSpPr>
          <p:nvPr>
            <p:ph type="sldImg"/>
          </p:nvPr>
        </p:nvSpPr>
        <p:spPr>
          <a:xfrm>
            <a:off x="1143000" y="695325"/>
            <a:ext cx="4572000" cy="3429000"/>
          </a:xfrm>
          <a:ln/>
        </p:spPr>
      </p:sp>
      <p:sp>
        <p:nvSpPr>
          <p:cNvPr id="41988" name="Rectangle 1026">
            <a:extLst>
              <a:ext uri="{FF2B5EF4-FFF2-40B4-BE49-F238E27FC236}">
                <a16:creationId xmlns:a16="http://schemas.microsoft.com/office/drawing/2014/main" id="{9F845241-5FCF-4B5A-969D-1C10B602E4A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485DFC12-A7BD-46F8-9648-152737FE3E7A}"/>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7A086993-5BCC-4878-B6B2-AEDF07963D0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ar-SA" altLang="en-US"/>
              <a:t>قانون</a:t>
            </a:r>
            <a:endParaRPr lang="en-US" altLang="en-US"/>
          </a:p>
        </p:txBody>
      </p:sp>
      <p:sp>
        <p:nvSpPr>
          <p:cNvPr id="46084" name="Slide Number Placeholder 3">
            <a:extLst>
              <a:ext uri="{FF2B5EF4-FFF2-40B4-BE49-F238E27FC236}">
                <a16:creationId xmlns:a16="http://schemas.microsoft.com/office/drawing/2014/main" id="{E3989A3E-2B36-4D30-8F26-8FCC0AB753F2}"/>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33FFEF39-2D31-4221-AF70-274B38CC4F12}" type="slidenum">
              <a:rPr lang="en-GB" altLang="en-US">
                <a:solidFill>
                  <a:srgbClr val="000000"/>
                </a:solidFill>
                <a:latin typeface="Times New Roman" panose="02020603050405020304" pitchFamily="18" charset="0"/>
                <a:cs typeface="Arial Unicode MS" panose="020B0604020202020204" pitchFamily="34" charset="-128"/>
              </a:rPr>
              <a:pPr eaLnBrk="1" hangingPunct="1"/>
              <a:t>11</a:t>
            </a:fld>
            <a:endParaRPr lang="en-GB" altLang="en-US">
              <a:solidFill>
                <a:srgbClr val="000000"/>
              </a:solidFill>
              <a:latin typeface="Times New Roman" panose="02020603050405020304" pitchFamily="18" charset="0"/>
              <a:cs typeface="Arial Unicode MS" panose="020B0604020202020204" pitchFamily="34" charset="-128"/>
            </a:endParaRPr>
          </a:p>
        </p:txBody>
      </p:sp>
    </p:spTree>
    <p:extLst>
      <p:ext uri="{BB962C8B-B14F-4D97-AF65-F5344CB8AC3E}">
        <p14:creationId xmlns:p14="http://schemas.microsoft.com/office/powerpoint/2010/main" val="3189091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485DFC12-A7BD-46F8-9648-152737FE3E7A}"/>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7A086993-5BCC-4878-B6B2-AEDF07963D0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ar-SA" altLang="en-US"/>
              <a:t>قانون</a:t>
            </a:r>
            <a:endParaRPr lang="en-US" altLang="en-US"/>
          </a:p>
        </p:txBody>
      </p:sp>
      <p:sp>
        <p:nvSpPr>
          <p:cNvPr id="46084" name="Slide Number Placeholder 3">
            <a:extLst>
              <a:ext uri="{FF2B5EF4-FFF2-40B4-BE49-F238E27FC236}">
                <a16:creationId xmlns:a16="http://schemas.microsoft.com/office/drawing/2014/main" id="{E3989A3E-2B36-4D30-8F26-8FCC0AB753F2}"/>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33FFEF39-2D31-4221-AF70-274B38CC4F12}" type="slidenum">
              <a:rPr lang="en-GB" altLang="en-US">
                <a:solidFill>
                  <a:srgbClr val="000000"/>
                </a:solidFill>
                <a:latin typeface="Times New Roman" panose="02020603050405020304" pitchFamily="18" charset="0"/>
                <a:cs typeface="Arial Unicode MS" panose="020B0604020202020204" pitchFamily="34" charset="-128"/>
              </a:rPr>
              <a:pPr eaLnBrk="1" hangingPunct="1"/>
              <a:t>12</a:t>
            </a:fld>
            <a:endParaRPr lang="en-GB" altLang="en-US">
              <a:solidFill>
                <a:srgbClr val="000000"/>
              </a:solidFill>
              <a:latin typeface="Times New Roman" panose="02020603050405020304" pitchFamily="18" charset="0"/>
              <a:cs typeface="Arial Unicode MS" panose="020B060402020202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485DFC12-A7BD-46F8-9648-152737FE3E7A}"/>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7A086993-5BCC-4878-B6B2-AEDF07963D0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ar-SA" altLang="en-US"/>
              <a:t>قانون</a:t>
            </a:r>
            <a:endParaRPr lang="en-US" altLang="en-US"/>
          </a:p>
        </p:txBody>
      </p:sp>
      <p:sp>
        <p:nvSpPr>
          <p:cNvPr id="46084" name="Slide Number Placeholder 3">
            <a:extLst>
              <a:ext uri="{FF2B5EF4-FFF2-40B4-BE49-F238E27FC236}">
                <a16:creationId xmlns:a16="http://schemas.microsoft.com/office/drawing/2014/main" id="{E3989A3E-2B36-4D30-8F26-8FCC0AB753F2}"/>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33FFEF39-2D31-4221-AF70-274B38CC4F12}" type="slidenum">
              <a:rPr lang="en-GB" altLang="en-US">
                <a:solidFill>
                  <a:srgbClr val="000000"/>
                </a:solidFill>
                <a:latin typeface="Times New Roman" panose="02020603050405020304" pitchFamily="18" charset="0"/>
                <a:cs typeface="Arial Unicode MS" panose="020B0604020202020204" pitchFamily="34" charset="-128"/>
              </a:rPr>
              <a:pPr eaLnBrk="1" hangingPunct="1"/>
              <a:t>13</a:t>
            </a:fld>
            <a:endParaRPr lang="en-GB" altLang="en-US">
              <a:solidFill>
                <a:srgbClr val="000000"/>
              </a:solidFill>
              <a:latin typeface="Times New Roman" panose="02020603050405020304" pitchFamily="18" charset="0"/>
              <a:cs typeface="Arial Unicode MS" panose="020B0604020202020204" pitchFamily="34" charset="-128"/>
            </a:endParaRPr>
          </a:p>
        </p:txBody>
      </p:sp>
    </p:spTree>
    <p:extLst>
      <p:ext uri="{BB962C8B-B14F-4D97-AF65-F5344CB8AC3E}">
        <p14:creationId xmlns:p14="http://schemas.microsoft.com/office/powerpoint/2010/main" val="860552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581079E4-8E23-4E4B-AAA2-E55DA4304A47}"/>
              </a:ext>
            </a:extLst>
          </p:cNvPr>
          <p:cNvSpPr>
            <a:spLocks noGrp="1" noRot="1" noChangeAspect="1" noTextEdit="1"/>
          </p:cNvSpPr>
          <p:nvPr>
            <p:ph type="sldImg"/>
          </p:nvPr>
        </p:nvSpPr>
        <p:spPr>
          <a:ln/>
        </p:spPr>
      </p:sp>
      <p:sp>
        <p:nvSpPr>
          <p:cNvPr id="47107" name="Notes Placeholder 2">
            <a:extLst>
              <a:ext uri="{FF2B5EF4-FFF2-40B4-BE49-F238E27FC236}">
                <a16:creationId xmlns:a16="http://schemas.microsoft.com/office/drawing/2014/main" id="{A677E89A-0B7D-49C6-8CF5-C6BB914D912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Vigilance: attentiveness </a:t>
            </a:r>
          </a:p>
        </p:txBody>
      </p:sp>
      <p:sp>
        <p:nvSpPr>
          <p:cNvPr id="47108" name="Slide Number Placeholder 3">
            <a:extLst>
              <a:ext uri="{FF2B5EF4-FFF2-40B4-BE49-F238E27FC236}">
                <a16:creationId xmlns:a16="http://schemas.microsoft.com/office/drawing/2014/main" id="{7AB6E51D-258A-4816-8C5B-303EC7EB0B2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8B8B4D1F-F616-4799-83E9-5E37777AEEB1}" type="slidenum">
              <a:rPr lang="en-GB" altLang="en-US">
                <a:solidFill>
                  <a:srgbClr val="000000"/>
                </a:solidFill>
                <a:latin typeface="Times New Roman" panose="02020603050405020304" pitchFamily="18" charset="0"/>
                <a:cs typeface="Arial Unicode MS" panose="020B0604020202020204" pitchFamily="34" charset="-128"/>
              </a:rPr>
              <a:pPr eaLnBrk="1" hangingPunct="1"/>
              <a:t>14</a:t>
            </a:fld>
            <a:endParaRPr lang="en-GB" altLang="en-US">
              <a:solidFill>
                <a:srgbClr val="000000"/>
              </a:solidFill>
              <a:latin typeface="Times New Roman" panose="02020603050405020304" pitchFamily="18" charset="0"/>
              <a:cs typeface="Arial Unicode MS" panose="020B060402020202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581079E4-8E23-4E4B-AAA2-E55DA4304A47}"/>
              </a:ext>
            </a:extLst>
          </p:cNvPr>
          <p:cNvSpPr>
            <a:spLocks noGrp="1" noRot="1" noChangeAspect="1" noTextEdit="1"/>
          </p:cNvSpPr>
          <p:nvPr>
            <p:ph type="sldImg"/>
          </p:nvPr>
        </p:nvSpPr>
        <p:spPr>
          <a:ln/>
        </p:spPr>
      </p:sp>
      <p:sp>
        <p:nvSpPr>
          <p:cNvPr id="47107" name="Notes Placeholder 2">
            <a:extLst>
              <a:ext uri="{FF2B5EF4-FFF2-40B4-BE49-F238E27FC236}">
                <a16:creationId xmlns:a16="http://schemas.microsoft.com/office/drawing/2014/main" id="{A677E89A-0B7D-49C6-8CF5-C6BB914D912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Vigilance: attentiveness </a:t>
            </a:r>
          </a:p>
        </p:txBody>
      </p:sp>
      <p:sp>
        <p:nvSpPr>
          <p:cNvPr id="47108" name="Slide Number Placeholder 3">
            <a:extLst>
              <a:ext uri="{FF2B5EF4-FFF2-40B4-BE49-F238E27FC236}">
                <a16:creationId xmlns:a16="http://schemas.microsoft.com/office/drawing/2014/main" id="{7AB6E51D-258A-4816-8C5B-303EC7EB0B2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8B8B4D1F-F616-4799-83E9-5E37777AEEB1}" type="slidenum">
              <a:rPr lang="en-GB" altLang="en-US">
                <a:solidFill>
                  <a:srgbClr val="000000"/>
                </a:solidFill>
                <a:latin typeface="Times New Roman" panose="02020603050405020304" pitchFamily="18" charset="0"/>
                <a:cs typeface="Arial Unicode MS" panose="020B0604020202020204" pitchFamily="34" charset="-128"/>
              </a:rPr>
              <a:pPr eaLnBrk="1" hangingPunct="1"/>
              <a:t>15</a:t>
            </a:fld>
            <a:endParaRPr lang="en-GB" altLang="en-US">
              <a:solidFill>
                <a:srgbClr val="000000"/>
              </a:solidFill>
              <a:latin typeface="Times New Roman" panose="02020603050405020304" pitchFamily="18" charset="0"/>
              <a:cs typeface="Arial Unicode MS" panose="020B0604020202020204" pitchFamily="34" charset="-128"/>
            </a:endParaRPr>
          </a:p>
        </p:txBody>
      </p:sp>
    </p:spTree>
    <p:extLst>
      <p:ext uri="{BB962C8B-B14F-4D97-AF65-F5344CB8AC3E}">
        <p14:creationId xmlns:p14="http://schemas.microsoft.com/office/powerpoint/2010/main" val="2856954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60850225-909B-4342-A389-7320412C5D2C}"/>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id="{6F7E6A4E-A160-4965-B094-16119E20BB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#2: define a consistent approach for dealing with the needs of their stakeholders— shareholders, employees, customers, suppliers, and the community . Such consistency ensures that employees know what is expected of them</a:t>
            </a:r>
          </a:p>
          <a:p>
            <a:endParaRPr lang="en-US" altLang="en-US" dirty="0"/>
          </a:p>
          <a:p>
            <a:r>
              <a:rPr lang="en-US" altLang="en-US" dirty="0"/>
              <a:t>Note #3: Companies that provide excellent service retain their customers instead of losing them to competitors. Companies that develop and maintain strong employee relations enjoy lower turnover rates and better employee morale. Companies that produce safe and effective products avoid costly recalls and lawsuits</a:t>
            </a:r>
          </a:p>
          <a:p>
            <a:endParaRPr lang="en-US" altLang="en-US" dirty="0"/>
          </a:p>
          <a:p>
            <a:r>
              <a:rPr lang="en-US" altLang="en-US" dirty="0"/>
              <a:t>Note #5: if you develop a bad image or reputation, how would that affect the value of your stock for example? </a:t>
            </a:r>
          </a:p>
        </p:txBody>
      </p:sp>
      <p:sp>
        <p:nvSpPr>
          <p:cNvPr id="50180" name="Slide Number Placeholder 3">
            <a:extLst>
              <a:ext uri="{FF2B5EF4-FFF2-40B4-BE49-F238E27FC236}">
                <a16:creationId xmlns:a16="http://schemas.microsoft.com/office/drawing/2014/main" id="{1BEC4906-E8A1-4136-9279-58896D0005B0}"/>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01B7369F-6963-45E5-8F02-142DEBA8F094}" type="slidenum">
              <a:rPr lang="en-GB" altLang="en-US">
                <a:solidFill>
                  <a:srgbClr val="000000"/>
                </a:solidFill>
                <a:latin typeface="Times New Roman" panose="02020603050405020304" pitchFamily="18" charset="0"/>
                <a:cs typeface="Arial Unicode MS" panose="020B0604020202020204" pitchFamily="34" charset="-128"/>
              </a:rPr>
              <a:pPr eaLnBrk="1" hangingPunct="1"/>
              <a:t>16</a:t>
            </a:fld>
            <a:endParaRPr lang="en-GB" altLang="en-US">
              <a:solidFill>
                <a:srgbClr val="000000"/>
              </a:solidFill>
              <a:latin typeface="Times New Roman" panose="02020603050405020304" pitchFamily="18" charset="0"/>
              <a:cs typeface="Arial Unicode MS" panose="020B060402020202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60850225-909B-4342-A389-7320412C5D2C}"/>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id="{6F7E6A4E-A160-4965-B094-16119E20BB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#2: define a consistent approach for dealing with the needs of their stakeholders— shareholders, employees, customers, suppliers, and the community . Such consistency ensures that employees know what is expected of them</a:t>
            </a:r>
          </a:p>
          <a:p>
            <a:endParaRPr lang="en-US" altLang="en-US" dirty="0"/>
          </a:p>
          <a:p>
            <a:r>
              <a:rPr lang="en-US" altLang="en-US" dirty="0"/>
              <a:t>Note #3: Companies that provide excellent service retain their customers instead of losing them to competitors. Companies that develop and maintain strong employee relations enjoy lower turnover rates and better employee morale. Companies that produce safe and effective products avoid costly recalls and lawsuits</a:t>
            </a:r>
          </a:p>
          <a:p>
            <a:endParaRPr lang="en-US" altLang="en-US" dirty="0"/>
          </a:p>
          <a:p>
            <a:r>
              <a:rPr lang="en-US" altLang="en-US" dirty="0"/>
              <a:t>Note #5: if you develop a bad image or reputation, how would that affect the value of your stock for example? </a:t>
            </a:r>
          </a:p>
        </p:txBody>
      </p:sp>
      <p:sp>
        <p:nvSpPr>
          <p:cNvPr id="50180" name="Slide Number Placeholder 3">
            <a:extLst>
              <a:ext uri="{FF2B5EF4-FFF2-40B4-BE49-F238E27FC236}">
                <a16:creationId xmlns:a16="http://schemas.microsoft.com/office/drawing/2014/main" id="{1BEC4906-E8A1-4136-9279-58896D0005B0}"/>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01B7369F-6963-45E5-8F02-142DEBA8F094}" type="slidenum">
              <a:rPr lang="en-GB" altLang="en-US">
                <a:solidFill>
                  <a:srgbClr val="000000"/>
                </a:solidFill>
                <a:latin typeface="Times New Roman" panose="02020603050405020304" pitchFamily="18" charset="0"/>
                <a:cs typeface="Arial Unicode MS" panose="020B0604020202020204" pitchFamily="34" charset="-128"/>
              </a:rPr>
              <a:pPr eaLnBrk="1" hangingPunct="1"/>
              <a:t>17</a:t>
            </a:fld>
            <a:endParaRPr lang="en-GB" altLang="en-US">
              <a:solidFill>
                <a:srgbClr val="000000"/>
              </a:solidFill>
              <a:latin typeface="Times New Roman" panose="02020603050405020304" pitchFamily="18" charset="0"/>
              <a:cs typeface="Arial Unicode MS" panose="020B0604020202020204" pitchFamily="34" charset="-128"/>
            </a:endParaRPr>
          </a:p>
        </p:txBody>
      </p:sp>
    </p:spTree>
    <p:extLst>
      <p:ext uri="{BB962C8B-B14F-4D97-AF65-F5344CB8AC3E}">
        <p14:creationId xmlns:p14="http://schemas.microsoft.com/office/powerpoint/2010/main" val="2547877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idx="10"/>
          </p:nvPr>
        </p:nvSpPr>
        <p:spPr/>
        <p:txBody>
          <a:bodyPr/>
          <a:lstStyle/>
          <a:p>
            <a:fld id="{C99B9C32-89B5-41BD-8F19-9C2C92B6F40E}" type="slidenum">
              <a:rPr lang="en-GB" altLang="en-US" smtClean="0"/>
              <a:pPr/>
              <a:t>18</a:t>
            </a:fld>
            <a:endParaRPr lang="en-GB" altLang="en-US"/>
          </a:p>
        </p:txBody>
      </p:sp>
    </p:spTree>
    <p:extLst>
      <p:ext uri="{BB962C8B-B14F-4D97-AF65-F5344CB8AC3E}">
        <p14:creationId xmlns:p14="http://schemas.microsoft.com/office/powerpoint/2010/main" val="2728568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8CA4FF83-54B4-484D-A358-7BBCE5D009E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DEA211B8-AD46-4259-B35D-18A28B4078E6}" type="slidenum">
              <a:rPr lang="en-GB" altLang="en-US">
                <a:solidFill>
                  <a:srgbClr val="000000"/>
                </a:solidFill>
                <a:latin typeface="Times New Roman" panose="02020603050405020304" pitchFamily="18" charset="0"/>
                <a:cs typeface="Arial Unicode MS" panose="020B0604020202020204" pitchFamily="34" charset="-128"/>
              </a:rPr>
              <a:pPr eaLnBrk="1" hangingPunct="1"/>
              <a:t>19</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51203" name="Rectangle 1025">
            <a:extLst>
              <a:ext uri="{FF2B5EF4-FFF2-40B4-BE49-F238E27FC236}">
                <a16:creationId xmlns:a16="http://schemas.microsoft.com/office/drawing/2014/main" id="{BD6FBFA0-09AF-48CA-A32F-B809AC5422AD}"/>
              </a:ext>
            </a:extLst>
          </p:cNvPr>
          <p:cNvSpPr>
            <a:spLocks noGrp="1" noRot="1" noChangeAspect="1" noChangeArrowheads="1" noTextEdit="1"/>
          </p:cNvSpPr>
          <p:nvPr>
            <p:ph type="sldImg"/>
          </p:nvPr>
        </p:nvSpPr>
        <p:spPr>
          <a:xfrm>
            <a:off x="1143000" y="695325"/>
            <a:ext cx="4572000" cy="3429000"/>
          </a:xfrm>
          <a:ln/>
        </p:spPr>
      </p:sp>
      <p:sp>
        <p:nvSpPr>
          <p:cNvPr id="51204" name="Rectangle 1026">
            <a:extLst>
              <a:ext uri="{FF2B5EF4-FFF2-40B4-BE49-F238E27FC236}">
                <a16:creationId xmlns:a16="http://schemas.microsoft.com/office/drawing/2014/main" id="{E34C0099-DA17-46FD-AA82-0593C698622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8CA4FF83-54B4-484D-A358-7BBCE5D009E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DEA211B8-AD46-4259-B35D-18A28B4078E6}" type="slidenum">
              <a:rPr lang="en-GB" altLang="en-US">
                <a:solidFill>
                  <a:srgbClr val="000000"/>
                </a:solidFill>
                <a:latin typeface="Times New Roman" panose="02020603050405020304" pitchFamily="18" charset="0"/>
                <a:cs typeface="Arial Unicode MS" panose="020B0604020202020204" pitchFamily="34" charset="-128"/>
              </a:rPr>
              <a:pPr eaLnBrk="1" hangingPunct="1"/>
              <a:t>20</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51203" name="Rectangle 1025">
            <a:extLst>
              <a:ext uri="{FF2B5EF4-FFF2-40B4-BE49-F238E27FC236}">
                <a16:creationId xmlns:a16="http://schemas.microsoft.com/office/drawing/2014/main" id="{BD6FBFA0-09AF-48CA-A32F-B809AC5422AD}"/>
              </a:ext>
            </a:extLst>
          </p:cNvPr>
          <p:cNvSpPr>
            <a:spLocks noGrp="1" noRot="1" noChangeAspect="1" noChangeArrowheads="1" noTextEdit="1"/>
          </p:cNvSpPr>
          <p:nvPr>
            <p:ph type="sldImg"/>
          </p:nvPr>
        </p:nvSpPr>
        <p:spPr>
          <a:xfrm>
            <a:off x="1143000" y="695325"/>
            <a:ext cx="4572000" cy="3429000"/>
          </a:xfrm>
          <a:ln/>
        </p:spPr>
      </p:sp>
      <p:sp>
        <p:nvSpPr>
          <p:cNvPr id="51204" name="Rectangle 1026">
            <a:extLst>
              <a:ext uri="{FF2B5EF4-FFF2-40B4-BE49-F238E27FC236}">
                <a16:creationId xmlns:a16="http://schemas.microsoft.com/office/drawing/2014/main" id="{E34C0099-DA17-46FD-AA82-0593C698622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658068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C174EE08-71E6-4F9B-B045-59A3A1D97BB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6FF21FE7-9052-4E0C-BC07-621DF1D2A188}" type="slidenum">
              <a:rPr lang="en-GB" altLang="en-US">
                <a:solidFill>
                  <a:srgbClr val="000000"/>
                </a:solidFill>
                <a:latin typeface="Times New Roman" panose="02020603050405020304" pitchFamily="18" charset="0"/>
                <a:cs typeface="Arial Unicode MS" panose="020B0604020202020204" pitchFamily="34" charset="-128"/>
              </a:rPr>
              <a:pPr eaLnBrk="1" hangingPunct="1"/>
              <a:t>3</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43011" name="Rectangle 1025">
            <a:extLst>
              <a:ext uri="{FF2B5EF4-FFF2-40B4-BE49-F238E27FC236}">
                <a16:creationId xmlns:a16="http://schemas.microsoft.com/office/drawing/2014/main" id="{358D73DC-938B-48AA-AB33-DD36EE4C38A0}"/>
              </a:ext>
            </a:extLst>
          </p:cNvPr>
          <p:cNvSpPr>
            <a:spLocks noGrp="1" noRot="1" noChangeAspect="1" noChangeArrowheads="1" noTextEdit="1"/>
          </p:cNvSpPr>
          <p:nvPr>
            <p:ph type="sldImg"/>
          </p:nvPr>
        </p:nvSpPr>
        <p:spPr>
          <a:xfrm>
            <a:off x="1143000" y="695325"/>
            <a:ext cx="4572000" cy="3429000"/>
          </a:xfrm>
          <a:ln/>
        </p:spPr>
      </p:sp>
      <p:sp>
        <p:nvSpPr>
          <p:cNvPr id="43012" name="Rectangle 1026">
            <a:extLst>
              <a:ext uri="{FF2B5EF4-FFF2-40B4-BE49-F238E27FC236}">
                <a16:creationId xmlns:a16="http://schemas.microsoft.com/office/drawing/2014/main" id="{0596987A-F9C0-45AC-A2BA-F2FBD6EDF938}"/>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idx="10"/>
          </p:nvPr>
        </p:nvSpPr>
        <p:spPr/>
        <p:txBody>
          <a:bodyPr/>
          <a:lstStyle/>
          <a:p>
            <a:fld id="{C99B9C32-89B5-41BD-8F19-9C2C92B6F40E}" type="slidenum">
              <a:rPr lang="en-GB" altLang="en-US" smtClean="0"/>
              <a:pPr/>
              <a:t>21</a:t>
            </a:fld>
            <a:endParaRPr lang="en-GB" altLang="en-US"/>
          </a:p>
        </p:txBody>
      </p:sp>
    </p:spTree>
    <p:extLst>
      <p:ext uri="{BB962C8B-B14F-4D97-AF65-F5344CB8AC3E}">
        <p14:creationId xmlns:p14="http://schemas.microsoft.com/office/powerpoint/2010/main" val="743677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FF1BBF75-2FD4-4E07-BD4B-C71C9D901F7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931BCE60-1D0E-428E-BE8E-CA662B46BE50}" type="slidenum">
              <a:rPr lang="en-GB" altLang="en-US">
                <a:solidFill>
                  <a:srgbClr val="000000"/>
                </a:solidFill>
                <a:latin typeface="Times New Roman" panose="02020603050405020304" pitchFamily="18" charset="0"/>
                <a:cs typeface="Arial Unicode MS" panose="020B0604020202020204" pitchFamily="34" charset="-128"/>
              </a:rPr>
              <a:pPr eaLnBrk="1" hangingPunct="1"/>
              <a:t>25</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52227" name="Rectangle 1">
            <a:extLst>
              <a:ext uri="{FF2B5EF4-FFF2-40B4-BE49-F238E27FC236}">
                <a16:creationId xmlns:a16="http://schemas.microsoft.com/office/drawing/2014/main" id="{CC8D4859-2C93-4ADC-A492-3FB2BB073873}"/>
              </a:ext>
            </a:extLst>
          </p:cNvPr>
          <p:cNvSpPr>
            <a:spLocks noGrp="1" noRot="1" noChangeAspect="1" noChangeArrowheads="1" noTextEdit="1"/>
          </p:cNvSpPr>
          <p:nvPr>
            <p:ph type="sldImg"/>
          </p:nvPr>
        </p:nvSpPr>
        <p:spPr>
          <a:xfrm>
            <a:off x="1143000" y="695325"/>
            <a:ext cx="4572000" cy="3429000"/>
          </a:xfrm>
          <a:ln/>
        </p:spPr>
      </p:sp>
      <p:sp>
        <p:nvSpPr>
          <p:cNvPr id="52228" name="Rectangle 2">
            <a:extLst>
              <a:ext uri="{FF2B5EF4-FFF2-40B4-BE49-F238E27FC236}">
                <a16:creationId xmlns:a16="http://schemas.microsoft.com/office/drawing/2014/main" id="{FC821B8D-7E28-41D9-B46E-2D91B971EC1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FF1BBF75-2FD4-4E07-BD4B-C71C9D901F7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931BCE60-1D0E-428E-BE8E-CA662B46BE50}" type="slidenum">
              <a:rPr lang="en-GB" altLang="en-US">
                <a:solidFill>
                  <a:srgbClr val="000000"/>
                </a:solidFill>
                <a:latin typeface="Times New Roman" panose="02020603050405020304" pitchFamily="18" charset="0"/>
                <a:cs typeface="Arial Unicode MS" panose="020B0604020202020204" pitchFamily="34" charset="-128"/>
              </a:rPr>
              <a:pPr eaLnBrk="1" hangingPunct="1"/>
              <a:t>26</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52227" name="Rectangle 1">
            <a:extLst>
              <a:ext uri="{FF2B5EF4-FFF2-40B4-BE49-F238E27FC236}">
                <a16:creationId xmlns:a16="http://schemas.microsoft.com/office/drawing/2014/main" id="{CC8D4859-2C93-4ADC-A492-3FB2BB073873}"/>
              </a:ext>
            </a:extLst>
          </p:cNvPr>
          <p:cNvSpPr>
            <a:spLocks noGrp="1" noRot="1" noChangeAspect="1" noChangeArrowheads="1" noTextEdit="1"/>
          </p:cNvSpPr>
          <p:nvPr>
            <p:ph type="sldImg"/>
          </p:nvPr>
        </p:nvSpPr>
        <p:spPr>
          <a:xfrm>
            <a:off x="1143000" y="695325"/>
            <a:ext cx="4572000" cy="3429000"/>
          </a:xfrm>
          <a:ln/>
        </p:spPr>
      </p:sp>
      <p:sp>
        <p:nvSpPr>
          <p:cNvPr id="52228" name="Rectangle 2">
            <a:extLst>
              <a:ext uri="{FF2B5EF4-FFF2-40B4-BE49-F238E27FC236}">
                <a16:creationId xmlns:a16="http://schemas.microsoft.com/office/drawing/2014/main" id="{FC821B8D-7E28-41D9-B46E-2D91B971EC1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733289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BC538D8B-E75F-4720-8C7C-2DA36A5C2F31}"/>
              </a:ext>
            </a:extLst>
          </p:cNvPr>
          <p:cNvSpPr>
            <a:spLocks noGrp="1" noRot="1" noChangeAspect="1" noTextEdit="1"/>
          </p:cNvSpPr>
          <p:nvPr>
            <p:ph type="sldImg"/>
          </p:nvPr>
        </p:nvSpPr>
        <p:spPr>
          <a:ln/>
        </p:spPr>
      </p:sp>
      <p:sp>
        <p:nvSpPr>
          <p:cNvPr id="53251" name="Notes Placeholder 2">
            <a:extLst>
              <a:ext uri="{FF2B5EF4-FFF2-40B4-BE49-F238E27FC236}">
                <a16:creationId xmlns:a16="http://schemas.microsoft.com/office/drawing/2014/main" id="{4CE9D2F7-CD53-4B81-9BD8-AEC1D20333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ar-SA" altLang="en-US"/>
              <a:t>تقييم الموظف</a:t>
            </a:r>
            <a:endParaRPr lang="en-US" altLang="en-US"/>
          </a:p>
        </p:txBody>
      </p:sp>
      <p:sp>
        <p:nvSpPr>
          <p:cNvPr id="53252" name="Slide Number Placeholder 3">
            <a:extLst>
              <a:ext uri="{FF2B5EF4-FFF2-40B4-BE49-F238E27FC236}">
                <a16:creationId xmlns:a16="http://schemas.microsoft.com/office/drawing/2014/main" id="{B85A8D9A-6C03-4911-BE85-86E7AFFE5706}"/>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37ECF881-B128-4B7B-8BD0-1E2548C06D22}" type="slidenum">
              <a:rPr lang="en-GB" altLang="en-US">
                <a:solidFill>
                  <a:srgbClr val="000000"/>
                </a:solidFill>
                <a:latin typeface="Times New Roman" panose="02020603050405020304" pitchFamily="18" charset="0"/>
                <a:cs typeface="Arial Unicode MS" panose="020B0604020202020204" pitchFamily="34" charset="-128"/>
              </a:rPr>
              <a:pPr eaLnBrk="1" hangingPunct="1"/>
              <a:t>31</a:t>
            </a:fld>
            <a:endParaRPr lang="en-GB" altLang="en-US">
              <a:solidFill>
                <a:srgbClr val="000000"/>
              </a:solidFill>
              <a:latin typeface="Times New Roman" panose="02020603050405020304" pitchFamily="18" charset="0"/>
              <a:cs typeface="Arial Unicode MS" panose="020B060402020202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BC538D8B-E75F-4720-8C7C-2DA36A5C2F31}"/>
              </a:ext>
            </a:extLst>
          </p:cNvPr>
          <p:cNvSpPr>
            <a:spLocks noGrp="1" noRot="1" noChangeAspect="1" noTextEdit="1"/>
          </p:cNvSpPr>
          <p:nvPr>
            <p:ph type="sldImg"/>
          </p:nvPr>
        </p:nvSpPr>
        <p:spPr>
          <a:ln/>
        </p:spPr>
      </p:sp>
      <p:sp>
        <p:nvSpPr>
          <p:cNvPr id="53251" name="Notes Placeholder 2">
            <a:extLst>
              <a:ext uri="{FF2B5EF4-FFF2-40B4-BE49-F238E27FC236}">
                <a16:creationId xmlns:a16="http://schemas.microsoft.com/office/drawing/2014/main" id="{4CE9D2F7-CD53-4B81-9BD8-AEC1D20333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ar-SA" altLang="en-US"/>
              <a:t>تقييم الموظف</a:t>
            </a:r>
            <a:endParaRPr lang="en-US" altLang="en-US"/>
          </a:p>
        </p:txBody>
      </p:sp>
      <p:sp>
        <p:nvSpPr>
          <p:cNvPr id="53252" name="Slide Number Placeholder 3">
            <a:extLst>
              <a:ext uri="{FF2B5EF4-FFF2-40B4-BE49-F238E27FC236}">
                <a16:creationId xmlns:a16="http://schemas.microsoft.com/office/drawing/2014/main" id="{B85A8D9A-6C03-4911-BE85-86E7AFFE5706}"/>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37ECF881-B128-4B7B-8BD0-1E2548C06D22}" type="slidenum">
              <a:rPr lang="en-GB" altLang="en-US">
                <a:solidFill>
                  <a:srgbClr val="000000"/>
                </a:solidFill>
                <a:latin typeface="Times New Roman" panose="02020603050405020304" pitchFamily="18" charset="0"/>
                <a:cs typeface="Arial Unicode MS" panose="020B0604020202020204" pitchFamily="34" charset="-128"/>
              </a:rPr>
              <a:pPr eaLnBrk="1" hangingPunct="1"/>
              <a:t>32</a:t>
            </a:fld>
            <a:endParaRPr lang="en-GB" altLang="en-US">
              <a:solidFill>
                <a:srgbClr val="000000"/>
              </a:solidFill>
              <a:latin typeface="Times New Roman" panose="02020603050405020304" pitchFamily="18" charset="0"/>
              <a:cs typeface="Arial Unicode MS" panose="020B0604020202020204" pitchFamily="34" charset="-128"/>
            </a:endParaRPr>
          </a:p>
        </p:txBody>
      </p:sp>
    </p:spTree>
    <p:extLst>
      <p:ext uri="{BB962C8B-B14F-4D97-AF65-F5344CB8AC3E}">
        <p14:creationId xmlns:p14="http://schemas.microsoft.com/office/powerpoint/2010/main" val="4010058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68C681C5-7BD1-4756-9853-D535769363FB}"/>
              </a:ext>
            </a:extLst>
          </p:cNvPr>
          <p:cNvSpPr>
            <a:spLocks noGrp="1" noRot="1" noChangeAspect="1" noTextEdit="1"/>
          </p:cNvSpPr>
          <p:nvPr>
            <p:ph type="sldImg"/>
          </p:nvPr>
        </p:nvSpPr>
        <p:spPr>
          <a:ln/>
        </p:spPr>
      </p:sp>
      <p:sp>
        <p:nvSpPr>
          <p:cNvPr id="54275" name="Notes Placeholder 2">
            <a:extLst>
              <a:ext uri="{FF2B5EF4-FFF2-40B4-BE49-F238E27FC236}">
                <a16:creationId xmlns:a16="http://schemas.microsoft.com/office/drawing/2014/main" id="{8B82D11B-5298-4859-8EEA-807BB79A379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4276" name="Slide Number Placeholder 3">
            <a:extLst>
              <a:ext uri="{FF2B5EF4-FFF2-40B4-BE49-F238E27FC236}">
                <a16:creationId xmlns:a16="http://schemas.microsoft.com/office/drawing/2014/main" id="{05813761-EB05-4F89-92E3-D12E29E182B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94064B45-3660-45F2-9160-2D083F82C6DC}" type="slidenum">
              <a:rPr lang="en-GB" altLang="en-US">
                <a:solidFill>
                  <a:srgbClr val="000000"/>
                </a:solidFill>
                <a:latin typeface="Times New Roman" panose="02020603050405020304" pitchFamily="18" charset="0"/>
                <a:cs typeface="Arial Unicode MS" panose="020B0604020202020204" pitchFamily="34" charset="-128"/>
              </a:rPr>
              <a:pPr eaLnBrk="1" hangingPunct="1"/>
              <a:t>33</a:t>
            </a:fld>
            <a:endParaRPr lang="en-GB" altLang="en-US">
              <a:solidFill>
                <a:srgbClr val="000000"/>
              </a:solidFill>
              <a:latin typeface="Times New Roman" panose="02020603050405020304" pitchFamily="18" charset="0"/>
              <a:cs typeface="Arial Unicode MS" panose="020B060402020202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D5BF96D2-3A33-4967-ADBA-DA982A914A9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FE600724-31C7-4C95-B9D0-BCAE70A7273F}" type="slidenum">
              <a:rPr lang="en-GB" altLang="en-US">
                <a:solidFill>
                  <a:srgbClr val="000000"/>
                </a:solidFill>
                <a:latin typeface="Times New Roman" panose="02020603050405020304" pitchFamily="18" charset="0"/>
                <a:cs typeface="Arial Unicode MS" panose="020B0604020202020204" pitchFamily="34" charset="-128"/>
              </a:rPr>
              <a:pPr eaLnBrk="1" hangingPunct="1"/>
              <a:t>38</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56323" name="Rectangle 1">
            <a:extLst>
              <a:ext uri="{FF2B5EF4-FFF2-40B4-BE49-F238E27FC236}">
                <a16:creationId xmlns:a16="http://schemas.microsoft.com/office/drawing/2014/main" id="{677A94F8-2101-481D-ABD4-1648FD123626}"/>
              </a:ext>
            </a:extLst>
          </p:cNvPr>
          <p:cNvSpPr>
            <a:spLocks noGrp="1" noRot="1" noChangeAspect="1" noChangeArrowheads="1" noTextEdit="1"/>
          </p:cNvSpPr>
          <p:nvPr>
            <p:ph type="sldImg"/>
          </p:nvPr>
        </p:nvSpPr>
        <p:spPr>
          <a:xfrm>
            <a:off x="1143000" y="695325"/>
            <a:ext cx="4572000" cy="3429000"/>
          </a:xfrm>
          <a:ln/>
        </p:spPr>
      </p:sp>
      <p:sp>
        <p:nvSpPr>
          <p:cNvPr id="56324" name="Rectangle 2">
            <a:extLst>
              <a:ext uri="{FF2B5EF4-FFF2-40B4-BE49-F238E27FC236}">
                <a16:creationId xmlns:a16="http://schemas.microsoft.com/office/drawing/2014/main" id="{9B3FA3D8-7AFD-466A-909B-4390B100F49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579C38E6-A10A-4CAB-9221-6C05CCC99B48}"/>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id="{DD4E72DF-8908-4E0A-B4FE-CDBDDE9910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Ethics </a:t>
            </a:r>
            <a:r>
              <a:rPr lang="ar-SA" altLang="en-US" b="1"/>
              <a:t>(أخلاق)</a:t>
            </a:r>
            <a:r>
              <a:rPr lang="en-US" altLang="en-US" b="1"/>
              <a:t> </a:t>
            </a:r>
            <a:r>
              <a:rPr lang="en-US" altLang="en-US"/>
              <a:t>refer to rules provided by an </a:t>
            </a:r>
            <a:r>
              <a:rPr lang="en-US" altLang="en-US" u="sng"/>
              <a:t>external source society</a:t>
            </a:r>
            <a:r>
              <a:rPr lang="en-US" altLang="en-US"/>
              <a:t>, religion, codes of conduct in work. Many behaviors are universally agreed upon of whether they may be classified as ethical or not (software piracy – copying software in an illegal manner and selling it, universally known that it is unethical, however in some countries this case may not be true.) people follow </a:t>
            </a:r>
            <a:r>
              <a:rPr lang="en-US" altLang="en-US" b="1"/>
              <a:t>moral code</a:t>
            </a:r>
            <a:r>
              <a:rPr lang="en-US" altLang="en-US"/>
              <a:t> to guide them live a good life. </a:t>
            </a:r>
          </a:p>
          <a:p>
            <a:r>
              <a:rPr lang="en-US" altLang="en-US" b="1"/>
              <a:t>Morality </a:t>
            </a:r>
            <a:r>
              <a:rPr lang="ar-SA" altLang="en-US" b="1"/>
              <a:t>(أخلاقية)</a:t>
            </a:r>
            <a:r>
              <a:rPr lang="en-US" altLang="en-US"/>
              <a:t> refer to </a:t>
            </a:r>
            <a:r>
              <a:rPr lang="en-US" altLang="en-US" u="sng"/>
              <a:t>an individual's own principles </a:t>
            </a:r>
            <a:r>
              <a:rPr lang="en-US" altLang="en-US"/>
              <a:t>regarding right and wrong and it may vary by age, education, religion etc. (for example widely agreed in societies on theft and murder but for example how to punish them maybe viewed differently nor just from one society to another but from one individual to another.  </a:t>
            </a:r>
          </a:p>
        </p:txBody>
      </p:sp>
      <p:sp>
        <p:nvSpPr>
          <p:cNvPr id="44036" name="Slide Number Placeholder 3">
            <a:extLst>
              <a:ext uri="{FF2B5EF4-FFF2-40B4-BE49-F238E27FC236}">
                <a16:creationId xmlns:a16="http://schemas.microsoft.com/office/drawing/2014/main" id="{8C0259B3-6A45-4719-B7FC-77CB2A344C30}"/>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0B6B7109-D5E5-4905-806D-09418599E491}" type="slidenum">
              <a:rPr lang="en-GB" altLang="en-US">
                <a:solidFill>
                  <a:srgbClr val="000000"/>
                </a:solidFill>
                <a:latin typeface="Times New Roman" panose="02020603050405020304" pitchFamily="18" charset="0"/>
                <a:cs typeface="Arial Unicode MS" panose="020B0604020202020204" pitchFamily="34" charset="-128"/>
              </a:rPr>
              <a:pPr eaLnBrk="1" hangingPunct="1"/>
              <a:t>4</a:t>
            </a:fld>
            <a:endParaRPr lang="en-GB" altLang="en-US">
              <a:solidFill>
                <a:srgbClr val="000000"/>
              </a:solidFill>
              <a:latin typeface="Times New Roman" panose="02020603050405020304" pitchFamily="18" charset="0"/>
              <a:cs typeface="Arial Unicode MS" panose="020B060402020202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579C38E6-A10A-4CAB-9221-6C05CCC99B48}"/>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id="{DD4E72DF-8908-4E0A-B4FE-CDBDDE9910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t>Ethics </a:t>
            </a:r>
            <a:r>
              <a:rPr lang="ar-SA" altLang="en-US" b="1" dirty="0"/>
              <a:t>(أخلاق)</a:t>
            </a:r>
            <a:r>
              <a:rPr lang="en-US" altLang="en-US" b="1" dirty="0"/>
              <a:t> </a:t>
            </a:r>
            <a:r>
              <a:rPr lang="en-US" altLang="en-US" dirty="0"/>
              <a:t>refer to rules provided by an </a:t>
            </a:r>
            <a:r>
              <a:rPr lang="en-US" altLang="en-US" u="sng" dirty="0"/>
              <a:t>external source society</a:t>
            </a:r>
            <a:r>
              <a:rPr lang="en-US" altLang="en-US" dirty="0"/>
              <a:t>, religion, codes of conduct in work. Many behaviors are universally agreed upon of whether they may be classified as ethical or not (software piracy – copying software in an illegal manner and selling it, universally known that it is unethical, however in some countries this case may not be true.) people follow </a:t>
            </a:r>
            <a:r>
              <a:rPr lang="en-US" altLang="en-US" b="1" dirty="0"/>
              <a:t>moral code</a:t>
            </a:r>
            <a:r>
              <a:rPr lang="en-US" altLang="en-US" dirty="0"/>
              <a:t> to guide them live a good life. </a:t>
            </a:r>
          </a:p>
          <a:p>
            <a:r>
              <a:rPr lang="en-US" altLang="en-US" b="1" dirty="0"/>
              <a:t>Morality </a:t>
            </a:r>
            <a:r>
              <a:rPr lang="ar-SA" altLang="en-US" b="1" dirty="0"/>
              <a:t>(أخلاقية)</a:t>
            </a:r>
            <a:r>
              <a:rPr lang="en-US" altLang="en-US" dirty="0"/>
              <a:t> refer to </a:t>
            </a:r>
            <a:r>
              <a:rPr lang="en-US" altLang="en-US" u="sng" dirty="0"/>
              <a:t>an individual's own principles </a:t>
            </a:r>
            <a:r>
              <a:rPr lang="en-US" altLang="en-US" dirty="0"/>
              <a:t>regarding right and wrong and it may vary by age, education, religion etc. (for example widely agreed in societies on theft and murder but for example how to punish them maybe viewed differently nor just from one society to another but from one individual to another.  </a:t>
            </a:r>
          </a:p>
        </p:txBody>
      </p:sp>
      <p:sp>
        <p:nvSpPr>
          <p:cNvPr id="44036" name="Slide Number Placeholder 3">
            <a:extLst>
              <a:ext uri="{FF2B5EF4-FFF2-40B4-BE49-F238E27FC236}">
                <a16:creationId xmlns:a16="http://schemas.microsoft.com/office/drawing/2014/main" id="{8C0259B3-6A45-4719-B7FC-77CB2A344C30}"/>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0B6B7109-D5E5-4905-806D-09418599E491}" type="slidenum">
              <a:rPr lang="en-GB" altLang="en-US">
                <a:solidFill>
                  <a:srgbClr val="000000"/>
                </a:solidFill>
                <a:latin typeface="Times New Roman" panose="02020603050405020304" pitchFamily="18" charset="0"/>
                <a:cs typeface="Arial Unicode MS" panose="020B0604020202020204" pitchFamily="34" charset="-128"/>
              </a:rPr>
              <a:pPr eaLnBrk="1" hangingPunct="1"/>
              <a:t>5</a:t>
            </a:fld>
            <a:endParaRPr lang="en-GB" altLang="en-US">
              <a:solidFill>
                <a:srgbClr val="000000"/>
              </a:solidFill>
              <a:latin typeface="Times New Roman" panose="02020603050405020304" pitchFamily="18" charset="0"/>
              <a:cs typeface="Arial Unicode MS" panose="020B0604020202020204" pitchFamily="34" charset="-128"/>
            </a:endParaRPr>
          </a:p>
        </p:txBody>
      </p:sp>
    </p:spTree>
    <p:extLst>
      <p:ext uri="{BB962C8B-B14F-4D97-AF65-F5344CB8AC3E}">
        <p14:creationId xmlns:p14="http://schemas.microsoft.com/office/powerpoint/2010/main" val="1500440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579C38E6-A10A-4CAB-9221-6C05CCC99B48}"/>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id="{DD4E72DF-8908-4E0A-B4FE-CDBDDE9910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t>Ethics </a:t>
            </a:r>
            <a:r>
              <a:rPr lang="ar-SA" altLang="en-US" b="1" dirty="0"/>
              <a:t>(أخلاق)</a:t>
            </a:r>
            <a:r>
              <a:rPr lang="en-US" altLang="en-US" b="1" dirty="0"/>
              <a:t> </a:t>
            </a:r>
            <a:r>
              <a:rPr lang="en-US" altLang="en-US" dirty="0"/>
              <a:t>refer to rules provided by an </a:t>
            </a:r>
            <a:r>
              <a:rPr lang="en-US" altLang="en-US" u="sng" dirty="0"/>
              <a:t>external source society</a:t>
            </a:r>
            <a:r>
              <a:rPr lang="en-US" altLang="en-US" dirty="0"/>
              <a:t>, religion, codes of conduct in work. Many behaviors are universally agreed upon of whether they may be classified as ethical or not (software piracy – copying software in an illegal manner and selling it, universally known that it is unethical, however in some countries this case may not be true.) people follow </a:t>
            </a:r>
            <a:r>
              <a:rPr lang="en-US" altLang="en-US" b="1" dirty="0"/>
              <a:t>moral code</a:t>
            </a:r>
            <a:r>
              <a:rPr lang="en-US" altLang="en-US" dirty="0"/>
              <a:t> to guide them live a good life. </a:t>
            </a:r>
          </a:p>
          <a:p>
            <a:r>
              <a:rPr lang="en-US" altLang="en-US" b="1" dirty="0"/>
              <a:t>Morality </a:t>
            </a:r>
            <a:r>
              <a:rPr lang="ar-SA" altLang="en-US" b="1" dirty="0"/>
              <a:t>(أخلاقية)</a:t>
            </a:r>
            <a:r>
              <a:rPr lang="en-US" altLang="en-US" dirty="0"/>
              <a:t> refer to </a:t>
            </a:r>
            <a:r>
              <a:rPr lang="en-US" altLang="en-US" u="sng" dirty="0"/>
              <a:t>an individual's own principles </a:t>
            </a:r>
            <a:r>
              <a:rPr lang="en-US" altLang="en-US" dirty="0"/>
              <a:t>regarding right and wrong and it may vary by age, education, religion etc. (for example widely agreed in societies on theft and murder but for example how to punish them maybe viewed differently nor just from one society to another but from one individual to another.  </a:t>
            </a:r>
          </a:p>
        </p:txBody>
      </p:sp>
      <p:sp>
        <p:nvSpPr>
          <p:cNvPr id="44036" name="Slide Number Placeholder 3">
            <a:extLst>
              <a:ext uri="{FF2B5EF4-FFF2-40B4-BE49-F238E27FC236}">
                <a16:creationId xmlns:a16="http://schemas.microsoft.com/office/drawing/2014/main" id="{8C0259B3-6A45-4719-B7FC-77CB2A344C30}"/>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0B6B7109-D5E5-4905-806D-09418599E491}" type="slidenum">
              <a:rPr lang="en-GB" altLang="en-US">
                <a:solidFill>
                  <a:srgbClr val="000000"/>
                </a:solidFill>
                <a:latin typeface="Times New Roman" panose="02020603050405020304" pitchFamily="18" charset="0"/>
                <a:cs typeface="Arial Unicode MS" panose="020B0604020202020204" pitchFamily="34" charset="-128"/>
              </a:rPr>
              <a:pPr eaLnBrk="1" hangingPunct="1"/>
              <a:t>6</a:t>
            </a:fld>
            <a:endParaRPr lang="en-GB" altLang="en-US">
              <a:solidFill>
                <a:srgbClr val="000000"/>
              </a:solidFill>
              <a:latin typeface="Times New Roman" panose="02020603050405020304" pitchFamily="18" charset="0"/>
              <a:cs typeface="Arial Unicode MS" panose="020B0604020202020204" pitchFamily="34" charset="-128"/>
            </a:endParaRPr>
          </a:p>
        </p:txBody>
      </p:sp>
    </p:spTree>
    <p:extLst>
      <p:ext uri="{BB962C8B-B14F-4D97-AF65-F5344CB8AC3E}">
        <p14:creationId xmlns:p14="http://schemas.microsoft.com/office/powerpoint/2010/main" val="3824353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047B7B8F-3AA0-4BAB-9FD7-E22FAC4C7EAD}"/>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E1D5623-8747-46D2-ACBC-B908964C1C9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dirty="0"/>
          </a:p>
        </p:txBody>
      </p:sp>
      <p:sp>
        <p:nvSpPr>
          <p:cNvPr id="45060" name="Slide Number Placeholder 3">
            <a:extLst>
              <a:ext uri="{FF2B5EF4-FFF2-40B4-BE49-F238E27FC236}">
                <a16:creationId xmlns:a16="http://schemas.microsoft.com/office/drawing/2014/main" id="{15A32424-B980-4D94-9FF2-9EEA80BE0969}"/>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BFA594F3-32B8-4C14-9D29-C5B6EC563437}" type="slidenum">
              <a:rPr lang="en-GB" altLang="en-US">
                <a:solidFill>
                  <a:srgbClr val="000000"/>
                </a:solidFill>
                <a:latin typeface="Times New Roman" panose="02020603050405020304" pitchFamily="18" charset="0"/>
                <a:cs typeface="Arial Unicode MS" panose="020B0604020202020204" pitchFamily="34" charset="-128"/>
              </a:rPr>
              <a:pPr eaLnBrk="1" hangingPunct="1"/>
              <a:t>7</a:t>
            </a:fld>
            <a:endParaRPr lang="en-GB" altLang="en-US">
              <a:solidFill>
                <a:srgbClr val="000000"/>
              </a:solidFill>
              <a:latin typeface="Times New Roman" panose="02020603050405020304" pitchFamily="18" charset="0"/>
              <a:cs typeface="Arial Unicode MS" panose="020B060402020202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047B7B8F-3AA0-4BAB-9FD7-E22FAC4C7EAD}"/>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E1D5623-8747-46D2-ACBC-B908964C1C9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dirty="0"/>
          </a:p>
        </p:txBody>
      </p:sp>
      <p:sp>
        <p:nvSpPr>
          <p:cNvPr id="45060" name="Slide Number Placeholder 3">
            <a:extLst>
              <a:ext uri="{FF2B5EF4-FFF2-40B4-BE49-F238E27FC236}">
                <a16:creationId xmlns:a16="http://schemas.microsoft.com/office/drawing/2014/main" id="{15A32424-B980-4D94-9FF2-9EEA80BE0969}"/>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BFA594F3-32B8-4C14-9D29-C5B6EC563437}" type="slidenum">
              <a:rPr lang="en-GB" altLang="en-US">
                <a:solidFill>
                  <a:srgbClr val="000000"/>
                </a:solidFill>
                <a:latin typeface="Times New Roman" panose="02020603050405020304" pitchFamily="18" charset="0"/>
                <a:cs typeface="Arial Unicode MS" panose="020B0604020202020204" pitchFamily="34" charset="-128"/>
              </a:rPr>
              <a:pPr eaLnBrk="1" hangingPunct="1"/>
              <a:t>8</a:t>
            </a:fld>
            <a:endParaRPr lang="en-GB" altLang="en-US">
              <a:solidFill>
                <a:srgbClr val="000000"/>
              </a:solidFill>
              <a:latin typeface="Times New Roman" panose="02020603050405020304" pitchFamily="18" charset="0"/>
              <a:cs typeface="Arial Unicode MS" panose="020B0604020202020204" pitchFamily="34" charset="-128"/>
            </a:endParaRPr>
          </a:p>
        </p:txBody>
      </p:sp>
    </p:spTree>
    <p:extLst>
      <p:ext uri="{BB962C8B-B14F-4D97-AF65-F5344CB8AC3E}">
        <p14:creationId xmlns:p14="http://schemas.microsoft.com/office/powerpoint/2010/main" val="3205599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047B7B8F-3AA0-4BAB-9FD7-E22FAC4C7EAD}"/>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E1D5623-8747-46D2-ACBC-B908964C1C9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Integrity </a:t>
            </a:r>
            <a:r>
              <a:rPr lang="ar-SA" altLang="en-US" dirty="0"/>
              <a:t>(نزاهة)</a:t>
            </a:r>
            <a:endParaRPr lang="en-US" altLang="en-US" dirty="0"/>
          </a:p>
          <a:p>
            <a:r>
              <a:rPr lang="en-US" altLang="en-US" dirty="0"/>
              <a:t>Inconsistency example: though you know lying is not an ethical behavior, you may lie in a situation just to keep customers happy or contain a situation.  </a:t>
            </a:r>
          </a:p>
          <a:p>
            <a:endParaRPr lang="ar-SA" altLang="en-US" dirty="0"/>
          </a:p>
        </p:txBody>
      </p:sp>
      <p:sp>
        <p:nvSpPr>
          <p:cNvPr id="45060" name="Slide Number Placeholder 3">
            <a:extLst>
              <a:ext uri="{FF2B5EF4-FFF2-40B4-BE49-F238E27FC236}">
                <a16:creationId xmlns:a16="http://schemas.microsoft.com/office/drawing/2014/main" id="{15A32424-B980-4D94-9FF2-9EEA80BE0969}"/>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BFA594F3-32B8-4C14-9D29-C5B6EC563437}" type="slidenum">
              <a:rPr lang="en-GB" altLang="en-US">
                <a:solidFill>
                  <a:srgbClr val="000000"/>
                </a:solidFill>
                <a:latin typeface="Times New Roman" panose="02020603050405020304" pitchFamily="18" charset="0"/>
                <a:cs typeface="Arial Unicode MS" panose="020B0604020202020204" pitchFamily="34" charset="-128"/>
              </a:rPr>
              <a:pPr eaLnBrk="1" hangingPunct="1"/>
              <a:t>9</a:t>
            </a:fld>
            <a:endParaRPr lang="en-GB" altLang="en-US">
              <a:solidFill>
                <a:srgbClr val="000000"/>
              </a:solidFill>
              <a:latin typeface="Times New Roman" panose="02020603050405020304" pitchFamily="18" charset="0"/>
              <a:cs typeface="Arial Unicode MS" panose="020B0604020202020204" pitchFamily="34" charset="-128"/>
            </a:endParaRPr>
          </a:p>
        </p:txBody>
      </p:sp>
    </p:spTree>
    <p:extLst>
      <p:ext uri="{BB962C8B-B14F-4D97-AF65-F5344CB8AC3E}">
        <p14:creationId xmlns:p14="http://schemas.microsoft.com/office/powerpoint/2010/main" val="4102833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047B7B8F-3AA0-4BAB-9FD7-E22FAC4C7EAD}"/>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E1D5623-8747-46D2-ACBC-B908964C1C9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Integrity </a:t>
            </a:r>
            <a:r>
              <a:rPr lang="ar-SA" altLang="en-US"/>
              <a:t>(نزاهة)</a:t>
            </a:r>
            <a:endParaRPr lang="en-US" altLang="en-US"/>
          </a:p>
          <a:p>
            <a:r>
              <a:rPr lang="en-US" altLang="en-US"/>
              <a:t>Inconsistency example: though you know lying is not an ethical behavior, you may lie in a situation just to keep customers happy or contain a situation.  </a:t>
            </a:r>
            <a:endParaRPr lang="ar-SA" altLang="en-US"/>
          </a:p>
        </p:txBody>
      </p:sp>
      <p:sp>
        <p:nvSpPr>
          <p:cNvPr id="45060" name="Slide Number Placeholder 3">
            <a:extLst>
              <a:ext uri="{FF2B5EF4-FFF2-40B4-BE49-F238E27FC236}">
                <a16:creationId xmlns:a16="http://schemas.microsoft.com/office/drawing/2014/main" id="{15A32424-B980-4D94-9FF2-9EEA80BE0969}"/>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BFA594F3-32B8-4C14-9D29-C5B6EC563437}" type="slidenum">
              <a:rPr lang="en-GB" altLang="en-US">
                <a:solidFill>
                  <a:srgbClr val="000000"/>
                </a:solidFill>
                <a:latin typeface="Times New Roman" panose="02020603050405020304" pitchFamily="18" charset="0"/>
                <a:cs typeface="Arial Unicode MS" panose="020B0604020202020204" pitchFamily="34" charset="-128"/>
              </a:rPr>
              <a:pPr eaLnBrk="1" hangingPunct="1"/>
              <a:t>10</a:t>
            </a:fld>
            <a:endParaRPr lang="en-GB" altLang="en-US">
              <a:solidFill>
                <a:srgbClr val="000000"/>
              </a:solidFill>
              <a:latin typeface="Times New Roman" panose="02020603050405020304" pitchFamily="18" charset="0"/>
              <a:cs typeface="Arial Unicode MS" panose="020B0604020202020204" pitchFamily="34" charset="-128"/>
            </a:endParaRPr>
          </a:p>
        </p:txBody>
      </p:sp>
    </p:spTree>
    <p:extLst>
      <p:ext uri="{BB962C8B-B14F-4D97-AF65-F5344CB8AC3E}">
        <p14:creationId xmlns:p14="http://schemas.microsoft.com/office/powerpoint/2010/main" val="2128255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C159F4-08BF-4C70-B226-0FA5B9816047}"/>
              </a:ext>
            </a:extLst>
          </p:cNvPr>
          <p:cNvSpPr/>
          <p:nvPr userDrawn="1"/>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Rectangle 3">
            <a:extLst>
              <a:ext uri="{FF2B5EF4-FFF2-40B4-BE49-F238E27FC236}">
                <a16:creationId xmlns:a16="http://schemas.microsoft.com/office/drawing/2014/main" id="{10F36D3E-A489-4E87-ACDF-1D8F0C3B7286}"/>
              </a:ext>
            </a:extLst>
          </p:cNvPr>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BEA4B243-D645-47BC-8B4D-88B4D7905435}"/>
              </a:ext>
            </a:extLst>
          </p:cNvPr>
          <p:cNvSpPr/>
          <p:nvPr/>
        </p:nvSpPr>
        <p:spPr>
          <a:xfrm>
            <a:off x="0" y="0"/>
            <a:ext cx="9144000" cy="3702050"/>
          </a:xfrm>
          <a:prstGeom prst="rect">
            <a:avLst/>
          </a:prstGeom>
          <a:gradFill>
            <a:gsLst>
              <a:gs pos="0">
                <a:srgbClr val="002060"/>
              </a:gs>
              <a:gs pos="100000">
                <a:schemeClr val="accent6">
                  <a:lumMod val="60000"/>
                  <a:lumOff val="40000"/>
                </a:schemeClr>
              </a:gs>
            </a:gsLst>
            <a:lin ang="16200000" scaled="0"/>
          </a:gra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pic>
        <p:nvPicPr>
          <p:cNvPr id="6" name="Picture 5">
            <a:extLst>
              <a:ext uri="{FF2B5EF4-FFF2-40B4-BE49-F238E27FC236}">
                <a16:creationId xmlns:a16="http://schemas.microsoft.com/office/drawing/2014/main" id="{B27F3F52-ECD4-4BAD-BA9A-72EADA4A1A29}"/>
              </a:ext>
            </a:extLst>
          </p:cNvPr>
          <p:cNvPicPr>
            <a:picLocks noChangeAspect="1"/>
          </p:cNvPicPr>
          <p:nvPr userDrawn="1"/>
        </p:nvPicPr>
        <p:blipFill>
          <a:blip r:embed="rId2" cstate="print"/>
          <a:stretch>
            <a:fillRect/>
          </a:stretch>
        </p:blipFill>
        <p:spPr>
          <a:xfrm>
            <a:off x="1600200" y="128250"/>
            <a:ext cx="6159443" cy="3445199"/>
          </a:xfrm>
          <a:prstGeom prst="roundRect">
            <a:avLst>
              <a:gd name="adj" fmla="val 8594"/>
            </a:avLst>
          </a:prstGeom>
          <a:solidFill>
            <a:srgbClr val="FFFFFF">
              <a:shade val="85000"/>
            </a:srgbClr>
          </a:solidFill>
          <a:ln w="38100">
            <a:solidFill>
              <a:srgbClr val="002060"/>
            </a:solidFill>
          </a:ln>
          <a:effectLst/>
        </p:spPr>
      </p:pic>
      <p:sp>
        <p:nvSpPr>
          <p:cNvPr id="7" name="TextBox 6">
            <a:extLst>
              <a:ext uri="{FF2B5EF4-FFF2-40B4-BE49-F238E27FC236}">
                <a16:creationId xmlns:a16="http://schemas.microsoft.com/office/drawing/2014/main" id="{54EB73A5-84FB-41E7-92A9-ADF8998991D7}"/>
              </a:ext>
            </a:extLst>
          </p:cNvPr>
          <p:cNvSpPr txBox="1">
            <a:spLocks noChangeArrowheads="1"/>
          </p:cNvSpPr>
          <p:nvPr userDrawn="1"/>
        </p:nvSpPr>
        <p:spPr bwMode="auto">
          <a:xfrm>
            <a:off x="560388" y="3886200"/>
            <a:ext cx="8153400" cy="708025"/>
          </a:xfrm>
          <a:prstGeom prst="rect">
            <a:avLst/>
          </a:prstGeom>
          <a:noFill/>
          <a:ln>
            <a:noFill/>
          </a:ln>
        </p:spPr>
        <p:txBody>
          <a:bodyPr>
            <a:spAutoFit/>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algn="ctr" eaLnBrk="1" hangingPunct="1">
              <a:defRPr/>
            </a:pPr>
            <a:r>
              <a:rPr lang="en-US" altLang="en-US" sz="4000">
                <a:cs typeface="+mn-cs"/>
              </a:rPr>
              <a:t>Ethics in Information Technology</a:t>
            </a:r>
          </a:p>
        </p:txBody>
      </p:sp>
      <p:sp>
        <p:nvSpPr>
          <p:cNvPr id="9" name="TextBox 8">
            <a:extLst>
              <a:ext uri="{FF2B5EF4-FFF2-40B4-BE49-F238E27FC236}">
                <a16:creationId xmlns:a16="http://schemas.microsoft.com/office/drawing/2014/main" id="{FF97A49C-55D1-4A40-8254-2ED4B47979A0}"/>
              </a:ext>
            </a:extLst>
          </p:cNvPr>
          <p:cNvSpPr txBox="1">
            <a:spLocks noChangeArrowheads="1"/>
          </p:cNvSpPr>
          <p:nvPr userDrawn="1"/>
        </p:nvSpPr>
        <p:spPr bwMode="auto">
          <a:xfrm>
            <a:off x="5867400" y="6122988"/>
            <a:ext cx="3276600" cy="430212"/>
          </a:xfrm>
          <a:prstGeom prst="rect">
            <a:avLst/>
          </a:prstGeom>
          <a:noFill/>
          <a:ln>
            <a:noFill/>
          </a:ln>
        </p:spPr>
        <p:txBody>
          <a:bodyPr>
            <a:spAutoFit/>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algn="r" eaLnBrk="1" hangingPunct="1">
              <a:defRPr/>
            </a:pPr>
            <a:r>
              <a:rPr lang="en-US" altLang="en-US" sz="2200" b="1">
                <a:solidFill>
                  <a:srgbClr val="002060"/>
                </a:solidFill>
                <a:cs typeface="+mn-cs"/>
              </a:rPr>
              <a:t>George W. Reynolds</a:t>
            </a:r>
          </a:p>
        </p:txBody>
      </p:sp>
      <p:sp>
        <p:nvSpPr>
          <p:cNvPr id="10" name="TextBox 23">
            <a:extLst>
              <a:ext uri="{FF2B5EF4-FFF2-40B4-BE49-F238E27FC236}">
                <a16:creationId xmlns:a16="http://schemas.microsoft.com/office/drawing/2014/main" id="{D414D7E6-E3BE-493E-A641-5F6057E19144}"/>
              </a:ext>
            </a:extLst>
          </p:cNvPr>
          <p:cNvSpPr txBox="1">
            <a:spLocks noChangeArrowheads="1"/>
          </p:cNvSpPr>
          <p:nvPr userDrawn="1"/>
        </p:nvSpPr>
        <p:spPr bwMode="auto">
          <a:xfrm>
            <a:off x="0" y="-14288"/>
            <a:ext cx="609600" cy="368301"/>
          </a:xfrm>
          <a:prstGeom prst="rect">
            <a:avLst/>
          </a:prstGeom>
          <a:noFill/>
          <a:ln>
            <a:noFill/>
          </a:ln>
        </p:spPr>
        <p:txBody>
          <a:bodyPr>
            <a:spAutoFit/>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algn="ctr" eaLnBrk="1" hangingPunct="1">
              <a:defRPr/>
            </a:pPr>
            <a:r>
              <a:rPr lang="en-US" altLang="en-US">
                <a:solidFill>
                  <a:schemeClr val="bg1"/>
                </a:solidFill>
                <a:latin typeface="Bookman Old Style" pitchFamily="18" charset="0"/>
                <a:cs typeface="+mn-cs"/>
              </a:rPr>
              <a:t>5e</a:t>
            </a:r>
          </a:p>
        </p:txBody>
      </p:sp>
      <p:sp>
        <p:nvSpPr>
          <p:cNvPr id="11" name="TextBox 10">
            <a:extLst>
              <a:ext uri="{FF2B5EF4-FFF2-40B4-BE49-F238E27FC236}">
                <a16:creationId xmlns:a16="http://schemas.microsoft.com/office/drawing/2014/main" id="{806921DD-E84B-409D-B9CE-9ECBF6554495}"/>
              </a:ext>
            </a:extLst>
          </p:cNvPr>
          <p:cNvSpPr txBox="1">
            <a:spLocks noChangeArrowheads="1"/>
          </p:cNvSpPr>
          <p:nvPr userDrawn="1"/>
        </p:nvSpPr>
        <p:spPr bwMode="auto">
          <a:xfrm>
            <a:off x="457200" y="6611938"/>
            <a:ext cx="8077200" cy="246062"/>
          </a:xfrm>
          <a:prstGeom prst="rect">
            <a:avLst/>
          </a:prstGeom>
          <a:noFill/>
          <a:ln>
            <a:noFill/>
          </a:ln>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en-US" sz="1000" dirty="0">
                <a:solidFill>
                  <a:srgbClr val="262626"/>
                </a:solidFill>
                <a:latin typeface="Times New Roman" pitchFamily="18" charset="0"/>
                <a:cs typeface="Times New Roman" pitchFamily="18" charset="0"/>
              </a:rPr>
              <a:t>©2015 Cengage Learning. All Rights Reserved. May not be scanned, copied or duplicated, or posted to a publicly accessible website, in whole or in part.</a:t>
            </a:r>
          </a:p>
        </p:txBody>
      </p:sp>
      <p:sp>
        <p:nvSpPr>
          <p:cNvPr id="8" name="Title 7"/>
          <p:cNvSpPr>
            <a:spLocks noGrp="1"/>
          </p:cNvSpPr>
          <p:nvPr>
            <p:ph type="ctrTitle"/>
          </p:nvPr>
        </p:nvSpPr>
        <p:spPr>
          <a:xfrm>
            <a:off x="1219200" y="4724400"/>
            <a:ext cx="6781800" cy="1371600"/>
          </a:xfrm>
        </p:spPr>
        <p:txBody>
          <a:bodyPr>
            <a:normAutofit/>
          </a:bodyPr>
          <a:lstStyle>
            <a:lvl1pPr algn="ctr">
              <a:defRPr sz="34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58140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33198-F1AE-47CE-BB9E-3CD01246FB50}"/>
              </a:ext>
            </a:extLst>
          </p:cNvPr>
          <p:cNvSpPr>
            <a:spLocks noGrp="1"/>
          </p:cNvSpPr>
          <p:nvPr>
            <p:ph type="dt" sz="half" idx="10"/>
          </p:nvPr>
        </p:nvSpPr>
        <p:spPr>
          <a:xfrm>
            <a:off x="6586538" y="612775"/>
            <a:ext cx="957262" cy="457200"/>
          </a:xfrm>
          <a:prstGeom prst="rect">
            <a:avLst/>
          </a:prstGeom>
        </p:spPr>
        <p:txBody>
          <a:bodyPr/>
          <a:lstStyle>
            <a:lvl1pPr>
              <a:defRPr>
                <a:latin typeface="Arial" charset="0"/>
                <a:cs typeface="+mn-cs"/>
              </a:defRPr>
            </a:lvl1pPr>
          </a:lstStyle>
          <a:p>
            <a:pPr>
              <a:defRPr/>
            </a:pPr>
            <a:fld id="{20F1726E-C2F0-4FDE-AB0B-272E9331749D}" type="datetimeFigureOut">
              <a:rPr lang="en-US"/>
              <a:pPr>
                <a:defRPr/>
              </a:pPr>
              <a:t>10/28/2023</a:t>
            </a:fld>
            <a:endParaRPr lang="en-US"/>
          </a:p>
        </p:txBody>
      </p:sp>
      <p:sp>
        <p:nvSpPr>
          <p:cNvPr id="5" name="Footer Placeholder 4">
            <a:extLst>
              <a:ext uri="{FF2B5EF4-FFF2-40B4-BE49-F238E27FC236}">
                <a16:creationId xmlns:a16="http://schemas.microsoft.com/office/drawing/2014/main" id="{FFDBA46A-0B5C-4152-9C76-D64ED65EF680}"/>
              </a:ext>
            </a:extLst>
          </p:cNvPr>
          <p:cNvSpPr>
            <a:spLocks noGrp="1"/>
          </p:cNvSpPr>
          <p:nvPr>
            <p:ph type="ftr" sz="quarter" idx="11"/>
          </p:nvPr>
        </p:nvSpPr>
        <p:spPr>
          <a:xfrm>
            <a:off x="5257800" y="612775"/>
            <a:ext cx="1325563" cy="457200"/>
          </a:xfrm>
          <a:prstGeom prst="rect">
            <a:avLst/>
          </a:prstGeom>
        </p:spPr>
        <p:txBody>
          <a:bodyPr/>
          <a:lstStyle>
            <a:lvl1pPr>
              <a:defRPr>
                <a:latin typeface="Arial" charset="0"/>
                <a:cs typeface="+mn-cs"/>
              </a:defRPr>
            </a:lvl1pPr>
          </a:lstStyle>
          <a:p>
            <a:pPr>
              <a:defRPr/>
            </a:pPr>
            <a:endParaRPr lang="en-US"/>
          </a:p>
        </p:txBody>
      </p:sp>
      <p:sp>
        <p:nvSpPr>
          <p:cNvPr id="6" name="Slide Number Placeholder 5">
            <a:extLst>
              <a:ext uri="{FF2B5EF4-FFF2-40B4-BE49-F238E27FC236}">
                <a16:creationId xmlns:a16="http://schemas.microsoft.com/office/drawing/2014/main" id="{3E1959C4-1939-4720-89A3-849529C5C51F}"/>
              </a:ext>
            </a:extLst>
          </p:cNvPr>
          <p:cNvSpPr>
            <a:spLocks noGrp="1"/>
          </p:cNvSpPr>
          <p:nvPr>
            <p:ph type="sldNum" sz="quarter" idx="12"/>
          </p:nvPr>
        </p:nvSpPr>
        <p:spPr/>
        <p:txBody>
          <a:bodyPr/>
          <a:lstStyle>
            <a:lvl1pPr>
              <a:defRPr/>
            </a:lvl1pPr>
          </a:lstStyle>
          <a:p>
            <a:fld id="{B2893D78-D00C-4BFA-8E7A-BF178D20D2F9}" type="slidenum">
              <a:rPr lang="en-US" altLang="en-US"/>
              <a:pPr/>
              <a:t>‹#›</a:t>
            </a:fld>
            <a:endParaRPr lang="en-US" altLang="en-US"/>
          </a:p>
        </p:txBody>
      </p:sp>
    </p:spTree>
    <p:extLst>
      <p:ext uri="{BB962C8B-B14F-4D97-AF65-F5344CB8AC3E}">
        <p14:creationId xmlns:p14="http://schemas.microsoft.com/office/powerpoint/2010/main" val="1096281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733B7-E0ED-435F-B8E4-B08E9A7245EC}"/>
              </a:ext>
            </a:extLst>
          </p:cNvPr>
          <p:cNvSpPr>
            <a:spLocks noGrp="1"/>
          </p:cNvSpPr>
          <p:nvPr>
            <p:ph type="dt" sz="half" idx="10"/>
          </p:nvPr>
        </p:nvSpPr>
        <p:spPr>
          <a:xfrm>
            <a:off x="6586538" y="612775"/>
            <a:ext cx="957262" cy="457200"/>
          </a:xfrm>
          <a:prstGeom prst="rect">
            <a:avLst/>
          </a:prstGeom>
        </p:spPr>
        <p:txBody>
          <a:bodyPr/>
          <a:lstStyle>
            <a:lvl1pPr>
              <a:defRPr>
                <a:latin typeface="Arial" charset="0"/>
                <a:cs typeface="+mn-cs"/>
              </a:defRPr>
            </a:lvl1pPr>
          </a:lstStyle>
          <a:p>
            <a:pPr>
              <a:defRPr/>
            </a:pPr>
            <a:fld id="{9B159F94-1C08-4FA4-A78C-2A48182A4C72}" type="datetimeFigureOut">
              <a:rPr lang="en-US"/>
              <a:pPr>
                <a:defRPr/>
              </a:pPr>
              <a:t>10/28/2023</a:t>
            </a:fld>
            <a:endParaRPr lang="en-US"/>
          </a:p>
        </p:txBody>
      </p:sp>
      <p:sp>
        <p:nvSpPr>
          <p:cNvPr id="5" name="Footer Placeholder 4">
            <a:extLst>
              <a:ext uri="{FF2B5EF4-FFF2-40B4-BE49-F238E27FC236}">
                <a16:creationId xmlns:a16="http://schemas.microsoft.com/office/drawing/2014/main" id="{1B9891F9-22C5-4EC8-84A3-F66CB673051B}"/>
              </a:ext>
            </a:extLst>
          </p:cNvPr>
          <p:cNvSpPr>
            <a:spLocks noGrp="1"/>
          </p:cNvSpPr>
          <p:nvPr>
            <p:ph type="ftr" sz="quarter" idx="11"/>
          </p:nvPr>
        </p:nvSpPr>
        <p:spPr>
          <a:xfrm>
            <a:off x="5257800" y="612775"/>
            <a:ext cx="1325563" cy="457200"/>
          </a:xfrm>
          <a:prstGeom prst="rect">
            <a:avLst/>
          </a:prstGeom>
        </p:spPr>
        <p:txBody>
          <a:bodyPr/>
          <a:lstStyle>
            <a:lvl1pPr>
              <a:defRPr>
                <a:latin typeface="Arial" charset="0"/>
                <a:cs typeface="+mn-cs"/>
              </a:defRPr>
            </a:lvl1pPr>
          </a:lstStyle>
          <a:p>
            <a:pPr>
              <a:defRPr/>
            </a:pPr>
            <a:endParaRPr lang="en-US"/>
          </a:p>
        </p:txBody>
      </p:sp>
      <p:sp>
        <p:nvSpPr>
          <p:cNvPr id="6" name="Slide Number Placeholder 5">
            <a:extLst>
              <a:ext uri="{FF2B5EF4-FFF2-40B4-BE49-F238E27FC236}">
                <a16:creationId xmlns:a16="http://schemas.microsoft.com/office/drawing/2014/main" id="{0C6FB471-7182-43BB-96C7-CB9793912145}"/>
              </a:ext>
            </a:extLst>
          </p:cNvPr>
          <p:cNvSpPr>
            <a:spLocks noGrp="1"/>
          </p:cNvSpPr>
          <p:nvPr>
            <p:ph type="sldNum" sz="quarter" idx="12"/>
          </p:nvPr>
        </p:nvSpPr>
        <p:spPr/>
        <p:txBody>
          <a:bodyPr/>
          <a:lstStyle>
            <a:lvl1pPr>
              <a:defRPr/>
            </a:lvl1pPr>
          </a:lstStyle>
          <a:p>
            <a:fld id="{4DBB0DBF-2832-4A8F-93F0-F9388B6F102F}" type="slidenum">
              <a:rPr lang="en-US" altLang="en-US"/>
              <a:pPr/>
              <a:t>‹#›</a:t>
            </a:fld>
            <a:endParaRPr lang="en-US" altLang="en-US"/>
          </a:p>
        </p:txBody>
      </p:sp>
    </p:spTree>
    <p:extLst>
      <p:ext uri="{BB962C8B-B14F-4D97-AF65-F5344CB8AC3E}">
        <p14:creationId xmlns:p14="http://schemas.microsoft.com/office/powerpoint/2010/main" val="2464920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a:extLst>
              <a:ext uri="{FF2B5EF4-FFF2-40B4-BE49-F238E27FC236}">
                <a16:creationId xmlns:a16="http://schemas.microsoft.com/office/drawing/2014/main" id="{ABC7AA9A-2E0F-4740-A5EE-7741DEE0CC23}"/>
              </a:ext>
            </a:extLst>
          </p:cNvPr>
          <p:cNvSpPr>
            <a:spLocks noGrp="1"/>
          </p:cNvSpPr>
          <p:nvPr>
            <p:ph type="sldNum" sz="quarter" idx="10"/>
          </p:nvPr>
        </p:nvSpPr>
        <p:spPr/>
        <p:txBody>
          <a:bodyPr/>
          <a:lstStyle>
            <a:lvl1pPr>
              <a:defRPr/>
            </a:lvl1pPr>
          </a:lstStyle>
          <a:p>
            <a:fld id="{CB63D3B7-1C1D-476D-88FC-FB1D8A454477}" type="slidenum">
              <a:rPr lang="en-US" altLang="en-US"/>
              <a:pPr/>
              <a:t>‹#›</a:t>
            </a:fld>
            <a:endParaRPr lang="en-US" altLang="en-US"/>
          </a:p>
        </p:txBody>
      </p:sp>
    </p:spTree>
    <p:extLst>
      <p:ext uri="{BB962C8B-B14F-4D97-AF65-F5344CB8AC3E}">
        <p14:creationId xmlns:p14="http://schemas.microsoft.com/office/powerpoint/2010/main" val="603531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Slide Number Placeholder 22">
            <a:extLst>
              <a:ext uri="{FF2B5EF4-FFF2-40B4-BE49-F238E27FC236}">
                <a16:creationId xmlns:a16="http://schemas.microsoft.com/office/drawing/2014/main" id="{349F4E96-707D-412E-92B3-066A101726C5}"/>
              </a:ext>
            </a:extLst>
          </p:cNvPr>
          <p:cNvSpPr>
            <a:spLocks noGrp="1"/>
          </p:cNvSpPr>
          <p:nvPr>
            <p:ph type="sldNum" sz="quarter" idx="10"/>
          </p:nvPr>
        </p:nvSpPr>
        <p:spPr/>
        <p:txBody>
          <a:bodyPr/>
          <a:lstStyle>
            <a:lvl1pPr>
              <a:defRPr/>
            </a:lvl1pPr>
          </a:lstStyle>
          <a:p>
            <a:fld id="{7A497441-B3F0-4FA2-9E4F-9C70AC38C297}" type="slidenum">
              <a:rPr lang="en-US" altLang="en-US"/>
              <a:pPr/>
              <a:t>‹#›</a:t>
            </a:fld>
            <a:endParaRPr lang="en-US" altLang="en-US"/>
          </a:p>
        </p:txBody>
      </p:sp>
    </p:spTree>
    <p:extLst>
      <p:ext uri="{BB962C8B-B14F-4D97-AF65-F5344CB8AC3E}">
        <p14:creationId xmlns:p14="http://schemas.microsoft.com/office/powerpoint/2010/main" val="329510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a16="http://schemas.microsoft.com/office/drawing/2014/main" id="{439A2584-46B7-4707-A4B3-1FCD78DD4007}"/>
              </a:ext>
            </a:extLst>
          </p:cNvPr>
          <p:cNvSpPr>
            <a:spLocks noGrp="1"/>
          </p:cNvSpPr>
          <p:nvPr>
            <p:ph type="sldNum" sz="quarter" idx="10"/>
          </p:nvPr>
        </p:nvSpPr>
        <p:spPr/>
        <p:txBody>
          <a:bodyPr/>
          <a:lstStyle>
            <a:lvl1pPr>
              <a:defRPr/>
            </a:lvl1pPr>
          </a:lstStyle>
          <a:p>
            <a:fld id="{2099CC9B-E798-4A15-8295-836702E3C379}" type="slidenum">
              <a:rPr lang="en-US" altLang="en-US"/>
              <a:pPr/>
              <a:t>‹#›</a:t>
            </a:fld>
            <a:endParaRPr lang="en-US" altLang="en-US"/>
          </a:p>
        </p:txBody>
      </p:sp>
    </p:spTree>
    <p:extLst>
      <p:ext uri="{BB962C8B-B14F-4D97-AF65-F5344CB8AC3E}">
        <p14:creationId xmlns:p14="http://schemas.microsoft.com/office/powerpoint/2010/main" val="3302108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lstStyle>
            <a:lvl1pPr>
              <a:defRPr sz="4000" b="0" i="0" cap="none" baseline="0"/>
            </a:lvl1pPr>
          </a:lstStyle>
          <a:p>
            <a:r>
              <a:rPr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26">
            <a:extLst>
              <a:ext uri="{FF2B5EF4-FFF2-40B4-BE49-F238E27FC236}">
                <a16:creationId xmlns:a16="http://schemas.microsoft.com/office/drawing/2014/main" id="{61522BFD-9678-4997-B1FF-5B5987937941}"/>
              </a:ext>
            </a:extLst>
          </p:cNvPr>
          <p:cNvSpPr>
            <a:spLocks noGrp="1"/>
          </p:cNvSpPr>
          <p:nvPr>
            <p:ph type="sldNum" sz="quarter" idx="10"/>
          </p:nvPr>
        </p:nvSpPr>
        <p:spPr/>
        <p:txBody>
          <a:bodyPr/>
          <a:lstStyle>
            <a:lvl1pPr>
              <a:defRPr/>
            </a:lvl1pPr>
          </a:lstStyle>
          <a:p>
            <a:fld id="{0E73A951-F400-42FC-9EB5-5F3D79E3B75E}" type="slidenum">
              <a:rPr lang="en-US" altLang="en-US"/>
              <a:pPr/>
              <a:t>‹#›</a:t>
            </a:fld>
            <a:endParaRPr lang="en-US" altLang="en-US"/>
          </a:p>
        </p:txBody>
      </p:sp>
    </p:spTree>
    <p:extLst>
      <p:ext uri="{BB962C8B-B14F-4D97-AF65-F5344CB8AC3E}">
        <p14:creationId xmlns:p14="http://schemas.microsoft.com/office/powerpoint/2010/main" val="816855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lstStyle>
            <a:lvl1pPr>
              <a:defRPr sz="4000">
                <a:solidFill>
                  <a:schemeClr val="tx2"/>
                </a:solidFill>
              </a:defRPr>
            </a:lvl1pPr>
          </a:lstStyle>
          <a:p>
            <a:r>
              <a:rPr lang="en-US"/>
              <a:t>Click to edit Master title style</a:t>
            </a:r>
          </a:p>
        </p:txBody>
      </p:sp>
      <p:sp>
        <p:nvSpPr>
          <p:cNvPr id="3" name="Slide Number Placeholder 4">
            <a:extLst>
              <a:ext uri="{FF2B5EF4-FFF2-40B4-BE49-F238E27FC236}">
                <a16:creationId xmlns:a16="http://schemas.microsoft.com/office/drawing/2014/main" id="{AE595384-1E50-4E76-A173-FAE18DA1185D}"/>
              </a:ext>
            </a:extLst>
          </p:cNvPr>
          <p:cNvSpPr>
            <a:spLocks noGrp="1"/>
          </p:cNvSpPr>
          <p:nvPr>
            <p:ph type="sldNum" sz="quarter" idx="10"/>
          </p:nvPr>
        </p:nvSpPr>
        <p:spPr>
          <a:xfrm>
            <a:off x="8174038" y="1588"/>
            <a:ext cx="762000" cy="366712"/>
          </a:xfrm>
        </p:spPr>
        <p:txBody>
          <a:bodyPr/>
          <a:lstStyle>
            <a:lvl1pPr>
              <a:defRPr/>
            </a:lvl1pPr>
          </a:lstStyle>
          <a:p>
            <a:fld id="{2AA4AE8A-7F03-4673-A8FF-6A7B56890538}" type="slidenum">
              <a:rPr lang="en-US" altLang="en-US"/>
              <a:pPr/>
              <a:t>‹#›</a:t>
            </a:fld>
            <a:endParaRPr lang="en-US" altLang="en-US"/>
          </a:p>
        </p:txBody>
      </p:sp>
    </p:spTree>
    <p:extLst>
      <p:ext uri="{BB962C8B-B14F-4D97-AF65-F5344CB8AC3E}">
        <p14:creationId xmlns:p14="http://schemas.microsoft.com/office/powerpoint/2010/main" val="2431528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22">
            <a:extLst>
              <a:ext uri="{FF2B5EF4-FFF2-40B4-BE49-F238E27FC236}">
                <a16:creationId xmlns:a16="http://schemas.microsoft.com/office/drawing/2014/main" id="{49836ECD-9A6D-4C40-8FF7-DDB317CF08DB}"/>
              </a:ext>
            </a:extLst>
          </p:cNvPr>
          <p:cNvSpPr>
            <a:spLocks noGrp="1"/>
          </p:cNvSpPr>
          <p:nvPr>
            <p:ph type="sldNum" sz="quarter" idx="10"/>
          </p:nvPr>
        </p:nvSpPr>
        <p:spPr/>
        <p:txBody>
          <a:bodyPr/>
          <a:lstStyle>
            <a:lvl1pPr>
              <a:defRPr/>
            </a:lvl1pPr>
          </a:lstStyle>
          <a:p>
            <a:fld id="{35711E23-834F-4728-9F16-A8006A3ECF84}" type="slidenum">
              <a:rPr lang="en-US" altLang="en-US"/>
              <a:pPr/>
              <a:t>‹#›</a:t>
            </a:fld>
            <a:endParaRPr lang="en-US" altLang="en-US"/>
          </a:p>
        </p:txBody>
      </p:sp>
    </p:spTree>
    <p:extLst>
      <p:ext uri="{BB962C8B-B14F-4D97-AF65-F5344CB8AC3E}">
        <p14:creationId xmlns:p14="http://schemas.microsoft.com/office/powerpoint/2010/main" val="124743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a16="http://schemas.microsoft.com/office/drawing/2014/main" id="{D1FC234D-98E6-4FED-A85F-679AE3BE6E62}"/>
              </a:ext>
            </a:extLst>
          </p:cNvPr>
          <p:cNvSpPr>
            <a:spLocks noGrp="1"/>
          </p:cNvSpPr>
          <p:nvPr>
            <p:ph type="sldNum" sz="quarter" idx="10"/>
          </p:nvPr>
        </p:nvSpPr>
        <p:spPr/>
        <p:txBody>
          <a:bodyPr/>
          <a:lstStyle>
            <a:lvl1pPr>
              <a:defRPr/>
            </a:lvl1pPr>
          </a:lstStyle>
          <a:p>
            <a:fld id="{D738FA1E-7B12-4CD0-B001-C936B6CD2D2F}" type="slidenum">
              <a:rPr lang="en-US" altLang="en-US"/>
              <a:pPr/>
              <a:t>‹#›</a:t>
            </a:fld>
            <a:endParaRPr lang="en-US" altLang="en-US"/>
          </a:p>
        </p:txBody>
      </p:sp>
    </p:spTree>
    <p:extLst>
      <p:ext uri="{BB962C8B-B14F-4D97-AF65-F5344CB8AC3E}">
        <p14:creationId xmlns:p14="http://schemas.microsoft.com/office/powerpoint/2010/main" val="1193358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4">
            <a:extLst>
              <a:ext uri="{FF2B5EF4-FFF2-40B4-BE49-F238E27FC236}">
                <a16:creationId xmlns:a16="http://schemas.microsoft.com/office/drawing/2014/main" id="{E81E4748-7E4D-4291-B941-E2601DEEC928}"/>
              </a:ext>
            </a:extLst>
          </p:cNvPr>
          <p:cNvSpPr>
            <a:spLocks noGrp="1"/>
          </p:cNvSpPr>
          <p:nvPr>
            <p:ph type="dt" sz="half" idx="10"/>
          </p:nvPr>
        </p:nvSpPr>
        <p:spPr>
          <a:xfrm>
            <a:off x="6586538" y="612775"/>
            <a:ext cx="957262" cy="457200"/>
          </a:xfrm>
          <a:prstGeom prst="rect">
            <a:avLst/>
          </a:prstGeom>
        </p:spPr>
        <p:txBody>
          <a:bodyPr/>
          <a:lstStyle>
            <a:lvl1pPr>
              <a:defRPr>
                <a:latin typeface="Arial" charset="0"/>
                <a:cs typeface="+mn-cs"/>
              </a:defRPr>
            </a:lvl1pPr>
          </a:lstStyle>
          <a:p>
            <a:pPr>
              <a:defRPr/>
            </a:pPr>
            <a:fld id="{AEA885FC-A28A-43B4-995B-82BCEC619836}" type="datetimeFigureOut">
              <a:rPr lang="en-US"/>
              <a:pPr>
                <a:defRPr/>
              </a:pPr>
              <a:t>10/28/2023</a:t>
            </a:fld>
            <a:endParaRPr lang="en-US"/>
          </a:p>
        </p:txBody>
      </p:sp>
      <p:sp>
        <p:nvSpPr>
          <p:cNvPr id="6" name="Footer Placeholder 5">
            <a:extLst>
              <a:ext uri="{FF2B5EF4-FFF2-40B4-BE49-F238E27FC236}">
                <a16:creationId xmlns:a16="http://schemas.microsoft.com/office/drawing/2014/main" id="{449A93D9-09B2-4BDD-8F15-F718118AD111}"/>
              </a:ext>
            </a:extLst>
          </p:cNvPr>
          <p:cNvSpPr>
            <a:spLocks noGrp="1"/>
          </p:cNvSpPr>
          <p:nvPr>
            <p:ph type="ftr" sz="quarter" idx="11"/>
          </p:nvPr>
        </p:nvSpPr>
        <p:spPr>
          <a:xfrm>
            <a:off x="5257800" y="612775"/>
            <a:ext cx="1325563" cy="457200"/>
          </a:xfrm>
          <a:prstGeom prst="rect">
            <a:avLst/>
          </a:prstGeom>
        </p:spPr>
        <p:txBody>
          <a:bodyPr/>
          <a:lstStyle>
            <a:lvl1pPr>
              <a:defRPr>
                <a:latin typeface="Arial" charset="0"/>
                <a:cs typeface="+mn-cs"/>
              </a:defRPr>
            </a:lvl1pPr>
          </a:lstStyle>
          <a:p>
            <a:pPr>
              <a:defRPr/>
            </a:pPr>
            <a:endParaRPr lang="en-US"/>
          </a:p>
        </p:txBody>
      </p:sp>
      <p:sp>
        <p:nvSpPr>
          <p:cNvPr id="7" name="Slide Number Placeholder 6">
            <a:extLst>
              <a:ext uri="{FF2B5EF4-FFF2-40B4-BE49-F238E27FC236}">
                <a16:creationId xmlns:a16="http://schemas.microsoft.com/office/drawing/2014/main" id="{3E37DE6D-1DEB-4757-8D56-D188A5EDB4D9}"/>
              </a:ext>
            </a:extLst>
          </p:cNvPr>
          <p:cNvSpPr>
            <a:spLocks noGrp="1"/>
          </p:cNvSpPr>
          <p:nvPr>
            <p:ph type="sldNum" sz="quarter" idx="12"/>
          </p:nvPr>
        </p:nvSpPr>
        <p:spPr/>
        <p:txBody>
          <a:bodyPr/>
          <a:lstStyle>
            <a:lvl1pPr>
              <a:defRPr/>
            </a:lvl1pPr>
          </a:lstStyle>
          <a:p>
            <a:fld id="{7E1994A1-DDF2-4835-B6D3-A99577680865}" type="slidenum">
              <a:rPr lang="en-US" altLang="en-US"/>
              <a:pPr/>
              <a:t>‹#›</a:t>
            </a:fld>
            <a:endParaRPr lang="en-US" altLang="en-US"/>
          </a:p>
        </p:txBody>
      </p:sp>
    </p:spTree>
    <p:extLst>
      <p:ext uri="{BB962C8B-B14F-4D97-AF65-F5344CB8AC3E}">
        <p14:creationId xmlns:p14="http://schemas.microsoft.com/office/powerpoint/2010/main" val="3741933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E1E13EB-71A8-4CD6-95B3-82A5E3A2D3C8}"/>
              </a:ext>
            </a:extLst>
          </p:cNvPr>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9" name="Rectangle 28">
            <a:extLst>
              <a:ext uri="{FF2B5EF4-FFF2-40B4-BE49-F238E27FC236}">
                <a16:creationId xmlns:a16="http://schemas.microsoft.com/office/drawing/2014/main" id="{0910F4C0-894C-4CE0-8CED-CF3E418996D9}"/>
              </a:ext>
            </a:extLst>
          </p:cNvPr>
          <p:cNvSpPr/>
          <p:nvPr/>
        </p:nvSpPr>
        <p:spPr>
          <a:xfrm>
            <a:off x="0" y="0"/>
            <a:ext cx="9144000" cy="311150"/>
          </a:xfrm>
          <a:prstGeom prst="rect">
            <a:avLst/>
          </a:prstGeom>
          <a:gradFill>
            <a:gsLst>
              <a:gs pos="0">
                <a:srgbClr val="002060">
                  <a:lumMod val="95000"/>
                </a:srgbClr>
              </a:gs>
              <a:gs pos="100000">
                <a:schemeClr val="accent6">
                  <a:lumMod val="98000"/>
                  <a:lumOff val="2000"/>
                </a:schemeClr>
              </a:gs>
            </a:gsLst>
            <a:lin ang="16200000" scaled="0"/>
          </a:gra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0" name="Rectangle 29">
            <a:extLst>
              <a:ext uri="{FF2B5EF4-FFF2-40B4-BE49-F238E27FC236}">
                <a16:creationId xmlns:a16="http://schemas.microsoft.com/office/drawing/2014/main" id="{60146ADB-0196-445C-A117-F4F11A3B210A}"/>
              </a:ext>
            </a:extLst>
          </p:cNvPr>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5" name="Rectangle 34">
            <a:extLst>
              <a:ext uri="{FF2B5EF4-FFF2-40B4-BE49-F238E27FC236}">
                <a16:creationId xmlns:a16="http://schemas.microsoft.com/office/drawing/2014/main" id="{03562345-D132-4866-9098-47233CAA05CA}"/>
              </a:ext>
            </a:extLst>
          </p:cNvPr>
          <p:cNvSpPr/>
          <p:nvPr userDrawn="1"/>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6" name="Rectangle 35">
            <a:extLst>
              <a:ext uri="{FF2B5EF4-FFF2-40B4-BE49-F238E27FC236}">
                <a16:creationId xmlns:a16="http://schemas.microsoft.com/office/drawing/2014/main" id="{7D057420-4C20-4B46-82AC-00C0CD566D7D}"/>
              </a:ext>
            </a:extLst>
          </p:cNvPr>
          <p:cNvSpPr/>
          <p:nvPr userDrawn="1"/>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7" name="Rectangle 36">
            <a:extLst>
              <a:ext uri="{FF2B5EF4-FFF2-40B4-BE49-F238E27FC236}">
                <a16:creationId xmlns:a16="http://schemas.microsoft.com/office/drawing/2014/main" id="{268E10A5-A778-428F-A934-C7FF367BFB84}"/>
              </a:ext>
            </a:extLst>
          </p:cNvPr>
          <p:cNvSpPr/>
          <p:nvPr userDrawn="1"/>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8" name="Rectangle 37">
            <a:extLst>
              <a:ext uri="{FF2B5EF4-FFF2-40B4-BE49-F238E27FC236}">
                <a16:creationId xmlns:a16="http://schemas.microsoft.com/office/drawing/2014/main" id="{6EEE23C6-37D2-452C-8C72-3ADFE744B0EC}"/>
              </a:ext>
            </a:extLst>
          </p:cNvPr>
          <p:cNvSpPr/>
          <p:nvPr userDrawn="1"/>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9" name="Rectangle 38">
            <a:extLst>
              <a:ext uri="{FF2B5EF4-FFF2-40B4-BE49-F238E27FC236}">
                <a16:creationId xmlns:a16="http://schemas.microsoft.com/office/drawing/2014/main" id="{6089E507-ABDC-4EC1-8FBA-185551C605F0}"/>
              </a:ext>
            </a:extLst>
          </p:cNvPr>
          <p:cNvSpPr/>
          <p:nvPr userDrawn="1"/>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0" name="Rectangle 39">
            <a:extLst>
              <a:ext uri="{FF2B5EF4-FFF2-40B4-BE49-F238E27FC236}">
                <a16:creationId xmlns:a16="http://schemas.microsoft.com/office/drawing/2014/main" id="{CC73FE32-24B6-49B6-B576-DE8FA9119D42}"/>
              </a:ext>
            </a:extLst>
          </p:cNvPr>
          <p:cNvSpPr/>
          <p:nvPr userDrawn="1"/>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035" name="Title Placeholder 21">
            <a:extLst>
              <a:ext uri="{FF2B5EF4-FFF2-40B4-BE49-F238E27FC236}">
                <a16:creationId xmlns:a16="http://schemas.microsoft.com/office/drawing/2014/main" id="{C749E155-8AF0-4DD0-84C8-75E37D123D44}"/>
              </a:ext>
            </a:extLst>
          </p:cNvPr>
          <p:cNvSpPr>
            <a:spLocks noGrp="1"/>
          </p:cNvSpPr>
          <p:nvPr>
            <p:ph type="title"/>
          </p:nvPr>
        </p:nvSpPr>
        <p:spPr bwMode="auto">
          <a:xfrm>
            <a:off x="304800" y="511175"/>
            <a:ext cx="85693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6" name="Text Placeholder 12">
            <a:extLst>
              <a:ext uri="{FF2B5EF4-FFF2-40B4-BE49-F238E27FC236}">
                <a16:creationId xmlns:a16="http://schemas.microsoft.com/office/drawing/2014/main" id="{294ECB22-F71B-49DD-89B6-F4AEF2BEC369}"/>
              </a:ext>
            </a:extLst>
          </p:cNvPr>
          <p:cNvSpPr>
            <a:spLocks noGrp="1"/>
          </p:cNvSpPr>
          <p:nvPr>
            <p:ph type="body" idx="1"/>
          </p:nvPr>
        </p:nvSpPr>
        <p:spPr bwMode="auto">
          <a:xfrm>
            <a:off x="304800" y="1600200"/>
            <a:ext cx="85725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3" name="Slide Number Placeholder 22">
            <a:extLst>
              <a:ext uri="{FF2B5EF4-FFF2-40B4-BE49-F238E27FC236}">
                <a16:creationId xmlns:a16="http://schemas.microsoft.com/office/drawing/2014/main" id="{44513CF3-6257-459B-8761-9D44FE059E5E}"/>
              </a:ext>
            </a:extLst>
          </p:cNvPr>
          <p:cNvSpPr>
            <a:spLocks noGrp="1"/>
          </p:cNvSpPr>
          <p:nvPr>
            <p:ph type="sldNum" sz="quarter" idx="4"/>
          </p:nvPr>
        </p:nvSpPr>
        <p:spPr>
          <a:xfrm>
            <a:off x="8610600" y="6477000"/>
            <a:ext cx="457200" cy="304800"/>
          </a:xfrm>
          <a:prstGeom prst="rect">
            <a:avLst/>
          </a:prstGeom>
        </p:spPr>
        <p:txBody>
          <a:bodyPr vert="horz" wrap="square" lIns="91440" tIns="45720" rIns="91440" bIns="45720" numCol="1" anchor="b" anchorCtr="0" compatLnSpc="1">
            <a:prstTxWarp prst="textNoShape">
              <a:avLst/>
            </a:prstTxWarp>
          </a:bodyPr>
          <a:lstStyle>
            <a:lvl1pPr algn="r">
              <a:defRPr sz="1400">
                <a:solidFill>
                  <a:schemeClr val="tx1"/>
                </a:solidFill>
              </a:defRPr>
            </a:lvl1pPr>
          </a:lstStyle>
          <a:p>
            <a:fld id="{AD6E5160-C757-4268-BE57-FC560BE54363}" type="slidenum">
              <a:rPr lang="en-US" altLang="en-US"/>
              <a:pPr/>
              <a:t>‹#›</a:t>
            </a:fld>
            <a:endParaRPr lang="en-US" altLang="en-US"/>
          </a:p>
        </p:txBody>
      </p:sp>
      <p:sp>
        <p:nvSpPr>
          <p:cNvPr id="20" name="TextBox 19">
            <a:extLst>
              <a:ext uri="{FF2B5EF4-FFF2-40B4-BE49-F238E27FC236}">
                <a16:creationId xmlns:a16="http://schemas.microsoft.com/office/drawing/2014/main" id="{486C8DE3-757D-401A-BAB0-801FDF387266}"/>
              </a:ext>
            </a:extLst>
          </p:cNvPr>
          <p:cNvSpPr txBox="1">
            <a:spLocks noChangeArrowheads="1"/>
          </p:cNvSpPr>
          <p:nvPr userDrawn="1"/>
        </p:nvSpPr>
        <p:spPr bwMode="auto">
          <a:xfrm>
            <a:off x="533400" y="6553200"/>
            <a:ext cx="8077200" cy="246063"/>
          </a:xfrm>
          <a:prstGeom prst="rect">
            <a:avLst/>
          </a:prstGeom>
          <a:noFill/>
          <a:ln>
            <a:noFill/>
          </a:ln>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en-US" sz="1000" dirty="0">
                <a:solidFill>
                  <a:srgbClr val="262626"/>
                </a:solidFill>
                <a:latin typeface="Times New Roman" pitchFamily="18" charset="0"/>
                <a:cs typeface="Times New Roman" pitchFamily="18" charset="0"/>
              </a:rPr>
              <a:t>©2015 Cengage Learning.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4470" r:id="rId1"/>
    <p:sldLayoutId id="2147484465" r:id="rId2"/>
    <p:sldLayoutId id="2147484466" r:id="rId3"/>
    <p:sldLayoutId id="2147484467" r:id="rId4"/>
    <p:sldLayoutId id="2147484471" r:id="rId5"/>
    <p:sldLayoutId id="2147484472" r:id="rId6"/>
    <p:sldLayoutId id="2147484468" r:id="rId7"/>
    <p:sldLayoutId id="2147484469" r:id="rId8"/>
    <p:sldLayoutId id="2147484473" r:id="rId9"/>
    <p:sldLayoutId id="2147484474" r:id="rId10"/>
    <p:sldLayoutId id="2147484475" r:id="rId11"/>
  </p:sldLayoutIdLst>
  <p:txStyles>
    <p:titleStyle>
      <a:lvl1pPr algn="l" rtl="0" eaLnBrk="0" fontAlgn="base" hangingPunct="0">
        <a:spcBef>
          <a:spcPct val="0"/>
        </a:spcBef>
        <a:spcAft>
          <a:spcPct val="0"/>
        </a:spcAft>
        <a:defRPr sz="4000" kern="1200">
          <a:solidFill>
            <a:schemeClr val="tx2"/>
          </a:solidFill>
          <a:latin typeface="Cambria Math" panose="02040503050406030204" pitchFamily="18" charset="0"/>
          <a:ea typeface="Cambria Math" panose="02040503050406030204" pitchFamily="18" charset="0"/>
          <a:cs typeface="Cambria Math" pitchFamily="18" charset="0"/>
        </a:defRPr>
      </a:lvl1pPr>
      <a:lvl2pPr algn="l" rtl="0" eaLnBrk="0" fontAlgn="base" hangingPunct="0">
        <a:spcBef>
          <a:spcPct val="0"/>
        </a:spcBef>
        <a:spcAft>
          <a:spcPct val="0"/>
        </a:spcAft>
        <a:defRPr sz="4000">
          <a:solidFill>
            <a:schemeClr val="tx2"/>
          </a:solidFill>
          <a:latin typeface="Cambria Math" pitchFamily="18" charset="0"/>
          <a:ea typeface="Cambria Math" pitchFamily="18" charset="0"/>
          <a:cs typeface="Cambria Math" pitchFamily="18" charset="0"/>
        </a:defRPr>
      </a:lvl2pPr>
      <a:lvl3pPr algn="l" rtl="0" eaLnBrk="0" fontAlgn="base" hangingPunct="0">
        <a:spcBef>
          <a:spcPct val="0"/>
        </a:spcBef>
        <a:spcAft>
          <a:spcPct val="0"/>
        </a:spcAft>
        <a:defRPr sz="4000">
          <a:solidFill>
            <a:schemeClr val="tx2"/>
          </a:solidFill>
          <a:latin typeface="Cambria Math" pitchFamily="18" charset="0"/>
          <a:ea typeface="Cambria Math" pitchFamily="18" charset="0"/>
          <a:cs typeface="Cambria Math" pitchFamily="18" charset="0"/>
        </a:defRPr>
      </a:lvl3pPr>
      <a:lvl4pPr algn="l" rtl="0" eaLnBrk="0" fontAlgn="base" hangingPunct="0">
        <a:spcBef>
          <a:spcPct val="0"/>
        </a:spcBef>
        <a:spcAft>
          <a:spcPct val="0"/>
        </a:spcAft>
        <a:defRPr sz="4000">
          <a:solidFill>
            <a:schemeClr val="tx2"/>
          </a:solidFill>
          <a:latin typeface="Cambria Math" pitchFamily="18" charset="0"/>
          <a:ea typeface="Cambria Math" pitchFamily="18" charset="0"/>
          <a:cs typeface="Cambria Math" pitchFamily="18" charset="0"/>
        </a:defRPr>
      </a:lvl4pPr>
      <a:lvl5pPr algn="l" rtl="0" eaLnBrk="0" fontAlgn="base" hangingPunct="0">
        <a:spcBef>
          <a:spcPct val="0"/>
        </a:spcBef>
        <a:spcAft>
          <a:spcPct val="0"/>
        </a:spcAft>
        <a:defRPr sz="4000">
          <a:solidFill>
            <a:schemeClr val="tx2"/>
          </a:solidFill>
          <a:latin typeface="Cambria Math" pitchFamily="18" charset="0"/>
          <a:ea typeface="Cambria Math" pitchFamily="18" charset="0"/>
          <a:cs typeface="Cambria Math" pitchFamily="18" charset="0"/>
        </a:defRPr>
      </a:lvl5pPr>
      <a:lvl6pPr marL="457200" algn="l" rtl="0" fontAlgn="base">
        <a:spcBef>
          <a:spcPct val="0"/>
        </a:spcBef>
        <a:spcAft>
          <a:spcPct val="0"/>
        </a:spcAft>
        <a:defRPr sz="4000">
          <a:solidFill>
            <a:schemeClr val="tx2"/>
          </a:solidFill>
          <a:latin typeface="Cambria Math" pitchFamily="18" charset="0"/>
          <a:ea typeface="Cambria Math" pitchFamily="18" charset="0"/>
          <a:cs typeface="Cambria Math" pitchFamily="18" charset="0"/>
        </a:defRPr>
      </a:lvl6pPr>
      <a:lvl7pPr marL="914400" algn="l" rtl="0" fontAlgn="base">
        <a:spcBef>
          <a:spcPct val="0"/>
        </a:spcBef>
        <a:spcAft>
          <a:spcPct val="0"/>
        </a:spcAft>
        <a:defRPr sz="4000">
          <a:solidFill>
            <a:schemeClr val="tx2"/>
          </a:solidFill>
          <a:latin typeface="Cambria Math" pitchFamily="18" charset="0"/>
          <a:ea typeface="Cambria Math" pitchFamily="18" charset="0"/>
          <a:cs typeface="Cambria Math" pitchFamily="18" charset="0"/>
        </a:defRPr>
      </a:lvl7pPr>
      <a:lvl8pPr marL="1371600" algn="l" rtl="0" fontAlgn="base">
        <a:spcBef>
          <a:spcPct val="0"/>
        </a:spcBef>
        <a:spcAft>
          <a:spcPct val="0"/>
        </a:spcAft>
        <a:defRPr sz="4000">
          <a:solidFill>
            <a:schemeClr val="tx2"/>
          </a:solidFill>
          <a:latin typeface="Cambria Math" pitchFamily="18" charset="0"/>
          <a:ea typeface="Cambria Math" pitchFamily="18" charset="0"/>
          <a:cs typeface="Cambria Math" pitchFamily="18" charset="0"/>
        </a:defRPr>
      </a:lvl8pPr>
      <a:lvl9pPr marL="1828800" algn="l" rtl="0" fontAlgn="base">
        <a:spcBef>
          <a:spcPct val="0"/>
        </a:spcBef>
        <a:spcAft>
          <a:spcPct val="0"/>
        </a:spcAft>
        <a:defRPr sz="4000">
          <a:solidFill>
            <a:schemeClr val="tx2"/>
          </a:solidFill>
          <a:latin typeface="Cambria Math" pitchFamily="18" charset="0"/>
          <a:ea typeface="Cambria Math" pitchFamily="18" charset="0"/>
          <a:cs typeface="Cambria Math" pitchFamily="18" charset="0"/>
        </a:defRPr>
      </a:lvl9pPr>
    </p:titleStyle>
    <p:bodyStyle>
      <a:lvl1pPr marL="365125" indent="-255588" algn="l" rtl="0" eaLnBrk="0" fontAlgn="base" hangingPunct="0">
        <a:spcBef>
          <a:spcPts val="300"/>
        </a:spcBef>
        <a:spcAft>
          <a:spcPts val="600"/>
        </a:spcAft>
        <a:buFont typeface="Wingdings" panose="05000000000000000000" pitchFamily="2" charset="2"/>
        <a:buChar char="§"/>
        <a:defRPr sz="2800" kern="1200">
          <a:solidFill>
            <a:schemeClr val="tx1"/>
          </a:solidFill>
          <a:latin typeface="+mn-lt"/>
          <a:ea typeface="+mn-ea"/>
          <a:cs typeface="+mn-cs"/>
        </a:defRPr>
      </a:lvl1pPr>
      <a:lvl2pPr marL="657225" indent="-246063" algn="l" rtl="0" eaLnBrk="0" fontAlgn="base" hangingPunct="0">
        <a:spcBef>
          <a:spcPts val="300"/>
        </a:spcBef>
        <a:spcAft>
          <a:spcPts val="600"/>
        </a:spcAft>
        <a:buFont typeface="Wingdings" panose="05000000000000000000" pitchFamily="2" charset="2"/>
        <a:buChar char="§"/>
        <a:defRPr sz="2400" kern="1200">
          <a:solidFill>
            <a:schemeClr val="tx1"/>
          </a:solidFill>
          <a:latin typeface="+mn-lt"/>
          <a:ea typeface="+mn-ea"/>
          <a:cs typeface="+mn-cs"/>
        </a:defRPr>
      </a:lvl2pPr>
      <a:lvl3pPr marL="922338" indent="-219075" algn="l" rtl="0" eaLnBrk="0" fontAlgn="base" hangingPunct="0">
        <a:spcBef>
          <a:spcPts val="300"/>
        </a:spcBef>
        <a:spcAft>
          <a:spcPts val="600"/>
        </a:spcAft>
        <a:buFont typeface="Wingdings" panose="05000000000000000000" pitchFamily="2" charset="2"/>
        <a:buChar char="§"/>
        <a:defRPr sz="2200" kern="1200">
          <a:solidFill>
            <a:schemeClr val="tx1"/>
          </a:solidFill>
          <a:latin typeface="+mn-lt"/>
          <a:ea typeface="+mn-ea"/>
          <a:cs typeface="+mn-cs"/>
        </a:defRPr>
      </a:lvl3pPr>
      <a:lvl4pPr marL="1179513" indent="-200025" algn="l" rtl="0" eaLnBrk="0" fontAlgn="base" hangingPunct="0">
        <a:spcBef>
          <a:spcPts val="300"/>
        </a:spcBef>
        <a:spcAft>
          <a:spcPts val="600"/>
        </a:spcAft>
        <a:buFont typeface="Wingdings" panose="05000000000000000000" pitchFamily="2" charset="2"/>
        <a:buChar char="§"/>
        <a:defRPr sz="2000" kern="1200">
          <a:solidFill>
            <a:schemeClr val="tx1"/>
          </a:solidFill>
          <a:latin typeface="+mn-lt"/>
          <a:ea typeface="+mn-ea"/>
          <a:cs typeface="+mn-cs"/>
        </a:defRPr>
      </a:lvl4pPr>
      <a:lvl5pPr marL="1389063" indent="-182563" algn="l" rtl="0" eaLnBrk="0" fontAlgn="base" hangingPunct="0">
        <a:spcBef>
          <a:spcPts val="300"/>
        </a:spcBef>
        <a:spcAft>
          <a:spcPts val="600"/>
        </a:spcAft>
        <a:buFont typeface="Wingdings" panose="05000000000000000000" pitchFamily="2" charset="2"/>
        <a:buChar char="§"/>
        <a:defRPr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7.xml"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B39457F-3D4A-4F7B-9C73-30C73C8D0C8C}"/>
              </a:ext>
            </a:extLst>
          </p:cNvPr>
          <p:cNvSpPr>
            <a:spLocks noGrp="1"/>
          </p:cNvSpPr>
          <p:nvPr>
            <p:ph type="ctrTitle"/>
          </p:nvPr>
        </p:nvSpPr>
        <p:spPr/>
        <p:txBody>
          <a:bodyPr/>
          <a:lstStyle/>
          <a:p>
            <a:pPr eaLnBrk="1" hangingPunct="1">
              <a:lnSpc>
                <a:spcPct val="90000"/>
              </a:lnSpc>
            </a:pPr>
            <a:r>
              <a:rPr lang="en-US" altLang="en-US" sz="3600">
                <a:latin typeface="Times New Roman" panose="02020603050405020304" pitchFamily="18" charset="0"/>
                <a:cs typeface="Times New Roman" panose="02020603050405020304" pitchFamily="18" charset="0"/>
              </a:rPr>
              <a:t>Chapter 1</a:t>
            </a:r>
            <a:br>
              <a:rPr lang="en-US" altLang="en-US" sz="36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An Overview of Ethics</a:t>
            </a:r>
            <a:endParaRPr lang="en-US" altLang="en-US">
              <a:latin typeface="Times New Roman" panose="02020603050405020304" pitchFamily="18" charset="0"/>
              <a:cs typeface="Times New Roman" panose="02020603050405020304" pitchFamily="18" charset="0"/>
            </a:endParaRPr>
          </a:p>
        </p:txBody>
      </p:sp>
      <p:sp>
        <p:nvSpPr>
          <p:cNvPr id="9219" name="TextBox 2">
            <a:extLst>
              <a:ext uri="{FF2B5EF4-FFF2-40B4-BE49-F238E27FC236}">
                <a16:creationId xmlns:a16="http://schemas.microsoft.com/office/drawing/2014/main" id="{605B03CC-ABFE-43A1-9580-9D94260F9520}"/>
              </a:ext>
            </a:extLst>
          </p:cNvPr>
          <p:cNvSpPr txBox="1">
            <a:spLocks noChangeArrowheads="1"/>
          </p:cNvSpPr>
          <p:nvPr/>
        </p:nvSpPr>
        <p:spPr bwMode="auto">
          <a:xfrm>
            <a:off x="560388" y="3886200"/>
            <a:ext cx="8153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9pPr>
          </a:lstStyle>
          <a:p>
            <a:pPr algn="ctr" eaLnBrk="1" hangingPunct="1"/>
            <a:r>
              <a:rPr lang="en-US" altLang="en-US" sz="4000">
                <a:solidFill>
                  <a:schemeClr val="tx1"/>
                </a:solidFill>
                <a:latin typeface="Times New Roman" panose="02020603050405020304" pitchFamily="18" charset="0"/>
              </a:rPr>
              <a:t>Ethics in Information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A45FC87C-8FCD-48FB-AB7F-600D92664935}"/>
              </a:ext>
            </a:extLst>
          </p:cNvPr>
          <p:cNvSpPr>
            <a:spLocks noGrp="1"/>
          </p:cNvSpPr>
          <p:nvPr>
            <p:ph type="title"/>
          </p:nvPr>
        </p:nvSpPr>
        <p:spPr/>
        <p:txBody>
          <a:bodyPr/>
          <a:lstStyle/>
          <a:p>
            <a:r>
              <a:rPr lang="en-US" altLang="en-US" dirty="0"/>
              <a:t>Integrity </a:t>
            </a:r>
            <a:r>
              <a:rPr lang="ar-SA" altLang="en-US" sz="1600" dirty="0"/>
              <a:t>النزاهة</a:t>
            </a:r>
            <a:endParaRPr lang="en-US" altLang="en-US" sz="1600" dirty="0"/>
          </a:p>
        </p:txBody>
      </p:sp>
      <p:sp>
        <p:nvSpPr>
          <p:cNvPr id="13315" name="Content Placeholder 2">
            <a:extLst>
              <a:ext uri="{FF2B5EF4-FFF2-40B4-BE49-F238E27FC236}">
                <a16:creationId xmlns:a16="http://schemas.microsoft.com/office/drawing/2014/main" id="{6B218309-B228-44AC-A398-3D5BF4CEF00E}"/>
              </a:ext>
            </a:extLst>
          </p:cNvPr>
          <p:cNvSpPr>
            <a:spLocks noGrp="1"/>
          </p:cNvSpPr>
          <p:nvPr>
            <p:ph idx="1"/>
          </p:nvPr>
        </p:nvSpPr>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Inconsistency example: though you know lying is not an ethical behavior, you may lie in a situation just to keep customers happy or contain a situation.</a:t>
            </a:r>
            <a:endParaRPr lang="ar-SA" altLang="en-US" sz="2400" dirty="0"/>
          </a:p>
          <a:p>
            <a:pPr marL="109537" indent="0" algn="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ar-SA" sz="1800" dirty="0"/>
              <a:t>مثال : على الرغم من أنك تعلم أن الكذب ليس سلوكًا أخلاقيًا، إلا أنك قد تكذب في موقف ما فقط لإبقاء العملاء سعداء أو لاحتواء الموقف</a:t>
            </a:r>
            <a:endParaRPr lang="en-US" altLang="en-US" sz="1800" dirty="0"/>
          </a:p>
        </p:txBody>
      </p:sp>
      <p:sp>
        <p:nvSpPr>
          <p:cNvPr id="13316" name="Slide Number Placeholder 4">
            <a:extLst>
              <a:ext uri="{FF2B5EF4-FFF2-40B4-BE49-F238E27FC236}">
                <a16:creationId xmlns:a16="http://schemas.microsoft.com/office/drawing/2014/main" id="{DF42841C-61AD-46CE-B893-C4123DB4604E}"/>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03F3DFFC-20AA-45AA-BC2B-3717FD54100E}" type="slidenum">
              <a:rPr lang="en-GB" altLang="en-US">
                <a:solidFill>
                  <a:srgbClr val="000000"/>
                </a:solidFill>
              </a:rPr>
              <a:pPr eaLnBrk="1" hangingPunct="1">
                <a:buClr>
                  <a:srgbClr val="000000"/>
                </a:buClr>
                <a:buFont typeface="Arial" panose="020B0604020202020204" pitchFamily="34" charset="0"/>
                <a:buNone/>
              </a:pPr>
              <a:t>10</a:t>
            </a:fld>
            <a:endParaRPr lang="en-GB" altLang="en-US" sz="1800">
              <a:solidFill>
                <a:srgbClr val="000000"/>
              </a:solidFill>
            </a:endParaRPr>
          </a:p>
        </p:txBody>
      </p:sp>
    </p:spTree>
    <p:extLst>
      <p:ext uri="{BB962C8B-B14F-4D97-AF65-F5344CB8AC3E}">
        <p14:creationId xmlns:p14="http://schemas.microsoft.com/office/powerpoint/2010/main" val="3041359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70FCAA97-5BD3-408A-96C4-F516813444F9}"/>
              </a:ext>
            </a:extLst>
          </p:cNvPr>
          <p:cNvSpPr>
            <a:spLocks noGrp="1"/>
          </p:cNvSpPr>
          <p:nvPr>
            <p:ph type="title"/>
          </p:nvPr>
        </p:nvSpPr>
        <p:spPr/>
        <p:txBody>
          <a:bodyPr/>
          <a:lstStyle/>
          <a:p>
            <a:r>
              <a:rPr lang="en-US" altLang="en-US"/>
              <a:t>Difference Between Morals, Ethics, and Laws</a:t>
            </a:r>
          </a:p>
        </p:txBody>
      </p:sp>
      <p:grpSp>
        <p:nvGrpSpPr>
          <p:cNvPr id="2" name="Group 9">
            <a:extLst>
              <a:ext uri="{FF2B5EF4-FFF2-40B4-BE49-F238E27FC236}">
                <a16:creationId xmlns:a16="http://schemas.microsoft.com/office/drawing/2014/main" id="{8DD20C97-3F87-46F4-A93B-7423C97C6213}"/>
              </a:ext>
            </a:extLst>
          </p:cNvPr>
          <p:cNvGrpSpPr>
            <a:grpSpLocks/>
          </p:cNvGrpSpPr>
          <p:nvPr/>
        </p:nvGrpSpPr>
        <p:grpSpPr bwMode="auto">
          <a:xfrm>
            <a:off x="307975" y="1706563"/>
            <a:ext cx="2600325" cy="4235450"/>
            <a:chOff x="307467" y="1707110"/>
            <a:chExt cx="2600324" cy="4234353"/>
          </a:xfrm>
        </p:grpSpPr>
        <p:sp>
          <p:nvSpPr>
            <p:cNvPr id="3" name="Freeform 2">
              <a:extLst>
                <a:ext uri="{FF2B5EF4-FFF2-40B4-BE49-F238E27FC236}">
                  <a16:creationId xmlns:a16="http://schemas.microsoft.com/office/drawing/2014/main" id="{F7E2022C-7A14-4663-BAEB-4B18D07F9A0E}"/>
                </a:ext>
              </a:extLst>
            </p:cNvPr>
            <p:cNvSpPr/>
            <p:nvPr/>
          </p:nvSpPr>
          <p:spPr>
            <a:xfrm>
              <a:off x="307467" y="1707110"/>
              <a:ext cx="2600324" cy="633248"/>
            </a:xfrm>
            <a:custGeom>
              <a:avLst/>
              <a:gdLst>
                <a:gd name="connsiteX0" fmla="*/ 0 w 2600324"/>
                <a:gd name="connsiteY0" fmla="*/ 0 h 633600"/>
                <a:gd name="connsiteX1" fmla="*/ 2600324 w 2600324"/>
                <a:gd name="connsiteY1" fmla="*/ 0 h 633600"/>
                <a:gd name="connsiteX2" fmla="*/ 2600324 w 2600324"/>
                <a:gd name="connsiteY2" fmla="*/ 633600 h 633600"/>
                <a:gd name="connsiteX3" fmla="*/ 0 w 2600324"/>
                <a:gd name="connsiteY3" fmla="*/ 633600 h 633600"/>
                <a:gd name="connsiteX4" fmla="*/ 0 w 2600324"/>
                <a:gd name="connsiteY4" fmla="*/ 0 h 6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0324" h="633600">
                  <a:moveTo>
                    <a:pt x="0" y="0"/>
                  </a:moveTo>
                  <a:lnTo>
                    <a:pt x="2600324" y="0"/>
                  </a:lnTo>
                  <a:lnTo>
                    <a:pt x="2600324" y="633600"/>
                  </a:lnTo>
                  <a:lnTo>
                    <a:pt x="0" y="633600"/>
                  </a:lnTo>
                  <a:lnTo>
                    <a:pt x="0" y="0"/>
                  </a:lnTo>
                  <a:close/>
                </a:path>
              </a:pathLst>
            </a:cu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lIns="156464" tIns="89408" rIns="156464" bIns="89408" spcCol="1270" anchor="ctr"/>
            <a:lstStyle/>
            <a:p>
              <a:pPr algn="ctr" defTabSz="977900">
                <a:spcAft>
                  <a:spcPct val="35000"/>
                </a:spcAft>
                <a:defRPr/>
              </a:pPr>
              <a:r>
                <a:rPr lang="en-US" sz="2200" b="1" dirty="0"/>
                <a:t>Morals </a:t>
              </a:r>
            </a:p>
          </p:txBody>
        </p:sp>
        <p:sp>
          <p:nvSpPr>
            <p:cNvPr id="4" name="Freeform 3">
              <a:extLst>
                <a:ext uri="{FF2B5EF4-FFF2-40B4-BE49-F238E27FC236}">
                  <a16:creationId xmlns:a16="http://schemas.microsoft.com/office/drawing/2014/main" id="{4BD40633-43AA-4A36-99DA-862737E8B0B5}"/>
                </a:ext>
              </a:extLst>
            </p:cNvPr>
            <p:cNvSpPr/>
            <p:nvPr/>
          </p:nvSpPr>
          <p:spPr>
            <a:xfrm>
              <a:off x="307467" y="2340358"/>
              <a:ext cx="2600324" cy="3601105"/>
            </a:xfrm>
            <a:custGeom>
              <a:avLst/>
              <a:gdLst>
                <a:gd name="connsiteX0" fmla="*/ 0 w 2600324"/>
                <a:gd name="connsiteY0" fmla="*/ 0 h 3600753"/>
                <a:gd name="connsiteX1" fmla="*/ 2600324 w 2600324"/>
                <a:gd name="connsiteY1" fmla="*/ 0 h 3600753"/>
                <a:gd name="connsiteX2" fmla="*/ 2600324 w 2600324"/>
                <a:gd name="connsiteY2" fmla="*/ 3600753 h 3600753"/>
                <a:gd name="connsiteX3" fmla="*/ 0 w 2600324"/>
                <a:gd name="connsiteY3" fmla="*/ 3600753 h 3600753"/>
                <a:gd name="connsiteX4" fmla="*/ 0 w 2600324"/>
                <a:gd name="connsiteY4" fmla="*/ 0 h 3600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0324" h="3600753">
                  <a:moveTo>
                    <a:pt x="0" y="0"/>
                  </a:moveTo>
                  <a:lnTo>
                    <a:pt x="2600324" y="0"/>
                  </a:lnTo>
                  <a:lnTo>
                    <a:pt x="2600324" y="3600753"/>
                  </a:lnTo>
                  <a:lnTo>
                    <a:pt x="0" y="3600753"/>
                  </a:lnTo>
                  <a:lnTo>
                    <a:pt x="0" y="0"/>
                  </a:lnTo>
                  <a:close/>
                </a:path>
              </a:pathLst>
            </a:custGeom>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lIns="117348" tIns="117348" rIns="156464" bIns="176022" spcCol="1270"/>
            <a:lstStyle/>
            <a:p>
              <a:pPr marL="228600" lvl="1" indent="-228600" defTabSz="977900">
                <a:spcAft>
                  <a:spcPct val="15000"/>
                </a:spcAft>
                <a:buFontTx/>
                <a:buChar char="••"/>
                <a:defRPr/>
              </a:pPr>
              <a:r>
                <a:rPr lang="en-US" sz="2200" dirty="0"/>
                <a:t>Personal beliefs about right and wrong</a:t>
              </a:r>
            </a:p>
            <a:p>
              <a:pPr marL="228600" lvl="1" indent="-228600" defTabSz="977900">
                <a:spcAft>
                  <a:spcPct val="15000"/>
                </a:spcAft>
                <a:buFontTx/>
                <a:buChar char="••"/>
                <a:defRPr/>
              </a:pPr>
              <a:r>
                <a:rPr lang="en-US" sz="2200" dirty="0"/>
                <a:t>Moral acts conform to what an individual believes to be the right thing to do</a:t>
              </a:r>
            </a:p>
          </p:txBody>
        </p:sp>
      </p:grpSp>
      <p:grpSp>
        <p:nvGrpSpPr>
          <p:cNvPr id="6" name="Group 10">
            <a:extLst>
              <a:ext uri="{FF2B5EF4-FFF2-40B4-BE49-F238E27FC236}">
                <a16:creationId xmlns:a16="http://schemas.microsoft.com/office/drawing/2014/main" id="{6784B68F-1AB6-4EF4-B61E-D3BC332E7DA9}"/>
              </a:ext>
            </a:extLst>
          </p:cNvPr>
          <p:cNvGrpSpPr>
            <a:grpSpLocks/>
          </p:cNvGrpSpPr>
          <p:nvPr/>
        </p:nvGrpSpPr>
        <p:grpSpPr bwMode="auto">
          <a:xfrm>
            <a:off x="3733800" y="1706563"/>
            <a:ext cx="2600325" cy="4235450"/>
            <a:chOff x="3271837" y="1707110"/>
            <a:chExt cx="2600324" cy="4234353"/>
          </a:xfrm>
        </p:grpSpPr>
        <p:sp>
          <p:nvSpPr>
            <p:cNvPr id="5" name="Freeform 4">
              <a:extLst>
                <a:ext uri="{FF2B5EF4-FFF2-40B4-BE49-F238E27FC236}">
                  <a16:creationId xmlns:a16="http://schemas.microsoft.com/office/drawing/2014/main" id="{5AD86118-1264-46E8-BEA9-CA39D11E2925}"/>
                </a:ext>
              </a:extLst>
            </p:cNvPr>
            <p:cNvSpPr/>
            <p:nvPr/>
          </p:nvSpPr>
          <p:spPr>
            <a:xfrm>
              <a:off x="3271837" y="1707110"/>
              <a:ext cx="2600324" cy="633248"/>
            </a:xfrm>
            <a:custGeom>
              <a:avLst/>
              <a:gdLst>
                <a:gd name="connsiteX0" fmla="*/ 0 w 2600324"/>
                <a:gd name="connsiteY0" fmla="*/ 0 h 633600"/>
                <a:gd name="connsiteX1" fmla="*/ 2600324 w 2600324"/>
                <a:gd name="connsiteY1" fmla="*/ 0 h 633600"/>
                <a:gd name="connsiteX2" fmla="*/ 2600324 w 2600324"/>
                <a:gd name="connsiteY2" fmla="*/ 633600 h 633600"/>
                <a:gd name="connsiteX3" fmla="*/ 0 w 2600324"/>
                <a:gd name="connsiteY3" fmla="*/ 633600 h 633600"/>
                <a:gd name="connsiteX4" fmla="*/ 0 w 2600324"/>
                <a:gd name="connsiteY4" fmla="*/ 0 h 6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0324" h="633600">
                  <a:moveTo>
                    <a:pt x="0" y="0"/>
                  </a:moveTo>
                  <a:lnTo>
                    <a:pt x="2600324" y="0"/>
                  </a:lnTo>
                  <a:lnTo>
                    <a:pt x="2600324" y="633600"/>
                  </a:lnTo>
                  <a:lnTo>
                    <a:pt x="0" y="633600"/>
                  </a:lnTo>
                  <a:lnTo>
                    <a:pt x="0" y="0"/>
                  </a:lnTo>
                  <a:close/>
                </a:path>
              </a:pathLst>
            </a:cu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lIns="156464" tIns="89408" rIns="156464" bIns="89408" spcCol="1270" anchor="ctr"/>
            <a:lstStyle/>
            <a:p>
              <a:pPr algn="ctr" defTabSz="977900">
                <a:spcAft>
                  <a:spcPct val="35000"/>
                </a:spcAft>
                <a:defRPr/>
              </a:pPr>
              <a:r>
                <a:rPr lang="ar-SA" sz="2200" b="1" dirty="0"/>
                <a:t>أخلاق</a:t>
              </a:r>
              <a:endParaRPr lang="en-US" sz="2200" b="1" dirty="0"/>
            </a:p>
          </p:txBody>
        </p:sp>
        <p:sp>
          <p:nvSpPr>
            <p:cNvPr id="7" name="Freeform 6">
              <a:extLst>
                <a:ext uri="{FF2B5EF4-FFF2-40B4-BE49-F238E27FC236}">
                  <a16:creationId xmlns:a16="http://schemas.microsoft.com/office/drawing/2014/main" id="{8A34B59B-0794-4A23-B34F-78AFE17E4998}"/>
                </a:ext>
              </a:extLst>
            </p:cNvPr>
            <p:cNvSpPr/>
            <p:nvPr/>
          </p:nvSpPr>
          <p:spPr>
            <a:xfrm>
              <a:off x="3271837" y="2340358"/>
              <a:ext cx="2600324" cy="3601105"/>
            </a:xfrm>
            <a:custGeom>
              <a:avLst/>
              <a:gdLst>
                <a:gd name="connsiteX0" fmla="*/ 0 w 2600324"/>
                <a:gd name="connsiteY0" fmla="*/ 0 h 3600753"/>
                <a:gd name="connsiteX1" fmla="*/ 2600324 w 2600324"/>
                <a:gd name="connsiteY1" fmla="*/ 0 h 3600753"/>
                <a:gd name="connsiteX2" fmla="*/ 2600324 w 2600324"/>
                <a:gd name="connsiteY2" fmla="*/ 3600753 h 3600753"/>
                <a:gd name="connsiteX3" fmla="*/ 0 w 2600324"/>
                <a:gd name="connsiteY3" fmla="*/ 3600753 h 3600753"/>
                <a:gd name="connsiteX4" fmla="*/ 0 w 2600324"/>
                <a:gd name="connsiteY4" fmla="*/ 0 h 3600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0324" h="3600753">
                  <a:moveTo>
                    <a:pt x="0" y="0"/>
                  </a:moveTo>
                  <a:lnTo>
                    <a:pt x="2600324" y="0"/>
                  </a:lnTo>
                  <a:lnTo>
                    <a:pt x="2600324" y="3600753"/>
                  </a:lnTo>
                  <a:lnTo>
                    <a:pt x="0" y="3600753"/>
                  </a:lnTo>
                  <a:lnTo>
                    <a:pt x="0" y="0"/>
                  </a:lnTo>
                  <a:close/>
                </a:path>
              </a:pathLst>
            </a:custGeom>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lIns="117348" tIns="117348" rIns="156464" bIns="176022" spcCol="1270"/>
            <a:lstStyle/>
            <a:p>
              <a:pPr algn="r" rtl="1"/>
              <a:r>
                <a:rPr lang="ar-SA" dirty="0"/>
                <a:t>المعتقدات الشخصية حول الصواب والخطأ.</a:t>
              </a:r>
            </a:p>
            <a:p>
              <a:pPr algn="r" rtl="1"/>
              <a:endParaRPr lang="en-US" dirty="0"/>
            </a:p>
            <a:p>
              <a:pPr algn="r" rtl="1"/>
              <a:r>
                <a:rPr lang="ar-SA" dirty="0"/>
                <a:t>تتوافق الأفعال الأخلاقية مع ما يعتقد الفرد أنه الشيء الصحيح الذي ينبغي القيام به</a:t>
              </a:r>
              <a:endParaRPr lang="en-US" dirty="0"/>
            </a:p>
          </p:txBody>
        </p:sp>
      </p:grpSp>
      <p:sp>
        <p:nvSpPr>
          <p:cNvPr id="14342" name="Slide Number Placeholder 4">
            <a:extLst>
              <a:ext uri="{FF2B5EF4-FFF2-40B4-BE49-F238E27FC236}">
                <a16:creationId xmlns:a16="http://schemas.microsoft.com/office/drawing/2014/main" id="{BE977558-43CE-4480-9268-2EC8393F6591}"/>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68DDF20E-065B-48E5-A9B7-6BB7BF405915}" type="slidenum">
              <a:rPr lang="en-GB" altLang="en-US">
                <a:solidFill>
                  <a:srgbClr val="000000"/>
                </a:solidFill>
              </a:rPr>
              <a:pPr eaLnBrk="1" hangingPunct="1">
                <a:buClr>
                  <a:srgbClr val="000000"/>
                </a:buClr>
                <a:buFont typeface="Arial" panose="020B0604020202020204" pitchFamily="34" charset="0"/>
                <a:buNone/>
              </a:pPr>
              <a:t>11</a:t>
            </a:fld>
            <a:endParaRPr lang="en-GB" altLang="en-US" sz="1800">
              <a:solidFill>
                <a:srgbClr val="000000"/>
              </a:solidFill>
            </a:endParaRPr>
          </a:p>
        </p:txBody>
      </p:sp>
    </p:spTree>
    <p:extLst>
      <p:ext uri="{BB962C8B-B14F-4D97-AF65-F5344CB8AC3E}">
        <p14:creationId xmlns:p14="http://schemas.microsoft.com/office/powerpoint/2010/main" val="3714728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70FCAA97-5BD3-408A-96C4-F516813444F9}"/>
              </a:ext>
            </a:extLst>
          </p:cNvPr>
          <p:cNvSpPr>
            <a:spLocks noGrp="1"/>
          </p:cNvSpPr>
          <p:nvPr>
            <p:ph type="title"/>
          </p:nvPr>
        </p:nvSpPr>
        <p:spPr/>
        <p:txBody>
          <a:bodyPr/>
          <a:lstStyle/>
          <a:p>
            <a:r>
              <a:rPr lang="en-US" altLang="en-US"/>
              <a:t>Difference Between Morals, Ethics, and Laws</a:t>
            </a:r>
          </a:p>
        </p:txBody>
      </p:sp>
      <p:grpSp>
        <p:nvGrpSpPr>
          <p:cNvPr id="6" name="Group 10">
            <a:extLst>
              <a:ext uri="{FF2B5EF4-FFF2-40B4-BE49-F238E27FC236}">
                <a16:creationId xmlns:a16="http://schemas.microsoft.com/office/drawing/2014/main" id="{6784B68F-1AB6-4EF4-B61E-D3BC332E7DA9}"/>
              </a:ext>
            </a:extLst>
          </p:cNvPr>
          <p:cNvGrpSpPr>
            <a:grpSpLocks/>
          </p:cNvGrpSpPr>
          <p:nvPr/>
        </p:nvGrpSpPr>
        <p:grpSpPr bwMode="auto">
          <a:xfrm>
            <a:off x="457200" y="1726625"/>
            <a:ext cx="2600325" cy="4235450"/>
            <a:chOff x="3271837" y="1707110"/>
            <a:chExt cx="2600324" cy="4234353"/>
          </a:xfrm>
        </p:grpSpPr>
        <p:sp>
          <p:nvSpPr>
            <p:cNvPr id="5" name="Freeform 4">
              <a:extLst>
                <a:ext uri="{FF2B5EF4-FFF2-40B4-BE49-F238E27FC236}">
                  <a16:creationId xmlns:a16="http://schemas.microsoft.com/office/drawing/2014/main" id="{5AD86118-1264-46E8-BEA9-CA39D11E2925}"/>
                </a:ext>
              </a:extLst>
            </p:cNvPr>
            <p:cNvSpPr/>
            <p:nvPr/>
          </p:nvSpPr>
          <p:spPr>
            <a:xfrm>
              <a:off x="3271837" y="1707110"/>
              <a:ext cx="2600324" cy="633248"/>
            </a:xfrm>
            <a:custGeom>
              <a:avLst/>
              <a:gdLst>
                <a:gd name="connsiteX0" fmla="*/ 0 w 2600324"/>
                <a:gd name="connsiteY0" fmla="*/ 0 h 633600"/>
                <a:gd name="connsiteX1" fmla="*/ 2600324 w 2600324"/>
                <a:gd name="connsiteY1" fmla="*/ 0 h 633600"/>
                <a:gd name="connsiteX2" fmla="*/ 2600324 w 2600324"/>
                <a:gd name="connsiteY2" fmla="*/ 633600 h 633600"/>
                <a:gd name="connsiteX3" fmla="*/ 0 w 2600324"/>
                <a:gd name="connsiteY3" fmla="*/ 633600 h 633600"/>
                <a:gd name="connsiteX4" fmla="*/ 0 w 2600324"/>
                <a:gd name="connsiteY4" fmla="*/ 0 h 6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0324" h="633600">
                  <a:moveTo>
                    <a:pt x="0" y="0"/>
                  </a:moveTo>
                  <a:lnTo>
                    <a:pt x="2600324" y="0"/>
                  </a:lnTo>
                  <a:lnTo>
                    <a:pt x="2600324" y="633600"/>
                  </a:lnTo>
                  <a:lnTo>
                    <a:pt x="0" y="633600"/>
                  </a:lnTo>
                  <a:lnTo>
                    <a:pt x="0" y="0"/>
                  </a:lnTo>
                  <a:close/>
                </a:path>
              </a:pathLst>
            </a:cu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lIns="156464" tIns="89408" rIns="156464" bIns="89408" spcCol="1270" anchor="ctr"/>
            <a:lstStyle/>
            <a:p>
              <a:pPr algn="ctr" defTabSz="977900">
                <a:spcAft>
                  <a:spcPct val="35000"/>
                </a:spcAft>
                <a:defRPr/>
              </a:pPr>
              <a:r>
                <a:rPr lang="en-US" sz="2200" b="1" dirty="0"/>
                <a:t>Ethics</a:t>
              </a:r>
            </a:p>
          </p:txBody>
        </p:sp>
        <p:sp>
          <p:nvSpPr>
            <p:cNvPr id="7" name="Freeform 6">
              <a:extLst>
                <a:ext uri="{FF2B5EF4-FFF2-40B4-BE49-F238E27FC236}">
                  <a16:creationId xmlns:a16="http://schemas.microsoft.com/office/drawing/2014/main" id="{8A34B59B-0794-4A23-B34F-78AFE17E4998}"/>
                </a:ext>
              </a:extLst>
            </p:cNvPr>
            <p:cNvSpPr/>
            <p:nvPr/>
          </p:nvSpPr>
          <p:spPr>
            <a:xfrm>
              <a:off x="3271837" y="2340358"/>
              <a:ext cx="2600324" cy="3601105"/>
            </a:xfrm>
            <a:custGeom>
              <a:avLst/>
              <a:gdLst>
                <a:gd name="connsiteX0" fmla="*/ 0 w 2600324"/>
                <a:gd name="connsiteY0" fmla="*/ 0 h 3600753"/>
                <a:gd name="connsiteX1" fmla="*/ 2600324 w 2600324"/>
                <a:gd name="connsiteY1" fmla="*/ 0 h 3600753"/>
                <a:gd name="connsiteX2" fmla="*/ 2600324 w 2600324"/>
                <a:gd name="connsiteY2" fmla="*/ 3600753 h 3600753"/>
                <a:gd name="connsiteX3" fmla="*/ 0 w 2600324"/>
                <a:gd name="connsiteY3" fmla="*/ 3600753 h 3600753"/>
                <a:gd name="connsiteX4" fmla="*/ 0 w 2600324"/>
                <a:gd name="connsiteY4" fmla="*/ 0 h 3600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0324" h="3600753">
                  <a:moveTo>
                    <a:pt x="0" y="0"/>
                  </a:moveTo>
                  <a:lnTo>
                    <a:pt x="2600324" y="0"/>
                  </a:lnTo>
                  <a:lnTo>
                    <a:pt x="2600324" y="3600753"/>
                  </a:lnTo>
                  <a:lnTo>
                    <a:pt x="0" y="3600753"/>
                  </a:lnTo>
                  <a:lnTo>
                    <a:pt x="0" y="0"/>
                  </a:lnTo>
                  <a:close/>
                </a:path>
              </a:pathLst>
            </a:custGeom>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lIns="117348" tIns="117348" rIns="156464" bIns="176022" spcCol="1270"/>
            <a:lstStyle/>
            <a:p>
              <a:pPr marL="228600" lvl="1" indent="-228600" defTabSz="977900">
                <a:spcAft>
                  <a:spcPct val="15000"/>
                </a:spcAft>
                <a:buFontTx/>
                <a:buChar char="••"/>
                <a:defRPr/>
              </a:pPr>
              <a:r>
                <a:rPr lang="en-US" sz="2200" dirty="0"/>
                <a:t>Standards or codes of behavior expected of an individual by a group to which the individual belongs</a:t>
              </a:r>
            </a:p>
          </p:txBody>
        </p:sp>
      </p:grpSp>
      <p:grpSp>
        <p:nvGrpSpPr>
          <p:cNvPr id="10" name="Group 11">
            <a:extLst>
              <a:ext uri="{FF2B5EF4-FFF2-40B4-BE49-F238E27FC236}">
                <a16:creationId xmlns:a16="http://schemas.microsoft.com/office/drawing/2014/main" id="{0F4DF3E5-F036-4DC2-810F-AC45AB368491}"/>
              </a:ext>
            </a:extLst>
          </p:cNvPr>
          <p:cNvGrpSpPr>
            <a:grpSpLocks/>
          </p:cNvGrpSpPr>
          <p:nvPr/>
        </p:nvGrpSpPr>
        <p:grpSpPr bwMode="auto">
          <a:xfrm>
            <a:off x="4445995" y="1714885"/>
            <a:ext cx="2600325" cy="4235450"/>
            <a:chOff x="6236207" y="1707110"/>
            <a:chExt cx="2600324" cy="4234353"/>
          </a:xfrm>
        </p:grpSpPr>
        <p:sp>
          <p:nvSpPr>
            <p:cNvPr id="8" name="Freeform 7">
              <a:extLst>
                <a:ext uri="{FF2B5EF4-FFF2-40B4-BE49-F238E27FC236}">
                  <a16:creationId xmlns:a16="http://schemas.microsoft.com/office/drawing/2014/main" id="{6BDCA323-95EE-49FA-AFD9-622F8E0CE133}"/>
                </a:ext>
              </a:extLst>
            </p:cNvPr>
            <p:cNvSpPr/>
            <p:nvPr/>
          </p:nvSpPr>
          <p:spPr>
            <a:xfrm>
              <a:off x="6236207" y="1707110"/>
              <a:ext cx="2600324" cy="633248"/>
            </a:xfrm>
            <a:custGeom>
              <a:avLst/>
              <a:gdLst>
                <a:gd name="connsiteX0" fmla="*/ 0 w 2600324"/>
                <a:gd name="connsiteY0" fmla="*/ 0 h 633600"/>
                <a:gd name="connsiteX1" fmla="*/ 2600324 w 2600324"/>
                <a:gd name="connsiteY1" fmla="*/ 0 h 633600"/>
                <a:gd name="connsiteX2" fmla="*/ 2600324 w 2600324"/>
                <a:gd name="connsiteY2" fmla="*/ 633600 h 633600"/>
                <a:gd name="connsiteX3" fmla="*/ 0 w 2600324"/>
                <a:gd name="connsiteY3" fmla="*/ 633600 h 633600"/>
                <a:gd name="connsiteX4" fmla="*/ 0 w 2600324"/>
                <a:gd name="connsiteY4" fmla="*/ 0 h 6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0324" h="633600">
                  <a:moveTo>
                    <a:pt x="0" y="0"/>
                  </a:moveTo>
                  <a:lnTo>
                    <a:pt x="2600324" y="0"/>
                  </a:lnTo>
                  <a:lnTo>
                    <a:pt x="2600324" y="633600"/>
                  </a:lnTo>
                  <a:lnTo>
                    <a:pt x="0" y="633600"/>
                  </a:lnTo>
                  <a:lnTo>
                    <a:pt x="0" y="0"/>
                  </a:lnTo>
                  <a:close/>
                </a:path>
              </a:pathLst>
            </a:cu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lIns="156464" tIns="89408" rIns="156464" bIns="89408" spcCol="1270" anchor="ctr"/>
            <a:lstStyle/>
            <a:p>
              <a:pPr algn="ctr" defTabSz="977900">
                <a:spcAft>
                  <a:spcPct val="35000"/>
                </a:spcAft>
                <a:defRPr/>
              </a:pPr>
              <a:r>
                <a:rPr lang="ar-SA" sz="2200" b="1" dirty="0"/>
                <a:t>أخلاق مهنية</a:t>
              </a:r>
              <a:endParaRPr lang="en-US" sz="2200" b="1" dirty="0"/>
            </a:p>
          </p:txBody>
        </p:sp>
        <p:sp>
          <p:nvSpPr>
            <p:cNvPr id="9" name="Freeform 8">
              <a:extLst>
                <a:ext uri="{FF2B5EF4-FFF2-40B4-BE49-F238E27FC236}">
                  <a16:creationId xmlns:a16="http://schemas.microsoft.com/office/drawing/2014/main" id="{7820EE0E-EEFC-4853-8B63-503913DC3D08}"/>
                </a:ext>
              </a:extLst>
            </p:cNvPr>
            <p:cNvSpPr/>
            <p:nvPr/>
          </p:nvSpPr>
          <p:spPr>
            <a:xfrm>
              <a:off x="6236207" y="2340358"/>
              <a:ext cx="2600324" cy="3601105"/>
            </a:xfrm>
            <a:custGeom>
              <a:avLst/>
              <a:gdLst>
                <a:gd name="connsiteX0" fmla="*/ 0 w 2600324"/>
                <a:gd name="connsiteY0" fmla="*/ 0 h 3600753"/>
                <a:gd name="connsiteX1" fmla="*/ 2600324 w 2600324"/>
                <a:gd name="connsiteY1" fmla="*/ 0 h 3600753"/>
                <a:gd name="connsiteX2" fmla="*/ 2600324 w 2600324"/>
                <a:gd name="connsiteY2" fmla="*/ 3600753 h 3600753"/>
                <a:gd name="connsiteX3" fmla="*/ 0 w 2600324"/>
                <a:gd name="connsiteY3" fmla="*/ 3600753 h 3600753"/>
                <a:gd name="connsiteX4" fmla="*/ 0 w 2600324"/>
                <a:gd name="connsiteY4" fmla="*/ 0 h 3600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0324" h="3600753">
                  <a:moveTo>
                    <a:pt x="0" y="0"/>
                  </a:moveTo>
                  <a:lnTo>
                    <a:pt x="2600324" y="0"/>
                  </a:lnTo>
                  <a:lnTo>
                    <a:pt x="2600324" y="3600753"/>
                  </a:lnTo>
                  <a:lnTo>
                    <a:pt x="0" y="3600753"/>
                  </a:lnTo>
                  <a:lnTo>
                    <a:pt x="0" y="0"/>
                  </a:lnTo>
                  <a:close/>
                </a:path>
              </a:pathLst>
            </a:custGeom>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lIns="117348" tIns="117348" rIns="156464" bIns="176022" spcCol="1270"/>
            <a:lstStyle/>
            <a:p>
              <a:pPr marL="0" lvl="1" algn="r" defTabSz="977900">
                <a:spcAft>
                  <a:spcPct val="15000"/>
                </a:spcAft>
                <a:defRPr/>
              </a:pPr>
              <a:r>
                <a:rPr lang="ar-SA" dirty="0"/>
                <a:t>معايير أو قواعد السلوك المتوقعة من الفرد من قبل المجموعة التي ينتمي إليها الفرد</a:t>
              </a:r>
              <a:endParaRPr lang="en-US" dirty="0"/>
            </a:p>
            <a:p>
              <a:pPr marL="228600" lvl="1" indent="-228600" defTabSz="977900">
                <a:spcAft>
                  <a:spcPct val="15000"/>
                </a:spcAft>
                <a:buFontTx/>
                <a:buChar char="••"/>
                <a:defRPr/>
              </a:pPr>
              <a:endParaRPr lang="en-US" sz="2200" dirty="0"/>
            </a:p>
          </p:txBody>
        </p:sp>
      </p:grpSp>
      <p:sp>
        <p:nvSpPr>
          <p:cNvPr id="14342" name="Slide Number Placeholder 4">
            <a:extLst>
              <a:ext uri="{FF2B5EF4-FFF2-40B4-BE49-F238E27FC236}">
                <a16:creationId xmlns:a16="http://schemas.microsoft.com/office/drawing/2014/main" id="{BE977558-43CE-4480-9268-2EC8393F6591}"/>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68DDF20E-065B-48E5-A9B7-6BB7BF405915}" type="slidenum">
              <a:rPr lang="en-GB" altLang="en-US">
                <a:solidFill>
                  <a:srgbClr val="000000"/>
                </a:solidFill>
              </a:rPr>
              <a:pPr eaLnBrk="1" hangingPunct="1">
                <a:buClr>
                  <a:srgbClr val="000000"/>
                </a:buClr>
                <a:buFont typeface="Arial" panose="020B0604020202020204" pitchFamily="34" charset="0"/>
                <a:buNone/>
              </a:pPr>
              <a:t>12</a:t>
            </a:fld>
            <a:endParaRPr lang="en-GB" altLang="en-US" sz="1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70FCAA97-5BD3-408A-96C4-F516813444F9}"/>
              </a:ext>
            </a:extLst>
          </p:cNvPr>
          <p:cNvSpPr>
            <a:spLocks noGrp="1"/>
          </p:cNvSpPr>
          <p:nvPr>
            <p:ph type="title"/>
          </p:nvPr>
        </p:nvSpPr>
        <p:spPr/>
        <p:txBody>
          <a:bodyPr/>
          <a:lstStyle/>
          <a:p>
            <a:r>
              <a:rPr lang="en-US" altLang="en-US" dirty="0"/>
              <a:t>Difference Between Morals, Ethics, and Laws</a:t>
            </a:r>
          </a:p>
        </p:txBody>
      </p:sp>
      <p:grpSp>
        <p:nvGrpSpPr>
          <p:cNvPr id="6" name="Group 10">
            <a:extLst>
              <a:ext uri="{FF2B5EF4-FFF2-40B4-BE49-F238E27FC236}">
                <a16:creationId xmlns:a16="http://schemas.microsoft.com/office/drawing/2014/main" id="{6784B68F-1AB6-4EF4-B61E-D3BC332E7DA9}"/>
              </a:ext>
            </a:extLst>
          </p:cNvPr>
          <p:cNvGrpSpPr>
            <a:grpSpLocks/>
          </p:cNvGrpSpPr>
          <p:nvPr/>
        </p:nvGrpSpPr>
        <p:grpSpPr bwMode="auto">
          <a:xfrm>
            <a:off x="457200" y="1726625"/>
            <a:ext cx="2600325" cy="4235450"/>
            <a:chOff x="3271837" y="1707110"/>
            <a:chExt cx="2600324" cy="4234353"/>
          </a:xfrm>
        </p:grpSpPr>
        <p:sp>
          <p:nvSpPr>
            <p:cNvPr id="5" name="Freeform 4">
              <a:extLst>
                <a:ext uri="{FF2B5EF4-FFF2-40B4-BE49-F238E27FC236}">
                  <a16:creationId xmlns:a16="http://schemas.microsoft.com/office/drawing/2014/main" id="{5AD86118-1264-46E8-BEA9-CA39D11E2925}"/>
                </a:ext>
              </a:extLst>
            </p:cNvPr>
            <p:cNvSpPr/>
            <p:nvPr/>
          </p:nvSpPr>
          <p:spPr>
            <a:xfrm>
              <a:off x="3271837" y="1707110"/>
              <a:ext cx="2600324" cy="633248"/>
            </a:xfrm>
            <a:custGeom>
              <a:avLst/>
              <a:gdLst>
                <a:gd name="connsiteX0" fmla="*/ 0 w 2600324"/>
                <a:gd name="connsiteY0" fmla="*/ 0 h 633600"/>
                <a:gd name="connsiteX1" fmla="*/ 2600324 w 2600324"/>
                <a:gd name="connsiteY1" fmla="*/ 0 h 633600"/>
                <a:gd name="connsiteX2" fmla="*/ 2600324 w 2600324"/>
                <a:gd name="connsiteY2" fmla="*/ 633600 h 633600"/>
                <a:gd name="connsiteX3" fmla="*/ 0 w 2600324"/>
                <a:gd name="connsiteY3" fmla="*/ 633600 h 633600"/>
                <a:gd name="connsiteX4" fmla="*/ 0 w 2600324"/>
                <a:gd name="connsiteY4" fmla="*/ 0 h 6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0324" h="633600">
                  <a:moveTo>
                    <a:pt x="0" y="0"/>
                  </a:moveTo>
                  <a:lnTo>
                    <a:pt x="2600324" y="0"/>
                  </a:lnTo>
                  <a:lnTo>
                    <a:pt x="2600324" y="633600"/>
                  </a:lnTo>
                  <a:lnTo>
                    <a:pt x="0" y="633600"/>
                  </a:lnTo>
                  <a:lnTo>
                    <a:pt x="0" y="0"/>
                  </a:lnTo>
                  <a:close/>
                </a:path>
              </a:pathLst>
            </a:cu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lIns="156464" tIns="89408" rIns="156464" bIns="89408" spcCol="1270" anchor="ctr"/>
            <a:lstStyle/>
            <a:p>
              <a:pPr algn="ctr" defTabSz="977900">
                <a:spcAft>
                  <a:spcPct val="35000"/>
                </a:spcAft>
                <a:defRPr/>
              </a:pPr>
              <a:r>
                <a:rPr lang="en-US" sz="2200" b="1" dirty="0"/>
                <a:t>Law</a:t>
              </a:r>
            </a:p>
          </p:txBody>
        </p:sp>
        <p:sp>
          <p:nvSpPr>
            <p:cNvPr id="7" name="Freeform 6">
              <a:extLst>
                <a:ext uri="{FF2B5EF4-FFF2-40B4-BE49-F238E27FC236}">
                  <a16:creationId xmlns:a16="http://schemas.microsoft.com/office/drawing/2014/main" id="{8A34B59B-0794-4A23-B34F-78AFE17E4998}"/>
                </a:ext>
              </a:extLst>
            </p:cNvPr>
            <p:cNvSpPr/>
            <p:nvPr/>
          </p:nvSpPr>
          <p:spPr>
            <a:xfrm>
              <a:off x="3271837" y="2340358"/>
              <a:ext cx="2600324" cy="3601105"/>
            </a:xfrm>
            <a:custGeom>
              <a:avLst/>
              <a:gdLst>
                <a:gd name="connsiteX0" fmla="*/ 0 w 2600324"/>
                <a:gd name="connsiteY0" fmla="*/ 0 h 3600753"/>
                <a:gd name="connsiteX1" fmla="*/ 2600324 w 2600324"/>
                <a:gd name="connsiteY1" fmla="*/ 0 h 3600753"/>
                <a:gd name="connsiteX2" fmla="*/ 2600324 w 2600324"/>
                <a:gd name="connsiteY2" fmla="*/ 3600753 h 3600753"/>
                <a:gd name="connsiteX3" fmla="*/ 0 w 2600324"/>
                <a:gd name="connsiteY3" fmla="*/ 3600753 h 3600753"/>
                <a:gd name="connsiteX4" fmla="*/ 0 w 2600324"/>
                <a:gd name="connsiteY4" fmla="*/ 0 h 3600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0324" h="3600753">
                  <a:moveTo>
                    <a:pt x="0" y="0"/>
                  </a:moveTo>
                  <a:lnTo>
                    <a:pt x="2600324" y="0"/>
                  </a:lnTo>
                  <a:lnTo>
                    <a:pt x="2600324" y="3600753"/>
                  </a:lnTo>
                  <a:lnTo>
                    <a:pt x="0" y="3600753"/>
                  </a:lnTo>
                  <a:lnTo>
                    <a:pt x="0" y="0"/>
                  </a:lnTo>
                  <a:close/>
                </a:path>
              </a:pathLst>
            </a:custGeom>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lIns="117348" tIns="117348" rIns="156464" bIns="176022" spcCol="1270"/>
            <a:lstStyle/>
            <a:p>
              <a:pPr marL="228600" lvl="1" indent="-228600" defTabSz="977900">
                <a:spcAft>
                  <a:spcPct val="15000"/>
                </a:spcAft>
                <a:buFontTx/>
                <a:buChar char="••"/>
                <a:defRPr/>
              </a:pPr>
              <a:r>
                <a:rPr lang="en-US" sz="2200" dirty="0"/>
                <a:t>System of rules, enforced by a set of institutions, that tells us what we can and cannot do</a:t>
              </a:r>
            </a:p>
            <a:p>
              <a:pPr marL="228600" lvl="1" indent="-228600" defTabSz="977900">
                <a:spcAft>
                  <a:spcPct val="15000"/>
                </a:spcAft>
                <a:buFontTx/>
                <a:buChar char="••"/>
                <a:defRPr/>
              </a:pPr>
              <a:r>
                <a:rPr lang="en-US" sz="2200" dirty="0"/>
                <a:t>Legal acts are acts that conform to the law</a:t>
              </a:r>
            </a:p>
            <a:p>
              <a:pPr marL="228600" lvl="1" indent="-228600" defTabSz="977900">
                <a:spcAft>
                  <a:spcPct val="15000"/>
                </a:spcAft>
                <a:buFontTx/>
                <a:buChar char="••"/>
                <a:defRPr/>
              </a:pPr>
              <a:endParaRPr lang="en-US" sz="2200" dirty="0"/>
            </a:p>
          </p:txBody>
        </p:sp>
      </p:grpSp>
      <p:grpSp>
        <p:nvGrpSpPr>
          <p:cNvPr id="10" name="Group 11">
            <a:extLst>
              <a:ext uri="{FF2B5EF4-FFF2-40B4-BE49-F238E27FC236}">
                <a16:creationId xmlns:a16="http://schemas.microsoft.com/office/drawing/2014/main" id="{0F4DF3E5-F036-4DC2-810F-AC45AB368491}"/>
              </a:ext>
            </a:extLst>
          </p:cNvPr>
          <p:cNvGrpSpPr>
            <a:grpSpLocks/>
          </p:cNvGrpSpPr>
          <p:nvPr/>
        </p:nvGrpSpPr>
        <p:grpSpPr bwMode="auto">
          <a:xfrm>
            <a:off x="4445995" y="1714885"/>
            <a:ext cx="2600325" cy="4235450"/>
            <a:chOff x="6236207" y="1707110"/>
            <a:chExt cx="2600324" cy="4234353"/>
          </a:xfrm>
        </p:grpSpPr>
        <p:sp>
          <p:nvSpPr>
            <p:cNvPr id="8" name="Freeform 7">
              <a:extLst>
                <a:ext uri="{FF2B5EF4-FFF2-40B4-BE49-F238E27FC236}">
                  <a16:creationId xmlns:a16="http://schemas.microsoft.com/office/drawing/2014/main" id="{6BDCA323-95EE-49FA-AFD9-622F8E0CE133}"/>
                </a:ext>
              </a:extLst>
            </p:cNvPr>
            <p:cNvSpPr/>
            <p:nvPr/>
          </p:nvSpPr>
          <p:spPr>
            <a:xfrm>
              <a:off x="6236207" y="1707110"/>
              <a:ext cx="2600324" cy="633248"/>
            </a:xfrm>
            <a:custGeom>
              <a:avLst/>
              <a:gdLst>
                <a:gd name="connsiteX0" fmla="*/ 0 w 2600324"/>
                <a:gd name="connsiteY0" fmla="*/ 0 h 633600"/>
                <a:gd name="connsiteX1" fmla="*/ 2600324 w 2600324"/>
                <a:gd name="connsiteY1" fmla="*/ 0 h 633600"/>
                <a:gd name="connsiteX2" fmla="*/ 2600324 w 2600324"/>
                <a:gd name="connsiteY2" fmla="*/ 633600 h 633600"/>
                <a:gd name="connsiteX3" fmla="*/ 0 w 2600324"/>
                <a:gd name="connsiteY3" fmla="*/ 633600 h 633600"/>
                <a:gd name="connsiteX4" fmla="*/ 0 w 2600324"/>
                <a:gd name="connsiteY4" fmla="*/ 0 h 6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0324" h="633600">
                  <a:moveTo>
                    <a:pt x="0" y="0"/>
                  </a:moveTo>
                  <a:lnTo>
                    <a:pt x="2600324" y="0"/>
                  </a:lnTo>
                  <a:lnTo>
                    <a:pt x="2600324" y="633600"/>
                  </a:lnTo>
                  <a:lnTo>
                    <a:pt x="0" y="633600"/>
                  </a:lnTo>
                  <a:lnTo>
                    <a:pt x="0" y="0"/>
                  </a:lnTo>
                  <a:close/>
                </a:path>
              </a:pathLst>
            </a:cu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lIns="156464" tIns="89408" rIns="156464" bIns="89408" spcCol="1270" anchor="ctr"/>
            <a:lstStyle/>
            <a:p>
              <a:pPr algn="ctr" defTabSz="977900">
                <a:spcAft>
                  <a:spcPct val="35000"/>
                </a:spcAft>
                <a:defRPr/>
              </a:pPr>
              <a:r>
                <a:rPr lang="ar-SA" sz="2200" b="1" dirty="0"/>
                <a:t>قانون</a:t>
              </a:r>
              <a:r>
                <a:rPr lang="en-US" sz="2200" b="1" dirty="0"/>
                <a:t> </a:t>
              </a:r>
            </a:p>
          </p:txBody>
        </p:sp>
        <p:sp>
          <p:nvSpPr>
            <p:cNvPr id="9" name="Freeform 8">
              <a:extLst>
                <a:ext uri="{FF2B5EF4-FFF2-40B4-BE49-F238E27FC236}">
                  <a16:creationId xmlns:a16="http://schemas.microsoft.com/office/drawing/2014/main" id="{7820EE0E-EEFC-4853-8B63-503913DC3D08}"/>
                </a:ext>
              </a:extLst>
            </p:cNvPr>
            <p:cNvSpPr/>
            <p:nvPr/>
          </p:nvSpPr>
          <p:spPr>
            <a:xfrm>
              <a:off x="6236207" y="2340358"/>
              <a:ext cx="2600324" cy="3601105"/>
            </a:xfrm>
            <a:custGeom>
              <a:avLst/>
              <a:gdLst>
                <a:gd name="connsiteX0" fmla="*/ 0 w 2600324"/>
                <a:gd name="connsiteY0" fmla="*/ 0 h 3600753"/>
                <a:gd name="connsiteX1" fmla="*/ 2600324 w 2600324"/>
                <a:gd name="connsiteY1" fmla="*/ 0 h 3600753"/>
                <a:gd name="connsiteX2" fmla="*/ 2600324 w 2600324"/>
                <a:gd name="connsiteY2" fmla="*/ 3600753 h 3600753"/>
                <a:gd name="connsiteX3" fmla="*/ 0 w 2600324"/>
                <a:gd name="connsiteY3" fmla="*/ 3600753 h 3600753"/>
                <a:gd name="connsiteX4" fmla="*/ 0 w 2600324"/>
                <a:gd name="connsiteY4" fmla="*/ 0 h 3600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0324" h="3600753">
                  <a:moveTo>
                    <a:pt x="0" y="0"/>
                  </a:moveTo>
                  <a:lnTo>
                    <a:pt x="2600324" y="0"/>
                  </a:lnTo>
                  <a:lnTo>
                    <a:pt x="2600324" y="3600753"/>
                  </a:lnTo>
                  <a:lnTo>
                    <a:pt x="0" y="3600753"/>
                  </a:lnTo>
                  <a:lnTo>
                    <a:pt x="0" y="0"/>
                  </a:lnTo>
                  <a:close/>
                </a:path>
              </a:pathLst>
            </a:custGeom>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lIns="117348" tIns="117348" rIns="156464" bIns="176022" spcCol="1270"/>
            <a:lstStyle/>
            <a:p>
              <a:pPr algn="r" rtl="1">
                <a:lnSpc>
                  <a:spcPct val="107000"/>
                </a:lnSpc>
                <a:spcAft>
                  <a:spcPts val="800"/>
                </a:spcAft>
              </a:pPr>
              <a:r>
                <a:rPr lang="ar-SA" dirty="0">
                  <a:solidFill>
                    <a:schemeClr val="tx1"/>
                  </a:solidFill>
                  <a:latin typeface="Calibri" panose="020F0502020204030204" pitchFamily="34" charset="0"/>
                  <a:ea typeface="Calibri" panose="020F0502020204030204" pitchFamily="34" charset="0"/>
                </a:rPr>
                <a:t>نظام من القواعد، تفرضه مجموعة من المؤسسات، وتخبرنا بما يمكننا وما لا يمكننا فعله</a:t>
              </a:r>
              <a:endParaRPr lang="en-US" dirty="0">
                <a:solidFill>
                  <a:schemeClr val="tx1"/>
                </a:solidFill>
                <a:latin typeface="Calibri" panose="020F0502020204030204" pitchFamily="34" charset="0"/>
                <a:ea typeface="Calibri" panose="020F0502020204030204" pitchFamily="34" charset="0"/>
              </a:endParaRPr>
            </a:p>
            <a:p>
              <a:pPr algn="r"/>
              <a:r>
                <a:rPr lang="ar-SA" dirty="0">
                  <a:solidFill>
                    <a:schemeClr val="tx1"/>
                  </a:solidFill>
                  <a:latin typeface="Calibri" panose="020F0502020204030204" pitchFamily="34" charset="0"/>
                  <a:ea typeface="Calibri" panose="020F0502020204030204" pitchFamily="34" charset="0"/>
                </a:rPr>
                <a:t>الأفعال القانونية هي الأفعال التي تتوافق مع القانون</a:t>
              </a:r>
              <a:endParaRPr lang="ar-SA" dirty="0">
                <a:solidFill>
                  <a:schemeClr val="tx1"/>
                </a:solidFill>
              </a:endParaRPr>
            </a:p>
            <a:p>
              <a:pPr marL="228600" lvl="1" indent="-228600" defTabSz="977900">
                <a:spcAft>
                  <a:spcPct val="15000"/>
                </a:spcAft>
                <a:buFontTx/>
                <a:buChar char="••"/>
                <a:defRPr/>
              </a:pPr>
              <a:endParaRPr lang="en-US" sz="2200" dirty="0"/>
            </a:p>
          </p:txBody>
        </p:sp>
      </p:grpSp>
      <p:sp>
        <p:nvSpPr>
          <p:cNvPr id="14342" name="Slide Number Placeholder 4">
            <a:extLst>
              <a:ext uri="{FF2B5EF4-FFF2-40B4-BE49-F238E27FC236}">
                <a16:creationId xmlns:a16="http://schemas.microsoft.com/office/drawing/2014/main" id="{BE977558-43CE-4480-9268-2EC8393F6591}"/>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68DDF20E-065B-48E5-A9B7-6BB7BF405915}" type="slidenum">
              <a:rPr lang="en-GB" altLang="en-US">
                <a:solidFill>
                  <a:srgbClr val="000000"/>
                </a:solidFill>
              </a:rPr>
              <a:pPr eaLnBrk="1" hangingPunct="1">
                <a:buClr>
                  <a:srgbClr val="000000"/>
                </a:buClr>
                <a:buFont typeface="Arial" panose="020B0604020202020204" pitchFamily="34" charset="0"/>
                <a:buNone/>
              </a:pPr>
              <a:t>13</a:t>
            </a:fld>
            <a:endParaRPr lang="en-GB" altLang="en-US" sz="1800">
              <a:solidFill>
                <a:srgbClr val="000000"/>
              </a:solidFill>
            </a:endParaRPr>
          </a:p>
        </p:txBody>
      </p:sp>
    </p:spTree>
    <p:extLst>
      <p:ext uri="{BB962C8B-B14F-4D97-AF65-F5344CB8AC3E}">
        <p14:creationId xmlns:p14="http://schemas.microsoft.com/office/powerpoint/2010/main" val="1677780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A9B41D6-E20E-4AC9-A6C6-826C9B49ED3E}"/>
              </a:ext>
            </a:extLst>
          </p:cNvPr>
          <p:cNvSpPr>
            <a:spLocks noGrp="1"/>
          </p:cNvSpPr>
          <p:nvPr>
            <p:ph type="title"/>
          </p:nvPr>
        </p:nvSpPr>
        <p:spPr/>
        <p:txBody>
          <a:bodyPr/>
          <a:lstStyle/>
          <a:p>
            <a:r>
              <a:rPr lang="en-GB" altLang="en-US"/>
              <a:t>Ethics in the Business World</a:t>
            </a:r>
            <a:endParaRPr lang="en-US" altLang="en-US"/>
          </a:p>
        </p:txBody>
      </p:sp>
      <p:sp>
        <p:nvSpPr>
          <p:cNvPr id="15363" name="Content Placeholder 2">
            <a:extLst>
              <a:ext uri="{FF2B5EF4-FFF2-40B4-BE49-F238E27FC236}">
                <a16:creationId xmlns:a16="http://schemas.microsoft.com/office/drawing/2014/main" id="{CC64DF95-FF63-4085-B8B6-5216539753F6}"/>
              </a:ext>
            </a:extLst>
          </p:cNvPr>
          <p:cNvSpPr>
            <a:spLocks noGrp="1"/>
          </p:cNvSpPr>
          <p:nvPr>
            <p:ph idx="1"/>
          </p:nvPr>
        </p:nvSpPr>
        <p:spPr/>
        <p:txBody>
          <a:bodyPr/>
          <a:lstStyle/>
          <a:p>
            <a:pPr lvl="1"/>
            <a:r>
              <a:rPr lang="en-US" altLang="en-US" sz="2000" dirty="0"/>
              <a:t>Highly complex work environments make it difficult to apply principles and codes of ethics consistently </a:t>
            </a:r>
          </a:p>
          <a:p>
            <a:pPr marL="411162" lvl="1" indent="0" algn="r">
              <a:buNone/>
            </a:pPr>
            <a:r>
              <a:rPr lang="ar" altLang="en-US" sz="1600" dirty="0"/>
              <a:t>بيئات العمل شديدة التعقيد تجعل من الصعب تطبيق المبادئ وقواعد الأخلاق بشكل متسق </a:t>
            </a:r>
            <a:endParaRPr lang="en-US" altLang="en-US" sz="1600" dirty="0"/>
          </a:p>
          <a:p>
            <a:pPr lvl="1"/>
            <a:r>
              <a:rPr lang="en-US" altLang="en-US" sz="2000" dirty="0"/>
              <a:t>Pressure to maintain revenue and profits (some org. are tempted to use unethical behavior to generate profit)</a:t>
            </a:r>
          </a:p>
          <a:p>
            <a:pPr marL="411162" lvl="1" indent="0" algn="r">
              <a:buNone/>
            </a:pPr>
            <a:r>
              <a:rPr lang="ar" altLang="en-US" sz="1600" dirty="0"/>
              <a:t>الضغط للحفاظ على الإيرادات والأرباح (تميل بعض المؤسسات إلى استخدام سلوك غير أخلاقي لتحقيق الربح)</a:t>
            </a:r>
          </a:p>
          <a:p>
            <a:r>
              <a:rPr lang="en-US" altLang="en-US" sz="2400" dirty="0"/>
              <a:t>Risk of financial loss and criminal or civil lawsuits is more prevalent for businesses that act unethically </a:t>
            </a:r>
          </a:p>
          <a:p>
            <a:pPr marL="109537" indent="0" algn="r">
              <a:buNone/>
            </a:pPr>
            <a:r>
              <a:rPr lang="ar" altLang="en-US" sz="1600" dirty="0"/>
              <a:t>يعد خطر الخسارة المالية والدعاوى القضائية الجنائية أو المدنية أكثر شيوعًا بالنسبة للشركات التي تتصرف بشكل غير أخلاقي</a:t>
            </a:r>
          </a:p>
          <a:p>
            <a:endParaRPr lang="en-US" altLang="en-US" sz="2400" dirty="0"/>
          </a:p>
        </p:txBody>
      </p:sp>
      <p:sp>
        <p:nvSpPr>
          <p:cNvPr id="15364" name="Slide Number Placeholder 4">
            <a:extLst>
              <a:ext uri="{FF2B5EF4-FFF2-40B4-BE49-F238E27FC236}">
                <a16:creationId xmlns:a16="http://schemas.microsoft.com/office/drawing/2014/main" id="{4CDAD827-9B69-4174-9902-C13FC5B324C8}"/>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5230B568-74AB-4598-AFC2-C2415C5294BA}" type="slidenum">
              <a:rPr lang="en-GB" altLang="en-US">
                <a:solidFill>
                  <a:srgbClr val="000000"/>
                </a:solidFill>
              </a:rPr>
              <a:pPr eaLnBrk="1" hangingPunct="1">
                <a:buClr>
                  <a:srgbClr val="000000"/>
                </a:buClr>
                <a:buFont typeface="Arial" panose="020B0604020202020204" pitchFamily="34" charset="0"/>
                <a:buNone/>
              </a:pPr>
              <a:t>14</a:t>
            </a:fld>
            <a:endParaRPr lang="en-GB" altLang="en-US" sz="18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عنصر نائب للمحتوى 3"/>
          <p:cNvGraphicFramePr>
            <a:graphicFrameLocks noGrp="1"/>
          </p:cNvGraphicFramePr>
          <p:nvPr>
            <p:ph idx="1"/>
            <p:extLst>
              <p:ext uri="{D42A27DB-BD31-4B8C-83A1-F6EECF244321}">
                <p14:modId xmlns:p14="http://schemas.microsoft.com/office/powerpoint/2010/main" val="3785221575"/>
              </p:ext>
            </p:extLst>
          </p:nvPr>
        </p:nvGraphicFramePr>
        <p:xfrm>
          <a:off x="152400" y="1295400"/>
          <a:ext cx="8572500" cy="4866640"/>
        </p:xfrm>
        <a:graphic>
          <a:graphicData uri="http://schemas.openxmlformats.org/drawingml/2006/table">
            <a:tbl>
              <a:tblPr rtl="1" firstRow="1" bandRow="1">
                <a:tableStyleId>{5C22544A-7EE6-4342-B048-85BDC9FD1C3A}</a:tableStyleId>
              </a:tblPr>
              <a:tblGrid>
                <a:gridCol w="2750318">
                  <a:extLst>
                    <a:ext uri="{9D8B030D-6E8A-4147-A177-3AD203B41FA5}">
                      <a16:colId xmlns:a16="http://schemas.microsoft.com/office/drawing/2014/main" val="4041807552"/>
                    </a:ext>
                  </a:extLst>
                </a:gridCol>
                <a:gridCol w="5822182">
                  <a:extLst>
                    <a:ext uri="{9D8B030D-6E8A-4147-A177-3AD203B41FA5}">
                      <a16:colId xmlns:a16="http://schemas.microsoft.com/office/drawing/2014/main" val="1515697087"/>
                    </a:ext>
                  </a:extLst>
                </a:gridCol>
              </a:tblGrid>
              <a:tr h="370840">
                <a:tc>
                  <a:txBody>
                    <a:bodyPr/>
                    <a:lstStyle/>
                    <a:p>
                      <a:pPr rtl="1"/>
                      <a:r>
                        <a:rPr lang="en-US" sz="1600" dirty="0"/>
                        <a:t>%</a:t>
                      </a:r>
                      <a:endParaRPr lang="ar-SA" sz="1600" dirty="0"/>
                    </a:p>
                  </a:txBody>
                  <a:tcPr/>
                </a:tc>
                <a:tc>
                  <a:txBody>
                    <a:bodyPr/>
                    <a:lstStyle/>
                    <a:p>
                      <a:pPr rtl="1"/>
                      <a:r>
                        <a:rPr lang="ar-SA" sz="1600" dirty="0"/>
                        <a:t>نوع سوء سلوك الموظف  </a:t>
                      </a:r>
                      <a:r>
                        <a:rPr lang="en-US" sz="1600" dirty="0"/>
                        <a:t>Type of employee misconduct</a:t>
                      </a:r>
                      <a:endParaRPr lang="ar-SA" sz="1600" dirty="0"/>
                    </a:p>
                  </a:txBody>
                  <a:tcPr/>
                </a:tc>
                <a:extLst>
                  <a:ext uri="{0D108BD9-81ED-4DB2-BD59-A6C34878D82A}">
                    <a16:rowId xmlns:a16="http://schemas.microsoft.com/office/drawing/2014/main" val="2155567337"/>
                  </a:ext>
                </a:extLst>
              </a:tr>
              <a:tr h="370840">
                <a:tc>
                  <a:txBody>
                    <a:bodyPr/>
                    <a:lstStyle/>
                    <a:p>
                      <a:pPr rtl="1"/>
                      <a:r>
                        <a:rPr lang="en-US" sz="1600" dirty="0"/>
                        <a:t>33%</a:t>
                      </a:r>
                      <a:endParaRPr lang="ar-SA" sz="1600" dirty="0"/>
                    </a:p>
                  </a:txBody>
                  <a:tcPr/>
                </a:tc>
                <a:tc>
                  <a:txBody>
                    <a:bodyPr/>
                    <a:lstStyle/>
                    <a:p>
                      <a:pPr rtl="1"/>
                      <a:r>
                        <a:rPr lang="ar-SA" sz="1600" dirty="0"/>
                        <a:t>إساءة استخدام وقت الشركة  </a:t>
                      </a:r>
                      <a:r>
                        <a:rPr lang="en-US" sz="1600" dirty="0"/>
                        <a:t>Misuse of company time </a:t>
                      </a:r>
                      <a:endParaRPr lang="ar-SA" sz="1600" dirty="0"/>
                    </a:p>
                  </a:txBody>
                  <a:tcPr/>
                </a:tc>
                <a:extLst>
                  <a:ext uri="{0D108BD9-81ED-4DB2-BD59-A6C34878D82A}">
                    <a16:rowId xmlns:a16="http://schemas.microsoft.com/office/drawing/2014/main" val="662242209"/>
                  </a:ext>
                </a:extLst>
              </a:tr>
              <a:tr h="370840">
                <a:tc>
                  <a:txBody>
                    <a:bodyPr/>
                    <a:lstStyle/>
                    <a:p>
                      <a:pPr rtl="1"/>
                      <a:r>
                        <a:rPr lang="en-US" sz="1600" dirty="0"/>
                        <a:t>21%</a:t>
                      </a:r>
                      <a:endParaRPr lang="ar-SA" sz="1600" dirty="0"/>
                    </a:p>
                  </a:txBody>
                  <a:tcPr/>
                </a:tc>
                <a:tc>
                  <a:txBody>
                    <a:bodyPr/>
                    <a:lstStyle/>
                    <a:p>
                      <a:pPr rtl="1"/>
                      <a:r>
                        <a:rPr lang="ar-SA" sz="1600" dirty="0"/>
                        <a:t>السلوك المسيء</a:t>
                      </a:r>
                      <a:r>
                        <a:rPr lang="en-US" sz="1600" dirty="0"/>
                        <a:t>Abusive behavior </a:t>
                      </a:r>
                      <a:endParaRPr lang="ar-SA" sz="1600" dirty="0"/>
                    </a:p>
                  </a:txBody>
                  <a:tcPr/>
                </a:tc>
                <a:extLst>
                  <a:ext uri="{0D108BD9-81ED-4DB2-BD59-A6C34878D82A}">
                    <a16:rowId xmlns:a16="http://schemas.microsoft.com/office/drawing/2014/main" val="3218589913"/>
                  </a:ext>
                </a:extLst>
              </a:tr>
              <a:tr h="370840">
                <a:tc>
                  <a:txBody>
                    <a:bodyPr/>
                    <a:lstStyle/>
                    <a:p>
                      <a:pPr rtl="1"/>
                      <a:r>
                        <a:rPr lang="en-US" sz="1600" dirty="0"/>
                        <a:t>20%</a:t>
                      </a:r>
                      <a:endParaRPr lang="ar-SA" sz="1600" dirty="0"/>
                    </a:p>
                  </a:txBody>
                  <a:tcPr/>
                </a:tc>
                <a:tc>
                  <a:txBody>
                    <a:bodyPr/>
                    <a:lstStyle/>
                    <a:p>
                      <a:pPr rtl="1"/>
                      <a:r>
                        <a:rPr lang="ar-SA" sz="1600" dirty="0"/>
                        <a:t>الكذب على الموظفين</a:t>
                      </a:r>
                      <a:r>
                        <a:rPr lang="en-US" sz="1600" dirty="0"/>
                        <a:t>Lying to employees  </a:t>
                      </a:r>
                      <a:r>
                        <a:rPr lang="ar-SA" sz="1600" dirty="0"/>
                        <a:t>  </a:t>
                      </a:r>
                    </a:p>
                  </a:txBody>
                  <a:tcPr/>
                </a:tc>
                <a:extLst>
                  <a:ext uri="{0D108BD9-81ED-4DB2-BD59-A6C34878D82A}">
                    <a16:rowId xmlns:a16="http://schemas.microsoft.com/office/drawing/2014/main" val="4223093180"/>
                  </a:ext>
                </a:extLst>
              </a:tr>
              <a:tr h="370840">
                <a:tc>
                  <a:txBody>
                    <a:bodyPr/>
                    <a:lstStyle/>
                    <a:p>
                      <a:pPr rtl="1"/>
                      <a:r>
                        <a:rPr lang="en-US" sz="1600" dirty="0"/>
                        <a:t>20%</a:t>
                      </a:r>
                      <a:endParaRPr lang="ar-SA" sz="1600" dirty="0"/>
                    </a:p>
                  </a:txBody>
                  <a:tcPr/>
                </a:tc>
                <a:tc>
                  <a:txBody>
                    <a:bodyPr/>
                    <a:lstStyle/>
                    <a:p>
                      <a:pPr rtl="1"/>
                      <a:r>
                        <a:rPr lang="ar-SA" sz="1600" dirty="0"/>
                        <a:t>إساءة استخدام موارد الشركة</a:t>
                      </a:r>
                      <a:r>
                        <a:rPr lang="en-US" sz="1600" dirty="0"/>
                        <a:t>Company resource abuse  </a:t>
                      </a:r>
                      <a:endParaRPr lang="ar-SA" sz="1600" dirty="0"/>
                    </a:p>
                  </a:txBody>
                  <a:tcPr/>
                </a:tc>
                <a:extLst>
                  <a:ext uri="{0D108BD9-81ED-4DB2-BD59-A6C34878D82A}">
                    <a16:rowId xmlns:a16="http://schemas.microsoft.com/office/drawing/2014/main" val="1855185228"/>
                  </a:ext>
                </a:extLst>
              </a:tr>
              <a:tr h="370840">
                <a:tc>
                  <a:txBody>
                    <a:bodyPr/>
                    <a:lstStyle/>
                    <a:p>
                      <a:pPr rtl="1"/>
                      <a:r>
                        <a:rPr lang="en-US" sz="1600" dirty="0"/>
                        <a:t>16%</a:t>
                      </a:r>
                      <a:endParaRPr lang="ar-SA" sz="1600" dirty="0"/>
                    </a:p>
                  </a:txBody>
                  <a:tcPr/>
                </a:tc>
                <a:tc>
                  <a:txBody>
                    <a:bodyPr/>
                    <a:lstStyle/>
                    <a:p>
                      <a:pPr rtl="1"/>
                      <a:r>
                        <a:rPr lang="ar-SA" sz="1600" dirty="0"/>
                        <a:t>انتهاك سياسات استخدام الإنترنت الخاصة بالشركة</a:t>
                      </a:r>
                      <a:r>
                        <a:rPr lang="en-US" sz="1600" dirty="0"/>
                        <a:t>Violating company Internet-use policies</a:t>
                      </a:r>
                      <a:endParaRPr lang="ar-SA" sz="1600" dirty="0"/>
                    </a:p>
                  </a:txBody>
                  <a:tcPr/>
                </a:tc>
                <a:extLst>
                  <a:ext uri="{0D108BD9-81ED-4DB2-BD59-A6C34878D82A}">
                    <a16:rowId xmlns:a16="http://schemas.microsoft.com/office/drawing/2014/main" val="4157127198"/>
                  </a:ext>
                </a:extLst>
              </a:tr>
              <a:tr h="370840">
                <a:tc>
                  <a:txBody>
                    <a:bodyPr/>
                    <a:lstStyle/>
                    <a:p>
                      <a:pPr rtl="1"/>
                      <a:r>
                        <a:rPr lang="en-US" sz="1600" dirty="0"/>
                        <a:t>15%</a:t>
                      </a:r>
                      <a:endParaRPr lang="ar-SA" sz="1600" dirty="0"/>
                    </a:p>
                  </a:txBody>
                  <a:tcPr/>
                </a:tc>
                <a:tc>
                  <a:txBody>
                    <a:bodyPr/>
                    <a:lstStyle/>
                    <a:p>
                      <a:pPr rtl="1"/>
                      <a:r>
                        <a:rPr lang="ar-SA" sz="1600" dirty="0"/>
                        <a:t> تضارب المصالح</a:t>
                      </a:r>
                      <a:r>
                        <a:rPr lang="en-US" sz="1600" dirty="0"/>
                        <a:t>Conflicts of interest</a:t>
                      </a:r>
                      <a:endParaRPr lang="ar-SA" sz="1600" dirty="0"/>
                    </a:p>
                  </a:txBody>
                  <a:tcPr/>
                </a:tc>
                <a:extLst>
                  <a:ext uri="{0D108BD9-81ED-4DB2-BD59-A6C34878D82A}">
                    <a16:rowId xmlns:a16="http://schemas.microsoft.com/office/drawing/2014/main" val="277000515"/>
                  </a:ext>
                </a:extLst>
              </a:tr>
              <a:tr h="370840">
                <a:tc>
                  <a:txBody>
                    <a:bodyPr/>
                    <a:lstStyle/>
                    <a:p>
                      <a:pPr rtl="1"/>
                      <a:r>
                        <a:rPr lang="en-US" sz="1600" dirty="0"/>
                        <a:t>14%</a:t>
                      </a:r>
                      <a:endParaRPr lang="ar-SA" sz="1600" dirty="0"/>
                    </a:p>
                  </a:txBody>
                  <a:tcPr/>
                </a:tc>
                <a:tc>
                  <a:txBody>
                    <a:bodyPr/>
                    <a:lstStyle/>
                    <a:p>
                      <a:pPr rtl="1"/>
                      <a:r>
                        <a:rPr lang="ar-SA" sz="1600" dirty="0"/>
                        <a:t> التواصل الاجتماعي غير المناسب</a:t>
                      </a:r>
                      <a:r>
                        <a:rPr lang="en-US" sz="1600" dirty="0"/>
                        <a:t>Inappropriate social networking</a:t>
                      </a:r>
                      <a:endParaRPr lang="ar-SA" sz="1600" dirty="0"/>
                    </a:p>
                  </a:txBody>
                  <a:tcPr/>
                </a:tc>
                <a:extLst>
                  <a:ext uri="{0D108BD9-81ED-4DB2-BD59-A6C34878D82A}">
                    <a16:rowId xmlns:a16="http://schemas.microsoft.com/office/drawing/2014/main" val="1011014587"/>
                  </a:ext>
                </a:extLst>
              </a:tr>
              <a:tr h="370840">
                <a:tc>
                  <a:txBody>
                    <a:bodyPr/>
                    <a:lstStyle/>
                    <a:p>
                      <a:pPr rtl="1"/>
                      <a:r>
                        <a:rPr lang="en-US" sz="1600" dirty="0"/>
                        <a:t>13%</a:t>
                      </a:r>
                      <a:endParaRPr lang="ar-SA" sz="1600" dirty="0"/>
                    </a:p>
                  </a:txBody>
                  <a:tcPr/>
                </a:tc>
                <a:tc>
                  <a:txBody>
                    <a:bodyPr/>
                    <a:lstStyle/>
                    <a:p>
                      <a:pPr rtl="1"/>
                      <a:r>
                        <a:rPr lang="ar-SA" sz="1600" dirty="0"/>
                        <a:t>انتهاكات الصحة أو السلامة  </a:t>
                      </a:r>
                      <a:r>
                        <a:rPr lang="en-US" sz="1600" dirty="0"/>
                        <a:t>Health or safety violations</a:t>
                      </a:r>
                      <a:r>
                        <a:rPr lang="ar-SA" sz="1600" dirty="0"/>
                        <a:t> </a:t>
                      </a:r>
                    </a:p>
                  </a:txBody>
                  <a:tcPr/>
                </a:tc>
                <a:extLst>
                  <a:ext uri="{0D108BD9-81ED-4DB2-BD59-A6C34878D82A}">
                    <a16:rowId xmlns:a16="http://schemas.microsoft.com/office/drawing/2014/main" val="1341371599"/>
                  </a:ext>
                </a:extLst>
              </a:tr>
              <a:tr h="370840">
                <a:tc>
                  <a:txBody>
                    <a:bodyPr/>
                    <a:lstStyle/>
                    <a:p>
                      <a:pPr rtl="1"/>
                      <a:r>
                        <a:rPr lang="en-US" sz="1600" dirty="0"/>
                        <a:t>12%</a:t>
                      </a:r>
                      <a:endParaRPr lang="ar-SA" sz="1600" dirty="0"/>
                    </a:p>
                  </a:txBody>
                  <a:tcPr/>
                </a:tc>
                <a:tc>
                  <a:txBody>
                    <a:bodyPr/>
                    <a:lstStyle/>
                    <a:p>
                      <a:pPr rtl="1"/>
                      <a:r>
                        <a:rPr lang="ar-SA" sz="1600" dirty="0"/>
                        <a:t>الكذب على أصحاب المصلحة الخارجيين</a:t>
                      </a:r>
                      <a:r>
                        <a:rPr lang="en-US" sz="1600" dirty="0"/>
                        <a:t>Lying to outside stakeholders</a:t>
                      </a:r>
                      <a:endParaRPr lang="ar-SA" sz="1600" dirty="0"/>
                    </a:p>
                  </a:txBody>
                  <a:tcPr/>
                </a:tc>
                <a:extLst>
                  <a:ext uri="{0D108BD9-81ED-4DB2-BD59-A6C34878D82A}">
                    <a16:rowId xmlns:a16="http://schemas.microsoft.com/office/drawing/2014/main" val="1927863287"/>
                  </a:ext>
                </a:extLst>
              </a:tr>
              <a:tr h="370840">
                <a:tc>
                  <a:txBody>
                    <a:bodyPr/>
                    <a:lstStyle/>
                    <a:p>
                      <a:pPr rtl="1"/>
                      <a:r>
                        <a:rPr lang="en-US" sz="1600" dirty="0"/>
                        <a:t>12%</a:t>
                      </a:r>
                      <a:endParaRPr lang="ar-SA" sz="1600" dirty="0"/>
                    </a:p>
                  </a:txBody>
                  <a:tcPr/>
                </a:tc>
                <a:tc>
                  <a:txBody>
                    <a:bodyPr/>
                    <a:lstStyle/>
                    <a:p>
                      <a:pPr rtl="1"/>
                      <a:r>
                        <a:rPr lang="ar-SA" sz="1600" dirty="0"/>
                        <a:t> السرقة</a:t>
                      </a:r>
                      <a:r>
                        <a:rPr lang="ar-SA" sz="1600" baseline="0" dirty="0"/>
                        <a:t>  </a:t>
                      </a:r>
                      <a:r>
                        <a:rPr lang="en-US" sz="1600" dirty="0"/>
                        <a:t>Stealing</a:t>
                      </a:r>
                      <a:r>
                        <a:rPr lang="ar-SA" sz="1600" dirty="0"/>
                        <a:t> </a:t>
                      </a:r>
                    </a:p>
                  </a:txBody>
                  <a:tcPr/>
                </a:tc>
                <a:extLst>
                  <a:ext uri="{0D108BD9-81ED-4DB2-BD59-A6C34878D82A}">
                    <a16:rowId xmlns:a16="http://schemas.microsoft.com/office/drawing/2014/main" val="2654778740"/>
                  </a:ext>
                </a:extLst>
              </a:tr>
              <a:tr h="370840">
                <a:tc>
                  <a:txBody>
                    <a:bodyPr/>
                    <a:lstStyle/>
                    <a:p>
                      <a:pPr rtl="1"/>
                      <a:r>
                        <a:rPr lang="en-US" sz="1600" dirty="0"/>
                        <a:t>12%</a:t>
                      </a:r>
                      <a:endParaRPr lang="ar-SA" sz="1600" dirty="0"/>
                    </a:p>
                  </a:txBody>
                  <a:tcPr/>
                </a:tc>
                <a:tc>
                  <a:txBody>
                    <a:bodyPr/>
                    <a:lstStyle/>
                    <a:p>
                      <a:pPr rtl="1"/>
                      <a:r>
                        <a:rPr lang="ar-SA" sz="1600" dirty="0"/>
                        <a:t>تزوير تقارير الوقت أو ساعات العمل</a:t>
                      </a:r>
                      <a:r>
                        <a:rPr lang="en-US" sz="1600" dirty="0"/>
                        <a:t>Falsifying time reports or hours worked</a:t>
                      </a:r>
                      <a:endParaRPr lang="ar-SA" sz="1600" dirty="0"/>
                    </a:p>
                  </a:txBody>
                  <a:tcPr/>
                </a:tc>
                <a:extLst>
                  <a:ext uri="{0D108BD9-81ED-4DB2-BD59-A6C34878D82A}">
                    <a16:rowId xmlns:a16="http://schemas.microsoft.com/office/drawing/2014/main" val="4071206262"/>
                  </a:ext>
                </a:extLst>
              </a:tr>
            </a:tbl>
          </a:graphicData>
        </a:graphic>
      </p:graphicFrame>
      <p:sp>
        <p:nvSpPr>
          <p:cNvPr id="2" name="عنوان 1"/>
          <p:cNvSpPr>
            <a:spLocks noGrp="1"/>
          </p:cNvSpPr>
          <p:nvPr>
            <p:ph type="title"/>
          </p:nvPr>
        </p:nvSpPr>
        <p:spPr>
          <a:xfrm>
            <a:off x="304800" y="511175"/>
            <a:ext cx="8569325" cy="708025"/>
          </a:xfrm>
        </p:spPr>
        <p:txBody>
          <a:bodyPr/>
          <a:lstStyle/>
          <a:p>
            <a:r>
              <a:rPr lang="en-US" sz="2800" dirty="0">
                <a:solidFill>
                  <a:schemeClr val="tx1"/>
                </a:solidFill>
              </a:rPr>
              <a:t>Most common forms of employee misconduct</a:t>
            </a:r>
            <a:endParaRPr lang="ar-SA" sz="2800" dirty="0">
              <a:solidFill>
                <a:schemeClr val="tx1"/>
              </a:solidFill>
            </a:endParaRPr>
          </a:p>
        </p:txBody>
      </p:sp>
    </p:spTree>
    <p:extLst>
      <p:ext uri="{BB962C8B-B14F-4D97-AF65-F5344CB8AC3E}">
        <p14:creationId xmlns:p14="http://schemas.microsoft.com/office/powerpoint/2010/main" val="1112295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8">
            <a:extLst>
              <a:ext uri="{FF2B5EF4-FFF2-40B4-BE49-F238E27FC236}">
                <a16:creationId xmlns:a16="http://schemas.microsoft.com/office/drawing/2014/main" id="{57F0F987-53A8-4996-9768-BCF2F719BCEE}"/>
              </a:ext>
            </a:extLst>
          </p:cNvPr>
          <p:cNvSpPr/>
          <p:nvPr/>
        </p:nvSpPr>
        <p:spPr>
          <a:xfrm>
            <a:off x="1195039" y="5050962"/>
            <a:ext cx="7473950" cy="780356"/>
          </a:xfrm>
          <a:custGeom>
            <a:avLst/>
            <a:gdLst>
              <a:gd name="connsiteX0" fmla="*/ 0 w 7473756"/>
              <a:gd name="connsiteY0" fmla="*/ 0 h 609795"/>
              <a:gd name="connsiteX1" fmla="*/ 7473756 w 7473756"/>
              <a:gd name="connsiteY1" fmla="*/ 0 h 609795"/>
              <a:gd name="connsiteX2" fmla="*/ 7473756 w 7473756"/>
              <a:gd name="connsiteY2" fmla="*/ 609795 h 609795"/>
              <a:gd name="connsiteX3" fmla="*/ 0 w 7473756"/>
              <a:gd name="connsiteY3" fmla="*/ 609795 h 609795"/>
              <a:gd name="connsiteX4" fmla="*/ 0 w 7473756"/>
              <a:gd name="connsiteY4" fmla="*/ 0 h 609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756" h="609795">
                <a:moveTo>
                  <a:pt x="0" y="0"/>
                </a:moveTo>
                <a:lnTo>
                  <a:pt x="7473756" y="0"/>
                </a:lnTo>
                <a:lnTo>
                  <a:pt x="7473756" y="609795"/>
                </a:lnTo>
                <a:lnTo>
                  <a:pt x="0" y="609795"/>
                </a:lnTo>
                <a:lnTo>
                  <a:pt x="0" y="0"/>
                </a:lnTo>
                <a:close/>
              </a:path>
            </a:pathLst>
          </a:custGeom>
        </p:spPr>
        <p:style>
          <a:lnRef idx="3">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txBody>
          <a:bodyPr lIns="484025" tIns="60960" rIns="60960" bIns="60960" spcCol="1270" anchor="ctr"/>
          <a:lstStyle/>
          <a:p>
            <a:pPr defTabSz="1066800">
              <a:lnSpc>
                <a:spcPct val="90000"/>
              </a:lnSpc>
              <a:spcAft>
                <a:spcPct val="35000"/>
              </a:spcAft>
              <a:defRPr/>
            </a:pPr>
            <a:r>
              <a:rPr lang="en-GB" sz="2400" dirty="0"/>
              <a:t>To foster good business practices </a:t>
            </a:r>
            <a:endParaRPr lang="ar-SA" sz="2400" dirty="0"/>
          </a:p>
          <a:p>
            <a:pPr defTabSz="1066800">
              <a:lnSpc>
                <a:spcPct val="90000"/>
              </a:lnSpc>
              <a:spcAft>
                <a:spcPct val="35000"/>
              </a:spcAft>
              <a:defRPr/>
            </a:pPr>
            <a:r>
              <a:rPr lang="ar-SA" dirty="0"/>
              <a:t>لتعزيز الممارسات التجارية الجيدة</a:t>
            </a:r>
            <a:endParaRPr lang="en-US" dirty="0"/>
          </a:p>
        </p:txBody>
      </p:sp>
      <p:sp>
        <p:nvSpPr>
          <p:cNvPr id="18434" name="Title 1">
            <a:extLst>
              <a:ext uri="{FF2B5EF4-FFF2-40B4-BE49-F238E27FC236}">
                <a16:creationId xmlns:a16="http://schemas.microsoft.com/office/drawing/2014/main" id="{2B94A4E9-0E01-42A8-B85C-9F68EB2AC7DD}"/>
              </a:ext>
            </a:extLst>
          </p:cNvPr>
          <p:cNvSpPr>
            <a:spLocks noGrp="1"/>
          </p:cNvSpPr>
          <p:nvPr>
            <p:ph type="title"/>
          </p:nvPr>
        </p:nvSpPr>
        <p:spPr>
          <a:xfrm>
            <a:off x="304800" y="511175"/>
            <a:ext cx="8569325" cy="1210798"/>
          </a:xfrm>
        </p:spPr>
        <p:txBody>
          <a:bodyPr/>
          <a:lstStyle/>
          <a:p>
            <a:r>
              <a:rPr lang="en-US" altLang="en-US" sz="2800" dirty="0"/>
              <a:t>Why Fostering Corporate Social Responsibility and Good Business Ethics Is Important</a:t>
            </a:r>
            <a:br>
              <a:rPr lang="en-US" altLang="en-US" sz="2800" dirty="0"/>
            </a:br>
            <a:r>
              <a:rPr lang="ar" altLang="en-US" sz="1800" dirty="0"/>
              <a:t>لماذا يعد تعزيز المسؤولية الاجتماعية للشركات وأخلاقيات العمل الجيدة أمرًا مهمًا</a:t>
            </a:r>
            <a:endParaRPr lang="en-US" altLang="en-US" sz="1800" dirty="0"/>
          </a:p>
        </p:txBody>
      </p:sp>
      <p:sp>
        <p:nvSpPr>
          <p:cNvPr id="3" name="Block Arc 2">
            <a:extLst>
              <a:ext uri="{FF2B5EF4-FFF2-40B4-BE49-F238E27FC236}">
                <a16:creationId xmlns:a16="http://schemas.microsoft.com/office/drawing/2014/main" id="{66BCE2AB-C21D-4123-9604-393AAAC2F614}"/>
              </a:ext>
            </a:extLst>
          </p:cNvPr>
          <p:cNvSpPr/>
          <p:nvPr/>
        </p:nvSpPr>
        <p:spPr>
          <a:xfrm>
            <a:off x="-5208588" y="755650"/>
            <a:ext cx="6564313" cy="6565900"/>
          </a:xfrm>
          <a:prstGeom prst="blockArc">
            <a:avLst>
              <a:gd name="adj1" fmla="val 18900000"/>
              <a:gd name="adj2" fmla="val 2700000"/>
              <a:gd name="adj3" fmla="val 329"/>
            </a:avLst>
          </a:prstGeom>
        </p:spPr>
        <p:style>
          <a:lnRef idx="2">
            <a:schemeClr val="accent6">
              <a:shade val="60000"/>
              <a:hueOff val="0"/>
              <a:satOff val="0"/>
              <a:lumOff val="0"/>
              <a:alphaOff val="0"/>
            </a:schemeClr>
          </a:lnRef>
          <a:fillRef idx="0">
            <a:schemeClr val="accent6">
              <a:hueOff val="0"/>
              <a:satOff val="0"/>
              <a:lumOff val="0"/>
              <a:alphaOff val="0"/>
            </a:schemeClr>
          </a:fillRef>
          <a:effectRef idx="0">
            <a:schemeClr val="accent6">
              <a:hueOff val="0"/>
              <a:satOff val="0"/>
              <a:lumOff val="0"/>
              <a:alphaOff val="0"/>
            </a:schemeClr>
          </a:effectRef>
          <a:fontRef idx="minor">
            <a:schemeClr val="tx1">
              <a:hueOff val="0"/>
              <a:satOff val="0"/>
              <a:lumOff val="0"/>
              <a:alphaOff val="0"/>
            </a:schemeClr>
          </a:fontRef>
        </p:style>
      </p:sp>
      <p:sp>
        <p:nvSpPr>
          <p:cNvPr id="4" name="Freeform 3">
            <a:extLst>
              <a:ext uri="{FF2B5EF4-FFF2-40B4-BE49-F238E27FC236}">
                <a16:creationId xmlns:a16="http://schemas.microsoft.com/office/drawing/2014/main" id="{7FA048B3-3EEB-4B70-A56B-41F93B30D53B}"/>
              </a:ext>
            </a:extLst>
          </p:cNvPr>
          <p:cNvSpPr/>
          <p:nvPr/>
        </p:nvSpPr>
        <p:spPr>
          <a:xfrm>
            <a:off x="988225" y="2215255"/>
            <a:ext cx="8043863" cy="609600"/>
          </a:xfrm>
          <a:custGeom>
            <a:avLst/>
            <a:gdLst>
              <a:gd name="connsiteX0" fmla="*/ 0 w 8044830"/>
              <a:gd name="connsiteY0" fmla="*/ 0 h 609795"/>
              <a:gd name="connsiteX1" fmla="*/ 8044830 w 8044830"/>
              <a:gd name="connsiteY1" fmla="*/ 0 h 609795"/>
              <a:gd name="connsiteX2" fmla="*/ 8044830 w 8044830"/>
              <a:gd name="connsiteY2" fmla="*/ 609795 h 609795"/>
              <a:gd name="connsiteX3" fmla="*/ 0 w 8044830"/>
              <a:gd name="connsiteY3" fmla="*/ 609795 h 609795"/>
              <a:gd name="connsiteX4" fmla="*/ 0 w 8044830"/>
              <a:gd name="connsiteY4" fmla="*/ 0 h 609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44830" h="609795">
                <a:moveTo>
                  <a:pt x="0" y="0"/>
                </a:moveTo>
                <a:lnTo>
                  <a:pt x="8044830" y="0"/>
                </a:lnTo>
                <a:lnTo>
                  <a:pt x="8044830" y="609795"/>
                </a:lnTo>
                <a:lnTo>
                  <a:pt x="0" y="609795"/>
                </a:lnTo>
                <a:lnTo>
                  <a:pt x="0" y="0"/>
                </a:lnTo>
                <a:close/>
              </a:path>
            </a:pathLst>
          </a:custGeom>
        </p:spPr>
        <p:style>
          <a:lnRef idx="3">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txBody>
          <a:bodyPr lIns="484025" tIns="60960" rIns="60960" bIns="60960" spcCol="1270" anchor="ctr"/>
          <a:lstStyle/>
          <a:p>
            <a:pPr defTabSz="1066800">
              <a:lnSpc>
                <a:spcPct val="90000"/>
              </a:lnSpc>
              <a:spcAft>
                <a:spcPct val="35000"/>
              </a:spcAft>
              <a:defRPr/>
            </a:pPr>
            <a:r>
              <a:rPr lang="en-GB" sz="2400" dirty="0"/>
              <a:t>To gain the good will of the community </a:t>
            </a:r>
            <a:r>
              <a:rPr lang="ar-SA" dirty="0"/>
              <a:t>لنيل رضا المجتمع</a:t>
            </a:r>
            <a:endParaRPr lang="en-US" dirty="0"/>
          </a:p>
        </p:txBody>
      </p:sp>
      <p:sp>
        <p:nvSpPr>
          <p:cNvPr id="5" name="Oval 4">
            <a:extLst>
              <a:ext uri="{FF2B5EF4-FFF2-40B4-BE49-F238E27FC236}">
                <a16:creationId xmlns:a16="http://schemas.microsoft.com/office/drawing/2014/main" id="{325E621E-787E-4254-87DF-4E232732671C}"/>
              </a:ext>
            </a:extLst>
          </p:cNvPr>
          <p:cNvSpPr/>
          <p:nvPr/>
        </p:nvSpPr>
        <p:spPr>
          <a:xfrm>
            <a:off x="451719" y="2159141"/>
            <a:ext cx="763587" cy="762000"/>
          </a:xfrm>
          <a:prstGeom prst="ellipse">
            <a:avLst/>
          </a:prstGeom>
        </p:spPr>
        <p:style>
          <a:lnRef idx="2">
            <a:schemeClr val="accent6">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7" name="Freeform 6">
            <a:extLst>
              <a:ext uri="{FF2B5EF4-FFF2-40B4-BE49-F238E27FC236}">
                <a16:creationId xmlns:a16="http://schemas.microsoft.com/office/drawing/2014/main" id="{4A07ED98-ADE8-4F44-ADFF-101F67C0C74B}"/>
              </a:ext>
            </a:extLst>
          </p:cNvPr>
          <p:cNvSpPr/>
          <p:nvPr/>
        </p:nvSpPr>
        <p:spPr>
          <a:xfrm>
            <a:off x="1264890" y="3366192"/>
            <a:ext cx="7767198" cy="930275"/>
          </a:xfrm>
          <a:custGeom>
            <a:avLst/>
            <a:gdLst>
              <a:gd name="connsiteX0" fmla="*/ 0 w 7607868"/>
              <a:gd name="connsiteY0" fmla="*/ 0 h 609795"/>
              <a:gd name="connsiteX1" fmla="*/ 7607868 w 7607868"/>
              <a:gd name="connsiteY1" fmla="*/ 0 h 609795"/>
              <a:gd name="connsiteX2" fmla="*/ 7607868 w 7607868"/>
              <a:gd name="connsiteY2" fmla="*/ 609795 h 609795"/>
              <a:gd name="connsiteX3" fmla="*/ 0 w 7607868"/>
              <a:gd name="connsiteY3" fmla="*/ 609795 h 609795"/>
              <a:gd name="connsiteX4" fmla="*/ 0 w 7607868"/>
              <a:gd name="connsiteY4" fmla="*/ 0 h 609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868" h="609795">
                <a:moveTo>
                  <a:pt x="0" y="0"/>
                </a:moveTo>
                <a:lnTo>
                  <a:pt x="7607868" y="0"/>
                </a:lnTo>
                <a:lnTo>
                  <a:pt x="7607868" y="609795"/>
                </a:lnTo>
                <a:lnTo>
                  <a:pt x="0" y="609795"/>
                </a:lnTo>
                <a:lnTo>
                  <a:pt x="0" y="0"/>
                </a:lnTo>
                <a:close/>
              </a:path>
            </a:pathLst>
          </a:custGeom>
        </p:spPr>
        <p:style>
          <a:lnRef idx="3">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txBody>
          <a:bodyPr lIns="484025" tIns="60960" rIns="60960" bIns="60960" spcCol="1270" anchor="ctr"/>
          <a:lstStyle/>
          <a:p>
            <a:pPr defTabSz="1066800">
              <a:lnSpc>
                <a:spcPct val="90000"/>
              </a:lnSpc>
              <a:spcAft>
                <a:spcPct val="35000"/>
              </a:spcAft>
              <a:defRPr/>
            </a:pPr>
            <a:r>
              <a:rPr lang="en-GB" sz="2400" dirty="0"/>
              <a:t>To create an organization that operates consistently</a:t>
            </a:r>
            <a:r>
              <a:rPr lang="ar-SA" sz="2400" dirty="0"/>
              <a:t> </a:t>
            </a:r>
            <a:r>
              <a:rPr lang="ar-SA" dirty="0"/>
              <a:t>لإنشاء منظمة تعمل باستمرار   </a:t>
            </a:r>
            <a:endParaRPr lang="en-US" dirty="0"/>
          </a:p>
        </p:txBody>
      </p:sp>
      <p:sp>
        <p:nvSpPr>
          <p:cNvPr id="8" name="Oval 7">
            <a:extLst>
              <a:ext uri="{FF2B5EF4-FFF2-40B4-BE49-F238E27FC236}">
                <a16:creationId xmlns:a16="http://schemas.microsoft.com/office/drawing/2014/main" id="{2F89CCC1-8944-42D4-A64B-81BCDCA6AC45}"/>
              </a:ext>
            </a:extLst>
          </p:cNvPr>
          <p:cNvSpPr/>
          <p:nvPr/>
        </p:nvSpPr>
        <p:spPr>
          <a:xfrm>
            <a:off x="814039" y="3450330"/>
            <a:ext cx="762000" cy="762000"/>
          </a:xfrm>
          <a:prstGeom prst="ellipse">
            <a:avLst/>
          </a:prstGeom>
        </p:spPr>
        <p:style>
          <a:lnRef idx="2">
            <a:schemeClr val="accent6">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446" name="Slide Number Placeholder 4">
            <a:extLst>
              <a:ext uri="{FF2B5EF4-FFF2-40B4-BE49-F238E27FC236}">
                <a16:creationId xmlns:a16="http://schemas.microsoft.com/office/drawing/2014/main" id="{759DC421-2E7A-41E8-A434-6376667E7EF8}"/>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F9B7A8B5-4D2E-4F73-9971-4DD1963A1751}" type="slidenum">
              <a:rPr lang="en-GB" altLang="en-US">
                <a:solidFill>
                  <a:srgbClr val="000000"/>
                </a:solidFill>
              </a:rPr>
              <a:pPr eaLnBrk="1" hangingPunct="1">
                <a:buClr>
                  <a:srgbClr val="000000"/>
                </a:buClr>
                <a:buFont typeface="Arial" panose="020B0604020202020204" pitchFamily="34" charset="0"/>
                <a:buNone/>
              </a:pPr>
              <a:t>16</a:t>
            </a:fld>
            <a:endParaRPr lang="en-GB" altLang="en-US" sz="1800">
              <a:solidFill>
                <a:srgbClr val="000000"/>
              </a:solidFill>
            </a:endParaRPr>
          </a:p>
        </p:txBody>
      </p:sp>
      <p:pic>
        <p:nvPicPr>
          <p:cNvPr id="2" name="صورة 1"/>
          <p:cNvPicPr>
            <a:picLocks noChangeAspect="1"/>
          </p:cNvPicPr>
          <p:nvPr/>
        </p:nvPicPr>
        <p:blipFill>
          <a:blip r:embed="rId3"/>
          <a:stretch>
            <a:fillRect/>
          </a:stretch>
        </p:blipFill>
        <p:spPr>
          <a:xfrm>
            <a:off x="613120" y="5052119"/>
            <a:ext cx="780356" cy="7803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lock Arc 2">
            <a:extLst>
              <a:ext uri="{FF2B5EF4-FFF2-40B4-BE49-F238E27FC236}">
                <a16:creationId xmlns:a16="http://schemas.microsoft.com/office/drawing/2014/main" id="{66BCE2AB-C21D-4123-9604-393AAAC2F614}"/>
              </a:ext>
            </a:extLst>
          </p:cNvPr>
          <p:cNvSpPr/>
          <p:nvPr/>
        </p:nvSpPr>
        <p:spPr>
          <a:xfrm>
            <a:off x="-5208588" y="755650"/>
            <a:ext cx="6564313" cy="6565900"/>
          </a:xfrm>
          <a:prstGeom prst="blockArc">
            <a:avLst>
              <a:gd name="adj1" fmla="val 18900000"/>
              <a:gd name="adj2" fmla="val 2700000"/>
              <a:gd name="adj3" fmla="val 329"/>
            </a:avLst>
          </a:prstGeom>
        </p:spPr>
        <p:style>
          <a:lnRef idx="2">
            <a:schemeClr val="accent6">
              <a:shade val="60000"/>
              <a:hueOff val="0"/>
              <a:satOff val="0"/>
              <a:lumOff val="0"/>
              <a:alphaOff val="0"/>
            </a:schemeClr>
          </a:lnRef>
          <a:fillRef idx="0">
            <a:schemeClr val="accent6">
              <a:hueOff val="0"/>
              <a:satOff val="0"/>
              <a:lumOff val="0"/>
              <a:alphaOff val="0"/>
            </a:schemeClr>
          </a:fillRef>
          <a:effectRef idx="0">
            <a:schemeClr val="accent6">
              <a:hueOff val="0"/>
              <a:satOff val="0"/>
              <a:lumOff val="0"/>
              <a:alphaOff val="0"/>
            </a:schemeClr>
          </a:effectRef>
          <a:fontRef idx="minor">
            <a:schemeClr val="tx1">
              <a:hueOff val="0"/>
              <a:satOff val="0"/>
              <a:lumOff val="0"/>
              <a:alphaOff val="0"/>
            </a:schemeClr>
          </a:fontRef>
        </p:style>
      </p:sp>
      <p:sp>
        <p:nvSpPr>
          <p:cNvPr id="11" name="Freeform 10">
            <a:extLst>
              <a:ext uri="{FF2B5EF4-FFF2-40B4-BE49-F238E27FC236}">
                <a16:creationId xmlns:a16="http://schemas.microsoft.com/office/drawing/2014/main" id="{51AEF35C-9A8D-4B30-A1E7-229E5A39E930}"/>
              </a:ext>
            </a:extLst>
          </p:cNvPr>
          <p:cNvSpPr/>
          <p:nvPr/>
        </p:nvSpPr>
        <p:spPr>
          <a:xfrm>
            <a:off x="1066800" y="2651686"/>
            <a:ext cx="7607300" cy="1158313"/>
          </a:xfrm>
          <a:custGeom>
            <a:avLst/>
            <a:gdLst>
              <a:gd name="connsiteX0" fmla="*/ 0 w 7607868"/>
              <a:gd name="connsiteY0" fmla="*/ 0 h 609795"/>
              <a:gd name="connsiteX1" fmla="*/ 7607868 w 7607868"/>
              <a:gd name="connsiteY1" fmla="*/ 0 h 609795"/>
              <a:gd name="connsiteX2" fmla="*/ 7607868 w 7607868"/>
              <a:gd name="connsiteY2" fmla="*/ 609795 h 609795"/>
              <a:gd name="connsiteX3" fmla="*/ 0 w 7607868"/>
              <a:gd name="connsiteY3" fmla="*/ 609795 h 609795"/>
              <a:gd name="connsiteX4" fmla="*/ 0 w 7607868"/>
              <a:gd name="connsiteY4" fmla="*/ 0 h 609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868" h="609795">
                <a:moveTo>
                  <a:pt x="0" y="0"/>
                </a:moveTo>
                <a:lnTo>
                  <a:pt x="7607868" y="0"/>
                </a:lnTo>
                <a:lnTo>
                  <a:pt x="7607868" y="609795"/>
                </a:lnTo>
                <a:lnTo>
                  <a:pt x="0" y="609795"/>
                </a:lnTo>
                <a:lnTo>
                  <a:pt x="0" y="0"/>
                </a:lnTo>
                <a:close/>
              </a:path>
            </a:pathLst>
          </a:custGeom>
        </p:spPr>
        <p:style>
          <a:lnRef idx="3">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txBody>
          <a:bodyPr lIns="484025" tIns="60960" rIns="60960" bIns="60960" spcCol="1270" anchor="ctr"/>
          <a:lstStyle/>
          <a:p>
            <a:pPr defTabSz="1066800">
              <a:lnSpc>
                <a:spcPct val="90000"/>
              </a:lnSpc>
              <a:spcAft>
                <a:spcPct val="35000"/>
              </a:spcAft>
              <a:defRPr/>
            </a:pPr>
            <a:r>
              <a:rPr lang="en-GB" sz="2400" dirty="0"/>
              <a:t>To protect organization/employees from legal action</a:t>
            </a:r>
          </a:p>
          <a:p>
            <a:pPr defTabSz="1066800">
              <a:lnSpc>
                <a:spcPct val="90000"/>
              </a:lnSpc>
              <a:spcAft>
                <a:spcPct val="35000"/>
              </a:spcAft>
              <a:defRPr/>
            </a:pPr>
            <a:r>
              <a:rPr lang="ar-SA" sz="2400" dirty="0"/>
              <a:t>لحماية المنظمة /الموظفين من الإجراءات القانونية</a:t>
            </a:r>
            <a:endParaRPr lang="en-US" sz="2400" dirty="0"/>
          </a:p>
        </p:txBody>
      </p:sp>
      <p:sp>
        <p:nvSpPr>
          <p:cNvPr id="12" name="Oval 11">
            <a:extLst>
              <a:ext uri="{FF2B5EF4-FFF2-40B4-BE49-F238E27FC236}">
                <a16:creationId xmlns:a16="http://schemas.microsoft.com/office/drawing/2014/main" id="{0C2813E6-AD5D-4010-BB21-0352DA57B2F9}"/>
              </a:ext>
            </a:extLst>
          </p:cNvPr>
          <p:cNvSpPr/>
          <p:nvPr/>
        </p:nvSpPr>
        <p:spPr>
          <a:xfrm>
            <a:off x="593725" y="2590800"/>
            <a:ext cx="762000" cy="762000"/>
          </a:xfrm>
          <a:prstGeom prst="ellipse">
            <a:avLst/>
          </a:prstGeom>
        </p:spPr>
        <p:style>
          <a:lnRef idx="2">
            <a:schemeClr val="accent6">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a:extLst>
              <a:ext uri="{FF2B5EF4-FFF2-40B4-BE49-F238E27FC236}">
                <a16:creationId xmlns:a16="http://schemas.microsoft.com/office/drawing/2014/main" id="{80B2298E-2B84-45DC-86FD-EB06FDB74DB0}"/>
              </a:ext>
            </a:extLst>
          </p:cNvPr>
          <p:cNvSpPr/>
          <p:nvPr/>
        </p:nvSpPr>
        <p:spPr>
          <a:xfrm>
            <a:off x="974725" y="4422774"/>
            <a:ext cx="8043863" cy="835025"/>
          </a:xfrm>
          <a:custGeom>
            <a:avLst/>
            <a:gdLst>
              <a:gd name="connsiteX0" fmla="*/ 0 w 8044830"/>
              <a:gd name="connsiteY0" fmla="*/ 0 h 609795"/>
              <a:gd name="connsiteX1" fmla="*/ 8044830 w 8044830"/>
              <a:gd name="connsiteY1" fmla="*/ 0 h 609795"/>
              <a:gd name="connsiteX2" fmla="*/ 8044830 w 8044830"/>
              <a:gd name="connsiteY2" fmla="*/ 609795 h 609795"/>
              <a:gd name="connsiteX3" fmla="*/ 0 w 8044830"/>
              <a:gd name="connsiteY3" fmla="*/ 609795 h 609795"/>
              <a:gd name="connsiteX4" fmla="*/ 0 w 8044830"/>
              <a:gd name="connsiteY4" fmla="*/ 0 h 609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44830" h="609795">
                <a:moveTo>
                  <a:pt x="0" y="0"/>
                </a:moveTo>
                <a:lnTo>
                  <a:pt x="8044830" y="0"/>
                </a:lnTo>
                <a:lnTo>
                  <a:pt x="8044830" y="609795"/>
                </a:lnTo>
                <a:lnTo>
                  <a:pt x="0" y="609795"/>
                </a:lnTo>
                <a:lnTo>
                  <a:pt x="0" y="0"/>
                </a:lnTo>
                <a:close/>
              </a:path>
            </a:pathLst>
          </a:custGeom>
        </p:spPr>
        <p:style>
          <a:lnRef idx="3">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txBody>
          <a:bodyPr lIns="484025" tIns="60960" rIns="60960" bIns="60960" spcCol="1270" anchor="ctr"/>
          <a:lstStyle/>
          <a:p>
            <a:pPr defTabSz="1066800">
              <a:lnSpc>
                <a:spcPct val="90000"/>
              </a:lnSpc>
              <a:spcAft>
                <a:spcPct val="35000"/>
              </a:spcAft>
              <a:defRPr/>
            </a:pPr>
            <a:r>
              <a:rPr lang="en-GB" sz="2400" dirty="0"/>
              <a:t>To avoid </a:t>
            </a:r>
            <a:r>
              <a:rPr lang="en-US" sz="2400" dirty="0"/>
              <a:t>unfavorable</a:t>
            </a:r>
            <a:r>
              <a:rPr lang="en-GB" sz="2400" dirty="0"/>
              <a:t> publicity</a:t>
            </a:r>
            <a:endParaRPr lang="ar-SA" sz="2400" dirty="0"/>
          </a:p>
          <a:p>
            <a:pPr defTabSz="1066800">
              <a:lnSpc>
                <a:spcPct val="90000"/>
              </a:lnSpc>
              <a:spcAft>
                <a:spcPct val="35000"/>
              </a:spcAft>
              <a:defRPr/>
            </a:pPr>
            <a:r>
              <a:rPr lang="ar-SA" sz="2400" dirty="0"/>
              <a:t>لتجنب الدعاية غير المناسبة</a:t>
            </a:r>
            <a:endParaRPr lang="en-US" sz="2400" dirty="0"/>
          </a:p>
        </p:txBody>
      </p:sp>
      <p:sp>
        <p:nvSpPr>
          <p:cNvPr id="18446" name="Slide Number Placeholder 4">
            <a:extLst>
              <a:ext uri="{FF2B5EF4-FFF2-40B4-BE49-F238E27FC236}">
                <a16:creationId xmlns:a16="http://schemas.microsoft.com/office/drawing/2014/main" id="{759DC421-2E7A-41E8-A434-6376667E7EF8}"/>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F9B7A8B5-4D2E-4F73-9971-4DD1963A1751}" type="slidenum">
              <a:rPr lang="en-GB" altLang="en-US">
                <a:solidFill>
                  <a:srgbClr val="000000"/>
                </a:solidFill>
              </a:rPr>
              <a:pPr eaLnBrk="1" hangingPunct="1">
                <a:buClr>
                  <a:srgbClr val="000000"/>
                </a:buClr>
                <a:buFont typeface="Arial" panose="020B0604020202020204" pitchFamily="34" charset="0"/>
                <a:buNone/>
              </a:pPr>
              <a:t>17</a:t>
            </a:fld>
            <a:endParaRPr lang="en-GB" altLang="en-US" sz="1800">
              <a:solidFill>
                <a:srgbClr val="000000"/>
              </a:solidFill>
            </a:endParaRPr>
          </a:p>
        </p:txBody>
      </p:sp>
      <p:sp>
        <p:nvSpPr>
          <p:cNvPr id="16" name="Title 1">
            <a:extLst>
              <a:ext uri="{FF2B5EF4-FFF2-40B4-BE49-F238E27FC236}">
                <a16:creationId xmlns:a16="http://schemas.microsoft.com/office/drawing/2014/main" id="{2B94A4E9-0E01-42A8-B85C-9F68EB2AC7DD}"/>
              </a:ext>
            </a:extLst>
          </p:cNvPr>
          <p:cNvSpPr>
            <a:spLocks noGrp="1"/>
          </p:cNvSpPr>
          <p:nvPr>
            <p:ph type="title"/>
          </p:nvPr>
        </p:nvSpPr>
        <p:spPr>
          <a:xfrm>
            <a:off x="304800" y="511175"/>
            <a:ext cx="8569325" cy="1210798"/>
          </a:xfrm>
        </p:spPr>
        <p:txBody>
          <a:bodyPr/>
          <a:lstStyle/>
          <a:p>
            <a:r>
              <a:rPr lang="en-US" altLang="en-US" sz="2800" dirty="0"/>
              <a:t>Why Fostering Corporate Social Responsibility and Good Business Ethics Is Important</a:t>
            </a:r>
            <a:br>
              <a:rPr lang="en-US" altLang="en-US" sz="2800" dirty="0"/>
            </a:br>
            <a:r>
              <a:rPr lang="ar" altLang="en-US" sz="1800" dirty="0"/>
              <a:t>لماذا يعد تعزيز المسؤولية الاجتماعية للشركات وأخلاقيات العمل الجيدة أمرًا مهمًا</a:t>
            </a:r>
            <a:endParaRPr lang="en-US" altLang="en-US" sz="1800" dirty="0"/>
          </a:p>
        </p:txBody>
      </p:sp>
      <p:pic>
        <p:nvPicPr>
          <p:cNvPr id="6" name="صورة 5"/>
          <p:cNvPicPr>
            <a:picLocks noChangeAspect="1"/>
          </p:cNvPicPr>
          <p:nvPr/>
        </p:nvPicPr>
        <p:blipFill>
          <a:blip r:embed="rId3"/>
          <a:stretch>
            <a:fillRect/>
          </a:stretch>
        </p:blipFill>
        <p:spPr>
          <a:xfrm>
            <a:off x="584547" y="4415689"/>
            <a:ext cx="780356" cy="780356"/>
          </a:xfrm>
          <a:prstGeom prst="rect">
            <a:avLst/>
          </a:prstGeom>
        </p:spPr>
      </p:pic>
    </p:spTree>
    <p:extLst>
      <p:ext uri="{BB962C8B-B14F-4D97-AF65-F5344CB8AC3E}">
        <p14:creationId xmlns:p14="http://schemas.microsoft.com/office/powerpoint/2010/main" val="3303794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1"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C098B23-1605-4982-9DA4-9A1614942908}"/>
              </a:ext>
            </a:extLst>
          </p:cNvPr>
          <p:cNvSpPr txBox="1">
            <a:spLocks/>
          </p:cNvSpPr>
          <p:nvPr/>
        </p:nvSpPr>
        <p:spPr bwMode="auto">
          <a:xfrm>
            <a:off x="304800" y="511175"/>
            <a:ext cx="85693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9pPr>
          </a:lstStyle>
          <a:p>
            <a:pPr defTabSz="914400"/>
            <a:r>
              <a:rPr lang="en-US" altLang="en-US" sz="4000" dirty="0">
                <a:solidFill>
                  <a:schemeClr val="tx2"/>
                </a:solidFill>
                <a:latin typeface="Cambria Math" panose="02040503050406030204" pitchFamily="18" charset="0"/>
              </a:rPr>
              <a:t>Figure 1.2 - Reducing Ethics Risk</a:t>
            </a:r>
          </a:p>
        </p:txBody>
      </p:sp>
      <p:sp>
        <p:nvSpPr>
          <p:cNvPr id="19459" name="Slide Number Placeholder 4">
            <a:extLst>
              <a:ext uri="{FF2B5EF4-FFF2-40B4-BE49-F238E27FC236}">
                <a16:creationId xmlns:a16="http://schemas.microsoft.com/office/drawing/2014/main" id="{437D68A8-3999-41DE-BD79-AA81C9C21B22}"/>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4FAA82D1-21AB-44B4-B744-25229CDEF9C0}" type="slidenum">
              <a:rPr lang="en-GB" altLang="en-US">
                <a:solidFill>
                  <a:srgbClr val="000000"/>
                </a:solidFill>
              </a:rPr>
              <a:pPr eaLnBrk="1" hangingPunct="1">
                <a:buClr>
                  <a:srgbClr val="000000"/>
                </a:buClr>
                <a:buFont typeface="Arial" panose="020B0604020202020204" pitchFamily="34" charset="0"/>
                <a:buNone/>
              </a:pPr>
              <a:t>18</a:t>
            </a:fld>
            <a:endParaRPr lang="en-GB" altLang="en-US" sz="1800">
              <a:solidFill>
                <a:srgbClr val="000000"/>
              </a:solidFill>
            </a:endParaRPr>
          </a:p>
        </p:txBody>
      </p:sp>
      <p:pic>
        <p:nvPicPr>
          <p:cNvPr id="6" name="Picture 5">
            <a:extLst>
              <a:ext uri="{FF2B5EF4-FFF2-40B4-BE49-F238E27FC236}">
                <a16:creationId xmlns:a16="http://schemas.microsoft.com/office/drawing/2014/main" id="{6DEC8056-1AD6-4DFC-8495-D34CD90F7C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524000"/>
            <a:ext cx="495300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B2AA23B9-C653-47C4-9784-FB5019F48A3D}"/>
              </a:ext>
            </a:extLst>
          </p:cNvPr>
          <p:cNvSpPr txBox="1">
            <a:spLocks noChangeArrowheads="1"/>
          </p:cNvSpPr>
          <p:nvPr/>
        </p:nvSpPr>
        <p:spPr bwMode="auto">
          <a:xfrm>
            <a:off x="1600200" y="6096000"/>
            <a:ext cx="6172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9pPr>
          </a:lstStyle>
          <a:p>
            <a:pPr eaLnBrk="1" hangingPunct="1"/>
            <a:r>
              <a:rPr lang="en-US" altLang="en-US" sz="1000">
                <a:solidFill>
                  <a:schemeClr val="tx1"/>
                </a:solidFill>
                <a:latin typeface="Times New Roman" panose="02020603050405020304" pitchFamily="18" charset="0"/>
                <a:cs typeface="Times New Roman" panose="02020603050405020304" pitchFamily="18" charset="0"/>
              </a:rPr>
              <a:t>Credit: Courtesy Ethics Resource Center, “2011 National Business Ethics Survey: Workplace Ethics in Transition”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1400DADD-2E02-4EA3-A130-5F1EECC86C56}"/>
              </a:ext>
            </a:extLst>
          </p:cNvPr>
          <p:cNvSpPr>
            <a:spLocks noGrp="1" noChangeArrowheads="1"/>
          </p:cNvSpPr>
          <p:nvPr>
            <p:ph type="title"/>
          </p:nvPr>
        </p:nvSpPr>
        <p:spPr>
          <a:xfrm>
            <a:off x="278005" y="533400"/>
            <a:ext cx="8572500" cy="1241425"/>
          </a:xfrm>
        </p:spPr>
        <p:txBody>
          <a:bodyPr/>
          <a:lstStyle/>
          <a:p>
            <a:br>
              <a:rPr lang="en-US" altLang="en-US" dirty="0"/>
            </a:br>
            <a:r>
              <a:rPr lang="en-US" altLang="en-US" dirty="0"/>
              <a:t>Characteristics of a Successful Ethics Program  </a:t>
            </a:r>
            <a:r>
              <a:rPr lang="ar" altLang="en-US" sz="1800" dirty="0"/>
              <a:t>خصائص برنامج الأخلاق الناجح</a:t>
            </a:r>
            <a:br>
              <a:rPr lang="en-US" altLang="en-US" dirty="0"/>
            </a:br>
            <a:endParaRPr lang="en-US" altLang="en-US" dirty="0"/>
          </a:p>
        </p:txBody>
      </p:sp>
      <p:sp>
        <p:nvSpPr>
          <p:cNvPr id="20483" name="Rectangle 2">
            <a:extLst>
              <a:ext uri="{FF2B5EF4-FFF2-40B4-BE49-F238E27FC236}">
                <a16:creationId xmlns:a16="http://schemas.microsoft.com/office/drawing/2014/main" id="{AC64AF79-D925-4345-AFF2-0CBB7838195A}"/>
              </a:ext>
            </a:extLst>
          </p:cNvPr>
          <p:cNvSpPr>
            <a:spLocks noGrp="1" noChangeArrowheads="1"/>
          </p:cNvSpPr>
          <p:nvPr>
            <p:ph idx="1"/>
          </p:nvPr>
        </p:nvSpPr>
        <p:spPr>
          <a:xfrm>
            <a:off x="278005" y="2059965"/>
            <a:ext cx="8572500" cy="4450556"/>
          </a:xfrm>
        </p:spPr>
        <p:txBody>
          <a:bodyPr/>
          <a:lstStyle/>
          <a:p>
            <a:r>
              <a:rPr lang="en-US" altLang="en-US" dirty="0"/>
              <a:t>Employees are willing to seek advice about ethics issues </a:t>
            </a:r>
            <a:r>
              <a:rPr lang="ar" altLang="en-US" sz="1600" dirty="0"/>
              <a:t>الموظفون على استعداد لطلب المشورة بشأن القضايا الأخلاقية</a:t>
            </a:r>
          </a:p>
          <a:p>
            <a:r>
              <a:rPr lang="en-US" altLang="en-US" dirty="0"/>
              <a:t>Employees feel prepared to handle situations that could lead to misconduct</a:t>
            </a:r>
            <a:r>
              <a:rPr lang="ar" altLang="en-US" sz="1600" dirty="0"/>
              <a:t>يشعر الموظفون بالاستعداد للتعامل مع المواقف التي قد تؤدي إلى سوء السلوك</a:t>
            </a:r>
          </a:p>
          <a:p>
            <a:r>
              <a:rPr lang="en-US" altLang="en-US" dirty="0"/>
              <a:t>Employees are rewarded for ethical behavior</a:t>
            </a:r>
          </a:p>
          <a:p>
            <a:pPr marL="109537" indent="0">
              <a:buNone/>
            </a:pPr>
            <a:r>
              <a:rPr lang="ar" altLang="en-US" sz="1600" dirty="0"/>
              <a:t>تتم مكافأة الموظفين على السلوك الأخلاقي</a:t>
            </a:r>
          </a:p>
          <a:p>
            <a:endParaRPr lang="en-US" altLang="en-US" dirty="0"/>
          </a:p>
        </p:txBody>
      </p:sp>
      <p:sp>
        <p:nvSpPr>
          <p:cNvPr id="20484" name="Slide Number Placeholder 4">
            <a:extLst>
              <a:ext uri="{FF2B5EF4-FFF2-40B4-BE49-F238E27FC236}">
                <a16:creationId xmlns:a16="http://schemas.microsoft.com/office/drawing/2014/main" id="{047EAB52-6A70-4F1D-8482-F127BD036FB9}"/>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842FC282-CEB0-424C-9A6F-41C27EF63A75}" type="slidenum">
              <a:rPr lang="en-GB" altLang="en-US">
                <a:solidFill>
                  <a:srgbClr val="000000"/>
                </a:solidFill>
              </a:rPr>
              <a:pPr eaLnBrk="1" hangingPunct="1">
                <a:buClr>
                  <a:srgbClr val="000000"/>
                </a:buClr>
                <a:buFont typeface="Arial" panose="020B0604020202020204" pitchFamily="34" charset="0"/>
                <a:buNone/>
              </a:pPr>
              <a:t>19</a:t>
            </a:fld>
            <a:endParaRPr lang="en-GB" altLang="en-US">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64EFD457-F375-4EC6-B9EA-153C4BB57072}"/>
              </a:ext>
            </a:extLst>
          </p:cNvPr>
          <p:cNvSpPr>
            <a:spLocks noGrp="1" noChangeArrowheads="1"/>
          </p:cNvSpPr>
          <p:nvPr>
            <p:ph type="title"/>
          </p:nvPr>
        </p:nvSpPr>
        <p:spPr/>
        <p:txBody>
          <a:bodyPr/>
          <a:lstStyle/>
          <a:p>
            <a:r>
              <a:rPr lang="en-GB" altLang="en-US"/>
              <a:t>Learning Objectives</a:t>
            </a:r>
          </a:p>
        </p:txBody>
      </p:sp>
      <p:sp>
        <p:nvSpPr>
          <p:cNvPr id="10243" name="Rectangle 2">
            <a:extLst>
              <a:ext uri="{FF2B5EF4-FFF2-40B4-BE49-F238E27FC236}">
                <a16:creationId xmlns:a16="http://schemas.microsoft.com/office/drawing/2014/main" id="{42DA10D9-88AD-4938-877F-FCCA450D5D19}"/>
              </a:ext>
            </a:extLst>
          </p:cNvPr>
          <p:cNvSpPr>
            <a:spLocks noGrp="1" noChangeArrowheads="1"/>
          </p:cNvSpPr>
          <p:nvPr>
            <p:ph idx="1"/>
          </p:nvPr>
        </p:nvSpPr>
        <p:spPr>
          <a:xfrm>
            <a:off x="152400" y="1371600"/>
            <a:ext cx="8572500" cy="4876800"/>
          </a:xfrm>
        </p:spPr>
        <p:txBody>
          <a:bodyPr/>
          <a:lstStyle/>
          <a:p>
            <a:pPr marL="398463" indent="-285750"/>
            <a:r>
              <a:rPr lang="en-GB" altLang="en-US" dirty="0"/>
              <a:t>What is ethics, and why is it important to act according to a code of ethics?</a:t>
            </a:r>
          </a:p>
          <a:p>
            <a:pPr marL="398463" indent="-285750"/>
            <a:r>
              <a:rPr lang="en-GB" altLang="en-US" dirty="0"/>
              <a:t>Why is business ethics becoming increasingly important?</a:t>
            </a:r>
          </a:p>
          <a:p>
            <a:pPr marL="398463" indent="-285750"/>
            <a:r>
              <a:rPr lang="en-GB" altLang="en-US" dirty="0"/>
              <a:t>What are organizations doing to improve their business ethics?</a:t>
            </a:r>
          </a:p>
          <a:p>
            <a:pPr marL="398463" indent="-285750"/>
            <a:endParaRPr lang="en-GB" altLang="en-US" dirty="0"/>
          </a:p>
          <a:p>
            <a:pPr marL="398463" indent="-285750"/>
            <a:r>
              <a:rPr lang="ar" altLang="en-US" sz="1800" dirty="0"/>
              <a:t>ما هي الأخلاق، ولماذا من المهم التصرف وفقًا لمدونة الأخلاق؟</a:t>
            </a:r>
          </a:p>
          <a:p>
            <a:pPr marL="398463" indent="-285750"/>
            <a:r>
              <a:rPr lang="ar" altLang="en-US" sz="1800" dirty="0"/>
              <a:t>لماذا أصبحت أخلاقيات العمل ذات أهمية متزايدة؟</a:t>
            </a:r>
          </a:p>
          <a:p>
            <a:pPr marL="398463" indent="-285750"/>
            <a:r>
              <a:rPr lang="ar" altLang="en-US" sz="1800" dirty="0"/>
              <a:t>ما الذي تفعله المنظمات لتحسين أخلاقيات العمل لديها؟</a:t>
            </a:r>
            <a:endParaRPr lang="en-GB" altLang="en-US" sz="1800" dirty="0"/>
          </a:p>
        </p:txBody>
      </p:sp>
      <p:sp>
        <p:nvSpPr>
          <p:cNvPr id="10244" name="Slide Number Placeholder 4">
            <a:extLst>
              <a:ext uri="{FF2B5EF4-FFF2-40B4-BE49-F238E27FC236}">
                <a16:creationId xmlns:a16="http://schemas.microsoft.com/office/drawing/2014/main" id="{F13E6CD2-E406-4099-90D1-535ADECE7749}"/>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19C7779F-1395-4CE0-A2DC-DD5066B519A1}" type="slidenum">
              <a:rPr lang="en-GB" altLang="en-US">
                <a:solidFill>
                  <a:srgbClr val="000000"/>
                </a:solidFill>
              </a:rPr>
              <a:pPr eaLnBrk="1" hangingPunct="1">
                <a:buClr>
                  <a:srgbClr val="000000"/>
                </a:buClr>
                <a:buFont typeface="Arial" panose="020B0604020202020204" pitchFamily="34" charset="0"/>
                <a:buNone/>
              </a:pPr>
              <a:t>2</a:t>
            </a:fld>
            <a:endParaRPr lang="en-GB" altLang="en-US">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1400DADD-2E02-4EA3-A130-5F1EECC86C56}"/>
              </a:ext>
            </a:extLst>
          </p:cNvPr>
          <p:cNvSpPr>
            <a:spLocks noGrp="1" noChangeArrowheads="1"/>
          </p:cNvSpPr>
          <p:nvPr>
            <p:ph type="title"/>
          </p:nvPr>
        </p:nvSpPr>
        <p:spPr>
          <a:xfrm>
            <a:off x="278005" y="533400"/>
            <a:ext cx="8572500" cy="1241425"/>
          </a:xfrm>
        </p:spPr>
        <p:txBody>
          <a:bodyPr/>
          <a:lstStyle/>
          <a:p>
            <a:br>
              <a:rPr lang="en-US" altLang="en-US" dirty="0"/>
            </a:br>
            <a:r>
              <a:rPr lang="en-US" altLang="en-US" dirty="0"/>
              <a:t>Characteristics of a Successful Ethics Program  </a:t>
            </a:r>
            <a:r>
              <a:rPr lang="ar" altLang="en-US" sz="1800" dirty="0"/>
              <a:t>خصائص برنامج الأخلاق الناجح</a:t>
            </a:r>
            <a:br>
              <a:rPr lang="en-US" altLang="en-US" dirty="0"/>
            </a:br>
            <a:endParaRPr lang="en-US" altLang="en-US" dirty="0"/>
          </a:p>
        </p:txBody>
      </p:sp>
      <p:sp>
        <p:nvSpPr>
          <p:cNvPr id="20483" name="Rectangle 2">
            <a:extLst>
              <a:ext uri="{FF2B5EF4-FFF2-40B4-BE49-F238E27FC236}">
                <a16:creationId xmlns:a16="http://schemas.microsoft.com/office/drawing/2014/main" id="{AC64AF79-D925-4345-AFF2-0CBB7838195A}"/>
              </a:ext>
            </a:extLst>
          </p:cNvPr>
          <p:cNvSpPr>
            <a:spLocks noGrp="1" noChangeArrowheads="1"/>
          </p:cNvSpPr>
          <p:nvPr>
            <p:ph idx="1"/>
          </p:nvPr>
        </p:nvSpPr>
        <p:spPr>
          <a:xfrm>
            <a:off x="278004" y="1963615"/>
            <a:ext cx="8572500" cy="4132385"/>
          </a:xfrm>
        </p:spPr>
        <p:txBody>
          <a:bodyPr/>
          <a:lstStyle/>
          <a:p>
            <a:r>
              <a:rPr lang="en-US" altLang="en-US" dirty="0"/>
              <a:t>Organization does not reward success obtained through questionable means </a:t>
            </a:r>
            <a:r>
              <a:rPr lang="ar" altLang="en-US" sz="1600" dirty="0"/>
              <a:t>المنظمة لا تكافئ النجاح الذي يتم الحصول عليه من خلال وسائل مشكوك فيها</a:t>
            </a:r>
          </a:p>
          <a:p>
            <a:endParaRPr lang="en-US" altLang="en-US" dirty="0"/>
          </a:p>
          <a:p>
            <a:r>
              <a:rPr lang="en-US" altLang="en-US" dirty="0"/>
              <a:t>Employees feel positively about their company</a:t>
            </a:r>
          </a:p>
          <a:p>
            <a:pPr marL="109537" indent="0">
              <a:buNone/>
            </a:pPr>
            <a:r>
              <a:rPr lang="en-US" altLang="en-US" sz="1600" dirty="0"/>
              <a:t>     </a:t>
            </a:r>
            <a:r>
              <a:rPr lang="ar" altLang="en-US" sz="1600" dirty="0"/>
              <a:t>يشعر الموظفون بإيجابية تجاه شركتهم</a:t>
            </a:r>
            <a:endParaRPr lang="en-GB" altLang="en-US" sz="1600" dirty="0"/>
          </a:p>
          <a:p>
            <a:endParaRPr lang="en-GB" altLang="en-US" dirty="0"/>
          </a:p>
        </p:txBody>
      </p:sp>
      <p:sp>
        <p:nvSpPr>
          <p:cNvPr id="20484" name="Slide Number Placeholder 4">
            <a:extLst>
              <a:ext uri="{FF2B5EF4-FFF2-40B4-BE49-F238E27FC236}">
                <a16:creationId xmlns:a16="http://schemas.microsoft.com/office/drawing/2014/main" id="{047EAB52-6A70-4F1D-8482-F127BD036FB9}"/>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842FC282-CEB0-424C-9A6F-41C27EF63A75}" type="slidenum">
              <a:rPr lang="en-GB" altLang="en-US">
                <a:solidFill>
                  <a:srgbClr val="000000"/>
                </a:solidFill>
              </a:rPr>
              <a:pPr eaLnBrk="1" hangingPunct="1">
                <a:buClr>
                  <a:srgbClr val="000000"/>
                </a:buClr>
                <a:buFont typeface="Arial" panose="020B0604020202020204" pitchFamily="34" charset="0"/>
                <a:buNone/>
              </a:pPr>
              <a:t>20</a:t>
            </a:fld>
            <a:endParaRPr lang="en-GB" altLang="en-US">
              <a:solidFill>
                <a:srgbClr val="000000"/>
              </a:solidFill>
            </a:endParaRPr>
          </a:p>
        </p:txBody>
      </p:sp>
    </p:spTree>
    <p:extLst>
      <p:ext uri="{BB962C8B-B14F-4D97-AF65-F5344CB8AC3E}">
        <p14:creationId xmlns:p14="http://schemas.microsoft.com/office/powerpoint/2010/main" val="6942630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a:extLst>
              <a:ext uri="{FF2B5EF4-FFF2-40B4-BE49-F238E27FC236}">
                <a16:creationId xmlns:a16="http://schemas.microsoft.com/office/drawing/2014/main" id="{6577B200-6EF7-41C9-BCC4-49DBF18327E5}"/>
              </a:ext>
            </a:extLst>
          </p:cNvPr>
          <p:cNvSpPr>
            <a:spLocks noGrp="1"/>
          </p:cNvSpPr>
          <p:nvPr>
            <p:ph idx="1"/>
          </p:nvPr>
        </p:nvSpPr>
        <p:spPr>
          <a:xfrm>
            <a:off x="228600" y="2209800"/>
            <a:ext cx="8572500" cy="4419600"/>
          </a:xfrm>
        </p:spPr>
        <p:txBody>
          <a:bodyPr/>
          <a:lstStyle/>
          <a:p>
            <a:pPr marL="622300" indent="-514350">
              <a:buFont typeface="Arial" panose="020B0604020202020204" pitchFamily="34" charset="0"/>
              <a:buChar char="•"/>
            </a:pPr>
            <a:r>
              <a:rPr lang="en-US" altLang="en-US" dirty="0"/>
              <a:t>Appointing a Corporate Ethics Officer</a:t>
            </a:r>
          </a:p>
          <a:p>
            <a:pPr marL="107950" indent="0">
              <a:buNone/>
            </a:pPr>
            <a:r>
              <a:rPr lang="ar" altLang="en-US" sz="1600" dirty="0"/>
              <a:t>تعيين مسؤول الأخلاقيات في الشركة</a:t>
            </a:r>
          </a:p>
          <a:p>
            <a:pPr marL="565150" indent="-457200"/>
            <a:r>
              <a:rPr lang="en-US" altLang="en-US" dirty="0"/>
              <a:t>Setting Ethical Standards by Board of Directors</a:t>
            </a:r>
          </a:p>
          <a:p>
            <a:pPr marL="107950" indent="0">
              <a:buNone/>
            </a:pPr>
            <a:r>
              <a:rPr lang="ar" altLang="en-US" sz="1600" dirty="0"/>
              <a:t>وضع المعايير الأخلاقية من قبل مجلس الإدارة</a:t>
            </a:r>
          </a:p>
          <a:p>
            <a:pPr marL="565150" indent="-457200"/>
            <a:r>
              <a:rPr lang="en-US" altLang="en-US" dirty="0"/>
              <a:t>Establishing a Corporate Code of Ethics</a:t>
            </a:r>
          </a:p>
          <a:p>
            <a:pPr marL="107950" indent="0">
              <a:buNone/>
            </a:pPr>
            <a:r>
              <a:rPr lang="ar" altLang="en-US" sz="1600" dirty="0"/>
              <a:t>إنشاء مدونة لأخلاقيات الشركة</a:t>
            </a:r>
          </a:p>
          <a:p>
            <a:pPr marL="565150" indent="-457200"/>
            <a:r>
              <a:rPr lang="en-US" altLang="en-US" dirty="0"/>
              <a:t>Conducting Social Audits</a:t>
            </a:r>
          </a:p>
          <a:p>
            <a:pPr marL="107950" indent="0">
              <a:buNone/>
            </a:pPr>
            <a:r>
              <a:rPr lang="ar" altLang="en-US" sz="1600" dirty="0"/>
              <a:t>إجراء عمليات التدقيق الاجتماعي</a:t>
            </a:r>
            <a:endParaRPr lang="en-US" altLang="en-US" sz="1600" dirty="0"/>
          </a:p>
          <a:p>
            <a:pPr marL="565150" indent="-457200"/>
            <a:endParaRPr lang="en-US" altLang="en-US" sz="1600" dirty="0"/>
          </a:p>
          <a:p>
            <a:pPr marL="107950" indent="0">
              <a:buNone/>
            </a:pPr>
            <a:endParaRPr lang="ar" altLang="en-US" sz="1600" dirty="0"/>
          </a:p>
          <a:p>
            <a:pPr marL="565150" indent="-457200"/>
            <a:endParaRPr lang="en-US" altLang="en-US" dirty="0"/>
          </a:p>
        </p:txBody>
      </p:sp>
      <p:sp>
        <p:nvSpPr>
          <p:cNvPr id="5" name="Title 1">
            <a:extLst>
              <a:ext uri="{FF2B5EF4-FFF2-40B4-BE49-F238E27FC236}">
                <a16:creationId xmlns:a16="http://schemas.microsoft.com/office/drawing/2014/main" id="{77591810-96D8-4A8A-9911-365CB3FB6895}"/>
              </a:ext>
            </a:extLst>
          </p:cNvPr>
          <p:cNvSpPr>
            <a:spLocks noGrp="1"/>
          </p:cNvSpPr>
          <p:nvPr>
            <p:ph type="title"/>
          </p:nvPr>
        </p:nvSpPr>
        <p:spPr>
          <a:xfrm>
            <a:off x="228600" y="457200"/>
            <a:ext cx="8569325" cy="1447800"/>
          </a:xfrm>
        </p:spPr>
        <p:txBody>
          <a:bodyPr/>
          <a:lstStyle/>
          <a:p>
            <a:r>
              <a:rPr lang="en-US" altLang="en-US" dirty="0"/>
              <a:t>Actions corporations can take to improve business ethics.</a:t>
            </a:r>
            <a:br>
              <a:rPr lang="en-US" altLang="en-US" dirty="0"/>
            </a:br>
            <a:r>
              <a:rPr lang="ar" altLang="en-US" sz="1600" dirty="0"/>
              <a:t>الإجراءات التي يمكن للشركات اتخاذها لتحسين أخلاقيات العمل.</a:t>
            </a:r>
            <a:endParaRPr lang="en-US" alt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77591810-96D8-4A8A-9911-365CB3FB6895}"/>
              </a:ext>
            </a:extLst>
          </p:cNvPr>
          <p:cNvSpPr>
            <a:spLocks noGrp="1"/>
          </p:cNvSpPr>
          <p:nvPr>
            <p:ph type="title"/>
          </p:nvPr>
        </p:nvSpPr>
        <p:spPr>
          <a:xfrm>
            <a:off x="304800" y="511175"/>
            <a:ext cx="8569325" cy="1622425"/>
          </a:xfrm>
        </p:spPr>
        <p:txBody>
          <a:bodyPr/>
          <a:lstStyle/>
          <a:p>
            <a:r>
              <a:rPr lang="en-US" altLang="en-US" dirty="0"/>
              <a:t>Actions corporations can take to improve business ethics.</a:t>
            </a:r>
            <a:br>
              <a:rPr lang="en-US" altLang="en-US" dirty="0"/>
            </a:br>
            <a:r>
              <a:rPr lang="ar" altLang="en-US" sz="1600" dirty="0"/>
              <a:t>الإجراءات التي يمكن للشركات اتخاذها لتحسين أخلاقيات العمل.</a:t>
            </a:r>
            <a:endParaRPr lang="en-US" altLang="en-US" sz="1600" dirty="0"/>
          </a:p>
        </p:txBody>
      </p:sp>
      <p:sp>
        <p:nvSpPr>
          <p:cNvPr id="21507" name="Content Placeholder 2">
            <a:extLst>
              <a:ext uri="{FF2B5EF4-FFF2-40B4-BE49-F238E27FC236}">
                <a16:creationId xmlns:a16="http://schemas.microsoft.com/office/drawing/2014/main" id="{6577B200-6EF7-41C9-BCC4-49DBF18327E5}"/>
              </a:ext>
            </a:extLst>
          </p:cNvPr>
          <p:cNvSpPr>
            <a:spLocks noGrp="1"/>
          </p:cNvSpPr>
          <p:nvPr>
            <p:ph idx="1"/>
          </p:nvPr>
        </p:nvSpPr>
        <p:spPr>
          <a:xfrm>
            <a:off x="267293" y="2514600"/>
            <a:ext cx="8572500" cy="3886200"/>
          </a:xfrm>
        </p:spPr>
        <p:txBody>
          <a:bodyPr/>
          <a:lstStyle/>
          <a:p>
            <a:pPr marL="565150" indent="-457200"/>
            <a:r>
              <a:rPr lang="en-US" altLang="en-US" dirty="0"/>
              <a:t>Requiring Employees to Take Ethics Training</a:t>
            </a:r>
          </a:p>
          <a:p>
            <a:pPr marL="107950" indent="0">
              <a:buNone/>
            </a:pPr>
            <a:r>
              <a:rPr lang="ar" altLang="en-US" sz="1600" dirty="0"/>
              <a:t>مطالبة الموظفين بالحصول على تدريب على الأخلاقيات</a:t>
            </a:r>
          </a:p>
          <a:p>
            <a:pPr marL="565150" indent="-457200"/>
            <a:endParaRPr lang="en-US" altLang="en-US" dirty="0"/>
          </a:p>
          <a:p>
            <a:pPr marL="565150" indent="-457200"/>
            <a:r>
              <a:rPr lang="en-US" altLang="en-US" dirty="0"/>
              <a:t>Ethical Criteria in Employee Appraisals</a:t>
            </a:r>
          </a:p>
          <a:p>
            <a:pPr marL="107950" indent="0">
              <a:buNone/>
            </a:pPr>
            <a:r>
              <a:rPr lang="ar-SA" altLang="en-US" sz="1600" dirty="0"/>
              <a:t>المعايير الأخلاقية في تقييم الموظفين</a:t>
            </a:r>
            <a:endParaRPr lang="en-US" altLang="en-US" sz="1600" dirty="0"/>
          </a:p>
        </p:txBody>
      </p:sp>
    </p:spTree>
    <p:extLst>
      <p:ext uri="{BB962C8B-B14F-4D97-AF65-F5344CB8AC3E}">
        <p14:creationId xmlns:p14="http://schemas.microsoft.com/office/powerpoint/2010/main" val="2729145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91C82F6F-4E83-4E6A-8772-C563890DC743}"/>
              </a:ext>
            </a:extLst>
          </p:cNvPr>
          <p:cNvSpPr>
            <a:spLocks noGrp="1"/>
          </p:cNvSpPr>
          <p:nvPr>
            <p:ph type="title"/>
          </p:nvPr>
        </p:nvSpPr>
        <p:spPr/>
        <p:txBody>
          <a:bodyPr/>
          <a:lstStyle/>
          <a:p>
            <a:r>
              <a:rPr lang="en-GB" altLang="en-US" dirty="0"/>
              <a:t>Corporate Ethics Officer</a:t>
            </a:r>
            <a:r>
              <a:rPr lang="ar-SA" altLang="en-US" dirty="0"/>
              <a:t> </a:t>
            </a:r>
            <a:r>
              <a:rPr lang="ar-SA" altLang="en-US" sz="1600" dirty="0"/>
              <a:t>مسؤول اخلاقيات  الشركة   </a:t>
            </a:r>
            <a:endParaRPr lang="en-US" altLang="en-US" sz="1600" dirty="0"/>
          </a:p>
        </p:txBody>
      </p:sp>
      <p:sp>
        <p:nvSpPr>
          <p:cNvPr id="30723" name="Content Placeholder 2">
            <a:extLst>
              <a:ext uri="{FF2B5EF4-FFF2-40B4-BE49-F238E27FC236}">
                <a16:creationId xmlns:a16="http://schemas.microsoft.com/office/drawing/2014/main" id="{D0F976B4-4AAC-450B-91EA-915D8E73AAE3}"/>
              </a:ext>
            </a:extLst>
          </p:cNvPr>
          <p:cNvSpPr>
            <a:spLocks noGrp="1"/>
          </p:cNvSpPr>
          <p:nvPr>
            <p:ph idx="1"/>
          </p:nvPr>
        </p:nvSpPr>
        <p:spPr>
          <a:xfrm>
            <a:off x="152400" y="1676400"/>
            <a:ext cx="8572500" cy="4876800"/>
          </a:xfrm>
        </p:spPr>
        <p:txBody>
          <a:bodyPr/>
          <a:lstStyle/>
          <a:p>
            <a:r>
              <a:rPr lang="en-US" altLang="en-US" dirty="0"/>
              <a:t>Provides an organization with vision and leadership in the area of business conduct</a:t>
            </a:r>
          </a:p>
          <a:p>
            <a:pPr marL="109537" indent="0">
              <a:buNone/>
            </a:pPr>
            <a:r>
              <a:rPr lang="ar" altLang="en-US" sz="1600" dirty="0"/>
              <a:t>يزود المنظمة بالرؤية والقيادة في مجال سلوك الأعمال</a:t>
            </a:r>
          </a:p>
          <a:p>
            <a:r>
              <a:rPr lang="en-US" altLang="en-US" dirty="0"/>
              <a:t>Ideally a senior-level manager who reports directly to the CEO</a:t>
            </a:r>
          </a:p>
          <a:p>
            <a:pPr marL="109537" indent="0">
              <a:buNone/>
            </a:pPr>
            <a:r>
              <a:rPr lang="ar" altLang="en-US" sz="1600" dirty="0"/>
              <a:t>يقدم تقاريره مباشرة إلى الرئيس التنفيذي</a:t>
            </a:r>
            <a:endParaRPr lang="en-US" altLang="en-US" sz="1600" dirty="0"/>
          </a:p>
          <a:p>
            <a:endParaRPr lang="en-US" altLang="en-US" dirty="0"/>
          </a:p>
        </p:txBody>
      </p:sp>
      <p:sp>
        <p:nvSpPr>
          <p:cNvPr id="22532" name="Slide Number Placeholder 4">
            <a:extLst>
              <a:ext uri="{FF2B5EF4-FFF2-40B4-BE49-F238E27FC236}">
                <a16:creationId xmlns:a16="http://schemas.microsoft.com/office/drawing/2014/main" id="{4D3F22EA-CA65-43A4-B548-50A8314D537D}"/>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D268D83F-A3B5-460E-ADEA-6A84BB60FE19}" type="slidenum">
              <a:rPr lang="en-GB" altLang="en-US">
                <a:solidFill>
                  <a:srgbClr val="000000"/>
                </a:solidFill>
              </a:rPr>
              <a:pPr eaLnBrk="1" hangingPunct="1">
                <a:buClr>
                  <a:srgbClr val="000000"/>
                </a:buClr>
                <a:buFont typeface="Arial" panose="020B0604020202020204" pitchFamily="34" charset="0"/>
                <a:buNone/>
              </a:pPr>
              <a:t>23</a:t>
            </a:fld>
            <a:endParaRPr lang="en-GB" altLang="en-US" sz="1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30723">
                                            <p:txEl>
                                              <p:pRg st="0" end="0"/>
                                            </p:txEl>
                                          </p:spTgt>
                                        </p:tgtEl>
                                        <p:attrNameLst>
                                          <p:attrName>style.visibility</p:attrName>
                                        </p:attrNameLst>
                                      </p:cBhvr>
                                      <p:to>
                                        <p:strVal val="visible"/>
                                      </p:to>
                                    </p:set>
                                    <p:animEffect transition="in" filter="wipe(up)">
                                      <p:cBhvr>
                                        <p:cTn id="11" dur="500"/>
                                        <p:tgtEl>
                                          <p:spTgt spid="3072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0723">
                                            <p:txEl>
                                              <p:pRg st="1" end="1"/>
                                            </p:txEl>
                                          </p:spTgt>
                                        </p:tgtEl>
                                        <p:attrNameLst>
                                          <p:attrName>style.visibility</p:attrName>
                                        </p:attrNameLst>
                                      </p:cBhvr>
                                      <p:to>
                                        <p:strVal val="visible"/>
                                      </p:to>
                                    </p:set>
                                    <p:animEffect transition="in" filter="wipe(up)">
                                      <p:cBhvr>
                                        <p:cTn id="16" dur="500"/>
                                        <p:tgtEl>
                                          <p:spTgt spid="3072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723">
                                            <p:txEl>
                                              <p:pRg st="2" end="2"/>
                                            </p:txEl>
                                          </p:spTgt>
                                        </p:tgtEl>
                                        <p:attrNameLst>
                                          <p:attrName>style.visibility</p:attrName>
                                        </p:attrNameLst>
                                      </p:cBhvr>
                                      <p:to>
                                        <p:strVal val="visible"/>
                                      </p:to>
                                    </p:set>
                                    <p:animEffect transition="in" filter="wipe(up)">
                                      <p:cBhvr>
                                        <p:cTn id="21" dur="500"/>
                                        <p:tgtEl>
                                          <p:spTgt spid="3072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0723">
                                            <p:txEl>
                                              <p:pRg st="3" end="3"/>
                                            </p:txEl>
                                          </p:spTgt>
                                        </p:tgtEl>
                                        <p:attrNameLst>
                                          <p:attrName>style.visibility</p:attrName>
                                        </p:attrNameLst>
                                      </p:cBhvr>
                                      <p:to>
                                        <p:strVal val="visible"/>
                                      </p:to>
                                    </p:set>
                                    <p:animEffect transition="in" filter="wipe(up)">
                                      <p:cBhvr>
                                        <p:cTn id="26" dur="500"/>
                                        <p:tgtEl>
                                          <p:spTgt spid="3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91C82F6F-4E83-4E6A-8772-C563890DC743}"/>
              </a:ext>
            </a:extLst>
          </p:cNvPr>
          <p:cNvSpPr>
            <a:spLocks noGrp="1"/>
          </p:cNvSpPr>
          <p:nvPr>
            <p:ph type="title"/>
          </p:nvPr>
        </p:nvSpPr>
        <p:spPr/>
        <p:txBody>
          <a:bodyPr/>
          <a:lstStyle/>
          <a:p>
            <a:r>
              <a:rPr lang="en-GB" altLang="en-US" dirty="0"/>
              <a:t>Corporate Ethics Officer</a:t>
            </a:r>
            <a:r>
              <a:rPr lang="ar-SA" altLang="en-US" dirty="0"/>
              <a:t> </a:t>
            </a:r>
            <a:r>
              <a:rPr lang="ar-SA" altLang="en-US" sz="1600" dirty="0"/>
              <a:t>مسؤول اخلاقيات الشركة   </a:t>
            </a:r>
            <a:endParaRPr lang="en-US" altLang="en-US" sz="1600" dirty="0"/>
          </a:p>
        </p:txBody>
      </p:sp>
      <p:sp>
        <p:nvSpPr>
          <p:cNvPr id="30723" name="Content Placeholder 2">
            <a:extLst>
              <a:ext uri="{FF2B5EF4-FFF2-40B4-BE49-F238E27FC236}">
                <a16:creationId xmlns:a16="http://schemas.microsoft.com/office/drawing/2014/main" id="{D0F976B4-4AAC-450B-91EA-915D8E73AAE3}"/>
              </a:ext>
            </a:extLst>
          </p:cNvPr>
          <p:cNvSpPr>
            <a:spLocks noGrp="1"/>
          </p:cNvSpPr>
          <p:nvPr>
            <p:ph idx="1"/>
          </p:nvPr>
        </p:nvSpPr>
        <p:spPr/>
        <p:txBody>
          <a:bodyPr/>
          <a:lstStyle/>
          <a:p>
            <a:r>
              <a:rPr lang="en-US" altLang="en-US" dirty="0"/>
              <a:t>Responsibilities</a:t>
            </a:r>
            <a:r>
              <a:rPr lang="ar-SA" altLang="en-US" dirty="0"/>
              <a:t> </a:t>
            </a:r>
            <a:r>
              <a:rPr lang="ar-SA" altLang="en-US" sz="1600" dirty="0"/>
              <a:t>المسؤوليات</a:t>
            </a:r>
            <a:r>
              <a:rPr lang="ar-SA" altLang="en-US" dirty="0"/>
              <a:t>  </a:t>
            </a:r>
            <a:endParaRPr lang="en-US" altLang="en-US" dirty="0"/>
          </a:p>
          <a:p>
            <a:pPr lvl="1"/>
            <a:r>
              <a:rPr lang="en-US" altLang="en-US" dirty="0"/>
              <a:t>Ensuring compliance of ethical procedures </a:t>
            </a:r>
          </a:p>
          <a:p>
            <a:pPr lvl="1"/>
            <a:r>
              <a:rPr lang="en-US" altLang="en-US" dirty="0"/>
              <a:t>Creating and maintaining the ethics culture that the highest level of corporate authority wishes to have</a:t>
            </a:r>
          </a:p>
          <a:p>
            <a:pPr lvl="1"/>
            <a:r>
              <a:rPr lang="en-US" altLang="en-US" dirty="0"/>
              <a:t>Being the key contact person for ethics issues</a:t>
            </a:r>
            <a:endParaRPr lang="en-GB" altLang="en-US" dirty="0"/>
          </a:p>
          <a:p>
            <a:pPr lvl="1"/>
            <a:r>
              <a:rPr lang="ar" altLang="en-US" sz="1600" dirty="0"/>
              <a:t>ضمان الامتثال للإجراءات الأخلاقية</a:t>
            </a:r>
          </a:p>
          <a:p>
            <a:pPr lvl="1"/>
            <a:r>
              <a:rPr lang="ar" altLang="en-US" sz="1600" dirty="0"/>
              <a:t>خلق والحفاظ على ثقافة الأخلاق التي يرغب أعلى مستوى من سلطة الشركة في الحصول عليها</a:t>
            </a:r>
          </a:p>
          <a:p>
            <a:pPr lvl="1"/>
            <a:r>
              <a:rPr lang="ar" altLang="en-US" sz="1600" dirty="0"/>
              <a:t>كونه جهة الاتصال الرئيسية لقضايا الأخلاق</a:t>
            </a:r>
            <a:endParaRPr lang="en-GB" altLang="en-US" sz="1600" dirty="0"/>
          </a:p>
          <a:p>
            <a:pPr lvl="1"/>
            <a:endParaRPr lang="en-US" altLang="en-US" dirty="0"/>
          </a:p>
          <a:p>
            <a:pPr lvl="1"/>
            <a:endParaRPr lang="en-US" altLang="en-US" dirty="0"/>
          </a:p>
          <a:p>
            <a:endParaRPr lang="en-US" altLang="en-US" dirty="0"/>
          </a:p>
        </p:txBody>
      </p:sp>
      <p:sp>
        <p:nvSpPr>
          <p:cNvPr id="22532" name="Slide Number Placeholder 4">
            <a:extLst>
              <a:ext uri="{FF2B5EF4-FFF2-40B4-BE49-F238E27FC236}">
                <a16:creationId xmlns:a16="http://schemas.microsoft.com/office/drawing/2014/main" id="{4D3F22EA-CA65-43A4-B548-50A8314D537D}"/>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D268D83F-A3B5-460E-ADEA-6A84BB60FE19}" type="slidenum">
              <a:rPr lang="en-GB" altLang="en-US">
                <a:solidFill>
                  <a:srgbClr val="000000"/>
                </a:solidFill>
              </a:rPr>
              <a:pPr eaLnBrk="1" hangingPunct="1">
                <a:buClr>
                  <a:srgbClr val="000000"/>
                </a:buClr>
                <a:buFont typeface="Arial" panose="020B0604020202020204" pitchFamily="34" charset="0"/>
                <a:buNone/>
              </a:pPr>
              <a:t>24</a:t>
            </a:fld>
            <a:endParaRPr lang="en-GB" altLang="en-US" sz="1800">
              <a:solidFill>
                <a:srgbClr val="000000"/>
              </a:solidFill>
            </a:endParaRPr>
          </a:p>
        </p:txBody>
      </p:sp>
    </p:spTree>
    <p:extLst>
      <p:ext uri="{BB962C8B-B14F-4D97-AF65-F5344CB8AC3E}">
        <p14:creationId xmlns:p14="http://schemas.microsoft.com/office/powerpoint/2010/main" val="535895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30723">
                                            <p:txEl>
                                              <p:pRg st="0" end="0"/>
                                            </p:txEl>
                                          </p:spTgt>
                                        </p:tgtEl>
                                        <p:attrNameLst>
                                          <p:attrName>style.visibility</p:attrName>
                                        </p:attrNameLst>
                                      </p:cBhvr>
                                      <p:to>
                                        <p:strVal val="visible"/>
                                      </p:to>
                                    </p:set>
                                    <p:animEffect transition="in" filter="wipe(up)">
                                      <p:cBhvr>
                                        <p:cTn id="11" dur="500"/>
                                        <p:tgtEl>
                                          <p:spTgt spid="3072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0723">
                                            <p:txEl>
                                              <p:pRg st="1" end="1"/>
                                            </p:txEl>
                                          </p:spTgt>
                                        </p:tgtEl>
                                        <p:attrNameLst>
                                          <p:attrName>style.visibility</p:attrName>
                                        </p:attrNameLst>
                                      </p:cBhvr>
                                      <p:to>
                                        <p:strVal val="visible"/>
                                      </p:to>
                                    </p:set>
                                    <p:animEffect transition="in" filter="wipe(up)">
                                      <p:cBhvr>
                                        <p:cTn id="16" dur="500"/>
                                        <p:tgtEl>
                                          <p:spTgt spid="3072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723">
                                            <p:txEl>
                                              <p:pRg st="2" end="2"/>
                                            </p:txEl>
                                          </p:spTgt>
                                        </p:tgtEl>
                                        <p:attrNameLst>
                                          <p:attrName>style.visibility</p:attrName>
                                        </p:attrNameLst>
                                      </p:cBhvr>
                                      <p:to>
                                        <p:strVal val="visible"/>
                                      </p:to>
                                    </p:set>
                                    <p:animEffect transition="in" filter="wipe(up)">
                                      <p:cBhvr>
                                        <p:cTn id="21" dur="500"/>
                                        <p:tgtEl>
                                          <p:spTgt spid="30723">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0723">
                                            <p:txEl>
                                              <p:pRg st="3" end="3"/>
                                            </p:txEl>
                                          </p:spTgt>
                                        </p:tgtEl>
                                        <p:attrNameLst>
                                          <p:attrName>style.visibility</p:attrName>
                                        </p:attrNameLst>
                                      </p:cBhvr>
                                      <p:to>
                                        <p:strVal val="visible"/>
                                      </p:to>
                                    </p:set>
                                    <p:animEffect transition="in" filter="wipe(up)">
                                      <p:cBhvr>
                                        <p:cTn id="26" dur="500"/>
                                        <p:tgtEl>
                                          <p:spTgt spid="30723">
                                            <p:txEl>
                                              <p:pRg st="3" end="3"/>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0723">
                                            <p:txEl>
                                              <p:pRg st="4" end="4"/>
                                            </p:txEl>
                                          </p:spTgt>
                                        </p:tgtEl>
                                        <p:attrNameLst>
                                          <p:attrName>style.visibility</p:attrName>
                                        </p:attrNameLst>
                                      </p:cBhvr>
                                      <p:to>
                                        <p:strVal val="visible"/>
                                      </p:to>
                                    </p:set>
                                    <p:animEffect transition="in" filter="wipe(up)">
                                      <p:cBhvr>
                                        <p:cTn id="29" dur="500"/>
                                        <p:tgtEl>
                                          <p:spTgt spid="30723">
                                            <p:txEl>
                                              <p:pRg st="4" end="4"/>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0723">
                                            <p:txEl>
                                              <p:pRg st="5" end="5"/>
                                            </p:txEl>
                                          </p:spTgt>
                                        </p:tgtEl>
                                        <p:attrNameLst>
                                          <p:attrName>style.visibility</p:attrName>
                                        </p:attrNameLst>
                                      </p:cBhvr>
                                      <p:to>
                                        <p:strVal val="visible"/>
                                      </p:to>
                                    </p:set>
                                    <p:animEffect transition="in" filter="wipe(up)">
                                      <p:cBhvr>
                                        <p:cTn id="32" dur="500"/>
                                        <p:tgtEl>
                                          <p:spTgt spid="30723">
                                            <p:txEl>
                                              <p:pRg st="5" end="5"/>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0723">
                                            <p:txEl>
                                              <p:pRg st="6" end="6"/>
                                            </p:txEl>
                                          </p:spTgt>
                                        </p:tgtEl>
                                        <p:attrNameLst>
                                          <p:attrName>style.visibility</p:attrName>
                                        </p:attrNameLst>
                                      </p:cBhvr>
                                      <p:to>
                                        <p:strVal val="visible"/>
                                      </p:to>
                                    </p:set>
                                    <p:animEffect transition="in" filter="wipe(up)">
                                      <p:cBhvr>
                                        <p:cTn id="35" dur="500"/>
                                        <p:tgtEl>
                                          <p:spTgt spid="307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4D4EC2FE-771F-4520-B914-2F73C85F4E49}"/>
              </a:ext>
            </a:extLst>
          </p:cNvPr>
          <p:cNvSpPr>
            <a:spLocks noGrp="1" noChangeArrowheads="1"/>
          </p:cNvSpPr>
          <p:nvPr>
            <p:ph type="title"/>
          </p:nvPr>
        </p:nvSpPr>
        <p:spPr>
          <a:xfrm>
            <a:off x="304800" y="511174"/>
            <a:ext cx="8569325" cy="1089025"/>
          </a:xfrm>
        </p:spPr>
        <p:txBody>
          <a:bodyPr/>
          <a:lstStyle/>
          <a:p>
            <a:r>
              <a:rPr lang="en-GB" altLang="en-US" dirty="0"/>
              <a:t>Ethical Standards Set by Board of Directors</a:t>
            </a:r>
            <a:r>
              <a:rPr lang="ar" altLang="en-US" sz="1600" dirty="0"/>
              <a:t>المعايير الأخلاقية التي وضعها مجلس الإدارة</a:t>
            </a:r>
            <a:r>
              <a:rPr lang="ar-SA" altLang="en-US" sz="1600" dirty="0"/>
              <a:t>      </a:t>
            </a:r>
            <a:endParaRPr lang="en-GB" altLang="en-US" sz="1600" dirty="0"/>
          </a:p>
        </p:txBody>
      </p:sp>
      <p:sp>
        <p:nvSpPr>
          <p:cNvPr id="23555" name="Rectangle 2">
            <a:extLst>
              <a:ext uri="{FF2B5EF4-FFF2-40B4-BE49-F238E27FC236}">
                <a16:creationId xmlns:a16="http://schemas.microsoft.com/office/drawing/2014/main" id="{36082148-DE05-4D37-B100-0086A8BF05D6}"/>
              </a:ext>
            </a:extLst>
          </p:cNvPr>
          <p:cNvSpPr>
            <a:spLocks noGrp="1" noChangeArrowheads="1"/>
          </p:cNvSpPr>
          <p:nvPr>
            <p:ph idx="1"/>
          </p:nvPr>
        </p:nvSpPr>
        <p:spPr>
          <a:xfrm>
            <a:off x="304800" y="1828800"/>
            <a:ext cx="8572500" cy="4495800"/>
          </a:xfrm>
        </p:spPr>
        <p:txBody>
          <a:bodyPr/>
          <a:lstStyle/>
          <a:p>
            <a:r>
              <a:rPr lang="en-GB" altLang="en-US" dirty="0"/>
              <a:t>Conducting themselves according to the highest standards of personal and professional integrity</a:t>
            </a:r>
          </a:p>
          <a:p>
            <a:r>
              <a:rPr lang="en-GB" altLang="en-US" dirty="0"/>
              <a:t>Setting the standard for company-wide ethical conduct </a:t>
            </a:r>
          </a:p>
          <a:p>
            <a:r>
              <a:rPr lang="en-GB" altLang="en-US" dirty="0"/>
              <a:t>Ensuring compliance with laws and regulations</a:t>
            </a:r>
          </a:p>
          <a:p>
            <a:pPr marL="109537" indent="0">
              <a:buNone/>
            </a:pPr>
            <a:endParaRPr lang="en-GB" altLang="en-US" dirty="0"/>
          </a:p>
          <a:p>
            <a:r>
              <a:rPr lang="ar" altLang="en-US" sz="1600" dirty="0"/>
              <a:t>التصرف وفقًا لأعلى معايير النزاهة الشخصية والمهنية</a:t>
            </a:r>
          </a:p>
          <a:p>
            <a:r>
              <a:rPr lang="ar" altLang="en-US" sz="1600" dirty="0"/>
              <a:t>وضع معايير السلوك الأخلاقي على مستوى الشركة</a:t>
            </a:r>
          </a:p>
          <a:p>
            <a:r>
              <a:rPr lang="ar" altLang="en-US" sz="1600" dirty="0"/>
              <a:t>التأكد من الالتزام بالقوانين واللوائح</a:t>
            </a:r>
            <a:endParaRPr lang="en-GB" altLang="en-US" sz="1600" dirty="0"/>
          </a:p>
        </p:txBody>
      </p:sp>
      <p:sp>
        <p:nvSpPr>
          <p:cNvPr id="23556" name="Slide Number Placeholder 4">
            <a:extLst>
              <a:ext uri="{FF2B5EF4-FFF2-40B4-BE49-F238E27FC236}">
                <a16:creationId xmlns:a16="http://schemas.microsoft.com/office/drawing/2014/main" id="{949F2927-EDF7-486A-BC0F-7DB6168B156A}"/>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4283F47D-3FF1-4097-B678-D26BB6A69B48}" type="slidenum">
              <a:rPr lang="en-GB" altLang="en-US">
                <a:solidFill>
                  <a:srgbClr val="000000"/>
                </a:solidFill>
              </a:rPr>
              <a:pPr eaLnBrk="1" hangingPunct="1">
                <a:buClr>
                  <a:srgbClr val="000000"/>
                </a:buClr>
                <a:buFont typeface="Arial" panose="020B0604020202020204" pitchFamily="34" charset="0"/>
                <a:buNone/>
              </a:pPr>
              <a:t>25</a:t>
            </a:fld>
            <a:endParaRPr lang="en-GB" altLang="en-US">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36082148-DE05-4D37-B100-0086A8BF05D6}"/>
              </a:ext>
            </a:extLst>
          </p:cNvPr>
          <p:cNvSpPr>
            <a:spLocks noGrp="1" noChangeArrowheads="1"/>
          </p:cNvSpPr>
          <p:nvPr>
            <p:ph idx="1"/>
          </p:nvPr>
        </p:nvSpPr>
        <p:spPr>
          <a:xfrm>
            <a:off x="228600" y="1981200"/>
            <a:ext cx="8572500" cy="4876800"/>
          </a:xfrm>
        </p:spPr>
        <p:txBody>
          <a:bodyPr/>
          <a:lstStyle/>
          <a:p>
            <a:r>
              <a:rPr lang="en-GB" altLang="en-US" dirty="0"/>
              <a:t>Creating an environment in which employees can:</a:t>
            </a:r>
          </a:p>
          <a:p>
            <a:pPr lvl="1"/>
            <a:r>
              <a:rPr lang="en-GB" altLang="en-US" dirty="0"/>
              <a:t>Seek advice about business conduct</a:t>
            </a:r>
          </a:p>
          <a:p>
            <a:pPr lvl="1"/>
            <a:r>
              <a:rPr lang="en-GB" altLang="en-US" dirty="0"/>
              <a:t>Raise issues</a:t>
            </a:r>
          </a:p>
          <a:p>
            <a:pPr lvl="1"/>
            <a:r>
              <a:rPr lang="en-GB" altLang="en-US" dirty="0"/>
              <a:t>Report misconduct</a:t>
            </a:r>
          </a:p>
          <a:p>
            <a:pPr marL="411162" lvl="1" indent="0">
              <a:buNone/>
            </a:pPr>
            <a:endParaRPr lang="en-GB" altLang="en-US" dirty="0"/>
          </a:p>
          <a:p>
            <a:pPr marL="109537" indent="0">
              <a:buNone/>
            </a:pPr>
            <a:r>
              <a:rPr lang="ar" altLang="en-US" sz="1600" dirty="0"/>
              <a:t>خلق بيئة يستطيع فيها الموظفون:</a:t>
            </a:r>
          </a:p>
          <a:p>
            <a:pPr lvl="1"/>
            <a:r>
              <a:rPr lang="ar" altLang="en-US" sz="1600" dirty="0"/>
              <a:t>طلب المشورة بشأن سلوك العمل</a:t>
            </a:r>
          </a:p>
          <a:p>
            <a:pPr lvl="1"/>
            <a:r>
              <a:rPr lang="ar" altLang="en-US" sz="1600" dirty="0"/>
              <a:t>إثارة القضايا</a:t>
            </a:r>
          </a:p>
          <a:p>
            <a:pPr lvl="1"/>
            <a:r>
              <a:rPr lang="ar" altLang="en-US" sz="1600" dirty="0"/>
              <a:t>الإبلاغ عن سوء السلوك</a:t>
            </a:r>
          </a:p>
          <a:p>
            <a:pPr lvl="1"/>
            <a:endParaRPr lang="en-GB" altLang="en-US" dirty="0"/>
          </a:p>
        </p:txBody>
      </p:sp>
      <p:sp>
        <p:nvSpPr>
          <p:cNvPr id="23556" name="Slide Number Placeholder 4">
            <a:extLst>
              <a:ext uri="{FF2B5EF4-FFF2-40B4-BE49-F238E27FC236}">
                <a16:creationId xmlns:a16="http://schemas.microsoft.com/office/drawing/2014/main" id="{949F2927-EDF7-486A-BC0F-7DB6168B156A}"/>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4283F47D-3FF1-4097-B678-D26BB6A69B48}" type="slidenum">
              <a:rPr lang="en-GB" altLang="en-US">
                <a:solidFill>
                  <a:srgbClr val="000000"/>
                </a:solidFill>
              </a:rPr>
              <a:pPr eaLnBrk="1" hangingPunct="1">
                <a:buClr>
                  <a:srgbClr val="000000"/>
                </a:buClr>
                <a:buFont typeface="Arial" panose="020B0604020202020204" pitchFamily="34" charset="0"/>
                <a:buNone/>
              </a:pPr>
              <a:t>26</a:t>
            </a:fld>
            <a:endParaRPr lang="en-GB" altLang="en-US">
              <a:solidFill>
                <a:srgbClr val="000000"/>
              </a:solidFill>
            </a:endParaRPr>
          </a:p>
        </p:txBody>
      </p:sp>
      <p:sp>
        <p:nvSpPr>
          <p:cNvPr id="6" name="Rectangle 1">
            <a:extLst>
              <a:ext uri="{FF2B5EF4-FFF2-40B4-BE49-F238E27FC236}">
                <a16:creationId xmlns:a16="http://schemas.microsoft.com/office/drawing/2014/main" id="{4D4EC2FE-771F-4520-B914-2F73C85F4E49}"/>
              </a:ext>
            </a:extLst>
          </p:cNvPr>
          <p:cNvSpPr>
            <a:spLocks noGrp="1" noChangeArrowheads="1"/>
          </p:cNvSpPr>
          <p:nvPr>
            <p:ph type="title"/>
          </p:nvPr>
        </p:nvSpPr>
        <p:spPr>
          <a:xfrm>
            <a:off x="304800" y="511174"/>
            <a:ext cx="8569325" cy="1089025"/>
          </a:xfrm>
        </p:spPr>
        <p:txBody>
          <a:bodyPr/>
          <a:lstStyle/>
          <a:p>
            <a:r>
              <a:rPr lang="en-GB" altLang="en-US" dirty="0"/>
              <a:t>Ethical Standards Set by Board of Directors</a:t>
            </a:r>
            <a:r>
              <a:rPr lang="ar" altLang="en-US" sz="1600" dirty="0"/>
              <a:t>المعايير الأخلاقية التي وضعها مجلس الإدارة</a:t>
            </a:r>
            <a:r>
              <a:rPr lang="ar-SA" altLang="en-US" sz="1600" dirty="0"/>
              <a:t>      </a:t>
            </a:r>
            <a:endParaRPr lang="en-GB" altLang="en-US" sz="1600" dirty="0"/>
          </a:p>
        </p:txBody>
      </p:sp>
    </p:spTree>
    <p:extLst>
      <p:ext uri="{BB962C8B-B14F-4D97-AF65-F5344CB8AC3E}">
        <p14:creationId xmlns:p14="http://schemas.microsoft.com/office/powerpoint/2010/main" val="26316567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0E7AADCD-FA3B-4432-ABFC-BE8B09C2654C}"/>
              </a:ext>
            </a:extLst>
          </p:cNvPr>
          <p:cNvSpPr>
            <a:spLocks noGrp="1"/>
          </p:cNvSpPr>
          <p:nvPr>
            <p:ph type="title"/>
          </p:nvPr>
        </p:nvSpPr>
        <p:spPr/>
        <p:txBody>
          <a:bodyPr/>
          <a:lstStyle/>
          <a:p>
            <a:r>
              <a:rPr lang="en-US" altLang="en-US" dirty="0"/>
              <a:t>Establishing a Corporate Code of Ethics  </a:t>
            </a:r>
            <a:r>
              <a:rPr lang="ar" altLang="en-US" sz="1800" dirty="0"/>
              <a:t>إنشاء مدونة لأخلاقيات الشركة</a:t>
            </a:r>
            <a:r>
              <a:rPr lang="en-US" altLang="en-US" sz="1800" dirty="0"/>
              <a:t>  </a:t>
            </a:r>
          </a:p>
        </p:txBody>
      </p:sp>
      <p:sp>
        <p:nvSpPr>
          <p:cNvPr id="32771" name="Content Placeholder 2">
            <a:extLst>
              <a:ext uri="{FF2B5EF4-FFF2-40B4-BE49-F238E27FC236}">
                <a16:creationId xmlns:a16="http://schemas.microsoft.com/office/drawing/2014/main" id="{76EC8327-1943-411F-B730-667B23EF142B}"/>
              </a:ext>
            </a:extLst>
          </p:cNvPr>
          <p:cNvSpPr>
            <a:spLocks noGrp="1"/>
          </p:cNvSpPr>
          <p:nvPr>
            <p:ph idx="1"/>
          </p:nvPr>
        </p:nvSpPr>
        <p:spPr/>
        <p:txBody>
          <a:bodyPr/>
          <a:lstStyle/>
          <a:p>
            <a:r>
              <a:rPr lang="en-US" altLang="en-US" b="1" dirty="0"/>
              <a:t>Code of ethics</a:t>
            </a:r>
            <a:r>
              <a:rPr lang="en-US" altLang="en-US" dirty="0"/>
              <a:t>: Statement that: </a:t>
            </a:r>
          </a:p>
          <a:p>
            <a:pPr lvl="1"/>
            <a:r>
              <a:rPr lang="en-US" altLang="en-US" dirty="0"/>
              <a:t>Highlights an organization’s key ethical issues</a:t>
            </a:r>
          </a:p>
          <a:p>
            <a:pPr lvl="1"/>
            <a:r>
              <a:rPr lang="en-US" altLang="en-US" dirty="0"/>
              <a:t>Identifies the overarching values and principles important to the organization and its decision making</a:t>
            </a:r>
          </a:p>
          <a:p>
            <a:pPr lvl="1"/>
            <a:endParaRPr lang="en-US" altLang="en-US" dirty="0"/>
          </a:p>
          <a:p>
            <a:r>
              <a:rPr lang="ar" altLang="en-US" sz="1600" b="1" dirty="0"/>
              <a:t>مدونة الأخلاق </a:t>
            </a:r>
            <a:r>
              <a:rPr lang="ar" altLang="en-US" sz="1600" dirty="0"/>
              <a:t>: بيان ما يلي:</a:t>
            </a:r>
          </a:p>
          <a:p>
            <a:pPr lvl="1"/>
            <a:r>
              <a:rPr lang="ar" altLang="en-US" sz="1600" dirty="0"/>
              <a:t>يسلط الضوء على القضايا الأخلاقية الرئيسية للمنظمة</a:t>
            </a:r>
          </a:p>
          <a:p>
            <a:pPr lvl="1"/>
            <a:r>
              <a:rPr lang="ar" altLang="en-US" sz="1600" dirty="0"/>
              <a:t>يحدد القيم والمبادئ الشاملة المهمة للمنظمة وصنع القرار فيها</a:t>
            </a:r>
          </a:p>
          <a:p>
            <a:pPr lvl="1"/>
            <a:endParaRPr lang="en-US" altLang="en-US" dirty="0"/>
          </a:p>
        </p:txBody>
      </p:sp>
      <p:sp>
        <p:nvSpPr>
          <p:cNvPr id="24580" name="Slide Number Placeholder 4">
            <a:extLst>
              <a:ext uri="{FF2B5EF4-FFF2-40B4-BE49-F238E27FC236}">
                <a16:creationId xmlns:a16="http://schemas.microsoft.com/office/drawing/2014/main" id="{90566A17-9A3A-4C9D-91D4-04665E5D63A4}"/>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E4EC6C7D-9E07-40C9-9959-234CEA3C6AD9}" type="slidenum">
              <a:rPr lang="en-GB" altLang="en-US">
                <a:solidFill>
                  <a:srgbClr val="000000"/>
                </a:solidFill>
              </a:rPr>
              <a:pPr eaLnBrk="1" hangingPunct="1">
                <a:buClr>
                  <a:srgbClr val="000000"/>
                </a:buClr>
                <a:buFont typeface="Arial" panose="020B0604020202020204" pitchFamily="34" charset="0"/>
                <a:buNone/>
              </a:pPr>
              <a:t>27</a:t>
            </a:fld>
            <a:endParaRPr lang="en-GB" altLang="en-US" sz="1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27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32771">
                                            <p:txEl>
                                              <p:pRg st="0" end="0"/>
                                            </p:txEl>
                                          </p:spTgt>
                                        </p:tgtEl>
                                        <p:attrNameLst>
                                          <p:attrName>style.visibility</p:attrName>
                                        </p:attrNameLst>
                                      </p:cBhvr>
                                      <p:to>
                                        <p:strVal val="visible"/>
                                      </p:to>
                                    </p:set>
                                    <p:animEffect transition="in" filter="wipe(up)">
                                      <p:cBhvr>
                                        <p:cTn id="11" dur="500"/>
                                        <p:tgtEl>
                                          <p:spTgt spid="32771">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2771">
                                            <p:txEl>
                                              <p:pRg st="1" end="1"/>
                                            </p:txEl>
                                          </p:spTgt>
                                        </p:tgtEl>
                                        <p:attrNameLst>
                                          <p:attrName>style.visibility</p:attrName>
                                        </p:attrNameLst>
                                      </p:cBhvr>
                                      <p:to>
                                        <p:strVal val="visible"/>
                                      </p:to>
                                    </p:set>
                                    <p:animEffect transition="in" filter="wipe(up)">
                                      <p:cBhvr>
                                        <p:cTn id="16" dur="500"/>
                                        <p:tgtEl>
                                          <p:spTgt spid="3277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2771">
                                            <p:txEl>
                                              <p:pRg st="2" end="2"/>
                                            </p:txEl>
                                          </p:spTgt>
                                        </p:tgtEl>
                                        <p:attrNameLst>
                                          <p:attrName>style.visibility</p:attrName>
                                        </p:attrNameLst>
                                      </p:cBhvr>
                                      <p:to>
                                        <p:strVal val="visible"/>
                                      </p:to>
                                    </p:set>
                                    <p:animEffect transition="in" filter="wipe(up)">
                                      <p:cBhvr>
                                        <p:cTn id="21" dur="500"/>
                                        <p:tgtEl>
                                          <p:spTgt spid="3277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2771">
                                            <p:txEl>
                                              <p:pRg st="4" end="4"/>
                                            </p:txEl>
                                          </p:spTgt>
                                        </p:tgtEl>
                                        <p:attrNameLst>
                                          <p:attrName>style.visibility</p:attrName>
                                        </p:attrNameLst>
                                      </p:cBhvr>
                                      <p:to>
                                        <p:strVal val="visible"/>
                                      </p:to>
                                    </p:set>
                                    <p:animEffect transition="in" filter="wipe(up)">
                                      <p:cBhvr>
                                        <p:cTn id="26" dur="500"/>
                                        <p:tgtEl>
                                          <p:spTgt spid="32771">
                                            <p:txEl>
                                              <p:pRg st="4" end="4"/>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2771">
                                            <p:txEl>
                                              <p:pRg st="5" end="5"/>
                                            </p:txEl>
                                          </p:spTgt>
                                        </p:tgtEl>
                                        <p:attrNameLst>
                                          <p:attrName>style.visibility</p:attrName>
                                        </p:attrNameLst>
                                      </p:cBhvr>
                                      <p:to>
                                        <p:strVal val="visible"/>
                                      </p:to>
                                    </p:set>
                                    <p:animEffect transition="in" filter="wipe(up)">
                                      <p:cBhvr>
                                        <p:cTn id="29" dur="500"/>
                                        <p:tgtEl>
                                          <p:spTgt spid="32771">
                                            <p:txEl>
                                              <p:pRg st="5" end="5"/>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2771">
                                            <p:txEl>
                                              <p:pRg st="6" end="6"/>
                                            </p:txEl>
                                          </p:spTgt>
                                        </p:tgtEl>
                                        <p:attrNameLst>
                                          <p:attrName>style.visibility</p:attrName>
                                        </p:attrNameLst>
                                      </p:cBhvr>
                                      <p:to>
                                        <p:strVal val="visible"/>
                                      </p:to>
                                    </p:set>
                                    <p:animEffect transition="in" filter="wipe(up)">
                                      <p:cBhvr>
                                        <p:cTn id="32" dur="500"/>
                                        <p:tgtEl>
                                          <p:spTgt spid="32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1"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0E7AADCD-FA3B-4432-ABFC-BE8B09C2654C}"/>
              </a:ext>
            </a:extLst>
          </p:cNvPr>
          <p:cNvSpPr>
            <a:spLocks noGrp="1"/>
          </p:cNvSpPr>
          <p:nvPr>
            <p:ph type="title"/>
          </p:nvPr>
        </p:nvSpPr>
        <p:spPr/>
        <p:txBody>
          <a:bodyPr/>
          <a:lstStyle/>
          <a:p>
            <a:r>
              <a:rPr lang="en-US" altLang="en-US" dirty="0"/>
              <a:t>Establishing a Corporate Code of Ethics </a:t>
            </a:r>
            <a:r>
              <a:rPr lang="ar" altLang="en-US" sz="1600" dirty="0"/>
              <a:t>إنشاء مدونة لأخلاقيات الشركة</a:t>
            </a:r>
            <a:r>
              <a:rPr lang="en-US" altLang="en-US" sz="1600" dirty="0"/>
              <a:t> </a:t>
            </a:r>
          </a:p>
        </p:txBody>
      </p:sp>
      <p:sp>
        <p:nvSpPr>
          <p:cNvPr id="32771" name="Content Placeholder 2">
            <a:extLst>
              <a:ext uri="{FF2B5EF4-FFF2-40B4-BE49-F238E27FC236}">
                <a16:creationId xmlns:a16="http://schemas.microsoft.com/office/drawing/2014/main" id="{76EC8327-1943-411F-B730-667B23EF142B}"/>
              </a:ext>
            </a:extLst>
          </p:cNvPr>
          <p:cNvSpPr>
            <a:spLocks noGrp="1"/>
          </p:cNvSpPr>
          <p:nvPr>
            <p:ph idx="1"/>
          </p:nvPr>
        </p:nvSpPr>
        <p:spPr/>
        <p:txBody>
          <a:bodyPr/>
          <a:lstStyle/>
          <a:p>
            <a:r>
              <a:rPr lang="en-US" altLang="en-US" sz="2400" dirty="0"/>
              <a:t>Organizational code of ethics should: </a:t>
            </a:r>
          </a:p>
          <a:p>
            <a:pPr lvl="1"/>
            <a:r>
              <a:rPr lang="en-US" altLang="en-US" dirty="0"/>
              <a:t>Apply to its directors, officers, and employees</a:t>
            </a:r>
          </a:p>
          <a:p>
            <a:pPr lvl="1"/>
            <a:r>
              <a:rPr lang="en-US" altLang="en-US" dirty="0"/>
              <a:t>Focus on employees in work-roles susceptible to ethical risk</a:t>
            </a:r>
          </a:p>
          <a:p>
            <a:pPr lvl="1"/>
            <a:r>
              <a:rPr lang="en-US" altLang="en-US" dirty="0"/>
              <a:t>Provide mechanisms for reporting unethical conduct</a:t>
            </a:r>
          </a:p>
          <a:p>
            <a:pPr lvl="1"/>
            <a:r>
              <a:rPr lang="en-US" altLang="en-US" dirty="0"/>
              <a:t>Fostering a culture of honesty and accountability</a:t>
            </a:r>
          </a:p>
          <a:p>
            <a:r>
              <a:rPr lang="ar" altLang="en-US" sz="1600" dirty="0"/>
              <a:t>ينبغي لمدونة الأخلاقيات التنظيمية أن:</a:t>
            </a:r>
          </a:p>
          <a:p>
            <a:pPr lvl="1"/>
            <a:r>
              <a:rPr lang="ar" altLang="en-US" sz="1600" dirty="0"/>
              <a:t>تنطبق على مديريها ومسؤوليها وموظفيها</a:t>
            </a:r>
          </a:p>
          <a:p>
            <a:pPr lvl="1"/>
            <a:r>
              <a:rPr lang="ar" altLang="en-US" sz="1600" dirty="0"/>
              <a:t>التركيز على الموظفين في أدوار العمل المعرضة للمخاطر الأخلاقية</a:t>
            </a:r>
          </a:p>
          <a:p>
            <a:pPr lvl="1"/>
            <a:r>
              <a:rPr lang="ar" altLang="en-US" sz="1600" dirty="0"/>
              <a:t>توفير آليات للإبلاغ عن السلوك غير الأخلاقي</a:t>
            </a:r>
          </a:p>
          <a:p>
            <a:pPr lvl="1"/>
            <a:r>
              <a:rPr lang="ar" altLang="en-US" sz="1600" dirty="0"/>
              <a:t>تعزيز ثقافة الصدق والمساءلة</a:t>
            </a:r>
          </a:p>
          <a:p>
            <a:pPr lvl="1"/>
            <a:endParaRPr lang="en-US" altLang="en-US" dirty="0"/>
          </a:p>
        </p:txBody>
      </p:sp>
      <p:sp>
        <p:nvSpPr>
          <p:cNvPr id="24580" name="Slide Number Placeholder 4">
            <a:extLst>
              <a:ext uri="{FF2B5EF4-FFF2-40B4-BE49-F238E27FC236}">
                <a16:creationId xmlns:a16="http://schemas.microsoft.com/office/drawing/2014/main" id="{90566A17-9A3A-4C9D-91D4-04665E5D63A4}"/>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E4EC6C7D-9E07-40C9-9959-234CEA3C6AD9}" type="slidenum">
              <a:rPr lang="en-GB" altLang="en-US">
                <a:solidFill>
                  <a:srgbClr val="000000"/>
                </a:solidFill>
              </a:rPr>
              <a:pPr eaLnBrk="1" hangingPunct="1">
                <a:buClr>
                  <a:srgbClr val="000000"/>
                </a:buClr>
                <a:buFont typeface="Arial" panose="020B0604020202020204" pitchFamily="34" charset="0"/>
                <a:buNone/>
              </a:pPr>
              <a:t>28</a:t>
            </a:fld>
            <a:endParaRPr lang="en-GB" altLang="en-US" sz="1800">
              <a:solidFill>
                <a:srgbClr val="000000"/>
              </a:solidFill>
            </a:endParaRPr>
          </a:p>
        </p:txBody>
      </p:sp>
    </p:spTree>
    <p:extLst>
      <p:ext uri="{BB962C8B-B14F-4D97-AF65-F5344CB8AC3E}">
        <p14:creationId xmlns:p14="http://schemas.microsoft.com/office/powerpoint/2010/main" val="3743500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27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32771">
                                            <p:txEl>
                                              <p:pRg st="0" end="0"/>
                                            </p:txEl>
                                          </p:spTgt>
                                        </p:tgtEl>
                                        <p:attrNameLst>
                                          <p:attrName>style.visibility</p:attrName>
                                        </p:attrNameLst>
                                      </p:cBhvr>
                                      <p:to>
                                        <p:strVal val="visible"/>
                                      </p:to>
                                    </p:set>
                                    <p:animEffect transition="in" filter="wipe(up)">
                                      <p:cBhvr>
                                        <p:cTn id="11" dur="500"/>
                                        <p:tgtEl>
                                          <p:spTgt spid="32771">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2771">
                                            <p:txEl>
                                              <p:pRg st="1" end="1"/>
                                            </p:txEl>
                                          </p:spTgt>
                                        </p:tgtEl>
                                        <p:attrNameLst>
                                          <p:attrName>style.visibility</p:attrName>
                                        </p:attrNameLst>
                                      </p:cBhvr>
                                      <p:to>
                                        <p:strVal val="visible"/>
                                      </p:to>
                                    </p:set>
                                    <p:animEffect transition="in" filter="wipe(up)">
                                      <p:cBhvr>
                                        <p:cTn id="16" dur="500"/>
                                        <p:tgtEl>
                                          <p:spTgt spid="3277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2771">
                                            <p:txEl>
                                              <p:pRg st="2" end="2"/>
                                            </p:txEl>
                                          </p:spTgt>
                                        </p:tgtEl>
                                        <p:attrNameLst>
                                          <p:attrName>style.visibility</p:attrName>
                                        </p:attrNameLst>
                                      </p:cBhvr>
                                      <p:to>
                                        <p:strVal val="visible"/>
                                      </p:to>
                                    </p:set>
                                    <p:animEffect transition="in" filter="wipe(up)">
                                      <p:cBhvr>
                                        <p:cTn id="21" dur="500"/>
                                        <p:tgtEl>
                                          <p:spTgt spid="32771">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2771">
                                            <p:txEl>
                                              <p:pRg st="3" end="3"/>
                                            </p:txEl>
                                          </p:spTgt>
                                        </p:tgtEl>
                                        <p:attrNameLst>
                                          <p:attrName>style.visibility</p:attrName>
                                        </p:attrNameLst>
                                      </p:cBhvr>
                                      <p:to>
                                        <p:strVal val="visible"/>
                                      </p:to>
                                    </p:set>
                                    <p:animEffect transition="in" filter="wipe(up)">
                                      <p:cBhvr>
                                        <p:cTn id="26" dur="500"/>
                                        <p:tgtEl>
                                          <p:spTgt spid="32771">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2771">
                                            <p:txEl>
                                              <p:pRg st="4" end="4"/>
                                            </p:txEl>
                                          </p:spTgt>
                                        </p:tgtEl>
                                        <p:attrNameLst>
                                          <p:attrName>style.visibility</p:attrName>
                                        </p:attrNameLst>
                                      </p:cBhvr>
                                      <p:to>
                                        <p:strVal val="visible"/>
                                      </p:to>
                                    </p:set>
                                    <p:animEffect transition="in" filter="wipe(up)">
                                      <p:cBhvr>
                                        <p:cTn id="31" dur="500"/>
                                        <p:tgtEl>
                                          <p:spTgt spid="32771">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2771">
                                            <p:txEl>
                                              <p:pRg st="5" end="5"/>
                                            </p:txEl>
                                          </p:spTgt>
                                        </p:tgtEl>
                                        <p:attrNameLst>
                                          <p:attrName>style.visibility</p:attrName>
                                        </p:attrNameLst>
                                      </p:cBhvr>
                                      <p:to>
                                        <p:strVal val="visible"/>
                                      </p:to>
                                    </p:set>
                                    <p:animEffect transition="in" filter="wipe(up)">
                                      <p:cBhvr>
                                        <p:cTn id="36" dur="500"/>
                                        <p:tgtEl>
                                          <p:spTgt spid="32771">
                                            <p:txEl>
                                              <p:pRg st="5" end="5"/>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32771">
                                            <p:txEl>
                                              <p:pRg st="6" end="6"/>
                                            </p:txEl>
                                          </p:spTgt>
                                        </p:tgtEl>
                                        <p:attrNameLst>
                                          <p:attrName>style.visibility</p:attrName>
                                        </p:attrNameLst>
                                      </p:cBhvr>
                                      <p:to>
                                        <p:strVal val="visible"/>
                                      </p:to>
                                    </p:set>
                                    <p:animEffect transition="in" filter="wipe(up)">
                                      <p:cBhvr>
                                        <p:cTn id="39" dur="500"/>
                                        <p:tgtEl>
                                          <p:spTgt spid="32771">
                                            <p:txEl>
                                              <p:pRg st="6" end="6"/>
                                            </p:txEl>
                                          </p:spTgt>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2771">
                                            <p:txEl>
                                              <p:pRg st="7" end="7"/>
                                            </p:txEl>
                                          </p:spTgt>
                                        </p:tgtEl>
                                        <p:attrNameLst>
                                          <p:attrName>style.visibility</p:attrName>
                                        </p:attrNameLst>
                                      </p:cBhvr>
                                      <p:to>
                                        <p:strVal val="visible"/>
                                      </p:to>
                                    </p:set>
                                    <p:animEffect transition="in" filter="wipe(up)">
                                      <p:cBhvr>
                                        <p:cTn id="42" dur="500"/>
                                        <p:tgtEl>
                                          <p:spTgt spid="32771">
                                            <p:txEl>
                                              <p:pRg st="7" end="7"/>
                                            </p:tx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32771">
                                            <p:txEl>
                                              <p:pRg st="8" end="8"/>
                                            </p:txEl>
                                          </p:spTgt>
                                        </p:tgtEl>
                                        <p:attrNameLst>
                                          <p:attrName>style.visibility</p:attrName>
                                        </p:attrNameLst>
                                      </p:cBhvr>
                                      <p:to>
                                        <p:strVal val="visible"/>
                                      </p:to>
                                    </p:set>
                                    <p:animEffect transition="in" filter="wipe(up)">
                                      <p:cBhvr>
                                        <p:cTn id="45" dur="500"/>
                                        <p:tgtEl>
                                          <p:spTgt spid="32771">
                                            <p:txEl>
                                              <p:pRg st="8" end="8"/>
                                            </p:txEl>
                                          </p:spTgt>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2771">
                                            <p:txEl>
                                              <p:pRg st="9" end="9"/>
                                            </p:txEl>
                                          </p:spTgt>
                                        </p:tgtEl>
                                        <p:attrNameLst>
                                          <p:attrName>style.visibility</p:attrName>
                                        </p:attrNameLst>
                                      </p:cBhvr>
                                      <p:to>
                                        <p:strVal val="visible"/>
                                      </p:to>
                                    </p:set>
                                    <p:animEffect transition="in" filter="wipe(up)">
                                      <p:cBhvr>
                                        <p:cTn id="48" dur="500"/>
                                        <p:tgtEl>
                                          <p:spTgt spid="327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9C7320B6-BBBD-4186-99CA-9E8E3A5047B9}"/>
              </a:ext>
            </a:extLst>
          </p:cNvPr>
          <p:cNvSpPr>
            <a:spLocks noGrp="1"/>
          </p:cNvSpPr>
          <p:nvPr>
            <p:ph type="title"/>
          </p:nvPr>
        </p:nvSpPr>
        <p:spPr>
          <a:xfrm>
            <a:off x="76200" y="431573"/>
            <a:ext cx="8569325" cy="936625"/>
          </a:xfrm>
        </p:spPr>
        <p:txBody>
          <a:bodyPr/>
          <a:lstStyle/>
          <a:p>
            <a:r>
              <a:rPr lang="en-US" altLang="en-US" dirty="0"/>
              <a:t>Ethics Training for Employees </a:t>
            </a:r>
            <a:r>
              <a:rPr lang="ar" altLang="en-US" sz="1600" dirty="0"/>
              <a:t>التدريب الأخلاقي للموظفين</a:t>
            </a:r>
            <a:endParaRPr lang="en-US" altLang="en-US" sz="1600" dirty="0"/>
          </a:p>
        </p:txBody>
      </p:sp>
      <p:sp>
        <p:nvSpPr>
          <p:cNvPr id="27651" name="Content Placeholder 2">
            <a:extLst>
              <a:ext uri="{FF2B5EF4-FFF2-40B4-BE49-F238E27FC236}">
                <a16:creationId xmlns:a16="http://schemas.microsoft.com/office/drawing/2014/main" id="{3C9B7BE9-34C9-4F7E-A54C-F65C78793E6B}"/>
              </a:ext>
            </a:extLst>
          </p:cNvPr>
          <p:cNvSpPr>
            <a:spLocks noGrp="1"/>
          </p:cNvSpPr>
          <p:nvPr>
            <p:ph idx="1"/>
          </p:nvPr>
        </p:nvSpPr>
        <p:spPr>
          <a:xfrm>
            <a:off x="228600" y="1600200"/>
            <a:ext cx="8572500" cy="4876800"/>
          </a:xfrm>
        </p:spPr>
        <p:txBody>
          <a:bodyPr/>
          <a:lstStyle/>
          <a:p>
            <a:r>
              <a:rPr lang="en-US" altLang="en-US" dirty="0"/>
              <a:t>Includes:</a:t>
            </a:r>
          </a:p>
          <a:p>
            <a:pPr lvl="1"/>
            <a:r>
              <a:rPr lang="en-US" altLang="en-US" dirty="0"/>
              <a:t>Showing employees examples of how to apply the code of ethics in real life </a:t>
            </a:r>
          </a:p>
          <a:p>
            <a:pPr lvl="1"/>
            <a:r>
              <a:rPr lang="en-US" altLang="en-US" dirty="0"/>
              <a:t>Comprehensive ethics education program that</a:t>
            </a:r>
          </a:p>
          <a:p>
            <a:pPr lvl="1"/>
            <a:endParaRPr lang="en-US" altLang="en-US" dirty="0"/>
          </a:p>
          <a:p>
            <a:r>
              <a:rPr lang="ar" altLang="en-US" sz="1600" dirty="0"/>
              <a:t>يشمل:</a:t>
            </a:r>
          </a:p>
          <a:p>
            <a:pPr lvl="1"/>
            <a:r>
              <a:rPr lang="ar" altLang="en-US" sz="1600" dirty="0"/>
              <a:t>عرض أمثلة للموظفين عن كيفية تطبيق قواعد الأخلاق في الحياة الواقعية</a:t>
            </a:r>
          </a:p>
          <a:p>
            <a:pPr lvl="1"/>
            <a:r>
              <a:rPr lang="ar" altLang="en-US" sz="1600" dirty="0"/>
              <a:t>برنامج تعليم أخلاقي شامل يشجع الموظفين على التصرف بشكل أخلاقي</a:t>
            </a:r>
          </a:p>
          <a:p>
            <a:pPr lvl="1"/>
            <a:endParaRPr lang="en-US" altLang="en-US" dirty="0"/>
          </a:p>
        </p:txBody>
      </p:sp>
      <p:sp>
        <p:nvSpPr>
          <p:cNvPr id="27652" name="Slide Number Placeholder 4">
            <a:extLst>
              <a:ext uri="{FF2B5EF4-FFF2-40B4-BE49-F238E27FC236}">
                <a16:creationId xmlns:a16="http://schemas.microsoft.com/office/drawing/2014/main" id="{BE1E4122-F886-4789-9B88-60F887A33135}"/>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29808177-CC94-46A7-A074-6E860A598117}" type="slidenum">
              <a:rPr lang="en-GB" altLang="en-US">
                <a:solidFill>
                  <a:srgbClr val="000000"/>
                </a:solidFill>
              </a:rPr>
              <a:pPr eaLnBrk="1" hangingPunct="1">
                <a:buClr>
                  <a:srgbClr val="000000"/>
                </a:buClr>
                <a:buFont typeface="Arial" panose="020B0604020202020204" pitchFamily="34" charset="0"/>
                <a:buNone/>
              </a:pPr>
              <a:t>29</a:t>
            </a:fld>
            <a:endParaRPr lang="en-GB" altLang="en-US" sz="1800">
              <a:solidFill>
                <a:srgbClr val="000000"/>
              </a:solidFill>
            </a:endParaRPr>
          </a:p>
        </p:txBody>
      </p:sp>
    </p:spTree>
    <p:extLst>
      <p:ext uri="{BB962C8B-B14F-4D97-AF65-F5344CB8AC3E}">
        <p14:creationId xmlns:p14="http://schemas.microsoft.com/office/powerpoint/2010/main" val="3453906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EE23418E-78D3-4E00-BDF1-6F266937B3ED}"/>
              </a:ext>
            </a:extLst>
          </p:cNvPr>
          <p:cNvSpPr>
            <a:spLocks noGrp="1" noChangeArrowheads="1"/>
          </p:cNvSpPr>
          <p:nvPr>
            <p:ph type="title"/>
          </p:nvPr>
        </p:nvSpPr>
        <p:spPr/>
        <p:txBody>
          <a:bodyPr/>
          <a:lstStyle/>
          <a:p>
            <a:r>
              <a:rPr lang="en-GB" altLang="en-US"/>
              <a:t>Learning Objectives</a:t>
            </a:r>
          </a:p>
        </p:txBody>
      </p:sp>
      <p:sp>
        <p:nvSpPr>
          <p:cNvPr id="11267" name="Rectangle 2">
            <a:extLst>
              <a:ext uri="{FF2B5EF4-FFF2-40B4-BE49-F238E27FC236}">
                <a16:creationId xmlns:a16="http://schemas.microsoft.com/office/drawing/2014/main" id="{A18EA0A9-222F-497E-89D4-0548C9DE40D7}"/>
              </a:ext>
            </a:extLst>
          </p:cNvPr>
          <p:cNvSpPr>
            <a:spLocks noGrp="1" noChangeArrowheads="1"/>
          </p:cNvSpPr>
          <p:nvPr>
            <p:ph idx="1"/>
          </p:nvPr>
        </p:nvSpPr>
        <p:spPr>
          <a:xfrm>
            <a:off x="152400" y="1371600"/>
            <a:ext cx="8572500" cy="4876800"/>
          </a:xfrm>
        </p:spPr>
        <p:txBody>
          <a:bodyPr/>
          <a:lstStyle/>
          <a:p>
            <a:pPr marL="342900" indent="-285750"/>
            <a:r>
              <a:rPr lang="en-GB" altLang="en-US" dirty="0"/>
              <a:t>Why are organizations interested in fostering good business ethics?</a:t>
            </a:r>
          </a:p>
          <a:p>
            <a:pPr marL="342900" indent="-285750"/>
            <a:r>
              <a:rPr lang="en-GB" altLang="en-US" dirty="0"/>
              <a:t>What approach can you take to ensure ethical decision making?</a:t>
            </a:r>
          </a:p>
          <a:p>
            <a:pPr marL="342900" indent="-285750"/>
            <a:r>
              <a:rPr lang="en-GB" altLang="en-US" dirty="0"/>
              <a:t>What trends have increased the risk of using information technology in an unethical manner?</a:t>
            </a:r>
          </a:p>
          <a:p>
            <a:pPr marL="342900" indent="-285750"/>
            <a:endParaRPr lang="en-GB" altLang="en-US" dirty="0"/>
          </a:p>
          <a:p>
            <a:pPr marL="342900" indent="-285750"/>
            <a:r>
              <a:rPr lang="ar" altLang="en-US" sz="1800" dirty="0"/>
              <a:t>لماذا تهتم المنظمات بتعزيز أخلاقيات العمل الجيدة؟</a:t>
            </a:r>
          </a:p>
          <a:p>
            <a:pPr marL="342900" indent="-285750"/>
            <a:r>
              <a:rPr lang="ar" altLang="en-US" sz="1800" dirty="0"/>
              <a:t>ما هو النهج الذي يمكنك اتباعه لضمان اتخاذ القرارات الأخلاقية؟</a:t>
            </a:r>
          </a:p>
          <a:p>
            <a:pPr marL="342900" indent="-285750"/>
            <a:r>
              <a:rPr lang="ar" altLang="en-US" sz="1800" dirty="0"/>
              <a:t>ما هي الاتجاهات التي زادت من خطر استخدام تكنولوجيا المعلومات بطريقة غير أخلاقية؟</a:t>
            </a:r>
          </a:p>
          <a:p>
            <a:pPr marL="112713" indent="0">
              <a:buNone/>
            </a:pPr>
            <a:endParaRPr lang="en-GB" altLang="en-US" sz="1800" dirty="0"/>
          </a:p>
        </p:txBody>
      </p:sp>
      <p:sp>
        <p:nvSpPr>
          <p:cNvPr id="11268" name="Slide Number Placeholder 4">
            <a:extLst>
              <a:ext uri="{FF2B5EF4-FFF2-40B4-BE49-F238E27FC236}">
                <a16:creationId xmlns:a16="http://schemas.microsoft.com/office/drawing/2014/main" id="{F866E14F-93EF-4BFE-B65A-9A76E7BE982E}"/>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C41F29D1-81BA-4BF2-85AB-40D33DACE01A}" type="slidenum">
              <a:rPr lang="en-GB" altLang="en-US">
                <a:solidFill>
                  <a:srgbClr val="000000"/>
                </a:solidFill>
              </a:rPr>
              <a:pPr eaLnBrk="1" hangingPunct="1">
                <a:buClr>
                  <a:srgbClr val="000000"/>
                </a:buClr>
                <a:buFont typeface="Arial" panose="020B0604020202020204" pitchFamily="34" charset="0"/>
                <a:buNone/>
              </a:pPr>
              <a:t>3</a:t>
            </a:fld>
            <a:endParaRPr lang="en-GB" altLang="en-US">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9C7320B6-BBBD-4186-99CA-9E8E3A5047B9}"/>
              </a:ext>
            </a:extLst>
          </p:cNvPr>
          <p:cNvSpPr>
            <a:spLocks noGrp="1"/>
          </p:cNvSpPr>
          <p:nvPr>
            <p:ph type="title"/>
          </p:nvPr>
        </p:nvSpPr>
        <p:spPr>
          <a:xfrm>
            <a:off x="76200" y="431573"/>
            <a:ext cx="8569325" cy="936625"/>
          </a:xfrm>
        </p:spPr>
        <p:txBody>
          <a:bodyPr/>
          <a:lstStyle/>
          <a:p>
            <a:r>
              <a:rPr lang="en-US" altLang="en-US" dirty="0"/>
              <a:t>Ethics Training for Employees </a:t>
            </a:r>
            <a:r>
              <a:rPr lang="ar" altLang="en-US" sz="1600" dirty="0"/>
              <a:t>التدريب الأخلاقي للموظفين</a:t>
            </a:r>
            <a:endParaRPr lang="en-US" altLang="en-US" sz="1600" dirty="0"/>
          </a:p>
        </p:txBody>
      </p:sp>
      <p:sp>
        <p:nvSpPr>
          <p:cNvPr id="27651" name="Content Placeholder 2">
            <a:extLst>
              <a:ext uri="{FF2B5EF4-FFF2-40B4-BE49-F238E27FC236}">
                <a16:creationId xmlns:a16="http://schemas.microsoft.com/office/drawing/2014/main" id="{3C9B7BE9-34C9-4F7E-A54C-F65C78793E6B}"/>
              </a:ext>
            </a:extLst>
          </p:cNvPr>
          <p:cNvSpPr>
            <a:spLocks noGrp="1"/>
          </p:cNvSpPr>
          <p:nvPr>
            <p:ph idx="1"/>
          </p:nvPr>
        </p:nvSpPr>
        <p:spPr>
          <a:xfrm>
            <a:off x="228600" y="1600200"/>
            <a:ext cx="8572500" cy="4876800"/>
          </a:xfrm>
        </p:spPr>
        <p:txBody>
          <a:bodyPr/>
          <a:lstStyle/>
          <a:p>
            <a:r>
              <a:rPr lang="en-US" altLang="en-US" dirty="0"/>
              <a:t>Goal </a:t>
            </a:r>
          </a:p>
          <a:p>
            <a:pPr lvl="1"/>
            <a:r>
              <a:rPr lang="en-US" altLang="en-US" dirty="0"/>
              <a:t>Encourage employees to report any misconducts</a:t>
            </a:r>
          </a:p>
          <a:p>
            <a:pPr lvl="1"/>
            <a:r>
              <a:rPr lang="en-US" altLang="en-US" dirty="0"/>
              <a:t>Show employees effective ways of reporting incidents</a:t>
            </a:r>
          </a:p>
          <a:p>
            <a:pPr lvl="1"/>
            <a:r>
              <a:rPr lang="en-US" altLang="en-US" dirty="0"/>
              <a:t>Reassure employees that such feedback will be acted on and that they will not be subjected to retaliation</a:t>
            </a:r>
          </a:p>
          <a:p>
            <a:r>
              <a:rPr lang="ar-SA" altLang="en-US" dirty="0"/>
              <a:t>ال</a:t>
            </a:r>
            <a:r>
              <a:rPr lang="ar" altLang="en-US" dirty="0"/>
              <a:t>هدف</a:t>
            </a:r>
            <a:endParaRPr lang="ar" altLang="en-US" sz="1600" dirty="0"/>
          </a:p>
          <a:p>
            <a:pPr lvl="1"/>
            <a:r>
              <a:rPr lang="ar" altLang="en-US" sz="1600" dirty="0"/>
              <a:t>- تشجيع الموظفين على الإبلاغ عن أي سوء سلوك</a:t>
            </a:r>
          </a:p>
          <a:p>
            <a:pPr lvl="1"/>
            <a:r>
              <a:rPr lang="ar" altLang="en-US" sz="1600" dirty="0"/>
              <a:t>أظهر للموظفين طرقًا فعالة للإبلاغ عن الحوادث</a:t>
            </a:r>
          </a:p>
          <a:p>
            <a:pPr lvl="1"/>
            <a:r>
              <a:rPr lang="ar" altLang="en-US" sz="1600" dirty="0"/>
              <a:t>طمأنة الموظفين بأنه سيتم التصرف بناءً على هذه التعليقات وأنهم لن يتعرضوا للانتقام</a:t>
            </a:r>
          </a:p>
          <a:p>
            <a:pPr lvl="1"/>
            <a:endParaRPr lang="en-US" altLang="en-US" dirty="0"/>
          </a:p>
        </p:txBody>
      </p:sp>
      <p:sp>
        <p:nvSpPr>
          <p:cNvPr id="27652" name="Slide Number Placeholder 4">
            <a:extLst>
              <a:ext uri="{FF2B5EF4-FFF2-40B4-BE49-F238E27FC236}">
                <a16:creationId xmlns:a16="http://schemas.microsoft.com/office/drawing/2014/main" id="{BE1E4122-F886-4789-9B88-60F887A33135}"/>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29808177-CC94-46A7-A074-6E860A598117}" type="slidenum">
              <a:rPr lang="en-GB" altLang="en-US">
                <a:solidFill>
                  <a:srgbClr val="000000"/>
                </a:solidFill>
              </a:rPr>
              <a:pPr eaLnBrk="1" hangingPunct="1">
                <a:buClr>
                  <a:srgbClr val="000000"/>
                </a:buClr>
                <a:buFont typeface="Arial" panose="020B0604020202020204" pitchFamily="34" charset="0"/>
                <a:buNone/>
              </a:pPr>
              <a:t>30</a:t>
            </a:fld>
            <a:endParaRPr lang="en-GB" altLang="en-US" sz="18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97D04101-DDEA-443A-8E65-497C403B64FF}"/>
              </a:ext>
            </a:extLst>
          </p:cNvPr>
          <p:cNvSpPr>
            <a:spLocks noGrp="1"/>
          </p:cNvSpPr>
          <p:nvPr>
            <p:ph type="title"/>
          </p:nvPr>
        </p:nvSpPr>
        <p:spPr/>
        <p:txBody>
          <a:bodyPr/>
          <a:lstStyle/>
          <a:p>
            <a:r>
              <a:rPr lang="en-US" altLang="en-US" dirty="0"/>
              <a:t>Ethical Criteria in Employee Appraisals </a:t>
            </a:r>
            <a:r>
              <a:rPr lang="ar" altLang="en-US" sz="1600" dirty="0"/>
              <a:t>المعايير الأخلاقية في تقييم الموظفين</a:t>
            </a:r>
            <a:endParaRPr lang="en-US" altLang="en-US" sz="1600" dirty="0"/>
          </a:p>
        </p:txBody>
      </p:sp>
      <p:sp>
        <p:nvSpPr>
          <p:cNvPr id="28675" name="Content Placeholder 2">
            <a:extLst>
              <a:ext uri="{FF2B5EF4-FFF2-40B4-BE49-F238E27FC236}">
                <a16:creationId xmlns:a16="http://schemas.microsoft.com/office/drawing/2014/main" id="{404EC5DE-EB4E-4025-BFDF-4E7CBA59C1AB}"/>
              </a:ext>
            </a:extLst>
          </p:cNvPr>
          <p:cNvSpPr>
            <a:spLocks noGrp="1"/>
          </p:cNvSpPr>
          <p:nvPr>
            <p:ph idx="1"/>
          </p:nvPr>
        </p:nvSpPr>
        <p:spPr>
          <a:xfrm>
            <a:off x="323222" y="1905000"/>
            <a:ext cx="8572500" cy="4495800"/>
          </a:xfrm>
        </p:spPr>
        <p:txBody>
          <a:bodyPr/>
          <a:lstStyle/>
          <a:p>
            <a:r>
              <a:rPr lang="en-US" altLang="en-US" dirty="0"/>
              <a:t>Treating others fairly and with respect</a:t>
            </a:r>
          </a:p>
          <a:p>
            <a:r>
              <a:rPr lang="en-US" altLang="en-US" dirty="0"/>
              <a:t>Operating effectively in a multicultural environment</a:t>
            </a:r>
          </a:p>
          <a:p>
            <a:r>
              <a:rPr lang="en-US" altLang="en-US" dirty="0"/>
              <a:t>Accepting personal accountability for meeting business needs</a:t>
            </a:r>
          </a:p>
          <a:p>
            <a:pPr marL="109537" indent="0">
              <a:buNone/>
            </a:pPr>
            <a:endParaRPr lang="en-US" altLang="en-US" dirty="0"/>
          </a:p>
          <a:p>
            <a:r>
              <a:rPr lang="ar" altLang="en-US" sz="1600" dirty="0"/>
              <a:t>معاملة الآخرين بإنصاف وباحترام</a:t>
            </a:r>
          </a:p>
          <a:p>
            <a:r>
              <a:rPr lang="ar" altLang="en-US" sz="1600" dirty="0"/>
              <a:t>العمل بفعالية في بيئة متعددة الثقافات</a:t>
            </a:r>
          </a:p>
          <a:p>
            <a:r>
              <a:rPr lang="ar" altLang="en-US" sz="1600" dirty="0"/>
              <a:t>قبول المسؤولية الشخصية عن تلبية احتياجات العمل</a:t>
            </a:r>
          </a:p>
          <a:p>
            <a:endParaRPr lang="en-US" altLang="en-US" dirty="0"/>
          </a:p>
        </p:txBody>
      </p:sp>
      <p:sp>
        <p:nvSpPr>
          <p:cNvPr id="28676" name="Slide Number Placeholder 4">
            <a:extLst>
              <a:ext uri="{FF2B5EF4-FFF2-40B4-BE49-F238E27FC236}">
                <a16:creationId xmlns:a16="http://schemas.microsoft.com/office/drawing/2014/main" id="{D8CBE1EE-4466-4411-8C79-4EC1D8FF58E9}"/>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56CC2139-D172-4BB7-A0BE-0537F5FFA4E8}" type="slidenum">
              <a:rPr lang="en-GB" altLang="en-US">
                <a:solidFill>
                  <a:srgbClr val="000000"/>
                </a:solidFill>
              </a:rPr>
              <a:pPr eaLnBrk="1" hangingPunct="1">
                <a:buClr>
                  <a:srgbClr val="000000"/>
                </a:buClr>
                <a:buFont typeface="Arial" panose="020B0604020202020204" pitchFamily="34" charset="0"/>
                <a:buNone/>
              </a:pPr>
              <a:t>31</a:t>
            </a:fld>
            <a:endParaRPr lang="en-GB" altLang="en-US" sz="18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97D04101-DDEA-443A-8E65-497C403B64FF}"/>
              </a:ext>
            </a:extLst>
          </p:cNvPr>
          <p:cNvSpPr>
            <a:spLocks noGrp="1"/>
          </p:cNvSpPr>
          <p:nvPr>
            <p:ph type="title"/>
          </p:nvPr>
        </p:nvSpPr>
        <p:spPr/>
        <p:txBody>
          <a:bodyPr/>
          <a:lstStyle/>
          <a:p>
            <a:r>
              <a:rPr lang="en-US" altLang="en-US" dirty="0"/>
              <a:t>Ethical Criteria in Employee Appraisals </a:t>
            </a:r>
            <a:r>
              <a:rPr lang="ar" altLang="en-US" sz="1600" dirty="0"/>
              <a:t>المعايير الأخلاقية في تقييم الموظفين</a:t>
            </a:r>
            <a:endParaRPr lang="en-US" altLang="en-US" sz="1600" dirty="0"/>
          </a:p>
        </p:txBody>
      </p:sp>
      <p:sp>
        <p:nvSpPr>
          <p:cNvPr id="28675" name="Content Placeholder 2">
            <a:extLst>
              <a:ext uri="{FF2B5EF4-FFF2-40B4-BE49-F238E27FC236}">
                <a16:creationId xmlns:a16="http://schemas.microsoft.com/office/drawing/2014/main" id="{404EC5DE-EB4E-4025-BFDF-4E7CBA59C1AB}"/>
              </a:ext>
            </a:extLst>
          </p:cNvPr>
          <p:cNvSpPr>
            <a:spLocks noGrp="1"/>
          </p:cNvSpPr>
          <p:nvPr>
            <p:ph idx="1"/>
          </p:nvPr>
        </p:nvSpPr>
        <p:spPr>
          <a:xfrm>
            <a:off x="304800" y="2057400"/>
            <a:ext cx="8572500" cy="4191000"/>
          </a:xfrm>
        </p:spPr>
        <p:txBody>
          <a:bodyPr/>
          <a:lstStyle/>
          <a:p>
            <a:r>
              <a:rPr lang="en-US" altLang="en-US" dirty="0"/>
              <a:t>Continually developing others and themselves</a:t>
            </a:r>
          </a:p>
          <a:p>
            <a:r>
              <a:rPr lang="en-US" altLang="en-US" dirty="0"/>
              <a:t>Operating openly and honestly with suppliers, customers, and other employees</a:t>
            </a:r>
          </a:p>
          <a:p>
            <a:endParaRPr lang="en-US" altLang="en-US" dirty="0"/>
          </a:p>
          <a:p>
            <a:r>
              <a:rPr lang="ar" altLang="en-US" sz="1800" dirty="0"/>
              <a:t>التطوير المستمر للآخرين وأنفسهم</a:t>
            </a:r>
          </a:p>
          <a:p>
            <a:r>
              <a:rPr lang="ar" altLang="en-US" sz="1800" dirty="0"/>
              <a:t>العمل بشكل مفتوح وصادق مع الموردين والعملاء والموظفين الآخرين</a:t>
            </a:r>
          </a:p>
          <a:p>
            <a:endParaRPr lang="en-US" altLang="en-US" dirty="0"/>
          </a:p>
        </p:txBody>
      </p:sp>
      <p:sp>
        <p:nvSpPr>
          <p:cNvPr id="28676" name="Slide Number Placeholder 4">
            <a:extLst>
              <a:ext uri="{FF2B5EF4-FFF2-40B4-BE49-F238E27FC236}">
                <a16:creationId xmlns:a16="http://schemas.microsoft.com/office/drawing/2014/main" id="{D8CBE1EE-4466-4411-8C79-4EC1D8FF58E9}"/>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56CC2139-D172-4BB7-A0BE-0537F5FFA4E8}" type="slidenum">
              <a:rPr lang="en-GB" altLang="en-US">
                <a:solidFill>
                  <a:srgbClr val="000000"/>
                </a:solidFill>
              </a:rPr>
              <a:pPr eaLnBrk="1" hangingPunct="1">
                <a:buClr>
                  <a:srgbClr val="000000"/>
                </a:buClr>
                <a:buFont typeface="Arial" panose="020B0604020202020204" pitchFamily="34" charset="0"/>
                <a:buNone/>
              </a:pPr>
              <a:t>32</a:t>
            </a:fld>
            <a:endParaRPr lang="en-GB" altLang="en-US" sz="1800">
              <a:solidFill>
                <a:srgbClr val="000000"/>
              </a:solidFill>
            </a:endParaRPr>
          </a:p>
        </p:txBody>
      </p:sp>
    </p:spTree>
    <p:extLst>
      <p:ext uri="{BB962C8B-B14F-4D97-AF65-F5344CB8AC3E}">
        <p14:creationId xmlns:p14="http://schemas.microsoft.com/office/powerpoint/2010/main" val="1194329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a:extLst>
              <a:ext uri="{FF2B5EF4-FFF2-40B4-BE49-F238E27FC236}">
                <a16:creationId xmlns:a16="http://schemas.microsoft.com/office/drawing/2014/main" id="{5DDE1808-EB13-4C41-9383-83BA9E362DD4}"/>
              </a:ext>
            </a:extLst>
          </p:cNvPr>
          <p:cNvSpPr>
            <a:spLocks noGrp="1"/>
          </p:cNvSpPr>
          <p:nvPr>
            <p:ph type="title"/>
          </p:nvPr>
        </p:nvSpPr>
        <p:spPr>
          <a:xfrm>
            <a:off x="287337" y="457200"/>
            <a:ext cx="8569325" cy="936625"/>
          </a:xfrm>
        </p:spPr>
        <p:txBody>
          <a:bodyPr/>
          <a:lstStyle/>
          <a:p>
            <a:r>
              <a:rPr lang="en-US" altLang="en-US" dirty="0"/>
              <a:t>Including Ethical Consideration In Decision Making </a:t>
            </a:r>
            <a:r>
              <a:rPr lang="ar-SA" altLang="en-US" sz="1600" dirty="0"/>
              <a:t>الاعتبار الأخلاقي في صنع القرار</a:t>
            </a:r>
            <a:endParaRPr lang="en-US" altLang="en-US" dirty="0"/>
          </a:p>
        </p:txBody>
      </p:sp>
      <p:pic>
        <p:nvPicPr>
          <p:cNvPr id="30723" name="Picture 3">
            <a:extLst>
              <a:ext uri="{FF2B5EF4-FFF2-40B4-BE49-F238E27FC236}">
                <a16:creationId xmlns:a16="http://schemas.microsoft.com/office/drawing/2014/main" id="{D2E6FD28-6471-4A64-9E3C-49508D1BB08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19238" t="15625" r="19824" b="9375"/>
          <a:stretch>
            <a:fillRect/>
          </a:stretch>
        </p:blipFill>
        <p:spPr>
          <a:xfrm>
            <a:off x="609600" y="1524000"/>
            <a:ext cx="7924800" cy="4852988"/>
          </a:xfrm>
          <a:noFill/>
        </p:spPr>
      </p:pic>
      <p:sp>
        <p:nvSpPr>
          <p:cNvPr id="39" name="TextBox 38">
            <a:extLst>
              <a:ext uri="{FF2B5EF4-FFF2-40B4-BE49-F238E27FC236}">
                <a16:creationId xmlns:a16="http://schemas.microsoft.com/office/drawing/2014/main" id="{29F566F2-072E-4131-94D3-C79752ECE571}"/>
              </a:ext>
            </a:extLst>
          </p:cNvPr>
          <p:cNvSpPr txBox="1"/>
          <p:nvPr/>
        </p:nvSpPr>
        <p:spPr>
          <a:xfrm>
            <a:off x="3940175" y="2030413"/>
            <a:ext cx="2547938" cy="238125"/>
          </a:xfrm>
          <a:prstGeom prst="rect">
            <a:avLst/>
          </a:prstGeom>
          <a:noFill/>
        </p:spPr>
        <p:txBody>
          <a:bodyPr wrap="none">
            <a:spAutoFit/>
          </a:bodyPr>
          <a:lstStyle/>
          <a:p>
            <a:pPr marL="171450" lvl="1" indent="-171450" defTabSz="800100">
              <a:lnSpc>
                <a:spcPct val="90000"/>
              </a:lnSpc>
              <a:spcAft>
                <a:spcPct val="15000"/>
              </a:spcAft>
              <a:defRPr/>
            </a:pPr>
            <a:r>
              <a:rPr lang="en-US" sz="1050" b="1" dirty="0">
                <a:solidFill>
                  <a:schemeClr val="tx1">
                    <a:lumMod val="65000"/>
                    <a:lumOff val="35000"/>
                  </a:schemeClr>
                </a:solidFill>
                <a:latin typeface="Calibri" pitchFamily="34" charset="0"/>
                <a:cs typeface="Calibri" pitchFamily="34" charset="0"/>
              </a:rPr>
              <a:t>Clear and concise description of the issue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87B058CA-1DD0-48B6-9603-9D7D3AE7ADEB}"/>
              </a:ext>
            </a:extLst>
          </p:cNvPr>
          <p:cNvSpPr>
            <a:spLocks noGrp="1"/>
          </p:cNvSpPr>
          <p:nvPr>
            <p:ph type="title"/>
          </p:nvPr>
        </p:nvSpPr>
        <p:spPr/>
        <p:txBody>
          <a:bodyPr/>
          <a:lstStyle/>
          <a:p>
            <a:r>
              <a:rPr lang="en-US" altLang="en-US"/>
              <a:t>Steps in a Decision-Making Process</a:t>
            </a:r>
          </a:p>
        </p:txBody>
      </p:sp>
      <p:sp>
        <p:nvSpPr>
          <p:cNvPr id="5" name="Freeform 4">
            <a:extLst>
              <a:ext uri="{FF2B5EF4-FFF2-40B4-BE49-F238E27FC236}">
                <a16:creationId xmlns:a16="http://schemas.microsoft.com/office/drawing/2014/main" id="{3B3987E9-90E9-491B-B720-715F59C41025}"/>
              </a:ext>
            </a:extLst>
          </p:cNvPr>
          <p:cNvSpPr/>
          <p:nvPr/>
        </p:nvSpPr>
        <p:spPr>
          <a:xfrm>
            <a:off x="304800" y="1897063"/>
            <a:ext cx="8572500" cy="738187"/>
          </a:xfrm>
          <a:custGeom>
            <a:avLst/>
            <a:gdLst>
              <a:gd name="connsiteX0" fmla="*/ 0 w 8572500"/>
              <a:gd name="connsiteY0" fmla="*/ 0 h 737100"/>
              <a:gd name="connsiteX1" fmla="*/ 8572500 w 8572500"/>
              <a:gd name="connsiteY1" fmla="*/ 0 h 737100"/>
              <a:gd name="connsiteX2" fmla="*/ 8572500 w 8572500"/>
              <a:gd name="connsiteY2" fmla="*/ 737100 h 737100"/>
              <a:gd name="connsiteX3" fmla="*/ 0 w 8572500"/>
              <a:gd name="connsiteY3" fmla="*/ 737100 h 737100"/>
              <a:gd name="connsiteX4" fmla="*/ 0 w 8572500"/>
              <a:gd name="connsiteY4" fmla="*/ 0 h 737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00" h="737100">
                <a:moveTo>
                  <a:pt x="0" y="0"/>
                </a:moveTo>
                <a:lnTo>
                  <a:pt x="8572500" y="0"/>
                </a:lnTo>
                <a:lnTo>
                  <a:pt x="8572500" y="737100"/>
                </a:lnTo>
                <a:lnTo>
                  <a:pt x="0" y="737100"/>
                </a:lnTo>
                <a:lnTo>
                  <a:pt x="0" y="0"/>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665321" tIns="374904" rIns="665321" bIns="128016" spcCol="1270"/>
          <a:lstStyle/>
          <a:p>
            <a:pPr marL="171450" lvl="1" indent="-171450" defTabSz="800100">
              <a:lnSpc>
                <a:spcPct val="90000"/>
              </a:lnSpc>
              <a:spcAft>
                <a:spcPct val="15000"/>
              </a:spcAft>
              <a:buFontTx/>
              <a:buChar char="••"/>
              <a:defRPr/>
            </a:pPr>
            <a:r>
              <a:rPr lang="en-US" dirty="0"/>
              <a:t>Clear and concise description of the issue    </a:t>
            </a:r>
            <a:r>
              <a:rPr lang="ar-SA" dirty="0"/>
              <a:t> </a:t>
            </a:r>
            <a:r>
              <a:rPr lang="ar" dirty="0"/>
              <a:t>وصف واضح وموجز للمسألة</a:t>
            </a:r>
          </a:p>
          <a:p>
            <a:pPr marL="0" lvl="1" defTabSz="800100">
              <a:lnSpc>
                <a:spcPct val="90000"/>
              </a:lnSpc>
              <a:spcAft>
                <a:spcPct val="15000"/>
              </a:spcAft>
              <a:defRPr/>
            </a:pPr>
            <a:r>
              <a:rPr lang="en-US" dirty="0"/>
              <a:t> </a:t>
            </a:r>
          </a:p>
        </p:txBody>
      </p:sp>
      <p:sp>
        <p:nvSpPr>
          <p:cNvPr id="6" name="Freeform 5">
            <a:extLst>
              <a:ext uri="{FF2B5EF4-FFF2-40B4-BE49-F238E27FC236}">
                <a16:creationId xmlns:a16="http://schemas.microsoft.com/office/drawing/2014/main" id="{61520A84-8B84-4CF9-BDC0-C52678A10FE2}"/>
              </a:ext>
            </a:extLst>
          </p:cNvPr>
          <p:cNvSpPr/>
          <p:nvPr/>
        </p:nvSpPr>
        <p:spPr>
          <a:xfrm>
            <a:off x="733425" y="1631950"/>
            <a:ext cx="6000750" cy="531813"/>
          </a:xfrm>
          <a:custGeom>
            <a:avLst/>
            <a:gdLst>
              <a:gd name="connsiteX0" fmla="*/ 0 w 6000750"/>
              <a:gd name="connsiteY0" fmla="*/ 88562 h 531360"/>
              <a:gd name="connsiteX1" fmla="*/ 88562 w 6000750"/>
              <a:gd name="connsiteY1" fmla="*/ 0 h 531360"/>
              <a:gd name="connsiteX2" fmla="*/ 5912188 w 6000750"/>
              <a:gd name="connsiteY2" fmla="*/ 0 h 531360"/>
              <a:gd name="connsiteX3" fmla="*/ 6000750 w 6000750"/>
              <a:gd name="connsiteY3" fmla="*/ 88562 h 531360"/>
              <a:gd name="connsiteX4" fmla="*/ 6000750 w 6000750"/>
              <a:gd name="connsiteY4" fmla="*/ 442798 h 531360"/>
              <a:gd name="connsiteX5" fmla="*/ 5912188 w 6000750"/>
              <a:gd name="connsiteY5" fmla="*/ 531360 h 531360"/>
              <a:gd name="connsiteX6" fmla="*/ 88562 w 6000750"/>
              <a:gd name="connsiteY6" fmla="*/ 531360 h 531360"/>
              <a:gd name="connsiteX7" fmla="*/ 0 w 6000750"/>
              <a:gd name="connsiteY7" fmla="*/ 442798 h 531360"/>
              <a:gd name="connsiteX8" fmla="*/ 0 w 6000750"/>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0" h="531360">
                <a:moveTo>
                  <a:pt x="0" y="88562"/>
                </a:moveTo>
                <a:cubicBezTo>
                  <a:pt x="0" y="39651"/>
                  <a:pt x="39651" y="0"/>
                  <a:pt x="88562" y="0"/>
                </a:cubicBezTo>
                <a:lnTo>
                  <a:pt x="5912188" y="0"/>
                </a:lnTo>
                <a:cubicBezTo>
                  <a:pt x="5961099" y="0"/>
                  <a:pt x="6000750" y="39651"/>
                  <a:pt x="6000750" y="88562"/>
                </a:cubicBezTo>
                <a:lnTo>
                  <a:pt x="6000750" y="442798"/>
                </a:lnTo>
                <a:cubicBezTo>
                  <a:pt x="6000750" y="491709"/>
                  <a:pt x="5961099" y="531360"/>
                  <a:pt x="5912188" y="531360"/>
                </a:cubicBezTo>
                <a:lnTo>
                  <a:pt x="88562" y="531360"/>
                </a:lnTo>
                <a:cubicBezTo>
                  <a:pt x="39651" y="531360"/>
                  <a:pt x="0" y="491709"/>
                  <a:pt x="0" y="442798"/>
                </a:cubicBezTo>
                <a:lnTo>
                  <a:pt x="0" y="88562"/>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lIns="252753" tIns="25939" rIns="252753" bIns="25939" spcCol="1270" anchor="ctr"/>
          <a:lstStyle/>
          <a:p>
            <a:pPr defTabSz="800100">
              <a:lnSpc>
                <a:spcPct val="90000"/>
              </a:lnSpc>
              <a:spcAft>
                <a:spcPct val="35000"/>
              </a:spcAft>
              <a:defRPr/>
            </a:pPr>
            <a:r>
              <a:rPr lang="en-US" dirty="0"/>
              <a:t>Problem statement </a:t>
            </a:r>
            <a:r>
              <a:rPr lang="ar-SA" dirty="0"/>
              <a:t>عرض المشكلة</a:t>
            </a:r>
            <a:endParaRPr lang="en-US" dirty="0"/>
          </a:p>
        </p:txBody>
      </p:sp>
      <p:sp>
        <p:nvSpPr>
          <p:cNvPr id="7" name="Freeform 6">
            <a:extLst>
              <a:ext uri="{FF2B5EF4-FFF2-40B4-BE49-F238E27FC236}">
                <a16:creationId xmlns:a16="http://schemas.microsoft.com/office/drawing/2014/main" id="{844610E1-1B57-4768-8CC6-37807DED12ED}"/>
              </a:ext>
            </a:extLst>
          </p:cNvPr>
          <p:cNvSpPr/>
          <p:nvPr/>
        </p:nvSpPr>
        <p:spPr>
          <a:xfrm>
            <a:off x="323849" y="4060030"/>
            <a:ext cx="8572500" cy="1502569"/>
          </a:xfrm>
          <a:custGeom>
            <a:avLst/>
            <a:gdLst>
              <a:gd name="connsiteX0" fmla="*/ 0 w 8572500"/>
              <a:gd name="connsiteY0" fmla="*/ 0 h 992250"/>
              <a:gd name="connsiteX1" fmla="*/ 8572500 w 8572500"/>
              <a:gd name="connsiteY1" fmla="*/ 0 h 992250"/>
              <a:gd name="connsiteX2" fmla="*/ 8572500 w 8572500"/>
              <a:gd name="connsiteY2" fmla="*/ 992250 h 992250"/>
              <a:gd name="connsiteX3" fmla="*/ 0 w 8572500"/>
              <a:gd name="connsiteY3" fmla="*/ 992250 h 992250"/>
              <a:gd name="connsiteX4" fmla="*/ 0 w 8572500"/>
              <a:gd name="connsiteY4" fmla="*/ 0 h 99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00" h="992250">
                <a:moveTo>
                  <a:pt x="0" y="0"/>
                </a:moveTo>
                <a:lnTo>
                  <a:pt x="8572500" y="0"/>
                </a:lnTo>
                <a:lnTo>
                  <a:pt x="8572500" y="992250"/>
                </a:lnTo>
                <a:lnTo>
                  <a:pt x="0" y="992250"/>
                </a:lnTo>
                <a:lnTo>
                  <a:pt x="0" y="0"/>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665321" tIns="374904" rIns="665321" bIns="128016" spcCol="1270"/>
          <a:lstStyle/>
          <a:p>
            <a:pPr marL="171450" lvl="1" indent="-171450" defTabSz="800100">
              <a:lnSpc>
                <a:spcPct val="90000"/>
              </a:lnSpc>
              <a:spcAft>
                <a:spcPct val="15000"/>
              </a:spcAft>
              <a:buFontTx/>
              <a:buChar char="••"/>
              <a:defRPr/>
            </a:pPr>
            <a:r>
              <a:rPr lang="en-US" dirty="0"/>
              <a:t>Brainstorming with others will help identify a broad range of alternatives and determine the best solution </a:t>
            </a:r>
          </a:p>
          <a:p>
            <a:pPr marL="0" lvl="1" algn="r" defTabSz="800100">
              <a:lnSpc>
                <a:spcPct val="90000"/>
              </a:lnSpc>
              <a:spcAft>
                <a:spcPct val="15000"/>
              </a:spcAft>
              <a:defRPr/>
            </a:pPr>
            <a:r>
              <a:rPr lang="ar" dirty="0"/>
              <a:t>سيساعد العصف الذهني مع</a:t>
            </a:r>
            <a:r>
              <a:rPr lang="ar-SA" dirty="0"/>
              <a:t> </a:t>
            </a:r>
            <a:r>
              <a:rPr lang="ar" dirty="0"/>
              <a:t> الآخرين في تحديد مجموعة واسعة من البدائل وتحديد الحل الأفضل</a:t>
            </a:r>
          </a:p>
          <a:p>
            <a:pPr marL="0" lvl="1" defTabSz="800100">
              <a:lnSpc>
                <a:spcPct val="90000"/>
              </a:lnSpc>
              <a:spcAft>
                <a:spcPct val="15000"/>
              </a:spcAft>
              <a:defRPr/>
            </a:pPr>
            <a:endParaRPr lang="en-US" dirty="0"/>
          </a:p>
          <a:p>
            <a:pPr marL="171450" lvl="1" indent="-171450" defTabSz="800100">
              <a:lnSpc>
                <a:spcPct val="90000"/>
              </a:lnSpc>
              <a:spcAft>
                <a:spcPct val="15000"/>
              </a:spcAft>
              <a:buFontTx/>
              <a:buChar char="••"/>
              <a:defRPr/>
            </a:pPr>
            <a:endParaRPr lang="en-US" dirty="0"/>
          </a:p>
        </p:txBody>
      </p:sp>
      <p:sp>
        <p:nvSpPr>
          <p:cNvPr id="16" name="Freeform 15">
            <a:extLst>
              <a:ext uri="{FF2B5EF4-FFF2-40B4-BE49-F238E27FC236}">
                <a16:creationId xmlns:a16="http://schemas.microsoft.com/office/drawing/2014/main" id="{1634D9A6-5E3C-4917-8A95-E50BBCE667B8}"/>
              </a:ext>
            </a:extLst>
          </p:cNvPr>
          <p:cNvSpPr/>
          <p:nvPr/>
        </p:nvSpPr>
        <p:spPr>
          <a:xfrm>
            <a:off x="436562" y="3733800"/>
            <a:ext cx="8305799" cy="531812"/>
          </a:xfrm>
          <a:custGeom>
            <a:avLst/>
            <a:gdLst>
              <a:gd name="connsiteX0" fmla="*/ 0 w 6000750"/>
              <a:gd name="connsiteY0" fmla="*/ 88562 h 531360"/>
              <a:gd name="connsiteX1" fmla="*/ 88562 w 6000750"/>
              <a:gd name="connsiteY1" fmla="*/ 0 h 531360"/>
              <a:gd name="connsiteX2" fmla="*/ 5912188 w 6000750"/>
              <a:gd name="connsiteY2" fmla="*/ 0 h 531360"/>
              <a:gd name="connsiteX3" fmla="*/ 6000750 w 6000750"/>
              <a:gd name="connsiteY3" fmla="*/ 88562 h 531360"/>
              <a:gd name="connsiteX4" fmla="*/ 6000750 w 6000750"/>
              <a:gd name="connsiteY4" fmla="*/ 442798 h 531360"/>
              <a:gd name="connsiteX5" fmla="*/ 5912188 w 6000750"/>
              <a:gd name="connsiteY5" fmla="*/ 531360 h 531360"/>
              <a:gd name="connsiteX6" fmla="*/ 88562 w 6000750"/>
              <a:gd name="connsiteY6" fmla="*/ 531360 h 531360"/>
              <a:gd name="connsiteX7" fmla="*/ 0 w 6000750"/>
              <a:gd name="connsiteY7" fmla="*/ 442798 h 531360"/>
              <a:gd name="connsiteX8" fmla="*/ 0 w 6000750"/>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0" h="531360">
                <a:moveTo>
                  <a:pt x="0" y="88562"/>
                </a:moveTo>
                <a:cubicBezTo>
                  <a:pt x="0" y="39651"/>
                  <a:pt x="39651" y="0"/>
                  <a:pt x="88562" y="0"/>
                </a:cubicBezTo>
                <a:lnTo>
                  <a:pt x="5912188" y="0"/>
                </a:lnTo>
                <a:cubicBezTo>
                  <a:pt x="5961099" y="0"/>
                  <a:pt x="6000750" y="39651"/>
                  <a:pt x="6000750" y="88562"/>
                </a:cubicBezTo>
                <a:lnTo>
                  <a:pt x="6000750" y="442798"/>
                </a:lnTo>
                <a:cubicBezTo>
                  <a:pt x="6000750" y="491709"/>
                  <a:pt x="5961099" y="531360"/>
                  <a:pt x="5912188" y="531360"/>
                </a:cubicBezTo>
                <a:lnTo>
                  <a:pt x="88562" y="531360"/>
                </a:lnTo>
                <a:cubicBezTo>
                  <a:pt x="39651" y="531360"/>
                  <a:pt x="0" y="491709"/>
                  <a:pt x="0" y="442798"/>
                </a:cubicBezTo>
                <a:lnTo>
                  <a:pt x="0" y="88562"/>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lIns="252753" tIns="25939" rIns="252753" bIns="25939" spcCol="1270" anchor="ctr"/>
          <a:lstStyle/>
          <a:p>
            <a:pPr defTabSz="800100">
              <a:lnSpc>
                <a:spcPct val="90000"/>
              </a:lnSpc>
              <a:spcAft>
                <a:spcPct val="35000"/>
              </a:spcAft>
              <a:defRPr/>
            </a:pPr>
            <a:endParaRPr lang="en-US" dirty="0"/>
          </a:p>
          <a:p>
            <a:pPr defTabSz="800100">
              <a:lnSpc>
                <a:spcPct val="90000"/>
              </a:lnSpc>
              <a:spcAft>
                <a:spcPct val="35000"/>
              </a:spcAft>
              <a:defRPr/>
            </a:pPr>
            <a:r>
              <a:rPr lang="en-US" dirty="0"/>
              <a:t>Identify, evaluate, and choose an alternative </a:t>
            </a:r>
            <a:r>
              <a:rPr lang="ar" dirty="0"/>
              <a:t>تحديد وتقييم واختيار البديل</a:t>
            </a:r>
          </a:p>
          <a:p>
            <a:pPr defTabSz="800100">
              <a:lnSpc>
                <a:spcPct val="90000"/>
              </a:lnSpc>
              <a:spcAft>
                <a:spcPct val="35000"/>
              </a:spcAft>
              <a:defRPr/>
            </a:pPr>
            <a:endParaRPr lang="en-US" dirty="0"/>
          </a:p>
        </p:txBody>
      </p:sp>
      <p:sp>
        <p:nvSpPr>
          <p:cNvPr id="31755" name="Slide Number Placeholder 4">
            <a:extLst>
              <a:ext uri="{FF2B5EF4-FFF2-40B4-BE49-F238E27FC236}">
                <a16:creationId xmlns:a16="http://schemas.microsoft.com/office/drawing/2014/main" id="{492D5AC3-53D5-49D8-A348-B72A7BC70032}"/>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fld id="{106F800C-C786-4DCA-B81D-4191A48B061E}" type="slidenum">
              <a:rPr lang="en-GB" altLang="en-US">
                <a:solidFill>
                  <a:srgbClr val="000000"/>
                </a:solidFill>
              </a:rPr>
              <a:pPr eaLnBrk="1" hangingPunct="1"/>
              <a:t>34</a:t>
            </a:fld>
            <a:endParaRPr lang="en-GB" altLang="en-US" sz="1800">
              <a:solidFill>
                <a:srgbClr val="000000"/>
              </a:solidFill>
            </a:endParaRPr>
          </a:p>
        </p:txBody>
      </p:sp>
    </p:spTree>
    <p:extLst>
      <p:ext uri="{BB962C8B-B14F-4D97-AF65-F5344CB8AC3E}">
        <p14:creationId xmlns:p14="http://schemas.microsoft.com/office/powerpoint/2010/main" val="3912090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87B058CA-1DD0-48B6-9603-9D7D3AE7ADEB}"/>
              </a:ext>
            </a:extLst>
          </p:cNvPr>
          <p:cNvSpPr>
            <a:spLocks noGrp="1"/>
          </p:cNvSpPr>
          <p:nvPr>
            <p:ph type="title"/>
          </p:nvPr>
        </p:nvSpPr>
        <p:spPr/>
        <p:txBody>
          <a:bodyPr/>
          <a:lstStyle/>
          <a:p>
            <a:r>
              <a:rPr lang="en-US" altLang="en-US"/>
              <a:t>Steps in a Decision-Making Process</a:t>
            </a:r>
          </a:p>
        </p:txBody>
      </p:sp>
      <p:sp>
        <p:nvSpPr>
          <p:cNvPr id="17" name="Freeform 16">
            <a:extLst>
              <a:ext uri="{FF2B5EF4-FFF2-40B4-BE49-F238E27FC236}">
                <a16:creationId xmlns:a16="http://schemas.microsoft.com/office/drawing/2014/main" id="{B1D23215-9C20-41C0-8CBE-5FF309125002}"/>
              </a:ext>
            </a:extLst>
          </p:cNvPr>
          <p:cNvSpPr/>
          <p:nvPr/>
        </p:nvSpPr>
        <p:spPr>
          <a:xfrm>
            <a:off x="266700" y="1775618"/>
            <a:ext cx="8572500" cy="1450182"/>
          </a:xfrm>
          <a:custGeom>
            <a:avLst/>
            <a:gdLst>
              <a:gd name="connsiteX0" fmla="*/ 0 w 8572500"/>
              <a:gd name="connsiteY0" fmla="*/ 0 h 992250"/>
              <a:gd name="connsiteX1" fmla="*/ 8572500 w 8572500"/>
              <a:gd name="connsiteY1" fmla="*/ 0 h 992250"/>
              <a:gd name="connsiteX2" fmla="*/ 8572500 w 8572500"/>
              <a:gd name="connsiteY2" fmla="*/ 992250 h 992250"/>
              <a:gd name="connsiteX3" fmla="*/ 0 w 8572500"/>
              <a:gd name="connsiteY3" fmla="*/ 992250 h 992250"/>
              <a:gd name="connsiteX4" fmla="*/ 0 w 8572500"/>
              <a:gd name="connsiteY4" fmla="*/ 0 h 99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00" h="992250">
                <a:moveTo>
                  <a:pt x="0" y="0"/>
                </a:moveTo>
                <a:lnTo>
                  <a:pt x="8572500" y="0"/>
                </a:lnTo>
                <a:lnTo>
                  <a:pt x="8572500" y="992250"/>
                </a:lnTo>
                <a:lnTo>
                  <a:pt x="0" y="992250"/>
                </a:lnTo>
                <a:lnTo>
                  <a:pt x="0" y="0"/>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665321" tIns="374904" rIns="665321" bIns="128016" spcCol="1270"/>
          <a:lstStyle/>
          <a:p>
            <a:pPr marL="171450" lvl="1" indent="-171450" defTabSz="800100">
              <a:lnSpc>
                <a:spcPct val="90000"/>
              </a:lnSpc>
              <a:spcAft>
                <a:spcPct val="15000"/>
              </a:spcAft>
              <a:buFontTx/>
              <a:buChar char="••"/>
              <a:defRPr/>
            </a:pPr>
            <a:endParaRPr lang="en-US" dirty="0"/>
          </a:p>
          <a:p>
            <a:pPr marL="171450" lvl="1" indent="-171450" defTabSz="800100">
              <a:lnSpc>
                <a:spcPct val="90000"/>
              </a:lnSpc>
              <a:spcAft>
                <a:spcPct val="15000"/>
              </a:spcAft>
              <a:buFontTx/>
              <a:buChar char="••"/>
              <a:defRPr/>
            </a:pPr>
            <a:r>
              <a:rPr lang="en-US" dirty="0"/>
              <a:t>Requires developing a transition plan to explain to people how the change will be carried out</a:t>
            </a:r>
          </a:p>
          <a:p>
            <a:pPr marL="0" lvl="1" defTabSz="800100">
              <a:lnSpc>
                <a:spcPct val="90000"/>
              </a:lnSpc>
              <a:spcAft>
                <a:spcPct val="15000"/>
              </a:spcAft>
              <a:defRPr/>
            </a:pPr>
            <a:r>
              <a:rPr lang="ar" dirty="0"/>
              <a:t>يتطلب وضع خطة انتقالية لشرح للناس كيفية تنفيذ التغيير</a:t>
            </a:r>
          </a:p>
          <a:p>
            <a:pPr marL="171450" lvl="1" indent="-171450" defTabSz="800100">
              <a:lnSpc>
                <a:spcPct val="90000"/>
              </a:lnSpc>
              <a:spcAft>
                <a:spcPct val="15000"/>
              </a:spcAft>
              <a:buFontTx/>
              <a:buChar char="••"/>
              <a:defRPr/>
            </a:pPr>
            <a:endParaRPr lang="en-US" dirty="0"/>
          </a:p>
        </p:txBody>
      </p:sp>
      <p:sp>
        <p:nvSpPr>
          <p:cNvPr id="18" name="Freeform 17">
            <a:extLst>
              <a:ext uri="{FF2B5EF4-FFF2-40B4-BE49-F238E27FC236}">
                <a16:creationId xmlns:a16="http://schemas.microsoft.com/office/drawing/2014/main" id="{AAEC6D61-E201-48C4-BA49-F864400A907B}"/>
              </a:ext>
            </a:extLst>
          </p:cNvPr>
          <p:cNvSpPr/>
          <p:nvPr/>
        </p:nvSpPr>
        <p:spPr>
          <a:xfrm>
            <a:off x="609600" y="1447800"/>
            <a:ext cx="7696200" cy="736600"/>
          </a:xfrm>
          <a:custGeom>
            <a:avLst/>
            <a:gdLst>
              <a:gd name="connsiteX0" fmla="*/ 0 w 6000750"/>
              <a:gd name="connsiteY0" fmla="*/ 88562 h 531360"/>
              <a:gd name="connsiteX1" fmla="*/ 88562 w 6000750"/>
              <a:gd name="connsiteY1" fmla="*/ 0 h 531360"/>
              <a:gd name="connsiteX2" fmla="*/ 5912188 w 6000750"/>
              <a:gd name="connsiteY2" fmla="*/ 0 h 531360"/>
              <a:gd name="connsiteX3" fmla="*/ 6000750 w 6000750"/>
              <a:gd name="connsiteY3" fmla="*/ 88562 h 531360"/>
              <a:gd name="connsiteX4" fmla="*/ 6000750 w 6000750"/>
              <a:gd name="connsiteY4" fmla="*/ 442798 h 531360"/>
              <a:gd name="connsiteX5" fmla="*/ 5912188 w 6000750"/>
              <a:gd name="connsiteY5" fmla="*/ 531360 h 531360"/>
              <a:gd name="connsiteX6" fmla="*/ 88562 w 6000750"/>
              <a:gd name="connsiteY6" fmla="*/ 531360 h 531360"/>
              <a:gd name="connsiteX7" fmla="*/ 0 w 6000750"/>
              <a:gd name="connsiteY7" fmla="*/ 442798 h 531360"/>
              <a:gd name="connsiteX8" fmla="*/ 0 w 6000750"/>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0" h="531360">
                <a:moveTo>
                  <a:pt x="0" y="88562"/>
                </a:moveTo>
                <a:cubicBezTo>
                  <a:pt x="0" y="39651"/>
                  <a:pt x="39651" y="0"/>
                  <a:pt x="88562" y="0"/>
                </a:cubicBezTo>
                <a:lnTo>
                  <a:pt x="5912188" y="0"/>
                </a:lnTo>
                <a:cubicBezTo>
                  <a:pt x="5961099" y="0"/>
                  <a:pt x="6000750" y="39651"/>
                  <a:pt x="6000750" y="88562"/>
                </a:cubicBezTo>
                <a:lnTo>
                  <a:pt x="6000750" y="442798"/>
                </a:lnTo>
                <a:cubicBezTo>
                  <a:pt x="6000750" y="491709"/>
                  <a:pt x="5961099" y="531360"/>
                  <a:pt x="5912188" y="531360"/>
                </a:cubicBezTo>
                <a:lnTo>
                  <a:pt x="88562" y="531360"/>
                </a:lnTo>
                <a:cubicBezTo>
                  <a:pt x="39651" y="531360"/>
                  <a:pt x="0" y="491709"/>
                  <a:pt x="0" y="442798"/>
                </a:cubicBezTo>
                <a:lnTo>
                  <a:pt x="0" y="88562"/>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lIns="252753" tIns="25939" rIns="252753" bIns="25939" spcCol="1270" anchor="ctr"/>
          <a:lstStyle/>
          <a:p>
            <a:pPr defTabSz="800100">
              <a:lnSpc>
                <a:spcPct val="90000"/>
              </a:lnSpc>
              <a:spcAft>
                <a:spcPct val="35000"/>
              </a:spcAft>
              <a:defRPr/>
            </a:pPr>
            <a:endParaRPr lang="en-US" dirty="0"/>
          </a:p>
          <a:p>
            <a:pPr defTabSz="800100">
              <a:lnSpc>
                <a:spcPct val="90000"/>
              </a:lnSpc>
              <a:spcAft>
                <a:spcPct val="35000"/>
              </a:spcAft>
              <a:defRPr/>
            </a:pPr>
            <a:r>
              <a:rPr lang="en-US" dirty="0"/>
              <a:t>Implement the decision in an efficient, effective, and timely manner </a:t>
            </a:r>
            <a:r>
              <a:rPr lang="ar" dirty="0"/>
              <a:t>تنفيذ القرار بكفاءة وفعالية وفي الوقت المناسب</a:t>
            </a:r>
          </a:p>
          <a:p>
            <a:pPr defTabSz="800100">
              <a:lnSpc>
                <a:spcPct val="90000"/>
              </a:lnSpc>
              <a:spcAft>
                <a:spcPct val="35000"/>
              </a:spcAft>
              <a:defRPr/>
            </a:pPr>
            <a:endParaRPr lang="en-US" dirty="0"/>
          </a:p>
        </p:txBody>
      </p:sp>
      <p:sp>
        <p:nvSpPr>
          <p:cNvPr id="19" name="Freeform 18">
            <a:extLst>
              <a:ext uri="{FF2B5EF4-FFF2-40B4-BE49-F238E27FC236}">
                <a16:creationId xmlns:a16="http://schemas.microsoft.com/office/drawing/2014/main" id="{E165D2B9-C2C1-4DDA-A7D4-E6E116067463}"/>
              </a:ext>
            </a:extLst>
          </p:cNvPr>
          <p:cNvSpPr/>
          <p:nvPr/>
        </p:nvSpPr>
        <p:spPr>
          <a:xfrm>
            <a:off x="152400" y="3962400"/>
            <a:ext cx="8572500" cy="1295400"/>
          </a:xfrm>
          <a:custGeom>
            <a:avLst/>
            <a:gdLst>
              <a:gd name="connsiteX0" fmla="*/ 0 w 8572500"/>
              <a:gd name="connsiteY0" fmla="*/ 0 h 737100"/>
              <a:gd name="connsiteX1" fmla="*/ 8572500 w 8572500"/>
              <a:gd name="connsiteY1" fmla="*/ 0 h 737100"/>
              <a:gd name="connsiteX2" fmla="*/ 8572500 w 8572500"/>
              <a:gd name="connsiteY2" fmla="*/ 737100 h 737100"/>
              <a:gd name="connsiteX3" fmla="*/ 0 w 8572500"/>
              <a:gd name="connsiteY3" fmla="*/ 737100 h 737100"/>
              <a:gd name="connsiteX4" fmla="*/ 0 w 8572500"/>
              <a:gd name="connsiteY4" fmla="*/ 0 h 737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00" h="737100">
                <a:moveTo>
                  <a:pt x="0" y="0"/>
                </a:moveTo>
                <a:lnTo>
                  <a:pt x="8572500" y="0"/>
                </a:lnTo>
                <a:lnTo>
                  <a:pt x="8572500" y="737100"/>
                </a:lnTo>
                <a:lnTo>
                  <a:pt x="0" y="737100"/>
                </a:lnTo>
                <a:lnTo>
                  <a:pt x="0" y="0"/>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665321" tIns="374904" rIns="665321" bIns="128016" spcCol="1270"/>
          <a:lstStyle/>
          <a:p>
            <a:pPr marL="171450" lvl="1" indent="-171450" defTabSz="800100">
              <a:lnSpc>
                <a:spcPct val="90000"/>
              </a:lnSpc>
              <a:spcAft>
                <a:spcPct val="15000"/>
              </a:spcAft>
              <a:buFontTx/>
              <a:buChar char="••"/>
              <a:defRPr/>
            </a:pPr>
            <a:r>
              <a:rPr lang="en-US" dirty="0"/>
              <a:t>Observe impact on the organization and stakeholders </a:t>
            </a:r>
            <a:r>
              <a:rPr lang="ar" dirty="0"/>
              <a:t>مراقبة التأثير على المنظمة وأصحاب المصلحة</a:t>
            </a:r>
          </a:p>
          <a:p>
            <a:pPr marL="171450" lvl="1" indent="-171450" defTabSz="800100">
              <a:lnSpc>
                <a:spcPct val="90000"/>
              </a:lnSpc>
              <a:spcAft>
                <a:spcPct val="15000"/>
              </a:spcAft>
              <a:buFontTx/>
              <a:buChar char="••"/>
              <a:defRPr/>
            </a:pPr>
            <a:endParaRPr lang="en-US" dirty="0"/>
          </a:p>
        </p:txBody>
      </p:sp>
      <p:sp>
        <p:nvSpPr>
          <p:cNvPr id="20" name="Freeform 19">
            <a:extLst>
              <a:ext uri="{FF2B5EF4-FFF2-40B4-BE49-F238E27FC236}">
                <a16:creationId xmlns:a16="http://schemas.microsoft.com/office/drawing/2014/main" id="{7029E260-0914-48BD-9A35-FA55292B55D8}"/>
              </a:ext>
            </a:extLst>
          </p:cNvPr>
          <p:cNvSpPr/>
          <p:nvPr/>
        </p:nvSpPr>
        <p:spPr>
          <a:xfrm>
            <a:off x="762000" y="3581400"/>
            <a:ext cx="6000750" cy="531813"/>
          </a:xfrm>
          <a:custGeom>
            <a:avLst/>
            <a:gdLst>
              <a:gd name="connsiteX0" fmla="*/ 0 w 6000750"/>
              <a:gd name="connsiteY0" fmla="*/ 88562 h 531360"/>
              <a:gd name="connsiteX1" fmla="*/ 88562 w 6000750"/>
              <a:gd name="connsiteY1" fmla="*/ 0 h 531360"/>
              <a:gd name="connsiteX2" fmla="*/ 5912188 w 6000750"/>
              <a:gd name="connsiteY2" fmla="*/ 0 h 531360"/>
              <a:gd name="connsiteX3" fmla="*/ 6000750 w 6000750"/>
              <a:gd name="connsiteY3" fmla="*/ 88562 h 531360"/>
              <a:gd name="connsiteX4" fmla="*/ 6000750 w 6000750"/>
              <a:gd name="connsiteY4" fmla="*/ 442798 h 531360"/>
              <a:gd name="connsiteX5" fmla="*/ 5912188 w 6000750"/>
              <a:gd name="connsiteY5" fmla="*/ 531360 h 531360"/>
              <a:gd name="connsiteX6" fmla="*/ 88562 w 6000750"/>
              <a:gd name="connsiteY6" fmla="*/ 531360 h 531360"/>
              <a:gd name="connsiteX7" fmla="*/ 0 w 6000750"/>
              <a:gd name="connsiteY7" fmla="*/ 442798 h 531360"/>
              <a:gd name="connsiteX8" fmla="*/ 0 w 6000750"/>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0" h="531360">
                <a:moveTo>
                  <a:pt x="0" y="88562"/>
                </a:moveTo>
                <a:cubicBezTo>
                  <a:pt x="0" y="39651"/>
                  <a:pt x="39651" y="0"/>
                  <a:pt x="88562" y="0"/>
                </a:cubicBezTo>
                <a:lnTo>
                  <a:pt x="5912188" y="0"/>
                </a:lnTo>
                <a:cubicBezTo>
                  <a:pt x="5961099" y="0"/>
                  <a:pt x="6000750" y="39651"/>
                  <a:pt x="6000750" y="88562"/>
                </a:cubicBezTo>
                <a:lnTo>
                  <a:pt x="6000750" y="442798"/>
                </a:lnTo>
                <a:cubicBezTo>
                  <a:pt x="6000750" y="491709"/>
                  <a:pt x="5961099" y="531360"/>
                  <a:pt x="5912188" y="531360"/>
                </a:cubicBezTo>
                <a:lnTo>
                  <a:pt x="88562" y="531360"/>
                </a:lnTo>
                <a:cubicBezTo>
                  <a:pt x="39651" y="531360"/>
                  <a:pt x="0" y="491709"/>
                  <a:pt x="0" y="442798"/>
                </a:cubicBezTo>
                <a:lnTo>
                  <a:pt x="0" y="88562"/>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lIns="252753" tIns="25939" rIns="252753" bIns="25939" spcCol="1270" anchor="ctr"/>
          <a:lstStyle/>
          <a:p>
            <a:pPr defTabSz="800100">
              <a:lnSpc>
                <a:spcPct val="90000"/>
              </a:lnSpc>
              <a:spcAft>
                <a:spcPct val="35000"/>
              </a:spcAft>
              <a:defRPr/>
            </a:pPr>
            <a:endParaRPr lang="en-US" dirty="0"/>
          </a:p>
          <a:p>
            <a:pPr defTabSz="800100">
              <a:lnSpc>
                <a:spcPct val="90000"/>
              </a:lnSpc>
              <a:spcAft>
                <a:spcPct val="35000"/>
              </a:spcAft>
              <a:defRPr/>
            </a:pPr>
            <a:r>
              <a:rPr lang="en-US" dirty="0"/>
              <a:t>Evaluate the results </a:t>
            </a:r>
            <a:r>
              <a:rPr lang="ar" dirty="0"/>
              <a:t>تقييم النتائج</a:t>
            </a:r>
          </a:p>
          <a:p>
            <a:pPr defTabSz="800100">
              <a:lnSpc>
                <a:spcPct val="90000"/>
              </a:lnSpc>
              <a:spcAft>
                <a:spcPct val="35000"/>
              </a:spcAft>
              <a:defRPr/>
            </a:pPr>
            <a:endParaRPr lang="en-US" dirty="0"/>
          </a:p>
        </p:txBody>
      </p:sp>
      <p:sp>
        <p:nvSpPr>
          <p:cNvPr id="31755" name="Slide Number Placeholder 4">
            <a:extLst>
              <a:ext uri="{FF2B5EF4-FFF2-40B4-BE49-F238E27FC236}">
                <a16:creationId xmlns:a16="http://schemas.microsoft.com/office/drawing/2014/main" id="{492D5AC3-53D5-49D8-A348-B72A7BC70032}"/>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fld id="{106F800C-C786-4DCA-B81D-4191A48B061E}" type="slidenum">
              <a:rPr lang="en-GB" altLang="en-US">
                <a:solidFill>
                  <a:srgbClr val="000000"/>
                </a:solidFill>
              </a:rPr>
              <a:pPr eaLnBrk="1" hangingPunct="1"/>
              <a:t>35</a:t>
            </a:fld>
            <a:endParaRPr lang="en-GB" altLang="en-US" sz="1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4039975D-516A-4797-95B1-6FA3522E3618}"/>
              </a:ext>
            </a:extLst>
          </p:cNvPr>
          <p:cNvSpPr>
            <a:spLocks noGrp="1"/>
          </p:cNvSpPr>
          <p:nvPr>
            <p:ph type="title"/>
          </p:nvPr>
        </p:nvSpPr>
        <p:spPr/>
        <p:txBody>
          <a:bodyPr/>
          <a:lstStyle/>
          <a:p>
            <a:r>
              <a:rPr lang="en-GB" altLang="en-US" dirty="0"/>
              <a:t>Ethics in Information Technology</a:t>
            </a:r>
            <a:br>
              <a:rPr lang="en-GB" altLang="en-US" dirty="0"/>
            </a:br>
            <a:r>
              <a:rPr lang="ar" altLang="en-US" sz="1600" dirty="0"/>
              <a:t>الأخلاقيات في تكنولوجيا المعلومات</a:t>
            </a:r>
            <a:endParaRPr lang="en-US" altLang="en-US" sz="1600" dirty="0"/>
          </a:p>
        </p:txBody>
      </p:sp>
      <p:sp>
        <p:nvSpPr>
          <p:cNvPr id="34819" name="Content Placeholder 2">
            <a:extLst>
              <a:ext uri="{FF2B5EF4-FFF2-40B4-BE49-F238E27FC236}">
                <a16:creationId xmlns:a16="http://schemas.microsoft.com/office/drawing/2014/main" id="{9B30F25C-0AEF-4D71-8C73-81FEFB84A390}"/>
              </a:ext>
            </a:extLst>
          </p:cNvPr>
          <p:cNvSpPr>
            <a:spLocks noGrp="1"/>
          </p:cNvSpPr>
          <p:nvPr>
            <p:ph idx="1"/>
          </p:nvPr>
        </p:nvSpPr>
        <p:spPr>
          <a:xfrm>
            <a:off x="271145" y="1905000"/>
            <a:ext cx="8572500" cy="4077092"/>
          </a:xfrm>
        </p:spPr>
        <p:txBody>
          <a:bodyPr/>
          <a:lstStyle/>
          <a:p>
            <a:r>
              <a:rPr lang="en-US" altLang="en-US" dirty="0"/>
              <a:t>Concerns about the ethical use of information technology </a:t>
            </a:r>
            <a:r>
              <a:rPr lang="ar" altLang="en-US" sz="1600" dirty="0"/>
              <a:t>المخاوف بشأن الاستخدام الأخلاقي لتكنولوجيا المعلومات</a:t>
            </a:r>
          </a:p>
          <a:p>
            <a:endParaRPr lang="en-US" altLang="en-US" dirty="0"/>
          </a:p>
          <a:p>
            <a:pPr lvl="1"/>
            <a:r>
              <a:rPr lang="en-US" altLang="en-US" dirty="0"/>
              <a:t>E-mail and Internet access monitoring at work </a:t>
            </a:r>
            <a:r>
              <a:rPr lang="ar" altLang="en-US" sz="1600" dirty="0"/>
              <a:t>مراقبة البريد الإلكتروني والإنترنت في العمل</a:t>
            </a:r>
          </a:p>
          <a:p>
            <a:pPr lvl="1"/>
            <a:r>
              <a:rPr lang="en-US" altLang="en-US" dirty="0"/>
              <a:t>Downloading in violation of copyright laws</a:t>
            </a:r>
            <a:r>
              <a:rPr lang="ar-SA" altLang="en-US" dirty="0"/>
              <a:t> </a:t>
            </a:r>
            <a:r>
              <a:rPr lang="ar" altLang="en-US" sz="1600" dirty="0"/>
              <a:t>انتهاك لقوانين حقوق</a:t>
            </a:r>
            <a:r>
              <a:rPr lang="ar" altLang="en-US" dirty="0"/>
              <a:t> </a:t>
            </a:r>
            <a:r>
              <a:rPr lang="ar" altLang="en-US" sz="1600" dirty="0"/>
              <a:t>الطبع</a:t>
            </a:r>
            <a:r>
              <a:rPr lang="ar" altLang="en-US" dirty="0"/>
              <a:t> </a:t>
            </a:r>
            <a:r>
              <a:rPr lang="ar" altLang="en-US" sz="1600" dirty="0"/>
              <a:t>والنشر</a:t>
            </a:r>
            <a:r>
              <a:rPr lang="ar-SA" altLang="en-US" sz="1600" dirty="0"/>
              <a:t>أثناء التنزيل</a:t>
            </a:r>
            <a:endParaRPr lang="ar" altLang="en-US" sz="1600" dirty="0"/>
          </a:p>
          <a:p>
            <a:endParaRPr lang="en-US" altLang="en-US" dirty="0"/>
          </a:p>
        </p:txBody>
      </p:sp>
      <p:sp>
        <p:nvSpPr>
          <p:cNvPr id="34820" name="Slide Number Placeholder 4">
            <a:extLst>
              <a:ext uri="{FF2B5EF4-FFF2-40B4-BE49-F238E27FC236}">
                <a16:creationId xmlns:a16="http://schemas.microsoft.com/office/drawing/2014/main" id="{4CA19AFF-15C4-4159-BE40-03B445E51BC6}"/>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EDF8EAA4-35DE-4DE1-8088-3BD94663B0E1}" type="slidenum">
              <a:rPr lang="en-GB" altLang="en-US">
                <a:solidFill>
                  <a:srgbClr val="000000"/>
                </a:solidFill>
              </a:rPr>
              <a:pPr eaLnBrk="1" hangingPunct="1">
                <a:buClr>
                  <a:srgbClr val="000000"/>
                </a:buClr>
                <a:buFont typeface="Arial" panose="020B0604020202020204" pitchFamily="34" charset="0"/>
                <a:buNone/>
              </a:pPr>
              <a:t>36</a:t>
            </a:fld>
            <a:endParaRPr lang="en-GB" altLang="en-US" sz="180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4039975D-516A-4797-95B1-6FA3522E3618}"/>
              </a:ext>
            </a:extLst>
          </p:cNvPr>
          <p:cNvSpPr>
            <a:spLocks noGrp="1"/>
          </p:cNvSpPr>
          <p:nvPr>
            <p:ph type="title"/>
          </p:nvPr>
        </p:nvSpPr>
        <p:spPr/>
        <p:txBody>
          <a:bodyPr/>
          <a:lstStyle/>
          <a:p>
            <a:r>
              <a:rPr lang="en-GB" altLang="en-US" dirty="0"/>
              <a:t>Ethics in Information Technology</a:t>
            </a:r>
            <a:br>
              <a:rPr lang="en-GB" altLang="en-US" dirty="0"/>
            </a:br>
            <a:r>
              <a:rPr lang="ar" altLang="en-US" sz="1600" dirty="0"/>
              <a:t>الأخلاقيات في تكنولوجيا المعلومات</a:t>
            </a:r>
            <a:endParaRPr lang="en-US" altLang="en-US" sz="1600" dirty="0"/>
          </a:p>
        </p:txBody>
      </p:sp>
      <p:sp>
        <p:nvSpPr>
          <p:cNvPr id="34819" name="Content Placeholder 2">
            <a:extLst>
              <a:ext uri="{FF2B5EF4-FFF2-40B4-BE49-F238E27FC236}">
                <a16:creationId xmlns:a16="http://schemas.microsoft.com/office/drawing/2014/main" id="{9B30F25C-0AEF-4D71-8C73-81FEFB84A390}"/>
              </a:ext>
            </a:extLst>
          </p:cNvPr>
          <p:cNvSpPr>
            <a:spLocks noGrp="1"/>
          </p:cNvSpPr>
          <p:nvPr>
            <p:ph idx="1"/>
          </p:nvPr>
        </p:nvSpPr>
        <p:spPr>
          <a:xfrm>
            <a:off x="228600" y="1676400"/>
            <a:ext cx="8572500" cy="4077092"/>
          </a:xfrm>
        </p:spPr>
        <p:txBody>
          <a:bodyPr/>
          <a:lstStyle/>
          <a:p>
            <a:r>
              <a:rPr lang="en-US" altLang="en-US" dirty="0"/>
              <a:t>Concerns about the ethical use of information technology </a:t>
            </a:r>
            <a:r>
              <a:rPr lang="ar" altLang="en-US" sz="1600" dirty="0"/>
              <a:t>المخاوف بشأن الاستخدام الأخلاقي لتكنولوجيا المعلومات</a:t>
            </a:r>
            <a:endParaRPr lang="en-US" altLang="en-US" sz="1600" dirty="0"/>
          </a:p>
          <a:p>
            <a:endParaRPr lang="en-US" altLang="en-US" sz="1600" dirty="0"/>
          </a:p>
          <a:p>
            <a:pPr lvl="1"/>
            <a:r>
              <a:rPr lang="en-US" altLang="en-US" dirty="0"/>
              <a:t>Identify theft by hackers </a:t>
            </a:r>
            <a:r>
              <a:rPr lang="ar" altLang="en-US" sz="1600" dirty="0"/>
              <a:t>التعرف على السرقة من قبل المتسللين</a:t>
            </a:r>
          </a:p>
          <a:p>
            <a:pPr lvl="1"/>
            <a:r>
              <a:rPr lang="en-US" altLang="en-US" dirty="0"/>
              <a:t>Plagiarism by students </a:t>
            </a:r>
            <a:r>
              <a:rPr lang="ar" altLang="en-US" sz="1600" dirty="0"/>
              <a:t>السرقة الأدبية من قبل الطلاب</a:t>
            </a:r>
          </a:p>
          <a:p>
            <a:pPr lvl="1"/>
            <a:r>
              <a:rPr lang="en-US" altLang="en-US" dirty="0"/>
              <a:t>Cookies and spyware to track a site’s visitors’ hard drives</a:t>
            </a:r>
          </a:p>
          <a:p>
            <a:pPr marL="411162" lvl="1" indent="0">
              <a:buNone/>
            </a:pPr>
            <a:r>
              <a:rPr lang="ar" altLang="en-US" sz="1600" dirty="0"/>
              <a:t>ملفات تعريف الارتباط وبرامج التجسس لتتبع محركات الأقراص الثابتة الخاصة بزوار الموقع</a:t>
            </a:r>
          </a:p>
          <a:p>
            <a:pPr lvl="1"/>
            <a:endParaRPr lang="en-US" altLang="en-US" dirty="0"/>
          </a:p>
          <a:p>
            <a:endParaRPr lang="en-US" altLang="en-US" dirty="0"/>
          </a:p>
        </p:txBody>
      </p:sp>
      <p:sp>
        <p:nvSpPr>
          <p:cNvPr id="34820" name="Slide Number Placeholder 4">
            <a:extLst>
              <a:ext uri="{FF2B5EF4-FFF2-40B4-BE49-F238E27FC236}">
                <a16:creationId xmlns:a16="http://schemas.microsoft.com/office/drawing/2014/main" id="{4CA19AFF-15C4-4159-BE40-03B445E51BC6}"/>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EDF8EAA4-35DE-4DE1-8088-3BD94663B0E1}" type="slidenum">
              <a:rPr lang="en-GB" altLang="en-US">
                <a:solidFill>
                  <a:srgbClr val="000000"/>
                </a:solidFill>
              </a:rPr>
              <a:pPr eaLnBrk="1" hangingPunct="1">
                <a:buClr>
                  <a:srgbClr val="000000"/>
                </a:buClr>
                <a:buFont typeface="Arial" panose="020B0604020202020204" pitchFamily="34" charset="0"/>
                <a:buNone/>
              </a:pPr>
              <a:t>37</a:t>
            </a:fld>
            <a:endParaRPr lang="en-GB" altLang="en-US" sz="1800">
              <a:solidFill>
                <a:srgbClr val="000000"/>
              </a:solidFill>
            </a:endParaRPr>
          </a:p>
        </p:txBody>
      </p:sp>
    </p:spTree>
    <p:extLst>
      <p:ext uri="{BB962C8B-B14F-4D97-AF65-F5344CB8AC3E}">
        <p14:creationId xmlns:p14="http://schemas.microsoft.com/office/powerpoint/2010/main" val="21650728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CD37616C-5A0F-46F9-BD52-4A4FA0F00F13}"/>
              </a:ext>
            </a:extLst>
          </p:cNvPr>
          <p:cNvSpPr>
            <a:spLocks noGrp="1" noChangeArrowheads="1"/>
          </p:cNvSpPr>
          <p:nvPr>
            <p:ph type="title"/>
          </p:nvPr>
        </p:nvSpPr>
        <p:spPr/>
        <p:txBody>
          <a:bodyPr/>
          <a:lstStyle/>
          <a:p>
            <a:r>
              <a:rPr lang="en-GB" altLang="en-US" dirty="0"/>
              <a:t>Ethics in Information Technology</a:t>
            </a:r>
            <a:br>
              <a:rPr lang="en-GB" altLang="en-US" dirty="0"/>
            </a:br>
            <a:r>
              <a:rPr lang="ar" altLang="en-US" sz="1600" dirty="0"/>
              <a:t>الأخلاقيات في تكنولوجيا المعلومات</a:t>
            </a:r>
            <a:endParaRPr lang="en-GB" altLang="en-US" sz="1600" dirty="0"/>
          </a:p>
        </p:txBody>
      </p:sp>
      <p:sp>
        <p:nvSpPr>
          <p:cNvPr id="35843" name="Rectangle 2">
            <a:extLst>
              <a:ext uri="{FF2B5EF4-FFF2-40B4-BE49-F238E27FC236}">
                <a16:creationId xmlns:a16="http://schemas.microsoft.com/office/drawing/2014/main" id="{B06F262F-8E42-4A25-B56E-8C12E2CC2316}"/>
              </a:ext>
            </a:extLst>
          </p:cNvPr>
          <p:cNvSpPr>
            <a:spLocks noGrp="1" noChangeArrowheads="1"/>
          </p:cNvSpPr>
          <p:nvPr>
            <p:ph idx="1"/>
          </p:nvPr>
        </p:nvSpPr>
        <p:spPr/>
        <p:txBody>
          <a:bodyPr/>
          <a:lstStyle/>
          <a:p>
            <a:r>
              <a:rPr lang="en-US" altLang="en-US" dirty="0"/>
              <a:t>Requires managers to assume greater responsibility for ethical decisions by:</a:t>
            </a:r>
          </a:p>
          <a:p>
            <a:pPr marL="109537" indent="0">
              <a:buNone/>
            </a:pPr>
            <a:r>
              <a:rPr lang="ar" altLang="en-US" sz="1600" dirty="0"/>
              <a:t>يتطلب من المديرين تحمل مسؤولية أكبر عن القرارات الأخلاقية من خلال:</a:t>
            </a:r>
            <a:endParaRPr lang="en-US" altLang="en-US" sz="1600" dirty="0"/>
          </a:p>
          <a:p>
            <a:pPr marL="109537" indent="0">
              <a:buNone/>
            </a:pPr>
            <a:endParaRPr lang="ar" altLang="en-US" sz="1600" dirty="0"/>
          </a:p>
          <a:p>
            <a:pPr lvl="1"/>
            <a:r>
              <a:rPr lang="en-US" altLang="en-US" dirty="0"/>
              <a:t>Making broad-minded, objective decisions based on technical savvy, business know-how, and a sense of ethics</a:t>
            </a:r>
          </a:p>
          <a:p>
            <a:pPr marL="411162" lvl="1" indent="0">
              <a:buNone/>
            </a:pPr>
            <a:r>
              <a:rPr lang="ar" altLang="en-US" sz="1600" dirty="0"/>
              <a:t>اتخاذ قرارات موضوعية وواسعة الأفق بناءً على الذكاء الفني والمعرفة التجارية والشعور بالأخلاق</a:t>
            </a:r>
          </a:p>
          <a:p>
            <a:pPr lvl="1"/>
            <a:r>
              <a:rPr lang="en-US" altLang="en-US" dirty="0"/>
              <a:t>Creating a working environment in which ethical dilemmas can be discussed openly, objectively, and constructively</a:t>
            </a:r>
          </a:p>
          <a:p>
            <a:pPr marL="411162" lvl="1" indent="0">
              <a:buNone/>
            </a:pPr>
            <a:r>
              <a:rPr lang="ar" altLang="en-US" sz="1600" dirty="0"/>
              <a:t>خلق بيئة عمل يمكن فيها مناقشة المعضلات الأخلاقية بشكل مفتوح وموضوعي وبناء</a:t>
            </a:r>
          </a:p>
          <a:p>
            <a:pPr lvl="1"/>
            <a:endParaRPr lang="en-US" altLang="en-US" dirty="0"/>
          </a:p>
        </p:txBody>
      </p:sp>
      <p:sp>
        <p:nvSpPr>
          <p:cNvPr id="35844" name="Slide Number Placeholder 4">
            <a:extLst>
              <a:ext uri="{FF2B5EF4-FFF2-40B4-BE49-F238E27FC236}">
                <a16:creationId xmlns:a16="http://schemas.microsoft.com/office/drawing/2014/main" id="{ECC466A6-34AE-4ED7-9216-141D721E829E}"/>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1D1E17EF-CC9E-4BBC-8DB4-0DB387E17024}" type="slidenum">
              <a:rPr lang="en-GB" altLang="en-US">
                <a:solidFill>
                  <a:srgbClr val="000000"/>
                </a:solidFill>
              </a:rPr>
              <a:pPr eaLnBrk="1" hangingPunct="1">
                <a:buClr>
                  <a:srgbClr val="000000"/>
                </a:buClr>
                <a:buFont typeface="Arial" panose="020B0604020202020204" pitchFamily="34" charset="0"/>
                <a:buNone/>
              </a:pPr>
              <a:t>38</a:t>
            </a:fld>
            <a:endParaRPr lang="en-GB" altLang="en-US">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9051A1C-59E1-4854-A5F0-00E6F7A11406}"/>
              </a:ext>
            </a:extLst>
          </p:cNvPr>
          <p:cNvSpPr>
            <a:spLocks noGrp="1"/>
          </p:cNvSpPr>
          <p:nvPr>
            <p:ph type="title"/>
          </p:nvPr>
        </p:nvSpPr>
        <p:spPr/>
        <p:txBody>
          <a:bodyPr/>
          <a:lstStyle/>
          <a:p>
            <a:r>
              <a:rPr lang="en-US" altLang="en-US" dirty="0"/>
              <a:t>Ethics</a:t>
            </a:r>
          </a:p>
        </p:txBody>
      </p:sp>
      <p:sp>
        <p:nvSpPr>
          <p:cNvPr id="5" name="Freeform 4">
            <a:extLst>
              <a:ext uri="{FF2B5EF4-FFF2-40B4-BE49-F238E27FC236}">
                <a16:creationId xmlns:a16="http://schemas.microsoft.com/office/drawing/2014/main" id="{373B62F1-D4B4-4196-B08C-414BABE40D4D}"/>
              </a:ext>
            </a:extLst>
          </p:cNvPr>
          <p:cNvSpPr/>
          <p:nvPr/>
        </p:nvSpPr>
        <p:spPr>
          <a:xfrm>
            <a:off x="304800" y="1985963"/>
            <a:ext cx="8686800" cy="1154112"/>
          </a:xfrm>
          <a:custGeom>
            <a:avLst/>
            <a:gdLst>
              <a:gd name="connsiteX0" fmla="*/ 0 w 8572500"/>
              <a:gd name="connsiteY0" fmla="*/ 0 h 937125"/>
              <a:gd name="connsiteX1" fmla="*/ 8572500 w 8572500"/>
              <a:gd name="connsiteY1" fmla="*/ 0 h 937125"/>
              <a:gd name="connsiteX2" fmla="*/ 8572500 w 8572500"/>
              <a:gd name="connsiteY2" fmla="*/ 937125 h 937125"/>
              <a:gd name="connsiteX3" fmla="*/ 0 w 8572500"/>
              <a:gd name="connsiteY3" fmla="*/ 937125 h 937125"/>
              <a:gd name="connsiteX4" fmla="*/ 0 w 8572500"/>
              <a:gd name="connsiteY4" fmla="*/ 0 h 93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00" h="937125">
                <a:moveTo>
                  <a:pt x="0" y="0"/>
                </a:moveTo>
                <a:lnTo>
                  <a:pt x="8572500" y="0"/>
                </a:lnTo>
                <a:lnTo>
                  <a:pt x="8572500" y="937125"/>
                </a:lnTo>
                <a:lnTo>
                  <a:pt x="0" y="937125"/>
                </a:lnTo>
                <a:lnTo>
                  <a:pt x="0" y="0"/>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665321" tIns="354076" rIns="665321" bIns="120904" spcCol="1270"/>
          <a:lstStyle/>
          <a:p>
            <a:pPr marL="171450" lvl="1" indent="-171450" defTabSz="755650">
              <a:lnSpc>
                <a:spcPct val="90000"/>
              </a:lnSpc>
              <a:spcAft>
                <a:spcPct val="15000"/>
              </a:spcAft>
              <a:buFontTx/>
              <a:buChar char="••"/>
              <a:defRPr/>
            </a:pPr>
            <a:r>
              <a:rPr lang="en-US" sz="1700" b="1" dirty="0"/>
              <a:t>Moral code</a:t>
            </a:r>
            <a:r>
              <a:rPr lang="en-US" sz="1700" dirty="0"/>
              <a:t>: Statements about how people should behave within a society</a:t>
            </a:r>
          </a:p>
        </p:txBody>
      </p:sp>
      <p:sp>
        <p:nvSpPr>
          <p:cNvPr id="6" name="Freeform 5">
            <a:extLst>
              <a:ext uri="{FF2B5EF4-FFF2-40B4-BE49-F238E27FC236}">
                <a16:creationId xmlns:a16="http://schemas.microsoft.com/office/drawing/2014/main" id="{4DB01D51-F96A-4504-B48B-2938C8DD3835}"/>
              </a:ext>
            </a:extLst>
          </p:cNvPr>
          <p:cNvSpPr/>
          <p:nvPr/>
        </p:nvSpPr>
        <p:spPr>
          <a:xfrm>
            <a:off x="739775" y="1676400"/>
            <a:ext cx="6080125" cy="617538"/>
          </a:xfrm>
          <a:custGeom>
            <a:avLst/>
            <a:gdLst>
              <a:gd name="connsiteX0" fmla="*/ 0 w 6000750"/>
              <a:gd name="connsiteY0" fmla="*/ 83642 h 501840"/>
              <a:gd name="connsiteX1" fmla="*/ 83642 w 6000750"/>
              <a:gd name="connsiteY1" fmla="*/ 0 h 501840"/>
              <a:gd name="connsiteX2" fmla="*/ 5917108 w 6000750"/>
              <a:gd name="connsiteY2" fmla="*/ 0 h 501840"/>
              <a:gd name="connsiteX3" fmla="*/ 6000750 w 6000750"/>
              <a:gd name="connsiteY3" fmla="*/ 83642 h 501840"/>
              <a:gd name="connsiteX4" fmla="*/ 6000750 w 6000750"/>
              <a:gd name="connsiteY4" fmla="*/ 418198 h 501840"/>
              <a:gd name="connsiteX5" fmla="*/ 5917108 w 6000750"/>
              <a:gd name="connsiteY5" fmla="*/ 501840 h 501840"/>
              <a:gd name="connsiteX6" fmla="*/ 83642 w 6000750"/>
              <a:gd name="connsiteY6" fmla="*/ 501840 h 501840"/>
              <a:gd name="connsiteX7" fmla="*/ 0 w 6000750"/>
              <a:gd name="connsiteY7" fmla="*/ 418198 h 501840"/>
              <a:gd name="connsiteX8" fmla="*/ 0 w 6000750"/>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0" h="501840">
                <a:moveTo>
                  <a:pt x="0" y="83642"/>
                </a:moveTo>
                <a:cubicBezTo>
                  <a:pt x="0" y="37448"/>
                  <a:pt x="37448" y="0"/>
                  <a:pt x="83642" y="0"/>
                </a:cubicBezTo>
                <a:lnTo>
                  <a:pt x="5917108" y="0"/>
                </a:lnTo>
                <a:cubicBezTo>
                  <a:pt x="5963302" y="0"/>
                  <a:pt x="6000750" y="37448"/>
                  <a:pt x="6000750" y="83642"/>
                </a:cubicBezTo>
                <a:lnTo>
                  <a:pt x="6000750" y="418198"/>
                </a:lnTo>
                <a:cubicBezTo>
                  <a:pt x="6000750" y="464392"/>
                  <a:pt x="5963302" y="501840"/>
                  <a:pt x="5917108"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lIns="251312" tIns="24498" rIns="251312" bIns="24498" spcCol="1270" anchor="ctr"/>
          <a:lstStyle/>
          <a:p>
            <a:pPr defTabSz="755650">
              <a:lnSpc>
                <a:spcPct val="90000"/>
              </a:lnSpc>
              <a:spcAft>
                <a:spcPct val="35000"/>
              </a:spcAft>
              <a:defRPr/>
            </a:pPr>
            <a:r>
              <a:rPr lang="en-US" sz="1700" dirty="0"/>
              <a:t>Set of beliefs about right and wrong behavior within a society</a:t>
            </a:r>
          </a:p>
        </p:txBody>
      </p:sp>
      <p:sp>
        <p:nvSpPr>
          <p:cNvPr id="7" name="Freeform 6">
            <a:extLst>
              <a:ext uri="{FF2B5EF4-FFF2-40B4-BE49-F238E27FC236}">
                <a16:creationId xmlns:a16="http://schemas.microsoft.com/office/drawing/2014/main" id="{C1D6EAD5-ECD2-4FE7-B58A-F311703B0357}"/>
              </a:ext>
            </a:extLst>
          </p:cNvPr>
          <p:cNvSpPr/>
          <p:nvPr/>
        </p:nvSpPr>
        <p:spPr>
          <a:xfrm>
            <a:off x="304800" y="3560763"/>
            <a:ext cx="8686800" cy="1154112"/>
          </a:xfrm>
          <a:custGeom>
            <a:avLst/>
            <a:gdLst>
              <a:gd name="connsiteX0" fmla="*/ 0 w 8572500"/>
              <a:gd name="connsiteY0" fmla="*/ 0 h 937125"/>
              <a:gd name="connsiteX1" fmla="*/ 8572500 w 8572500"/>
              <a:gd name="connsiteY1" fmla="*/ 0 h 937125"/>
              <a:gd name="connsiteX2" fmla="*/ 8572500 w 8572500"/>
              <a:gd name="connsiteY2" fmla="*/ 937125 h 937125"/>
              <a:gd name="connsiteX3" fmla="*/ 0 w 8572500"/>
              <a:gd name="connsiteY3" fmla="*/ 937125 h 937125"/>
              <a:gd name="connsiteX4" fmla="*/ 0 w 8572500"/>
              <a:gd name="connsiteY4" fmla="*/ 0 h 93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00" h="937125">
                <a:moveTo>
                  <a:pt x="0" y="0"/>
                </a:moveTo>
                <a:lnTo>
                  <a:pt x="8572500" y="0"/>
                </a:lnTo>
                <a:lnTo>
                  <a:pt x="8572500" y="937125"/>
                </a:lnTo>
                <a:lnTo>
                  <a:pt x="0" y="937125"/>
                </a:lnTo>
                <a:lnTo>
                  <a:pt x="0" y="0"/>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665321" tIns="354076" rIns="665321" bIns="120904" spcCol="1270"/>
          <a:lstStyle/>
          <a:p>
            <a:pPr marL="0" lvl="1" defTabSz="755650">
              <a:lnSpc>
                <a:spcPct val="90000"/>
              </a:lnSpc>
              <a:spcAft>
                <a:spcPct val="15000"/>
              </a:spcAft>
              <a:defRPr/>
            </a:pPr>
            <a:r>
              <a:rPr lang="ar" sz="1700" b="1" dirty="0"/>
              <a:t>القانون الأخلاقي </a:t>
            </a:r>
            <a:r>
              <a:rPr lang="ar" sz="1700" dirty="0"/>
              <a:t>: بيانات حول كيفية تصرف الناس داخل المجتمع</a:t>
            </a:r>
          </a:p>
          <a:p>
            <a:pPr marL="171450" lvl="1" indent="-171450" defTabSz="755650">
              <a:lnSpc>
                <a:spcPct val="90000"/>
              </a:lnSpc>
              <a:spcAft>
                <a:spcPct val="15000"/>
              </a:spcAft>
              <a:buFontTx/>
              <a:buChar char="••"/>
              <a:defRPr/>
            </a:pPr>
            <a:endParaRPr lang="en-US" sz="1700" dirty="0"/>
          </a:p>
        </p:txBody>
      </p:sp>
      <p:sp>
        <p:nvSpPr>
          <p:cNvPr id="8" name="Freeform 7">
            <a:extLst>
              <a:ext uri="{FF2B5EF4-FFF2-40B4-BE49-F238E27FC236}">
                <a16:creationId xmlns:a16="http://schemas.microsoft.com/office/drawing/2014/main" id="{5E358AC6-196B-4FC8-B528-8D2CE57A4560}"/>
              </a:ext>
            </a:extLst>
          </p:cNvPr>
          <p:cNvSpPr/>
          <p:nvPr/>
        </p:nvSpPr>
        <p:spPr>
          <a:xfrm>
            <a:off x="739775" y="3252788"/>
            <a:ext cx="6080125" cy="617537"/>
          </a:xfrm>
          <a:custGeom>
            <a:avLst/>
            <a:gdLst>
              <a:gd name="connsiteX0" fmla="*/ 0 w 6000750"/>
              <a:gd name="connsiteY0" fmla="*/ 83642 h 501840"/>
              <a:gd name="connsiteX1" fmla="*/ 83642 w 6000750"/>
              <a:gd name="connsiteY1" fmla="*/ 0 h 501840"/>
              <a:gd name="connsiteX2" fmla="*/ 5917108 w 6000750"/>
              <a:gd name="connsiteY2" fmla="*/ 0 h 501840"/>
              <a:gd name="connsiteX3" fmla="*/ 6000750 w 6000750"/>
              <a:gd name="connsiteY3" fmla="*/ 83642 h 501840"/>
              <a:gd name="connsiteX4" fmla="*/ 6000750 w 6000750"/>
              <a:gd name="connsiteY4" fmla="*/ 418198 h 501840"/>
              <a:gd name="connsiteX5" fmla="*/ 5917108 w 6000750"/>
              <a:gd name="connsiteY5" fmla="*/ 501840 h 501840"/>
              <a:gd name="connsiteX6" fmla="*/ 83642 w 6000750"/>
              <a:gd name="connsiteY6" fmla="*/ 501840 h 501840"/>
              <a:gd name="connsiteX7" fmla="*/ 0 w 6000750"/>
              <a:gd name="connsiteY7" fmla="*/ 418198 h 501840"/>
              <a:gd name="connsiteX8" fmla="*/ 0 w 6000750"/>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0" h="501840">
                <a:moveTo>
                  <a:pt x="0" y="83642"/>
                </a:moveTo>
                <a:cubicBezTo>
                  <a:pt x="0" y="37448"/>
                  <a:pt x="37448" y="0"/>
                  <a:pt x="83642" y="0"/>
                </a:cubicBezTo>
                <a:lnTo>
                  <a:pt x="5917108" y="0"/>
                </a:lnTo>
                <a:cubicBezTo>
                  <a:pt x="5963302" y="0"/>
                  <a:pt x="6000750" y="37448"/>
                  <a:pt x="6000750" y="83642"/>
                </a:cubicBezTo>
                <a:lnTo>
                  <a:pt x="6000750" y="418198"/>
                </a:lnTo>
                <a:cubicBezTo>
                  <a:pt x="6000750" y="464392"/>
                  <a:pt x="5963302" y="501840"/>
                  <a:pt x="5917108"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lIns="251312" tIns="24498" rIns="251312" bIns="24498" spcCol="1270" anchor="ctr"/>
          <a:lstStyle/>
          <a:p>
            <a:pPr algn="r" defTabSz="755650">
              <a:lnSpc>
                <a:spcPct val="90000"/>
              </a:lnSpc>
              <a:spcAft>
                <a:spcPct val="35000"/>
              </a:spcAft>
              <a:defRPr/>
            </a:pPr>
            <a:r>
              <a:rPr lang="ar" sz="1700" dirty="0"/>
              <a:t>مجموعة من المعتقدات حول السلوك الصحيح والخاطئ داخل المجتمع</a:t>
            </a:r>
          </a:p>
          <a:p>
            <a:pPr algn="r" defTabSz="755650">
              <a:lnSpc>
                <a:spcPct val="90000"/>
              </a:lnSpc>
              <a:spcAft>
                <a:spcPct val="35000"/>
              </a:spcAft>
              <a:defRPr/>
            </a:pPr>
            <a:endParaRPr lang="en-US" sz="1700" dirty="0"/>
          </a:p>
        </p:txBody>
      </p:sp>
      <p:sp>
        <p:nvSpPr>
          <p:cNvPr id="12297" name="Slide Number Placeholder 4">
            <a:extLst>
              <a:ext uri="{FF2B5EF4-FFF2-40B4-BE49-F238E27FC236}">
                <a16:creationId xmlns:a16="http://schemas.microsoft.com/office/drawing/2014/main" id="{94CFE380-33A2-4F7E-A352-F9CFE26E3D69}"/>
              </a:ext>
            </a:extLst>
          </p:cNvPr>
          <p:cNvSpPr>
            <a:spLocks noGrp="1"/>
          </p:cNvSpPr>
          <p:nvPr>
            <p:ph type="sldNum" sz="quarter" idx="10"/>
          </p:nvPr>
        </p:nvSpPr>
        <p:spPr bwMode="auto">
          <a:xfrm>
            <a:off x="8686800" y="6400800"/>
            <a:ext cx="4572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61B4605E-92F8-47E9-8E1C-791550B42416}" type="slidenum">
              <a:rPr lang="en-GB" altLang="en-US">
                <a:solidFill>
                  <a:srgbClr val="000000"/>
                </a:solidFill>
              </a:rPr>
              <a:pPr eaLnBrk="1" hangingPunct="1">
                <a:buClr>
                  <a:srgbClr val="000000"/>
                </a:buClr>
                <a:buFont typeface="Arial" panose="020B0604020202020204" pitchFamily="34" charset="0"/>
                <a:buNone/>
              </a:pPr>
              <a:t>4</a:t>
            </a:fld>
            <a:endParaRPr lang="en-GB" altLang="en-US" sz="1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nodeType="afterGroup">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9051A1C-59E1-4854-A5F0-00E6F7A11406}"/>
              </a:ext>
            </a:extLst>
          </p:cNvPr>
          <p:cNvSpPr>
            <a:spLocks noGrp="1"/>
          </p:cNvSpPr>
          <p:nvPr>
            <p:ph type="title"/>
          </p:nvPr>
        </p:nvSpPr>
        <p:spPr/>
        <p:txBody>
          <a:bodyPr/>
          <a:lstStyle/>
          <a:p>
            <a:r>
              <a:rPr lang="en-US" altLang="en-US" dirty="0"/>
              <a:t>Ethics</a:t>
            </a:r>
          </a:p>
        </p:txBody>
      </p:sp>
      <p:sp>
        <p:nvSpPr>
          <p:cNvPr id="5" name="Freeform 4">
            <a:extLst>
              <a:ext uri="{FF2B5EF4-FFF2-40B4-BE49-F238E27FC236}">
                <a16:creationId xmlns:a16="http://schemas.microsoft.com/office/drawing/2014/main" id="{373B62F1-D4B4-4196-B08C-414BABE40D4D}"/>
              </a:ext>
            </a:extLst>
          </p:cNvPr>
          <p:cNvSpPr/>
          <p:nvPr/>
        </p:nvSpPr>
        <p:spPr>
          <a:xfrm>
            <a:off x="304800" y="1985963"/>
            <a:ext cx="8686800" cy="1154112"/>
          </a:xfrm>
          <a:custGeom>
            <a:avLst/>
            <a:gdLst>
              <a:gd name="connsiteX0" fmla="*/ 0 w 8572500"/>
              <a:gd name="connsiteY0" fmla="*/ 0 h 937125"/>
              <a:gd name="connsiteX1" fmla="*/ 8572500 w 8572500"/>
              <a:gd name="connsiteY1" fmla="*/ 0 h 937125"/>
              <a:gd name="connsiteX2" fmla="*/ 8572500 w 8572500"/>
              <a:gd name="connsiteY2" fmla="*/ 937125 h 937125"/>
              <a:gd name="connsiteX3" fmla="*/ 0 w 8572500"/>
              <a:gd name="connsiteY3" fmla="*/ 937125 h 937125"/>
              <a:gd name="connsiteX4" fmla="*/ 0 w 8572500"/>
              <a:gd name="connsiteY4" fmla="*/ 0 h 93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00" h="937125">
                <a:moveTo>
                  <a:pt x="0" y="0"/>
                </a:moveTo>
                <a:lnTo>
                  <a:pt x="8572500" y="0"/>
                </a:lnTo>
                <a:lnTo>
                  <a:pt x="8572500" y="937125"/>
                </a:lnTo>
                <a:lnTo>
                  <a:pt x="0" y="937125"/>
                </a:lnTo>
                <a:lnTo>
                  <a:pt x="0" y="0"/>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665321" tIns="354076" rIns="665321" bIns="120904" spcCol="1270"/>
          <a:lstStyle/>
          <a:p>
            <a:pPr marL="171450" lvl="1" indent="-171450" defTabSz="755650">
              <a:lnSpc>
                <a:spcPct val="90000"/>
              </a:lnSpc>
              <a:spcAft>
                <a:spcPct val="15000"/>
              </a:spcAft>
              <a:buFontTx/>
              <a:buChar char="••"/>
              <a:defRPr/>
            </a:pPr>
            <a:r>
              <a:rPr lang="en-US" sz="1700" dirty="0"/>
              <a:t>Vary by age, culture, ethnicity, religion, life-experiences, education, and gender</a:t>
            </a:r>
          </a:p>
        </p:txBody>
      </p:sp>
      <p:sp>
        <p:nvSpPr>
          <p:cNvPr id="6" name="Freeform 5">
            <a:extLst>
              <a:ext uri="{FF2B5EF4-FFF2-40B4-BE49-F238E27FC236}">
                <a16:creationId xmlns:a16="http://schemas.microsoft.com/office/drawing/2014/main" id="{4DB01D51-F96A-4504-B48B-2938C8DD3835}"/>
              </a:ext>
            </a:extLst>
          </p:cNvPr>
          <p:cNvSpPr/>
          <p:nvPr/>
        </p:nvSpPr>
        <p:spPr>
          <a:xfrm>
            <a:off x="739775" y="1676400"/>
            <a:ext cx="6080125" cy="617538"/>
          </a:xfrm>
          <a:custGeom>
            <a:avLst/>
            <a:gdLst>
              <a:gd name="connsiteX0" fmla="*/ 0 w 6000750"/>
              <a:gd name="connsiteY0" fmla="*/ 83642 h 501840"/>
              <a:gd name="connsiteX1" fmla="*/ 83642 w 6000750"/>
              <a:gd name="connsiteY1" fmla="*/ 0 h 501840"/>
              <a:gd name="connsiteX2" fmla="*/ 5917108 w 6000750"/>
              <a:gd name="connsiteY2" fmla="*/ 0 h 501840"/>
              <a:gd name="connsiteX3" fmla="*/ 6000750 w 6000750"/>
              <a:gd name="connsiteY3" fmla="*/ 83642 h 501840"/>
              <a:gd name="connsiteX4" fmla="*/ 6000750 w 6000750"/>
              <a:gd name="connsiteY4" fmla="*/ 418198 h 501840"/>
              <a:gd name="connsiteX5" fmla="*/ 5917108 w 6000750"/>
              <a:gd name="connsiteY5" fmla="*/ 501840 h 501840"/>
              <a:gd name="connsiteX6" fmla="*/ 83642 w 6000750"/>
              <a:gd name="connsiteY6" fmla="*/ 501840 h 501840"/>
              <a:gd name="connsiteX7" fmla="*/ 0 w 6000750"/>
              <a:gd name="connsiteY7" fmla="*/ 418198 h 501840"/>
              <a:gd name="connsiteX8" fmla="*/ 0 w 6000750"/>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0" h="501840">
                <a:moveTo>
                  <a:pt x="0" y="83642"/>
                </a:moveTo>
                <a:cubicBezTo>
                  <a:pt x="0" y="37448"/>
                  <a:pt x="37448" y="0"/>
                  <a:pt x="83642" y="0"/>
                </a:cubicBezTo>
                <a:lnTo>
                  <a:pt x="5917108" y="0"/>
                </a:lnTo>
                <a:cubicBezTo>
                  <a:pt x="5963302" y="0"/>
                  <a:pt x="6000750" y="37448"/>
                  <a:pt x="6000750" y="83642"/>
                </a:cubicBezTo>
                <a:lnTo>
                  <a:pt x="6000750" y="418198"/>
                </a:lnTo>
                <a:cubicBezTo>
                  <a:pt x="6000750" y="464392"/>
                  <a:pt x="5963302" y="501840"/>
                  <a:pt x="5917108"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lIns="251312" tIns="24498" rIns="251312" bIns="24498" spcCol="1270" anchor="ctr"/>
          <a:lstStyle/>
          <a:p>
            <a:pPr defTabSz="755650">
              <a:lnSpc>
                <a:spcPct val="90000"/>
              </a:lnSpc>
              <a:spcAft>
                <a:spcPct val="35000"/>
              </a:spcAft>
              <a:defRPr/>
            </a:pPr>
            <a:r>
              <a:rPr lang="en-US" sz="1700" b="1" dirty="0"/>
              <a:t>Morality</a:t>
            </a:r>
            <a:r>
              <a:rPr lang="en-US" sz="1700" dirty="0"/>
              <a:t>: Shared social conventions about right and wrong that become the basis for an established consensus</a:t>
            </a:r>
          </a:p>
        </p:txBody>
      </p:sp>
      <p:sp>
        <p:nvSpPr>
          <p:cNvPr id="7" name="Freeform 6">
            <a:extLst>
              <a:ext uri="{FF2B5EF4-FFF2-40B4-BE49-F238E27FC236}">
                <a16:creationId xmlns:a16="http://schemas.microsoft.com/office/drawing/2014/main" id="{C1D6EAD5-ECD2-4FE7-B58A-F311703B0357}"/>
              </a:ext>
            </a:extLst>
          </p:cNvPr>
          <p:cNvSpPr/>
          <p:nvPr/>
        </p:nvSpPr>
        <p:spPr>
          <a:xfrm>
            <a:off x="304800" y="3560763"/>
            <a:ext cx="8686800" cy="1154112"/>
          </a:xfrm>
          <a:custGeom>
            <a:avLst/>
            <a:gdLst>
              <a:gd name="connsiteX0" fmla="*/ 0 w 8572500"/>
              <a:gd name="connsiteY0" fmla="*/ 0 h 937125"/>
              <a:gd name="connsiteX1" fmla="*/ 8572500 w 8572500"/>
              <a:gd name="connsiteY1" fmla="*/ 0 h 937125"/>
              <a:gd name="connsiteX2" fmla="*/ 8572500 w 8572500"/>
              <a:gd name="connsiteY2" fmla="*/ 937125 h 937125"/>
              <a:gd name="connsiteX3" fmla="*/ 0 w 8572500"/>
              <a:gd name="connsiteY3" fmla="*/ 937125 h 937125"/>
              <a:gd name="connsiteX4" fmla="*/ 0 w 8572500"/>
              <a:gd name="connsiteY4" fmla="*/ 0 h 93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00" h="937125">
                <a:moveTo>
                  <a:pt x="0" y="0"/>
                </a:moveTo>
                <a:lnTo>
                  <a:pt x="8572500" y="0"/>
                </a:lnTo>
                <a:lnTo>
                  <a:pt x="8572500" y="937125"/>
                </a:lnTo>
                <a:lnTo>
                  <a:pt x="0" y="937125"/>
                </a:lnTo>
                <a:lnTo>
                  <a:pt x="0" y="0"/>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665321" tIns="354076" rIns="665321" bIns="120904" spcCol="1270"/>
          <a:lstStyle/>
          <a:p>
            <a:pPr marL="171450" lvl="1" indent="-171450" defTabSz="755650">
              <a:lnSpc>
                <a:spcPct val="90000"/>
              </a:lnSpc>
              <a:spcAft>
                <a:spcPct val="15000"/>
              </a:spcAft>
              <a:buFontTx/>
              <a:buChar char="••"/>
              <a:defRPr/>
            </a:pPr>
            <a:r>
              <a:rPr lang="ar" sz="1700" dirty="0"/>
              <a:t>تختلف حسب العمر والثقافة والعرق والدين والخبرات الحياتية والتعليم والجنس</a:t>
            </a:r>
          </a:p>
          <a:p>
            <a:pPr marL="171450" lvl="1" indent="-171450" defTabSz="755650">
              <a:lnSpc>
                <a:spcPct val="90000"/>
              </a:lnSpc>
              <a:spcAft>
                <a:spcPct val="15000"/>
              </a:spcAft>
              <a:buFontTx/>
              <a:buChar char="••"/>
              <a:defRPr/>
            </a:pPr>
            <a:endParaRPr lang="en-US" sz="1700" dirty="0"/>
          </a:p>
        </p:txBody>
      </p:sp>
      <p:sp>
        <p:nvSpPr>
          <p:cNvPr id="8" name="Freeform 7">
            <a:extLst>
              <a:ext uri="{FF2B5EF4-FFF2-40B4-BE49-F238E27FC236}">
                <a16:creationId xmlns:a16="http://schemas.microsoft.com/office/drawing/2014/main" id="{5E358AC6-196B-4FC8-B528-8D2CE57A4560}"/>
              </a:ext>
            </a:extLst>
          </p:cNvPr>
          <p:cNvSpPr/>
          <p:nvPr/>
        </p:nvSpPr>
        <p:spPr>
          <a:xfrm>
            <a:off x="739775" y="3252788"/>
            <a:ext cx="6080125" cy="617537"/>
          </a:xfrm>
          <a:custGeom>
            <a:avLst/>
            <a:gdLst>
              <a:gd name="connsiteX0" fmla="*/ 0 w 6000750"/>
              <a:gd name="connsiteY0" fmla="*/ 83642 h 501840"/>
              <a:gd name="connsiteX1" fmla="*/ 83642 w 6000750"/>
              <a:gd name="connsiteY1" fmla="*/ 0 h 501840"/>
              <a:gd name="connsiteX2" fmla="*/ 5917108 w 6000750"/>
              <a:gd name="connsiteY2" fmla="*/ 0 h 501840"/>
              <a:gd name="connsiteX3" fmla="*/ 6000750 w 6000750"/>
              <a:gd name="connsiteY3" fmla="*/ 83642 h 501840"/>
              <a:gd name="connsiteX4" fmla="*/ 6000750 w 6000750"/>
              <a:gd name="connsiteY4" fmla="*/ 418198 h 501840"/>
              <a:gd name="connsiteX5" fmla="*/ 5917108 w 6000750"/>
              <a:gd name="connsiteY5" fmla="*/ 501840 h 501840"/>
              <a:gd name="connsiteX6" fmla="*/ 83642 w 6000750"/>
              <a:gd name="connsiteY6" fmla="*/ 501840 h 501840"/>
              <a:gd name="connsiteX7" fmla="*/ 0 w 6000750"/>
              <a:gd name="connsiteY7" fmla="*/ 418198 h 501840"/>
              <a:gd name="connsiteX8" fmla="*/ 0 w 6000750"/>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0" h="501840">
                <a:moveTo>
                  <a:pt x="0" y="83642"/>
                </a:moveTo>
                <a:cubicBezTo>
                  <a:pt x="0" y="37448"/>
                  <a:pt x="37448" y="0"/>
                  <a:pt x="83642" y="0"/>
                </a:cubicBezTo>
                <a:lnTo>
                  <a:pt x="5917108" y="0"/>
                </a:lnTo>
                <a:cubicBezTo>
                  <a:pt x="5963302" y="0"/>
                  <a:pt x="6000750" y="37448"/>
                  <a:pt x="6000750" y="83642"/>
                </a:cubicBezTo>
                <a:lnTo>
                  <a:pt x="6000750" y="418198"/>
                </a:lnTo>
                <a:cubicBezTo>
                  <a:pt x="6000750" y="464392"/>
                  <a:pt x="5963302" y="501840"/>
                  <a:pt x="5917108"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lIns="251312" tIns="24498" rIns="251312" bIns="24498" spcCol="1270" anchor="ctr"/>
          <a:lstStyle/>
          <a:p>
            <a:pPr defTabSz="755650">
              <a:lnSpc>
                <a:spcPct val="90000"/>
              </a:lnSpc>
              <a:spcAft>
                <a:spcPct val="35000"/>
              </a:spcAft>
              <a:defRPr/>
            </a:pPr>
            <a:r>
              <a:rPr lang="ar" sz="1700" b="1"/>
              <a:t>الأخلاق </a:t>
            </a:r>
            <a:r>
              <a:rPr lang="ar" sz="1700"/>
              <a:t>: الأعراف الاجتماعية المشتركة حول الصواب والخطأ التي تصبح الأساس لإجماع راسخ</a:t>
            </a:r>
            <a:endParaRPr lang="ar" sz="1700" dirty="0"/>
          </a:p>
        </p:txBody>
      </p:sp>
      <p:sp>
        <p:nvSpPr>
          <p:cNvPr id="12297" name="Slide Number Placeholder 4">
            <a:extLst>
              <a:ext uri="{FF2B5EF4-FFF2-40B4-BE49-F238E27FC236}">
                <a16:creationId xmlns:a16="http://schemas.microsoft.com/office/drawing/2014/main" id="{94CFE380-33A2-4F7E-A352-F9CFE26E3D69}"/>
              </a:ext>
            </a:extLst>
          </p:cNvPr>
          <p:cNvSpPr>
            <a:spLocks noGrp="1"/>
          </p:cNvSpPr>
          <p:nvPr>
            <p:ph type="sldNum" sz="quarter" idx="10"/>
          </p:nvPr>
        </p:nvSpPr>
        <p:spPr bwMode="auto">
          <a:xfrm>
            <a:off x="8686800" y="6400800"/>
            <a:ext cx="4572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61B4605E-92F8-47E9-8E1C-791550B42416}" type="slidenum">
              <a:rPr lang="en-GB" altLang="en-US">
                <a:solidFill>
                  <a:srgbClr val="000000"/>
                </a:solidFill>
              </a:rPr>
              <a:pPr eaLnBrk="1" hangingPunct="1">
                <a:buClr>
                  <a:srgbClr val="000000"/>
                </a:buClr>
                <a:buFont typeface="Arial" panose="020B0604020202020204" pitchFamily="34" charset="0"/>
                <a:buNone/>
              </a:pPr>
              <a:t>5</a:t>
            </a:fld>
            <a:endParaRPr lang="en-GB" altLang="en-US" sz="1800">
              <a:solidFill>
                <a:srgbClr val="000000"/>
              </a:solidFill>
            </a:endParaRPr>
          </a:p>
        </p:txBody>
      </p:sp>
    </p:spTree>
    <p:extLst>
      <p:ext uri="{BB962C8B-B14F-4D97-AF65-F5344CB8AC3E}">
        <p14:creationId xmlns:p14="http://schemas.microsoft.com/office/powerpoint/2010/main" val="3999844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nodeType="afterGroup">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9051A1C-59E1-4854-A5F0-00E6F7A11406}"/>
              </a:ext>
            </a:extLst>
          </p:cNvPr>
          <p:cNvSpPr>
            <a:spLocks noGrp="1"/>
          </p:cNvSpPr>
          <p:nvPr>
            <p:ph type="title"/>
          </p:nvPr>
        </p:nvSpPr>
        <p:spPr/>
        <p:txBody>
          <a:bodyPr/>
          <a:lstStyle/>
          <a:p>
            <a:r>
              <a:rPr lang="en-US" altLang="en-US" dirty="0"/>
              <a:t>Ethics</a:t>
            </a:r>
          </a:p>
        </p:txBody>
      </p:sp>
      <p:sp>
        <p:nvSpPr>
          <p:cNvPr id="5" name="Freeform 4">
            <a:extLst>
              <a:ext uri="{FF2B5EF4-FFF2-40B4-BE49-F238E27FC236}">
                <a16:creationId xmlns:a16="http://schemas.microsoft.com/office/drawing/2014/main" id="{373B62F1-D4B4-4196-B08C-414BABE40D4D}"/>
              </a:ext>
            </a:extLst>
          </p:cNvPr>
          <p:cNvSpPr/>
          <p:nvPr/>
        </p:nvSpPr>
        <p:spPr>
          <a:xfrm>
            <a:off x="304800" y="1985963"/>
            <a:ext cx="8686800" cy="1154112"/>
          </a:xfrm>
          <a:custGeom>
            <a:avLst/>
            <a:gdLst>
              <a:gd name="connsiteX0" fmla="*/ 0 w 8572500"/>
              <a:gd name="connsiteY0" fmla="*/ 0 h 937125"/>
              <a:gd name="connsiteX1" fmla="*/ 8572500 w 8572500"/>
              <a:gd name="connsiteY1" fmla="*/ 0 h 937125"/>
              <a:gd name="connsiteX2" fmla="*/ 8572500 w 8572500"/>
              <a:gd name="connsiteY2" fmla="*/ 937125 h 937125"/>
              <a:gd name="connsiteX3" fmla="*/ 0 w 8572500"/>
              <a:gd name="connsiteY3" fmla="*/ 937125 h 937125"/>
              <a:gd name="connsiteX4" fmla="*/ 0 w 8572500"/>
              <a:gd name="connsiteY4" fmla="*/ 0 h 93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00" h="937125">
                <a:moveTo>
                  <a:pt x="0" y="0"/>
                </a:moveTo>
                <a:lnTo>
                  <a:pt x="8572500" y="0"/>
                </a:lnTo>
                <a:lnTo>
                  <a:pt x="8572500" y="937125"/>
                </a:lnTo>
                <a:lnTo>
                  <a:pt x="0" y="937125"/>
                </a:lnTo>
                <a:lnTo>
                  <a:pt x="0" y="0"/>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665321" tIns="354076" rIns="665321" bIns="120904" spcCol="1270"/>
          <a:lstStyle/>
          <a:p>
            <a:pPr marL="171450" lvl="1" indent="-171450" defTabSz="755650">
              <a:lnSpc>
                <a:spcPct val="90000"/>
              </a:lnSpc>
              <a:spcAft>
                <a:spcPct val="15000"/>
              </a:spcAft>
              <a:buFontTx/>
              <a:buChar char="••"/>
              <a:defRPr/>
            </a:pPr>
            <a:r>
              <a:rPr lang="en-US" sz="1700" b="1" dirty="0"/>
              <a:t>Virtue</a:t>
            </a:r>
            <a:r>
              <a:rPr lang="en-US" sz="1700" dirty="0"/>
              <a:t>: Habit that inclines people to do what is acceptable</a:t>
            </a:r>
          </a:p>
          <a:p>
            <a:pPr marL="171450" lvl="1" indent="-171450" defTabSz="755650">
              <a:lnSpc>
                <a:spcPct val="90000"/>
              </a:lnSpc>
              <a:spcAft>
                <a:spcPct val="15000"/>
              </a:spcAft>
              <a:buFontTx/>
              <a:buChar char="••"/>
              <a:defRPr/>
            </a:pPr>
            <a:r>
              <a:rPr lang="en-US" sz="1700" b="1" dirty="0"/>
              <a:t>Vice</a:t>
            </a:r>
            <a:r>
              <a:rPr lang="en-US" sz="1700" dirty="0"/>
              <a:t>: Habit of unacceptable behavior</a:t>
            </a:r>
          </a:p>
        </p:txBody>
      </p:sp>
      <p:sp>
        <p:nvSpPr>
          <p:cNvPr id="6" name="Freeform 5">
            <a:extLst>
              <a:ext uri="{FF2B5EF4-FFF2-40B4-BE49-F238E27FC236}">
                <a16:creationId xmlns:a16="http://schemas.microsoft.com/office/drawing/2014/main" id="{4DB01D51-F96A-4504-B48B-2938C8DD3835}"/>
              </a:ext>
            </a:extLst>
          </p:cNvPr>
          <p:cNvSpPr/>
          <p:nvPr/>
        </p:nvSpPr>
        <p:spPr>
          <a:xfrm>
            <a:off x="739775" y="1676400"/>
            <a:ext cx="6080125" cy="617538"/>
          </a:xfrm>
          <a:custGeom>
            <a:avLst/>
            <a:gdLst>
              <a:gd name="connsiteX0" fmla="*/ 0 w 6000750"/>
              <a:gd name="connsiteY0" fmla="*/ 83642 h 501840"/>
              <a:gd name="connsiteX1" fmla="*/ 83642 w 6000750"/>
              <a:gd name="connsiteY1" fmla="*/ 0 h 501840"/>
              <a:gd name="connsiteX2" fmla="*/ 5917108 w 6000750"/>
              <a:gd name="connsiteY2" fmla="*/ 0 h 501840"/>
              <a:gd name="connsiteX3" fmla="*/ 6000750 w 6000750"/>
              <a:gd name="connsiteY3" fmla="*/ 83642 h 501840"/>
              <a:gd name="connsiteX4" fmla="*/ 6000750 w 6000750"/>
              <a:gd name="connsiteY4" fmla="*/ 418198 h 501840"/>
              <a:gd name="connsiteX5" fmla="*/ 5917108 w 6000750"/>
              <a:gd name="connsiteY5" fmla="*/ 501840 h 501840"/>
              <a:gd name="connsiteX6" fmla="*/ 83642 w 6000750"/>
              <a:gd name="connsiteY6" fmla="*/ 501840 h 501840"/>
              <a:gd name="connsiteX7" fmla="*/ 0 w 6000750"/>
              <a:gd name="connsiteY7" fmla="*/ 418198 h 501840"/>
              <a:gd name="connsiteX8" fmla="*/ 0 w 6000750"/>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0" h="501840">
                <a:moveTo>
                  <a:pt x="0" y="83642"/>
                </a:moveTo>
                <a:cubicBezTo>
                  <a:pt x="0" y="37448"/>
                  <a:pt x="37448" y="0"/>
                  <a:pt x="83642" y="0"/>
                </a:cubicBezTo>
                <a:lnTo>
                  <a:pt x="5917108" y="0"/>
                </a:lnTo>
                <a:cubicBezTo>
                  <a:pt x="5963302" y="0"/>
                  <a:pt x="6000750" y="37448"/>
                  <a:pt x="6000750" y="83642"/>
                </a:cubicBezTo>
                <a:lnTo>
                  <a:pt x="6000750" y="418198"/>
                </a:lnTo>
                <a:cubicBezTo>
                  <a:pt x="6000750" y="464392"/>
                  <a:pt x="5963302" y="501840"/>
                  <a:pt x="5917108"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lIns="251312" tIns="24498" rIns="251312" bIns="24498" spcCol="1270" anchor="ctr"/>
          <a:lstStyle/>
          <a:p>
            <a:pPr defTabSz="755650">
              <a:lnSpc>
                <a:spcPct val="90000"/>
              </a:lnSpc>
              <a:spcAft>
                <a:spcPct val="35000"/>
              </a:spcAft>
              <a:defRPr/>
            </a:pPr>
            <a:r>
              <a:rPr lang="en-US" sz="1700"/>
              <a:t>Virtues and vices define an individual’s moral values </a:t>
            </a:r>
            <a:endParaRPr lang="en-US" sz="1700" dirty="0"/>
          </a:p>
        </p:txBody>
      </p:sp>
      <p:sp>
        <p:nvSpPr>
          <p:cNvPr id="7" name="Freeform 6">
            <a:extLst>
              <a:ext uri="{FF2B5EF4-FFF2-40B4-BE49-F238E27FC236}">
                <a16:creationId xmlns:a16="http://schemas.microsoft.com/office/drawing/2014/main" id="{C1D6EAD5-ECD2-4FE7-B58A-F311703B0357}"/>
              </a:ext>
            </a:extLst>
          </p:cNvPr>
          <p:cNvSpPr/>
          <p:nvPr/>
        </p:nvSpPr>
        <p:spPr>
          <a:xfrm>
            <a:off x="304800" y="3560763"/>
            <a:ext cx="8686800" cy="1154112"/>
          </a:xfrm>
          <a:custGeom>
            <a:avLst/>
            <a:gdLst>
              <a:gd name="connsiteX0" fmla="*/ 0 w 8572500"/>
              <a:gd name="connsiteY0" fmla="*/ 0 h 937125"/>
              <a:gd name="connsiteX1" fmla="*/ 8572500 w 8572500"/>
              <a:gd name="connsiteY1" fmla="*/ 0 h 937125"/>
              <a:gd name="connsiteX2" fmla="*/ 8572500 w 8572500"/>
              <a:gd name="connsiteY2" fmla="*/ 937125 h 937125"/>
              <a:gd name="connsiteX3" fmla="*/ 0 w 8572500"/>
              <a:gd name="connsiteY3" fmla="*/ 937125 h 937125"/>
              <a:gd name="connsiteX4" fmla="*/ 0 w 8572500"/>
              <a:gd name="connsiteY4" fmla="*/ 0 h 93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00" h="937125">
                <a:moveTo>
                  <a:pt x="0" y="0"/>
                </a:moveTo>
                <a:lnTo>
                  <a:pt x="8572500" y="0"/>
                </a:lnTo>
                <a:lnTo>
                  <a:pt x="8572500" y="937125"/>
                </a:lnTo>
                <a:lnTo>
                  <a:pt x="0" y="937125"/>
                </a:lnTo>
                <a:lnTo>
                  <a:pt x="0" y="0"/>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665321" tIns="354076" rIns="665321" bIns="120904" spcCol="1270"/>
          <a:lstStyle/>
          <a:p>
            <a:pPr marL="171450" lvl="1" indent="-171450" defTabSz="755650">
              <a:lnSpc>
                <a:spcPct val="90000"/>
              </a:lnSpc>
              <a:spcAft>
                <a:spcPct val="15000"/>
              </a:spcAft>
              <a:buFontTx/>
              <a:buChar char="••"/>
              <a:defRPr/>
            </a:pPr>
            <a:r>
              <a:rPr lang="ar" sz="1700" b="1"/>
              <a:t>الفضيلة </a:t>
            </a:r>
            <a:r>
              <a:rPr lang="ar" sz="1700"/>
              <a:t>: العادة التي تحمل الناس على فعل ما هو مقبول</a:t>
            </a:r>
          </a:p>
          <a:p>
            <a:pPr marL="171450" lvl="1" indent="-171450" defTabSz="755650">
              <a:lnSpc>
                <a:spcPct val="90000"/>
              </a:lnSpc>
              <a:spcAft>
                <a:spcPct val="15000"/>
              </a:spcAft>
              <a:buFontTx/>
              <a:buChar char="••"/>
              <a:defRPr/>
            </a:pPr>
            <a:r>
              <a:rPr lang="ar" sz="1700" b="1"/>
              <a:t>الرذيلة </a:t>
            </a:r>
            <a:r>
              <a:rPr lang="ar" sz="1700"/>
              <a:t>: عادة السلوك غير المقبول</a:t>
            </a:r>
            <a:endParaRPr lang="ar" sz="1700" dirty="0"/>
          </a:p>
        </p:txBody>
      </p:sp>
      <p:sp>
        <p:nvSpPr>
          <p:cNvPr id="8" name="Freeform 7">
            <a:extLst>
              <a:ext uri="{FF2B5EF4-FFF2-40B4-BE49-F238E27FC236}">
                <a16:creationId xmlns:a16="http://schemas.microsoft.com/office/drawing/2014/main" id="{5E358AC6-196B-4FC8-B528-8D2CE57A4560}"/>
              </a:ext>
            </a:extLst>
          </p:cNvPr>
          <p:cNvSpPr/>
          <p:nvPr/>
        </p:nvSpPr>
        <p:spPr>
          <a:xfrm>
            <a:off x="739775" y="3252788"/>
            <a:ext cx="6080125" cy="617537"/>
          </a:xfrm>
          <a:custGeom>
            <a:avLst/>
            <a:gdLst>
              <a:gd name="connsiteX0" fmla="*/ 0 w 6000750"/>
              <a:gd name="connsiteY0" fmla="*/ 83642 h 501840"/>
              <a:gd name="connsiteX1" fmla="*/ 83642 w 6000750"/>
              <a:gd name="connsiteY1" fmla="*/ 0 h 501840"/>
              <a:gd name="connsiteX2" fmla="*/ 5917108 w 6000750"/>
              <a:gd name="connsiteY2" fmla="*/ 0 h 501840"/>
              <a:gd name="connsiteX3" fmla="*/ 6000750 w 6000750"/>
              <a:gd name="connsiteY3" fmla="*/ 83642 h 501840"/>
              <a:gd name="connsiteX4" fmla="*/ 6000750 w 6000750"/>
              <a:gd name="connsiteY4" fmla="*/ 418198 h 501840"/>
              <a:gd name="connsiteX5" fmla="*/ 5917108 w 6000750"/>
              <a:gd name="connsiteY5" fmla="*/ 501840 h 501840"/>
              <a:gd name="connsiteX6" fmla="*/ 83642 w 6000750"/>
              <a:gd name="connsiteY6" fmla="*/ 501840 h 501840"/>
              <a:gd name="connsiteX7" fmla="*/ 0 w 6000750"/>
              <a:gd name="connsiteY7" fmla="*/ 418198 h 501840"/>
              <a:gd name="connsiteX8" fmla="*/ 0 w 6000750"/>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0" h="501840">
                <a:moveTo>
                  <a:pt x="0" y="83642"/>
                </a:moveTo>
                <a:cubicBezTo>
                  <a:pt x="0" y="37448"/>
                  <a:pt x="37448" y="0"/>
                  <a:pt x="83642" y="0"/>
                </a:cubicBezTo>
                <a:lnTo>
                  <a:pt x="5917108" y="0"/>
                </a:lnTo>
                <a:cubicBezTo>
                  <a:pt x="5963302" y="0"/>
                  <a:pt x="6000750" y="37448"/>
                  <a:pt x="6000750" y="83642"/>
                </a:cubicBezTo>
                <a:lnTo>
                  <a:pt x="6000750" y="418198"/>
                </a:lnTo>
                <a:cubicBezTo>
                  <a:pt x="6000750" y="464392"/>
                  <a:pt x="5963302" y="501840"/>
                  <a:pt x="5917108"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lIns="251312" tIns="24498" rIns="251312" bIns="24498" spcCol="1270" anchor="ctr"/>
          <a:lstStyle/>
          <a:p>
            <a:pPr defTabSz="755650">
              <a:lnSpc>
                <a:spcPct val="90000"/>
              </a:lnSpc>
              <a:spcAft>
                <a:spcPct val="35000"/>
              </a:spcAft>
              <a:defRPr/>
            </a:pPr>
            <a:r>
              <a:rPr lang="ar" sz="1700" dirty="0"/>
              <a:t>الفضائل والرذائل تحدد القيم الأخلاقية للفرد</a:t>
            </a:r>
          </a:p>
        </p:txBody>
      </p:sp>
      <p:sp>
        <p:nvSpPr>
          <p:cNvPr id="12297" name="Slide Number Placeholder 4">
            <a:extLst>
              <a:ext uri="{FF2B5EF4-FFF2-40B4-BE49-F238E27FC236}">
                <a16:creationId xmlns:a16="http://schemas.microsoft.com/office/drawing/2014/main" id="{94CFE380-33A2-4F7E-A352-F9CFE26E3D69}"/>
              </a:ext>
            </a:extLst>
          </p:cNvPr>
          <p:cNvSpPr>
            <a:spLocks noGrp="1"/>
          </p:cNvSpPr>
          <p:nvPr>
            <p:ph type="sldNum" sz="quarter" idx="10"/>
          </p:nvPr>
        </p:nvSpPr>
        <p:spPr bwMode="auto">
          <a:xfrm>
            <a:off x="8686800" y="6400800"/>
            <a:ext cx="4572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61B4605E-92F8-47E9-8E1C-791550B42416}" type="slidenum">
              <a:rPr lang="en-GB" altLang="en-US">
                <a:solidFill>
                  <a:srgbClr val="000000"/>
                </a:solidFill>
              </a:rPr>
              <a:pPr eaLnBrk="1" hangingPunct="1">
                <a:buClr>
                  <a:srgbClr val="000000"/>
                </a:buClr>
                <a:buFont typeface="Arial" panose="020B0604020202020204" pitchFamily="34" charset="0"/>
                <a:buNone/>
              </a:pPr>
              <a:t>6</a:t>
            </a:fld>
            <a:endParaRPr lang="en-GB" altLang="en-US" sz="1800">
              <a:solidFill>
                <a:srgbClr val="000000"/>
              </a:solidFill>
            </a:endParaRPr>
          </a:p>
        </p:txBody>
      </p:sp>
    </p:spTree>
    <p:extLst>
      <p:ext uri="{BB962C8B-B14F-4D97-AF65-F5344CB8AC3E}">
        <p14:creationId xmlns:p14="http://schemas.microsoft.com/office/powerpoint/2010/main" val="2155248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nodeType="afterGroup">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5"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A45FC87C-8FCD-48FB-AB7F-600D92664935}"/>
              </a:ext>
            </a:extLst>
          </p:cNvPr>
          <p:cNvSpPr>
            <a:spLocks noGrp="1"/>
          </p:cNvSpPr>
          <p:nvPr>
            <p:ph type="title"/>
          </p:nvPr>
        </p:nvSpPr>
        <p:spPr/>
        <p:txBody>
          <a:bodyPr/>
          <a:lstStyle/>
          <a:p>
            <a:r>
              <a:rPr lang="en-US" altLang="en-US" b="1" u="sng" dirty="0">
                <a:effectLst>
                  <a:outerShdw blurRad="38100" dist="38100" dir="2700000" algn="tl">
                    <a:srgbClr val="000000">
                      <a:alpha val="43137"/>
                    </a:srgbClr>
                  </a:outerShdw>
                </a:effectLst>
              </a:rPr>
              <a:t>Ethics</a:t>
            </a:r>
            <a:endParaRPr lang="en-US" altLang="en-US" dirty="0"/>
          </a:p>
        </p:txBody>
      </p:sp>
      <p:sp>
        <p:nvSpPr>
          <p:cNvPr id="13315" name="Content Placeholder 2">
            <a:extLst>
              <a:ext uri="{FF2B5EF4-FFF2-40B4-BE49-F238E27FC236}">
                <a16:creationId xmlns:a16="http://schemas.microsoft.com/office/drawing/2014/main" id="{6B218309-B228-44AC-A398-3D5BF4CEF00E}"/>
              </a:ext>
            </a:extLst>
          </p:cNvPr>
          <p:cNvSpPr>
            <a:spLocks noGrp="1"/>
          </p:cNvSpPr>
          <p:nvPr>
            <p:ph idx="1"/>
          </p:nvPr>
        </p:nvSpPr>
        <p:spPr/>
        <p:txBody>
          <a:bodyPr/>
          <a:lstStyle/>
          <a:p>
            <a:pPr marL="109537"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b="1" u="sng" dirty="0">
                <a:effectLst>
                  <a:outerShdw blurRad="38100" dist="38100" dir="2700000" algn="tl">
                    <a:srgbClr val="000000">
                      <a:alpha val="43137"/>
                    </a:srgbClr>
                  </a:outerShdw>
                </a:effectLst>
              </a:rPr>
              <a:t>Ethics </a:t>
            </a:r>
            <a:r>
              <a:rPr lang="en-US" altLang="en-US" sz="2400" dirty="0"/>
              <a:t>(refer to rules provided by </a:t>
            </a:r>
            <a:r>
              <a:rPr lang="en-US" altLang="en-US" sz="2400" u="sng" dirty="0"/>
              <a:t>an external source society</a:t>
            </a:r>
            <a:r>
              <a:rPr lang="en-US" altLang="en-US" sz="2400" dirty="0"/>
              <a:t>, </a:t>
            </a:r>
            <a:r>
              <a:rPr lang="en-US" altLang="en-US" sz="2400" u="sng" dirty="0"/>
              <a:t>religion, codes of conduct in work</a:t>
            </a:r>
            <a:r>
              <a:rPr lang="en-US" altLang="en-US" sz="2400" dirty="0"/>
              <a:t>. Many behaviors are universally agreed upon of whether they may be classified as ethical or not (software piracy – copying software in an illegal manner and selling it, universally known that it is unethical, however in some countries this case may not be true.) people follow moral code to guide them live a good life.</a:t>
            </a:r>
          </a:p>
          <a:p>
            <a:pPr marL="109537"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a:p>
          <a:p>
            <a:pPr marL="109537" indent="0" algn="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ar-SA" altLang="en-US" sz="2000" b="1" dirty="0"/>
              <a:t>تشير </a:t>
            </a:r>
            <a:r>
              <a:rPr lang="ar" altLang="en-US" sz="2000" b="1" dirty="0"/>
              <a:t>الأخلاق </a:t>
            </a:r>
            <a:r>
              <a:rPr lang="ar" altLang="en-US" sz="2000" dirty="0"/>
              <a:t>إلى القواعد التي يوفرها </a:t>
            </a:r>
            <a:r>
              <a:rPr lang="ar-SA" altLang="en-US" sz="2000" dirty="0"/>
              <a:t>ال</a:t>
            </a:r>
            <a:r>
              <a:rPr lang="ar" altLang="en-US" sz="2000" u="sng" dirty="0"/>
              <a:t>مجتمع </a:t>
            </a:r>
            <a:r>
              <a:rPr lang="ar-SA" altLang="en-US" sz="2000" u="sng" dirty="0"/>
              <a:t>ال</a:t>
            </a:r>
            <a:r>
              <a:rPr lang="ar" altLang="en-US" sz="2000" u="sng" dirty="0"/>
              <a:t>خارجي </a:t>
            </a:r>
            <a:r>
              <a:rPr lang="ar" altLang="en-US" sz="2000" dirty="0"/>
              <a:t>، </a:t>
            </a:r>
            <a:r>
              <a:rPr lang="ar" altLang="en-US" sz="2000" u="sng" dirty="0"/>
              <a:t>والدين، وقواعد السلوك في العمل</a:t>
            </a:r>
            <a:r>
              <a:rPr lang="ar" altLang="en-US" sz="2000" dirty="0"/>
              <a:t>. هناك العديد من السلوكيات المتفق عليها عالميًا حول ما إذا كان يمكن تصنيفها على أنها أخلاقية أم لا (قرصنة البرمجيات – نسخ البرامج بطريقة غير قانونية وبيعها، ومن المعروف عالميًا أنها غير أخلاقية، ولكن في بعض البلدان قد لا تكون هذه الحالة صحيحة). </a:t>
            </a:r>
            <a:endParaRPr lang="en-US" altLang="en-US" sz="2000" dirty="0"/>
          </a:p>
        </p:txBody>
      </p:sp>
      <p:sp>
        <p:nvSpPr>
          <p:cNvPr id="13316" name="Slide Number Placeholder 4">
            <a:extLst>
              <a:ext uri="{FF2B5EF4-FFF2-40B4-BE49-F238E27FC236}">
                <a16:creationId xmlns:a16="http://schemas.microsoft.com/office/drawing/2014/main" id="{DF42841C-61AD-46CE-B893-C4123DB4604E}"/>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03F3DFFC-20AA-45AA-BC2B-3717FD54100E}" type="slidenum">
              <a:rPr lang="en-GB" altLang="en-US">
                <a:solidFill>
                  <a:srgbClr val="000000"/>
                </a:solidFill>
              </a:rPr>
              <a:pPr eaLnBrk="1" hangingPunct="1">
                <a:buClr>
                  <a:srgbClr val="000000"/>
                </a:buClr>
                <a:buFont typeface="Arial" panose="020B0604020202020204" pitchFamily="34" charset="0"/>
                <a:buNone/>
              </a:pPr>
              <a:t>7</a:t>
            </a:fld>
            <a:endParaRPr lang="en-GB" altLang="en-US" sz="1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A45FC87C-8FCD-48FB-AB7F-600D92664935}"/>
              </a:ext>
            </a:extLst>
          </p:cNvPr>
          <p:cNvSpPr>
            <a:spLocks noGrp="1"/>
          </p:cNvSpPr>
          <p:nvPr>
            <p:ph type="title"/>
          </p:nvPr>
        </p:nvSpPr>
        <p:spPr/>
        <p:txBody>
          <a:bodyPr/>
          <a:lstStyle/>
          <a:p>
            <a:r>
              <a:rPr lang="en-US" altLang="en-US" b="1" u="sng" dirty="0">
                <a:effectLst>
                  <a:outerShdw blurRad="38100" dist="38100" dir="2700000" algn="tl">
                    <a:srgbClr val="000000">
                      <a:alpha val="43137"/>
                    </a:srgbClr>
                  </a:outerShdw>
                </a:effectLst>
              </a:rPr>
              <a:t>Ethics</a:t>
            </a:r>
            <a:endParaRPr lang="en-US" altLang="en-US" dirty="0"/>
          </a:p>
        </p:txBody>
      </p:sp>
      <p:sp>
        <p:nvSpPr>
          <p:cNvPr id="13315" name="Content Placeholder 2">
            <a:extLst>
              <a:ext uri="{FF2B5EF4-FFF2-40B4-BE49-F238E27FC236}">
                <a16:creationId xmlns:a16="http://schemas.microsoft.com/office/drawing/2014/main" id="{6B218309-B228-44AC-A398-3D5BF4CEF00E}"/>
              </a:ext>
            </a:extLst>
          </p:cNvPr>
          <p:cNvSpPr>
            <a:spLocks noGrp="1"/>
          </p:cNvSpPr>
          <p:nvPr>
            <p:ph idx="1"/>
          </p:nvPr>
        </p:nvSpPr>
        <p:spPr/>
        <p:txBody>
          <a:bodyPr/>
          <a:lstStyle/>
          <a:p>
            <a:pPr marL="109537"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b="1" dirty="0"/>
              <a:t>Morality </a:t>
            </a:r>
            <a:r>
              <a:rPr lang="en-US" altLang="en-US" sz="2000" dirty="0"/>
              <a:t> refer to </a:t>
            </a:r>
            <a:r>
              <a:rPr lang="en-US" altLang="en-US" sz="2000" u="sng" dirty="0"/>
              <a:t>an individual's own principles </a:t>
            </a:r>
            <a:r>
              <a:rPr lang="en-US" altLang="en-US" sz="2000" dirty="0"/>
              <a:t>regarding right and wrong and it may vary by age, education, religion etc. (for example widely agreed in societies on theft and murder but for example how to punish them maybe viewed differently nor just from one society to another but from one individual to another.  </a:t>
            </a:r>
          </a:p>
          <a:p>
            <a:pPr marL="109537"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ar-SA" altLang="en-US" sz="2000" dirty="0"/>
          </a:p>
          <a:p>
            <a:pPr marL="109537"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dirty="0"/>
          </a:p>
          <a:p>
            <a:pPr marL="109537" indent="0" algn="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ar-SA" altLang="en-US" sz="2000" b="1" dirty="0"/>
              <a:t>تشير </a:t>
            </a:r>
            <a:r>
              <a:rPr lang="ar" altLang="en-US" sz="2000" b="1" dirty="0"/>
              <a:t>الأخلاق </a:t>
            </a:r>
            <a:r>
              <a:rPr lang="ar" altLang="en-US" sz="2000" dirty="0"/>
              <a:t>إلى </a:t>
            </a:r>
            <a:r>
              <a:rPr lang="ar" altLang="en-US" sz="2000" u="sng" dirty="0"/>
              <a:t>مبادئ الفرد </a:t>
            </a:r>
            <a:r>
              <a:rPr lang="ar" altLang="en-US" sz="2000" dirty="0"/>
              <a:t>فيما يتعلق بالصواب والخطأ وقد تختلف حسب العمر والتعليم والدين وما إلى ذلك (على سبيل المثال، هناك اتفاق واسع النطاق في المجتمعات على السرقة والقتل ولكن على سبيل المثال، قد يُنظر إلى كيفية معاقبتهم بشكل مختلف أو فقط من منظور آخر). من مجتمع إلى آخر ولكن من فرد إلى آخر</a:t>
            </a:r>
            <a:endParaRPr lang="en-US" altLang="en-US" sz="2000" dirty="0"/>
          </a:p>
          <a:p>
            <a:pPr marL="109537"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dirty="0"/>
          </a:p>
        </p:txBody>
      </p:sp>
      <p:sp>
        <p:nvSpPr>
          <p:cNvPr id="13316" name="Slide Number Placeholder 4">
            <a:extLst>
              <a:ext uri="{FF2B5EF4-FFF2-40B4-BE49-F238E27FC236}">
                <a16:creationId xmlns:a16="http://schemas.microsoft.com/office/drawing/2014/main" id="{DF42841C-61AD-46CE-B893-C4123DB4604E}"/>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03F3DFFC-20AA-45AA-BC2B-3717FD54100E}" type="slidenum">
              <a:rPr lang="en-GB" altLang="en-US">
                <a:solidFill>
                  <a:srgbClr val="000000"/>
                </a:solidFill>
              </a:rPr>
              <a:pPr eaLnBrk="1" hangingPunct="1">
                <a:buClr>
                  <a:srgbClr val="000000"/>
                </a:buClr>
                <a:buFont typeface="Arial" panose="020B0604020202020204" pitchFamily="34" charset="0"/>
                <a:buNone/>
              </a:pPr>
              <a:t>8</a:t>
            </a:fld>
            <a:endParaRPr lang="en-GB" altLang="en-US" sz="1800">
              <a:solidFill>
                <a:srgbClr val="000000"/>
              </a:solidFill>
            </a:endParaRPr>
          </a:p>
        </p:txBody>
      </p:sp>
    </p:spTree>
    <p:extLst>
      <p:ext uri="{BB962C8B-B14F-4D97-AF65-F5344CB8AC3E}">
        <p14:creationId xmlns:p14="http://schemas.microsoft.com/office/powerpoint/2010/main" val="92738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A45FC87C-8FCD-48FB-AB7F-600D92664935}"/>
              </a:ext>
            </a:extLst>
          </p:cNvPr>
          <p:cNvSpPr>
            <a:spLocks noGrp="1"/>
          </p:cNvSpPr>
          <p:nvPr>
            <p:ph type="title"/>
          </p:nvPr>
        </p:nvSpPr>
        <p:spPr/>
        <p:txBody>
          <a:bodyPr/>
          <a:lstStyle/>
          <a:p>
            <a:r>
              <a:rPr lang="en-US" altLang="en-US" dirty="0"/>
              <a:t>Integrity</a:t>
            </a:r>
            <a:r>
              <a:rPr lang="ar-SA" altLang="en-US" dirty="0"/>
              <a:t> </a:t>
            </a:r>
            <a:r>
              <a:rPr lang="ar-SA" altLang="en-US" sz="1600" dirty="0"/>
              <a:t>النزاهة</a:t>
            </a:r>
            <a:endParaRPr lang="en-US" altLang="en-US" sz="1600" dirty="0"/>
          </a:p>
        </p:txBody>
      </p:sp>
      <p:sp>
        <p:nvSpPr>
          <p:cNvPr id="13316" name="Slide Number Placeholder 4">
            <a:extLst>
              <a:ext uri="{FF2B5EF4-FFF2-40B4-BE49-F238E27FC236}">
                <a16:creationId xmlns:a16="http://schemas.microsoft.com/office/drawing/2014/main" id="{DF42841C-61AD-46CE-B893-C4123DB4604E}"/>
              </a:ext>
            </a:extLst>
          </p:cNvPr>
          <p:cNvSpPr>
            <a:spLocks noGrp="1"/>
          </p:cNvSpPr>
          <p:nvPr>
            <p:ph type="sldNum" sz="quarter" idx="10"/>
          </p:nvPr>
        </p:nvSpPr>
        <p:spPr bwMode="auto">
          <a:xfrm>
            <a:off x="7011988" y="6324600"/>
            <a:ext cx="2132012" cy="395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
                <a:srgbClr val="000000"/>
              </a:buClr>
              <a:buFont typeface="Arial" panose="020B0604020202020204" pitchFamily="34" charset="0"/>
              <a:buNone/>
            </a:pPr>
            <a:fld id="{03F3DFFC-20AA-45AA-BC2B-3717FD54100E}" type="slidenum">
              <a:rPr lang="en-GB" altLang="en-US">
                <a:solidFill>
                  <a:srgbClr val="000000"/>
                </a:solidFill>
              </a:rPr>
              <a:pPr eaLnBrk="1" hangingPunct="1">
                <a:buClr>
                  <a:srgbClr val="000000"/>
                </a:buClr>
                <a:buFont typeface="Arial" panose="020B0604020202020204" pitchFamily="34" charset="0"/>
                <a:buNone/>
              </a:pPr>
              <a:t>9</a:t>
            </a:fld>
            <a:endParaRPr lang="en-GB" altLang="en-US" sz="1800">
              <a:solidFill>
                <a:srgbClr val="000000"/>
              </a:solidFill>
            </a:endParaRPr>
          </a:p>
        </p:txBody>
      </p:sp>
      <p:sp>
        <p:nvSpPr>
          <p:cNvPr id="5" name="عنصر نائب للمحتوى 4"/>
          <p:cNvSpPr>
            <a:spLocks noGrp="1"/>
          </p:cNvSpPr>
          <p:nvPr>
            <p:ph idx="1"/>
          </p:nvPr>
        </p:nvSpPr>
        <p:spPr>
          <a:xfrm>
            <a:off x="277341" y="1447800"/>
            <a:ext cx="8572500" cy="4876800"/>
          </a:xfrm>
        </p:spPr>
        <p:txBody>
          <a:bodyPr/>
          <a:lstStyle/>
          <a:p>
            <a:r>
              <a:rPr lang="en-US" u="sng" dirty="0"/>
              <a:t>The Importance of Integrity</a:t>
            </a:r>
          </a:p>
          <a:p>
            <a:r>
              <a:rPr lang="en-US" dirty="0"/>
              <a:t>Your moral principles are statements of what you believe to be rules of right conduct</a:t>
            </a:r>
          </a:p>
          <a:p>
            <a:pPr marL="109537" indent="0" algn="r" rtl="1">
              <a:buNone/>
            </a:pPr>
            <a:r>
              <a:rPr lang="ar-SA" sz="1800" dirty="0"/>
              <a:t>إن مبادئك الأخلاقية هي تصريحات لما تعتقد أنها قواعد السلوك الصحيح</a:t>
            </a:r>
            <a:endParaRPr lang="en-US" sz="1800" dirty="0"/>
          </a:p>
          <a:p>
            <a:r>
              <a:rPr lang="en-US" dirty="0"/>
              <a:t>A person who acts with integrity acts in accordance with a personal code of principles.</a:t>
            </a:r>
          </a:p>
          <a:p>
            <a:pPr marL="109537" indent="0" algn="r">
              <a:buNone/>
            </a:pPr>
            <a:r>
              <a:rPr lang="ar-SA" sz="1800" dirty="0"/>
              <a:t>الشخص الذي يتصرف بنزاهة يتصرف وفقًا لقواعد المبادئ الشخصية.</a:t>
            </a:r>
            <a:endParaRPr lang="en-US" sz="1800" dirty="0"/>
          </a:p>
          <a:p>
            <a:r>
              <a:rPr lang="en-US" dirty="0"/>
              <a:t>One approach to acting with integrity—one of the cornerstones of ethical behavior</a:t>
            </a:r>
          </a:p>
          <a:p>
            <a:pPr marL="109537" indent="0" algn="r">
              <a:buNone/>
            </a:pPr>
            <a:r>
              <a:rPr lang="ar-SA" sz="1800" dirty="0"/>
              <a:t>أحد أساليب التصرف بنزاهة - وهو أحد أحجار الزاوية في السلوك الأخلاقي</a:t>
            </a:r>
            <a:endParaRPr lang="en-US" sz="1800" dirty="0"/>
          </a:p>
          <a:p>
            <a:endParaRPr lang="ar-SA" dirty="0"/>
          </a:p>
        </p:txBody>
      </p:sp>
    </p:spTree>
    <p:extLst>
      <p:ext uri="{BB962C8B-B14F-4D97-AF65-F5344CB8AC3E}">
        <p14:creationId xmlns:p14="http://schemas.microsoft.com/office/powerpoint/2010/main" val="3923039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2127</TotalTime>
  <Words>2741</Words>
  <Application>Microsoft Office PowerPoint</Application>
  <PresentationFormat>On-screen Show (4:3)</PresentationFormat>
  <Paragraphs>352</Paragraphs>
  <Slides>38</Slides>
  <Notes>26</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Urban</vt:lpstr>
      <vt:lpstr>Chapter 1 An Overview of Ethics</vt:lpstr>
      <vt:lpstr>Learning Objectives</vt:lpstr>
      <vt:lpstr>Learning Objectives</vt:lpstr>
      <vt:lpstr>Ethics</vt:lpstr>
      <vt:lpstr>Ethics</vt:lpstr>
      <vt:lpstr>Ethics</vt:lpstr>
      <vt:lpstr>Ethics</vt:lpstr>
      <vt:lpstr>Ethics</vt:lpstr>
      <vt:lpstr>Integrity النزاهة</vt:lpstr>
      <vt:lpstr>Integrity النزاهة</vt:lpstr>
      <vt:lpstr>Difference Between Morals, Ethics, and Laws</vt:lpstr>
      <vt:lpstr>Difference Between Morals, Ethics, and Laws</vt:lpstr>
      <vt:lpstr>Difference Between Morals, Ethics, and Laws</vt:lpstr>
      <vt:lpstr>Ethics in the Business World</vt:lpstr>
      <vt:lpstr>Most common forms of employee misconduct</vt:lpstr>
      <vt:lpstr>Why Fostering Corporate Social Responsibility and Good Business Ethics Is Important لماذا يعد تعزيز المسؤولية الاجتماعية للشركات وأخلاقيات العمل الجيدة أمرًا مهمًا</vt:lpstr>
      <vt:lpstr>Why Fostering Corporate Social Responsibility and Good Business Ethics Is Important لماذا يعد تعزيز المسؤولية الاجتماعية للشركات وأخلاقيات العمل الجيدة أمرًا مهمًا</vt:lpstr>
      <vt:lpstr>PowerPoint Presentation</vt:lpstr>
      <vt:lpstr> Characteristics of a Successful Ethics Program  خصائص برنامج الأخلاق الناجح </vt:lpstr>
      <vt:lpstr> Characteristics of a Successful Ethics Program  خصائص برنامج الأخلاق الناجح </vt:lpstr>
      <vt:lpstr>Actions corporations can take to improve business ethics. الإجراءات التي يمكن للشركات اتخاذها لتحسين أخلاقيات العمل.</vt:lpstr>
      <vt:lpstr>Actions corporations can take to improve business ethics. الإجراءات التي يمكن للشركات اتخاذها لتحسين أخلاقيات العمل.</vt:lpstr>
      <vt:lpstr>Corporate Ethics Officer مسؤول اخلاقيات  الشركة   </vt:lpstr>
      <vt:lpstr>Corporate Ethics Officer مسؤول اخلاقيات الشركة   </vt:lpstr>
      <vt:lpstr>Ethical Standards Set by Board of Directorsالمعايير الأخلاقية التي وضعها مجلس الإدارة      </vt:lpstr>
      <vt:lpstr>Ethical Standards Set by Board of Directorsالمعايير الأخلاقية التي وضعها مجلس الإدارة      </vt:lpstr>
      <vt:lpstr>Establishing a Corporate Code of Ethics  إنشاء مدونة لأخلاقيات الشركة  </vt:lpstr>
      <vt:lpstr>Establishing a Corporate Code of Ethics إنشاء مدونة لأخلاقيات الشركة </vt:lpstr>
      <vt:lpstr>Ethics Training for Employees التدريب الأخلاقي للموظفين</vt:lpstr>
      <vt:lpstr>Ethics Training for Employees التدريب الأخلاقي للموظفين</vt:lpstr>
      <vt:lpstr>Ethical Criteria in Employee Appraisals المعايير الأخلاقية في تقييم الموظفين</vt:lpstr>
      <vt:lpstr>Ethical Criteria in Employee Appraisals المعايير الأخلاقية في تقييم الموظفين</vt:lpstr>
      <vt:lpstr>Including Ethical Consideration In Decision Making الاعتبار الأخلاقي في صنع القرار</vt:lpstr>
      <vt:lpstr>Steps in a Decision-Making Process</vt:lpstr>
      <vt:lpstr>Steps in a Decision-Making Process</vt:lpstr>
      <vt:lpstr>Ethics in Information Technology الأخلاقيات في تكنولوجيا المعلومات</vt:lpstr>
      <vt:lpstr>Ethics in Information Technology الأخلاقيات في تكنولوجيا المعلومات</vt:lpstr>
      <vt:lpstr>Ethics in Information Technology الأخلاقيات في تكنولوجيا المعلومات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Presentations</dc:title>
  <dc:creator>هديل بكر محمدعلي اسماعيل</dc:creator>
  <cp:lastModifiedBy>Raad Aidaroos</cp:lastModifiedBy>
  <cp:revision>208</cp:revision>
  <dcterms:modified xsi:type="dcterms:W3CDTF">2023-10-28T16:56:29Z</dcterms:modified>
</cp:coreProperties>
</file>