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Barlow Bold" pitchFamily="2" charset="0"/>
      <p:bold r:id="rId13"/>
    </p:embeddedFont>
    <p:embeddedFont>
      <p:font typeface="Montserrat" panose="02000000000000000000" pitchFamily="2"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5" d="100"/>
          <a:sy n="95" d="100"/>
        </p:scale>
        <p:origin x="4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873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notesSlide" Target="../notesSlides/notesSlide5.xml" /><Relationship Id="rId1" Type="http://schemas.openxmlformats.org/officeDocument/2006/relationships/slideLayout" Target="../slideLayouts/slideLayout6.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 Id="rId9" Type="http://schemas.openxmlformats.org/officeDocument/2006/relationships/image" Target="../media/image1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3" Type="http://schemas.openxmlformats.org/officeDocument/2006/relationships/image" Target="../media/image12.png" /><Relationship Id="rId7" Type="http://schemas.openxmlformats.org/officeDocument/2006/relationships/image" Target="../media/image16.png" /><Relationship Id="rId2" Type="http://schemas.openxmlformats.org/officeDocument/2006/relationships/notesSlide" Target="../notesSlides/notesSlide8.xml" /><Relationship Id="rId1" Type="http://schemas.openxmlformats.org/officeDocument/2006/relationships/slideLayout" Target="../slideLayouts/slideLayout9.xml" /><Relationship Id="rId6" Type="http://schemas.openxmlformats.org/officeDocument/2006/relationships/image" Target="../media/image15.png" /><Relationship Id="rId5" Type="http://schemas.openxmlformats.org/officeDocument/2006/relationships/image" Target="../media/image14.png" /><Relationship Id="rId4" Type="http://schemas.openxmlformats.org/officeDocument/2006/relationships/image" Target="../media/image13.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p:cNvPicPr>
            <a:picLocks noChangeAspect="1"/>
          </p:cNvPicPr>
          <p:nvPr/>
        </p:nvPicPr>
        <p:blipFill rotWithShape="1">
          <a:blip r:embed="rId3"/>
          <a:srcRect l="30544" r="30265"/>
          <a:stretch/>
        </p:blipFill>
        <p:spPr>
          <a:xfrm>
            <a:off x="-1" y="256233"/>
            <a:ext cx="5760803" cy="7717134"/>
          </a:xfrm>
          <a:prstGeom prst="rect">
            <a:avLst/>
          </a:prstGeom>
        </p:spPr>
      </p:pic>
      <p:sp>
        <p:nvSpPr>
          <p:cNvPr id="3" name="Text 0"/>
          <p:cNvSpPr/>
          <p:nvPr/>
        </p:nvSpPr>
        <p:spPr>
          <a:xfrm>
            <a:off x="6167676" y="806291"/>
            <a:ext cx="7781449" cy="2650688"/>
          </a:xfrm>
          <a:prstGeom prst="rect">
            <a:avLst/>
          </a:prstGeom>
          <a:noFill/>
          <a:ln/>
        </p:spPr>
        <p:txBody>
          <a:bodyPr wrap="square" lIns="0" tIns="0" rIns="0" bIns="0" rtlCol="0" anchor="t"/>
          <a:lstStyle/>
          <a:p>
            <a:pPr marL="0" indent="0">
              <a:lnSpc>
                <a:spcPts val="6950"/>
              </a:lnSpc>
              <a:buNone/>
            </a:pPr>
            <a:r>
              <a:rPr lang="en-US" sz="5550" b="1" dirty="0">
                <a:solidFill>
                  <a:srgbClr val="9998FF"/>
                </a:solidFill>
                <a:latin typeface="Barlow Bold" pitchFamily="34" charset="0"/>
                <a:ea typeface="Barlow Bold" pitchFamily="34" charset="-122"/>
                <a:cs typeface="Barlow Bold" pitchFamily="34" charset="-120"/>
              </a:rPr>
              <a:t>Text Classification using Amazon SageMaker Capstone Project</a:t>
            </a:r>
            <a:endParaRPr lang="en-US" sz="5550" dirty="0"/>
          </a:p>
        </p:txBody>
      </p:sp>
      <p:sp>
        <p:nvSpPr>
          <p:cNvPr id="4" name="Text 1"/>
          <p:cNvSpPr/>
          <p:nvPr/>
        </p:nvSpPr>
        <p:spPr>
          <a:xfrm>
            <a:off x="6167676" y="3748922"/>
            <a:ext cx="7781449" cy="903466"/>
          </a:xfrm>
          <a:prstGeom prst="rect">
            <a:avLst/>
          </a:prstGeom>
          <a:noFill/>
          <a:ln/>
        </p:spPr>
        <p:txBody>
          <a:bodyPr wrap="square" lIns="0" tIns="0" rIns="0" bIns="0" rtlCol="0" anchor="t"/>
          <a:lstStyle/>
          <a:p>
            <a:pPr marL="0" indent="0">
              <a:lnSpc>
                <a:spcPts val="2450"/>
              </a:lnSpc>
              <a:buNone/>
            </a:pPr>
            <a:r>
              <a:rPr lang="en-US" sz="1500" dirty="0">
                <a:solidFill>
                  <a:srgbClr val="EEEFF5"/>
                </a:solidFill>
                <a:latin typeface="Montserrat" pitchFamily="34" charset="0"/>
                <a:ea typeface="Montserrat" pitchFamily="34" charset="-122"/>
                <a:cs typeface="Montserrat" pitchFamily="34" charset="-120"/>
              </a:rPr>
              <a:t>This project presents a robust and efficient text classification system built using Amazon Web Services (AWS). </a:t>
            </a: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1548289"/>
            <a:ext cx="6497003" cy="812125"/>
          </a:xfrm>
          <a:prstGeom prst="rect">
            <a:avLst/>
          </a:prstGeom>
          <a:noFill/>
          <a:ln/>
        </p:spPr>
        <p:txBody>
          <a:bodyPr wrap="none" lIns="0" tIns="0" rIns="0" bIns="0" rtlCol="0" anchor="t"/>
          <a:lstStyle/>
          <a:p>
            <a:pPr marL="0" indent="0">
              <a:lnSpc>
                <a:spcPts val="6350"/>
              </a:lnSpc>
              <a:buNone/>
            </a:pPr>
            <a:r>
              <a:rPr lang="en-US" sz="5100" b="1" dirty="0">
                <a:solidFill>
                  <a:srgbClr val="9998FF"/>
                </a:solidFill>
                <a:latin typeface="Barlow Bold" pitchFamily="34" charset="0"/>
                <a:ea typeface="Barlow Bold" pitchFamily="34" charset="-122"/>
                <a:cs typeface="Barlow Bold" pitchFamily="34" charset="-120"/>
              </a:rPr>
              <a:t>Conclusion</a:t>
            </a:r>
            <a:endParaRPr lang="en-US" sz="5100" dirty="0"/>
          </a:p>
        </p:txBody>
      </p:sp>
      <p:sp>
        <p:nvSpPr>
          <p:cNvPr id="4" name="Text 1"/>
          <p:cNvSpPr/>
          <p:nvPr/>
        </p:nvSpPr>
        <p:spPr>
          <a:xfrm>
            <a:off x="864037" y="2730698"/>
            <a:ext cx="7415927" cy="3950494"/>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The project successfully implements a scalable and robust text classification system using Amazon SageMaker and other AWS tools. The system demonstrates the power of AWS for building and deploying machine learning solutions, showcasing its capabilities for data storage, processing, training, deployment, and real-time inference. The project highlights the benefits of utilizing cloud-based services for machine learning tasks, enabling efficient development, deployment, and scalability of machine learning models.</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0" y="174544"/>
            <a:ext cx="14630400" cy="2416972"/>
          </a:xfrm>
          <a:prstGeom prst="rect">
            <a:avLst/>
          </a:prstGeom>
        </p:spPr>
      </p:pic>
      <p:sp>
        <p:nvSpPr>
          <p:cNvPr id="3" name="Text 0"/>
          <p:cNvSpPr/>
          <p:nvPr/>
        </p:nvSpPr>
        <p:spPr>
          <a:xfrm>
            <a:off x="774502" y="3374588"/>
            <a:ext cx="5823347" cy="727829"/>
          </a:xfrm>
          <a:prstGeom prst="rect">
            <a:avLst/>
          </a:prstGeom>
          <a:noFill/>
          <a:ln/>
        </p:spPr>
        <p:txBody>
          <a:bodyPr wrap="none" lIns="0" tIns="0" rIns="0" bIns="0" rtlCol="0" anchor="t"/>
          <a:lstStyle/>
          <a:p>
            <a:pPr marL="0" indent="0">
              <a:lnSpc>
                <a:spcPts val="5700"/>
              </a:lnSpc>
              <a:buNone/>
            </a:pPr>
            <a:r>
              <a:rPr lang="en-US" sz="4550" b="1" dirty="0">
                <a:solidFill>
                  <a:srgbClr val="9998FF"/>
                </a:solidFill>
                <a:latin typeface="Barlow Bold" pitchFamily="34" charset="0"/>
                <a:ea typeface="Barlow Bold" pitchFamily="34" charset="-122"/>
                <a:cs typeface="Barlow Bold" pitchFamily="34" charset="-120"/>
              </a:rPr>
              <a:t>Project Team</a:t>
            </a:r>
            <a:endParaRPr lang="en-US" sz="4550" dirty="0"/>
          </a:p>
        </p:txBody>
      </p:sp>
      <p:sp>
        <p:nvSpPr>
          <p:cNvPr id="4" name="Shape 1"/>
          <p:cNvSpPr/>
          <p:nvPr/>
        </p:nvSpPr>
        <p:spPr>
          <a:xfrm>
            <a:off x="774502" y="4434245"/>
            <a:ext cx="13081397" cy="3189446"/>
          </a:xfrm>
          <a:prstGeom prst="roundRect">
            <a:avLst>
              <a:gd name="adj" fmla="val 6244"/>
            </a:avLst>
          </a:prstGeom>
          <a:noFill/>
          <a:ln w="7620">
            <a:solidFill>
              <a:srgbClr val="FFFFFF">
                <a:alpha val="24000"/>
              </a:srgbClr>
            </a:solidFill>
            <a:prstDash val="solid"/>
          </a:ln>
        </p:spPr>
      </p:sp>
      <p:sp>
        <p:nvSpPr>
          <p:cNvPr id="5" name="Shape 2"/>
          <p:cNvSpPr/>
          <p:nvPr/>
        </p:nvSpPr>
        <p:spPr>
          <a:xfrm>
            <a:off x="782122" y="4441865"/>
            <a:ext cx="13066157" cy="634841"/>
          </a:xfrm>
          <a:prstGeom prst="rect">
            <a:avLst/>
          </a:prstGeom>
          <a:solidFill>
            <a:srgbClr val="FFFFFF">
              <a:alpha val="4000"/>
            </a:srgbClr>
          </a:solidFill>
          <a:ln/>
        </p:spPr>
      </p:sp>
      <p:sp>
        <p:nvSpPr>
          <p:cNvPr id="6" name="Text 3"/>
          <p:cNvSpPr/>
          <p:nvPr/>
        </p:nvSpPr>
        <p:spPr>
          <a:xfrm>
            <a:off x="1003340" y="4582239"/>
            <a:ext cx="6086832" cy="354092"/>
          </a:xfrm>
          <a:prstGeom prst="rect">
            <a:avLst/>
          </a:prstGeom>
          <a:noFill/>
          <a:ln/>
        </p:spPr>
        <p:txBody>
          <a:bodyPr wrap="none" lIns="0" tIns="0" rIns="0" bIns="0" rtlCol="0" anchor="t"/>
          <a:lstStyle/>
          <a:p>
            <a:pPr marL="0" indent="0">
              <a:lnSpc>
                <a:spcPts val="2750"/>
              </a:lnSpc>
              <a:buNone/>
            </a:pPr>
            <a:r>
              <a:rPr lang="en-US" sz="1700" dirty="0">
                <a:solidFill>
                  <a:srgbClr val="EEEFF5"/>
                </a:solidFill>
                <a:latin typeface="Montserrat" pitchFamily="34" charset="0"/>
                <a:ea typeface="Montserrat" pitchFamily="34" charset="-122"/>
                <a:cs typeface="Montserrat" pitchFamily="34" charset="-120"/>
              </a:rPr>
              <a:t>Submitted To:</a:t>
            </a:r>
            <a:endParaRPr lang="en-US" sz="1700" dirty="0"/>
          </a:p>
        </p:txBody>
      </p:sp>
      <p:sp>
        <p:nvSpPr>
          <p:cNvPr id="7" name="Text 4"/>
          <p:cNvSpPr/>
          <p:nvPr/>
        </p:nvSpPr>
        <p:spPr>
          <a:xfrm>
            <a:off x="7540228" y="4582239"/>
            <a:ext cx="6086832" cy="354092"/>
          </a:xfrm>
          <a:prstGeom prst="rect">
            <a:avLst/>
          </a:prstGeom>
          <a:noFill/>
          <a:ln/>
        </p:spPr>
        <p:txBody>
          <a:bodyPr wrap="none" lIns="0" tIns="0" rIns="0" bIns="0" rtlCol="0" anchor="t"/>
          <a:lstStyle/>
          <a:p>
            <a:pPr marL="0" indent="0">
              <a:lnSpc>
                <a:spcPts val="2750"/>
              </a:lnSpc>
              <a:buNone/>
            </a:pPr>
            <a:r>
              <a:rPr lang="en-US" sz="1700" dirty="0">
                <a:solidFill>
                  <a:srgbClr val="EEEFF5"/>
                </a:solidFill>
                <a:latin typeface="Montserrat" pitchFamily="34" charset="0"/>
                <a:ea typeface="Montserrat" pitchFamily="34" charset="-122"/>
                <a:cs typeface="Montserrat" pitchFamily="34" charset="-120"/>
              </a:rPr>
              <a:t>DEPI's Committee</a:t>
            </a:r>
            <a:endParaRPr lang="en-US" sz="1700" dirty="0"/>
          </a:p>
        </p:txBody>
      </p:sp>
      <p:sp>
        <p:nvSpPr>
          <p:cNvPr id="8" name="Shape 5"/>
          <p:cNvSpPr/>
          <p:nvPr/>
        </p:nvSpPr>
        <p:spPr>
          <a:xfrm>
            <a:off x="782122" y="5076706"/>
            <a:ext cx="13066157" cy="634841"/>
          </a:xfrm>
          <a:prstGeom prst="rect">
            <a:avLst/>
          </a:prstGeom>
          <a:solidFill>
            <a:srgbClr val="000000">
              <a:alpha val="4000"/>
            </a:srgbClr>
          </a:solidFill>
          <a:ln/>
        </p:spPr>
      </p:sp>
      <p:sp>
        <p:nvSpPr>
          <p:cNvPr id="9" name="Text 6"/>
          <p:cNvSpPr/>
          <p:nvPr/>
        </p:nvSpPr>
        <p:spPr>
          <a:xfrm>
            <a:off x="1003340" y="5217081"/>
            <a:ext cx="6086832" cy="354092"/>
          </a:xfrm>
          <a:prstGeom prst="rect">
            <a:avLst/>
          </a:prstGeom>
          <a:noFill/>
          <a:ln/>
        </p:spPr>
        <p:txBody>
          <a:bodyPr wrap="none" lIns="0" tIns="0" rIns="0" bIns="0" rtlCol="0" anchor="t"/>
          <a:lstStyle/>
          <a:p>
            <a:pPr marL="0" indent="0">
              <a:lnSpc>
                <a:spcPts val="2750"/>
              </a:lnSpc>
              <a:buNone/>
            </a:pPr>
            <a:r>
              <a:rPr lang="en-US" sz="1700" dirty="0">
                <a:solidFill>
                  <a:srgbClr val="EEEFF5"/>
                </a:solidFill>
                <a:latin typeface="Montserrat" pitchFamily="34" charset="0"/>
                <a:ea typeface="Montserrat" pitchFamily="34" charset="-122"/>
                <a:cs typeface="Montserrat" pitchFamily="34" charset="-120"/>
              </a:rPr>
              <a:t>Submitted By:</a:t>
            </a:r>
            <a:endParaRPr lang="en-US" sz="1700" dirty="0"/>
          </a:p>
        </p:txBody>
      </p:sp>
      <p:sp>
        <p:nvSpPr>
          <p:cNvPr id="10" name="Text 7"/>
          <p:cNvSpPr/>
          <p:nvPr/>
        </p:nvSpPr>
        <p:spPr>
          <a:xfrm>
            <a:off x="7540228" y="5217081"/>
            <a:ext cx="6086832" cy="354092"/>
          </a:xfrm>
          <a:prstGeom prst="rect">
            <a:avLst/>
          </a:prstGeom>
          <a:noFill/>
          <a:ln/>
        </p:spPr>
        <p:txBody>
          <a:bodyPr wrap="none" lIns="0" tIns="0" rIns="0" bIns="0" rtlCol="0" anchor="t"/>
          <a:lstStyle/>
          <a:p>
            <a:pPr marL="0" indent="0">
              <a:lnSpc>
                <a:spcPts val="2750"/>
              </a:lnSpc>
              <a:buNone/>
            </a:pPr>
            <a:r>
              <a:rPr lang="en-US" sz="1700" dirty="0">
                <a:solidFill>
                  <a:srgbClr val="EEEFF5"/>
                </a:solidFill>
                <a:latin typeface="Montserrat" pitchFamily="34" charset="0"/>
                <a:ea typeface="Montserrat" pitchFamily="34" charset="-122"/>
                <a:cs typeface="Montserrat" pitchFamily="34" charset="-120"/>
              </a:rPr>
              <a:t>Abdullah Alsayed (21042655)</a:t>
            </a:r>
            <a:endParaRPr lang="en-US" sz="1700" dirty="0"/>
          </a:p>
        </p:txBody>
      </p:sp>
      <p:sp>
        <p:nvSpPr>
          <p:cNvPr id="11" name="Shape 8"/>
          <p:cNvSpPr/>
          <p:nvPr/>
        </p:nvSpPr>
        <p:spPr>
          <a:xfrm>
            <a:off x="782122" y="5711547"/>
            <a:ext cx="13066157" cy="634841"/>
          </a:xfrm>
          <a:prstGeom prst="rect">
            <a:avLst/>
          </a:prstGeom>
          <a:solidFill>
            <a:srgbClr val="FFFFFF">
              <a:alpha val="4000"/>
            </a:srgbClr>
          </a:solidFill>
          <a:ln/>
        </p:spPr>
      </p:sp>
      <p:sp>
        <p:nvSpPr>
          <p:cNvPr id="12" name="Text 9"/>
          <p:cNvSpPr/>
          <p:nvPr/>
        </p:nvSpPr>
        <p:spPr>
          <a:xfrm>
            <a:off x="1003340" y="5851922"/>
            <a:ext cx="6086832" cy="354092"/>
          </a:xfrm>
          <a:prstGeom prst="rect">
            <a:avLst/>
          </a:prstGeom>
          <a:noFill/>
          <a:ln/>
        </p:spPr>
        <p:txBody>
          <a:bodyPr wrap="none" lIns="0" tIns="0" rIns="0" bIns="0" rtlCol="0" anchor="t"/>
          <a:lstStyle/>
          <a:p>
            <a:pPr marL="0" indent="0">
              <a:lnSpc>
                <a:spcPts val="2750"/>
              </a:lnSpc>
              <a:buNone/>
            </a:pPr>
            <a:endParaRPr lang="en-US" sz="1700" dirty="0"/>
          </a:p>
        </p:txBody>
      </p:sp>
      <p:sp>
        <p:nvSpPr>
          <p:cNvPr id="13" name="Text 10"/>
          <p:cNvSpPr/>
          <p:nvPr/>
        </p:nvSpPr>
        <p:spPr>
          <a:xfrm>
            <a:off x="7540228" y="5851922"/>
            <a:ext cx="6086832" cy="354092"/>
          </a:xfrm>
          <a:prstGeom prst="rect">
            <a:avLst/>
          </a:prstGeom>
          <a:noFill/>
          <a:ln/>
        </p:spPr>
        <p:txBody>
          <a:bodyPr wrap="none" lIns="0" tIns="0" rIns="0" bIns="0" rtlCol="0" anchor="t"/>
          <a:lstStyle/>
          <a:p>
            <a:pPr marL="0" indent="0">
              <a:lnSpc>
                <a:spcPts val="2750"/>
              </a:lnSpc>
              <a:buNone/>
            </a:pPr>
            <a:r>
              <a:rPr lang="en-US" sz="1700" dirty="0">
                <a:solidFill>
                  <a:srgbClr val="EEEFF5"/>
                </a:solidFill>
                <a:latin typeface="Montserrat" pitchFamily="34" charset="0"/>
                <a:ea typeface="Montserrat" pitchFamily="34" charset="-122"/>
                <a:cs typeface="Montserrat" pitchFamily="34" charset="-120"/>
              </a:rPr>
              <a:t>Mohamad Ashour (21002520)</a:t>
            </a:r>
            <a:endParaRPr lang="en-US" sz="1700" dirty="0"/>
          </a:p>
        </p:txBody>
      </p:sp>
      <p:sp>
        <p:nvSpPr>
          <p:cNvPr id="14" name="Shape 11"/>
          <p:cNvSpPr/>
          <p:nvPr/>
        </p:nvSpPr>
        <p:spPr>
          <a:xfrm>
            <a:off x="782122" y="6346388"/>
            <a:ext cx="13066157" cy="634841"/>
          </a:xfrm>
          <a:prstGeom prst="rect">
            <a:avLst/>
          </a:prstGeom>
          <a:solidFill>
            <a:srgbClr val="000000">
              <a:alpha val="4000"/>
            </a:srgbClr>
          </a:solidFill>
          <a:ln/>
        </p:spPr>
      </p:sp>
      <p:sp>
        <p:nvSpPr>
          <p:cNvPr id="15" name="Text 12"/>
          <p:cNvSpPr/>
          <p:nvPr/>
        </p:nvSpPr>
        <p:spPr>
          <a:xfrm>
            <a:off x="1003340" y="6486763"/>
            <a:ext cx="6086832" cy="354092"/>
          </a:xfrm>
          <a:prstGeom prst="rect">
            <a:avLst/>
          </a:prstGeom>
          <a:noFill/>
          <a:ln/>
        </p:spPr>
        <p:txBody>
          <a:bodyPr wrap="none" lIns="0" tIns="0" rIns="0" bIns="0" rtlCol="0" anchor="t"/>
          <a:lstStyle/>
          <a:p>
            <a:pPr marL="0" indent="0">
              <a:lnSpc>
                <a:spcPts val="2750"/>
              </a:lnSpc>
              <a:buNone/>
            </a:pPr>
            <a:endParaRPr lang="en-US" sz="1700" dirty="0"/>
          </a:p>
        </p:txBody>
      </p:sp>
      <p:sp>
        <p:nvSpPr>
          <p:cNvPr id="16" name="Text 13"/>
          <p:cNvSpPr/>
          <p:nvPr/>
        </p:nvSpPr>
        <p:spPr>
          <a:xfrm>
            <a:off x="7540228" y="6486763"/>
            <a:ext cx="6086832" cy="354092"/>
          </a:xfrm>
          <a:prstGeom prst="rect">
            <a:avLst/>
          </a:prstGeom>
          <a:noFill/>
          <a:ln/>
        </p:spPr>
        <p:txBody>
          <a:bodyPr wrap="none" lIns="0" tIns="0" rIns="0" bIns="0" rtlCol="0" anchor="t"/>
          <a:lstStyle/>
          <a:p>
            <a:pPr marL="0" indent="0">
              <a:lnSpc>
                <a:spcPts val="2750"/>
              </a:lnSpc>
              <a:buNone/>
            </a:pPr>
            <a:r>
              <a:rPr lang="en-US" sz="1700" dirty="0">
                <a:solidFill>
                  <a:srgbClr val="EEEFF5"/>
                </a:solidFill>
                <a:latin typeface="Montserrat" pitchFamily="34" charset="0"/>
                <a:ea typeface="Montserrat" pitchFamily="34" charset="-122"/>
                <a:cs typeface="Montserrat" pitchFamily="34" charset="-120"/>
              </a:rPr>
              <a:t>Muhammed Tariq Aboseif (21025252)</a:t>
            </a:r>
            <a:endParaRPr lang="en-US" sz="1700" dirty="0"/>
          </a:p>
        </p:txBody>
      </p:sp>
      <p:sp>
        <p:nvSpPr>
          <p:cNvPr id="17" name="Shape 14"/>
          <p:cNvSpPr/>
          <p:nvPr/>
        </p:nvSpPr>
        <p:spPr>
          <a:xfrm>
            <a:off x="782122" y="6981230"/>
            <a:ext cx="13066157" cy="634841"/>
          </a:xfrm>
          <a:prstGeom prst="rect">
            <a:avLst/>
          </a:prstGeom>
          <a:solidFill>
            <a:srgbClr val="FFFFFF">
              <a:alpha val="4000"/>
            </a:srgbClr>
          </a:solidFill>
          <a:ln/>
        </p:spPr>
      </p:sp>
      <p:sp>
        <p:nvSpPr>
          <p:cNvPr id="18" name="Text 15"/>
          <p:cNvSpPr/>
          <p:nvPr/>
        </p:nvSpPr>
        <p:spPr>
          <a:xfrm>
            <a:off x="1003340" y="7121604"/>
            <a:ext cx="6086832" cy="354092"/>
          </a:xfrm>
          <a:prstGeom prst="rect">
            <a:avLst/>
          </a:prstGeom>
          <a:noFill/>
          <a:ln/>
        </p:spPr>
        <p:txBody>
          <a:bodyPr wrap="none" lIns="0" tIns="0" rIns="0" bIns="0" rtlCol="0" anchor="t"/>
          <a:lstStyle/>
          <a:p>
            <a:pPr marL="0" indent="0">
              <a:lnSpc>
                <a:spcPts val="2750"/>
              </a:lnSpc>
              <a:buNone/>
            </a:pPr>
            <a:endParaRPr lang="en-US" sz="1700" dirty="0"/>
          </a:p>
        </p:txBody>
      </p:sp>
      <p:sp>
        <p:nvSpPr>
          <p:cNvPr id="19" name="Text 16"/>
          <p:cNvSpPr/>
          <p:nvPr/>
        </p:nvSpPr>
        <p:spPr>
          <a:xfrm>
            <a:off x="7540228" y="7121604"/>
            <a:ext cx="6086832" cy="354092"/>
          </a:xfrm>
          <a:prstGeom prst="rect">
            <a:avLst/>
          </a:prstGeom>
          <a:noFill/>
          <a:ln/>
        </p:spPr>
        <p:txBody>
          <a:bodyPr wrap="none" lIns="0" tIns="0" rIns="0" bIns="0" rtlCol="0" anchor="t"/>
          <a:lstStyle/>
          <a:p>
            <a:pPr marL="0" indent="0">
              <a:lnSpc>
                <a:spcPts val="2750"/>
              </a:lnSpc>
              <a:buNone/>
            </a:pPr>
            <a:r>
              <a:rPr lang="en-US" sz="1700" dirty="0">
                <a:solidFill>
                  <a:srgbClr val="EEEFF5"/>
                </a:solidFill>
                <a:latin typeface="Montserrat" pitchFamily="34" charset="0"/>
                <a:ea typeface="Montserrat" pitchFamily="34" charset="-122"/>
                <a:cs typeface="Montserrat" pitchFamily="34" charset="-120"/>
              </a:rPr>
              <a:t>Raafat </a:t>
            </a:r>
            <a:r>
              <a:rPr lang="en-US" sz="1700" dirty="0" err="1">
                <a:solidFill>
                  <a:srgbClr val="EEEFF5"/>
                </a:solidFill>
                <a:latin typeface="Montserrat" pitchFamily="34" charset="0"/>
                <a:ea typeface="Montserrat" pitchFamily="34" charset="-122"/>
                <a:cs typeface="Montserrat" pitchFamily="34" charset="-120"/>
              </a:rPr>
              <a:t>Elrais</a:t>
            </a:r>
            <a:r>
              <a:rPr lang="en-US" sz="1700" dirty="0">
                <a:solidFill>
                  <a:srgbClr val="EEEFF5"/>
                </a:solidFill>
                <a:latin typeface="Montserrat" pitchFamily="34" charset="0"/>
                <a:ea typeface="Montserrat" pitchFamily="34" charset="-122"/>
                <a:cs typeface="Montserrat" pitchFamily="34" charset="-120"/>
              </a:rPr>
              <a:t> (21000337)</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153239"/>
            <a:ext cx="6497003" cy="812125"/>
          </a:xfrm>
          <a:prstGeom prst="rect">
            <a:avLst/>
          </a:prstGeom>
          <a:noFill/>
          <a:ln/>
        </p:spPr>
        <p:txBody>
          <a:bodyPr wrap="none" lIns="0" tIns="0" rIns="0" bIns="0" rtlCol="0" anchor="t"/>
          <a:lstStyle/>
          <a:p>
            <a:pPr marL="0" indent="0">
              <a:lnSpc>
                <a:spcPts val="6350"/>
              </a:lnSpc>
              <a:buNone/>
            </a:pPr>
            <a:r>
              <a:rPr lang="en-US" sz="5100" b="1" dirty="0">
                <a:solidFill>
                  <a:srgbClr val="9998FF"/>
                </a:solidFill>
                <a:latin typeface="Barlow Bold" pitchFamily="34" charset="0"/>
                <a:ea typeface="Barlow Bold" pitchFamily="34" charset="-122"/>
                <a:cs typeface="Barlow Bold" pitchFamily="34" charset="-120"/>
              </a:rPr>
              <a:t>Project Abstract</a:t>
            </a:r>
            <a:endParaRPr lang="en-US" sz="5100" dirty="0"/>
          </a:p>
        </p:txBody>
      </p:sp>
      <p:sp>
        <p:nvSpPr>
          <p:cNvPr id="4" name="Text 1"/>
          <p:cNvSpPr/>
          <p:nvPr/>
        </p:nvSpPr>
        <p:spPr>
          <a:xfrm>
            <a:off x="6350437" y="2335650"/>
            <a:ext cx="7415927" cy="1352096"/>
          </a:xfrm>
          <a:prstGeom prst="rect">
            <a:avLst/>
          </a:prstGeom>
          <a:noFill/>
          <a:ln/>
        </p:spPr>
        <p:txBody>
          <a:bodyPr wrap="square" lIns="0" tIns="0" rIns="0" bIns="0" rtlCol="0" anchor="t"/>
          <a:lstStyle/>
          <a:p>
            <a:pPr marL="0" indent="0">
              <a:lnSpc>
                <a:spcPts val="3100"/>
              </a:lnSpc>
              <a:buNone/>
            </a:pPr>
            <a:r>
              <a:rPr lang="en-US" sz="1900" dirty="0">
                <a:solidFill>
                  <a:srgbClr val="EEEFF5"/>
                </a:solidFill>
                <a:latin typeface="Montserrat" pitchFamily="34" charset="0"/>
                <a:ea typeface="Montserrat" pitchFamily="34" charset="-122"/>
                <a:cs typeface="Montserrat" pitchFamily="34" charset="-120"/>
              </a:rPr>
              <a:t>This project outlines the development and deployment of an end-to-end text classification system built using Amazon Web Services (AWS). </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7481" y="630436"/>
            <a:ext cx="5996821" cy="749617"/>
          </a:xfrm>
          <a:prstGeom prst="rect">
            <a:avLst/>
          </a:prstGeom>
          <a:noFill/>
          <a:ln/>
        </p:spPr>
        <p:txBody>
          <a:bodyPr wrap="none" lIns="0" tIns="0" rIns="0" bIns="0" rtlCol="0" anchor="t"/>
          <a:lstStyle/>
          <a:p>
            <a:pPr marL="0" indent="0">
              <a:lnSpc>
                <a:spcPts val="5900"/>
              </a:lnSpc>
              <a:buNone/>
            </a:pPr>
            <a:r>
              <a:rPr lang="en-US" sz="4700" b="1" dirty="0">
                <a:solidFill>
                  <a:srgbClr val="9998FF"/>
                </a:solidFill>
                <a:latin typeface="Barlow Bold" pitchFamily="34" charset="0"/>
                <a:ea typeface="Barlow Bold" pitchFamily="34" charset="-122"/>
                <a:cs typeface="Barlow Bold" pitchFamily="34" charset="-120"/>
              </a:rPr>
              <a:t>Project Overview</a:t>
            </a:r>
            <a:endParaRPr lang="en-US" sz="4700" dirty="0"/>
          </a:p>
        </p:txBody>
      </p:sp>
      <p:sp>
        <p:nvSpPr>
          <p:cNvPr id="3" name="Text 1"/>
          <p:cNvSpPr/>
          <p:nvPr/>
        </p:nvSpPr>
        <p:spPr>
          <a:xfrm>
            <a:off x="797481" y="1835706"/>
            <a:ext cx="13035439" cy="1458278"/>
          </a:xfrm>
          <a:prstGeom prst="rect">
            <a:avLst/>
          </a:prstGeom>
          <a:noFill/>
          <a:ln/>
        </p:spPr>
        <p:txBody>
          <a:bodyPr wrap="square" lIns="0" tIns="0" rIns="0" bIns="0" rtlCol="0" anchor="t"/>
          <a:lstStyle/>
          <a:p>
            <a:pPr marL="0" indent="0">
              <a:lnSpc>
                <a:spcPts val="2850"/>
              </a:lnSpc>
              <a:buNone/>
            </a:pPr>
            <a:r>
              <a:rPr lang="en-US" sz="1750" dirty="0">
                <a:solidFill>
                  <a:srgbClr val="EEEFF5"/>
                </a:solidFill>
                <a:latin typeface="Montserrat" pitchFamily="34" charset="0"/>
                <a:ea typeface="Montserrat" pitchFamily="34" charset="-122"/>
                <a:cs typeface="Montserrat" pitchFamily="34" charset="-120"/>
              </a:rPr>
              <a:t>This project implements a comprehensive text classification system utilizing AWS services, with a specific focus on classifying BBC news articles into predefined categories. The project aims to design and deploy a machine learning model that can accurately categorize text data using AWS SageMaker, demonstrating the power of cloud-based machine learning for natural language processing tasks.</a:t>
            </a:r>
            <a:endParaRPr lang="en-US" sz="1750" dirty="0"/>
          </a:p>
        </p:txBody>
      </p:sp>
      <p:sp>
        <p:nvSpPr>
          <p:cNvPr id="4" name="Shape 2"/>
          <p:cNvSpPr/>
          <p:nvPr/>
        </p:nvSpPr>
        <p:spPr>
          <a:xfrm>
            <a:off x="797481" y="3806666"/>
            <a:ext cx="512683" cy="512683"/>
          </a:xfrm>
          <a:prstGeom prst="roundRect">
            <a:avLst>
              <a:gd name="adj" fmla="val 40004"/>
            </a:avLst>
          </a:prstGeom>
          <a:solidFill>
            <a:srgbClr val="282C32"/>
          </a:solidFill>
          <a:ln/>
          <a:effectLst>
            <a:outerShdw blurRad="55880" dist="27940" dir="13500000" algn="bl" rotWithShape="0">
              <a:srgbClr val="FFFFFF">
                <a:alpha val="10000"/>
              </a:srgbClr>
            </a:outerShdw>
          </a:effectLst>
        </p:spPr>
      </p:sp>
      <p:sp>
        <p:nvSpPr>
          <p:cNvPr id="5" name="Text 3"/>
          <p:cNvSpPr/>
          <p:nvPr/>
        </p:nvSpPr>
        <p:spPr>
          <a:xfrm>
            <a:off x="990124" y="3883104"/>
            <a:ext cx="127397" cy="359807"/>
          </a:xfrm>
          <a:prstGeom prst="rect">
            <a:avLst/>
          </a:prstGeom>
          <a:noFill/>
          <a:ln/>
        </p:spPr>
        <p:txBody>
          <a:bodyPr wrap="none" lIns="0" tIns="0" rIns="0" bIns="0" rtlCol="0" anchor="t"/>
          <a:lstStyle/>
          <a:p>
            <a:pPr marL="0" indent="0" algn="ctr">
              <a:lnSpc>
                <a:spcPts val="2800"/>
              </a:lnSpc>
              <a:buNone/>
            </a:pPr>
            <a:r>
              <a:rPr lang="en-US" sz="2800" b="1" dirty="0">
                <a:solidFill>
                  <a:srgbClr val="EEEFF5"/>
                </a:solidFill>
                <a:latin typeface="Barlow Bold" pitchFamily="34" charset="0"/>
                <a:ea typeface="Barlow Bold" pitchFamily="34" charset="-122"/>
                <a:cs typeface="Barlow Bold" pitchFamily="34" charset="-120"/>
              </a:rPr>
              <a:t>1</a:t>
            </a:r>
            <a:endParaRPr lang="en-US" sz="2800" dirty="0"/>
          </a:p>
        </p:txBody>
      </p:sp>
      <p:sp>
        <p:nvSpPr>
          <p:cNvPr id="6" name="Text 4"/>
          <p:cNvSpPr/>
          <p:nvPr/>
        </p:nvSpPr>
        <p:spPr>
          <a:xfrm>
            <a:off x="1537930" y="3806666"/>
            <a:ext cx="2998351" cy="374690"/>
          </a:xfrm>
          <a:prstGeom prst="rect">
            <a:avLst/>
          </a:prstGeom>
          <a:noFill/>
          <a:ln/>
        </p:spPr>
        <p:txBody>
          <a:bodyPr wrap="none" lIns="0" tIns="0" rIns="0" bIns="0" rtlCol="0" anchor="t"/>
          <a:lstStyle/>
          <a:p>
            <a:pPr marL="0" indent="0">
              <a:lnSpc>
                <a:spcPts val="2950"/>
              </a:lnSpc>
              <a:buNone/>
            </a:pPr>
            <a:r>
              <a:rPr lang="en-US" sz="2350" b="1" dirty="0">
                <a:solidFill>
                  <a:srgbClr val="EEEFF5"/>
                </a:solidFill>
                <a:latin typeface="Barlow Bold" pitchFamily="34" charset="0"/>
                <a:ea typeface="Barlow Bold" pitchFamily="34" charset="-122"/>
                <a:cs typeface="Barlow Bold" pitchFamily="34" charset="-120"/>
              </a:rPr>
              <a:t>Objective</a:t>
            </a:r>
            <a:endParaRPr lang="en-US" sz="2350" dirty="0"/>
          </a:p>
        </p:txBody>
      </p:sp>
      <p:sp>
        <p:nvSpPr>
          <p:cNvPr id="7" name="Text 5"/>
          <p:cNvSpPr/>
          <p:nvPr/>
        </p:nvSpPr>
        <p:spPr>
          <a:xfrm>
            <a:off x="1537930" y="4318040"/>
            <a:ext cx="5663446" cy="1822847"/>
          </a:xfrm>
          <a:prstGeom prst="rect">
            <a:avLst/>
          </a:prstGeom>
          <a:noFill/>
          <a:ln/>
        </p:spPr>
        <p:txBody>
          <a:bodyPr wrap="square" lIns="0" tIns="0" rIns="0" bIns="0" rtlCol="0" anchor="t"/>
          <a:lstStyle/>
          <a:p>
            <a:pPr marL="0" indent="0">
              <a:lnSpc>
                <a:spcPts val="2850"/>
              </a:lnSpc>
              <a:buNone/>
            </a:pPr>
            <a:r>
              <a:rPr lang="en-US" sz="1750" dirty="0">
                <a:solidFill>
                  <a:srgbClr val="EEEFF5"/>
                </a:solidFill>
                <a:latin typeface="Montserrat" pitchFamily="34" charset="0"/>
                <a:ea typeface="Montserrat" pitchFamily="34" charset="-122"/>
                <a:cs typeface="Montserrat" pitchFamily="34" charset="-120"/>
              </a:rPr>
              <a:t>The primary objective is to design and deploy a machine learning model that accurately classifies text data into categories using AWS SageMaker, leveraging the scalability and efficiency of cloud-based machine learning.</a:t>
            </a:r>
            <a:endParaRPr lang="en-US" sz="1750" dirty="0"/>
          </a:p>
        </p:txBody>
      </p:sp>
      <p:sp>
        <p:nvSpPr>
          <p:cNvPr id="8" name="Shape 6"/>
          <p:cNvSpPr/>
          <p:nvPr/>
        </p:nvSpPr>
        <p:spPr>
          <a:xfrm>
            <a:off x="7429143" y="3806666"/>
            <a:ext cx="512683" cy="512683"/>
          </a:xfrm>
          <a:prstGeom prst="roundRect">
            <a:avLst>
              <a:gd name="adj" fmla="val 40004"/>
            </a:avLst>
          </a:prstGeom>
          <a:solidFill>
            <a:srgbClr val="282C32"/>
          </a:solidFill>
          <a:ln/>
          <a:effectLst>
            <a:outerShdw blurRad="55880" dist="27940" dir="13500000" algn="bl" rotWithShape="0">
              <a:srgbClr val="FFFFFF">
                <a:alpha val="10000"/>
              </a:srgbClr>
            </a:outerShdw>
          </a:effectLst>
        </p:spPr>
      </p:sp>
      <p:sp>
        <p:nvSpPr>
          <p:cNvPr id="9" name="Text 7"/>
          <p:cNvSpPr/>
          <p:nvPr/>
        </p:nvSpPr>
        <p:spPr>
          <a:xfrm>
            <a:off x="7584758" y="3883104"/>
            <a:ext cx="201454" cy="359807"/>
          </a:xfrm>
          <a:prstGeom prst="rect">
            <a:avLst/>
          </a:prstGeom>
          <a:noFill/>
          <a:ln/>
        </p:spPr>
        <p:txBody>
          <a:bodyPr wrap="none" lIns="0" tIns="0" rIns="0" bIns="0" rtlCol="0" anchor="t"/>
          <a:lstStyle/>
          <a:p>
            <a:pPr marL="0" indent="0" algn="ctr">
              <a:lnSpc>
                <a:spcPts val="2800"/>
              </a:lnSpc>
              <a:buNone/>
            </a:pPr>
            <a:r>
              <a:rPr lang="en-US" sz="2800" b="1" dirty="0">
                <a:solidFill>
                  <a:srgbClr val="EEEFF5"/>
                </a:solidFill>
                <a:latin typeface="Barlow Bold" pitchFamily="34" charset="0"/>
                <a:ea typeface="Barlow Bold" pitchFamily="34" charset="-122"/>
                <a:cs typeface="Barlow Bold" pitchFamily="34" charset="-120"/>
              </a:rPr>
              <a:t>2</a:t>
            </a:r>
            <a:endParaRPr lang="en-US" sz="2800" dirty="0"/>
          </a:p>
        </p:txBody>
      </p:sp>
      <p:sp>
        <p:nvSpPr>
          <p:cNvPr id="10" name="Text 8"/>
          <p:cNvSpPr/>
          <p:nvPr/>
        </p:nvSpPr>
        <p:spPr>
          <a:xfrm>
            <a:off x="8169592" y="3806666"/>
            <a:ext cx="2998351" cy="374690"/>
          </a:xfrm>
          <a:prstGeom prst="rect">
            <a:avLst/>
          </a:prstGeom>
          <a:noFill/>
          <a:ln/>
        </p:spPr>
        <p:txBody>
          <a:bodyPr wrap="none" lIns="0" tIns="0" rIns="0" bIns="0" rtlCol="0" anchor="t"/>
          <a:lstStyle/>
          <a:p>
            <a:pPr marL="0" indent="0">
              <a:lnSpc>
                <a:spcPts val="2950"/>
              </a:lnSpc>
              <a:buNone/>
            </a:pPr>
            <a:r>
              <a:rPr lang="en-US" sz="2350" b="1" dirty="0">
                <a:solidFill>
                  <a:srgbClr val="EEEFF5"/>
                </a:solidFill>
                <a:latin typeface="Barlow Bold" pitchFamily="34" charset="0"/>
                <a:ea typeface="Barlow Bold" pitchFamily="34" charset="-122"/>
                <a:cs typeface="Barlow Bold" pitchFamily="34" charset="-120"/>
              </a:rPr>
              <a:t>Scope</a:t>
            </a:r>
            <a:endParaRPr lang="en-US" sz="2350" dirty="0"/>
          </a:p>
        </p:txBody>
      </p:sp>
      <p:sp>
        <p:nvSpPr>
          <p:cNvPr id="11" name="Text 9"/>
          <p:cNvSpPr/>
          <p:nvPr/>
        </p:nvSpPr>
        <p:spPr>
          <a:xfrm>
            <a:off x="8169592" y="4318040"/>
            <a:ext cx="5663446" cy="3281124"/>
          </a:xfrm>
          <a:prstGeom prst="rect">
            <a:avLst/>
          </a:prstGeom>
          <a:noFill/>
          <a:ln/>
        </p:spPr>
        <p:txBody>
          <a:bodyPr wrap="square" lIns="0" tIns="0" rIns="0" bIns="0" rtlCol="0" anchor="t"/>
          <a:lstStyle/>
          <a:p>
            <a:pPr marL="0" indent="0">
              <a:lnSpc>
                <a:spcPts val="2850"/>
              </a:lnSpc>
              <a:buNone/>
            </a:pPr>
            <a:r>
              <a:rPr lang="en-US" sz="1750" dirty="0">
                <a:solidFill>
                  <a:srgbClr val="EEEFF5"/>
                </a:solidFill>
                <a:latin typeface="Montserrat" pitchFamily="34" charset="0"/>
                <a:ea typeface="Montserrat" pitchFamily="34" charset="-122"/>
                <a:cs typeface="Montserrat" pitchFamily="34" charset="-120"/>
              </a:rPr>
              <a:t>The project scope encompasses data collection from BBC news articles, data preprocessing, feature extraction using AWS Comprehend, model training and optimization using AWS SageMaker's BlazingText algorithm, model deployment on a SageMaker endpoint, real-time inference using AWS Lambda, and continuous tracking and management of model versions using MLflow.</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44937" y="452318"/>
            <a:ext cx="3346013" cy="418147"/>
          </a:xfrm>
          <a:prstGeom prst="rect">
            <a:avLst/>
          </a:prstGeom>
          <a:noFill/>
          <a:ln/>
        </p:spPr>
        <p:txBody>
          <a:bodyPr wrap="none" lIns="0" tIns="0" rIns="0" bIns="0" rtlCol="0" anchor="t"/>
          <a:lstStyle/>
          <a:p>
            <a:pPr marL="0" indent="0">
              <a:lnSpc>
                <a:spcPts val="3250"/>
              </a:lnSpc>
              <a:buNone/>
            </a:pPr>
            <a:r>
              <a:rPr lang="en-US" sz="2600" b="1" dirty="0">
                <a:solidFill>
                  <a:srgbClr val="9998FF"/>
                </a:solidFill>
                <a:latin typeface="Barlow Bold" pitchFamily="34" charset="0"/>
                <a:ea typeface="Barlow Bold" pitchFamily="34" charset="-122"/>
                <a:cs typeface="Barlow Bold" pitchFamily="34" charset="-120"/>
              </a:rPr>
              <a:t>System Architecture</a:t>
            </a:r>
            <a:endParaRPr lang="en-US" sz="2600" dirty="0"/>
          </a:p>
        </p:txBody>
      </p:sp>
      <p:sp>
        <p:nvSpPr>
          <p:cNvPr id="3" name="Text 1"/>
          <p:cNvSpPr/>
          <p:nvPr/>
        </p:nvSpPr>
        <p:spPr>
          <a:xfrm>
            <a:off x="444937" y="1124664"/>
            <a:ext cx="13740527" cy="406718"/>
          </a:xfrm>
          <a:prstGeom prst="rect">
            <a:avLst/>
          </a:prstGeom>
          <a:noFill/>
          <a:ln/>
        </p:spPr>
        <p:txBody>
          <a:bodyPr wrap="square" lIns="0" tIns="0" rIns="0" bIns="0" rtlCol="0" anchor="t"/>
          <a:lstStyle/>
          <a:p>
            <a:pPr marL="0" indent="0">
              <a:lnSpc>
                <a:spcPts val="1600"/>
              </a:lnSpc>
              <a:buNone/>
            </a:pPr>
            <a:r>
              <a:rPr lang="en-US" sz="1000" dirty="0">
                <a:solidFill>
                  <a:srgbClr val="EEEFF5"/>
                </a:solidFill>
                <a:latin typeface="Montserrat" pitchFamily="34" charset="0"/>
                <a:ea typeface="Montserrat" pitchFamily="34" charset="-122"/>
                <a:cs typeface="Montserrat" pitchFamily="34" charset="-120"/>
              </a:rPr>
              <a:t>The system architecture for this project utilizes a carefully designed workflow, leveraging AWS services to build a scalable and efficient solution for text classification. The system encompasses data ingestion, preprocessing, feature extraction, model training, deployment, and real-time inference, all orchestrated through a series of interconnected AWS services.</a:t>
            </a:r>
            <a:endParaRPr lang="en-US" sz="1000" dirty="0"/>
          </a:p>
        </p:txBody>
      </p:sp>
      <p:pic>
        <p:nvPicPr>
          <p:cNvPr id="4" name="Image 0" descr="preencoded.png"/>
          <p:cNvPicPr>
            <a:picLocks noChangeAspect="1"/>
          </p:cNvPicPr>
          <p:nvPr/>
        </p:nvPicPr>
        <p:blipFill>
          <a:blip r:embed="rId3"/>
          <a:stretch>
            <a:fillRect/>
          </a:stretch>
        </p:blipFill>
        <p:spPr>
          <a:xfrm>
            <a:off x="444937" y="1674376"/>
            <a:ext cx="635675" cy="1017151"/>
          </a:xfrm>
          <a:prstGeom prst="rect">
            <a:avLst/>
          </a:prstGeom>
        </p:spPr>
      </p:pic>
      <p:sp>
        <p:nvSpPr>
          <p:cNvPr id="5" name="Text 2"/>
          <p:cNvSpPr/>
          <p:nvPr/>
        </p:nvSpPr>
        <p:spPr>
          <a:xfrm>
            <a:off x="1271230" y="1801416"/>
            <a:ext cx="1672947" cy="209074"/>
          </a:xfrm>
          <a:prstGeom prst="rect">
            <a:avLst/>
          </a:prstGeom>
          <a:noFill/>
          <a:ln/>
        </p:spPr>
        <p:txBody>
          <a:bodyPr wrap="none" lIns="0" tIns="0" rIns="0" bIns="0" rtlCol="0" anchor="t"/>
          <a:lstStyle/>
          <a:p>
            <a:pPr marL="0" indent="0" algn="l">
              <a:lnSpc>
                <a:spcPts val="1600"/>
              </a:lnSpc>
              <a:buNone/>
            </a:pPr>
            <a:r>
              <a:rPr lang="en-US" sz="1300" b="1" dirty="0">
                <a:solidFill>
                  <a:srgbClr val="EEEFF5"/>
                </a:solidFill>
                <a:latin typeface="Barlow Bold" pitchFamily="34" charset="0"/>
                <a:ea typeface="Barlow Bold" pitchFamily="34" charset="-122"/>
                <a:cs typeface="Barlow Bold" pitchFamily="34" charset="-120"/>
              </a:rPr>
              <a:t>Data Ingestion</a:t>
            </a:r>
            <a:endParaRPr lang="en-US" sz="1300" dirty="0"/>
          </a:p>
        </p:txBody>
      </p:sp>
      <p:sp>
        <p:nvSpPr>
          <p:cNvPr id="6" name="Text 3"/>
          <p:cNvSpPr/>
          <p:nvPr/>
        </p:nvSpPr>
        <p:spPr>
          <a:xfrm>
            <a:off x="1271230" y="2086689"/>
            <a:ext cx="5561649" cy="452319"/>
          </a:xfrm>
          <a:prstGeom prst="rect">
            <a:avLst/>
          </a:prstGeom>
          <a:noFill/>
          <a:ln/>
        </p:spPr>
        <p:txBody>
          <a:bodyPr wrap="none" lIns="0" tIns="0" rIns="0" bIns="0" rtlCol="0" anchor="t"/>
          <a:lstStyle/>
          <a:p>
            <a:pPr marL="0" indent="0" algn="l">
              <a:lnSpc>
                <a:spcPts val="1600"/>
              </a:lnSpc>
              <a:buNone/>
            </a:pPr>
            <a:r>
              <a:rPr lang="en-US" sz="1000" dirty="0">
                <a:solidFill>
                  <a:srgbClr val="EEEFF5"/>
                </a:solidFill>
                <a:latin typeface="Montserrat" pitchFamily="34" charset="0"/>
                <a:ea typeface="Montserrat" pitchFamily="34" charset="-122"/>
                <a:cs typeface="Montserrat" pitchFamily="34" charset="-120"/>
              </a:rPr>
              <a:t>BBC news articles are collected and stored in Amazon S3, serving as the </a:t>
            </a:r>
          </a:p>
          <a:p>
            <a:pPr marL="0" indent="0" algn="l">
              <a:lnSpc>
                <a:spcPts val="1600"/>
              </a:lnSpc>
              <a:buNone/>
            </a:pPr>
            <a:r>
              <a:rPr lang="en-US" sz="1000" dirty="0">
                <a:solidFill>
                  <a:srgbClr val="EEEFF5"/>
                </a:solidFill>
                <a:latin typeface="Montserrat" pitchFamily="34" charset="0"/>
                <a:ea typeface="Montserrat" pitchFamily="34" charset="-122"/>
                <a:cs typeface="Montserrat" pitchFamily="34" charset="-120"/>
              </a:rPr>
              <a:t>central data repository for the system.</a:t>
            </a:r>
            <a:endParaRPr lang="en-US" sz="1000" dirty="0"/>
          </a:p>
        </p:txBody>
      </p:sp>
      <p:pic>
        <p:nvPicPr>
          <p:cNvPr id="7" name="Image 1" descr="preencoded.png"/>
          <p:cNvPicPr>
            <a:picLocks noChangeAspect="1"/>
          </p:cNvPicPr>
          <p:nvPr/>
        </p:nvPicPr>
        <p:blipFill>
          <a:blip r:embed="rId4"/>
          <a:stretch>
            <a:fillRect/>
          </a:stretch>
        </p:blipFill>
        <p:spPr>
          <a:xfrm>
            <a:off x="444937" y="2691527"/>
            <a:ext cx="635675" cy="1017151"/>
          </a:xfrm>
          <a:prstGeom prst="rect">
            <a:avLst/>
          </a:prstGeom>
        </p:spPr>
      </p:pic>
      <p:sp>
        <p:nvSpPr>
          <p:cNvPr id="8" name="Text 4"/>
          <p:cNvSpPr/>
          <p:nvPr/>
        </p:nvSpPr>
        <p:spPr>
          <a:xfrm>
            <a:off x="1271230" y="2818567"/>
            <a:ext cx="1672947" cy="209074"/>
          </a:xfrm>
          <a:prstGeom prst="rect">
            <a:avLst/>
          </a:prstGeom>
          <a:noFill/>
          <a:ln/>
        </p:spPr>
        <p:txBody>
          <a:bodyPr wrap="none" lIns="0" tIns="0" rIns="0" bIns="0" rtlCol="0" anchor="t"/>
          <a:lstStyle/>
          <a:p>
            <a:pPr marL="0" indent="0" algn="l">
              <a:lnSpc>
                <a:spcPts val="1600"/>
              </a:lnSpc>
              <a:buNone/>
            </a:pPr>
            <a:r>
              <a:rPr lang="en-US" sz="1300" b="1" dirty="0">
                <a:solidFill>
                  <a:srgbClr val="EEEFF5"/>
                </a:solidFill>
                <a:latin typeface="Barlow Bold" pitchFamily="34" charset="0"/>
                <a:ea typeface="Barlow Bold" pitchFamily="34" charset="-122"/>
                <a:cs typeface="Barlow Bold" pitchFamily="34" charset="-120"/>
              </a:rPr>
              <a:t>Data Preprocessing</a:t>
            </a:r>
            <a:endParaRPr lang="en-US" sz="1300" dirty="0"/>
          </a:p>
        </p:txBody>
      </p:sp>
      <p:sp>
        <p:nvSpPr>
          <p:cNvPr id="9" name="Text 5"/>
          <p:cNvSpPr/>
          <p:nvPr/>
        </p:nvSpPr>
        <p:spPr>
          <a:xfrm>
            <a:off x="1271230" y="3103840"/>
            <a:ext cx="5722423" cy="406718"/>
          </a:xfrm>
          <a:prstGeom prst="rect">
            <a:avLst/>
          </a:prstGeom>
          <a:noFill/>
          <a:ln/>
        </p:spPr>
        <p:txBody>
          <a:bodyPr wrap="square" lIns="0" tIns="0" rIns="0" bIns="0" rtlCol="0" anchor="t"/>
          <a:lstStyle/>
          <a:p>
            <a:pPr marL="0" indent="0" algn="l">
              <a:lnSpc>
                <a:spcPts val="1600"/>
              </a:lnSpc>
              <a:buNone/>
            </a:pPr>
            <a:r>
              <a:rPr lang="en-US" sz="1000" dirty="0">
                <a:solidFill>
                  <a:srgbClr val="EEEFF5"/>
                </a:solidFill>
                <a:latin typeface="Montserrat" pitchFamily="34" charset="0"/>
                <a:ea typeface="Montserrat" pitchFamily="34" charset="-122"/>
                <a:cs typeface="Montserrat" pitchFamily="34" charset="-120"/>
              </a:rPr>
              <a:t>Data preprocessing tasks, such as cleaning, tokenization, and stemming, are performed using Python libraries like Pandas and NLTK, executed on Amazon EC2 instances or SageMaker Notebooks for efficient computation.</a:t>
            </a:r>
            <a:endParaRPr lang="en-US" sz="1000" dirty="0"/>
          </a:p>
        </p:txBody>
      </p:sp>
      <p:pic>
        <p:nvPicPr>
          <p:cNvPr id="10" name="Image 2" descr="preencoded.png"/>
          <p:cNvPicPr>
            <a:picLocks noChangeAspect="1"/>
          </p:cNvPicPr>
          <p:nvPr/>
        </p:nvPicPr>
        <p:blipFill>
          <a:blip r:embed="rId5"/>
          <a:stretch>
            <a:fillRect/>
          </a:stretch>
        </p:blipFill>
        <p:spPr>
          <a:xfrm>
            <a:off x="444937" y="3708678"/>
            <a:ext cx="635675" cy="1017151"/>
          </a:xfrm>
          <a:prstGeom prst="rect">
            <a:avLst/>
          </a:prstGeom>
        </p:spPr>
      </p:pic>
      <p:sp>
        <p:nvSpPr>
          <p:cNvPr id="11" name="Text 6"/>
          <p:cNvSpPr/>
          <p:nvPr/>
        </p:nvSpPr>
        <p:spPr>
          <a:xfrm>
            <a:off x="1271230" y="3835718"/>
            <a:ext cx="1672947" cy="209074"/>
          </a:xfrm>
          <a:prstGeom prst="rect">
            <a:avLst/>
          </a:prstGeom>
          <a:noFill/>
          <a:ln/>
        </p:spPr>
        <p:txBody>
          <a:bodyPr wrap="none" lIns="0" tIns="0" rIns="0" bIns="0" rtlCol="0" anchor="t"/>
          <a:lstStyle/>
          <a:p>
            <a:pPr marL="0" indent="0" algn="l">
              <a:lnSpc>
                <a:spcPts val="1600"/>
              </a:lnSpc>
              <a:buNone/>
            </a:pPr>
            <a:r>
              <a:rPr lang="en-US" sz="1300" b="1" dirty="0">
                <a:solidFill>
                  <a:srgbClr val="EEEFF5"/>
                </a:solidFill>
                <a:latin typeface="Barlow Bold" pitchFamily="34" charset="0"/>
                <a:ea typeface="Barlow Bold" pitchFamily="34" charset="-122"/>
                <a:cs typeface="Barlow Bold" pitchFamily="34" charset="-120"/>
              </a:rPr>
              <a:t>Feature Extraction</a:t>
            </a:r>
            <a:endParaRPr lang="en-US" sz="1300" dirty="0"/>
          </a:p>
        </p:txBody>
      </p:sp>
      <p:sp>
        <p:nvSpPr>
          <p:cNvPr id="12" name="Text 7"/>
          <p:cNvSpPr/>
          <p:nvPr/>
        </p:nvSpPr>
        <p:spPr>
          <a:xfrm>
            <a:off x="1271230" y="4120991"/>
            <a:ext cx="5722423" cy="248960"/>
          </a:xfrm>
          <a:prstGeom prst="rect">
            <a:avLst/>
          </a:prstGeom>
          <a:noFill/>
          <a:ln/>
        </p:spPr>
        <p:txBody>
          <a:bodyPr wrap="none" lIns="0" tIns="0" rIns="0" bIns="0" rtlCol="0" anchor="t"/>
          <a:lstStyle/>
          <a:p>
            <a:pPr marL="0" indent="0" algn="l">
              <a:lnSpc>
                <a:spcPts val="1600"/>
              </a:lnSpc>
              <a:buNone/>
            </a:pPr>
            <a:r>
              <a:rPr lang="en-US" sz="1000" dirty="0">
                <a:solidFill>
                  <a:srgbClr val="EEEFF5"/>
                </a:solidFill>
                <a:latin typeface="Montserrat" pitchFamily="34" charset="0"/>
                <a:ea typeface="Montserrat" pitchFamily="34" charset="-122"/>
                <a:cs typeface="Montserrat" pitchFamily="34" charset="-120"/>
              </a:rPr>
              <a:t>AWS Comprehend extracts valuable NLP features from the preprocessed data, such as</a:t>
            </a:r>
          </a:p>
          <a:p>
            <a:pPr marL="0" indent="0" algn="l">
              <a:lnSpc>
                <a:spcPts val="1600"/>
              </a:lnSpc>
              <a:buNone/>
            </a:pPr>
            <a:r>
              <a:rPr lang="en-US" sz="1000" dirty="0">
                <a:solidFill>
                  <a:srgbClr val="EEEFF5"/>
                </a:solidFill>
                <a:latin typeface="Montserrat" pitchFamily="34" charset="0"/>
                <a:ea typeface="Montserrat" pitchFamily="34" charset="-122"/>
                <a:cs typeface="Montserrat" pitchFamily="34" charset="-120"/>
              </a:rPr>
              <a:t> named entities, sentiment, and key phrases, further enriching the data for model training.</a:t>
            </a:r>
            <a:endParaRPr lang="en-US" sz="1000" dirty="0"/>
          </a:p>
        </p:txBody>
      </p:sp>
      <p:pic>
        <p:nvPicPr>
          <p:cNvPr id="13" name="Image 3" descr="preencoded.png"/>
          <p:cNvPicPr>
            <a:picLocks noChangeAspect="1"/>
          </p:cNvPicPr>
          <p:nvPr/>
        </p:nvPicPr>
        <p:blipFill>
          <a:blip r:embed="rId6"/>
          <a:stretch>
            <a:fillRect/>
          </a:stretch>
        </p:blipFill>
        <p:spPr>
          <a:xfrm>
            <a:off x="444937" y="4725829"/>
            <a:ext cx="635675" cy="1017151"/>
          </a:xfrm>
          <a:prstGeom prst="rect">
            <a:avLst/>
          </a:prstGeom>
        </p:spPr>
      </p:pic>
      <p:sp>
        <p:nvSpPr>
          <p:cNvPr id="14" name="Text 8"/>
          <p:cNvSpPr/>
          <p:nvPr/>
        </p:nvSpPr>
        <p:spPr>
          <a:xfrm>
            <a:off x="1271230" y="4852868"/>
            <a:ext cx="1672947" cy="209074"/>
          </a:xfrm>
          <a:prstGeom prst="rect">
            <a:avLst/>
          </a:prstGeom>
          <a:noFill/>
          <a:ln/>
        </p:spPr>
        <p:txBody>
          <a:bodyPr wrap="none" lIns="0" tIns="0" rIns="0" bIns="0" rtlCol="0" anchor="t"/>
          <a:lstStyle/>
          <a:p>
            <a:pPr marL="0" indent="0" algn="l">
              <a:lnSpc>
                <a:spcPts val="1600"/>
              </a:lnSpc>
              <a:buNone/>
            </a:pPr>
            <a:r>
              <a:rPr lang="en-US" sz="1300" b="1" dirty="0">
                <a:solidFill>
                  <a:srgbClr val="EEEFF5"/>
                </a:solidFill>
                <a:latin typeface="Barlow Bold" pitchFamily="34" charset="0"/>
                <a:ea typeface="Barlow Bold" pitchFamily="34" charset="-122"/>
                <a:cs typeface="Barlow Bold" pitchFamily="34" charset="-120"/>
              </a:rPr>
              <a:t>Model Training</a:t>
            </a:r>
            <a:endParaRPr lang="en-US" sz="1300" dirty="0"/>
          </a:p>
        </p:txBody>
      </p:sp>
      <p:sp>
        <p:nvSpPr>
          <p:cNvPr id="15" name="Text 9"/>
          <p:cNvSpPr/>
          <p:nvPr/>
        </p:nvSpPr>
        <p:spPr>
          <a:xfrm>
            <a:off x="1271230" y="5138142"/>
            <a:ext cx="12914233" cy="406718"/>
          </a:xfrm>
          <a:prstGeom prst="rect">
            <a:avLst/>
          </a:prstGeom>
          <a:noFill/>
          <a:ln/>
        </p:spPr>
        <p:txBody>
          <a:bodyPr wrap="square" lIns="0" tIns="0" rIns="0" bIns="0" rtlCol="0" anchor="t"/>
          <a:lstStyle/>
          <a:p>
            <a:pPr marL="0" indent="0" algn="l">
              <a:lnSpc>
                <a:spcPts val="1600"/>
              </a:lnSpc>
              <a:buNone/>
            </a:pPr>
            <a:r>
              <a:rPr lang="en-US" sz="1000" dirty="0">
                <a:solidFill>
                  <a:srgbClr val="EEEFF5"/>
                </a:solidFill>
                <a:latin typeface="Montserrat" pitchFamily="34" charset="0"/>
                <a:ea typeface="Montserrat" pitchFamily="34" charset="-122"/>
                <a:cs typeface="Montserrat" pitchFamily="34" charset="-120"/>
              </a:rPr>
              <a:t>The extracted features and preprocessed data are used to train a text classification model</a:t>
            </a:r>
          </a:p>
          <a:p>
            <a:pPr marL="0" indent="0" algn="l">
              <a:lnSpc>
                <a:spcPts val="1600"/>
              </a:lnSpc>
              <a:buNone/>
            </a:pPr>
            <a:r>
              <a:rPr lang="en-US" sz="1000" dirty="0">
                <a:solidFill>
                  <a:srgbClr val="EEEFF5"/>
                </a:solidFill>
                <a:latin typeface="Montserrat" pitchFamily="34" charset="0"/>
                <a:ea typeface="Montserrat" pitchFamily="34" charset="-122"/>
                <a:cs typeface="Montserrat" pitchFamily="34" charset="-120"/>
              </a:rPr>
              <a:t> using AWS SageMaker's BlazingText algorithm, leveraging its ability to handle large</a:t>
            </a:r>
          </a:p>
          <a:p>
            <a:pPr marL="0" indent="0" algn="l">
              <a:lnSpc>
                <a:spcPts val="1600"/>
              </a:lnSpc>
              <a:buNone/>
            </a:pPr>
            <a:r>
              <a:rPr lang="en-US" sz="1000" dirty="0">
                <a:solidFill>
                  <a:srgbClr val="EEEFF5"/>
                </a:solidFill>
                <a:latin typeface="Montserrat" pitchFamily="34" charset="0"/>
                <a:ea typeface="Montserrat" pitchFamily="34" charset="-122"/>
                <a:cs typeface="Montserrat" pitchFamily="34" charset="-120"/>
              </a:rPr>
              <a:t> datasets and achieve high accuracy.</a:t>
            </a:r>
            <a:endParaRPr lang="en-US" sz="1000" dirty="0"/>
          </a:p>
        </p:txBody>
      </p:sp>
      <p:pic>
        <p:nvPicPr>
          <p:cNvPr id="16" name="Image 4" descr="preencoded.png"/>
          <p:cNvPicPr>
            <a:picLocks noChangeAspect="1"/>
          </p:cNvPicPr>
          <p:nvPr/>
        </p:nvPicPr>
        <p:blipFill>
          <a:blip r:embed="rId7"/>
          <a:stretch>
            <a:fillRect/>
          </a:stretch>
        </p:blipFill>
        <p:spPr>
          <a:xfrm>
            <a:off x="444937" y="5742980"/>
            <a:ext cx="635675" cy="1017151"/>
          </a:xfrm>
          <a:prstGeom prst="rect">
            <a:avLst/>
          </a:prstGeom>
        </p:spPr>
      </p:pic>
      <p:sp>
        <p:nvSpPr>
          <p:cNvPr id="17" name="Text 10"/>
          <p:cNvSpPr/>
          <p:nvPr/>
        </p:nvSpPr>
        <p:spPr>
          <a:xfrm>
            <a:off x="1271230" y="5870019"/>
            <a:ext cx="1672947" cy="209074"/>
          </a:xfrm>
          <a:prstGeom prst="rect">
            <a:avLst/>
          </a:prstGeom>
          <a:noFill/>
          <a:ln/>
        </p:spPr>
        <p:txBody>
          <a:bodyPr wrap="none" lIns="0" tIns="0" rIns="0" bIns="0" rtlCol="0" anchor="t"/>
          <a:lstStyle/>
          <a:p>
            <a:pPr marL="0" indent="0" algn="l">
              <a:lnSpc>
                <a:spcPts val="1600"/>
              </a:lnSpc>
              <a:buNone/>
            </a:pPr>
            <a:r>
              <a:rPr lang="en-US" sz="1300" b="1" dirty="0">
                <a:solidFill>
                  <a:srgbClr val="EEEFF5"/>
                </a:solidFill>
                <a:latin typeface="Barlow Bold" pitchFamily="34" charset="0"/>
                <a:ea typeface="Barlow Bold" pitchFamily="34" charset="-122"/>
                <a:cs typeface="Barlow Bold" pitchFamily="34" charset="-120"/>
              </a:rPr>
              <a:t>Model Deployment</a:t>
            </a:r>
            <a:endParaRPr lang="en-US" sz="1300" dirty="0"/>
          </a:p>
        </p:txBody>
      </p:sp>
      <p:sp>
        <p:nvSpPr>
          <p:cNvPr id="18" name="Text 11"/>
          <p:cNvSpPr/>
          <p:nvPr/>
        </p:nvSpPr>
        <p:spPr>
          <a:xfrm>
            <a:off x="1271230" y="6155293"/>
            <a:ext cx="12914233" cy="203359"/>
          </a:xfrm>
          <a:prstGeom prst="rect">
            <a:avLst/>
          </a:prstGeom>
          <a:noFill/>
          <a:ln/>
        </p:spPr>
        <p:txBody>
          <a:bodyPr wrap="none" lIns="0" tIns="0" rIns="0" bIns="0" rtlCol="0" anchor="t"/>
          <a:lstStyle/>
          <a:p>
            <a:pPr marL="0" indent="0" algn="l">
              <a:lnSpc>
                <a:spcPts val="1600"/>
              </a:lnSpc>
              <a:buNone/>
            </a:pPr>
            <a:r>
              <a:rPr lang="en-US" sz="1000" dirty="0">
                <a:solidFill>
                  <a:srgbClr val="EEEFF5"/>
                </a:solidFill>
                <a:latin typeface="Montserrat" pitchFamily="34" charset="0"/>
                <a:ea typeface="Montserrat" pitchFamily="34" charset="-122"/>
                <a:cs typeface="Montserrat" pitchFamily="34" charset="-120"/>
              </a:rPr>
              <a:t>The trained model is deployed on an AWS SageMaker endpoint, making it </a:t>
            </a:r>
          </a:p>
          <a:p>
            <a:pPr marL="0" indent="0" algn="l">
              <a:lnSpc>
                <a:spcPts val="1600"/>
              </a:lnSpc>
              <a:buNone/>
            </a:pPr>
            <a:r>
              <a:rPr lang="en-US" sz="1000" dirty="0">
                <a:solidFill>
                  <a:srgbClr val="EEEFF5"/>
                </a:solidFill>
                <a:latin typeface="Montserrat" pitchFamily="34" charset="0"/>
                <a:ea typeface="Montserrat" pitchFamily="34" charset="-122"/>
                <a:cs typeface="Montserrat" pitchFamily="34" charset="-120"/>
              </a:rPr>
              <a:t>readily available for real-time inference requests.</a:t>
            </a:r>
            <a:endParaRPr lang="en-US" sz="1000" dirty="0"/>
          </a:p>
        </p:txBody>
      </p:sp>
      <p:pic>
        <p:nvPicPr>
          <p:cNvPr id="19" name="Image 5" descr="preencoded.png"/>
          <p:cNvPicPr>
            <a:picLocks noChangeAspect="1"/>
          </p:cNvPicPr>
          <p:nvPr/>
        </p:nvPicPr>
        <p:blipFill>
          <a:blip r:embed="rId8"/>
          <a:stretch>
            <a:fillRect/>
          </a:stretch>
        </p:blipFill>
        <p:spPr>
          <a:xfrm>
            <a:off x="444937" y="6760131"/>
            <a:ext cx="635675" cy="1017151"/>
          </a:xfrm>
          <a:prstGeom prst="rect">
            <a:avLst/>
          </a:prstGeom>
        </p:spPr>
      </p:pic>
      <p:sp>
        <p:nvSpPr>
          <p:cNvPr id="20" name="Text 12"/>
          <p:cNvSpPr/>
          <p:nvPr/>
        </p:nvSpPr>
        <p:spPr>
          <a:xfrm>
            <a:off x="1271230" y="6887170"/>
            <a:ext cx="1672947" cy="209074"/>
          </a:xfrm>
          <a:prstGeom prst="rect">
            <a:avLst/>
          </a:prstGeom>
          <a:noFill/>
          <a:ln/>
        </p:spPr>
        <p:txBody>
          <a:bodyPr wrap="none" lIns="0" tIns="0" rIns="0" bIns="0" rtlCol="0" anchor="t"/>
          <a:lstStyle/>
          <a:p>
            <a:pPr marL="0" indent="0" algn="l">
              <a:lnSpc>
                <a:spcPts val="1600"/>
              </a:lnSpc>
              <a:buNone/>
            </a:pPr>
            <a:r>
              <a:rPr lang="en-US" sz="1300" b="1" dirty="0">
                <a:solidFill>
                  <a:srgbClr val="EEEFF5"/>
                </a:solidFill>
                <a:latin typeface="Barlow Bold" pitchFamily="34" charset="0"/>
                <a:ea typeface="Barlow Bold" pitchFamily="34" charset="-122"/>
                <a:cs typeface="Barlow Bold" pitchFamily="34" charset="-120"/>
              </a:rPr>
              <a:t>Real-Time Inference</a:t>
            </a:r>
            <a:endParaRPr lang="en-US" sz="1300" dirty="0"/>
          </a:p>
        </p:txBody>
      </p:sp>
      <p:sp>
        <p:nvSpPr>
          <p:cNvPr id="21" name="Text 13"/>
          <p:cNvSpPr/>
          <p:nvPr/>
        </p:nvSpPr>
        <p:spPr>
          <a:xfrm>
            <a:off x="1271230" y="7172444"/>
            <a:ext cx="12914233" cy="203359"/>
          </a:xfrm>
          <a:prstGeom prst="rect">
            <a:avLst/>
          </a:prstGeom>
          <a:noFill/>
          <a:ln/>
        </p:spPr>
        <p:txBody>
          <a:bodyPr wrap="none" lIns="0" tIns="0" rIns="0" bIns="0" rtlCol="0" anchor="t"/>
          <a:lstStyle/>
          <a:p>
            <a:pPr marL="0" indent="0" algn="l">
              <a:lnSpc>
                <a:spcPts val="1600"/>
              </a:lnSpc>
              <a:buNone/>
            </a:pPr>
            <a:r>
              <a:rPr lang="en-US" sz="1000" dirty="0">
                <a:solidFill>
                  <a:srgbClr val="EEEFF5"/>
                </a:solidFill>
                <a:latin typeface="Montserrat" pitchFamily="34" charset="0"/>
                <a:ea typeface="Montserrat" pitchFamily="34" charset="-122"/>
                <a:cs typeface="Montserrat" pitchFamily="34" charset="-120"/>
              </a:rPr>
              <a:t>AWS Lambda handles real-time inference requests, leveraging the deployed </a:t>
            </a:r>
          </a:p>
          <a:p>
            <a:pPr marL="0" indent="0" algn="l">
              <a:lnSpc>
                <a:spcPts val="1600"/>
              </a:lnSpc>
              <a:buNone/>
            </a:pPr>
            <a:r>
              <a:rPr lang="en-US" sz="1000" dirty="0" err="1">
                <a:solidFill>
                  <a:srgbClr val="EEEFF5"/>
                </a:solidFill>
                <a:latin typeface="Montserrat" pitchFamily="34" charset="0"/>
                <a:ea typeface="Montserrat" pitchFamily="34" charset="-122"/>
                <a:cs typeface="Montserrat" pitchFamily="34" charset="-120"/>
              </a:rPr>
              <a:t>SageMaker</a:t>
            </a:r>
            <a:r>
              <a:rPr lang="en-US" sz="1000" dirty="0">
                <a:solidFill>
                  <a:srgbClr val="EEEFF5"/>
                </a:solidFill>
                <a:latin typeface="Montserrat" pitchFamily="34" charset="0"/>
                <a:ea typeface="Montserrat" pitchFamily="34" charset="-122"/>
                <a:cs typeface="Montserrat" pitchFamily="34" charset="-120"/>
              </a:rPr>
              <a:t> model to classify incoming text data, providing a fast and efficient response.</a:t>
            </a:r>
            <a:endParaRPr lang="en-US" sz="1000" dirty="0"/>
          </a:p>
        </p:txBody>
      </p:sp>
      <p:pic>
        <p:nvPicPr>
          <p:cNvPr id="1026" name="Picture 2" descr="Starting with NLP on AWS from scratch — NLP Series part 1 | by Carlos ...">
            <a:extLst>
              <a:ext uri="{FF2B5EF4-FFF2-40B4-BE49-F238E27FC236}">
                <a16:creationId xmlns:a16="http://schemas.microsoft.com/office/drawing/2014/main" id="{0BA728ED-E1CD-2962-392C-D4854D7568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6278" y="2251354"/>
            <a:ext cx="6689803" cy="5017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45225" y="665917"/>
            <a:ext cx="7327225" cy="794385"/>
          </a:xfrm>
          <a:prstGeom prst="rect">
            <a:avLst/>
          </a:prstGeom>
          <a:noFill/>
          <a:ln/>
        </p:spPr>
        <p:txBody>
          <a:bodyPr wrap="none" lIns="0" tIns="0" rIns="0" bIns="0" rtlCol="0" anchor="t"/>
          <a:lstStyle/>
          <a:p>
            <a:pPr marL="0" indent="0">
              <a:lnSpc>
                <a:spcPts val="6250"/>
              </a:lnSpc>
              <a:buNone/>
            </a:pPr>
            <a:r>
              <a:rPr lang="en-US" sz="5000" b="1" dirty="0">
                <a:solidFill>
                  <a:srgbClr val="9998FF"/>
                </a:solidFill>
                <a:latin typeface="Barlow Bold" pitchFamily="34" charset="0"/>
                <a:ea typeface="Barlow Bold" pitchFamily="34" charset="-122"/>
                <a:cs typeface="Barlow Bold" pitchFamily="34" charset="-120"/>
              </a:rPr>
              <a:t>Key AWS Services Utilized</a:t>
            </a:r>
            <a:endParaRPr lang="en-US" sz="5000" dirty="0"/>
          </a:p>
        </p:txBody>
      </p:sp>
      <p:sp>
        <p:nvSpPr>
          <p:cNvPr id="3" name="Text 1"/>
          <p:cNvSpPr/>
          <p:nvPr/>
        </p:nvSpPr>
        <p:spPr>
          <a:xfrm>
            <a:off x="845225" y="1943338"/>
            <a:ext cx="12939951" cy="1159431"/>
          </a:xfrm>
          <a:prstGeom prst="rect">
            <a:avLst/>
          </a:prstGeom>
          <a:noFill/>
          <a:ln/>
        </p:spPr>
        <p:txBody>
          <a:bodyPr wrap="square" lIns="0" tIns="0" rIns="0" bIns="0" rtlCol="0" anchor="t"/>
          <a:lstStyle/>
          <a:p>
            <a:pPr marL="0" indent="0">
              <a:lnSpc>
                <a:spcPts val="3000"/>
              </a:lnSpc>
              <a:buNone/>
            </a:pPr>
            <a:r>
              <a:rPr lang="en-US" sz="1900" dirty="0">
                <a:solidFill>
                  <a:srgbClr val="EEEFF5"/>
                </a:solidFill>
                <a:latin typeface="Montserrat" pitchFamily="34" charset="0"/>
                <a:ea typeface="Montserrat" pitchFamily="34" charset="-122"/>
                <a:cs typeface="Montserrat" pitchFamily="34" charset="-120"/>
              </a:rPr>
              <a:t>The project leverages a suite of AWS services to build a comprehensive and robust text classification system, each service playing a crucial role in the overall workflow. These services are carefully chosen to ensure scalability, efficiency, and optimal performance.</a:t>
            </a:r>
            <a:endParaRPr lang="en-US" sz="1900" dirty="0"/>
          </a:p>
        </p:txBody>
      </p:sp>
      <p:sp>
        <p:nvSpPr>
          <p:cNvPr id="4" name="Text 2"/>
          <p:cNvSpPr/>
          <p:nvPr/>
        </p:nvSpPr>
        <p:spPr>
          <a:xfrm>
            <a:off x="845225" y="3615928"/>
            <a:ext cx="3177897" cy="397193"/>
          </a:xfrm>
          <a:prstGeom prst="rect">
            <a:avLst/>
          </a:prstGeom>
          <a:noFill/>
          <a:ln/>
        </p:spPr>
        <p:txBody>
          <a:bodyPr wrap="none" lIns="0" tIns="0" rIns="0" bIns="0" rtlCol="0" anchor="t"/>
          <a:lstStyle/>
          <a:p>
            <a:pPr marL="0" indent="0">
              <a:lnSpc>
                <a:spcPts val="3100"/>
              </a:lnSpc>
              <a:buNone/>
            </a:pPr>
            <a:r>
              <a:rPr lang="en-US" sz="2500" b="1" dirty="0">
                <a:solidFill>
                  <a:srgbClr val="9998FF"/>
                </a:solidFill>
                <a:latin typeface="Barlow Bold" pitchFamily="34" charset="0"/>
                <a:ea typeface="Barlow Bold" pitchFamily="34" charset="-122"/>
                <a:cs typeface="Barlow Bold" pitchFamily="34" charset="-120"/>
              </a:rPr>
              <a:t>Storage</a:t>
            </a:r>
            <a:endParaRPr lang="en-US" sz="2500" dirty="0"/>
          </a:p>
        </p:txBody>
      </p:sp>
      <p:sp>
        <p:nvSpPr>
          <p:cNvPr id="5" name="Text 3"/>
          <p:cNvSpPr/>
          <p:nvPr/>
        </p:nvSpPr>
        <p:spPr>
          <a:xfrm>
            <a:off x="845225" y="4254579"/>
            <a:ext cx="3920014" cy="1932384"/>
          </a:xfrm>
          <a:prstGeom prst="rect">
            <a:avLst/>
          </a:prstGeom>
          <a:noFill/>
          <a:ln/>
        </p:spPr>
        <p:txBody>
          <a:bodyPr wrap="square" lIns="0" tIns="0" rIns="0" bIns="0" rtlCol="0" anchor="t"/>
          <a:lstStyle/>
          <a:p>
            <a:pPr marL="0" indent="0">
              <a:lnSpc>
                <a:spcPts val="3000"/>
              </a:lnSpc>
              <a:buNone/>
            </a:pPr>
            <a:r>
              <a:rPr lang="en-US" sz="1900" dirty="0">
                <a:solidFill>
                  <a:srgbClr val="EEEFF5"/>
                </a:solidFill>
                <a:latin typeface="Montserrat" pitchFamily="34" charset="0"/>
                <a:ea typeface="Montserrat" pitchFamily="34" charset="-122"/>
                <a:cs typeface="Montserrat" pitchFamily="34" charset="-120"/>
              </a:rPr>
              <a:t>Amazon S3 serves as the central storage for datasets, models, and intermediate results, ensuring secure and reliable data management.</a:t>
            </a:r>
            <a:endParaRPr lang="en-US" sz="1900" dirty="0"/>
          </a:p>
        </p:txBody>
      </p:sp>
      <p:sp>
        <p:nvSpPr>
          <p:cNvPr id="6" name="Text 4"/>
          <p:cNvSpPr/>
          <p:nvPr/>
        </p:nvSpPr>
        <p:spPr>
          <a:xfrm>
            <a:off x="5361980" y="3615928"/>
            <a:ext cx="3177897" cy="397193"/>
          </a:xfrm>
          <a:prstGeom prst="rect">
            <a:avLst/>
          </a:prstGeom>
          <a:noFill/>
          <a:ln/>
        </p:spPr>
        <p:txBody>
          <a:bodyPr wrap="none" lIns="0" tIns="0" rIns="0" bIns="0" rtlCol="0" anchor="t"/>
          <a:lstStyle/>
          <a:p>
            <a:pPr marL="0" indent="0">
              <a:lnSpc>
                <a:spcPts val="3100"/>
              </a:lnSpc>
              <a:buNone/>
            </a:pPr>
            <a:r>
              <a:rPr lang="en-US" sz="2500" b="1" dirty="0">
                <a:solidFill>
                  <a:srgbClr val="9998FF"/>
                </a:solidFill>
                <a:latin typeface="Barlow Bold" pitchFamily="34" charset="0"/>
                <a:ea typeface="Barlow Bold" pitchFamily="34" charset="-122"/>
                <a:cs typeface="Barlow Bold" pitchFamily="34" charset="-120"/>
              </a:rPr>
              <a:t>Compute</a:t>
            </a:r>
            <a:endParaRPr lang="en-US" sz="2500" dirty="0"/>
          </a:p>
        </p:txBody>
      </p:sp>
      <p:sp>
        <p:nvSpPr>
          <p:cNvPr id="7" name="Text 5"/>
          <p:cNvSpPr/>
          <p:nvPr/>
        </p:nvSpPr>
        <p:spPr>
          <a:xfrm>
            <a:off x="5361980" y="4254579"/>
            <a:ext cx="3920014" cy="3091815"/>
          </a:xfrm>
          <a:prstGeom prst="rect">
            <a:avLst/>
          </a:prstGeom>
          <a:noFill/>
          <a:ln/>
        </p:spPr>
        <p:txBody>
          <a:bodyPr wrap="square" lIns="0" tIns="0" rIns="0" bIns="0" rtlCol="0" anchor="t"/>
          <a:lstStyle/>
          <a:p>
            <a:pPr marL="0" indent="0">
              <a:lnSpc>
                <a:spcPts val="3000"/>
              </a:lnSpc>
              <a:buNone/>
            </a:pPr>
            <a:r>
              <a:rPr lang="en-US" sz="1900" dirty="0">
                <a:solidFill>
                  <a:srgbClr val="EEEFF5"/>
                </a:solidFill>
                <a:latin typeface="Montserrat" pitchFamily="34" charset="0"/>
                <a:ea typeface="Montserrat" pitchFamily="34" charset="-122"/>
                <a:cs typeface="Montserrat" pitchFamily="34" charset="-120"/>
              </a:rPr>
              <a:t>Amazon EC2 instances provide the necessary compute resources for data preprocessing, model development, and experimentation, offering flexible and scalable compute power.</a:t>
            </a:r>
            <a:endParaRPr lang="en-US" sz="1900" dirty="0"/>
          </a:p>
        </p:txBody>
      </p:sp>
      <p:sp>
        <p:nvSpPr>
          <p:cNvPr id="8" name="Text 6"/>
          <p:cNvSpPr/>
          <p:nvPr/>
        </p:nvSpPr>
        <p:spPr>
          <a:xfrm>
            <a:off x="9878735" y="3615928"/>
            <a:ext cx="3177897" cy="397193"/>
          </a:xfrm>
          <a:prstGeom prst="rect">
            <a:avLst/>
          </a:prstGeom>
          <a:noFill/>
          <a:ln/>
        </p:spPr>
        <p:txBody>
          <a:bodyPr wrap="none" lIns="0" tIns="0" rIns="0" bIns="0" rtlCol="0" anchor="t"/>
          <a:lstStyle/>
          <a:p>
            <a:pPr marL="0" indent="0">
              <a:lnSpc>
                <a:spcPts val="3100"/>
              </a:lnSpc>
              <a:buNone/>
            </a:pPr>
            <a:r>
              <a:rPr lang="en-US" sz="2500" b="1" dirty="0">
                <a:solidFill>
                  <a:srgbClr val="9998FF"/>
                </a:solidFill>
                <a:latin typeface="Barlow Bold" pitchFamily="34" charset="0"/>
                <a:ea typeface="Barlow Bold" pitchFamily="34" charset="-122"/>
                <a:cs typeface="Barlow Bold" pitchFamily="34" charset="-120"/>
              </a:rPr>
              <a:t>Machine Learning</a:t>
            </a:r>
            <a:endParaRPr lang="en-US" sz="2500" dirty="0"/>
          </a:p>
        </p:txBody>
      </p:sp>
      <p:sp>
        <p:nvSpPr>
          <p:cNvPr id="9" name="Text 7"/>
          <p:cNvSpPr/>
          <p:nvPr/>
        </p:nvSpPr>
        <p:spPr>
          <a:xfrm>
            <a:off x="9878735" y="4254579"/>
            <a:ext cx="3920014" cy="2705338"/>
          </a:xfrm>
          <a:prstGeom prst="rect">
            <a:avLst/>
          </a:prstGeom>
          <a:noFill/>
          <a:ln/>
        </p:spPr>
        <p:txBody>
          <a:bodyPr wrap="square" lIns="0" tIns="0" rIns="0" bIns="0" rtlCol="0" anchor="t"/>
          <a:lstStyle/>
          <a:p>
            <a:pPr marL="0" indent="0">
              <a:lnSpc>
                <a:spcPts val="3000"/>
              </a:lnSpc>
              <a:buNone/>
            </a:pPr>
            <a:r>
              <a:rPr lang="en-US" sz="1900" dirty="0">
                <a:solidFill>
                  <a:srgbClr val="EEEFF5"/>
                </a:solidFill>
                <a:latin typeface="Montserrat" pitchFamily="34" charset="0"/>
                <a:ea typeface="Montserrat" pitchFamily="34" charset="-122"/>
                <a:cs typeface="Montserrat" pitchFamily="34" charset="-120"/>
              </a:rPr>
              <a:t>Amazon SageMaker is the core service for training and deploying the text classification model, leveraging its advanced capabilities for machine learning model development and deployment.</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76739" y="453152"/>
            <a:ext cx="4337090" cy="542092"/>
          </a:xfrm>
          <a:prstGeom prst="rect">
            <a:avLst/>
          </a:prstGeom>
          <a:noFill/>
          <a:ln/>
        </p:spPr>
        <p:txBody>
          <a:bodyPr wrap="none" lIns="0" tIns="0" rIns="0" bIns="0" rtlCol="0" anchor="t"/>
          <a:lstStyle/>
          <a:p>
            <a:pPr marL="0" indent="0">
              <a:lnSpc>
                <a:spcPts val="4250"/>
              </a:lnSpc>
              <a:buNone/>
            </a:pPr>
            <a:r>
              <a:rPr lang="en-US" sz="3400" b="1" dirty="0">
                <a:solidFill>
                  <a:srgbClr val="9998FF"/>
                </a:solidFill>
                <a:latin typeface="Barlow Bold" pitchFamily="34" charset="0"/>
                <a:ea typeface="Barlow Bold" pitchFamily="34" charset="-122"/>
                <a:cs typeface="Barlow Bold" pitchFamily="34" charset="-120"/>
              </a:rPr>
              <a:t>Project Workflow</a:t>
            </a:r>
            <a:endParaRPr lang="en-US" sz="3400" dirty="0"/>
          </a:p>
        </p:txBody>
      </p:sp>
      <p:grpSp>
        <p:nvGrpSpPr>
          <p:cNvPr id="26" name="Group 25">
            <a:extLst>
              <a:ext uri="{FF2B5EF4-FFF2-40B4-BE49-F238E27FC236}">
                <a16:creationId xmlns:a16="http://schemas.microsoft.com/office/drawing/2014/main" id="{C703493D-64FB-3C0D-654B-1641A83DA787}"/>
              </a:ext>
            </a:extLst>
          </p:cNvPr>
          <p:cNvGrpSpPr/>
          <p:nvPr/>
        </p:nvGrpSpPr>
        <p:grpSpPr>
          <a:xfrm>
            <a:off x="638532" y="1549879"/>
            <a:ext cx="4494014" cy="391359"/>
            <a:chOff x="638532" y="1489591"/>
            <a:chExt cx="4494014" cy="391359"/>
          </a:xfrm>
        </p:grpSpPr>
        <p:sp>
          <p:nvSpPr>
            <p:cNvPr id="4" name="Shape 2"/>
            <p:cNvSpPr/>
            <p:nvPr/>
          </p:nvSpPr>
          <p:spPr>
            <a:xfrm>
              <a:off x="986433" y="1684139"/>
              <a:ext cx="576739" cy="22860"/>
            </a:xfrm>
            <a:prstGeom prst="roundRect">
              <a:avLst>
                <a:gd name="adj" fmla="val 648860"/>
              </a:avLst>
            </a:prstGeom>
            <a:solidFill>
              <a:srgbClr val="60646A"/>
            </a:solidFill>
            <a:ln/>
          </p:spPr>
        </p:sp>
        <p:sp>
          <p:nvSpPr>
            <p:cNvPr id="5" name="Shape 3"/>
            <p:cNvSpPr/>
            <p:nvPr/>
          </p:nvSpPr>
          <p:spPr>
            <a:xfrm>
              <a:off x="638532" y="1510189"/>
              <a:ext cx="370761" cy="370761"/>
            </a:xfrm>
            <a:prstGeom prst="roundRect">
              <a:avLst>
                <a:gd name="adj" fmla="val 40007"/>
              </a:avLst>
            </a:prstGeom>
            <a:solidFill>
              <a:srgbClr val="282C32"/>
            </a:solidFill>
            <a:ln/>
            <a:effectLst>
              <a:outerShdw blurRad="40640" dist="20320" dir="13500000" algn="bl" rotWithShape="0">
                <a:srgbClr val="FFFFFF">
                  <a:alpha val="10000"/>
                </a:srgbClr>
              </a:outerShdw>
            </a:effectLst>
          </p:spPr>
        </p:sp>
        <p:sp>
          <p:nvSpPr>
            <p:cNvPr id="6" name="Text 4"/>
            <p:cNvSpPr/>
            <p:nvPr/>
          </p:nvSpPr>
          <p:spPr>
            <a:xfrm>
              <a:off x="777835" y="1565434"/>
              <a:ext cx="92154" cy="260271"/>
            </a:xfrm>
            <a:prstGeom prst="rect">
              <a:avLst/>
            </a:prstGeom>
            <a:noFill/>
            <a:ln/>
          </p:spPr>
          <p:txBody>
            <a:bodyPr wrap="none" lIns="0" tIns="0" rIns="0" bIns="0" rtlCol="0" anchor="t"/>
            <a:lstStyle/>
            <a:p>
              <a:pPr marL="0" indent="0" algn="ctr">
                <a:lnSpc>
                  <a:spcPts val="2000"/>
                </a:lnSpc>
                <a:buNone/>
              </a:pPr>
              <a:r>
                <a:rPr lang="en-US" sz="2000" b="1" dirty="0">
                  <a:solidFill>
                    <a:srgbClr val="EEEFF5"/>
                  </a:solidFill>
                  <a:latin typeface="Barlow Bold" pitchFamily="34" charset="0"/>
                  <a:ea typeface="Barlow Bold" pitchFamily="34" charset="-122"/>
                  <a:cs typeface="Barlow Bold" pitchFamily="34" charset="-120"/>
                </a:rPr>
                <a:t>1</a:t>
              </a:r>
              <a:endParaRPr lang="en-US" sz="2000" dirty="0"/>
            </a:p>
          </p:txBody>
        </p:sp>
        <p:sp>
          <p:nvSpPr>
            <p:cNvPr id="7" name="Text 5"/>
            <p:cNvSpPr/>
            <p:nvPr/>
          </p:nvSpPr>
          <p:spPr>
            <a:xfrm>
              <a:off x="1730335" y="1489591"/>
              <a:ext cx="3402211" cy="270986"/>
            </a:xfrm>
            <a:prstGeom prst="rect">
              <a:avLst/>
            </a:prstGeom>
            <a:noFill/>
            <a:ln/>
          </p:spPr>
          <p:txBody>
            <a:bodyPr wrap="none" lIns="0" tIns="0" rIns="0" bIns="0" rtlCol="0" anchor="t"/>
            <a:lstStyle/>
            <a:p>
              <a:pPr marL="0" indent="0" algn="l">
                <a:lnSpc>
                  <a:spcPts val="2100"/>
                </a:lnSpc>
                <a:buNone/>
              </a:pPr>
              <a:r>
                <a:rPr lang="en-US" sz="1700" b="1" dirty="0">
                  <a:solidFill>
                    <a:srgbClr val="EEEFF5"/>
                  </a:solidFill>
                  <a:latin typeface="Barlow Bold" pitchFamily="34" charset="0"/>
                  <a:ea typeface="Barlow Bold" pitchFamily="34" charset="-122"/>
                  <a:cs typeface="Barlow Bold" pitchFamily="34" charset="-120"/>
                </a:rPr>
                <a:t>Week 1: Setup and Data Preparation</a:t>
              </a:r>
              <a:endParaRPr lang="en-US" sz="1700" dirty="0"/>
            </a:p>
          </p:txBody>
        </p:sp>
      </p:grpSp>
      <p:grpSp>
        <p:nvGrpSpPr>
          <p:cNvPr id="25" name="Group 24">
            <a:extLst>
              <a:ext uri="{FF2B5EF4-FFF2-40B4-BE49-F238E27FC236}">
                <a16:creationId xmlns:a16="http://schemas.microsoft.com/office/drawing/2014/main" id="{C7D9104F-B3DD-C594-7BDF-EA1209E572B1}"/>
              </a:ext>
            </a:extLst>
          </p:cNvPr>
          <p:cNvGrpSpPr/>
          <p:nvPr/>
        </p:nvGrpSpPr>
        <p:grpSpPr>
          <a:xfrm>
            <a:off x="2914022" y="2818113"/>
            <a:ext cx="3786426" cy="391359"/>
            <a:chOff x="638532" y="2441179"/>
            <a:chExt cx="3786426" cy="391359"/>
          </a:xfrm>
        </p:grpSpPr>
        <p:sp>
          <p:nvSpPr>
            <p:cNvPr id="9" name="Shape 7"/>
            <p:cNvSpPr/>
            <p:nvPr/>
          </p:nvSpPr>
          <p:spPr>
            <a:xfrm>
              <a:off x="986433" y="2635727"/>
              <a:ext cx="576739" cy="22860"/>
            </a:xfrm>
            <a:prstGeom prst="roundRect">
              <a:avLst>
                <a:gd name="adj" fmla="val 648860"/>
              </a:avLst>
            </a:prstGeom>
            <a:solidFill>
              <a:srgbClr val="60646A"/>
            </a:solidFill>
            <a:ln/>
          </p:spPr>
        </p:sp>
        <p:sp>
          <p:nvSpPr>
            <p:cNvPr id="10" name="Shape 8"/>
            <p:cNvSpPr/>
            <p:nvPr/>
          </p:nvSpPr>
          <p:spPr>
            <a:xfrm>
              <a:off x="638532" y="2461777"/>
              <a:ext cx="370761" cy="370761"/>
            </a:xfrm>
            <a:prstGeom prst="roundRect">
              <a:avLst>
                <a:gd name="adj" fmla="val 40007"/>
              </a:avLst>
            </a:prstGeom>
            <a:solidFill>
              <a:srgbClr val="282C32"/>
            </a:solidFill>
            <a:ln/>
            <a:effectLst>
              <a:outerShdw blurRad="40640" dist="20320" dir="13500000" algn="bl" rotWithShape="0">
                <a:srgbClr val="FFFFFF">
                  <a:alpha val="10000"/>
                </a:srgbClr>
              </a:outerShdw>
            </a:effectLst>
          </p:spPr>
        </p:sp>
        <p:sp>
          <p:nvSpPr>
            <p:cNvPr id="11" name="Text 9"/>
            <p:cNvSpPr/>
            <p:nvPr/>
          </p:nvSpPr>
          <p:spPr>
            <a:xfrm>
              <a:off x="751046" y="2517022"/>
              <a:ext cx="145733" cy="260271"/>
            </a:xfrm>
            <a:prstGeom prst="rect">
              <a:avLst/>
            </a:prstGeom>
            <a:noFill/>
            <a:ln/>
          </p:spPr>
          <p:txBody>
            <a:bodyPr wrap="none" lIns="0" tIns="0" rIns="0" bIns="0" rtlCol="0" anchor="t"/>
            <a:lstStyle/>
            <a:p>
              <a:pPr marL="0" indent="0" algn="ctr">
                <a:lnSpc>
                  <a:spcPts val="2000"/>
                </a:lnSpc>
                <a:buNone/>
              </a:pPr>
              <a:r>
                <a:rPr lang="en-US" sz="2000" b="1" dirty="0">
                  <a:solidFill>
                    <a:srgbClr val="EEEFF5"/>
                  </a:solidFill>
                  <a:latin typeface="Barlow Bold" pitchFamily="34" charset="0"/>
                  <a:ea typeface="Barlow Bold" pitchFamily="34" charset="-122"/>
                  <a:cs typeface="Barlow Bold" pitchFamily="34" charset="-120"/>
                </a:rPr>
                <a:t>2</a:t>
              </a:r>
              <a:endParaRPr lang="en-US" sz="2000" dirty="0"/>
            </a:p>
          </p:txBody>
        </p:sp>
        <p:sp>
          <p:nvSpPr>
            <p:cNvPr id="12" name="Text 10"/>
            <p:cNvSpPr/>
            <p:nvPr/>
          </p:nvSpPr>
          <p:spPr>
            <a:xfrm>
              <a:off x="1730335" y="2441179"/>
              <a:ext cx="2694623" cy="270986"/>
            </a:xfrm>
            <a:prstGeom prst="rect">
              <a:avLst/>
            </a:prstGeom>
            <a:noFill/>
            <a:ln/>
          </p:spPr>
          <p:txBody>
            <a:bodyPr wrap="none" lIns="0" tIns="0" rIns="0" bIns="0" rtlCol="0" anchor="t"/>
            <a:lstStyle/>
            <a:p>
              <a:pPr marL="0" indent="0" algn="l">
                <a:lnSpc>
                  <a:spcPts val="2100"/>
                </a:lnSpc>
                <a:buNone/>
              </a:pPr>
              <a:r>
                <a:rPr lang="en-US" sz="1700" b="1" dirty="0">
                  <a:solidFill>
                    <a:srgbClr val="EEEFF5"/>
                  </a:solidFill>
                  <a:latin typeface="Barlow Bold" pitchFamily="34" charset="0"/>
                  <a:ea typeface="Barlow Bold" pitchFamily="34" charset="-122"/>
                  <a:cs typeface="Barlow Bold" pitchFamily="34" charset="-120"/>
                </a:rPr>
                <a:t>Week 2: Model Development</a:t>
              </a:r>
              <a:endParaRPr lang="en-US" sz="1700" dirty="0"/>
            </a:p>
          </p:txBody>
        </p:sp>
      </p:grpSp>
      <p:grpSp>
        <p:nvGrpSpPr>
          <p:cNvPr id="24" name="Group 23">
            <a:extLst>
              <a:ext uri="{FF2B5EF4-FFF2-40B4-BE49-F238E27FC236}">
                <a16:creationId xmlns:a16="http://schemas.microsoft.com/office/drawing/2014/main" id="{6E7EB4E3-3335-C5E8-7F9F-8D8817A5925D}"/>
              </a:ext>
            </a:extLst>
          </p:cNvPr>
          <p:cNvGrpSpPr/>
          <p:nvPr/>
        </p:nvGrpSpPr>
        <p:grpSpPr>
          <a:xfrm>
            <a:off x="5189511" y="4165727"/>
            <a:ext cx="3781901" cy="391359"/>
            <a:chOff x="638532" y="3402811"/>
            <a:chExt cx="3781901" cy="391359"/>
          </a:xfrm>
        </p:grpSpPr>
        <p:sp>
          <p:nvSpPr>
            <p:cNvPr id="14" name="Shape 12"/>
            <p:cNvSpPr/>
            <p:nvPr/>
          </p:nvSpPr>
          <p:spPr>
            <a:xfrm>
              <a:off x="986433" y="3597360"/>
              <a:ext cx="576739" cy="22860"/>
            </a:xfrm>
            <a:prstGeom prst="roundRect">
              <a:avLst>
                <a:gd name="adj" fmla="val 648860"/>
              </a:avLst>
            </a:prstGeom>
            <a:solidFill>
              <a:srgbClr val="60646A"/>
            </a:solidFill>
            <a:ln/>
          </p:spPr>
        </p:sp>
        <p:sp>
          <p:nvSpPr>
            <p:cNvPr id="15" name="Shape 13"/>
            <p:cNvSpPr/>
            <p:nvPr/>
          </p:nvSpPr>
          <p:spPr>
            <a:xfrm>
              <a:off x="638532" y="3423409"/>
              <a:ext cx="370761" cy="370761"/>
            </a:xfrm>
            <a:prstGeom prst="roundRect">
              <a:avLst>
                <a:gd name="adj" fmla="val 40007"/>
              </a:avLst>
            </a:prstGeom>
            <a:solidFill>
              <a:srgbClr val="282C32"/>
            </a:solidFill>
            <a:ln/>
            <a:effectLst>
              <a:outerShdw blurRad="40640" dist="20320" dir="13500000" algn="bl" rotWithShape="0">
                <a:srgbClr val="FFFFFF">
                  <a:alpha val="10000"/>
                </a:srgbClr>
              </a:outerShdw>
            </a:effectLst>
          </p:spPr>
        </p:sp>
        <p:sp>
          <p:nvSpPr>
            <p:cNvPr id="16" name="Text 14"/>
            <p:cNvSpPr/>
            <p:nvPr/>
          </p:nvSpPr>
          <p:spPr>
            <a:xfrm>
              <a:off x="753666" y="3478654"/>
              <a:ext cx="140494" cy="260271"/>
            </a:xfrm>
            <a:prstGeom prst="rect">
              <a:avLst/>
            </a:prstGeom>
            <a:noFill/>
            <a:ln/>
          </p:spPr>
          <p:txBody>
            <a:bodyPr wrap="none" lIns="0" tIns="0" rIns="0" bIns="0" rtlCol="0" anchor="t"/>
            <a:lstStyle/>
            <a:p>
              <a:pPr marL="0" indent="0" algn="ctr">
                <a:lnSpc>
                  <a:spcPts val="2000"/>
                </a:lnSpc>
                <a:buNone/>
              </a:pPr>
              <a:r>
                <a:rPr lang="en-US" sz="2000" b="1" dirty="0">
                  <a:solidFill>
                    <a:srgbClr val="EEEFF5"/>
                  </a:solidFill>
                  <a:latin typeface="Barlow Bold" pitchFamily="34" charset="0"/>
                  <a:ea typeface="Barlow Bold" pitchFamily="34" charset="-122"/>
                  <a:cs typeface="Barlow Bold" pitchFamily="34" charset="-120"/>
                </a:rPr>
                <a:t>3</a:t>
              </a:r>
              <a:endParaRPr lang="en-US" sz="2000" dirty="0"/>
            </a:p>
          </p:txBody>
        </p:sp>
        <p:sp>
          <p:nvSpPr>
            <p:cNvPr id="17" name="Text 15"/>
            <p:cNvSpPr/>
            <p:nvPr/>
          </p:nvSpPr>
          <p:spPr>
            <a:xfrm>
              <a:off x="1730335" y="3402811"/>
              <a:ext cx="2690098" cy="270986"/>
            </a:xfrm>
            <a:prstGeom prst="rect">
              <a:avLst/>
            </a:prstGeom>
            <a:noFill/>
            <a:ln/>
          </p:spPr>
          <p:txBody>
            <a:bodyPr wrap="none" lIns="0" tIns="0" rIns="0" bIns="0" rtlCol="0" anchor="t"/>
            <a:lstStyle/>
            <a:p>
              <a:pPr marL="0" indent="0" algn="l">
                <a:lnSpc>
                  <a:spcPts val="2100"/>
                </a:lnSpc>
                <a:buNone/>
              </a:pPr>
              <a:r>
                <a:rPr lang="en-US" sz="1700" b="1" dirty="0">
                  <a:solidFill>
                    <a:srgbClr val="EEEFF5"/>
                  </a:solidFill>
                  <a:latin typeface="Barlow Bold" pitchFamily="34" charset="0"/>
                  <a:ea typeface="Barlow Bold" pitchFamily="34" charset="-122"/>
                  <a:cs typeface="Barlow Bold" pitchFamily="34" charset="-120"/>
                </a:rPr>
                <a:t>Week 3: Pipeline Integration</a:t>
              </a:r>
              <a:endParaRPr lang="en-US" sz="1700" dirty="0"/>
            </a:p>
          </p:txBody>
        </p:sp>
      </p:grpSp>
      <p:grpSp>
        <p:nvGrpSpPr>
          <p:cNvPr id="28" name="Group 27">
            <a:extLst>
              <a:ext uri="{FF2B5EF4-FFF2-40B4-BE49-F238E27FC236}">
                <a16:creationId xmlns:a16="http://schemas.microsoft.com/office/drawing/2014/main" id="{191E99EE-B547-136C-C24C-32483BC3BF06}"/>
              </a:ext>
            </a:extLst>
          </p:cNvPr>
          <p:cNvGrpSpPr/>
          <p:nvPr/>
        </p:nvGrpSpPr>
        <p:grpSpPr>
          <a:xfrm>
            <a:off x="7443245" y="5461129"/>
            <a:ext cx="4801433" cy="391359"/>
            <a:chOff x="638532" y="6454497"/>
            <a:chExt cx="4801433" cy="391359"/>
          </a:xfrm>
        </p:grpSpPr>
        <p:sp>
          <p:nvSpPr>
            <p:cNvPr id="19" name="Shape 17"/>
            <p:cNvSpPr/>
            <p:nvPr/>
          </p:nvSpPr>
          <p:spPr>
            <a:xfrm>
              <a:off x="986433" y="6649045"/>
              <a:ext cx="576739" cy="22860"/>
            </a:xfrm>
            <a:prstGeom prst="roundRect">
              <a:avLst>
                <a:gd name="adj" fmla="val 648860"/>
              </a:avLst>
            </a:prstGeom>
            <a:solidFill>
              <a:srgbClr val="60646A"/>
            </a:solidFill>
            <a:ln/>
          </p:spPr>
        </p:sp>
        <p:sp>
          <p:nvSpPr>
            <p:cNvPr id="20" name="Shape 18"/>
            <p:cNvSpPr/>
            <p:nvPr/>
          </p:nvSpPr>
          <p:spPr>
            <a:xfrm>
              <a:off x="638532" y="6475095"/>
              <a:ext cx="370761" cy="370761"/>
            </a:xfrm>
            <a:prstGeom prst="roundRect">
              <a:avLst>
                <a:gd name="adj" fmla="val 40007"/>
              </a:avLst>
            </a:prstGeom>
            <a:solidFill>
              <a:srgbClr val="282C32"/>
            </a:solidFill>
            <a:ln/>
            <a:effectLst>
              <a:outerShdw blurRad="40640" dist="20320" dir="13500000" algn="bl" rotWithShape="0">
                <a:srgbClr val="FFFFFF">
                  <a:alpha val="10000"/>
                </a:srgbClr>
              </a:outerShdw>
            </a:effectLst>
          </p:spPr>
        </p:sp>
        <p:sp>
          <p:nvSpPr>
            <p:cNvPr id="21" name="Text 19"/>
            <p:cNvSpPr/>
            <p:nvPr/>
          </p:nvSpPr>
          <p:spPr>
            <a:xfrm>
              <a:off x="745212" y="6530340"/>
              <a:ext cx="157401" cy="260271"/>
            </a:xfrm>
            <a:prstGeom prst="rect">
              <a:avLst/>
            </a:prstGeom>
            <a:noFill/>
            <a:ln/>
          </p:spPr>
          <p:txBody>
            <a:bodyPr wrap="none" lIns="0" tIns="0" rIns="0" bIns="0" rtlCol="0" anchor="t"/>
            <a:lstStyle/>
            <a:p>
              <a:pPr marL="0" indent="0" algn="ctr">
                <a:lnSpc>
                  <a:spcPts val="2000"/>
                </a:lnSpc>
                <a:buNone/>
              </a:pPr>
              <a:r>
                <a:rPr lang="en-US" sz="2000" b="1" dirty="0">
                  <a:solidFill>
                    <a:srgbClr val="EEEFF5"/>
                  </a:solidFill>
                  <a:latin typeface="Barlow Bold" pitchFamily="34" charset="0"/>
                  <a:ea typeface="Barlow Bold" pitchFamily="34" charset="-122"/>
                  <a:cs typeface="Barlow Bold" pitchFamily="34" charset="-120"/>
                </a:rPr>
                <a:t>4</a:t>
              </a:r>
              <a:endParaRPr lang="en-US" sz="2000" dirty="0"/>
            </a:p>
          </p:txBody>
        </p:sp>
        <p:sp>
          <p:nvSpPr>
            <p:cNvPr id="22" name="Text 20"/>
            <p:cNvSpPr/>
            <p:nvPr/>
          </p:nvSpPr>
          <p:spPr>
            <a:xfrm>
              <a:off x="1730335" y="6454497"/>
              <a:ext cx="3709630" cy="270986"/>
            </a:xfrm>
            <a:prstGeom prst="rect">
              <a:avLst/>
            </a:prstGeom>
            <a:noFill/>
            <a:ln/>
          </p:spPr>
          <p:txBody>
            <a:bodyPr wrap="none" lIns="0" tIns="0" rIns="0" bIns="0" rtlCol="0" anchor="t"/>
            <a:lstStyle/>
            <a:p>
              <a:pPr marL="0" indent="0" algn="l">
                <a:lnSpc>
                  <a:spcPts val="2100"/>
                </a:lnSpc>
                <a:buNone/>
              </a:pPr>
              <a:r>
                <a:rPr lang="en-US" sz="1700" b="1" dirty="0">
                  <a:solidFill>
                    <a:srgbClr val="EEEFF5"/>
                  </a:solidFill>
                  <a:latin typeface="Barlow Bold" pitchFamily="34" charset="0"/>
                  <a:ea typeface="Barlow Bold" pitchFamily="34" charset="-122"/>
                  <a:cs typeface="Barlow Bold" pitchFamily="34" charset="-120"/>
                </a:rPr>
                <a:t>Week 4: Final Review and Presentation</a:t>
              </a:r>
              <a:endParaRPr lang="en-US" sz="1700" dirty="0"/>
            </a:p>
          </p:txBody>
        </p:sp>
      </p:grpSp>
      <p:cxnSp>
        <p:nvCxnSpPr>
          <p:cNvPr id="31" name="Connector: Curved 30">
            <a:extLst>
              <a:ext uri="{FF2B5EF4-FFF2-40B4-BE49-F238E27FC236}">
                <a16:creationId xmlns:a16="http://schemas.microsoft.com/office/drawing/2014/main" id="{CC6332BF-50C6-CEFE-7403-C42F01DBB647}"/>
              </a:ext>
            </a:extLst>
          </p:cNvPr>
          <p:cNvCxnSpPr>
            <a:stCxn id="5" idx="2"/>
          </p:cNvCxnSpPr>
          <p:nvPr/>
        </p:nvCxnSpPr>
        <p:spPr>
          <a:xfrm rot="16200000" flipH="1">
            <a:off x="1332125" y="1433025"/>
            <a:ext cx="1073685" cy="2090109"/>
          </a:xfrm>
          <a:prstGeom prst="curvedConnector2">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C93818CF-E724-FB88-9A7B-128F425C659D}"/>
              </a:ext>
            </a:extLst>
          </p:cNvPr>
          <p:cNvCxnSpPr/>
          <p:nvPr/>
        </p:nvCxnSpPr>
        <p:spPr>
          <a:xfrm rot="16200000" flipH="1">
            <a:off x="3607614" y="2741974"/>
            <a:ext cx="1073685" cy="2090109"/>
          </a:xfrm>
          <a:prstGeom prst="curvedConnector2">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B2CF3573-7A38-43DA-8590-B97D3D3A4541}"/>
              </a:ext>
            </a:extLst>
          </p:cNvPr>
          <p:cNvCxnSpPr/>
          <p:nvPr/>
        </p:nvCxnSpPr>
        <p:spPr>
          <a:xfrm rot="16200000" flipH="1">
            <a:off x="5861348" y="4069841"/>
            <a:ext cx="1073685" cy="2090109"/>
          </a:xfrm>
          <a:prstGeom prst="curvedConnector2">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484823" y="603528"/>
            <a:ext cx="3645932" cy="455652"/>
          </a:xfrm>
          <a:prstGeom prst="rect">
            <a:avLst/>
          </a:prstGeom>
          <a:noFill/>
          <a:ln/>
        </p:spPr>
        <p:txBody>
          <a:bodyPr wrap="none" lIns="0" tIns="0" rIns="0" bIns="0" rtlCol="0" anchor="t"/>
          <a:lstStyle/>
          <a:p>
            <a:pPr marL="0" indent="0">
              <a:lnSpc>
                <a:spcPts val="3550"/>
              </a:lnSpc>
              <a:buNone/>
            </a:pPr>
            <a:r>
              <a:rPr lang="en-US" sz="2850" b="1" dirty="0">
                <a:solidFill>
                  <a:srgbClr val="9998FF"/>
                </a:solidFill>
                <a:latin typeface="Barlow Bold" pitchFamily="34" charset="0"/>
                <a:ea typeface="Barlow Bold" pitchFamily="34" charset="-122"/>
                <a:cs typeface="Barlow Bold" pitchFamily="34" charset="-120"/>
              </a:rPr>
              <a:t>Model Evaluation</a:t>
            </a:r>
            <a:endParaRPr lang="en-US" sz="2850" dirty="0"/>
          </a:p>
        </p:txBody>
      </p:sp>
      <p:sp>
        <p:nvSpPr>
          <p:cNvPr id="4" name="Text 1"/>
          <p:cNvSpPr/>
          <p:nvPr/>
        </p:nvSpPr>
        <p:spPr>
          <a:xfrm>
            <a:off x="484823" y="1266944"/>
            <a:ext cx="8174355" cy="886778"/>
          </a:xfrm>
          <a:prstGeom prst="rect">
            <a:avLst/>
          </a:prstGeom>
          <a:noFill/>
          <a:ln/>
        </p:spPr>
        <p:txBody>
          <a:bodyPr wrap="square" lIns="0" tIns="0" rIns="0" bIns="0" rtlCol="0" anchor="t"/>
          <a:lstStyle/>
          <a:p>
            <a:pPr marL="0" indent="0">
              <a:lnSpc>
                <a:spcPts val="1700"/>
              </a:lnSpc>
              <a:buNone/>
            </a:pPr>
            <a:r>
              <a:rPr lang="en-US" sz="1200" b="1" dirty="0">
                <a:solidFill>
                  <a:srgbClr val="EEEFF5"/>
                </a:solidFill>
                <a:latin typeface="Montserrat" pitchFamily="34" charset="0"/>
                <a:ea typeface="Montserrat" pitchFamily="34" charset="-122"/>
                <a:cs typeface="Montserrat" pitchFamily="34" charset="-120"/>
              </a:rPr>
              <a:t>The text classification model's performance is evaluated using standard metrics like accuracy,</a:t>
            </a:r>
            <a:endParaRPr lang="en-US" sz="1200" b="1" dirty="0"/>
          </a:p>
        </p:txBody>
      </p:sp>
      <p:pic>
        <p:nvPicPr>
          <p:cNvPr id="5" name="Image 1" descr="preencoded.png"/>
          <p:cNvPicPr>
            <a:picLocks noChangeAspect="1"/>
          </p:cNvPicPr>
          <p:nvPr/>
        </p:nvPicPr>
        <p:blipFill>
          <a:blip r:embed="rId4"/>
          <a:stretch>
            <a:fillRect/>
          </a:stretch>
        </p:blipFill>
        <p:spPr>
          <a:xfrm>
            <a:off x="484823" y="1937789"/>
            <a:ext cx="346353" cy="346353"/>
          </a:xfrm>
          <a:prstGeom prst="rect">
            <a:avLst/>
          </a:prstGeom>
        </p:spPr>
      </p:pic>
      <p:sp>
        <p:nvSpPr>
          <p:cNvPr id="6" name="Text 2"/>
          <p:cNvSpPr/>
          <p:nvPr/>
        </p:nvSpPr>
        <p:spPr>
          <a:xfrm>
            <a:off x="484823" y="2422612"/>
            <a:ext cx="1822966" cy="227767"/>
          </a:xfrm>
          <a:prstGeom prst="rect">
            <a:avLst/>
          </a:prstGeom>
          <a:noFill/>
          <a:ln/>
        </p:spPr>
        <p:txBody>
          <a:bodyPr wrap="none" lIns="0" tIns="0" rIns="0" bIns="0" rtlCol="0" anchor="t"/>
          <a:lstStyle/>
          <a:p>
            <a:pPr marL="0" indent="0" algn="l">
              <a:lnSpc>
                <a:spcPts val="1750"/>
              </a:lnSpc>
              <a:buNone/>
            </a:pPr>
            <a:r>
              <a:rPr lang="en-US" sz="1400" b="1" dirty="0">
                <a:solidFill>
                  <a:srgbClr val="EEEFF5"/>
                </a:solidFill>
                <a:latin typeface="Barlow Bold" pitchFamily="34" charset="0"/>
                <a:ea typeface="Barlow Bold" pitchFamily="34" charset="-122"/>
                <a:cs typeface="Barlow Bold" pitchFamily="34" charset="-120"/>
              </a:rPr>
              <a:t>Accuracy</a:t>
            </a:r>
            <a:endParaRPr lang="en-US" sz="1400" dirty="0"/>
          </a:p>
        </p:txBody>
      </p:sp>
      <p:sp>
        <p:nvSpPr>
          <p:cNvPr id="7" name="Text 3"/>
          <p:cNvSpPr/>
          <p:nvPr/>
        </p:nvSpPr>
        <p:spPr>
          <a:xfrm>
            <a:off x="484823" y="2733484"/>
            <a:ext cx="8174355" cy="221694"/>
          </a:xfrm>
          <a:prstGeom prst="rect">
            <a:avLst/>
          </a:prstGeom>
          <a:noFill/>
          <a:ln/>
        </p:spPr>
        <p:txBody>
          <a:bodyPr wrap="none" lIns="0" tIns="0" rIns="0" bIns="0" rtlCol="0" anchor="t"/>
          <a:lstStyle/>
          <a:p>
            <a:pPr marL="0" indent="0" algn="l">
              <a:lnSpc>
                <a:spcPts val="1700"/>
              </a:lnSpc>
              <a:buNone/>
            </a:pPr>
            <a:r>
              <a:rPr lang="en-US" sz="1100" b="1" dirty="0">
                <a:solidFill>
                  <a:srgbClr val="EEEFF5"/>
                </a:solidFill>
                <a:latin typeface="Montserrat" pitchFamily="34" charset="0"/>
                <a:ea typeface="Montserrat" pitchFamily="34" charset="-122"/>
                <a:cs typeface="Montserrat" pitchFamily="34" charset="-120"/>
              </a:rPr>
              <a:t>Measures the overall percentage of correctly classified instances.</a:t>
            </a:r>
            <a:endParaRPr lang="en-US" sz="1100" b="1" dirty="0"/>
          </a:p>
        </p:txBody>
      </p:sp>
      <p:pic>
        <p:nvPicPr>
          <p:cNvPr id="8" name="Image 2" descr="preencoded.png"/>
          <p:cNvPicPr>
            <a:picLocks noChangeAspect="1"/>
          </p:cNvPicPr>
          <p:nvPr/>
        </p:nvPicPr>
        <p:blipFill>
          <a:blip r:embed="rId5"/>
          <a:stretch>
            <a:fillRect/>
          </a:stretch>
        </p:blipFill>
        <p:spPr>
          <a:xfrm>
            <a:off x="484823" y="3370826"/>
            <a:ext cx="346353" cy="346353"/>
          </a:xfrm>
          <a:prstGeom prst="rect">
            <a:avLst/>
          </a:prstGeom>
        </p:spPr>
      </p:pic>
      <p:sp>
        <p:nvSpPr>
          <p:cNvPr id="9" name="Text 4"/>
          <p:cNvSpPr/>
          <p:nvPr/>
        </p:nvSpPr>
        <p:spPr>
          <a:xfrm>
            <a:off x="484823" y="3855648"/>
            <a:ext cx="1822966" cy="227767"/>
          </a:xfrm>
          <a:prstGeom prst="rect">
            <a:avLst/>
          </a:prstGeom>
          <a:noFill/>
          <a:ln/>
        </p:spPr>
        <p:txBody>
          <a:bodyPr wrap="none" lIns="0" tIns="0" rIns="0" bIns="0" rtlCol="0" anchor="t"/>
          <a:lstStyle/>
          <a:p>
            <a:pPr marL="0" indent="0" algn="l">
              <a:lnSpc>
                <a:spcPts val="1750"/>
              </a:lnSpc>
              <a:buNone/>
            </a:pPr>
            <a:r>
              <a:rPr lang="en-US" sz="1400" b="1" dirty="0">
                <a:solidFill>
                  <a:srgbClr val="EEEFF5"/>
                </a:solidFill>
                <a:latin typeface="Barlow Bold" pitchFamily="34" charset="0"/>
                <a:ea typeface="Barlow Bold" pitchFamily="34" charset="-122"/>
                <a:cs typeface="Barlow Bold" pitchFamily="34" charset="-120"/>
              </a:rPr>
              <a:t>Precision</a:t>
            </a:r>
            <a:endParaRPr lang="en-US" sz="1400" dirty="0"/>
          </a:p>
        </p:txBody>
      </p:sp>
      <p:sp>
        <p:nvSpPr>
          <p:cNvPr id="10" name="Text 5"/>
          <p:cNvSpPr/>
          <p:nvPr/>
        </p:nvSpPr>
        <p:spPr>
          <a:xfrm>
            <a:off x="484823" y="4166520"/>
            <a:ext cx="8174355" cy="221694"/>
          </a:xfrm>
          <a:prstGeom prst="rect">
            <a:avLst/>
          </a:prstGeom>
          <a:noFill/>
          <a:ln/>
        </p:spPr>
        <p:txBody>
          <a:bodyPr wrap="none" lIns="0" tIns="0" rIns="0" bIns="0" rtlCol="0" anchor="t"/>
          <a:lstStyle/>
          <a:p>
            <a:pPr marL="0" indent="0" algn="l">
              <a:lnSpc>
                <a:spcPts val="1700"/>
              </a:lnSpc>
              <a:buNone/>
            </a:pPr>
            <a:r>
              <a:rPr lang="en-US" sz="1100" b="1" dirty="0">
                <a:solidFill>
                  <a:srgbClr val="EEEFF5"/>
                </a:solidFill>
                <a:latin typeface="Montserrat" pitchFamily="34" charset="0"/>
                <a:ea typeface="Montserrat" pitchFamily="34" charset="-122"/>
                <a:cs typeface="Montserrat" pitchFamily="34" charset="-120"/>
              </a:rPr>
              <a:t>Measures the proportion of correctly classified instances among those predicted as positive.</a:t>
            </a:r>
            <a:endParaRPr lang="en-US" sz="1100" b="1" dirty="0"/>
          </a:p>
        </p:txBody>
      </p:sp>
      <p:pic>
        <p:nvPicPr>
          <p:cNvPr id="11" name="Image 3" descr="preencoded.png"/>
          <p:cNvPicPr>
            <a:picLocks noChangeAspect="1"/>
          </p:cNvPicPr>
          <p:nvPr/>
        </p:nvPicPr>
        <p:blipFill>
          <a:blip r:embed="rId6"/>
          <a:stretch>
            <a:fillRect/>
          </a:stretch>
        </p:blipFill>
        <p:spPr>
          <a:xfrm>
            <a:off x="484823" y="4803862"/>
            <a:ext cx="346353" cy="346353"/>
          </a:xfrm>
          <a:prstGeom prst="rect">
            <a:avLst/>
          </a:prstGeom>
        </p:spPr>
      </p:pic>
      <p:sp>
        <p:nvSpPr>
          <p:cNvPr id="12" name="Text 6"/>
          <p:cNvSpPr/>
          <p:nvPr/>
        </p:nvSpPr>
        <p:spPr>
          <a:xfrm>
            <a:off x="484823" y="5288684"/>
            <a:ext cx="1822966" cy="227767"/>
          </a:xfrm>
          <a:prstGeom prst="rect">
            <a:avLst/>
          </a:prstGeom>
          <a:noFill/>
          <a:ln/>
        </p:spPr>
        <p:txBody>
          <a:bodyPr wrap="none" lIns="0" tIns="0" rIns="0" bIns="0" rtlCol="0" anchor="t"/>
          <a:lstStyle/>
          <a:p>
            <a:pPr marL="0" indent="0" algn="l">
              <a:lnSpc>
                <a:spcPts val="1750"/>
              </a:lnSpc>
              <a:buNone/>
            </a:pPr>
            <a:r>
              <a:rPr lang="en-US" sz="1400" b="1" dirty="0">
                <a:solidFill>
                  <a:srgbClr val="EEEFF5"/>
                </a:solidFill>
                <a:latin typeface="Barlow Bold" pitchFamily="34" charset="0"/>
                <a:ea typeface="Barlow Bold" pitchFamily="34" charset="-122"/>
                <a:cs typeface="Barlow Bold" pitchFamily="34" charset="-120"/>
              </a:rPr>
              <a:t>Recall</a:t>
            </a:r>
            <a:endParaRPr lang="en-US" sz="1400" dirty="0"/>
          </a:p>
        </p:txBody>
      </p:sp>
      <p:sp>
        <p:nvSpPr>
          <p:cNvPr id="13" name="Text 7"/>
          <p:cNvSpPr/>
          <p:nvPr/>
        </p:nvSpPr>
        <p:spPr>
          <a:xfrm>
            <a:off x="484823" y="5599557"/>
            <a:ext cx="8174355" cy="221694"/>
          </a:xfrm>
          <a:prstGeom prst="rect">
            <a:avLst/>
          </a:prstGeom>
          <a:noFill/>
          <a:ln/>
        </p:spPr>
        <p:txBody>
          <a:bodyPr wrap="none" lIns="0" tIns="0" rIns="0" bIns="0" rtlCol="0" anchor="t"/>
          <a:lstStyle/>
          <a:p>
            <a:pPr marL="0" indent="0" algn="l">
              <a:lnSpc>
                <a:spcPts val="1700"/>
              </a:lnSpc>
              <a:buNone/>
            </a:pPr>
            <a:r>
              <a:rPr lang="en-US" sz="1100" b="1" dirty="0">
                <a:solidFill>
                  <a:srgbClr val="EEEFF5"/>
                </a:solidFill>
                <a:latin typeface="Montserrat" pitchFamily="34" charset="0"/>
                <a:ea typeface="Montserrat" pitchFamily="34" charset="-122"/>
                <a:cs typeface="Montserrat" pitchFamily="34" charset="-120"/>
              </a:rPr>
              <a:t>Measures the proportion of correctly classified instances among all actual positive instances.</a:t>
            </a:r>
            <a:endParaRPr lang="en-US" sz="1100" b="1" dirty="0"/>
          </a:p>
        </p:txBody>
      </p:sp>
      <p:pic>
        <p:nvPicPr>
          <p:cNvPr id="14" name="Image 4" descr="preencoded.png"/>
          <p:cNvPicPr>
            <a:picLocks noChangeAspect="1"/>
          </p:cNvPicPr>
          <p:nvPr/>
        </p:nvPicPr>
        <p:blipFill>
          <a:blip r:embed="rId7"/>
          <a:stretch>
            <a:fillRect/>
          </a:stretch>
        </p:blipFill>
        <p:spPr>
          <a:xfrm>
            <a:off x="484823" y="6236898"/>
            <a:ext cx="346353" cy="346353"/>
          </a:xfrm>
          <a:prstGeom prst="rect">
            <a:avLst/>
          </a:prstGeom>
        </p:spPr>
      </p:pic>
      <p:sp>
        <p:nvSpPr>
          <p:cNvPr id="15" name="Text 8"/>
          <p:cNvSpPr/>
          <p:nvPr/>
        </p:nvSpPr>
        <p:spPr>
          <a:xfrm>
            <a:off x="484823" y="6721721"/>
            <a:ext cx="1822966" cy="227767"/>
          </a:xfrm>
          <a:prstGeom prst="rect">
            <a:avLst/>
          </a:prstGeom>
          <a:noFill/>
          <a:ln/>
        </p:spPr>
        <p:txBody>
          <a:bodyPr wrap="none" lIns="0" tIns="0" rIns="0" bIns="0" rtlCol="0" anchor="t"/>
          <a:lstStyle/>
          <a:p>
            <a:pPr marL="0" indent="0" algn="l">
              <a:lnSpc>
                <a:spcPts val="1750"/>
              </a:lnSpc>
              <a:buNone/>
            </a:pPr>
            <a:r>
              <a:rPr lang="en-US" sz="1400" b="1" dirty="0">
                <a:solidFill>
                  <a:srgbClr val="EEEFF5"/>
                </a:solidFill>
                <a:latin typeface="Barlow Bold" pitchFamily="34" charset="0"/>
                <a:ea typeface="Barlow Bold" pitchFamily="34" charset="-122"/>
                <a:cs typeface="Barlow Bold" pitchFamily="34" charset="-120"/>
              </a:rPr>
              <a:t>F1-Score</a:t>
            </a:r>
            <a:endParaRPr lang="en-US" sz="1400" dirty="0"/>
          </a:p>
        </p:txBody>
      </p:sp>
      <p:sp>
        <p:nvSpPr>
          <p:cNvPr id="16" name="Text 9"/>
          <p:cNvSpPr/>
          <p:nvPr/>
        </p:nvSpPr>
        <p:spPr>
          <a:xfrm>
            <a:off x="484823" y="7032593"/>
            <a:ext cx="8174355" cy="221694"/>
          </a:xfrm>
          <a:prstGeom prst="rect">
            <a:avLst/>
          </a:prstGeom>
          <a:noFill/>
          <a:ln/>
        </p:spPr>
        <p:txBody>
          <a:bodyPr wrap="none" lIns="0" tIns="0" rIns="0" bIns="0" rtlCol="0" anchor="t"/>
          <a:lstStyle/>
          <a:p>
            <a:pPr marL="0" indent="0" algn="l">
              <a:lnSpc>
                <a:spcPts val="1700"/>
              </a:lnSpc>
              <a:buNone/>
            </a:pPr>
            <a:r>
              <a:rPr lang="en-US" sz="1100" b="1" dirty="0">
                <a:solidFill>
                  <a:srgbClr val="EEEFF5"/>
                </a:solidFill>
                <a:latin typeface="Montserrat" pitchFamily="34" charset="0"/>
                <a:ea typeface="Montserrat" pitchFamily="34" charset="-122"/>
                <a:cs typeface="Montserrat" pitchFamily="34" charset="-120"/>
              </a:rPr>
              <a:t>Provides a balanced measure of precision and recall, useful for evaluating the model's overall performance.</a:t>
            </a:r>
            <a:endParaRPr lang="en-US" sz="11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51498" y="557451"/>
            <a:ext cx="4276844" cy="518279"/>
          </a:xfrm>
          <a:prstGeom prst="rect">
            <a:avLst/>
          </a:prstGeom>
          <a:noFill/>
          <a:ln/>
        </p:spPr>
        <p:txBody>
          <a:bodyPr wrap="none" lIns="0" tIns="0" rIns="0" bIns="0" rtlCol="0" anchor="t"/>
          <a:lstStyle/>
          <a:p>
            <a:pPr marL="0" indent="0">
              <a:lnSpc>
                <a:spcPts val="4050"/>
              </a:lnSpc>
              <a:buNone/>
            </a:pPr>
            <a:r>
              <a:rPr lang="en-US" sz="3250" b="1" dirty="0">
                <a:solidFill>
                  <a:srgbClr val="9998FF"/>
                </a:solidFill>
                <a:latin typeface="Barlow Bold" pitchFamily="34" charset="0"/>
                <a:ea typeface="Barlow Bold" pitchFamily="34" charset="-122"/>
                <a:cs typeface="Barlow Bold" pitchFamily="34" charset="-120"/>
              </a:rPr>
              <a:t>AWS Services in Action</a:t>
            </a:r>
            <a:endParaRPr lang="en-US" sz="3250" dirty="0"/>
          </a:p>
        </p:txBody>
      </p:sp>
      <p:sp>
        <p:nvSpPr>
          <p:cNvPr id="3" name="Text 1"/>
          <p:cNvSpPr/>
          <p:nvPr/>
        </p:nvSpPr>
        <p:spPr>
          <a:xfrm>
            <a:off x="551498" y="1390888"/>
            <a:ext cx="13527405" cy="504349"/>
          </a:xfrm>
          <a:prstGeom prst="rect">
            <a:avLst/>
          </a:prstGeom>
          <a:noFill/>
          <a:ln/>
        </p:spPr>
        <p:txBody>
          <a:bodyPr wrap="square" lIns="0" tIns="0" rIns="0" bIns="0" rtlCol="0" anchor="t"/>
          <a:lstStyle/>
          <a:p>
            <a:pPr marL="0" indent="0">
              <a:lnSpc>
                <a:spcPts val="1950"/>
              </a:lnSpc>
              <a:buNone/>
            </a:pPr>
            <a:r>
              <a:rPr lang="en-US" sz="1200" dirty="0">
                <a:solidFill>
                  <a:srgbClr val="EEEFF5"/>
                </a:solidFill>
                <a:latin typeface="Montserrat" pitchFamily="34" charset="0"/>
                <a:ea typeface="Montserrat" pitchFamily="34" charset="-122"/>
                <a:cs typeface="Montserrat" pitchFamily="34" charset="-120"/>
              </a:rPr>
              <a:t>The project leverages a variety of AWS services, each playing a distinct role in building and deploying the text classification system, showcasing the power of AWS for machine learning tasks. The integration of these services ensures a robust, efficient, and scalable solution for real-time text analysis.</a:t>
            </a:r>
            <a:endParaRPr lang="en-US" sz="1200" dirty="0"/>
          </a:p>
        </p:txBody>
      </p:sp>
      <p:sp>
        <p:nvSpPr>
          <p:cNvPr id="4" name="Shape 2"/>
          <p:cNvSpPr/>
          <p:nvPr/>
        </p:nvSpPr>
        <p:spPr>
          <a:xfrm>
            <a:off x="551498" y="2072521"/>
            <a:ext cx="6685002" cy="1677472"/>
          </a:xfrm>
          <a:prstGeom prst="roundRect">
            <a:avLst>
              <a:gd name="adj" fmla="val 8455"/>
            </a:avLst>
          </a:prstGeom>
          <a:solidFill>
            <a:srgbClr val="282C32"/>
          </a:solidFill>
          <a:ln/>
          <a:effectLst>
            <a:outerShdw blurRad="39370" dist="19050" dir="13500000" algn="bl" rotWithShape="0">
              <a:srgbClr val="FFFFFF">
                <a:alpha val="10000"/>
              </a:srgbClr>
            </a:outerShdw>
          </a:effectLst>
        </p:spPr>
      </p:sp>
      <p:sp>
        <p:nvSpPr>
          <p:cNvPr id="5" name="Text 3"/>
          <p:cNvSpPr/>
          <p:nvPr/>
        </p:nvSpPr>
        <p:spPr>
          <a:xfrm>
            <a:off x="709017" y="2230041"/>
            <a:ext cx="2073473" cy="259199"/>
          </a:xfrm>
          <a:prstGeom prst="rect">
            <a:avLst/>
          </a:prstGeom>
          <a:noFill/>
          <a:ln/>
        </p:spPr>
        <p:txBody>
          <a:bodyPr wrap="none" lIns="0" tIns="0" rIns="0" bIns="0" rtlCol="0" anchor="t"/>
          <a:lstStyle/>
          <a:p>
            <a:pPr marL="0" indent="0">
              <a:lnSpc>
                <a:spcPts val="2000"/>
              </a:lnSpc>
              <a:buNone/>
            </a:pPr>
            <a:r>
              <a:rPr lang="en-US" sz="1600" b="1" dirty="0">
                <a:solidFill>
                  <a:srgbClr val="EEEFF5"/>
                </a:solidFill>
                <a:latin typeface="Barlow Bold" pitchFamily="34" charset="0"/>
                <a:ea typeface="Barlow Bold" pitchFamily="34" charset="-122"/>
                <a:cs typeface="Barlow Bold" pitchFamily="34" charset="-120"/>
              </a:rPr>
              <a:t>Setup S3 and EC2</a:t>
            </a:r>
            <a:endParaRPr lang="en-US" sz="1600" dirty="0"/>
          </a:p>
        </p:txBody>
      </p:sp>
      <p:sp>
        <p:nvSpPr>
          <p:cNvPr id="6" name="Text 4"/>
          <p:cNvSpPr/>
          <p:nvPr/>
        </p:nvSpPr>
        <p:spPr>
          <a:xfrm>
            <a:off x="709017" y="2583775"/>
            <a:ext cx="6369963" cy="1008698"/>
          </a:xfrm>
          <a:prstGeom prst="rect">
            <a:avLst/>
          </a:prstGeom>
          <a:noFill/>
          <a:ln/>
        </p:spPr>
        <p:txBody>
          <a:bodyPr wrap="square" lIns="0" tIns="0" rIns="0" bIns="0" rtlCol="0" anchor="t"/>
          <a:lstStyle/>
          <a:p>
            <a:pPr marL="0" indent="0">
              <a:lnSpc>
                <a:spcPts val="1950"/>
              </a:lnSpc>
              <a:buNone/>
            </a:pPr>
            <a:r>
              <a:rPr lang="en-US" sz="1200" dirty="0">
                <a:solidFill>
                  <a:srgbClr val="EEEFF5"/>
                </a:solidFill>
                <a:latin typeface="Montserrat" pitchFamily="34" charset="0"/>
                <a:ea typeface="Montserrat" pitchFamily="34" charset="-122"/>
                <a:cs typeface="Montserrat" pitchFamily="34" charset="-120"/>
              </a:rPr>
              <a:t>Amazon S3 is used for data storage, including uploading raw and cleaned BBC news articles. EC2 instances are launched as compute resources for data preprocessing tasks, providing the necessary computational power for data manipulation and preparation.</a:t>
            </a:r>
            <a:endParaRPr lang="en-US" sz="1200" dirty="0"/>
          </a:p>
        </p:txBody>
      </p:sp>
      <p:sp>
        <p:nvSpPr>
          <p:cNvPr id="7" name="Shape 5"/>
          <p:cNvSpPr/>
          <p:nvPr/>
        </p:nvSpPr>
        <p:spPr>
          <a:xfrm>
            <a:off x="7394019" y="2072521"/>
            <a:ext cx="6685002" cy="1677472"/>
          </a:xfrm>
          <a:prstGeom prst="roundRect">
            <a:avLst>
              <a:gd name="adj" fmla="val 8455"/>
            </a:avLst>
          </a:prstGeom>
          <a:solidFill>
            <a:srgbClr val="282C32"/>
          </a:solidFill>
          <a:ln/>
          <a:effectLst>
            <a:outerShdw blurRad="39370" dist="19050" dir="13500000" algn="bl" rotWithShape="0">
              <a:srgbClr val="FFFFFF">
                <a:alpha val="10000"/>
              </a:srgbClr>
            </a:outerShdw>
          </a:effectLst>
        </p:spPr>
      </p:sp>
      <p:sp>
        <p:nvSpPr>
          <p:cNvPr id="8" name="Text 6"/>
          <p:cNvSpPr/>
          <p:nvPr/>
        </p:nvSpPr>
        <p:spPr>
          <a:xfrm>
            <a:off x="7551539" y="2230041"/>
            <a:ext cx="3013353" cy="259199"/>
          </a:xfrm>
          <a:prstGeom prst="rect">
            <a:avLst/>
          </a:prstGeom>
          <a:noFill/>
          <a:ln/>
        </p:spPr>
        <p:txBody>
          <a:bodyPr wrap="none" lIns="0" tIns="0" rIns="0" bIns="0" rtlCol="0" anchor="t"/>
          <a:lstStyle/>
          <a:p>
            <a:pPr marL="0" indent="0">
              <a:lnSpc>
                <a:spcPts val="2000"/>
              </a:lnSpc>
              <a:buNone/>
            </a:pPr>
            <a:r>
              <a:rPr lang="en-US" sz="1600" b="1" dirty="0">
                <a:solidFill>
                  <a:srgbClr val="EEEFF5"/>
                </a:solidFill>
                <a:latin typeface="Barlow Bold" pitchFamily="34" charset="0"/>
                <a:ea typeface="Barlow Bold" pitchFamily="34" charset="-122"/>
                <a:cs typeface="Barlow Bold" pitchFamily="34" charset="-120"/>
              </a:rPr>
              <a:t>Data Cleaning and Preprocessing</a:t>
            </a:r>
            <a:endParaRPr lang="en-US" sz="1600" dirty="0"/>
          </a:p>
        </p:txBody>
      </p:sp>
      <p:sp>
        <p:nvSpPr>
          <p:cNvPr id="9" name="Text 7"/>
          <p:cNvSpPr/>
          <p:nvPr/>
        </p:nvSpPr>
        <p:spPr>
          <a:xfrm>
            <a:off x="7551539" y="2583775"/>
            <a:ext cx="6369963" cy="1008698"/>
          </a:xfrm>
          <a:prstGeom prst="rect">
            <a:avLst/>
          </a:prstGeom>
          <a:noFill/>
          <a:ln/>
        </p:spPr>
        <p:txBody>
          <a:bodyPr wrap="square" lIns="0" tIns="0" rIns="0" bIns="0" rtlCol="0" anchor="t"/>
          <a:lstStyle/>
          <a:p>
            <a:pPr marL="0" indent="0">
              <a:lnSpc>
                <a:spcPts val="1950"/>
              </a:lnSpc>
              <a:buNone/>
            </a:pPr>
            <a:r>
              <a:rPr lang="en-US" sz="1200" dirty="0">
                <a:solidFill>
                  <a:srgbClr val="EEEFF5"/>
                </a:solidFill>
                <a:latin typeface="Montserrat" pitchFamily="34" charset="0"/>
                <a:ea typeface="Montserrat" pitchFamily="34" charset="-122"/>
                <a:cs typeface="Montserrat" pitchFamily="34" charset="-120"/>
              </a:rPr>
              <a:t>Data cleaning is performed using Pandas, removing duplicates and applying text preprocessing techniques such as stopword removal and lemmatization. This ensures clean and consistent data for machine learning algorithms, improving model performance and accuracy.</a:t>
            </a:r>
            <a:endParaRPr lang="en-US" sz="1200" dirty="0"/>
          </a:p>
        </p:txBody>
      </p:sp>
      <p:sp>
        <p:nvSpPr>
          <p:cNvPr id="10" name="Shape 8"/>
          <p:cNvSpPr/>
          <p:nvPr/>
        </p:nvSpPr>
        <p:spPr>
          <a:xfrm>
            <a:off x="551498" y="3907512"/>
            <a:ext cx="6685002" cy="1677472"/>
          </a:xfrm>
          <a:prstGeom prst="roundRect">
            <a:avLst>
              <a:gd name="adj" fmla="val 8455"/>
            </a:avLst>
          </a:prstGeom>
          <a:solidFill>
            <a:srgbClr val="282C32"/>
          </a:solidFill>
          <a:ln/>
          <a:effectLst>
            <a:outerShdw blurRad="39370" dist="19050" dir="13500000" algn="bl" rotWithShape="0">
              <a:srgbClr val="FFFFFF">
                <a:alpha val="10000"/>
              </a:srgbClr>
            </a:outerShdw>
          </a:effectLst>
        </p:spPr>
      </p:sp>
      <p:sp>
        <p:nvSpPr>
          <p:cNvPr id="11" name="Text 9"/>
          <p:cNvSpPr/>
          <p:nvPr/>
        </p:nvSpPr>
        <p:spPr>
          <a:xfrm>
            <a:off x="709017" y="4065032"/>
            <a:ext cx="3619738" cy="259199"/>
          </a:xfrm>
          <a:prstGeom prst="rect">
            <a:avLst/>
          </a:prstGeom>
          <a:noFill/>
          <a:ln/>
        </p:spPr>
        <p:txBody>
          <a:bodyPr wrap="none" lIns="0" tIns="0" rIns="0" bIns="0" rtlCol="0" anchor="t"/>
          <a:lstStyle/>
          <a:p>
            <a:pPr marL="0" indent="0">
              <a:lnSpc>
                <a:spcPts val="2000"/>
              </a:lnSpc>
              <a:buNone/>
            </a:pPr>
            <a:r>
              <a:rPr lang="en-US" sz="1600" b="1" dirty="0">
                <a:solidFill>
                  <a:srgbClr val="EEEFF5"/>
                </a:solidFill>
                <a:latin typeface="Barlow Bold" pitchFamily="34" charset="0"/>
                <a:ea typeface="Barlow Bold" pitchFamily="34" charset="-122"/>
                <a:cs typeface="Barlow Bold" pitchFamily="34" charset="-120"/>
              </a:rPr>
              <a:t>Model Training with Amazon SageMaker</a:t>
            </a:r>
            <a:endParaRPr lang="en-US" sz="1600" dirty="0"/>
          </a:p>
        </p:txBody>
      </p:sp>
      <p:sp>
        <p:nvSpPr>
          <p:cNvPr id="12" name="Text 10"/>
          <p:cNvSpPr/>
          <p:nvPr/>
        </p:nvSpPr>
        <p:spPr>
          <a:xfrm>
            <a:off x="709017" y="4418767"/>
            <a:ext cx="6369963" cy="1008698"/>
          </a:xfrm>
          <a:prstGeom prst="rect">
            <a:avLst/>
          </a:prstGeom>
          <a:noFill/>
          <a:ln/>
        </p:spPr>
        <p:txBody>
          <a:bodyPr wrap="square" lIns="0" tIns="0" rIns="0" bIns="0" rtlCol="0" anchor="t"/>
          <a:lstStyle/>
          <a:p>
            <a:pPr marL="0" indent="0">
              <a:lnSpc>
                <a:spcPts val="1950"/>
              </a:lnSpc>
              <a:buNone/>
            </a:pPr>
            <a:r>
              <a:rPr lang="en-US" sz="1200" dirty="0">
                <a:solidFill>
                  <a:srgbClr val="EEEFF5"/>
                </a:solidFill>
                <a:latin typeface="Montserrat" pitchFamily="34" charset="0"/>
                <a:ea typeface="Montserrat" pitchFamily="34" charset="-122"/>
                <a:cs typeface="Montserrat" pitchFamily="34" charset="-120"/>
              </a:rPr>
              <a:t>Amazon SageMaker is used to train the text classification model with XGBoost, utilizing its scalable, cloud-based infrastructure. The training and testing data are stored in S3 and then loaded into SageMaker for efficient model training and optimization.</a:t>
            </a:r>
            <a:endParaRPr lang="en-US" sz="1200" dirty="0"/>
          </a:p>
        </p:txBody>
      </p:sp>
      <p:sp>
        <p:nvSpPr>
          <p:cNvPr id="13" name="Shape 11"/>
          <p:cNvSpPr/>
          <p:nvPr/>
        </p:nvSpPr>
        <p:spPr>
          <a:xfrm>
            <a:off x="7394019" y="3907512"/>
            <a:ext cx="6685002" cy="1677472"/>
          </a:xfrm>
          <a:prstGeom prst="roundRect">
            <a:avLst>
              <a:gd name="adj" fmla="val 8455"/>
            </a:avLst>
          </a:prstGeom>
          <a:solidFill>
            <a:srgbClr val="282C32"/>
          </a:solidFill>
          <a:ln/>
          <a:effectLst>
            <a:outerShdw blurRad="39370" dist="19050" dir="13500000" algn="bl" rotWithShape="0">
              <a:srgbClr val="FFFFFF">
                <a:alpha val="10000"/>
              </a:srgbClr>
            </a:outerShdw>
          </a:effectLst>
        </p:spPr>
      </p:sp>
      <p:sp>
        <p:nvSpPr>
          <p:cNvPr id="14" name="Text 12"/>
          <p:cNvSpPr/>
          <p:nvPr/>
        </p:nvSpPr>
        <p:spPr>
          <a:xfrm>
            <a:off x="7551539" y="4065032"/>
            <a:ext cx="4594384" cy="259199"/>
          </a:xfrm>
          <a:prstGeom prst="rect">
            <a:avLst/>
          </a:prstGeom>
          <a:noFill/>
          <a:ln/>
        </p:spPr>
        <p:txBody>
          <a:bodyPr wrap="none" lIns="0" tIns="0" rIns="0" bIns="0" rtlCol="0" anchor="t"/>
          <a:lstStyle/>
          <a:p>
            <a:pPr marL="0" indent="0">
              <a:lnSpc>
                <a:spcPts val="2000"/>
              </a:lnSpc>
              <a:buNone/>
            </a:pPr>
            <a:r>
              <a:rPr lang="en-US" sz="1600" b="1" dirty="0">
                <a:solidFill>
                  <a:srgbClr val="EEEFF5"/>
                </a:solidFill>
                <a:latin typeface="Barlow Bold" pitchFamily="34" charset="0"/>
                <a:ea typeface="Barlow Bold" pitchFamily="34" charset="-122"/>
                <a:cs typeface="Barlow Bold" pitchFamily="34" charset="-120"/>
              </a:rPr>
              <a:t>NLP Feature Extraction with Amazon Comprehend</a:t>
            </a:r>
            <a:endParaRPr lang="en-US" sz="1600" dirty="0"/>
          </a:p>
        </p:txBody>
      </p:sp>
      <p:sp>
        <p:nvSpPr>
          <p:cNvPr id="15" name="Text 13"/>
          <p:cNvSpPr/>
          <p:nvPr/>
        </p:nvSpPr>
        <p:spPr>
          <a:xfrm>
            <a:off x="7551539" y="4418767"/>
            <a:ext cx="6369963" cy="1008698"/>
          </a:xfrm>
          <a:prstGeom prst="rect">
            <a:avLst/>
          </a:prstGeom>
          <a:noFill/>
          <a:ln/>
        </p:spPr>
        <p:txBody>
          <a:bodyPr wrap="square" lIns="0" tIns="0" rIns="0" bIns="0" rtlCol="0" anchor="t"/>
          <a:lstStyle/>
          <a:p>
            <a:pPr marL="0" indent="0">
              <a:lnSpc>
                <a:spcPts val="1950"/>
              </a:lnSpc>
              <a:buNone/>
            </a:pPr>
            <a:r>
              <a:rPr lang="en-US" sz="1200" dirty="0">
                <a:solidFill>
                  <a:srgbClr val="EEEFF5"/>
                </a:solidFill>
                <a:latin typeface="Montserrat" pitchFamily="34" charset="0"/>
                <a:ea typeface="Montserrat" pitchFamily="34" charset="-122"/>
                <a:cs typeface="Montserrat" pitchFamily="34" charset="-120"/>
              </a:rPr>
              <a:t>AWS Comprehend is employed for entity recognition, sentiment analysis, and key phrase extraction from the dataset. These extracted NLP features are saved back to S3 for use in model training, enriching the data with valuable insights and improving the model's ability to understand and classify text.</a:t>
            </a:r>
            <a:endParaRPr lang="en-US" sz="1200" dirty="0"/>
          </a:p>
        </p:txBody>
      </p:sp>
      <p:sp>
        <p:nvSpPr>
          <p:cNvPr id="16" name="Shape 14"/>
          <p:cNvSpPr/>
          <p:nvPr/>
        </p:nvSpPr>
        <p:spPr>
          <a:xfrm>
            <a:off x="551498" y="5742503"/>
            <a:ext cx="6685002" cy="1929646"/>
          </a:xfrm>
          <a:prstGeom prst="roundRect">
            <a:avLst>
              <a:gd name="adj" fmla="val 7350"/>
            </a:avLst>
          </a:prstGeom>
          <a:solidFill>
            <a:srgbClr val="282C32"/>
          </a:solidFill>
          <a:ln/>
          <a:effectLst>
            <a:outerShdw blurRad="39370" dist="19050" dir="13500000" algn="bl" rotWithShape="0">
              <a:srgbClr val="FFFFFF">
                <a:alpha val="10000"/>
              </a:srgbClr>
            </a:outerShdw>
          </a:effectLst>
        </p:spPr>
      </p:sp>
      <p:sp>
        <p:nvSpPr>
          <p:cNvPr id="17" name="Text 15"/>
          <p:cNvSpPr/>
          <p:nvPr/>
        </p:nvSpPr>
        <p:spPr>
          <a:xfrm>
            <a:off x="709017" y="5900023"/>
            <a:ext cx="4024908" cy="259199"/>
          </a:xfrm>
          <a:prstGeom prst="rect">
            <a:avLst/>
          </a:prstGeom>
          <a:noFill/>
          <a:ln/>
        </p:spPr>
        <p:txBody>
          <a:bodyPr wrap="none" lIns="0" tIns="0" rIns="0" bIns="0" rtlCol="0" anchor="t"/>
          <a:lstStyle/>
          <a:p>
            <a:pPr marL="0" indent="0">
              <a:lnSpc>
                <a:spcPts val="2000"/>
              </a:lnSpc>
              <a:buNone/>
            </a:pPr>
            <a:r>
              <a:rPr lang="en-US" sz="1600" b="1" dirty="0">
                <a:solidFill>
                  <a:srgbClr val="EEEFF5"/>
                </a:solidFill>
                <a:latin typeface="Barlow Bold" pitchFamily="34" charset="0"/>
                <a:ea typeface="Barlow Bold" pitchFamily="34" charset="-122"/>
                <a:cs typeface="Barlow Bold" pitchFamily="34" charset="-120"/>
              </a:rPr>
              <a:t>Experiment Tracking and Model Deployment</a:t>
            </a:r>
            <a:endParaRPr lang="en-US" sz="1600" dirty="0"/>
          </a:p>
        </p:txBody>
      </p:sp>
      <p:sp>
        <p:nvSpPr>
          <p:cNvPr id="18" name="Text 16"/>
          <p:cNvSpPr/>
          <p:nvPr/>
        </p:nvSpPr>
        <p:spPr>
          <a:xfrm>
            <a:off x="709017" y="6253758"/>
            <a:ext cx="6369963" cy="1260872"/>
          </a:xfrm>
          <a:prstGeom prst="rect">
            <a:avLst/>
          </a:prstGeom>
          <a:noFill/>
          <a:ln/>
        </p:spPr>
        <p:txBody>
          <a:bodyPr wrap="square" lIns="0" tIns="0" rIns="0" bIns="0" rtlCol="0" anchor="t"/>
          <a:lstStyle/>
          <a:p>
            <a:pPr marL="0" indent="0">
              <a:lnSpc>
                <a:spcPts val="1950"/>
              </a:lnSpc>
              <a:buNone/>
            </a:pPr>
            <a:r>
              <a:rPr lang="en-US" sz="1200" dirty="0">
                <a:solidFill>
                  <a:srgbClr val="EEEFF5"/>
                </a:solidFill>
                <a:latin typeface="Montserrat" pitchFamily="34" charset="0"/>
                <a:ea typeface="Montserrat" pitchFamily="34" charset="-122"/>
                <a:cs typeface="Montserrat" pitchFamily="34" charset="-120"/>
              </a:rPr>
              <a:t>MLflow is used for experiment tracking, managing model versioning, and logging training results, ensuring reproducibility and efficient model management. The trained XGBoost model is logged and deployed via SageMaker for real-time inference, making it readily available for classification tasks.</a:t>
            </a:r>
            <a:endParaRPr lang="en-US" sz="1200" dirty="0"/>
          </a:p>
        </p:txBody>
      </p:sp>
      <p:sp>
        <p:nvSpPr>
          <p:cNvPr id="19" name="Shape 17"/>
          <p:cNvSpPr/>
          <p:nvPr/>
        </p:nvSpPr>
        <p:spPr>
          <a:xfrm>
            <a:off x="7394019" y="5742503"/>
            <a:ext cx="6685002" cy="1929646"/>
          </a:xfrm>
          <a:prstGeom prst="roundRect">
            <a:avLst>
              <a:gd name="adj" fmla="val 7350"/>
            </a:avLst>
          </a:prstGeom>
          <a:solidFill>
            <a:srgbClr val="282C32"/>
          </a:solidFill>
          <a:ln/>
          <a:effectLst>
            <a:outerShdw blurRad="39370" dist="19050" dir="13500000" algn="bl" rotWithShape="0">
              <a:srgbClr val="FFFFFF">
                <a:alpha val="10000"/>
              </a:srgbClr>
            </a:outerShdw>
          </a:effectLst>
        </p:spPr>
      </p:sp>
      <p:sp>
        <p:nvSpPr>
          <p:cNvPr id="20" name="Text 18"/>
          <p:cNvSpPr/>
          <p:nvPr/>
        </p:nvSpPr>
        <p:spPr>
          <a:xfrm>
            <a:off x="7551539" y="5900023"/>
            <a:ext cx="3570803" cy="259199"/>
          </a:xfrm>
          <a:prstGeom prst="rect">
            <a:avLst/>
          </a:prstGeom>
          <a:noFill/>
          <a:ln/>
        </p:spPr>
        <p:txBody>
          <a:bodyPr wrap="none" lIns="0" tIns="0" rIns="0" bIns="0" rtlCol="0" anchor="t"/>
          <a:lstStyle/>
          <a:p>
            <a:pPr marL="0" indent="0">
              <a:lnSpc>
                <a:spcPts val="2000"/>
              </a:lnSpc>
              <a:buNone/>
            </a:pPr>
            <a:r>
              <a:rPr lang="en-US" sz="1600" b="1" dirty="0">
                <a:solidFill>
                  <a:srgbClr val="EEEFF5"/>
                </a:solidFill>
                <a:latin typeface="Barlow Bold" pitchFamily="34" charset="0"/>
                <a:ea typeface="Barlow Bold" pitchFamily="34" charset="-122"/>
                <a:cs typeface="Barlow Bold" pitchFamily="34" charset="-120"/>
              </a:rPr>
              <a:t>Real-Time Inference with AWS Lambda</a:t>
            </a:r>
            <a:endParaRPr lang="en-US" sz="1600" dirty="0"/>
          </a:p>
        </p:txBody>
      </p:sp>
      <p:sp>
        <p:nvSpPr>
          <p:cNvPr id="21" name="Text 19"/>
          <p:cNvSpPr/>
          <p:nvPr/>
        </p:nvSpPr>
        <p:spPr>
          <a:xfrm>
            <a:off x="7551539" y="6253758"/>
            <a:ext cx="6369963" cy="1008698"/>
          </a:xfrm>
          <a:prstGeom prst="rect">
            <a:avLst/>
          </a:prstGeom>
          <a:noFill/>
          <a:ln/>
        </p:spPr>
        <p:txBody>
          <a:bodyPr wrap="square" lIns="0" tIns="0" rIns="0" bIns="0" rtlCol="0" anchor="t"/>
          <a:lstStyle/>
          <a:p>
            <a:pPr marL="0" indent="0">
              <a:lnSpc>
                <a:spcPts val="1950"/>
              </a:lnSpc>
              <a:buNone/>
            </a:pPr>
            <a:r>
              <a:rPr lang="en-US" sz="1200" dirty="0">
                <a:solidFill>
                  <a:srgbClr val="EEEFF5"/>
                </a:solidFill>
                <a:latin typeface="Montserrat" pitchFamily="34" charset="0"/>
                <a:ea typeface="Montserrat" pitchFamily="34" charset="-122"/>
                <a:cs typeface="Montserrat" pitchFamily="34" charset="-120"/>
              </a:rPr>
              <a:t>A serverless inference endpoint is created using AWS Lambda, enabling real-time text classification requests to be processed via the deployed SageMaker model. This provides a fast and efficient way to classify text data in real time, without the need for managing servers.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1130</Words>
  <Application>Microsoft Office PowerPoint</Application>
  <PresentationFormat>Custom</PresentationFormat>
  <Paragraphs>93</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muhammed tariq</cp:lastModifiedBy>
  <cp:revision>3</cp:revision>
  <dcterms:created xsi:type="dcterms:W3CDTF">2024-10-16T16:09:16Z</dcterms:created>
  <dcterms:modified xsi:type="dcterms:W3CDTF">2024-10-19T16:17:35Z</dcterms:modified>
</cp:coreProperties>
</file>