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7C6609-8C42-404A-881C-23584C8C8DEA}">
  <a:tblStyle styleId="{0D7C6609-8C42-404A-881C-23584C8C8D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070b1df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bb070b1dfa_0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b2d4cf1a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b2d4cf1a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b2d4cf1a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b2d4cf1a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b3453365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b3453365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b3453365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b3453365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9deb17a7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9deb17a7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9deb17a7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9deb17a7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9deb17a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9deb17a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9deb17a7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9deb17a7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b5a276d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b5a276d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b2d4cf1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b2d4cf1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b2d4cf1a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b2d4cf1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b2d4cf1a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b2d4cf1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713225" y="1365525"/>
            <a:ext cx="323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713225" y="2005250"/>
            <a:ext cx="3232800" cy="17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54" name="Google Shape;54;p13"/>
          <p:cNvSpPr/>
          <p:nvPr>
            <p:ph idx="2" type="pic"/>
          </p:nvPr>
        </p:nvSpPr>
        <p:spPr>
          <a:xfrm>
            <a:off x="5273125" y="1093375"/>
            <a:ext cx="3157800" cy="2956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3"/>
          <p:cNvSpPr/>
          <p:nvPr/>
        </p:nvSpPr>
        <p:spPr>
          <a:xfrm flipH="1" rot="-365325">
            <a:off x="-47690" y="4153624"/>
            <a:ext cx="9544079" cy="1601048"/>
          </a:xfrm>
          <a:custGeom>
            <a:rect b="b" l="l" r="r" t="t"/>
            <a:pathLst>
              <a:path extrusionOk="0" h="47304" w="281986">
                <a:moveTo>
                  <a:pt x="139742" y="0"/>
                </a:moveTo>
                <a:cubicBezTo>
                  <a:pt x="128653" y="0"/>
                  <a:pt x="122859" y="6646"/>
                  <a:pt x="117240" y="13075"/>
                </a:cubicBezTo>
                <a:cubicBezTo>
                  <a:pt x="111499" y="19628"/>
                  <a:pt x="105569" y="26413"/>
                  <a:pt x="94000" y="26413"/>
                </a:cubicBezTo>
                <a:cubicBezTo>
                  <a:pt x="82199" y="26413"/>
                  <a:pt x="76198" y="31676"/>
                  <a:pt x="70399" y="36750"/>
                </a:cubicBezTo>
                <a:cubicBezTo>
                  <a:pt x="64644" y="41809"/>
                  <a:pt x="58700" y="47028"/>
                  <a:pt x="47000" y="47028"/>
                </a:cubicBezTo>
                <a:cubicBezTo>
                  <a:pt x="35302" y="47028"/>
                  <a:pt x="29343" y="41809"/>
                  <a:pt x="23588" y="36750"/>
                </a:cubicBezTo>
                <a:cubicBezTo>
                  <a:pt x="17789" y="31676"/>
                  <a:pt x="11801" y="26413"/>
                  <a:pt x="0" y="26413"/>
                </a:cubicBezTo>
                <a:lnTo>
                  <a:pt x="0" y="26703"/>
                </a:lnTo>
                <a:cubicBezTo>
                  <a:pt x="11700" y="26703"/>
                  <a:pt x="17644" y="31922"/>
                  <a:pt x="23399" y="36967"/>
                </a:cubicBezTo>
                <a:cubicBezTo>
                  <a:pt x="29198" y="42056"/>
                  <a:pt x="35199" y="47304"/>
                  <a:pt x="47000" y="47304"/>
                </a:cubicBezTo>
                <a:cubicBezTo>
                  <a:pt x="58801" y="47304"/>
                  <a:pt x="64789" y="42056"/>
                  <a:pt x="70588" y="36967"/>
                </a:cubicBezTo>
                <a:cubicBezTo>
                  <a:pt x="76342" y="31922"/>
                  <a:pt x="82301" y="26703"/>
                  <a:pt x="94000" y="26703"/>
                </a:cubicBezTo>
                <a:cubicBezTo>
                  <a:pt x="105700" y="26703"/>
                  <a:pt x="111673" y="19860"/>
                  <a:pt x="117456" y="13249"/>
                </a:cubicBezTo>
                <a:cubicBezTo>
                  <a:pt x="123281" y="6588"/>
                  <a:pt x="128795" y="276"/>
                  <a:pt x="139715" y="276"/>
                </a:cubicBezTo>
                <a:cubicBezTo>
                  <a:pt x="140131" y="276"/>
                  <a:pt x="140554" y="285"/>
                  <a:pt x="140986" y="304"/>
                </a:cubicBezTo>
                <a:cubicBezTo>
                  <a:pt x="152337" y="797"/>
                  <a:pt x="158122" y="9799"/>
                  <a:pt x="164240" y="19309"/>
                </a:cubicBezTo>
                <a:cubicBezTo>
                  <a:pt x="170168" y="28544"/>
                  <a:pt x="176315" y="38084"/>
                  <a:pt x="187971" y="39460"/>
                </a:cubicBezTo>
                <a:cubicBezTo>
                  <a:pt x="189576" y="39649"/>
                  <a:pt x="191074" y="39736"/>
                  <a:pt x="192480" y="39736"/>
                </a:cubicBezTo>
                <a:cubicBezTo>
                  <a:pt x="201143" y="39736"/>
                  <a:pt x="206325" y="36417"/>
                  <a:pt x="211775" y="32937"/>
                </a:cubicBezTo>
                <a:cubicBezTo>
                  <a:pt x="217676" y="29153"/>
                  <a:pt x="223794" y="25239"/>
                  <a:pt x="235000" y="24746"/>
                </a:cubicBezTo>
                <a:cubicBezTo>
                  <a:pt x="246829" y="24224"/>
                  <a:pt x="252773" y="18657"/>
                  <a:pt x="258529" y="13278"/>
                </a:cubicBezTo>
                <a:cubicBezTo>
                  <a:pt x="264531" y="7669"/>
                  <a:pt x="270185" y="2377"/>
                  <a:pt x="281986" y="2377"/>
                </a:cubicBezTo>
                <a:lnTo>
                  <a:pt x="281986" y="2087"/>
                </a:lnTo>
                <a:cubicBezTo>
                  <a:pt x="270083" y="2087"/>
                  <a:pt x="264110" y="7669"/>
                  <a:pt x="258340" y="13075"/>
                </a:cubicBezTo>
                <a:cubicBezTo>
                  <a:pt x="252628" y="18425"/>
                  <a:pt x="246713" y="23948"/>
                  <a:pt x="234986" y="24470"/>
                </a:cubicBezTo>
                <a:cubicBezTo>
                  <a:pt x="223707" y="24949"/>
                  <a:pt x="217560" y="28892"/>
                  <a:pt x="211616" y="32691"/>
                </a:cubicBezTo>
                <a:cubicBezTo>
                  <a:pt x="206208" y="36155"/>
                  <a:pt x="201067" y="39448"/>
                  <a:pt x="192503" y="39448"/>
                </a:cubicBezTo>
                <a:cubicBezTo>
                  <a:pt x="191104" y="39448"/>
                  <a:pt x="189613" y="39360"/>
                  <a:pt x="188015" y="39170"/>
                </a:cubicBezTo>
                <a:cubicBezTo>
                  <a:pt x="176475" y="37823"/>
                  <a:pt x="170371" y="28326"/>
                  <a:pt x="164471" y="19164"/>
                </a:cubicBezTo>
                <a:cubicBezTo>
                  <a:pt x="158310" y="9582"/>
                  <a:pt x="152497" y="521"/>
                  <a:pt x="141000" y="28"/>
                </a:cubicBezTo>
                <a:cubicBezTo>
                  <a:pt x="140573" y="9"/>
                  <a:pt x="140154" y="0"/>
                  <a:pt x="1397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inance.yahoo.com/quote/SPY/risk/?guccounter=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i.org/10.1093/rfs/hhi027" TargetMode="External"/><Relationship Id="rId4" Type="http://schemas.openxmlformats.org/officeDocument/2006/relationships/hyperlink" Target="https://doi.org/10.1093/rfs/hhi02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80325" y="1140875"/>
            <a:ext cx="7089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Gamma Scalping Trading Strategy</a:t>
            </a:r>
            <a:endParaRPr sz="46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22522" r="22073" t="0"/>
          <a:stretch/>
        </p:blipFill>
        <p:spPr>
          <a:xfrm>
            <a:off x="7774775" y="165225"/>
            <a:ext cx="11429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80325" y="2964175"/>
            <a:ext cx="7089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University of Chicago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MS in Financial Mathematics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FINM 33150 - Quantitative Trading Strategies (Winter 2024)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Team: Nicholas Lee (ID: 12408152), Joey Recchia (ID: 12151786), Raafay Uqaily (ID: 12225382), Jesse Yan (ID: 12406982)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567600" y="1528300"/>
            <a:ext cx="5036700" cy="16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Strategy 3 had insignificant correlation with the Farma-French factors (Mkt, SMB, HML)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There was a </a:t>
            </a:r>
            <a:r>
              <a:rPr lang="en" sz="1500">
                <a:solidFill>
                  <a:schemeClr val="dk1"/>
                </a:solidFill>
              </a:rPr>
              <a:t>slightly</a:t>
            </a:r>
            <a:r>
              <a:rPr lang="en" sz="1500">
                <a:solidFill>
                  <a:schemeClr val="dk1"/>
                </a:solidFill>
              </a:rPr>
              <a:t> positive correlation (</a:t>
            </a:r>
            <a:r>
              <a:rPr i="1" lang="en" sz="1500">
                <a:solidFill>
                  <a:schemeClr val="dk1"/>
                </a:solidFill>
              </a:rPr>
              <a:t>r=0.23</a:t>
            </a:r>
            <a:r>
              <a:rPr lang="en" sz="1500">
                <a:solidFill>
                  <a:schemeClr val="dk1"/>
                </a:solidFill>
              </a:rPr>
              <a:t>) between gross options and stocks traded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Both gross options and stocks traded had a significant outcome for the test for non-stationarity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713225" y="921400"/>
            <a:ext cx="66150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Strategy 3</a:t>
            </a:r>
            <a:endParaRPr sz="2800"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67688" r="0" t="0"/>
          <a:stretch/>
        </p:blipFill>
        <p:spPr>
          <a:xfrm>
            <a:off x="2043487" y="3108400"/>
            <a:ext cx="2084924" cy="13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401" y="1150000"/>
            <a:ext cx="2270975" cy="30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5586388" y="4243375"/>
            <a:ext cx="2997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Figure 8.</a:t>
            </a:r>
            <a:r>
              <a:rPr lang="en" sz="1100">
                <a:solidFill>
                  <a:schemeClr val="dk1"/>
                </a:solidFill>
              </a:rPr>
              <a:t> Moving averages of gross options and stocks traded for short-only strategy, and ADF test for non-stationarity results.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1742975" y="4496575"/>
            <a:ext cx="299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Figure 7.</a:t>
            </a:r>
            <a:r>
              <a:rPr lang="en" sz="1100">
                <a:solidFill>
                  <a:schemeClr val="dk1"/>
                </a:solidFill>
              </a:rPr>
              <a:t> Scatterplot showing correlation between gross options and stocks traded.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713225" y="1528300"/>
            <a:ext cx="8119200" cy="30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888"/>
              <a:buChar char="●"/>
            </a:pPr>
            <a:r>
              <a:rPr lang="en">
                <a:solidFill>
                  <a:schemeClr val="dk1"/>
                </a:solidFill>
              </a:rPr>
              <a:t>Consistent with general knowledge, we found realized volatility to be lower than B-S IV.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Model-free IV was able to identify low volatility, but struggled to identify high volatility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Our fund will focus on short gamma based off of the backtest of these strategies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While the short-gamma strategy has beta, this is to be expected as SPY is its underlying. With this in mind, the beta of 0.55 can be considered low, especially when given a positive alpha and a modest Sharpe ratio of 0.76, which exceeds SPY’s Sharpe ratio (0.57-0.73) over the last 3-5 years </a:t>
            </a:r>
            <a:r>
              <a:rPr baseline="30000" lang="en">
                <a:solidFill>
                  <a:schemeClr val="dk1"/>
                </a:solidFill>
              </a:rPr>
              <a:t>x</a:t>
            </a:r>
            <a:endParaRPr baseline="30000">
              <a:solidFill>
                <a:schemeClr val="dk1"/>
              </a:solidFill>
            </a:endParaRPr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713225" y="921400"/>
            <a:ext cx="66150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sz="2800"/>
          </a:p>
        </p:txBody>
      </p:sp>
      <p:sp>
        <p:nvSpPr>
          <p:cNvPr id="143" name="Google Shape;143;p24"/>
          <p:cNvSpPr txBox="1"/>
          <p:nvPr/>
        </p:nvSpPr>
        <p:spPr>
          <a:xfrm>
            <a:off x="357800" y="4895300"/>
            <a:ext cx="6186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600"/>
              <a:t>X</a:t>
            </a:r>
            <a:r>
              <a:rPr baseline="30000" lang="en" sz="600"/>
              <a:t> </a:t>
            </a:r>
            <a:r>
              <a:rPr lang="en" sz="600" u="sng">
                <a:solidFill>
                  <a:schemeClr val="hlink"/>
                </a:solidFill>
                <a:hlinkClick r:id="rId3"/>
              </a:rPr>
              <a:t>https://finance.yahoo.com/quote/SPY/risk/?guccounter=1</a:t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A: Options Basics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564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400">
                <a:solidFill>
                  <a:schemeClr val="dk1"/>
                </a:solidFill>
              </a:rPr>
              <a:t>1</a:t>
            </a:r>
            <a:r>
              <a:rPr b="1" i="1" lang="en" sz="1400">
                <a:solidFill>
                  <a:schemeClr val="dk1"/>
                </a:solidFill>
              </a:rPr>
              <a:t>SPY</a:t>
            </a:r>
            <a:r>
              <a:rPr lang="en" sz="1400">
                <a:solidFill>
                  <a:schemeClr val="dk1"/>
                </a:solidFill>
              </a:rPr>
              <a:t>: Refers to the SPDR S&amp;P 500 ETF Trust, which is an exchange-traded fund that seeks to provide investment results that correspond to the price and yield performance of the S&amp;P 500 Index. </a:t>
            </a:r>
            <a:endParaRPr baseline="3000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1400">
                <a:solidFill>
                  <a:schemeClr val="dk1"/>
                </a:solidFill>
              </a:rPr>
              <a:t>2</a:t>
            </a:r>
            <a:r>
              <a:rPr b="1" i="1" lang="en" sz="1400">
                <a:solidFill>
                  <a:schemeClr val="dk1"/>
                </a:solidFill>
              </a:rPr>
              <a:t>At-The-Money</a:t>
            </a:r>
            <a:r>
              <a:rPr lang="en" sz="1400">
                <a:solidFill>
                  <a:schemeClr val="dk1"/>
                </a:solidFill>
              </a:rPr>
              <a:t>: When an option contact’s strike price is closest to the current market price of the underlying asset. </a:t>
            </a:r>
            <a:endParaRPr baseline="3000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30000" lang="en" sz="1400">
                <a:solidFill>
                  <a:schemeClr val="dk1"/>
                </a:solidFill>
              </a:rPr>
              <a:t>3</a:t>
            </a:r>
            <a:r>
              <a:rPr b="1" i="1" lang="en" sz="1400">
                <a:solidFill>
                  <a:schemeClr val="dk1"/>
                </a:solidFill>
              </a:rPr>
              <a:t>Calls</a:t>
            </a:r>
            <a:r>
              <a:rPr lang="en" sz="1400">
                <a:solidFill>
                  <a:schemeClr val="dk1"/>
                </a:solidFill>
              </a:rPr>
              <a:t>: Options contracts that grant the holder the right (but not the obligation) to buy an underlying asset at a specified price within a certain period of time.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aseline="30000" lang="en" sz="1400">
                <a:solidFill>
                  <a:schemeClr val="dk1"/>
                </a:solidFill>
              </a:rPr>
              <a:t>4</a:t>
            </a:r>
            <a:r>
              <a:rPr b="1" i="1" lang="en" sz="1400">
                <a:solidFill>
                  <a:schemeClr val="dk1"/>
                </a:solidFill>
              </a:rPr>
              <a:t>Puts</a:t>
            </a:r>
            <a:r>
              <a:rPr lang="en" sz="1400">
                <a:solidFill>
                  <a:schemeClr val="dk1"/>
                </a:solidFill>
              </a:rPr>
              <a:t>: Options contracts that grant the holder the right (but not the obligation) to sell an underlying asset at a specified price within a certain period of time.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350" y="2878075"/>
            <a:ext cx="2514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350" y="1152475"/>
            <a:ext cx="2514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5956800" y="2524075"/>
            <a:ext cx="258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Figure 5.</a:t>
            </a:r>
            <a:r>
              <a:rPr lang="en" sz="1100">
                <a:solidFill>
                  <a:schemeClr val="dk1"/>
                </a:solidFill>
              </a:rPr>
              <a:t> Payoff diagram for a call.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989650" y="4249675"/>
            <a:ext cx="258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Figure 6.</a:t>
            </a:r>
            <a:r>
              <a:rPr lang="en" sz="1100">
                <a:solidFill>
                  <a:schemeClr val="dk1"/>
                </a:solidFill>
              </a:rPr>
              <a:t> Payoff diagram for a put.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B: Options Basics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243525"/>
            <a:ext cx="5635800" cy="30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400">
                <a:solidFill>
                  <a:schemeClr val="dk1"/>
                </a:solidFill>
              </a:rPr>
              <a:t>5</a:t>
            </a:r>
            <a:r>
              <a:rPr b="1" i="1" lang="en" sz="1400">
                <a:solidFill>
                  <a:schemeClr val="dk1"/>
                </a:solidFill>
              </a:rPr>
              <a:t>Black-Scholes Model</a:t>
            </a:r>
            <a:r>
              <a:rPr lang="en" sz="1400">
                <a:solidFill>
                  <a:schemeClr val="dk1"/>
                </a:solidFill>
              </a:rPr>
              <a:t>: A mathematical framework for pricing European-style put and call options based on the stock price, strike price, time until expiration, risk-free interest rate, and volatility of the stock.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aseline="30000" lang="en" sz="1400">
                <a:solidFill>
                  <a:schemeClr val="dk1"/>
                </a:solidFill>
              </a:rPr>
              <a:t>6</a:t>
            </a:r>
            <a:r>
              <a:rPr b="1" i="1" lang="en" sz="1400">
                <a:solidFill>
                  <a:schemeClr val="dk1"/>
                </a:solidFill>
              </a:rPr>
              <a:t>Delta</a:t>
            </a:r>
            <a:r>
              <a:rPr lang="en" sz="1400">
                <a:solidFill>
                  <a:schemeClr val="dk1"/>
                </a:solidFill>
              </a:rPr>
              <a:t>: Measures the rate of change in an option's price relative to changes in the price of the underlying asset.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i="1" lang="en" sz="1400">
                <a:solidFill>
                  <a:schemeClr val="dk1"/>
                </a:solidFill>
              </a:rPr>
              <a:t>7</a:t>
            </a:r>
            <a:r>
              <a:rPr b="1" i="1" lang="en" sz="1400">
                <a:solidFill>
                  <a:schemeClr val="dk1"/>
                </a:solidFill>
              </a:rPr>
              <a:t>Straddle</a:t>
            </a:r>
            <a:r>
              <a:rPr lang="en" sz="1400">
                <a:solidFill>
                  <a:schemeClr val="dk1"/>
                </a:solidFill>
              </a:rPr>
              <a:t>: A combination of both a put and call option with the same strike price and expiry, entered on the same side (buy or short both).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500" y="1152475"/>
            <a:ext cx="2514601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5914800" y="2599075"/>
            <a:ext cx="258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Figure 7.</a:t>
            </a:r>
            <a:r>
              <a:rPr lang="en" sz="1100">
                <a:solidFill>
                  <a:schemeClr val="dk1"/>
                </a:solidFill>
              </a:rPr>
              <a:t> Call delta vs stock price.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500" y="2953075"/>
            <a:ext cx="2514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5914800" y="4324675"/>
            <a:ext cx="258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Figure 8.</a:t>
            </a:r>
            <a:r>
              <a:rPr lang="en" sz="1100">
                <a:solidFill>
                  <a:schemeClr val="dk1"/>
                </a:solidFill>
              </a:rPr>
              <a:t> Payoff for a straddle.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713225" y="1528300"/>
            <a:ext cx="8119200" cy="30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explore a potential edge in leveraging a model-free approach to calculating implied volatility from </a:t>
            </a:r>
            <a:r>
              <a:rPr lang="en" sz="1600">
                <a:solidFill>
                  <a:schemeClr val="dk1"/>
                </a:solidFill>
              </a:rPr>
              <a:t>[</a:t>
            </a:r>
            <a:r>
              <a:rPr lang="en" sz="1600">
                <a:solidFill>
                  <a:schemeClr val="dk1"/>
                </a:solidFill>
              </a:rPr>
              <a:t>Jiang &amp; Tian</a:t>
            </a:r>
            <a:r>
              <a:rPr lang="en" sz="1600">
                <a:solidFill>
                  <a:schemeClr val="dk1"/>
                </a:solidFill>
              </a:rPr>
              <a:t>]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We use this model-free implied volatility calculation in a gamma scalping trading strategy o</a:t>
            </a:r>
            <a:r>
              <a:rPr lang="en" sz="1600">
                <a:solidFill>
                  <a:schemeClr val="dk1"/>
                </a:solidFill>
              </a:rPr>
              <a:t>n</a:t>
            </a:r>
            <a:r>
              <a:rPr lang="en" sz="1600">
                <a:solidFill>
                  <a:schemeClr val="dk1"/>
                </a:solidFill>
              </a:rPr>
              <a:t> SPY</a:t>
            </a:r>
            <a:r>
              <a:rPr baseline="30000" lang="en" sz="1600">
                <a:solidFill>
                  <a:schemeClr val="dk1"/>
                </a:solidFill>
              </a:rPr>
              <a:t>1</a:t>
            </a:r>
            <a:endParaRPr baseline="300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Initiate positions by buying or shorting both </a:t>
            </a:r>
            <a:r>
              <a:rPr lang="en">
                <a:solidFill>
                  <a:schemeClr val="dk1"/>
                </a:solidFill>
              </a:rPr>
              <a:t>at-the-money</a:t>
            </a:r>
            <a:r>
              <a:rPr baseline="30000" lang="en">
                <a:solidFill>
                  <a:schemeClr val="dk1"/>
                </a:solidFill>
              </a:rPr>
              <a:t>2 </a:t>
            </a:r>
            <a:r>
              <a:rPr lang="en">
                <a:solidFill>
                  <a:schemeClr val="dk1"/>
                </a:solidFill>
              </a:rPr>
              <a:t>calls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and puts</a:t>
            </a:r>
            <a:r>
              <a:rPr baseline="30000" lang="en">
                <a:solidFill>
                  <a:schemeClr val="dk1"/>
                </a:solidFill>
              </a:rPr>
              <a:t>4</a:t>
            </a:r>
            <a:r>
              <a:rPr baseline="30000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with ~30 days to expiration as a straddle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Position decisions are guided by our calculated model-free implied volatility versus the implied volatility derived from the Black-Scholes (B-S) model</a:t>
            </a:r>
            <a:r>
              <a:rPr baseline="30000" lang="en">
                <a:solidFill>
                  <a:schemeClr val="dk1"/>
                </a:solidFill>
              </a:rPr>
              <a:t>5</a:t>
            </a:r>
            <a:endParaRPr baseline="300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Positions are typically closed after a week before expiration to reduce risk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Stock positions are rebalanced daily to maintain risk-neutrality, enabling us to scalp profits throughout the strategy’s execution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713225" y="921400"/>
            <a:ext cx="66150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 sz="2800"/>
          </a:p>
        </p:txBody>
      </p:sp>
      <p:sp>
        <p:nvSpPr>
          <p:cNvPr id="69" name="Google Shape;69;p15"/>
          <p:cNvSpPr txBox="1"/>
          <p:nvPr/>
        </p:nvSpPr>
        <p:spPr>
          <a:xfrm>
            <a:off x="153675" y="4729325"/>
            <a:ext cx="37272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Jiang, George J., and Yisong S. Tian. “The model-free implied volatility and its information content.” Review of Financial Studies, vol. 18, no. 4, 2005, pp. 1305–1342,</a:t>
            </a:r>
            <a:r>
              <a:rPr lang="en" sz="6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https://doi.org/10.1093/rfs/hhi027</a:t>
            </a:r>
            <a:r>
              <a:rPr lang="en" sz="600">
                <a:solidFill>
                  <a:schemeClr val="dk1"/>
                </a:solidFill>
              </a:rPr>
              <a:t>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4294967295" type="title"/>
          </p:nvPr>
        </p:nvSpPr>
        <p:spPr>
          <a:xfrm>
            <a:off x="713225" y="921400"/>
            <a:ext cx="66150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Implied Volatility</a:t>
            </a:r>
            <a:endParaRPr sz="2800"/>
          </a:p>
        </p:txBody>
      </p:sp>
      <p:sp>
        <p:nvSpPr>
          <p:cNvPr id="75" name="Google Shape;75;p16"/>
          <p:cNvSpPr txBox="1"/>
          <p:nvPr>
            <p:ph idx="4294967295" type="subTitle"/>
          </p:nvPr>
        </p:nvSpPr>
        <p:spPr>
          <a:xfrm>
            <a:off x="713225" y="1528300"/>
            <a:ext cx="44421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mplied volatility is a forecast of a likely movement in a security’s price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model-free implied volatility computes implied volatility directly from the prices of options across different strikes and maturities, without depending on any </a:t>
            </a:r>
            <a:r>
              <a:rPr lang="en" sz="1600">
                <a:solidFill>
                  <a:schemeClr val="dk1"/>
                </a:solidFill>
              </a:rPr>
              <a:t>specific model </a:t>
            </a:r>
            <a:r>
              <a:rPr lang="en" sz="1600">
                <a:solidFill>
                  <a:schemeClr val="dk1"/>
                </a:solidFill>
              </a:rPr>
              <a:t>assumptions unlike B-S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model-free implied volatility often disagrees with the B-S model values and is generally closer to the realized volatility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383925" y="4124325"/>
            <a:ext cx="352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Figure 1</a:t>
            </a:r>
            <a:r>
              <a:rPr i="1" lang="en" sz="1100">
                <a:solidFill>
                  <a:schemeClr val="dk1"/>
                </a:solidFill>
              </a:rPr>
              <a:t>.</a:t>
            </a:r>
            <a:r>
              <a:rPr lang="en" sz="1100">
                <a:solidFill>
                  <a:schemeClr val="dk1"/>
                </a:solidFill>
              </a:rPr>
              <a:t> Time-series plot of the model-free and at-the-money B-S implied volatilities.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725" y="1528300"/>
            <a:ext cx="3258176" cy="24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4294967295" type="title"/>
          </p:nvPr>
        </p:nvSpPr>
        <p:spPr>
          <a:xfrm>
            <a:off x="713225" y="921400"/>
            <a:ext cx="66150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Gamma Scalping</a:t>
            </a:r>
            <a:endParaRPr sz="2800"/>
          </a:p>
        </p:txBody>
      </p:sp>
      <p:sp>
        <p:nvSpPr>
          <p:cNvPr id="83" name="Google Shape;83;p17"/>
          <p:cNvSpPr txBox="1"/>
          <p:nvPr>
            <p:ph idx="4294967295" type="subTitle"/>
          </p:nvPr>
        </p:nvSpPr>
        <p:spPr>
          <a:xfrm>
            <a:off x="713225" y="1528300"/>
            <a:ext cx="47472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Gamma</a:t>
            </a:r>
            <a:r>
              <a:rPr lang="en" sz="1600">
                <a:solidFill>
                  <a:schemeClr val="dk1"/>
                </a:solidFill>
              </a:rPr>
              <a:t> measures the rate of change in an option's delta for a one-point change in the price of the underlying asset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Gamma scalping profits from short-term price movements in an asset by rebalancing positions to have a net-zero delta</a:t>
            </a:r>
            <a:r>
              <a:rPr baseline="30000" lang="en" sz="1600">
                <a:solidFill>
                  <a:schemeClr val="dk1"/>
                </a:solidFill>
              </a:rPr>
              <a:t>7</a:t>
            </a:r>
            <a:r>
              <a:rPr lang="en" sz="1600">
                <a:solidFill>
                  <a:schemeClr val="dk1"/>
                </a:solidFill>
              </a:rPr>
              <a:t> position (ie. neutral to movement in asset price) while only having exposure to gamma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Advantages include limited risk exposure to options’ time decay and </a:t>
            </a:r>
            <a:r>
              <a:rPr lang="en" sz="1600">
                <a:solidFill>
                  <a:schemeClr val="dk1"/>
                </a:solidFill>
              </a:rPr>
              <a:t>high </a:t>
            </a:r>
            <a:r>
              <a:rPr lang="en" sz="1600">
                <a:solidFill>
                  <a:schemeClr val="dk1"/>
                </a:solidFill>
              </a:rPr>
              <a:t>potential for returns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461" y="1870437"/>
            <a:ext cx="3235640" cy="175146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7"/>
          <p:cNvSpPr txBox="1"/>
          <p:nvPr/>
        </p:nvSpPr>
        <p:spPr>
          <a:xfrm>
            <a:off x="5384325" y="3621900"/>
            <a:ext cx="323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Figure 2.</a:t>
            </a:r>
            <a:r>
              <a:rPr lang="en" sz="1100">
                <a:solidFill>
                  <a:schemeClr val="dk1"/>
                </a:solidFill>
              </a:rPr>
              <a:t> Sensitivity of gamma, noting that it is highest at-the-money.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4294967295" type="title"/>
          </p:nvPr>
        </p:nvSpPr>
        <p:spPr>
          <a:xfrm>
            <a:off x="713225" y="921400"/>
            <a:ext cx="66150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Backtesting </a:t>
            </a:r>
            <a:r>
              <a:rPr lang="en" sz="2800"/>
              <a:t>Data</a:t>
            </a:r>
            <a:endParaRPr sz="2800"/>
          </a:p>
        </p:txBody>
      </p:sp>
      <p:sp>
        <p:nvSpPr>
          <p:cNvPr id="91" name="Google Shape;91;p18"/>
          <p:cNvSpPr txBox="1"/>
          <p:nvPr>
            <p:ph idx="4294967295" type="subTitle"/>
          </p:nvPr>
        </p:nvSpPr>
        <p:spPr>
          <a:xfrm>
            <a:off x="713225" y="1528300"/>
            <a:ext cx="43155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selected the</a:t>
            </a:r>
            <a:r>
              <a:rPr lang="en" sz="1600">
                <a:solidFill>
                  <a:schemeClr val="dk1"/>
                </a:solidFill>
              </a:rPr>
              <a:t> SPDR S&amp;P 500 ETF Trust (SPY) for high liquidity in both the underlying and options markets, ensuring smooth entry and exit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selected contracts for at-the-money call and put options with ~30 days to expiration for each trading day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simulated our trading strategy from Jan 2018 to Feb 2023 to ensure our dataset reflects recent market dynamics and volatility patterns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155825" y="4336525"/>
            <a:ext cx="364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Figure 3.</a:t>
            </a:r>
            <a:r>
              <a:rPr lang="en" sz="1100">
                <a:solidFill>
                  <a:schemeClr val="dk1"/>
                </a:solidFill>
              </a:rPr>
              <a:t> Sample distribution of volume and open interest for calls and puts on 03-18-2018.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1185"/>
          <a:stretch/>
        </p:blipFill>
        <p:spPr>
          <a:xfrm>
            <a:off x="5155750" y="1562450"/>
            <a:ext cx="3647400" cy="284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67600" y="1528300"/>
            <a:ext cx="49206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Compare the</a:t>
            </a:r>
            <a:r>
              <a:rPr lang="en" sz="1500">
                <a:solidFill>
                  <a:schemeClr val="dk1"/>
                </a:solidFill>
              </a:rPr>
              <a:t> B-S</a:t>
            </a:r>
            <a:r>
              <a:rPr lang="en" sz="1500">
                <a:solidFill>
                  <a:schemeClr val="dk1"/>
                </a:solidFill>
              </a:rPr>
              <a:t> implied volatility to the model-free implied volatility to determine long or short entry position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Analyze</a:t>
            </a:r>
            <a:r>
              <a:rPr lang="en" sz="1500">
                <a:solidFill>
                  <a:schemeClr val="dk1"/>
                </a:solidFill>
              </a:rPr>
              <a:t> whether to enter a delta-hedged straddle</a:t>
            </a:r>
            <a:endParaRPr baseline="30000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 straddle</a:t>
            </a:r>
            <a:r>
              <a:rPr baseline="30000" lang="en" sz="1500">
                <a:solidFill>
                  <a:schemeClr val="dk1"/>
                </a:solidFill>
              </a:rPr>
              <a:t>7</a:t>
            </a:r>
            <a:r>
              <a:rPr lang="en" sz="1500">
                <a:solidFill>
                  <a:schemeClr val="dk1"/>
                </a:solidFill>
              </a:rPr>
              <a:t> reduces the required share count to initially delta-hedge and rebalance daily to maintain a zero-delta position, minimizing transaction costs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Exit each straddle</a:t>
            </a:r>
            <a:r>
              <a:rPr lang="en" sz="1500">
                <a:solidFill>
                  <a:schemeClr val="dk1"/>
                </a:solidFill>
              </a:rPr>
              <a:t> after a 3-week holding period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Removes the need to delta-hedge against volatile market movements in the week preceding expiration</a:t>
            </a:r>
            <a:r>
              <a:rPr lang="en" sz="1500">
                <a:solidFill>
                  <a:schemeClr val="dk1"/>
                </a:solidFill>
              </a:rPr>
              <a:t> while realizing most gamma-related profits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713225" y="921400"/>
            <a:ext cx="66150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Implementation</a:t>
            </a:r>
            <a:endParaRPr sz="2800"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2983" r="2310" t="0"/>
          <a:stretch/>
        </p:blipFill>
        <p:spPr>
          <a:xfrm>
            <a:off x="5488200" y="1809100"/>
            <a:ext cx="3446025" cy="19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488200" y="3751900"/>
            <a:ext cx="344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Figure 4.</a:t>
            </a:r>
            <a:r>
              <a:rPr lang="en" sz="1100">
                <a:solidFill>
                  <a:schemeClr val="dk1"/>
                </a:solidFill>
              </a:rPr>
              <a:t> Visual representation of profiting from delta-hedging.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567600" y="994900"/>
            <a:ext cx="8011500" cy="3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Assume $1MM initial capital with $9MM available margin (10x leverage) for a total of $10MM starting capital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Earn interest on unused initial capital (risk-free rate)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Pay interest on used margin (risk-free rate plus 25 basis points)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Test three trades on these delta-hedged straddles, which we open based on IV: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Strategy 1: </a:t>
            </a:r>
            <a:r>
              <a:rPr lang="en" sz="1500">
                <a:solidFill>
                  <a:schemeClr val="dk1"/>
                </a:solidFill>
              </a:rPr>
              <a:t>Long-Short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Strategy 2: Long Only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Strategy 3: Short Only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Size each trade according to the difference between our calculated model-free IV and the listed B-S IV, but no trade will exceed 10% of starting capital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Assume 1 basis point in trading costs and pay interest to short shares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Risk-free rate plus 25 basis points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Margin will be used more like a short-term borrowing facility to ensure we have enough liquidity to enter into trades, rather than purely as a source of leverage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713225" y="464200"/>
            <a:ext cx="66150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Backtesting Strategies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57800" y="1105950"/>
            <a:ext cx="4699800" cy="22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We regressed each strategy’s returns against SPY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As shown in the graph and the performance metrics, strategy 3 performed the best, almost </a:t>
            </a:r>
            <a:r>
              <a:rPr lang="en" sz="1500">
                <a:solidFill>
                  <a:schemeClr val="dk1"/>
                </a:solidFill>
              </a:rPr>
              <a:t>mimicking</a:t>
            </a:r>
            <a:r>
              <a:rPr lang="en" sz="1500">
                <a:solidFill>
                  <a:schemeClr val="dk1"/>
                </a:solidFill>
              </a:rPr>
              <a:t> SPY with significantly milder drops, whereas strategy 1 and 2 performed </a:t>
            </a:r>
            <a:r>
              <a:rPr lang="en" sz="1500">
                <a:solidFill>
                  <a:schemeClr val="dk1"/>
                </a:solidFill>
              </a:rPr>
              <a:t>relatively </a:t>
            </a:r>
            <a:r>
              <a:rPr lang="en" sz="1500">
                <a:solidFill>
                  <a:schemeClr val="dk1"/>
                </a:solidFill>
              </a:rPr>
              <a:t>poorly in comparison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Strategy 3 had a sharpe ratio of 0.76, an alpha of 0.06, and an information ratio of 0.39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713225" y="464200"/>
            <a:ext cx="66150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Returns</a:t>
            </a:r>
            <a:endParaRPr sz="2800"/>
          </a:p>
        </p:txBody>
      </p:sp>
      <p:sp>
        <p:nvSpPr>
          <p:cNvPr id="114" name="Google Shape;114;p21"/>
          <p:cNvSpPr txBox="1"/>
          <p:nvPr/>
        </p:nvSpPr>
        <p:spPr>
          <a:xfrm>
            <a:off x="5234775" y="3705375"/>
            <a:ext cx="344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Figure 5.</a:t>
            </a:r>
            <a:r>
              <a:rPr lang="en" sz="1100">
                <a:solidFill>
                  <a:schemeClr val="dk1"/>
                </a:solidFill>
              </a:rPr>
              <a:t> Graph of trading strategy returns versus the underlying (SPY)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748" y="1396425"/>
            <a:ext cx="3952953" cy="23089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502000" y="342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{0D7C6609-8C42-404A-881C-23584C8C8DEA}</a:tableStyleId>
              </a:tblPr>
              <a:tblGrid>
                <a:gridCol w="567150"/>
                <a:gridCol w="567150"/>
                <a:gridCol w="567150"/>
                <a:gridCol w="567150"/>
                <a:gridCol w="567150"/>
                <a:gridCol w="567150"/>
                <a:gridCol w="567150"/>
                <a:gridCol w="567150"/>
              </a:tblGrid>
              <a:tr h="25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Strategy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Ann. Return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Ann. Vol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Sharpe Ratio</a:t>
                      </a:r>
                      <a:r>
                        <a:rPr b="1" baseline="30000" lang="en" sz="800"/>
                        <a:t>*</a:t>
                      </a:r>
                      <a:endParaRPr b="1" baseline="30000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Information Ratio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Beta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Alpha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R-Squared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Strategy 1 (Long/Short)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2.16%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18.69%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6.22</a:t>
                      </a:r>
                      <a:r>
                        <a:rPr lang="en" sz="800"/>
                        <a:t>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3.49%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22.19%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0.50%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0.086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Strategy 2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(Long Only)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-7.12%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13.81%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-58.80%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-42.15%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-28.55%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-2.98%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0.3867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Strategy 3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(Short Only)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11.59%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13.85%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76.42</a:t>
                      </a:r>
                      <a:r>
                        <a:rPr lang="en" sz="800"/>
                        <a:t>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38.68%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54.78%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5.67</a:t>
                      </a:r>
                      <a:r>
                        <a:rPr lang="en" sz="800"/>
                        <a:t>%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0.3509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21"/>
          <p:cNvSpPr txBox="1"/>
          <p:nvPr/>
        </p:nvSpPr>
        <p:spPr>
          <a:xfrm>
            <a:off x="718825" y="4431950"/>
            <a:ext cx="401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Table</a:t>
            </a:r>
            <a:r>
              <a:rPr b="1" i="1" lang="en" sz="1100">
                <a:solidFill>
                  <a:schemeClr val="dk1"/>
                </a:solidFill>
              </a:rPr>
              <a:t> 1.</a:t>
            </a:r>
            <a:r>
              <a:rPr lang="en" sz="1100">
                <a:solidFill>
                  <a:schemeClr val="dk1"/>
                </a:solidFill>
              </a:rPr>
              <a:t> Key Performance metrics for all 3 trading strategies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57800" y="4895300"/>
            <a:ext cx="6186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* For simplicity, we assumed a risk-free rate of 1% when calculating excess returns</a:t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567600" y="1528300"/>
            <a:ext cx="49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As we are a high-risk fund with a high risk-appetite, we will set up a stop-loss once we reach a maximum drawdown of 75%, upon which we would liquidate the fund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However, we did not have to implement this risk control in the backtest as we never had such a large maximum drawdown</a:t>
            </a:r>
            <a:endParaRPr sz="15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The largest max drawdown occurred in the strategy 2, resulting in a drawdown of 48% and a position value of $597K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The best performing strategy had a drawdown of 14%</a:t>
            </a:r>
            <a:endParaRPr sz="12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amount of cash available to trade across all three trading strategies never fell below $2.46MM (~25% of starting capital, with leverage)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713225" y="921400"/>
            <a:ext cx="66150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and Capital</a:t>
            </a:r>
            <a:endParaRPr sz="2800"/>
          </a:p>
        </p:txBody>
      </p:sp>
      <p:sp>
        <p:nvSpPr>
          <p:cNvPr id="125" name="Google Shape;125;p22"/>
          <p:cNvSpPr txBox="1"/>
          <p:nvPr/>
        </p:nvSpPr>
        <p:spPr>
          <a:xfrm>
            <a:off x="5488200" y="3751900"/>
            <a:ext cx="344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Figure 6.</a:t>
            </a:r>
            <a:r>
              <a:rPr lang="en" sz="1100">
                <a:solidFill>
                  <a:schemeClr val="dk1"/>
                </a:solidFill>
              </a:rPr>
              <a:t> Graph showing maximum drawdown of each strategy versus SPY. Strategies long-short, long only, and short only are in orange, green, and red, respectively. SPY is in blue.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100" y="1680700"/>
            <a:ext cx="3358974" cy="197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