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2C1ECC-A2E6-4E04-96F0-08FCB36545F6}">
  <a:tblStyle styleId="{4A2C1ECC-A2E6-4E04-96F0-08FCB3654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33" d="100"/>
          <a:sy n="33" d="100"/>
        </p:scale>
        <p:origin x="1528" y="25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556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e93e6e1e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6fe93e6e1e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68880" y="6817360"/>
            <a:ext cx="27980700" cy="47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37760" y="12435840"/>
            <a:ext cx="23043000" cy="56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lvl="0" algn="ctr">
              <a:spcBef>
                <a:spcPts val="2400"/>
              </a:spcBef>
              <a:spcAft>
                <a:spcPts val="0"/>
              </a:spcAft>
              <a:buClr>
                <a:srgbClr val="595959"/>
              </a:buClr>
              <a:buSzPts val="122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0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00" cy="3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 rot="5400000">
            <a:off x="9217680" y="-2451060"/>
            <a:ext cx="14483100" cy="296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marL="457200" lvl="0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1pPr>
            <a:lvl2pPr marL="914400" lvl="1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/>
            </a:lvl2pPr>
            <a:lvl3pPr marL="1371600" lvl="2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3pPr>
            <a:lvl4pPr marL="1828800" lvl="3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/>
            </a:lvl4pPr>
            <a:lvl5pPr marL="2286000" lvl="4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»"/>
              <a:defRPr/>
            </a:lvl5pPr>
            <a:lvl6pPr marL="2743200" lvl="5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6pPr>
            <a:lvl7pPr marL="3200400" lvl="6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7pPr>
            <a:lvl8pPr marL="3657600" lvl="7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8pPr>
            <a:lvl9pPr marL="4114800" lvl="8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 rot="5400000">
            <a:off x="18206580" y="6538042"/>
            <a:ext cx="18725100" cy="7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 rot="5400000">
            <a:off x="3118950" y="-594308"/>
            <a:ext cx="18725100" cy="21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marL="457200" lvl="0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1pPr>
            <a:lvl2pPr marL="914400" lvl="1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/>
            </a:lvl2pPr>
            <a:lvl3pPr marL="1371600" lvl="2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3pPr>
            <a:lvl4pPr marL="1828800" lvl="3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/>
            </a:lvl4pPr>
            <a:lvl5pPr marL="2286000" lvl="4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»"/>
              <a:defRPr/>
            </a:lvl5pPr>
            <a:lvl6pPr marL="2743200" lvl="5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6pPr>
            <a:lvl7pPr marL="3200400" lvl="6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7pPr>
            <a:lvl8pPr marL="3657600" lvl="7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8pPr>
            <a:lvl9pPr marL="4114800" lvl="8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700" cy="7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000" cy="13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000" cy="9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245997" y="14686288"/>
            <a:ext cx="2839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200" cy="13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16664941" y="5842000"/>
            <a:ext cx="13990200" cy="13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00" cy="2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00" cy="117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700" cy="2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700" cy="117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5000" cy="15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878839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00" cy="1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00" cy="3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00" cy="1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marL="457200" lvl="0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1pPr>
            <a:lvl2pPr marL="914400" lvl="1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/>
            </a:lvl2pPr>
            <a:lvl3pPr marL="1371600" lvl="2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3pPr>
            <a:lvl4pPr marL="1828800" lvl="3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/>
            </a:lvl4pPr>
            <a:lvl5pPr marL="2286000" lvl="4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»"/>
              <a:defRPr/>
            </a:lvl5pPr>
            <a:lvl6pPr marL="2743200" lvl="5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6pPr>
            <a:lvl7pPr marL="3200400" lvl="6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7pPr>
            <a:lvl8pPr marL="3657600" lvl="7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8pPr>
            <a:lvl9pPr marL="4114800" lvl="8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5000" cy="15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None/>
              <a:defRPr sz="10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00" cy="1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 rot="5400000">
            <a:off x="9497159" y="-1391900"/>
            <a:ext cx="13924200" cy="28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 rot="5400000">
            <a:off x="17807313" y="6918350"/>
            <a:ext cx="18597900" cy="7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 rot="5400000">
            <a:off x="3405452" y="26000"/>
            <a:ext cx="18597900" cy="208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00" cy="3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14538900" cy="1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marL="457200" lvl="0" indent="-90805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700"/>
              <a:buChar char="•"/>
              <a:defRPr sz="10700"/>
            </a:lvl1pPr>
            <a:lvl2pPr marL="914400" lvl="1" indent="-8128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Char char="–"/>
              <a:defRPr sz="9200"/>
            </a:lvl2pPr>
            <a:lvl3pPr marL="1371600" lvl="2" indent="-711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3pPr>
            <a:lvl4pPr marL="1828800" lvl="3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 sz="6900"/>
            </a:lvl4pPr>
            <a:lvl5pPr marL="2286000" lvl="4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»"/>
              <a:defRPr sz="6900"/>
            </a:lvl5pPr>
            <a:lvl6pPr marL="2743200" lvl="5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6pPr>
            <a:lvl7pPr marL="3200400" lvl="6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7pPr>
            <a:lvl8pPr marL="3657600" lvl="7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8pPr>
            <a:lvl9pPr marL="4114800" lvl="8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16733520" y="5120640"/>
            <a:ext cx="14538900" cy="1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marL="457200" lvl="0" indent="-90805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700"/>
              <a:buChar char="•"/>
              <a:defRPr sz="10700"/>
            </a:lvl1pPr>
            <a:lvl2pPr marL="914400" lvl="1" indent="-8128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Char char="–"/>
              <a:defRPr sz="9200"/>
            </a:lvl2pPr>
            <a:lvl3pPr marL="1371600" lvl="2" indent="-711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3pPr>
            <a:lvl4pPr marL="1828800" lvl="3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 sz="6900"/>
            </a:lvl4pPr>
            <a:lvl5pPr marL="2286000" lvl="4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»"/>
              <a:defRPr sz="6900"/>
            </a:lvl5pPr>
            <a:lvl6pPr marL="2743200" lvl="5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6pPr>
            <a:lvl7pPr marL="3200400" lvl="6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7pPr>
            <a:lvl8pPr marL="3657600" lvl="7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8pPr>
            <a:lvl9pPr marL="4114800" lvl="8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2600327" y="14102080"/>
            <a:ext cx="279807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ts val="15300"/>
              <a:buFont typeface="Arial"/>
              <a:buNone/>
              <a:defRPr sz="153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00327" y="9301482"/>
            <a:ext cx="27980700" cy="4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ts val="7600"/>
              <a:buNone/>
              <a:defRPr sz="76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 sz="6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6100"/>
              <a:buNone/>
              <a:defRPr sz="61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5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5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5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5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5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5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00" cy="3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ts val="16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1645920" y="4912362"/>
            <a:ext cx="14544300" cy="20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b" anchorCtr="0">
            <a:noAutofit/>
          </a:bodyPr>
          <a:lstStyle>
            <a:lvl1pPr marL="457200" lvl="0" indent="-228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None/>
              <a:defRPr sz="9200" b="1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2pPr>
            <a:lvl3pPr marL="1371600" lvl="2" indent="-22860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 b="1"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 b="1"/>
            </a:lvl5pPr>
            <a:lvl6pPr marL="2743200" lvl="5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 b="1"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 b="1"/>
            </a:lvl7pPr>
            <a:lvl8pPr marL="3657600" lvl="7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 b="1"/>
            </a:lvl8pPr>
            <a:lvl9pPr marL="4114800" lvl="8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 b="1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1645920" y="6959600"/>
            <a:ext cx="14544300" cy="12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marL="457200" lvl="0" indent="-8128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1pPr>
            <a:lvl2pPr marL="914400" lvl="1" indent="-711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Char char="–"/>
              <a:defRPr sz="7600"/>
            </a:lvl2pPr>
            <a:lvl3pPr marL="1371600" lvl="2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3pPr>
            <a:lvl4pPr marL="1828800" lvl="3" indent="-61595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–"/>
              <a:defRPr sz="6100"/>
            </a:lvl4pPr>
            <a:lvl5pPr marL="2286000" lvl="4" indent="-61595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»"/>
              <a:defRPr sz="6100"/>
            </a:lvl5pPr>
            <a:lvl6pPr marL="2743200" lvl="5" indent="-61595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6pPr>
            <a:lvl7pPr marL="3200400" lvl="6" indent="-61595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7pPr>
            <a:lvl8pPr marL="3657600" lvl="7" indent="-61595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8pPr>
            <a:lvl9pPr marL="4114800" lvl="8" indent="-61595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3"/>
          </p:nvPr>
        </p:nvSpPr>
        <p:spPr>
          <a:xfrm>
            <a:off x="16722090" y="4912362"/>
            <a:ext cx="14550900" cy="20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b" anchorCtr="0">
            <a:noAutofit/>
          </a:bodyPr>
          <a:lstStyle>
            <a:lvl1pPr marL="457200" lvl="0" indent="-228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None/>
              <a:defRPr sz="9200" b="1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2pPr>
            <a:lvl3pPr marL="1371600" lvl="2" indent="-22860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 b="1"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 b="1"/>
            </a:lvl5pPr>
            <a:lvl6pPr marL="2743200" lvl="5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 b="1"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 b="1"/>
            </a:lvl7pPr>
            <a:lvl8pPr marL="3657600" lvl="7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 b="1"/>
            </a:lvl8pPr>
            <a:lvl9pPr marL="4114800" lvl="8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 b="1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4"/>
          </p:nvPr>
        </p:nvSpPr>
        <p:spPr>
          <a:xfrm>
            <a:off x="16722090" y="6959600"/>
            <a:ext cx="14550900" cy="12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marL="457200" lvl="0" indent="-8128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1pPr>
            <a:lvl2pPr marL="914400" lvl="1" indent="-711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Char char="–"/>
              <a:defRPr sz="7600"/>
            </a:lvl2pPr>
            <a:lvl3pPr marL="1371600" lvl="2" indent="-66675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3pPr>
            <a:lvl4pPr marL="1828800" lvl="3" indent="-61595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–"/>
              <a:defRPr sz="6100"/>
            </a:lvl4pPr>
            <a:lvl5pPr marL="2286000" lvl="4" indent="-61595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»"/>
              <a:defRPr sz="6100"/>
            </a:lvl5pPr>
            <a:lvl6pPr marL="2743200" lvl="5" indent="-61595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6pPr>
            <a:lvl7pPr marL="3200400" lvl="6" indent="-61595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7pPr>
            <a:lvl8pPr marL="3657600" lvl="7" indent="-61595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8pPr>
            <a:lvl9pPr marL="4114800" lvl="8" indent="-61595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00" cy="3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645920" y="873760"/>
            <a:ext cx="10830300" cy="3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ts val="7600"/>
              <a:buFont typeface="Arial"/>
              <a:buNone/>
              <a:defRPr sz="7600" b="1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12870180" y="873760"/>
            <a:ext cx="18402000" cy="18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marL="457200" lvl="0" indent="-10033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200"/>
              <a:buChar char="•"/>
              <a:defRPr sz="12200"/>
            </a:lvl1pPr>
            <a:lvl2pPr marL="914400" lvl="1" indent="-90805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700"/>
              <a:buChar char="–"/>
              <a:defRPr sz="10700"/>
            </a:lvl2pPr>
            <a:lvl3pPr marL="1371600" lvl="2" indent="-8128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3pPr>
            <a:lvl4pPr marL="1828800" lvl="3" indent="-711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Char char="–"/>
              <a:defRPr sz="7600"/>
            </a:lvl4pPr>
            <a:lvl5pPr marL="2286000" lvl="4" indent="-711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Char char="»"/>
              <a:defRPr sz="7600"/>
            </a:lvl5pPr>
            <a:lvl6pPr marL="2743200" lvl="5" indent="-711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6pPr>
            <a:lvl7pPr marL="3200400" lvl="6" indent="-711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7pPr>
            <a:lvl8pPr marL="3657600" lvl="7" indent="-711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8pPr>
            <a:lvl9pPr marL="4114800" lvl="8" indent="-711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1645920" y="4592320"/>
            <a:ext cx="10830300" cy="15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1pPr>
            <a:lvl2pPr marL="914400" lvl="1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3pPr>
            <a:lvl4pPr marL="1828800" lvl="3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4pPr>
            <a:lvl5pPr marL="2286000" lvl="4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5pPr>
            <a:lvl6pPr marL="2743200" lvl="5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6pPr>
            <a:lvl7pPr marL="3200400" lvl="6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7pPr>
            <a:lvl8pPr marL="3657600" lvl="7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8pPr>
            <a:lvl9pPr marL="4114800" lvl="8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452237" y="15361920"/>
            <a:ext cx="197511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ts val="7600"/>
              <a:buFont typeface="Arial"/>
              <a:buNone/>
              <a:defRPr sz="7600" b="1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>
            <a:spLocks noGrp="1"/>
          </p:cNvSpPr>
          <p:nvPr>
            <p:ph type="pic" idx="2"/>
          </p:nvPr>
        </p:nvSpPr>
        <p:spPr>
          <a:xfrm>
            <a:off x="6452237" y="1960880"/>
            <a:ext cx="19751100" cy="13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None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10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6452237" y="17175481"/>
            <a:ext cx="197511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1pPr>
            <a:lvl2pPr marL="914400" lvl="1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3pPr>
            <a:lvl4pPr marL="1828800" lvl="3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4pPr>
            <a:lvl5pPr marL="2286000" lvl="4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5pPr>
            <a:lvl6pPr marL="2743200" lvl="5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6pPr>
            <a:lvl7pPr marL="3200400" lvl="6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7pPr>
            <a:lvl8pPr marL="3657600" lvl="7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8pPr>
            <a:lvl9pPr marL="4114800" lvl="8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00" cy="3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ts val="16800"/>
              <a:buFont typeface="Arial"/>
              <a:buNone/>
              <a:defRPr sz="16800" b="0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69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69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69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69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69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69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69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69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00" cy="1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t" anchorCtr="0">
            <a:noAutofit/>
          </a:bodyPr>
          <a:lstStyle>
            <a:lvl1pPr marL="457200" marR="0" lvl="0" indent="-10033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0805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10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11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–"/>
              <a:defRPr sz="7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11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sz="7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11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711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711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711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9202400" y="19994880"/>
            <a:ext cx="1289310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174675" rIns="349450" bIns="174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WEST VIRGINIA UNIVERSITY</a:t>
            </a:r>
            <a:endParaRPr sz="54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Freshman Engineering Program</a:t>
            </a:r>
            <a:endParaRPr sz="3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000" cy="13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FD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8259096" y="295887"/>
            <a:ext cx="16429800" cy="36576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5"/>
          <p:cNvSpPr/>
          <p:nvPr/>
        </p:nvSpPr>
        <p:spPr>
          <a:xfrm>
            <a:off x="25638741" y="295887"/>
            <a:ext cx="6950400" cy="36576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5"/>
          <p:cNvSpPr/>
          <p:nvPr/>
        </p:nvSpPr>
        <p:spPr>
          <a:xfrm>
            <a:off x="8259097" y="4379421"/>
            <a:ext cx="16429800" cy="17300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358875" y="4379425"/>
            <a:ext cx="7386600" cy="75372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358875" y="12180875"/>
            <a:ext cx="7386600" cy="94992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/>
          <p:nvPr/>
        </p:nvSpPr>
        <p:spPr>
          <a:xfrm>
            <a:off x="25586608" y="4379422"/>
            <a:ext cx="7002300" cy="78015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25586608" y="12421014"/>
            <a:ext cx="7002300" cy="52611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25638741" y="17849077"/>
            <a:ext cx="6920700" cy="3800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8585199" y="501444"/>
            <a:ext cx="15846300" cy="3271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8293560" y="515716"/>
            <a:ext cx="164298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dk1"/>
                </a:solidFill>
              </a:rPr>
              <a:t>Analyzing Stock Market Trends using MATLAB</a:t>
            </a:r>
            <a:endParaRPr sz="5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Andrew Dittmer</a:t>
            </a:r>
            <a:r>
              <a:rPr lang="en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4000">
                <a:solidFill>
                  <a:schemeClr val="dk1"/>
                </a:solidFill>
              </a:rPr>
              <a:t>John Swanson</a:t>
            </a:r>
            <a:r>
              <a:rPr lang="en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4000">
                <a:solidFill>
                  <a:schemeClr val="dk1"/>
                </a:solidFill>
              </a:rPr>
              <a:t>Riley Young,</a:t>
            </a:r>
            <a:r>
              <a:rPr lang="en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Raafay Uqaily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West Virginia University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Benjamin M. Statler College of Engineering and Mineral Resources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Freshman Engineering Program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25888950" y="627727"/>
            <a:ext cx="6336300" cy="294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6141823" y="736711"/>
            <a:ext cx="5786400" cy="2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ENGR-10</a:t>
            </a:r>
            <a:r>
              <a:rPr lang="en" sz="4400">
                <a:solidFill>
                  <a:schemeClr val="dk1"/>
                </a:solidFill>
              </a:rPr>
              <a:t>2</a:t>
            </a: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-H0</a:t>
            </a:r>
            <a:r>
              <a:rPr lang="en" sz="4400">
                <a:solidFill>
                  <a:schemeClr val="dk1"/>
                </a:solidFill>
              </a:rPr>
              <a:t>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Spring 2020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Mr. Brewster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" sz="44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737425" y="4699000"/>
            <a:ext cx="6623700" cy="6984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737425" y="12424200"/>
            <a:ext cx="6623700" cy="902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8585199" y="4699000"/>
            <a:ext cx="15846300" cy="16745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25876867" y="4699001"/>
            <a:ext cx="6348300" cy="72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25907572" y="12606807"/>
            <a:ext cx="6348300" cy="4938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25888950" y="17995420"/>
            <a:ext cx="6509700" cy="3552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737700" y="4210738"/>
            <a:ext cx="6623700" cy="77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" sz="2900">
                <a:solidFill>
                  <a:schemeClr val="dk1"/>
                </a:solidFill>
              </a:rPr>
              <a:t>Purpose: Identify the best / worst stock out of 22 companies</a:t>
            </a:r>
            <a:endParaRPr sz="2900">
              <a:solidFill>
                <a:schemeClr val="dk1"/>
              </a:solidFill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>
                <a:solidFill>
                  <a:schemeClr val="dk1"/>
                </a:solidFill>
              </a:rPr>
              <a:t>Problem: Effectively analyze data to determine the best investment </a:t>
            </a:r>
            <a:endParaRPr sz="2900">
              <a:solidFill>
                <a:schemeClr val="dk1"/>
              </a:solidFill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>
                <a:solidFill>
                  <a:schemeClr val="dk1"/>
                </a:solidFill>
              </a:rPr>
              <a:t>Earliest organized market was in Rome in 2 BC (Smith 10)</a:t>
            </a:r>
            <a:endParaRPr sz="2900">
              <a:solidFill>
                <a:schemeClr val="dk1"/>
              </a:solidFill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>
                <a:solidFill>
                  <a:schemeClr val="dk1"/>
                </a:solidFill>
              </a:rPr>
              <a:t>Crash of 1929 led to the Great Depression (Hur 1)</a:t>
            </a:r>
            <a:endParaRPr sz="2900">
              <a:solidFill>
                <a:schemeClr val="dk1"/>
              </a:solidFill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>
                <a:solidFill>
                  <a:schemeClr val="dk1"/>
                </a:solidFill>
              </a:rPr>
              <a:t>Stock market has provided around +10 % annual returns (U.S. SEC)</a:t>
            </a:r>
            <a:endParaRPr sz="2900">
              <a:solidFill>
                <a:schemeClr val="dk1"/>
              </a:solidFill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>
                <a:solidFill>
                  <a:schemeClr val="dk1"/>
                </a:solidFill>
              </a:rPr>
              <a:t>Prediction modeling and stock analysis methods help investors</a:t>
            </a:r>
            <a:endParaRPr sz="2900">
              <a:solidFill>
                <a:schemeClr val="dk1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737700" y="12417000"/>
            <a:ext cx="6623700" cy="9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MATLAB Code</a:t>
            </a:r>
            <a:endParaRPr sz="34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Import excel data and compute statistical markers</a:t>
            </a:r>
            <a:endParaRPr sz="32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Create tables and graphs</a:t>
            </a:r>
            <a:endParaRPr sz="3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Analysis</a:t>
            </a:r>
            <a:endParaRPr sz="34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Calculate percent difference using initial and final close price of each company </a:t>
            </a:r>
            <a:endParaRPr sz="32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% Difference = ((final close price × 100) ÷ (initial close price))</a:t>
            </a:r>
            <a:endParaRPr sz="32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Sort companies into appropriate industries</a:t>
            </a:r>
            <a:endParaRPr sz="32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Determine most stable, risky, and best overall investment using the flowchart seen in Figure 1</a:t>
            </a:r>
            <a:endParaRPr sz="3200"/>
          </a:p>
        </p:txBody>
      </p:sp>
      <p:sp>
        <p:nvSpPr>
          <p:cNvPr id="144" name="Google Shape;144;p25"/>
          <p:cNvSpPr txBox="1"/>
          <p:nvPr/>
        </p:nvSpPr>
        <p:spPr>
          <a:xfrm>
            <a:off x="25935734" y="4679161"/>
            <a:ext cx="6291900" cy="7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Best Overall Company</a:t>
            </a:r>
            <a:endParaRPr sz="320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</a:rPr>
              <a:t>Dominos due to steep positive slope and high standard deviation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Most Stable Company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</a:rPr>
              <a:t>GM due to having a positive slope and low standard deviation value 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Riskiest Company to Invest In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</a:rPr>
              <a:t>Chipotle due to its fluctuations and high standard deviation value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Best Industries to Invest In</a:t>
            </a:r>
            <a:endParaRPr sz="300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</a:rPr>
              <a:t>Fast Food Industry for risk taking investors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</a:rPr>
              <a:t>Beverage Industry for more conservative investors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8765457" y="4810997"/>
            <a:ext cx="1545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Figures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5959300" y="12701329"/>
            <a:ext cx="6369000" cy="4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/>
              <a:t>Goal of the project was met by suggesting investment recommendations</a:t>
            </a:r>
            <a:endParaRPr sz="2800"/>
          </a:p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Best industry depends on the type of investment (Long-term or Short-term)</a:t>
            </a:r>
            <a:endParaRPr sz="2800"/>
          </a:p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Future works include using P/E or PEG ratios to analyze market trends</a:t>
            </a:r>
            <a:endParaRPr sz="2800"/>
          </a:p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Other industries like technology, healthcare, banking can be analyzed</a:t>
            </a:r>
            <a:endParaRPr sz="2800"/>
          </a:p>
        </p:txBody>
      </p:sp>
      <p:sp>
        <p:nvSpPr>
          <p:cNvPr id="147" name="Google Shape;147;p25"/>
          <p:cNvSpPr txBox="1"/>
          <p:nvPr/>
        </p:nvSpPr>
        <p:spPr>
          <a:xfrm>
            <a:off x="25975645" y="18160644"/>
            <a:ext cx="63363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Hur, Johnson. “History of The Stock Market.” </a:t>
            </a:r>
            <a:r>
              <a:rPr lang="en" sz="1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Beginning To Present Time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4 Dec. 2018, bebusinessed.com/history/history-of-the-stock-market/. Accessed 20 Feb. 2020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Smith, B. Mark. </a:t>
            </a:r>
            <a:r>
              <a:rPr lang="en" sz="1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History of the Global Stock Market: from Ancient Rome to Silicon Valley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University Of Chicago Press, 2004. Accessed 21 Feb. 2020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U.S. Securities and Exchange Commission.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“Saving and Investing - A Roadmap To Your Financial Security Through Saving and Investing.” SEC Emblem, www.investor.gov/additional-resources/general-resources/publications-research/publications/saving-investing-roadmap. Accessed 16 Feb. 2020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7155664" y="12601105"/>
            <a:ext cx="6400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Table 1</a:t>
            </a: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2800">
                <a:solidFill>
                  <a:schemeClr val="dk1"/>
                </a:solidFill>
              </a:rPr>
              <a:t>Companies of Interest Statistics 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8983918" y="20740197"/>
            <a:ext cx="8018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</a:rPr>
              <a:t>Figure 1</a:t>
            </a:r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2800" dirty="0">
                <a:solidFill>
                  <a:schemeClr val="dk1"/>
                </a:solidFill>
              </a:rPr>
              <a:t>Decision Making Flowchart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16903188" y="5412747"/>
            <a:ext cx="6905700" cy="7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Results</a:t>
            </a:r>
            <a:endParaRPr sz="36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Plot Trends</a:t>
            </a:r>
            <a:endParaRPr sz="3600"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Dominos - steep positive slope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Motors - slightly positive slope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Chipotle - positive slope (fluctuations)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McDonald’s - positive slope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Facts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Dominos - high standard deviation;  high positive % difference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Motors - low standard deviation; low positive % difference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Chipotle - high standard deviation; fairly high % difference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McDonalds - low standard deviation; fairly high % difference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384950" y="308300"/>
            <a:ext cx="7386600" cy="36576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693175" y="664715"/>
            <a:ext cx="6378000" cy="294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7576" y="946626"/>
            <a:ext cx="2584885" cy="266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173" y="5412732"/>
            <a:ext cx="8173310" cy="153274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5"/>
          <p:cNvGraphicFramePr/>
          <p:nvPr>
            <p:extLst>
              <p:ext uri="{D42A27DB-BD31-4B8C-83A1-F6EECF244321}">
                <p14:modId xmlns:p14="http://schemas.microsoft.com/office/powerpoint/2010/main" val="2592668263"/>
              </p:ext>
            </p:extLst>
          </p:nvPr>
        </p:nvGraphicFramePr>
        <p:xfrm>
          <a:off x="16586813" y="13726163"/>
          <a:ext cx="7538475" cy="7537225"/>
        </p:xfrm>
        <a:graphic>
          <a:graphicData uri="http://schemas.openxmlformats.org/drawingml/2006/table">
            <a:tbl>
              <a:tblPr>
                <a:noFill/>
                <a:tableStyleId>{4A2C1ECC-A2E6-4E04-96F0-08FCB36545F6}</a:tableStyleId>
              </a:tblPr>
              <a:tblGrid>
                <a:gridCol w="25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0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Company</a:t>
                      </a:r>
                      <a:endParaRPr sz="2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Standard Deviation Close ($)</a:t>
                      </a:r>
                      <a:endParaRPr sz="2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Percent Difference Close Value</a:t>
                      </a:r>
                      <a:endParaRPr sz="2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Dominos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$59.13</a:t>
                      </a:r>
                      <a:endParaRPr sz="2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+459.3%</a:t>
                      </a:r>
                      <a:endParaRPr sz="2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General Motors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$3.79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 dirty="0">
                          <a:solidFill>
                            <a:schemeClr val="dk1"/>
                          </a:solidFill>
                        </a:rPr>
                        <a:t>+105.5%</a:t>
                      </a:r>
                      <a:endParaRPr sz="2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Chipotle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$127.99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+130.2%</a:t>
                      </a:r>
                      <a:endParaRPr sz="2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McDonalds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$26.51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+168.1%</a:t>
                      </a:r>
                      <a:endParaRPr sz="2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VUBrand4x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504</Words>
  <Application>Microsoft Macintosh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WVUBrand4x3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Raafay Uqaily</cp:lastModifiedBy>
  <cp:revision>2</cp:revision>
  <dcterms:modified xsi:type="dcterms:W3CDTF">2020-02-26T00:02:44Z</dcterms:modified>
</cp:coreProperties>
</file>