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y="5143500" cx="9144000"/>
  <p:notesSz cx="6858000" cy="9144000"/>
  <p:embeddedFontLst>
    <p:embeddedFont>
      <p:font typeface="Economica"/>
      <p:regular r:id="rId58"/>
      <p:bold r:id="rId59"/>
      <p:italic r:id="rId60"/>
      <p:boldItalic r:id="rId61"/>
    </p:embeddedFont>
    <p:embeddedFont>
      <p:font typeface="Roboto"/>
      <p:regular r:id="rId62"/>
      <p:bold r:id="rId63"/>
      <p:italic r:id="rId64"/>
      <p:boldItalic r:id="rId65"/>
    </p:embeddedFont>
    <p:embeddedFont>
      <p:font typeface="Poppins"/>
      <p:regular r:id="rId66"/>
      <p:bold r:id="rId67"/>
      <p:italic r:id="rId68"/>
      <p:boldItalic r:id="rId69"/>
    </p:embeddedFont>
    <p:embeddedFont>
      <p:font typeface="Roboto Mono"/>
      <p:regular r:id="rId70"/>
      <p:bold r:id="rId71"/>
      <p:italic r:id="rId72"/>
      <p:boldItalic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78" roundtripDataSignature="AMtx7mgSSO8r/5nzP8n8bw+E5A7o1/V0t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ina Blijleven"/>
  <p:cmAuthor clrIdx="1" id="1" initials="" lastIdx="1" name="Coen de Graaf"/>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EBE9E1-6A21-482B-BBDE-D30B494BA6A8}">
  <a:tblStyle styleId="{83EBE9E1-6A21-482B-BBDE-D30B494BA6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font" Target="fonts/Roboto-bold.fntdata"/><Relationship Id="rId21" Type="http://schemas.openxmlformats.org/officeDocument/2006/relationships/slide" Target="slides/slide14.xml"/><Relationship Id="rId68" Type="http://schemas.openxmlformats.org/officeDocument/2006/relationships/font" Target="fonts/Poppins-italic.fntdata"/><Relationship Id="rId16" Type="http://schemas.openxmlformats.org/officeDocument/2006/relationships/slide" Target="slides/slide9.xml"/><Relationship Id="rId74" Type="http://schemas.openxmlformats.org/officeDocument/2006/relationships/font" Target="fonts/OpenSans-regular.fntdata"/><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font" Target="fonts/Economica-regular.fntdata"/><Relationship Id="rId79" Type="http://schemas.openxmlformats.org/officeDocument/2006/relationships/customXml" Target="../customXml/item1.xml"/><Relationship Id="rId5" Type="http://schemas.openxmlformats.org/officeDocument/2006/relationships/commentAuthors" Target="commentAuthors.xml"/><Relationship Id="rId61" Type="http://schemas.openxmlformats.org/officeDocument/2006/relationships/font" Target="fonts/Economica-boldItalic.fntdata"/><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OpenSans-boldItalic.fntdata"/><Relationship Id="rId35" Type="http://schemas.openxmlformats.org/officeDocument/2006/relationships/slide" Target="slides/slide28.xml"/><Relationship Id="rId64" Type="http://schemas.openxmlformats.org/officeDocument/2006/relationships/font" Target="fonts/Roboto-italic.fntdata"/><Relationship Id="rId22" Type="http://schemas.openxmlformats.org/officeDocument/2006/relationships/slide" Target="slides/slide15.xml"/><Relationship Id="rId69" Type="http://schemas.openxmlformats.org/officeDocument/2006/relationships/font" Target="fonts/Poppins-boldItalic.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 Type="http://schemas.openxmlformats.org/officeDocument/2006/relationships/slide" Target="slides/slide1.xml"/><Relationship Id="rId72" Type="http://schemas.openxmlformats.org/officeDocument/2006/relationships/font" Target="fonts/RobotoMono-italic.fntdata"/><Relationship Id="rId51" Type="http://schemas.openxmlformats.org/officeDocument/2006/relationships/slide" Target="slides/slide44.xml"/><Relationship Id="rId80"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Poppins-bold.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font" Target="fonts/Economica-bold.fntdata"/><Relationship Id="rId17" Type="http://schemas.openxmlformats.org/officeDocument/2006/relationships/slide" Target="slides/slide10.xml"/><Relationship Id="rId41" Type="http://schemas.openxmlformats.org/officeDocument/2006/relationships/slide" Target="slides/slide34.xml"/><Relationship Id="rId75" Type="http://schemas.openxmlformats.org/officeDocument/2006/relationships/font" Target="fonts/OpenSans-bold.fntdata"/><Relationship Id="rId70" Type="http://schemas.openxmlformats.org/officeDocument/2006/relationships/font" Target="fonts/RobotoMono-regular.fntdata"/><Relationship Id="rId62" Type="http://schemas.openxmlformats.org/officeDocument/2006/relationships/font" Target="fonts/Roboto-regular.fntdata"/><Relationship Id="rId20" Type="http://schemas.openxmlformats.org/officeDocument/2006/relationships/slide" Target="slides/slide13.xml"/><Relationship Id="rId54" Type="http://schemas.openxmlformats.org/officeDocument/2006/relationships/slide" Target="slides/slide47.xml"/><Relationship Id="rId1" Type="http://schemas.openxmlformats.org/officeDocument/2006/relationships/theme" Target="theme/theme2.xml"/><Relationship Id="rId6" Type="http://schemas.openxmlformats.org/officeDocument/2006/relationships/slideMaster" Target="slideMasters/slideMaster1.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73" Type="http://schemas.openxmlformats.org/officeDocument/2006/relationships/font" Target="fonts/RobotoMono-boldItalic.fntdata"/><Relationship Id="rId31" Type="http://schemas.openxmlformats.org/officeDocument/2006/relationships/slide" Target="slides/slide24.xml"/><Relationship Id="rId78" Type="http://customschemas.google.com/relationships/presentationmetadata" Target="metadata"/><Relationship Id="rId65" Type="http://schemas.openxmlformats.org/officeDocument/2006/relationships/font" Target="fonts/Roboto-boldItalic.fntdata"/><Relationship Id="rId60" Type="http://schemas.openxmlformats.org/officeDocument/2006/relationships/font" Target="fonts/Economica-italic.fntdata"/><Relationship Id="rId52" Type="http://schemas.openxmlformats.org/officeDocument/2006/relationships/slide" Target="slides/slide45.xml"/><Relationship Id="rId10" Type="http://schemas.openxmlformats.org/officeDocument/2006/relationships/slide" Target="slides/slide3.xml"/><Relationship Id="rId81"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OpenSans-italic.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RobotoMono-bold.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font" Target="fonts/Poppins-regular.fntdata"/><Relationship Id="rId24"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22T10:45:59.545">
    <p:pos x="1917" y="1963"/>
    <p:text>;-;</p:text>
    <p:extLst>
      <p:ext uri="{C676402C-5697-4E1C-873F-D02D1690AC5C}">
        <p15:threadingInfo timeZoneBias="0"/>
      </p:ext>
      <p:ext uri="http://customooxmlschemas.google.com/">
        <go:slidesCustomData xmlns:go="http://customooxmlschemas.google.com/" commentPostId="AAAArVoMuF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8-15T12:41:02.282">
    <p:pos x="261" y="1620"/>
    <p:text>String[] args is meer gebruikelijk in Java, (aangezien het type ook werkelijk String[] is). Dit is ook inconsistent met hoofdstuk 0, waar wel String[] args gebruikt wordt.</p:text>
    <p:extLst>
      <p:ext uri="{C676402C-5697-4E1C-873F-D02D1690AC5C}">
        <p15:threadingInfo timeZoneBias="0"/>
      </p:ext>
      <p:ext uri="http://customooxmlschemas.google.com/">
        <go:slidesCustomData xmlns:go="http://customooxmlschemas.google.com/" commentPostId="AAAA220MiZ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3"/>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53"/>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53"/>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53"/>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62"/>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2" name="Google Shape;5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63"/>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3"/>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6" name="Google Shape;56;p63"/>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4"/>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5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5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55"/>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9" name="Google Shape;29;p5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0" name="Google Shape;30;p5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1" name="Google Shape;31;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5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59"/>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59"/>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8" name="Google Shape;3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60"/>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61"/>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 name="Google Shape;45;p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61"/>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7" name="Google Shape;47;p61"/>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8" name="Google Shape;48;p6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9" name="Google Shape;4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5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mailto:voornaam.achternaam@code-cafe.nl"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extLst>
                  <a:ext uri="http://customooxmlschemas.google.com/">
                    <go:slidesCustomData xmlns:go="http://customooxmlschemas.google.com/" textRoundtripDataId="0"/>
                  </a:ext>
                </a:extLst>
              </a:rPr>
              <a:t>De eerste basis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Opdracht: correcte package </a:t>
            </a:r>
            <a:endParaRPr sz="3480">
              <a:latin typeface="Poppins"/>
              <a:ea typeface="Poppins"/>
              <a:cs typeface="Poppins"/>
              <a:sym typeface="Poppins"/>
            </a:endParaRPr>
          </a:p>
        </p:txBody>
      </p:sp>
      <p:sp>
        <p:nvSpPr>
          <p:cNvPr id="139" name="Google Shape;139;p10"/>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Stap 1: creëer een nieuwe map met daarin twee submappen: </a:t>
            </a:r>
            <a:r>
              <a:rPr i="1" lang="en">
                <a:latin typeface="Poppins"/>
                <a:ea typeface="Poppins"/>
                <a:cs typeface="Poppins"/>
                <a:sym typeface="Poppins"/>
              </a:rPr>
              <a:t>com </a:t>
            </a:r>
            <a:r>
              <a:rPr lang="en">
                <a:latin typeface="Poppins"/>
                <a:ea typeface="Poppins"/>
                <a:cs typeface="Poppins"/>
                <a:sym typeface="Poppins"/>
              </a:rPr>
              <a:t>en </a:t>
            </a:r>
            <a:r>
              <a:rPr i="1" lang="en">
                <a:latin typeface="Poppins"/>
                <a:ea typeface="Poppins"/>
                <a:cs typeface="Poppins"/>
                <a:sym typeface="Poppins"/>
              </a:rPr>
              <a:t>cert</a:t>
            </a:r>
            <a:r>
              <a:rPr lang="en">
                <a:latin typeface="Poppins"/>
                <a:ea typeface="Poppins"/>
                <a:cs typeface="Poppins"/>
                <a:sym typeface="Poppins"/>
              </a:rPr>
              <a:t> (bijvoorbeeld: java_traineeship/com/cert)</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Stap 2: Maak in de </a:t>
            </a:r>
            <a:r>
              <a:rPr i="1" lang="en">
                <a:latin typeface="Poppins"/>
                <a:ea typeface="Poppins"/>
                <a:cs typeface="Poppins"/>
                <a:sym typeface="Poppins"/>
              </a:rPr>
              <a:t>cert</a:t>
            </a:r>
            <a:r>
              <a:rPr lang="en">
                <a:latin typeface="Poppins"/>
                <a:ea typeface="Poppins"/>
                <a:cs typeface="Poppins"/>
                <a:sym typeface="Poppins"/>
              </a:rPr>
              <a:t> map een Java bestand genaamd </a:t>
            </a:r>
            <a:r>
              <a:rPr i="1" lang="en">
                <a:latin typeface="Poppins"/>
                <a:ea typeface="Poppins"/>
                <a:cs typeface="Poppins"/>
                <a:sym typeface="Poppins"/>
              </a:rPr>
              <a:t>Opdracht_1.java</a:t>
            </a: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Stap 3: Zet de juiste verwijzing naar de package in de code</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Stap 4: Maak een Opdracht_1 klasse aan</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Stap 5: Kijk of de code compileert.</a:t>
            </a:r>
            <a:endParaRPr>
              <a:latin typeface="Poppins"/>
              <a:ea typeface="Poppins"/>
              <a:cs typeface="Poppins"/>
              <a:sym typeface="Poppins"/>
            </a:endParaRPr>
          </a:p>
        </p:txBody>
      </p:sp>
      <p:sp>
        <p:nvSpPr>
          <p:cNvPr id="140" name="Google Shape;14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Import statement</a:t>
            </a:r>
            <a:endParaRPr sz="3480">
              <a:latin typeface="Poppins"/>
              <a:ea typeface="Poppins"/>
              <a:cs typeface="Poppins"/>
              <a:sym typeface="Poppins"/>
            </a:endParaRPr>
          </a:p>
        </p:txBody>
      </p:sp>
      <p:sp>
        <p:nvSpPr>
          <p:cNvPr id="146" name="Google Shape;146;p11"/>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Klasses en interfaces in dezelfde package kunnen elkaar gebruiken zonder de </a:t>
            </a:r>
            <a:r>
              <a:rPr i="1" lang="en">
                <a:latin typeface="Poppins"/>
                <a:ea typeface="Poppins"/>
                <a:cs typeface="Poppins"/>
                <a:sym typeface="Poppins"/>
              </a:rPr>
              <a:t>prefix</a:t>
            </a:r>
            <a:r>
              <a:rPr lang="en">
                <a:latin typeface="Poppins"/>
                <a:ea typeface="Poppins"/>
                <a:cs typeface="Poppins"/>
                <a:sym typeface="Poppins"/>
              </a:rPr>
              <a:t> van de package naam er voor te hoeven zetten.</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Dit is wel het geval wanneer je iets gebruikt van een andere package. Dan gebruik je de volledige naam, namelijk: </a:t>
            </a:r>
            <a:r>
              <a:rPr lang="en">
                <a:latin typeface="Consolas"/>
                <a:ea typeface="Consolas"/>
                <a:cs typeface="Consolas"/>
                <a:sym typeface="Consolas"/>
              </a:rPr>
              <a:t>packageNaam.SubpackageNaam.Klassenaam</a:t>
            </a:r>
            <a:endParaRPr>
              <a:latin typeface="Consolas"/>
              <a:ea typeface="Consolas"/>
              <a:cs typeface="Consolas"/>
              <a:sym typeface="Consola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Een voorbeeld hiervan vind je terug in het importeren van de </a:t>
            </a:r>
            <a:r>
              <a:rPr i="1" lang="en">
                <a:latin typeface="Poppins"/>
                <a:ea typeface="Poppins"/>
                <a:cs typeface="Poppins"/>
                <a:sym typeface="Poppins"/>
              </a:rPr>
              <a:t>String </a:t>
            </a:r>
            <a:r>
              <a:rPr lang="en">
                <a:latin typeface="Poppins"/>
                <a:ea typeface="Poppins"/>
                <a:cs typeface="Poppins"/>
                <a:sym typeface="Poppins"/>
              </a:rPr>
              <a:t>klasse in Java:</a:t>
            </a:r>
            <a:br>
              <a:rPr lang="en">
                <a:latin typeface="Poppins"/>
                <a:ea typeface="Poppins"/>
                <a:cs typeface="Poppins"/>
                <a:sym typeface="Poppins"/>
              </a:rPr>
            </a:br>
            <a:r>
              <a:rPr lang="en">
                <a:latin typeface="Consolas"/>
                <a:ea typeface="Consolas"/>
                <a:cs typeface="Consolas"/>
                <a:sym typeface="Consolas"/>
              </a:rPr>
              <a:t>java.lang.String</a:t>
            </a:r>
            <a:endParaRPr>
              <a:latin typeface="Consolas"/>
              <a:ea typeface="Consolas"/>
              <a:cs typeface="Consolas"/>
              <a:sym typeface="Consolas"/>
            </a:endParaRPr>
          </a:p>
        </p:txBody>
      </p:sp>
      <p:sp>
        <p:nvSpPr>
          <p:cNvPr id="147" name="Google Shape;1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Import: naamgevingsconventies </a:t>
            </a:r>
            <a:endParaRPr sz="3480">
              <a:latin typeface="Poppins"/>
              <a:ea typeface="Poppins"/>
              <a:cs typeface="Poppins"/>
              <a:sym typeface="Poppins"/>
            </a:endParaRPr>
          </a:p>
        </p:txBody>
      </p:sp>
      <p:sp>
        <p:nvSpPr>
          <p:cNvPr id="153" name="Google Shape;153;p12"/>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Een Java package volgt altijd een bepaalde structuur. Deze gaan van meest generiek (links) naar meest specifiek (rechts).</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Neem bijvoorbeeld de package naam: </a:t>
            </a:r>
            <a:r>
              <a:rPr lang="en">
                <a:latin typeface="Consolas"/>
                <a:ea typeface="Consolas"/>
                <a:cs typeface="Consolas"/>
                <a:sym typeface="Consolas"/>
              </a:rPr>
              <a:t>com.oracle.javacert.associate</a:t>
            </a:r>
            <a:endParaRPr>
              <a:latin typeface="Consolas"/>
              <a:ea typeface="Consolas"/>
              <a:cs typeface="Consolas"/>
              <a:sym typeface="Consolas"/>
            </a:endParaRPr>
          </a:p>
        </p:txBody>
      </p:sp>
      <p:graphicFrame>
        <p:nvGraphicFramePr>
          <p:cNvPr id="154" name="Google Shape;154;p12"/>
          <p:cNvGraphicFramePr/>
          <p:nvPr/>
        </p:nvGraphicFramePr>
        <p:xfrm>
          <a:off x="952500" y="2794200"/>
          <a:ext cx="3000000" cy="3000000"/>
        </p:xfrm>
        <a:graphic>
          <a:graphicData uri="http://schemas.openxmlformats.org/drawingml/2006/table">
            <a:tbl>
              <a:tblPr>
                <a:noFill/>
                <a:tableStyleId>{83EBE9E1-6A21-482B-BBDE-D30B494BA6A8}</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Package of subpackage naam</a:t>
                      </a:r>
                      <a:endParaRPr b="1" sz="1000" u="none" cap="none" strike="noStrike"/>
                    </a:p>
                  </a:txBody>
                  <a:tcPr marT="91425" marB="91425" marR="91425" marL="91425">
                    <a:solidFill>
                      <a:srgbClr val="B5CEA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Betekenis</a:t>
                      </a:r>
                      <a:endParaRPr b="1" sz="1000" u="none" cap="none" strike="noStrike"/>
                    </a:p>
                  </a:txBody>
                  <a:tcPr marT="91425" marB="91425" marR="91425" marL="91425">
                    <a:solidFill>
                      <a:srgbClr val="B5CEA8"/>
                    </a:solidFill>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com</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Commercieel. Je hebt ook nog andere afkortingen zoals </a:t>
                      </a:r>
                      <a:r>
                        <a:rPr lang="en" sz="1000" u="none" cap="none" strike="noStrike">
                          <a:latin typeface="Consolas"/>
                          <a:ea typeface="Consolas"/>
                          <a:cs typeface="Consolas"/>
                          <a:sym typeface="Consolas"/>
                        </a:rPr>
                        <a:t>gov </a:t>
                      </a:r>
                      <a:r>
                        <a:rPr lang="en" sz="1000" u="none" cap="none" strike="noStrike"/>
                        <a:t>en </a:t>
                      </a:r>
                      <a:r>
                        <a:rPr lang="en" sz="1000" u="none" cap="none" strike="noStrike">
                          <a:latin typeface="Consolas"/>
                          <a:ea typeface="Consolas"/>
                          <a:cs typeface="Consolas"/>
                          <a:sym typeface="Consolas"/>
                        </a:rPr>
                        <a:t>edu </a:t>
                      </a:r>
                      <a:r>
                        <a:rPr lang="en" sz="1000" u="none" cap="none" strike="noStrike"/>
                        <a:t>voor government en education.</a:t>
                      </a:r>
                      <a:endParaRPr sz="1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oracle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Naam van de organisatie.</a:t>
                      </a:r>
                      <a:endParaRPr sz="1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javacert</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Een categorie of een bepaald project binnen de organisatie.</a:t>
                      </a:r>
                      <a:endParaRPr sz="1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associate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Een verdere subcategorie waar deze code in valt.</a:t>
                      </a:r>
                      <a:endParaRPr sz="1000" u="none" cap="none" strike="noStrike"/>
                    </a:p>
                  </a:txBody>
                  <a:tcPr marT="91425" marB="91425" marR="91425" marL="91425"/>
                </a:tc>
              </a:tr>
            </a:tbl>
          </a:graphicData>
        </a:graphic>
      </p:graphicFrame>
      <p:sp>
        <p:nvSpPr>
          <p:cNvPr id="155" name="Google Shape;1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Import: Instellen van je mappen </a:t>
            </a:r>
            <a:endParaRPr sz="3480">
              <a:latin typeface="Poppins"/>
              <a:ea typeface="Poppins"/>
              <a:cs typeface="Poppins"/>
              <a:sym typeface="Poppins"/>
            </a:endParaRPr>
          </a:p>
        </p:txBody>
      </p:sp>
      <p:sp>
        <p:nvSpPr>
          <p:cNvPr id="161" name="Google Shape;161;p13"/>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Elk pakket of subpakket bevind zich in de naam van de aangegeven package. Als we weer hetzelfde voorbeeld (</a:t>
            </a:r>
            <a:r>
              <a:rPr lang="en">
                <a:latin typeface="Consolas"/>
                <a:ea typeface="Consolas"/>
                <a:cs typeface="Consolas"/>
                <a:sym typeface="Consolas"/>
              </a:rPr>
              <a:t>com.oracle.javacert.associate) </a:t>
            </a:r>
            <a:r>
              <a:rPr lang="en">
                <a:latin typeface="Poppins"/>
                <a:ea typeface="Poppins"/>
                <a:cs typeface="Poppins"/>
                <a:sym typeface="Poppins"/>
              </a:rPr>
              <a:t>nemen staat de code van dit pakket dus hier:</a:t>
            </a:r>
            <a:endParaRPr>
              <a:latin typeface="Consolas"/>
              <a:ea typeface="Consolas"/>
              <a:cs typeface="Consolas"/>
              <a:sym typeface="Consolas"/>
            </a:endParaRPr>
          </a:p>
        </p:txBody>
      </p:sp>
      <p:pic>
        <p:nvPicPr>
          <p:cNvPr id="162" name="Google Shape;162;p13"/>
          <p:cNvPicPr preferRelativeResize="0"/>
          <p:nvPr/>
        </p:nvPicPr>
        <p:blipFill rotWithShape="1">
          <a:blip r:embed="rId3">
            <a:alphaModFix/>
          </a:blip>
          <a:srcRect b="0" l="0" r="0" t="0"/>
          <a:stretch/>
        </p:blipFill>
        <p:spPr>
          <a:xfrm>
            <a:off x="843675" y="2630188"/>
            <a:ext cx="2990850" cy="1933575"/>
          </a:xfrm>
          <a:prstGeom prst="rect">
            <a:avLst/>
          </a:prstGeom>
          <a:noFill/>
          <a:ln>
            <a:noFill/>
          </a:ln>
        </p:spPr>
      </p:pic>
      <p:sp>
        <p:nvSpPr>
          <p:cNvPr id="163" name="Google Shape;163;p13"/>
          <p:cNvSpPr/>
          <p:nvPr/>
        </p:nvSpPr>
        <p:spPr>
          <a:xfrm>
            <a:off x="2398675" y="2827700"/>
            <a:ext cx="1823400" cy="8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a:off x="2855875" y="3385475"/>
            <a:ext cx="1823400" cy="83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Import statement: Voorbeeld</a:t>
            </a:r>
            <a:endParaRPr sz="3480">
              <a:latin typeface="Poppins"/>
              <a:ea typeface="Poppins"/>
              <a:cs typeface="Poppins"/>
              <a:sym typeface="Poppins"/>
            </a:endParaRPr>
          </a:p>
        </p:txBody>
      </p:sp>
      <p:sp>
        <p:nvSpPr>
          <p:cNvPr id="171" name="Google Shape;171;p14"/>
          <p:cNvSpPr txBox="1"/>
          <p:nvPr>
            <p:ph idx="1" type="body"/>
          </p:nvPr>
        </p:nvSpPr>
        <p:spPr>
          <a:xfrm>
            <a:off x="311700" y="1147225"/>
            <a:ext cx="8520600" cy="360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Stel we hebben de volgende situatie:</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universiteit package heeft informatie nodig van de Certificering package. Het </a:t>
            </a:r>
            <a:r>
              <a:rPr i="1" lang="en">
                <a:latin typeface="Poppins"/>
                <a:ea typeface="Poppins"/>
                <a:cs typeface="Poppins"/>
                <a:sym typeface="Poppins"/>
              </a:rPr>
              <a:t>Examen.java</a:t>
            </a:r>
            <a:r>
              <a:rPr lang="en">
                <a:latin typeface="Poppins"/>
                <a:ea typeface="Poppins"/>
                <a:cs typeface="Poppins"/>
                <a:sym typeface="Poppins"/>
              </a:rPr>
              <a:t> bestand kan dan de inhoud van de </a:t>
            </a:r>
            <a:r>
              <a:rPr i="1" lang="en">
                <a:latin typeface="Poppins"/>
                <a:ea typeface="Poppins"/>
                <a:cs typeface="Poppins"/>
                <a:sym typeface="Poppins"/>
              </a:rPr>
              <a:t>Examenvraag.java</a:t>
            </a:r>
            <a:r>
              <a:rPr lang="en">
                <a:latin typeface="Poppins"/>
                <a:ea typeface="Poppins"/>
                <a:cs typeface="Poppins"/>
                <a:sym typeface="Poppins"/>
              </a:rPr>
              <a:t> importeren om hier gebruik van te kunnen maken.</a:t>
            </a:r>
            <a:endParaRPr>
              <a:latin typeface="Poppins"/>
              <a:ea typeface="Poppins"/>
              <a:cs typeface="Poppins"/>
              <a:sym typeface="Poppins"/>
            </a:endParaRPr>
          </a:p>
        </p:txBody>
      </p:sp>
      <p:grpSp>
        <p:nvGrpSpPr>
          <p:cNvPr id="172" name="Google Shape;172;p14"/>
          <p:cNvGrpSpPr/>
          <p:nvPr/>
        </p:nvGrpSpPr>
        <p:grpSpPr>
          <a:xfrm>
            <a:off x="391675" y="1601300"/>
            <a:ext cx="4401425" cy="877675"/>
            <a:chOff x="391675" y="2090975"/>
            <a:chExt cx="4401425" cy="877675"/>
          </a:xfrm>
        </p:grpSpPr>
        <p:sp>
          <p:nvSpPr>
            <p:cNvPr id="173" name="Google Shape;173;p14"/>
            <p:cNvSpPr/>
            <p:nvPr/>
          </p:nvSpPr>
          <p:spPr>
            <a:xfrm>
              <a:off x="432900" y="2137350"/>
              <a:ext cx="16698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497650" y="2571750"/>
              <a:ext cx="1259700" cy="33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Examen.java</a:t>
              </a:r>
              <a:endParaRPr b="0" i="0" sz="1400" u="none" cap="none" strike="noStrike">
                <a:solidFill>
                  <a:srgbClr val="000000"/>
                </a:solidFill>
                <a:latin typeface="Arial"/>
                <a:ea typeface="Arial"/>
                <a:cs typeface="Arial"/>
                <a:sym typeface="Arial"/>
              </a:endParaRPr>
            </a:p>
          </p:txBody>
        </p:sp>
        <p:sp>
          <p:nvSpPr>
            <p:cNvPr id="175" name="Google Shape;175;p14"/>
            <p:cNvSpPr txBox="1"/>
            <p:nvPr/>
          </p:nvSpPr>
          <p:spPr>
            <a:xfrm>
              <a:off x="391675" y="2090975"/>
              <a:ext cx="119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Universiteit</a:t>
              </a:r>
              <a:endParaRPr b="0" i="0" sz="1400" u="none" cap="none" strike="noStrike">
                <a:solidFill>
                  <a:srgbClr val="000000"/>
                </a:solidFill>
                <a:latin typeface="Open Sans"/>
                <a:ea typeface="Open Sans"/>
                <a:cs typeface="Open Sans"/>
                <a:sym typeface="Open Sans"/>
              </a:endParaRPr>
            </a:p>
          </p:txBody>
        </p:sp>
        <p:sp>
          <p:nvSpPr>
            <p:cNvPr id="176" name="Google Shape;176;p14"/>
            <p:cNvSpPr/>
            <p:nvPr/>
          </p:nvSpPr>
          <p:spPr>
            <a:xfrm>
              <a:off x="2947500" y="2137350"/>
              <a:ext cx="184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3035400" y="2571750"/>
              <a:ext cx="1669800" cy="33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Examenvraag.java</a:t>
              </a:r>
              <a:endParaRPr b="0" i="0" sz="1400" u="none" cap="none" strike="noStrike">
                <a:solidFill>
                  <a:srgbClr val="000000"/>
                </a:solidFill>
                <a:latin typeface="Arial"/>
                <a:ea typeface="Arial"/>
                <a:cs typeface="Arial"/>
                <a:sym typeface="Arial"/>
              </a:endParaRPr>
            </a:p>
          </p:txBody>
        </p:sp>
        <p:sp>
          <p:nvSpPr>
            <p:cNvPr id="178" name="Google Shape;178;p14"/>
            <p:cNvSpPr txBox="1"/>
            <p:nvPr/>
          </p:nvSpPr>
          <p:spPr>
            <a:xfrm>
              <a:off x="2906275" y="2090975"/>
              <a:ext cx="119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Certificering</a:t>
              </a:r>
              <a:endParaRPr b="0" i="0" sz="1400" u="none" cap="none" strike="noStrike">
                <a:solidFill>
                  <a:srgbClr val="000000"/>
                </a:solidFill>
                <a:latin typeface="Open Sans"/>
                <a:ea typeface="Open Sans"/>
                <a:cs typeface="Open Sans"/>
                <a:sym typeface="Open Sans"/>
              </a:endParaRPr>
            </a:p>
          </p:txBody>
        </p:sp>
        <p:cxnSp>
          <p:nvCxnSpPr>
            <p:cNvPr id="179" name="Google Shape;179;p14"/>
            <p:cNvCxnSpPr>
              <a:stCxn id="174" idx="3"/>
              <a:endCxn id="177" idx="1"/>
            </p:cNvCxnSpPr>
            <p:nvPr/>
          </p:nvCxnSpPr>
          <p:spPr>
            <a:xfrm>
              <a:off x="1757350" y="2737800"/>
              <a:ext cx="1278000" cy="0"/>
            </a:xfrm>
            <a:prstGeom prst="straightConnector1">
              <a:avLst/>
            </a:prstGeom>
            <a:noFill/>
            <a:ln cap="flat" cmpd="sng" w="19050">
              <a:solidFill>
                <a:schemeClr val="dk1"/>
              </a:solidFill>
              <a:prstDash val="solid"/>
              <a:round/>
              <a:headEnd len="sm" w="sm" type="none"/>
              <a:tailEnd len="med" w="med" type="triangle"/>
            </a:ln>
          </p:spPr>
        </p:cxnSp>
      </p:grpSp>
      <p:sp>
        <p:nvSpPr>
          <p:cNvPr id="180" name="Google Shape;180;p14"/>
          <p:cNvSpPr txBox="1"/>
          <p:nvPr/>
        </p:nvSpPr>
        <p:spPr>
          <a:xfrm>
            <a:off x="391675" y="3602675"/>
            <a:ext cx="3514800" cy="1391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package universiteit;</a:t>
            </a:r>
            <a:br>
              <a:rPr b="0" i="0" lang="en" sz="1400" u="none" cap="none" strike="noStrike">
                <a:solidFill>
                  <a:srgbClr val="D4D4D4"/>
                </a:solidFill>
                <a:latin typeface="Consolas"/>
                <a:ea typeface="Consolas"/>
                <a:cs typeface="Consolas"/>
                <a:sym typeface="Consolas"/>
              </a:rPr>
            </a:br>
            <a:r>
              <a:rPr b="1" i="0" lang="en" sz="1400" u="none" cap="none" strike="noStrike">
                <a:solidFill>
                  <a:srgbClr val="D4D4D4"/>
                </a:solidFill>
                <a:latin typeface="Consolas"/>
                <a:ea typeface="Consolas"/>
                <a:cs typeface="Consolas"/>
                <a:sym typeface="Consolas"/>
              </a:rPr>
              <a:t>import certificering.Examenvraag;</a:t>
            </a:r>
            <a:br>
              <a:rPr b="1"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class Examen {</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a:t>
            </a:r>
            <a:r>
              <a:rPr b="1" i="0" lang="en" sz="1400" u="none" cap="none" strike="noStrike">
                <a:solidFill>
                  <a:srgbClr val="D4D4D4"/>
                </a:solidFill>
                <a:latin typeface="Consolas"/>
                <a:ea typeface="Consolas"/>
                <a:cs typeface="Consolas"/>
                <a:sym typeface="Consolas"/>
              </a:rPr>
              <a:t>Examenvraag ev;</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181" name="Google Shape;18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Opdracht: Importeren oefenen</a:t>
            </a:r>
            <a:endParaRPr sz="3480">
              <a:latin typeface="Poppins"/>
              <a:ea typeface="Poppins"/>
              <a:cs typeface="Poppins"/>
              <a:sym typeface="Poppins"/>
            </a:endParaRPr>
          </a:p>
        </p:txBody>
      </p:sp>
      <p:sp>
        <p:nvSpPr>
          <p:cNvPr id="187" name="Google Shape;187;p15"/>
          <p:cNvSpPr txBox="1"/>
          <p:nvPr>
            <p:ph idx="1" type="body"/>
          </p:nvPr>
        </p:nvSpPr>
        <p:spPr>
          <a:xfrm>
            <a:off x="311700" y="1147225"/>
            <a:ext cx="8520600" cy="360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Programmeer de volgende situatie:</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Kijk of je de code kan laten compileren.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Denk goed na hoe de mappenstructuur moet worden gebouwd.</a:t>
            </a:r>
            <a:endParaRPr>
              <a:latin typeface="Poppins"/>
              <a:ea typeface="Poppins"/>
              <a:cs typeface="Poppins"/>
              <a:sym typeface="Poppins"/>
            </a:endParaRPr>
          </a:p>
        </p:txBody>
      </p:sp>
      <p:grpSp>
        <p:nvGrpSpPr>
          <p:cNvPr id="188" name="Google Shape;188;p15"/>
          <p:cNvGrpSpPr/>
          <p:nvPr/>
        </p:nvGrpSpPr>
        <p:grpSpPr>
          <a:xfrm>
            <a:off x="391675" y="1601300"/>
            <a:ext cx="4401425" cy="877675"/>
            <a:chOff x="391675" y="2090975"/>
            <a:chExt cx="4401425" cy="877675"/>
          </a:xfrm>
        </p:grpSpPr>
        <p:sp>
          <p:nvSpPr>
            <p:cNvPr id="189" name="Google Shape;189;p15"/>
            <p:cNvSpPr/>
            <p:nvPr/>
          </p:nvSpPr>
          <p:spPr>
            <a:xfrm>
              <a:off x="432900" y="2137350"/>
              <a:ext cx="16698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497650" y="2571750"/>
              <a:ext cx="1259700" cy="33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Examen.java</a:t>
              </a:r>
              <a:endParaRPr b="0" i="0" sz="1400" u="none" cap="none" strike="noStrike">
                <a:solidFill>
                  <a:srgbClr val="000000"/>
                </a:solidFill>
                <a:latin typeface="Arial"/>
                <a:ea typeface="Arial"/>
                <a:cs typeface="Arial"/>
                <a:sym typeface="Arial"/>
              </a:endParaRPr>
            </a:p>
          </p:txBody>
        </p:sp>
        <p:sp>
          <p:nvSpPr>
            <p:cNvPr id="191" name="Google Shape;191;p15"/>
            <p:cNvSpPr txBox="1"/>
            <p:nvPr/>
          </p:nvSpPr>
          <p:spPr>
            <a:xfrm>
              <a:off x="391675" y="2090975"/>
              <a:ext cx="119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Universiteit</a:t>
              </a:r>
              <a:endParaRPr b="0" i="0" sz="1400" u="none" cap="none" strike="noStrike">
                <a:solidFill>
                  <a:srgbClr val="000000"/>
                </a:solidFill>
                <a:latin typeface="Open Sans"/>
                <a:ea typeface="Open Sans"/>
                <a:cs typeface="Open Sans"/>
                <a:sym typeface="Open Sans"/>
              </a:endParaRPr>
            </a:p>
          </p:txBody>
        </p:sp>
        <p:sp>
          <p:nvSpPr>
            <p:cNvPr id="192" name="Google Shape;192;p15"/>
            <p:cNvSpPr/>
            <p:nvPr/>
          </p:nvSpPr>
          <p:spPr>
            <a:xfrm>
              <a:off x="2947500" y="2137350"/>
              <a:ext cx="184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3035400" y="2571750"/>
              <a:ext cx="1669800" cy="33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Examenvraag.java</a:t>
              </a:r>
              <a:endParaRPr b="0" i="0" sz="1400" u="none" cap="none" strike="noStrike">
                <a:solidFill>
                  <a:srgbClr val="000000"/>
                </a:solidFill>
                <a:latin typeface="Arial"/>
                <a:ea typeface="Arial"/>
                <a:cs typeface="Arial"/>
                <a:sym typeface="Arial"/>
              </a:endParaRPr>
            </a:p>
          </p:txBody>
        </p:sp>
        <p:sp>
          <p:nvSpPr>
            <p:cNvPr id="194" name="Google Shape;194;p15"/>
            <p:cNvSpPr txBox="1"/>
            <p:nvPr/>
          </p:nvSpPr>
          <p:spPr>
            <a:xfrm>
              <a:off x="2906275" y="2090975"/>
              <a:ext cx="119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Certificering</a:t>
              </a:r>
              <a:endParaRPr b="0" i="0" sz="1400" u="none" cap="none" strike="noStrike">
                <a:solidFill>
                  <a:srgbClr val="000000"/>
                </a:solidFill>
                <a:latin typeface="Open Sans"/>
                <a:ea typeface="Open Sans"/>
                <a:cs typeface="Open Sans"/>
                <a:sym typeface="Open Sans"/>
              </a:endParaRPr>
            </a:p>
          </p:txBody>
        </p:sp>
        <p:cxnSp>
          <p:nvCxnSpPr>
            <p:cNvPr id="195" name="Google Shape;195;p15"/>
            <p:cNvCxnSpPr>
              <a:stCxn id="190" idx="3"/>
              <a:endCxn id="193" idx="1"/>
            </p:cNvCxnSpPr>
            <p:nvPr/>
          </p:nvCxnSpPr>
          <p:spPr>
            <a:xfrm>
              <a:off x="1757350" y="2737800"/>
              <a:ext cx="1278000" cy="0"/>
            </a:xfrm>
            <a:prstGeom prst="straightConnector1">
              <a:avLst/>
            </a:prstGeom>
            <a:noFill/>
            <a:ln cap="flat" cmpd="sng" w="19050">
              <a:solidFill>
                <a:schemeClr val="dk1"/>
              </a:solidFill>
              <a:prstDash val="solid"/>
              <a:round/>
              <a:headEnd len="sm" w="sm" type="none"/>
              <a:tailEnd len="med" w="med" type="triangle"/>
            </a:ln>
          </p:spPr>
        </p:cxnSp>
      </p:grpSp>
      <p:sp>
        <p:nvSpPr>
          <p:cNvPr id="196" name="Google Shape;19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Comments</a:t>
            </a:r>
            <a:endParaRPr sz="3480">
              <a:latin typeface="Poppins"/>
              <a:ea typeface="Poppins"/>
              <a:cs typeface="Poppins"/>
              <a:sym typeface="Poppins"/>
            </a:endParaRPr>
          </a:p>
        </p:txBody>
      </p:sp>
      <p:sp>
        <p:nvSpPr>
          <p:cNvPr id="202" name="Google Shape;202;p16"/>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Weet je nog?</a:t>
            </a:r>
            <a:br>
              <a:rPr lang="en">
                <a:latin typeface="Poppins"/>
                <a:ea typeface="Poppins"/>
                <a:cs typeface="Poppins"/>
                <a:sym typeface="Poppins"/>
              </a:rPr>
            </a:br>
            <a:r>
              <a:rPr lang="en">
                <a:latin typeface="Poppins"/>
                <a:ea typeface="Poppins"/>
                <a:cs typeface="Poppins"/>
                <a:sym typeface="Poppins"/>
              </a:rPr>
              <a:t>Je kan ook opmerkingen toevoegen aan je Java code. Dit wordt voornamelijk gebruikt om de code die je hebt geschreven uit te leggen.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Het is namelijk makkelijker om Nederlands/Engels te lezen dan honderden regels Java code.</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Comments hebben twee vormen:</a:t>
            </a:r>
            <a:endParaRPr>
              <a:latin typeface="Poppins"/>
              <a:ea typeface="Poppins"/>
              <a:cs typeface="Poppins"/>
              <a:sym typeface="Poppins"/>
            </a:endParaRPr>
          </a:p>
        </p:txBody>
      </p:sp>
      <p:sp>
        <p:nvSpPr>
          <p:cNvPr id="203" name="Google Shape;203;p16"/>
          <p:cNvSpPr txBox="1"/>
          <p:nvPr/>
        </p:nvSpPr>
        <p:spPr>
          <a:xfrm>
            <a:off x="391675" y="3195525"/>
            <a:ext cx="3514800" cy="1639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569CD6"/>
                </a:solidFill>
                <a:latin typeface="Consolas"/>
                <a:ea typeface="Consolas"/>
                <a:cs typeface="Consolas"/>
                <a:sym typeface="Consolas"/>
              </a:rPr>
              <a:t>class </a:t>
            </a:r>
            <a:r>
              <a:rPr b="0" i="0" lang="en" sz="1400" u="none" cap="none" strike="noStrike">
                <a:solidFill>
                  <a:srgbClr val="4EC9B0"/>
                </a:solidFill>
                <a:latin typeface="Consolas"/>
                <a:ea typeface="Consolas"/>
                <a:cs typeface="Consolas"/>
                <a:sym typeface="Consolas"/>
              </a:rPr>
              <a:t>Test </a:t>
            </a:r>
            <a:r>
              <a:rPr b="0" i="0" lang="en" sz="1400" u="none" cap="none" strike="noStrike">
                <a:solidFill>
                  <a:srgbClr val="D4D4D4"/>
                </a:solidFill>
                <a:latin typeface="Consolas"/>
                <a:ea typeface="Consolas"/>
                <a:cs typeface="Consolas"/>
                <a:sym typeface="Consolas"/>
              </a:rPr>
              <a:t>{</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a:t>
            </a:r>
            <a:r>
              <a:rPr b="0" i="0" lang="en" sz="1400" u="none" cap="none" strike="noStrike">
                <a:solidFill>
                  <a:srgbClr val="6A9955"/>
                </a:solidFill>
                <a:latin typeface="Consolas"/>
                <a:ea typeface="Consolas"/>
                <a:cs typeface="Consolas"/>
                <a:sym typeface="Consolas"/>
              </a:rPr>
              <a:t>/*</a:t>
            </a:r>
            <a:br>
              <a:rPr b="0" i="0" lang="en" sz="1400" u="none" cap="none" strike="noStrike">
                <a:solidFill>
                  <a:srgbClr val="6A9955"/>
                </a:solidFill>
                <a:latin typeface="Consolas"/>
                <a:ea typeface="Consolas"/>
                <a:cs typeface="Consolas"/>
                <a:sym typeface="Consolas"/>
              </a:rPr>
            </a:br>
            <a:r>
              <a:rPr b="0" i="0" lang="en" sz="1400" u="none" cap="none" strike="noStrike">
                <a:solidFill>
                  <a:srgbClr val="6A9955"/>
                </a:solidFill>
                <a:latin typeface="Consolas"/>
                <a:ea typeface="Consolas"/>
                <a:cs typeface="Consolas"/>
                <a:sym typeface="Consolas"/>
              </a:rPr>
              <a:t>   Ik kan meerdere regels</a:t>
            </a:r>
            <a:br>
              <a:rPr b="0" i="0" lang="en" sz="1400" u="none" cap="none" strike="noStrike">
                <a:solidFill>
                  <a:srgbClr val="6A9955"/>
                </a:solidFill>
                <a:latin typeface="Consolas"/>
                <a:ea typeface="Consolas"/>
                <a:cs typeface="Consolas"/>
                <a:sym typeface="Consolas"/>
              </a:rPr>
            </a:br>
            <a:r>
              <a:rPr b="0" i="0" lang="en" sz="1400" u="none" cap="none" strike="noStrike">
                <a:solidFill>
                  <a:srgbClr val="6A9955"/>
                </a:solidFill>
                <a:latin typeface="Consolas"/>
                <a:ea typeface="Consolas"/>
                <a:cs typeface="Consolas"/>
                <a:sym typeface="Consolas"/>
              </a:rPr>
              <a:t>   comments schrijven.</a:t>
            </a:r>
            <a:br>
              <a:rPr b="0" i="0" lang="en" sz="1400" u="none" cap="none" strike="noStrike">
                <a:solidFill>
                  <a:srgbClr val="6A9955"/>
                </a:solidFill>
                <a:latin typeface="Consolas"/>
                <a:ea typeface="Consolas"/>
                <a:cs typeface="Consolas"/>
                <a:sym typeface="Consolas"/>
              </a:rPr>
            </a:br>
            <a:r>
              <a:rPr b="0" i="0" lang="en" sz="1400" u="none" cap="none" strike="noStrike">
                <a:solidFill>
                  <a:srgbClr val="6A9955"/>
                </a:solidFill>
                <a:latin typeface="Consolas"/>
                <a:ea typeface="Consolas"/>
                <a:cs typeface="Consolas"/>
                <a:sym typeface="Consolas"/>
              </a:rPr>
              <a:t> */</a:t>
            </a:r>
            <a:br>
              <a:rPr b="0" i="0" lang="en" sz="1400" u="none" cap="none" strike="noStrike">
                <a:solidFill>
                  <a:srgbClr val="6A9955"/>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04" name="Google Shape;204;p16"/>
          <p:cNvSpPr txBox="1"/>
          <p:nvPr/>
        </p:nvSpPr>
        <p:spPr>
          <a:xfrm>
            <a:off x="4215650" y="3195525"/>
            <a:ext cx="4133400" cy="895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569CD6"/>
                </a:solidFill>
                <a:latin typeface="Consolas"/>
                <a:ea typeface="Consolas"/>
                <a:cs typeface="Consolas"/>
                <a:sym typeface="Consolas"/>
              </a:rPr>
              <a:t>class </a:t>
            </a:r>
            <a:r>
              <a:rPr b="0" i="0" lang="en" sz="1400" u="none" cap="none" strike="noStrike">
                <a:solidFill>
                  <a:srgbClr val="4EC9B0"/>
                </a:solidFill>
                <a:latin typeface="Consolas"/>
                <a:ea typeface="Consolas"/>
                <a:cs typeface="Consolas"/>
                <a:sym typeface="Consolas"/>
              </a:rPr>
              <a:t>Test </a:t>
            </a:r>
            <a:r>
              <a:rPr b="0" i="0" lang="en" sz="1400" u="none" cap="none" strike="noStrike">
                <a:solidFill>
                  <a:srgbClr val="D4D4D4"/>
                </a:solidFill>
                <a:latin typeface="Consolas"/>
                <a:ea typeface="Consolas"/>
                <a:cs typeface="Consolas"/>
                <a:sym typeface="Consolas"/>
              </a:rPr>
              <a:t>{</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a:t>
            </a:r>
            <a:r>
              <a:rPr b="0" i="0" lang="en" sz="1400" u="none" cap="none" strike="noStrike">
                <a:solidFill>
                  <a:srgbClr val="6A9955"/>
                </a:solidFill>
                <a:latin typeface="Consolas"/>
                <a:ea typeface="Consolas"/>
                <a:cs typeface="Consolas"/>
                <a:sym typeface="Consolas"/>
              </a:rPr>
              <a:t>// ik gebruik deze manier voor één zin</a:t>
            </a:r>
            <a:br>
              <a:rPr b="0" i="0" lang="en" sz="1400" u="none" cap="none" strike="noStrike">
                <a:solidFill>
                  <a:srgbClr val="6A9955"/>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05" name="Google Shape;20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Comments</a:t>
            </a:r>
            <a:endParaRPr sz="3480">
              <a:latin typeface="Poppins"/>
              <a:ea typeface="Poppins"/>
              <a:cs typeface="Poppins"/>
              <a:sym typeface="Poppins"/>
            </a:endParaRPr>
          </a:p>
        </p:txBody>
      </p:sp>
      <p:sp>
        <p:nvSpPr>
          <p:cNvPr id="211" name="Google Shape;211;p17"/>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Over het algemeen is het gebruikelijk om comments boven stukken code te zetten. Nooit er naast.</a:t>
            </a:r>
            <a:endParaRPr>
              <a:latin typeface="Poppins"/>
              <a:ea typeface="Poppins"/>
              <a:cs typeface="Poppins"/>
              <a:sym typeface="Poppins"/>
            </a:endParaRPr>
          </a:p>
        </p:txBody>
      </p:sp>
      <p:sp>
        <p:nvSpPr>
          <p:cNvPr id="212" name="Google Shape;212;p17"/>
          <p:cNvSpPr txBox="1"/>
          <p:nvPr/>
        </p:nvSpPr>
        <p:spPr>
          <a:xfrm>
            <a:off x="391675" y="2055625"/>
            <a:ext cx="35148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is de naam van de persoon.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is de id van de persoon.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13" name="Google Shape;213;p17"/>
          <p:cNvSpPr txBox="1"/>
          <p:nvPr/>
        </p:nvSpPr>
        <p:spPr>
          <a:xfrm>
            <a:off x="4215650" y="2055625"/>
            <a:ext cx="41334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is de naam van de persoon.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is de id van de persoon.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14" name="Google Shape;21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Comments</a:t>
            </a:r>
            <a:endParaRPr sz="3480">
              <a:latin typeface="Poppins"/>
              <a:ea typeface="Poppins"/>
              <a:cs typeface="Poppins"/>
              <a:sym typeface="Poppins"/>
            </a:endParaRPr>
          </a:p>
        </p:txBody>
      </p:sp>
      <p:sp>
        <p:nvSpPr>
          <p:cNvPr id="220" name="Google Shape;220;p18"/>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Alles na de // of /* wordt gezien als een comment. Deze code zal niet worden uitgevoerd.</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Clr>
                <a:schemeClr val="dk1"/>
              </a:buClr>
              <a:buSzPts val="1100"/>
              <a:buFont typeface="Arial"/>
              <a:buNone/>
            </a:pPr>
            <a:r>
              <a:rPr lang="en">
                <a:latin typeface="Poppins"/>
                <a:ea typeface="Poppins"/>
                <a:cs typeface="Poppins"/>
                <a:sym typeface="Poppins"/>
              </a:rPr>
              <a:t>Veel editors geven dit ook aan door de kleur van je code te veranderen.</a:t>
            </a:r>
            <a:endParaRPr>
              <a:latin typeface="Poppins"/>
              <a:ea typeface="Poppins"/>
              <a:cs typeface="Poppins"/>
              <a:sym typeface="Poppins"/>
            </a:endParaRPr>
          </a:p>
        </p:txBody>
      </p:sp>
      <p:sp>
        <p:nvSpPr>
          <p:cNvPr id="221" name="Google Shape;221;p18"/>
          <p:cNvSpPr txBox="1"/>
          <p:nvPr/>
        </p:nvSpPr>
        <p:spPr>
          <a:xfrm>
            <a:off x="391675" y="2055625"/>
            <a:ext cx="35148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is de naam van de persoon.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String naam;</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Dit is de id van de persoon.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String id;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22" name="Google Shape;22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Comments: Voorbeeld</a:t>
            </a:r>
            <a:endParaRPr sz="3480">
              <a:latin typeface="Poppins"/>
              <a:ea typeface="Poppins"/>
              <a:cs typeface="Poppins"/>
              <a:sym typeface="Poppins"/>
            </a:endParaRPr>
          </a:p>
        </p:txBody>
      </p:sp>
      <p:sp>
        <p:nvSpPr>
          <p:cNvPr id="228" name="Google Shape;228;p19"/>
          <p:cNvSpPr txBox="1"/>
          <p:nvPr/>
        </p:nvSpPr>
        <p:spPr>
          <a:xfrm>
            <a:off x="391675" y="1147225"/>
            <a:ext cx="4968300" cy="3197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@author</a:t>
            </a:r>
            <a:r>
              <a:rPr b="0" i="0" lang="en" sz="1050" u="none" cap="none" strike="noStrike">
                <a:solidFill>
                  <a:srgbClr val="6A9955"/>
                </a:solidFill>
                <a:highlight>
                  <a:srgbClr val="1E1E1E"/>
                </a:highlight>
                <a:latin typeface="Consolas"/>
                <a:ea typeface="Consolas"/>
                <a:cs typeface="Consolas"/>
                <a:sym typeface="Consolas"/>
              </a:rPr>
              <a:t> JBrandsen</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a:t>
            </a:r>
            <a:r>
              <a:rPr b="0" i="0" lang="en" sz="1050" u="none" cap="none" strike="noStrike">
                <a:solidFill>
                  <a:srgbClr val="569CD6"/>
                </a:solidFill>
                <a:highlight>
                  <a:srgbClr val="1E1E1E"/>
                </a:highlight>
                <a:latin typeface="Consolas"/>
                <a:ea typeface="Consolas"/>
                <a:cs typeface="Consolas"/>
                <a:sym typeface="Consolas"/>
              </a:rPr>
              <a:t>@version</a:t>
            </a:r>
            <a:r>
              <a:rPr b="0" i="0" lang="en" sz="1050" u="none" cap="none" strike="noStrike">
                <a:solidFill>
                  <a:srgbClr val="6A9955"/>
                </a:solidFill>
                <a:highlight>
                  <a:srgbClr val="1E1E1E"/>
                </a:highlight>
                <a:latin typeface="Consolas"/>
                <a:ea typeface="Consolas"/>
                <a:cs typeface="Consolas"/>
                <a:sym typeface="Consolas"/>
              </a:rPr>
              <a:t> 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Klasse die een persoon representeert.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package</a:t>
            </a:r>
            <a:r>
              <a:rPr b="0" i="0" lang="en" sz="1050" u="none" cap="none" strike="noStrike">
                <a:solidFill>
                  <a:srgbClr val="D4D4D4"/>
                </a:solidFill>
                <a:highlight>
                  <a:srgbClr val="1E1E1E"/>
                </a:highlight>
                <a:latin typeface="Consolas"/>
                <a:ea typeface="Consolas"/>
                <a:cs typeface="Consolas"/>
                <a:sym typeface="Consolas"/>
              </a:rPr>
              <a:t> universiteit;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Hoe oud iemand is.</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leeftijd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Nog een comment.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569CD6"/>
              </a:solidFill>
              <a:highlight>
                <a:srgbClr val="1E1E1E"/>
              </a:highlight>
              <a:latin typeface="Consolas"/>
              <a:ea typeface="Consolas"/>
              <a:cs typeface="Consolas"/>
              <a:sym typeface="Consolas"/>
            </a:endParaRPr>
          </a:p>
        </p:txBody>
      </p:sp>
      <p:sp>
        <p:nvSpPr>
          <p:cNvPr id="229" name="Google Shape;229;p19"/>
          <p:cNvSpPr txBox="1"/>
          <p:nvPr/>
        </p:nvSpPr>
        <p:spPr>
          <a:xfrm>
            <a:off x="391675" y="4411675"/>
            <a:ext cx="6550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Probeer zelf eens een mooie header comment te maken. Welke informatie kan je er nog meer allemaal inzetten?</a:t>
            </a:r>
            <a:endParaRPr b="0" i="0" sz="1400" u="none" cap="none" strike="noStrike">
              <a:solidFill>
                <a:srgbClr val="000000"/>
              </a:solidFill>
              <a:latin typeface="Poppins"/>
              <a:ea typeface="Poppins"/>
              <a:cs typeface="Poppins"/>
              <a:sym typeface="Poppins"/>
            </a:endParaRPr>
          </a:p>
        </p:txBody>
      </p:sp>
      <p:sp>
        <p:nvSpPr>
          <p:cNvPr id="230" name="Google Shape;23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b="1" lang="en" sz="2400">
                <a:latin typeface="Poppins"/>
                <a:ea typeface="Poppins"/>
                <a:cs typeface="Poppins"/>
                <a:sym typeface="Poppins"/>
              </a:rPr>
              <a:t>Let op: </a:t>
            </a:r>
            <a:r>
              <a:rPr lang="en" sz="2400">
                <a:latin typeface="Poppins"/>
                <a:ea typeface="Poppins"/>
                <a:cs typeface="Poppins"/>
                <a:sym typeface="Poppins"/>
              </a:rPr>
              <a:t>er komen veel onderwerpen aan bod die je nog niet meteen zult begrijpen. In latere hoofdstukken gaan we dieper op alle onderwerpen van dit eerste hoofdstuk in.</a:t>
            </a:r>
            <a:endParaRPr sz="2400">
              <a:latin typeface="Poppins"/>
              <a:ea typeface="Poppins"/>
              <a:cs typeface="Poppins"/>
              <a:sym typeface="Poppins"/>
            </a:endParaRPr>
          </a:p>
          <a:p>
            <a:pPr indent="0" lvl="0" marL="0" rtl="0" algn="ctr">
              <a:lnSpc>
                <a:spcPct val="115000"/>
              </a:lnSpc>
              <a:spcBef>
                <a:spcPts val="1200"/>
              </a:spcBef>
              <a:spcAft>
                <a:spcPts val="1200"/>
              </a:spcAft>
              <a:buSzPts val="1800"/>
              <a:buNone/>
            </a:pPr>
            <a:r>
              <a:rPr lang="en" sz="2400">
                <a:latin typeface="Poppins"/>
                <a:ea typeface="Poppins"/>
                <a:cs typeface="Poppins"/>
                <a:sym typeface="Poppins"/>
              </a:rPr>
              <a:t>In dit hoofdstuk maken we daarom enkel kennis met de vele programmeerconcepten rondom </a:t>
            </a:r>
            <a:r>
              <a:rPr b="1" lang="en" sz="2400">
                <a:latin typeface="Poppins"/>
                <a:ea typeface="Poppins"/>
                <a:cs typeface="Poppins"/>
                <a:sym typeface="Poppins"/>
              </a:rPr>
              <a:t>Java</a:t>
            </a:r>
            <a:endParaRPr sz="2400">
              <a:latin typeface="Poppins"/>
              <a:ea typeface="Poppins"/>
              <a:cs typeface="Poppins"/>
              <a:sym typeface="Poppins"/>
            </a:endParaRPr>
          </a:p>
        </p:txBody>
      </p:sp>
      <p:sp>
        <p:nvSpPr>
          <p:cNvPr id="70" name="Google Shape;7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Klasses</a:t>
            </a:r>
            <a:endParaRPr sz="3480">
              <a:latin typeface="Poppins"/>
              <a:ea typeface="Poppins"/>
              <a:cs typeface="Poppins"/>
              <a:sym typeface="Poppins"/>
            </a:endParaRPr>
          </a:p>
        </p:txBody>
      </p:sp>
      <p:sp>
        <p:nvSpPr>
          <p:cNvPr id="236" name="Google Shape;236;p20"/>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klasse declaratie markeert de start van een </a:t>
            </a:r>
            <a:r>
              <a:rPr i="1" lang="en">
                <a:latin typeface="Poppins"/>
                <a:ea typeface="Poppins"/>
                <a:cs typeface="Poppins"/>
                <a:sym typeface="Poppins"/>
              </a:rPr>
              <a:t>class</a:t>
            </a:r>
            <a:r>
              <a:rPr lang="en">
                <a:latin typeface="Poppins"/>
                <a:ea typeface="Poppins"/>
                <a:cs typeface="Poppins"/>
                <a:sym typeface="Poppins"/>
              </a:rPr>
              <a:t>. </a:t>
            </a:r>
            <a:br>
              <a:rPr lang="en">
                <a:latin typeface="Poppins"/>
                <a:ea typeface="Poppins"/>
                <a:cs typeface="Poppins"/>
                <a:sym typeface="Poppins"/>
              </a:rPr>
            </a:br>
            <a:r>
              <a:rPr lang="en">
                <a:latin typeface="Poppins"/>
                <a:ea typeface="Poppins"/>
                <a:cs typeface="Poppins"/>
                <a:sym typeface="Poppins"/>
              </a:rPr>
              <a:t>Deze heb je nu al enkele keren gezien: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klasse is een ontwerp dat wordt gebruikt om de kenmerken en het gedrag van een object te specificeren.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a:t>
            </a:r>
            <a:r>
              <a:rPr b="1" lang="en">
                <a:latin typeface="Poppins"/>
                <a:ea typeface="Poppins"/>
                <a:cs typeface="Poppins"/>
                <a:sym typeface="Poppins"/>
              </a:rPr>
              <a:t>attributen </a:t>
            </a:r>
            <a:r>
              <a:rPr lang="en">
                <a:latin typeface="Poppins"/>
                <a:ea typeface="Poppins"/>
                <a:cs typeface="Poppins"/>
                <a:sym typeface="Poppins"/>
              </a:rPr>
              <a:t>van een object worden geïmplementeerd door </a:t>
            </a:r>
            <a:r>
              <a:rPr b="1" lang="en">
                <a:latin typeface="Poppins"/>
                <a:ea typeface="Poppins"/>
                <a:cs typeface="Poppins"/>
                <a:sym typeface="Poppins"/>
              </a:rPr>
              <a:t>variabelen </a:t>
            </a:r>
            <a:r>
              <a:rPr lang="en">
                <a:latin typeface="Poppins"/>
                <a:ea typeface="Poppins"/>
                <a:cs typeface="Poppins"/>
                <a:sym typeface="Poppins"/>
              </a:rPr>
              <a:t>en het </a:t>
            </a:r>
            <a:r>
              <a:rPr b="1" lang="en">
                <a:latin typeface="Poppins"/>
                <a:ea typeface="Poppins"/>
                <a:cs typeface="Poppins"/>
                <a:sym typeface="Poppins"/>
              </a:rPr>
              <a:t>gedrag </a:t>
            </a:r>
            <a:r>
              <a:rPr lang="en">
                <a:latin typeface="Poppins"/>
                <a:ea typeface="Poppins"/>
                <a:cs typeface="Poppins"/>
                <a:sym typeface="Poppins"/>
              </a:rPr>
              <a:t>wordt geïmplementeerd door </a:t>
            </a:r>
            <a:r>
              <a:rPr b="1" lang="en">
                <a:latin typeface="Poppins"/>
                <a:ea typeface="Poppins"/>
                <a:cs typeface="Poppins"/>
                <a:sym typeface="Poppins"/>
              </a:rPr>
              <a:t>methoden</a:t>
            </a:r>
            <a:r>
              <a:rPr lang="en">
                <a:latin typeface="Poppins"/>
                <a:ea typeface="Poppins"/>
                <a:cs typeface="Poppins"/>
                <a:sym typeface="Poppins"/>
              </a:rPr>
              <a:t>. </a:t>
            </a:r>
            <a:endParaRPr>
              <a:latin typeface="Poppins"/>
              <a:ea typeface="Poppins"/>
              <a:cs typeface="Poppins"/>
              <a:sym typeface="Poppins"/>
            </a:endParaRPr>
          </a:p>
        </p:txBody>
      </p:sp>
      <p:sp>
        <p:nvSpPr>
          <p:cNvPr id="237" name="Google Shape;237;p20"/>
          <p:cNvSpPr txBox="1"/>
          <p:nvPr/>
        </p:nvSpPr>
        <p:spPr>
          <a:xfrm>
            <a:off x="407075" y="1979225"/>
            <a:ext cx="3514800" cy="895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569CD6"/>
                </a:solidFill>
                <a:latin typeface="Consolas"/>
                <a:ea typeface="Consolas"/>
                <a:cs typeface="Consolas"/>
                <a:sym typeface="Consolas"/>
              </a:rPr>
              <a:t>public class </a:t>
            </a:r>
            <a:r>
              <a:rPr b="0" i="0" lang="en" sz="1400" u="none" cap="none" strike="noStrike">
                <a:solidFill>
                  <a:srgbClr val="4EC9B0"/>
                </a:solidFill>
                <a:latin typeface="Consolas"/>
                <a:ea typeface="Consolas"/>
                <a:cs typeface="Consolas"/>
                <a:sym typeface="Consolas"/>
              </a:rPr>
              <a:t>Persoon </a:t>
            </a:r>
            <a:r>
              <a:rPr b="0" i="0" lang="en" sz="1400" u="none" cap="none" strike="noStrike">
                <a:solidFill>
                  <a:srgbClr val="D4D4D4"/>
                </a:solidFill>
                <a:latin typeface="Consolas"/>
                <a:ea typeface="Consolas"/>
                <a:cs typeface="Consolas"/>
                <a:sym typeface="Consolas"/>
              </a:rPr>
              <a:t>{</a:t>
            </a:r>
            <a:br>
              <a:rPr b="0" i="0" lang="en" sz="1400" u="none" cap="none" strike="noStrike">
                <a:solidFill>
                  <a:srgbClr val="D4D4D4"/>
                </a:solidFill>
                <a:latin typeface="Consolas"/>
                <a:ea typeface="Consolas"/>
                <a:cs typeface="Consolas"/>
                <a:sym typeface="Consolas"/>
              </a:rPr>
            </a:br>
            <a:br>
              <a:rPr b="0" i="0" lang="en" sz="1400" u="none" cap="none" strike="noStrike">
                <a:solidFill>
                  <a:srgbClr val="6A9955"/>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38" name="Google Shape;23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Klasses</a:t>
            </a:r>
            <a:endParaRPr sz="3480">
              <a:latin typeface="Poppins"/>
              <a:ea typeface="Poppins"/>
              <a:cs typeface="Poppins"/>
              <a:sym typeface="Poppins"/>
            </a:endParaRPr>
          </a:p>
        </p:txBody>
      </p:sp>
      <p:sp>
        <p:nvSpPr>
          <p:cNvPr id="244" name="Google Shape;244;p21"/>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bestand mag meer dan één klasse bevatten, maar er mag er maar één </a:t>
            </a:r>
            <a:r>
              <a:rPr b="1" lang="en">
                <a:latin typeface="Poppins"/>
                <a:ea typeface="Poppins"/>
                <a:cs typeface="Poppins"/>
                <a:sym typeface="Poppins"/>
              </a:rPr>
              <a:t>public </a:t>
            </a:r>
            <a:r>
              <a:rPr lang="en">
                <a:latin typeface="Poppins"/>
                <a:ea typeface="Poppins"/>
                <a:cs typeface="Poppins"/>
                <a:sym typeface="Poppins"/>
              </a:rPr>
              <a:t>zijn. Deze moet dezelfde naam hebben als het </a:t>
            </a:r>
            <a:r>
              <a:rPr i="1" lang="en">
                <a:latin typeface="Poppins"/>
                <a:ea typeface="Poppins"/>
                <a:cs typeface="Poppins"/>
                <a:sym typeface="Poppins"/>
              </a:rPr>
              <a:t>.java</a:t>
            </a:r>
            <a:r>
              <a:rPr lang="en">
                <a:latin typeface="Poppins"/>
                <a:ea typeface="Poppins"/>
                <a:cs typeface="Poppins"/>
                <a:sym typeface="Poppins"/>
              </a:rPr>
              <a:t> bestand die het programma bevat.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In dit voorbeeld moet de klasse </a:t>
            </a:r>
            <a:r>
              <a:rPr b="1" lang="en">
                <a:latin typeface="Poppins"/>
                <a:ea typeface="Poppins"/>
                <a:cs typeface="Poppins"/>
                <a:sym typeface="Poppins"/>
              </a:rPr>
              <a:t>Persoon </a:t>
            </a:r>
            <a:r>
              <a:rPr lang="en">
                <a:latin typeface="Poppins"/>
                <a:ea typeface="Poppins"/>
                <a:cs typeface="Poppins"/>
                <a:sym typeface="Poppins"/>
              </a:rPr>
              <a:t>dus worden opgeslagen in </a:t>
            </a:r>
            <a:r>
              <a:rPr b="1" lang="en">
                <a:latin typeface="Poppins"/>
                <a:ea typeface="Poppins"/>
                <a:cs typeface="Poppins"/>
                <a:sym typeface="Poppins"/>
              </a:rPr>
              <a:t>Persoon.java</a:t>
            </a:r>
            <a:endParaRPr b="1">
              <a:latin typeface="Poppins"/>
              <a:ea typeface="Poppins"/>
              <a:cs typeface="Poppins"/>
              <a:sym typeface="Poppins"/>
            </a:endParaRPr>
          </a:p>
        </p:txBody>
      </p:sp>
      <p:sp>
        <p:nvSpPr>
          <p:cNvPr id="245" name="Google Shape;245;p21"/>
          <p:cNvSpPr txBox="1"/>
          <p:nvPr/>
        </p:nvSpPr>
        <p:spPr>
          <a:xfrm>
            <a:off x="407075" y="3110300"/>
            <a:ext cx="3514800" cy="895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569CD6"/>
                </a:solidFill>
                <a:latin typeface="Consolas"/>
                <a:ea typeface="Consolas"/>
                <a:cs typeface="Consolas"/>
                <a:sym typeface="Consolas"/>
              </a:rPr>
              <a:t>public class </a:t>
            </a:r>
            <a:r>
              <a:rPr b="0" i="0" lang="en" sz="1400" u="none" cap="none" strike="noStrike">
                <a:solidFill>
                  <a:srgbClr val="4EC9B0"/>
                </a:solidFill>
                <a:latin typeface="Consolas"/>
                <a:ea typeface="Consolas"/>
                <a:cs typeface="Consolas"/>
                <a:sym typeface="Consolas"/>
              </a:rPr>
              <a:t>Persoon </a:t>
            </a:r>
            <a:r>
              <a:rPr b="0" i="0" lang="en" sz="1400" u="none" cap="none" strike="noStrike">
                <a:solidFill>
                  <a:srgbClr val="D4D4D4"/>
                </a:solidFill>
                <a:latin typeface="Consolas"/>
                <a:ea typeface="Consolas"/>
                <a:cs typeface="Consolas"/>
                <a:sym typeface="Consolas"/>
              </a:rPr>
              <a:t>{</a:t>
            </a:r>
            <a:br>
              <a:rPr b="0" i="0" lang="en" sz="1400" u="none" cap="none" strike="noStrike">
                <a:solidFill>
                  <a:srgbClr val="D4D4D4"/>
                </a:solidFill>
                <a:latin typeface="Consolas"/>
                <a:ea typeface="Consolas"/>
                <a:cs typeface="Consolas"/>
                <a:sym typeface="Consolas"/>
              </a:rPr>
            </a:br>
            <a:br>
              <a:rPr b="0" i="0" lang="en" sz="1400" u="none" cap="none" strike="noStrike">
                <a:solidFill>
                  <a:srgbClr val="6A9955"/>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sp>
        <p:nvSpPr>
          <p:cNvPr id="246" name="Google Shape;24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Klasses</a:t>
            </a:r>
            <a:endParaRPr sz="3480">
              <a:latin typeface="Poppins"/>
              <a:ea typeface="Poppins"/>
              <a:cs typeface="Poppins"/>
              <a:sym typeface="Poppins"/>
            </a:endParaRPr>
          </a:p>
        </p:txBody>
      </p:sp>
      <p:sp>
        <p:nvSpPr>
          <p:cNvPr id="252" name="Google Shape;252;p22"/>
          <p:cNvSpPr txBox="1"/>
          <p:nvPr>
            <p:ph idx="1" type="body"/>
          </p:nvPr>
        </p:nvSpPr>
        <p:spPr>
          <a:xfrm>
            <a:off x="311700" y="11943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De declaratie van een klasse kan nog verder worden uitgebreid.</a:t>
            </a:r>
            <a:br>
              <a:rPr lang="en">
                <a:latin typeface="Poppins"/>
                <a:ea typeface="Poppins"/>
                <a:cs typeface="Poppins"/>
                <a:sym typeface="Poppins"/>
              </a:rPr>
            </a:br>
            <a:r>
              <a:rPr lang="en">
                <a:latin typeface="Poppins"/>
                <a:ea typeface="Poppins"/>
                <a:cs typeface="Poppins"/>
                <a:sym typeface="Poppins"/>
              </a:rPr>
              <a:t>Wat dat allemaal betekent, komt in latere lessen nog aan bod.</a:t>
            </a:r>
            <a:endParaRPr>
              <a:latin typeface="Poppins"/>
              <a:ea typeface="Poppins"/>
              <a:cs typeface="Poppins"/>
              <a:sym typeface="Poppins"/>
            </a:endParaRPr>
          </a:p>
        </p:txBody>
      </p:sp>
      <p:sp>
        <p:nvSpPr>
          <p:cNvPr id="253" name="Google Shape;253;p22"/>
          <p:cNvSpPr txBox="1"/>
          <p:nvPr/>
        </p:nvSpPr>
        <p:spPr>
          <a:xfrm>
            <a:off x="407075" y="1979225"/>
            <a:ext cx="7442100" cy="408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450"/>
              <a:buFont typeface="Arial"/>
              <a:buNone/>
            </a:pPr>
            <a:r>
              <a:rPr b="0" i="0" lang="en" sz="1450" u="none" cap="none" strike="noStrike">
                <a:solidFill>
                  <a:srgbClr val="569CD6"/>
                </a:solidFill>
                <a:highlight>
                  <a:srgbClr val="1E1E1E"/>
                </a:highlight>
                <a:latin typeface="Consolas"/>
                <a:ea typeface="Consolas"/>
                <a:cs typeface="Consolas"/>
                <a:sym typeface="Consolas"/>
              </a:rPr>
              <a:t>public</a:t>
            </a:r>
            <a:r>
              <a:rPr b="0" i="0" lang="en" sz="1450" u="none" cap="none" strike="noStrike">
                <a:solidFill>
                  <a:srgbClr val="D4D4D4"/>
                </a:solidFill>
                <a:highlight>
                  <a:srgbClr val="1E1E1E"/>
                </a:highlight>
                <a:latin typeface="Consolas"/>
                <a:ea typeface="Consolas"/>
                <a:cs typeface="Consolas"/>
                <a:sym typeface="Consolas"/>
              </a:rPr>
              <a:t> </a:t>
            </a:r>
            <a:r>
              <a:rPr b="0" i="0" lang="en" sz="1450" u="none" cap="none" strike="noStrike">
                <a:solidFill>
                  <a:srgbClr val="569CD6"/>
                </a:solidFill>
                <a:highlight>
                  <a:srgbClr val="1E1E1E"/>
                </a:highlight>
                <a:latin typeface="Consolas"/>
                <a:ea typeface="Consolas"/>
                <a:cs typeface="Consolas"/>
                <a:sym typeface="Consolas"/>
              </a:rPr>
              <a:t>final</a:t>
            </a:r>
            <a:r>
              <a:rPr b="0" i="0" lang="en" sz="1450" u="none" cap="none" strike="noStrike">
                <a:solidFill>
                  <a:srgbClr val="D4D4D4"/>
                </a:solidFill>
                <a:highlight>
                  <a:srgbClr val="1E1E1E"/>
                </a:highlight>
                <a:latin typeface="Consolas"/>
                <a:ea typeface="Consolas"/>
                <a:cs typeface="Consolas"/>
                <a:sym typeface="Consolas"/>
              </a:rPr>
              <a:t> </a:t>
            </a:r>
            <a:r>
              <a:rPr b="0" i="0" lang="en" sz="1450" u="none" cap="none" strike="noStrike">
                <a:solidFill>
                  <a:srgbClr val="569CD6"/>
                </a:solidFill>
                <a:highlight>
                  <a:srgbClr val="1E1E1E"/>
                </a:highlight>
                <a:latin typeface="Consolas"/>
                <a:ea typeface="Consolas"/>
                <a:cs typeface="Consolas"/>
                <a:sym typeface="Consolas"/>
              </a:rPr>
              <a:t>class</a:t>
            </a:r>
            <a:r>
              <a:rPr b="0" i="0" lang="en" sz="1450" u="none" cap="none" strike="noStrike">
                <a:solidFill>
                  <a:srgbClr val="D4D4D4"/>
                </a:solidFill>
                <a:highlight>
                  <a:srgbClr val="1E1E1E"/>
                </a:highlight>
                <a:latin typeface="Consolas"/>
                <a:ea typeface="Consolas"/>
                <a:cs typeface="Consolas"/>
                <a:sym typeface="Consolas"/>
              </a:rPr>
              <a:t> </a:t>
            </a:r>
            <a:r>
              <a:rPr b="0" i="0" lang="en" sz="1450" u="none" cap="none" strike="noStrike">
                <a:solidFill>
                  <a:srgbClr val="4EC9B0"/>
                </a:solidFill>
                <a:highlight>
                  <a:srgbClr val="1E1E1E"/>
                </a:highlight>
                <a:latin typeface="Consolas"/>
                <a:ea typeface="Consolas"/>
                <a:cs typeface="Consolas"/>
                <a:sym typeface="Consolas"/>
              </a:rPr>
              <a:t>Hardloper</a:t>
            </a:r>
            <a:r>
              <a:rPr b="0" i="0" lang="en" sz="1450" u="none" cap="none" strike="noStrike">
                <a:solidFill>
                  <a:srgbClr val="D4D4D4"/>
                </a:solidFill>
                <a:highlight>
                  <a:srgbClr val="1E1E1E"/>
                </a:highlight>
                <a:latin typeface="Consolas"/>
                <a:ea typeface="Consolas"/>
                <a:cs typeface="Consolas"/>
                <a:sym typeface="Consolas"/>
              </a:rPr>
              <a:t> </a:t>
            </a:r>
            <a:r>
              <a:rPr b="0" i="0" lang="en" sz="1450" u="none" cap="none" strike="noStrike">
                <a:solidFill>
                  <a:srgbClr val="569CD6"/>
                </a:solidFill>
                <a:highlight>
                  <a:srgbClr val="1E1E1E"/>
                </a:highlight>
                <a:latin typeface="Consolas"/>
                <a:ea typeface="Consolas"/>
                <a:cs typeface="Consolas"/>
                <a:sym typeface="Consolas"/>
              </a:rPr>
              <a:t>extends</a:t>
            </a:r>
            <a:r>
              <a:rPr b="0" i="0" lang="en" sz="1450" u="none" cap="none" strike="noStrike">
                <a:solidFill>
                  <a:srgbClr val="D4D4D4"/>
                </a:solidFill>
                <a:highlight>
                  <a:srgbClr val="1E1E1E"/>
                </a:highlight>
                <a:latin typeface="Consolas"/>
                <a:ea typeface="Consolas"/>
                <a:cs typeface="Consolas"/>
                <a:sym typeface="Consolas"/>
              </a:rPr>
              <a:t> </a:t>
            </a:r>
            <a:r>
              <a:rPr b="0" i="0" lang="en" sz="1450" u="none" cap="none" strike="noStrike">
                <a:solidFill>
                  <a:srgbClr val="4EC9B0"/>
                </a:solidFill>
                <a:highlight>
                  <a:srgbClr val="1E1E1E"/>
                </a:highlight>
                <a:latin typeface="Consolas"/>
                <a:ea typeface="Consolas"/>
                <a:cs typeface="Consolas"/>
                <a:sym typeface="Consolas"/>
              </a:rPr>
              <a:t>Persoon </a:t>
            </a:r>
            <a:r>
              <a:rPr b="0" i="0" lang="en" sz="1450" u="none" cap="none" strike="noStrike">
                <a:solidFill>
                  <a:srgbClr val="569CD6"/>
                </a:solidFill>
                <a:highlight>
                  <a:srgbClr val="1E1E1E"/>
                </a:highlight>
                <a:latin typeface="Consolas"/>
                <a:ea typeface="Consolas"/>
                <a:cs typeface="Consolas"/>
                <a:sym typeface="Consolas"/>
              </a:rPr>
              <a:t>implements</a:t>
            </a:r>
            <a:r>
              <a:rPr b="0" i="0" lang="en" sz="1450" u="none" cap="none" strike="noStrike">
                <a:solidFill>
                  <a:srgbClr val="D4D4D4"/>
                </a:solidFill>
                <a:highlight>
                  <a:srgbClr val="1E1E1E"/>
                </a:highlight>
                <a:latin typeface="Consolas"/>
                <a:ea typeface="Consolas"/>
                <a:cs typeface="Consolas"/>
                <a:sym typeface="Consolas"/>
              </a:rPr>
              <a:t> </a:t>
            </a:r>
            <a:r>
              <a:rPr b="0" i="0" lang="en" sz="1450" u="none" cap="none" strike="noStrike">
                <a:solidFill>
                  <a:srgbClr val="4EC9B0"/>
                </a:solidFill>
                <a:highlight>
                  <a:srgbClr val="1E1E1E"/>
                </a:highlight>
                <a:latin typeface="Consolas"/>
                <a:ea typeface="Consolas"/>
                <a:cs typeface="Consolas"/>
                <a:sym typeface="Consolas"/>
              </a:rPr>
              <a:t>Atleet</a:t>
            </a:r>
            <a:r>
              <a:rPr b="0" i="0" lang="en" sz="1450" u="none" cap="none" strike="noStrike">
                <a:solidFill>
                  <a:srgbClr val="D4D4D4"/>
                </a:solidFill>
                <a:highlight>
                  <a:srgbClr val="1E1E1E"/>
                </a:highlight>
                <a:latin typeface="Consolas"/>
                <a:ea typeface="Consolas"/>
                <a:cs typeface="Consolas"/>
                <a:sym typeface="Consolas"/>
              </a:rPr>
              <a:t> {}</a:t>
            </a:r>
            <a:endParaRPr b="0" i="0" sz="1800" u="none" cap="none" strike="noStrike">
              <a:solidFill>
                <a:srgbClr val="D4D4D4"/>
              </a:solidFill>
              <a:latin typeface="Consolas"/>
              <a:ea typeface="Consolas"/>
              <a:cs typeface="Consolas"/>
              <a:sym typeface="Consolas"/>
            </a:endParaRPr>
          </a:p>
        </p:txBody>
      </p:sp>
      <p:pic>
        <p:nvPicPr>
          <p:cNvPr id="254" name="Google Shape;254;p22"/>
          <p:cNvPicPr preferRelativeResize="0"/>
          <p:nvPr/>
        </p:nvPicPr>
        <p:blipFill rotWithShape="1">
          <a:blip r:embed="rId3">
            <a:alphaModFix/>
          </a:blip>
          <a:srcRect b="16575" l="0" r="0" t="11282"/>
          <a:stretch/>
        </p:blipFill>
        <p:spPr>
          <a:xfrm>
            <a:off x="311700" y="2387225"/>
            <a:ext cx="7086599" cy="1771900"/>
          </a:xfrm>
          <a:prstGeom prst="rect">
            <a:avLst/>
          </a:prstGeom>
          <a:noFill/>
          <a:ln>
            <a:noFill/>
          </a:ln>
        </p:spPr>
      </p:pic>
      <p:sp>
        <p:nvSpPr>
          <p:cNvPr id="255" name="Google Shape;255;p22"/>
          <p:cNvSpPr txBox="1"/>
          <p:nvPr/>
        </p:nvSpPr>
        <p:spPr>
          <a:xfrm>
            <a:off x="3117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optioneel</a:t>
            </a:r>
            <a:endParaRPr b="0" i="0" sz="900" u="none" cap="none" strike="noStrike">
              <a:solidFill>
                <a:srgbClr val="000000"/>
              </a:solidFill>
              <a:latin typeface="Poppins"/>
              <a:ea typeface="Poppins"/>
              <a:cs typeface="Poppins"/>
              <a:sym typeface="Poppins"/>
            </a:endParaRPr>
          </a:p>
        </p:txBody>
      </p:sp>
      <p:sp>
        <p:nvSpPr>
          <p:cNvPr id="256" name="Google Shape;256;p22"/>
          <p:cNvSpPr txBox="1"/>
          <p:nvPr/>
        </p:nvSpPr>
        <p:spPr>
          <a:xfrm>
            <a:off x="9975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optioneel</a:t>
            </a:r>
            <a:endParaRPr b="0" i="0" sz="900" u="none" cap="none" strike="noStrike">
              <a:solidFill>
                <a:srgbClr val="000000"/>
              </a:solidFill>
              <a:latin typeface="Poppins"/>
              <a:ea typeface="Poppins"/>
              <a:cs typeface="Poppins"/>
              <a:sym typeface="Poppins"/>
            </a:endParaRPr>
          </a:p>
        </p:txBody>
      </p:sp>
      <p:sp>
        <p:nvSpPr>
          <p:cNvPr id="257" name="Google Shape;257;p22"/>
          <p:cNvSpPr txBox="1"/>
          <p:nvPr/>
        </p:nvSpPr>
        <p:spPr>
          <a:xfrm>
            <a:off x="32835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optioneel</a:t>
            </a:r>
            <a:endParaRPr b="0" i="0" sz="900" u="none" cap="none" strike="noStrike">
              <a:solidFill>
                <a:srgbClr val="000000"/>
              </a:solidFill>
              <a:latin typeface="Poppins"/>
              <a:ea typeface="Poppins"/>
              <a:cs typeface="Poppins"/>
              <a:sym typeface="Poppins"/>
            </a:endParaRPr>
          </a:p>
        </p:txBody>
      </p:sp>
      <p:sp>
        <p:nvSpPr>
          <p:cNvPr id="258" name="Google Shape;258;p22"/>
          <p:cNvSpPr txBox="1"/>
          <p:nvPr/>
        </p:nvSpPr>
        <p:spPr>
          <a:xfrm>
            <a:off x="39693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optioneel</a:t>
            </a:r>
            <a:endParaRPr b="0" i="0" sz="900" u="none" cap="none" strike="noStrike">
              <a:solidFill>
                <a:srgbClr val="000000"/>
              </a:solidFill>
              <a:latin typeface="Poppins"/>
              <a:ea typeface="Poppins"/>
              <a:cs typeface="Poppins"/>
              <a:sym typeface="Poppins"/>
            </a:endParaRPr>
          </a:p>
        </p:txBody>
      </p:sp>
      <p:sp>
        <p:nvSpPr>
          <p:cNvPr id="259" name="Google Shape;259;p22"/>
          <p:cNvSpPr txBox="1"/>
          <p:nvPr/>
        </p:nvSpPr>
        <p:spPr>
          <a:xfrm>
            <a:off x="47313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optioneel</a:t>
            </a:r>
            <a:endParaRPr b="0" i="0" sz="900" u="none" cap="none" strike="noStrike">
              <a:solidFill>
                <a:srgbClr val="000000"/>
              </a:solidFill>
              <a:latin typeface="Poppins"/>
              <a:ea typeface="Poppins"/>
              <a:cs typeface="Poppins"/>
              <a:sym typeface="Poppins"/>
            </a:endParaRPr>
          </a:p>
        </p:txBody>
      </p:sp>
      <p:sp>
        <p:nvSpPr>
          <p:cNvPr id="260" name="Google Shape;260;p22"/>
          <p:cNvSpPr txBox="1"/>
          <p:nvPr/>
        </p:nvSpPr>
        <p:spPr>
          <a:xfrm>
            <a:off x="56457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optioneel</a:t>
            </a:r>
            <a:endParaRPr b="0" i="0" sz="900" u="none" cap="none" strike="noStrike">
              <a:solidFill>
                <a:srgbClr val="000000"/>
              </a:solidFill>
              <a:latin typeface="Poppins"/>
              <a:ea typeface="Poppins"/>
              <a:cs typeface="Poppins"/>
              <a:sym typeface="Poppins"/>
            </a:endParaRPr>
          </a:p>
        </p:txBody>
      </p:sp>
      <p:sp>
        <p:nvSpPr>
          <p:cNvPr id="261" name="Google Shape;261;p22"/>
          <p:cNvSpPr txBox="1"/>
          <p:nvPr/>
        </p:nvSpPr>
        <p:spPr>
          <a:xfrm>
            <a:off x="64077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Poppins"/>
                <a:ea typeface="Poppins"/>
                <a:cs typeface="Poppins"/>
                <a:sym typeface="Poppins"/>
              </a:rPr>
              <a:t>Verplicht</a:t>
            </a:r>
            <a:endParaRPr b="1" i="0" sz="900" u="none" cap="none" strike="noStrike">
              <a:solidFill>
                <a:srgbClr val="000000"/>
              </a:solidFill>
              <a:latin typeface="Poppins"/>
              <a:ea typeface="Poppins"/>
              <a:cs typeface="Poppins"/>
              <a:sym typeface="Poppins"/>
            </a:endParaRPr>
          </a:p>
        </p:txBody>
      </p:sp>
      <p:sp>
        <p:nvSpPr>
          <p:cNvPr id="262" name="Google Shape;262;p22"/>
          <p:cNvSpPr txBox="1"/>
          <p:nvPr/>
        </p:nvSpPr>
        <p:spPr>
          <a:xfrm>
            <a:off x="25977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Poppins"/>
                <a:ea typeface="Poppins"/>
                <a:cs typeface="Poppins"/>
                <a:sym typeface="Poppins"/>
              </a:rPr>
              <a:t>Verplicht</a:t>
            </a:r>
            <a:endParaRPr b="1" i="0" sz="900" u="none" cap="none" strike="noStrike">
              <a:solidFill>
                <a:srgbClr val="000000"/>
              </a:solidFill>
              <a:latin typeface="Poppins"/>
              <a:ea typeface="Poppins"/>
              <a:cs typeface="Poppins"/>
              <a:sym typeface="Poppins"/>
            </a:endParaRPr>
          </a:p>
        </p:txBody>
      </p:sp>
      <p:sp>
        <p:nvSpPr>
          <p:cNvPr id="263" name="Google Shape;263;p22"/>
          <p:cNvSpPr txBox="1"/>
          <p:nvPr/>
        </p:nvSpPr>
        <p:spPr>
          <a:xfrm>
            <a:off x="1835700" y="4187097"/>
            <a:ext cx="9432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Poppins"/>
                <a:ea typeface="Poppins"/>
                <a:cs typeface="Poppins"/>
                <a:sym typeface="Poppins"/>
              </a:rPr>
              <a:t>Verplicht</a:t>
            </a:r>
            <a:endParaRPr b="1" i="0" sz="900" u="none" cap="none" strike="noStrike">
              <a:solidFill>
                <a:srgbClr val="000000"/>
              </a:solidFill>
              <a:latin typeface="Poppins"/>
              <a:ea typeface="Poppins"/>
              <a:cs typeface="Poppins"/>
              <a:sym typeface="Poppins"/>
            </a:endParaRPr>
          </a:p>
        </p:txBody>
      </p:sp>
      <p:sp>
        <p:nvSpPr>
          <p:cNvPr id="264" name="Google Shape;26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Variabelen</a:t>
            </a:r>
            <a:endParaRPr sz="3480">
              <a:latin typeface="Poppins"/>
              <a:ea typeface="Poppins"/>
              <a:cs typeface="Poppins"/>
              <a:sym typeface="Poppins"/>
            </a:endParaRPr>
          </a:p>
        </p:txBody>
      </p:sp>
      <p:sp>
        <p:nvSpPr>
          <p:cNvPr id="270" name="Google Shape;270;p23"/>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Variabelen verwijzen naar de staat van een bepaald object. Zo kan de staat van een ‘persoon’ de leeftijd 24 zijn. Echter is niet elke persoon 24, dus kunnen andere objecten een andere leeftijd-staat hebben.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Dus, elk object heeft zijn eigen kopie van de instantievariabelen. Als je de waarde van een instantievariabele voor een object wijzigt, verandert de waarde voor dezelfde genoemde instantievariabele niet voor een ander object.</a:t>
            </a:r>
            <a:endParaRPr>
              <a:latin typeface="Poppins"/>
              <a:ea typeface="Poppins"/>
              <a:cs typeface="Poppins"/>
              <a:sym typeface="Poppins"/>
            </a:endParaRPr>
          </a:p>
        </p:txBody>
      </p:sp>
      <p:sp>
        <p:nvSpPr>
          <p:cNvPr id="271" name="Google Shape;27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Methoden</a:t>
            </a:r>
            <a:endParaRPr sz="3480">
              <a:latin typeface="Poppins"/>
              <a:ea typeface="Poppins"/>
              <a:cs typeface="Poppins"/>
              <a:sym typeface="Poppins"/>
            </a:endParaRPr>
          </a:p>
        </p:txBody>
      </p:sp>
      <p:sp>
        <p:nvSpPr>
          <p:cNvPr id="277" name="Google Shape;277;p24"/>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Methoden worden voornamelijk gebruikt om de staat van de variabelen te beïnvloeden. Een voorbeeld hiervan is een methode </a:t>
            </a:r>
            <a:r>
              <a:rPr lang="en">
                <a:latin typeface="Consolas"/>
                <a:ea typeface="Consolas"/>
                <a:cs typeface="Consolas"/>
                <a:sym typeface="Consolas"/>
              </a:rPr>
              <a:t>rennen() </a:t>
            </a:r>
            <a:r>
              <a:rPr lang="en">
                <a:latin typeface="Poppins"/>
                <a:ea typeface="Poppins"/>
                <a:cs typeface="Poppins"/>
                <a:sym typeface="Poppins"/>
              </a:rPr>
              <a:t>Elke persoon is in staat om te rennen. Wanneer deze methode wordt aangeroepen zal de </a:t>
            </a:r>
            <a:r>
              <a:rPr lang="en">
                <a:latin typeface="Consolas"/>
                <a:ea typeface="Consolas"/>
                <a:cs typeface="Consolas"/>
                <a:sym typeface="Consolas"/>
              </a:rPr>
              <a:t>snelheid </a:t>
            </a:r>
            <a:r>
              <a:rPr lang="en">
                <a:latin typeface="Poppins"/>
                <a:ea typeface="Poppins"/>
                <a:cs typeface="Poppins"/>
                <a:sym typeface="Poppins"/>
              </a:rPr>
              <a:t>van deze persoon aangepast worden.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Consolas"/>
                <a:ea typeface="Consolas"/>
                <a:cs typeface="Consolas"/>
                <a:sym typeface="Consolas"/>
              </a:rPr>
              <a:t>Snelheid </a:t>
            </a:r>
            <a:r>
              <a:rPr lang="en">
                <a:latin typeface="Poppins"/>
                <a:ea typeface="Poppins"/>
                <a:cs typeface="Poppins"/>
                <a:sym typeface="Poppins"/>
              </a:rPr>
              <a:t>is in dit geval dan een </a:t>
            </a:r>
            <a:r>
              <a:rPr b="1" lang="en">
                <a:latin typeface="Poppins"/>
                <a:ea typeface="Poppins"/>
                <a:cs typeface="Poppins"/>
                <a:sym typeface="Poppins"/>
              </a:rPr>
              <a:t>variabele </a:t>
            </a:r>
            <a:r>
              <a:rPr lang="en">
                <a:latin typeface="Poppins"/>
                <a:ea typeface="Poppins"/>
                <a:cs typeface="Poppins"/>
                <a:sym typeface="Poppins"/>
              </a:rPr>
              <a:t>en </a:t>
            </a:r>
            <a:r>
              <a:rPr lang="en">
                <a:latin typeface="Consolas"/>
                <a:ea typeface="Consolas"/>
                <a:cs typeface="Consolas"/>
                <a:sym typeface="Consolas"/>
              </a:rPr>
              <a:t>rennen() </a:t>
            </a:r>
            <a:r>
              <a:rPr lang="en">
                <a:latin typeface="Poppins"/>
                <a:ea typeface="Poppins"/>
                <a:cs typeface="Poppins"/>
                <a:sym typeface="Poppins"/>
              </a:rPr>
              <a:t>de </a:t>
            </a:r>
            <a:r>
              <a:rPr b="1" lang="en">
                <a:latin typeface="Poppins"/>
                <a:ea typeface="Poppins"/>
                <a:cs typeface="Poppins"/>
                <a:sym typeface="Poppins"/>
              </a:rPr>
              <a:t>methode</a:t>
            </a:r>
            <a:r>
              <a:rPr lang="en">
                <a:latin typeface="Poppins"/>
                <a:ea typeface="Poppins"/>
                <a:cs typeface="Poppins"/>
                <a:sym typeface="Poppins"/>
              </a:rPr>
              <a:t>.</a:t>
            </a:r>
            <a:endParaRPr>
              <a:latin typeface="Poppins"/>
              <a:ea typeface="Poppins"/>
              <a:cs typeface="Poppins"/>
              <a:sym typeface="Poppins"/>
            </a:endParaRPr>
          </a:p>
        </p:txBody>
      </p:sp>
      <p:sp>
        <p:nvSpPr>
          <p:cNvPr id="278" name="Google Shape;27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Constructoren</a:t>
            </a:r>
            <a:endParaRPr sz="3480">
              <a:latin typeface="Poppins"/>
              <a:ea typeface="Poppins"/>
              <a:cs typeface="Poppins"/>
              <a:sym typeface="Poppins"/>
            </a:endParaRPr>
          </a:p>
        </p:txBody>
      </p:sp>
      <p:sp>
        <p:nvSpPr>
          <p:cNvPr id="284" name="Google Shape;284;p25"/>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Constructoren </a:t>
            </a:r>
            <a:r>
              <a:rPr lang="en">
                <a:latin typeface="Poppins"/>
                <a:ea typeface="Poppins"/>
                <a:cs typeface="Poppins"/>
                <a:sym typeface="Poppins"/>
              </a:rPr>
              <a:t>worden gebruikt om </a:t>
            </a:r>
            <a:r>
              <a:rPr b="1" lang="en">
                <a:latin typeface="Poppins"/>
                <a:ea typeface="Poppins"/>
                <a:cs typeface="Poppins"/>
                <a:sym typeface="Poppins"/>
              </a:rPr>
              <a:t>objecten</a:t>
            </a:r>
            <a:r>
              <a:rPr lang="en">
                <a:latin typeface="Poppins"/>
                <a:ea typeface="Poppins"/>
                <a:cs typeface="Poppins"/>
                <a:sym typeface="Poppins"/>
              </a:rPr>
              <a:t> mee te initialiseren.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Een voorbeeld hiervoor is dat elke persoon een </a:t>
            </a:r>
            <a:r>
              <a:rPr i="1" lang="en">
                <a:latin typeface="Poppins"/>
                <a:ea typeface="Poppins"/>
                <a:cs typeface="Poppins"/>
                <a:sym typeface="Poppins"/>
              </a:rPr>
              <a:t>naam</a:t>
            </a:r>
            <a:r>
              <a:rPr lang="en">
                <a:latin typeface="Poppins"/>
                <a:ea typeface="Poppins"/>
                <a:cs typeface="Poppins"/>
                <a:sym typeface="Poppins"/>
              </a:rPr>
              <a:t> en een </a:t>
            </a:r>
            <a:r>
              <a:rPr i="1" lang="en">
                <a:latin typeface="Poppins"/>
                <a:ea typeface="Poppins"/>
                <a:cs typeface="Poppins"/>
                <a:sym typeface="Poppins"/>
              </a:rPr>
              <a:t>leeftijd</a:t>
            </a:r>
            <a:r>
              <a:rPr lang="en">
                <a:latin typeface="Poppins"/>
                <a:ea typeface="Poppins"/>
                <a:cs typeface="Poppins"/>
                <a:sym typeface="Poppins"/>
              </a:rPr>
              <a:t> heeft. Wanneer dit object wordt aangemaakt zullen deze waardes vooraf aangegeven moeten worden.</a:t>
            </a:r>
            <a:endParaRPr>
              <a:latin typeface="Poppins"/>
              <a:ea typeface="Poppins"/>
              <a:cs typeface="Poppins"/>
              <a:sym typeface="Poppins"/>
            </a:endParaRPr>
          </a:p>
        </p:txBody>
      </p:sp>
      <p:sp>
        <p:nvSpPr>
          <p:cNvPr id="285" name="Google Shape;28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Poppins"/>
                <a:ea typeface="Poppins"/>
                <a:cs typeface="Poppins"/>
                <a:sym typeface="Poppins"/>
              </a:rPr>
              <a:t>Uitvoerbare Java applicaties</a:t>
            </a:r>
            <a:endParaRPr>
              <a:latin typeface="Poppins"/>
              <a:ea typeface="Poppins"/>
              <a:cs typeface="Poppins"/>
              <a:sym typeface="Poppins"/>
            </a:endParaRPr>
          </a:p>
        </p:txBody>
      </p:sp>
      <p:sp>
        <p:nvSpPr>
          <p:cNvPr id="291" name="Google Shape;29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main methode</a:t>
            </a:r>
            <a:endParaRPr sz="3480">
              <a:latin typeface="Poppins"/>
              <a:ea typeface="Poppins"/>
              <a:cs typeface="Poppins"/>
              <a:sym typeface="Poppins"/>
            </a:endParaRPr>
          </a:p>
        </p:txBody>
      </p:sp>
      <p:sp>
        <p:nvSpPr>
          <p:cNvPr id="297" name="Google Shape;297;p27"/>
          <p:cNvSpPr txBox="1"/>
          <p:nvPr>
            <p:ph idx="1" type="body"/>
          </p:nvPr>
        </p:nvSpPr>
        <p:spPr>
          <a:xfrm>
            <a:off x="365325" y="1214650"/>
            <a:ext cx="8520600" cy="3733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br>
              <a:rPr lang="en">
                <a:latin typeface="Poppins"/>
                <a:ea typeface="Poppins"/>
                <a:cs typeface="Poppins"/>
                <a:sym typeface="Poppins"/>
              </a:rPr>
            </a:b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De main methode </a:t>
            </a:r>
            <a:r>
              <a:rPr b="1" lang="en">
                <a:latin typeface="Poppins"/>
                <a:ea typeface="Poppins"/>
                <a:cs typeface="Poppins"/>
                <a:sym typeface="Poppins"/>
              </a:rPr>
              <a:t>moet</a:t>
            </a:r>
            <a:r>
              <a:rPr lang="en">
                <a:latin typeface="Poppins"/>
                <a:ea typeface="Poppins"/>
                <a:cs typeface="Poppins"/>
                <a:sym typeface="Poppins"/>
              </a:rPr>
              <a:t> bestaan uit de volgende elementen:</a:t>
            </a:r>
            <a:br>
              <a:rPr lang="en">
                <a:latin typeface="Poppins"/>
                <a:ea typeface="Poppins"/>
                <a:cs typeface="Poppins"/>
                <a:sym typeface="Poppins"/>
              </a:rPr>
            </a:br>
            <a:r>
              <a:rPr lang="en">
                <a:latin typeface="Poppins"/>
                <a:ea typeface="Poppins"/>
                <a:cs typeface="Poppins"/>
                <a:sym typeface="Poppins"/>
              </a:rPr>
              <a:t>&gt; De methode moet </a:t>
            </a:r>
            <a:r>
              <a:rPr i="1" lang="en">
                <a:latin typeface="Poppins"/>
                <a:ea typeface="Poppins"/>
                <a:cs typeface="Poppins"/>
                <a:sym typeface="Poppins"/>
              </a:rPr>
              <a:t>public </a:t>
            </a:r>
            <a:r>
              <a:rPr lang="en">
                <a:latin typeface="Poppins"/>
                <a:ea typeface="Poppins"/>
                <a:cs typeface="Poppins"/>
                <a:sym typeface="Poppins"/>
              </a:rPr>
              <a:t>zijn</a:t>
            </a:r>
            <a:br>
              <a:rPr lang="en">
                <a:latin typeface="Poppins"/>
                <a:ea typeface="Poppins"/>
                <a:cs typeface="Poppins"/>
                <a:sym typeface="Poppins"/>
              </a:rPr>
            </a:br>
            <a:r>
              <a:rPr lang="en">
                <a:latin typeface="Poppins"/>
                <a:ea typeface="Poppins"/>
                <a:cs typeface="Poppins"/>
                <a:sym typeface="Poppins"/>
              </a:rPr>
              <a:t>&gt; De methode moet </a:t>
            </a:r>
            <a:r>
              <a:rPr i="1" lang="en">
                <a:latin typeface="Poppins"/>
                <a:ea typeface="Poppins"/>
                <a:cs typeface="Poppins"/>
                <a:sym typeface="Poppins"/>
              </a:rPr>
              <a:t>static</a:t>
            </a:r>
            <a:r>
              <a:rPr lang="en">
                <a:latin typeface="Poppins"/>
                <a:ea typeface="Poppins"/>
                <a:cs typeface="Poppins"/>
                <a:sym typeface="Poppins"/>
              </a:rPr>
              <a:t> zijn</a:t>
            </a:r>
            <a:br>
              <a:rPr lang="en">
                <a:latin typeface="Poppins"/>
                <a:ea typeface="Poppins"/>
                <a:cs typeface="Poppins"/>
                <a:sym typeface="Poppins"/>
              </a:rPr>
            </a:br>
            <a:r>
              <a:rPr lang="en">
                <a:latin typeface="Poppins"/>
                <a:ea typeface="Poppins"/>
                <a:cs typeface="Poppins"/>
                <a:sym typeface="Poppins"/>
              </a:rPr>
              <a:t>&gt; De naam van de methode moet </a:t>
            </a:r>
            <a:r>
              <a:rPr i="1" lang="en">
                <a:latin typeface="Poppins"/>
                <a:ea typeface="Poppins"/>
                <a:cs typeface="Poppins"/>
                <a:sym typeface="Poppins"/>
              </a:rPr>
              <a:t>main</a:t>
            </a:r>
            <a:r>
              <a:rPr lang="en">
                <a:latin typeface="Poppins"/>
                <a:ea typeface="Poppins"/>
                <a:cs typeface="Poppins"/>
                <a:sym typeface="Poppins"/>
              </a:rPr>
              <a:t> zijn.</a:t>
            </a:r>
            <a:br>
              <a:rPr lang="en">
                <a:latin typeface="Poppins"/>
                <a:ea typeface="Poppins"/>
                <a:cs typeface="Poppins"/>
                <a:sym typeface="Poppins"/>
              </a:rPr>
            </a:br>
            <a:r>
              <a:rPr lang="en">
                <a:latin typeface="Poppins"/>
                <a:ea typeface="Poppins"/>
                <a:cs typeface="Poppins"/>
                <a:sym typeface="Poppins"/>
              </a:rPr>
              <a:t>&gt; Het return type moet </a:t>
            </a:r>
            <a:r>
              <a:rPr i="1" lang="en">
                <a:latin typeface="Poppins"/>
                <a:ea typeface="Poppins"/>
                <a:cs typeface="Poppins"/>
                <a:sym typeface="Poppins"/>
              </a:rPr>
              <a:t>void</a:t>
            </a:r>
            <a:r>
              <a:rPr lang="en">
                <a:latin typeface="Poppins"/>
                <a:ea typeface="Poppins"/>
                <a:cs typeface="Poppins"/>
                <a:sym typeface="Poppins"/>
              </a:rPr>
              <a:t> zijn.</a:t>
            </a:r>
            <a:br>
              <a:rPr lang="en">
                <a:latin typeface="Poppins"/>
                <a:ea typeface="Poppins"/>
                <a:cs typeface="Poppins"/>
                <a:sym typeface="Poppins"/>
              </a:rPr>
            </a:br>
            <a:r>
              <a:rPr lang="en">
                <a:latin typeface="Poppins"/>
                <a:ea typeface="Poppins"/>
                <a:cs typeface="Poppins"/>
                <a:sym typeface="Poppins"/>
              </a:rPr>
              <a:t>&gt; De methode moet een </a:t>
            </a:r>
            <a:r>
              <a:rPr i="1" lang="en">
                <a:latin typeface="Poppins"/>
                <a:ea typeface="Poppins"/>
                <a:cs typeface="Poppins"/>
                <a:sym typeface="Poppins"/>
              </a:rPr>
              <a:t>String array</a:t>
            </a:r>
            <a:r>
              <a:rPr lang="en">
                <a:latin typeface="Poppins"/>
                <a:ea typeface="Poppins"/>
                <a:cs typeface="Poppins"/>
                <a:sym typeface="Poppins"/>
              </a:rPr>
              <a:t> als argument accepteren.</a:t>
            </a:r>
            <a:endParaRPr>
              <a:latin typeface="Poppins"/>
              <a:ea typeface="Poppins"/>
              <a:cs typeface="Poppins"/>
              <a:sym typeface="Poppins"/>
            </a:endParaRPr>
          </a:p>
          <a:p>
            <a:pPr indent="0" lvl="0" marL="0" rtl="0" algn="l">
              <a:lnSpc>
                <a:spcPct val="115000"/>
              </a:lnSpc>
              <a:spcBef>
                <a:spcPts val="1200"/>
              </a:spcBef>
              <a:spcAft>
                <a:spcPts val="1200"/>
              </a:spcAft>
              <a:buSzPct val="117647"/>
              <a:buNone/>
            </a:pPr>
            <a:r>
              <a:rPr lang="en">
                <a:latin typeface="Poppins"/>
                <a:ea typeface="Poppins"/>
                <a:cs typeface="Poppins"/>
                <a:sym typeface="Poppins"/>
              </a:rPr>
              <a:t>Geen probleem als je nog niet weet wat dit allemaal is!</a:t>
            </a:r>
            <a:endParaRPr>
              <a:latin typeface="Poppins"/>
              <a:ea typeface="Poppins"/>
              <a:cs typeface="Poppins"/>
              <a:sym typeface="Poppins"/>
            </a:endParaRPr>
          </a:p>
        </p:txBody>
      </p:sp>
      <p:sp>
        <p:nvSpPr>
          <p:cNvPr id="298" name="Google Shape;298;p27"/>
          <p:cNvSpPr txBox="1"/>
          <p:nvPr/>
        </p:nvSpPr>
        <p:spPr>
          <a:xfrm>
            <a:off x="414400" y="1745400"/>
            <a:ext cx="38223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Voorbeeld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 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99" name="Google Shape;299;p27"/>
          <p:cNvSpPr txBox="1"/>
          <p:nvPr/>
        </p:nvSpPr>
        <p:spPr>
          <a:xfrm>
            <a:off x="365325" y="1041075"/>
            <a:ext cx="87513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De eerste vereiste om een Java applicatie te maken is het creëren van een </a:t>
            </a:r>
            <a:r>
              <a:rPr b="0" i="0" lang="en" sz="1800" u="none" cap="none" strike="noStrike">
                <a:solidFill>
                  <a:schemeClr val="dk1"/>
                </a:solidFill>
                <a:latin typeface="Consolas"/>
                <a:ea typeface="Consolas"/>
                <a:cs typeface="Consolas"/>
                <a:sym typeface="Consolas"/>
              </a:rPr>
              <a:t>main()</a:t>
            </a:r>
            <a:r>
              <a:rPr b="0" i="0" lang="en" sz="1800" u="none" cap="none" strike="noStrike">
                <a:solidFill>
                  <a:schemeClr val="dk1"/>
                </a:solidFill>
                <a:latin typeface="Poppins"/>
                <a:ea typeface="Poppins"/>
                <a:cs typeface="Poppins"/>
                <a:sym typeface="Poppins"/>
              </a:rPr>
              <a:t> methode.</a:t>
            </a:r>
            <a:endParaRPr b="0" i="0" sz="1400" u="none" cap="none" strike="noStrike">
              <a:solidFill>
                <a:srgbClr val="000000"/>
              </a:solidFill>
              <a:latin typeface="Arial"/>
              <a:ea typeface="Arial"/>
              <a:cs typeface="Arial"/>
              <a:sym typeface="Arial"/>
            </a:endParaRPr>
          </a:p>
        </p:txBody>
      </p:sp>
      <p:sp>
        <p:nvSpPr>
          <p:cNvPr id="300" name="Google Shape;30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Het uitvoeren van je code</a:t>
            </a:r>
            <a:endParaRPr sz="3480">
              <a:latin typeface="Poppins"/>
              <a:ea typeface="Poppins"/>
              <a:cs typeface="Poppins"/>
              <a:sym typeface="Poppins"/>
            </a:endParaRPr>
          </a:p>
        </p:txBody>
      </p:sp>
      <p:sp>
        <p:nvSpPr>
          <p:cNvPr id="306" name="Google Shape;306;p28"/>
          <p:cNvSpPr txBox="1"/>
          <p:nvPr>
            <p:ph idx="1" type="body"/>
          </p:nvPr>
        </p:nvSpPr>
        <p:spPr>
          <a:xfrm>
            <a:off x="365325" y="1214650"/>
            <a:ext cx="8520600" cy="373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Om je applicatie te laten runnen moet je eerst je code compileren met </a:t>
            </a:r>
            <a:r>
              <a:rPr b="1" lang="en">
                <a:latin typeface="Poppins"/>
                <a:ea typeface="Poppins"/>
                <a:cs typeface="Poppins"/>
                <a:sym typeface="Poppins"/>
              </a:rPr>
              <a:t>javac</a:t>
            </a:r>
            <a:r>
              <a:rPr lang="en">
                <a:latin typeface="Poppins"/>
                <a:ea typeface="Poppins"/>
                <a:cs typeface="Poppins"/>
                <a:sym typeface="Poppins"/>
              </a:rPr>
              <a:t>. Dit zet je code om naar uitvoerbare bytecode. De code kan dan uitgevoerd worden door het </a:t>
            </a:r>
            <a:r>
              <a:rPr b="1" lang="en">
                <a:latin typeface="Poppins"/>
                <a:ea typeface="Poppins"/>
                <a:cs typeface="Poppins"/>
                <a:sym typeface="Poppins"/>
              </a:rPr>
              <a:t>java</a:t>
            </a:r>
            <a:r>
              <a:rPr lang="en">
                <a:latin typeface="Poppins"/>
                <a:ea typeface="Poppins"/>
                <a:cs typeface="Poppins"/>
                <a:sym typeface="Poppins"/>
              </a:rPr>
              <a:t> argument te gebruiken en de naam van je klasse te geven:</a:t>
            </a:r>
            <a:endParaRPr>
              <a:latin typeface="Poppins"/>
              <a:ea typeface="Poppins"/>
              <a:cs typeface="Poppins"/>
              <a:sym typeface="Poppins"/>
            </a:endParaRPr>
          </a:p>
        </p:txBody>
      </p:sp>
      <p:sp>
        <p:nvSpPr>
          <p:cNvPr id="307" name="Google Shape;307;p28"/>
          <p:cNvSpPr txBox="1"/>
          <p:nvPr/>
        </p:nvSpPr>
        <p:spPr>
          <a:xfrm>
            <a:off x="414400" y="2847225"/>
            <a:ext cx="38223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Voorbeeld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lang="en" sz="1050">
                <a:solidFill>
                  <a:srgbClr val="D4D4D4"/>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 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08" name="Google Shape;308;p28"/>
          <p:cNvSpPr txBox="1"/>
          <p:nvPr>
            <p:ph idx="1" type="body"/>
          </p:nvPr>
        </p:nvSpPr>
        <p:spPr>
          <a:xfrm>
            <a:off x="4572000" y="2847225"/>
            <a:ext cx="4260300" cy="12237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Javac Voorbeeld.java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&gt; java Voorbeeld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Hallo wereld!</a:t>
            </a:r>
            <a:endParaRPr sz="1300">
              <a:solidFill>
                <a:schemeClr val="lt1"/>
              </a:solidFill>
              <a:latin typeface="Roboto Mono"/>
              <a:ea typeface="Roboto Mono"/>
              <a:cs typeface="Roboto Mono"/>
              <a:sym typeface="Roboto Mono"/>
            </a:endParaRPr>
          </a:p>
        </p:txBody>
      </p:sp>
      <p:sp>
        <p:nvSpPr>
          <p:cNvPr id="309" name="Google Shape;30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Het uitvoeren van je code: args[]</a:t>
            </a:r>
            <a:endParaRPr sz="3480">
              <a:latin typeface="Poppins"/>
              <a:ea typeface="Poppins"/>
              <a:cs typeface="Poppins"/>
              <a:sym typeface="Poppins"/>
            </a:endParaRPr>
          </a:p>
        </p:txBody>
      </p:sp>
      <p:sp>
        <p:nvSpPr>
          <p:cNvPr id="315" name="Google Shape;315;p29"/>
          <p:cNvSpPr txBox="1"/>
          <p:nvPr>
            <p:ph idx="1" type="body"/>
          </p:nvPr>
        </p:nvSpPr>
        <p:spPr>
          <a:xfrm>
            <a:off x="365325" y="1214650"/>
            <a:ext cx="8520600" cy="373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Ik heb gezegd dat de hoofdmethode een array van String accepteert als de methodeparameter. Maar hoe en waar geef je de array door aan de hoofdmethode? Laten we de vorige code wijzigen om waarden van deze array te openen en uit te voeren: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parameters die je meegeeft aan de variabele </a:t>
            </a:r>
            <a:r>
              <a:rPr i="1" lang="en">
                <a:latin typeface="Poppins"/>
                <a:ea typeface="Poppins"/>
                <a:cs typeface="Poppins"/>
                <a:sym typeface="Poppins"/>
              </a:rPr>
              <a:t>args</a:t>
            </a:r>
            <a:r>
              <a:rPr lang="en">
                <a:latin typeface="Poppins"/>
                <a:ea typeface="Poppins"/>
                <a:cs typeface="Poppins"/>
                <a:sym typeface="Poppins"/>
              </a:rPr>
              <a:t> worden opgeslagen en geprint naar de terminal</a:t>
            </a:r>
            <a:endParaRPr>
              <a:latin typeface="Poppins"/>
              <a:ea typeface="Poppins"/>
              <a:cs typeface="Poppins"/>
              <a:sym typeface="Poppins"/>
            </a:endParaRPr>
          </a:p>
        </p:txBody>
      </p:sp>
      <p:sp>
        <p:nvSpPr>
          <p:cNvPr id="316" name="Google Shape;316;p29"/>
          <p:cNvSpPr txBox="1"/>
          <p:nvPr/>
        </p:nvSpPr>
        <p:spPr>
          <a:xfrm>
            <a:off x="414400" y="2571750"/>
            <a:ext cx="38223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Voorbeeld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lang="en" sz="1050">
                <a:solidFill>
                  <a:srgbClr val="D4D4D4"/>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extLst>
                  <a:ext uri="http://customooxmlschemas.google.com/">
                    <go:slidesCustomData xmlns:go="http://customooxmlschemas.google.com/" textRoundtripDataId="1"/>
                  </a:ext>
                </a:extLst>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(args[</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(args[</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317" name="Google Shape;317;p29"/>
          <p:cNvSpPr txBox="1"/>
          <p:nvPr>
            <p:ph idx="1" type="body"/>
          </p:nvPr>
        </p:nvSpPr>
        <p:spPr>
          <a:xfrm>
            <a:off x="4572000" y="2571750"/>
            <a:ext cx="4260300" cy="14430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Javac Voorbeeld.java</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&gt; java Voorbeeld 1 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a:t>
            </a:r>
            <a:endParaRPr sz="1300">
              <a:solidFill>
                <a:schemeClr val="lt1"/>
              </a:solidFill>
              <a:latin typeface="Roboto Mono"/>
              <a:ea typeface="Roboto Mono"/>
              <a:cs typeface="Roboto Mono"/>
              <a:sym typeface="Roboto Mono"/>
            </a:endParaRPr>
          </a:p>
        </p:txBody>
      </p:sp>
      <p:sp>
        <p:nvSpPr>
          <p:cNvPr id="318" name="Google Shape;31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76" name="Google Shape;76;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herkennen van de structuur van een .</a:t>
            </a:r>
            <a:r>
              <a:rPr lang="en">
                <a:latin typeface="Roboto Mono"/>
                <a:ea typeface="Roboto Mono"/>
                <a:cs typeface="Roboto Mono"/>
                <a:sym typeface="Roboto Mono"/>
              </a:rPr>
              <a:t>java </a:t>
            </a:r>
            <a:r>
              <a:rPr lang="en">
                <a:latin typeface="Poppins"/>
                <a:ea typeface="Poppins"/>
                <a:cs typeface="Poppins"/>
                <a:sym typeface="Poppins"/>
              </a:rPr>
              <a:t>klasse.</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uitvoeren van je eerste Java applicatie vanaf de command line.</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importeren van Java packages</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toepassen van de juiste </a:t>
            </a:r>
            <a:r>
              <a:rPr i="1" lang="en">
                <a:latin typeface="Poppins"/>
                <a:ea typeface="Poppins"/>
                <a:cs typeface="Poppins"/>
                <a:sym typeface="Poppins"/>
              </a:rPr>
              <a:t>access modifier</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Kennis maken met abstracte klasses</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Kennis maken met het </a:t>
            </a:r>
            <a:r>
              <a:rPr i="1" lang="en">
                <a:latin typeface="Poppins"/>
                <a:ea typeface="Poppins"/>
                <a:cs typeface="Poppins"/>
                <a:sym typeface="Poppins"/>
              </a:rPr>
              <a:t>static</a:t>
            </a:r>
            <a:r>
              <a:rPr lang="en">
                <a:latin typeface="Poppins"/>
                <a:ea typeface="Poppins"/>
                <a:cs typeface="Poppins"/>
                <a:sym typeface="Poppins"/>
              </a:rPr>
              <a:t> keyword</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Kennis over </a:t>
            </a:r>
            <a:r>
              <a:rPr i="1" lang="en">
                <a:latin typeface="Poppins"/>
                <a:ea typeface="Poppins"/>
                <a:cs typeface="Poppins"/>
                <a:sym typeface="Poppins"/>
              </a:rPr>
              <a:t>Java domain features </a:t>
            </a:r>
            <a:r>
              <a:rPr lang="en">
                <a:latin typeface="Poppins"/>
                <a:ea typeface="Poppins"/>
                <a:cs typeface="Poppins"/>
                <a:sym typeface="Poppins"/>
              </a:rPr>
              <a:t>en </a:t>
            </a:r>
            <a:r>
              <a:rPr i="1" lang="en">
                <a:latin typeface="Poppins"/>
                <a:ea typeface="Poppins"/>
                <a:cs typeface="Poppins"/>
                <a:sym typeface="Poppins"/>
              </a:rPr>
              <a:t>components</a:t>
            </a:r>
            <a:endParaRPr>
              <a:latin typeface="Poppins"/>
              <a:ea typeface="Poppins"/>
              <a:cs typeface="Poppins"/>
              <a:sym typeface="Poppins"/>
            </a:endParaRPr>
          </a:p>
        </p:txBody>
      </p:sp>
      <p:sp>
        <p:nvSpPr>
          <p:cNvPr id="77" name="Google Shape;7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5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5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5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5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5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500"/>
                                        <p:tgtEl>
                                          <p:spTgt spid="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Effect filter="fade" transition="in">
                                      <p:cBhvr>
                                        <p:cTn dur="500"/>
                                        <p:tgtEl>
                                          <p:spTgt spid="7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Poppins"/>
                <a:ea typeface="Poppins"/>
                <a:cs typeface="Poppins"/>
                <a:sym typeface="Poppins"/>
              </a:rPr>
              <a:t>Java access modifiers</a:t>
            </a:r>
            <a:endParaRPr>
              <a:latin typeface="Poppins"/>
              <a:ea typeface="Poppins"/>
              <a:cs typeface="Poppins"/>
              <a:sym typeface="Poppins"/>
            </a:endParaRPr>
          </a:p>
        </p:txBody>
      </p:sp>
      <p:sp>
        <p:nvSpPr>
          <p:cNvPr id="324" name="Google Shape;32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Access modifiers</a:t>
            </a:r>
            <a:endParaRPr sz="3480">
              <a:latin typeface="Poppins"/>
              <a:ea typeface="Poppins"/>
              <a:cs typeface="Poppins"/>
              <a:sym typeface="Poppins"/>
            </a:endParaRPr>
          </a:p>
        </p:txBody>
      </p:sp>
      <p:sp>
        <p:nvSpPr>
          <p:cNvPr id="330" name="Google Shape;330;p31"/>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Java kent verschillende </a:t>
            </a:r>
            <a:r>
              <a:rPr b="1" lang="en">
                <a:latin typeface="Poppins"/>
                <a:ea typeface="Poppins"/>
                <a:cs typeface="Poppins"/>
                <a:sym typeface="Poppins"/>
              </a:rPr>
              <a:t>access modifiers</a:t>
            </a:r>
            <a:r>
              <a:rPr lang="en">
                <a:latin typeface="Poppins"/>
                <a:ea typeface="Poppins"/>
                <a:cs typeface="Poppins"/>
                <a:sym typeface="Poppins"/>
              </a:rPr>
              <a:t>. Dit zijn een soort labels die je aan je variabelen en je methodes kan meegeven om aan te geven wie toegang heeft.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Denk nog maar eens terug aan het voorbeeld van de IT-organisatie. Alleen de mensen die zich bezighouden met geldzaken moeten toegang hebben tot het </a:t>
            </a:r>
            <a:r>
              <a:rPr i="1" lang="en">
                <a:latin typeface="Poppins"/>
                <a:ea typeface="Poppins"/>
                <a:cs typeface="Poppins"/>
                <a:sym typeface="Poppins"/>
              </a:rPr>
              <a:t>rekeningnummer</a:t>
            </a:r>
            <a:r>
              <a:rPr lang="en">
                <a:latin typeface="Poppins"/>
                <a:ea typeface="Poppins"/>
                <a:cs typeface="Poppins"/>
                <a:sym typeface="Poppins"/>
              </a:rPr>
              <a:t>. Een programmeur of schoonmaker niet.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Java heeft de volgende access modifiers: </a:t>
            </a:r>
            <a:r>
              <a:rPr i="1" lang="en">
                <a:latin typeface="Poppins"/>
                <a:ea typeface="Poppins"/>
                <a:cs typeface="Poppins"/>
                <a:sym typeface="Poppins"/>
              </a:rPr>
              <a:t>Public</a:t>
            </a:r>
            <a:r>
              <a:rPr lang="en">
                <a:latin typeface="Poppins"/>
                <a:ea typeface="Poppins"/>
                <a:cs typeface="Poppins"/>
                <a:sym typeface="Poppins"/>
              </a:rPr>
              <a:t>, </a:t>
            </a:r>
            <a:r>
              <a:rPr i="1" lang="en">
                <a:latin typeface="Poppins"/>
                <a:ea typeface="Poppins"/>
                <a:cs typeface="Poppins"/>
                <a:sym typeface="Poppins"/>
              </a:rPr>
              <a:t>Protected </a:t>
            </a:r>
            <a:r>
              <a:rPr lang="en">
                <a:latin typeface="Poppins"/>
                <a:ea typeface="Poppins"/>
                <a:cs typeface="Poppins"/>
                <a:sym typeface="Poppins"/>
              </a:rPr>
              <a:t>en </a:t>
            </a:r>
            <a:r>
              <a:rPr i="1" lang="en">
                <a:latin typeface="Poppins"/>
                <a:ea typeface="Poppins"/>
                <a:cs typeface="Poppins"/>
                <a:sym typeface="Poppins"/>
              </a:rPr>
              <a:t>Private.</a:t>
            </a:r>
            <a:br>
              <a:rPr lang="en">
                <a:latin typeface="Poppins"/>
                <a:ea typeface="Poppins"/>
                <a:cs typeface="Poppins"/>
                <a:sym typeface="Poppins"/>
              </a:rPr>
            </a:br>
            <a:r>
              <a:rPr lang="en">
                <a:latin typeface="Poppins"/>
                <a:ea typeface="Poppins"/>
                <a:cs typeface="Poppins"/>
                <a:sym typeface="Poppins"/>
              </a:rPr>
              <a:t>Deze staan op volgorde van minst restrictief naar meest restrictief.</a:t>
            </a:r>
            <a:endParaRPr>
              <a:latin typeface="Poppins"/>
              <a:ea typeface="Poppins"/>
              <a:cs typeface="Poppins"/>
              <a:sym typeface="Poppins"/>
            </a:endParaRPr>
          </a:p>
        </p:txBody>
      </p:sp>
      <p:pic>
        <p:nvPicPr>
          <p:cNvPr id="331" name="Google Shape;331;p31"/>
          <p:cNvPicPr preferRelativeResize="0"/>
          <p:nvPr/>
        </p:nvPicPr>
        <p:blipFill rotWithShape="1">
          <a:blip r:embed="rId3">
            <a:alphaModFix/>
          </a:blip>
          <a:srcRect b="0" l="0" r="0" t="0"/>
          <a:stretch/>
        </p:blipFill>
        <p:spPr>
          <a:xfrm>
            <a:off x="5081625" y="66775"/>
            <a:ext cx="3638550" cy="1143000"/>
          </a:xfrm>
          <a:prstGeom prst="rect">
            <a:avLst/>
          </a:prstGeom>
          <a:noFill/>
          <a:ln>
            <a:noFill/>
          </a:ln>
        </p:spPr>
      </p:pic>
      <p:sp>
        <p:nvSpPr>
          <p:cNvPr id="332" name="Google Shape;33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Access modifiers: public</a:t>
            </a:r>
            <a:endParaRPr sz="3480">
              <a:latin typeface="Poppins"/>
              <a:ea typeface="Poppins"/>
              <a:cs typeface="Poppins"/>
              <a:sym typeface="Poppins"/>
            </a:endParaRPr>
          </a:p>
        </p:txBody>
      </p:sp>
      <p:sp>
        <p:nvSpPr>
          <p:cNvPr id="338" name="Google Shape;338;p32"/>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7"/>
              <a:buNone/>
            </a:pPr>
            <a:r>
              <a:rPr lang="en">
                <a:latin typeface="Poppins"/>
                <a:ea typeface="Poppins"/>
                <a:cs typeface="Poppins"/>
                <a:sym typeface="Poppins"/>
              </a:rPr>
              <a:t>De </a:t>
            </a:r>
            <a:r>
              <a:rPr b="1" lang="en">
                <a:latin typeface="Poppins"/>
                <a:ea typeface="Poppins"/>
                <a:cs typeface="Poppins"/>
                <a:sym typeface="Poppins"/>
              </a:rPr>
              <a:t>public</a:t>
            </a:r>
            <a:r>
              <a:rPr lang="en">
                <a:latin typeface="Poppins"/>
                <a:ea typeface="Poppins"/>
                <a:cs typeface="Poppins"/>
                <a:sym typeface="Poppins"/>
              </a:rPr>
              <a:t> modifier is de minst restrictieve modifier. Methodes en variabelen met deze modifier kunnen door elk ander package of programma aangeroepen worden.</a:t>
            </a:r>
            <a:endParaRPr>
              <a:latin typeface="Poppins"/>
              <a:ea typeface="Poppins"/>
              <a:cs typeface="Poppins"/>
              <a:sym typeface="Poppins"/>
            </a:endParaRPr>
          </a:p>
          <a:p>
            <a:pPr indent="0" lvl="0" marL="0" rtl="0" algn="l">
              <a:lnSpc>
                <a:spcPct val="115000"/>
              </a:lnSpc>
              <a:spcBef>
                <a:spcPts val="1200"/>
              </a:spcBef>
              <a:spcAft>
                <a:spcPts val="0"/>
              </a:spcAft>
              <a:buSzPct val="108107"/>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7"/>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7"/>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7"/>
              <a:buNone/>
            </a:pPr>
            <a:r>
              <a:t/>
            </a:r>
            <a:endParaRPr>
              <a:latin typeface="Poppins"/>
              <a:ea typeface="Poppins"/>
              <a:cs typeface="Poppins"/>
              <a:sym typeface="Poppins"/>
            </a:endParaRPr>
          </a:p>
          <a:p>
            <a:pPr indent="0" lvl="0" marL="0" rtl="0" algn="l">
              <a:lnSpc>
                <a:spcPct val="115000"/>
              </a:lnSpc>
              <a:spcBef>
                <a:spcPts val="1200"/>
              </a:spcBef>
              <a:spcAft>
                <a:spcPts val="0"/>
              </a:spcAft>
              <a:buSzPct val="108107"/>
              <a:buNone/>
            </a:pPr>
            <a:r>
              <a:t/>
            </a:r>
            <a:endParaRPr>
              <a:latin typeface="Poppins"/>
              <a:ea typeface="Poppins"/>
              <a:cs typeface="Poppins"/>
              <a:sym typeface="Poppins"/>
            </a:endParaRPr>
          </a:p>
          <a:p>
            <a:pPr indent="0" lvl="0" marL="0" rtl="0" algn="l">
              <a:lnSpc>
                <a:spcPct val="115000"/>
              </a:lnSpc>
              <a:spcBef>
                <a:spcPts val="1200"/>
              </a:spcBef>
              <a:spcAft>
                <a:spcPts val="1200"/>
              </a:spcAft>
              <a:buSzPct val="108107"/>
              <a:buNone/>
            </a:pPr>
            <a:r>
              <a:rPr lang="en">
                <a:latin typeface="Poppins"/>
                <a:ea typeface="Poppins"/>
                <a:cs typeface="Poppins"/>
                <a:sym typeface="Poppins"/>
              </a:rPr>
              <a:t>De onderstaande code kan gewoon uitgevoerd worden, want de methoden en variabelen van de </a:t>
            </a:r>
            <a:r>
              <a:rPr i="1" lang="en">
                <a:latin typeface="Poppins"/>
                <a:ea typeface="Poppins"/>
                <a:cs typeface="Poppins"/>
                <a:sym typeface="Poppins"/>
              </a:rPr>
              <a:t>Boek</a:t>
            </a:r>
            <a:r>
              <a:rPr lang="en">
                <a:latin typeface="Poppins"/>
                <a:ea typeface="Poppins"/>
                <a:cs typeface="Poppins"/>
                <a:sym typeface="Poppins"/>
              </a:rPr>
              <a:t> klasse zijn zichtbaar voor de </a:t>
            </a:r>
            <a:r>
              <a:rPr i="1" lang="en">
                <a:latin typeface="Poppins"/>
                <a:ea typeface="Poppins"/>
                <a:cs typeface="Poppins"/>
                <a:sym typeface="Poppins"/>
              </a:rPr>
              <a:t>Huis</a:t>
            </a:r>
            <a:r>
              <a:rPr lang="en">
                <a:latin typeface="Poppins"/>
                <a:ea typeface="Poppins"/>
                <a:cs typeface="Poppins"/>
                <a:sym typeface="Poppins"/>
              </a:rPr>
              <a:t> klasse.</a:t>
            </a:r>
            <a:endParaRPr>
              <a:latin typeface="Poppins"/>
              <a:ea typeface="Poppins"/>
              <a:cs typeface="Poppins"/>
              <a:sym typeface="Poppins"/>
            </a:endParaRPr>
          </a:p>
        </p:txBody>
      </p:sp>
      <p:sp>
        <p:nvSpPr>
          <p:cNvPr id="339" name="Google Shape;339;p32"/>
          <p:cNvSpPr txBox="1"/>
          <p:nvPr/>
        </p:nvSpPr>
        <p:spPr>
          <a:xfrm>
            <a:off x="394900" y="2076900"/>
            <a:ext cx="30000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package</a:t>
            </a:r>
            <a:r>
              <a:rPr b="0" i="0" lang="en" sz="1050" u="none" cap="none" strike="noStrike">
                <a:solidFill>
                  <a:srgbClr val="D4D4D4"/>
                </a:solidFill>
                <a:highlight>
                  <a:srgbClr val="1E1E1E"/>
                </a:highlight>
                <a:latin typeface="Consolas"/>
                <a:ea typeface="Consolas"/>
                <a:cs typeface="Consolas"/>
                <a:sym typeface="Consolas"/>
              </a:rPr>
              <a:t> bibliotheek;</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Boek</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isbn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printBoek</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40" name="Google Shape;340;p32"/>
          <p:cNvSpPr txBox="1"/>
          <p:nvPr/>
        </p:nvSpPr>
        <p:spPr>
          <a:xfrm>
            <a:off x="3812525" y="1872125"/>
            <a:ext cx="2778900" cy="210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package</a:t>
            </a:r>
            <a:r>
              <a:rPr b="0" i="0" lang="en" sz="1050" u="none" cap="none" strike="noStrike">
                <a:solidFill>
                  <a:srgbClr val="D4D4D4"/>
                </a:solidFill>
                <a:highlight>
                  <a:srgbClr val="1E1E1E"/>
                </a:highlight>
                <a:latin typeface="Consolas"/>
                <a:ea typeface="Consolas"/>
                <a:cs typeface="Consolas"/>
                <a:sym typeface="Consolas"/>
              </a:rPr>
              <a:t> gebouw;</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import</a:t>
            </a:r>
            <a:r>
              <a:rPr b="0" i="0" lang="en" sz="1050" u="none" cap="none" strike="noStrike">
                <a:solidFill>
                  <a:srgbClr val="D4D4D4"/>
                </a:solidFill>
                <a:highlight>
                  <a:srgbClr val="1E1E1E"/>
                </a:highlight>
                <a:latin typeface="Consolas"/>
                <a:ea typeface="Consolas"/>
                <a:cs typeface="Consolas"/>
                <a:sym typeface="Consolas"/>
              </a:rPr>
              <a:t> bibliotheek.Boek;</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Huis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Huis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Boek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boek</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Boek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isbn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boek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isbn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boek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printBoek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41" name="Google Shape;34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Access modifiers: protected</a:t>
            </a:r>
            <a:endParaRPr sz="3480">
              <a:latin typeface="Poppins"/>
              <a:ea typeface="Poppins"/>
              <a:cs typeface="Poppins"/>
              <a:sym typeface="Poppins"/>
            </a:endParaRPr>
          </a:p>
        </p:txBody>
      </p:sp>
      <p:sp>
        <p:nvSpPr>
          <p:cNvPr id="347" name="Google Shape;347;p33"/>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Leden van de klasse gedefinieerd onder de </a:t>
            </a:r>
            <a:r>
              <a:rPr b="1" lang="en">
                <a:latin typeface="Poppins"/>
                <a:ea typeface="Poppins"/>
                <a:cs typeface="Poppins"/>
                <a:sym typeface="Poppins"/>
              </a:rPr>
              <a:t>protected</a:t>
            </a:r>
            <a:r>
              <a:rPr lang="en">
                <a:latin typeface="Poppins"/>
                <a:ea typeface="Poppins"/>
                <a:cs typeface="Poppins"/>
                <a:sym typeface="Poppins"/>
              </a:rPr>
              <a:t> modifier hebben toegang tot:</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Klasses en interfaces van dezelfde package.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Alle samengestelde klasses, ook al zijn ze gedefinieerd in andere packages.</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348" name="Google Shape;34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34"/>
          <p:cNvPicPr preferRelativeResize="0"/>
          <p:nvPr/>
        </p:nvPicPr>
        <p:blipFill rotWithShape="1">
          <a:blip r:embed="rId3">
            <a:alphaModFix/>
          </a:blip>
          <a:srcRect b="0" l="0" r="0" t="0"/>
          <a:stretch/>
        </p:blipFill>
        <p:spPr>
          <a:xfrm>
            <a:off x="2180900" y="152400"/>
            <a:ext cx="4782191" cy="4838701"/>
          </a:xfrm>
          <a:prstGeom prst="rect">
            <a:avLst/>
          </a:prstGeom>
          <a:noFill/>
          <a:ln>
            <a:noFill/>
          </a:ln>
        </p:spPr>
      </p:pic>
      <p:sp>
        <p:nvSpPr>
          <p:cNvPr id="354" name="Google Shape;35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Access modifiers: geen modifier</a:t>
            </a:r>
            <a:endParaRPr sz="3480">
              <a:latin typeface="Poppins"/>
              <a:ea typeface="Poppins"/>
              <a:cs typeface="Poppins"/>
              <a:sym typeface="Poppins"/>
            </a:endParaRPr>
          </a:p>
        </p:txBody>
      </p:sp>
      <p:sp>
        <p:nvSpPr>
          <p:cNvPr id="360" name="Google Shape;360;p35"/>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Leden van een klasse die gedefinieerd zijn </a:t>
            </a:r>
            <a:r>
              <a:rPr b="1" lang="en">
                <a:latin typeface="Poppins"/>
                <a:ea typeface="Poppins"/>
                <a:cs typeface="Poppins"/>
                <a:sym typeface="Poppins"/>
              </a:rPr>
              <a:t>zonder</a:t>
            </a:r>
            <a:r>
              <a:rPr lang="en">
                <a:latin typeface="Poppins"/>
                <a:ea typeface="Poppins"/>
                <a:cs typeface="Poppins"/>
                <a:sym typeface="Poppins"/>
              </a:rPr>
              <a:t> </a:t>
            </a:r>
            <a:r>
              <a:rPr b="1" lang="en">
                <a:latin typeface="Poppins"/>
                <a:ea typeface="Poppins"/>
                <a:cs typeface="Poppins"/>
                <a:sym typeface="Poppins"/>
              </a:rPr>
              <a:t>modifier </a:t>
            </a:r>
            <a:r>
              <a:rPr lang="en">
                <a:latin typeface="Poppins"/>
                <a:ea typeface="Poppins"/>
                <a:cs typeface="Poppins"/>
                <a:sym typeface="Poppins"/>
              </a:rPr>
              <a:t>hebben een zogenaamde </a:t>
            </a:r>
            <a:r>
              <a:rPr i="1" lang="en">
                <a:latin typeface="Poppins"/>
                <a:ea typeface="Poppins"/>
                <a:cs typeface="Poppins"/>
                <a:sym typeface="Poppins"/>
              </a:rPr>
              <a:t>package accessibility</a:t>
            </a:r>
            <a:r>
              <a:rPr lang="en">
                <a:latin typeface="Poppins"/>
                <a:ea typeface="Poppins"/>
                <a:cs typeface="Poppins"/>
                <a:sym typeface="Poppins"/>
              </a:rPr>
              <a:t>. Dit wilt zeggen dat alleen leden die onderdeel zijn van dezelfde package toegang hebben tot de variabelen of methodes van die klasse.</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Beschouw een package als je huis, klassen als kamers en dingen in kamers als variabelen met </a:t>
            </a:r>
            <a:r>
              <a:rPr i="1" lang="en">
                <a:latin typeface="Poppins"/>
                <a:ea typeface="Poppins"/>
                <a:cs typeface="Poppins"/>
                <a:sym typeface="Poppins"/>
              </a:rPr>
              <a:t>package accessibility</a:t>
            </a:r>
            <a:r>
              <a:rPr lang="en">
                <a:latin typeface="Poppins"/>
                <a:ea typeface="Poppins"/>
                <a:cs typeface="Poppins"/>
                <a:sym typeface="Poppins"/>
              </a:rPr>
              <a:t>. Deze dingen zijn niet beperkt tot één kamer - ze zijn toegankelijk in alle kamers in je huis.</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Maar ze zijn nog steeds privé voor je huis - je zou niet willen dat ze buiten je huis toegankelijk zijn. </a:t>
            </a:r>
            <a:endParaRPr>
              <a:latin typeface="Poppins"/>
              <a:ea typeface="Poppins"/>
              <a:cs typeface="Poppins"/>
              <a:sym typeface="Poppins"/>
            </a:endParaRPr>
          </a:p>
        </p:txBody>
      </p:sp>
      <p:sp>
        <p:nvSpPr>
          <p:cNvPr id="361" name="Google Shape;3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1000"/>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1000"/>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1000"/>
                                        <p:tgtEl>
                                          <p:spTgt spid="3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Access modifiers: private</a:t>
            </a:r>
            <a:endParaRPr sz="3480">
              <a:latin typeface="Poppins"/>
              <a:ea typeface="Poppins"/>
              <a:cs typeface="Poppins"/>
              <a:sym typeface="Poppins"/>
            </a:endParaRPr>
          </a:p>
        </p:txBody>
      </p:sp>
      <p:sp>
        <p:nvSpPr>
          <p:cNvPr id="367" name="Google Shape;367;p36"/>
          <p:cNvSpPr txBox="1"/>
          <p:nvPr>
            <p:ph idx="1" type="body"/>
          </p:nvPr>
        </p:nvSpPr>
        <p:spPr>
          <a:xfrm>
            <a:off x="311700" y="1209775"/>
            <a:ext cx="41772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De modifier voor </a:t>
            </a:r>
            <a:r>
              <a:rPr b="1" lang="en">
                <a:latin typeface="Poppins"/>
                <a:ea typeface="Poppins"/>
                <a:cs typeface="Poppins"/>
                <a:sym typeface="Poppins"/>
              </a:rPr>
              <a:t>privétoegang </a:t>
            </a:r>
            <a:r>
              <a:rPr lang="en">
                <a:latin typeface="Poppins"/>
                <a:ea typeface="Poppins"/>
                <a:cs typeface="Poppins"/>
                <a:sym typeface="Poppins"/>
              </a:rPr>
              <a:t>is de meest beperkende toegangsmodifier. De leden van een klasse die zijn gedefinieerd met behulp van de modifier voor privétoegang, zijn alleen voor henzelf toegankelijk.</a:t>
            </a:r>
            <a:endParaRPr>
              <a:latin typeface="Poppins"/>
              <a:ea typeface="Poppins"/>
              <a:cs typeface="Poppins"/>
              <a:sym typeface="Poppins"/>
            </a:endParaRPr>
          </a:p>
        </p:txBody>
      </p:sp>
      <p:sp>
        <p:nvSpPr>
          <p:cNvPr id="368" name="Google Shape;368;p36"/>
          <p:cNvSpPr txBox="1"/>
          <p:nvPr/>
        </p:nvSpPr>
        <p:spPr>
          <a:xfrm>
            <a:off x="4602925" y="1299100"/>
            <a:ext cx="4437300" cy="3197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40</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bericht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"Hello java"</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lang="en" sz="1050">
                <a:solidFill>
                  <a:srgbClr val="D4D4D4"/>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obj</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obj</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//Compile Time Error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obj</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bericht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//Compile Time Error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
        <p:nvSpPr>
          <p:cNvPr id="369" name="Google Shape;36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Poppins"/>
                <a:ea typeface="Poppins"/>
                <a:cs typeface="Poppins"/>
                <a:sym typeface="Poppins"/>
              </a:rPr>
              <a:t>Java nonaccess modifiers</a:t>
            </a:r>
            <a:endParaRPr>
              <a:latin typeface="Poppins"/>
              <a:ea typeface="Poppins"/>
              <a:cs typeface="Poppins"/>
              <a:sym typeface="Poppins"/>
            </a:endParaRPr>
          </a:p>
        </p:txBody>
      </p:sp>
      <p:sp>
        <p:nvSpPr>
          <p:cNvPr id="375" name="Google Shape;37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Nonaccess modifiers</a:t>
            </a:r>
            <a:endParaRPr sz="3480">
              <a:latin typeface="Poppins"/>
              <a:ea typeface="Poppins"/>
              <a:cs typeface="Poppins"/>
              <a:sym typeface="Poppins"/>
            </a:endParaRPr>
          </a:p>
        </p:txBody>
      </p:sp>
      <p:sp>
        <p:nvSpPr>
          <p:cNvPr id="381" name="Google Shape;381;p38"/>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i="1" lang="en">
                <a:latin typeface="Poppins"/>
                <a:ea typeface="Poppins"/>
                <a:cs typeface="Poppins"/>
                <a:sym typeface="Poppins"/>
              </a:rPr>
              <a:t>Access modifiers </a:t>
            </a:r>
            <a:r>
              <a:rPr lang="en">
                <a:latin typeface="Poppins"/>
                <a:ea typeface="Poppins"/>
                <a:cs typeface="Poppins"/>
                <a:sym typeface="Poppins"/>
              </a:rPr>
              <a:t>bepalen de toegankelijkheid van je klasse en zijn leden buiten de klasse en het pakket. </a:t>
            </a:r>
            <a:r>
              <a:rPr b="1" lang="en">
                <a:latin typeface="Poppins"/>
                <a:ea typeface="Poppins"/>
                <a:cs typeface="Poppins"/>
                <a:sym typeface="Poppins"/>
              </a:rPr>
              <a:t>Nonaccess-modifiers</a:t>
            </a:r>
            <a:r>
              <a:rPr lang="en">
                <a:latin typeface="Poppins"/>
                <a:ea typeface="Poppins"/>
                <a:cs typeface="Poppins"/>
                <a:sym typeface="Poppins"/>
              </a:rPr>
              <a:t> veranderen het standaardgedrag van een Java-klasse en zijn leden.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voorbeeld hiervan is het keyword </a:t>
            </a:r>
            <a:r>
              <a:rPr b="1" lang="en">
                <a:latin typeface="Poppins"/>
                <a:ea typeface="Poppins"/>
                <a:cs typeface="Poppins"/>
                <a:sym typeface="Poppins"/>
              </a:rPr>
              <a:t>abstract</a:t>
            </a:r>
            <a:r>
              <a:rPr lang="en">
                <a:latin typeface="Poppins"/>
                <a:ea typeface="Poppins"/>
                <a:cs typeface="Poppins"/>
                <a:sym typeface="Poppins"/>
              </a:rPr>
              <a:t>. Als je deze toevoegt aan je klasse, kan deze niet meer worden geïnstantieerd. Dat is de magie van de nonaccess-modifiers.</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Naast </a:t>
            </a:r>
            <a:r>
              <a:rPr b="1" lang="en">
                <a:latin typeface="Poppins"/>
                <a:ea typeface="Poppins"/>
                <a:cs typeface="Poppins"/>
                <a:sym typeface="Poppins"/>
              </a:rPr>
              <a:t>abstract</a:t>
            </a:r>
            <a:r>
              <a:rPr lang="en">
                <a:latin typeface="Poppins"/>
                <a:ea typeface="Poppins"/>
                <a:cs typeface="Poppins"/>
                <a:sym typeface="Poppins"/>
              </a:rPr>
              <a:t> behandelen we ook nog de </a:t>
            </a:r>
            <a:r>
              <a:rPr b="1" lang="en">
                <a:latin typeface="Poppins"/>
                <a:ea typeface="Poppins"/>
                <a:cs typeface="Poppins"/>
                <a:sym typeface="Poppins"/>
              </a:rPr>
              <a:t>final</a:t>
            </a:r>
            <a:r>
              <a:rPr lang="en">
                <a:latin typeface="Poppins"/>
                <a:ea typeface="Poppins"/>
                <a:cs typeface="Poppins"/>
                <a:sym typeface="Poppins"/>
              </a:rPr>
              <a:t> en </a:t>
            </a:r>
            <a:r>
              <a:rPr b="1" lang="en">
                <a:latin typeface="Poppins"/>
                <a:ea typeface="Poppins"/>
                <a:cs typeface="Poppins"/>
                <a:sym typeface="Poppins"/>
              </a:rPr>
              <a:t>static</a:t>
            </a:r>
            <a:r>
              <a:rPr lang="en">
                <a:latin typeface="Poppins"/>
                <a:ea typeface="Poppins"/>
                <a:cs typeface="Poppins"/>
                <a:sym typeface="Poppins"/>
              </a:rPr>
              <a:t> keywords.</a:t>
            </a:r>
            <a:endParaRPr>
              <a:latin typeface="Poppins"/>
              <a:ea typeface="Poppins"/>
              <a:cs typeface="Poppins"/>
              <a:sym typeface="Poppins"/>
            </a:endParaRPr>
          </a:p>
        </p:txBody>
      </p:sp>
      <p:sp>
        <p:nvSpPr>
          <p:cNvPr id="382" name="Google Shape;38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0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10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1000"/>
                                        <p:tgtEl>
                                          <p:spTgt spid="38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Nonaccess modifiers: Abstract class</a:t>
            </a:r>
            <a:endParaRPr sz="3480">
              <a:latin typeface="Poppins"/>
              <a:ea typeface="Poppins"/>
              <a:cs typeface="Poppins"/>
              <a:sym typeface="Poppins"/>
            </a:endParaRPr>
          </a:p>
        </p:txBody>
      </p:sp>
      <p:sp>
        <p:nvSpPr>
          <p:cNvPr id="388" name="Google Shape;388;p39"/>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rPr lang="en">
                <a:latin typeface="Poppins"/>
                <a:ea typeface="Poppins"/>
                <a:cs typeface="Poppins"/>
                <a:sym typeface="Poppins"/>
              </a:rPr>
              <a:t>Als we nu een nieuw object willen instantiëren van de Persoon klasse, krijgen we een error. </a:t>
            </a:r>
            <a:endParaRPr>
              <a:latin typeface="Poppins"/>
              <a:ea typeface="Poppins"/>
              <a:cs typeface="Poppins"/>
              <a:sym typeface="Poppins"/>
            </a:endParaRPr>
          </a:p>
          <a:p>
            <a:pPr indent="0" lvl="0" marL="0" rtl="0" algn="l">
              <a:lnSpc>
                <a:spcPct val="115000"/>
              </a:lnSpc>
              <a:spcBef>
                <a:spcPts val="1200"/>
              </a:spcBef>
              <a:spcAft>
                <a:spcPts val="1200"/>
              </a:spcAft>
              <a:buSzPct val="117647"/>
              <a:buNone/>
            </a:pPr>
            <a:r>
              <a:rPr lang="en">
                <a:latin typeface="Poppins"/>
                <a:ea typeface="Poppins"/>
                <a:cs typeface="Poppins"/>
                <a:sym typeface="Poppins"/>
              </a:rPr>
              <a:t>Je kan een abstracte klasse daarom het beste zien als een blauwdruk. In verdere hoofdstukken behandelen we dit verder.</a:t>
            </a:r>
            <a:endParaRPr>
              <a:latin typeface="Poppins"/>
              <a:ea typeface="Poppins"/>
              <a:cs typeface="Poppins"/>
              <a:sym typeface="Poppins"/>
            </a:endParaRPr>
          </a:p>
        </p:txBody>
      </p:sp>
      <p:sp>
        <p:nvSpPr>
          <p:cNvPr id="389" name="Google Shape;389;p39"/>
          <p:cNvSpPr txBox="1"/>
          <p:nvPr/>
        </p:nvSpPr>
        <p:spPr>
          <a:xfrm>
            <a:off x="404675" y="2540050"/>
            <a:ext cx="3000000" cy="926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569CD6"/>
                </a:solidFill>
                <a:highlight>
                  <a:srgbClr val="1E1E1E"/>
                </a:highlight>
                <a:latin typeface="Consolas"/>
                <a:ea typeface="Consolas"/>
                <a:cs typeface="Consolas"/>
                <a:sym typeface="Consolas"/>
              </a:rPr>
              <a:t>abstract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class</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Persoon</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private</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String</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naam</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printNaam</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390" name="Google Shape;390;p39"/>
          <p:cNvSpPr txBox="1"/>
          <p:nvPr/>
        </p:nvSpPr>
        <p:spPr>
          <a:xfrm>
            <a:off x="3500525" y="2540050"/>
            <a:ext cx="3000000" cy="926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569CD6"/>
                </a:solidFill>
                <a:highlight>
                  <a:srgbClr val="1E1E1E"/>
                </a:highlight>
                <a:latin typeface="Consolas"/>
                <a:ea typeface="Consolas"/>
                <a:cs typeface="Consolas"/>
                <a:sym typeface="Consolas"/>
              </a:rPr>
              <a:t>class</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Universiteit</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Persoon</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p</a:t>
            </a:r>
            <a:r>
              <a:rPr b="0" i="0" lang="en" sz="950" u="none" cap="none" strike="noStrike">
                <a:solidFill>
                  <a:srgbClr val="D4D4D4"/>
                </a:solidFill>
                <a:highlight>
                  <a:srgbClr val="1E1E1E"/>
                </a:highlight>
                <a:latin typeface="Consolas"/>
                <a:ea typeface="Consolas"/>
                <a:cs typeface="Consolas"/>
                <a:sym typeface="Consolas"/>
              </a:rPr>
              <a:t> = </a:t>
            </a:r>
            <a:r>
              <a:rPr b="0" i="0" lang="en" sz="950" u="none" cap="none" strike="noStrike">
                <a:solidFill>
                  <a:srgbClr val="C586C0"/>
                </a:solidFill>
                <a:highlight>
                  <a:srgbClr val="1E1E1E"/>
                </a:highlight>
                <a:latin typeface="Consolas"/>
                <a:ea typeface="Consolas"/>
                <a:cs typeface="Consolas"/>
                <a:sym typeface="Consolas"/>
              </a:rPr>
              <a:t>new</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Persoon</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t/>
            </a:r>
            <a:endParaRPr b="0" i="0" sz="950" u="none" cap="none" strike="noStrike">
              <a:solidFill>
                <a:srgbClr val="D4D4D4"/>
              </a:solidFill>
              <a:highlight>
                <a:srgbClr val="1E1E1E"/>
              </a:highlight>
              <a:latin typeface="Consolas"/>
              <a:ea typeface="Consolas"/>
              <a:cs typeface="Consolas"/>
              <a:sym typeface="Consolas"/>
            </a:endParaRPr>
          </a:p>
        </p:txBody>
      </p:sp>
      <p:sp>
        <p:nvSpPr>
          <p:cNvPr id="391" name="Google Shape;391;p39"/>
          <p:cNvSpPr txBox="1"/>
          <p:nvPr/>
        </p:nvSpPr>
        <p:spPr>
          <a:xfrm>
            <a:off x="311700" y="1035650"/>
            <a:ext cx="8916000" cy="157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Wanneer het </a:t>
            </a:r>
            <a:r>
              <a:rPr b="1" i="0" lang="en" sz="1800" u="none" cap="none" strike="noStrike">
                <a:solidFill>
                  <a:schemeClr val="dk1"/>
                </a:solidFill>
                <a:latin typeface="Poppins"/>
                <a:ea typeface="Poppins"/>
                <a:cs typeface="Poppins"/>
                <a:sym typeface="Poppins"/>
              </a:rPr>
              <a:t>abstract </a:t>
            </a:r>
            <a:r>
              <a:rPr b="0" i="0" lang="en" sz="1800" u="none" cap="none" strike="noStrike">
                <a:solidFill>
                  <a:schemeClr val="dk1"/>
                </a:solidFill>
                <a:latin typeface="Poppins"/>
                <a:ea typeface="Poppins"/>
                <a:cs typeface="Poppins"/>
                <a:sym typeface="Poppins"/>
              </a:rPr>
              <a:t>keyword is toegevoegd aan de definitie van een klasse, interface of methode, verandert de abstracte modifier zijn standaardgedrag.</a:t>
            </a:r>
            <a:endParaRPr b="0" i="0" sz="1800" u="none" cap="none" strike="noStrike">
              <a:solidFill>
                <a:schemeClr val="dk1"/>
              </a:solidFill>
              <a:latin typeface="Poppins"/>
              <a:ea typeface="Poppins"/>
              <a:cs typeface="Poppins"/>
              <a:sym typeface="Poppins"/>
            </a:endParaRPr>
          </a:p>
          <a:p>
            <a:pPr indent="0" lvl="0" marL="0" marR="0" rtl="0" algn="l">
              <a:lnSpc>
                <a:spcPct val="115000"/>
              </a:lnSpc>
              <a:spcBef>
                <a:spcPts val="1200"/>
              </a:spcBef>
              <a:spcAft>
                <a:spcPts val="120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De volgende code is een geldig voorbeeld van een abstracte klasse:</a:t>
            </a:r>
            <a:endParaRPr b="0" i="0" sz="1400" u="none" cap="none" strike="noStrike">
              <a:solidFill>
                <a:srgbClr val="000000"/>
              </a:solidFill>
              <a:latin typeface="Arial"/>
              <a:ea typeface="Arial"/>
              <a:cs typeface="Arial"/>
              <a:sym typeface="Arial"/>
            </a:endParaRPr>
          </a:p>
        </p:txBody>
      </p:sp>
      <p:sp>
        <p:nvSpPr>
          <p:cNvPr id="392" name="Google Shape;39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0"/>
                                        <p:tgtEl>
                                          <p:spTgt spid="3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Effect filter="fade" transition="in">
                                      <p:cBhvr>
                                        <p:cTn dur="1000"/>
                                        <p:tgtEl>
                                          <p:spTgt spid="3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1000"/>
                                        <p:tgtEl>
                                          <p:spTgt spid="3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Effect filter="fade" transition="in">
                                      <p:cBhvr>
                                        <p:cTn dur="1000"/>
                                        <p:tgtEl>
                                          <p:spTgt spid="3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Effect filter="fade" transition="in">
                                      <p:cBhvr>
                                        <p:cTn dur="1000"/>
                                        <p:tgtEl>
                                          <p:spTgt spid="3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animEffect filter="fade" transition="in">
                                      <p:cBhvr>
                                        <p:cTn dur="1000"/>
                                        <p:tgtEl>
                                          <p:spTgt spid="3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animEffect filter="fade" transition="in">
                                      <p:cBhvr>
                                        <p:cTn dur="1000"/>
                                        <p:tgtEl>
                                          <p:spTgt spid="3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animEffect filter="fade" transition="in">
                                      <p:cBhvr>
                                        <p:cTn dur="1000"/>
                                        <p:tgtEl>
                                          <p:spTgt spid="3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animEffect filter="fade" transition="in">
                                      <p:cBhvr>
                                        <p:cTn dur="1000"/>
                                        <p:tgtEl>
                                          <p:spTgt spid="3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7" st="7"/>
                                            </p:txEl>
                                          </p:spTgt>
                                        </p:tgtEl>
                                        <p:attrNameLst>
                                          <p:attrName>style.visibility</p:attrName>
                                        </p:attrNameLst>
                                      </p:cBhvr>
                                      <p:to>
                                        <p:strVal val="visible"/>
                                      </p:to>
                                    </p:set>
                                    <p:animEffect filter="fade" transition="in">
                                      <p:cBhvr>
                                        <p:cTn dur="1000"/>
                                        <p:tgtEl>
                                          <p:spTgt spid="3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Eigenschappen van Java</a:t>
            </a:r>
            <a:endParaRPr sz="3480">
              <a:latin typeface="Poppins"/>
              <a:ea typeface="Poppins"/>
              <a:cs typeface="Poppins"/>
              <a:sym typeface="Poppins"/>
            </a:endParaRPr>
          </a:p>
        </p:txBody>
      </p:sp>
      <p:sp>
        <p:nvSpPr>
          <p:cNvPr id="83" name="Google Shape;83;p4"/>
          <p:cNvSpPr txBox="1"/>
          <p:nvPr>
            <p:ph idx="1" type="body"/>
          </p:nvPr>
        </p:nvSpPr>
        <p:spPr>
          <a:xfrm>
            <a:off x="311700" y="1209775"/>
            <a:ext cx="8288400" cy="36120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Platform onafhankelijkheid</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Java werkt met de visie: Write Once, Run Anywhere (WORA)</a:t>
            </a: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Object georiënteerd</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Java emuleert real-life objectdefinitie en gedrag. In het echte leven zijn toestand en gedrag aan een object gebonden.</a:t>
            </a: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Abstractie</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Met Java kun je objecten abstraheren en alleen de vereiste eigenschappen en gedragingen in uw code opnemen.</a:t>
            </a: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Encapsulatie</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De status of de velden van een klasse zijn beschermd tegen ongewenste toegang en manipulatie. Je kunt het toegangsniveau en de wijzigingen aan uw objecten beheren.</a:t>
            </a: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overerving</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Java stelt zijn klassen in staat om andere klassen te erven en interfaces te implementeren. Dit voorkomt dat je gemeenschappelijke code opnieuw moet definiëren.</a:t>
            </a: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Polymorfisme</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De letterlijke betekenis van polymorfisme is 'vele vormen'. Java stelt instanties van zijn klassen in staat om meerdere gedragingen te vertonen voor dezelfde methodeaanroepen</a:t>
            </a: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Type safety</a:t>
            </a:r>
            <a:endParaRPr>
              <a:latin typeface="Poppins"/>
              <a:ea typeface="Poppins"/>
              <a:cs typeface="Poppins"/>
              <a:sym typeface="Poppins"/>
            </a:endParaRPr>
          </a:p>
          <a:p>
            <a:pPr indent="-297497"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Je moet een variabele met zijn gegevenstype declareren </a:t>
            </a:r>
            <a:r>
              <a:rPr i="1" lang="en">
                <a:latin typeface="Poppins"/>
                <a:ea typeface="Poppins"/>
                <a:cs typeface="Poppins"/>
                <a:sym typeface="Poppins"/>
              </a:rPr>
              <a:t>voordat </a:t>
            </a:r>
            <a:r>
              <a:rPr lang="en">
                <a:latin typeface="Poppins"/>
                <a:ea typeface="Poppins"/>
                <a:cs typeface="Poppins"/>
                <a:sym typeface="Poppins"/>
              </a:rPr>
              <a:t>je deze kunt gebruiken.</a:t>
            </a:r>
            <a:endParaRPr>
              <a:latin typeface="Poppins"/>
              <a:ea typeface="Poppins"/>
              <a:cs typeface="Poppins"/>
              <a:sym typeface="Poppins"/>
            </a:endParaRPr>
          </a:p>
        </p:txBody>
      </p:sp>
      <p:sp>
        <p:nvSpPr>
          <p:cNvPr id="84" name="Google Shape;8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1000"/>
                                        <p:tgtEl>
                                          <p:spTgt spid="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1000"/>
                                        <p:tgtEl>
                                          <p:spTgt spid="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Effect filter="fade" transition="in">
                                      <p:cBhvr>
                                        <p:cTn dur="1000"/>
                                        <p:tgtEl>
                                          <p:spTgt spid="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Effect filter="fade" transition="in">
                                      <p:cBhvr>
                                        <p:cTn dur="1000"/>
                                        <p:tgtEl>
                                          <p:spTgt spid="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9" st="9"/>
                                            </p:txEl>
                                          </p:spTgt>
                                        </p:tgtEl>
                                        <p:attrNameLst>
                                          <p:attrName>style.visibility</p:attrName>
                                        </p:attrNameLst>
                                      </p:cBhvr>
                                      <p:to>
                                        <p:strVal val="visible"/>
                                      </p:to>
                                    </p:set>
                                    <p:animEffect filter="fade" transition="in">
                                      <p:cBhvr>
                                        <p:cTn dur="1000"/>
                                        <p:tgtEl>
                                          <p:spTgt spid="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0" st="10"/>
                                            </p:txEl>
                                          </p:spTgt>
                                        </p:tgtEl>
                                        <p:attrNameLst>
                                          <p:attrName>style.visibility</p:attrName>
                                        </p:attrNameLst>
                                      </p:cBhvr>
                                      <p:to>
                                        <p:strVal val="visible"/>
                                      </p:to>
                                    </p:set>
                                    <p:animEffect filter="fade" transition="in">
                                      <p:cBhvr>
                                        <p:cTn dur="1000"/>
                                        <p:tgtEl>
                                          <p:spTgt spid="8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1" st="11"/>
                                            </p:txEl>
                                          </p:spTgt>
                                        </p:tgtEl>
                                        <p:attrNameLst>
                                          <p:attrName>style.visibility</p:attrName>
                                        </p:attrNameLst>
                                      </p:cBhvr>
                                      <p:to>
                                        <p:strVal val="visible"/>
                                      </p:to>
                                    </p:set>
                                    <p:animEffect filter="fade" transition="in">
                                      <p:cBhvr>
                                        <p:cTn dur="1000"/>
                                        <p:tgtEl>
                                          <p:spTgt spid="8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2" st="12"/>
                                            </p:txEl>
                                          </p:spTgt>
                                        </p:tgtEl>
                                        <p:attrNameLst>
                                          <p:attrName>style.visibility</p:attrName>
                                        </p:attrNameLst>
                                      </p:cBhvr>
                                      <p:to>
                                        <p:strVal val="visible"/>
                                      </p:to>
                                    </p:set>
                                    <p:animEffect filter="fade" transition="in">
                                      <p:cBhvr>
                                        <p:cTn dur="1000"/>
                                        <p:tgtEl>
                                          <p:spTgt spid="8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3" st="13"/>
                                            </p:txEl>
                                          </p:spTgt>
                                        </p:tgtEl>
                                        <p:attrNameLst>
                                          <p:attrName>style.visibility</p:attrName>
                                        </p:attrNameLst>
                                      </p:cBhvr>
                                      <p:to>
                                        <p:strVal val="visible"/>
                                      </p:to>
                                    </p:set>
                                    <p:animEffect filter="fade" transition="in">
                                      <p:cBhvr>
                                        <p:cTn dur="1000"/>
                                        <p:tgtEl>
                                          <p:spTgt spid="83">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Nonaccess modifiers: Abstract interface</a:t>
            </a:r>
            <a:endParaRPr sz="3280">
              <a:latin typeface="Poppins"/>
              <a:ea typeface="Poppins"/>
              <a:cs typeface="Poppins"/>
              <a:sym typeface="Poppins"/>
            </a:endParaRPr>
          </a:p>
        </p:txBody>
      </p:sp>
      <p:sp>
        <p:nvSpPr>
          <p:cNvPr id="398" name="Google Shape;398;p40"/>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61109"/>
              <a:buFont typeface="Arial"/>
              <a:buNone/>
            </a:pPr>
            <a:r>
              <a:rPr lang="en">
                <a:latin typeface="Poppins"/>
                <a:ea typeface="Poppins"/>
                <a:cs typeface="Poppins"/>
                <a:sym typeface="Poppins"/>
              </a:rPr>
              <a:t>Voor modulaire software is het vaak fijn bepaalde garanties over een object te hebben.</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Bijvoorbeeld: “Object A heeft een click-methode die aangeroepen kan worden zodra iemand klikt op [..].”</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09"/>
              <a:buFont typeface="Arial"/>
              <a:buNone/>
            </a:pPr>
            <a:r>
              <a:rPr lang="en">
                <a:latin typeface="Poppins"/>
                <a:ea typeface="Poppins"/>
                <a:cs typeface="Poppins"/>
                <a:sym typeface="Poppins"/>
              </a:rPr>
              <a:t>Een garantie dat een gegeven object of klasse bepaalde methoden en constanten bevat, kan in veel programmeertalen worden gegeven met behulp van een </a:t>
            </a:r>
            <a:r>
              <a:rPr b="1" lang="en">
                <a:latin typeface="Poppins"/>
                <a:ea typeface="Poppins"/>
                <a:cs typeface="Poppins"/>
                <a:sym typeface="Poppins"/>
              </a:rPr>
              <a:t>interface</a:t>
            </a:r>
            <a:r>
              <a:rPr lang="en">
                <a:latin typeface="Poppins"/>
                <a:ea typeface="Poppins"/>
                <a:cs typeface="Poppins"/>
                <a:sym typeface="Poppins"/>
              </a:rPr>
              <a:t>.</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09"/>
              <a:buFont typeface="Arial"/>
              <a:buNone/>
            </a:pPr>
            <a:r>
              <a:rPr lang="en">
                <a:latin typeface="Poppins"/>
                <a:ea typeface="Poppins"/>
                <a:cs typeface="Poppins"/>
                <a:sym typeface="Poppins"/>
              </a:rPr>
              <a:t>Een interface is een soort van contract waar een klasse zich aan moet houden en bevat een lijst van methoden en constanten die een klasse moet implementeren.</a:t>
            </a:r>
            <a:endParaRPr>
              <a:latin typeface="Poppins"/>
              <a:ea typeface="Poppins"/>
              <a:cs typeface="Poppins"/>
              <a:sym typeface="Poppins"/>
            </a:endParaRPr>
          </a:p>
          <a:p>
            <a:pPr indent="0" lvl="0" marL="0" rtl="0" algn="l">
              <a:lnSpc>
                <a:spcPct val="115000"/>
              </a:lnSpc>
              <a:spcBef>
                <a:spcPts val="1200"/>
              </a:spcBef>
              <a:spcAft>
                <a:spcPts val="1200"/>
              </a:spcAft>
              <a:buSzPct val="108107"/>
              <a:buNone/>
            </a:pPr>
            <a:r>
              <a:rPr lang="en">
                <a:latin typeface="Poppins"/>
                <a:ea typeface="Poppins"/>
                <a:cs typeface="Poppins"/>
                <a:sym typeface="Poppins"/>
              </a:rPr>
              <a:t>Interfaces zijn per definitie ook abstract.</a:t>
            </a:r>
            <a:endParaRPr>
              <a:latin typeface="Poppins"/>
              <a:ea typeface="Poppins"/>
              <a:cs typeface="Poppins"/>
              <a:sym typeface="Poppins"/>
            </a:endParaRPr>
          </a:p>
        </p:txBody>
      </p:sp>
      <p:sp>
        <p:nvSpPr>
          <p:cNvPr id="399" name="Google Shape;39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0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0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1000"/>
                                        <p:tgtEl>
                                          <p:spTgt spid="3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animEffect filter="fade" transition="in">
                                      <p:cBhvr>
                                        <p:cTn dur="1000"/>
                                        <p:tgtEl>
                                          <p:spTgt spid="3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Nonaccess modifiers: Abstract method</a:t>
            </a:r>
            <a:endParaRPr sz="3280">
              <a:latin typeface="Poppins"/>
              <a:ea typeface="Poppins"/>
              <a:cs typeface="Poppins"/>
              <a:sym typeface="Poppins"/>
            </a:endParaRPr>
          </a:p>
        </p:txBody>
      </p:sp>
      <p:sp>
        <p:nvSpPr>
          <p:cNvPr id="405" name="Google Shape;405;p41"/>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Ten slotte hebben we nog </a:t>
            </a:r>
            <a:r>
              <a:rPr b="1" lang="en">
                <a:latin typeface="Poppins"/>
                <a:ea typeface="Poppins"/>
                <a:cs typeface="Poppins"/>
                <a:sym typeface="Poppins"/>
              </a:rPr>
              <a:t>abstract methods</a:t>
            </a:r>
            <a:r>
              <a:rPr lang="en">
                <a:latin typeface="Poppins"/>
                <a:ea typeface="Poppins"/>
                <a:cs typeface="Poppins"/>
                <a:sym typeface="Poppins"/>
              </a:rPr>
              <a:t>. De kenmerken van zo een methode zijn vergelijkbaar aan die van een </a:t>
            </a:r>
            <a:r>
              <a:rPr i="1" lang="en">
                <a:latin typeface="Poppins"/>
                <a:ea typeface="Poppins"/>
                <a:cs typeface="Poppins"/>
                <a:sym typeface="Poppins"/>
              </a:rPr>
              <a:t>abtracte klasse.</a:t>
            </a:r>
            <a:r>
              <a:rPr lang="en">
                <a:latin typeface="Poppins"/>
                <a:ea typeface="Poppins"/>
                <a:cs typeface="Poppins"/>
                <a:sym typeface="Poppins"/>
              </a:rPr>
              <a:t>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Abstracte methodes hebben geen </a:t>
            </a:r>
            <a:r>
              <a:rPr i="1" lang="en">
                <a:latin typeface="Poppins"/>
                <a:ea typeface="Poppins"/>
                <a:cs typeface="Poppins"/>
                <a:sym typeface="Poppins"/>
              </a:rPr>
              <a:t>body</a:t>
            </a:r>
            <a:r>
              <a:rPr lang="en">
                <a:latin typeface="Poppins"/>
                <a:ea typeface="Poppins"/>
                <a:cs typeface="Poppins"/>
                <a:sym typeface="Poppins"/>
              </a:rPr>
              <a:t> dat wilt zeggen dat er geen inhoud is tussen de { en de }.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Een abstracte methode kan gebruikt worden als je wel wilt verplichten dat een object gebruikt maakt van de methode, maar het je niet interesseert wat er specifiek in de methode staat.</a:t>
            </a:r>
            <a:endParaRPr>
              <a:latin typeface="Poppins"/>
              <a:ea typeface="Poppins"/>
              <a:cs typeface="Poppins"/>
              <a:sym typeface="Poppins"/>
            </a:endParaRPr>
          </a:p>
        </p:txBody>
      </p:sp>
      <p:sp>
        <p:nvSpPr>
          <p:cNvPr id="406" name="Google Shape;4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0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000"/>
                                        <p:tgtEl>
                                          <p:spTgt spid="4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Nonaccess modifiers: Final variable</a:t>
            </a:r>
            <a:endParaRPr sz="3280">
              <a:latin typeface="Poppins"/>
              <a:ea typeface="Poppins"/>
              <a:cs typeface="Poppins"/>
              <a:sym typeface="Poppins"/>
            </a:endParaRPr>
          </a:p>
        </p:txBody>
      </p:sp>
      <p:sp>
        <p:nvSpPr>
          <p:cNvPr id="412" name="Google Shape;412;p42"/>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Men gebruikt het </a:t>
            </a:r>
            <a:r>
              <a:rPr b="1" lang="en">
                <a:latin typeface="Poppins"/>
                <a:ea typeface="Poppins"/>
                <a:cs typeface="Poppins"/>
                <a:sym typeface="Poppins"/>
              </a:rPr>
              <a:t>final</a:t>
            </a:r>
            <a:r>
              <a:rPr lang="en">
                <a:latin typeface="Poppins"/>
                <a:ea typeface="Poppins"/>
                <a:cs typeface="Poppins"/>
                <a:sym typeface="Poppins"/>
              </a:rPr>
              <a:t> keyword bij een variabel wanneer men wilt dat de waarde niet overschreven kan worden.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a:latin typeface="Poppins"/>
                <a:ea typeface="Poppins"/>
                <a:cs typeface="Poppins"/>
                <a:sym typeface="Poppins"/>
              </a:rPr>
              <a:t>Dit kan erg handig zijn wanneer je te maken hebt met constante variabelen in je programma.</a:t>
            </a:r>
            <a:endParaRPr>
              <a:latin typeface="Poppins"/>
              <a:ea typeface="Poppins"/>
              <a:cs typeface="Poppins"/>
              <a:sym typeface="Poppins"/>
            </a:endParaRPr>
          </a:p>
        </p:txBody>
      </p:sp>
      <p:sp>
        <p:nvSpPr>
          <p:cNvPr id="413" name="Google Shape;413;p42"/>
          <p:cNvSpPr txBox="1"/>
          <p:nvPr/>
        </p:nvSpPr>
        <p:spPr>
          <a:xfrm>
            <a:off x="394925" y="2018400"/>
            <a:ext cx="300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final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MAX_AGE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99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p:txBody>
      </p:sp>
      <p:sp>
        <p:nvSpPr>
          <p:cNvPr id="414" name="Google Shape;414;p42"/>
          <p:cNvSpPr txBox="1"/>
          <p:nvPr/>
        </p:nvSpPr>
        <p:spPr>
          <a:xfrm>
            <a:off x="3597975" y="2018400"/>
            <a:ext cx="300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final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MAX_AGE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99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MAX_AGE = </a:t>
            </a:r>
            <a:r>
              <a:rPr b="0" i="0" lang="en" sz="1050" u="none" cap="none" strike="noStrike">
                <a:solidFill>
                  <a:srgbClr val="B5CEA8"/>
                </a:solidFill>
                <a:highlight>
                  <a:srgbClr val="1E1E1E"/>
                </a:highlight>
                <a:latin typeface="Consolas"/>
                <a:ea typeface="Consolas"/>
                <a:cs typeface="Consolas"/>
                <a:sym typeface="Consolas"/>
              </a:rPr>
              <a:t>100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error!</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5" name="Google Shape;41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280">
                <a:latin typeface="Poppins"/>
                <a:ea typeface="Poppins"/>
                <a:cs typeface="Poppins"/>
                <a:sym typeface="Poppins"/>
              </a:rPr>
              <a:t>Nonaccess modifiers: Final method</a:t>
            </a:r>
            <a:endParaRPr sz="3280">
              <a:latin typeface="Poppins"/>
              <a:ea typeface="Poppins"/>
              <a:cs typeface="Poppins"/>
              <a:sym typeface="Poppins"/>
            </a:endParaRPr>
          </a:p>
        </p:txBody>
      </p:sp>
      <p:sp>
        <p:nvSpPr>
          <p:cNvPr id="421" name="Google Shape;421;p43"/>
          <p:cNvSpPr txBox="1"/>
          <p:nvPr>
            <p:ph idx="1" type="body"/>
          </p:nvPr>
        </p:nvSpPr>
        <p:spPr>
          <a:xfrm>
            <a:off x="311700" y="1209775"/>
            <a:ext cx="8520600" cy="36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Methodes kunnen ook gedefinieerd worden als </a:t>
            </a:r>
            <a:r>
              <a:rPr b="1" lang="en">
                <a:latin typeface="Poppins"/>
                <a:ea typeface="Poppins"/>
                <a:cs typeface="Poppins"/>
                <a:sym typeface="Poppins"/>
              </a:rPr>
              <a:t>final</a:t>
            </a:r>
            <a:r>
              <a:rPr lang="en">
                <a:latin typeface="Poppins"/>
                <a:ea typeface="Poppins"/>
                <a:cs typeface="Poppins"/>
                <a:sym typeface="Poppins"/>
              </a:rPr>
              <a:t>, in dat geval kunnen ze net als variabelen niet overschreven worden.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Het overschrijven van methoden wordt gedaan door klasses die zijn afgeleid van een hoofdklasse:</a:t>
            </a:r>
            <a:endParaRPr>
              <a:latin typeface="Poppins"/>
              <a:ea typeface="Poppins"/>
              <a:cs typeface="Poppins"/>
              <a:sym typeface="Poppins"/>
            </a:endParaRPr>
          </a:p>
        </p:txBody>
      </p:sp>
      <p:sp>
        <p:nvSpPr>
          <p:cNvPr id="422" name="Google Shape;422;p43"/>
          <p:cNvSpPr txBox="1"/>
          <p:nvPr/>
        </p:nvSpPr>
        <p:spPr>
          <a:xfrm>
            <a:off x="404625" y="2730175"/>
            <a:ext cx="6128400" cy="2268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final</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zing</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"la..la..la.."</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Professor</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extends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Persoon</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Compileerfout: final methode mag niet overschreven worden</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zing</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CE9178"/>
                </a:solidFill>
                <a:highlight>
                  <a:srgbClr val="1E1E1E"/>
                </a:highlight>
                <a:latin typeface="Consolas"/>
                <a:ea typeface="Consolas"/>
                <a:cs typeface="Consolas"/>
                <a:sym typeface="Consolas"/>
              </a:rPr>
              <a:t>"Alpha.. beta.. gamma"</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
        <p:nvSpPr>
          <p:cNvPr id="423" name="Google Shape;42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Nonaccess modifiers: static variables</a:t>
            </a:r>
            <a:endParaRPr sz="3480">
              <a:latin typeface="Poppins"/>
              <a:ea typeface="Poppins"/>
              <a:cs typeface="Poppins"/>
              <a:sym typeface="Poppins"/>
            </a:endParaRPr>
          </a:p>
        </p:txBody>
      </p:sp>
      <p:sp>
        <p:nvSpPr>
          <p:cNvPr id="429" name="Google Shape;429;p44"/>
          <p:cNvSpPr txBox="1"/>
          <p:nvPr>
            <p:ph idx="1" type="body"/>
          </p:nvPr>
        </p:nvSpPr>
        <p:spPr>
          <a:xfrm>
            <a:off x="311700" y="1209775"/>
            <a:ext cx="5338800" cy="36120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SzPct val="142857"/>
              <a:buNone/>
            </a:pPr>
            <a:r>
              <a:rPr b="1" lang="en">
                <a:latin typeface="Poppins"/>
                <a:ea typeface="Poppins"/>
                <a:cs typeface="Poppins"/>
                <a:sym typeface="Poppins"/>
              </a:rPr>
              <a:t>Static variabelen</a:t>
            </a:r>
            <a:r>
              <a:rPr lang="en">
                <a:latin typeface="Poppins"/>
                <a:ea typeface="Poppins"/>
                <a:cs typeface="Poppins"/>
                <a:sym typeface="Poppins"/>
              </a:rPr>
              <a:t> behoren tot een klasse. Ze zijn gemeenschappelijk voor alle instanties van een klasse en zijn niet uniek voor een instantie van een klasse. </a:t>
            </a:r>
            <a:endParaRPr>
              <a:latin typeface="Poppins"/>
              <a:ea typeface="Poppins"/>
              <a:cs typeface="Poppins"/>
              <a:sym typeface="Poppins"/>
            </a:endParaRPr>
          </a:p>
          <a:p>
            <a:pPr indent="0" lvl="0" marL="0" rtl="0" algn="l">
              <a:lnSpc>
                <a:spcPct val="115000"/>
              </a:lnSpc>
              <a:spcBef>
                <a:spcPts val="1200"/>
              </a:spcBef>
              <a:spcAft>
                <a:spcPts val="0"/>
              </a:spcAft>
              <a:buSzPct val="142857"/>
              <a:buNone/>
            </a:pPr>
            <a:r>
              <a:rPr lang="en">
                <a:latin typeface="Poppins"/>
                <a:ea typeface="Poppins"/>
                <a:cs typeface="Poppins"/>
                <a:sym typeface="Poppins"/>
              </a:rPr>
              <a:t>statische attributen bestaan onafhankelijk van instanties van een klasse en zijn toegankelijk, zelfs als er geen instanties van de klasse zijn gemaakt. </a:t>
            </a:r>
            <a:endParaRPr>
              <a:latin typeface="Poppins"/>
              <a:ea typeface="Poppins"/>
              <a:cs typeface="Poppins"/>
              <a:sym typeface="Poppins"/>
            </a:endParaRPr>
          </a:p>
          <a:p>
            <a:pPr indent="0" lvl="0" marL="0" rtl="0" algn="l">
              <a:lnSpc>
                <a:spcPct val="115000"/>
              </a:lnSpc>
              <a:spcBef>
                <a:spcPts val="1200"/>
              </a:spcBef>
              <a:spcAft>
                <a:spcPts val="0"/>
              </a:spcAft>
              <a:buSzPct val="142857"/>
              <a:buNone/>
            </a:pPr>
            <a:r>
              <a:rPr lang="en">
                <a:latin typeface="Poppins"/>
                <a:ea typeface="Poppins"/>
                <a:cs typeface="Poppins"/>
                <a:sym typeface="Poppins"/>
              </a:rPr>
              <a:t>Je kunt een statische variabele vergelijken met een gedeelde variabele. Een statische variabele wordt gedeeld door alle objecten van een klasse.</a:t>
            </a:r>
            <a:endParaRPr>
              <a:latin typeface="Poppins"/>
              <a:ea typeface="Poppins"/>
              <a:cs typeface="Poppins"/>
              <a:sym typeface="Poppins"/>
            </a:endParaRPr>
          </a:p>
          <a:p>
            <a:pPr indent="0" lvl="0" marL="0" rtl="0" algn="l">
              <a:lnSpc>
                <a:spcPct val="115000"/>
              </a:lnSpc>
              <a:spcBef>
                <a:spcPts val="1200"/>
              </a:spcBef>
              <a:spcAft>
                <a:spcPts val="1200"/>
              </a:spcAft>
              <a:buSzPct val="142857"/>
              <a:buNone/>
            </a:pPr>
            <a:r>
              <a:rPr lang="en">
                <a:latin typeface="Poppins"/>
                <a:ea typeface="Poppins"/>
                <a:cs typeface="Poppins"/>
                <a:sym typeface="Poppins"/>
              </a:rPr>
              <a:t>Zie een </a:t>
            </a:r>
            <a:r>
              <a:rPr b="1" lang="en">
                <a:latin typeface="Poppins"/>
                <a:ea typeface="Poppins"/>
                <a:cs typeface="Poppins"/>
                <a:sym typeface="Poppins"/>
              </a:rPr>
              <a:t>static variabele</a:t>
            </a:r>
            <a:r>
              <a:rPr lang="en">
                <a:latin typeface="Poppins"/>
                <a:ea typeface="Poppins"/>
                <a:cs typeface="Poppins"/>
                <a:sym typeface="Poppins"/>
              </a:rPr>
              <a:t> als een gemeenschappelijke bankkluis die wordt gedeeld door de medewerkers van een organisatie. Elk van de werknemers heeft toegang tot dezelfde bankkluis, dus elke wijziging die door een werknemer wordt aangebracht, is zichtbaar voor alle andere werknemers.</a:t>
            </a:r>
            <a:endParaRPr>
              <a:latin typeface="Poppins"/>
              <a:ea typeface="Poppins"/>
              <a:cs typeface="Poppins"/>
              <a:sym typeface="Poppins"/>
            </a:endParaRPr>
          </a:p>
        </p:txBody>
      </p:sp>
      <p:pic>
        <p:nvPicPr>
          <p:cNvPr id="430" name="Google Shape;430;p44"/>
          <p:cNvPicPr preferRelativeResize="0"/>
          <p:nvPr/>
        </p:nvPicPr>
        <p:blipFill rotWithShape="1">
          <a:blip r:embed="rId3">
            <a:alphaModFix/>
          </a:blip>
          <a:srcRect b="0" l="0" r="0" t="0"/>
          <a:stretch/>
        </p:blipFill>
        <p:spPr>
          <a:xfrm>
            <a:off x="5685900" y="2029725"/>
            <a:ext cx="3188701" cy="1972106"/>
          </a:xfrm>
          <a:prstGeom prst="rect">
            <a:avLst/>
          </a:prstGeom>
          <a:noFill/>
          <a:ln>
            <a:noFill/>
          </a:ln>
        </p:spPr>
      </p:pic>
      <p:sp>
        <p:nvSpPr>
          <p:cNvPr id="431" name="Google Shape;431;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10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10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10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1000"/>
                                        <p:tgtEl>
                                          <p:spTgt spid="4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5"/>
          <p:cNvSpPr txBox="1"/>
          <p:nvPr/>
        </p:nvSpPr>
        <p:spPr>
          <a:xfrm>
            <a:off x="311700" y="1301725"/>
            <a:ext cx="7664100" cy="3636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Medewerker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kluiscode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TestMedewerker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Medewerker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med1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Medewerker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Medewerker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med2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Medewerker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med1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kluiscode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12345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med2</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kluiscode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54321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med1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kluiscode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54321, want de code is aangepast door med2</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med2</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kluiscode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54321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Medewerker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kluiscode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print 54321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37" name="Google Shape;437;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Nonaccess modifiers: static variables</a:t>
            </a:r>
            <a:br>
              <a:rPr lang="en" sz="3480">
                <a:latin typeface="Poppins"/>
                <a:ea typeface="Poppins"/>
                <a:cs typeface="Poppins"/>
                <a:sym typeface="Poppins"/>
              </a:rPr>
            </a:br>
            <a:r>
              <a:rPr lang="en" sz="1979">
                <a:latin typeface="Poppins"/>
                <a:ea typeface="Poppins"/>
                <a:cs typeface="Poppins"/>
                <a:sym typeface="Poppins"/>
              </a:rPr>
              <a:t>Voorbeeld:</a:t>
            </a:r>
            <a:endParaRPr sz="1979">
              <a:latin typeface="Poppins"/>
              <a:ea typeface="Poppins"/>
              <a:cs typeface="Poppins"/>
              <a:sym typeface="Poppins"/>
            </a:endParaRPr>
          </a:p>
        </p:txBody>
      </p:sp>
      <p:sp>
        <p:nvSpPr>
          <p:cNvPr id="438" name="Google Shape;43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Nonaccess modifiers: static methods</a:t>
            </a:r>
            <a:endParaRPr sz="3480">
              <a:latin typeface="Poppins"/>
              <a:ea typeface="Poppins"/>
              <a:cs typeface="Poppins"/>
              <a:sym typeface="Poppins"/>
            </a:endParaRPr>
          </a:p>
        </p:txBody>
      </p:sp>
      <p:sp>
        <p:nvSpPr>
          <p:cNvPr id="444" name="Google Shape;444;p46"/>
          <p:cNvSpPr txBox="1"/>
          <p:nvPr>
            <p:ph idx="1" type="body"/>
          </p:nvPr>
        </p:nvSpPr>
        <p:spPr>
          <a:xfrm>
            <a:off x="311700" y="1209775"/>
            <a:ext cx="8288400" cy="3612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1"/>
              <a:buNone/>
            </a:pPr>
            <a:r>
              <a:rPr lang="en">
                <a:latin typeface="Poppins"/>
                <a:ea typeface="Poppins"/>
                <a:cs typeface="Poppins"/>
                <a:sym typeface="Poppins"/>
              </a:rPr>
              <a:t>In Java is een </a:t>
            </a:r>
            <a:r>
              <a:rPr b="1" lang="en">
                <a:latin typeface="Poppins"/>
                <a:ea typeface="Poppins"/>
                <a:cs typeface="Poppins"/>
                <a:sym typeface="Poppins"/>
              </a:rPr>
              <a:t>statische methode</a:t>
            </a:r>
            <a:r>
              <a:rPr lang="en">
                <a:latin typeface="Poppins"/>
                <a:ea typeface="Poppins"/>
                <a:cs typeface="Poppins"/>
                <a:sym typeface="Poppins"/>
              </a:rPr>
              <a:t> een methode die bij een klasse hoort in plaats van bij een instantie van een klasse. De methode is toegankelijk voor elke instantie van een klasse, maar methoden die in een instantie zijn gedefinieerd, zijn alleen toegankelijk voor dat object van een klasse.</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09"/>
              <a:buFont typeface="Arial"/>
              <a:buNone/>
            </a:pPr>
            <a:r>
              <a:t/>
            </a:r>
            <a:endParaRPr>
              <a:latin typeface="Poppins"/>
              <a:ea typeface="Poppins"/>
              <a:cs typeface="Poppins"/>
              <a:sym typeface="Poppins"/>
            </a:endParaRPr>
          </a:p>
          <a:p>
            <a:pPr indent="0" lvl="0" marL="0" rtl="0" algn="l">
              <a:lnSpc>
                <a:spcPct val="115000"/>
              </a:lnSpc>
              <a:spcBef>
                <a:spcPts val="1200"/>
              </a:spcBef>
              <a:spcAft>
                <a:spcPts val="0"/>
              </a:spcAft>
              <a:buSzPct val="129031"/>
              <a:buNone/>
            </a:pPr>
            <a:r>
              <a:rPr lang="en">
                <a:latin typeface="Poppins"/>
                <a:ea typeface="Poppins"/>
                <a:cs typeface="Poppins"/>
                <a:sym typeface="Poppins"/>
              </a:rPr>
              <a:t>Een statische methode maakt geen deel uit van de objecten die hij maakt, maar maakt deel uit van een klassendefinitie. In tegenstelling tot instantiemethoden, wordt naar een statische methode verwezen door de klassenaam en kan deze worden aangeroepen zonder een klasseobject te maken.</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09"/>
              <a:buFont typeface="Arial"/>
              <a:buNone/>
            </a:pPr>
            <a:r>
              <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ct val="61109"/>
              <a:buFont typeface="Arial"/>
              <a:buNone/>
            </a:pPr>
            <a:r>
              <a:rPr b="1" lang="en">
                <a:latin typeface="Poppins"/>
                <a:ea typeface="Poppins"/>
                <a:cs typeface="Poppins"/>
                <a:sym typeface="Poppins"/>
              </a:rPr>
              <a:t>Simpel gezegd: </a:t>
            </a:r>
            <a:r>
              <a:rPr lang="en">
                <a:latin typeface="Poppins"/>
                <a:ea typeface="Poppins"/>
                <a:cs typeface="Poppins"/>
                <a:sym typeface="Poppins"/>
              </a:rPr>
              <a:t>zijn het methoden die bestaan, zelfs als er nog geen object is geconstrueerd en waarvoor geen aanroepobject nodig is.</a:t>
            </a:r>
            <a:endParaRPr>
              <a:latin typeface="Poppins"/>
              <a:ea typeface="Poppins"/>
              <a:cs typeface="Poppins"/>
              <a:sym typeface="Poppins"/>
            </a:endParaRPr>
          </a:p>
          <a:p>
            <a:pPr indent="0" lvl="0" marL="0" rtl="0" algn="l">
              <a:lnSpc>
                <a:spcPct val="115000"/>
              </a:lnSpc>
              <a:spcBef>
                <a:spcPts val="1200"/>
              </a:spcBef>
              <a:spcAft>
                <a:spcPts val="1200"/>
              </a:spcAft>
              <a:buSzPct val="129031"/>
              <a:buNone/>
            </a:pPr>
            <a:r>
              <a:t/>
            </a:r>
            <a:endParaRPr>
              <a:latin typeface="Poppins"/>
              <a:ea typeface="Poppins"/>
              <a:cs typeface="Poppins"/>
              <a:sym typeface="Poppins"/>
            </a:endParaRPr>
          </a:p>
        </p:txBody>
      </p:sp>
      <p:sp>
        <p:nvSpPr>
          <p:cNvPr id="445" name="Google Shape;445;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1000"/>
                                        <p:tgtEl>
                                          <p:spTgt spid="4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1000"/>
                                        <p:tgtEl>
                                          <p:spTgt spid="4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1000"/>
                                        <p:tgtEl>
                                          <p:spTgt spid="4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animEffect filter="fade" transition="in">
                                      <p:cBhvr>
                                        <p:cTn dur="1000"/>
                                        <p:tgtEl>
                                          <p:spTgt spid="4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4" st="4"/>
                                            </p:txEl>
                                          </p:spTgt>
                                        </p:tgtEl>
                                        <p:attrNameLst>
                                          <p:attrName>style.visibility</p:attrName>
                                        </p:attrNameLst>
                                      </p:cBhvr>
                                      <p:to>
                                        <p:strVal val="visible"/>
                                      </p:to>
                                    </p:set>
                                    <p:animEffect filter="fade" transition="in">
                                      <p:cBhvr>
                                        <p:cTn dur="1000"/>
                                        <p:tgtEl>
                                          <p:spTgt spid="4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5" st="5"/>
                                            </p:txEl>
                                          </p:spTgt>
                                        </p:tgtEl>
                                        <p:attrNameLst>
                                          <p:attrName>style.visibility</p:attrName>
                                        </p:attrNameLst>
                                      </p:cBhvr>
                                      <p:to>
                                        <p:strVal val="visible"/>
                                      </p:to>
                                    </p:set>
                                    <p:animEffect filter="fade" transition="in">
                                      <p:cBhvr>
                                        <p:cTn dur="1000"/>
                                        <p:tgtEl>
                                          <p:spTgt spid="4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n">
                <a:latin typeface="Poppins"/>
                <a:ea typeface="Poppins"/>
                <a:cs typeface="Poppins"/>
                <a:sym typeface="Poppins"/>
              </a:rPr>
              <a:t>Eindopdracht hoofdstuk 1</a:t>
            </a:r>
            <a:endParaRPr>
              <a:latin typeface="Poppins"/>
              <a:ea typeface="Poppins"/>
              <a:cs typeface="Poppins"/>
              <a:sym typeface="Poppins"/>
            </a:endParaRPr>
          </a:p>
        </p:txBody>
      </p:sp>
      <p:sp>
        <p:nvSpPr>
          <p:cNvPr id="451" name="Google Shape;45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Eindopdracht</a:t>
            </a:r>
            <a:endParaRPr sz="3480">
              <a:latin typeface="Poppins"/>
              <a:ea typeface="Poppins"/>
              <a:cs typeface="Poppins"/>
              <a:sym typeface="Poppins"/>
            </a:endParaRPr>
          </a:p>
        </p:txBody>
      </p:sp>
      <p:sp>
        <p:nvSpPr>
          <p:cNvPr id="457" name="Google Shape;457;p48"/>
          <p:cNvSpPr txBox="1"/>
          <p:nvPr>
            <p:ph idx="1" type="body"/>
          </p:nvPr>
        </p:nvSpPr>
        <p:spPr>
          <a:xfrm>
            <a:off x="311700" y="1209775"/>
            <a:ext cx="8288400" cy="3612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Schrijf een programma dat het volgende kan:</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 onderdeel van een package</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 importeert een andere package</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 bevat meerdere comments</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 bevat een class</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    - Heeft variabelen met verschillende (non) access variables</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    - Heeft methoden met verschillende (non) access variables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 compileert</a:t>
            </a:r>
            <a:endParaRPr>
              <a:latin typeface="Poppins"/>
              <a:ea typeface="Poppins"/>
              <a:cs typeface="Poppins"/>
              <a:sym typeface="Poppins"/>
            </a:endParaRPr>
          </a:p>
        </p:txBody>
      </p:sp>
      <p:sp>
        <p:nvSpPr>
          <p:cNvPr id="458" name="Google Shape;45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464" name="Google Shape;464;p4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herkennen van de structuur van een .</a:t>
            </a:r>
            <a:r>
              <a:rPr lang="en">
                <a:latin typeface="Roboto Mono"/>
                <a:ea typeface="Roboto Mono"/>
                <a:cs typeface="Roboto Mono"/>
                <a:sym typeface="Roboto Mono"/>
              </a:rPr>
              <a:t>java </a:t>
            </a:r>
            <a:r>
              <a:rPr lang="en">
                <a:latin typeface="Poppins"/>
                <a:ea typeface="Poppins"/>
                <a:cs typeface="Poppins"/>
                <a:sym typeface="Poppins"/>
              </a:rPr>
              <a:t>klasse.</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uitvoeren van je eerste Java applicatie vanaf de command line.</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importeren van Java packages</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toepassen van de juiste </a:t>
            </a:r>
            <a:r>
              <a:rPr i="1" lang="en">
                <a:latin typeface="Poppins"/>
                <a:ea typeface="Poppins"/>
                <a:cs typeface="Poppins"/>
                <a:sym typeface="Poppins"/>
              </a:rPr>
              <a:t>access modifier</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Kennis maken met abstracte klasses</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Kennis maken met het </a:t>
            </a:r>
            <a:r>
              <a:rPr i="1" lang="en">
                <a:latin typeface="Poppins"/>
                <a:ea typeface="Poppins"/>
                <a:cs typeface="Poppins"/>
                <a:sym typeface="Poppins"/>
              </a:rPr>
              <a:t>static</a:t>
            </a:r>
            <a:r>
              <a:rPr lang="en">
                <a:latin typeface="Poppins"/>
                <a:ea typeface="Poppins"/>
                <a:cs typeface="Poppins"/>
                <a:sym typeface="Poppins"/>
              </a:rPr>
              <a:t> keyword</a:t>
            </a:r>
            <a:br>
              <a:rPr lang="en">
                <a:latin typeface="Poppins"/>
                <a:ea typeface="Poppins"/>
                <a:cs typeface="Poppins"/>
                <a:sym typeface="Poppins"/>
              </a:rPr>
            </a:br>
            <a:endParaRPr>
              <a:latin typeface="Poppins"/>
              <a:ea typeface="Poppins"/>
              <a:cs typeface="Poppins"/>
              <a:sym typeface="Poppins"/>
            </a:endParaRPr>
          </a:p>
          <a:p>
            <a:pPr indent="-334327"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Kennis over </a:t>
            </a:r>
            <a:r>
              <a:rPr i="1" lang="en">
                <a:latin typeface="Poppins"/>
                <a:ea typeface="Poppins"/>
                <a:cs typeface="Poppins"/>
                <a:sym typeface="Poppins"/>
              </a:rPr>
              <a:t>Java domain features </a:t>
            </a:r>
            <a:r>
              <a:rPr lang="en">
                <a:latin typeface="Poppins"/>
                <a:ea typeface="Poppins"/>
                <a:cs typeface="Poppins"/>
                <a:sym typeface="Poppins"/>
              </a:rPr>
              <a:t>en </a:t>
            </a:r>
            <a:r>
              <a:rPr i="1" lang="en">
                <a:latin typeface="Poppins"/>
                <a:ea typeface="Poppins"/>
                <a:cs typeface="Poppins"/>
                <a:sym typeface="Poppins"/>
              </a:rPr>
              <a:t>components</a:t>
            </a:r>
            <a:endParaRPr>
              <a:latin typeface="Poppins"/>
              <a:ea typeface="Poppins"/>
              <a:cs typeface="Poppins"/>
              <a:sym typeface="Poppins"/>
            </a:endParaRPr>
          </a:p>
        </p:txBody>
      </p:sp>
      <p:sp>
        <p:nvSpPr>
          <p:cNvPr id="465" name="Google Shape;46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animEffect filter="fade" transition="in">
                                      <p:cBhvr>
                                        <p:cTn dur="500"/>
                                        <p:tgtEl>
                                          <p:spTgt spid="4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animEffect filter="fade" transition="in">
                                      <p:cBhvr>
                                        <p:cTn dur="500"/>
                                        <p:tgtEl>
                                          <p:spTgt spid="4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animEffect filter="fade" transition="in">
                                      <p:cBhvr>
                                        <p:cTn dur="500"/>
                                        <p:tgtEl>
                                          <p:spTgt spid="4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animEffect filter="fade" transition="in">
                                      <p:cBhvr>
                                        <p:cTn dur="500"/>
                                        <p:tgtEl>
                                          <p:spTgt spid="4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animEffect filter="fade" transition="in">
                                      <p:cBhvr>
                                        <p:cTn dur="500"/>
                                        <p:tgtEl>
                                          <p:spTgt spid="4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5" st="5"/>
                                            </p:txEl>
                                          </p:spTgt>
                                        </p:tgtEl>
                                        <p:attrNameLst>
                                          <p:attrName>style.visibility</p:attrName>
                                        </p:attrNameLst>
                                      </p:cBhvr>
                                      <p:to>
                                        <p:strVal val="visible"/>
                                      </p:to>
                                    </p:set>
                                    <p:animEffect filter="fade" transition="in">
                                      <p:cBhvr>
                                        <p:cTn dur="500"/>
                                        <p:tgtEl>
                                          <p:spTgt spid="4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6" st="6"/>
                                            </p:txEl>
                                          </p:spTgt>
                                        </p:tgtEl>
                                        <p:attrNameLst>
                                          <p:attrName>style.visibility</p:attrName>
                                        </p:attrNameLst>
                                      </p:cBhvr>
                                      <p:to>
                                        <p:strVal val="visible"/>
                                      </p:to>
                                    </p:set>
                                    <p:animEffect filter="fade" transition="in">
                                      <p:cBhvr>
                                        <p:cTn dur="500"/>
                                        <p:tgtEl>
                                          <p:spTgt spid="4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Motivatie Java</a:t>
            </a:r>
            <a:endParaRPr sz="3480">
              <a:latin typeface="Poppins"/>
              <a:ea typeface="Poppins"/>
              <a:cs typeface="Poppins"/>
              <a:sym typeface="Poppins"/>
            </a:endParaRPr>
          </a:p>
        </p:txBody>
      </p:sp>
      <p:sp>
        <p:nvSpPr>
          <p:cNvPr id="90" name="Google Shape;90;p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1200"/>
              </a:spcAft>
              <a:buSzPct val="129031"/>
              <a:buNone/>
            </a:pPr>
            <a:r>
              <a:rPr lang="en">
                <a:latin typeface="Poppins"/>
                <a:ea typeface="Poppins"/>
                <a:cs typeface="Poppins"/>
                <a:sym typeface="Poppins"/>
              </a:rPr>
              <a:t>Stel je voor dat je een nieuwe IT organisatie opzet, waar meerdere ontwikkelaars werken.</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Om een vlotte en efficiënte werking te garanderen, deel je het bedrijf op in afdelingen en krijgt iedereen afzonderlijke verantwoordelijkheden.</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Afdelingen communiceren alleen maar met elkaar als dat nodig is. Hiernaast hoeft niet elke medewerker toegang te hebben tot alle bedrijfsgegevens.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Java geeft je alle handvaten om op dezelfde manier je code in te delen. </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De structuur en componenten van de organisatie kunnen worden vergeleken met de klassenstructuur en componenten van Java, en de afdelingen van de organisatie kunnen worden vergeleken met Java-pakketten. Het beperken van de toegang tot sommige gegevens in de organisatie kan worden vergeleken met de toegangsmodifiers van Java. </a:t>
            </a:r>
            <a:endParaRPr>
              <a:latin typeface="Poppins"/>
              <a:ea typeface="Poppins"/>
              <a:cs typeface="Poppins"/>
              <a:sym typeface="Poppins"/>
            </a:endParaRPr>
          </a:p>
        </p:txBody>
      </p:sp>
      <p:sp>
        <p:nvSpPr>
          <p:cNvPr id="91" name="Google Shape;9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471" name="Google Shape;471;p5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E-mail mij op </a:t>
            </a:r>
            <a:r>
              <a:rPr lang="en" u="sng">
                <a:solidFill>
                  <a:schemeClr val="hlink"/>
                </a:solidFill>
                <a:latin typeface="Poppins"/>
                <a:ea typeface="Poppins"/>
                <a:cs typeface="Poppins"/>
                <a:sym typeface="Poppins"/>
                <a:hlinkClick r:id="rId3"/>
              </a:rPr>
              <a:t>voornaam.achternaam@code-cafe.nl</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 community op discord!</a:t>
            </a:r>
            <a:endParaRPr>
              <a:latin typeface="Poppins"/>
              <a:ea typeface="Poppins"/>
              <a:cs typeface="Poppins"/>
              <a:sym typeface="Poppins"/>
            </a:endParaRPr>
          </a:p>
        </p:txBody>
      </p:sp>
      <p:pic>
        <p:nvPicPr>
          <p:cNvPr id="472" name="Google Shape;472;p51"/>
          <p:cNvPicPr preferRelativeResize="0"/>
          <p:nvPr/>
        </p:nvPicPr>
        <p:blipFill rotWithShape="1">
          <a:blip r:embed="rId4">
            <a:alphaModFix/>
          </a:blip>
          <a:srcRect b="0" l="0" r="0" t="0"/>
          <a:stretch/>
        </p:blipFill>
        <p:spPr>
          <a:xfrm>
            <a:off x="938500" y="2320675"/>
            <a:ext cx="2015973" cy="2015973"/>
          </a:xfrm>
          <a:prstGeom prst="rect">
            <a:avLst/>
          </a:prstGeom>
          <a:noFill/>
          <a:ln>
            <a:noFill/>
          </a:ln>
        </p:spPr>
      </p:pic>
      <p:sp>
        <p:nvSpPr>
          <p:cNvPr id="473" name="Google Shape;47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580">
                <a:latin typeface="Poppins"/>
                <a:ea typeface="Poppins"/>
                <a:cs typeface="Poppins"/>
                <a:sym typeface="Poppins"/>
              </a:rPr>
              <a:t>Herhaling:</a:t>
            </a:r>
            <a:br>
              <a:rPr lang="en" sz="2580">
                <a:latin typeface="Poppins"/>
                <a:ea typeface="Poppins"/>
                <a:cs typeface="Poppins"/>
                <a:sym typeface="Poppins"/>
              </a:rPr>
            </a:br>
            <a:r>
              <a:rPr lang="en" sz="2580">
                <a:latin typeface="Poppins"/>
                <a:ea typeface="Poppins"/>
                <a:cs typeface="Poppins"/>
                <a:sym typeface="Poppins"/>
              </a:rPr>
              <a:t>Java source files (.java) en Java class files (.class)</a:t>
            </a:r>
            <a:endParaRPr sz="2580">
              <a:latin typeface="Poppins"/>
              <a:ea typeface="Poppins"/>
              <a:cs typeface="Poppins"/>
              <a:sym typeface="Poppins"/>
            </a:endParaRPr>
          </a:p>
        </p:txBody>
      </p:sp>
      <p:pic>
        <p:nvPicPr>
          <p:cNvPr id="97" name="Google Shape;97;p6"/>
          <p:cNvPicPr preferRelativeResize="0"/>
          <p:nvPr/>
        </p:nvPicPr>
        <p:blipFill rotWithShape="1">
          <a:blip r:embed="rId3">
            <a:alphaModFix/>
          </a:blip>
          <a:srcRect b="0" l="0" r="0" t="0"/>
          <a:stretch/>
        </p:blipFill>
        <p:spPr>
          <a:xfrm>
            <a:off x="508000" y="1147225"/>
            <a:ext cx="7948152" cy="3691475"/>
          </a:xfrm>
          <a:prstGeom prst="rect">
            <a:avLst/>
          </a:prstGeom>
          <a:noFill/>
          <a:ln>
            <a:noFill/>
          </a:ln>
        </p:spPr>
      </p:pic>
      <p:sp>
        <p:nvSpPr>
          <p:cNvPr id="98" name="Google Shape;9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structuur van een Java klasse</a:t>
            </a:r>
            <a:endParaRPr sz="3480">
              <a:latin typeface="Poppins"/>
              <a:ea typeface="Poppins"/>
              <a:cs typeface="Poppins"/>
              <a:sym typeface="Poppins"/>
            </a:endParaRPr>
          </a:p>
        </p:txBody>
      </p:sp>
      <p:sp>
        <p:nvSpPr>
          <p:cNvPr id="104" name="Google Shape;104;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Java klasses hebben altijd dezelfde opbouw:</a:t>
            </a:r>
            <a:endParaRPr>
              <a:latin typeface="Poppins"/>
              <a:ea typeface="Poppins"/>
              <a:cs typeface="Poppins"/>
              <a:sym typeface="Poppins"/>
            </a:endParaRPr>
          </a:p>
          <a:p>
            <a:pPr indent="0" lvl="0" marL="0" rtl="0" algn="l">
              <a:lnSpc>
                <a:spcPct val="115000"/>
              </a:lnSpc>
              <a:spcBef>
                <a:spcPts val="1200"/>
              </a:spcBef>
              <a:spcAft>
                <a:spcPts val="0"/>
              </a:spcAft>
              <a:buSzPts val="1800"/>
              <a:buNone/>
            </a:pPr>
            <a:br>
              <a:rPr lang="en">
                <a:latin typeface="Courier New"/>
                <a:ea typeface="Courier New"/>
                <a:cs typeface="Courier New"/>
                <a:sym typeface="Courier New"/>
              </a:rPr>
            </a:b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Laten we de componenten eens een voor een doorlopen.</a:t>
            </a:r>
            <a:endParaRPr>
              <a:latin typeface="Poppins"/>
              <a:ea typeface="Poppins"/>
              <a:cs typeface="Poppins"/>
              <a:sym typeface="Poppins"/>
            </a:endParaRPr>
          </a:p>
        </p:txBody>
      </p:sp>
      <p:sp>
        <p:nvSpPr>
          <p:cNvPr id="105" name="Google Shape;105;p7"/>
          <p:cNvSpPr txBox="1"/>
          <p:nvPr/>
        </p:nvSpPr>
        <p:spPr>
          <a:xfrm>
            <a:off x="427750" y="1644225"/>
            <a:ext cx="2968500" cy="2382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chemeClr val="dk1"/>
              </a:buClr>
              <a:buSzPts val="1100"/>
              <a:buFont typeface="Arial"/>
              <a:buNone/>
            </a:pPr>
            <a:r>
              <a:rPr b="0" i="0" lang="en" sz="1400" u="none" cap="none" strike="noStrike">
                <a:solidFill>
                  <a:srgbClr val="D4D4D4"/>
                </a:solidFill>
                <a:latin typeface="Consolas"/>
                <a:ea typeface="Consolas"/>
                <a:cs typeface="Consolas"/>
                <a:sym typeface="Consolas"/>
              </a:rPr>
              <a:t>Package statement</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Import statement(s)</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Comments</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Klasse declaratie {</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Variabelen</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Comments</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Constructors</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Methoden</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000" u="none" cap="none" strike="noStrike">
              <a:solidFill>
                <a:srgbClr val="D4D4D4"/>
              </a:solidFill>
              <a:latin typeface="Consolas"/>
              <a:ea typeface="Consolas"/>
              <a:cs typeface="Consolas"/>
              <a:sym typeface="Consolas"/>
            </a:endParaRPr>
          </a:p>
        </p:txBody>
      </p:sp>
      <p:sp>
        <p:nvSpPr>
          <p:cNvPr id="106" name="Google Shape;10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Package statement</a:t>
            </a:r>
            <a:endParaRPr sz="3480">
              <a:latin typeface="Poppins"/>
              <a:ea typeface="Poppins"/>
              <a:cs typeface="Poppins"/>
              <a:sym typeface="Poppins"/>
            </a:endParaRPr>
          </a:p>
        </p:txBody>
      </p:sp>
      <p:sp>
        <p:nvSpPr>
          <p:cNvPr id="112" name="Google Shape;112;p8"/>
          <p:cNvSpPr txBox="1"/>
          <p:nvPr>
            <p:ph idx="1" type="body"/>
          </p:nvPr>
        </p:nvSpPr>
        <p:spPr>
          <a:xfrm>
            <a:off x="311700" y="12097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Alle Java klasses zijn onderdeel van een </a:t>
            </a:r>
            <a:r>
              <a:rPr i="1" lang="en">
                <a:latin typeface="Poppins"/>
                <a:ea typeface="Poppins"/>
                <a:cs typeface="Poppins"/>
                <a:sym typeface="Poppins"/>
              </a:rPr>
              <a:t>package</a:t>
            </a:r>
            <a:r>
              <a:rPr lang="en">
                <a:latin typeface="Poppins"/>
                <a:ea typeface="Poppins"/>
                <a:cs typeface="Poppins"/>
                <a:sym typeface="Poppins"/>
              </a:rPr>
              <a:t>.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Het </a:t>
            </a:r>
            <a:r>
              <a:rPr i="1" lang="en">
                <a:latin typeface="Poppins"/>
                <a:ea typeface="Poppins"/>
                <a:cs typeface="Poppins"/>
                <a:sym typeface="Poppins"/>
              </a:rPr>
              <a:t>Package statement</a:t>
            </a:r>
            <a:r>
              <a:rPr lang="en">
                <a:latin typeface="Poppins"/>
                <a:ea typeface="Poppins"/>
                <a:cs typeface="Poppins"/>
                <a:sym typeface="Poppins"/>
              </a:rPr>
              <a:t> wordt gebruikt om expliciet te definiëren in welk pakket een klasse zich bevindt.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Als een klasse een pakketinstructie bevat, moet dit de eerste instructie in de klassendefinitie zijn:</a:t>
            </a:r>
            <a:endParaRPr>
              <a:latin typeface="Poppins"/>
              <a:ea typeface="Poppins"/>
              <a:cs typeface="Poppins"/>
              <a:sym typeface="Poppins"/>
            </a:endParaRPr>
          </a:p>
        </p:txBody>
      </p:sp>
      <p:sp>
        <p:nvSpPr>
          <p:cNvPr id="113" name="Google Shape;113;p8"/>
          <p:cNvSpPr txBox="1"/>
          <p:nvPr/>
        </p:nvSpPr>
        <p:spPr>
          <a:xfrm>
            <a:off x="396825" y="3262525"/>
            <a:ext cx="2968500" cy="1049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package mijn_pakket_naam;</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class Voorbeeld {</a:t>
            </a:r>
            <a:endParaRPr b="0" i="0" sz="1400" u="none" cap="none" strike="noStrike">
              <a:solidFill>
                <a:srgbClr val="D4D4D4"/>
              </a:solidFill>
              <a:latin typeface="Consolas"/>
              <a:ea typeface="Consolas"/>
              <a:cs typeface="Consolas"/>
              <a:sym typeface="Consolas"/>
            </a:endParaRPr>
          </a:p>
          <a:p>
            <a:pPr indent="0" lvl="0" marL="0" marR="0" rtl="0" algn="l">
              <a:lnSpc>
                <a:spcPct val="115000"/>
              </a:lnSpc>
              <a:spcBef>
                <a:spcPts val="1200"/>
              </a:spcBef>
              <a:spcAft>
                <a:spcPts val="120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cxnSp>
        <p:nvCxnSpPr>
          <p:cNvPr id="114" name="Google Shape;114;p8"/>
          <p:cNvCxnSpPr/>
          <p:nvPr/>
        </p:nvCxnSpPr>
        <p:spPr>
          <a:xfrm>
            <a:off x="3463350" y="3401525"/>
            <a:ext cx="1463700" cy="0"/>
          </a:xfrm>
          <a:prstGeom prst="straightConnector1">
            <a:avLst/>
          </a:prstGeom>
          <a:noFill/>
          <a:ln cap="flat" cmpd="sng" w="19050">
            <a:solidFill>
              <a:schemeClr val="dk1"/>
            </a:solidFill>
            <a:prstDash val="solid"/>
            <a:round/>
            <a:headEnd len="med" w="med" type="triangle"/>
            <a:tailEnd len="sm" w="sm" type="none"/>
          </a:ln>
        </p:spPr>
      </p:cxnSp>
      <p:cxnSp>
        <p:nvCxnSpPr>
          <p:cNvPr id="115" name="Google Shape;115;p8"/>
          <p:cNvCxnSpPr/>
          <p:nvPr/>
        </p:nvCxnSpPr>
        <p:spPr>
          <a:xfrm>
            <a:off x="3463350" y="4038000"/>
            <a:ext cx="953400" cy="0"/>
          </a:xfrm>
          <a:prstGeom prst="straightConnector1">
            <a:avLst/>
          </a:prstGeom>
          <a:noFill/>
          <a:ln cap="flat" cmpd="sng" w="19050">
            <a:solidFill>
              <a:schemeClr val="dk1"/>
            </a:solidFill>
            <a:prstDash val="solid"/>
            <a:round/>
            <a:headEnd len="med" w="med" type="triangle"/>
            <a:tailEnd len="sm" w="sm" type="none"/>
          </a:ln>
        </p:spPr>
      </p:cxnSp>
      <p:sp>
        <p:nvSpPr>
          <p:cNvPr id="116" name="Google Shape;116;p8"/>
          <p:cNvSpPr txBox="1"/>
          <p:nvPr/>
        </p:nvSpPr>
        <p:spPr>
          <a:xfrm>
            <a:off x="5025075" y="3010725"/>
            <a:ext cx="2968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Het package statement moet het eerste statement van de java klasse zijn.</a:t>
            </a:r>
            <a:endParaRPr b="0" i="0" sz="1400" u="none" cap="none" strike="noStrike">
              <a:solidFill>
                <a:srgbClr val="000000"/>
              </a:solidFill>
              <a:latin typeface="Poppins"/>
              <a:ea typeface="Poppins"/>
              <a:cs typeface="Poppins"/>
              <a:sym typeface="Poppins"/>
            </a:endParaRPr>
          </a:p>
        </p:txBody>
      </p:sp>
      <p:sp>
        <p:nvSpPr>
          <p:cNvPr id="117" name="Google Shape;117;p8"/>
          <p:cNvSpPr txBox="1"/>
          <p:nvPr/>
        </p:nvSpPr>
        <p:spPr>
          <a:xfrm>
            <a:off x="4415475" y="3799600"/>
            <a:ext cx="2968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De rest van de code voor de klasse </a:t>
            </a:r>
            <a:r>
              <a:rPr b="0" i="1" lang="en" sz="1400" u="none" cap="none" strike="noStrike">
                <a:solidFill>
                  <a:srgbClr val="000000"/>
                </a:solidFill>
                <a:latin typeface="Poppins"/>
                <a:ea typeface="Poppins"/>
                <a:cs typeface="Poppins"/>
                <a:sym typeface="Poppins"/>
              </a:rPr>
              <a:t>Voorbeeld.</a:t>
            </a:r>
            <a:endParaRPr b="0" i="0" sz="1400" u="none" cap="none" strike="noStrike">
              <a:solidFill>
                <a:srgbClr val="000000"/>
              </a:solidFill>
              <a:latin typeface="Poppins"/>
              <a:ea typeface="Poppins"/>
              <a:cs typeface="Poppins"/>
              <a:sym typeface="Poppins"/>
            </a:endParaRPr>
          </a:p>
        </p:txBody>
      </p:sp>
      <p:sp>
        <p:nvSpPr>
          <p:cNvPr id="118" name="Google Shape;11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Package statement (fout)</a:t>
            </a:r>
            <a:endParaRPr sz="3480">
              <a:latin typeface="Poppins"/>
              <a:ea typeface="Poppins"/>
              <a:cs typeface="Poppins"/>
              <a:sym typeface="Poppins"/>
            </a:endParaRPr>
          </a:p>
        </p:txBody>
      </p:sp>
      <p:sp>
        <p:nvSpPr>
          <p:cNvPr id="124" name="Google Shape;124;p9"/>
          <p:cNvSpPr txBox="1"/>
          <p:nvPr/>
        </p:nvSpPr>
        <p:spPr>
          <a:xfrm>
            <a:off x="396825" y="1190700"/>
            <a:ext cx="2968500" cy="1049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class Voorbeeld {</a:t>
            </a:r>
            <a:endParaRPr b="0" i="0" sz="1400" u="none" cap="none" strike="noStrike">
              <a:solidFill>
                <a:srgbClr val="D4D4D4"/>
              </a:solidFill>
              <a:latin typeface="Consolas"/>
              <a:ea typeface="Consolas"/>
              <a:cs typeface="Consolas"/>
              <a:sym typeface="Consolas"/>
            </a:endParaRPr>
          </a:p>
          <a:p>
            <a:pPr indent="0" lvl="0" marL="0" marR="0" rtl="0" algn="l">
              <a:lnSpc>
                <a:spcPct val="115000"/>
              </a:lnSpc>
              <a:spcBef>
                <a:spcPts val="1200"/>
              </a:spcBef>
              <a:spcAft>
                <a:spcPts val="120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package mijn_pakket_naam;</a:t>
            </a:r>
            <a:endParaRPr b="0" i="0" sz="1400" u="none" cap="none" strike="noStrike">
              <a:solidFill>
                <a:srgbClr val="D4D4D4"/>
              </a:solidFill>
              <a:latin typeface="Consolas"/>
              <a:ea typeface="Consolas"/>
              <a:cs typeface="Consolas"/>
              <a:sym typeface="Consolas"/>
            </a:endParaRPr>
          </a:p>
        </p:txBody>
      </p:sp>
      <p:cxnSp>
        <p:nvCxnSpPr>
          <p:cNvPr id="125" name="Google Shape;125;p9"/>
          <p:cNvCxnSpPr/>
          <p:nvPr/>
        </p:nvCxnSpPr>
        <p:spPr>
          <a:xfrm>
            <a:off x="3463350" y="2079575"/>
            <a:ext cx="953400" cy="0"/>
          </a:xfrm>
          <a:prstGeom prst="straightConnector1">
            <a:avLst/>
          </a:prstGeom>
          <a:noFill/>
          <a:ln cap="flat" cmpd="sng" w="19050">
            <a:solidFill>
              <a:schemeClr val="dk1"/>
            </a:solidFill>
            <a:prstDash val="solid"/>
            <a:round/>
            <a:headEnd len="med" w="med" type="triangle"/>
            <a:tailEnd len="sm" w="sm" type="none"/>
          </a:ln>
        </p:spPr>
      </p:cxnSp>
      <p:sp>
        <p:nvSpPr>
          <p:cNvPr id="126" name="Google Shape;126;p9"/>
          <p:cNvSpPr txBox="1"/>
          <p:nvPr/>
        </p:nvSpPr>
        <p:spPr>
          <a:xfrm>
            <a:off x="4415475" y="1604100"/>
            <a:ext cx="2968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Als je de package statement plaatst na de klasse definitie compileert je code niet.</a:t>
            </a:r>
            <a:endParaRPr b="0" i="0" sz="1400" u="none" cap="none" strike="noStrike">
              <a:solidFill>
                <a:srgbClr val="000000"/>
              </a:solidFill>
              <a:latin typeface="Poppins"/>
              <a:ea typeface="Poppins"/>
              <a:cs typeface="Poppins"/>
              <a:sym typeface="Poppins"/>
            </a:endParaRPr>
          </a:p>
        </p:txBody>
      </p:sp>
      <p:sp>
        <p:nvSpPr>
          <p:cNvPr id="127" name="Google Shape;127;p9"/>
          <p:cNvSpPr txBox="1"/>
          <p:nvPr/>
        </p:nvSpPr>
        <p:spPr>
          <a:xfrm>
            <a:off x="396825" y="2562300"/>
            <a:ext cx="2968500" cy="895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class Voorbeeld {</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  package mijn_pakket_naam;</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cxnSp>
        <p:nvCxnSpPr>
          <p:cNvPr id="128" name="Google Shape;128;p9"/>
          <p:cNvCxnSpPr/>
          <p:nvPr/>
        </p:nvCxnSpPr>
        <p:spPr>
          <a:xfrm>
            <a:off x="3463350" y="3023400"/>
            <a:ext cx="953400" cy="0"/>
          </a:xfrm>
          <a:prstGeom prst="straightConnector1">
            <a:avLst/>
          </a:prstGeom>
          <a:noFill/>
          <a:ln cap="flat" cmpd="sng" w="19050">
            <a:solidFill>
              <a:schemeClr val="dk1"/>
            </a:solidFill>
            <a:prstDash val="solid"/>
            <a:round/>
            <a:headEnd len="med" w="med" type="triangle"/>
            <a:tailEnd len="sm" w="sm" type="none"/>
          </a:ln>
        </p:spPr>
      </p:cxnSp>
      <p:sp>
        <p:nvSpPr>
          <p:cNvPr id="129" name="Google Shape;129;p9"/>
          <p:cNvSpPr txBox="1"/>
          <p:nvPr/>
        </p:nvSpPr>
        <p:spPr>
          <a:xfrm>
            <a:off x="4415475" y="2785000"/>
            <a:ext cx="2968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Een package statement kan ook niet binnen een klasse definitie geplaatst worden.</a:t>
            </a:r>
            <a:endParaRPr b="0" i="0" sz="1400" u="none" cap="none" strike="noStrike">
              <a:solidFill>
                <a:srgbClr val="000000"/>
              </a:solidFill>
              <a:latin typeface="Poppins"/>
              <a:ea typeface="Poppins"/>
              <a:cs typeface="Poppins"/>
              <a:sym typeface="Poppins"/>
            </a:endParaRPr>
          </a:p>
        </p:txBody>
      </p:sp>
      <p:sp>
        <p:nvSpPr>
          <p:cNvPr id="130" name="Google Shape;130;p9"/>
          <p:cNvSpPr txBox="1"/>
          <p:nvPr/>
        </p:nvSpPr>
        <p:spPr>
          <a:xfrm>
            <a:off x="396825" y="3705300"/>
            <a:ext cx="2968500" cy="1143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rgbClr val="D4D4D4"/>
                </a:solidFill>
                <a:latin typeface="Consolas"/>
                <a:ea typeface="Consolas"/>
                <a:cs typeface="Consolas"/>
                <a:sym typeface="Consolas"/>
              </a:rPr>
              <a:t>package mijn_pakket_naam;</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package nog_een_naam;</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class Voorbeeld {</a:t>
            </a:r>
            <a:br>
              <a:rPr b="0" i="0" lang="en" sz="1400" u="none" cap="none" strike="noStrike">
                <a:solidFill>
                  <a:srgbClr val="D4D4D4"/>
                </a:solidFill>
                <a:latin typeface="Consolas"/>
                <a:ea typeface="Consolas"/>
                <a:cs typeface="Consolas"/>
                <a:sym typeface="Consolas"/>
              </a:rPr>
            </a:br>
            <a:r>
              <a:rPr b="0" i="0" lang="en" sz="1400" u="none" cap="none" strike="noStrike">
                <a:solidFill>
                  <a:srgbClr val="D4D4D4"/>
                </a:solidFill>
                <a:latin typeface="Consolas"/>
                <a:ea typeface="Consolas"/>
                <a:cs typeface="Consolas"/>
                <a:sym typeface="Consolas"/>
              </a:rPr>
              <a:t>}</a:t>
            </a:r>
            <a:endParaRPr b="0" i="0" sz="1400" u="none" cap="none" strike="noStrike">
              <a:solidFill>
                <a:srgbClr val="D4D4D4"/>
              </a:solidFill>
              <a:latin typeface="Consolas"/>
              <a:ea typeface="Consolas"/>
              <a:cs typeface="Consolas"/>
              <a:sym typeface="Consolas"/>
            </a:endParaRPr>
          </a:p>
        </p:txBody>
      </p:sp>
      <p:cxnSp>
        <p:nvCxnSpPr>
          <p:cNvPr id="131" name="Google Shape;131;p9"/>
          <p:cNvCxnSpPr/>
          <p:nvPr/>
        </p:nvCxnSpPr>
        <p:spPr>
          <a:xfrm>
            <a:off x="3463350" y="4166400"/>
            <a:ext cx="953400" cy="0"/>
          </a:xfrm>
          <a:prstGeom prst="straightConnector1">
            <a:avLst/>
          </a:prstGeom>
          <a:noFill/>
          <a:ln cap="flat" cmpd="sng" w="19050">
            <a:solidFill>
              <a:schemeClr val="dk1"/>
            </a:solidFill>
            <a:prstDash val="solid"/>
            <a:round/>
            <a:headEnd len="med" w="med" type="triangle"/>
            <a:tailEnd len="sm" w="sm" type="none"/>
          </a:ln>
        </p:spPr>
      </p:cxnSp>
      <p:sp>
        <p:nvSpPr>
          <p:cNvPr id="132" name="Google Shape;132;p9"/>
          <p:cNvSpPr txBox="1"/>
          <p:nvPr/>
        </p:nvSpPr>
        <p:spPr>
          <a:xfrm>
            <a:off x="4415475" y="3928000"/>
            <a:ext cx="2968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Je kan niet meer dan één package statement hebben in je code.</a:t>
            </a:r>
            <a:endParaRPr b="0" i="0" sz="1400" u="none" cap="none" strike="noStrike">
              <a:solidFill>
                <a:srgbClr val="000000"/>
              </a:solidFill>
              <a:latin typeface="Poppins"/>
              <a:ea typeface="Poppins"/>
              <a:cs typeface="Poppins"/>
              <a:sym typeface="Poppins"/>
            </a:endParaRPr>
          </a:p>
        </p:txBody>
      </p:sp>
      <p:sp>
        <p:nvSpPr>
          <p:cNvPr id="133" name="Google Shape;13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acb41dd-7be8-40db-b535-7bbd0697ac90" xsi:nil="true"/>
    <lcf76f155ced4ddcb4097134ff3c332f xmlns="7a83b97a-d12c-4b33-9ad5-cb3f496108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D122524-F8EC-4791-AA83-386E2E6F8917}"/>
</file>

<file path=customXml/itemProps2.xml><?xml version="1.0" encoding="utf-8"?>
<ds:datastoreItem xmlns:ds="http://schemas.openxmlformats.org/officeDocument/2006/customXml" ds:itemID="{0D7FFA83-B021-4600-9CC6-17C66B4B1481}"/>
</file>

<file path=customXml/itemProps3.xml><?xml version="1.0" encoding="utf-8"?>
<ds:datastoreItem xmlns:ds="http://schemas.openxmlformats.org/officeDocument/2006/customXml" ds:itemID="{9FB12876-1834-4C0A-AE27-3413C8E95BF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0x01010016360A54DD8BAB4295CD4DD668838CAA</vt:lpwstr>
  </property>
</Properties>
</file>