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Economica"/>
      <p:regular r:id="rId45"/>
      <p:bold r:id="rId46"/>
      <p:italic r:id="rId47"/>
      <p:boldItalic r:id="rId48"/>
    </p:embeddedFont>
    <p:embeddedFont>
      <p:font typeface="Roboto"/>
      <p:regular r:id="rId49"/>
      <p:bold r:id="rId50"/>
      <p:italic r:id="rId51"/>
      <p:boldItalic r:id="rId52"/>
    </p:embeddedFont>
    <p:embeddedFont>
      <p:font typeface="Poppins"/>
      <p:regular r:id="rId53"/>
      <p:bold r:id="rId54"/>
      <p:italic r:id="rId55"/>
      <p:boldItalic r:id="rId56"/>
    </p:embeddedFont>
    <p:embeddedFont>
      <p:font typeface="Roboto Mono"/>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5" roundtripDataSignature="AMtx7mg7aGxSUE4tr6T+l3Ojs4AQrT1f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font" Target="fonts/Economica-italic.fntdata"/><Relationship Id="rId34" Type="http://schemas.openxmlformats.org/officeDocument/2006/relationships/slide" Target="slides/slide29.xml"/><Relationship Id="rId63" Type="http://schemas.openxmlformats.org/officeDocument/2006/relationships/font" Target="fonts/OpenSans-italic.fntdata"/><Relationship Id="rId21" Type="http://schemas.openxmlformats.org/officeDocument/2006/relationships/slide" Target="slides/slide16.xml"/><Relationship Id="rId50" Type="http://schemas.openxmlformats.org/officeDocument/2006/relationships/font" Target="fonts/Roboto-bold.fntdata"/><Relationship Id="rId55" Type="http://schemas.openxmlformats.org/officeDocument/2006/relationships/font" Target="fonts/Poppins-italic.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Economica-regular.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Poppins-regular.fntdata"/><Relationship Id="rId11" Type="http://schemas.openxmlformats.org/officeDocument/2006/relationships/slide" Target="slides/slide6.xml"/><Relationship Id="rId58" Type="http://schemas.openxmlformats.org/officeDocument/2006/relationships/font" Target="fonts/RobotoMono-bold.fntdata"/><Relationship Id="rId66" Type="http://schemas.openxmlformats.org/officeDocument/2006/relationships/customXml" Target="../customXml/item1.xml"/><Relationship Id="rId5" Type="http://schemas.openxmlformats.org/officeDocument/2006/relationships/notesMaster" Target="notesMasters/notesMaster1.xml"/><Relationship Id="rId61" Type="http://schemas.openxmlformats.org/officeDocument/2006/relationships/font" Target="fonts/OpenSans-regular.fntdata"/><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font" Target="fonts/Economica-boldItalic.fntdata"/><Relationship Id="rId30" Type="http://schemas.openxmlformats.org/officeDocument/2006/relationships/slide" Target="slides/slide25.xml"/><Relationship Id="rId35" Type="http://schemas.openxmlformats.org/officeDocument/2006/relationships/slide" Target="slides/slide30.xml"/><Relationship Id="rId64" Type="http://schemas.openxmlformats.org/officeDocument/2006/relationships/font" Target="fonts/OpenSans-boldItalic.fntdata"/><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Poppins-boldItalic.fntdata"/><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font" Target="fonts/Roboto-italic.fntdata"/><Relationship Id="rId3" Type="http://schemas.openxmlformats.org/officeDocument/2006/relationships/presProps" Target="presProps.xml"/><Relationship Id="rId46" Type="http://schemas.openxmlformats.org/officeDocument/2006/relationships/font" Target="fonts/Economica-bold.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RobotoMono-italic.fntdata"/><Relationship Id="rId17" Type="http://schemas.openxmlformats.org/officeDocument/2006/relationships/slide" Target="slides/slide12.xml"/><Relationship Id="rId67" Type="http://schemas.openxmlformats.org/officeDocument/2006/relationships/customXml" Target="../customXml/item2.xml"/><Relationship Id="rId41" Type="http://schemas.openxmlformats.org/officeDocument/2006/relationships/slide" Target="slides/slide36.xml"/><Relationship Id="rId62" Type="http://schemas.openxmlformats.org/officeDocument/2006/relationships/font" Target="fonts/OpenSans-bold.fntdata"/><Relationship Id="rId20" Type="http://schemas.openxmlformats.org/officeDocument/2006/relationships/slide" Target="slides/slide15.xml"/><Relationship Id="rId54" Type="http://schemas.openxmlformats.org/officeDocument/2006/relationships/font" Target="fonts/Poppins-bold.fntdata"/><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font" Target="fonts/Roboto-regular.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RobotoMono-regular.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5" Type="http://customschemas.google.com/relationships/presentationmetadata" Target="metadata"/><Relationship Id="rId60" Type="http://schemas.openxmlformats.org/officeDocument/2006/relationships/font" Target="fonts/RobotoMono-boldItalic.fntdata"/><Relationship Id="rId52" Type="http://schemas.openxmlformats.org/officeDocument/2006/relationships/font" Target="fonts/Roboto-boldItalic.fntdata"/><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4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4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4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50"/>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5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2"/>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4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4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4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4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4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46"/>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47"/>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8"/>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4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4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4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4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4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mailto:voornaam.achternaam@code-cafe.n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2100"/>
              <a:buNone/>
            </a:pPr>
            <a:r>
              <a:rPr lang="en" sz="1800"/>
              <a:t>Flow control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Voorbeeld (3)</a:t>
            </a:r>
            <a:endParaRPr sz="3180">
              <a:latin typeface="Poppins"/>
              <a:ea typeface="Poppins"/>
              <a:cs typeface="Poppins"/>
              <a:sym typeface="Poppins"/>
            </a:endParaRPr>
          </a:p>
        </p:txBody>
      </p:sp>
      <p:sp>
        <p:nvSpPr>
          <p:cNvPr id="127" name="Google Shape;127;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Door accolades toe te voegen geven we aan dat de if-statement meerdere regels bevat.</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b="1" lang="en" sz="1700">
                <a:latin typeface="Poppins"/>
                <a:ea typeface="Poppins"/>
                <a:cs typeface="Poppins"/>
                <a:sym typeface="Poppins"/>
              </a:rPr>
              <a:t>Vuistregel:</a:t>
            </a:r>
            <a:r>
              <a:rPr lang="en" sz="1700">
                <a:latin typeface="Poppins"/>
                <a:ea typeface="Poppins"/>
                <a:cs typeface="Poppins"/>
                <a:sym typeface="Poppins"/>
              </a:rPr>
              <a:t> ongeacht de aantal regels na de if-statement, gebruik altijd de accolades.</a:t>
            </a:r>
            <a:endParaRPr sz="1700">
              <a:latin typeface="Poppins"/>
              <a:ea typeface="Poppins"/>
              <a:cs typeface="Poppins"/>
              <a:sym typeface="Poppins"/>
            </a:endParaRPr>
          </a:p>
        </p:txBody>
      </p:sp>
      <p:sp>
        <p:nvSpPr>
          <p:cNvPr id="128" name="Google Shape;128;p10"/>
          <p:cNvSpPr txBox="1"/>
          <p:nvPr/>
        </p:nvSpPr>
        <p:spPr>
          <a:xfrm>
            <a:off x="311700" y="1225225"/>
            <a:ext cx="30000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score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200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a:t>
            </a:r>
            <a:r>
              <a:rPr b="0" i="0" lang="en" sz="1050" u="none" cap="none" strike="noStrike">
                <a:solidFill>
                  <a:srgbClr val="CE9178"/>
                </a:solidFill>
                <a:highlight>
                  <a:srgbClr val="1E1E1E"/>
                </a:highlight>
                <a:latin typeface="Consolas"/>
                <a:ea typeface="Consolas"/>
                <a:cs typeface="Consolas"/>
                <a:sym typeface="Consolas"/>
              </a:rPr>
              <a:t>"Jan"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142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Nested If</a:t>
            </a:r>
            <a:endParaRPr sz="3180">
              <a:latin typeface="Poppins"/>
              <a:ea typeface="Poppins"/>
              <a:cs typeface="Poppins"/>
              <a:sym typeface="Poppins"/>
            </a:endParaRPr>
          </a:p>
        </p:txBody>
      </p:sp>
      <p:sp>
        <p:nvSpPr>
          <p:cNvPr id="134" name="Google Shape;134;p11"/>
          <p:cNvSpPr txBox="1"/>
          <p:nvPr>
            <p:ph idx="1" type="body"/>
          </p:nvPr>
        </p:nvSpPr>
        <p:spPr>
          <a:xfrm>
            <a:off x="6450200" y="1225225"/>
            <a:ext cx="2382000" cy="3354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24567"/>
              <a:buNone/>
            </a:pPr>
            <a:r>
              <a:rPr lang="en" sz="1700">
                <a:latin typeface="Poppins"/>
                <a:ea typeface="Poppins"/>
                <a:cs typeface="Poppins"/>
                <a:sym typeface="Poppins"/>
              </a:rPr>
              <a:t>Een </a:t>
            </a:r>
            <a:r>
              <a:rPr b="1" lang="en" sz="1700">
                <a:latin typeface="Poppins"/>
                <a:ea typeface="Poppins"/>
                <a:cs typeface="Poppins"/>
                <a:sym typeface="Poppins"/>
              </a:rPr>
              <a:t>else-statement</a:t>
            </a:r>
            <a:r>
              <a:rPr lang="en" sz="1700">
                <a:latin typeface="Poppins"/>
                <a:ea typeface="Poppins"/>
                <a:cs typeface="Poppins"/>
                <a:sym typeface="Poppins"/>
              </a:rPr>
              <a:t> bindt zich aan de dichtbijzijndede </a:t>
            </a:r>
            <a:r>
              <a:rPr b="1" lang="en" sz="1700">
                <a:latin typeface="Poppins"/>
                <a:ea typeface="Poppins"/>
                <a:cs typeface="Poppins"/>
                <a:sym typeface="Poppins"/>
              </a:rPr>
              <a:t>if-statement</a:t>
            </a:r>
            <a:endParaRPr sz="1700">
              <a:latin typeface="Poppins"/>
              <a:ea typeface="Poppins"/>
              <a:cs typeface="Poppins"/>
              <a:sym typeface="Poppins"/>
            </a:endParaRPr>
          </a:p>
          <a:p>
            <a:pPr indent="0" lvl="0" marL="0" rtl="0" algn="l">
              <a:lnSpc>
                <a:spcPct val="115000"/>
              </a:lnSpc>
              <a:spcBef>
                <a:spcPts val="1200"/>
              </a:spcBef>
              <a:spcAft>
                <a:spcPts val="0"/>
              </a:spcAft>
              <a:buSzPct val="124567"/>
              <a:buNone/>
            </a:pPr>
            <a:r>
              <a:rPr lang="en" sz="1700">
                <a:latin typeface="Poppins"/>
                <a:ea typeface="Poppins"/>
                <a:cs typeface="Poppins"/>
                <a:sym typeface="Poppins"/>
              </a:rPr>
              <a:t>Deze code is dus misleidend ingesprongen.</a:t>
            </a:r>
            <a:endParaRPr sz="1700">
              <a:latin typeface="Poppins"/>
              <a:ea typeface="Poppins"/>
              <a:cs typeface="Poppins"/>
              <a:sym typeface="Poppins"/>
            </a:endParaRPr>
          </a:p>
          <a:p>
            <a:pPr indent="0" lvl="0" marL="0" rtl="0" algn="l">
              <a:lnSpc>
                <a:spcPct val="115000"/>
              </a:lnSpc>
              <a:spcBef>
                <a:spcPts val="1200"/>
              </a:spcBef>
              <a:spcAft>
                <a:spcPts val="0"/>
              </a:spcAft>
              <a:buSzPct val="124567"/>
              <a:buNone/>
            </a:pPr>
            <a:r>
              <a:t/>
            </a:r>
            <a:endParaRPr sz="1700">
              <a:latin typeface="Poppins"/>
              <a:ea typeface="Poppins"/>
              <a:cs typeface="Poppins"/>
              <a:sym typeface="Poppins"/>
            </a:endParaRPr>
          </a:p>
          <a:p>
            <a:pPr indent="0" lvl="0" marL="0" rtl="0" algn="l">
              <a:lnSpc>
                <a:spcPct val="115000"/>
              </a:lnSpc>
              <a:spcBef>
                <a:spcPts val="1200"/>
              </a:spcBef>
              <a:spcAft>
                <a:spcPts val="0"/>
              </a:spcAft>
              <a:buSzPct val="124567"/>
              <a:buNone/>
            </a:pPr>
            <a:r>
              <a:t/>
            </a:r>
            <a:endParaRPr sz="1700">
              <a:latin typeface="Poppins"/>
              <a:ea typeface="Poppins"/>
              <a:cs typeface="Poppins"/>
              <a:sym typeface="Poppins"/>
            </a:endParaRPr>
          </a:p>
          <a:p>
            <a:pPr indent="0" lvl="0" marL="0" rtl="0" algn="l">
              <a:lnSpc>
                <a:spcPct val="115000"/>
              </a:lnSpc>
              <a:spcBef>
                <a:spcPts val="1200"/>
              </a:spcBef>
              <a:spcAft>
                <a:spcPts val="0"/>
              </a:spcAft>
              <a:buSzPct val="124567"/>
              <a:buNone/>
            </a:pPr>
            <a:r>
              <a:t/>
            </a:r>
            <a:endParaRPr sz="1700">
              <a:latin typeface="Poppins"/>
              <a:ea typeface="Poppins"/>
              <a:cs typeface="Poppins"/>
              <a:sym typeface="Poppins"/>
            </a:endParaRPr>
          </a:p>
          <a:p>
            <a:pPr indent="0" lvl="0" marL="0" rtl="0" algn="l">
              <a:lnSpc>
                <a:spcPct val="115000"/>
              </a:lnSpc>
              <a:spcBef>
                <a:spcPts val="1200"/>
              </a:spcBef>
              <a:spcAft>
                <a:spcPts val="1200"/>
              </a:spcAft>
              <a:buSzPct val="124567"/>
              <a:buNone/>
            </a:pPr>
            <a:r>
              <a:t/>
            </a:r>
            <a:endParaRPr sz="1700">
              <a:latin typeface="Poppins"/>
              <a:ea typeface="Poppins"/>
              <a:cs typeface="Poppins"/>
              <a:sym typeface="Poppins"/>
            </a:endParaRPr>
          </a:p>
        </p:txBody>
      </p:sp>
      <p:sp>
        <p:nvSpPr>
          <p:cNvPr id="135" name="Google Shape;135;p11"/>
          <p:cNvSpPr txBox="1"/>
          <p:nvPr/>
        </p:nvSpPr>
        <p:spPr>
          <a:xfrm>
            <a:off x="311700" y="1147225"/>
            <a:ext cx="58776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NestedIf</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eenNummer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7</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(eenNummer &gt;=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(eenNummer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"eerste string"</a:t>
            </a:r>
            <a:r>
              <a:rPr b="0" i="0" lang="en" sz="1050" u="none" cap="none" strike="noStrike">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e</a:t>
            </a:r>
            <a:r>
              <a:rPr b="0" i="0" lang="en" sz="1050" u="none" cap="none" strike="noStrike">
                <a:solidFill>
                  <a:srgbClr val="C586C0"/>
                </a:solidFill>
                <a:highlight>
                  <a:srgbClr val="1E1E1E"/>
                </a:highlight>
                <a:latin typeface="Consolas"/>
                <a:ea typeface="Consolas"/>
                <a:cs typeface="Consolas"/>
                <a:sym typeface="Consolas"/>
              </a:rPr>
              <a:t>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"tweede string"</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"derde string"</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36" name="Google Shape;136;p11"/>
          <p:cNvSpPr txBox="1"/>
          <p:nvPr>
            <p:ph idx="1" type="body"/>
          </p:nvPr>
        </p:nvSpPr>
        <p:spPr>
          <a:xfrm>
            <a:off x="311700" y="3789775"/>
            <a:ext cx="5877600" cy="7497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tweede string</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derde string</a:t>
            </a:r>
            <a:endParaRPr sz="1300">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Ternary statements</a:t>
            </a:r>
            <a:endParaRPr sz="3180">
              <a:latin typeface="Poppins"/>
              <a:ea typeface="Poppins"/>
              <a:cs typeface="Poppins"/>
              <a:sym typeface="Poppins"/>
            </a:endParaRPr>
          </a:p>
        </p:txBody>
      </p:sp>
      <p:sp>
        <p:nvSpPr>
          <p:cNvPr id="142" name="Google Shape;142;p1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700">
                <a:latin typeface="Poppins"/>
                <a:ea typeface="Poppins"/>
                <a:cs typeface="Poppins"/>
                <a:sym typeface="Poppins"/>
              </a:rPr>
              <a:t>Het komt regelmatig voor in programma’s dat je de waarde van één variabele wilt toekennen aan de hand van een conditie.</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143" name="Google Shape;143;p12"/>
          <p:cNvSpPr txBox="1"/>
          <p:nvPr/>
        </p:nvSpPr>
        <p:spPr>
          <a:xfrm>
            <a:off x="438800" y="1896525"/>
            <a:ext cx="30000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Lijn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lijn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middelpunt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Allerlei magie hier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(lijn !=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middelpunt = </a:t>
            </a:r>
            <a:r>
              <a:rPr b="0" i="0" lang="en" sz="1050" u="none" cap="none" strike="noStrike">
                <a:solidFill>
                  <a:srgbClr val="9CDCFE"/>
                </a:solidFill>
                <a:highlight>
                  <a:srgbClr val="1E1E1E"/>
                </a:highlight>
                <a:latin typeface="Consolas"/>
                <a:ea typeface="Consolas"/>
                <a:cs typeface="Consolas"/>
                <a:sym typeface="Consolas"/>
              </a:rPr>
              <a:t>lijn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middelpunt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middelpunt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44" name="Google Shape;144;p12"/>
          <p:cNvSpPr txBox="1"/>
          <p:nvPr/>
        </p:nvSpPr>
        <p:spPr>
          <a:xfrm>
            <a:off x="3841775" y="1896525"/>
            <a:ext cx="30000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(a &gt;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min =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min = a;</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Ternary if</a:t>
            </a:r>
            <a:endParaRPr sz="3180">
              <a:latin typeface="Poppins"/>
              <a:ea typeface="Poppins"/>
              <a:cs typeface="Poppins"/>
              <a:sym typeface="Poppins"/>
            </a:endParaRPr>
          </a:p>
        </p:txBody>
      </p:sp>
      <p:sp>
        <p:nvSpPr>
          <p:cNvPr id="150" name="Google Shape;150;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Om deze constructies om te vormen tot one-liners is er in veel programmeertalen de volgende expressie aanwezig:</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sz="1700">
                <a:latin typeface="Poppins"/>
                <a:ea typeface="Poppins"/>
                <a:cs typeface="Poppins"/>
                <a:sym typeface="Poppins"/>
              </a:rPr>
              <a:t>Dit kan ook zonder haakjes:</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151" name="Google Shape;151;p13"/>
          <p:cNvSpPr txBox="1"/>
          <p:nvPr/>
        </p:nvSpPr>
        <p:spPr>
          <a:xfrm>
            <a:off x="404675" y="1959900"/>
            <a:ext cx="58845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conditie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waarde als waar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waarde als onwaar</a:t>
            </a:r>
            <a:endParaRPr b="0" i="0" sz="1050" u="none" cap="none" strike="noStrike">
              <a:solidFill>
                <a:srgbClr val="D4D4D4"/>
              </a:solidFill>
              <a:highlight>
                <a:srgbClr val="1E1E1E"/>
              </a:highlight>
              <a:latin typeface="Consolas"/>
              <a:ea typeface="Consolas"/>
              <a:cs typeface="Consolas"/>
              <a:sym typeface="Consolas"/>
            </a:endParaRPr>
          </a:p>
        </p:txBody>
      </p:sp>
      <p:sp>
        <p:nvSpPr>
          <p:cNvPr id="152" name="Google Shape;152;p13"/>
          <p:cNvSpPr txBox="1"/>
          <p:nvPr/>
        </p:nvSpPr>
        <p:spPr>
          <a:xfrm>
            <a:off x="404675" y="2452300"/>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min</a:t>
            </a:r>
            <a:r>
              <a:rPr b="0" i="0" lang="en" sz="1050" u="none" cap="none" strike="noStrike">
                <a:solidFill>
                  <a:srgbClr val="D4D4D4"/>
                </a:solidFill>
                <a:highlight>
                  <a:srgbClr val="1E1E1E"/>
                </a:highlight>
                <a:latin typeface="Consolas"/>
                <a:ea typeface="Consolas"/>
                <a:cs typeface="Consolas"/>
                <a:sym typeface="Consolas"/>
              </a:rPr>
              <a:t> = (a &gt; b)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b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a:t>
            </a:r>
            <a:endParaRPr b="0" i="0" sz="1050" u="none" cap="none" strike="noStrike">
              <a:solidFill>
                <a:srgbClr val="D4D4D4"/>
              </a:solidFill>
              <a:highlight>
                <a:srgbClr val="1E1E1E"/>
              </a:highlight>
              <a:latin typeface="Consolas"/>
              <a:ea typeface="Consolas"/>
              <a:cs typeface="Consolas"/>
              <a:sym typeface="Consolas"/>
            </a:endParaRPr>
          </a:p>
        </p:txBody>
      </p:sp>
      <p:sp>
        <p:nvSpPr>
          <p:cNvPr id="153" name="Google Shape;153;p13"/>
          <p:cNvSpPr txBox="1"/>
          <p:nvPr/>
        </p:nvSpPr>
        <p:spPr>
          <a:xfrm>
            <a:off x="404675" y="3747700"/>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min</a:t>
            </a:r>
            <a:r>
              <a:rPr b="0" i="0" lang="en" sz="1050" u="none" cap="none" strike="noStrike">
                <a:solidFill>
                  <a:srgbClr val="D4D4D4"/>
                </a:solidFill>
                <a:highlight>
                  <a:srgbClr val="1E1E1E"/>
                </a:highlight>
                <a:latin typeface="Consolas"/>
                <a:ea typeface="Consolas"/>
                <a:cs typeface="Consolas"/>
                <a:sym typeface="Consolas"/>
              </a:rPr>
              <a:t> = a &gt; b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b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Ternary if genest</a:t>
            </a:r>
            <a:endParaRPr sz="3180">
              <a:latin typeface="Poppins"/>
              <a:ea typeface="Poppins"/>
              <a:cs typeface="Poppins"/>
              <a:sym typeface="Poppins"/>
            </a:endParaRPr>
          </a:p>
        </p:txBody>
      </p:sp>
      <p:sp>
        <p:nvSpPr>
          <p:cNvPr id="159" name="Google Shape;159;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700">
                <a:latin typeface="Poppins"/>
                <a:ea typeface="Poppins"/>
                <a:cs typeface="Poppins"/>
                <a:sym typeface="Poppins"/>
              </a:rPr>
              <a:t>Je kunt ook meerdere van deze expressies in elkaar stoppen. Bedenk je alleen wel of dat de leesbaarheid van de code ten goede komt.</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160" name="Google Shape;160;p14"/>
          <p:cNvSpPr txBox="1"/>
          <p:nvPr/>
        </p:nvSpPr>
        <p:spPr>
          <a:xfrm>
            <a:off x="414400" y="1930650"/>
            <a:ext cx="42027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 = (a &gt; b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 &gt; c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c)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(b &gt; c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b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c));</a:t>
            </a:r>
            <a:endParaRPr b="0" i="0" sz="1050" u="none" cap="none" strike="noStrike">
              <a:solidFill>
                <a:srgbClr val="D4D4D4"/>
              </a:solidFill>
              <a:highlight>
                <a:srgbClr val="1E1E1E"/>
              </a:highlight>
              <a:latin typeface="Consolas"/>
              <a:ea typeface="Consolas"/>
              <a:cs typeface="Consolas"/>
              <a:sym typeface="Consolas"/>
            </a:endParaRPr>
          </a:p>
        </p:txBody>
      </p:sp>
      <p:sp>
        <p:nvSpPr>
          <p:cNvPr id="161" name="Google Shape;161;p14"/>
          <p:cNvSpPr txBox="1"/>
          <p:nvPr/>
        </p:nvSpPr>
        <p:spPr>
          <a:xfrm>
            <a:off x="5065500" y="1930650"/>
            <a:ext cx="30000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 &gt; b)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 &gt; c)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max = a;</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max = c;</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(b &gt; c)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max =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max = c;</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Ternary if</a:t>
            </a:r>
            <a:endParaRPr sz="3180">
              <a:latin typeface="Poppins"/>
              <a:ea typeface="Poppins"/>
              <a:cs typeface="Poppins"/>
              <a:sym typeface="Poppins"/>
            </a:endParaRPr>
          </a:p>
        </p:txBody>
      </p:sp>
      <p:sp>
        <p:nvSpPr>
          <p:cNvPr id="167" name="Google Shape;167;p1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700">
                <a:latin typeface="Poppins"/>
                <a:ea typeface="Poppins"/>
                <a:cs typeface="Poppins"/>
                <a:sym typeface="Poppins"/>
              </a:rPr>
              <a:t>Opdracht:</a:t>
            </a:r>
            <a:endParaRPr b="1" sz="1700">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sz="1700">
                <a:latin typeface="Poppins"/>
                <a:ea typeface="Poppins"/>
                <a:cs typeface="Poppins"/>
                <a:sym typeface="Poppins"/>
              </a:rPr>
              <a:t>Schrijf een methode genaamd </a:t>
            </a:r>
            <a:r>
              <a:rPr i="1" lang="en" sz="1700">
                <a:latin typeface="Poppins"/>
                <a:ea typeface="Poppins"/>
                <a:cs typeface="Poppins"/>
                <a:sym typeface="Poppins"/>
              </a:rPr>
              <a:t>fibonacci</a:t>
            </a:r>
            <a:r>
              <a:rPr lang="en" sz="1700">
                <a:latin typeface="Poppins"/>
                <a:ea typeface="Poppins"/>
                <a:cs typeface="Poppins"/>
                <a:sym typeface="Poppins"/>
              </a:rPr>
              <a:t>(int n) die gebruikmaakt van </a:t>
            </a:r>
            <a:r>
              <a:rPr b="1" lang="en" sz="1700">
                <a:latin typeface="Poppins"/>
                <a:ea typeface="Poppins"/>
                <a:cs typeface="Poppins"/>
                <a:sym typeface="Poppins"/>
              </a:rPr>
              <a:t>recursie</a:t>
            </a:r>
            <a:r>
              <a:rPr lang="en" sz="1700">
                <a:latin typeface="Poppins"/>
                <a:ea typeface="Poppins"/>
                <a:cs typeface="Poppins"/>
                <a:sym typeface="Poppins"/>
              </a:rPr>
              <a:t> en een </a:t>
            </a:r>
            <a:r>
              <a:rPr b="1" lang="en" sz="1700">
                <a:latin typeface="Poppins"/>
                <a:ea typeface="Poppins"/>
                <a:cs typeface="Poppins"/>
                <a:sym typeface="Poppins"/>
              </a:rPr>
              <a:t>ternary if</a:t>
            </a:r>
            <a:endParaRPr b="1" sz="1700">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sz="1700">
                <a:latin typeface="Poppins"/>
                <a:ea typeface="Poppins"/>
                <a:cs typeface="Poppins"/>
                <a:sym typeface="Poppins"/>
              </a:rPr>
              <a:t>De methode mag slechts één regel lang zijn.</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Switch statement</a:t>
            </a:r>
            <a:endParaRPr sz="3180">
              <a:latin typeface="Poppins"/>
              <a:ea typeface="Poppins"/>
              <a:cs typeface="Poppins"/>
              <a:sym typeface="Poppins"/>
            </a:endParaRPr>
          </a:p>
        </p:txBody>
      </p:sp>
      <p:sp>
        <p:nvSpPr>
          <p:cNvPr id="173" name="Google Shape;173;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Een andere manier van conditionele logica binnen veel programmeertalen is het werken met switch statements. Sinds Java 7 zit dit ook in Java.</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174" name="Google Shape;174;p16"/>
          <p:cNvSpPr txBox="1"/>
          <p:nvPr/>
        </p:nvSpPr>
        <p:spPr>
          <a:xfrm>
            <a:off x="4836025" y="2115925"/>
            <a:ext cx="2000100" cy="1710300"/>
          </a:xfrm>
          <a:prstGeom prst="rect">
            <a:avLst/>
          </a:prstGeom>
          <a:solidFill>
            <a:srgbClr val="222222"/>
          </a:solidFill>
          <a:ln>
            <a:noFill/>
          </a:ln>
        </p:spPr>
        <p:txBody>
          <a:bodyPr anchorCtr="0" anchor="t" bIns="91425" lIns="91425" spcFirstLastPara="1" rIns="91425" wrap="square" tIns="91425">
            <a:spAutoFit/>
          </a:bodyPr>
          <a:lstStyle/>
          <a:p>
            <a:pPr indent="0" lvl="0" marL="0" marR="0" rtl="0" algn="just">
              <a:lnSpc>
                <a:spcPct val="135714"/>
              </a:lnSpc>
              <a:spcBef>
                <a:spcPts val="0"/>
              </a:spcBef>
              <a:spcAft>
                <a:spcPts val="1000"/>
              </a:spcAft>
              <a:buClr>
                <a:srgbClr val="000000"/>
              </a:buClr>
              <a:buSzPts val="1100"/>
              <a:buFont typeface="Arial"/>
              <a:buNone/>
            </a:pPr>
            <a:r>
              <a:rPr b="0" i="0" lang="en" sz="750" u="none" cap="none" strike="noStrike">
                <a:solidFill>
                  <a:srgbClr val="C586C0"/>
                </a:solidFill>
                <a:latin typeface="Consolas"/>
                <a:ea typeface="Consolas"/>
                <a:cs typeface="Consolas"/>
                <a:sym typeface="Consolas"/>
              </a:rPr>
              <a:t>switch</a:t>
            </a:r>
            <a:r>
              <a:rPr b="0" i="0" lang="en" sz="750" u="none" cap="none" strike="noStrike">
                <a:solidFill>
                  <a:srgbClr val="D4D4D4"/>
                </a:solidFill>
                <a:latin typeface="Consolas"/>
                <a:ea typeface="Consolas"/>
                <a:cs typeface="Consolas"/>
                <a:sym typeface="Consolas"/>
              </a:rPr>
              <a:t>(expressie) {</a:t>
            </a:r>
            <a:br>
              <a:rPr b="0" i="0" lang="en" sz="750" u="none" cap="none" strike="noStrike">
                <a:solidFill>
                  <a:srgbClr val="D4D4D4"/>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case</a:t>
            </a:r>
            <a:r>
              <a:rPr b="0" i="0" lang="en" sz="750" u="none" cap="none" strike="noStrike">
                <a:solidFill>
                  <a:srgbClr val="D4D4D4"/>
                </a:solidFill>
                <a:latin typeface="Consolas"/>
                <a:ea typeface="Consolas"/>
                <a:cs typeface="Consolas"/>
                <a:sym typeface="Consolas"/>
              </a:rPr>
              <a:t> x</a:t>
            </a:r>
            <a:r>
              <a:rPr b="0" i="0" lang="en" sz="750" u="none" cap="none" strike="noStrike">
                <a:solidFill>
                  <a:srgbClr val="C586C0"/>
                </a:solidFill>
                <a:latin typeface="Consolas"/>
                <a:ea typeface="Consolas"/>
                <a:cs typeface="Consolas"/>
                <a:sym typeface="Consolas"/>
              </a:rPr>
              <a:t>:</a:t>
            </a:r>
            <a:br>
              <a:rPr b="0" i="0" lang="en" sz="750" u="none" cap="none" strike="noStrike">
                <a:solidFill>
                  <a:srgbClr val="C586C0"/>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6A9955"/>
                </a:solidFill>
                <a:latin typeface="Consolas"/>
                <a:ea typeface="Consolas"/>
                <a:cs typeface="Consolas"/>
                <a:sym typeface="Consolas"/>
              </a:rPr>
              <a:t>// code block</a:t>
            </a:r>
            <a:br>
              <a:rPr b="0" i="0" lang="en" sz="750" u="none" cap="none" strike="noStrike">
                <a:solidFill>
                  <a:srgbClr val="6A9955"/>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break</a:t>
            </a:r>
            <a:r>
              <a:rPr b="0" i="0" lang="en" sz="750" u="none" cap="none" strike="noStrike">
                <a:solidFill>
                  <a:srgbClr val="D4D4D4"/>
                </a:solidFill>
                <a:latin typeface="Consolas"/>
                <a:ea typeface="Consolas"/>
                <a:cs typeface="Consolas"/>
                <a:sym typeface="Consolas"/>
              </a:rPr>
              <a:t>;</a:t>
            </a:r>
            <a:br>
              <a:rPr b="0" i="0" lang="en" sz="750" u="none" cap="none" strike="noStrike">
                <a:solidFill>
                  <a:srgbClr val="D4D4D4"/>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case</a:t>
            </a:r>
            <a:r>
              <a:rPr b="0" i="0" lang="en" sz="750" u="none" cap="none" strike="noStrike">
                <a:solidFill>
                  <a:srgbClr val="D4D4D4"/>
                </a:solidFill>
                <a:latin typeface="Consolas"/>
                <a:ea typeface="Consolas"/>
                <a:cs typeface="Consolas"/>
                <a:sym typeface="Consolas"/>
              </a:rPr>
              <a:t> y</a:t>
            </a:r>
            <a:r>
              <a:rPr b="0" i="0" lang="en" sz="750" u="none" cap="none" strike="noStrike">
                <a:solidFill>
                  <a:srgbClr val="C586C0"/>
                </a:solidFill>
                <a:latin typeface="Consolas"/>
                <a:ea typeface="Consolas"/>
                <a:cs typeface="Consolas"/>
                <a:sym typeface="Consolas"/>
              </a:rPr>
              <a:t>:</a:t>
            </a:r>
            <a:br>
              <a:rPr b="0" i="0" lang="en" sz="750" u="none" cap="none" strike="noStrike">
                <a:solidFill>
                  <a:srgbClr val="C586C0"/>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6A9955"/>
                </a:solidFill>
                <a:latin typeface="Consolas"/>
                <a:ea typeface="Consolas"/>
                <a:cs typeface="Consolas"/>
                <a:sym typeface="Consolas"/>
              </a:rPr>
              <a:t>// code block</a:t>
            </a:r>
            <a:br>
              <a:rPr b="0" i="0" lang="en" sz="750" u="none" cap="none" strike="noStrike">
                <a:solidFill>
                  <a:srgbClr val="6A9955"/>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break</a:t>
            </a:r>
            <a:r>
              <a:rPr b="0" i="0" lang="en" sz="750" u="none" cap="none" strike="noStrike">
                <a:solidFill>
                  <a:srgbClr val="D4D4D4"/>
                </a:solidFill>
                <a:latin typeface="Consolas"/>
                <a:ea typeface="Consolas"/>
                <a:cs typeface="Consolas"/>
                <a:sym typeface="Consolas"/>
              </a:rPr>
              <a:t>;</a:t>
            </a:r>
            <a:br>
              <a:rPr b="0" i="0" lang="en" sz="750" u="none" cap="none" strike="noStrike">
                <a:solidFill>
                  <a:srgbClr val="D4D4D4"/>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default:</a:t>
            </a:r>
            <a:br>
              <a:rPr b="0" i="0" lang="en" sz="750" u="none" cap="none" strike="noStrike">
                <a:solidFill>
                  <a:srgbClr val="C586C0"/>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6A9955"/>
                </a:solidFill>
                <a:latin typeface="Consolas"/>
                <a:ea typeface="Consolas"/>
                <a:cs typeface="Consolas"/>
                <a:sym typeface="Consolas"/>
              </a:rPr>
              <a:t>// code block</a:t>
            </a:r>
            <a:br>
              <a:rPr b="0" i="0" lang="en" sz="750" u="none" cap="none" strike="noStrike">
                <a:solidFill>
                  <a:srgbClr val="6A9955"/>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5" name="Google Shape;175;p16"/>
          <p:cNvSpPr txBox="1"/>
          <p:nvPr/>
        </p:nvSpPr>
        <p:spPr>
          <a:xfrm>
            <a:off x="1940425" y="2172925"/>
            <a:ext cx="1852500" cy="1653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Clr>
                <a:srgbClr val="000000"/>
              </a:buClr>
              <a:buSzPts val="750"/>
              <a:buFont typeface="Arial"/>
              <a:buNone/>
            </a:pPr>
            <a:r>
              <a:rPr b="0" i="0" lang="en" sz="750" u="none" cap="none" strike="noStrike">
                <a:solidFill>
                  <a:srgbClr val="C586C0"/>
                </a:solidFill>
                <a:latin typeface="Consolas"/>
                <a:ea typeface="Consolas"/>
                <a:cs typeface="Consolas"/>
                <a:sym typeface="Consolas"/>
              </a:rPr>
              <a:t>if</a:t>
            </a:r>
            <a:r>
              <a:rPr b="0" i="0" lang="en" sz="750" u="none" cap="none" strike="noStrike">
                <a:solidFill>
                  <a:srgbClr val="D4D4D4"/>
                </a:solidFill>
                <a:latin typeface="Consolas"/>
                <a:ea typeface="Consolas"/>
                <a:cs typeface="Consolas"/>
                <a:sym typeface="Consolas"/>
              </a:rPr>
              <a:t> (expressie == x) {</a:t>
            </a:r>
            <a:br>
              <a:rPr b="0" i="0" lang="en" sz="750" u="none" cap="none" strike="noStrike">
                <a:solidFill>
                  <a:srgbClr val="D4D4D4"/>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6A9955"/>
                </a:solidFill>
                <a:latin typeface="Consolas"/>
                <a:ea typeface="Consolas"/>
                <a:cs typeface="Consolas"/>
                <a:sym typeface="Consolas"/>
              </a:rPr>
              <a:t>// code blok</a:t>
            </a:r>
            <a:br>
              <a:rPr b="0" i="0" lang="en" sz="750" u="none" cap="none" strike="noStrike">
                <a:solidFill>
                  <a:srgbClr val="6A9955"/>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else</a:t>
            </a: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C586C0"/>
                </a:solidFill>
                <a:latin typeface="Consolas"/>
                <a:ea typeface="Consolas"/>
                <a:cs typeface="Consolas"/>
                <a:sym typeface="Consolas"/>
              </a:rPr>
              <a:t>if</a:t>
            </a:r>
            <a:r>
              <a:rPr b="0" i="0" lang="en" sz="750" u="none" cap="none" strike="noStrike">
                <a:solidFill>
                  <a:srgbClr val="D4D4D4"/>
                </a:solidFill>
                <a:latin typeface="Consolas"/>
                <a:ea typeface="Consolas"/>
                <a:cs typeface="Consolas"/>
                <a:sym typeface="Consolas"/>
              </a:rPr>
              <a:t> (expressie == y) {</a:t>
            </a:r>
            <a:br>
              <a:rPr b="0" i="0" lang="en" sz="750" u="none" cap="none" strike="noStrike">
                <a:solidFill>
                  <a:srgbClr val="D4D4D4"/>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6A9955"/>
                </a:solidFill>
                <a:latin typeface="Consolas"/>
                <a:ea typeface="Consolas"/>
                <a:cs typeface="Consolas"/>
                <a:sym typeface="Consolas"/>
              </a:rPr>
              <a:t>// code blok</a:t>
            </a:r>
            <a:br>
              <a:rPr b="0" i="0" lang="en" sz="750" u="none" cap="none" strike="noStrike">
                <a:solidFill>
                  <a:srgbClr val="6A9955"/>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a:t>
            </a:r>
            <a:br>
              <a:rPr b="0" i="0" lang="en" sz="750" u="none" cap="none" strike="noStrike">
                <a:solidFill>
                  <a:srgbClr val="D4D4D4"/>
                </a:solidFill>
                <a:latin typeface="Consolas"/>
                <a:ea typeface="Consolas"/>
                <a:cs typeface="Consolas"/>
                <a:sym typeface="Consolas"/>
              </a:rPr>
            </a:br>
            <a:r>
              <a:rPr b="0" i="0" lang="en" sz="750" u="none" cap="none" strike="noStrike">
                <a:solidFill>
                  <a:srgbClr val="D4D4D4"/>
                </a:solidFill>
                <a:latin typeface="Consolas"/>
                <a:ea typeface="Consolas"/>
                <a:cs typeface="Consolas"/>
                <a:sym typeface="Consolas"/>
              </a:rPr>
              <a:t>...  </a:t>
            </a:r>
            <a:r>
              <a:rPr b="0" i="0" lang="en" sz="750" u="none" cap="none" strike="noStrike">
                <a:solidFill>
                  <a:srgbClr val="6A9955"/>
                </a:solidFill>
                <a:latin typeface="Consolas"/>
                <a:ea typeface="Consolas"/>
                <a:cs typeface="Consolas"/>
                <a:sym typeface="Consolas"/>
              </a:rPr>
              <a:t>// enzovoort</a:t>
            </a:r>
            <a:endParaRPr b="0" i="0" sz="750" u="none" cap="none" strike="noStrike">
              <a:solidFill>
                <a:srgbClr val="6A9955"/>
              </a:solidFill>
              <a:latin typeface="Consolas"/>
              <a:ea typeface="Consolas"/>
              <a:cs typeface="Consolas"/>
              <a:sym typeface="Consolas"/>
            </a:endParaRPr>
          </a:p>
          <a:p>
            <a:pPr indent="0" lvl="0" marL="0" marR="0" rtl="0" algn="just">
              <a:lnSpc>
                <a:spcPct val="135714"/>
              </a:lnSpc>
              <a:spcBef>
                <a:spcPts val="1000"/>
              </a:spcBef>
              <a:spcAft>
                <a:spcPts val="0"/>
              </a:spcAft>
              <a:buClr>
                <a:srgbClr val="000000"/>
              </a:buClr>
              <a:buSzPts val="750"/>
              <a:buFont typeface="Arial"/>
              <a:buNone/>
            </a:pPr>
            <a:r>
              <a:t/>
            </a:r>
            <a:endParaRPr b="0" i="0" sz="750" u="none" cap="none" strike="noStrike">
              <a:solidFill>
                <a:srgbClr val="6A9955"/>
              </a:solidFill>
              <a:latin typeface="Consolas"/>
              <a:ea typeface="Consolas"/>
              <a:cs typeface="Consolas"/>
              <a:sym typeface="Consolas"/>
            </a:endParaRPr>
          </a:p>
          <a:p>
            <a:pPr indent="0" lvl="0" marL="0" marR="0" rtl="0" algn="just">
              <a:lnSpc>
                <a:spcPct val="135714"/>
              </a:lnSpc>
              <a:spcBef>
                <a:spcPts val="1000"/>
              </a:spcBef>
              <a:spcAft>
                <a:spcPts val="1000"/>
              </a:spcAft>
              <a:buClr>
                <a:srgbClr val="000000"/>
              </a:buClr>
              <a:buSzPts val="750"/>
              <a:buFont typeface="Arial"/>
              <a:buNone/>
            </a:pPr>
            <a:r>
              <a:t/>
            </a:r>
            <a:endParaRPr b="0" i="0" sz="750" u="none" cap="none" strike="noStrike">
              <a:solidFill>
                <a:srgbClr val="6A9955"/>
              </a:solidFill>
              <a:latin typeface="Consolas"/>
              <a:ea typeface="Consolas"/>
              <a:cs typeface="Consolas"/>
              <a:sym typeface="Consolas"/>
            </a:endParaRPr>
          </a:p>
        </p:txBody>
      </p:sp>
      <p:sp>
        <p:nvSpPr>
          <p:cNvPr id="176" name="Google Shape;176;p16"/>
          <p:cNvSpPr txBox="1"/>
          <p:nvPr/>
        </p:nvSpPr>
        <p:spPr>
          <a:xfrm>
            <a:off x="2262175" y="3793025"/>
            <a:ext cx="10725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Poppins"/>
                <a:ea typeface="Poppins"/>
                <a:cs typeface="Poppins"/>
                <a:sym typeface="Poppins"/>
              </a:rPr>
              <a:t>If-statement</a:t>
            </a:r>
            <a:endParaRPr b="0" i="0" sz="700" u="none" cap="none" strike="noStrike">
              <a:solidFill>
                <a:srgbClr val="000000"/>
              </a:solidFill>
              <a:latin typeface="Poppins"/>
              <a:ea typeface="Poppins"/>
              <a:cs typeface="Poppins"/>
              <a:sym typeface="Poppins"/>
            </a:endParaRPr>
          </a:p>
        </p:txBody>
      </p:sp>
      <p:sp>
        <p:nvSpPr>
          <p:cNvPr id="177" name="Google Shape;177;p16"/>
          <p:cNvSpPr txBox="1"/>
          <p:nvPr/>
        </p:nvSpPr>
        <p:spPr>
          <a:xfrm>
            <a:off x="5310175" y="3793025"/>
            <a:ext cx="10725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Poppins"/>
                <a:ea typeface="Poppins"/>
                <a:cs typeface="Poppins"/>
                <a:sym typeface="Poppins"/>
              </a:rPr>
              <a:t>Switch statement</a:t>
            </a:r>
            <a:endParaRPr b="0" i="0" sz="700" u="none" cap="none" strike="noStrike">
              <a:solidFill>
                <a:srgbClr val="000000"/>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Meervoudige selectie statements: switch-case-statement</a:t>
            </a:r>
            <a:endParaRPr sz="3180">
              <a:latin typeface="Poppins"/>
              <a:ea typeface="Poppins"/>
              <a:cs typeface="Poppins"/>
              <a:sym typeface="Poppins"/>
            </a:endParaRPr>
          </a:p>
        </p:txBody>
      </p:sp>
      <p:sp>
        <p:nvSpPr>
          <p:cNvPr id="183" name="Google Shape;183;p17"/>
          <p:cNvSpPr txBox="1"/>
          <p:nvPr>
            <p:ph idx="1" type="body"/>
          </p:nvPr>
        </p:nvSpPr>
        <p:spPr>
          <a:xfrm>
            <a:off x="311700" y="14538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Let op: De break is optioneel</a:t>
            </a:r>
            <a:endParaRPr sz="1700">
              <a:latin typeface="Poppins"/>
              <a:ea typeface="Poppins"/>
              <a:cs typeface="Poppins"/>
              <a:sym typeface="Poppins"/>
            </a:endParaRPr>
          </a:p>
        </p:txBody>
      </p:sp>
      <p:sp>
        <p:nvSpPr>
          <p:cNvPr id="184" name="Google Shape;184;p17"/>
          <p:cNvSpPr txBox="1"/>
          <p:nvPr/>
        </p:nvSpPr>
        <p:spPr>
          <a:xfrm>
            <a:off x="311700" y="1225225"/>
            <a:ext cx="35448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aantal = </a:t>
            </a:r>
            <a:r>
              <a:rPr b="0" i="0" lang="en" sz="1050" u="none" cap="none" strike="noStrike">
                <a:solidFill>
                  <a:srgbClr val="B5CEA8"/>
                </a:solidFill>
                <a:highlight>
                  <a:srgbClr val="1E1E1E"/>
                </a:highlight>
                <a:latin typeface="Consolas"/>
                <a:ea typeface="Consolas"/>
                <a:cs typeface="Consolas"/>
                <a:sym typeface="Consolas"/>
              </a:rPr>
              <a:t>0</a:t>
            </a:r>
            <a:br>
              <a:rPr b="0" i="0" lang="en" sz="1050" u="none" cap="none" strike="noStrike">
                <a:solidFill>
                  <a:srgbClr val="C586C0"/>
                </a:solidFill>
                <a:highlight>
                  <a:srgbClr val="1E1E1E"/>
                </a:highlight>
                <a:latin typeface="Consolas"/>
                <a:ea typeface="Consolas"/>
                <a:cs typeface="Consolas"/>
                <a:sym typeface="Consolas"/>
              </a:rPr>
            </a:br>
            <a:r>
              <a:rPr b="0" i="0" lang="en" sz="1050" u="none" cap="none" strike="noStrike">
                <a:solidFill>
                  <a:srgbClr val="C586C0"/>
                </a:solidFill>
                <a:highlight>
                  <a:srgbClr val="1E1E1E"/>
                </a:highlight>
                <a:latin typeface="Consolas"/>
                <a:ea typeface="Consolas"/>
                <a:cs typeface="Consolas"/>
                <a:sym typeface="Consolas"/>
              </a:rPr>
              <a:t>switch</a:t>
            </a:r>
            <a:r>
              <a:rPr b="0" i="0" lang="en" sz="1050" u="none" cap="none" strike="noStrike">
                <a:solidFill>
                  <a:srgbClr val="D4D4D4"/>
                </a:solidFill>
                <a:highlight>
                  <a:srgbClr val="1E1E1E"/>
                </a:highlight>
                <a:latin typeface="Consolas"/>
                <a:ea typeface="Consolas"/>
                <a:cs typeface="Consolas"/>
                <a:sym typeface="Consolas"/>
              </a:rPr>
              <a:t> (aantal)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"nul"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break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break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default: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"veel"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break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nul</a:t>
            </a:r>
            <a:endParaRPr b="0" i="0" sz="1050" u="none" cap="none" strike="noStrike">
              <a:solidFill>
                <a:srgbClr val="D4D4D4"/>
              </a:solidFill>
              <a:highlight>
                <a:srgbClr val="1E1E1E"/>
              </a:highlight>
              <a:latin typeface="Consolas"/>
              <a:ea typeface="Consolas"/>
              <a:cs typeface="Consolas"/>
              <a:sym typeface="Consolas"/>
            </a:endParaRPr>
          </a:p>
        </p:txBody>
      </p:sp>
      <p:sp>
        <p:nvSpPr>
          <p:cNvPr id="185" name="Google Shape;185;p17"/>
          <p:cNvSpPr txBox="1"/>
          <p:nvPr/>
        </p:nvSpPr>
        <p:spPr>
          <a:xfrm>
            <a:off x="4031925" y="1225225"/>
            <a:ext cx="32664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aantal = </a:t>
            </a:r>
            <a:r>
              <a:rPr b="0" i="0" lang="en" sz="1050" u="none" cap="none" strike="noStrike">
                <a:solidFill>
                  <a:srgbClr val="B5CEA8"/>
                </a:solidFill>
                <a:highlight>
                  <a:srgbClr val="1E1E1E"/>
                </a:highlight>
                <a:latin typeface="Consolas"/>
                <a:ea typeface="Consolas"/>
                <a:cs typeface="Consolas"/>
                <a:sym typeface="Consolas"/>
              </a:rPr>
              <a:t>0</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switch</a:t>
            </a:r>
            <a:r>
              <a:rPr b="0" i="0" lang="en" sz="1050" u="none" cap="none" strike="noStrike">
                <a:solidFill>
                  <a:srgbClr val="D4D4D4"/>
                </a:solidFill>
                <a:highlight>
                  <a:srgbClr val="1E1E1E"/>
                </a:highlight>
                <a:latin typeface="Consolas"/>
                <a:ea typeface="Consolas"/>
                <a:cs typeface="Consolas"/>
                <a:sym typeface="Consolas"/>
              </a:rPr>
              <a:t> (aantal)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"nul"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case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default: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"veel"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prints nul, een, veel</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Verschil tussen switch en if-statement</a:t>
            </a:r>
            <a:endParaRPr sz="3180">
              <a:latin typeface="Poppins"/>
              <a:ea typeface="Poppins"/>
              <a:cs typeface="Poppins"/>
              <a:sym typeface="Poppins"/>
            </a:endParaRPr>
          </a:p>
        </p:txBody>
      </p:sp>
      <p:sp>
        <p:nvSpPr>
          <p:cNvPr id="191" name="Google Shape;191;p18"/>
          <p:cNvSpPr txBox="1"/>
          <p:nvPr>
            <p:ph idx="1" type="body"/>
          </p:nvPr>
        </p:nvSpPr>
        <p:spPr>
          <a:xfrm>
            <a:off x="311700" y="14538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sz="1700">
              <a:latin typeface="Poppins"/>
              <a:ea typeface="Poppins"/>
              <a:cs typeface="Poppins"/>
              <a:sym typeface="Poppins"/>
            </a:endParaRPr>
          </a:p>
        </p:txBody>
      </p:sp>
      <p:sp>
        <p:nvSpPr>
          <p:cNvPr id="192" name="Google Shape;192;p18"/>
          <p:cNvSpPr txBox="1"/>
          <p:nvPr/>
        </p:nvSpPr>
        <p:spPr>
          <a:xfrm>
            <a:off x="311700" y="1453825"/>
            <a:ext cx="38763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"ZO"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"MA"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"DI"</a:t>
            </a:r>
            <a:r>
              <a:rPr b="0" i="0" lang="en" sz="1050" u="none" cap="none" strike="noStrike">
                <a:solidFill>
                  <a:srgbClr val="D4D4D4"/>
                </a:solidFill>
                <a:highlight>
                  <a:srgbClr val="1E1E1E"/>
                </a:highlight>
                <a:latin typeface="Consolas"/>
                <a:ea typeface="Consolas"/>
                <a:cs typeface="Consolas"/>
                <a:sym typeface="Consolas"/>
              </a:rPr>
              <a:t>)|| </a:t>
            </a:r>
            <a:br>
              <a:rPr b="0" i="0" lang="en" sz="1050" u="none" cap="none" strike="noStrike">
                <a:solidFill>
                  <a:srgbClr val="D4D4D4"/>
                </a:solidFill>
                <a:highlight>
                  <a:srgbClr val="1E1E1E"/>
                </a:highlight>
                <a:latin typeface="Consolas"/>
                <a:ea typeface="Consolas"/>
                <a:cs typeface="Consolas"/>
                <a:sym typeface="Consolas"/>
              </a:rPr>
            </a:b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"WO"</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"DO"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"Tijd om te werken"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"VR"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"Bijna weekend"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"ZA"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"ZO"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"Weekend!"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"Geen dag?"</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93" name="Google Shape;193;p18"/>
          <p:cNvSpPr txBox="1"/>
          <p:nvPr/>
        </p:nvSpPr>
        <p:spPr>
          <a:xfrm>
            <a:off x="4363450" y="1453825"/>
            <a:ext cx="4188000" cy="3334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586C0"/>
                </a:solidFill>
                <a:highlight>
                  <a:srgbClr val="1E1E1E"/>
                </a:highlight>
                <a:latin typeface="Consolas"/>
                <a:ea typeface="Consolas"/>
                <a:cs typeface="Consolas"/>
                <a:sym typeface="Consolas"/>
              </a:rPr>
              <a:t>switch</a:t>
            </a:r>
            <a:r>
              <a:rPr b="0" i="0" lang="en" sz="850" u="none" cap="none" strike="noStrike">
                <a:solidFill>
                  <a:srgbClr val="D4D4D4"/>
                </a:solidFill>
                <a:highlight>
                  <a:srgbClr val="1E1E1E"/>
                </a:highlight>
                <a:latin typeface="Consolas"/>
                <a:ea typeface="Consolas"/>
                <a:cs typeface="Consolas"/>
                <a:sym typeface="Consolas"/>
              </a:rPr>
              <a:t> (dag)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"MA"</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"DI"</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"WO"</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"DO"</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"Tijd om te werken"</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break</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"VR"</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"Bijna weekend"</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break</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"ZA"</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case</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"ZO"</a:t>
            </a:r>
            <a:r>
              <a:rPr b="0" i="0" lang="en" sz="850" u="none" cap="none" strike="noStrike">
                <a:solidFill>
                  <a:srgbClr val="C586C0"/>
                </a:solidFill>
                <a:highlight>
                  <a:srgbClr val="1E1E1E"/>
                </a:highlight>
                <a:latin typeface="Consolas"/>
                <a:ea typeface="Consolas"/>
                <a:cs typeface="Consolas"/>
                <a:sym typeface="Consolas"/>
              </a:rPr>
              <a: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"Weekend!"</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break</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default:</a:t>
            </a:r>
            <a:endParaRPr b="0" i="0" sz="8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"Geen dag?"</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break</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Switch statement</a:t>
            </a:r>
            <a:endParaRPr sz="3180">
              <a:latin typeface="Poppins"/>
              <a:ea typeface="Poppins"/>
              <a:cs typeface="Poppins"/>
              <a:sym typeface="Poppins"/>
            </a:endParaRPr>
          </a:p>
        </p:txBody>
      </p:sp>
      <p:sp>
        <p:nvSpPr>
          <p:cNvPr id="199" name="Google Shape;199;p19"/>
          <p:cNvSpPr txBox="1"/>
          <p:nvPr>
            <p:ph idx="1" type="body"/>
          </p:nvPr>
        </p:nvSpPr>
        <p:spPr>
          <a:xfrm>
            <a:off x="311700" y="14538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700">
                <a:latin typeface="Poppins"/>
                <a:ea typeface="Poppins"/>
                <a:cs typeface="Poppins"/>
                <a:sym typeface="Poppins"/>
              </a:rPr>
              <a:t>Opdracht:</a:t>
            </a:r>
            <a:endParaRPr b="1"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Schrijf het gegeven if-statement om naar een switch case</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200" name="Google Shape;200;p19"/>
          <p:cNvSpPr txBox="1"/>
          <p:nvPr/>
        </p:nvSpPr>
        <p:spPr>
          <a:xfrm>
            <a:off x="438046" y="2259517"/>
            <a:ext cx="62412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(browser == </a:t>
            </a:r>
            <a:r>
              <a:rPr b="0" i="0" lang="en" sz="1050" u="none" cap="none" strike="noStrike">
                <a:solidFill>
                  <a:srgbClr val="CE9178"/>
                </a:solidFill>
                <a:highlight>
                  <a:srgbClr val="1E1E1E"/>
                </a:highlight>
                <a:latin typeface="Consolas"/>
                <a:ea typeface="Consolas"/>
                <a:cs typeface="Consolas"/>
                <a:sym typeface="Consolas"/>
              </a:rPr>
              <a:t>'Edge'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"Je gebruikt Edge"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(browser == </a:t>
            </a:r>
            <a:r>
              <a:rPr b="0" i="0" lang="en" sz="1050" u="none" cap="none" strike="noStrike">
                <a:solidFill>
                  <a:srgbClr val="CE9178"/>
                </a:solidFill>
                <a:highlight>
                  <a:srgbClr val="1E1E1E"/>
                </a:highlight>
                <a:latin typeface="Consolas"/>
                <a:ea typeface="Consolas"/>
                <a:cs typeface="Consolas"/>
                <a:sym typeface="Consolas"/>
              </a:rPr>
              <a:t>'chrome'</a:t>
            </a:r>
            <a:r>
              <a:rPr b="0" i="0" lang="en" sz="1050" u="none" cap="none" strike="noStrike">
                <a:solidFill>
                  <a:srgbClr val="D4D4D4"/>
                </a:solidFill>
                <a:highlight>
                  <a:srgbClr val="1E1E1E"/>
                </a:highlight>
                <a:latin typeface="Consolas"/>
                <a:ea typeface="Consolas"/>
                <a:cs typeface="Consolas"/>
                <a:sym typeface="Consolas"/>
              </a:rPr>
              <a:t> || browser == </a:t>
            </a:r>
            <a:r>
              <a:rPr b="0" i="0" lang="en" sz="1050" u="none" cap="none" strike="noStrike">
                <a:solidFill>
                  <a:srgbClr val="CE9178"/>
                </a:solidFill>
                <a:highlight>
                  <a:srgbClr val="1E1E1E"/>
                </a:highlight>
                <a:latin typeface="Consolas"/>
                <a:ea typeface="Consolas"/>
                <a:cs typeface="Consolas"/>
                <a:sym typeface="Consolas"/>
              </a:rPr>
              <a:t>'firefox'</a:t>
            </a:r>
            <a:r>
              <a:rPr b="0" i="0" lang="en" sz="1050" u="none" cap="none" strike="noStrike">
                <a:solidFill>
                  <a:srgbClr val="D4D4D4"/>
                </a:solidFill>
                <a:highlight>
                  <a:srgbClr val="1E1E1E"/>
                </a:highlight>
                <a:latin typeface="Consolas"/>
                <a:ea typeface="Consolas"/>
                <a:cs typeface="Consolas"/>
                <a:sym typeface="Consolas"/>
              </a:rPr>
              <a:t> || browser == </a:t>
            </a:r>
            <a:r>
              <a:rPr b="0" i="0" lang="en" sz="1050" u="none" cap="none" strike="noStrike">
                <a:solidFill>
                  <a:srgbClr val="CE9178"/>
                </a:solidFill>
                <a:highlight>
                  <a:srgbClr val="1E1E1E"/>
                </a:highlight>
                <a:latin typeface="Consolas"/>
                <a:ea typeface="Consolas"/>
                <a:cs typeface="Consolas"/>
                <a:sym typeface="Consolas"/>
              </a:rPr>
              <a:t>'opera'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"Je gebruikt een moderne browser"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(browser == </a:t>
            </a:r>
            <a:r>
              <a:rPr b="0" i="0" lang="en" sz="1050" u="none" cap="none" strike="noStrike">
                <a:solidFill>
                  <a:srgbClr val="CE9178"/>
                </a:solidFill>
                <a:highlight>
                  <a:srgbClr val="1E1E1E"/>
                </a:highlight>
                <a:latin typeface="Consolas"/>
                <a:ea typeface="Consolas"/>
                <a:cs typeface="Consolas"/>
                <a:sym typeface="Consolas"/>
              </a:rPr>
              <a:t>'IE'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"Waarom gebruik je Internet Explorer?"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"Je gebruikt een niet-ondersteunde browser"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Het aanmaken en gebruik van if, if-else, ternary en switch statements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Het aanmaken en gebruik van loops: while, do-while, for en enhanced for</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Geneste constructies maken voor selectie- en iteratie-instructies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Vergelijking van de do-while, while, for en verbeterde for loop-constructies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Break en continue statements gebruiken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500"/>
                                        <p:tgtEl>
                                          <p:spTgt spid="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for-loop</a:t>
            </a:r>
            <a:endParaRPr sz="3480">
              <a:latin typeface="Poppins"/>
              <a:ea typeface="Poppins"/>
              <a:cs typeface="Poppins"/>
              <a:sym typeface="Poppins"/>
            </a:endParaRPr>
          </a:p>
        </p:txBody>
      </p:sp>
      <p:sp>
        <p:nvSpPr>
          <p:cNvPr id="206" name="Google Shape;206;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 behulp van loops kunnen we een stuk code meerdere keren laten uitvoeren</a:t>
            </a: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a:t>
            </a:r>
            <a:r>
              <a:rPr b="1" lang="en">
                <a:latin typeface="Poppins"/>
                <a:ea typeface="Poppins"/>
                <a:cs typeface="Poppins"/>
                <a:sym typeface="Poppins"/>
              </a:rPr>
              <a:t>for-loop</a:t>
            </a:r>
            <a:r>
              <a:rPr lang="en">
                <a:latin typeface="Poppins"/>
                <a:ea typeface="Poppins"/>
                <a:cs typeface="Poppins"/>
                <a:sym typeface="Poppins"/>
              </a:rPr>
              <a:t> gebruik je als je van te voren exact weet hoeveel iteraties je wilt gebruiken</a:t>
            </a:r>
            <a:endParaRPr>
              <a:latin typeface="Poppins"/>
              <a:ea typeface="Poppins"/>
              <a:cs typeface="Poppins"/>
              <a:sym typeface="Poppins"/>
            </a:endParaRPr>
          </a:p>
        </p:txBody>
      </p:sp>
      <p:sp>
        <p:nvSpPr>
          <p:cNvPr id="207" name="Google Shape;207;p20"/>
          <p:cNvSpPr txBox="1"/>
          <p:nvPr/>
        </p:nvSpPr>
        <p:spPr>
          <a:xfrm>
            <a:off x="390450" y="3149625"/>
            <a:ext cx="34254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(initialisatie; conditie; stap){</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inhoud van de for-loop</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Herhaling met de for-loop</a:t>
            </a:r>
            <a:endParaRPr sz="3480">
              <a:latin typeface="Poppins"/>
              <a:ea typeface="Poppins"/>
              <a:cs typeface="Poppins"/>
              <a:sym typeface="Poppins"/>
            </a:endParaRPr>
          </a:p>
        </p:txBody>
      </p:sp>
      <p:sp>
        <p:nvSpPr>
          <p:cNvPr id="213" name="Google Shape;213;p21"/>
          <p:cNvSpPr txBox="1"/>
          <p:nvPr/>
        </p:nvSpPr>
        <p:spPr>
          <a:xfrm>
            <a:off x="395650" y="1147225"/>
            <a:ext cx="44667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Bereken som van getallen 1 t/m 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som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som += 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(som);</a:t>
            </a:r>
            <a:endParaRPr b="0" i="0" sz="1400" u="none" cap="none" strike="noStrike">
              <a:solidFill>
                <a:srgbClr val="000000"/>
              </a:solidFill>
              <a:latin typeface="Arial"/>
              <a:ea typeface="Arial"/>
              <a:cs typeface="Arial"/>
              <a:sym typeface="Arial"/>
            </a:endParaRPr>
          </a:p>
        </p:txBody>
      </p:sp>
      <p:sp>
        <p:nvSpPr>
          <p:cNvPr id="214" name="Google Shape;214;p21"/>
          <p:cNvSpPr txBox="1"/>
          <p:nvPr>
            <p:ph idx="1" type="body"/>
          </p:nvPr>
        </p:nvSpPr>
        <p:spPr>
          <a:xfrm>
            <a:off x="395650" y="3123400"/>
            <a:ext cx="4466700" cy="7497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55</a:t>
            </a:r>
            <a:endParaRPr sz="1300">
              <a:solidFill>
                <a:schemeClr val="lt1"/>
              </a:solidFill>
              <a:latin typeface="Roboto Mono"/>
              <a:ea typeface="Roboto Mono"/>
              <a:cs typeface="Roboto Mono"/>
              <a:sym typeface="Roboto Mono"/>
            </a:endParaRPr>
          </a:p>
        </p:txBody>
      </p:sp>
      <p:pic>
        <p:nvPicPr>
          <p:cNvPr id="215" name="Google Shape;215;p21"/>
          <p:cNvPicPr preferRelativeResize="0"/>
          <p:nvPr/>
        </p:nvPicPr>
        <p:blipFill rotWithShape="1">
          <a:blip r:embed="rId3">
            <a:alphaModFix/>
          </a:blip>
          <a:srcRect b="0" l="0" r="0" t="0"/>
          <a:stretch/>
        </p:blipFill>
        <p:spPr>
          <a:xfrm>
            <a:off x="6795775" y="292525"/>
            <a:ext cx="1901300" cy="435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Herhaling met de for-loop vanaf 0</a:t>
            </a:r>
            <a:endParaRPr sz="3480">
              <a:latin typeface="Poppins"/>
              <a:ea typeface="Poppins"/>
              <a:cs typeface="Poppins"/>
              <a:sym typeface="Poppins"/>
            </a:endParaRPr>
          </a:p>
        </p:txBody>
      </p:sp>
      <p:sp>
        <p:nvSpPr>
          <p:cNvPr id="221" name="Google Shape;221;p22"/>
          <p:cNvSpPr txBox="1"/>
          <p:nvPr/>
        </p:nvSpPr>
        <p:spPr>
          <a:xfrm>
            <a:off x="395650" y="1147225"/>
            <a:ext cx="44667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vijf keer</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(i + </a:t>
            </a:r>
            <a:r>
              <a:rPr b="0" i="0" lang="en" sz="1050" u="none" cap="none" strike="noStrike">
                <a:solidFill>
                  <a:srgbClr val="CE9178"/>
                </a:solidFill>
                <a:highlight>
                  <a:srgbClr val="1E1E1E"/>
                </a:highlight>
                <a:latin typeface="Consolas"/>
                <a:ea typeface="Consolas"/>
                <a:cs typeface="Consolas"/>
                <a:sym typeface="Consolas"/>
              </a:rPr>
              <a:t>" "</a:t>
            </a:r>
            <a:r>
              <a:rPr b="0" i="0" lang="en" sz="1050" u="none" cap="none" strike="noStrike">
                <a:solidFill>
                  <a:srgbClr val="D4D4D4"/>
                </a:solidFill>
                <a:highlight>
                  <a:srgbClr val="1E1E1E"/>
                </a:highlight>
                <a:latin typeface="Consolas"/>
                <a:ea typeface="Consolas"/>
                <a:cs typeface="Consolas"/>
                <a:sym typeface="Consolas"/>
              </a:rPr>
              <a:t> + k);</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k = k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6A9955"/>
              </a:solidFill>
              <a:highlight>
                <a:srgbClr val="1E1E1E"/>
              </a:highlight>
              <a:latin typeface="Consolas"/>
              <a:ea typeface="Consolas"/>
              <a:cs typeface="Consolas"/>
              <a:sym typeface="Consolas"/>
            </a:endParaRPr>
          </a:p>
        </p:txBody>
      </p:sp>
      <p:sp>
        <p:nvSpPr>
          <p:cNvPr id="222" name="Google Shape;222;p22"/>
          <p:cNvSpPr txBox="1"/>
          <p:nvPr>
            <p:ph idx="1" type="body"/>
          </p:nvPr>
        </p:nvSpPr>
        <p:spPr>
          <a:xfrm>
            <a:off x="395650" y="3118200"/>
            <a:ext cx="4466700" cy="1213200"/>
          </a:xfrm>
          <a:prstGeom prst="rect">
            <a:avLst/>
          </a:prstGeom>
          <a:solidFill>
            <a:srgbClr val="1155CC"/>
          </a:solid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0 1</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2 4</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4 16</a:t>
            </a:r>
            <a:endParaRPr sz="1300">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geneste for-loop</a:t>
            </a:r>
            <a:endParaRPr sz="3480">
              <a:latin typeface="Poppins"/>
              <a:ea typeface="Poppins"/>
              <a:cs typeface="Poppins"/>
              <a:sym typeface="Poppins"/>
            </a:endParaRPr>
          </a:p>
        </p:txBody>
      </p:sp>
      <p:sp>
        <p:nvSpPr>
          <p:cNvPr id="228" name="Google Shape;228;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Ook for-loops kan je nesten. Een voorbeeld hiervan is bijvoorbeeld werken met een klok. Dan heb je te maken met minuten en uren. Beide krijgen dan hun eigen for-loop:</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Hiernaast worden dubbele for-loops veel gebruikt voor multidimensionale arrays.</a:t>
            </a:r>
            <a:endParaRPr>
              <a:latin typeface="Poppins"/>
              <a:ea typeface="Poppins"/>
              <a:cs typeface="Poppins"/>
              <a:sym typeface="Poppins"/>
            </a:endParaRPr>
          </a:p>
        </p:txBody>
      </p:sp>
      <p:sp>
        <p:nvSpPr>
          <p:cNvPr id="229" name="Google Shape;229;p23"/>
          <p:cNvSpPr txBox="1"/>
          <p:nvPr/>
        </p:nvSpPr>
        <p:spPr>
          <a:xfrm>
            <a:off x="409525" y="2290375"/>
            <a:ext cx="4612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uur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uur &lt;= </a:t>
            </a:r>
            <a:r>
              <a:rPr b="0" i="0" lang="en" sz="1050" u="none" cap="none" strike="noStrike">
                <a:solidFill>
                  <a:srgbClr val="B5CEA8"/>
                </a:solidFill>
                <a:highlight>
                  <a:srgbClr val="1E1E1E"/>
                </a:highlight>
                <a:latin typeface="Consolas"/>
                <a:ea typeface="Consolas"/>
                <a:cs typeface="Consolas"/>
                <a:sym typeface="Consolas"/>
              </a:rPr>
              <a:t>6</a:t>
            </a:r>
            <a:r>
              <a:rPr b="0" i="0" lang="en" sz="1050" u="none" cap="none" strike="noStrike">
                <a:solidFill>
                  <a:srgbClr val="D4D4D4"/>
                </a:solidFill>
                <a:highlight>
                  <a:srgbClr val="1E1E1E"/>
                </a:highlight>
                <a:latin typeface="Consolas"/>
                <a:ea typeface="Consolas"/>
                <a:cs typeface="Consolas"/>
                <a:sym typeface="Consolas"/>
              </a:rPr>
              <a:t>; uur++)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min &lt;= </a:t>
            </a:r>
            <a:r>
              <a:rPr b="0" i="0" lang="en" sz="1050" u="none" cap="none" strike="noStrike">
                <a:solidFill>
                  <a:srgbClr val="B5CEA8"/>
                </a:solidFill>
                <a:highlight>
                  <a:srgbClr val="1E1E1E"/>
                </a:highlight>
                <a:latin typeface="Consolas"/>
                <a:ea typeface="Consolas"/>
                <a:cs typeface="Consolas"/>
                <a:sym typeface="Consolas"/>
              </a:rPr>
              <a:t>60</a:t>
            </a:r>
            <a:r>
              <a:rPr b="0" i="0" lang="en" sz="1050" u="none" cap="none" strike="noStrike">
                <a:solidFill>
                  <a:srgbClr val="D4D4D4"/>
                </a:solidFill>
                <a:highlight>
                  <a:srgbClr val="1E1E1E"/>
                </a:highlight>
                <a:latin typeface="Consolas"/>
                <a:ea typeface="Consolas"/>
                <a:cs typeface="Consolas"/>
                <a:sym typeface="Consolas"/>
              </a:rPr>
              <a:t>; min++)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(uur + </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 min);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geneste for-loop</a:t>
            </a:r>
            <a:endParaRPr sz="3480">
              <a:latin typeface="Poppins"/>
              <a:ea typeface="Poppins"/>
              <a:cs typeface="Poppins"/>
              <a:sym typeface="Poppins"/>
            </a:endParaRPr>
          </a:p>
        </p:txBody>
      </p:sp>
      <p:sp>
        <p:nvSpPr>
          <p:cNvPr id="235" name="Google Shape;235;p2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 </a:t>
            </a:r>
            <a:endParaRPr b="1">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Schrijf een programma dat de volgende patroon genereert: </a:t>
            </a:r>
            <a:endParaRPr>
              <a:latin typeface="Poppins"/>
              <a:ea typeface="Poppins"/>
              <a:cs typeface="Poppins"/>
              <a:sym typeface="Poppins"/>
            </a:endParaRPr>
          </a:p>
        </p:txBody>
      </p:sp>
      <p:sp>
        <p:nvSpPr>
          <p:cNvPr id="236" name="Google Shape;236;p24"/>
          <p:cNvSpPr txBox="1"/>
          <p:nvPr>
            <p:ph idx="1" type="body"/>
          </p:nvPr>
        </p:nvSpPr>
        <p:spPr>
          <a:xfrm>
            <a:off x="431725" y="2190375"/>
            <a:ext cx="3634500" cy="2200800"/>
          </a:xfrm>
          <a:prstGeom prst="rect">
            <a:avLst/>
          </a:prstGeom>
          <a:solidFill>
            <a:srgbClr val="1155CC"/>
          </a:solid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1200"/>
              </a:spcAft>
              <a:buSzPct val="178660"/>
              <a:buNone/>
            </a:pPr>
            <a:r>
              <a:rPr lang="en" sz="1300">
                <a:solidFill>
                  <a:schemeClr val="lt1"/>
                </a:solidFill>
                <a:latin typeface="Roboto Mono"/>
                <a:ea typeface="Roboto Mono"/>
                <a:cs typeface="Roboto Mono"/>
                <a:sym typeface="Roboto Mono"/>
              </a:rPr>
              <a:t>Tafelmaker: Geef de grootte aan: 10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   1   2   3   4   5   6   7   8   9  10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1 |   1   2   3   4   5   6   7   8   9  10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2 |   2   4   6   8  10  12  14  16  18  20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3 |   3   6   9  12  15  18  21  24  27  30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4 |   4   8  12  16  20  24  28  32  36  40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5 |   5  10  15  20  25  30  35  40  45  50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6 |   6  12  18  24  30  36  42  48  54  60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7 |   7  14  21  28  35  42  49  56  63  70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8 |   8  16  24  32  40  48  56  64  72  80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9 |   9  18  27  36  45  54  63  72  81  90</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10 |  10  20  30  40  50  60  70  80  90 100</a:t>
            </a:r>
            <a:endParaRPr sz="1300">
              <a:solidFill>
                <a:schemeClr val="lt1"/>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enhanced for-loop</a:t>
            </a:r>
            <a:endParaRPr sz="3480">
              <a:latin typeface="Poppins"/>
              <a:ea typeface="Poppins"/>
              <a:cs typeface="Poppins"/>
              <a:sym typeface="Poppins"/>
            </a:endParaRPr>
          </a:p>
        </p:txBody>
      </p:sp>
      <p:sp>
        <p:nvSpPr>
          <p:cNvPr id="242" name="Google Shape;242;p2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enhanced for-loop wordt ook wel de for-each-loop genoemd en biedt enkele voordelen ten opzichte van de reguliere for-loop.</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Met behulp van een </a:t>
            </a:r>
            <a:r>
              <a:rPr b="1" lang="en">
                <a:latin typeface="Poppins"/>
                <a:ea typeface="Poppins"/>
                <a:cs typeface="Poppins"/>
                <a:sym typeface="Poppins"/>
              </a:rPr>
              <a:t>foreach loop</a:t>
            </a:r>
            <a:r>
              <a:rPr lang="en">
                <a:latin typeface="Poppins"/>
                <a:ea typeface="Poppins"/>
                <a:cs typeface="Poppins"/>
                <a:sym typeface="Poppins"/>
              </a:rPr>
              <a:t> kun je over alle elementen uit een array itereren:</a:t>
            </a:r>
            <a:endParaRPr>
              <a:latin typeface="Poppins"/>
              <a:ea typeface="Poppins"/>
              <a:cs typeface="Poppins"/>
              <a:sym typeface="Poppins"/>
            </a:endParaRPr>
          </a:p>
        </p:txBody>
      </p:sp>
      <p:sp>
        <p:nvSpPr>
          <p:cNvPr id="243" name="Google Shape;243;p25"/>
          <p:cNvSpPr txBox="1"/>
          <p:nvPr/>
        </p:nvSpPr>
        <p:spPr>
          <a:xfrm>
            <a:off x="424175" y="2788700"/>
            <a:ext cx="50166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(type naam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lijst)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het element staat nu toegankelijk via de variabele "naam"</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Foreach vs For-loop</a:t>
            </a:r>
            <a:endParaRPr sz="3480">
              <a:latin typeface="Poppins"/>
              <a:ea typeface="Poppins"/>
              <a:cs typeface="Poppins"/>
              <a:sym typeface="Poppins"/>
            </a:endParaRPr>
          </a:p>
        </p:txBody>
      </p:sp>
      <p:sp>
        <p:nvSpPr>
          <p:cNvPr id="249" name="Google Shape;249;p2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250" name="Google Shape;250;p26"/>
          <p:cNvSpPr txBox="1"/>
          <p:nvPr/>
        </p:nvSpPr>
        <p:spPr>
          <a:xfrm>
            <a:off x="311700" y="1225225"/>
            <a:ext cx="38271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som1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som2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som1 = som1 + lijst[i];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lijst)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som2 = som2 + getal;</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"som1: "</a:t>
            </a:r>
            <a:r>
              <a:rPr b="0" i="0" lang="en" sz="1050" u="none" cap="none" strike="noStrike">
                <a:solidFill>
                  <a:srgbClr val="D4D4D4"/>
                </a:solidFill>
                <a:highlight>
                  <a:srgbClr val="1E1E1E"/>
                </a:highlight>
                <a:latin typeface="Consolas"/>
                <a:ea typeface="Consolas"/>
                <a:cs typeface="Consolas"/>
                <a:sym typeface="Consolas"/>
              </a:rPr>
              <a:t> + som1); </a:t>
            </a:r>
            <a:r>
              <a:rPr b="0" i="0" lang="en" sz="1050" u="none" cap="none" strike="noStrike">
                <a:solidFill>
                  <a:srgbClr val="6A9955"/>
                </a:solidFill>
                <a:highlight>
                  <a:srgbClr val="1E1E1E"/>
                </a:highlight>
                <a:latin typeface="Consolas"/>
                <a:ea typeface="Consolas"/>
                <a:cs typeface="Consolas"/>
                <a:sym typeface="Consolas"/>
              </a:rPr>
              <a:t>// som1: 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"som2: "</a:t>
            </a:r>
            <a:r>
              <a:rPr b="0" i="0" lang="en" sz="1050" u="none" cap="none" strike="noStrike">
                <a:solidFill>
                  <a:srgbClr val="D4D4D4"/>
                </a:solidFill>
                <a:highlight>
                  <a:srgbClr val="1E1E1E"/>
                </a:highlight>
                <a:latin typeface="Consolas"/>
                <a:ea typeface="Consolas"/>
                <a:cs typeface="Consolas"/>
                <a:sym typeface="Consolas"/>
              </a:rPr>
              <a:t> + som2); </a:t>
            </a:r>
            <a:r>
              <a:rPr b="0" i="0" lang="en" sz="1050" u="none" cap="none" strike="noStrike">
                <a:solidFill>
                  <a:srgbClr val="6A9955"/>
                </a:solidFill>
                <a:highlight>
                  <a:srgbClr val="1E1E1E"/>
                </a:highlight>
                <a:latin typeface="Consolas"/>
                <a:ea typeface="Consolas"/>
                <a:cs typeface="Consolas"/>
                <a:sym typeface="Consolas"/>
              </a:rPr>
              <a:t>// som2: 10</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While en do-while loops</a:t>
            </a:r>
            <a:endParaRPr sz="3480">
              <a:latin typeface="Poppins"/>
              <a:ea typeface="Poppins"/>
              <a:cs typeface="Poppins"/>
              <a:sym typeface="Poppins"/>
            </a:endParaRPr>
          </a:p>
        </p:txBody>
      </p:sp>
      <p:sp>
        <p:nvSpPr>
          <p:cNvPr id="256" name="Google Shape;256;p2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SzPct val="129032"/>
              <a:buNone/>
            </a:pPr>
            <a:r>
              <a:rPr lang="en">
                <a:latin typeface="Poppins"/>
                <a:ea typeface="Poppins"/>
                <a:cs typeface="Poppins"/>
                <a:sym typeface="Poppins"/>
              </a:rPr>
              <a:t>Beide loops voeren een reeks instructies uit zolang hun voorwaarde als </a:t>
            </a:r>
            <a:r>
              <a:rPr b="1" lang="en">
                <a:latin typeface="Poppins"/>
                <a:ea typeface="Poppins"/>
                <a:cs typeface="Poppins"/>
                <a:sym typeface="Poppins"/>
              </a:rPr>
              <a:t>true </a:t>
            </a:r>
            <a:r>
              <a:rPr lang="en">
                <a:latin typeface="Poppins"/>
                <a:ea typeface="Poppins"/>
                <a:cs typeface="Poppins"/>
                <a:sym typeface="Poppins"/>
              </a:rPr>
              <a:t>wordt geëvalueerd. </a:t>
            </a:r>
            <a:endParaRPr>
              <a:latin typeface="Poppins"/>
              <a:ea typeface="Poppins"/>
              <a:cs typeface="Poppins"/>
              <a:sym typeface="Poppins"/>
            </a:endParaRPr>
          </a:p>
          <a:p>
            <a:pPr indent="0" lvl="0" marL="0" rtl="0" algn="l">
              <a:lnSpc>
                <a:spcPct val="115000"/>
              </a:lnSpc>
              <a:spcBef>
                <a:spcPts val="1200"/>
              </a:spcBef>
              <a:spcAft>
                <a:spcPts val="0"/>
              </a:spcAft>
              <a:buSzPct val="129032"/>
              <a:buNone/>
            </a:pPr>
            <a:r>
              <a:rPr lang="en">
                <a:latin typeface="Poppins"/>
                <a:ea typeface="Poppins"/>
                <a:cs typeface="Poppins"/>
                <a:sym typeface="Poppins"/>
              </a:rPr>
              <a:t>We onderscheiden op dit moment drie soorten loops:</a:t>
            </a:r>
            <a:endParaRPr>
              <a:latin typeface="Poppins"/>
              <a:ea typeface="Poppins"/>
              <a:cs typeface="Poppins"/>
              <a:sym typeface="Poppins"/>
            </a:endParaRPr>
          </a:p>
          <a:p>
            <a:pPr indent="-317182"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For-loop: als je van te voren exact weet hoeveel iteraties je hebt.</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While-loop: als je niet van te voren weet hoeveel iteraties je hebt, maar mogelijk geen.</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Do-while-loop: als je niet van te voren weet hoeveel iteraties je hebt maar minstens één</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10"/>
              <a:buFont typeface="Arial"/>
              <a:buNone/>
            </a:pPr>
            <a:r>
              <a:rPr lang="en">
                <a:latin typeface="Poppins"/>
                <a:ea typeface="Poppins"/>
                <a:cs typeface="Poppins"/>
                <a:sym typeface="Poppins"/>
              </a:rPr>
              <a:t>Kun je voor ieder type een loop een situatie bedenken?</a:t>
            </a:r>
            <a:endParaRPr>
              <a:latin typeface="Poppins"/>
              <a:ea typeface="Poppins"/>
              <a:cs typeface="Poppins"/>
              <a:sym typeface="Poppins"/>
            </a:endParaRPr>
          </a:p>
          <a:p>
            <a:pPr indent="0" lvl="0" marL="0" rtl="0" algn="l">
              <a:lnSpc>
                <a:spcPct val="115000"/>
              </a:lnSpc>
              <a:spcBef>
                <a:spcPts val="1200"/>
              </a:spcBef>
              <a:spcAft>
                <a:spcPts val="1200"/>
              </a:spcAft>
              <a:buSzPct val="129032"/>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10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1000"/>
                                        <p:tgtEl>
                                          <p:spTgt spid="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Effect filter="fade" transition="in">
                                      <p:cBhvr>
                                        <p:cTn dur="1000"/>
                                        <p:tgtEl>
                                          <p:spTgt spid="2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Effect filter="fade" transition="in">
                                      <p:cBhvr>
                                        <p:cTn dur="1000"/>
                                        <p:tgtEl>
                                          <p:spTgt spid="25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while-loop</a:t>
            </a:r>
            <a:endParaRPr sz="3480">
              <a:latin typeface="Poppins"/>
              <a:ea typeface="Poppins"/>
              <a:cs typeface="Poppins"/>
              <a:sym typeface="Poppins"/>
            </a:endParaRPr>
          </a:p>
        </p:txBody>
      </p:sp>
      <p:sp>
        <p:nvSpPr>
          <p:cNvPr id="262" name="Google Shape;262;p2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latin typeface="Poppins"/>
                <a:ea typeface="Poppins"/>
                <a:cs typeface="Poppins"/>
                <a:sym typeface="Poppins"/>
              </a:rPr>
              <a:t>De code in de while-loop wordt uitgevoerd, zolang de evaluatie van de conditie true oplevert.</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10"/>
              <a:buFont typeface="Arial"/>
              <a:buNone/>
            </a:pPr>
            <a:r>
              <a:t/>
            </a:r>
            <a:endParaRPr>
              <a:latin typeface="Poppins"/>
              <a:ea typeface="Poppins"/>
              <a:cs typeface="Poppins"/>
              <a:sym typeface="Poppins"/>
            </a:endParaRPr>
          </a:p>
          <a:p>
            <a:pPr indent="0" lvl="0" marL="0" rtl="0" algn="l">
              <a:lnSpc>
                <a:spcPct val="115000"/>
              </a:lnSpc>
              <a:spcBef>
                <a:spcPts val="1200"/>
              </a:spcBef>
              <a:spcAft>
                <a:spcPts val="1200"/>
              </a:spcAft>
              <a:buSzPct val="117647"/>
              <a:buNone/>
            </a:pPr>
            <a:r>
              <a:rPr lang="en">
                <a:latin typeface="Poppins"/>
                <a:ea typeface="Poppins"/>
                <a:cs typeface="Poppins"/>
                <a:sym typeface="Poppins"/>
              </a:rPr>
              <a:t>Aan welk for-loop is dit equivalent?</a:t>
            </a:r>
            <a:endParaRPr>
              <a:latin typeface="Poppins"/>
              <a:ea typeface="Poppins"/>
              <a:cs typeface="Poppins"/>
              <a:sym typeface="Poppins"/>
            </a:endParaRPr>
          </a:p>
        </p:txBody>
      </p:sp>
      <p:sp>
        <p:nvSpPr>
          <p:cNvPr id="263" name="Google Shape;263;p28"/>
          <p:cNvSpPr txBox="1"/>
          <p:nvPr/>
        </p:nvSpPr>
        <p:spPr>
          <a:xfrm>
            <a:off x="414400" y="1925775"/>
            <a:ext cx="46608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while</a:t>
            </a:r>
            <a:r>
              <a:rPr b="0" i="0" lang="en" sz="1050" u="none" cap="none" strike="noStrike">
                <a:solidFill>
                  <a:srgbClr val="D4D4D4"/>
                </a:solidFill>
                <a:highlight>
                  <a:srgbClr val="1E1E1E"/>
                </a:highlight>
                <a:latin typeface="Consolas"/>
                <a:ea typeface="Consolas"/>
                <a:cs typeface="Consolas"/>
                <a:sym typeface="Consolas"/>
              </a:rPr>
              <a:t>(conditie)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code die uitgevoerd wordt, zolang conditie == waar</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64" name="Google Shape;264;p28"/>
          <p:cNvSpPr txBox="1"/>
          <p:nvPr/>
        </p:nvSpPr>
        <p:spPr>
          <a:xfrm>
            <a:off x="437700" y="2856950"/>
            <a:ext cx="46374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count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while</a:t>
            </a:r>
            <a:r>
              <a:rPr b="0" i="0" lang="en" sz="1050" u="none" cap="none" strike="noStrike">
                <a:solidFill>
                  <a:srgbClr val="D4D4D4"/>
                </a:solidFill>
                <a:highlight>
                  <a:srgbClr val="1E1E1E"/>
                </a:highlight>
                <a:latin typeface="Consolas"/>
                <a:ea typeface="Consolas"/>
                <a:cs typeface="Consolas"/>
                <a:sym typeface="Consolas"/>
              </a:rPr>
              <a:t>(count &lt; </a:t>
            </a:r>
            <a:r>
              <a:rPr b="0" i="0" lang="en" sz="1050" u="none" cap="none" strike="noStrike">
                <a:solidFill>
                  <a:srgbClr val="B5CEA8"/>
                </a:solidFill>
                <a:highlight>
                  <a:srgbClr val="1E1E1E"/>
                </a:highlight>
                <a:latin typeface="Consolas"/>
                <a:ea typeface="Consolas"/>
                <a:cs typeface="Consolas"/>
                <a:sym typeface="Consolas"/>
              </a:rPr>
              <a:t>11</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"Teller: "</a:t>
            </a:r>
            <a:r>
              <a:rPr b="0" i="0" lang="en" sz="1050" u="none" cap="none" strike="noStrike">
                <a:solidFill>
                  <a:srgbClr val="D4D4D4"/>
                </a:solidFill>
                <a:highlight>
                  <a:srgbClr val="1E1E1E"/>
                </a:highlight>
                <a:latin typeface="Consolas"/>
                <a:ea typeface="Consolas"/>
                <a:cs typeface="Consolas"/>
                <a:sym typeface="Consolas"/>
              </a:rPr>
              <a:t> + count);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count++;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do-while-loop</a:t>
            </a:r>
            <a:endParaRPr sz="3480">
              <a:latin typeface="Poppins"/>
              <a:ea typeface="Poppins"/>
              <a:cs typeface="Poppins"/>
              <a:sym typeface="Poppins"/>
            </a:endParaRPr>
          </a:p>
        </p:txBody>
      </p:sp>
      <p:sp>
        <p:nvSpPr>
          <p:cNvPr id="270" name="Google Shape;270;p2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code in de </a:t>
            </a:r>
            <a:r>
              <a:rPr b="1" lang="en">
                <a:latin typeface="Poppins"/>
                <a:ea typeface="Poppins"/>
                <a:cs typeface="Poppins"/>
                <a:sym typeface="Poppins"/>
              </a:rPr>
              <a:t>do-while-loop </a:t>
            </a:r>
            <a:r>
              <a:rPr lang="en">
                <a:latin typeface="Poppins"/>
                <a:ea typeface="Poppins"/>
                <a:cs typeface="Poppins"/>
                <a:sym typeface="Poppins"/>
              </a:rPr>
              <a:t>wordt altijd </a:t>
            </a:r>
            <a:r>
              <a:rPr b="1" lang="en">
                <a:latin typeface="Poppins"/>
                <a:ea typeface="Poppins"/>
                <a:cs typeface="Poppins"/>
                <a:sym typeface="Poppins"/>
              </a:rPr>
              <a:t>minstens één maal</a:t>
            </a:r>
            <a:r>
              <a:rPr lang="en">
                <a:latin typeface="Poppins"/>
                <a:ea typeface="Poppins"/>
                <a:cs typeface="Poppins"/>
                <a:sym typeface="Poppins"/>
              </a:rPr>
              <a:t> uitgevoerd, en vervolgens net zolang herhaald zolang de evaluatie van de conditie </a:t>
            </a:r>
            <a:r>
              <a:rPr b="1" lang="en">
                <a:latin typeface="Poppins"/>
                <a:ea typeface="Poppins"/>
                <a:cs typeface="Poppins"/>
                <a:sym typeface="Poppins"/>
              </a:rPr>
              <a:t>true</a:t>
            </a:r>
            <a:r>
              <a:rPr lang="en">
                <a:latin typeface="Poppins"/>
                <a:ea typeface="Poppins"/>
                <a:cs typeface="Poppins"/>
                <a:sym typeface="Poppins"/>
              </a:rPr>
              <a:t> oplevert.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Kunnen we een eenvoudig programmaatje verzinnen dat hier gebruik van maakt?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271" name="Google Shape;271;p29"/>
          <p:cNvSpPr txBox="1"/>
          <p:nvPr/>
        </p:nvSpPr>
        <p:spPr>
          <a:xfrm>
            <a:off x="414401" y="2291425"/>
            <a:ext cx="45927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do</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code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while</a:t>
            </a:r>
            <a:r>
              <a:rPr b="0" i="0" lang="en" sz="1050" u="none" cap="none" strike="noStrike">
                <a:solidFill>
                  <a:srgbClr val="D4D4D4"/>
                </a:solidFill>
                <a:highlight>
                  <a:srgbClr val="1E1E1E"/>
                </a:highlight>
                <a:latin typeface="Consolas"/>
                <a:ea typeface="Consolas"/>
                <a:cs typeface="Consolas"/>
                <a:sym typeface="Consolas"/>
              </a:rPr>
              <a:t>(conditie);</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code die uitgevoerd wordt, zodra conditie != waar</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If, If-else en ternary statements</a:t>
            </a:r>
            <a:endParaRPr sz="3480">
              <a:latin typeface="Poppins"/>
              <a:ea typeface="Poppins"/>
              <a:cs typeface="Poppins"/>
              <a:sym typeface="Poppins"/>
            </a:endParaRPr>
          </a:p>
        </p:txBody>
      </p:sp>
      <p:sp>
        <p:nvSpPr>
          <p:cNvPr id="75" name="Google Shape;75;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 een if-constructie kan je een reeks instructies in je code uitvoeren op basis van het resultaat van een voorwaarde.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Deze voorwaarde moet altijd een booleaanse of een booleaanse waarde opleveren. Je kan een set instructies specificeren die moeten worden uitgevoerd wanneer deze voorwaarde waar of onwaar is.</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Je hebt meerdere smaken if-statements:</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If</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If-else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if-else-if-else</a:t>
            </a:r>
            <a:endParaRPr>
              <a:latin typeface="Poppins"/>
              <a:ea typeface="Poppins"/>
              <a:cs typeface="Poppins"/>
              <a:sym typeface="Poppins"/>
            </a:endParaRPr>
          </a:p>
        </p:txBody>
      </p:sp>
      <p:pic>
        <p:nvPicPr>
          <p:cNvPr id="76" name="Google Shape;76;p3"/>
          <p:cNvPicPr preferRelativeResize="0"/>
          <p:nvPr/>
        </p:nvPicPr>
        <p:blipFill rotWithShape="1">
          <a:blip r:embed="rId3">
            <a:alphaModFix/>
          </a:blip>
          <a:srcRect b="0" l="0" r="0" t="0"/>
          <a:stretch/>
        </p:blipFill>
        <p:spPr>
          <a:xfrm>
            <a:off x="2753975" y="3383499"/>
            <a:ext cx="4211074" cy="161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do-while-loop</a:t>
            </a:r>
            <a:endParaRPr sz="3480">
              <a:latin typeface="Poppins"/>
              <a:ea typeface="Poppins"/>
              <a:cs typeface="Poppins"/>
              <a:sym typeface="Poppins"/>
            </a:endParaRPr>
          </a:p>
        </p:txBody>
      </p:sp>
      <p:sp>
        <p:nvSpPr>
          <p:cNvPr id="277" name="Google Shape;277;p3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278" name="Google Shape;278;p30"/>
          <p:cNvSpPr txBox="1"/>
          <p:nvPr/>
        </p:nvSpPr>
        <p:spPr>
          <a:xfrm>
            <a:off x="311700" y="1225225"/>
            <a:ext cx="4426800" cy="3511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static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main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args[])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Expressie declareren en initialiseren</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i</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B5CEA8"/>
                </a:solidFill>
                <a:highlight>
                  <a:srgbClr val="1E1E1E"/>
                </a:highlight>
                <a:latin typeface="Consolas"/>
                <a:ea typeface="Consolas"/>
                <a:cs typeface="Consolas"/>
                <a:sym typeface="Consolas"/>
              </a:rPr>
              <a:t>1</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Do-while loop</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do</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Body van do-while loop</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Print statement</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"Hallo Wereld"</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Update expression</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i++;</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Test expression</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while</a:t>
            </a:r>
            <a:r>
              <a:rPr b="0" i="0" lang="en" sz="850" u="none" cap="none" strike="noStrike">
                <a:solidFill>
                  <a:srgbClr val="D4D4D4"/>
                </a:solidFill>
                <a:highlight>
                  <a:srgbClr val="1E1E1E"/>
                </a:highlight>
                <a:latin typeface="Consolas"/>
                <a:ea typeface="Consolas"/>
                <a:cs typeface="Consolas"/>
                <a:sym typeface="Consolas"/>
              </a:rPr>
              <a:t> (i &lt; </a:t>
            </a:r>
            <a:r>
              <a:rPr b="0" i="0" lang="en" sz="850" u="none" cap="none" strike="noStrike">
                <a:solidFill>
                  <a:srgbClr val="B5CEA8"/>
                </a:solidFill>
                <a:highlight>
                  <a:srgbClr val="1E1E1E"/>
                </a:highlight>
                <a:latin typeface="Consolas"/>
                <a:ea typeface="Consolas"/>
                <a:cs typeface="Consolas"/>
                <a:sym typeface="Consolas"/>
              </a:rPr>
              <a:t>6</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While en do-while loops</a:t>
            </a:r>
            <a:endParaRPr sz="3480">
              <a:latin typeface="Poppins"/>
              <a:ea typeface="Poppins"/>
              <a:cs typeface="Poppins"/>
              <a:sym typeface="Poppins"/>
            </a:endParaRPr>
          </a:p>
        </p:txBody>
      </p:sp>
      <p:sp>
        <p:nvSpPr>
          <p:cNvPr id="284" name="Google Shape;284;p3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Transformeer de code naar een while en een do-while loop</a:t>
            </a:r>
            <a:endParaRPr>
              <a:latin typeface="Poppins"/>
              <a:ea typeface="Poppins"/>
              <a:cs typeface="Poppins"/>
              <a:sym typeface="Poppins"/>
            </a:endParaRPr>
          </a:p>
        </p:txBody>
      </p:sp>
      <p:sp>
        <p:nvSpPr>
          <p:cNvPr id="285" name="Google Shape;285;p31"/>
          <p:cNvSpPr txBox="1"/>
          <p:nvPr/>
        </p:nvSpPr>
        <p:spPr>
          <a:xfrm>
            <a:off x="433900" y="2120775"/>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list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list [i] = i +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Loop statements: break en continue</a:t>
            </a:r>
            <a:endParaRPr sz="3480">
              <a:latin typeface="Poppins"/>
              <a:ea typeface="Poppins"/>
              <a:cs typeface="Poppins"/>
              <a:sym typeface="Poppins"/>
            </a:endParaRPr>
          </a:p>
        </p:txBody>
      </p:sp>
      <p:sp>
        <p:nvSpPr>
          <p:cNvPr id="291" name="Google Shape;291;p3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 behulp van een spronginstructie kunnen we het gedrag van een loop beïnvloeden: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b="1" lang="en">
                <a:latin typeface="Poppins"/>
                <a:ea typeface="Poppins"/>
                <a:cs typeface="Poppins"/>
                <a:sym typeface="Poppins"/>
              </a:rPr>
              <a:t>Break</a:t>
            </a:r>
            <a:r>
              <a:rPr lang="en">
                <a:latin typeface="Poppins"/>
                <a:ea typeface="Poppins"/>
                <a:cs typeface="Poppins"/>
                <a:sym typeface="Poppins"/>
              </a:rPr>
              <a:t>: Stopt de uitvoering van de loop</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b="1" lang="en">
                <a:latin typeface="Poppins"/>
                <a:ea typeface="Poppins"/>
                <a:cs typeface="Poppins"/>
                <a:sym typeface="Poppins"/>
              </a:rPr>
              <a:t>Continue</a:t>
            </a:r>
            <a:r>
              <a:rPr lang="en">
                <a:latin typeface="Poppins"/>
                <a:ea typeface="Poppins"/>
                <a:cs typeface="Poppins"/>
                <a:sym typeface="Poppins"/>
              </a:rPr>
              <a:t>: Spring naar de volgende iteratie van de loop</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Break</a:t>
            </a:r>
            <a:endParaRPr sz="3480">
              <a:latin typeface="Poppins"/>
              <a:ea typeface="Poppins"/>
              <a:cs typeface="Poppins"/>
              <a:sym typeface="Poppins"/>
            </a:endParaRPr>
          </a:p>
        </p:txBody>
      </p:sp>
      <p:sp>
        <p:nvSpPr>
          <p:cNvPr id="297" name="Google Shape;297;p3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298" name="Google Shape;298;p33"/>
          <p:cNvSpPr txBox="1"/>
          <p:nvPr/>
        </p:nvSpPr>
        <p:spPr>
          <a:xfrm>
            <a:off x="311700" y="1225225"/>
            <a:ext cx="43635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"Hallo Hi 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(i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9CDCFE"/>
                </a:solidFill>
                <a:highlight>
                  <a:srgbClr val="1E1E1E"/>
                </a:highlight>
                <a:latin typeface="Consolas"/>
                <a:ea typeface="Consolas"/>
                <a:cs typeface="Consolas"/>
                <a:sym typeface="Consolas"/>
              </a:rPr>
              <a:t>str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str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charAt</a:t>
            </a:r>
            <a:r>
              <a:rPr b="0" i="0" lang="en" sz="1050" u="none" cap="none" strike="noStrike">
                <a:solidFill>
                  <a:srgbClr val="D4D4D4"/>
                </a:solidFill>
                <a:highlight>
                  <a:srgbClr val="1E1E1E"/>
                </a:highlight>
                <a:latin typeface="Consolas"/>
                <a:ea typeface="Consolas"/>
                <a:cs typeface="Consolas"/>
                <a:sym typeface="Consolas"/>
              </a:rPr>
              <a:t>(i) == </a:t>
            </a:r>
            <a:r>
              <a:rPr b="0" i="0" lang="en" sz="1050" u="none" cap="none" strike="noStrike">
                <a:solidFill>
                  <a:srgbClr val="CE9178"/>
                </a:solidFill>
                <a:highlight>
                  <a:srgbClr val="1E1E1E"/>
                </a:highlight>
                <a:latin typeface="Consolas"/>
                <a:ea typeface="Consolas"/>
                <a:cs typeface="Consolas"/>
                <a:sym typeface="Consolas"/>
              </a:rPr>
              <a:t>'l'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break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"Eerste l gevonden op positie: "</a:t>
            </a:r>
            <a:r>
              <a:rPr b="0" i="0" lang="en" sz="1050" u="none" cap="none" strike="noStrike">
                <a:solidFill>
                  <a:srgbClr val="D4D4D4"/>
                </a:solidFill>
                <a:highlight>
                  <a:srgbClr val="1E1E1E"/>
                </a:highlight>
                <a:latin typeface="Consolas"/>
                <a:ea typeface="Consolas"/>
                <a:cs typeface="Consolas"/>
                <a:sym typeface="Consolas"/>
              </a:rPr>
              <a:t> + i);</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Continue</a:t>
            </a:r>
            <a:endParaRPr sz="3480">
              <a:latin typeface="Poppins"/>
              <a:ea typeface="Poppins"/>
              <a:cs typeface="Poppins"/>
              <a:sym typeface="Poppins"/>
            </a:endParaRPr>
          </a:p>
        </p:txBody>
      </p:sp>
      <p:sp>
        <p:nvSpPr>
          <p:cNvPr id="304" name="Google Shape;304;p3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305" name="Google Shape;305;p34"/>
          <p:cNvSpPr txBox="1"/>
          <p:nvPr/>
        </p:nvSpPr>
        <p:spPr>
          <a:xfrm>
            <a:off x="311700" y="1225225"/>
            <a:ext cx="43635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aantalHs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"Hallo Hi 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char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karakter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toCharArray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 </a:t>
            </a:r>
            <a:r>
              <a:rPr b="0" i="0" lang="en" sz="1050" u="none" cap="none" strike="noStrike">
                <a:solidFill>
                  <a:srgbClr val="D4D4D4"/>
                </a:solidFill>
                <a:highlight>
                  <a:srgbClr val="1E1E1E"/>
                </a:highlight>
                <a:latin typeface="Consolas"/>
                <a:ea typeface="Consolas"/>
                <a:cs typeface="Consolas"/>
                <a:sym typeface="Consolas"/>
              </a:rPr>
              <a:t>(karakter != </a:t>
            </a:r>
            <a:r>
              <a:rPr b="0" i="0" lang="en" sz="1050" u="none" cap="none" strike="noStrike">
                <a:solidFill>
                  <a:srgbClr val="CE9178"/>
                </a:solidFill>
                <a:highlight>
                  <a:srgbClr val="1E1E1E"/>
                </a:highlight>
                <a:latin typeface="Consolas"/>
                <a:ea typeface="Consolas"/>
                <a:cs typeface="Consolas"/>
                <a:sym typeface="Consolas"/>
              </a:rPr>
              <a:t>'H'</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Continue</a:t>
            </a:r>
            <a:r>
              <a:rPr b="0" i="0" lang="en" sz="1050" u="none" cap="none" strike="noStrike">
                <a:solidFill>
                  <a:srgbClr val="D4D4D4"/>
                </a:solidFill>
                <a:highlight>
                  <a:srgbClr val="1E1E1E"/>
                </a:highlight>
                <a:latin typeface="Consolas"/>
                <a:ea typeface="Consolas"/>
                <a:cs typeface="Consolas"/>
                <a:sym typeface="Consolas"/>
              </a:rPr>
              <a:t>;</a:t>
            </a:r>
            <a:br>
              <a:rPr b="0" i="0" lang="en" sz="1050" u="none" cap="none" strike="noStrike">
                <a:solidFill>
                  <a:srgbClr val="D4D4D4"/>
                </a:solidFill>
                <a:highlight>
                  <a:srgbClr val="1E1E1E"/>
                </a:highlight>
                <a:latin typeface="Consolas"/>
                <a:ea typeface="Consolas"/>
                <a:cs typeface="Consolas"/>
                <a:sym typeface="Consolas"/>
              </a:rPr>
            </a:br>
            <a:br>
              <a:rPr b="0" i="0" lang="en" sz="1050" u="none" cap="none" strike="noStrike">
                <a:solidFill>
                  <a:srgbClr val="D4D4D4"/>
                </a:solidFill>
                <a:highlight>
                  <a:srgbClr val="1E1E1E"/>
                </a:highlight>
                <a:latin typeface="Consolas"/>
                <a:ea typeface="Consolas"/>
                <a:cs typeface="Consolas"/>
                <a:sym typeface="Consolas"/>
              </a:rPr>
            </a:b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we slaan dit deel over als het karakter geen H is</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aantalHs = aantalHs +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 gevonden!"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"Aantal gevonden Hs: "</a:t>
            </a:r>
            <a:r>
              <a:rPr b="0" i="0" lang="en" sz="1050" u="none" cap="none" strike="noStrike">
                <a:solidFill>
                  <a:srgbClr val="D4D4D4"/>
                </a:solidFill>
                <a:highlight>
                  <a:srgbClr val="1E1E1E"/>
                </a:highlight>
                <a:latin typeface="Consolas"/>
                <a:ea typeface="Consolas"/>
                <a:cs typeface="Consolas"/>
                <a:sym typeface="Consolas"/>
              </a:rPr>
              <a:t> + aantalHs);  </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Geneste loops: Wat zal er gebeuren?</a:t>
            </a:r>
            <a:endParaRPr sz="3480">
              <a:latin typeface="Poppins"/>
              <a:ea typeface="Poppins"/>
              <a:cs typeface="Poppins"/>
              <a:sym typeface="Poppins"/>
            </a:endParaRPr>
          </a:p>
        </p:txBody>
      </p:sp>
      <p:sp>
        <p:nvSpPr>
          <p:cNvPr id="311" name="Google Shape;311;p3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312" name="Google Shape;312;p35"/>
          <p:cNvSpPr txBox="1"/>
          <p:nvPr/>
        </p:nvSpPr>
        <p:spPr>
          <a:xfrm>
            <a:off x="311700" y="1225225"/>
            <a:ext cx="43635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(outerinit; outerLoopCondition; outerUpdate)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(innerInit; InnerLoopCondition; innerUpdate)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//B;</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(breakCondition)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break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//C;</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Eindopdracht</a:t>
            </a:r>
            <a:endParaRPr sz="3480">
              <a:latin typeface="Poppins"/>
              <a:ea typeface="Poppins"/>
              <a:cs typeface="Poppins"/>
              <a:sym typeface="Poppins"/>
            </a:endParaRPr>
          </a:p>
        </p:txBody>
      </p:sp>
      <p:sp>
        <p:nvSpPr>
          <p:cNvPr id="318" name="Google Shape;318;p3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Poppins"/>
              <a:buChar char="●"/>
            </a:pPr>
            <a:r>
              <a:rPr lang="en" sz="1600">
                <a:latin typeface="Poppins"/>
                <a:ea typeface="Poppins"/>
                <a:cs typeface="Poppins"/>
                <a:sym typeface="Poppins"/>
              </a:rPr>
              <a:t>Gegeven een invoer van de gebruiker, doe het volgende:</a:t>
            </a:r>
            <a:endParaRPr sz="1600">
              <a:latin typeface="Poppins"/>
              <a:ea typeface="Poppins"/>
              <a:cs typeface="Poppins"/>
              <a:sym typeface="Poppins"/>
            </a:endParaRPr>
          </a:p>
          <a:p>
            <a:pPr indent="-304800" lvl="1" marL="914400" rtl="0" algn="l">
              <a:lnSpc>
                <a:spcPct val="115000"/>
              </a:lnSpc>
              <a:spcBef>
                <a:spcPts val="0"/>
              </a:spcBef>
              <a:spcAft>
                <a:spcPts val="0"/>
              </a:spcAft>
              <a:buSzPts val="1200"/>
              <a:buFont typeface="Poppins"/>
              <a:buChar char="○"/>
            </a:pPr>
            <a:r>
              <a:rPr lang="en" sz="1200">
                <a:latin typeface="Poppins"/>
                <a:ea typeface="Poppins"/>
                <a:cs typeface="Poppins"/>
                <a:sym typeface="Poppins"/>
              </a:rPr>
              <a:t>Print het aantal karakters</a:t>
            </a:r>
            <a:endParaRPr sz="1200">
              <a:latin typeface="Poppins"/>
              <a:ea typeface="Poppins"/>
              <a:cs typeface="Poppins"/>
              <a:sym typeface="Poppins"/>
            </a:endParaRPr>
          </a:p>
          <a:p>
            <a:pPr indent="-304800" lvl="1" marL="914400" rtl="0" algn="l">
              <a:lnSpc>
                <a:spcPct val="115000"/>
              </a:lnSpc>
              <a:spcBef>
                <a:spcPts val="0"/>
              </a:spcBef>
              <a:spcAft>
                <a:spcPts val="0"/>
              </a:spcAft>
              <a:buSzPts val="1200"/>
              <a:buFont typeface="Poppins"/>
              <a:buChar char="○"/>
            </a:pPr>
            <a:r>
              <a:rPr lang="en" sz="1200">
                <a:latin typeface="Poppins"/>
                <a:ea typeface="Poppins"/>
                <a:cs typeface="Poppins"/>
                <a:sym typeface="Poppins"/>
              </a:rPr>
              <a:t>Print het aantal woorden dat in de invoer zat</a:t>
            </a:r>
            <a:endParaRPr sz="1200">
              <a:latin typeface="Poppins"/>
              <a:ea typeface="Poppins"/>
              <a:cs typeface="Poppins"/>
              <a:sym typeface="Poppins"/>
            </a:endParaRPr>
          </a:p>
          <a:p>
            <a:pPr indent="-304800" lvl="1" marL="914400" rtl="0" algn="l">
              <a:lnSpc>
                <a:spcPct val="115000"/>
              </a:lnSpc>
              <a:spcBef>
                <a:spcPts val="0"/>
              </a:spcBef>
              <a:spcAft>
                <a:spcPts val="0"/>
              </a:spcAft>
              <a:buSzPts val="1200"/>
              <a:buFont typeface="Poppins"/>
              <a:buChar char="○"/>
            </a:pPr>
            <a:r>
              <a:rPr lang="en" sz="1200">
                <a:latin typeface="Poppins"/>
                <a:ea typeface="Poppins"/>
                <a:cs typeface="Poppins"/>
                <a:sym typeface="Poppins"/>
              </a:rPr>
              <a:t>Print het aantal klinkers (a, e, i, o, u, y)</a:t>
            </a:r>
            <a:br>
              <a:rPr lang="en" sz="1200">
                <a:latin typeface="Poppins"/>
                <a:ea typeface="Poppins"/>
                <a:cs typeface="Poppins"/>
                <a:sym typeface="Poppins"/>
              </a:rPr>
            </a:br>
            <a:endParaRPr sz="1200">
              <a:latin typeface="Poppins"/>
              <a:ea typeface="Poppins"/>
              <a:cs typeface="Poppins"/>
              <a:sym typeface="Poppins"/>
            </a:endParaRPr>
          </a:p>
          <a:p>
            <a:pPr indent="-304800" lvl="1" marL="914400" rtl="0" algn="l">
              <a:lnSpc>
                <a:spcPct val="115000"/>
              </a:lnSpc>
              <a:spcBef>
                <a:spcPts val="0"/>
              </a:spcBef>
              <a:spcAft>
                <a:spcPts val="0"/>
              </a:spcAft>
              <a:buSzPts val="1200"/>
              <a:buFont typeface="Poppins"/>
              <a:buChar char="○"/>
            </a:pPr>
            <a:r>
              <a:rPr lang="en" sz="1200">
                <a:latin typeface="Poppins"/>
                <a:ea typeface="Poppins"/>
                <a:cs typeface="Poppins"/>
                <a:sym typeface="Poppins"/>
              </a:rPr>
              <a:t>Bepaal of de invoer een palindroom is</a:t>
            </a:r>
            <a:endParaRPr sz="1200">
              <a:latin typeface="Poppins"/>
              <a:ea typeface="Poppins"/>
              <a:cs typeface="Poppins"/>
              <a:sym typeface="Poppins"/>
            </a:endParaRPr>
          </a:p>
          <a:p>
            <a:pPr indent="-304800" lvl="1" marL="914400" rtl="0" algn="l">
              <a:lnSpc>
                <a:spcPct val="115000"/>
              </a:lnSpc>
              <a:spcBef>
                <a:spcPts val="0"/>
              </a:spcBef>
              <a:spcAft>
                <a:spcPts val="0"/>
              </a:spcAft>
              <a:buSzPts val="1200"/>
              <a:buFont typeface="Poppins"/>
              <a:buChar char="○"/>
            </a:pPr>
            <a:r>
              <a:rPr lang="en" sz="1200">
                <a:latin typeface="Poppins"/>
                <a:ea typeface="Poppins"/>
                <a:cs typeface="Poppins"/>
                <a:sym typeface="Poppins"/>
              </a:rPr>
              <a:t>Maak een staafdiagram dat weergeeft hoe vaak een bepaalde karakters gezien zijn.</a:t>
            </a:r>
            <a:endParaRPr sz="12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319" name="Google Shape;319;p36"/>
          <p:cNvSpPr txBox="1"/>
          <p:nvPr>
            <p:ph idx="1" type="body"/>
          </p:nvPr>
        </p:nvSpPr>
        <p:spPr>
          <a:xfrm>
            <a:off x="965300" y="2837450"/>
            <a:ext cx="7088700" cy="2141700"/>
          </a:xfrm>
          <a:prstGeom prst="rect">
            <a:avLst/>
          </a:prstGeom>
          <a:solidFill>
            <a:srgbClr val="1155CC"/>
          </a:solid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251748"/>
              <a:buNone/>
            </a:pPr>
            <a:r>
              <a:rPr lang="en" sz="1300">
                <a:solidFill>
                  <a:schemeClr val="lt1"/>
                </a:solidFill>
                <a:latin typeface="Roboto Mono"/>
                <a:ea typeface="Roboto Mono"/>
                <a:cs typeface="Roboto Mono"/>
                <a:sym typeface="Roboto Mono"/>
              </a:rPr>
              <a:t>java eindopgave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Voer een zin in: nee weg t kaatsnet en staak t geween</a:t>
            </a:r>
            <a:br>
              <a:rPr lang="en" sz="1300">
                <a:solidFill>
                  <a:schemeClr val="lt1"/>
                </a:solidFill>
                <a:latin typeface="Roboto Mono"/>
                <a:ea typeface="Roboto Mono"/>
                <a:cs typeface="Roboto Mono"/>
                <a:sym typeface="Roboto Mono"/>
              </a:rPr>
            </a:b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Aantal karakters: 36</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Aantal woorden:   8</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Aantal klinkers:  12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Palindroom?       True</a:t>
            </a:r>
            <a:endParaRPr sz="1300">
              <a:solidFill>
                <a:schemeClr val="lt1"/>
              </a:solidFill>
              <a:latin typeface="Roboto Mono"/>
              <a:ea typeface="Roboto Mono"/>
              <a:cs typeface="Roboto Mono"/>
              <a:sym typeface="Roboto Mono"/>
            </a:endParaRPr>
          </a:p>
          <a:p>
            <a:pPr indent="0" lvl="0" marL="0" rtl="0" algn="l">
              <a:lnSpc>
                <a:spcPct val="115000"/>
              </a:lnSpc>
              <a:spcBef>
                <a:spcPts val="1200"/>
              </a:spcBef>
              <a:spcAft>
                <a:spcPts val="1200"/>
              </a:spcAft>
              <a:buSzPct val="251748"/>
              <a:buNone/>
            </a:pP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       *     *         * *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   *       *     *         * *     *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 b c d e f g h i j k l m n o p q r s t u v w x y z 0 1 2 3 4 5 6 7 8 9   </a:t>
            </a:r>
            <a:endParaRPr sz="1300">
              <a:solidFill>
                <a:schemeClr val="lt1"/>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325" name="Google Shape;325;p3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Het aanmaken en gebruik van if, if-else, ternary en switch statements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Het aanmaken en gebruik van loops: while, do-while, for en enchaned for</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Geneste constructies maken voor selectie- en iteratie-instructies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Vergelijking van de do-while, while, for en verbeterde for loop-constructies</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Break en continue statements gebruiken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5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5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5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5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500"/>
                                        <p:tgtEl>
                                          <p:spTgt spid="3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345825" y="7498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Titel</a:t>
            </a:r>
            <a:endParaRPr>
              <a:latin typeface="Poppins"/>
              <a:ea typeface="Poppins"/>
              <a:cs typeface="Poppins"/>
              <a:sym typeface="Poppins"/>
            </a:endParaRPr>
          </a:p>
        </p:txBody>
      </p:sp>
      <p:sp>
        <p:nvSpPr>
          <p:cNvPr id="331" name="Google Shape;331;p38"/>
          <p:cNvSpPr txBox="1"/>
          <p:nvPr>
            <p:ph idx="1" type="body"/>
          </p:nvPr>
        </p:nvSpPr>
        <p:spPr>
          <a:xfrm>
            <a:off x="262925" y="2286550"/>
            <a:ext cx="4260300" cy="2307300"/>
          </a:xfrm>
          <a:prstGeom prst="rect">
            <a:avLst/>
          </a:prstGeom>
          <a:solidFill>
            <a:srgbClr val="F3F3F3"/>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highlight>
                  <a:srgbClr val="F3F3F3"/>
                </a:highlight>
                <a:latin typeface="Roboto Mono"/>
                <a:ea typeface="Roboto Mono"/>
                <a:cs typeface="Roboto Mono"/>
                <a:sym typeface="Roboto Mono"/>
              </a:rPr>
              <a:t>print(“Hallo wereld!”)</a:t>
            </a:r>
            <a:endParaRPr sz="1300">
              <a:highlight>
                <a:srgbClr val="F3F3F3"/>
              </a:highlight>
              <a:latin typeface="Roboto Mono"/>
              <a:ea typeface="Roboto Mono"/>
              <a:cs typeface="Roboto Mono"/>
              <a:sym typeface="Roboto Mono"/>
            </a:endParaRPr>
          </a:p>
        </p:txBody>
      </p:sp>
      <p:sp>
        <p:nvSpPr>
          <p:cNvPr id="332" name="Google Shape;332;p38"/>
          <p:cNvSpPr txBox="1"/>
          <p:nvPr/>
        </p:nvSpPr>
        <p:spPr>
          <a:xfrm>
            <a:off x="45797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Windows PowerShell</a:t>
            </a:r>
            <a:endParaRPr b="0" i="0" sz="1400" u="none" cap="none" strike="noStrike">
              <a:solidFill>
                <a:srgbClr val="000000"/>
              </a:solidFill>
              <a:latin typeface="Arial"/>
              <a:ea typeface="Arial"/>
              <a:cs typeface="Arial"/>
              <a:sym typeface="Arial"/>
            </a:endParaRPr>
          </a:p>
        </p:txBody>
      </p:sp>
      <p:sp>
        <p:nvSpPr>
          <p:cNvPr id="333" name="Google Shape;333;p38"/>
          <p:cNvSpPr txBox="1"/>
          <p:nvPr>
            <p:ph idx="1" type="body"/>
          </p:nvPr>
        </p:nvSpPr>
        <p:spPr>
          <a:xfrm>
            <a:off x="4572000" y="2286550"/>
            <a:ext cx="42603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 Test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b is True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Exception in thread “main”java.lang.ArithmeticException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by zero</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Test.main(Test.java:9)</a:t>
            </a:r>
            <a:endParaRPr sz="1300">
              <a:solidFill>
                <a:schemeClr val="lt1"/>
              </a:solidFill>
              <a:latin typeface="Roboto Mono"/>
              <a:ea typeface="Roboto Mono"/>
              <a:cs typeface="Roboto Mono"/>
              <a:sym typeface="Roboto Mono"/>
            </a:endParaRPr>
          </a:p>
        </p:txBody>
      </p:sp>
      <p:sp>
        <p:nvSpPr>
          <p:cNvPr id="334" name="Google Shape;334;p38"/>
          <p:cNvSpPr txBox="1"/>
          <p:nvPr/>
        </p:nvSpPr>
        <p:spPr>
          <a:xfrm>
            <a:off x="2175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hallo_wereld.py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340" name="Google Shape;340;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E-mail mij op </a:t>
            </a:r>
            <a:r>
              <a:rPr lang="en" u="sng">
                <a:solidFill>
                  <a:schemeClr val="hlink"/>
                </a:solidFill>
                <a:latin typeface="Poppins"/>
                <a:ea typeface="Poppins"/>
                <a:cs typeface="Poppins"/>
                <a:sym typeface="Poppins"/>
                <a:hlinkClick r:id="rId3"/>
              </a:rPr>
              <a:t>voornaam.achternaam@code-cafe.nl</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 community op discord!</a:t>
            </a:r>
            <a:endParaRPr>
              <a:latin typeface="Poppins"/>
              <a:ea typeface="Poppins"/>
              <a:cs typeface="Poppins"/>
              <a:sym typeface="Poppins"/>
            </a:endParaRPr>
          </a:p>
        </p:txBody>
      </p:sp>
      <p:pic>
        <p:nvPicPr>
          <p:cNvPr id="341" name="Google Shape;341;p39"/>
          <p:cNvPicPr preferRelativeResize="0"/>
          <p:nvPr/>
        </p:nvPicPr>
        <p:blipFill rotWithShape="1">
          <a:blip r:embed="rId4">
            <a:alphaModFix/>
          </a:blip>
          <a:srcRect b="0" l="0" r="0" t="0"/>
          <a:stretch/>
        </p:blipFill>
        <p:spPr>
          <a:xfrm>
            <a:off x="938500" y="2320675"/>
            <a:ext cx="2015973" cy="2015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Selectie statments: if</a:t>
            </a:r>
            <a:endParaRPr sz="3480">
              <a:latin typeface="Poppins"/>
              <a:ea typeface="Poppins"/>
              <a:cs typeface="Poppins"/>
              <a:sym typeface="Poppins"/>
            </a:endParaRPr>
          </a:p>
        </p:txBody>
      </p:sp>
      <p:sp>
        <p:nvSpPr>
          <p:cNvPr id="82" name="Google Shape;82;p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 behulp van een </a:t>
            </a:r>
            <a:r>
              <a:rPr b="1" lang="en">
                <a:latin typeface="Poppins"/>
                <a:ea typeface="Poppins"/>
                <a:cs typeface="Poppins"/>
                <a:sym typeface="Poppins"/>
              </a:rPr>
              <a:t>if-statement</a:t>
            </a:r>
            <a:r>
              <a:rPr lang="en">
                <a:latin typeface="Poppins"/>
                <a:ea typeface="Poppins"/>
                <a:cs typeface="Poppins"/>
                <a:sym typeface="Poppins"/>
              </a:rPr>
              <a:t> kun je code laten uitvoeren indien een bepaalde bewering </a:t>
            </a:r>
            <a:r>
              <a:rPr b="1" lang="en">
                <a:latin typeface="Poppins"/>
                <a:ea typeface="Poppins"/>
                <a:cs typeface="Poppins"/>
                <a:sym typeface="Poppins"/>
              </a:rPr>
              <a:t>waar</a:t>
            </a:r>
            <a:r>
              <a:rPr lang="en">
                <a:latin typeface="Poppins"/>
                <a:ea typeface="Poppins"/>
                <a:cs typeface="Poppins"/>
                <a:sym typeface="Poppins"/>
              </a:rPr>
              <a:t> is.</a:t>
            </a:r>
            <a:endParaRPr>
              <a:latin typeface="Poppins"/>
              <a:ea typeface="Poppins"/>
              <a:cs typeface="Poppins"/>
              <a:sym typeface="Poppins"/>
            </a:endParaRPr>
          </a:p>
          <a:p>
            <a:pPr indent="0" lvl="0" marL="0" rtl="0" algn="l">
              <a:lnSpc>
                <a:spcPct val="115000"/>
              </a:lnSpc>
              <a:spcBef>
                <a:spcPts val="1200"/>
              </a:spcBef>
              <a:spcAft>
                <a:spcPts val="0"/>
              </a:spcAft>
              <a:buSzPts val="1800"/>
              <a:buNone/>
            </a:pP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Indien de bewering niet waar is, vervolgt de uitvoering van de code na het if-statement bijvoorbeeld:</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83" name="Google Shape;83;p4"/>
          <p:cNvSpPr txBox="1"/>
          <p:nvPr/>
        </p:nvSpPr>
        <p:spPr>
          <a:xfrm>
            <a:off x="374825" y="1962675"/>
            <a:ext cx="70125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(bewering)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Deze code wordt uitgevoerd als de expressie van de if-bewerking waar is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84" name="Google Shape;84;p4"/>
          <p:cNvSpPr txBox="1"/>
          <p:nvPr/>
        </p:nvSpPr>
        <p:spPr>
          <a:xfrm>
            <a:off x="374825" y="3659800"/>
            <a:ext cx="75903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(radius &gt;=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oppervlakte = </a:t>
            </a:r>
            <a:r>
              <a:rPr b="0" i="0" lang="en" sz="1050" u="none" cap="none" strike="noStrike">
                <a:solidFill>
                  <a:srgbClr val="9CDCFE"/>
                </a:solidFill>
                <a:highlight>
                  <a:srgbClr val="1E1E1E"/>
                </a:highlight>
                <a:latin typeface="Consolas"/>
                <a:ea typeface="Consolas"/>
                <a:cs typeface="Consolas"/>
                <a:sym typeface="Consolas"/>
              </a:rPr>
              <a:t>Math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PI</a:t>
            </a:r>
            <a:r>
              <a:rPr b="0" i="0" lang="en" sz="1050" u="none" cap="none" strike="noStrike">
                <a:solidFill>
                  <a:srgbClr val="D4D4D4"/>
                </a:solidFill>
                <a:highlight>
                  <a:srgbClr val="1E1E1E"/>
                </a:highlight>
                <a:latin typeface="Consolas"/>
                <a:ea typeface="Consolas"/>
                <a:cs typeface="Consolas"/>
                <a:sym typeface="Consolas"/>
              </a:rPr>
              <a:t> * radius * radius;</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"De oppervlakte van de cirkel: "</a:t>
            </a:r>
            <a:r>
              <a:rPr b="0" i="0" lang="en" sz="1050" u="none" cap="none" strike="noStrike">
                <a:solidFill>
                  <a:srgbClr val="D4D4D4"/>
                </a:solidFill>
                <a:highlight>
                  <a:srgbClr val="1E1E1E"/>
                </a:highlight>
                <a:latin typeface="Consolas"/>
                <a:ea typeface="Consolas"/>
                <a:cs typeface="Consolas"/>
                <a:sym typeface="Consolas"/>
              </a:rPr>
              <a:t> + oppervlakte);</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Selectie statments: if-else</a:t>
            </a:r>
            <a:endParaRPr sz="3480">
              <a:latin typeface="Poppins"/>
              <a:ea typeface="Poppins"/>
              <a:cs typeface="Poppins"/>
              <a:sym typeface="Poppins"/>
            </a:endParaRPr>
          </a:p>
        </p:txBody>
      </p:sp>
      <p:sp>
        <p:nvSpPr>
          <p:cNvPr id="90" name="Google Shape;90;p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Met behulp van een </a:t>
            </a:r>
            <a:r>
              <a:rPr b="1" lang="en" sz="1700">
                <a:latin typeface="Poppins"/>
                <a:ea typeface="Poppins"/>
                <a:cs typeface="Poppins"/>
                <a:sym typeface="Poppins"/>
              </a:rPr>
              <a:t>else-statement</a:t>
            </a:r>
            <a:r>
              <a:rPr lang="en" sz="1700">
                <a:latin typeface="Poppins"/>
                <a:ea typeface="Poppins"/>
                <a:cs typeface="Poppins"/>
                <a:sym typeface="Poppins"/>
              </a:rPr>
              <a:t> is het mogelijk om een stuk code uit te laten voeren indien de bewering </a:t>
            </a:r>
            <a:r>
              <a:rPr b="1" lang="en" sz="1700">
                <a:latin typeface="Poppins"/>
                <a:ea typeface="Poppins"/>
                <a:cs typeface="Poppins"/>
                <a:sym typeface="Poppins"/>
              </a:rPr>
              <a:t>onwaar</a:t>
            </a:r>
            <a:r>
              <a:rPr lang="en" sz="1700">
                <a:latin typeface="Poppins"/>
                <a:ea typeface="Poppins"/>
                <a:cs typeface="Poppins"/>
                <a:sym typeface="Poppins"/>
              </a:rPr>
              <a:t> is.</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br>
              <a:rPr lang="en" sz="1700">
                <a:latin typeface="Poppins"/>
                <a:ea typeface="Poppins"/>
                <a:cs typeface="Poppins"/>
                <a:sym typeface="Poppins"/>
              </a:rPr>
            </a:br>
            <a:r>
              <a:rPr lang="en" sz="1700">
                <a:latin typeface="Poppins"/>
                <a:ea typeface="Poppins"/>
                <a:cs typeface="Poppins"/>
                <a:sym typeface="Poppins"/>
              </a:rPr>
              <a:t>Voorbeeld:</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91" name="Google Shape;91;p5"/>
          <p:cNvSpPr txBox="1"/>
          <p:nvPr/>
        </p:nvSpPr>
        <p:spPr>
          <a:xfrm>
            <a:off x="348800" y="3618175"/>
            <a:ext cx="4513500" cy="138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586C0"/>
                </a:solidFill>
                <a:highlight>
                  <a:srgbClr val="1E1E1E"/>
                </a:highlight>
                <a:latin typeface="Consolas"/>
                <a:ea typeface="Consolas"/>
                <a:cs typeface="Consolas"/>
                <a:sym typeface="Consolas"/>
              </a:rPr>
              <a:t>if</a:t>
            </a:r>
            <a:r>
              <a:rPr b="0" i="0" lang="en" sz="850" u="none" cap="none" strike="noStrike">
                <a:solidFill>
                  <a:srgbClr val="D4D4D4"/>
                </a:solidFill>
                <a:highlight>
                  <a:srgbClr val="1E1E1E"/>
                </a:highlight>
                <a:latin typeface="Consolas"/>
                <a:ea typeface="Consolas"/>
                <a:cs typeface="Consolas"/>
                <a:sym typeface="Consolas"/>
              </a:rPr>
              <a:t> (radius &gt;= </a:t>
            </a:r>
            <a:r>
              <a:rPr b="0" i="0" lang="en" sz="850" u="none" cap="none" strike="noStrike">
                <a:solidFill>
                  <a:srgbClr val="B5CEA8"/>
                </a:solidFill>
                <a:highlight>
                  <a:srgbClr val="1E1E1E"/>
                </a:highlight>
                <a:latin typeface="Consolas"/>
                <a:ea typeface="Consolas"/>
                <a:cs typeface="Consolas"/>
                <a:sym typeface="Consolas"/>
              </a:rPr>
              <a:t>0</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oppervlakte = </a:t>
            </a:r>
            <a:r>
              <a:rPr b="0" i="0" lang="en" sz="850" u="none" cap="none" strike="noStrike">
                <a:solidFill>
                  <a:srgbClr val="9CDCFE"/>
                </a:solidFill>
                <a:highlight>
                  <a:srgbClr val="1E1E1E"/>
                </a:highlight>
                <a:latin typeface="Consolas"/>
                <a:ea typeface="Consolas"/>
                <a:cs typeface="Consolas"/>
                <a:sym typeface="Consolas"/>
              </a:rPr>
              <a:t>Math</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PI</a:t>
            </a:r>
            <a:r>
              <a:rPr b="0" i="0" lang="en" sz="850" u="none" cap="none" strike="noStrike">
                <a:solidFill>
                  <a:srgbClr val="D4D4D4"/>
                </a:solidFill>
                <a:highlight>
                  <a:srgbClr val="1E1E1E"/>
                </a:highlight>
                <a:latin typeface="Consolas"/>
                <a:ea typeface="Consolas"/>
                <a:cs typeface="Consolas"/>
                <a:sym typeface="Consolas"/>
              </a:rPr>
              <a:t> * radius * radius;</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"De oppervlakte van de cirkel: "</a:t>
            </a:r>
            <a:r>
              <a:rPr b="0" i="0" lang="en" sz="850" u="none" cap="none" strike="noStrike">
                <a:solidFill>
                  <a:srgbClr val="D4D4D4"/>
                </a:solidFill>
                <a:highlight>
                  <a:srgbClr val="1E1E1E"/>
                </a:highlight>
                <a:latin typeface="Consolas"/>
                <a:ea typeface="Consolas"/>
                <a:cs typeface="Consolas"/>
                <a:sym typeface="Consolas"/>
              </a:rPr>
              <a:t> + oppervlakte);</a:t>
            </a:r>
            <a:br>
              <a:rPr b="0" i="0" lang="en" sz="850" u="none" cap="none" strike="noStrike">
                <a:solidFill>
                  <a:srgbClr val="D4D4D4"/>
                </a:solidFill>
                <a:highlight>
                  <a:srgbClr val="1E1E1E"/>
                </a:highlight>
                <a:latin typeface="Consolas"/>
                <a:ea typeface="Consolas"/>
                <a:cs typeface="Consolas"/>
                <a:sym typeface="Consolas"/>
              </a:rPr>
            </a:b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586C0"/>
                </a:solidFill>
                <a:highlight>
                  <a:srgbClr val="1E1E1E"/>
                </a:highlight>
                <a:latin typeface="Consolas"/>
                <a:ea typeface="Consolas"/>
                <a:cs typeface="Consolas"/>
                <a:sym typeface="Consolas"/>
              </a:rPr>
              <a:t>else</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"De oppervlakte van de cirkel is ongeldig"</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
        <p:nvSpPr>
          <p:cNvPr id="92" name="Google Shape;92;p5"/>
          <p:cNvSpPr txBox="1"/>
          <p:nvPr/>
        </p:nvSpPr>
        <p:spPr>
          <a:xfrm>
            <a:off x="369625" y="1931425"/>
            <a:ext cx="4092000" cy="1203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586C0"/>
                </a:solidFill>
                <a:highlight>
                  <a:srgbClr val="1E1E1E"/>
                </a:highlight>
                <a:latin typeface="Consolas"/>
                <a:ea typeface="Consolas"/>
                <a:cs typeface="Consolas"/>
                <a:sym typeface="Consolas"/>
              </a:rPr>
              <a:t>if</a:t>
            </a:r>
            <a:r>
              <a:rPr b="0" i="0" lang="en" sz="850" u="none" cap="none" strike="noStrike">
                <a:solidFill>
                  <a:srgbClr val="D4D4D4"/>
                </a:solidFill>
                <a:highlight>
                  <a:srgbClr val="1E1E1E"/>
                </a:highlight>
                <a:latin typeface="Consolas"/>
                <a:ea typeface="Consolas"/>
                <a:cs typeface="Consolas"/>
                <a:sym typeface="Consolas"/>
              </a:rPr>
              <a:t> (bewering)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uitgevoerd als bewering true oplevert</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586C0"/>
                </a:solidFill>
                <a:highlight>
                  <a:srgbClr val="1E1E1E"/>
                </a:highlight>
                <a:latin typeface="Consolas"/>
                <a:ea typeface="Consolas"/>
                <a:cs typeface="Consolas"/>
                <a:sym typeface="Consolas"/>
              </a:rPr>
              <a:t>else</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uitgevoerd als bewering false oplevert</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Meervoudige selectie statements: else-if</a:t>
            </a:r>
            <a:endParaRPr sz="3180">
              <a:latin typeface="Poppins"/>
              <a:ea typeface="Poppins"/>
              <a:cs typeface="Poppins"/>
              <a:sym typeface="Poppins"/>
            </a:endParaRPr>
          </a:p>
        </p:txBody>
      </p:sp>
      <p:sp>
        <p:nvSpPr>
          <p:cNvPr id="98" name="Google Shape;98;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Je kunt een </a:t>
            </a:r>
            <a:r>
              <a:rPr b="1" lang="en" sz="1700">
                <a:latin typeface="Poppins"/>
                <a:ea typeface="Poppins"/>
                <a:cs typeface="Poppins"/>
                <a:sym typeface="Poppins"/>
              </a:rPr>
              <a:t>if-</a:t>
            </a:r>
            <a:r>
              <a:rPr lang="en" sz="1700">
                <a:latin typeface="Poppins"/>
                <a:ea typeface="Poppins"/>
                <a:cs typeface="Poppins"/>
                <a:sym typeface="Poppins"/>
              </a:rPr>
              <a:t> en </a:t>
            </a:r>
            <a:r>
              <a:rPr b="1" lang="en" sz="1700">
                <a:latin typeface="Poppins"/>
                <a:ea typeface="Poppins"/>
                <a:cs typeface="Poppins"/>
                <a:sym typeface="Poppins"/>
              </a:rPr>
              <a:t>else-statement</a:t>
            </a:r>
            <a:r>
              <a:rPr lang="en" sz="1700">
                <a:latin typeface="Poppins"/>
                <a:ea typeface="Poppins"/>
                <a:cs typeface="Poppins"/>
                <a:sym typeface="Poppins"/>
              </a:rPr>
              <a:t> ook combineren tot een </a:t>
            </a:r>
            <a:r>
              <a:rPr b="1" lang="en" sz="1700">
                <a:latin typeface="Poppins"/>
                <a:ea typeface="Poppins"/>
                <a:cs typeface="Poppins"/>
                <a:sym typeface="Poppins"/>
              </a:rPr>
              <a:t>if-else-statement</a:t>
            </a:r>
            <a:r>
              <a:rPr lang="en" sz="1700">
                <a:latin typeface="Poppins"/>
                <a:ea typeface="Poppins"/>
                <a:cs typeface="Poppins"/>
                <a:sym typeface="Poppins"/>
              </a:rPr>
              <a:t>.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b="1" lang="en" sz="1700">
                <a:latin typeface="Poppins"/>
                <a:ea typeface="Poppins"/>
                <a:cs typeface="Poppins"/>
                <a:sym typeface="Poppins"/>
              </a:rPr>
              <a:t>Let op:</a:t>
            </a:r>
            <a:r>
              <a:rPr lang="en" sz="1700">
                <a:latin typeface="Poppins"/>
                <a:ea typeface="Poppins"/>
                <a:cs typeface="Poppins"/>
                <a:sym typeface="Poppins"/>
              </a:rPr>
              <a:t> Indien je geen accolades plaatst, behoort enkel de eerstvolgende regel bij het if of else-statement.</a:t>
            </a:r>
            <a:endParaRPr sz="1700">
              <a:latin typeface="Poppins"/>
              <a:ea typeface="Poppins"/>
              <a:cs typeface="Poppins"/>
              <a:sym typeface="Poppins"/>
            </a:endParaRPr>
          </a:p>
        </p:txBody>
      </p:sp>
      <p:sp>
        <p:nvSpPr>
          <p:cNvPr id="99" name="Google Shape;99;p6"/>
          <p:cNvSpPr txBox="1"/>
          <p:nvPr/>
        </p:nvSpPr>
        <p:spPr>
          <a:xfrm>
            <a:off x="374850" y="2764375"/>
            <a:ext cx="73092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(aantalMensen &lt; </a:t>
            </a:r>
            <a:r>
              <a:rPr b="0" i="0" lang="en" sz="1050" u="none" cap="none" strike="noStrike">
                <a:solidFill>
                  <a:srgbClr val="B5CEA8"/>
                </a:solidFill>
                <a:highlight>
                  <a:srgbClr val="1E1E1E"/>
                </a:highlight>
                <a:latin typeface="Consolas"/>
                <a:ea typeface="Consolas"/>
                <a:cs typeface="Consolas"/>
                <a:sym typeface="Consolas"/>
              </a:rPr>
              <a:t>50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"Er zijn minder dan 50 mensen"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(aantalMensen &lt;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"Er zijn minstens 50 en minder dan 100 mensen"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(aantalMensen &lt; </a:t>
            </a:r>
            <a:r>
              <a:rPr b="0" i="0" lang="en" sz="1050" u="none" cap="none" strike="noStrike">
                <a:solidFill>
                  <a:srgbClr val="B5CEA8"/>
                </a:solidFill>
                <a:highlight>
                  <a:srgbClr val="1E1E1E"/>
                </a:highlight>
                <a:latin typeface="Consolas"/>
                <a:ea typeface="Consolas"/>
                <a:cs typeface="Consolas"/>
                <a:sym typeface="Consolas"/>
              </a:rPr>
              <a:t>200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"Er zijn minstens 100 en minder dan 200 mensen"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"Er zijn meer dan 100 mensen"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Implicaties van de aan- en afwezigheid van {} in if-else constructies</a:t>
            </a:r>
            <a:endParaRPr sz="3180">
              <a:latin typeface="Poppins"/>
              <a:ea typeface="Poppins"/>
              <a:cs typeface="Poppins"/>
              <a:sym typeface="Poppins"/>
            </a:endParaRPr>
          </a:p>
        </p:txBody>
      </p:sp>
      <p:sp>
        <p:nvSpPr>
          <p:cNvPr id="105" name="Google Shape;105;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latin typeface="Poppins"/>
                <a:ea typeface="Poppins"/>
                <a:cs typeface="Poppins"/>
                <a:sym typeface="Poppins"/>
              </a:rPr>
              <a:t>Je kan een enkele instructie of een blok met instructies uitvoeren wanneer een if-voorwaarde waar of onwaar is.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Een if-blok wordt gemarkeerd door een of meer instructies tussen een paar accolades {} te plaatsen. </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Een if-blok voert daarentegen ook een enkele regel code uit als er geen accolades zijn, maar voert een onbeperkt aantal regels uit als ze in een blok staan (gedefinieerd met accolades). De accolades zijn optioneel als er maar één regel in de if-instructie staat.</a:t>
            </a:r>
            <a:endParaRPr sz="170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Voorbeeld</a:t>
            </a:r>
            <a:endParaRPr sz="3180">
              <a:latin typeface="Poppins"/>
              <a:ea typeface="Poppins"/>
              <a:cs typeface="Poppins"/>
              <a:sym typeface="Poppins"/>
            </a:endParaRPr>
          </a:p>
        </p:txBody>
      </p:sp>
      <p:sp>
        <p:nvSpPr>
          <p:cNvPr id="111" name="Google Shape;111;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In het eerste voorbeeld wordt de score van Bob naar 200 gezet.</a:t>
            </a:r>
            <a:br>
              <a:rPr lang="en" sz="1700">
                <a:latin typeface="Poppins"/>
                <a:ea typeface="Poppins"/>
                <a:cs typeface="Poppins"/>
                <a:sym typeface="Poppins"/>
              </a:rPr>
            </a:br>
            <a:r>
              <a:rPr lang="en" sz="1700">
                <a:latin typeface="Poppins"/>
                <a:ea typeface="Poppins"/>
                <a:cs typeface="Poppins"/>
                <a:sym typeface="Poppins"/>
              </a:rPr>
              <a:t>Maar wat gebeurt er in het tweede voorbeeld?</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Ongeacht wat de naam is in de eerste regel, zal de naam altijd veranderen naar Jan, omdat deze niet meer onderdeel is van de if-statement.</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sz="1700">
              <a:latin typeface="Poppins"/>
              <a:ea typeface="Poppins"/>
              <a:cs typeface="Poppins"/>
              <a:sym typeface="Poppins"/>
            </a:endParaRPr>
          </a:p>
        </p:txBody>
      </p:sp>
      <p:sp>
        <p:nvSpPr>
          <p:cNvPr id="112" name="Google Shape;112;p8"/>
          <p:cNvSpPr txBox="1"/>
          <p:nvPr/>
        </p:nvSpPr>
        <p:spPr>
          <a:xfrm>
            <a:off x="311700" y="1225225"/>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score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200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
        <p:nvSpPr>
          <p:cNvPr id="113" name="Google Shape;113;p8"/>
          <p:cNvSpPr txBox="1"/>
          <p:nvPr/>
        </p:nvSpPr>
        <p:spPr>
          <a:xfrm>
            <a:off x="3739400" y="1225225"/>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score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200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a:t>
            </a:r>
            <a:r>
              <a:rPr b="0" i="0" lang="en" sz="1050" u="none" cap="none" strike="noStrike">
                <a:solidFill>
                  <a:srgbClr val="CE9178"/>
                </a:solidFill>
                <a:highlight>
                  <a:srgbClr val="1E1E1E"/>
                </a:highlight>
                <a:latin typeface="Consolas"/>
                <a:ea typeface="Consolas"/>
                <a:cs typeface="Consolas"/>
                <a:sym typeface="Consolas"/>
              </a:rPr>
              <a:t>"Jan"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180">
                <a:latin typeface="Poppins"/>
                <a:ea typeface="Poppins"/>
                <a:cs typeface="Poppins"/>
                <a:sym typeface="Poppins"/>
              </a:rPr>
              <a:t>Voorbeeld (2)</a:t>
            </a:r>
            <a:endParaRPr sz="3180">
              <a:latin typeface="Poppins"/>
              <a:ea typeface="Poppins"/>
              <a:cs typeface="Poppins"/>
              <a:sym typeface="Poppins"/>
            </a:endParaRPr>
          </a:p>
        </p:txBody>
      </p:sp>
      <p:sp>
        <p:nvSpPr>
          <p:cNvPr id="119" name="Google Shape;119;p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sz="1700">
              <a:latin typeface="Poppins"/>
              <a:ea typeface="Poppins"/>
              <a:cs typeface="Poppins"/>
              <a:sym typeface="Poppins"/>
            </a:endParaRPr>
          </a:p>
          <a:p>
            <a:pPr indent="0" lvl="0" marL="0" rtl="0" algn="l">
              <a:lnSpc>
                <a:spcPct val="115000"/>
              </a:lnSpc>
              <a:spcBef>
                <a:spcPts val="1200"/>
              </a:spcBef>
              <a:spcAft>
                <a:spcPts val="0"/>
              </a:spcAft>
              <a:buSzPts val="1800"/>
              <a:buNone/>
            </a:pPr>
            <a:r>
              <a:rPr lang="en" sz="1700">
                <a:latin typeface="Poppins"/>
                <a:ea typeface="Poppins"/>
                <a:cs typeface="Poppins"/>
                <a:sym typeface="Poppins"/>
              </a:rPr>
              <a:t>Wat denk je dat er gebeurt bij deze twee stukken code?</a:t>
            </a:r>
            <a:endParaRPr sz="1700">
              <a:latin typeface="Poppins"/>
              <a:ea typeface="Poppins"/>
              <a:cs typeface="Poppins"/>
              <a:sym typeface="Poppins"/>
            </a:endParaRPr>
          </a:p>
          <a:p>
            <a:pPr indent="0" lvl="0" marL="0" rtl="0" algn="l">
              <a:lnSpc>
                <a:spcPct val="115000"/>
              </a:lnSpc>
              <a:spcBef>
                <a:spcPts val="1200"/>
              </a:spcBef>
              <a:spcAft>
                <a:spcPts val="1200"/>
              </a:spcAft>
              <a:buSzPts val="1800"/>
              <a:buNone/>
            </a:pPr>
            <a:r>
              <a:rPr lang="en" sz="1700">
                <a:latin typeface="Poppins"/>
                <a:ea typeface="Poppins"/>
                <a:cs typeface="Poppins"/>
                <a:sym typeface="Poppins"/>
              </a:rPr>
              <a:t>De code compileert niet. Dit komt omdat de ‘else’ altijd onderdeel moet zijn van de if-statement. Dat is het in dit geval niet.</a:t>
            </a:r>
            <a:endParaRPr sz="1700">
              <a:latin typeface="Poppins"/>
              <a:ea typeface="Poppins"/>
              <a:cs typeface="Poppins"/>
              <a:sym typeface="Poppins"/>
            </a:endParaRPr>
          </a:p>
        </p:txBody>
      </p:sp>
      <p:sp>
        <p:nvSpPr>
          <p:cNvPr id="120" name="Google Shape;120;p9"/>
          <p:cNvSpPr txBox="1"/>
          <p:nvPr/>
        </p:nvSpPr>
        <p:spPr>
          <a:xfrm>
            <a:off x="311700" y="1225225"/>
            <a:ext cx="300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score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200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naam = </a:t>
            </a:r>
            <a:r>
              <a:rPr b="0" i="0" lang="en" sz="1050" u="none" cap="none" strike="noStrike">
                <a:solidFill>
                  <a:srgbClr val="CE9178"/>
                </a:solidFill>
                <a:highlight>
                  <a:srgbClr val="1E1E1E"/>
                </a:highlight>
                <a:latin typeface="Consolas"/>
                <a:ea typeface="Consolas"/>
                <a:cs typeface="Consolas"/>
                <a:sym typeface="Consolas"/>
              </a:rPr>
              <a:t>"Jan"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142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4EC9B0"/>
              </a:solidFill>
              <a:highlight>
                <a:srgbClr val="1E1E1E"/>
              </a:highlight>
              <a:latin typeface="Consolas"/>
              <a:ea typeface="Consolas"/>
              <a:cs typeface="Consolas"/>
              <a:sym typeface="Consolas"/>
            </a:endParaRPr>
          </a:p>
        </p:txBody>
      </p:sp>
      <p:sp>
        <p:nvSpPr>
          <p:cNvPr id="121" name="Google Shape;121;p9"/>
          <p:cNvSpPr txBox="1"/>
          <p:nvPr/>
        </p:nvSpPr>
        <p:spPr>
          <a:xfrm>
            <a:off x="3739400" y="1225225"/>
            <a:ext cx="3000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score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200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naam = </a:t>
            </a:r>
            <a:r>
              <a:rPr b="0" i="0" lang="en" sz="1050" u="none" cap="none" strike="noStrike">
                <a:solidFill>
                  <a:srgbClr val="CE9178"/>
                </a:solidFill>
                <a:highlight>
                  <a:srgbClr val="1E1E1E"/>
                </a:highlight>
                <a:latin typeface="Consolas"/>
                <a:ea typeface="Consolas"/>
                <a:cs typeface="Consolas"/>
                <a:sym typeface="Consolas"/>
              </a:rPr>
              <a:t>"Jan"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else:</a:t>
            </a:r>
            <a:endParaRPr b="0" i="0" sz="1050" u="none" cap="none" strike="noStrike">
              <a:solidFill>
                <a:srgbClr val="C586C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score = </a:t>
            </a:r>
            <a:r>
              <a:rPr b="0" i="0" lang="en" sz="1050" u="none" cap="none" strike="noStrike">
                <a:solidFill>
                  <a:srgbClr val="B5CEA8"/>
                </a:solidFill>
                <a:highlight>
                  <a:srgbClr val="1E1E1E"/>
                </a:highlight>
                <a:latin typeface="Consolas"/>
                <a:ea typeface="Consolas"/>
                <a:cs typeface="Consolas"/>
                <a:sym typeface="Consolas"/>
              </a:rPr>
              <a:t>142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39F7C-7D90-4A39-909D-54D6A2176385}"/>
</file>

<file path=customXml/itemProps2.xml><?xml version="1.0" encoding="utf-8"?>
<ds:datastoreItem xmlns:ds="http://schemas.openxmlformats.org/officeDocument/2006/customXml" ds:itemID="{40E9F4A0-4816-4D8A-9DE4-7DB53A958744}"/>
</file>