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Economica"/>
      <p:regular r:id="rId80"/>
      <p:bold r:id="rId81"/>
      <p:italic r:id="rId82"/>
      <p:boldItalic r:id="rId83"/>
    </p:embeddedFont>
    <p:embeddedFont>
      <p:font typeface="Roboto"/>
      <p:regular r:id="rId84"/>
      <p:bold r:id="rId85"/>
      <p:italic r:id="rId86"/>
      <p:boldItalic r:id="rId87"/>
    </p:embeddedFont>
    <p:embeddedFont>
      <p:font typeface="Poppins"/>
      <p:regular r:id="rId88"/>
      <p:bold r:id="rId89"/>
      <p:italic r:id="rId90"/>
      <p:boldItalic r:id="rId91"/>
    </p:embeddedFont>
    <p:embeddedFont>
      <p:font typeface="Roboto Mono"/>
      <p:regular r:id="rId92"/>
      <p:bold r:id="rId93"/>
      <p:italic r:id="rId94"/>
      <p:boldItalic r:id="rId95"/>
    </p:embeddedFont>
    <p:embeddedFont>
      <p:font typeface="Open Sans"/>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0" roundtripDataSignature="AMtx7mj43Obtcjad2eqVtQrBvBsh+EZy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21" Type="http://schemas.openxmlformats.org/officeDocument/2006/relationships/slide" Target="slides/slide16.xml"/><Relationship Id="rId84" Type="http://schemas.openxmlformats.org/officeDocument/2006/relationships/font" Target="fonts/Roboto-regular.fntdata"/><Relationship Id="rId89" Type="http://schemas.openxmlformats.org/officeDocument/2006/relationships/font" Target="fonts/Poppins-bold.fntdata"/><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32" Type="http://schemas.openxmlformats.org/officeDocument/2006/relationships/slide" Target="slides/slide27.xml"/><Relationship Id="rId37" Type="http://schemas.openxmlformats.org/officeDocument/2006/relationships/slide" Target="slides/slide32.xml"/><Relationship Id="rId11" Type="http://schemas.openxmlformats.org/officeDocument/2006/relationships/slide" Target="slides/slide6.xml"/><Relationship Id="rId74" Type="http://schemas.openxmlformats.org/officeDocument/2006/relationships/slide" Target="slides/slide69.xml"/><Relationship Id="rId79" Type="http://schemas.openxmlformats.org/officeDocument/2006/relationships/slide" Target="slides/slide74.xml"/><Relationship Id="rId53" Type="http://schemas.openxmlformats.org/officeDocument/2006/relationships/slide" Target="slides/slide48.xml"/><Relationship Id="rId58" Type="http://schemas.openxmlformats.org/officeDocument/2006/relationships/slide" Target="slides/slide53.xml"/><Relationship Id="rId102" Type="http://schemas.openxmlformats.org/officeDocument/2006/relationships/customXml" Target="../customXml/item2.xml"/><Relationship Id="rId95" Type="http://schemas.openxmlformats.org/officeDocument/2006/relationships/font" Target="fonts/RobotoMono-boldItalic.fntdata"/><Relationship Id="rId90" Type="http://schemas.openxmlformats.org/officeDocument/2006/relationships/font" Target="fonts/Poppins-italic.fntdata"/><Relationship Id="rId5" Type="http://schemas.openxmlformats.org/officeDocument/2006/relationships/notesMaster" Target="notesMasters/notesMaster1.xml"/><Relationship Id="rId43" Type="http://schemas.openxmlformats.org/officeDocument/2006/relationships/slide" Target="slides/slide38.xml"/><Relationship Id="rId48" Type="http://schemas.openxmlformats.org/officeDocument/2006/relationships/slide" Target="slides/slide43.xml"/><Relationship Id="rId22" Type="http://schemas.openxmlformats.org/officeDocument/2006/relationships/slide" Target="slides/slide17.xml"/><Relationship Id="rId27" Type="http://schemas.openxmlformats.org/officeDocument/2006/relationships/slide" Target="slides/slide22.xml"/><Relationship Id="rId64" Type="http://schemas.openxmlformats.org/officeDocument/2006/relationships/slide" Target="slides/slide59.xml"/><Relationship Id="rId69" Type="http://schemas.openxmlformats.org/officeDocument/2006/relationships/slide" Target="slides/slide64.xml"/><Relationship Id="rId85" Type="http://schemas.openxmlformats.org/officeDocument/2006/relationships/font" Target="fonts/Roboto-bold.fntdata"/><Relationship Id="rId80" Type="http://schemas.openxmlformats.org/officeDocument/2006/relationships/font" Target="fonts/Economica-regular.fntdata"/><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67" Type="http://schemas.openxmlformats.org/officeDocument/2006/relationships/slide" Target="slides/slide62.xml"/><Relationship Id="rId59" Type="http://schemas.openxmlformats.org/officeDocument/2006/relationships/slide" Target="slides/slide54.xml"/><Relationship Id="rId41" Type="http://schemas.openxmlformats.org/officeDocument/2006/relationships/slide" Target="slides/slide36.xml"/><Relationship Id="rId20" Type="http://schemas.openxmlformats.org/officeDocument/2006/relationships/slide" Target="slides/slide15.xml"/><Relationship Id="rId96" Type="http://schemas.openxmlformats.org/officeDocument/2006/relationships/font" Target="fonts/OpenSans-regular.fntdata"/><Relationship Id="rId91" Type="http://schemas.openxmlformats.org/officeDocument/2006/relationships/font" Target="fonts/Poppins-boldItalic.fntdata"/><Relationship Id="rId83" Type="http://schemas.openxmlformats.org/officeDocument/2006/relationships/font" Target="fonts/Economica-boldItalic.fntdata"/><Relationship Id="rId88" Type="http://schemas.openxmlformats.org/officeDocument/2006/relationships/font" Target="fonts/Poppins-regular.fntdata"/><Relationship Id="rId75" Type="http://schemas.openxmlformats.org/officeDocument/2006/relationships/slide" Target="slides/slide70.xml"/><Relationship Id="rId70" Type="http://schemas.openxmlformats.org/officeDocument/2006/relationships/slide" Target="slides/slide65.xml"/><Relationship Id="rId62" Type="http://schemas.openxmlformats.org/officeDocument/2006/relationships/slide" Target="slides/slide57.xml"/><Relationship Id="rId54" Type="http://schemas.openxmlformats.org/officeDocument/2006/relationships/slide" Target="slides/slide49.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57" Type="http://schemas.openxmlformats.org/officeDocument/2006/relationships/slide" Target="slides/slide52.xml"/><Relationship Id="rId44" Type="http://schemas.openxmlformats.org/officeDocument/2006/relationships/slide" Target="slides/slide39.xml"/><Relationship Id="rId31" Type="http://schemas.openxmlformats.org/officeDocument/2006/relationships/slide" Target="slides/slide26.xml"/><Relationship Id="rId94" Type="http://schemas.openxmlformats.org/officeDocument/2006/relationships/font" Target="fonts/RobotoMono-italic.fntdata"/><Relationship Id="rId99" Type="http://schemas.openxmlformats.org/officeDocument/2006/relationships/font" Target="fonts/OpenSans-boldItalic.fntdata"/><Relationship Id="rId10" Type="http://schemas.openxmlformats.org/officeDocument/2006/relationships/slide" Target="slides/slide5.xml"/><Relationship Id="rId86" Type="http://schemas.openxmlformats.org/officeDocument/2006/relationships/font" Target="fonts/Roboto-italic.fntdata"/><Relationship Id="rId81" Type="http://schemas.openxmlformats.org/officeDocument/2006/relationships/font" Target="fonts/Economica-bold.fntdata"/><Relationship Id="rId73" Type="http://schemas.openxmlformats.org/officeDocument/2006/relationships/slide" Target="slides/slide68.xml"/><Relationship Id="rId78" Type="http://schemas.openxmlformats.org/officeDocument/2006/relationships/slide" Target="slides/slide73.xml"/><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1"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34" Type="http://schemas.openxmlformats.org/officeDocument/2006/relationships/slide" Target="slides/slide29.xml"/><Relationship Id="rId97" Type="http://schemas.openxmlformats.org/officeDocument/2006/relationships/font" Target="fonts/OpenSans-bold.fntdata"/><Relationship Id="rId76" Type="http://schemas.openxmlformats.org/officeDocument/2006/relationships/slide" Target="slides/slide71.xml"/><Relationship Id="rId50" Type="http://schemas.openxmlformats.org/officeDocument/2006/relationships/slide" Target="slides/slide45.xml"/><Relationship Id="rId55" Type="http://schemas.openxmlformats.org/officeDocument/2006/relationships/slide" Target="slides/slide50.xml"/><Relationship Id="rId92" Type="http://schemas.openxmlformats.org/officeDocument/2006/relationships/font" Target="fonts/RobotoMono-regular.fntdata"/><Relationship Id="rId7" Type="http://schemas.openxmlformats.org/officeDocument/2006/relationships/slide" Target="slides/slide2.xml"/><Relationship Id="rId71" Type="http://schemas.openxmlformats.org/officeDocument/2006/relationships/slide" Target="slides/slide66.xml"/><Relationship Id="rId29" Type="http://schemas.openxmlformats.org/officeDocument/2006/relationships/slide" Target="slides/slide24.xml"/><Relationship Id="rId2" Type="http://schemas.openxmlformats.org/officeDocument/2006/relationships/viewProps" Target="viewProps.xml"/><Relationship Id="rId40" Type="http://schemas.openxmlformats.org/officeDocument/2006/relationships/slide" Target="slides/slide35.xml"/><Relationship Id="rId45" Type="http://schemas.openxmlformats.org/officeDocument/2006/relationships/slide" Target="slides/slide40.xml"/><Relationship Id="rId24" Type="http://schemas.openxmlformats.org/officeDocument/2006/relationships/slide" Target="slides/slide19.xml"/><Relationship Id="rId87" Type="http://schemas.openxmlformats.org/officeDocument/2006/relationships/font" Target="fonts/Roboto-boldItalic.fntdata"/><Relationship Id="rId66" Type="http://schemas.openxmlformats.org/officeDocument/2006/relationships/slide" Target="slides/slide61.xml"/><Relationship Id="rId82" Type="http://schemas.openxmlformats.org/officeDocument/2006/relationships/font" Target="fonts/Economica-italic.fntdata"/><Relationship Id="rId61" Type="http://schemas.openxmlformats.org/officeDocument/2006/relationships/slide" Target="slides/slide56.xml"/><Relationship Id="rId19" Type="http://schemas.openxmlformats.org/officeDocument/2006/relationships/slide" Target="slides/slide14.xml"/><Relationship Id="rId100" Type="http://customschemas.google.com/relationships/presentationmetadata" Target="metadata"/><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77" Type="http://schemas.openxmlformats.org/officeDocument/2006/relationships/slide" Target="slides/slide72.xml"/><Relationship Id="rId56" Type="http://schemas.openxmlformats.org/officeDocument/2006/relationships/slide" Target="slides/slide51.xml"/><Relationship Id="rId98" Type="http://schemas.openxmlformats.org/officeDocument/2006/relationships/font" Target="fonts/OpenSans-italic.fntdata"/><Relationship Id="rId93" Type="http://schemas.openxmlformats.org/officeDocument/2006/relationships/font" Target="fonts/RobotoMono-bold.fntdata"/><Relationship Id="rId8" Type="http://schemas.openxmlformats.org/officeDocument/2006/relationships/slide" Target="slides/slide3.xml"/><Relationship Id="rId72" Type="http://schemas.openxmlformats.org/officeDocument/2006/relationships/slide" Target="slides/slide67.xml"/><Relationship Id="rId51" Type="http://schemas.openxmlformats.org/officeDocument/2006/relationships/slide" Target="slides/slide46.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
            </a:r>
            <a:br>
              <a:rPr lang="en"/>
            </a:br>
            <a:r>
              <a:rPr lang="en"/>
              <a:t>B</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a:t>
            </a:r>
            <a:br>
              <a:rPr lang="en"/>
            </a:br>
            <a:r>
              <a:rPr lang="en"/>
              <a:t>AB</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AB</a:t>
            </a:r>
            <a:br>
              <a:rPr lang="en"/>
            </a:br>
            <a:r>
              <a:rPr lang="en"/>
              <a:t>AB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7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76"/>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76"/>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85"/>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5"/>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85"/>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77"/>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7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78"/>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78"/>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78"/>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7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7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7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8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81"/>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8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2"/>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2"/>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83"/>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8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83"/>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83"/>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8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84"/>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7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7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mailto:voornaam.achternaam@code-cafe.nl"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2100"/>
              <a:buNone/>
            </a:pPr>
            <a:r>
              <a:rPr lang="en" sz="1800"/>
              <a:t>Working with inheritance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Voorbeeld: De product klasse (2)</a:t>
            </a:r>
            <a:endParaRPr sz="3480">
              <a:latin typeface="Poppins"/>
              <a:ea typeface="Poppins"/>
              <a:cs typeface="Poppins"/>
              <a:sym typeface="Poppins"/>
            </a:endParaRPr>
          </a:p>
        </p:txBody>
      </p:sp>
      <p:sp>
        <p:nvSpPr>
          <p:cNvPr id="122" name="Google Shape;122;p10"/>
          <p:cNvSpPr txBox="1"/>
          <p:nvPr/>
        </p:nvSpPr>
        <p:spPr>
          <a:xfrm>
            <a:off x="429000" y="1689475"/>
            <a:ext cx="48999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zakHooi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zakHooi</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prijsEx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(zakHooi);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Product met prijs: 36.3</a:t>
            </a:r>
            <a:endParaRPr b="0" i="0" sz="1050" u="none" cap="none" strike="noStrike">
              <a:solidFill>
                <a:srgbClr val="569CD6"/>
              </a:solidFill>
              <a:highlight>
                <a:srgbClr val="1E1E1E"/>
              </a:highlight>
              <a:latin typeface="Consolas"/>
              <a:ea typeface="Consolas"/>
              <a:cs typeface="Consolas"/>
              <a:sym typeface="Consolas"/>
            </a:endParaRPr>
          </a:p>
        </p:txBody>
      </p:sp>
      <p:sp>
        <p:nvSpPr>
          <p:cNvPr id="123" name="Google Shape;123;p10"/>
          <p:cNvSpPr txBox="1"/>
          <p:nvPr>
            <p:ph idx="1" type="body"/>
          </p:nvPr>
        </p:nvSpPr>
        <p:spPr>
          <a:xfrm>
            <a:off x="311700" y="1225225"/>
            <a:ext cx="8520600" cy="16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Deze klasse laat zich prima instantiëren tot een object:</a:t>
            </a:r>
            <a:endParaRPr>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Legokasteel</a:t>
            </a:r>
            <a:endParaRPr sz="3480">
              <a:latin typeface="Poppins"/>
              <a:ea typeface="Poppins"/>
              <a:cs typeface="Poppins"/>
              <a:sym typeface="Poppins"/>
            </a:endParaRPr>
          </a:p>
        </p:txBody>
      </p:sp>
      <p:sp>
        <p:nvSpPr>
          <p:cNvPr id="129" name="Google Shape;129;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We kunnen nu een stuk speelgoed definiëren: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Poppins"/>
                <a:ea typeface="Poppins"/>
                <a:cs typeface="Poppins"/>
                <a:sym typeface="Poppins"/>
              </a:rPr>
              <a:t>Het keyword </a:t>
            </a:r>
            <a:r>
              <a:rPr b="1" lang="en">
                <a:latin typeface="Poppins"/>
                <a:ea typeface="Poppins"/>
                <a:cs typeface="Poppins"/>
                <a:sym typeface="Poppins"/>
              </a:rPr>
              <a:t>extends</a:t>
            </a:r>
            <a:r>
              <a:rPr lang="en">
                <a:latin typeface="Poppins"/>
                <a:ea typeface="Poppins"/>
                <a:cs typeface="Poppins"/>
                <a:sym typeface="Poppins"/>
              </a:rPr>
              <a:t> zegt hier dat Product een </a:t>
            </a:r>
            <a:r>
              <a:rPr b="1" lang="en">
                <a:latin typeface="Poppins"/>
                <a:ea typeface="Poppins"/>
                <a:cs typeface="Poppins"/>
                <a:sym typeface="Poppins"/>
              </a:rPr>
              <a:t>superklasse</a:t>
            </a:r>
            <a:r>
              <a:rPr lang="en">
                <a:latin typeface="Poppins"/>
                <a:ea typeface="Poppins"/>
                <a:cs typeface="Poppins"/>
                <a:sym typeface="Poppins"/>
              </a:rPr>
              <a:t> van Legokasteel is.</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Vervolgend kunnen we een nieuwe instantie aanmaken: </a:t>
            </a:r>
            <a:endParaRPr>
              <a:latin typeface="Poppins"/>
              <a:ea typeface="Poppins"/>
              <a:cs typeface="Poppins"/>
              <a:sym typeface="Poppins"/>
            </a:endParaRPr>
          </a:p>
        </p:txBody>
      </p:sp>
      <p:sp>
        <p:nvSpPr>
          <p:cNvPr id="130" name="Google Shape;130;p11"/>
          <p:cNvSpPr txBox="1"/>
          <p:nvPr/>
        </p:nvSpPr>
        <p:spPr>
          <a:xfrm>
            <a:off x="429025" y="1657625"/>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31" name="Google Shape;131;p11"/>
          <p:cNvSpPr txBox="1"/>
          <p:nvPr/>
        </p:nvSpPr>
        <p:spPr>
          <a:xfrm>
            <a:off x="429025" y="3861275"/>
            <a:ext cx="41391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prijsEx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(legokasteel);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Product met prijs: 121.0</a:t>
            </a:r>
            <a:endParaRPr b="0" i="0" sz="1050" u="none" cap="none" strike="noStrike">
              <a:solidFill>
                <a:srgbClr val="6A9955"/>
              </a:solidFill>
              <a:highlight>
                <a:srgbClr val="1E1E1E"/>
              </a:highlight>
              <a:latin typeface="Consolas"/>
              <a:ea typeface="Consolas"/>
              <a:cs typeface="Consolas"/>
              <a:sym typeface="Consolas"/>
            </a:endParaRPr>
          </a:p>
        </p:txBody>
      </p:sp>
      <p:cxnSp>
        <p:nvCxnSpPr>
          <p:cNvPr id="132" name="Google Shape;132;p11"/>
          <p:cNvCxnSpPr>
            <a:endCxn id="133" idx="1"/>
          </p:cNvCxnSpPr>
          <p:nvPr/>
        </p:nvCxnSpPr>
        <p:spPr>
          <a:xfrm>
            <a:off x="1340075" y="4695175"/>
            <a:ext cx="4107600" cy="35100"/>
          </a:xfrm>
          <a:prstGeom prst="straightConnector1">
            <a:avLst/>
          </a:prstGeom>
          <a:noFill/>
          <a:ln cap="flat" cmpd="sng" w="9525">
            <a:solidFill>
              <a:srgbClr val="FF0000"/>
            </a:solidFill>
            <a:prstDash val="solid"/>
            <a:round/>
            <a:headEnd len="med" w="med" type="stealth"/>
            <a:tailEnd len="sm" w="sm" type="none"/>
          </a:ln>
        </p:spPr>
      </p:cxnSp>
      <p:sp>
        <p:nvSpPr>
          <p:cNvPr id="133" name="Google Shape;133;p11"/>
          <p:cNvSpPr txBox="1"/>
          <p:nvPr/>
        </p:nvSpPr>
        <p:spPr>
          <a:xfrm>
            <a:off x="5447675" y="4530175"/>
            <a:ext cx="318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Er staat hier nog steeds product</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300"/>
                                        <p:tgtEl>
                                          <p:spTgt spid="132"/>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3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Overriding van methoden</a:t>
            </a:r>
            <a:endParaRPr sz="3480">
              <a:latin typeface="Poppins"/>
              <a:ea typeface="Poppins"/>
              <a:cs typeface="Poppins"/>
              <a:sym typeface="Poppins"/>
            </a:endParaRPr>
          </a:p>
        </p:txBody>
      </p:sp>
      <p:sp>
        <p:nvSpPr>
          <p:cNvPr id="139" name="Google Shape;139;p1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De toString van LegoKasteel wordt nu nog geërfd van de Product klasse.</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Als we onze eigen toString() willen definiëren van vervangen we daarmee de toString-methode van de superklasse.</a:t>
            </a: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Dit concept van vervangen van al bestaande methodes in de superklassen noemen we </a:t>
            </a:r>
            <a:r>
              <a:rPr b="1" lang="en">
                <a:latin typeface="Poppins"/>
                <a:ea typeface="Poppins"/>
                <a:cs typeface="Poppins"/>
                <a:sym typeface="Poppins"/>
              </a:rPr>
              <a:t>overriding</a:t>
            </a:r>
            <a:r>
              <a:rPr lang="en">
                <a:latin typeface="Poppins"/>
                <a:ea typeface="Poppins"/>
                <a:cs typeface="Poppins"/>
                <a:sym typeface="Poppins"/>
              </a:rPr>
              <a:t>.</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380">
                <a:latin typeface="Poppins"/>
                <a:ea typeface="Poppins"/>
                <a:cs typeface="Poppins"/>
                <a:sym typeface="Poppins"/>
              </a:rPr>
              <a:t>LegoKasteel met overridden toString()</a:t>
            </a:r>
            <a:endParaRPr sz="3380">
              <a:latin typeface="Poppins"/>
              <a:ea typeface="Poppins"/>
              <a:cs typeface="Poppins"/>
              <a:sym typeface="Poppins"/>
            </a:endParaRPr>
          </a:p>
        </p:txBody>
      </p:sp>
      <p:sp>
        <p:nvSpPr>
          <p:cNvPr id="145" name="Google Shape;145;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Poppins"/>
                <a:ea typeface="Poppins"/>
                <a:cs typeface="Poppins"/>
                <a:sym typeface="Poppins"/>
              </a:rPr>
              <a:t>Als we vervolgens dezelfde code als net aanroepen:</a:t>
            </a:r>
            <a:endParaRPr>
              <a:latin typeface="Poppins"/>
              <a:ea typeface="Poppins"/>
              <a:cs typeface="Poppins"/>
              <a:sym typeface="Poppins"/>
            </a:endParaRPr>
          </a:p>
        </p:txBody>
      </p:sp>
      <p:sp>
        <p:nvSpPr>
          <p:cNvPr id="146" name="Google Shape;146;p13"/>
          <p:cNvSpPr txBox="1"/>
          <p:nvPr/>
        </p:nvSpPr>
        <p:spPr>
          <a:xfrm>
            <a:off x="414400" y="1225225"/>
            <a:ext cx="55188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"Legokasteel met prijs: "</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DCDCAA"/>
                </a:solidFill>
                <a:highlight>
                  <a:srgbClr val="1E1E1E"/>
                </a:highlight>
                <a:latin typeface="Consolas"/>
                <a:ea typeface="Consolas"/>
                <a:cs typeface="Consolas"/>
                <a:sym typeface="Consolas"/>
              </a:rPr>
              <a:t>getPrijsInc</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147" name="Google Shape;147;p13"/>
          <p:cNvSpPr txBox="1"/>
          <p:nvPr/>
        </p:nvSpPr>
        <p:spPr>
          <a:xfrm>
            <a:off x="414400" y="2978875"/>
            <a:ext cx="55188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prijsEx</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(legokasteel);</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Legokasteel met prijs: 121.0</a:t>
            </a:r>
            <a:endParaRPr b="0" i="0" sz="1050" u="none" cap="none" strike="noStrike">
              <a:solidFill>
                <a:srgbClr val="6A9955"/>
              </a:solidFill>
              <a:highlight>
                <a:srgbClr val="1E1E1E"/>
              </a:highlight>
              <a:latin typeface="Consolas"/>
              <a:ea typeface="Consolas"/>
              <a:cs typeface="Consolas"/>
              <a:sym typeface="Consolas"/>
            </a:endParaRPr>
          </a:p>
        </p:txBody>
      </p:sp>
      <p:cxnSp>
        <p:nvCxnSpPr>
          <p:cNvPr id="148" name="Google Shape;148;p13"/>
          <p:cNvCxnSpPr/>
          <p:nvPr/>
        </p:nvCxnSpPr>
        <p:spPr>
          <a:xfrm flipH="1" rot="10800000">
            <a:off x="321775" y="3895325"/>
            <a:ext cx="726300" cy="8484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Overriding</a:t>
            </a:r>
            <a:endParaRPr sz="3480">
              <a:latin typeface="Poppins"/>
              <a:ea typeface="Poppins"/>
              <a:cs typeface="Poppins"/>
              <a:sym typeface="Poppins"/>
            </a:endParaRPr>
          </a:p>
        </p:txBody>
      </p:sp>
      <p:sp>
        <p:nvSpPr>
          <p:cNvPr id="154" name="Google Shape;154;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Wat zien we gebeuren?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De Product klasse bevat de variabele PrijsEx en de getPrijsInc-methode</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LegoKasteel heeft een nieuwe definitie van de toString() methode</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De subclass (LegoKasteel) heeft de toString-methode van de superclass </a:t>
            </a:r>
            <a:r>
              <a:rPr b="1" lang="en">
                <a:latin typeface="Poppins"/>
                <a:ea typeface="Poppins"/>
                <a:cs typeface="Poppins"/>
                <a:sym typeface="Poppins"/>
              </a:rPr>
              <a:t>overriden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Overloading vs Overriding</a:t>
            </a:r>
            <a:endParaRPr sz="3480">
              <a:latin typeface="Poppins"/>
              <a:ea typeface="Poppins"/>
              <a:cs typeface="Poppins"/>
              <a:sym typeface="Poppins"/>
            </a:endParaRPr>
          </a:p>
        </p:txBody>
      </p:sp>
      <p:sp>
        <p:nvSpPr>
          <p:cNvPr id="160" name="Google Shape;160;p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800">
                <a:latin typeface="Poppins"/>
                <a:ea typeface="Poppins"/>
                <a:cs typeface="Poppins"/>
                <a:sym typeface="Poppins"/>
              </a:rPr>
              <a:t>Het is ook prima mogelijk om een methode van de superklasse te overloaden, je maakt dan een extra definitie met een andere signatuur aan. Bijvoorbeeld:</a:t>
            </a:r>
            <a:endParaRPr>
              <a:latin typeface="Poppins"/>
              <a:ea typeface="Poppins"/>
              <a:cs typeface="Poppins"/>
              <a:sym typeface="Poppins"/>
            </a:endParaRPr>
          </a:p>
        </p:txBody>
      </p:sp>
      <p:sp>
        <p:nvSpPr>
          <p:cNvPr id="161" name="Google Shape;161;p15"/>
          <p:cNvSpPr txBox="1"/>
          <p:nvPr/>
        </p:nvSpPr>
        <p:spPr>
          <a:xfrm>
            <a:off x="420699" y="2228050"/>
            <a:ext cx="7233600" cy="2801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extends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Product</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toString</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return</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E9178"/>
                </a:solidFill>
                <a:highlight>
                  <a:srgbClr val="1E1E1E"/>
                </a:highlight>
                <a:latin typeface="Consolas"/>
                <a:ea typeface="Consolas"/>
                <a:cs typeface="Consolas"/>
                <a:sym typeface="Consolas"/>
              </a:rPr>
              <a:t>"Legokasteel met prijs: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DCDCAA"/>
                </a:solidFill>
                <a:highlight>
                  <a:srgbClr val="1E1E1E"/>
                </a:highlight>
                <a:latin typeface="Consolas"/>
                <a:ea typeface="Consolas"/>
                <a:cs typeface="Consolas"/>
                <a:sym typeface="Consolas"/>
              </a:rPr>
              <a:t>getPrijsInc</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100.0</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toString</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aantal</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return</a:t>
            </a:r>
            <a:r>
              <a:rPr b="0" i="0" lang="en" sz="850" u="none" cap="none" strike="noStrike">
                <a:solidFill>
                  <a:srgbClr val="D4D4D4"/>
                </a:solidFill>
                <a:highlight>
                  <a:srgbClr val="1E1E1E"/>
                </a:highlight>
                <a:latin typeface="Consolas"/>
                <a:ea typeface="Consolas"/>
                <a:cs typeface="Consolas"/>
                <a:sym typeface="Consolas"/>
              </a:rPr>
              <a:t> aantal + </a:t>
            </a:r>
            <a:r>
              <a:rPr b="0" i="0" lang="en" sz="850" u="none" cap="none" strike="noStrike">
                <a:solidFill>
                  <a:srgbClr val="CE9178"/>
                </a:solidFill>
                <a:highlight>
                  <a:srgbClr val="1E1E1E"/>
                </a:highlight>
                <a:latin typeface="Consolas"/>
                <a:ea typeface="Consolas"/>
                <a:cs typeface="Consolas"/>
                <a:sym typeface="Consolas"/>
              </a:rPr>
              <a:t>" legokastelen met een totaalprijs van: "</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DCDCAA"/>
                </a:solidFill>
                <a:highlight>
                  <a:srgbClr val="1E1E1E"/>
                </a:highlight>
                <a:latin typeface="Consolas"/>
                <a:ea typeface="Consolas"/>
                <a:cs typeface="Consolas"/>
                <a:sym typeface="Consolas"/>
              </a:rPr>
              <a:t>getPrijsInc</a:t>
            </a:r>
            <a:r>
              <a:rPr b="0" i="0" lang="en" sz="850" u="none" cap="none" strike="noStrike">
                <a:solidFill>
                  <a:srgbClr val="D4D4D4"/>
                </a:solidFill>
                <a:highlight>
                  <a:srgbClr val="1E1E1E"/>
                </a:highlight>
                <a:latin typeface="Consolas"/>
                <a:ea typeface="Consolas"/>
                <a:cs typeface="Consolas"/>
                <a:sym typeface="Consolas"/>
              </a:rPr>
              <a:t>(aantal) / </a:t>
            </a:r>
            <a:r>
              <a:rPr b="0" i="0" lang="en" sz="850" u="none" cap="none" strike="noStrike">
                <a:solidFill>
                  <a:srgbClr val="B5CEA8"/>
                </a:solidFill>
                <a:highlight>
                  <a:srgbClr val="1E1E1E"/>
                </a:highlight>
                <a:latin typeface="Consolas"/>
                <a:ea typeface="Consolas"/>
                <a:cs typeface="Consolas"/>
                <a:sym typeface="Consolas"/>
              </a:rPr>
              <a:t>100.0</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public</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getPrijsInc</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aantal</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C586C0"/>
                </a:solidFill>
                <a:highlight>
                  <a:srgbClr val="1E1E1E"/>
                </a:highlight>
                <a:latin typeface="Consolas"/>
                <a:ea typeface="Consolas"/>
                <a:cs typeface="Consolas"/>
                <a:sym typeface="Consolas"/>
              </a:rPr>
              <a:t>return</a:t>
            </a:r>
            <a:r>
              <a:rPr b="0" i="0" lang="en" sz="850" u="none" cap="none" strike="noStrike">
                <a:solidFill>
                  <a:srgbClr val="D4D4D4"/>
                </a:solidFill>
                <a:highlight>
                  <a:srgbClr val="1E1E1E"/>
                </a:highlight>
                <a:latin typeface="Consolas"/>
                <a:ea typeface="Consolas"/>
                <a:cs typeface="Consolas"/>
                <a:sym typeface="Consolas"/>
              </a:rPr>
              <a:t> aantal * </a:t>
            </a:r>
            <a:r>
              <a:rPr b="0" i="0" lang="en" sz="850" u="none" cap="none" strike="noStrike">
                <a:solidFill>
                  <a:srgbClr val="DCDCAA"/>
                </a:solidFill>
                <a:highlight>
                  <a:srgbClr val="1E1E1E"/>
                </a:highlight>
                <a:latin typeface="Consolas"/>
                <a:ea typeface="Consolas"/>
                <a:cs typeface="Consolas"/>
                <a:sym typeface="Consolas"/>
              </a:rPr>
              <a:t>getPrijsInc</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4EC9B0"/>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C586C0"/>
                </a:solidFill>
                <a:highlight>
                  <a:srgbClr val="1E1E1E"/>
                </a:highlight>
                <a:latin typeface="Consolas"/>
                <a:ea typeface="Consolas"/>
                <a:cs typeface="Consolas"/>
                <a:sym typeface="Consolas"/>
              </a:rPr>
              <a:t>new</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9CDCFE"/>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prijsEx</a:t>
            </a:r>
            <a:r>
              <a:rPr b="0" i="0" lang="en" sz="850" u="none" cap="none" strike="noStrike">
                <a:solidFill>
                  <a:srgbClr val="D4D4D4"/>
                </a:solidFill>
                <a:highlight>
                  <a:srgbClr val="1E1E1E"/>
                </a:highlight>
                <a:latin typeface="Consolas"/>
                <a:ea typeface="Consolas"/>
                <a:cs typeface="Consolas"/>
                <a:sym typeface="Consolas"/>
              </a:rPr>
              <a:t> = </a:t>
            </a:r>
            <a:r>
              <a:rPr b="0" i="0" lang="en" sz="850" u="none" cap="none" strike="noStrike">
                <a:solidFill>
                  <a:srgbClr val="B5CEA8"/>
                </a:solidFill>
                <a:highlight>
                  <a:srgbClr val="1E1E1E"/>
                </a:highlight>
                <a:latin typeface="Consolas"/>
                <a:ea typeface="Consolas"/>
                <a:cs typeface="Consolas"/>
                <a:sym typeface="Consolas"/>
              </a:rPr>
              <a:t>10000</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9CDCFE"/>
                </a:solidFill>
                <a:highlight>
                  <a:srgbClr val="1E1E1E"/>
                </a:highlight>
                <a:latin typeface="Consolas"/>
                <a:ea typeface="Consolas"/>
                <a:cs typeface="Consolas"/>
                <a:sym typeface="Consolas"/>
              </a:rPr>
              <a:t>System</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out</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println</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9CDCFE"/>
                </a:solidFill>
                <a:highlight>
                  <a:srgbClr val="1E1E1E"/>
                </a:highlight>
                <a:latin typeface="Consolas"/>
                <a:ea typeface="Consolas"/>
                <a:cs typeface="Consolas"/>
                <a:sym typeface="Consolas"/>
              </a:rPr>
              <a:t>legoKasteel</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DCDCAA"/>
                </a:solidFill>
                <a:highlight>
                  <a:srgbClr val="1E1E1E"/>
                </a:highlight>
                <a:latin typeface="Consolas"/>
                <a:ea typeface="Consolas"/>
                <a:cs typeface="Consolas"/>
                <a:sym typeface="Consolas"/>
              </a:rPr>
              <a:t>toString</a:t>
            </a:r>
            <a:r>
              <a:rPr b="0" i="0" lang="en" sz="850" u="none" cap="none" strike="noStrike">
                <a:solidFill>
                  <a:srgbClr val="D4D4D4"/>
                </a:solidFill>
                <a:highlight>
                  <a:srgbClr val="1E1E1E"/>
                </a:highlight>
                <a:latin typeface="Consolas"/>
                <a:ea typeface="Consolas"/>
                <a:cs typeface="Consolas"/>
                <a:sym typeface="Consolas"/>
              </a:rPr>
              <a:t>(</a:t>
            </a:r>
            <a:r>
              <a:rPr b="0" i="0" lang="en" sz="850" u="none" cap="none" strike="noStrike">
                <a:solidFill>
                  <a:srgbClr val="B5CEA8"/>
                </a:solidFill>
                <a:highlight>
                  <a:srgbClr val="1E1E1E"/>
                </a:highlight>
                <a:latin typeface="Consolas"/>
                <a:ea typeface="Consolas"/>
                <a:cs typeface="Consolas"/>
                <a:sym typeface="Consolas"/>
              </a:rPr>
              <a:t>2</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2 legokastelen met een totaalprijs van: 242.0</a:t>
            </a:r>
            <a:endParaRPr b="0" i="0" sz="8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Overriding en overloading</a:t>
            </a:r>
            <a:endParaRPr sz="3480">
              <a:latin typeface="Poppins"/>
              <a:ea typeface="Poppins"/>
              <a:cs typeface="Poppins"/>
              <a:sym typeface="Poppins"/>
            </a:endParaRPr>
          </a:p>
        </p:txBody>
      </p:sp>
      <p:sp>
        <p:nvSpPr>
          <p:cNvPr id="167" name="Google Shape;167;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800">
                <a:latin typeface="Poppins"/>
                <a:ea typeface="Poppins"/>
                <a:cs typeface="Poppins"/>
                <a:sym typeface="Poppins"/>
              </a:rPr>
              <a:t>Tot zover nog wel logisch toch?</a:t>
            </a:r>
            <a:endParaRPr sz="1800">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sz="1800">
                <a:latin typeface="Poppins"/>
                <a:ea typeface="Poppins"/>
                <a:cs typeface="Poppins"/>
                <a:sym typeface="Poppins"/>
              </a:rPr>
              <a:t>We kunnen extra methoden toevoegen aan de subklasse</a:t>
            </a:r>
            <a:endParaRPr sz="1800">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sz="1800">
                <a:latin typeface="Poppins"/>
                <a:ea typeface="Poppins"/>
                <a:cs typeface="Poppins"/>
                <a:sym typeface="Poppins"/>
              </a:rPr>
              <a:t>We kunnen bestaande methoden uitbreiden: </a:t>
            </a:r>
            <a:r>
              <a:rPr b="1" lang="en" sz="1800">
                <a:latin typeface="Poppins"/>
                <a:ea typeface="Poppins"/>
                <a:cs typeface="Poppins"/>
                <a:sym typeface="Poppins"/>
              </a:rPr>
              <a:t>overloading</a:t>
            </a:r>
            <a:endParaRPr b="1" sz="1800">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sz="1800">
                <a:latin typeface="Poppins"/>
                <a:ea typeface="Poppins"/>
                <a:cs typeface="Poppins"/>
                <a:sym typeface="Poppins"/>
              </a:rPr>
              <a:t>We kunnen bestaande methoden vervangen: </a:t>
            </a:r>
            <a:r>
              <a:rPr b="1" lang="en" sz="1800">
                <a:latin typeface="Poppins"/>
                <a:ea typeface="Poppins"/>
                <a:cs typeface="Poppins"/>
                <a:sym typeface="Poppins"/>
              </a:rPr>
              <a:t>overriding</a:t>
            </a:r>
            <a:endParaRPr b="1" sz="1800">
              <a:latin typeface="Poppins"/>
              <a:ea typeface="Poppins"/>
              <a:cs typeface="Poppins"/>
              <a:sym typeface="Poppins"/>
            </a:endParaRPr>
          </a:p>
        </p:txBody>
      </p:sp>
      <p:pic>
        <p:nvPicPr>
          <p:cNvPr id="168" name="Google Shape;168;p16"/>
          <p:cNvPicPr preferRelativeResize="0"/>
          <p:nvPr/>
        </p:nvPicPr>
        <p:blipFill rotWithShape="1">
          <a:blip r:embed="rId3">
            <a:alphaModFix/>
          </a:blip>
          <a:srcRect b="0" l="0" r="0" t="0"/>
          <a:stretch/>
        </p:blipFill>
        <p:spPr>
          <a:xfrm>
            <a:off x="905250" y="2745100"/>
            <a:ext cx="4993574" cy="208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Overriding en overloading</a:t>
            </a:r>
            <a:endParaRPr sz="3480">
              <a:latin typeface="Poppins"/>
              <a:ea typeface="Poppins"/>
              <a:cs typeface="Poppins"/>
              <a:sym typeface="Poppins"/>
            </a:endParaRPr>
          </a:p>
        </p:txBody>
      </p:sp>
      <p:sp>
        <p:nvSpPr>
          <p:cNvPr id="174" name="Google Shape;174;p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Creëer een programma met een </a:t>
            </a:r>
            <a:r>
              <a:rPr b="1" lang="en">
                <a:latin typeface="Poppins"/>
                <a:ea typeface="Poppins"/>
                <a:cs typeface="Poppins"/>
                <a:sym typeface="Poppins"/>
              </a:rPr>
              <a:t>hoofd</a:t>
            </a:r>
            <a:r>
              <a:rPr lang="en">
                <a:latin typeface="Poppins"/>
                <a:ea typeface="Poppins"/>
                <a:cs typeface="Poppins"/>
                <a:sym typeface="Poppins"/>
              </a:rPr>
              <a:t>klasse ‘vogel’ met een aantal </a:t>
            </a:r>
            <a:r>
              <a:rPr b="1" lang="en">
                <a:latin typeface="Poppins"/>
                <a:ea typeface="Poppins"/>
                <a:cs typeface="Poppins"/>
                <a:sym typeface="Poppins"/>
              </a:rPr>
              <a:t>kind</a:t>
            </a:r>
            <a:r>
              <a:rPr lang="en">
                <a:latin typeface="Poppins"/>
                <a:ea typeface="Poppins"/>
                <a:cs typeface="Poppins"/>
                <a:sym typeface="Poppins"/>
              </a:rPr>
              <a:t>klasses die de eigenschappen van de vogel erven. Maak daarbij gebruik van overriding en overloading.</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Abstracte klassen</a:t>
            </a:r>
            <a:endParaRPr sz="3480">
              <a:latin typeface="Poppins"/>
              <a:ea typeface="Poppins"/>
              <a:cs typeface="Poppins"/>
              <a:sym typeface="Poppins"/>
            </a:endParaRPr>
          </a:p>
        </p:txBody>
      </p:sp>
      <p:sp>
        <p:nvSpPr>
          <p:cNvPr id="180" name="Google Shape;180;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Abstracte klasse hebben de volgende eigenschappen: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Ze zijn niet instantieerbaar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Bevatten zowel methoden </a:t>
            </a:r>
            <a:r>
              <a:rPr b="1" lang="en">
                <a:latin typeface="Poppins"/>
                <a:ea typeface="Poppins"/>
                <a:cs typeface="Poppins"/>
                <a:sym typeface="Poppins"/>
              </a:rPr>
              <a:t>met </a:t>
            </a:r>
            <a:r>
              <a:rPr lang="en">
                <a:latin typeface="Poppins"/>
                <a:ea typeface="Poppins"/>
                <a:cs typeface="Poppins"/>
                <a:sym typeface="Poppins"/>
              </a:rPr>
              <a:t>implementatie</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Als methoden </a:t>
            </a:r>
            <a:r>
              <a:rPr b="1" lang="en">
                <a:latin typeface="Poppins"/>
                <a:ea typeface="Poppins"/>
                <a:cs typeface="Poppins"/>
                <a:sym typeface="Poppins"/>
              </a:rPr>
              <a:t>zonder</a:t>
            </a:r>
            <a:r>
              <a:rPr lang="en">
                <a:latin typeface="Poppins"/>
                <a:ea typeface="Poppins"/>
                <a:cs typeface="Poppins"/>
                <a:sym typeface="Poppins"/>
              </a:rPr>
              <a:t> een implementatie: </a:t>
            </a:r>
            <a:r>
              <a:rPr i="1" lang="en">
                <a:latin typeface="Poppins"/>
                <a:ea typeface="Poppins"/>
                <a:cs typeface="Poppins"/>
                <a:sym typeface="Poppins"/>
              </a:rPr>
              <a:t>abstracte methoden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@override</a:t>
            </a:r>
            <a:endParaRPr sz="3480">
              <a:latin typeface="Poppins"/>
              <a:ea typeface="Poppins"/>
              <a:cs typeface="Poppins"/>
              <a:sym typeface="Poppins"/>
            </a:endParaRPr>
          </a:p>
        </p:txBody>
      </p:sp>
      <p:sp>
        <p:nvSpPr>
          <p:cNvPr id="186" name="Google Shape;186;p1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Als je bewust een methode wilt overriden mag je ook de decorateur @override boven de definitie van de methode plaatsen.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 compiler waarschuwt je dan als jouw methode niet een andere methode override.</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begrijpen en het implementeren van overerving (inheritance)</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ontwikkelen van code waarin polymorfisme in wordt toegepast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verschil weten tussen een referentie en een object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Bepalen of er gebruik moet worden gemaakt van casting</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Consolas"/>
                <a:ea typeface="Consolas"/>
                <a:cs typeface="Consolas"/>
                <a:sym typeface="Consolas"/>
              </a:rPr>
              <a:t>Super </a:t>
            </a:r>
            <a:r>
              <a:rPr lang="en">
                <a:latin typeface="Poppins"/>
                <a:ea typeface="Poppins"/>
                <a:cs typeface="Poppins"/>
                <a:sym typeface="Poppins"/>
              </a:rPr>
              <a:t>en </a:t>
            </a:r>
            <a:r>
              <a:rPr lang="en">
                <a:latin typeface="Consolas"/>
                <a:ea typeface="Consolas"/>
                <a:cs typeface="Consolas"/>
                <a:sym typeface="Consolas"/>
              </a:rPr>
              <a:t>this </a:t>
            </a:r>
            <a:r>
              <a:rPr lang="en">
                <a:latin typeface="Poppins"/>
                <a:ea typeface="Poppins"/>
                <a:cs typeface="Poppins"/>
                <a:sym typeface="Poppins"/>
              </a:rPr>
              <a:t>operatoren kunnen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Gebruik maken van </a:t>
            </a:r>
            <a:r>
              <a:rPr lang="en">
                <a:latin typeface="Consolas"/>
                <a:ea typeface="Consolas"/>
                <a:cs typeface="Consolas"/>
                <a:sym typeface="Consolas"/>
              </a:rPr>
              <a:t>abtract </a:t>
            </a:r>
            <a:r>
              <a:rPr lang="en">
                <a:latin typeface="Poppins"/>
                <a:ea typeface="Poppins"/>
                <a:cs typeface="Poppins"/>
                <a:sym typeface="Poppins"/>
              </a:rPr>
              <a:t>klasses en </a:t>
            </a:r>
            <a:r>
              <a:rPr lang="en">
                <a:latin typeface="Consolas"/>
                <a:ea typeface="Consolas"/>
                <a:cs typeface="Consolas"/>
                <a:sym typeface="Consolas"/>
              </a:rPr>
              <a:t>interfaces</a:t>
            </a:r>
            <a:br>
              <a:rPr lang="en">
                <a:latin typeface="Consolas"/>
                <a:ea typeface="Consolas"/>
                <a:cs typeface="Consolas"/>
                <a:sym typeface="Consolas"/>
              </a:rPr>
            </a:br>
            <a:endParaRPr>
              <a:latin typeface="Consolas"/>
              <a:ea typeface="Consolas"/>
              <a:cs typeface="Consolas"/>
              <a:sym typeface="Consola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Schrijf een eenvoudige Lambda-uitdrukking die een Lambda-predikaatuitdrukking verbruikt</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5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500"/>
                                        <p:tgtEl>
                                          <p:spTgt spid="6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Override voorbeeld</a:t>
            </a:r>
            <a:endParaRPr sz="3480">
              <a:latin typeface="Poppins"/>
              <a:ea typeface="Poppins"/>
              <a:cs typeface="Poppins"/>
              <a:sym typeface="Poppins"/>
            </a:endParaRPr>
          </a:p>
        </p:txBody>
      </p:sp>
      <p:sp>
        <p:nvSpPr>
          <p:cNvPr id="192" name="Google Shape;192;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br>
              <a:rPr lang="en">
                <a:latin typeface="Poppins"/>
                <a:ea typeface="Poppins"/>
                <a:cs typeface="Poppins"/>
                <a:sym typeface="Poppins"/>
              </a:rPr>
            </a:br>
            <a:r>
              <a:rPr lang="en">
                <a:latin typeface="Poppins"/>
                <a:ea typeface="Poppins"/>
                <a:cs typeface="Poppins"/>
                <a:sym typeface="Poppins"/>
              </a:rPr>
              <a:t>Een tikfout is snel gemaakt! De </a:t>
            </a:r>
            <a:r>
              <a:rPr b="1" lang="en">
                <a:latin typeface="Poppins"/>
                <a:ea typeface="Poppins"/>
                <a:cs typeface="Poppins"/>
                <a:sym typeface="Poppins"/>
              </a:rPr>
              <a:t>toString</a:t>
            </a:r>
            <a:r>
              <a:rPr lang="en">
                <a:latin typeface="Poppins"/>
                <a:ea typeface="Poppins"/>
                <a:cs typeface="Poppins"/>
                <a:sym typeface="Poppins"/>
              </a:rPr>
              <a:t>-methode van de Bordspel klasse is nu niet anders dan die van de Speelgoed klasse.</a:t>
            </a:r>
            <a:endParaRPr>
              <a:latin typeface="Poppins"/>
              <a:ea typeface="Poppins"/>
              <a:cs typeface="Poppins"/>
              <a:sym typeface="Poppins"/>
            </a:endParaRPr>
          </a:p>
        </p:txBody>
      </p:sp>
      <p:sp>
        <p:nvSpPr>
          <p:cNvPr id="193" name="Google Shape;193;p20"/>
          <p:cNvSpPr txBox="1"/>
          <p:nvPr/>
        </p:nvSpPr>
        <p:spPr>
          <a:xfrm>
            <a:off x="404650" y="1301850"/>
            <a:ext cx="30000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Bordspel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"Bordspel"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Override voorbeeld (2)</a:t>
            </a:r>
            <a:endParaRPr sz="3480">
              <a:latin typeface="Poppins"/>
              <a:ea typeface="Poppins"/>
              <a:cs typeface="Poppins"/>
              <a:sym typeface="Poppins"/>
            </a:endParaRPr>
          </a:p>
        </p:txBody>
      </p:sp>
      <p:sp>
        <p:nvSpPr>
          <p:cNvPr id="199" name="Google Shape;199;p2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br>
              <a:rPr lang="en">
                <a:latin typeface="Poppins"/>
                <a:ea typeface="Poppins"/>
                <a:cs typeface="Poppins"/>
                <a:sym typeface="Poppins"/>
              </a:rPr>
            </a:br>
            <a:endParaRPr>
              <a:latin typeface="Poppins"/>
              <a:ea typeface="Poppins"/>
              <a:cs typeface="Poppins"/>
              <a:sym typeface="Poppins"/>
            </a:endParaRPr>
          </a:p>
        </p:txBody>
      </p:sp>
      <p:sp>
        <p:nvSpPr>
          <p:cNvPr id="200" name="Google Shape;200;p21"/>
          <p:cNvSpPr txBox="1"/>
          <p:nvPr/>
        </p:nvSpPr>
        <p:spPr>
          <a:xfrm>
            <a:off x="404650" y="1301850"/>
            <a:ext cx="30000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Bordspel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Speelgoed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Override</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"Bordspel"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01" name="Google Shape;201;p21"/>
          <p:cNvSpPr txBox="1"/>
          <p:nvPr>
            <p:ph idx="1" type="body"/>
          </p:nvPr>
        </p:nvSpPr>
        <p:spPr>
          <a:xfrm>
            <a:off x="404650" y="4109925"/>
            <a:ext cx="4066200" cy="648300"/>
          </a:xfrm>
          <a:prstGeom prst="rect">
            <a:avLst/>
          </a:prstGeom>
          <a:solidFill>
            <a:srgbClr val="1155CC"/>
          </a:solid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1200"/>
              </a:spcAft>
              <a:buSzPct val="251748"/>
              <a:buNone/>
            </a:pPr>
            <a:r>
              <a:rPr lang="en" sz="1300">
                <a:solidFill>
                  <a:schemeClr val="lt1"/>
                </a:solidFill>
                <a:latin typeface="Roboto Mono"/>
                <a:ea typeface="Roboto Mono"/>
                <a:cs typeface="Roboto Mono"/>
                <a:sym typeface="Roboto Mono"/>
              </a:rPr>
              <a:t>error: method does not override or implement a method from a supertype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@Override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Constructoren met overerving</a:t>
            </a:r>
            <a:endParaRPr sz="3480">
              <a:latin typeface="Poppins"/>
              <a:ea typeface="Poppins"/>
              <a:cs typeface="Poppins"/>
              <a:sym typeface="Poppins"/>
            </a:endParaRPr>
          </a:p>
        </p:txBody>
      </p:sp>
      <p:sp>
        <p:nvSpPr>
          <p:cNvPr id="207" name="Google Shape;207;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Als je een constructor definieert, </a:t>
            </a:r>
            <a:r>
              <a:rPr b="1" lang="en">
                <a:latin typeface="Poppins"/>
                <a:ea typeface="Poppins"/>
                <a:cs typeface="Poppins"/>
                <a:sym typeface="Poppins"/>
              </a:rPr>
              <a:t>garandeert</a:t>
            </a:r>
            <a:r>
              <a:rPr lang="en">
                <a:latin typeface="Poppins"/>
                <a:ea typeface="Poppins"/>
                <a:cs typeface="Poppins"/>
                <a:sym typeface="Poppins"/>
              </a:rPr>
              <a:t> java dat deze wordt aangeroepen. Normaal gesproken gebeurde dit direct bij het aanmaken van een nieuw object.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Maar hoe zit dat met overerving?</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constructor van een subklasse moet altijd de constructor van de superklasse aanroepen. Indien je dit niet zelf doet, zal Java dit zelf doen!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1000"/>
                                        <p:tgtEl>
                                          <p:spTgt spid="2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1000"/>
                                        <p:tgtEl>
                                          <p:spTgt spid="2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1000"/>
                                        <p:tgtEl>
                                          <p:spTgt spid="2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Constructoren met overerving</a:t>
            </a:r>
            <a:endParaRPr sz="3480">
              <a:latin typeface="Poppins"/>
              <a:ea typeface="Poppins"/>
              <a:cs typeface="Poppins"/>
              <a:sym typeface="Poppins"/>
            </a:endParaRPr>
          </a:p>
        </p:txBody>
      </p:sp>
      <p:sp>
        <p:nvSpPr>
          <p:cNvPr id="213" name="Google Shape;213;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Aanschouw de volgende klassen:</a:t>
            </a:r>
            <a:endParaRPr>
              <a:latin typeface="Poppins"/>
              <a:ea typeface="Poppins"/>
              <a:cs typeface="Poppins"/>
              <a:sym typeface="Poppins"/>
            </a:endParaRPr>
          </a:p>
        </p:txBody>
      </p:sp>
      <p:sp>
        <p:nvSpPr>
          <p:cNvPr id="214" name="Google Shape;214;p23"/>
          <p:cNvSpPr txBox="1"/>
          <p:nvPr/>
        </p:nvSpPr>
        <p:spPr>
          <a:xfrm>
            <a:off x="424150" y="1657625"/>
            <a:ext cx="30000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Trainee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oefentoetsCijfer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15" name="Google Shape;215;p23"/>
          <p:cNvSpPr txBox="1"/>
          <p:nvPr/>
        </p:nvSpPr>
        <p:spPr>
          <a:xfrm>
            <a:off x="388200" y="4416725"/>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Let op: iedere Trainee heeft dus ook een studentnummer en een naam.</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Constructoren met overerving</a:t>
            </a:r>
            <a:endParaRPr>
              <a:latin typeface="Poppins"/>
              <a:ea typeface="Poppins"/>
              <a:cs typeface="Poppins"/>
              <a:sym typeface="Poppins"/>
            </a:endParaRPr>
          </a:p>
        </p:txBody>
      </p:sp>
      <p:sp>
        <p:nvSpPr>
          <p:cNvPr id="221" name="Google Shape;221;p24"/>
          <p:cNvSpPr txBox="1"/>
          <p:nvPr/>
        </p:nvSpPr>
        <p:spPr>
          <a:xfrm>
            <a:off x="487525" y="1106700"/>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Nu gaan we langzaam aan alle klassen een constructor toevoegen:</a:t>
            </a:r>
            <a:endParaRPr b="0" i="0" sz="1400" u="none" cap="none" strike="noStrike">
              <a:solidFill>
                <a:srgbClr val="000000"/>
              </a:solidFill>
              <a:latin typeface="Poppins"/>
              <a:ea typeface="Poppins"/>
              <a:cs typeface="Poppins"/>
              <a:sym typeface="Poppins"/>
            </a:endParaRPr>
          </a:p>
        </p:txBody>
      </p:sp>
      <p:sp>
        <p:nvSpPr>
          <p:cNvPr id="222" name="Google Shape;222;p24"/>
          <p:cNvSpPr txBox="1"/>
          <p:nvPr/>
        </p:nvSpPr>
        <p:spPr>
          <a:xfrm>
            <a:off x="580150" y="1477225"/>
            <a:ext cx="40320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"Persoon constructor"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223" name="Google Shape;223;p24"/>
          <p:cNvSpPr txBox="1"/>
          <p:nvPr/>
        </p:nvSpPr>
        <p:spPr>
          <a:xfrm>
            <a:off x="563725" y="3797725"/>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Compileert deze code?</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Constructoren met overerving</a:t>
            </a:r>
            <a:endParaRPr>
              <a:latin typeface="Poppins"/>
              <a:ea typeface="Poppins"/>
              <a:cs typeface="Poppins"/>
              <a:sym typeface="Poppins"/>
            </a:endParaRPr>
          </a:p>
        </p:txBody>
      </p:sp>
      <p:sp>
        <p:nvSpPr>
          <p:cNvPr id="229" name="Google Shape;229;p25"/>
          <p:cNvSpPr txBox="1"/>
          <p:nvPr/>
        </p:nvSpPr>
        <p:spPr>
          <a:xfrm>
            <a:off x="487525" y="1106700"/>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Nu gaan we langzaam aan alle klassen een constructor toevoegen:</a:t>
            </a:r>
            <a:endParaRPr b="0" i="0" sz="1400" u="none" cap="none" strike="noStrike">
              <a:solidFill>
                <a:srgbClr val="000000"/>
              </a:solidFill>
              <a:latin typeface="Poppins"/>
              <a:ea typeface="Poppins"/>
              <a:cs typeface="Poppins"/>
              <a:sym typeface="Poppins"/>
            </a:endParaRPr>
          </a:p>
        </p:txBody>
      </p:sp>
      <p:sp>
        <p:nvSpPr>
          <p:cNvPr id="230" name="Google Shape;230;p25"/>
          <p:cNvSpPr txBox="1"/>
          <p:nvPr/>
        </p:nvSpPr>
        <p:spPr>
          <a:xfrm>
            <a:off x="580150" y="1477225"/>
            <a:ext cx="40320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"Persoon constructor"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231" name="Google Shape;231;p25"/>
          <p:cNvSpPr txBox="1"/>
          <p:nvPr>
            <p:ph idx="1" type="body"/>
          </p:nvPr>
        </p:nvSpPr>
        <p:spPr>
          <a:xfrm>
            <a:off x="580150" y="3827150"/>
            <a:ext cx="4032000" cy="1004400"/>
          </a:xfrm>
          <a:prstGeom prst="rect">
            <a:avLst/>
          </a:prstGeom>
          <a:solidFill>
            <a:srgbClr val="1155CC"/>
          </a:solid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1200"/>
              </a:spcAft>
              <a:buSzPct val="257142"/>
              <a:buNone/>
            </a:pPr>
            <a:r>
              <a:rPr lang="en" sz="1000">
                <a:solidFill>
                  <a:schemeClr val="lt1"/>
                </a:solidFill>
                <a:latin typeface="Roboto Mono"/>
                <a:ea typeface="Roboto Mono"/>
                <a:cs typeface="Roboto Mono"/>
                <a:sym typeface="Roboto Mono"/>
              </a:rPr>
              <a:t>error: constructor Persoon in class Persoon cannot be applied to gi[..]</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class Student extends Persoon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required: String</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found: no arguments</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reason: actual and formal arguments lists differ in length</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1 error</a:t>
            </a:r>
            <a:endParaRPr sz="1000">
              <a:solidFill>
                <a:schemeClr val="lt1"/>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Poppins"/>
                <a:ea typeface="Poppins"/>
                <a:cs typeface="Poppins"/>
                <a:sym typeface="Poppins"/>
              </a:rPr>
              <a:t>Waarom compileert de code niet?</a:t>
            </a:r>
            <a:endParaRPr>
              <a:latin typeface="Poppins"/>
              <a:ea typeface="Poppins"/>
              <a:cs typeface="Poppins"/>
              <a:sym typeface="Poppins"/>
            </a:endParaRPr>
          </a:p>
        </p:txBody>
      </p:sp>
      <p:sp>
        <p:nvSpPr>
          <p:cNvPr id="237" name="Google Shape;237;p26"/>
          <p:cNvSpPr txBox="1"/>
          <p:nvPr/>
        </p:nvSpPr>
        <p:spPr>
          <a:xfrm>
            <a:off x="487525" y="1106700"/>
            <a:ext cx="7761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De Student-klasse heeft geen constructor, dus voegt Java impliciet een “lege”</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constructor toe:</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238" name="Google Shape;238;p26"/>
          <p:cNvSpPr txBox="1"/>
          <p:nvPr/>
        </p:nvSpPr>
        <p:spPr>
          <a:xfrm>
            <a:off x="560650" y="1725875"/>
            <a:ext cx="4032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239" name="Google Shape;239;p26"/>
          <p:cNvSpPr txBox="1"/>
          <p:nvPr/>
        </p:nvSpPr>
        <p:spPr>
          <a:xfrm>
            <a:off x="487525" y="3515125"/>
            <a:ext cx="7444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Poppins"/>
                <a:ea typeface="Poppins"/>
                <a:cs typeface="Poppins"/>
                <a:sym typeface="Poppins"/>
              </a:rPr>
              <a:t>Waarbij super() een aanroep naar de constructor van de super klasse is.</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Poppins"/>
                <a:ea typeface="Poppins"/>
                <a:cs typeface="Poppins"/>
                <a:sym typeface="Poppins"/>
              </a:rPr>
              <a:t>Omdat Persoon nu geen constructor zonder argumenten meer heeft, werkt dit niet.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Poppins"/>
                <a:ea typeface="Poppins"/>
                <a:cs typeface="Poppins"/>
                <a:sym typeface="Poppins"/>
              </a:rPr>
              <a:t>Waarom compileert de code niet?</a:t>
            </a:r>
            <a:endParaRPr>
              <a:latin typeface="Poppins"/>
              <a:ea typeface="Poppins"/>
              <a:cs typeface="Poppins"/>
              <a:sym typeface="Poppins"/>
            </a:endParaRPr>
          </a:p>
        </p:txBody>
      </p:sp>
      <p:sp>
        <p:nvSpPr>
          <p:cNvPr id="245" name="Google Shape;245;p27"/>
          <p:cNvSpPr txBox="1"/>
          <p:nvPr/>
        </p:nvSpPr>
        <p:spPr>
          <a:xfrm>
            <a:off x="487525" y="1106700"/>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Een mogelijke oplossing lijkt het zelf schrijven van een Student-constructor:</a:t>
            </a:r>
            <a:endParaRPr b="0" i="0" sz="1400" u="none" cap="none" strike="noStrike">
              <a:solidFill>
                <a:srgbClr val="000000"/>
              </a:solidFill>
              <a:latin typeface="Poppins"/>
              <a:ea typeface="Poppins"/>
              <a:cs typeface="Poppins"/>
              <a:sym typeface="Poppins"/>
            </a:endParaRPr>
          </a:p>
        </p:txBody>
      </p:sp>
      <p:sp>
        <p:nvSpPr>
          <p:cNvPr id="246" name="Google Shape;246;p27"/>
          <p:cNvSpPr txBox="1"/>
          <p:nvPr/>
        </p:nvSpPr>
        <p:spPr>
          <a:xfrm>
            <a:off x="560650" y="1725875"/>
            <a:ext cx="4032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 studentnummer;</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569CD6"/>
              </a:solidFill>
              <a:highlight>
                <a:srgbClr val="1E1E1E"/>
              </a:highlight>
              <a:latin typeface="Consolas"/>
              <a:ea typeface="Consolas"/>
              <a:cs typeface="Consolas"/>
              <a:sym typeface="Consolas"/>
            </a:endParaRPr>
          </a:p>
        </p:txBody>
      </p:sp>
      <p:sp>
        <p:nvSpPr>
          <p:cNvPr id="247" name="Google Shape;247;p27"/>
          <p:cNvSpPr txBox="1"/>
          <p:nvPr>
            <p:ph idx="1" type="body"/>
          </p:nvPr>
        </p:nvSpPr>
        <p:spPr>
          <a:xfrm>
            <a:off x="560650" y="3456625"/>
            <a:ext cx="4032000" cy="1004400"/>
          </a:xfrm>
          <a:prstGeom prst="rect">
            <a:avLst/>
          </a:prstGeom>
          <a:solidFill>
            <a:srgbClr val="1155CC"/>
          </a:solid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1200"/>
              </a:spcAft>
              <a:buSzPct val="257142"/>
              <a:buNone/>
            </a:pPr>
            <a:r>
              <a:rPr lang="en" sz="1000">
                <a:solidFill>
                  <a:schemeClr val="lt1"/>
                </a:solidFill>
                <a:latin typeface="Roboto Mono"/>
                <a:ea typeface="Roboto Mono"/>
                <a:cs typeface="Roboto Mono"/>
                <a:sym typeface="Roboto Mono"/>
              </a:rPr>
              <a:t>error: constructor Persoon in class Persoon cannot be applied to gi[..]</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class Student(int studentnummer)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required: String</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found: no arguments</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reason: actual and formal arguments lists differ in length</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1 error</a:t>
            </a:r>
            <a:endParaRPr sz="1000">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Poppins"/>
                <a:ea typeface="Poppins"/>
                <a:cs typeface="Poppins"/>
                <a:sym typeface="Poppins"/>
              </a:rPr>
              <a:t>Waarom compileert de code niet?</a:t>
            </a:r>
            <a:endParaRPr>
              <a:latin typeface="Poppins"/>
              <a:ea typeface="Poppins"/>
              <a:cs typeface="Poppins"/>
              <a:sym typeface="Poppins"/>
            </a:endParaRPr>
          </a:p>
        </p:txBody>
      </p:sp>
      <p:sp>
        <p:nvSpPr>
          <p:cNvPr id="253" name="Google Shape;253;p28"/>
          <p:cNvSpPr txBox="1"/>
          <p:nvPr/>
        </p:nvSpPr>
        <p:spPr>
          <a:xfrm>
            <a:off x="487525" y="1106700"/>
            <a:ext cx="7761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Maar ook dit compileert niet, omdat Java de code van de vorige slide </a:t>
            </a:r>
            <a:r>
              <a:rPr b="1" i="0" lang="en" sz="1400" u="none" cap="none" strike="noStrike">
                <a:solidFill>
                  <a:srgbClr val="000000"/>
                </a:solidFill>
                <a:latin typeface="Poppins"/>
                <a:ea typeface="Poppins"/>
                <a:cs typeface="Poppins"/>
                <a:sym typeface="Poppins"/>
              </a:rPr>
              <a:t>impliciet</a:t>
            </a:r>
            <a:r>
              <a:rPr b="0" i="0" lang="en" sz="1400" u="none" cap="none" strike="noStrike">
                <a:solidFill>
                  <a:srgbClr val="000000"/>
                </a:solidFill>
                <a:latin typeface="Poppins"/>
                <a:ea typeface="Poppins"/>
                <a:cs typeface="Poppins"/>
                <a:sym typeface="Poppins"/>
              </a:rPr>
              <a:t> verbouwt naar het volgende:</a:t>
            </a:r>
            <a:endParaRPr b="0" i="0" sz="1400" u="none" cap="none" strike="noStrike">
              <a:solidFill>
                <a:srgbClr val="000000"/>
              </a:solidFill>
              <a:latin typeface="Poppins"/>
              <a:ea typeface="Poppins"/>
              <a:cs typeface="Poppins"/>
              <a:sym typeface="Poppins"/>
            </a:endParaRPr>
          </a:p>
        </p:txBody>
      </p:sp>
      <p:sp>
        <p:nvSpPr>
          <p:cNvPr id="254" name="Google Shape;254;p28"/>
          <p:cNvSpPr txBox="1"/>
          <p:nvPr/>
        </p:nvSpPr>
        <p:spPr>
          <a:xfrm>
            <a:off x="560650" y="1725875"/>
            <a:ext cx="40320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 studentnummer;</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sp>
        <p:nvSpPr>
          <p:cNvPr id="255" name="Google Shape;255;p28"/>
          <p:cNvSpPr txBox="1"/>
          <p:nvPr/>
        </p:nvSpPr>
        <p:spPr>
          <a:xfrm>
            <a:off x="487525" y="3621300"/>
            <a:ext cx="776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nog steeds niet werkt omdat er nog steeds geen lege Persoon constructor is.</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Wat observeren we?</a:t>
            </a:r>
            <a:endParaRPr>
              <a:latin typeface="Poppins"/>
              <a:ea typeface="Poppins"/>
              <a:cs typeface="Poppins"/>
              <a:sym typeface="Poppins"/>
            </a:endParaRPr>
          </a:p>
        </p:txBody>
      </p:sp>
      <p:sp>
        <p:nvSpPr>
          <p:cNvPr id="261" name="Google Shape;261;p29"/>
          <p:cNvSpPr txBox="1"/>
          <p:nvPr/>
        </p:nvSpPr>
        <p:spPr>
          <a:xfrm>
            <a:off x="487525" y="1106700"/>
            <a:ext cx="77616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Java voegt een aanroep naar </a:t>
            </a:r>
            <a:r>
              <a:rPr b="1" i="0" lang="en" sz="1400" u="none" cap="none" strike="noStrike">
                <a:solidFill>
                  <a:srgbClr val="000000"/>
                </a:solidFill>
                <a:latin typeface="Poppins"/>
                <a:ea typeface="Poppins"/>
                <a:cs typeface="Poppins"/>
                <a:sym typeface="Poppins"/>
              </a:rPr>
              <a:t>super()</a:t>
            </a:r>
            <a:r>
              <a:rPr b="0" i="0" lang="en" sz="1400" u="none" cap="none" strike="noStrike">
                <a:solidFill>
                  <a:srgbClr val="000000"/>
                </a:solidFill>
                <a:latin typeface="Poppins"/>
                <a:ea typeface="Poppins"/>
                <a:cs typeface="Poppins"/>
                <a:sym typeface="Poppins"/>
              </a:rPr>
              <a:t> toe in je constructoren!</a:t>
            </a:r>
            <a:endParaRPr b="0" i="0" sz="1400" u="none" cap="none" strike="noStrike">
              <a:solidFill>
                <a:srgbClr val="000000"/>
              </a:solidFill>
              <a:latin typeface="Poppins"/>
              <a:ea typeface="Poppins"/>
              <a:cs typeface="Poppins"/>
              <a:sym typeface="Poppins"/>
            </a:endParaRPr>
          </a:p>
          <a:p>
            <a:pPr indent="-317500" lvl="0" marL="457200" marR="0" rtl="0" algn="l">
              <a:lnSpc>
                <a:spcPct val="100000"/>
              </a:lnSpc>
              <a:spcBef>
                <a:spcPts val="0"/>
              </a:spcBef>
              <a:spcAft>
                <a:spcPts val="0"/>
              </a:spcAft>
              <a:buClr>
                <a:srgbClr val="000000"/>
              </a:buClr>
              <a:buSzPts val="1400"/>
              <a:buFont typeface="Poppins"/>
              <a:buChar char="●"/>
            </a:pPr>
            <a:r>
              <a:rPr b="0" i="0" lang="en" sz="1400" u="none" cap="none" strike="noStrike">
                <a:solidFill>
                  <a:srgbClr val="000000"/>
                </a:solidFill>
                <a:latin typeface="Poppins"/>
                <a:ea typeface="Poppins"/>
                <a:cs typeface="Poppins"/>
                <a:sym typeface="Poppins"/>
              </a:rPr>
              <a:t>Tenzij je zelf aanroep naar een constructor van de super-klasse toevoegt!</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683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80">
                <a:latin typeface="Poppins"/>
                <a:ea typeface="Poppins"/>
                <a:cs typeface="Poppins"/>
                <a:sym typeface="Poppins"/>
              </a:rPr>
              <a:t>Inheritance</a:t>
            </a:r>
            <a:endParaRPr sz="3480">
              <a:latin typeface="Poppins"/>
              <a:ea typeface="Poppins"/>
              <a:cs typeface="Poppins"/>
              <a:sym typeface="Poppins"/>
            </a:endParaRPr>
          </a:p>
        </p:txBody>
      </p:sp>
      <p:sp>
        <p:nvSpPr>
          <p:cNvPr id="75" name="Google Shape;75;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Een van de kernprincipes van objectgeoriënteerd programmeren </a:t>
            </a:r>
            <a:br>
              <a:rPr lang="en">
                <a:latin typeface="Poppins"/>
                <a:ea typeface="Poppins"/>
                <a:cs typeface="Poppins"/>
                <a:sym typeface="Poppins"/>
              </a:rPr>
            </a:br>
            <a:r>
              <a:rPr lang="en">
                <a:latin typeface="Poppins"/>
                <a:ea typeface="Poppins"/>
                <a:cs typeface="Poppins"/>
                <a:sym typeface="Poppins"/>
              </a:rPr>
              <a:t>- </a:t>
            </a:r>
            <a:r>
              <a:rPr b="1" lang="en">
                <a:latin typeface="Poppins"/>
                <a:ea typeface="Poppins"/>
                <a:cs typeface="Poppins"/>
                <a:sym typeface="Poppins"/>
              </a:rPr>
              <a:t>overerving </a:t>
            </a:r>
            <a:r>
              <a:rPr lang="en">
                <a:latin typeface="Poppins"/>
                <a:ea typeface="Poppins"/>
                <a:cs typeface="Poppins"/>
                <a:sym typeface="Poppins"/>
              </a:rPr>
              <a:t>- stelt ons in staat om bestaande code te hergebruiken of een bestaand type uit te breiden.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Simpel gezegd, in Java kan een klasse een andere klasse en meerdere interfaces erven, terwijl een interface andere interfaces kan erven.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De oplossing!</a:t>
            </a:r>
            <a:endParaRPr>
              <a:latin typeface="Poppins"/>
              <a:ea typeface="Poppins"/>
              <a:cs typeface="Poppins"/>
              <a:sym typeface="Poppins"/>
            </a:endParaRPr>
          </a:p>
        </p:txBody>
      </p:sp>
      <p:sp>
        <p:nvSpPr>
          <p:cNvPr id="267" name="Google Shape;267;p30"/>
          <p:cNvSpPr txBox="1"/>
          <p:nvPr/>
        </p:nvSpPr>
        <p:spPr>
          <a:xfrm>
            <a:off x="458250" y="1165225"/>
            <a:ext cx="40320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 = studentnummer;</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55575" y="1745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Zelf proberen: vogel.java</a:t>
            </a:r>
            <a:endParaRPr>
              <a:latin typeface="Poppins"/>
              <a:ea typeface="Poppins"/>
              <a:cs typeface="Poppins"/>
              <a:sym typeface="Poppins"/>
            </a:endParaRPr>
          </a:p>
        </p:txBody>
      </p:sp>
      <p:sp>
        <p:nvSpPr>
          <p:cNvPr id="273" name="Google Shape;273;p3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br>
              <a:rPr b="1" lang="en">
                <a:latin typeface="Poppins"/>
                <a:ea typeface="Poppins"/>
                <a:cs typeface="Poppins"/>
                <a:sym typeface="Poppins"/>
              </a:rPr>
            </a:br>
            <a:r>
              <a:rPr lang="en">
                <a:latin typeface="Poppins"/>
                <a:ea typeface="Poppins"/>
                <a:cs typeface="Poppins"/>
                <a:sym typeface="Poppins"/>
              </a:rPr>
              <a:t>We vullen onze code van de Vogel.java en de andere rassen aan, door constructoren toe te voegen.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Daag jezelf uit door bijvoorbeeld in Parkiet.java een constructor toe te voegen die twee parameters nodig heeft, terwijl je maar één parameter nodig hebt voor de Vogel.java klasse (zie vorige slides)</a:t>
            </a:r>
            <a:endParaRPr>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Visibility modifiers</a:t>
            </a:r>
            <a:endParaRPr sz="3480">
              <a:latin typeface="Poppins"/>
              <a:ea typeface="Poppins"/>
              <a:cs typeface="Poppins"/>
              <a:sym typeface="Poppins"/>
            </a:endParaRPr>
          </a:p>
        </p:txBody>
      </p:sp>
      <p:sp>
        <p:nvSpPr>
          <p:cNvPr id="279" name="Google Shape;279;p32"/>
          <p:cNvSpPr txBox="1"/>
          <p:nvPr>
            <p:ph idx="1" type="body"/>
          </p:nvPr>
        </p:nvSpPr>
        <p:spPr>
          <a:xfrm>
            <a:off x="311700" y="121060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Zoals eerder besproken zijn er 4 </a:t>
            </a:r>
            <a:r>
              <a:rPr b="1" lang="en">
                <a:latin typeface="Poppins"/>
                <a:ea typeface="Poppins"/>
                <a:cs typeface="Poppins"/>
                <a:sym typeface="Poppins"/>
              </a:rPr>
              <a:t>visibility modifiers</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AutoNum type="arabicPeriod"/>
            </a:pPr>
            <a:r>
              <a:rPr lang="en">
                <a:latin typeface="Poppins"/>
                <a:ea typeface="Poppins"/>
                <a:cs typeface="Poppins"/>
                <a:sym typeface="Poppins"/>
              </a:rPr>
              <a:t>Public</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AutoNum type="arabicPeriod"/>
            </a:pPr>
            <a:r>
              <a:rPr lang="en">
                <a:latin typeface="Poppins"/>
                <a:ea typeface="Poppins"/>
                <a:cs typeface="Poppins"/>
                <a:sym typeface="Poppins"/>
              </a:rPr>
              <a:t>Private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AutoNum type="arabicPeriod"/>
            </a:pPr>
            <a:r>
              <a:rPr lang="en">
                <a:latin typeface="Poppins"/>
                <a:ea typeface="Poppins"/>
                <a:cs typeface="Poppins"/>
                <a:sym typeface="Poppins"/>
              </a:rPr>
              <a:t>Protected</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AutoNum type="arabicPeriod"/>
            </a:pPr>
            <a:r>
              <a:rPr lang="en">
                <a:latin typeface="Poppins"/>
                <a:ea typeface="Poppins"/>
                <a:cs typeface="Poppins"/>
                <a:sym typeface="Poppins"/>
              </a:rPr>
              <a:t>Package-private </a:t>
            </a:r>
            <a:endParaRPr>
              <a:latin typeface="Poppins"/>
              <a:ea typeface="Poppins"/>
              <a:cs typeface="Poppins"/>
              <a:sym typeface="Poppins"/>
            </a:endParaRPr>
          </a:p>
        </p:txBody>
      </p:sp>
      <p:pic>
        <p:nvPicPr>
          <p:cNvPr id="280" name="Google Shape;280;p32"/>
          <p:cNvPicPr preferRelativeResize="0"/>
          <p:nvPr/>
        </p:nvPicPr>
        <p:blipFill rotWithShape="1">
          <a:blip r:embed="rId3">
            <a:alphaModFix/>
          </a:blip>
          <a:srcRect b="0" l="0" r="0" t="0"/>
          <a:stretch/>
        </p:blipFill>
        <p:spPr>
          <a:xfrm>
            <a:off x="3468950" y="2129800"/>
            <a:ext cx="3600450" cy="105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Private variabelen</a:t>
            </a:r>
            <a:endParaRPr sz="3480">
              <a:latin typeface="Poppins"/>
              <a:ea typeface="Poppins"/>
              <a:cs typeface="Poppins"/>
              <a:sym typeface="Poppins"/>
            </a:endParaRPr>
          </a:p>
        </p:txBody>
      </p:sp>
      <p:sp>
        <p:nvSpPr>
          <p:cNvPr id="286" name="Google Shape;286;p3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Private variabelen kunnen dus niet door een subklasse benaderd worden:</a:t>
            </a:r>
            <a:endParaRPr>
              <a:latin typeface="Poppins"/>
              <a:ea typeface="Poppins"/>
              <a:cs typeface="Poppins"/>
              <a:sym typeface="Poppins"/>
            </a:endParaRPr>
          </a:p>
        </p:txBody>
      </p:sp>
      <p:sp>
        <p:nvSpPr>
          <p:cNvPr id="287" name="Google Shape;287;p33"/>
          <p:cNvSpPr txBox="1"/>
          <p:nvPr/>
        </p:nvSpPr>
        <p:spPr>
          <a:xfrm>
            <a:off x="419299" y="1955025"/>
            <a:ext cx="30000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88" name="Google Shape;288;p33"/>
          <p:cNvSpPr txBox="1"/>
          <p:nvPr>
            <p:ph idx="1" type="body"/>
          </p:nvPr>
        </p:nvSpPr>
        <p:spPr>
          <a:xfrm>
            <a:off x="1291950" y="3880775"/>
            <a:ext cx="4032000" cy="10044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000">
                <a:solidFill>
                  <a:schemeClr val="lt1"/>
                </a:solidFill>
                <a:latin typeface="Roboto Mono"/>
                <a:ea typeface="Roboto Mono"/>
                <a:cs typeface="Roboto Mono"/>
                <a:sym typeface="Roboto Mono"/>
              </a:rPr>
              <a:t>Error: naam has private access in Persoon</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return naam;</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1 error</a:t>
            </a:r>
            <a:endParaRPr sz="1000">
              <a:solidFill>
                <a:schemeClr val="lt1"/>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Protected</a:t>
            </a:r>
            <a:endParaRPr sz="3480">
              <a:latin typeface="Poppins"/>
              <a:ea typeface="Poppins"/>
              <a:cs typeface="Poppins"/>
              <a:sym typeface="Poppins"/>
            </a:endParaRPr>
          </a:p>
        </p:txBody>
      </p:sp>
      <p:sp>
        <p:nvSpPr>
          <p:cNvPr id="294" name="Google Shape;294;p34"/>
          <p:cNvSpPr txBox="1"/>
          <p:nvPr>
            <p:ph idx="1" type="body"/>
          </p:nvPr>
        </p:nvSpPr>
        <p:spPr>
          <a:xfrm>
            <a:off x="311700" y="121060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Als je een methode of variabele dus voor de buitenwereld wilt afschermen, maar wel zichtbaar wil maken voor subklassen moet je de variabele dus </a:t>
            </a:r>
            <a:r>
              <a:rPr b="1" lang="en">
                <a:latin typeface="Poppins"/>
                <a:ea typeface="Poppins"/>
                <a:cs typeface="Poppins"/>
                <a:sym typeface="Poppins"/>
              </a:rPr>
              <a:t>protected </a:t>
            </a:r>
            <a:r>
              <a:rPr lang="en">
                <a:latin typeface="Poppins"/>
                <a:ea typeface="Poppins"/>
                <a:cs typeface="Poppins"/>
                <a:sym typeface="Poppins"/>
              </a:rPr>
              <a:t>maken.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Access modifiers met overriden</a:t>
            </a:r>
            <a:endParaRPr sz="3480">
              <a:latin typeface="Poppins"/>
              <a:ea typeface="Poppins"/>
              <a:cs typeface="Poppins"/>
              <a:sym typeface="Poppins"/>
            </a:endParaRPr>
          </a:p>
        </p:txBody>
      </p:sp>
      <p:sp>
        <p:nvSpPr>
          <p:cNvPr id="300" name="Google Shape;300;p35"/>
          <p:cNvSpPr txBox="1"/>
          <p:nvPr>
            <p:ph idx="1" type="body"/>
          </p:nvPr>
        </p:nvSpPr>
        <p:spPr>
          <a:xfrm>
            <a:off x="311700" y="121060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Je mag als je een methode override enkel de zichtbaarheid </a:t>
            </a:r>
            <a:r>
              <a:rPr b="1" lang="en">
                <a:latin typeface="Poppins"/>
                <a:ea typeface="Poppins"/>
                <a:cs typeface="Poppins"/>
                <a:sym typeface="Poppins"/>
              </a:rPr>
              <a:t>vergroten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Een </a:t>
            </a:r>
            <a:r>
              <a:rPr b="1" lang="en">
                <a:latin typeface="Poppins"/>
                <a:ea typeface="Poppins"/>
                <a:cs typeface="Poppins"/>
                <a:sym typeface="Poppins"/>
              </a:rPr>
              <a:t>public</a:t>
            </a:r>
            <a:r>
              <a:rPr lang="en">
                <a:latin typeface="Poppins"/>
                <a:ea typeface="Poppins"/>
                <a:cs typeface="Poppins"/>
                <a:sym typeface="Poppins"/>
              </a:rPr>
              <a:t> methode in de superklasse mag je dus niet overriden met een </a:t>
            </a:r>
            <a:r>
              <a:rPr b="1" lang="en">
                <a:latin typeface="Poppins"/>
                <a:ea typeface="Poppins"/>
                <a:cs typeface="Poppins"/>
                <a:sym typeface="Poppins"/>
              </a:rPr>
              <a:t>private</a:t>
            </a:r>
            <a:r>
              <a:rPr lang="en">
                <a:latin typeface="Poppins"/>
                <a:ea typeface="Poppins"/>
                <a:cs typeface="Poppins"/>
                <a:sym typeface="Poppins"/>
              </a:rPr>
              <a:t> methode in de subklasse</a:t>
            </a:r>
            <a:endParaRPr>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Public methode private overriden</a:t>
            </a:r>
            <a:endParaRPr sz="3480">
              <a:latin typeface="Poppins"/>
              <a:ea typeface="Poppins"/>
              <a:cs typeface="Poppins"/>
              <a:sym typeface="Poppins"/>
            </a:endParaRPr>
          </a:p>
        </p:txBody>
      </p:sp>
      <p:sp>
        <p:nvSpPr>
          <p:cNvPr id="306" name="Google Shape;306;p36"/>
          <p:cNvSpPr txBox="1"/>
          <p:nvPr/>
        </p:nvSpPr>
        <p:spPr>
          <a:xfrm>
            <a:off x="424175" y="1101825"/>
            <a:ext cx="34956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protected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Student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Persoon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studentnummer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naam + </a:t>
            </a:r>
            <a:r>
              <a:rPr b="0" i="0" lang="en" sz="1050" u="none" cap="none" strike="noStrike">
                <a:solidFill>
                  <a:srgbClr val="CE9178"/>
                </a:solidFill>
                <a:highlight>
                  <a:srgbClr val="1E1E1E"/>
                </a:highlight>
                <a:latin typeface="Consolas"/>
                <a:ea typeface="Consolas"/>
                <a:cs typeface="Consolas"/>
                <a:sym typeface="Consolas"/>
              </a:rPr>
              <a:t>" "</a:t>
            </a:r>
            <a:r>
              <a:rPr b="0" i="0" lang="en" sz="1050" u="none" cap="none" strike="noStrike">
                <a:solidFill>
                  <a:srgbClr val="D4D4D4"/>
                </a:solidFill>
                <a:highlight>
                  <a:srgbClr val="1E1E1E"/>
                </a:highlight>
                <a:latin typeface="Consolas"/>
                <a:ea typeface="Consolas"/>
                <a:cs typeface="Consolas"/>
                <a:sym typeface="Consolas"/>
              </a:rPr>
              <a:t> + studentnummer;</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07" name="Google Shape;307;p36"/>
          <p:cNvSpPr txBox="1"/>
          <p:nvPr>
            <p:ph idx="1" type="body"/>
          </p:nvPr>
        </p:nvSpPr>
        <p:spPr>
          <a:xfrm>
            <a:off x="2310900" y="3788150"/>
            <a:ext cx="5153400" cy="1004400"/>
          </a:xfrm>
          <a:prstGeom prst="rect">
            <a:avLst/>
          </a:prstGeom>
          <a:solidFill>
            <a:srgbClr val="1155CC"/>
          </a:solid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sz="1000">
                <a:solidFill>
                  <a:schemeClr val="lt1"/>
                </a:solidFill>
                <a:latin typeface="Roboto Mono"/>
                <a:ea typeface="Roboto Mono"/>
                <a:cs typeface="Roboto Mono"/>
                <a:sym typeface="Roboto Mono"/>
              </a:rPr>
              <a:t>error: getNaam() in student cannot override getNaam() in Persoon</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private String getNaam()</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 attempting to assign weaker access privileges; was public</a:t>
            </a:r>
            <a:br>
              <a:rPr lang="en" sz="1000">
                <a:solidFill>
                  <a:schemeClr val="lt1"/>
                </a:solidFill>
                <a:latin typeface="Roboto Mono"/>
                <a:ea typeface="Roboto Mono"/>
                <a:cs typeface="Roboto Mono"/>
                <a:sym typeface="Roboto Mono"/>
              </a:rPr>
            </a:br>
            <a:r>
              <a:rPr lang="en" sz="1000">
                <a:solidFill>
                  <a:schemeClr val="lt1"/>
                </a:solidFill>
                <a:latin typeface="Roboto Mono"/>
                <a:ea typeface="Roboto Mono"/>
                <a:cs typeface="Roboto Mono"/>
                <a:sym typeface="Roboto Mono"/>
              </a:rPr>
              <a:t>1 error</a:t>
            </a:r>
            <a:endParaRPr sz="1000">
              <a:solidFill>
                <a:schemeClr val="lt1"/>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Overriding en hiding</a:t>
            </a:r>
            <a:endParaRPr sz="3480">
              <a:latin typeface="Poppins"/>
              <a:ea typeface="Poppins"/>
              <a:cs typeface="Poppins"/>
              <a:sym typeface="Poppins"/>
            </a:endParaRPr>
          </a:p>
        </p:txBody>
      </p:sp>
      <p:sp>
        <p:nvSpPr>
          <p:cNvPr id="313" name="Google Shape;313;p3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Bij methoden zagen we dat een nieuwe definitie een bestaande override, onafhankelijk van het type van de referentie.</a:t>
            </a:r>
            <a:endParaRPr>
              <a:latin typeface="Poppins"/>
              <a:ea typeface="Poppins"/>
              <a:cs typeface="Poppins"/>
              <a:sym typeface="Poppins"/>
            </a:endParaRPr>
          </a:p>
        </p:txBody>
      </p:sp>
      <p:sp>
        <p:nvSpPr>
          <p:cNvPr id="314" name="Google Shape;314;p37"/>
          <p:cNvSpPr txBox="1"/>
          <p:nvPr/>
        </p:nvSpPr>
        <p:spPr>
          <a:xfrm>
            <a:off x="429049" y="1955025"/>
            <a:ext cx="30000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500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Static dynamic binding</a:t>
            </a:r>
            <a:endParaRPr sz="3480">
              <a:latin typeface="Poppins"/>
              <a:ea typeface="Poppins"/>
              <a:cs typeface="Poppins"/>
              <a:sym typeface="Poppins"/>
            </a:endParaRPr>
          </a:p>
        </p:txBody>
      </p:sp>
      <p:sp>
        <p:nvSpPr>
          <p:cNvPr id="320" name="Google Shape;320;p38"/>
          <p:cNvSpPr txBox="1"/>
          <p:nvPr/>
        </p:nvSpPr>
        <p:spPr>
          <a:xfrm>
            <a:off x="448575" y="1113075"/>
            <a:ext cx="56895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armbandje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armbandje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500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500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(((Product) armbandje).</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prijs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armbandje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armbandje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Armband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Armband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Armband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(((Product) armbandje).</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Product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getNaam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Product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pic>
        <p:nvPicPr>
          <p:cNvPr id="321" name="Google Shape;321;p38"/>
          <p:cNvPicPr preferRelativeResize="0"/>
          <p:nvPr/>
        </p:nvPicPr>
        <p:blipFill rotWithShape="1">
          <a:blip r:embed="rId3">
            <a:alphaModFix/>
          </a:blip>
          <a:srcRect b="0" l="0" r="0" t="0"/>
          <a:stretch/>
        </p:blipFill>
        <p:spPr>
          <a:xfrm>
            <a:off x="448575" y="3927050"/>
            <a:ext cx="4922725" cy="96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Overloading</a:t>
            </a:r>
            <a:endParaRPr sz="3480">
              <a:latin typeface="Poppins"/>
              <a:ea typeface="Poppins"/>
              <a:cs typeface="Poppins"/>
              <a:sym typeface="Poppins"/>
            </a:endParaRPr>
          </a:p>
        </p:txBody>
      </p:sp>
      <p:sp>
        <p:nvSpPr>
          <p:cNvPr id="327" name="Google Shape;327;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We hebben al gezien dat Java automatisch primitieve datatypen upcast als je een methode hebt welke een double als argument nodig heeft en je een integer meegeeft als argument.</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vraag is nu: Wat doet Java bij objecten?</a:t>
            </a:r>
            <a:endParaRPr>
              <a:latin typeface="Poppins"/>
              <a:ea typeface="Poppins"/>
              <a:cs typeface="Poppins"/>
              <a:sym typeface="Poppins"/>
            </a:endParaRPr>
          </a:p>
        </p:txBody>
      </p:sp>
      <p:sp>
        <p:nvSpPr>
          <p:cNvPr id="328" name="Google Shape;328;p39"/>
          <p:cNvSpPr txBox="1"/>
          <p:nvPr/>
        </p:nvSpPr>
        <p:spPr>
          <a:xfrm>
            <a:off x="404650" y="2764325"/>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Fruit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Appel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Fruit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4"/>
          <p:cNvPicPr preferRelativeResize="0"/>
          <p:nvPr/>
        </p:nvPicPr>
        <p:blipFill rotWithShape="1">
          <a:blip r:embed="rId3">
            <a:alphaModFix/>
          </a:blip>
          <a:srcRect b="0" l="0" r="0" t="0"/>
          <a:stretch/>
        </p:blipFill>
        <p:spPr>
          <a:xfrm>
            <a:off x="391275" y="1099750"/>
            <a:ext cx="3643235" cy="3257551"/>
          </a:xfrm>
          <a:prstGeom prst="rect">
            <a:avLst/>
          </a:prstGeom>
          <a:noFill/>
          <a:ln>
            <a:noFill/>
          </a:ln>
        </p:spPr>
      </p:pic>
      <p:sp>
        <p:nvSpPr>
          <p:cNvPr id="81" name="Google Shape;81;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80">
                <a:latin typeface="Poppins"/>
                <a:ea typeface="Poppins"/>
                <a:cs typeface="Poppins"/>
                <a:sym typeface="Poppins"/>
              </a:rPr>
              <a:t>Waarom hebben we het nodig?</a:t>
            </a:r>
            <a:endParaRPr sz="3480">
              <a:latin typeface="Poppins"/>
              <a:ea typeface="Poppins"/>
              <a:cs typeface="Poppins"/>
              <a:sym typeface="Poppins"/>
            </a:endParaRPr>
          </a:p>
        </p:txBody>
      </p:sp>
      <p:sp>
        <p:nvSpPr>
          <p:cNvPr id="82" name="Google Shape;82;p4"/>
          <p:cNvSpPr txBox="1"/>
          <p:nvPr>
            <p:ph idx="1" type="body"/>
          </p:nvPr>
        </p:nvSpPr>
        <p:spPr>
          <a:xfrm>
            <a:off x="4187925" y="1225225"/>
            <a:ext cx="4644300" cy="3354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
                <a:latin typeface="Poppins"/>
                <a:ea typeface="Poppins"/>
                <a:cs typeface="Poppins"/>
                <a:sym typeface="Poppins"/>
              </a:rPr>
              <a:t>Hoewel de programmeur en de manager twee andere werknemers zijn, hebben ze een aantal elementen met elkaar gemeen:</a:t>
            </a:r>
            <a:endParaRPr>
              <a:latin typeface="Poppins"/>
              <a:ea typeface="Poppins"/>
              <a:cs typeface="Poppins"/>
              <a:sym typeface="Poppins"/>
            </a:endParaRPr>
          </a:p>
          <a:p>
            <a:pPr indent="-308610"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Naam</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Adres</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Telefoonnummer</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Ervaring</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115000"/>
              </a:lnSpc>
              <a:spcBef>
                <a:spcPts val="1200"/>
              </a:spcBef>
              <a:spcAft>
                <a:spcPts val="0"/>
              </a:spcAft>
              <a:buSzPct val="142857"/>
              <a:buNone/>
            </a:pPr>
            <a:r>
              <a:rPr lang="en">
                <a:latin typeface="Poppins"/>
                <a:ea typeface="Poppins"/>
                <a:cs typeface="Poppins"/>
                <a:sym typeface="Poppins"/>
              </a:rPr>
              <a:t>Sommige elementen zijn juist weer specifiek voor deze type werknemer zoals:</a:t>
            </a:r>
            <a:endParaRPr>
              <a:latin typeface="Poppins"/>
              <a:ea typeface="Poppins"/>
              <a:cs typeface="Poppins"/>
              <a:sym typeface="Poppins"/>
            </a:endParaRPr>
          </a:p>
          <a:p>
            <a:pPr indent="-308610"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Programmeertalen</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Schrijf code</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Team grootte</a:t>
            </a:r>
            <a:endParaRPr>
              <a:latin typeface="Poppins"/>
              <a:ea typeface="Poppins"/>
              <a:cs typeface="Poppins"/>
              <a:sym typeface="Poppins"/>
            </a:endParaRPr>
          </a:p>
          <a:p>
            <a:pPr indent="-308610"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Project status</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Overloading</a:t>
            </a:r>
            <a:endParaRPr sz="3480">
              <a:latin typeface="Poppins"/>
              <a:ea typeface="Poppins"/>
              <a:cs typeface="Poppins"/>
              <a:sym typeface="Poppins"/>
            </a:endParaRPr>
          </a:p>
        </p:txBody>
      </p:sp>
      <p:sp>
        <p:nvSpPr>
          <p:cNvPr id="334" name="Google Shape;334;p40"/>
          <p:cNvSpPr txBox="1"/>
          <p:nvPr/>
        </p:nvSpPr>
        <p:spPr>
          <a:xfrm>
            <a:off x="462850" y="1092075"/>
            <a:ext cx="4412100" cy="390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class</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College</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public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main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String</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args</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Appel</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a</a:t>
            </a:r>
            <a:r>
              <a:rPr b="0" i="0" lang="en" sz="950" u="none" cap="none" strike="noStrike">
                <a:solidFill>
                  <a:srgbClr val="D4D4D4"/>
                </a:solidFill>
                <a:highlight>
                  <a:srgbClr val="1E1E1E"/>
                </a:highlight>
                <a:latin typeface="Consolas"/>
                <a:ea typeface="Consolas"/>
                <a:cs typeface="Consolas"/>
                <a:sym typeface="Consolas"/>
              </a:rPr>
              <a:t> = </a:t>
            </a:r>
            <a:r>
              <a:rPr b="0" i="0" lang="en" sz="950" u="none" cap="none" strike="noStrike">
                <a:solidFill>
                  <a:srgbClr val="C586C0"/>
                </a:solidFill>
                <a:highlight>
                  <a:srgbClr val="1E1E1E"/>
                </a:highlight>
                <a:latin typeface="Consolas"/>
                <a:ea typeface="Consolas"/>
                <a:cs typeface="Consolas"/>
                <a:sym typeface="Consolas"/>
              </a:rPr>
              <a:t>new</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Appel</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Fruit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f</a:t>
            </a:r>
            <a:r>
              <a:rPr b="0" i="0" lang="en" sz="950" u="none" cap="none" strike="noStrike">
                <a:solidFill>
                  <a:srgbClr val="D4D4D4"/>
                </a:solidFill>
                <a:highlight>
                  <a:srgbClr val="1E1E1E"/>
                </a:highlight>
                <a:latin typeface="Consolas"/>
                <a:ea typeface="Consolas"/>
                <a:cs typeface="Consolas"/>
                <a:sym typeface="Consolas"/>
              </a:rPr>
              <a:t> = a;</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Object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o</a:t>
            </a:r>
            <a:r>
              <a:rPr b="0" i="0" lang="en" sz="950" u="none" cap="none" strike="noStrike">
                <a:solidFill>
                  <a:srgbClr val="D4D4D4"/>
                </a:solidFill>
                <a:highlight>
                  <a:srgbClr val="1E1E1E"/>
                </a:highlight>
                <a:latin typeface="Consolas"/>
                <a:ea typeface="Consolas"/>
                <a:cs typeface="Consolas"/>
                <a:sym typeface="Consolas"/>
              </a:rPr>
              <a:t> = f;</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(a);</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(f);</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(o);</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Object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o</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System</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9CDCFE"/>
                </a:solidFill>
                <a:highlight>
                  <a:srgbClr val="1E1E1E"/>
                </a:highlight>
                <a:latin typeface="Consolas"/>
                <a:ea typeface="Consolas"/>
                <a:cs typeface="Consolas"/>
                <a:sym typeface="Consolas"/>
              </a:rPr>
              <a:t>out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DCDCAA"/>
                </a:solidFill>
                <a:highlight>
                  <a:srgbClr val="1E1E1E"/>
                </a:highlight>
                <a:latin typeface="Consolas"/>
                <a:ea typeface="Consolas"/>
                <a:cs typeface="Consolas"/>
                <a:sym typeface="Consolas"/>
              </a:rPr>
              <a:t>println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CE9178"/>
                </a:solidFill>
                <a:highlight>
                  <a:srgbClr val="1E1E1E"/>
                </a:highlight>
                <a:latin typeface="Consolas"/>
                <a:ea typeface="Consolas"/>
                <a:cs typeface="Consolas"/>
                <a:sym typeface="Consolas"/>
              </a:rPr>
              <a:t>"Object!"</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Fruit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f</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System</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9CDCFE"/>
                </a:solidFill>
                <a:highlight>
                  <a:srgbClr val="1E1E1E"/>
                </a:highlight>
                <a:latin typeface="Consolas"/>
                <a:ea typeface="Consolas"/>
                <a:cs typeface="Consolas"/>
                <a:sym typeface="Consolas"/>
              </a:rPr>
              <a:t>out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DCDCAA"/>
                </a:solidFill>
                <a:highlight>
                  <a:srgbClr val="1E1E1E"/>
                </a:highlight>
                <a:latin typeface="Consolas"/>
                <a:ea typeface="Consolas"/>
                <a:cs typeface="Consolas"/>
                <a:sym typeface="Consolas"/>
              </a:rPr>
              <a:t>println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CE9178"/>
                </a:solidFill>
                <a:highlight>
                  <a:srgbClr val="1E1E1E"/>
                </a:highlight>
                <a:latin typeface="Consolas"/>
                <a:ea typeface="Consolas"/>
                <a:cs typeface="Consolas"/>
                <a:sym typeface="Consolas"/>
              </a:rPr>
              <a:t>"Fruit!"</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569CD6"/>
                </a:solidFill>
                <a:highlight>
                  <a:srgbClr val="1E1E1E"/>
                </a:highlight>
                <a:latin typeface="Consolas"/>
                <a:ea typeface="Consolas"/>
                <a:cs typeface="Consolas"/>
                <a:sym typeface="Consolas"/>
              </a:rPr>
              <a:t>static</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void</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DCDCAA"/>
                </a:solidFill>
                <a:highlight>
                  <a:srgbClr val="1E1E1E"/>
                </a:highlight>
                <a:latin typeface="Consolas"/>
                <a:ea typeface="Consolas"/>
                <a:cs typeface="Consolas"/>
                <a:sym typeface="Consolas"/>
              </a:rPr>
              <a:t>test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4EC9B0"/>
                </a:solidFill>
                <a:highlight>
                  <a:srgbClr val="1E1E1E"/>
                </a:highlight>
                <a:latin typeface="Consolas"/>
                <a:ea typeface="Consolas"/>
                <a:cs typeface="Consolas"/>
                <a:sym typeface="Consolas"/>
              </a:rPr>
              <a:t>Appel</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a</a:t>
            </a: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System</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9CDCFE"/>
                </a:solidFill>
                <a:highlight>
                  <a:srgbClr val="1E1E1E"/>
                </a:highlight>
                <a:latin typeface="Consolas"/>
                <a:ea typeface="Consolas"/>
                <a:cs typeface="Consolas"/>
                <a:sym typeface="Consolas"/>
              </a:rPr>
              <a:t>out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DCDCAA"/>
                </a:solidFill>
                <a:highlight>
                  <a:srgbClr val="1E1E1E"/>
                </a:highlight>
                <a:latin typeface="Consolas"/>
                <a:ea typeface="Consolas"/>
                <a:cs typeface="Consolas"/>
                <a:sym typeface="Consolas"/>
              </a:rPr>
              <a:t>println</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CE9178"/>
                </a:solidFill>
                <a:highlight>
                  <a:srgbClr val="1E1E1E"/>
                </a:highlight>
                <a:latin typeface="Consolas"/>
                <a:ea typeface="Consolas"/>
                <a:cs typeface="Consolas"/>
                <a:sym typeface="Consolas"/>
              </a:rPr>
              <a:t>"Appel!"</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    }</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335" name="Google Shape;335;p40"/>
          <p:cNvSpPr txBox="1"/>
          <p:nvPr/>
        </p:nvSpPr>
        <p:spPr>
          <a:xfrm>
            <a:off x="5060625" y="1092075"/>
            <a:ext cx="367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Wat zal de code hiernaast printen?</a:t>
            </a:r>
            <a:endParaRPr b="0" i="0" sz="1400" u="none" cap="none" strike="noStrike">
              <a:solidFill>
                <a:srgbClr val="000000"/>
              </a:solidFill>
              <a:latin typeface="Poppins"/>
              <a:ea typeface="Poppins"/>
              <a:cs typeface="Poppins"/>
              <a:sym typeface="Poppins"/>
            </a:endParaRPr>
          </a:p>
        </p:txBody>
      </p:sp>
      <p:sp>
        <p:nvSpPr>
          <p:cNvPr id="336" name="Google Shape;336;p40"/>
          <p:cNvSpPr txBox="1"/>
          <p:nvPr/>
        </p:nvSpPr>
        <p:spPr>
          <a:xfrm>
            <a:off x="5060625" y="1549275"/>
            <a:ext cx="3675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oppins"/>
                <a:ea typeface="Poppins"/>
                <a:cs typeface="Poppins"/>
                <a:sym typeface="Poppins"/>
              </a:rPr>
              <a:t>De code print:</a:t>
            </a:r>
            <a:endParaRPr b="1"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Appel!</a:t>
            </a:r>
            <a:br>
              <a:rPr b="0" i="0" lang="en" sz="1400" u="none" cap="none" strike="noStrike">
                <a:solidFill>
                  <a:srgbClr val="000000"/>
                </a:solidFill>
                <a:latin typeface="Poppins"/>
                <a:ea typeface="Poppins"/>
                <a:cs typeface="Poppins"/>
                <a:sym typeface="Poppins"/>
              </a:rPr>
            </a:br>
            <a:r>
              <a:rPr b="0" i="0" lang="en" sz="1400" u="none" cap="none" strike="noStrike">
                <a:solidFill>
                  <a:srgbClr val="000000"/>
                </a:solidFill>
                <a:latin typeface="Poppins"/>
                <a:ea typeface="Poppins"/>
                <a:cs typeface="Poppins"/>
                <a:sym typeface="Poppins"/>
              </a:rPr>
              <a:t>Fruit!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Object!</a:t>
            </a:r>
            <a:endParaRPr b="0" i="0" sz="1400" u="none" cap="none" strike="noStrike">
              <a:solidFill>
                <a:srgbClr val="000000"/>
              </a:solidFill>
              <a:latin typeface="Poppins"/>
              <a:ea typeface="Poppins"/>
              <a:cs typeface="Poppins"/>
              <a:sym typeface="Poppins"/>
            </a:endParaRPr>
          </a:p>
        </p:txBody>
      </p:sp>
      <p:sp>
        <p:nvSpPr>
          <p:cNvPr id="337" name="Google Shape;337;p40"/>
          <p:cNvSpPr txBox="1"/>
          <p:nvPr/>
        </p:nvSpPr>
        <p:spPr>
          <a:xfrm>
            <a:off x="5092925" y="3732975"/>
            <a:ext cx="3675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Poppins"/>
                <a:ea typeface="Poppins"/>
                <a:cs typeface="Poppins"/>
                <a:sym typeface="Poppins"/>
              </a:rPr>
              <a:t>In dit geval zal Java de methode aanroepen welke het beste past bij de referentie, niet het daadwerkelijke type van het geïnstantieerde object.</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Super</a:t>
            </a:r>
            <a:endParaRPr sz="3480">
              <a:latin typeface="Poppins"/>
              <a:ea typeface="Poppins"/>
              <a:cs typeface="Poppins"/>
              <a:sym typeface="Poppins"/>
            </a:endParaRPr>
          </a:p>
        </p:txBody>
      </p:sp>
      <p:sp>
        <p:nvSpPr>
          <p:cNvPr id="343" name="Google Shape;343;p4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De </a:t>
            </a:r>
            <a:r>
              <a:rPr b="1" lang="en">
                <a:latin typeface="Poppins"/>
                <a:ea typeface="Poppins"/>
                <a:cs typeface="Poppins"/>
                <a:sym typeface="Poppins"/>
              </a:rPr>
              <a:t>super</a:t>
            </a:r>
            <a:r>
              <a:rPr lang="en">
                <a:latin typeface="Poppins"/>
                <a:ea typeface="Poppins"/>
                <a:cs typeface="Poppins"/>
                <a:sym typeface="Poppins"/>
              </a:rPr>
              <a:t>-methode kunnen we dus gebruiken om in een constructor de constructor van de superklasse aan te roepen.</a:t>
            </a:r>
            <a:endParaRPr>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lang="en">
                <a:latin typeface="Poppins"/>
                <a:ea typeface="Poppins"/>
                <a:cs typeface="Poppins"/>
                <a:sym typeface="Poppins"/>
              </a:rPr>
              <a:t>Daarnaast kunnen we </a:t>
            </a:r>
            <a:r>
              <a:rPr b="1" lang="en">
                <a:latin typeface="Poppins"/>
                <a:ea typeface="Poppins"/>
                <a:cs typeface="Poppins"/>
                <a:sym typeface="Poppins"/>
              </a:rPr>
              <a:t>super </a:t>
            </a:r>
            <a:r>
              <a:rPr lang="en">
                <a:latin typeface="Poppins"/>
                <a:ea typeface="Poppins"/>
                <a:cs typeface="Poppins"/>
                <a:sym typeface="Poppins"/>
              </a:rPr>
              <a:t>ook gebruiken om bij verborgen instantiatievariabelen te komen en overriden methoden.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10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1000"/>
                                        <p:tgtEl>
                                          <p:spTgt spid="3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Super (I)</a:t>
            </a:r>
            <a:endParaRPr sz="3480">
              <a:latin typeface="Poppins"/>
              <a:ea typeface="Poppins"/>
              <a:cs typeface="Poppins"/>
              <a:sym typeface="Poppins"/>
            </a:endParaRPr>
          </a:p>
        </p:txBody>
      </p:sp>
      <p:sp>
        <p:nvSpPr>
          <p:cNvPr id="349" name="Google Shape;349;p4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Even ophalen, wat was de uitvoer van de onderstaande code?</a:t>
            </a:r>
            <a:endParaRPr>
              <a:latin typeface="Poppins"/>
              <a:ea typeface="Poppins"/>
              <a:cs typeface="Poppins"/>
              <a:sym typeface="Poppins"/>
            </a:endParaRPr>
          </a:p>
        </p:txBody>
      </p:sp>
      <p:sp>
        <p:nvSpPr>
          <p:cNvPr id="350" name="Google Shape;350;p42"/>
          <p:cNvSpPr txBox="1"/>
          <p:nvPr/>
        </p:nvSpPr>
        <p:spPr>
          <a:xfrm>
            <a:off x="414400" y="1696625"/>
            <a:ext cx="34275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Super (I)</a:t>
            </a:r>
            <a:endParaRPr sz="3480">
              <a:latin typeface="Poppins"/>
              <a:ea typeface="Poppins"/>
              <a:cs typeface="Poppins"/>
              <a:sym typeface="Poppins"/>
            </a:endParaRPr>
          </a:p>
        </p:txBody>
      </p:sp>
      <p:sp>
        <p:nvSpPr>
          <p:cNvPr id="356" name="Google Shape;356;p4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En nu?</a:t>
            </a:r>
            <a:endParaRPr>
              <a:latin typeface="Poppins"/>
              <a:ea typeface="Poppins"/>
              <a:cs typeface="Poppins"/>
              <a:sym typeface="Poppins"/>
            </a:endParaRPr>
          </a:p>
        </p:txBody>
      </p:sp>
      <p:sp>
        <p:nvSpPr>
          <p:cNvPr id="357" name="Google Shape;357;p43"/>
          <p:cNvSpPr txBox="1"/>
          <p:nvPr/>
        </p:nvSpPr>
        <p:spPr>
          <a:xfrm>
            <a:off x="414400" y="1696625"/>
            <a:ext cx="44463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b;</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569CD6"/>
              </a:solidFill>
              <a:highlight>
                <a:srgbClr val="1E1E1E"/>
              </a:highlight>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Verborgen variabelen benaderen met super</a:t>
            </a:r>
            <a:endParaRPr sz="2880">
              <a:latin typeface="Poppins"/>
              <a:ea typeface="Poppins"/>
              <a:cs typeface="Poppins"/>
              <a:sym typeface="Poppins"/>
            </a:endParaRPr>
          </a:p>
        </p:txBody>
      </p:sp>
      <p:sp>
        <p:nvSpPr>
          <p:cNvPr id="363" name="Google Shape;363;p4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364" name="Google Shape;364;p44"/>
          <p:cNvSpPr txBox="1"/>
          <p:nvPr/>
        </p:nvSpPr>
        <p:spPr>
          <a:xfrm>
            <a:off x="414400" y="1696625"/>
            <a:ext cx="44463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super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Output: 7</a:t>
            </a:r>
            <a:endParaRPr b="0" i="0" sz="1050" u="none" cap="none" strike="noStrike">
              <a:solidFill>
                <a:srgbClr val="569CD6"/>
              </a:solidFill>
              <a:highlight>
                <a:srgbClr val="1E1E1E"/>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Interfaces</a:t>
            </a:r>
            <a:endParaRPr sz="3480">
              <a:latin typeface="Poppins"/>
              <a:ea typeface="Poppins"/>
              <a:cs typeface="Poppins"/>
              <a:sym typeface="Poppins"/>
            </a:endParaRPr>
          </a:p>
        </p:txBody>
      </p:sp>
      <p:sp>
        <p:nvSpPr>
          <p:cNvPr id="370" name="Google Shape;370;p4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Voor modulaire software is het vaak fijn bepaalde garanties over een object te hebben. Bijvoorbeeld: “Object A heeft een click-methode die aangeroepen kan worden zodra iemand klikt op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garantie dat een gegeven object of klasse bepaalde methoden en constanten bevat, kan in veel programmeertalen worden gegeven met behulp van een </a:t>
            </a:r>
            <a:r>
              <a:rPr b="1" lang="en">
                <a:latin typeface="Poppins"/>
                <a:ea typeface="Poppins"/>
                <a:cs typeface="Poppins"/>
                <a:sym typeface="Poppins"/>
              </a:rPr>
              <a:t>interface</a:t>
            </a: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interface is een soort van </a:t>
            </a:r>
            <a:r>
              <a:rPr b="1" lang="en">
                <a:latin typeface="Poppins"/>
                <a:ea typeface="Poppins"/>
                <a:cs typeface="Poppins"/>
                <a:sym typeface="Poppins"/>
              </a:rPr>
              <a:t>contract </a:t>
            </a:r>
            <a:r>
              <a:rPr lang="en">
                <a:latin typeface="Poppins"/>
                <a:ea typeface="Poppins"/>
                <a:cs typeface="Poppins"/>
                <a:sym typeface="Poppins"/>
              </a:rPr>
              <a:t>waar een klasse zich aan moet houden en bevat een lijst van methoden en constanten die een klasse </a:t>
            </a:r>
            <a:r>
              <a:rPr b="1" lang="en">
                <a:latin typeface="Poppins"/>
                <a:ea typeface="Poppins"/>
                <a:cs typeface="Poppins"/>
                <a:sym typeface="Poppins"/>
              </a:rPr>
              <a:t>moet </a:t>
            </a:r>
            <a:r>
              <a:rPr lang="en">
                <a:latin typeface="Poppins"/>
                <a:ea typeface="Poppins"/>
                <a:cs typeface="Poppins"/>
                <a:sym typeface="Poppins"/>
              </a:rPr>
              <a:t>implementeren.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Effect filter="fade" transition="in">
                                      <p:cBhvr>
                                        <p:cTn dur="1000"/>
                                        <p:tgtEl>
                                          <p:spTgt spid="3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Interfaces</a:t>
            </a:r>
            <a:endParaRPr sz="3480">
              <a:latin typeface="Poppins"/>
              <a:ea typeface="Poppins"/>
              <a:cs typeface="Poppins"/>
              <a:sym typeface="Poppins"/>
            </a:endParaRPr>
          </a:p>
        </p:txBody>
      </p:sp>
      <p:sp>
        <p:nvSpPr>
          <p:cNvPr id="376" name="Google Shape;376;p4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Alle methodes van een interface zijn altijd (impliciet) </a:t>
            </a:r>
            <a:r>
              <a:rPr b="1" lang="en">
                <a:latin typeface="Poppins"/>
                <a:ea typeface="Poppins"/>
                <a:cs typeface="Poppins"/>
                <a:sym typeface="Poppins"/>
              </a:rPr>
              <a:t>public</a:t>
            </a:r>
            <a:r>
              <a:rPr lang="en">
                <a:latin typeface="Poppins"/>
                <a:ea typeface="Poppins"/>
                <a:cs typeface="Poppins"/>
                <a:sym typeface="Poppins"/>
              </a:rPr>
              <a:t>. Hiernaast zijn variabelen in een interface altijd (impliciet) </a:t>
            </a:r>
            <a:r>
              <a:rPr b="1" lang="en">
                <a:latin typeface="Poppins"/>
                <a:ea typeface="Poppins"/>
                <a:cs typeface="Poppins"/>
                <a:sym typeface="Poppins"/>
              </a:rPr>
              <a:t>public, static </a:t>
            </a:r>
            <a:r>
              <a:rPr lang="en">
                <a:latin typeface="Poppins"/>
                <a:ea typeface="Poppins"/>
                <a:cs typeface="Poppins"/>
                <a:sym typeface="Poppins"/>
              </a:rPr>
              <a:t>en </a:t>
            </a:r>
            <a:r>
              <a:rPr b="1" lang="en">
                <a:latin typeface="Poppins"/>
                <a:ea typeface="Poppins"/>
                <a:cs typeface="Poppins"/>
                <a:sym typeface="Poppins"/>
              </a:rPr>
              <a:t>final</a:t>
            </a:r>
            <a:r>
              <a:rPr lang="en">
                <a:latin typeface="Poppins"/>
                <a:ea typeface="Poppins"/>
                <a:cs typeface="Poppins"/>
                <a:sym typeface="Poppins"/>
              </a:rPr>
              <a:t> (Hoe noemen we zulke variabelen ook al weer?)</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 code produceert een foutmelding wanneer je bijvoorbeeld een private variabele in een interface zet.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In de onderstaande code zie je hoe Java onder water de code aanpast:</a:t>
            </a:r>
            <a:endParaRPr>
              <a:latin typeface="Poppins"/>
              <a:ea typeface="Poppins"/>
              <a:cs typeface="Poppins"/>
              <a:sym typeface="Poppins"/>
            </a:endParaRPr>
          </a:p>
        </p:txBody>
      </p:sp>
      <p:sp>
        <p:nvSpPr>
          <p:cNvPr id="377" name="Google Shape;377;p46"/>
          <p:cNvSpPr txBox="1"/>
          <p:nvPr/>
        </p:nvSpPr>
        <p:spPr>
          <a:xfrm>
            <a:off x="409525" y="3622375"/>
            <a:ext cx="300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Hardloper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snelheid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afstand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70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78" name="Google Shape;378;p46"/>
          <p:cNvSpPr txBox="1"/>
          <p:nvPr/>
        </p:nvSpPr>
        <p:spPr>
          <a:xfrm>
            <a:off x="3676025" y="3622375"/>
            <a:ext cx="3720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Hardloper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abstract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snelheid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final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afstand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70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Interfaces</a:t>
            </a:r>
            <a:endParaRPr sz="3480">
              <a:latin typeface="Poppins"/>
              <a:ea typeface="Poppins"/>
              <a:cs typeface="Poppins"/>
              <a:sym typeface="Poppins"/>
            </a:endParaRPr>
          </a:p>
        </p:txBody>
      </p:sp>
      <p:sp>
        <p:nvSpPr>
          <p:cNvPr id="384" name="Google Shape;384;p4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ander voorbeeld is de onderstaande </a:t>
            </a:r>
            <a:r>
              <a:rPr lang="en">
                <a:latin typeface="Consolas"/>
                <a:ea typeface="Consolas"/>
                <a:cs typeface="Consolas"/>
                <a:sym typeface="Consolas"/>
              </a:rPr>
              <a:t>HondInterface</a:t>
            </a:r>
            <a:endParaRPr>
              <a:latin typeface="Consolas"/>
              <a:ea typeface="Consolas"/>
              <a:cs typeface="Consolas"/>
              <a:sym typeface="Consolas"/>
            </a:endParaRPr>
          </a:p>
          <a:p>
            <a:pPr indent="0" lvl="0" marL="0" rtl="0" algn="l">
              <a:lnSpc>
                <a:spcPct val="115000"/>
              </a:lnSpc>
              <a:spcBef>
                <a:spcPts val="1200"/>
              </a:spcBef>
              <a:spcAft>
                <a:spcPts val="0"/>
              </a:spcAft>
              <a:buSzPts val="18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800"/>
              <a:buNone/>
            </a:pPr>
            <a:br>
              <a:rPr lang="en">
                <a:latin typeface="Consolas"/>
                <a:ea typeface="Consolas"/>
                <a:cs typeface="Consolas"/>
                <a:sym typeface="Consolas"/>
              </a:rPr>
            </a:br>
            <a:r>
              <a:rPr lang="en">
                <a:latin typeface="Poppins"/>
                <a:ea typeface="Poppins"/>
                <a:cs typeface="Poppins"/>
                <a:sym typeface="Poppins"/>
              </a:rPr>
              <a:t>Een klasse kan vervolgens zeggen zich aan deze interface (afspraak) te houden middels het </a:t>
            </a:r>
            <a:r>
              <a:rPr b="1" lang="en">
                <a:latin typeface="Poppins"/>
                <a:ea typeface="Poppins"/>
                <a:cs typeface="Poppins"/>
                <a:sym typeface="Poppins"/>
              </a:rPr>
              <a:t>inplements</a:t>
            </a:r>
            <a:r>
              <a:rPr lang="en">
                <a:latin typeface="Poppins"/>
                <a:ea typeface="Poppins"/>
                <a:cs typeface="Poppins"/>
                <a:sym typeface="Poppins"/>
              </a:rPr>
              <a:t> keyword:</a:t>
            </a:r>
            <a:endParaRPr>
              <a:latin typeface="Poppins"/>
              <a:ea typeface="Poppins"/>
              <a:cs typeface="Poppins"/>
              <a:sym typeface="Poppins"/>
            </a:endParaRPr>
          </a:p>
        </p:txBody>
      </p:sp>
      <p:sp>
        <p:nvSpPr>
          <p:cNvPr id="385" name="Google Shape;385;p47"/>
          <p:cNvSpPr txBox="1"/>
          <p:nvPr/>
        </p:nvSpPr>
        <p:spPr>
          <a:xfrm>
            <a:off x="419275" y="1628375"/>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blaf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geluid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386" name="Google Shape;386;p47"/>
          <p:cNvSpPr txBox="1"/>
          <p:nvPr/>
        </p:nvSpPr>
        <p:spPr>
          <a:xfrm>
            <a:off x="419275" y="3251875"/>
            <a:ext cx="30000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implements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blaf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geluid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(geluid);</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Standaard modifiers van een interface</a:t>
            </a:r>
            <a:endParaRPr sz="3080">
              <a:latin typeface="Poppins"/>
              <a:ea typeface="Poppins"/>
              <a:cs typeface="Poppins"/>
              <a:sym typeface="Poppins"/>
            </a:endParaRPr>
          </a:p>
        </p:txBody>
      </p:sp>
      <p:sp>
        <p:nvSpPr>
          <p:cNvPr id="392" name="Google Shape;392;p4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latin typeface="Poppins"/>
                <a:ea typeface="Poppins"/>
                <a:cs typeface="Poppins"/>
                <a:sym typeface="Poppins"/>
              </a:rPr>
              <a:t>De onderstaande code geeft een compileerfout: waarom?</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0"/>
              </a:spcAft>
              <a:buSzPct val="117647"/>
              <a:buNone/>
            </a:pPr>
            <a:r>
              <a:t/>
            </a:r>
            <a:endParaRPr>
              <a:latin typeface="Poppins"/>
              <a:ea typeface="Poppins"/>
              <a:cs typeface="Poppins"/>
              <a:sym typeface="Poppins"/>
            </a:endParaRPr>
          </a:p>
          <a:p>
            <a:pPr indent="0" lvl="0" marL="0" rtl="0" algn="l">
              <a:lnSpc>
                <a:spcPct val="115000"/>
              </a:lnSpc>
              <a:spcBef>
                <a:spcPts val="1200"/>
              </a:spcBef>
              <a:spcAft>
                <a:spcPts val="1200"/>
              </a:spcAft>
              <a:buSzPct val="117647"/>
              <a:buNone/>
            </a:pPr>
            <a:br>
              <a:rPr lang="en">
                <a:latin typeface="Poppins"/>
                <a:ea typeface="Poppins"/>
                <a:cs typeface="Poppins"/>
                <a:sym typeface="Poppins"/>
              </a:rPr>
            </a:br>
            <a:r>
              <a:rPr lang="en">
                <a:latin typeface="Poppins"/>
                <a:ea typeface="Poppins"/>
                <a:cs typeface="Poppins"/>
                <a:sym typeface="Poppins"/>
              </a:rPr>
              <a:t>Omdat de implementatie van </a:t>
            </a:r>
            <a:r>
              <a:rPr b="1" lang="en">
                <a:latin typeface="Poppins"/>
                <a:ea typeface="Poppins"/>
                <a:cs typeface="Poppins"/>
                <a:sym typeface="Poppins"/>
              </a:rPr>
              <a:t>blaf</a:t>
            </a:r>
            <a:r>
              <a:rPr lang="en">
                <a:latin typeface="Poppins"/>
                <a:ea typeface="Poppins"/>
                <a:cs typeface="Poppins"/>
                <a:sym typeface="Poppins"/>
              </a:rPr>
              <a:t> niet public is, maar wel (impliciet) in de interface</a:t>
            </a:r>
            <a:endParaRPr>
              <a:latin typeface="Poppins"/>
              <a:ea typeface="Poppins"/>
              <a:cs typeface="Poppins"/>
              <a:sym typeface="Poppins"/>
            </a:endParaRPr>
          </a:p>
        </p:txBody>
      </p:sp>
      <p:sp>
        <p:nvSpPr>
          <p:cNvPr id="393" name="Google Shape;393;p48"/>
          <p:cNvSpPr txBox="1"/>
          <p:nvPr/>
        </p:nvSpPr>
        <p:spPr>
          <a:xfrm>
            <a:off x="429050" y="1638125"/>
            <a:ext cx="30000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blaf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geluid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implements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blaf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geluid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(geluid);</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10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10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1000"/>
                                        <p:tgtEl>
                                          <p:spTgt spid="3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Effect filter="fade" transition="in">
                                      <p:cBhvr>
                                        <p:cTn dur="1000"/>
                                        <p:tgtEl>
                                          <p:spTgt spid="3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animEffect filter="fade" transition="in">
                                      <p:cBhvr>
                                        <p:cTn dur="1000"/>
                                        <p:tgtEl>
                                          <p:spTgt spid="3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animEffect filter="fade" transition="in">
                                      <p:cBhvr>
                                        <p:cTn dur="1000"/>
                                        <p:tgtEl>
                                          <p:spTgt spid="3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animEffect filter="fade" transition="in">
                                      <p:cBhvr>
                                        <p:cTn dur="1000"/>
                                        <p:tgtEl>
                                          <p:spTgt spid="3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7" st="7"/>
                                            </p:txEl>
                                          </p:spTgt>
                                        </p:tgtEl>
                                        <p:attrNameLst>
                                          <p:attrName>style.visibility</p:attrName>
                                        </p:attrNameLst>
                                      </p:cBhvr>
                                      <p:to>
                                        <p:strVal val="visible"/>
                                      </p:to>
                                    </p:set>
                                    <p:animEffect filter="fade" transition="in">
                                      <p:cBhvr>
                                        <p:cTn dur="1000"/>
                                        <p:tgtEl>
                                          <p:spTgt spid="39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311700" y="4719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Het nalaten een methode te implementeren</a:t>
            </a:r>
            <a:endParaRPr sz="3480">
              <a:latin typeface="Poppins"/>
              <a:ea typeface="Poppins"/>
              <a:cs typeface="Poppins"/>
              <a:sym typeface="Poppins"/>
            </a:endParaRPr>
          </a:p>
        </p:txBody>
      </p:sp>
      <p:sp>
        <p:nvSpPr>
          <p:cNvPr id="399" name="Google Shape;399;p4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Als je niet alle methoden van een interface implementeert geeft de compiler een foutmelding:</a:t>
            </a:r>
            <a:endParaRPr>
              <a:latin typeface="Poppins"/>
              <a:ea typeface="Poppins"/>
              <a:cs typeface="Poppins"/>
              <a:sym typeface="Poppins"/>
            </a:endParaRPr>
          </a:p>
        </p:txBody>
      </p:sp>
      <p:sp>
        <p:nvSpPr>
          <p:cNvPr id="400" name="Google Shape;400;p49"/>
          <p:cNvSpPr txBox="1"/>
          <p:nvPr>
            <p:ph idx="1" type="body"/>
          </p:nvPr>
        </p:nvSpPr>
        <p:spPr>
          <a:xfrm>
            <a:off x="427950" y="2062275"/>
            <a:ext cx="76311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error: Hond is not abstracted and does not override abstracted method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blaf(String) in HondInterface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class Hond implements HonderInterface {</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1 error</a:t>
            </a:r>
            <a:endParaRPr sz="1300">
              <a:solidFill>
                <a:schemeClr val="lt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80">
                <a:latin typeface="Poppins"/>
                <a:ea typeface="Poppins"/>
                <a:cs typeface="Poppins"/>
                <a:sym typeface="Poppins"/>
              </a:rPr>
              <a:t>Waarom hebben we het nodig?</a:t>
            </a:r>
            <a:endParaRPr sz="3480">
              <a:latin typeface="Poppins"/>
              <a:ea typeface="Poppins"/>
              <a:cs typeface="Poppins"/>
              <a:sym typeface="Poppins"/>
            </a:endParaRPr>
          </a:p>
        </p:txBody>
      </p:sp>
      <p:sp>
        <p:nvSpPr>
          <p:cNvPr id="88" name="Google Shape;88;p5"/>
          <p:cNvSpPr txBox="1"/>
          <p:nvPr>
            <p:ph idx="1" type="body"/>
          </p:nvPr>
        </p:nvSpPr>
        <p:spPr>
          <a:xfrm>
            <a:off x="4187925" y="1225225"/>
            <a:ext cx="4644300" cy="3354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latin typeface="Poppins"/>
                <a:ea typeface="Poppins"/>
                <a:cs typeface="Poppins"/>
                <a:sym typeface="Poppins"/>
              </a:rPr>
              <a:t>We kunnen daarom een generiek object maken die deze algemene informatie verzameld. Dit kan het object ‘werknemer’ zijn. Vervolgens kan een ‘programmeur’ of een ‘manager’ elementen uit dit object erven.</a:t>
            </a:r>
            <a:endParaRPr>
              <a:latin typeface="Poppins"/>
              <a:ea typeface="Poppins"/>
              <a:cs typeface="Poppins"/>
              <a:sym typeface="Poppins"/>
            </a:endParaRPr>
          </a:p>
          <a:p>
            <a:pPr indent="0" lvl="0" marL="0" rtl="0" algn="l">
              <a:lnSpc>
                <a:spcPct val="115000"/>
              </a:lnSpc>
              <a:spcBef>
                <a:spcPts val="1200"/>
              </a:spcBef>
              <a:spcAft>
                <a:spcPts val="0"/>
              </a:spcAft>
              <a:buSzPct val="108108"/>
              <a:buNone/>
            </a:pPr>
            <a:r>
              <a:t/>
            </a:r>
            <a:endParaRPr>
              <a:latin typeface="Poppins"/>
              <a:ea typeface="Poppins"/>
              <a:cs typeface="Poppins"/>
              <a:sym typeface="Poppins"/>
            </a:endParaRPr>
          </a:p>
          <a:p>
            <a:pPr indent="0" lvl="0" marL="0" rtl="0" algn="l">
              <a:lnSpc>
                <a:spcPct val="115000"/>
              </a:lnSpc>
              <a:spcBef>
                <a:spcPts val="1200"/>
              </a:spcBef>
              <a:spcAft>
                <a:spcPts val="1200"/>
              </a:spcAft>
              <a:buSzPct val="108108"/>
              <a:buNone/>
            </a:pPr>
            <a:r>
              <a:rPr b="1" lang="en">
                <a:latin typeface="Poppins"/>
                <a:ea typeface="Poppins"/>
                <a:cs typeface="Poppins"/>
                <a:sym typeface="Poppins"/>
              </a:rPr>
              <a:t>Hoe zou de code hier van uit zien denk je? </a:t>
            </a:r>
            <a:r>
              <a:rPr lang="en">
                <a:latin typeface="Poppins"/>
                <a:ea typeface="Poppins"/>
                <a:cs typeface="Poppins"/>
                <a:sym typeface="Poppins"/>
              </a:rPr>
              <a:t>(reminder: Werknemer, Programmeur en Manager zijn allemaal klasses)</a:t>
            </a:r>
            <a:endParaRPr>
              <a:latin typeface="Poppins"/>
              <a:ea typeface="Poppins"/>
              <a:cs typeface="Poppins"/>
              <a:sym typeface="Poppins"/>
            </a:endParaRPr>
          </a:p>
        </p:txBody>
      </p:sp>
      <p:pic>
        <p:nvPicPr>
          <p:cNvPr id="89" name="Google Shape;89;p5"/>
          <p:cNvPicPr preferRelativeResize="0"/>
          <p:nvPr/>
        </p:nvPicPr>
        <p:blipFill rotWithShape="1">
          <a:blip r:embed="rId3">
            <a:alphaModFix/>
          </a:blip>
          <a:srcRect b="0" l="0" r="0" t="0"/>
          <a:stretch/>
        </p:blipFill>
        <p:spPr>
          <a:xfrm>
            <a:off x="152400" y="1299625"/>
            <a:ext cx="3883125" cy="28226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Constanten</a:t>
            </a:r>
            <a:endParaRPr sz="3480">
              <a:latin typeface="Poppins"/>
              <a:ea typeface="Poppins"/>
              <a:cs typeface="Poppins"/>
              <a:sym typeface="Poppins"/>
            </a:endParaRPr>
          </a:p>
        </p:txBody>
      </p:sp>
      <p:sp>
        <p:nvSpPr>
          <p:cNvPr id="406" name="Google Shape;406;p5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Verder kan een interface ook constanten bevatten:</a:t>
            </a:r>
            <a:endParaRPr>
              <a:latin typeface="Poppins"/>
              <a:ea typeface="Poppins"/>
              <a:cs typeface="Poppins"/>
              <a:sym typeface="Poppins"/>
            </a:endParaRPr>
          </a:p>
        </p:txBody>
      </p:sp>
      <p:sp>
        <p:nvSpPr>
          <p:cNvPr id="407" name="Google Shape;407;p50"/>
          <p:cNvSpPr txBox="1"/>
          <p:nvPr/>
        </p:nvSpPr>
        <p:spPr>
          <a:xfrm>
            <a:off x="424175" y="1682000"/>
            <a:ext cx="64452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KostGeldInterface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BTW_PERCENTAGE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getPrijsInclusiefBtw</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LegoKasteel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implements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KostGeldInterface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prijsExclusiefBtw</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getPrijsInclusiefBtw</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prijsExclusiefBtw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 BTW_PERCENTAGE / </a:t>
            </a:r>
            <a:r>
              <a:rPr b="0" i="0" lang="en" sz="1050" u="none" cap="none" strike="noStrike">
                <a:solidFill>
                  <a:srgbClr val="B5CEA8"/>
                </a:solidFill>
                <a:highlight>
                  <a:srgbClr val="1E1E1E"/>
                </a:highlight>
                <a:latin typeface="Consolas"/>
                <a:ea typeface="Consolas"/>
                <a:cs typeface="Consolas"/>
                <a:sym typeface="Consolas"/>
              </a:rPr>
              <a:t>100.0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Abstracte klassen</a:t>
            </a:r>
            <a:endParaRPr sz="3480">
              <a:latin typeface="Poppins"/>
              <a:ea typeface="Poppins"/>
              <a:cs typeface="Poppins"/>
              <a:sym typeface="Poppins"/>
            </a:endParaRPr>
          </a:p>
        </p:txBody>
      </p:sp>
      <p:sp>
        <p:nvSpPr>
          <p:cNvPr id="413" name="Google Shape;413;p5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Tot nu toe hebben we twee principes behandeld:</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Overerving: een klasse erft alle methoden en variabelen van een andere klasse</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Interfaces: Een contract dat definieert welke methode een klasse moet bevatten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Een interface is </a:t>
            </a:r>
            <a:r>
              <a:rPr b="1" lang="en">
                <a:latin typeface="Poppins"/>
                <a:ea typeface="Poppins"/>
                <a:cs typeface="Poppins"/>
                <a:sym typeface="Poppins"/>
              </a:rPr>
              <a:t>niet </a:t>
            </a:r>
            <a:r>
              <a:rPr lang="en">
                <a:latin typeface="Poppins"/>
                <a:ea typeface="Poppins"/>
                <a:cs typeface="Poppins"/>
                <a:sym typeface="Poppins"/>
              </a:rPr>
              <a:t>direct instantieerbaar en kan ook </a:t>
            </a:r>
            <a:r>
              <a:rPr b="1" lang="en">
                <a:latin typeface="Poppins"/>
                <a:ea typeface="Poppins"/>
                <a:cs typeface="Poppins"/>
                <a:sym typeface="Poppins"/>
              </a:rPr>
              <a:t>geen </a:t>
            </a:r>
            <a:r>
              <a:rPr lang="en">
                <a:latin typeface="Poppins"/>
                <a:ea typeface="Poppins"/>
                <a:cs typeface="Poppins"/>
                <a:sym typeface="Poppins"/>
              </a:rPr>
              <a:t>implementaties bevatten van methoden.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Daarom is er een tussenweg: Een </a:t>
            </a:r>
            <a:r>
              <a:rPr b="1" lang="en">
                <a:latin typeface="Poppins"/>
                <a:ea typeface="Poppins"/>
                <a:cs typeface="Poppins"/>
                <a:sym typeface="Poppins"/>
              </a:rPr>
              <a:t>abstracte klasse</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000"/>
                                        <p:tgtEl>
                                          <p:spTgt spid="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1000"/>
                                        <p:tgtEl>
                                          <p:spTgt spid="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1000"/>
                                        <p:tgtEl>
                                          <p:spTgt spid="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1000"/>
                                        <p:tgtEl>
                                          <p:spTgt spid="4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Effect filter="fade" transition="in">
                                      <p:cBhvr>
                                        <p:cTn dur="1000"/>
                                        <p:tgtEl>
                                          <p:spTgt spid="4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Abstracte klassen</a:t>
            </a:r>
            <a:endParaRPr sz="3480">
              <a:latin typeface="Poppins"/>
              <a:ea typeface="Poppins"/>
              <a:cs typeface="Poppins"/>
              <a:sym typeface="Poppins"/>
            </a:endParaRPr>
          </a:p>
        </p:txBody>
      </p:sp>
      <p:sp>
        <p:nvSpPr>
          <p:cNvPr id="419" name="Google Shape;419;p5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Abstracte klassen hebben de volgende eigenschappen: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Ze zijn niet instantieerbaar (</a:t>
            </a:r>
            <a:r>
              <a:rPr lang="en" strike="sngStrike">
                <a:latin typeface="Consolas"/>
                <a:ea typeface="Consolas"/>
                <a:cs typeface="Consolas"/>
                <a:sym typeface="Consolas"/>
              </a:rPr>
              <a:t>Appel a = new Appel()</a:t>
            </a:r>
            <a:r>
              <a:rPr lang="en" strike="sngStrike">
                <a:latin typeface="Poppins"/>
                <a:ea typeface="Poppins"/>
                <a:cs typeface="Poppins"/>
                <a:sym typeface="Poppins"/>
              </a:rPr>
              <a:t>;</a:t>
            </a:r>
            <a:r>
              <a:rPr lang="en">
                <a:latin typeface="Poppins"/>
                <a:ea typeface="Poppins"/>
                <a:cs typeface="Poppins"/>
                <a:sym typeface="Poppins"/>
              </a:rPr>
              <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Bevatten zowel methoden </a:t>
            </a:r>
            <a:r>
              <a:rPr b="1" lang="en">
                <a:latin typeface="Poppins"/>
                <a:ea typeface="Poppins"/>
                <a:cs typeface="Poppins"/>
                <a:sym typeface="Poppins"/>
              </a:rPr>
              <a:t>met</a:t>
            </a:r>
            <a:r>
              <a:rPr lang="en">
                <a:latin typeface="Poppins"/>
                <a:ea typeface="Poppins"/>
                <a:cs typeface="Poppins"/>
                <a:sym typeface="Poppins"/>
              </a:rPr>
              <a:t> een implementatie,</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Als methoden </a:t>
            </a:r>
            <a:r>
              <a:rPr b="1" lang="en">
                <a:latin typeface="Poppins"/>
                <a:ea typeface="Poppins"/>
                <a:cs typeface="Poppins"/>
                <a:sym typeface="Poppins"/>
              </a:rPr>
              <a:t>zonder</a:t>
            </a:r>
            <a:r>
              <a:rPr lang="en">
                <a:latin typeface="Poppins"/>
                <a:ea typeface="Poppins"/>
                <a:cs typeface="Poppins"/>
                <a:sym typeface="Poppins"/>
              </a:rPr>
              <a:t> een implementatie: Abstracte methoden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In tegenstelling tot interfaces kan een abstracte klasse wel instantiatievariabelen bevatten.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Effect filter="fade" transition="in">
                                      <p:cBhvr>
                                        <p:cTn dur="1000"/>
                                        <p:tgtEl>
                                          <p:spTgt spid="4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animEffect filter="fade" transition="in">
                                      <p:cBhvr>
                                        <p:cTn dur="1000"/>
                                        <p:tgtEl>
                                          <p:spTgt spid="4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animEffect filter="fade" transition="in">
                                      <p:cBhvr>
                                        <p:cTn dur="1000"/>
                                        <p:tgtEl>
                                          <p:spTgt spid="4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animEffect filter="fade" transition="in">
                                      <p:cBhvr>
                                        <p:cTn dur="1000"/>
                                        <p:tgtEl>
                                          <p:spTgt spid="4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animEffect filter="fade" transition="in">
                                      <p:cBhvr>
                                        <p:cTn dur="1000"/>
                                        <p:tgtEl>
                                          <p:spTgt spid="4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Definiëren van een abstracte klassen</a:t>
            </a:r>
            <a:endParaRPr sz="3480">
              <a:latin typeface="Poppins"/>
              <a:ea typeface="Poppins"/>
              <a:cs typeface="Poppins"/>
              <a:sym typeface="Poppins"/>
            </a:endParaRPr>
          </a:p>
        </p:txBody>
      </p:sp>
      <p:sp>
        <p:nvSpPr>
          <p:cNvPr id="425" name="Google Shape;425;p53"/>
          <p:cNvSpPr txBox="1"/>
          <p:nvPr/>
        </p:nvSpPr>
        <p:spPr>
          <a:xfrm>
            <a:off x="399775" y="1218850"/>
            <a:ext cx="3000000" cy="2978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abstract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Vorm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protected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getX</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x;</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getY</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abstract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getOppervlakte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abstracte vorm klasse</a:t>
            </a:r>
            <a:endParaRPr sz="3480">
              <a:latin typeface="Poppins"/>
              <a:ea typeface="Poppins"/>
              <a:cs typeface="Poppins"/>
              <a:sym typeface="Poppins"/>
            </a:endParaRPr>
          </a:p>
        </p:txBody>
      </p:sp>
      <p:sp>
        <p:nvSpPr>
          <p:cNvPr id="431" name="Google Shape;431;p5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Deze abstracte klasse heeft dus instantievariabelen, getters en een abstracte methode.</a:t>
            </a: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Echter: een abstracte klasse heeft een unieke eigenschap:</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Poppins"/>
                <a:ea typeface="Poppins"/>
                <a:cs typeface="Poppins"/>
                <a:sym typeface="Poppins"/>
              </a:rPr>
              <a:t>Het compileert niet. Abstracte klassen kun je niet instantiëren.</a:t>
            </a:r>
            <a:endParaRPr>
              <a:latin typeface="Poppins"/>
              <a:ea typeface="Poppins"/>
              <a:cs typeface="Poppins"/>
              <a:sym typeface="Poppins"/>
            </a:endParaRPr>
          </a:p>
        </p:txBody>
      </p:sp>
      <p:sp>
        <p:nvSpPr>
          <p:cNvPr id="432" name="Google Shape;432;p54"/>
          <p:cNvSpPr txBox="1"/>
          <p:nvPr/>
        </p:nvSpPr>
        <p:spPr>
          <a:xfrm>
            <a:off x="404650" y="2764325"/>
            <a:ext cx="50169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Vorm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vorm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Vorm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System.</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(vorm);</a:t>
            </a:r>
            <a:endParaRPr b="0" i="0" sz="1050" u="none" cap="none" strike="noStrike">
              <a:solidFill>
                <a:srgbClr val="D4D4D4"/>
              </a:solidFill>
              <a:highlight>
                <a:srgbClr val="1E1E1E"/>
              </a:highlight>
              <a:latin typeface="Consolas"/>
              <a:ea typeface="Consolas"/>
              <a:cs typeface="Consolas"/>
              <a:sym typeface="Consolas"/>
            </a:endParaRPr>
          </a:p>
        </p:txBody>
      </p:sp>
      <p:sp>
        <p:nvSpPr>
          <p:cNvPr id="433" name="Google Shape;433;p54"/>
          <p:cNvSpPr txBox="1"/>
          <p:nvPr>
            <p:ph idx="1" type="body"/>
          </p:nvPr>
        </p:nvSpPr>
        <p:spPr>
          <a:xfrm>
            <a:off x="404650" y="3471250"/>
            <a:ext cx="5016900" cy="648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error: Vorm is abstract; cannot be instantiated</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Vorm vorm = new Vorm();</a:t>
            </a:r>
            <a:endParaRPr sz="1300">
              <a:solidFill>
                <a:schemeClr val="lt1"/>
              </a:solidFill>
              <a:latin typeface="Roboto Mono"/>
              <a:ea typeface="Roboto Mono"/>
              <a:cs typeface="Roboto Mono"/>
              <a:sym typeface="Roboto Mon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Implementeren van een abstracte klasse</a:t>
            </a:r>
            <a:endParaRPr sz="3180">
              <a:latin typeface="Poppins"/>
              <a:ea typeface="Poppins"/>
              <a:cs typeface="Poppins"/>
              <a:sym typeface="Poppins"/>
            </a:endParaRPr>
          </a:p>
        </p:txBody>
      </p:sp>
      <p:sp>
        <p:nvSpPr>
          <p:cNvPr id="439" name="Google Shape;439;p5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Vervolgens kun je net zoals een reguliere klasse, een abstracte klasse uitbreiden. Als je alle abstracte methoden override, kun je hem dan als normale klasse instantiëren!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440" name="Google Shape;440;p55"/>
          <p:cNvSpPr txBox="1"/>
          <p:nvPr/>
        </p:nvSpPr>
        <p:spPr>
          <a:xfrm>
            <a:off x="424150" y="2276800"/>
            <a:ext cx="4519500" cy="2539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Vierkant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Vorm</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Vierkant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h</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 x;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w</a:t>
            </a:r>
            <a:r>
              <a:rPr b="0" i="0" lang="en" sz="1050" u="none" cap="none" strike="noStrike">
                <a:solidFill>
                  <a:srgbClr val="D4D4D4"/>
                </a:solidFill>
                <a:highlight>
                  <a:srgbClr val="1E1E1E"/>
                </a:highlight>
                <a:latin typeface="Consolas"/>
                <a:ea typeface="Consolas"/>
                <a:cs typeface="Consolas"/>
                <a:sym typeface="Consolas"/>
              </a:rPr>
              <a:t> = w;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h</a:t>
            </a:r>
            <a:r>
              <a:rPr b="0" i="0" lang="en" sz="1050" u="none" cap="none" strike="noStrike">
                <a:solidFill>
                  <a:srgbClr val="D4D4D4"/>
                </a:solidFill>
                <a:highlight>
                  <a:srgbClr val="1E1E1E"/>
                </a:highlight>
                <a:latin typeface="Consolas"/>
                <a:ea typeface="Consolas"/>
                <a:cs typeface="Consolas"/>
                <a:sym typeface="Consolas"/>
              </a:rPr>
              <a:t> = h;</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getOppervlakte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w * h;</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Wanneer een kies je wat?</a:t>
            </a:r>
            <a:endParaRPr sz="3480">
              <a:latin typeface="Poppins"/>
              <a:ea typeface="Poppins"/>
              <a:cs typeface="Poppins"/>
              <a:sym typeface="Poppins"/>
            </a:endParaRPr>
          </a:p>
        </p:txBody>
      </p:sp>
      <p:sp>
        <p:nvSpPr>
          <p:cNvPr id="446" name="Google Shape;446;p5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latin typeface="Poppins"/>
                <a:ea typeface="Poppins"/>
                <a:cs typeface="Poppins"/>
                <a:sym typeface="Poppins"/>
              </a:rPr>
              <a:t>Abstracte klasse:</a:t>
            </a:r>
            <a:endParaRPr>
              <a:latin typeface="Poppins"/>
              <a:ea typeface="Poppins"/>
              <a:cs typeface="Poppins"/>
              <a:sym typeface="Poppins"/>
            </a:endParaRPr>
          </a:p>
          <a:p>
            <a:pPr indent="-317182"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Als je code wilt delen tussen verschillende (gerelateerde) klassen</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Als je non-static of non-final variabelen wilt gebruiken</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Als de </a:t>
            </a:r>
            <a:r>
              <a:rPr b="1" lang="en">
                <a:latin typeface="Poppins"/>
                <a:ea typeface="Poppins"/>
                <a:cs typeface="Poppins"/>
                <a:sym typeface="Poppins"/>
              </a:rPr>
              <a:t>sub</a:t>
            </a:r>
            <a:r>
              <a:rPr lang="en">
                <a:latin typeface="Poppins"/>
                <a:ea typeface="Poppins"/>
                <a:cs typeface="Poppins"/>
                <a:sym typeface="Poppins"/>
              </a:rPr>
              <a:t> en </a:t>
            </a:r>
            <a:r>
              <a:rPr b="1" lang="en">
                <a:latin typeface="Poppins"/>
                <a:ea typeface="Poppins"/>
                <a:cs typeface="Poppins"/>
                <a:sym typeface="Poppins"/>
              </a:rPr>
              <a:t>super</a:t>
            </a:r>
            <a:r>
              <a:rPr lang="en">
                <a:latin typeface="Poppins"/>
                <a:ea typeface="Poppins"/>
                <a:cs typeface="Poppins"/>
                <a:sym typeface="Poppins"/>
              </a:rPr>
              <a:t>klasse een “is”-relatie hebben.</a:t>
            </a:r>
            <a:endParaRPr>
              <a:latin typeface="Poppins"/>
              <a:ea typeface="Poppins"/>
              <a:cs typeface="Poppins"/>
              <a:sym typeface="Poppins"/>
            </a:endParaRPr>
          </a:p>
          <a:p>
            <a:pPr indent="0" lvl="0" marL="0" rtl="0" algn="l">
              <a:lnSpc>
                <a:spcPct val="115000"/>
              </a:lnSpc>
              <a:spcBef>
                <a:spcPts val="1200"/>
              </a:spcBef>
              <a:spcAft>
                <a:spcPts val="0"/>
              </a:spcAft>
              <a:buSzPct val="129032"/>
              <a:buNone/>
            </a:pPr>
            <a:r>
              <a:rPr lang="en">
                <a:latin typeface="Poppins"/>
                <a:ea typeface="Poppins"/>
                <a:cs typeface="Poppins"/>
                <a:sym typeface="Poppins"/>
              </a:rPr>
              <a:t>Interface:</a:t>
            </a:r>
            <a:endParaRPr>
              <a:latin typeface="Poppins"/>
              <a:ea typeface="Poppins"/>
              <a:cs typeface="Poppins"/>
              <a:sym typeface="Poppins"/>
            </a:endParaRPr>
          </a:p>
          <a:p>
            <a:pPr indent="-317182"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Als de klasse en de interface niet per se volledig gerelateerd zijn</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Als je garanties wilt hebben over het bestaan van methoden, maar verder niet bent geïnteresseerd in het gedrag van een klasse</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Als je gebruik moet maken van multiple inheritance</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1000"/>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1000"/>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Effect filter="fade" transition="in">
                                      <p:cBhvr>
                                        <p:cTn dur="1000"/>
                                        <p:tgtEl>
                                          <p:spTgt spid="4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animEffect filter="fade" transition="in">
                                      <p:cBhvr>
                                        <p:cTn dur="1000"/>
                                        <p:tgtEl>
                                          <p:spTgt spid="4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4" st="4"/>
                                            </p:txEl>
                                          </p:spTgt>
                                        </p:tgtEl>
                                        <p:attrNameLst>
                                          <p:attrName>style.visibility</p:attrName>
                                        </p:attrNameLst>
                                      </p:cBhvr>
                                      <p:to>
                                        <p:strVal val="visible"/>
                                      </p:to>
                                    </p:set>
                                    <p:animEffect filter="fade" transition="in">
                                      <p:cBhvr>
                                        <p:cTn dur="1000"/>
                                        <p:tgtEl>
                                          <p:spTgt spid="4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5" st="5"/>
                                            </p:txEl>
                                          </p:spTgt>
                                        </p:tgtEl>
                                        <p:attrNameLst>
                                          <p:attrName>style.visibility</p:attrName>
                                        </p:attrNameLst>
                                      </p:cBhvr>
                                      <p:to>
                                        <p:strVal val="visible"/>
                                      </p:to>
                                    </p:set>
                                    <p:animEffect filter="fade" transition="in">
                                      <p:cBhvr>
                                        <p:cTn dur="1000"/>
                                        <p:tgtEl>
                                          <p:spTgt spid="4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6" st="6"/>
                                            </p:txEl>
                                          </p:spTgt>
                                        </p:tgtEl>
                                        <p:attrNameLst>
                                          <p:attrName>style.visibility</p:attrName>
                                        </p:attrNameLst>
                                      </p:cBhvr>
                                      <p:to>
                                        <p:strVal val="visible"/>
                                      </p:to>
                                    </p:set>
                                    <p:animEffect filter="fade" transition="in">
                                      <p:cBhvr>
                                        <p:cTn dur="1000"/>
                                        <p:tgtEl>
                                          <p:spTgt spid="4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7" st="7"/>
                                            </p:txEl>
                                          </p:spTgt>
                                        </p:tgtEl>
                                        <p:attrNameLst>
                                          <p:attrName>style.visibility</p:attrName>
                                        </p:attrNameLst>
                                      </p:cBhvr>
                                      <p:to>
                                        <p:strVal val="visible"/>
                                      </p:to>
                                    </p:set>
                                    <p:animEffect filter="fade" transition="in">
                                      <p:cBhvr>
                                        <p:cTn dur="1000"/>
                                        <p:tgtEl>
                                          <p:spTgt spid="44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311700" y="54995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Wanneer ben je verplicht een klasse abstract te maken?</a:t>
            </a:r>
            <a:endParaRPr sz="3480">
              <a:latin typeface="Poppins"/>
              <a:ea typeface="Poppins"/>
              <a:cs typeface="Poppins"/>
              <a:sym typeface="Poppins"/>
            </a:endParaRPr>
          </a:p>
        </p:txBody>
      </p:sp>
      <p:sp>
        <p:nvSpPr>
          <p:cNvPr id="452" name="Google Shape;452;p57"/>
          <p:cNvSpPr txBox="1"/>
          <p:nvPr>
            <p:ph idx="1" type="body"/>
          </p:nvPr>
        </p:nvSpPr>
        <p:spPr>
          <a:xfrm>
            <a:off x="311700" y="133247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Als jouw klasse niet alle abstracte methoden van een abstracte superklasse of interface implementeert, </a:t>
            </a:r>
            <a:r>
              <a:rPr b="1" lang="en">
                <a:latin typeface="Poppins"/>
                <a:ea typeface="Poppins"/>
                <a:cs typeface="Poppins"/>
                <a:sym typeface="Poppins"/>
              </a:rPr>
              <a:t>moet</a:t>
            </a:r>
            <a:r>
              <a:rPr lang="en">
                <a:latin typeface="Poppins"/>
                <a:ea typeface="Poppins"/>
                <a:cs typeface="Poppins"/>
                <a:sym typeface="Poppins"/>
              </a:rPr>
              <a:t> jouw klasse ook </a:t>
            </a:r>
            <a:r>
              <a:rPr i="1" lang="en">
                <a:latin typeface="Poppins"/>
                <a:ea typeface="Poppins"/>
                <a:cs typeface="Poppins"/>
                <a:sym typeface="Poppins"/>
              </a:rPr>
              <a:t>abstract</a:t>
            </a:r>
            <a:r>
              <a:rPr lang="en">
                <a:latin typeface="Poppins"/>
                <a:ea typeface="Poppins"/>
                <a:cs typeface="Poppins"/>
                <a:sym typeface="Poppins"/>
              </a:rPr>
              <a:t> worden.</a:t>
            </a:r>
            <a:endParaRPr>
              <a:latin typeface="Poppins"/>
              <a:ea typeface="Poppins"/>
              <a:cs typeface="Poppins"/>
              <a:sym typeface="Poppi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Casting</a:t>
            </a:r>
            <a:endParaRPr sz="3480">
              <a:latin typeface="Poppins"/>
              <a:ea typeface="Poppins"/>
              <a:cs typeface="Poppins"/>
              <a:sym typeface="Poppins"/>
            </a:endParaRPr>
          </a:p>
        </p:txBody>
      </p:sp>
      <p:sp>
        <p:nvSpPr>
          <p:cNvPr id="458" name="Google Shape;458;p5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Casting is het proces waarbij een variabele van een oorspronkelijk type </a:t>
            </a:r>
            <a:r>
              <a:rPr b="1" lang="en">
                <a:latin typeface="Poppins"/>
                <a:ea typeface="Poppins"/>
                <a:cs typeface="Poppins"/>
                <a:sym typeface="Poppins"/>
              </a:rPr>
              <a:t>A</a:t>
            </a:r>
            <a:r>
              <a:rPr lang="en">
                <a:latin typeface="Poppins"/>
                <a:ea typeface="Poppins"/>
                <a:cs typeface="Poppins"/>
                <a:sym typeface="Poppins"/>
              </a:rPr>
              <a:t> gevraagd wordt om zich als een ander type </a:t>
            </a:r>
            <a:r>
              <a:rPr b="1" lang="en">
                <a:latin typeface="Poppins"/>
                <a:ea typeface="Poppins"/>
                <a:cs typeface="Poppins"/>
                <a:sym typeface="Poppins"/>
              </a:rPr>
              <a:t>B</a:t>
            </a:r>
            <a:r>
              <a:rPr lang="en">
                <a:latin typeface="Poppins"/>
                <a:ea typeface="Poppins"/>
                <a:cs typeface="Poppins"/>
                <a:sym typeface="Poppins"/>
              </a:rPr>
              <a:t> te gedragen.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 cast kan naar zijn eigen klassetype zijn of naar een van zijn subklasse- of superklassetypes of interfaces.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Er gelden echter regels voor compileren en runtime-regels voor casten in Java.</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000"/>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000"/>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000"/>
                                        <p:tgtEl>
                                          <p:spTgt spid="4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Casting</a:t>
            </a:r>
            <a:endParaRPr sz="3480">
              <a:latin typeface="Poppins"/>
              <a:ea typeface="Poppins"/>
              <a:cs typeface="Poppins"/>
              <a:sym typeface="Poppins"/>
            </a:endParaRPr>
          </a:p>
        </p:txBody>
      </p:sp>
      <p:sp>
        <p:nvSpPr>
          <p:cNvPr id="464" name="Google Shape;464;p5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Het casten van objectreferenties hangt af van de </a:t>
            </a:r>
            <a:r>
              <a:rPr b="1" lang="en">
                <a:latin typeface="Poppins"/>
                <a:ea typeface="Poppins"/>
                <a:cs typeface="Poppins"/>
                <a:sym typeface="Poppins"/>
              </a:rPr>
              <a:t>relatie </a:t>
            </a:r>
            <a:r>
              <a:rPr lang="en">
                <a:latin typeface="Poppins"/>
                <a:ea typeface="Poppins"/>
                <a:cs typeface="Poppins"/>
                <a:sym typeface="Poppins"/>
              </a:rPr>
              <a:t>van de klassen die bij dezelfde hiërarchie betrokken zijn.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Elke objectreferentie kan worden toegewezen aan een referentievariabele van het type Object, omdat de Object-klasse een </a:t>
            </a:r>
            <a:r>
              <a:rPr b="1" lang="en">
                <a:latin typeface="Poppins"/>
                <a:ea typeface="Poppins"/>
                <a:cs typeface="Poppins"/>
                <a:sym typeface="Poppins"/>
              </a:rPr>
              <a:t>superklasse </a:t>
            </a:r>
            <a:r>
              <a:rPr lang="en">
                <a:latin typeface="Poppins"/>
                <a:ea typeface="Poppins"/>
                <a:cs typeface="Poppins"/>
                <a:sym typeface="Poppins"/>
              </a:rPr>
              <a:t>is van elke Java-klasse.</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Er kunnen zich twee casting scenario’s voor doen in Java:</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AutoNum type="arabicPeriod"/>
            </a:pPr>
            <a:r>
              <a:rPr lang="en">
                <a:latin typeface="Poppins"/>
                <a:ea typeface="Poppins"/>
                <a:cs typeface="Poppins"/>
                <a:sym typeface="Poppins"/>
              </a:rPr>
              <a:t>Upcasting</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AutoNum type="arabicPeriod"/>
            </a:pPr>
            <a:r>
              <a:rPr lang="en">
                <a:latin typeface="Poppins"/>
                <a:ea typeface="Poppins"/>
                <a:cs typeface="Poppins"/>
                <a:sym typeface="Poppins"/>
              </a:rPr>
              <a:t>Downcasting</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animEffect filter="fade" transition="in">
                                      <p:cBhvr>
                                        <p:cTn dur="1000"/>
                                        <p:tgtEl>
                                          <p:spTgt spid="4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animEffect filter="fade" transition="in">
                                      <p:cBhvr>
                                        <p:cTn dur="1000"/>
                                        <p:tgtEl>
                                          <p:spTgt spid="4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animEffect filter="fade" transition="in">
                                      <p:cBhvr>
                                        <p:cTn dur="1000"/>
                                        <p:tgtEl>
                                          <p:spTgt spid="4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animEffect filter="fade" transition="in">
                                      <p:cBhvr>
                                        <p:cTn dur="1000"/>
                                        <p:tgtEl>
                                          <p:spTgt spid="4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animEffect filter="fade" transition="in">
                                      <p:cBhvr>
                                        <p:cTn dur="1000"/>
                                        <p:tgtEl>
                                          <p:spTgt spid="4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80">
                <a:latin typeface="Poppins"/>
                <a:ea typeface="Poppins"/>
                <a:cs typeface="Poppins"/>
                <a:sym typeface="Poppins"/>
              </a:rPr>
              <a:t>Waarom hebben we het nodig?</a:t>
            </a:r>
            <a:endParaRPr sz="3480">
              <a:latin typeface="Poppins"/>
              <a:ea typeface="Poppins"/>
              <a:cs typeface="Poppins"/>
              <a:sym typeface="Poppins"/>
            </a:endParaRPr>
          </a:p>
        </p:txBody>
      </p:sp>
      <p:pic>
        <p:nvPicPr>
          <p:cNvPr id="95" name="Google Shape;95;p6"/>
          <p:cNvPicPr preferRelativeResize="0"/>
          <p:nvPr/>
        </p:nvPicPr>
        <p:blipFill rotWithShape="1">
          <a:blip r:embed="rId3">
            <a:alphaModFix/>
          </a:blip>
          <a:srcRect b="0" l="0" r="0" t="0"/>
          <a:stretch/>
        </p:blipFill>
        <p:spPr>
          <a:xfrm>
            <a:off x="152400" y="1299625"/>
            <a:ext cx="3883125" cy="2822607"/>
          </a:xfrm>
          <a:prstGeom prst="rect">
            <a:avLst/>
          </a:prstGeom>
          <a:noFill/>
          <a:ln>
            <a:noFill/>
          </a:ln>
        </p:spPr>
      </p:pic>
      <p:sp>
        <p:nvSpPr>
          <p:cNvPr id="96" name="Google Shape;96;p6"/>
          <p:cNvSpPr txBox="1"/>
          <p:nvPr/>
        </p:nvSpPr>
        <p:spPr>
          <a:xfrm>
            <a:off x="4932750" y="1106700"/>
            <a:ext cx="3000000" cy="368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Werknemer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naam</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adres</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telefoonnummer</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float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ervaring</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Programmeur</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extends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Werknemer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String</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programmeerTalen</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programmeer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code</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569CD6"/>
                </a:solidFill>
                <a:highlight>
                  <a:srgbClr val="1E1E1E"/>
                </a:highlight>
                <a:latin typeface="Consolas"/>
                <a:ea typeface="Consolas"/>
                <a:cs typeface="Consolas"/>
                <a:sym typeface="Consolas"/>
              </a:rPr>
              <a:t>class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Manager</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569CD6"/>
                </a:solidFill>
                <a:highlight>
                  <a:srgbClr val="1E1E1E"/>
                </a:highlight>
                <a:latin typeface="Consolas"/>
                <a:ea typeface="Consolas"/>
                <a:cs typeface="Consolas"/>
                <a:sym typeface="Consolas"/>
              </a:rPr>
              <a:t>extends</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Werknemer</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int</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9CDCFE"/>
                </a:solidFill>
                <a:highlight>
                  <a:srgbClr val="1E1E1E"/>
                </a:highlight>
                <a:latin typeface="Consolas"/>
                <a:ea typeface="Consolas"/>
                <a:cs typeface="Consolas"/>
                <a:sym typeface="Consolas"/>
              </a:rPr>
              <a:t>teamGrootte</a:t>
            </a: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4EC9B0"/>
                </a:solidFill>
                <a:highlight>
                  <a:srgbClr val="1E1E1E"/>
                </a:highlight>
                <a:latin typeface="Consolas"/>
                <a:ea typeface="Consolas"/>
                <a:cs typeface="Consolas"/>
                <a:sym typeface="Consolas"/>
              </a:rPr>
              <a:t>void</a:t>
            </a: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DCDCAA"/>
                </a:solidFill>
                <a:highlight>
                  <a:srgbClr val="1E1E1E"/>
                </a:highlight>
                <a:latin typeface="Consolas"/>
                <a:ea typeface="Consolas"/>
                <a:cs typeface="Consolas"/>
                <a:sym typeface="Consolas"/>
              </a:rPr>
              <a:t>projectStatus</a:t>
            </a: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r>
              <a:rPr b="0" i="0" lang="en" sz="850" u="none" cap="none" strike="noStrike">
                <a:solidFill>
                  <a:srgbClr val="6A9955"/>
                </a:solidFill>
                <a:highlight>
                  <a:srgbClr val="1E1E1E"/>
                </a:highlight>
                <a:latin typeface="Consolas"/>
                <a:ea typeface="Consolas"/>
                <a:cs typeface="Consolas"/>
                <a:sym typeface="Consolas"/>
              </a:rPr>
              <a:t>// code</a:t>
            </a:r>
            <a:endParaRPr b="0" i="0" sz="8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    }</a:t>
            </a:r>
            <a:endParaRPr b="0" i="0" sz="8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D4D4D4"/>
                </a:solidFill>
                <a:highlight>
                  <a:srgbClr val="1E1E1E"/>
                </a:highlight>
                <a:latin typeface="Consolas"/>
                <a:ea typeface="Consolas"/>
                <a:cs typeface="Consolas"/>
                <a:sym typeface="Consolas"/>
              </a:rPr>
              <a:t>}</a:t>
            </a:r>
            <a:endParaRPr b="0" i="0" sz="8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Casting</a:t>
            </a:r>
            <a:endParaRPr sz="3480">
              <a:latin typeface="Poppins"/>
              <a:ea typeface="Poppins"/>
              <a:cs typeface="Poppins"/>
              <a:sym typeface="Poppins"/>
            </a:endParaRPr>
          </a:p>
        </p:txBody>
      </p:sp>
      <p:sp>
        <p:nvSpPr>
          <p:cNvPr id="470" name="Google Shape;470;p6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downcast:</a:t>
            </a:r>
            <a:endParaRPr b="1">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Wanneer we een verwijzing langs de klassenhiërarchie casten in een richting van de hoofdklasse naar de onderliggende of subklassen casten</a:t>
            </a:r>
            <a:br>
              <a:rPr lang="en">
                <a:latin typeface="Poppins"/>
                <a:ea typeface="Poppins"/>
                <a:cs typeface="Poppins"/>
                <a:sym typeface="Poppins"/>
              </a:rPr>
            </a:br>
            <a:r>
              <a:rPr lang="en">
                <a:latin typeface="Poppins"/>
                <a:ea typeface="Poppins"/>
                <a:cs typeface="Poppins"/>
                <a:sym typeface="Poppins"/>
              </a:rPr>
              <a:t>(van boven naar beneden)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b="1" lang="en">
                <a:latin typeface="Poppins"/>
                <a:ea typeface="Poppins"/>
                <a:cs typeface="Poppins"/>
                <a:sym typeface="Poppins"/>
              </a:rPr>
              <a:t>Upcast:</a:t>
            </a:r>
            <a:br>
              <a:rPr lang="en">
                <a:latin typeface="Poppins"/>
                <a:ea typeface="Poppins"/>
                <a:cs typeface="Poppins"/>
                <a:sym typeface="Poppins"/>
              </a:rPr>
            </a:br>
            <a:r>
              <a:rPr lang="en">
                <a:latin typeface="Poppins"/>
                <a:ea typeface="Poppins"/>
                <a:cs typeface="Poppins"/>
                <a:sym typeface="Poppins"/>
              </a:rPr>
              <a:t>Wanneer we een verwijzing langs de klassenhiërarchie casten in een richting van de subklassen naar de hoofdklasse</a:t>
            </a:r>
            <a:endParaRPr>
              <a:latin typeface="Poppins"/>
              <a:ea typeface="Poppins"/>
              <a:cs typeface="Poppins"/>
              <a:sym typeface="Poppins"/>
            </a:endParaRPr>
          </a:p>
          <a:p>
            <a:pPr indent="0" lvl="0" marL="0" rtl="0" algn="ctr">
              <a:lnSpc>
                <a:spcPct val="115000"/>
              </a:lnSpc>
              <a:spcBef>
                <a:spcPts val="1200"/>
              </a:spcBef>
              <a:spcAft>
                <a:spcPts val="1200"/>
              </a:spcAft>
              <a:buSzPts val="1800"/>
              <a:buNone/>
            </a:pPr>
            <a:r>
              <a:rPr b="1" lang="en">
                <a:latin typeface="Poppins"/>
                <a:ea typeface="Poppins"/>
                <a:cs typeface="Poppins"/>
                <a:sym typeface="Poppins"/>
              </a:rPr>
              <a:t>We hoeven in het geval van een </a:t>
            </a:r>
            <a:r>
              <a:rPr b="1" lang="en" u="sng">
                <a:latin typeface="Poppins"/>
                <a:ea typeface="Poppins"/>
                <a:cs typeface="Poppins"/>
                <a:sym typeface="Poppins"/>
              </a:rPr>
              <a:t>upcast</a:t>
            </a:r>
            <a:r>
              <a:rPr b="1" lang="en">
                <a:latin typeface="Poppins"/>
                <a:ea typeface="Poppins"/>
                <a:cs typeface="Poppins"/>
                <a:sym typeface="Poppins"/>
              </a:rPr>
              <a:t> geen cast-operator te gebruiken.</a:t>
            </a:r>
            <a:endParaRPr b="1">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animEffect filter="fade" transition="in">
                                      <p:cBhvr>
                                        <p:cTn dur="1000"/>
                                        <p:tgtEl>
                                          <p:spTgt spid="4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1" st="1"/>
                                            </p:txEl>
                                          </p:spTgt>
                                        </p:tgtEl>
                                        <p:attrNameLst>
                                          <p:attrName>style.visibility</p:attrName>
                                        </p:attrNameLst>
                                      </p:cBhvr>
                                      <p:to>
                                        <p:strVal val="visible"/>
                                      </p:to>
                                    </p:set>
                                    <p:animEffect filter="fade" transition="in">
                                      <p:cBhvr>
                                        <p:cTn dur="1000"/>
                                        <p:tgtEl>
                                          <p:spTgt spid="4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2" st="2"/>
                                            </p:txEl>
                                          </p:spTgt>
                                        </p:tgtEl>
                                        <p:attrNameLst>
                                          <p:attrName>style.visibility</p:attrName>
                                        </p:attrNameLst>
                                      </p:cBhvr>
                                      <p:to>
                                        <p:strVal val="visible"/>
                                      </p:to>
                                    </p:set>
                                    <p:animEffect filter="fade" transition="in">
                                      <p:cBhvr>
                                        <p:cTn dur="1000"/>
                                        <p:tgtEl>
                                          <p:spTgt spid="4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3" st="3"/>
                                            </p:txEl>
                                          </p:spTgt>
                                        </p:tgtEl>
                                        <p:attrNameLst>
                                          <p:attrName>style.visibility</p:attrName>
                                        </p:attrNameLst>
                                      </p:cBhvr>
                                      <p:to>
                                        <p:strVal val="visible"/>
                                      </p:to>
                                    </p:set>
                                    <p:animEffect filter="fade" transition="in">
                                      <p:cBhvr>
                                        <p:cTn dur="1000"/>
                                        <p:tgtEl>
                                          <p:spTgt spid="4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Casting</a:t>
            </a:r>
            <a:endParaRPr sz="3480">
              <a:latin typeface="Poppins"/>
              <a:ea typeface="Poppins"/>
              <a:cs typeface="Poppins"/>
              <a:sym typeface="Poppins"/>
            </a:endParaRPr>
          </a:p>
        </p:txBody>
      </p:sp>
      <p:sp>
        <p:nvSpPr>
          <p:cNvPr id="476" name="Google Shape;476;p6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regels van het die bij het casten horen controleren of een object of variabel dat van een bepaald type naar een ander type gecast wordt wel valide is.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Zo kan je niet zomaar van het ene object het andere object maken als deze geen hiërarchische relatie hebben.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1000"/>
                                        <p:tgtEl>
                                          <p:spTgt spid="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1000"/>
                                        <p:tgtEl>
                                          <p:spTgt spid="4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Impliciete casting</a:t>
            </a:r>
            <a:endParaRPr sz="3480">
              <a:latin typeface="Poppins"/>
              <a:ea typeface="Poppins"/>
              <a:cs typeface="Poppins"/>
              <a:sym typeface="Poppins"/>
            </a:endParaRPr>
          </a:p>
        </p:txBody>
      </p:sp>
      <p:sp>
        <p:nvSpPr>
          <p:cNvPr id="482" name="Google Shape;482;p6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1110"/>
              <a:buFont typeface="Arial"/>
              <a:buNone/>
            </a:pPr>
            <a:r>
              <a:rPr lang="en">
                <a:latin typeface="Poppins"/>
                <a:ea typeface="Poppins"/>
                <a:cs typeface="Poppins"/>
                <a:sym typeface="Poppins"/>
              </a:rPr>
              <a:t>Over het algemeen wordt een impliciete cast gedaan wanneer een objectreferentie wordt toegewezen (cast) aan:</a:t>
            </a:r>
            <a:endParaRPr>
              <a:latin typeface="Poppins"/>
              <a:ea typeface="Poppins"/>
              <a:cs typeface="Poppins"/>
              <a:sym typeface="Poppins"/>
            </a:endParaRPr>
          </a:p>
          <a:p>
            <a:pPr indent="-317182" lvl="0" marL="457200" rtl="0" algn="l">
              <a:lnSpc>
                <a:spcPct val="115000"/>
              </a:lnSpc>
              <a:spcBef>
                <a:spcPts val="1200"/>
              </a:spcBef>
              <a:spcAft>
                <a:spcPts val="0"/>
              </a:spcAft>
              <a:buSzPct val="100000"/>
              <a:buFont typeface="Poppins"/>
              <a:buChar char="●"/>
            </a:pPr>
            <a:r>
              <a:rPr lang="en">
                <a:latin typeface="Poppins"/>
                <a:ea typeface="Poppins"/>
                <a:cs typeface="Poppins"/>
                <a:sym typeface="Poppins"/>
              </a:rPr>
              <a:t>Een referentievariabele waarvan het type hetzelfde is als de klasse waaruit het object is geïnstantieerd. Een object als object is een superklasse van elke klasse.</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Een referentievariabele waarvan het type een superklasse is van de klasse waaruit het object is geïnstantieerd.</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Een referentievariabele waarvan het type een interface is die wordt geïmplementeerd door de klasse van waaruit het object is geïnstantieerd.</a:t>
            </a:r>
            <a:br>
              <a:rPr lang="en">
                <a:latin typeface="Poppins"/>
                <a:ea typeface="Poppins"/>
                <a:cs typeface="Poppins"/>
                <a:sym typeface="Poppins"/>
              </a:rPr>
            </a:br>
            <a:endParaRPr>
              <a:latin typeface="Poppins"/>
              <a:ea typeface="Poppins"/>
              <a:cs typeface="Poppins"/>
              <a:sym typeface="Poppins"/>
            </a:endParaRPr>
          </a:p>
          <a:p>
            <a:pPr indent="-317182"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Een referentievariabele waarvan het type een interface is die wordt geïmplementeerd door een superklasse van de klasse waaruit het object is geïnstantieerd.</a:t>
            </a:r>
            <a:endParaRPr>
              <a:latin typeface="Poppins"/>
              <a:ea typeface="Poppins"/>
              <a:cs typeface="Poppins"/>
              <a:sym typeface="Poppins"/>
            </a:endParaRPr>
          </a:p>
          <a:p>
            <a:pPr indent="0" lvl="0" marL="0" rtl="0" algn="l">
              <a:lnSpc>
                <a:spcPct val="115000"/>
              </a:lnSpc>
              <a:spcBef>
                <a:spcPts val="1200"/>
              </a:spcBef>
              <a:spcAft>
                <a:spcPts val="1200"/>
              </a:spcAft>
              <a:buSzPct val="129032"/>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1000"/>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1000"/>
                                        <p:tgtEl>
                                          <p:spTgt spid="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animEffect filter="fade" transition="in">
                                      <p:cBhvr>
                                        <p:cTn dur="1000"/>
                                        <p:tgtEl>
                                          <p:spTgt spid="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animEffect filter="fade" transition="in">
                                      <p:cBhvr>
                                        <p:cTn dur="1000"/>
                                        <p:tgtEl>
                                          <p:spTgt spid="4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animEffect filter="fade" transition="in">
                                      <p:cBhvr>
                                        <p:cTn dur="1000"/>
                                        <p:tgtEl>
                                          <p:spTgt spid="4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animEffect filter="fade" transition="in">
                                      <p:cBhvr>
                                        <p:cTn dur="1000"/>
                                        <p:tgtEl>
                                          <p:spTgt spid="4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Impliciete casting</a:t>
            </a:r>
            <a:endParaRPr sz="3480">
              <a:latin typeface="Poppins"/>
              <a:ea typeface="Poppins"/>
              <a:cs typeface="Poppins"/>
              <a:sym typeface="Poppins"/>
            </a:endParaRPr>
          </a:p>
        </p:txBody>
      </p:sp>
      <p:sp>
        <p:nvSpPr>
          <p:cNvPr id="488" name="Google Shape;488;p6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489" name="Google Shape;489;p63"/>
          <p:cNvSpPr txBox="1"/>
          <p:nvPr/>
        </p:nvSpPr>
        <p:spPr>
          <a:xfrm>
            <a:off x="311700" y="1225225"/>
            <a:ext cx="30000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interface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Voertuig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Auto</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implements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Voertuig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Ford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Auto</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Auto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f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Ford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 = f;</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Polymorfisme</a:t>
            </a:r>
            <a:endParaRPr sz="3480">
              <a:latin typeface="Poppins"/>
              <a:ea typeface="Poppins"/>
              <a:cs typeface="Poppins"/>
              <a:sym typeface="Poppins"/>
            </a:endParaRPr>
          </a:p>
        </p:txBody>
      </p:sp>
      <p:sp>
        <p:nvSpPr>
          <p:cNvPr id="495" name="Google Shape;495;p6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letterlijke betekenis van polymorfisme is “vele vormen” en het komt voor wanneer we veel klassen hebben die door overerving aan elkaar verwant zijn.</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b="1" lang="en">
                <a:latin typeface="Poppins"/>
                <a:ea typeface="Poppins"/>
                <a:cs typeface="Poppins"/>
                <a:sym typeface="Poppins"/>
              </a:rPr>
              <a:t>Overerving </a:t>
            </a:r>
            <a:r>
              <a:rPr lang="en">
                <a:latin typeface="Poppins"/>
                <a:ea typeface="Poppins"/>
                <a:cs typeface="Poppins"/>
                <a:sym typeface="Poppins"/>
              </a:rPr>
              <a:t>laat ons attributen en methoden erven van een andere klasse. </a:t>
            </a:r>
            <a:r>
              <a:rPr b="1" lang="en">
                <a:latin typeface="Poppins"/>
                <a:ea typeface="Poppins"/>
                <a:cs typeface="Poppins"/>
                <a:sym typeface="Poppins"/>
              </a:rPr>
              <a:t>Polymorfisme </a:t>
            </a:r>
            <a:r>
              <a:rPr lang="en">
                <a:latin typeface="Poppins"/>
                <a:ea typeface="Poppins"/>
                <a:cs typeface="Poppins"/>
                <a:sym typeface="Poppins"/>
              </a:rPr>
              <a:t>gebruikt die methoden om verschillende taken uit te voeren. Hierdoor kunnen we één handeling op verschillende manieren uitvoeren.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0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000"/>
                                        <p:tgtEl>
                                          <p:spTgt spid="4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Polymorfisme</a:t>
            </a:r>
            <a:endParaRPr sz="3480">
              <a:latin typeface="Poppins"/>
              <a:ea typeface="Poppins"/>
              <a:cs typeface="Poppins"/>
              <a:sym typeface="Poppins"/>
            </a:endParaRPr>
          </a:p>
        </p:txBody>
      </p:sp>
      <p:sp>
        <p:nvSpPr>
          <p:cNvPr id="501" name="Google Shape;501;p6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502" name="Google Shape;502;p65"/>
          <p:cNvSpPr txBox="1"/>
          <p:nvPr/>
        </p:nvSpPr>
        <p:spPr>
          <a:xfrm>
            <a:off x="311700" y="1147225"/>
            <a:ext cx="4674300" cy="3855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"Het dier maakt een geluid"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Varken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"Het varken zegt: 'wee wee'"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extends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"De hond zegt: 'waf waf'"</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503" name="Google Shape;503;p65"/>
          <p:cNvSpPr txBox="1"/>
          <p:nvPr/>
        </p:nvSpPr>
        <p:spPr>
          <a:xfrm>
            <a:off x="4543025" y="2018000"/>
            <a:ext cx="4483800" cy="2320500"/>
          </a:xfrm>
          <a:prstGeom prst="rect">
            <a:avLst/>
          </a:prstGeom>
          <a:solidFill>
            <a:srgbClr val="1E1E1E"/>
          </a:solidFill>
          <a:ln>
            <a:noFill/>
          </a:ln>
          <a:effectLst>
            <a:outerShdw blurRad="57150" rotWithShape="0" algn="bl" dir="5400000" dist="19050">
              <a:schemeClr val="lt1">
                <a:alpha val="49803"/>
              </a:schemeClr>
            </a:outerShdw>
          </a:effectLst>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mijnDier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MijnVarken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Varken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Dier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mijnHond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Hond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mijnDier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het dier maakt een geluid</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MijnVarken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het varken zegt: 'wee wee'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mijnHond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diergeluid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 hond zegt: 'waf waf'</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Simpele lambda expressies</a:t>
            </a:r>
            <a:endParaRPr sz="3480">
              <a:latin typeface="Poppins"/>
              <a:ea typeface="Poppins"/>
              <a:cs typeface="Poppins"/>
              <a:sym typeface="Poppins"/>
            </a:endParaRPr>
          </a:p>
        </p:txBody>
      </p:sp>
      <p:sp>
        <p:nvSpPr>
          <p:cNvPr id="509" name="Google Shape;509;p6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Laten we het ten slotte nog kort de lambda expressies behandelen.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Lambda expressies vallen onder het </a:t>
            </a:r>
            <a:r>
              <a:rPr b="1" lang="en">
                <a:latin typeface="Poppins"/>
                <a:ea typeface="Poppins"/>
                <a:cs typeface="Poppins"/>
                <a:sym typeface="Poppins"/>
              </a:rPr>
              <a:t>functioneel programmeren</a:t>
            </a:r>
            <a:r>
              <a:rPr lang="en">
                <a:latin typeface="Poppins"/>
                <a:ea typeface="Poppins"/>
                <a:cs typeface="Poppins"/>
                <a:sym typeface="Poppins"/>
              </a:rPr>
              <a:t> in Java. Functioneel programmeren maakt het mogelijk om </a:t>
            </a:r>
            <a:r>
              <a:rPr b="1" lang="en">
                <a:latin typeface="Poppins"/>
                <a:ea typeface="Poppins"/>
                <a:cs typeface="Poppins"/>
                <a:sym typeface="Poppins"/>
              </a:rPr>
              <a:t>declaratieve code</a:t>
            </a:r>
            <a:r>
              <a:rPr lang="en">
                <a:latin typeface="Poppins"/>
                <a:ea typeface="Poppins"/>
                <a:cs typeface="Poppins"/>
                <a:sym typeface="Poppins"/>
              </a:rPr>
              <a:t> te schrijven.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Declaratieve code laat je definiëren </a:t>
            </a:r>
            <a:r>
              <a:rPr i="1" lang="en">
                <a:latin typeface="Poppins"/>
                <a:ea typeface="Poppins"/>
                <a:cs typeface="Poppins"/>
                <a:sym typeface="Poppins"/>
              </a:rPr>
              <a:t>wat </a:t>
            </a:r>
            <a:r>
              <a:rPr lang="en">
                <a:latin typeface="Poppins"/>
                <a:ea typeface="Poppins"/>
                <a:cs typeface="Poppins"/>
                <a:sym typeface="Poppins"/>
              </a:rPr>
              <a:t>je moet doen, in plaats van je te concentreren op </a:t>
            </a:r>
            <a:r>
              <a:rPr i="1" lang="en">
                <a:latin typeface="Poppins"/>
                <a:ea typeface="Poppins"/>
                <a:cs typeface="Poppins"/>
                <a:sym typeface="Poppins"/>
              </a:rPr>
              <a:t>hoe </a:t>
            </a:r>
            <a:r>
              <a:rPr lang="en">
                <a:latin typeface="Poppins"/>
                <a:ea typeface="Poppins"/>
                <a:cs typeface="Poppins"/>
                <a:sym typeface="Poppins"/>
              </a:rPr>
              <a:t>je het moet doen.</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1000"/>
                                        <p:tgtEl>
                                          <p:spTgt spid="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1000"/>
                                        <p:tgtEl>
                                          <p:spTgt spid="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1000"/>
                                        <p:tgtEl>
                                          <p:spTgt spid="5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Simpele lambda expressies</a:t>
            </a:r>
            <a:endParaRPr sz="3480">
              <a:latin typeface="Poppins"/>
              <a:ea typeface="Poppins"/>
              <a:cs typeface="Poppins"/>
              <a:sym typeface="Poppins"/>
            </a:endParaRPr>
          </a:p>
        </p:txBody>
      </p:sp>
      <p:sp>
        <p:nvSpPr>
          <p:cNvPr id="515" name="Google Shape;515;p6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lambda-expressie is een kort codeblok dat parameters opneemt en een waarde retourneert.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Lambda-expressies zijn vergelijkbaar met methoden, maar ze hebben geen naam nodig en ze kunnen rechtstreeks in de hoofdtekst van een methode worden geïmplementeerd.</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Effect filter="fade" transition="in">
                                      <p:cBhvr>
                                        <p:cTn dur="1000"/>
                                        <p:tgtEl>
                                          <p:spTgt spid="5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animEffect filter="fade" transition="in">
                                      <p:cBhvr>
                                        <p:cTn dur="1000"/>
                                        <p:tgtEl>
                                          <p:spTgt spid="51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Simpele lambda expressies</a:t>
            </a:r>
            <a:endParaRPr sz="3480">
              <a:latin typeface="Poppins"/>
              <a:ea typeface="Poppins"/>
              <a:cs typeface="Poppins"/>
              <a:sym typeface="Poppins"/>
            </a:endParaRPr>
          </a:p>
        </p:txBody>
      </p:sp>
      <p:sp>
        <p:nvSpPr>
          <p:cNvPr id="521" name="Google Shape;521;p6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eenvoudigste lambda-expressie bevat een enkele parameter en een expressie:</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Poppins"/>
                <a:ea typeface="Poppins"/>
                <a:cs typeface="Poppins"/>
                <a:sym typeface="Poppins"/>
              </a:rPr>
            </a:br>
            <a:r>
              <a:rPr lang="en">
                <a:latin typeface="Poppins"/>
                <a:ea typeface="Poppins"/>
                <a:cs typeface="Poppins"/>
                <a:sym typeface="Poppins"/>
              </a:rPr>
              <a:t>Als je meer dan één parameter wilt gebruiken stop je er haakjes omheen: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1200"/>
              </a:spcAft>
              <a:buClr>
                <a:schemeClr val="dk1"/>
              </a:buClr>
              <a:buSzPts val="1100"/>
              <a:buFont typeface="Arial"/>
              <a:buNone/>
            </a:pPr>
            <a:r>
              <a:t/>
            </a:r>
            <a:endParaRPr>
              <a:latin typeface="Poppins"/>
              <a:ea typeface="Poppins"/>
              <a:cs typeface="Poppins"/>
              <a:sym typeface="Poppins"/>
            </a:endParaRPr>
          </a:p>
        </p:txBody>
      </p:sp>
      <p:sp>
        <p:nvSpPr>
          <p:cNvPr id="522" name="Google Shape;522;p68"/>
          <p:cNvSpPr txBox="1"/>
          <p:nvPr/>
        </p:nvSpPr>
        <p:spPr>
          <a:xfrm>
            <a:off x="408525" y="1958975"/>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parameter </a:t>
            </a:r>
            <a:r>
              <a:rPr b="0" i="0" lang="en" sz="1050" u="none" cap="none" strike="noStrike">
                <a:solidFill>
                  <a:srgbClr val="569CD6"/>
                </a:solidFill>
                <a:highlight>
                  <a:srgbClr val="1E1E1E"/>
                </a:highlight>
                <a:latin typeface="Consolas"/>
                <a:ea typeface="Consolas"/>
                <a:cs typeface="Consolas"/>
                <a:sym typeface="Consolas"/>
              </a:rPr>
              <a:t>-&gt;</a:t>
            </a:r>
            <a:r>
              <a:rPr b="0" i="0" lang="en" sz="1050" u="none" cap="none" strike="noStrike">
                <a:solidFill>
                  <a:srgbClr val="D4D4D4"/>
                </a:solidFill>
                <a:highlight>
                  <a:srgbClr val="1E1E1E"/>
                </a:highlight>
                <a:latin typeface="Consolas"/>
                <a:ea typeface="Consolas"/>
                <a:cs typeface="Consolas"/>
                <a:sym typeface="Consolas"/>
              </a:rPr>
              <a:t> expressie</a:t>
            </a:r>
            <a:endParaRPr b="0" i="0" sz="1050" u="none" cap="none" strike="noStrike">
              <a:solidFill>
                <a:srgbClr val="D4D4D4"/>
              </a:solidFill>
              <a:highlight>
                <a:srgbClr val="1E1E1E"/>
              </a:highlight>
              <a:latin typeface="Consolas"/>
              <a:ea typeface="Consolas"/>
              <a:cs typeface="Consolas"/>
              <a:sym typeface="Consolas"/>
            </a:endParaRPr>
          </a:p>
        </p:txBody>
      </p:sp>
      <p:sp>
        <p:nvSpPr>
          <p:cNvPr id="523" name="Google Shape;523;p68"/>
          <p:cNvSpPr txBox="1"/>
          <p:nvPr/>
        </p:nvSpPr>
        <p:spPr>
          <a:xfrm>
            <a:off x="408525" y="3051650"/>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(parameter1, paramter2) </a:t>
            </a:r>
            <a:r>
              <a:rPr b="0" i="0" lang="en" sz="1050" u="none" cap="none" strike="noStrike">
                <a:solidFill>
                  <a:srgbClr val="569CD6"/>
                </a:solidFill>
                <a:highlight>
                  <a:srgbClr val="1E1E1E"/>
                </a:highlight>
                <a:latin typeface="Consolas"/>
                <a:ea typeface="Consolas"/>
                <a:cs typeface="Consolas"/>
                <a:sym typeface="Consolas"/>
              </a:rPr>
              <a:t>-&gt;</a:t>
            </a:r>
            <a:r>
              <a:rPr b="0" i="0" lang="en" sz="1050" u="none" cap="none" strike="noStrike">
                <a:solidFill>
                  <a:srgbClr val="D4D4D4"/>
                </a:solidFill>
                <a:highlight>
                  <a:srgbClr val="1E1E1E"/>
                </a:highlight>
                <a:latin typeface="Consolas"/>
                <a:ea typeface="Consolas"/>
                <a:cs typeface="Consolas"/>
                <a:sym typeface="Consolas"/>
              </a:rPr>
              <a:t> expressie</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Simpele lambda expressies</a:t>
            </a:r>
            <a:endParaRPr sz="3480">
              <a:latin typeface="Poppins"/>
              <a:ea typeface="Poppins"/>
              <a:cs typeface="Poppins"/>
              <a:sym typeface="Poppins"/>
            </a:endParaRPr>
          </a:p>
        </p:txBody>
      </p:sp>
      <p:sp>
        <p:nvSpPr>
          <p:cNvPr id="529" name="Google Shape;529;p6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Uitdrukkingen zijn beperkt. Ze moeten </a:t>
            </a:r>
            <a:r>
              <a:rPr b="1" lang="en">
                <a:latin typeface="Poppins"/>
                <a:ea typeface="Poppins"/>
                <a:cs typeface="Poppins"/>
                <a:sym typeface="Poppins"/>
              </a:rPr>
              <a:t>onmiddellijk </a:t>
            </a:r>
            <a:r>
              <a:rPr lang="en">
                <a:latin typeface="Poppins"/>
                <a:ea typeface="Poppins"/>
                <a:cs typeface="Poppins"/>
                <a:sym typeface="Poppins"/>
              </a:rPr>
              <a:t>een waarde retourneren en mogen geen variabelen, toewijzingen of instructies bevatten zoals</a:t>
            </a:r>
            <a:r>
              <a:rPr i="1" lang="en">
                <a:latin typeface="Poppins"/>
                <a:ea typeface="Poppins"/>
                <a:cs typeface="Poppins"/>
                <a:sym typeface="Poppins"/>
              </a:rPr>
              <a:t> if</a:t>
            </a:r>
            <a:r>
              <a:rPr lang="en">
                <a:latin typeface="Poppins"/>
                <a:ea typeface="Poppins"/>
                <a:cs typeface="Poppins"/>
                <a:sym typeface="Poppins"/>
              </a:rPr>
              <a:t> of </a:t>
            </a:r>
            <a:r>
              <a:rPr i="1" lang="en">
                <a:latin typeface="Poppins"/>
                <a:ea typeface="Poppins"/>
                <a:cs typeface="Poppins"/>
                <a:sym typeface="Poppins"/>
              </a:rPr>
              <a:t>for</a:t>
            </a:r>
            <a:r>
              <a:rPr lang="en">
                <a:latin typeface="Poppins"/>
                <a:ea typeface="Poppins"/>
                <a:cs typeface="Poppins"/>
                <a:sym typeface="Poppins"/>
              </a:rPr>
              <a:t>.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Om complexere bewerkingen uit te voeren, kan een codeblok worden gebruikt met accolades. Als de lambda-expressie een waarde moet retourneren, moet het codeblok een return-instructie hebben.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br>
              <a:rPr lang="en">
                <a:latin typeface="Poppins"/>
                <a:ea typeface="Poppins"/>
                <a:cs typeface="Poppins"/>
                <a:sym typeface="Poppins"/>
              </a:rPr>
            </a:b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530" name="Google Shape;530;p69"/>
          <p:cNvSpPr txBox="1"/>
          <p:nvPr/>
        </p:nvSpPr>
        <p:spPr>
          <a:xfrm>
            <a:off x="423300" y="3287900"/>
            <a:ext cx="3288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(parameter1, paramter2) </a:t>
            </a:r>
            <a:r>
              <a:rPr b="0" i="0" lang="en" sz="1050" u="none" cap="none" strike="noStrike">
                <a:solidFill>
                  <a:srgbClr val="569CD6"/>
                </a:solidFill>
                <a:highlight>
                  <a:srgbClr val="1E1E1E"/>
                </a:highlight>
                <a:latin typeface="Consolas"/>
                <a:ea typeface="Consolas"/>
                <a:cs typeface="Consolas"/>
                <a:sym typeface="Consolas"/>
              </a:rPr>
              <a:t>-&gt;</a:t>
            </a:r>
            <a:r>
              <a:rPr b="0" i="0" lang="en" sz="1050" u="none" cap="none" strike="noStrike">
                <a:solidFill>
                  <a:srgbClr val="D4D4D4"/>
                </a:solidFill>
                <a:highlight>
                  <a:srgbClr val="1E1E1E"/>
                </a:highlight>
                <a:latin typeface="Consolas"/>
                <a:ea typeface="Consolas"/>
                <a:cs typeface="Consolas"/>
                <a:sym typeface="Consolas"/>
              </a:rPr>
              <a:t> { code blok }</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animEffect filter="fade" transition="in">
                                      <p:cBhvr>
                                        <p:cTn dur="1000"/>
                                        <p:tgtEl>
                                          <p:spTgt spid="5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animEffect filter="fade" transition="in">
                                      <p:cBhvr>
                                        <p:cTn dur="1000"/>
                                        <p:tgtEl>
                                          <p:spTgt spid="5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animEffect filter="fade" transition="in">
                                      <p:cBhvr>
                                        <p:cTn dur="1000"/>
                                        <p:tgtEl>
                                          <p:spTgt spid="5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animEffect filter="fade" transition="in">
                                      <p:cBhvr>
                                        <p:cTn dur="1000"/>
                                        <p:tgtEl>
                                          <p:spTgt spid="5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400"/>
                                        <p:tgtEl>
                                          <p:spTgt spid="5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580">
                <a:latin typeface="Poppins"/>
                <a:ea typeface="Poppins"/>
                <a:cs typeface="Poppins"/>
                <a:sym typeface="Poppins"/>
              </a:rPr>
              <a:t>Voordelen van overerving:</a:t>
            </a:r>
            <a:br>
              <a:rPr lang="en" sz="2580">
                <a:latin typeface="Poppins"/>
                <a:ea typeface="Poppins"/>
                <a:cs typeface="Poppins"/>
                <a:sym typeface="Poppins"/>
              </a:rPr>
            </a:br>
            <a:r>
              <a:rPr lang="en" sz="2580">
                <a:latin typeface="Poppins"/>
                <a:ea typeface="Poppins"/>
                <a:cs typeface="Poppins"/>
                <a:sym typeface="Poppins"/>
              </a:rPr>
              <a:t>Kleinere afgeleide klassedefinities</a:t>
            </a:r>
            <a:endParaRPr sz="2580">
              <a:latin typeface="Poppins"/>
              <a:ea typeface="Poppins"/>
              <a:cs typeface="Poppins"/>
              <a:sym typeface="Poppins"/>
            </a:endParaRPr>
          </a:p>
        </p:txBody>
      </p:sp>
      <p:sp>
        <p:nvSpPr>
          <p:cNvPr id="102" name="Google Shape;102;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In de vorige slides ging het over een Programmeur en een Manager. Hierbij zagen we dat we algemene informatie zoals de naam kunnen splitsen in een generiek object. Dit is vooral handig als je veel verschillende objecten hebt die zo een naam hebben:</a:t>
            </a:r>
            <a:endParaRPr>
              <a:latin typeface="Poppins"/>
              <a:ea typeface="Poppins"/>
              <a:cs typeface="Poppins"/>
              <a:sym typeface="Poppins"/>
            </a:endParaRPr>
          </a:p>
        </p:txBody>
      </p:sp>
      <p:pic>
        <p:nvPicPr>
          <p:cNvPr id="103" name="Google Shape;103;p7"/>
          <p:cNvPicPr preferRelativeResize="0"/>
          <p:nvPr/>
        </p:nvPicPr>
        <p:blipFill rotWithShape="1">
          <a:blip r:embed="rId3">
            <a:alphaModFix/>
          </a:blip>
          <a:srcRect b="0" l="0" r="0" t="0"/>
          <a:stretch/>
        </p:blipFill>
        <p:spPr>
          <a:xfrm>
            <a:off x="401700" y="2601000"/>
            <a:ext cx="4069975" cy="2184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380">
                <a:latin typeface="Poppins"/>
                <a:ea typeface="Poppins"/>
                <a:cs typeface="Poppins"/>
                <a:sym typeface="Poppins"/>
              </a:rPr>
              <a:t>Simpele lambda expressies: voorbeeld</a:t>
            </a:r>
            <a:endParaRPr sz="3380">
              <a:latin typeface="Poppins"/>
              <a:ea typeface="Poppins"/>
              <a:cs typeface="Poppins"/>
              <a:sym typeface="Poppins"/>
            </a:endParaRPr>
          </a:p>
        </p:txBody>
      </p:sp>
      <p:sp>
        <p:nvSpPr>
          <p:cNvPr id="536" name="Google Shape;536;p7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Verwarrend? Laten we eens kijken naar een simpel voorbeeld:</a:t>
            </a:r>
            <a:endParaRPr>
              <a:latin typeface="Poppins"/>
              <a:ea typeface="Poppins"/>
              <a:cs typeface="Poppins"/>
              <a:sym typeface="Poppins"/>
            </a:endParaRPr>
          </a:p>
        </p:txBody>
      </p:sp>
      <p:sp>
        <p:nvSpPr>
          <p:cNvPr id="537" name="Google Shape;537;p70"/>
          <p:cNvSpPr txBox="1"/>
          <p:nvPr/>
        </p:nvSpPr>
        <p:spPr>
          <a:xfrm>
            <a:off x="452825" y="1668550"/>
            <a:ext cx="48384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java.util.ArrayList;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Integer</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8</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nummers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forEach</a:t>
            </a:r>
            <a:r>
              <a:rPr b="0" i="0" lang="en" sz="1050" u="none" cap="none" strike="noStrike">
                <a:solidFill>
                  <a:srgbClr val="D4D4D4"/>
                </a:solidFill>
                <a:highlight>
                  <a:srgbClr val="1E1E1E"/>
                </a:highlight>
                <a:latin typeface="Consolas"/>
                <a:ea typeface="Consolas"/>
                <a:cs typeface="Consolas"/>
                <a:sym typeface="Consolas"/>
              </a:rPr>
              <a:t>( (n) </a:t>
            </a:r>
            <a:r>
              <a:rPr b="0" i="0" lang="en" sz="1050" u="none" cap="none" strike="noStrike">
                <a:solidFill>
                  <a:srgbClr val="569CD6"/>
                </a:solidFill>
                <a:highlight>
                  <a:srgbClr val="1E1E1E"/>
                </a:highlight>
                <a:latin typeface="Consolas"/>
                <a:ea typeface="Consolas"/>
                <a:cs typeface="Consolas"/>
                <a:sym typeface="Consolas"/>
              </a:rPr>
              <a:t>-&gt;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(n); }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538" name="Google Shape;538;p70"/>
          <p:cNvSpPr txBox="1"/>
          <p:nvPr/>
        </p:nvSpPr>
        <p:spPr>
          <a:xfrm>
            <a:off x="5438800" y="2177975"/>
            <a:ext cx="30369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hebben eigenlijk een kleine functie gebouwd die elk getal uit de ArrayList ophaald.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Hiervoor is geen hele functie nodig, want dat kost meer regels code en maakt dus onze code onoverzichtelijker.</a:t>
            </a:r>
            <a:endParaRPr b="0" i="0" sz="14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Eindopdracht</a:t>
            </a:r>
            <a:endParaRPr sz="3480">
              <a:latin typeface="Poppins"/>
              <a:ea typeface="Poppins"/>
              <a:cs typeface="Poppins"/>
              <a:sym typeface="Poppins"/>
            </a:endParaRPr>
          </a:p>
        </p:txBody>
      </p:sp>
      <p:sp>
        <p:nvSpPr>
          <p:cNvPr id="544" name="Google Shape;544;p71"/>
          <p:cNvSpPr txBox="1"/>
          <p:nvPr>
            <p:ph idx="1" type="body"/>
          </p:nvPr>
        </p:nvSpPr>
        <p:spPr>
          <a:xfrm>
            <a:off x="311700" y="1225225"/>
            <a:ext cx="35787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Implementeer de methodes die beschreven zijn in de Queue interface.</a:t>
            </a:r>
            <a:endParaRPr>
              <a:latin typeface="Poppins"/>
              <a:ea typeface="Poppins"/>
              <a:cs typeface="Poppins"/>
              <a:sym typeface="Poppins"/>
            </a:endParaRPr>
          </a:p>
        </p:txBody>
      </p:sp>
      <p:sp>
        <p:nvSpPr>
          <p:cNvPr id="545" name="Google Shape;545;p71"/>
          <p:cNvSpPr txBox="1"/>
          <p:nvPr/>
        </p:nvSpPr>
        <p:spPr>
          <a:xfrm>
            <a:off x="4329325" y="121875"/>
            <a:ext cx="4607100" cy="4843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569CD6"/>
                </a:solidFill>
                <a:highlight>
                  <a:srgbClr val="1E1E1E"/>
                </a:highlight>
                <a:latin typeface="Consolas"/>
                <a:ea typeface="Consolas"/>
                <a:cs typeface="Consolas"/>
                <a:sym typeface="Consolas"/>
              </a:rPr>
              <a:t>interface</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Queue</a:t>
            </a:r>
            <a:r>
              <a:rPr b="0" i="0" lang="en" sz="750" u="none" cap="none" strike="noStrike">
                <a:solidFill>
                  <a:srgbClr val="D4D4D4"/>
                </a:solidFill>
                <a:highlight>
                  <a:srgbClr val="1E1E1E"/>
                </a:highlight>
                <a:latin typeface="Consolas"/>
                <a:ea typeface="Consolas"/>
                <a:cs typeface="Consolas"/>
                <a:sym typeface="Consolas"/>
              </a:rPr>
              <a:t> {</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voeg een item toe aan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add</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value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verwijder een item uit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remove</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chemeClr val="accent3"/>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lang="en" sz="750">
                <a:solidFill>
                  <a:srgbClr val="9CDCFE"/>
                </a:solidFill>
                <a:highlight>
                  <a:srgbClr val="1E1E1E"/>
                </a:highlight>
                <a:latin typeface="Consolas"/>
                <a:ea typeface="Consolas"/>
                <a:cs typeface="Consolas"/>
                <a:sym typeface="Consolas"/>
              </a:rPr>
              <a:t>index</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geef het eerste item in de FIFO queue terug, maar haal het er niet uit</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peek</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geef aan of de FIFO queue leeg is</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boolean</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isEmpty</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geef de lengte van de FIFO queue terug</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size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Print de inhoud van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print</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verwijder alle items uit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clear</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verwijder de eerste n items uit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clear</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n</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print de inhoud van de FIFO queue in omgekeerde volgorde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printReverse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plaats een element op een bepaalde positie in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void</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jumpTheQueue</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n</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value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Zet de FIFO queue om naar een String</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String</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toString</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Kijk of de FIFO queue gelijk is aan een andere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boolean</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equals</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Queue</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q</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Bepaal de index van een bepaalde waarde in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indexOf</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value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6A9955"/>
                </a:solidFill>
                <a:highlight>
                  <a:srgbClr val="1E1E1E"/>
                </a:highlight>
                <a:latin typeface="Consolas"/>
                <a:ea typeface="Consolas"/>
                <a:cs typeface="Consolas"/>
                <a:sym typeface="Consolas"/>
              </a:rPr>
              <a:t>// bepaal de laatste index van een bepaalde waarde in de FIFO queue</a:t>
            </a:r>
            <a:endParaRPr b="0" i="0" sz="7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569CD6"/>
                </a:solidFill>
                <a:highlight>
                  <a:srgbClr val="1E1E1E"/>
                </a:highlight>
                <a:latin typeface="Consolas"/>
                <a:ea typeface="Consolas"/>
                <a:cs typeface="Consolas"/>
                <a:sym typeface="Consolas"/>
              </a:rPr>
              <a:t>public</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DCDCAA"/>
                </a:solidFill>
                <a:highlight>
                  <a:srgbClr val="1E1E1E"/>
                </a:highlight>
                <a:latin typeface="Consolas"/>
                <a:ea typeface="Consolas"/>
                <a:cs typeface="Consolas"/>
                <a:sym typeface="Consolas"/>
              </a:rPr>
              <a:t>lastIndexOf</a:t>
            </a:r>
            <a:r>
              <a:rPr b="0" i="0" lang="en" sz="750" u="none" cap="none" strike="noStrike">
                <a:solidFill>
                  <a:srgbClr val="D4D4D4"/>
                </a:solidFill>
                <a:highlight>
                  <a:srgbClr val="1E1E1E"/>
                </a:highlight>
                <a:latin typeface="Consolas"/>
                <a:ea typeface="Consolas"/>
                <a:cs typeface="Consolas"/>
                <a:sym typeface="Consolas"/>
              </a:rPr>
              <a:t>(</a:t>
            </a:r>
            <a:r>
              <a:rPr b="0" i="0" lang="en" sz="750" u="none" cap="none" strike="noStrike">
                <a:solidFill>
                  <a:srgbClr val="4EC9B0"/>
                </a:solidFill>
                <a:highlight>
                  <a:srgbClr val="1E1E1E"/>
                </a:highlight>
                <a:latin typeface="Consolas"/>
                <a:ea typeface="Consolas"/>
                <a:cs typeface="Consolas"/>
                <a:sym typeface="Consolas"/>
              </a:rPr>
              <a:t>int</a:t>
            </a:r>
            <a:r>
              <a:rPr b="0" i="0" lang="en" sz="750" u="none" cap="none" strike="noStrike">
                <a:solidFill>
                  <a:srgbClr val="D4D4D4"/>
                </a:solidFill>
                <a:highlight>
                  <a:srgbClr val="1E1E1E"/>
                </a:highlight>
                <a:latin typeface="Consolas"/>
                <a:ea typeface="Consolas"/>
                <a:cs typeface="Consolas"/>
                <a:sym typeface="Consolas"/>
              </a:rPr>
              <a:t> </a:t>
            </a:r>
            <a:r>
              <a:rPr b="0" i="0" lang="en" sz="750" u="none" cap="none" strike="noStrike">
                <a:solidFill>
                  <a:srgbClr val="9CDCFE"/>
                </a:solidFill>
                <a:highlight>
                  <a:srgbClr val="1E1E1E"/>
                </a:highlight>
                <a:latin typeface="Consolas"/>
                <a:ea typeface="Consolas"/>
                <a:cs typeface="Consolas"/>
                <a:sym typeface="Consolas"/>
              </a:rPr>
              <a:t>value</a:t>
            </a: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50"/>
              <a:buFont typeface="Arial"/>
              <a:buNone/>
            </a:pPr>
            <a:r>
              <a:rPr b="0" i="0" lang="en" sz="750" u="none" cap="none" strike="noStrike">
                <a:solidFill>
                  <a:srgbClr val="D4D4D4"/>
                </a:solidFill>
                <a:highlight>
                  <a:srgbClr val="1E1E1E"/>
                </a:highlight>
                <a:latin typeface="Consolas"/>
                <a:ea typeface="Consolas"/>
                <a:cs typeface="Consolas"/>
                <a:sym typeface="Consolas"/>
              </a:rPr>
              <a:t>}</a:t>
            </a:r>
            <a:endParaRPr b="0" i="0" sz="7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551" name="Google Shape;551;p7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begrijpen en het implementeren van overerving (inheritance)</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ontwikkelen van code waarin polymorfisme in wordt toegepast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verschil weten tussen een referentie en een object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Bepalen of er gebruik moet worden gemaakt van casting</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Consolas"/>
                <a:ea typeface="Consolas"/>
                <a:cs typeface="Consolas"/>
                <a:sym typeface="Consolas"/>
              </a:rPr>
              <a:t>super </a:t>
            </a:r>
            <a:r>
              <a:rPr lang="en">
                <a:latin typeface="Poppins"/>
                <a:ea typeface="Poppins"/>
                <a:cs typeface="Poppins"/>
                <a:sym typeface="Poppins"/>
              </a:rPr>
              <a:t>en </a:t>
            </a:r>
            <a:r>
              <a:rPr lang="en">
                <a:latin typeface="Consolas"/>
                <a:ea typeface="Consolas"/>
                <a:cs typeface="Consolas"/>
                <a:sym typeface="Consolas"/>
              </a:rPr>
              <a:t>this </a:t>
            </a:r>
            <a:r>
              <a:rPr lang="en">
                <a:latin typeface="Poppins"/>
                <a:ea typeface="Poppins"/>
                <a:cs typeface="Poppins"/>
                <a:sym typeface="Poppins"/>
              </a:rPr>
              <a:t>operatoren kunnen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Gebruik maken van </a:t>
            </a:r>
            <a:r>
              <a:rPr lang="en">
                <a:latin typeface="Consolas"/>
                <a:ea typeface="Consolas"/>
                <a:cs typeface="Consolas"/>
                <a:sym typeface="Consolas"/>
              </a:rPr>
              <a:t>abtract </a:t>
            </a:r>
            <a:r>
              <a:rPr lang="en">
                <a:latin typeface="Poppins"/>
                <a:ea typeface="Poppins"/>
                <a:cs typeface="Poppins"/>
                <a:sym typeface="Poppins"/>
              </a:rPr>
              <a:t>klasses en </a:t>
            </a:r>
            <a:r>
              <a:rPr lang="en">
                <a:latin typeface="Consolas"/>
                <a:ea typeface="Consolas"/>
                <a:cs typeface="Consolas"/>
                <a:sym typeface="Consolas"/>
              </a:rPr>
              <a:t>interfaces</a:t>
            </a:r>
            <a:br>
              <a:rPr lang="en">
                <a:latin typeface="Consolas"/>
                <a:ea typeface="Consolas"/>
                <a:cs typeface="Consolas"/>
                <a:sym typeface="Consolas"/>
              </a:rPr>
            </a:br>
            <a:endParaRPr>
              <a:latin typeface="Consolas"/>
              <a:ea typeface="Consolas"/>
              <a:cs typeface="Consolas"/>
              <a:sym typeface="Consola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Schrijf een eenvoudige Lambda-uitdrukking die een Lambda-predikaatuitdrukking verbruikt</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Effect filter="fade" transition="in">
                                      <p:cBhvr>
                                        <p:cTn dur="500"/>
                                        <p:tgtEl>
                                          <p:spTgt spid="5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Effect filter="fade" transition="in">
                                      <p:cBhvr>
                                        <p:cTn dur="500"/>
                                        <p:tgtEl>
                                          <p:spTgt spid="5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animEffect filter="fade" transition="in">
                                      <p:cBhvr>
                                        <p:cTn dur="500"/>
                                        <p:tgtEl>
                                          <p:spTgt spid="5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animEffect filter="fade" transition="in">
                                      <p:cBhvr>
                                        <p:cTn dur="500"/>
                                        <p:tgtEl>
                                          <p:spTgt spid="5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4" st="4"/>
                                            </p:txEl>
                                          </p:spTgt>
                                        </p:tgtEl>
                                        <p:attrNameLst>
                                          <p:attrName>style.visibility</p:attrName>
                                        </p:attrNameLst>
                                      </p:cBhvr>
                                      <p:to>
                                        <p:strVal val="visible"/>
                                      </p:to>
                                    </p:set>
                                    <p:animEffect filter="fade" transition="in">
                                      <p:cBhvr>
                                        <p:cTn dur="500"/>
                                        <p:tgtEl>
                                          <p:spTgt spid="5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5" st="5"/>
                                            </p:txEl>
                                          </p:spTgt>
                                        </p:tgtEl>
                                        <p:attrNameLst>
                                          <p:attrName>style.visibility</p:attrName>
                                        </p:attrNameLst>
                                      </p:cBhvr>
                                      <p:to>
                                        <p:strVal val="visible"/>
                                      </p:to>
                                    </p:set>
                                    <p:animEffect filter="fade" transition="in">
                                      <p:cBhvr>
                                        <p:cTn dur="500"/>
                                        <p:tgtEl>
                                          <p:spTgt spid="5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xEl>
                                              <p:pRg end="6" st="6"/>
                                            </p:txEl>
                                          </p:spTgt>
                                        </p:tgtEl>
                                        <p:attrNameLst>
                                          <p:attrName>style.visibility</p:attrName>
                                        </p:attrNameLst>
                                      </p:cBhvr>
                                      <p:to>
                                        <p:strVal val="visible"/>
                                      </p:to>
                                    </p:set>
                                    <p:animEffect filter="fade" transition="in">
                                      <p:cBhvr>
                                        <p:cTn dur="500"/>
                                        <p:tgtEl>
                                          <p:spTgt spid="5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5" name="Shape 555"/>
        <p:cNvGrpSpPr/>
        <p:nvPr/>
      </p:nvGrpSpPr>
      <p:grpSpPr>
        <a:xfrm>
          <a:off x="0" y="0"/>
          <a:ext cx="0" cy="0"/>
          <a:chOff x="0" y="0"/>
          <a:chExt cx="0" cy="0"/>
        </a:xfrm>
      </p:grpSpPr>
      <p:sp>
        <p:nvSpPr>
          <p:cNvPr id="556" name="Google Shape;556;p73"/>
          <p:cNvSpPr txBox="1"/>
          <p:nvPr>
            <p:ph type="title"/>
          </p:nvPr>
        </p:nvSpPr>
        <p:spPr>
          <a:xfrm>
            <a:off x="345825" y="7498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Titel</a:t>
            </a:r>
            <a:endParaRPr>
              <a:latin typeface="Poppins"/>
              <a:ea typeface="Poppins"/>
              <a:cs typeface="Poppins"/>
              <a:sym typeface="Poppins"/>
            </a:endParaRPr>
          </a:p>
        </p:txBody>
      </p:sp>
      <p:sp>
        <p:nvSpPr>
          <p:cNvPr id="557" name="Google Shape;557;p73"/>
          <p:cNvSpPr txBox="1"/>
          <p:nvPr>
            <p:ph idx="1" type="body"/>
          </p:nvPr>
        </p:nvSpPr>
        <p:spPr>
          <a:xfrm>
            <a:off x="262925" y="2286550"/>
            <a:ext cx="4260300" cy="2307300"/>
          </a:xfrm>
          <a:prstGeom prst="rect">
            <a:avLst/>
          </a:prstGeom>
          <a:solidFill>
            <a:srgbClr val="F3F3F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highlight>
                  <a:srgbClr val="F3F3F3"/>
                </a:highlight>
                <a:latin typeface="Roboto Mono"/>
                <a:ea typeface="Roboto Mono"/>
                <a:cs typeface="Roboto Mono"/>
                <a:sym typeface="Roboto Mono"/>
              </a:rPr>
              <a:t>print(“Hallo wereld!”)</a:t>
            </a:r>
            <a:endParaRPr sz="1300">
              <a:highlight>
                <a:srgbClr val="F3F3F3"/>
              </a:highlight>
              <a:latin typeface="Roboto Mono"/>
              <a:ea typeface="Roboto Mono"/>
              <a:cs typeface="Roboto Mono"/>
              <a:sym typeface="Roboto Mono"/>
            </a:endParaRPr>
          </a:p>
        </p:txBody>
      </p:sp>
      <p:sp>
        <p:nvSpPr>
          <p:cNvPr id="558" name="Google Shape;558;p73"/>
          <p:cNvSpPr txBox="1"/>
          <p:nvPr/>
        </p:nvSpPr>
        <p:spPr>
          <a:xfrm>
            <a:off x="45797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Windows PowerShell</a:t>
            </a:r>
            <a:endParaRPr b="0" i="0" sz="1400" u="none" cap="none" strike="noStrike">
              <a:solidFill>
                <a:srgbClr val="000000"/>
              </a:solidFill>
              <a:latin typeface="Arial"/>
              <a:ea typeface="Arial"/>
              <a:cs typeface="Arial"/>
              <a:sym typeface="Arial"/>
            </a:endParaRPr>
          </a:p>
        </p:txBody>
      </p:sp>
      <p:sp>
        <p:nvSpPr>
          <p:cNvPr id="559" name="Google Shape;559;p73"/>
          <p:cNvSpPr txBox="1"/>
          <p:nvPr>
            <p:ph idx="1" type="body"/>
          </p:nvPr>
        </p:nvSpPr>
        <p:spPr>
          <a:xfrm>
            <a:off x="4572000" y="2286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&gt; java Test</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b is True</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Exception in thread “main”java.lang.ArithmeticException</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 by zero</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Test.main(Test.java:9)</a:t>
            </a:r>
            <a:endParaRPr sz="1300">
              <a:solidFill>
                <a:schemeClr val="lt1"/>
              </a:solidFill>
              <a:latin typeface="Roboto Mono"/>
              <a:ea typeface="Roboto Mono"/>
              <a:cs typeface="Roboto Mono"/>
              <a:sym typeface="Roboto Mono"/>
            </a:endParaRPr>
          </a:p>
        </p:txBody>
      </p:sp>
      <p:sp>
        <p:nvSpPr>
          <p:cNvPr id="560" name="Google Shape;560;p73"/>
          <p:cNvSpPr txBox="1"/>
          <p:nvPr/>
        </p:nvSpPr>
        <p:spPr>
          <a:xfrm>
            <a:off x="2175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hallo_wereld.py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566" name="Google Shape;566;p7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567" name="Google Shape;567;p74"/>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580">
                <a:latin typeface="Poppins"/>
                <a:ea typeface="Poppins"/>
                <a:cs typeface="Poppins"/>
                <a:sym typeface="Poppins"/>
              </a:rPr>
              <a:t>Voordelen van overerving:</a:t>
            </a:r>
            <a:br>
              <a:rPr lang="en" sz="2580">
                <a:latin typeface="Poppins"/>
                <a:ea typeface="Poppins"/>
                <a:cs typeface="Poppins"/>
                <a:sym typeface="Poppins"/>
              </a:rPr>
            </a:br>
            <a:r>
              <a:rPr lang="en" sz="2180">
                <a:latin typeface="Poppins"/>
                <a:ea typeface="Poppins"/>
                <a:cs typeface="Poppins"/>
                <a:sym typeface="Poppins"/>
              </a:rPr>
              <a:t>Makkelijk aanpasbaarheid van de gedeelde eigenschappen</a:t>
            </a:r>
            <a:endParaRPr sz="2180">
              <a:latin typeface="Poppins"/>
              <a:ea typeface="Poppins"/>
              <a:cs typeface="Poppins"/>
              <a:sym typeface="Poppins"/>
            </a:endParaRPr>
          </a:p>
        </p:txBody>
      </p:sp>
      <p:sp>
        <p:nvSpPr>
          <p:cNvPr id="109" name="Google Shape;109;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Als we bijvoorbeeld meer informatie of andere informatie willen opslaan over onze werknemers hoeven we maar één object aan te passen in plaats van alle.</a:t>
            </a:r>
            <a:endParaRPr>
              <a:latin typeface="Poppins"/>
              <a:ea typeface="Poppins"/>
              <a:cs typeface="Poppins"/>
              <a:sym typeface="Poppins"/>
            </a:endParaRPr>
          </a:p>
        </p:txBody>
      </p:sp>
      <p:pic>
        <p:nvPicPr>
          <p:cNvPr id="110" name="Google Shape;110;p8"/>
          <p:cNvPicPr preferRelativeResize="0"/>
          <p:nvPr/>
        </p:nvPicPr>
        <p:blipFill rotWithShape="1">
          <a:blip r:embed="rId3">
            <a:alphaModFix/>
          </a:blip>
          <a:srcRect b="0" l="0" r="0" t="0"/>
          <a:stretch/>
        </p:blipFill>
        <p:spPr>
          <a:xfrm>
            <a:off x="2700975" y="1931300"/>
            <a:ext cx="5118951" cy="3049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Voorbeeld: De product klasse</a:t>
            </a:r>
            <a:endParaRPr sz="3480">
              <a:latin typeface="Poppins"/>
              <a:ea typeface="Poppins"/>
              <a:cs typeface="Poppins"/>
              <a:sym typeface="Poppins"/>
            </a:endParaRPr>
          </a:p>
        </p:txBody>
      </p:sp>
      <p:sp>
        <p:nvSpPr>
          <p:cNvPr id="116" name="Google Shape;116;p9"/>
          <p:cNvSpPr txBox="1"/>
          <p:nvPr/>
        </p:nvSpPr>
        <p:spPr>
          <a:xfrm>
            <a:off x="453375" y="1192200"/>
            <a:ext cx="48999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Product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private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final</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BTW_PERCENTAGE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prijsEx</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getPrijsInc</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(prijsEx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 BTW_PERCENTAGE / </a:t>
            </a:r>
            <a:r>
              <a:rPr b="0" i="0" lang="en" sz="1050" u="none" cap="none" strike="noStrike">
                <a:solidFill>
                  <a:srgbClr val="B5CEA8"/>
                </a:solidFill>
                <a:highlight>
                  <a:srgbClr val="1E1E1E"/>
                </a:highlight>
                <a:latin typeface="Consolas"/>
                <a:ea typeface="Consolas"/>
                <a:cs typeface="Consolas"/>
                <a:sym typeface="Consolas"/>
              </a:rPr>
              <a:t>100.0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toString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"Product met prijs: "</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DCDCAA"/>
                </a:solidFill>
                <a:highlight>
                  <a:srgbClr val="1E1E1E"/>
                </a:highlight>
                <a:latin typeface="Consolas"/>
                <a:ea typeface="Consolas"/>
                <a:cs typeface="Consolas"/>
                <a:sym typeface="Consolas"/>
              </a:rPr>
              <a:t>getPrijsInc</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149EDA-5349-4A7A-BF47-71193908FD73}"/>
</file>

<file path=customXml/itemProps2.xml><?xml version="1.0" encoding="utf-8"?>
<ds:datastoreItem xmlns:ds="http://schemas.openxmlformats.org/officeDocument/2006/customXml" ds:itemID="{846611A1-6776-4645-9F2B-B597BBFF2F6B}"/>
</file>