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Economica"/>
      <p:regular r:id="rId67"/>
      <p:bold r:id="rId68"/>
      <p:italic r:id="rId69"/>
      <p:boldItalic r:id="rId70"/>
    </p:embeddedFont>
    <p:embeddedFont>
      <p:font typeface="Roboto"/>
      <p:regular r:id="rId71"/>
      <p:bold r:id="rId72"/>
      <p:italic r:id="rId73"/>
      <p:boldItalic r:id="rId74"/>
    </p:embeddedFont>
    <p:embeddedFont>
      <p:font typeface="Poppins"/>
      <p:regular r:id="rId75"/>
      <p:bold r:id="rId76"/>
      <p:italic r:id="rId77"/>
      <p:boldItalic r:id="rId78"/>
    </p:embeddedFont>
    <p:embeddedFont>
      <p:font typeface="Roboto Mono"/>
      <p:regular r:id="rId79"/>
      <p:bold r:id="rId80"/>
      <p:italic r:id="rId81"/>
      <p:boldItalic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7" roundtripDataSignature="AMtx7mg1MP48HvRIexuHaXHv5IH15XSp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3" name="Lina Blijleven"/>
  <p:cmAuthor clrIdx="1" id="1" initials="" lastIdx="3" name="Noah Beij"/>
  <p:cmAuthor clrIdx="2" id="2" initials="" lastIdx="4" name="Coen de Graa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F2F2A0-F885-4171-826E-201FF6E9A1EC}">
  <a:tblStyle styleId="{17F2F2A0-F885-4171-826E-201FF6E9A1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DB05F76-672A-4B55-ADD4-91F1AA2A48E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84" Type="http://schemas.openxmlformats.org/officeDocument/2006/relationships/font" Target="fonts/OpenSans-bold.fntdata"/><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21" Type="http://schemas.openxmlformats.org/officeDocument/2006/relationships/slide" Target="slides/slide14.xml"/><Relationship Id="rId68" Type="http://schemas.openxmlformats.org/officeDocument/2006/relationships/font" Target="fonts/Economica-bold.fntdata"/><Relationship Id="rId89" Type="http://schemas.openxmlformats.org/officeDocument/2006/relationships/customXml" Target="../customXml/item2.xml"/><Relationship Id="rId16" Type="http://schemas.openxmlformats.org/officeDocument/2006/relationships/slide" Target="slides/slide9.xml"/><Relationship Id="rId74" Type="http://schemas.openxmlformats.org/officeDocument/2006/relationships/font" Target="fonts/Roboto-boldItalic.fntdata"/><Relationship Id="rId32" Type="http://schemas.openxmlformats.org/officeDocument/2006/relationships/slide" Target="slides/slide25.xml"/><Relationship Id="rId79" Type="http://schemas.openxmlformats.org/officeDocument/2006/relationships/font" Target="fonts/RobotoMono-regular.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commentAuthors" Target="commentAuthors.xml"/><Relationship Id="rId90" Type="http://schemas.openxmlformats.org/officeDocument/2006/relationships/customXml" Target="../customXml/item3.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Poppins-italic.fntdata"/><Relationship Id="rId35" Type="http://schemas.openxmlformats.org/officeDocument/2006/relationships/slide" Target="slides/slide28.xml"/><Relationship Id="rId64" Type="http://schemas.openxmlformats.org/officeDocument/2006/relationships/slide" Target="slides/slide57.xml"/><Relationship Id="rId22" Type="http://schemas.openxmlformats.org/officeDocument/2006/relationships/slide" Target="slides/slide15.xml"/><Relationship Id="rId69" Type="http://schemas.openxmlformats.org/officeDocument/2006/relationships/font" Target="fonts/Economica-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5" Type="http://schemas.openxmlformats.org/officeDocument/2006/relationships/font" Target="fonts/OpenSans-italic.fntdata"/><Relationship Id="rId80" Type="http://schemas.openxmlformats.org/officeDocument/2006/relationships/font" Target="fonts/RobotoMono-bold.fntdata"/><Relationship Id="rId8" Type="http://schemas.openxmlformats.org/officeDocument/2006/relationships/slide" Target="slides/slide1.xml"/><Relationship Id="rId72" Type="http://schemas.openxmlformats.org/officeDocument/2006/relationships/font" Target="fonts/Roboto-bold.fntdata"/><Relationship Id="rId51" Type="http://schemas.openxmlformats.org/officeDocument/2006/relationships/slide" Target="slides/slide44.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Economica-regular.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83" Type="http://schemas.openxmlformats.org/officeDocument/2006/relationships/font" Target="fonts/OpenSans-regular.fntdata"/><Relationship Id="rId41" Type="http://schemas.openxmlformats.org/officeDocument/2006/relationships/slide" Target="slides/slide34.xml"/><Relationship Id="rId75" Type="http://schemas.openxmlformats.org/officeDocument/2006/relationships/font" Target="fonts/Poppins-regular.fntdata"/><Relationship Id="rId70" Type="http://schemas.openxmlformats.org/officeDocument/2006/relationships/font" Target="fonts/Economica-boldItalic.fntdata"/><Relationship Id="rId62" Type="http://schemas.openxmlformats.org/officeDocument/2006/relationships/slide" Target="slides/slide55.xml"/><Relationship Id="rId20" Type="http://schemas.openxmlformats.org/officeDocument/2006/relationships/slide" Target="slides/slide13.xml"/><Relationship Id="rId54" Type="http://schemas.openxmlformats.org/officeDocument/2006/relationships/slide" Target="slides/slide47.xml"/><Relationship Id="rId88"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1.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86" Type="http://schemas.openxmlformats.org/officeDocument/2006/relationships/font" Target="fonts/OpenSans-boldItalic.fntdata"/><Relationship Id="rId44" Type="http://schemas.openxmlformats.org/officeDocument/2006/relationships/slide" Target="slides/slide37.xml"/><Relationship Id="rId81" Type="http://schemas.openxmlformats.org/officeDocument/2006/relationships/font" Target="fonts/RobotoMono-italic.fntdata"/><Relationship Id="rId73" Type="http://schemas.openxmlformats.org/officeDocument/2006/relationships/font" Target="fonts/Roboto-italic.fntdata"/><Relationship Id="rId31" Type="http://schemas.openxmlformats.org/officeDocument/2006/relationships/slide" Target="slides/slide24.xml"/><Relationship Id="rId78" Type="http://schemas.openxmlformats.org/officeDocument/2006/relationships/font" Target="fonts/Poppins-boldItalic.fntdata"/><Relationship Id="rId65" Type="http://schemas.openxmlformats.org/officeDocument/2006/relationships/slide" Target="slides/slide58.xml"/><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Poppins-bold.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Roboto-regular.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87" Type="http://customschemas.google.com/relationships/presentationmetadata" Target="metadata"/><Relationship Id="rId45" Type="http://schemas.openxmlformats.org/officeDocument/2006/relationships/slide" Target="slides/slide38.xml"/><Relationship Id="rId66" Type="http://schemas.openxmlformats.org/officeDocument/2006/relationships/slide" Target="slides/slide59.xml"/><Relationship Id="rId24" Type="http://schemas.openxmlformats.org/officeDocument/2006/relationships/slide" Target="slides/slide17.xml"/><Relationship Id="rId82" Type="http://schemas.openxmlformats.org/officeDocument/2006/relationships/font" Target="fonts/RobotoMono-boldItalic.fntdata"/><Relationship Id="rId61" Type="http://schemas.openxmlformats.org/officeDocument/2006/relationships/slide" Target="slides/slide54.xml"/><Relationship Id="rId19"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01T10:39:59.567">
    <p:pos x="6000" y="0"/>
    <p:text>De informatie die in de klas verteld wordt (bij een slide als deze), moet wel ergens terug te vinden zijn. Dat betekent dat we even goed moeten gaan kijken naar bijvoorbeeld een PDF of sprekersnotities voor de presentatie.</p:text>
    <p:extLst>
      <p:ext uri="{C676402C-5697-4E1C-873F-D02D1690AC5C}">
        <p15:threadingInfo timeZoneBias="0"/>
      </p:ext>
      <p:ext uri="http://customooxmlschemas.google.com/">
        <go:slidesCustomData xmlns:go="http://customooxmlschemas.google.com/" commentPostId="AAAAongksNk"/>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3-08-29T18:23:07.456">
    <p:pos x="0" y="1395"/>
    <p:text>Inderdaad geen goed voorbeeld van overbodig commentaar, wel een voorbeeld van slecht commentaar. Deze comment is wel heel onduidelijk, gewoon de code lezen is in dit geval de betere optie. Echter maakt dat het dan wel weer overbodig commentaar, want commentaar dat niet te begrijpen valt kan je net zo goed weglaten.</p:text>
    <p:extLst>
      <p:ext uri="{C676402C-5697-4E1C-873F-D02D1690AC5C}">
        <p15:threadingInfo timeZoneBias="0"/>
      </p:ext>
      <p:ext uri="http://customooxmlschemas.google.com/">
        <go:slidesCustomData xmlns:go="http://customooxmlschemas.google.com/" commentPostId="AAAA4BCzuxE"/>
      </p:ext>
    </p:extLst>
  </p:cm>
  <p:cm authorId="0" idx="13" dt="2023-02-22T09:05:33.812">
    <p:pos x="0" y="1495"/>
    <p:text>Zo overbodig vind ik dit commentaar niet. Een beter voorbeeld vind ik een comment boven bijvoorbeeld een duidelijk return-statement.</p:text>
    <p:extLst>
      <p:ext uri="{C676402C-5697-4E1C-873F-D02D1690AC5C}">
        <p15:threadingInfo timeZoneBias="0"/>
      </p:ext>
      <p:ext uri="http://customooxmlschemas.google.com/">
        <go:slidesCustomData xmlns:go="http://customooxmlschemas.google.com/" commentPostId="AAAArtkUO38"/>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3-02-22T09:20:44.376">
    <p:pos x="0" y="823"/>
    <p:text>Mag ook een keer vervangen worden door een duidelijker voorbeeld.</p:text>
    <p:extLst>
      <p:ext uri="{C676402C-5697-4E1C-873F-D02D1690AC5C}">
        <p15:threadingInfo timeZoneBias="0"/>
      </p:ext>
      <p:ext uri="http://customooxmlschemas.google.com/">
        <go:slidesCustomData xmlns:go="http://customooxmlschemas.google.com/" commentPostId="AAAArtkUO4E"/>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3-08-29T18:24:15.485">
    <p:pos x="3113" y="0"/>
    <p:text>Is dit...... comic sans????</p:text>
    <p:extLst>
      <p:ext uri="{C676402C-5697-4E1C-873F-D02D1690AC5C}">
        <p15:threadingInfo timeZoneBias="0"/>
      </p:ext>
      <p:ext uri="http://customooxmlschemas.google.com/">
        <go:slidesCustomData xmlns:go="http://customooxmlschemas.google.com/" commentPostId="AAAA4BCzuxI"/>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3-02-22T09:16:50.378">
    <p:pos x="2880" y="0"/>
    <p:text>Dit voorbeeld mag simpeler dan een volledig sorteeralgoritme.</p:text>
    <p:extLst>
      <p:ext uri="{C676402C-5697-4E1C-873F-D02D1690AC5C}">
        <p15:threadingInfo timeZoneBias="0"/>
      </p:ext>
      <p:ext uri="http://customooxmlschemas.google.com/">
        <go:slidesCustomData xmlns:go="http://customooxmlschemas.google.com/" commentPostId="AAAArtkUO4A"/>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3-02-01T14:00:26.660">
    <p:pos x="196" y="199"/>
    <p:text>Het lijkt me prettig de presentatie wat meer op te delen in secties. Dan is het veel makkelijker een lopend verhaal te vertellen en slides terug te vinden in de presentatie.</p:text>
    <p:extLst>
      <p:ext uri="{C676402C-5697-4E1C-873F-D02D1690AC5C}">
        <p15:threadingInfo timeZoneBias="0"/>
      </p:ext>
      <p:ext uri="http://customooxmlschemas.google.com/">
        <go:slidesCustomData xmlns:go="http://customooxmlschemas.google.com/" commentPostId="AAAAongksOE"/>
      </p:ext>
    </p:extLst>
  </p:cm>
  <p:cm authorId="2" idx="3" dt="2023-08-29T18:30:44.909">
    <p:pos x="0" y="771"/>
    <p:text>Ik denk dat hier Error1 zou moeten staan in de bovenste comment. Aangezien In het volgende voorbeeld de niet matchende klasse- en bestandsnaam wordt aangeduid.</p:text>
    <p:extLst>
      <p:ext uri="{C676402C-5697-4E1C-873F-D02D1690AC5C}">
        <p15:threadingInfo timeZoneBias="0"/>
      </p:ext>
      <p:ext uri="http://customooxmlschemas.google.com/">
        <go:slidesCustomData xmlns:go="http://customooxmlschemas.google.com/" commentPostId="AAAA4BCzuxM"/>
      </p:ext>
    </p:extLs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4" dt="2023-08-29T18:31:10.192">
    <p:pos x="0" y="860"/>
    <p:text>Hier ook, Error4, lijkt mij</p:text>
    <p:extLst>
      <p:ext uri="{C676402C-5697-4E1C-873F-D02D1690AC5C}">
        <p15:threadingInfo timeZoneBias="0"/>
      </p:ext>
      <p:ext uri="http://customooxmlschemas.google.com/">
        <go:slidesCustomData xmlns:go="http://customooxmlschemas.google.com/" commentPostId="AAAA4BCzuxQ"/>
      </p:ext>
    </p:extLs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3-02-22T09:32:22.390">
    <p:pos x="196" y="199"/>
    <p:text>Is deze niet exact hetzelfde als slide 43?</p:text>
    <p:extLst>
      <p:ext uri="{C676402C-5697-4E1C-873F-D02D1690AC5C}">
        <p15:threadingInfo timeZoneBias="0"/>
      </p:ext>
      <p:ext uri="http://customooxmlschemas.google.com/">
        <go:slidesCustomData xmlns:go="http://customooxmlschemas.google.com/" commentPostId="AAAArtkeN2g"/>
      </p:ext>
    </p:extLs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3-02-22T10:15:52.968">
    <p:pos x="196" y="199"/>
    <p:text>Hier graag een voorbeeldje incl. return bij.</p:text>
    <p:extLst>
      <p:ext uri="{C676402C-5697-4E1C-873F-D02D1690AC5C}">
        <p15:threadingInfo timeZoneBias="0"/>
      </p:ext>
      <p:ext uri="http://customooxmlschemas.google.com/">
        <go:slidesCustomData xmlns:go="http://customooxmlschemas.google.com/" commentPostId="AAAArtkeN3Q"/>
      </p:ext>
    </p:extLs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3-02-22T10:32:57.820">
    <p:pos x="2880" y="0"/>
    <p:text>Liever ook een simpeler voorbeeld hierbij. Ik ben wel fan van de constructie waar je zoekt naar een tegenvoorbeeld, dus het liefst met dat erin. :)</p:text>
    <p:extLst>
      <p:ext uri="{C676402C-5697-4E1C-873F-D02D1690AC5C}">
        <p15:threadingInfo timeZoneBias="0"/>
      </p:ext>
      <p:ext uri="http://customooxmlschemas.google.com/">
        <go:slidesCustomData xmlns:go="http://customooxmlschemas.google.com/" commentPostId="AAAArtkeN3Y"/>
      </p:ext>
    </p:extLs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3-02-22T10:37:13.777">
    <p:pos x="196" y="199"/>
    <p:text>Hier mag een voorbeeldje bij (mag ook gerecycled zijn)</p:text>
    <p:extLst>
      <p:ext uri="{C676402C-5697-4E1C-873F-D02D1690AC5C}">
        <p15:threadingInfo timeZoneBias="0"/>
      </p:ext>
      <p:ext uri="http://customooxmlschemas.google.com/">
        <go:slidesCustomData xmlns:go="http://customooxmlschemas.google.com/" commentPostId="AAAArt2Vqr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2-21T09:50:20.660">
    <p:pos x="196" y="199"/>
    <p:text>Suggestie voor iets van animaties?</p:text>
    <p:extLst>
      <p:ext uri="{C676402C-5697-4E1C-873F-D02D1690AC5C}">
        <p15:threadingInfo timeZoneBias="0"/>
      </p:ext>
      <p:ext uri="http://customooxmlschemas.google.com/">
        <go:slidesCustomData xmlns:go="http://customooxmlschemas.google.com/" commentPostId="AAAArXePtm0"/>
      </p:ext>
    </p:extLst>
  </p:cm>
  <p:cm authorId="1" idx="1" dt="2023-02-20T13:37:09.196">
    <p:pos x="196" y="199"/>
    <p:text>ik zal mn best doen om het te animeren en niet mn will to live te verliezen door de slechte google animatie tools</p:text>
    <p:extLst>
      <p:ext uri="{C676402C-5697-4E1C-873F-D02D1690AC5C}">
        <p15:threadingInfo timeZoneBias="0">
          <p15:parentCm authorId="0" idx="2"/>
        </p15:threadingInfo>
      </p:ext>
      <p:ext uri="http://customooxmlschemas.google.com/">
        <go:slidesCustomData xmlns:go="http://customooxmlschemas.google.com/" commentPostId="AAAArXePtm4"/>
      </p:ext>
    </p:extLst>
  </p:cm>
  <p:cm authorId="1" idx="2" dt="2023-02-20T13:46:35.414">
    <p:pos x="196" y="199"/>
    <p:text>ja okay je kan alleen hele code blokken animeren niet per geslecteerde dingen dus ik ben bang dat ik geen goede animatie kan maken. hooguit de bulletpoints kan laten invagen per stuk</p:text>
    <p:extLst>
      <p:ext uri="{C676402C-5697-4E1C-873F-D02D1690AC5C}">
        <p15:threadingInfo timeZoneBias="0">
          <p15:parentCm authorId="0" idx="2"/>
        </p15:threadingInfo>
      </p:ext>
      <p:ext uri="http://customooxmlschemas.google.com/">
        <go:slidesCustomData xmlns:go="http://customooxmlschemas.google.com/" commentPostId="AAAArXePtm8"/>
      </p:ext>
    </p:extLst>
  </p:cm>
  <p:cm authorId="0" idx="3" dt="2023-02-21T09:50:20.660">
    <p:pos x="196" y="199"/>
    <p:text>Misschien kunnen we hier gewoon de bullet points invoegen met een lijntje erbij. Of de bullet points meteen neerzetten en dan de lijntjes animeren?</p:text>
    <p:extLst>
      <p:ext uri="{C676402C-5697-4E1C-873F-D02D1690AC5C}">
        <p15:threadingInfo timeZoneBias="0">
          <p15:parentCm authorId="0" idx="2"/>
        </p15:threadingInfo>
      </p:ext>
      <p:ext uri="http://customooxmlschemas.google.com/">
        <go:slidesCustomData xmlns:go="http://customooxmlschemas.google.com/" commentPostId="AAAAk7hgbMs"/>
      </p:ext>
    </p:extLs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3-02-22T10:38:44.993">
    <p:pos x="196" y="771"/>
    <p:text>Deze opdracht maakt ook gebruik van principes over variable scope. Ik denk dat dat misschien verwarrend is.</p:text>
    <p:extLst>
      <p:ext uri="{C676402C-5697-4E1C-873F-D02D1690AC5C}">
        <p15:threadingInfo timeZoneBias="0"/>
      </p:ext>
      <p:ext uri="http://customooxmlschemas.google.com/">
        <go:slidesCustomData xmlns:go="http://customooxmlschemas.google.com/" commentPostId="AAAArt2Vqrk"/>
      </p:ext>
    </p:extLst>
  </p:cm>
  <p:cm authorId="0" idx="22" dt="2023-02-01T14:21:24.284">
    <p:pos x="196" y="871"/>
    <p:text>Evt. hier het woord toggle introduceren als tip?</p:text>
    <p:extLst>
      <p:ext uri="{C676402C-5697-4E1C-873F-D02D1690AC5C}">
        <p15:threadingInfo timeZoneBias="0"/>
      </p:ext>
      <p:ext uri="http://customooxmlschemas.google.com/">
        <go:slidesCustomData xmlns:go="http://customooxmlschemas.google.com/" commentPostId="AAAAongxTqc"/>
      </p:ext>
    </p:extLs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3" dt="2023-02-01T14:23:09.864">
    <p:pos x="196" y="771"/>
    <p:text>Als dit achteraan de presentatie staan mag er ook even een introductieslide bij.</p:text>
    <p:extLst>
      <p:ext uri="{C676402C-5697-4E1C-873F-D02D1690AC5C}">
        <p15:threadingInfo timeZoneBias="0"/>
      </p:ext>
      <p:ext uri="http://customooxmlschemas.google.com/">
        <go:slidesCustomData xmlns:go="http://customooxmlschemas.google.com/" commentPostId="AAAAongxTqk"/>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2-21T10:46:39.434">
    <p:pos x="4983" y="2545"/>
    <p:text>Het lijkt me duidelijker om iets van een kruisje en een vinkje te hebben, maar dit was het beste wat ik kon bedenken met de ingebouwde Google vormen. @noah.beij@code-cafe.nl heb jij nog suggesties voor iets beters? Dit kunnen we dan standaardiseren voor onze presentaties.</p:text>
    <p:extLst>
      <p:ext uri="{C676402C-5697-4E1C-873F-D02D1690AC5C}">
        <p15:threadingInfo timeZoneBias="0"/>
      </p:ext>
      <p:ext uri="http://customooxmlschemas.google.com/">
        <go:slidesCustomData xmlns:go="http://customooxmlschemas.google.com/" commentPostId="AAAAk7hgbMw"/>
      </p:ext>
    </p:extLst>
  </p:cm>
  <p:cm authorId="1" idx="3" dt="2023-02-21T10:46:39.434">
    <p:pos x="4983" y="2545"/>
    <p:text>ik kan wel onze eigen check en vraagteken maken</p:text>
    <p:extLst>
      <p:ext uri="{C676402C-5697-4E1C-873F-D02D1690AC5C}">
        <p15:threadingInfo timeZoneBias="0">
          <p15:parentCm authorId="0" idx="4"/>
        </p15:threadingInfo>
      </p:ext>
      <p:ext uri="http://customooxmlschemas.google.com/">
        <go:slidesCustomData xmlns:go="http://customooxmlschemas.google.com/" commentPostId="AAAAk7hgbM4"/>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2-21T15:15:35.045">
    <p:pos x="0" y="2479"/>
    <p:text>Dit voorbeeld kunnen we beter vervangen. Er zijn simpelweg veel duidelijkere voorbeelden.</p:text>
    <p:extLst>
      <p:ext uri="{C676402C-5697-4E1C-873F-D02D1690AC5C}">
        <p15:threadingInfo timeZoneBias="0"/>
      </p:ext>
      <p:ext uri="http://customooxmlschemas.google.com/">
        <go:slidesCustomData xmlns:go="http://customooxmlschemas.google.com/" commentPostId="AAAAra8gBes"/>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2-01T13:34:02.974">
    <p:pos x="196" y="771"/>
    <p:text>Ik ben geen fan van deze verwoording. Dit beschrijft meer een if-statement in combinatie met negatie. Het voorbeeld is wel duidelijk.</p:text>
    <p:extLst>
      <p:ext uri="{C676402C-5697-4E1C-873F-D02D1690AC5C}">
        <p15:threadingInfo timeZoneBias="0"/>
      </p:ext>
      <p:ext uri="http://customooxmlschemas.google.com/">
        <go:slidesCustomData xmlns:go="http://customooxmlschemas.google.com/" commentPostId="AAAAongksNw"/>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2-21T16:38:12.330">
    <p:pos x="196" y="771"/>
    <p:text>Ook in Java 11?</p:text>
    <p:extLst>
      <p:ext uri="{C676402C-5697-4E1C-873F-D02D1690AC5C}">
        <p15:threadingInfo timeZoneBias="0"/>
      </p:ext>
      <p:ext uri="http://customooxmlschemas.google.com/">
        <go:slidesCustomData xmlns:go="http://customooxmlschemas.google.com/" commentPostId="AAAAongksNs"/>
      </p:ext>
    </p:extLst>
  </p:cm>
  <p:cm authorId="0" idx="8" dt="2023-02-21T16:30:57.051">
    <p:pos x="196" y="771"/>
    <p:text>Ik denk dat het hier nuttiger is om te focussen op de volgorde! Want als je die anders doet werkt dit voorbeeld niet meer. Kan een leuke vraag zijn.</p:text>
    <p:extLst>
      <p:ext uri="{C676402C-5697-4E1C-873F-D02D1690AC5C}">
        <p15:threadingInfo timeZoneBias="0">
          <p15:parentCm authorId="0" idx="7"/>
        </p15:threadingInfo>
      </p:ext>
      <p:ext uri="http://customooxmlschemas.google.com/">
        <go:slidesCustomData xmlns:go="http://customooxmlschemas.google.com/" commentPostId="AAAAq6ivRUk"/>
      </p:ext>
    </p:extLst>
  </p:cm>
  <p:cm authorId="0" idx="9" dt="2023-02-21T16:38:12.330">
    <p:pos x="196" y="771"/>
    <p:text>Ik leer ze liever helemaal niet schrijven zonder krulhaken, lelijk :(
Daarover gesproken... willen we misschien liever de term krulhaken gebruiken? Dat is duidelijker naar mijn mening.</p:text>
    <p:extLst>
      <p:ext uri="{C676402C-5697-4E1C-873F-D02D1690AC5C}">
        <p15:threadingInfo timeZoneBias="0">
          <p15:parentCm authorId="0" idx="7"/>
        </p15:threadingInfo>
      </p:ext>
      <p:ext uri="http://customooxmlschemas.google.com/">
        <go:slidesCustomData xmlns:go="http://customooxmlschemas.google.com/" commentPostId="AAAAq6ivRUo"/>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02-21T16:39:03.476">
    <p:pos x="196" y="199"/>
    <p:text>Ik vind deze slide vooral verwarrend, maar heb er ook nog geen goede oplossing voor.</p:text>
    <p:extLst>
      <p:ext uri="{C676402C-5697-4E1C-873F-D02D1690AC5C}">
        <p15:threadingInfo timeZoneBias="0"/>
      </p:ext>
      <p:ext uri="http://customooxmlschemas.google.com/">
        <go:slidesCustomData xmlns:go="http://customooxmlschemas.google.com/" commentPostId="AAAAq6ivRUs"/>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3-02-21T16:45:06.530">
    <p:pos x="196" y="199"/>
    <p:text>Kunnen we hier een praktischer voorbeeld van maken?</p:text>
    <p:extLst>
      <p:ext uri="{C676402C-5697-4E1C-873F-D02D1690AC5C}">
        <p15:threadingInfo timeZoneBias="0"/>
      </p:ext>
      <p:ext uri="http://customooxmlschemas.google.com/">
        <go:slidesCustomData xmlns:go="http://customooxmlschemas.google.com/" commentPostId="AAAAq6ivRU8"/>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3-02-22T09:03:09.968">
    <p:pos x="223" y="1122"/>
    <p:text>Dit liever op een andere slide met eigen voorbeeld.</p:text>
    <p:extLst>
      <p:ext uri="{C676402C-5697-4E1C-873F-D02D1690AC5C}">
        <p15:threadingInfo timeZoneBias="0"/>
      </p:ext>
      <p:ext uri="http://customooxmlschemas.google.com/">
        <go:slidesCustomData xmlns:go="http://customooxmlschemas.google.com/" commentPostId="AAAArtkUO3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64ee96f5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b64ee96f52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4ee96f52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b64ee96f52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Een bestand mag meer dan één klasse bevatten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Maar! Er mag er maar één public zijn.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Deze moet dezelfde naam hebben als het .java bestand die het programma bevat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het vorige voorbeeld hebben we daarom het bestand HalloWereldApp.java moeten noemen, want de klasse heette HalloWereldApp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64ee96f52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b64ee96f52_1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Hoofdletter gevoelig</a:t>
            </a:r>
            <a:endParaRPr/>
          </a:p>
          <a:p>
            <a:pPr indent="0" lvl="0" marL="0" rtl="0" algn="l">
              <a:lnSpc>
                <a:spcPct val="100000"/>
              </a:lnSpc>
              <a:spcBef>
                <a:spcPts val="0"/>
              </a:spcBef>
              <a:spcAft>
                <a:spcPts val="0"/>
              </a:spcAft>
              <a:buClr>
                <a:schemeClr val="dk1"/>
              </a:buClr>
              <a:buSzPts val="1100"/>
              <a:buFont typeface="Arial"/>
              <a:buNone/>
            </a:pPr>
            <a:r>
              <a:rPr lang="en"/>
              <a:t>Namen van variabelen moeten beginnen met een letter</a:t>
            </a:r>
            <a:endParaRPr/>
          </a:p>
          <a:p>
            <a:pPr indent="0" lvl="0" marL="0" rtl="0" algn="l">
              <a:lnSpc>
                <a:spcPct val="100000"/>
              </a:lnSpc>
              <a:spcBef>
                <a:spcPts val="0"/>
              </a:spcBef>
              <a:spcAft>
                <a:spcPts val="0"/>
              </a:spcAft>
              <a:buClr>
                <a:schemeClr val="dk1"/>
              </a:buClr>
              <a:buSzPts val="1100"/>
              <a:buFont typeface="Arial"/>
              <a:buNone/>
            </a:pPr>
            <a:r>
              <a:rPr lang="en"/>
              <a:t>(uitgezonderd _ en $, maar afgeraden)</a:t>
            </a:r>
            <a:endParaRPr/>
          </a:p>
          <a:p>
            <a:pPr indent="0" lvl="0" marL="0" rtl="0" algn="l">
              <a:lnSpc>
                <a:spcPct val="100000"/>
              </a:lnSpc>
              <a:spcBef>
                <a:spcPts val="0"/>
              </a:spcBef>
              <a:spcAft>
                <a:spcPts val="0"/>
              </a:spcAft>
              <a:buClr>
                <a:schemeClr val="dk1"/>
              </a:buClr>
              <a:buSzPts val="1100"/>
              <a:buFont typeface="Arial"/>
              <a:buNone/>
            </a:pPr>
            <a:r>
              <a:rPr lang="en"/>
              <a:t>Geen van de literals, keywords of reserved words: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6bf37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86bf37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64ee96f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b64ee96f5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Java is de programmeertaal die centraal </a:t>
            </a:r>
            <a:endParaRPr/>
          </a:p>
          <a:p>
            <a:pPr indent="0" lvl="0" marL="0" rtl="0" algn="l">
              <a:lnSpc>
                <a:spcPct val="100000"/>
              </a:lnSpc>
              <a:spcBef>
                <a:spcPts val="0"/>
              </a:spcBef>
              <a:spcAft>
                <a:spcPts val="0"/>
              </a:spcAft>
              <a:buClr>
                <a:schemeClr val="dk1"/>
              </a:buClr>
              <a:buSzPts val="1100"/>
              <a:buFont typeface="Arial"/>
              <a:buNone/>
            </a:pPr>
            <a:r>
              <a:rPr lang="en"/>
              <a:t>staat tijdens dit traineeship.</a:t>
            </a:r>
            <a:endParaRPr/>
          </a:p>
          <a:p>
            <a:pPr indent="0" lvl="0" marL="0" rtl="0" algn="l">
              <a:lnSpc>
                <a:spcPct val="100000"/>
              </a:lnSpc>
              <a:spcBef>
                <a:spcPts val="0"/>
              </a:spcBef>
              <a:spcAft>
                <a:spcPts val="0"/>
              </a:spcAft>
              <a:buClr>
                <a:schemeClr val="dk1"/>
              </a:buClr>
              <a:buSzPts val="1100"/>
              <a:buFont typeface="Arial"/>
              <a:buNone/>
            </a:pPr>
            <a:r>
              <a:rPr lang="en"/>
              <a:t>→ Het doel is het leren programmeren. Java is het middel</a:t>
            </a:r>
            <a:endParaRPr/>
          </a:p>
          <a:p>
            <a:pPr indent="0" lvl="0" marL="0" rtl="0" algn="l">
              <a:lnSpc>
                <a:spcPct val="100000"/>
              </a:lnSpc>
              <a:spcBef>
                <a:spcPts val="0"/>
              </a:spcBef>
              <a:spcAft>
                <a:spcPts val="0"/>
              </a:spcAft>
              <a:buClr>
                <a:schemeClr val="dk1"/>
              </a:buClr>
              <a:buSzPts val="1100"/>
              <a:buFont typeface="Arial"/>
              <a:buNone/>
            </a:pPr>
            <a:r>
              <a:rPr lang="en"/>
              <a:t>Objectgeoriënteerd</a:t>
            </a:r>
            <a:endParaRPr/>
          </a:p>
          <a:p>
            <a:pPr indent="0" lvl="0" marL="0" rtl="0" algn="l">
              <a:lnSpc>
                <a:spcPct val="100000"/>
              </a:lnSpc>
              <a:spcBef>
                <a:spcPts val="0"/>
              </a:spcBef>
              <a:spcAft>
                <a:spcPts val="0"/>
              </a:spcAft>
              <a:buClr>
                <a:schemeClr val="dk1"/>
              </a:buClr>
              <a:buSzPts val="1100"/>
              <a:buFont typeface="Arial"/>
              <a:buNone/>
            </a:pPr>
            <a:r>
              <a:rPr lang="en"/>
              <a:t>Verschenen in 1995</a:t>
            </a:r>
            <a:endParaRPr/>
          </a:p>
          <a:p>
            <a:pPr indent="0" lvl="0" marL="0" rtl="0" algn="l">
              <a:lnSpc>
                <a:spcPct val="100000"/>
              </a:lnSpc>
              <a:spcBef>
                <a:spcPts val="0"/>
              </a:spcBef>
              <a:spcAft>
                <a:spcPts val="0"/>
              </a:spcAft>
              <a:buClr>
                <a:schemeClr val="dk1"/>
              </a:buClr>
              <a:buSzPts val="1100"/>
              <a:buFont typeface="Arial"/>
              <a:buNone/>
            </a:pPr>
            <a:r>
              <a:rPr lang="en"/>
              <a:t>C-achtige syntax</a:t>
            </a:r>
            <a:endParaRPr/>
          </a:p>
          <a:p>
            <a:pPr indent="0" lvl="0" marL="0" rtl="0" algn="l">
              <a:lnSpc>
                <a:spcPct val="100000"/>
              </a:lnSpc>
              <a:spcBef>
                <a:spcPts val="0"/>
              </a:spcBef>
              <a:spcAft>
                <a:spcPts val="0"/>
              </a:spcAft>
              <a:buClr>
                <a:schemeClr val="dk1"/>
              </a:buClr>
              <a:buSzPts val="1100"/>
              <a:buFont typeface="Arial"/>
              <a:buNone/>
            </a:pPr>
            <a:r>
              <a:rPr lang="en"/>
              <a:t>Platformonafhankelijke bytecode vanwege de virtuele machine</a:t>
            </a:r>
            <a:endParaRPr/>
          </a:p>
          <a:p>
            <a:pPr indent="0" lvl="0" marL="0" rtl="0" algn="l">
              <a:lnSpc>
                <a:spcPct val="100000"/>
              </a:lnSpc>
              <a:spcBef>
                <a:spcPts val="0"/>
              </a:spcBef>
              <a:spcAft>
                <a:spcPts val="0"/>
              </a:spcAft>
              <a:buClr>
                <a:schemeClr val="dk1"/>
              </a:buClr>
              <a:buSzPts val="1100"/>
              <a:buFont typeface="Arial"/>
              <a:buNone/>
            </a:pPr>
            <a:r>
              <a:rPr lang="en"/>
              <a:t>Bevat veel programmeerconcepten die ook belangrijk zijn in andere talen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Scanner klasse kan invoer worden gelezen uit een bestand of vanuit de terminal.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Zorg dat je allereerst bovenaan het bestand de Scanner importeert: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En maak vervolgens in de methode een Scanner-object aan: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Eventueel uit te leggen dat je bijna met je vingers de code moet gaan volgen voor de executie orde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05ae8f1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05ae8f1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Een methode is een stuk code zelfstandige code, met eigen variabelen, die elders in een programma kan worden aangeroepen.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Indien een methode is gedefinieerd binnen een class, wordt het een methode genoemd. In Java bestaan dus, theoretisch gezien, geen functies, enkel methoden.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Een methode kan meerdere variabelen als argumenten meekrijgen, deze variabelen worden de parameters van de functie genoemd.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De aanroep van de methode wordt onderbroken of beëindigd met het commando return.</a:t>
            </a:r>
            <a:endParaRPr/>
          </a:p>
          <a:p>
            <a:pPr indent="0" lvl="0" marL="0" rtl="0" algn="l">
              <a:lnSpc>
                <a:spcPct val="100000"/>
              </a:lnSpc>
              <a:spcBef>
                <a:spcPts val="0"/>
              </a:spcBef>
              <a:spcAft>
                <a:spcPts val="0"/>
              </a:spcAft>
              <a:buClr>
                <a:schemeClr val="dk1"/>
              </a:buClr>
              <a:buSzPts val="1100"/>
              <a:buFont typeface="Arial"/>
              <a:buNone/>
            </a:pPr>
            <a:r>
              <a:rPr lang="en"/>
              <a:t>Aan het einde van de methode aanroep kan een methode een waarde teruggeven, de return value.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fd96b4c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0fd96b4c1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0fd96b4c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0fd96b4c1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64ee96f52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b64ee96f52_1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De compiler negeert commentaar</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Commentaar is belangrijk (waarom denk je?)</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Commentaar tussen /* en */ mag meerdere regels beslaan</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Commentaar achter // loopt tot het eind van de regel</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Opdracht: Voeg eens wat verschillende stijlen commentaar toe aan je HelloWorld programma en kijk of je code nog compileert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 compile en test je code vaak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7"/>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57"/>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57"/>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57"/>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66"/>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6"/>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66"/>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8"/>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5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9"/>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59"/>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59"/>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60"/>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60"/>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latin typeface="Poppins"/>
              <a:ea typeface="Poppins"/>
              <a:cs typeface="Poppins"/>
              <a:sym typeface="Poppi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latin typeface="Poppins"/>
              <a:ea typeface="Poppins"/>
              <a:cs typeface="Poppins"/>
              <a:sym typeface="Poppi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2"/>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62"/>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latin typeface="Poppins"/>
              <a:ea typeface="Poppins"/>
              <a:cs typeface="Poppins"/>
              <a:sym typeface="Poppi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63"/>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3"/>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4"/>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64"/>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64"/>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6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65"/>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5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omments" Target="../comments/commen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omments" Target="../comments/commen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1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omments" Target="../comments/comment13.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omments" Target="../comments/commen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comments" Target="../comments/commen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comments" Target="../comments/commen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comments" Target="../comments/commen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comments" Target="../comments/commen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comments" Target="../comments/commen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omments" Target="../comments/commen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comments" Target="../comments/comment21.xml"/><Relationship Id="rId4" Type="http://schemas.openxmlformats.org/officeDocument/2006/relationships/hyperlink" Target="mailto:voornaam.achternaam@code-cafe.nl"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914400" rtl="0" algn="l">
              <a:lnSpc>
                <a:spcPct val="100000"/>
              </a:lnSpc>
              <a:spcBef>
                <a:spcPts val="0"/>
              </a:spcBef>
              <a:spcAft>
                <a:spcPts val="0"/>
              </a:spcAft>
              <a:buSzPts val="2100"/>
              <a:buNone/>
            </a:pPr>
            <a:r>
              <a:rPr lang="en"/>
              <a:t>De basis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b64ee96f52_1_5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Klassedefinitie</a:t>
            </a:r>
            <a:endParaRPr sz="3480">
              <a:latin typeface="Poppins"/>
              <a:ea typeface="Poppins"/>
              <a:cs typeface="Poppins"/>
              <a:sym typeface="Poppins"/>
            </a:endParaRPr>
          </a:p>
        </p:txBody>
      </p:sp>
      <p:sp>
        <p:nvSpPr>
          <p:cNvPr id="130" name="Google Shape;130;g1b64ee96f52_1_5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131" name="Google Shape;131;g1b64ee96f52_1_59"/>
          <p:cNvSpPr txBox="1"/>
          <p:nvPr/>
        </p:nvSpPr>
        <p:spPr>
          <a:xfrm>
            <a:off x="311700" y="1374275"/>
            <a:ext cx="4423200" cy="2950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050"/>
              <a:buFont typeface="Arial"/>
              <a:buNone/>
            </a:pPr>
            <a:r>
              <a:rPr lang="en" sz="1050">
                <a:solidFill>
                  <a:srgbClr val="6A9955"/>
                </a:solidFill>
                <a:highlight>
                  <a:srgbClr val="1E1E1E"/>
                </a:highlight>
                <a:latin typeface="Consolas"/>
                <a:ea typeface="Consolas"/>
                <a:cs typeface="Consolas"/>
                <a:sym typeface="Consolas"/>
              </a:rPr>
              <a:t>/*</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6A9955"/>
                </a:solidFill>
                <a:highlight>
                  <a:srgbClr val="1E1E1E"/>
                </a:highlight>
                <a:latin typeface="Consolas"/>
                <a:ea typeface="Consolas"/>
                <a:cs typeface="Consolas"/>
                <a:sym typeface="Consolas"/>
              </a:rPr>
              <a:t> * Prints Hello, World!</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6A9955"/>
                </a:solidFill>
                <a:highlight>
                  <a:srgbClr val="1E1E1E"/>
                </a:highlight>
                <a:latin typeface="Consolas"/>
                <a:ea typeface="Consolas"/>
                <a:cs typeface="Consolas"/>
                <a:sym typeface="Consolas"/>
              </a:rPr>
              <a:t> * Everyone’s first program</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6A9955"/>
                </a:solidFill>
                <a:highlight>
                  <a:srgbClr val="1E1E1E"/>
                </a:highlight>
                <a:latin typeface="Consolas"/>
                <a:ea typeface="Consolas"/>
                <a:cs typeface="Consolas"/>
                <a:sym typeface="Consolas"/>
              </a:rPr>
              <a:t>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569CD6"/>
                </a:solidFill>
                <a:highlight>
                  <a:srgbClr val="1E1E1E"/>
                </a:highlight>
                <a:latin typeface="Consolas"/>
                <a:ea typeface="Consolas"/>
                <a:cs typeface="Consolas"/>
                <a:sym typeface="Consolas"/>
              </a:rPr>
              <a:t>public</a:t>
            </a:r>
            <a:r>
              <a:rPr lang="en" sz="1050">
                <a:solidFill>
                  <a:srgbClr val="D4D4D4"/>
                </a:solidFill>
                <a:highlight>
                  <a:srgbClr val="1E1E1E"/>
                </a:highlight>
                <a:latin typeface="Consolas"/>
                <a:ea typeface="Consolas"/>
                <a:cs typeface="Consolas"/>
                <a:sym typeface="Consolas"/>
              </a:rPr>
              <a:t> </a:t>
            </a:r>
            <a:r>
              <a:rPr lang="en" sz="1050">
                <a:solidFill>
                  <a:srgbClr val="569CD6"/>
                </a:solidFill>
                <a:highlight>
                  <a:srgbClr val="1E1E1E"/>
                </a:highlight>
                <a:latin typeface="Consolas"/>
                <a:ea typeface="Consolas"/>
                <a:cs typeface="Consolas"/>
                <a:sym typeface="Consolas"/>
              </a:rPr>
              <a:t>class</a:t>
            </a:r>
            <a:r>
              <a:rPr lang="en" sz="1050">
                <a:solidFill>
                  <a:srgbClr val="D4D4D4"/>
                </a:solidFill>
                <a:highlight>
                  <a:srgbClr val="1E1E1E"/>
                </a:highlight>
                <a:latin typeface="Consolas"/>
                <a:ea typeface="Consolas"/>
                <a:cs typeface="Consolas"/>
                <a:sym typeface="Consolas"/>
              </a:rPr>
              <a:t> </a:t>
            </a:r>
            <a:r>
              <a:rPr lang="en" sz="1050">
                <a:solidFill>
                  <a:srgbClr val="4EC9B0"/>
                </a:solidFill>
                <a:highlight>
                  <a:srgbClr val="1E1E1E"/>
                </a:highlight>
                <a:latin typeface="Consolas"/>
                <a:ea typeface="Consolas"/>
                <a:cs typeface="Consolas"/>
                <a:sym typeface="Consolas"/>
              </a:rPr>
              <a:t>HelloWorld</a:t>
            </a: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569CD6"/>
                </a:solidFill>
                <a:highlight>
                  <a:srgbClr val="1E1E1E"/>
                </a:highlight>
                <a:latin typeface="Consolas"/>
                <a:ea typeface="Consolas"/>
                <a:cs typeface="Consolas"/>
                <a:sym typeface="Consolas"/>
              </a:rPr>
              <a:t>public</a:t>
            </a:r>
            <a:r>
              <a:rPr lang="en" sz="1050">
                <a:solidFill>
                  <a:srgbClr val="D4D4D4"/>
                </a:solidFill>
                <a:highlight>
                  <a:srgbClr val="1E1E1E"/>
                </a:highlight>
                <a:latin typeface="Consolas"/>
                <a:ea typeface="Consolas"/>
                <a:cs typeface="Consolas"/>
                <a:sym typeface="Consolas"/>
              </a:rPr>
              <a:t> </a:t>
            </a:r>
            <a:r>
              <a:rPr lang="en" sz="1050">
                <a:solidFill>
                  <a:srgbClr val="569CD6"/>
                </a:solidFill>
                <a:highlight>
                  <a:srgbClr val="1E1E1E"/>
                </a:highlight>
                <a:latin typeface="Consolas"/>
                <a:ea typeface="Consolas"/>
                <a:cs typeface="Consolas"/>
                <a:sym typeface="Consolas"/>
              </a:rPr>
              <a:t>static</a:t>
            </a:r>
            <a:r>
              <a:rPr lang="en" sz="1050">
                <a:solidFill>
                  <a:srgbClr val="D4D4D4"/>
                </a:solidFill>
                <a:highlight>
                  <a:srgbClr val="1E1E1E"/>
                </a:highlight>
                <a:latin typeface="Consolas"/>
                <a:ea typeface="Consolas"/>
                <a:cs typeface="Consolas"/>
                <a:sym typeface="Consolas"/>
              </a:rPr>
              <a:t> </a:t>
            </a:r>
            <a:r>
              <a:rPr lang="en" sz="1050">
                <a:solidFill>
                  <a:srgbClr val="4EC9B0"/>
                </a:solidFill>
                <a:highlight>
                  <a:srgbClr val="1E1E1E"/>
                </a:highlight>
                <a:latin typeface="Consolas"/>
                <a:ea typeface="Consolas"/>
                <a:cs typeface="Consolas"/>
                <a:sym typeface="Consolas"/>
              </a:rPr>
              <a:t>void</a:t>
            </a:r>
            <a:r>
              <a:rPr lang="en" sz="1050">
                <a:solidFill>
                  <a:srgbClr val="D4D4D4"/>
                </a:solidFill>
                <a:highlight>
                  <a:srgbClr val="1E1E1E"/>
                </a:highlight>
                <a:latin typeface="Consolas"/>
                <a:ea typeface="Consolas"/>
                <a:cs typeface="Consolas"/>
                <a:sym typeface="Consolas"/>
              </a:rPr>
              <a:t> </a:t>
            </a:r>
            <a:r>
              <a:rPr lang="en" sz="1050">
                <a:solidFill>
                  <a:srgbClr val="DCDCAA"/>
                </a:solidFill>
                <a:highlight>
                  <a:srgbClr val="1E1E1E"/>
                </a:highlight>
                <a:latin typeface="Consolas"/>
                <a:ea typeface="Consolas"/>
                <a:cs typeface="Consolas"/>
                <a:sym typeface="Consolas"/>
              </a:rPr>
              <a:t>main</a:t>
            </a:r>
            <a:r>
              <a:rPr lang="en" sz="1050">
                <a:solidFill>
                  <a:srgbClr val="D4D4D4"/>
                </a:solidFill>
                <a:highlight>
                  <a:srgbClr val="1E1E1E"/>
                </a:highlight>
                <a:latin typeface="Consolas"/>
                <a:ea typeface="Consolas"/>
                <a:cs typeface="Consolas"/>
                <a:sym typeface="Consolas"/>
              </a:rPr>
              <a:t>(</a:t>
            </a:r>
            <a:r>
              <a:rPr lang="en" sz="1050">
                <a:solidFill>
                  <a:srgbClr val="4EC9B0"/>
                </a:solidFill>
                <a:highlight>
                  <a:srgbClr val="1E1E1E"/>
                </a:highlight>
                <a:latin typeface="Consolas"/>
                <a:ea typeface="Consolas"/>
                <a:cs typeface="Consolas"/>
                <a:sym typeface="Consolas"/>
              </a:rPr>
              <a:t>String</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args</a:t>
            </a: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System</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out</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println</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"Hello, World!"</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050">
                <a:solidFill>
                  <a:srgbClr val="D4D4D4"/>
                </a:solidFill>
                <a:highlight>
                  <a:srgbClr val="1E1E1E"/>
                </a:highlight>
                <a:latin typeface="Consolas"/>
                <a:ea typeface="Consolas"/>
                <a:cs typeface="Consolas"/>
                <a:sym typeface="Consolas"/>
              </a:rPr>
              <a:t>}</a:t>
            </a:r>
            <a:endParaRPr sz="1200">
              <a:solidFill>
                <a:srgbClr val="6A9955"/>
              </a:solidFill>
              <a:highlight>
                <a:srgbClr val="1E1E1E"/>
              </a:highlight>
              <a:latin typeface="Consolas"/>
              <a:ea typeface="Consolas"/>
              <a:cs typeface="Consolas"/>
              <a:sym typeface="Consolas"/>
            </a:endParaRPr>
          </a:p>
        </p:txBody>
      </p:sp>
      <p:sp>
        <p:nvSpPr>
          <p:cNvPr id="132" name="Google Shape;132;g1b64ee96f52_1_59"/>
          <p:cNvSpPr txBox="1"/>
          <p:nvPr/>
        </p:nvSpPr>
        <p:spPr>
          <a:xfrm>
            <a:off x="4734900" y="1374275"/>
            <a:ext cx="4097400" cy="29505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N</a:t>
            </a:r>
            <a:r>
              <a:rPr lang="en" sz="1200">
                <a:solidFill>
                  <a:srgbClr val="4EC9B0"/>
                </a:solidFill>
                <a:highlight>
                  <a:srgbClr val="1E1E1E"/>
                </a:highlight>
                <a:latin typeface="Consolas"/>
                <a:ea typeface="Consolas"/>
                <a:cs typeface="Consolas"/>
                <a:sym typeface="Consolas"/>
              </a:rPr>
              <a:t>ame</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33" name="Google Shape;133;g1b64ee96f52_1_59"/>
          <p:cNvSpPr txBox="1"/>
          <p:nvPr/>
        </p:nvSpPr>
        <p:spPr>
          <a:xfrm>
            <a:off x="311700" y="4418150"/>
            <a:ext cx="393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Voorbeeld van een simpel programma met één klasse</a:t>
            </a:r>
            <a:endParaRPr sz="1200">
              <a:latin typeface="Open Sans"/>
              <a:ea typeface="Open Sans"/>
              <a:cs typeface="Open Sans"/>
              <a:sym typeface="Open Sans"/>
            </a:endParaRPr>
          </a:p>
        </p:txBody>
      </p:sp>
      <p:sp>
        <p:nvSpPr>
          <p:cNvPr id="134" name="Google Shape;134;g1b64ee96f52_1_59"/>
          <p:cNvSpPr txBox="1"/>
          <p:nvPr/>
        </p:nvSpPr>
        <p:spPr>
          <a:xfrm>
            <a:off x="4734900" y="4418150"/>
            <a:ext cx="393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Basis van een klasse-definitie</a:t>
            </a:r>
            <a:endParaRPr sz="1200">
              <a:latin typeface="Open Sans"/>
              <a:ea typeface="Open Sans"/>
              <a:cs typeface="Open Sans"/>
              <a:sym typeface="Open Sans"/>
            </a:endParaRPr>
          </a:p>
        </p:txBody>
      </p:sp>
      <p:sp>
        <p:nvSpPr>
          <p:cNvPr id="135" name="Google Shape;135;g1b64ee96f52_1_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b64ee96f52_1_1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Public klasse</a:t>
            </a:r>
            <a:endParaRPr sz="3480">
              <a:latin typeface="Poppins"/>
              <a:ea typeface="Poppins"/>
              <a:cs typeface="Poppins"/>
              <a:sym typeface="Poppins"/>
            </a:endParaRPr>
          </a:p>
        </p:txBody>
      </p:sp>
      <p:sp>
        <p:nvSpPr>
          <p:cNvPr id="141" name="Google Shape;141;g1b64ee96f52_1_121"/>
          <p:cNvSpPr txBox="1"/>
          <p:nvPr>
            <p:ph idx="1" type="body"/>
          </p:nvPr>
        </p:nvSpPr>
        <p:spPr>
          <a:xfrm>
            <a:off x="311700" y="1225225"/>
            <a:ext cx="45720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Bestanden mogen meerdere klasses bevatten</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Maar één klasse mag public zijn: hier wordt de file naar vernoemd.</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Bijvoorbeeld: HelloWorld in HelloWorld.java</a:t>
            </a:r>
            <a:endParaRPr sz="1600">
              <a:latin typeface="Poppins"/>
              <a:ea typeface="Poppins"/>
              <a:cs typeface="Poppins"/>
              <a:sym typeface="Poppins"/>
            </a:endParaRPr>
          </a:p>
          <a:p>
            <a:pPr indent="0" lvl="0" marL="0" rtl="0" algn="l">
              <a:lnSpc>
                <a:spcPct val="115000"/>
              </a:lnSpc>
              <a:spcBef>
                <a:spcPts val="0"/>
              </a:spcBef>
              <a:spcAft>
                <a:spcPts val="0"/>
              </a:spcAft>
              <a:buSzPts val="1800"/>
              <a:buNone/>
            </a:pPr>
            <a:r>
              <a:rPr lang="en" sz="1600">
                <a:latin typeface="Poppins"/>
                <a:ea typeface="Poppins"/>
                <a:cs typeface="Poppins"/>
                <a:sym typeface="Poppins"/>
              </a:rPr>
              <a:t>Een bestand mag meer dan één klasse bevatten</a:t>
            </a:r>
            <a:endParaRPr sz="1600">
              <a:latin typeface="Poppins"/>
              <a:ea typeface="Poppins"/>
              <a:cs typeface="Poppins"/>
              <a:sym typeface="Poppins"/>
            </a:endParaRPr>
          </a:p>
        </p:txBody>
      </p:sp>
      <p:sp>
        <p:nvSpPr>
          <p:cNvPr id="142" name="Google Shape;142;g1b64ee96f52_1_121"/>
          <p:cNvSpPr txBox="1"/>
          <p:nvPr/>
        </p:nvSpPr>
        <p:spPr>
          <a:xfrm>
            <a:off x="4883700" y="315925"/>
            <a:ext cx="4260600" cy="42633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 Prints Hello, World!</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 Everyone’s first program</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569CD6"/>
                </a:solidFill>
                <a:highlight>
                  <a:srgbClr val="1E1E1E"/>
                </a:highlight>
                <a:latin typeface="Consolas"/>
                <a:ea typeface="Consolas"/>
                <a:cs typeface="Consolas"/>
                <a:sym typeface="Consolas"/>
              </a:rPr>
              <a:t>public</a:t>
            </a: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class</a:t>
            </a:r>
            <a:r>
              <a:rPr lang="en" sz="1250">
                <a:solidFill>
                  <a:srgbClr val="D4D4D4"/>
                </a:solidFill>
                <a:highlight>
                  <a:srgbClr val="1E1E1E"/>
                </a:highlight>
                <a:latin typeface="Consolas"/>
                <a:ea typeface="Consolas"/>
                <a:cs typeface="Consolas"/>
                <a:sym typeface="Consolas"/>
              </a:rPr>
              <a:t> </a:t>
            </a:r>
            <a:r>
              <a:rPr lang="en" sz="1250">
                <a:solidFill>
                  <a:srgbClr val="4EC9B0"/>
                </a:solidFill>
                <a:highlight>
                  <a:srgbClr val="1E1E1E"/>
                </a:highlight>
                <a:latin typeface="Consolas"/>
                <a:ea typeface="Consolas"/>
                <a:cs typeface="Consolas"/>
                <a:sym typeface="Consolas"/>
              </a:rPr>
              <a:t>HelloWorld</a:t>
            </a: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public</a:t>
            </a: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static</a:t>
            </a:r>
            <a:r>
              <a:rPr lang="en" sz="1250">
                <a:solidFill>
                  <a:srgbClr val="D4D4D4"/>
                </a:solidFill>
                <a:highlight>
                  <a:srgbClr val="1E1E1E"/>
                </a:highlight>
                <a:latin typeface="Consolas"/>
                <a:ea typeface="Consolas"/>
                <a:cs typeface="Consolas"/>
                <a:sym typeface="Consolas"/>
              </a:rPr>
              <a:t> </a:t>
            </a:r>
            <a:r>
              <a:rPr lang="en" sz="1250">
                <a:solidFill>
                  <a:srgbClr val="4EC9B0"/>
                </a:solidFill>
                <a:highlight>
                  <a:srgbClr val="1E1E1E"/>
                </a:highlight>
                <a:latin typeface="Consolas"/>
                <a:ea typeface="Consolas"/>
                <a:cs typeface="Consolas"/>
                <a:sym typeface="Consolas"/>
              </a:rPr>
              <a:t>void</a:t>
            </a:r>
            <a:r>
              <a:rPr lang="en" sz="1250">
                <a:solidFill>
                  <a:srgbClr val="D4D4D4"/>
                </a:solidFill>
                <a:highlight>
                  <a:srgbClr val="1E1E1E"/>
                </a:highlight>
                <a:latin typeface="Consolas"/>
                <a:ea typeface="Consolas"/>
                <a:cs typeface="Consolas"/>
                <a:sym typeface="Consolas"/>
              </a:rPr>
              <a:t> </a:t>
            </a:r>
            <a:r>
              <a:rPr lang="en" sz="1250">
                <a:solidFill>
                  <a:srgbClr val="DCDCAA"/>
                </a:solidFill>
                <a:highlight>
                  <a:srgbClr val="1E1E1E"/>
                </a:highlight>
                <a:latin typeface="Consolas"/>
                <a:ea typeface="Consolas"/>
                <a:cs typeface="Consolas"/>
                <a:sym typeface="Consolas"/>
              </a:rPr>
              <a:t>main</a:t>
            </a:r>
            <a:r>
              <a:rPr lang="en" sz="1250">
                <a:solidFill>
                  <a:srgbClr val="D4D4D4"/>
                </a:solidFill>
                <a:highlight>
                  <a:srgbClr val="1E1E1E"/>
                </a:highlight>
                <a:latin typeface="Consolas"/>
                <a:ea typeface="Consolas"/>
                <a:cs typeface="Consolas"/>
                <a:sym typeface="Consolas"/>
              </a:rPr>
              <a:t>(</a:t>
            </a:r>
            <a:r>
              <a:rPr lang="en" sz="1250">
                <a:solidFill>
                  <a:srgbClr val="4EC9B0"/>
                </a:solidFill>
                <a:highlight>
                  <a:srgbClr val="1E1E1E"/>
                </a:highlight>
                <a:latin typeface="Consolas"/>
                <a:ea typeface="Consolas"/>
                <a:cs typeface="Consolas"/>
                <a:sym typeface="Consolas"/>
              </a:rPr>
              <a:t>String</a:t>
            </a:r>
            <a:r>
              <a:rPr lang="en" sz="1250">
                <a:solidFill>
                  <a:srgbClr val="D4D4D4"/>
                </a:solidFill>
                <a:highlight>
                  <a:srgbClr val="1E1E1E"/>
                </a:highlight>
                <a:latin typeface="Consolas"/>
                <a:ea typeface="Consolas"/>
                <a:cs typeface="Consolas"/>
                <a:sym typeface="Consolas"/>
              </a:rPr>
              <a:t>[] </a:t>
            </a:r>
            <a:r>
              <a:rPr lang="en" sz="1250">
                <a:solidFill>
                  <a:srgbClr val="9CDCFE"/>
                </a:solidFill>
                <a:highlight>
                  <a:srgbClr val="1E1E1E"/>
                </a:highlight>
                <a:latin typeface="Consolas"/>
                <a:ea typeface="Consolas"/>
                <a:cs typeface="Consolas"/>
                <a:sym typeface="Consolas"/>
              </a:rPr>
              <a:t>args</a:t>
            </a: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r>
              <a:rPr lang="en" sz="1250">
                <a:solidFill>
                  <a:srgbClr val="9CDCFE"/>
                </a:solidFill>
                <a:highlight>
                  <a:srgbClr val="1E1E1E"/>
                </a:highlight>
                <a:latin typeface="Consolas"/>
                <a:ea typeface="Consolas"/>
                <a:cs typeface="Consolas"/>
                <a:sym typeface="Consolas"/>
              </a:rPr>
              <a:t>System</a:t>
            </a:r>
            <a:r>
              <a:rPr lang="en" sz="1250">
                <a:solidFill>
                  <a:srgbClr val="D4D4D4"/>
                </a:solidFill>
                <a:highlight>
                  <a:srgbClr val="1E1E1E"/>
                </a:highlight>
                <a:latin typeface="Consolas"/>
                <a:ea typeface="Consolas"/>
                <a:cs typeface="Consolas"/>
                <a:sym typeface="Consolas"/>
              </a:rPr>
              <a:t>.</a:t>
            </a:r>
            <a:r>
              <a:rPr lang="en" sz="1250">
                <a:solidFill>
                  <a:srgbClr val="9CDCFE"/>
                </a:solidFill>
                <a:highlight>
                  <a:srgbClr val="1E1E1E"/>
                </a:highlight>
                <a:latin typeface="Consolas"/>
                <a:ea typeface="Consolas"/>
                <a:cs typeface="Consolas"/>
                <a:sym typeface="Consolas"/>
              </a:rPr>
              <a:t>out</a:t>
            </a:r>
            <a:r>
              <a:rPr lang="en" sz="1250">
                <a:solidFill>
                  <a:srgbClr val="D4D4D4"/>
                </a:solidFill>
                <a:highlight>
                  <a:srgbClr val="1E1E1E"/>
                </a:highlight>
                <a:latin typeface="Consolas"/>
                <a:ea typeface="Consolas"/>
                <a:cs typeface="Consolas"/>
                <a:sym typeface="Consolas"/>
              </a:rPr>
              <a:t>.</a:t>
            </a:r>
            <a:r>
              <a:rPr lang="en" sz="1250">
                <a:solidFill>
                  <a:srgbClr val="DCDCAA"/>
                </a:solidFill>
                <a:highlight>
                  <a:srgbClr val="1E1E1E"/>
                </a:highlight>
                <a:latin typeface="Consolas"/>
                <a:ea typeface="Consolas"/>
                <a:cs typeface="Consolas"/>
                <a:sym typeface="Consolas"/>
              </a:rPr>
              <a:t>println</a:t>
            </a:r>
            <a:r>
              <a:rPr lang="en" sz="1250">
                <a:solidFill>
                  <a:srgbClr val="D4D4D4"/>
                </a:solidFill>
                <a:highlight>
                  <a:srgbClr val="1E1E1E"/>
                </a:highlight>
                <a:latin typeface="Consolas"/>
                <a:ea typeface="Consolas"/>
                <a:cs typeface="Consolas"/>
                <a:sym typeface="Consolas"/>
              </a:rPr>
              <a:t>(</a:t>
            </a:r>
            <a:r>
              <a:rPr lang="en" sz="1250">
                <a:solidFill>
                  <a:srgbClr val="CE9178"/>
                </a:solidFill>
                <a:highlight>
                  <a:srgbClr val="1E1E1E"/>
                </a:highlight>
                <a:latin typeface="Consolas"/>
                <a:ea typeface="Consolas"/>
                <a:cs typeface="Consolas"/>
                <a:sym typeface="Consolas"/>
              </a:rPr>
              <a:t>"Hello, World!"</a:t>
            </a:r>
            <a:r>
              <a:rPr lang="en"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a:t>
            </a:r>
            <a:endParaRPr>
              <a:solidFill>
                <a:srgbClr val="6A9955"/>
              </a:solidFill>
              <a:highlight>
                <a:srgbClr val="1E1E1E"/>
              </a:highlight>
              <a:latin typeface="Consolas"/>
              <a:ea typeface="Consolas"/>
              <a:cs typeface="Consolas"/>
              <a:sym typeface="Consolas"/>
            </a:endParaRPr>
          </a:p>
        </p:txBody>
      </p:sp>
      <p:sp>
        <p:nvSpPr>
          <p:cNvPr id="143" name="Google Shape;143;g1b64ee96f52_1_121"/>
          <p:cNvSpPr txBox="1"/>
          <p:nvPr/>
        </p:nvSpPr>
        <p:spPr>
          <a:xfrm>
            <a:off x="4572000" y="4657225"/>
            <a:ext cx="4572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HalloWereldApp.java</a:t>
            </a:r>
            <a:endParaRPr sz="1200">
              <a:latin typeface="Open Sans"/>
              <a:ea typeface="Open Sans"/>
              <a:cs typeface="Open Sans"/>
              <a:sym typeface="Open Sans"/>
            </a:endParaRPr>
          </a:p>
        </p:txBody>
      </p:sp>
      <p:sp>
        <p:nvSpPr>
          <p:cNvPr id="144" name="Google Shape;144;g1b64ee96f52_1_1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println vs. print</a:t>
            </a:r>
            <a:endParaRPr sz="3480">
              <a:latin typeface="Poppins"/>
              <a:ea typeface="Poppins"/>
              <a:cs typeface="Poppins"/>
              <a:sym typeface="Poppins"/>
            </a:endParaRPr>
          </a:p>
        </p:txBody>
      </p:sp>
      <p:sp>
        <p:nvSpPr>
          <p:cNvPr id="150" name="Google Shape;150;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latin typeface="Poppins"/>
                <a:ea typeface="Poppins"/>
                <a:cs typeface="Poppins"/>
                <a:sym typeface="Poppins"/>
              </a:rPr>
              <a:t>Om een tekst naar het scherm weg te schrijven kun je gebruikmaken van: </a:t>
            </a:r>
            <a:r>
              <a:rPr b="1" lang="en" sz="1600">
                <a:latin typeface="Poppins"/>
                <a:ea typeface="Poppins"/>
                <a:cs typeface="Poppins"/>
                <a:sym typeface="Poppins"/>
              </a:rPr>
              <a:t>System.out.println()</a:t>
            </a:r>
            <a:r>
              <a:rPr i="1" lang="en" sz="1600">
                <a:latin typeface="Poppins"/>
                <a:ea typeface="Poppins"/>
                <a:cs typeface="Poppins"/>
                <a:sym typeface="Poppins"/>
              </a:rPr>
              <a:t> </a:t>
            </a:r>
            <a:r>
              <a:rPr lang="en" sz="1600">
                <a:latin typeface="Poppins"/>
                <a:ea typeface="Poppins"/>
                <a:cs typeface="Poppins"/>
                <a:sym typeface="Poppins"/>
              </a:rPr>
              <a:t>en </a:t>
            </a:r>
            <a:r>
              <a:rPr b="1" lang="en" sz="1600">
                <a:latin typeface="Poppins"/>
                <a:ea typeface="Poppins"/>
                <a:cs typeface="Poppins"/>
                <a:sym typeface="Poppins"/>
              </a:rPr>
              <a:t>System.out.print()</a:t>
            </a:r>
            <a:endParaRPr b="1" sz="1600">
              <a:latin typeface="Poppins"/>
              <a:ea typeface="Poppins"/>
              <a:cs typeface="Poppins"/>
              <a:sym typeface="Poppins"/>
            </a:endParaRPr>
          </a:p>
        </p:txBody>
      </p:sp>
      <p:sp>
        <p:nvSpPr>
          <p:cNvPr id="151" name="Google Shape;151;p11"/>
          <p:cNvSpPr txBox="1"/>
          <p:nvPr/>
        </p:nvSpPr>
        <p:spPr>
          <a:xfrm>
            <a:off x="396850" y="1984225"/>
            <a:ext cx="4175100" cy="2844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H</a:t>
            </a:r>
            <a:r>
              <a:rPr lang="en" sz="1200">
                <a:solidFill>
                  <a:srgbClr val="4EC9B0"/>
                </a:solidFill>
                <a:highlight>
                  <a:srgbClr val="1E1E1E"/>
                </a:highlight>
                <a:latin typeface="Consolas"/>
                <a:ea typeface="Consolas"/>
                <a:cs typeface="Consolas"/>
                <a:sym typeface="Consolas"/>
              </a:rPr>
              <a:t>elloWorld</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"Hallo Wereld!"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"Hallo"</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"Wereld!"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52" name="Google Shape;152;p11"/>
          <p:cNvSpPr txBox="1"/>
          <p:nvPr>
            <p:ph idx="1" type="body"/>
          </p:nvPr>
        </p:nvSpPr>
        <p:spPr>
          <a:xfrm>
            <a:off x="4571950" y="1984225"/>
            <a:ext cx="4175100" cy="2844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 javac HelloWorld.java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java HelloWorld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Hallo Wereld!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HalloWereld!</a:t>
            </a:r>
            <a:endParaRPr sz="1300">
              <a:solidFill>
                <a:schemeClr val="lt1"/>
              </a:solidFill>
              <a:latin typeface="Roboto Mono"/>
              <a:ea typeface="Roboto Mono"/>
              <a:cs typeface="Roboto Mono"/>
              <a:sym typeface="Roboto Mono"/>
            </a:endParaRPr>
          </a:p>
        </p:txBody>
      </p:sp>
      <p:sp>
        <p:nvSpPr>
          <p:cNvPr id="153" name="Google Shape;1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println vs. print</a:t>
            </a:r>
            <a:endParaRPr sz="3480">
              <a:latin typeface="Poppins"/>
              <a:ea typeface="Poppins"/>
              <a:cs typeface="Poppins"/>
              <a:sym typeface="Poppins"/>
            </a:endParaRPr>
          </a:p>
        </p:txBody>
      </p:sp>
      <p:sp>
        <p:nvSpPr>
          <p:cNvPr id="159" name="Google Shape;159;p1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latin typeface="Poppins"/>
                <a:ea typeface="Poppins"/>
                <a:cs typeface="Poppins"/>
                <a:sym typeface="Poppins"/>
              </a:rPr>
              <a:t>Je kunt ook zelf een nieuwe regel invoegen door </a:t>
            </a:r>
            <a:r>
              <a:rPr b="1" lang="en" sz="1600">
                <a:latin typeface="Poppins"/>
                <a:ea typeface="Poppins"/>
                <a:cs typeface="Poppins"/>
                <a:sym typeface="Poppins"/>
              </a:rPr>
              <a:t>\n</a:t>
            </a:r>
            <a:r>
              <a:rPr lang="en" sz="1600">
                <a:latin typeface="Poppins"/>
                <a:ea typeface="Poppins"/>
                <a:cs typeface="Poppins"/>
                <a:sym typeface="Poppins"/>
              </a:rPr>
              <a:t> te gebruiken</a:t>
            </a:r>
            <a:endParaRPr sz="1600">
              <a:latin typeface="Poppins"/>
              <a:ea typeface="Poppins"/>
              <a:cs typeface="Poppins"/>
              <a:sym typeface="Poppins"/>
            </a:endParaRPr>
          </a:p>
        </p:txBody>
      </p:sp>
      <p:sp>
        <p:nvSpPr>
          <p:cNvPr id="160" name="Google Shape;160;p12"/>
          <p:cNvSpPr txBox="1"/>
          <p:nvPr/>
        </p:nvSpPr>
        <p:spPr>
          <a:xfrm>
            <a:off x="396850" y="1649250"/>
            <a:ext cx="4175100" cy="2868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H</a:t>
            </a:r>
            <a:r>
              <a:rPr lang="en" sz="1200">
                <a:solidFill>
                  <a:srgbClr val="4EC9B0"/>
                </a:solidFill>
                <a:highlight>
                  <a:srgbClr val="1E1E1E"/>
                </a:highlight>
                <a:latin typeface="Consolas"/>
                <a:ea typeface="Consolas"/>
                <a:cs typeface="Consolas"/>
                <a:sym typeface="Consolas"/>
              </a:rPr>
              <a:t>elloWorld</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"Hallo\n\nWereld!"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61" name="Google Shape;161;p12"/>
          <p:cNvSpPr txBox="1"/>
          <p:nvPr>
            <p:ph idx="1" type="body"/>
          </p:nvPr>
        </p:nvSpPr>
        <p:spPr>
          <a:xfrm>
            <a:off x="4571950" y="1649250"/>
            <a:ext cx="4175100" cy="2868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 javac HelloWorld.java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java HelloWorld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Hallo</a:t>
            </a:r>
            <a:br>
              <a:rPr lang="en" sz="1300">
                <a:solidFill>
                  <a:schemeClr val="lt1"/>
                </a:solidFill>
                <a:latin typeface="Roboto Mono"/>
                <a:ea typeface="Roboto Mono"/>
                <a:cs typeface="Roboto Mono"/>
                <a:sym typeface="Roboto Mono"/>
              </a:rPr>
            </a:b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Wereld</a:t>
            </a:r>
            <a:endParaRPr sz="1300">
              <a:solidFill>
                <a:schemeClr val="lt1"/>
              </a:solidFill>
              <a:latin typeface="Roboto Mono"/>
              <a:ea typeface="Roboto Mono"/>
              <a:cs typeface="Roboto Mono"/>
              <a:sym typeface="Roboto Mono"/>
            </a:endParaRPr>
          </a:p>
        </p:txBody>
      </p:sp>
      <p:sp>
        <p:nvSpPr>
          <p:cNvPr id="162" name="Google Shape;162;p12"/>
          <p:cNvSpPr txBox="1"/>
          <p:nvPr>
            <p:ph idx="1" type="body"/>
          </p:nvPr>
        </p:nvSpPr>
        <p:spPr>
          <a:xfrm>
            <a:off x="311700" y="45780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sz="1600">
                <a:latin typeface="Poppins"/>
                <a:ea typeface="Poppins"/>
                <a:cs typeface="Poppins"/>
                <a:sym typeface="Poppins"/>
              </a:rPr>
              <a:t>Opdracht: </a:t>
            </a:r>
            <a:r>
              <a:rPr lang="en" sz="1600">
                <a:latin typeface="Poppins"/>
                <a:ea typeface="Poppins"/>
                <a:cs typeface="Poppins"/>
                <a:sym typeface="Poppins"/>
              </a:rPr>
              <a:t>test zowel print, println en \n uit in je HelloWorld programma.</a:t>
            </a:r>
            <a:endParaRPr sz="1600">
              <a:latin typeface="Poppins"/>
              <a:ea typeface="Poppins"/>
              <a:cs typeface="Poppins"/>
              <a:sym typeface="Poppins"/>
            </a:endParaRPr>
          </a:p>
        </p:txBody>
      </p:sp>
      <p:sp>
        <p:nvSpPr>
          <p:cNvPr id="163" name="Google Shape;1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b64ee96f52_1_20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Variabelen</a:t>
            </a:r>
            <a:endParaRPr sz="3480">
              <a:latin typeface="Poppins"/>
              <a:ea typeface="Poppins"/>
              <a:cs typeface="Poppins"/>
              <a:sym typeface="Poppins"/>
            </a:endParaRPr>
          </a:p>
        </p:txBody>
      </p:sp>
      <p:sp>
        <p:nvSpPr>
          <p:cNvPr id="169" name="Google Shape;169;g1b64ee96f52_1_208"/>
          <p:cNvSpPr txBox="1"/>
          <p:nvPr>
            <p:ph idx="1" type="body"/>
          </p:nvPr>
        </p:nvSpPr>
        <p:spPr>
          <a:xfrm>
            <a:off x="311700" y="1225225"/>
            <a:ext cx="44514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Om gegeven op te slaan maken we gebruik van </a:t>
            </a:r>
            <a:r>
              <a:rPr b="1" lang="en" sz="1600">
                <a:latin typeface="Poppins"/>
                <a:ea typeface="Poppins"/>
                <a:cs typeface="Poppins"/>
                <a:sym typeface="Poppins"/>
              </a:rPr>
              <a:t>variabelen</a:t>
            </a:r>
            <a:r>
              <a:rPr lang="en" sz="1600">
                <a:latin typeface="Poppins"/>
                <a:ea typeface="Poppins"/>
                <a:cs typeface="Poppins"/>
                <a:sym typeface="Poppins"/>
              </a:rPr>
              <a:t>. </a:t>
            </a:r>
            <a:br>
              <a:rPr lang="en" sz="1600">
                <a:latin typeface="Poppins"/>
                <a:ea typeface="Poppins"/>
                <a:cs typeface="Poppins"/>
                <a:sym typeface="Poppins"/>
              </a:rPr>
            </a:br>
            <a:r>
              <a:rPr lang="en" sz="1600">
                <a:latin typeface="Poppins"/>
                <a:ea typeface="Poppins"/>
                <a:cs typeface="Poppins"/>
                <a:sym typeface="Poppins"/>
              </a:rPr>
              <a:t>Variabelen hebben:</a:t>
            </a:r>
            <a:endParaRPr sz="1600">
              <a:latin typeface="Poppins"/>
              <a:ea typeface="Poppins"/>
              <a:cs typeface="Poppins"/>
              <a:sym typeface="Poppins"/>
            </a:endParaRPr>
          </a:p>
          <a:p>
            <a:pPr indent="-330200" lvl="0" marL="457200" rtl="0" algn="l">
              <a:lnSpc>
                <a:spcPct val="115000"/>
              </a:lnSpc>
              <a:spcBef>
                <a:spcPts val="1200"/>
              </a:spcBef>
              <a:spcAft>
                <a:spcPts val="0"/>
              </a:spcAft>
              <a:buSzPts val="1600"/>
              <a:buFont typeface="Poppins"/>
              <a:buChar char="●"/>
            </a:pPr>
            <a:r>
              <a:rPr lang="en" sz="1600">
                <a:latin typeface="Poppins"/>
                <a:ea typeface="Poppins"/>
                <a:cs typeface="Poppins"/>
                <a:sym typeface="Poppins"/>
              </a:rPr>
              <a:t>Een type</a:t>
            </a:r>
            <a:endParaRPr sz="1600">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Primitief datatype: </a:t>
            </a:r>
            <a:r>
              <a:rPr b="1" lang="en">
                <a:latin typeface="Poppins"/>
                <a:ea typeface="Poppins"/>
                <a:cs typeface="Poppins"/>
                <a:sym typeface="Poppins"/>
              </a:rPr>
              <a:t>int, float, char, byte, long, short, boolean</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Niet-primitief datatype / referentie, bijvoorbeeld: </a:t>
            </a:r>
            <a:r>
              <a:rPr b="1" lang="en">
                <a:latin typeface="Poppins"/>
                <a:ea typeface="Poppins"/>
                <a:cs typeface="Poppins"/>
                <a:sym typeface="Poppins"/>
              </a:rPr>
              <a:t>String</a:t>
            </a:r>
            <a:endParaRPr b="1">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Een identifier (unieke naam)</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Een waarde</a:t>
            </a:r>
            <a:endParaRPr sz="1600">
              <a:latin typeface="Poppins"/>
              <a:ea typeface="Poppins"/>
              <a:cs typeface="Poppins"/>
              <a:sym typeface="Poppins"/>
            </a:endParaRPr>
          </a:p>
        </p:txBody>
      </p:sp>
      <p:sp>
        <p:nvSpPr>
          <p:cNvPr id="170" name="Google Shape;170;g1b64ee96f52_1_208"/>
          <p:cNvSpPr txBox="1"/>
          <p:nvPr/>
        </p:nvSpPr>
        <p:spPr>
          <a:xfrm>
            <a:off x="4763050" y="0"/>
            <a:ext cx="4380900" cy="50436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H</a:t>
            </a:r>
            <a:r>
              <a:rPr lang="en" sz="1200">
                <a:solidFill>
                  <a:srgbClr val="4EC9B0"/>
                </a:solidFill>
                <a:highlight>
                  <a:srgbClr val="1E1E1E"/>
                </a:highlight>
                <a:latin typeface="Consolas"/>
                <a:ea typeface="Consolas"/>
                <a:cs typeface="Consolas"/>
                <a:sym typeface="Consolas"/>
              </a:rPr>
              <a:t>elloWorld</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 declareer van de variabele a, met als    </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lang="en" sz="1200">
                <a:solidFill>
                  <a:srgbClr val="6A9955"/>
                </a:solidFill>
                <a:highlight>
                  <a:srgbClr val="1E1E1E"/>
                </a:highlight>
                <a:latin typeface="Consolas"/>
                <a:ea typeface="Consolas"/>
                <a:cs typeface="Consolas"/>
                <a:sym typeface="Consolas"/>
              </a:rPr>
              <a:t>     // type int</a:t>
            </a:r>
            <a:endParaRPr sz="1200">
              <a:solidFill>
                <a:srgbClr val="6A9955"/>
              </a:solidFill>
              <a:highlight>
                <a:srgbClr val="1E1E1E"/>
              </a:highlight>
              <a:latin typeface="Consolas"/>
              <a:ea typeface="Consolas"/>
              <a:cs typeface="Consolas"/>
              <a:sym typeface="Consolas"/>
            </a:endParaRPr>
          </a:p>
          <a:p>
            <a:pPr indent="45720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45720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6A9955"/>
                </a:solidFill>
                <a:highlight>
                  <a:srgbClr val="1E1E1E"/>
                </a:highlight>
                <a:latin typeface="Consolas"/>
                <a:ea typeface="Consolas"/>
                <a:cs typeface="Consolas"/>
                <a:sym typeface="Consolas"/>
              </a:rPr>
              <a:t>// toekenning van de waarde 3 aan de </a:t>
            </a:r>
            <a:endParaRPr b="0" i="0" sz="1200" u="none" cap="none" strike="noStrike">
              <a:solidFill>
                <a:srgbClr val="6A9955"/>
              </a:solidFill>
              <a:highlight>
                <a:srgbClr val="1E1E1E"/>
              </a:highlight>
              <a:latin typeface="Consolas"/>
              <a:ea typeface="Consolas"/>
              <a:cs typeface="Consolas"/>
              <a:sym typeface="Consolas"/>
            </a:endParaRPr>
          </a:p>
          <a:p>
            <a:pPr indent="45720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6A9955"/>
                </a:solidFill>
                <a:highlight>
                  <a:srgbClr val="1E1E1E"/>
                </a:highlight>
                <a:latin typeface="Consolas"/>
                <a:ea typeface="Consolas"/>
                <a:cs typeface="Consolas"/>
                <a:sym typeface="Consolas"/>
              </a:rPr>
              <a:t>// variabele a</a:t>
            </a:r>
            <a:endParaRPr b="0" i="0" sz="1200" u="none" cap="none" strike="noStrike">
              <a:solidFill>
                <a:srgbClr val="6A9955"/>
              </a:solidFill>
              <a:highlight>
                <a:srgbClr val="1E1E1E"/>
              </a:highlight>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850"/>
              <a:buFont typeface="Arial"/>
              <a:buNone/>
            </a:pPr>
            <a:r>
              <a:rPr lang="en" sz="1200">
                <a:solidFill>
                  <a:srgbClr val="D4D4D4"/>
                </a:solidFill>
                <a:highlight>
                  <a:srgbClr val="1E1E1E"/>
                </a:highlight>
                <a:latin typeface="Consolas"/>
                <a:ea typeface="Consolas"/>
                <a:cs typeface="Consolas"/>
                <a:sym typeface="Consolas"/>
              </a:rPr>
              <a:t>a = </a:t>
            </a:r>
            <a:r>
              <a:rPr lang="en" sz="1200">
                <a:solidFill>
                  <a:srgbClr val="B5CEA8"/>
                </a:solidFill>
                <a:highlight>
                  <a:srgbClr val="1E1E1E"/>
                </a:highlight>
                <a:latin typeface="Consolas"/>
                <a:ea typeface="Consolas"/>
                <a:cs typeface="Consolas"/>
                <a:sym typeface="Consolas"/>
              </a:rPr>
              <a:t>3</a:t>
            </a:r>
            <a:r>
              <a:rPr lang="en" sz="1200">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lang="en" sz="1200">
                <a:solidFill>
                  <a:srgbClr val="6A9955"/>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ophoging van a met de waarde 1</a:t>
            </a:r>
            <a:endParaRPr b="0" i="0" sz="1200" u="none" cap="none" strike="noStrike">
              <a:solidFill>
                <a:srgbClr val="6A9955"/>
              </a:solidFill>
              <a:highlight>
                <a:srgbClr val="1E1E1E"/>
              </a:highlight>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850"/>
              <a:buFont typeface="Arial"/>
              <a:buNone/>
            </a:pPr>
            <a:r>
              <a:rPr lang="en" sz="1200">
                <a:solidFill>
                  <a:srgbClr val="D4D4D4"/>
                </a:solidFill>
                <a:highlight>
                  <a:srgbClr val="1E1E1E"/>
                </a:highlight>
                <a:latin typeface="Consolas"/>
                <a:ea typeface="Consolas"/>
                <a:cs typeface="Consolas"/>
                <a:sym typeface="Consolas"/>
              </a:rPr>
              <a:t>a = a + </a:t>
            </a:r>
            <a:r>
              <a:rPr lang="en" sz="1200">
                <a:solidFill>
                  <a:srgbClr val="B5CEA8"/>
                </a:solidFill>
                <a:highlight>
                  <a:srgbClr val="1E1E1E"/>
                </a:highlight>
                <a:latin typeface="Consolas"/>
                <a:ea typeface="Consolas"/>
                <a:cs typeface="Consolas"/>
                <a:sym typeface="Consolas"/>
              </a:rPr>
              <a:t>1</a:t>
            </a:r>
            <a:r>
              <a:rPr lang="en" sz="1200">
                <a:solidFill>
                  <a:srgbClr val="D4D4D4"/>
                </a:solidFill>
                <a:highlight>
                  <a:srgbClr val="1E1E1E"/>
                </a:highlight>
                <a:latin typeface="Consolas"/>
                <a:ea typeface="Consolas"/>
                <a:cs typeface="Consolas"/>
                <a:sym typeface="Consolas"/>
              </a:rPr>
              <a:t>; </a:t>
            </a:r>
            <a:endParaRPr sz="1200">
              <a:solidFill>
                <a:srgbClr val="D4D4D4"/>
              </a:solidFill>
              <a:highlight>
                <a:srgbClr val="1E1E1E"/>
              </a:highlight>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850"/>
              <a:buFont typeface="Arial"/>
              <a:buNone/>
            </a:pPr>
            <a:r>
              <a:t/>
            </a:r>
            <a:endParaRPr sz="1200">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hallo</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E9178"/>
                </a:solidFill>
                <a:highlight>
                  <a:srgbClr val="1E1E1E"/>
                </a:highlight>
                <a:latin typeface="Consolas"/>
                <a:ea typeface="Consolas"/>
                <a:cs typeface="Consolas"/>
                <a:sym typeface="Consolas"/>
              </a:rPr>
              <a:t>"Hallo Wereld"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(hallo + a);</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71" name="Google Shape;171;g1b64ee96f52_1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5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5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5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500"/>
                                        <p:tgtEl>
                                          <p:spTgt spid="1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Variabelen</a:t>
            </a:r>
            <a:endParaRPr sz="3480">
              <a:latin typeface="Poppins"/>
              <a:ea typeface="Poppins"/>
              <a:cs typeface="Poppins"/>
              <a:sym typeface="Poppins"/>
            </a:endParaRPr>
          </a:p>
        </p:txBody>
      </p:sp>
      <p:sp>
        <p:nvSpPr>
          <p:cNvPr id="177" name="Google Shape;177;p14"/>
          <p:cNvSpPr txBox="1"/>
          <p:nvPr/>
        </p:nvSpPr>
        <p:spPr>
          <a:xfrm>
            <a:off x="416475" y="1191525"/>
            <a:ext cx="5740800" cy="34716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PrintTe</a:t>
            </a:r>
            <a:r>
              <a:rPr lang="en" sz="1200">
                <a:solidFill>
                  <a:srgbClr val="4EC9B0"/>
                </a:solidFill>
                <a:highlight>
                  <a:srgbClr val="1E1E1E"/>
                </a:highlight>
                <a:latin typeface="Consolas"/>
                <a:ea typeface="Consolas"/>
                <a:cs typeface="Consolas"/>
                <a:sym typeface="Consolas"/>
              </a:rPr>
              <a:t>xt</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"Som is "</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"Som is "</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"Som van "</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E9178"/>
                </a:solidFill>
                <a:highlight>
                  <a:srgbClr val="1E1E1E"/>
                </a:highlight>
                <a:latin typeface="Consolas"/>
                <a:ea typeface="Consolas"/>
                <a:cs typeface="Consolas"/>
                <a:sym typeface="Consolas"/>
              </a:rPr>
              <a:t>" en "</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E9178"/>
                </a:solidFill>
                <a:highlight>
                  <a:srgbClr val="1E1E1E"/>
                </a:highlight>
                <a:latin typeface="Consolas"/>
                <a:ea typeface="Consolas"/>
                <a:cs typeface="Consolas"/>
                <a:sym typeface="Consolas"/>
              </a:rPr>
              <a:t>" is "</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78" name="Google Shape;178;p14"/>
          <p:cNvSpPr txBox="1"/>
          <p:nvPr>
            <p:ph idx="1" type="body"/>
          </p:nvPr>
        </p:nvSpPr>
        <p:spPr>
          <a:xfrm>
            <a:off x="6157400" y="1191600"/>
            <a:ext cx="2675100" cy="34716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 java PrintText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Som is 53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Som is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Som van 5 en 3 is 8</a:t>
            </a:r>
            <a:endParaRPr sz="1300">
              <a:solidFill>
                <a:schemeClr val="lt1"/>
              </a:solidFill>
              <a:latin typeface="Roboto Mono"/>
              <a:ea typeface="Roboto Mono"/>
              <a:cs typeface="Roboto Mono"/>
              <a:sym typeface="Roboto Mono"/>
            </a:endParaRPr>
          </a:p>
        </p:txBody>
      </p:sp>
      <p:sp>
        <p:nvSpPr>
          <p:cNvPr id="179" name="Google Shape;1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Hoe verwissel ik twee variabelen?</a:t>
            </a:r>
            <a:endParaRPr sz="3480">
              <a:latin typeface="Poppins"/>
              <a:ea typeface="Poppins"/>
              <a:cs typeface="Poppins"/>
              <a:sym typeface="Poppins"/>
            </a:endParaRPr>
          </a:p>
        </p:txBody>
      </p:sp>
      <p:sp>
        <p:nvSpPr>
          <p:cNvPr id="185" name="Google Shape;185;p15"/>
          <p:cNvSpPr txBox="1"/>
          <p:nvPr/>
        </p:nvSpPr>
        <p:spPr>
          <a:xfrm>
            <a:off x="416475" y="1228525"/>
            <a:ext cx="5925900" cy="35079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Swap</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b</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 = </a:t>
            </a:r>
            <a:r>
              <a:rPr b="0" i="0" lang="en" sz="1200" u="none" cap="none" strike="noStrike">
                <a:solidFill>
                  <a:srgbClr val="B5CEA8"/>
                </a:solidFill>
                <a:highlight>
                  <a:srgbClr val="1E1E1E"/>
                </a:highlight>
                <a:latin typeface="Consolas"/>
                <a:ea typeface="Consolas"/>
                <a:cs typeface="Consolas"/>
                <a:sym typeface="Consolas"/>
              </a:rPr>
              <a:t>10</a:t>
            </a:r>
            <a:endParaRPr b="0" i="0" sz="120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b = </a:t>
            </a:r>
            <a:r>
              <a:rPr b="0" i="0" lang="en" sz="1200" u="none" cap="none" strike="noStrike">
                <a:solidFill>
                  <a:srgbClr val="B5CEA8"/>
                </a:solidFill>
                <a:highlight>
                  <a:srgbClr val="1E1E1E"/>
                </a:highlight>
                <a:latin typeface="Consolas"/>
                <a:ea typeface="Consolas"/>
                <a:cs typeface="Consolas"/>
                <a:sym typeface="Consolas"/>
              </a:rPr>
              <a:t>20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br>
              <a:rPr lang="en" sz="1200">
                <a:solidFill>
                  <a:srgbClr val="D4D4D4"/>
                </a:solidFill>
                <a:highlight>
                  <a:srgbClr val="1E1E1E"/>
                </a:highlight>
                <a:latin typeface="Consolas"/>
                <a:ea typeface="Consolas"/>
                <a:cs typeface="Consolas"/>
                <a:sym typeface="Consolas"/>
              </a:rPr>
            </a:br>
            <a:r>
              <a:rPr b="0" i="0" lang="en" sz="1200" u="none" cap="none" strike="noStrike">
                <a:solidFill>
                  <a:srgbClr val="D4D4D4"/>
                </a:solidFill>
                <a:highlight>
                  <a:srgbClr val="1E1E1E"/>
                </a:highlight>
                <a:latin typeface="Consolas"/>
                <a:ea typeface="Consolas"/>
                <a:cs typeface="Consolas"/>
                <a:sym typeface="Consolas"/>
              </a:rPr>
              <a:t>        a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b = a;</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186" name="Google Shape;186;p15"/>
          <p:cNvSpPr txBox="1"/>
          <p:nvPr>
            <p:ph idx="1" type="body"/>
          </p:nvPr>
        </p:nvSpPr>
        <p:spPr>
          <a:xfrm>
            <a:off x="6342375" y="1225225"/>
            <a:ext cx="2490000" cy="3511200"/>
          </a:xfrm>
          <a:prstGeom prst="rect">
            <a:avLst/>
          </a:prstGeom>
          <a:solidFill>
            <a:srgbClr val="1155CC"/>
          </a:solid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232"/>
              <a:buNone/>
            </a:pPr>
            <a:r>
              <a:rPr lang="en" sz="1207">
                <a:solidFill>
                  <a:schemeClr val="lt1"/>
                </a:solidFill>
                <a:latin typeface="Roboto Mono"/>
                <a:ea typeface="Roboto Mono"/>
                <a:cs typeface="Roboto Mono"/>
                <a:sym typeface="Roboto Mono"/>
              </a:rPr>
              <a:t>20</a:t>
            </a:r>
            <a:br>
              <a:rPr lang="en" sz="1207">
                <a:solidFill>
                  <a:schemeClr val="lt1"/>
                </a:solidFill>
                <a:latin typeface="Roboto Mono"/>
                <a:ea typeface="Roboto Mono"/>
                <a:cs typeface="Roboto Mono"/>
                <a:sym typeface="Roboto Mono"/>
              </a:rPr>
            </a:br>
            <a:r>
              <a:rPr lang="en" sz="1207">
                <a:solidFill>
                  <a:schemeClr val="lt1"/>
                </a:solidFill>
                <a:latin typeface="Roboto Mono"/>
                <a:ea typeface="Roboto Mono"/>
                <a:cs typeface="Roboto Mono"/>
                <a:sym typeface="Roboto Mono"/>
              </a:rPr>
              <a:t>20</a:t>
            </a:r>
            <a:endParaRPr sz="1207">
              <a:solidFill>
                <a:schemeClr val="lt1"/>
              </a:solidFill>
              <a:latin typeface="Roboto Mono"/>
              <a:ea typeface="Roboto Mono"/>
              <a:cs typeface="Roboto Mono"/>
              <a:sym typeface="Roboto Mono"/>
            </a:endParaRPr>
          </a:p>
        </p:txBody>
      </p:sp>
      <p:cxnSp>
        <p:nvCxnSpPr>
          <p:cNvPr id="187" name="Google Shape;187;p15"/>
          <p:cNvCxnSpPr/>
          <p:nvPr/>
        </p:nvCxnSpPr>
        <p:spPr>
          <a:xfrm>
            <a:off x="2218275" y="2911850"/>
            <a:ext cx="1906200" cy="0"/>
          </a:xfrm>
          <a:prstGeom prst="straightConnector1">
            <a:avLst/>
          </a:prstGeom>
          <a:noFill/>
          <a:ln cap="flat" cmpd="sng" w="9525">
            <a:solidFill>
              <a:schemeClr val="dk2"/>
            </a:solidFill>
            <a:prstDash val="solid"/>
            <a:round/>
            <a:headEnd len="sm" w="sm" type="none"/>
            <a:tailEnd len="med" w="med" type="triangle"/>
          </a:ln>
        </p:spPr>
      </p:cxnSp>
      <p:cxnSp>
        <p:nvCxnSpPr>
          <p:cNvPr id="188" name="Google Shape;188;p15"/>
          <p:cNvCxnSpPr/>
          <p:nvPr/>
        </p:nvCxnSpPr>
        <p:spPr>
          <a:xfrm>
            <a:off x="2218272" y="3187400"/>
            <a:ext cx="1906200" cy="0"/>
          </a:xfrm>
          <a:prstGeom prst="straightConnector1">
            <a:avLst/>
          </a:prstGeom>
          <a:noFill/>
          <a:ln cap="flat" cmpd="sng" w="9525">
            <a:solidFill>
              <a:schemeClr val="dk2"/>
            </a:solidFill>
            <a:prstDash val="solid"/>
            <a:round/>
            <a:headEnd len="sm" w="sm" type="none"/>
            <a:tailEnd len="med" w="med" type="triangle"/>
          </a:ln>
        </p:spPr>
      </p:cxnSp>
      <p:sp>
        <p:nvSpPr>
          <p:cNvPr id="189" name="Google Shape;189;p15"/>
          <p:cNvSpPr txBox="1"/>
          <p:nvPr/>
        </p:nvSpPr>
        <p:spPr>
          <a:xfrm>
            <a:off x="4214475" y="2711750"/>
            <a:ext cx="2808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A9955"/>
                </a:solidFill>
                <a:latin typeface="Poppins"/>
                <a:ea typeface="Poppins"/>
                <a:cs typeface="Poppins"/>
                <a:sym typeface="Poppins"/>
              </a:rPr>
              <a:t>a = 20 &amp; b = 20</a:t>
            </a:r>
            <a:endParaRPr b="0" i="0" sz="1200" u="none" cap="none" strike="noStrike">
              <a:solidFill>
                <a:srgbClr val="6A9955"/>
              </a:solidFill>
              <a:latin typeface="Poppins"/>
              <a:ea typeface="Poppins"/>
              <a:cs typeface="Poppins"/>
              <a:sym typeface="Poppins"/>
            </a:endParaRPr>
          </a:p>
        </p:txBody>
      </p:sp>
      <p:sp>
        <p:nvSpPr>
          <p:cNvPr id="190" name="Google Shape;190;p15"/>
          <p:cNvSpPr txBox="1"/>
          <p:nvPr/>
        </p:nvSpPr>
        <p:spPr>
          <a:xfrm>
            <a:off x="4214475" y="2932405"/>
            <a:ext cx="2808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A9955"/>
                </a:solidFill>
                <a:latin typeface="Poppins"/>
                <a:ea typeface="Poppins"/>
                <a:cs typeface="Poppins"/>
                <a:sym typeface="Poppins"/>
              </a:rPr>
              <a:t>a = 20 &amp; b = 20</a:t>
            </a:r>
            <a:endParaRPr b="0" i="0" sz="1200" u="none" cap="none" strike="noStrike">
              <a:solidFill>
                <a:srgbClr val="6A9955"/>
              </a:solidFill>
              <a:latin typeface="Poppins"/>
              <a:ea typeface="Poppins"/>
              <a:cs typeface="Poppins"/>
              <a:sym typeface="Poppins"/>
            </a:endParaRPr>
          </a:p>
        </p:txBody>
      </p:sp>
      <p:sp>
        <p:nvSpPr>
          <p:cNvPr id="191" name="Google Shape;1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192" name="Google Shape;192;p15"/>
          <p:cNvSpPr txBox="1"/>
          <p:nvPr/>
        </p:nvSpPr>
        <p:spPr>
          <a:xfrm>
            <a:off x="-658675" y="-1554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3" name="Google Shape;193;p15"/>
          <p:cNvSpPr/>
          <p:nvPr/>
        </p:nvSpPr>
        <p:spPr>
          <a:xfrm>
            <a:off x="7911375" y="4040775"/>
            <a:ext cx="666000" cy="4368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 behulp van een hulpvariabele</a:t>
            </a:r>
            <a:endParaRPr sz="3480">
              <a:latin typeface="Poppins"/>
              <a:ea typeface="Poppins"/>
              <a:cs typeface="Poppins"/>
              <a:sym typeface="Poppins"/>
            </a:endParaRPr>
          </a:p>
        </p:txBody>
      </p:sp>
      <p:sp>
        <p:nvSpPr>
          <p:cNvPr id="199" name="Google Shape;199;p16"/>
          <p:cNvSpPr txBox="1"/>
          <p:nvPr/>
        </p:nvSpPr>
        <p:spPr>
          <a:xfrm>
            <a:off x="416475" y="1228525"/>
            <a:ext cx="6007500" cy="35070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lang="en" sz="1200">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Swap</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b</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temp</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 = </a:t>
            </a:r>
            <a:r>
              <a:rPr b="0" i="0" lang="en" sz="1200" u="none" cap="none" strike="noStrike">
                <a:solidFill>
                  <a:srgbClr val="B5CEA8"/>
                </a:solidFill>
                <a:highlight>
                  <a:srgbClr val="1E1E1E"/>
                </a:highlight>
                <a:latin typeface="Consolas"/>
                <a:ea typeface="Consolas"/>
                <a:cs typeface="Consolas"/>
                <a:sym typeface="Consolas"/>
              </a:rPr>
              <a:t>10</a:t>
            </a:r>
            <a:endParaRPr b="0" i="0" sz="120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b = </a:t>
            </a:r>
            <a:r>
              <a:rPr b="0" i="0" lang="en" sz="1200" u="none" cap="none" strike="noStrike">
                <a:solidFill>
                  <a:srgbClr val="B5CEA8"/>
                </a:solidFill>
                <a:highlight>
                  <a:srgbClr val="1E1E1E"/>
                </a:highlight>
                <a:latin typeface="Consolas"/>
                <a:ea typeface="Consolas"/>
                <a:cs typeface="Consolas"/>
                <a:sym typeface="Consolas"/>
              </a:rPr>
              <a:t>20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temp = a;</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b = temp;</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569CD6"/>
              </a:solidFill>
              <a:highlight>
                <a:srgbClr val="1E1E1E"/>
              </a:highlight>
              <a:latin typeface="Consolas"/>
              <a:ea typeface="Consolas"/>
              <a:cs typeface="Consolas"/>
              <a:sym typeface="Consolas"/>
            </a:endParaRPr>
          </a:p>
        </p:txBody>
      </p:sp>
      <p:sp>
        <p:nvSpPr>
          <p:cNvPr id="200" name="Google Shape;200;p16"/>
          <p:cNvSpPr txBox="1"/>
          <p:nvPr>
            <p:ph idx="1" type="body"/>
          </p:nvPr>
        </p:nvSpPr>
        <p:spPr>
          <a:xfrm>
            <a:off x="6423975" y="1225225"/>
            <a:ext cx="2408400" cy="35070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80"/>
              <a:buNone/>
            </a:pPr>
            <a:r>
              <a:rPr lang="en" sz="1300">
                <a:solidFill>
                  <a:schemeClr val="lt1"/>
                </a:solidFill>
                <a:latin typeface="Roboto Mono"/>
                <a:ea typeface="Roboto Mono"/>
                <a:cs typeface="Roboto Mono"/>
                <a:sym typeface="Roboto Mono"/>
              </a:rPr>
              <a:t>20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10</a:t>
            </a:r>
            <a:endParaRPr sz="1300">
              <a:solidFill>
                <a:schemeClr val="lt1"/>
              </a:solidFill>
              <a:latin typeface="Roboto Mono"/>
              <a:ea typeface="Roboto Mono"/>
              <a:cs typeface="Roboto Mono"/>
              <a:sym typeface="Roboto Mono"/>
            </a:endParaRPr>
          </a:p>
        </p:txBody>
      </p:sp>
      <p:sp>
        <p:nvSpPr>
          <p:cNvPr id="201" name="Google Shape;201;p16"/>
          <p:cNvSpPr txBox="1"/>
          <p:nvPr/>
        </p:nvSpPr>
        <p:spPr>
          <a:xfrm>
            <a:off x="3689025" y="2697925"/>
            <a:ext cx="2808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A9955"/>
                </a:solidFill>
                <a:latin typeface="Poppins"/>
                <a:ea typeface="Poppins"/>
                <a:cs typeface="Poppins"/>
                <a:sym typeface="Poppins"/>
              </a:rPr>
              <a:t>a = 10 &amp; b = 20 &amp; temp = 10</a:t>
            </a:r>
            <a:endParaRPr b="0" i="0" sz="1200" u="none" cap="none" strike="noStrike">
              <a:solidFill>
                <a:srgbClr val="6A9955"/>
              </a:solidFill>
              <a:latin typeface="Poppins"/>
              <a:ea typeface="Poppins"/>
              <a:cs typeface="Poppins"/>
              <a:sym typeface="Poppins"/>
            </a:endParaRPr>
          </a:p>
        </p:txBody>
      </p:sp>
      <p:sp>
        <p:nvSpPr>
          <p:cNvPr id="202" name="Google Shape;202;p16"/>
          <p:cNvSpPr txBox="1"/>
          <p:nvPr/>
        </p:nvSpPr>
        <p:spPr>
          <a:xfrm>
            <a:off x="3689025" y="2918580"/>
            <a:ext cx="2808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A9955"/>
                </a:solidFill>
                <a:latin typeface="Poppins"/>
                <a:ea typeface="Poppins"/>
                <a:cs typeface="Poppins"/>
                <a:sym typeface="Poppins"/>
              </a:rPr>
              <a:t>a = 20 &amp; b = 20 &amp; temp = 10</a:t>
            </a:r>
            <a:endParaRPr b="0" i="0" sz="1200" u="none" cap="none" strike="noStrike">
              <a:solidFill>
                <a:srgbClr val="6A9955"/>
              </a:solidFill>
              <a:latin typeface="Poppins"/>
              <a:ea typeface="Poppins"/>
              <a:cs typeface="Poppins"/>
              <a:sym typeface="Poppins"/>
            </a:endParaRPr>
          </a:p>
        </p:txBody>
      </p:sp>
      <p:sp>
        <p:nvSpPr>
          <p:cNvPr id="203" name="Google Shape;203;p16"/>
          <p:cNvSpPr txBox="1"/>
          <p:nvPr/>
        </p:nvSpPr>
        <p:spPr>
          <a:xfrm>
            <a:off x="3689025" y="3147180"/>
            <a:ext cx="2808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A9955"/>
                </a:solidFill>
                <a:latin typeface="Poppins"/>
                <a:ea typeface="Poppins"/>
                <a:cs typeface="Poppins"/>
                <a:sym typeface="Poppins"/>
              </a:rPr>
              <a:t>a = 20 &amp; b = 10 &amp; temp = 10</a:t>
            </a:r>
            <a:endParaRPr b="0" i="0" sz="1200" u="none" cap="none" strike="noStrike">
              <a:solidFill>
                <a:srgbClr val="6A9955"/>
              </a:solidFill>
              <a:latin typeface="Poppins"/>
              <a:ea typeface="Poppins"/>
              <a:cs typeface="Poppins"/>
              <a:sym typeface="Poppins"/>
            </a:endParaRPr>
          </a:p>
        </p:txBody>
      </p:sp>
      <p:sp>
        <p:nvSpPr>
          <p:cNvPr id="204" name="Google Shape;20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cxnSp>
        <p:nvCxnSpPr>
          <p:cNvPr id="205" name="Google Shape;205;p16"/>
          <p:cNvCxnSpPr/>
          <p:nvPr/>
        </p:nvCxnSpPr>
        <p:spPr>
          <a:xfrm flipH="1" rot="10800000">
            <a:off x="2027800" y="2926475"/>
            <a:ext cx="1573500" cy="4200"/>
          </a:xfrm>
          <a:prstGeom prst="straightConnector1">
            <a:avLst/>
          </a:prstGeom>
          <a:noFill/>
          <a:ln cap="flat" cmpd="sng" w="9525">
            <a:solidFill>
              <a:schemeClr val="dk2"/>
            </a:solidFill>
            <a:prstDash val="solid"/>
            <a:round/>
            <a:headEnd len="sm" w="sm" type="none"/>
            <a:tailEnd len="med" w="med" type="triangle"/>
          </a:ln>
        </p:spPr>
      </p:cxnSp>
      <p:cxnSp>
        <p:nvCxnSpPr>
          <p:cNvPr id="206" name="Google Shape;206;p16"/>
          <p:cNvCxnSpPr/>
          <p:nvPr/>
        </p:nvCxnSpPr>
        <p:spPr>
          <a:xfrm flipH="1" rot="10800000">
            <a:off x="2027800" y="3101125"/>
            <a:ext cx="1573500" cy="4200"/>
          </a:xfrm>
          <a:prstGeom prst="straightConnector1">
            <a:avLst/>
          </a:prstGeom>
          <a:noFill/>
          <a:ln cap="flat" cmpd="sng" w="9525">
            <a:solidFill>
              <a:schemeClr val="dk2"/>
            </a:solidFill>
            <a:prstDash val="solid"/>
            <a:round/>
            <a:headEnd len="sm" w="sm" type="none"/>
            <a:tailEnd len="med" w="med" type="triangle"/>
          </a:ln>
        </p:spPr>
      </p:cxnSp>
      <p:cxnSp>
        <p:nvCxnSpPr>
          <p:cNvPr id="207" name="Google Shape;207;p16"/>
          <p:cNvCxnSpPr/>
          <p:nvPr/>
        </p:nvCxnSpPr>
        <p:spPr>
          <a:xfrm flipH="1" rot="10800000">
            <a:off x="2027800" y="3329725"/>
            <a:ext cx="1573500" cy="4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11700" y="315925"/>
            <a:ext cx="4592700" cy="129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Namen van variabelen</a:t>
            </a:r>
            <a:endParaRPr sz="3480">
              <a:latin typeface="Poppins"/>
              <a:ea typeface="Poppins"/>
              <a:cs typeface="Poppins"/>
              <a:sym typeface="Poppins"/>
            </a:endParaRPr>
          </a:p>
        </p:txBody>
      </p:sp>
      <p:sp>
        <p:nvSpPr>
          <p:cNvPr id="213" name="Google Shape;213;p17"/>
          <p:cNvSpPr txBox="1"/>
          <p:nvPr>
            <p:ph idx="1" type="body"/>
          </p:nvPr>
        </p:nvSpPr>
        <p:spPr>
          <a:xfrm>
            <a:off x="311700" y="1614150"/>
            <a:ext cx="3734400" cy="2963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Hoofdlettergevoelig</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Beginnen met een letter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Geen van de </a:t>
            </a:r>
            <a:r>
              <a:rPr b="1" lang="en">
                <a:latin typeface="Poppins"/>
                <a:ea typeface="Poppins"/>
                <a:cs typeface="Poppins"/>
                <a:sym typeface="Poppins"/>
              </a:rPr>
              <a:t>literals, keywords</a:t>
            </a:r>
            <a:r>
              <a:rPr lang="en">
                <a:latin typeface="Poppins"/>
                <a:ea typeface="Poppins"/>
                <a:cs typeface="Poppins"/>
                <a:sym typeface="Poppins"/>
              </a:rPr>
              <a:t> of </a:t>
            </a:r>
            <a:r>
              <a:rPr b="1" lang="en">
                <a:latin typeface="Poppins"/>
                <a:ea typeface="Poppins"/>
                <a:cs typeface="Poppins"/>
                <a:sym typeface="Poppins"/>
              </a:rPr>
              <a:t>reserved words</a:t>
            </a:r>
            <a:endParaRPr baseline="-25000">
              <a:latin typeface="Poppins"/>
              <a:ea typeface="Poppins"/>
              <a:cs typeface="Poppins"/>
              <a:sym typeface="Poppins"/>
            </a:endParaRPr>
          </a:p>
        </p:txBody>
      </p:sp>
      <p:sp>
        <p:nvSpPr>
          <p:cNvPr id="214" name="Google Shape;21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215" name="Google Shape;215;p17"/>
          <p:cNvGraphicFramePr/>
          <p:nvPr/>
        </p:nvGraphicFramePr>
        <p:xfrm>
          <a:off x="4012800" y="121098"/>
          <a:ext cx="3000000" cy="3000000"/>
        </p:xfrm>
        <a:graphic>
          <a:graphicData uri="http://schemas.openxmlformats.org/drawingml/2006/table">
            <a:tbl>
              <a:tblPr>
                <a:noFill/>
                <a:tableStyleId>{17F2F2A0-F885-4171-826E-201FF6E9A1EC}</a:tableStyleId>
              </a:tblPr>
              <a:tblGrid>
                <a:gridCol w="840925"/>
                <a:gridCol w="795950"/>
                <a:gridCol w="1073350"/>
                <a:gridCol w="1200950"/>
                <a:gridCol w="1015700"/>
              </a:tblGrid>
              <a:tr h="435825">
                <a:tc>
                  <a:txBody>
                    <a:bodyPr/>
                    <a:lstStyle/>
                    <a:p>
                      <a:pPr indent="0" lvl="0" marL="0" rtl="0" algn="l">
                        <a:spcBef>
                          <a:spcPts val="0"/>
                        </a:spcBef>
                        <a:spcAft>
                          <a:spcPts val="0"/>
                        </a:spcAft>
                        <a:buNone/>
                      </a:pPr>
                      <a:r>
                        <a:rPr lang="en" sz="1000"/>
                        <a:t>a</a:t>
                      </a:r>
                      <a:r>
                        <a:rPr lang="en" sz="1000"/>
                        <a:t>bstract</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default</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goto</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package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this</a:t>
                      </a:r>
                      <a:endParaRPr sz="1000"/>
                    </a:p>
                  </a:txBody>
                  <a:tcPr marT="91425" marB="91425" marR="91425" marL="91425">
                    <a:solidFill>
                      <a:srgbClr val="7C77F7">
                        <a:alpha val="54090"/>
                      </a:srgbClr>
                    </a:solidFill>
                  </a:tcPr>
                </a:tc>
              </a:tr>
              <a:tr h="435825">
                <a:tc>
                  <a:txBody>
                    <a:bodyPr/>
                    <a:lstStyle/>
                    <a:p>
                      <a:pPr indent="0" lvl="0" marL="0" rtl="0" algn="l">
                        <a:spcBef>
                          <a:spcPts val="0"/>
                        </a:spcBef>
                        <a:spcAft>
                          <a:spcPts val="0"/>
                        </a:spcAft>
                        <a:buNone/>
                      </a:pPr>
                      <a:r>
                        <a:rPr lang="en" sz="1000"/>
                        <a:t>a</a:t>
                      </a:r>
                      <a:r>
                        <a:rPr lang="en" sz="1000"/>
                        <a:t>ssert </a:t>
                      </a:r>
                      <a:endParaRPr sz="1000"/>
                    </a:p>
                  </a:txBody>
                  <a:tcPr marT="91425" marB="91425" marR="91425" marL="91425"/>
                </a:tc>
                <a:tc>
                  <a:txBody>
                    <a:bodyPr/>
                    <a:lstStyle/>
                    <a:p>
                      <a:pPr indent="0" lvl="0" marL="0" rtl="0" algn="l">
                        <a:spcBef>
                          <a:spcPts val="0"/>
                        </a:spcBef>
                        <a:spcAft>
                          <a:spcPts val="0"/>
                        </a:spcAft>
                        <a:buNone/>
                      </a:pPr>
                      <a:r>
                        <a:rPr lang="en" sz="1000"/>
                        <a:t>do</a:t>
                      </a:r>
                      <a:endParaRPr sz="1000"/>
                    </a:p>
                  </a:txBody>
                  <a:tcPr marT="91425" marB="91425" marR="91425" marL="91425"/>
                </a:tc>
                <a:tc>
                  <a:txBody>
                    <a:bodyPr/>
                    <a:lstStyle/>
                    <a:p>
                      <a:pPr indent="0" lvl="0" marL="0" rtl="0" algn="l">
                        <a:spcBef>
                          <a:spcPts val="0"/>
                        </a:spcBef>
                        <a:spcAft>
                          <a:spcPts val="0"/>
                        </a:spcAft>
                        <a:buNone/>
                      </a:pPr>
                      <a:r>
                        <a:rPr lang="en" sz="1000"/>
                        <a:t>if</a:t>
                      </a:r>
                      <a:endParaRPr sz="1000"/>
                    </a:p>
                  </a:txBody>
                  <a:tcPr marT="91425" marB="91425" marR="91425" marL="91425"/>
                </a:tc>
                <a:tc>
                  <a:txBody>
                    <a:bodyPr/>
                    <a:lstStyle/>
                    <a:p>
                      <a:pPr indent="0" lvl="0" marL="0" rtl="0" algn="l">
                        <a:spcBef>
                          <a:spcPts val="0"/>
                        </a:spcBef>
                        <a:spcAft>
                          <a:spcPts val="0"/>
                        </a:spcAft>
                        <a:buNone/>
                      </a:pPr>
                      <a:r>
                        <a:rPr lang="en" sz="1000"/>
                        <a:t>private</a:t>
                      </a:r>
                      <a:endParaRPr sz="1000"/>
                    </a:p>
                  </a:txBody>
                  <a:tcPr marT="91425" marB="91425" marR="91425" marL="91425"/>
                </a:tc>
                <a:tc>
                  <a:txBody>
                    <a:bodyPr/>
                    <a:lstStyle/>
                    <a:p>
                      <a:pPr indent="0" lvl="0" marL="0" rtl="0" algn="l">
                        <a:spcBef>
                          <a:spcPts val="0"/>
                        </a:spcBef>
                        <a:spcAft>
                          <a:spcPts val="0"/>
                        </a:spcAft>
                        <a:buNone/>
                      </a:pPr>
                      <a:r>
                        <a:rPr lang="en" sz="1000"/>
                        <a:t>throw</a:t>
                      </a:r>
                      <a:endParaRPr sz="1000"/>
                    </a:p>
                  </a:txBody>
                  <a:tcPr marT="91425" marB="91425" marR="91425" marL="91425"/>
                </a:tc>
              </a:tr>
              <a:tr h="435825">
                <a:tc>
                  <a:txBody>
                    <a:bodyPr/>
                    <a:lstStyle/>
                    <a:p>
                      <a:pPr indent="0" lvl="0" marL="0" rtl="0" algn="l">
                        <a:spcBef>
                          <a:spcPts val="0"/>
                        </a:spcBef>
                        <a:spcAft>
                          <a:spcPts val="0"/>
                        </a:spcAft>
                        <a:buNone/>
                      </a:pPr>
                      <a:r>
                        <a:rPr lang="en" sz="1000"/>
                        <a:t>boolean</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double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implements</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protected</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throws</a:t>
                      </a:r>
                      <a:endParaRPr sz="1000"/>
                    </a:p>
                  </a:txBody>
                  <a:tcPr marT="91425" marB="91425" marR="91425" marL="91425">
                    <a:solidFill>
                      <a:srgbClr val="7C77F7">
                        <a:alpha val="54090"/>
                      </a:srgbClr>
                    </a:solidFill>
                  </a:tcPr>
                </a:tc>
              </a:tr>
              <a:tr h="435825">
                <a:tc>
                  <a:txBody>
                    <a:bodyPr/>
                    <a:lstStyle/>
                    <a:p>
                      <a:pPr indent="0" lvl="0" marL="0" rtl="0" algn="l">
                        <a:spcBef>
                          <a:spcPts val="0"/>
                        </a:spcBef>
                        <a:spcAft>
                          <a:spcPts val="0"/>
                        </a:spcAft>
                        <a:buNone/>
                      </a:pPr>
                      <a:r>
                        <a:rPr lang="en" sz="1000"/>
                        <a:t>break</a:t>
                      </a:r>
                      <a:endParaRPr sz="1000"/>
                    </a:p>
                  </a:txBody>
                  <a:tcPr marT="91425" marB="91425" marR="91425" marL="91425"/>
                </a:tc>
                <a:tc>
                  <a:txBody>
                    <a:bodyPr/>
                    <a:lstStyle/>
                    <a:p>
                      <a:pPr indent="0" lvl="0" marL="0" rtl="0" algn="l">
                        <a:spcBef>
                          <a:spcPts val="0"/>
                        </a:spcBef>
                        <a:spcAft>
                          <a:spcPts val="0"/>
                        </a:spcAft>
                        <a:buNone/>
                      </a:pPr>
                      <a:r>
                        <a:rPr lang="en" sz="1000"/>
                        <a:t>e</a:t>
                      </a:r>
                      <a:r>
                        <a:rPr lang="en" sz="1000"/>
                        <a:t>lse </a:t>
                      </a:r>
                      <a:endParaRPr sz="1000"/>
                    </a:p>
                  </a:txBody>
                  <a:tcPr marT="91425" marB="91425" marR="91425" marL="91425"/>
                </a:tc>
                <a:tc>
                  <a:txBody>
                    <a:bodyPr/>
                    <a:lstStyle/>
                    <a:p>
                      <a:pPr indent="0" lvl="0" marL="0" rtl="0" algn="l">
                        <a:spcBef>
                          <a:spcPts val="0"/>
                        </a:spcBef>
                        <a:spcAft>
                          <a:spcPts val="0"/>
                        </a:spcAft>
                        <a:buNone/>
                      </a:pPr>
                      <a:r>
                        <a:rPr lang="en" sz="1000"/>
                        <a:t>import</a:t>
                      </a:r>
                      <a:endParaRPr sz="1000"/>
                    </a:p>
                  </a:txBody>
                  <a:tcPr marT="91425" marB="91425" marR="91425" marL="91425"/>
                </a:tc>
                <a:tc>
                  <a:txBody>
                    <a:bodyPr/>
                    <a:lstStyle/>
                    <a:p>
                      <a:pPr indent="0" lvl="0" marL="0" rtl="0" algn="l">
                        <a:spcBef>
                          <a:spcPts val="0"/>
                        </a:spcBef>
                        <a:spcAft>
                          <a:spcPts val="0"/>
                        </a:spcAft>
                        <a:buNone/>
                      </a:pPr>
                      <a:r>
                        <a:rPr lang="en" sz="1000"/>
                        <a:t>public</a:t>
                      </a:r>
                      <a:endParaRPr sz="1000"/>
                    </a:p>
                  </a:txBody>
                  <a:tcPr marT="91425" marB="91425" marR="91425" marL="91425"/>
                </a:tc>
                <a:tc>
                  <a:txBody>
                    <a:bodyPr/>
                    <a:lstStyle/>
                    <a:p>
                      <a:pPr indent="0" lvl="0" marL="0" rtl="0" algn="l">
                        <a:spcBef>
                          <a:spcPts val="0"/>
                        </a:spcBef>
                        <a:spcAft>
                          <a:spcPts val="0"/>
                        </a:spcAft>
                        <a:buNone/>
                      </a:pPr>
                      <a:r>
                        <a:rPr lang="en" sz="1000"/>
                        <a:t>transient</a:t>
                      </a:r>
                      <a:endParaRPr sz="1000"/>
                    </a:p>
                  </a:txBody>
                  <a:tcPr marT="91425" marB="91425" marR="91425" marL="91425"/>
                </a:tc>
              </a:tr>
              <a:tr h="435825">
                <a:tc>
                  <a:txBody>
                    <a:bodyPr/>
                    <a:lstStyle/>
                    <a:p>
                      <a:pPr indent="0" lvl="0" marL="0" rtl="0" algn="l">
                        <a:spcBef>
                          <a:spcPts val="0"/>
                        </a:spcBef>
                        <a:spcAft>
                          <a:spcPts val="0"/>
                        </a:spcAft>
                        <a:buNone/>
                      </a:pPr>
                      <a:r>
                        <a:rPr lang="en" sz="1000"/>
                        <a:t>byte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enum</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instanceof</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return</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true</a:t>
                      </a:r>
                      <a:endParaRPr sz="1000"/>
                    </a:p>
                  </a:txBody>
                  <a:tcPr marT="91425" marB="91425" marR="91425" marL="91425">
                    <a:solidFill>
                      <a:srgbClr val="7C77F7">
                        <a:alpha val="54090"/>
                      </a:srgbClr>
                    </a:solidFill>
                  </a:tcPr>
                </a:tc>
              </a:tr>
              <a:tr h="435825">
                <a:tc>
                  <a:txBody>
                    <a:bodyPr/>
                    <a:lstStyle/>
                    <a:p>
                      <a:pPr indent="0" lvl="0" marL="0" rtl="0" algn="l">
                        <a:spcBef>
                          <a:spcPts val="0"/>
                        </a:spcBef>
                        <a:spcAft>
                          <a:spcPts val="0"/>
                        </a:spcAft>
                        <a:buNone/>
                      </a:pPr>
                      <a:r>
                        <a:rPr lang="en" sz="1000"/>
                        <a:t>case</a:t>
                      </a:r>
                      <a:endParaRPr sz="1000"/>
                    </a:p>
                  </a:txBody>
                  <a:tcPr marT="91425" marB="91425" marR="91425" marL="91425"/>
                </a:tc>
                <a:tc>
                  <a:txBody>
                    <a:bodyPr/>
                    <a:lstStyle/>
                    <a:p>
                      <a:pPr indent="0" lvl="0" marL="0" rtl="0" algn="l">
                        <a:spcBef>
                          <a:spcPts val="0"/>
                        </a:spcBef>
                        <a:spcAft>
                          <a:spcPts val="0"/>
                        </a:spcAft>
                        <a:buNone/>
                      </a:pPr>
                      <a:r>
                        <a:rPr lang="en" sz="1000"/>
                        <a:t>extends</a:t>
                      </a:r>
                      <a:endParaRPr sz="1000"/>
                    </a:p>
                  </a:txBody>
                  <a:tcPr marT="91425" marB="91425" marR="91425" marL="91425"/>
                </a:tc>
                <a:tc>
                  <a:txBody>
                    <a:bodyPr/>
                    <a:lstStyle/>
                    <a:p>
                      <a:pPr indent="0" lvl="0" marL="0" rtl="0" algn="l">
                        <a:spcBef>
                          <a:spcPts val="0"/>
                        </a:spcBef>
                        <a:spcAft>
                          <a:spcPts val="0"/>
                        </a:spcAft>
                        <a:buNone/>
                      </a:pPr>
                      <a:r>
                        <a:rPr lang="en" sz="1000"/>
                        <a:t>int</a:t>
                      </a:r>
                      <a:endParaRPr sz="1000"/>
                    </a:p>
                  </a:txBody>
                  <a:tcPr marT="91425" marB="91425" marR="91425" marL="91425"/>
                </a:tc>
                <a:tc>
                  <a:txBody>
                    <a:bodyPr/>
                    <a:lstStyle/>
                    <a:p>
                      <a:pPr indent="0" lvl="0" marL="0" rtl="0" algn="l">
                        <a:spcBef>
                          <a:spcPts val="0"/>
                        </a:spcBef>
                        <a:spcAft>
                          <a:spcPts val="0"/>
                        </a:spcAft>
                        <a:buNone/>
                      </a:pPr>
                      <a:r>
                        <a:rPr lang="en" sz="1000"/>
                        <a:t>short</a:t>
                      </a:r>
                      <a:endParaRPr sz="1000"/>
                    </a:p>
                  </a:txBody>
                  <a:tcPr marT="91425" marB="91425" marR="91425" marL="91425"/>
                </a:tc>
                <a:tc>
                  <a:txBody>
                    <a:bodyPr/>
                    <a:lstStyle/>
                    <a:p>
                      <a:pPr indent="0" lvl="0" marL="0" rtl="0" algn="l">
                        <a:spcBef>
                          <a:spcPts val="0"/>
                        </a:spcBef>
                        <a:spcAft>
                          <a:spcPts val="0"/>
                        </a:spcAft>
                        <a:buNone/>
                      </a:pPr>
                      <a:r>
                        <a:rPr lang="en" sz="1000"/>
                        <a:t>try</a:t>
                      </a:r>
                      <a:endParaRPr sz="1000"/>
                    </a:p>
                  </a:txBody>
                  <a:tcPr marT="91425" marB="91425" marR="91425" marL="91425"/>
                </a:tc>
              </a:tr>
              <a:tr h="435825">
                <a:tc>
                  <a:txBody>
                    <a:bodyPr/>
                    <a:lstStyle/>
                    <a:p>
                      <a:pPr indent="0" lvl="0" marL="0" rtl="0" algn="l">
                        <a:spcBef>
                          <a:spcPts val="0"/>
                        </a:spcBef>
                        <a:spcAft>
                          <a:spcPts val="0"/>
                        </a:spcAft>
                        <a:buNone/>
                      </a:pPr>
                      <a:r>
                        <a:rPr lang="en" sz="1000"/>
                        <a:t>catch</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false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interface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static</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void</a:t>
                      </a:r>
                      <a:endParaRPr sz="1000"/>
                    </a:p>
                  </a:txBody>
                  <a:tcPr marT="91425" marB="91425" marR="91425" marL="91425">
                    <a:solidFill>
                      <a:srgbClr val="7C77F7">
                        <a:alpha val="54090"/>
                      </a:srgbClr>
                    </a:solidFill>
                  </a:tcPr>
                </a:tc>
              </a:tr>
              <a:tr h="435825">
                <a:tc>
                  <a:txBody>
                    <a:bodyPr/>
                    <a:lstStyle/>
                    <a:p>
                      <a:pPr indent="0" lvl="0" marL="0" rtl="0" algn="l">
                        <a:spcBef>
                          <a:spcPts val="0"/>
                        </a:spcBef>
                        <a:spcAft>
                          <a:spcPts val="0"/>
                        </a:spcAft>
                        <a:buNone/>
                      </a:pPr>
                      <a:r>
                        <a:rPr lang="en" sz="1000"/>
                        <a:t>char</a:t>
                      </a:r>
                      <a:endParaRPr sz="1000"/>
                    </a:p>
                  </a:txBody>
                  <a:tcPr marT="91425" marB="91425" marR="91425" marL="91425"/>
                </a:tc>
                <a:tc>
                  <a:txBody>
                    <a:bodyPr/>
                    <a:lstStyle/>
                    <a:p>
                      <a:pPr indent="0" lvl="0" marL="0" rtl="0" algn="l">
                        <a:spcBef>
                          <a:spcPts val="0"/>
                        </a:spcBef>
                        <a:spcAft>
                          <a:spcPts val="0"/>
                        </a:spcAft>
                        <a:buNone/>
                      </a:pPr>
                      <a:r>
                        <a:rPr lang="en" sz="1000"/>
                        <a:t>final</a:t>
                      </a:r>
                      <a:endParaRPr sz="1000"/>
                    </a:p>
                  </a:txBody>
                  <a:tcPr marT="91425" marB="91425" marR="91425" marL="91425"/>
                </a:tc>
                <a:tc>
                  <a:txBody>
                    <a:bodyPr/>
                    <a:lstStyle/>
                    <a:p>
                      <a:pPr indent="0" lvl="0" marL="0" rtl="0" algn="l">
                        <a:spcBef>
                          <a:spcPts val="0"/>
                        </a:spcBef>
                        <a:spcAft>
                          <a:spcPts val="0"/>
                        </a:spcAft>
                        <a:buNone/>
                      </a:pPr>
                      <a:r>
                        <a:rPr lang="en" sz="1000"/>
                        <a:t>long</a:t>
                      </a:r>
                      <a:endParaRPr sz="1000"/>
                    </a:p>
                  </a:txBody>
                  <a:tcPr marT="91425" marB="91425" marR="91425" marL="91425"/>
                </a:tc>
                <a:tc>
                  <a:txBody>
                    <a:bodyPr/>
                    <a:lstStyle/>
                    <a:p>
                      <a:pPr indent="0" lvl="0" marL="0" rtl="0" algn="l">
                        <a:spcBef>
                          <a:spcPts val="0"/>
                        </a:spcBef>
                        <a:spcAft>
                          <a:spcPts val="0"/>
                        </a:spcAft>
                        <a:buNone/>
                      </a:pPr>
                      <a:r>
                        <a:rPr lang="en" sz="1000"/>
                        <a:t>strictfp</a:t>
                      </a:r>
                      <a:endParaRPr sz="1000"/>
                    </a:p>
                  </a:txBody>
                  <a:tcPr marT="91425" marB="91425" marR="91425" marL="91425"/>
                </a:tc>
                <a:tc>
                  <a:txBody>
                    <a:bodyPr/>
                    <a:lstStyle/>
                    <a:p>
                      <a:pPr indent="0" lvl="0" marL="0" rtl="0" algn="l">
                        <a:spcBef>
                          <a:spcPts val="0"/>
                        </a:spcBef>
                        <a:spcAft>
                          <a:spcPts val="0"/>
                        </a:spcAft>
                        <a:buNone/>
                      </a:pPr>
                      <a:r>
                        <a:rPr lang="en" sz="1000"/>
                        <a:t>volatile</a:t>
                      </a:r>
                      <a:endParaRPr sz="1000"/>
                    </a:p>
                  </a:txBody>
                  <a:tcPr marT="91425" marB="91425" marR="91425" marL="91425"/>
                </a:tc>
              </a:tr>
              <a:tr h="435825">
                <a:tc>
                  <a:txBody>
                    <a:bodyPr/>
                    <a:lstStyle/>
                    <a:p>
                      <a:pPr indent="0" lvl="0" marL="0" rtl="0" algn="l">
                        <a:spcBef>
                          <a:spcPts val="0"/>
                        </a:spcBef>
                        <a:spcAft>
                          <a:spcPts val="0"/>
                        </a:spcAft>
                        <a:buNone/>
                      </a:pPr>
                      <a:r>
                        <a:rPr lang="en" sz="1000"/>
                        <a:t>class</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finally</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native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super</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while</a:t>
                      </a:r>
                      <a:endParaRPr sz="1000"/>
                    </a:p>
                  </a:txBody>
                  <a:tcPr marT="91425" marB="91425" marR="91425" marL="91425">
                    <a:solidFill>
                      <a:srgbClr val="7C77F7">
                        <a:alpha val="54090"/>
                      </a:srgbClr>
                    </a:solidFill>
                  </a:tcPr>
                </a:tc>
              </a:tr>
              <a:tr h="435825">
                <a:tc>
                  <a:txBody>
                    <a:bodyPr/>
                    <a:lstStyle/>
                    <a:p>
                      <a:pPr indent="0" lvl="0" marL="0" rtl="0" algn="l">
                        <a:spcBef>
                          <a:spcPts val="0"/>
                        </a:spcBef>
                        <a:spcAft>
                          <a:spcPts val="0"/>
                        </a:spcAft>
                        <a:buNone/>
                      </a:pPr>
                      <a:r>
                        <a:rPr lang="en" sz="1000"/>
                        <a:t>const</a:t>
                      </a:r>
                      <a:endParaRPr sz="1000"/>
                    </a:p>
                  </a:txBody>
                  <a:tcPr marT="91425" marB="91425" marR="91425" marL="91425"/>
                </a:tc>
                <a:tc>
                  <a:txBody>
                    <a:bodyPr/>
                    <a:lstStyle/>
                    <a:p>
                      <a:pPr indent="0" lvl="0" marL="0" rtl="0" algn="l">
                        <a:spcBef>
                          <a:spcPts val="0"/>
                        </a:spcBef>
                        <a:spcAft>
                          <a:spcPts val="0"/>
                        </a:spcAft>
                        <a:buNone/>
                      </a:pPr>
                      <a:r>
                        <a:rPr lang="en" sz="1000"/>
                        <a:t>float</a:t>
                      </a:r>
                      <a:endParaRPr sz="1000"/>
                    </a:p>
                  </a:txBody>
                  <a:tcPr marT="91425" marB="91425" marR="91425" marL="91425"/>
                </a:tc>
                <a:tc>
                  <a:txBody>
                    <a:bodyPr/>
                    <a:lstStyle/>
                    <a:p>
                      <a:pPr indent="0" lvl="0" marL="0" rtl="0" algn="l">
                        <a:spcBef>
                          <a:spcPts val="0"/>
                        </a:spcBef>
                        <a:spcAft>
                          <a:spcPts val="0"/>
                        </a:spcAft>
                        <a:buNone/>
                      </a:pPr>
                      <a:r>
                        <a:rPr lang="en" sz="1000"/>
                        <a:t>new</a:t>
                      </a:r>
                      <a:endParaRPr sz="1000"/>
                    </a:p>
                  </a:txBody>
                  <a:tcPr marT="91425" marB="91425" marR="91425" marL="91425"/>
                </a:tc>
                <a:tc>
                  <a:txBody>
                    <a:bodyPr/>
                    <a:lstStyle/>
                    <a:p>
                      <a:pPr indent="0" lvl="0" marL="0" rtl="0" algn="l">
                        <a:spcBef>
                          <a:spcPts val="0"/>
                        </a:spcBef>
                        <a:spcAft>
                          <a:spcPts val="0"/>
                        </a:spcAft>
                        <a:buNone/>
                      </a:pPr>
                      <a:r>
                        <a:rPr lang="en" sz="1000"/>
                        <a:t>switch</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435825">
                <a:tc>
                  <a:txBody>
                    <a:bodyPr/>
                    <a:lstStyle/>
                    <a:p>
                      <a:pPr indent="0" lvl="0" marL="0" rtl="0" algn="l">
                        <a:spcBef>
                          <a:spcPts val="0"/>
                        </a:spcBef>
                        <a:spcAft>
                          <a:spcPts val="0"/>
                        </a:spcAft>
                        <a:buNone/>
                      </a:pPr>
                      <a:r>
                        <a:rPr lang="en" sz="1000"/>
                        <a:t>continue</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for</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null</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rPr lang="en" sz="1000"/>
                        <a:t>synchronized</a:t>
                      </a:r>
                      <a:endParaRPr sz="1000"/>
                    </a:p>
                  </a:txBody>
                  <a:tcPr marT="91425" marB="91425" marR="91425" marL="91425">
                    <a:solidFill>
                      <a:srgbClr val="7C77F7">
                        <a:alpha val="54090"/>
                      </a:srgbClr>
                    </a:solidFill>
                  </a:tcPr>
                </a:tc>
                <a:tc>
                  <a:txBody>
                    <a:bodyPr/>
                    <a:lstStyle/>
                    <a:p>
                      <a:pPr indent="0" lvl="0" marL="0" rtl="0" algn="l">
                        <a:spcBef>
                          <a:spcPts val="0"/>
                        </a:spcBef>
                        <a:spcAft>
                          <a:spcPts val="0"/>
                        </a:spcAft>
                        <a:buNone/>
                      </a:pPr>
                      <a:r>
                        <a:t/>
                      </a:r>
                      <a:endParaRPr sz="1000"/>
                    </a:p>
                  </a:txBody>
                  <a:tcPr marT="91425" marB="91425" marR="91425" marL="91425">
                    <a:solidFill>
                      <a:srgbClr val="7C77F7">
                        <a:alpha val="54090"/>
                      </a:srgb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Integer-operaties in Java</a:t>
            </a:r>
            <a:endParaRPr sz="3480">
              <a:latin typeface="Poppins"/>
              <a:ea typeface="Poppins"/>
              <a:cs typeface="Poppins"/>
              <a:sym typeface="Poppins"/>
            </a:endParaRPr>
          </a:p>
        </p:txBody>
      </p:sp>
      <p:sp>
        <p:nvSpPr>
          <p:cNvPr id="221" name="Google Shape;221;p18"/>
          <p:cNvSpPr txBox="1"/>
          <p:nvPr/>
        </p:nvSpPr>
        <p:spPr>
          <a:xfrm>
            <a:off x="421700" y="1179925"/>
            <a:ext cx="6276000" cy="3483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lang="en" sz="1200">
                <a:solidFill>
                  <a:srgbClr val="4EC9B0"/>
                </a:solidFill>
                <a:highlight>
                  <a:srgbClr val="1E1E1E"/>
                </a:highlight>
                <a:latin typeface="Consolas"/>
                <a:ea typeface="Consolas"/>
                <a:cs typeface="Consolas"/>
                <a:sym typeface="Consolas"/>
              </a:rPr>
              <a:t>Math</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13</a:t>
            </a:r>
            <a:r>
              <a:rPr b="0" i="0" lang="en" sz="1200" u="none" cap="none" strike="noStrike">
                <a:solidFill>
                  <a:srgbClr val="D4D4D4"/>
                </a:solidFill>
                <a:highlight>
                  <a:srgbClr val="1E1E1E"/>
                </a:highlight>
                <a:latin typeface="Consolas"/>
                <a:ea typeface="Consolas"/>
                <a:cs typeface="Consolas"/>
                <a:sym typeface="Consolas"/>
              </a:rPr>
              <a:t>; b = </a:t>
            </a:r>
            <a:r>
              <a:rPr b="0" i="0" lang="en" sz="1200" u="none" cap="none" strike="noStrike">
                <a:solidFill>
                  <a:srgbClr val="B5CEA8"/>
                </a:solidFill>
                <a:highlight>
                  <a:srgbClr val="1E1E1E"/>
                </a:highlight>
                <a:latin typeface="Consolas"/>
                <a:ea typeface="Consolas"/>
                <a:cs typeface="Consolas"/>
                <a:sym typeface="Consolas"/>
              </a:rPr>
              <a:t>10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prod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quot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over</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prod </a:t>
            </a:r>
            <a:r>
              <a:rPr b="0" i="0" lang="en" sz="1200" u="none" cap="none" strike="noStrike">
                <a:solidFill>
                  <a:srgbClr val="D4D4D4"/>
                </a:solidFill>
                <a:highlight>
                  <a:srgbClr val="1E1E1E"/>
                </a:highlight>
                <a:latin typeface="Consolas"/>
                <a:ea typeface="Consolas"/>
                <a:cs typeface="Consolas"/>
                <a:sym typeface="Consolas"/>
              </a:rPr>
              <a:t>= a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quot </a:t>
            </a:r>
            <a:r>
              <a:rPr b="0" i="0" lang="en" sz="1200" u="none" cap="none" strike="noStrike">
                <a:solidFill>
                  <a:srgbClr val="D4D4D4"/>
                </a:solidFill>
                <a:highlight>
                  <a:srgbClr val="1E1E1E"/>
                </a:highlight>
                <a:latin typeface="Consolas"/>
                <a:ea typeface="Consolas"/>
                <a:cs typeface="Consolas"/>
                <a:sym typeface="Consolas"/>
              </a:rPr>
              <a:t>= a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over </a:t>
            </a:r>
            <a:r>
              <a:rPr b="0" i="0" lang="en" sz="1200" u="none" cap="none" strike="noStrike">
                <a:solidFill>
                  <a:srgbClr val="D4D4D4"/>
                </a:solidFill>
                <a:highlight>
                  <a:srgbClr val="1E1E1E"/>
                </a:highlight>
                <a:latin typeface="Consolas"/>
                <a:ea typeface="Consolas"/>
                <a:cs typeface="Consolas"/>
                <a:sym typeface="Consolas"/>
              </a:rPr>
              <a:t>= a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b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prod);</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b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quot);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b + </a:t>
            </a:r>
            <a:r>
              <a:rPr b="0" i="0" lang="en" sz="1200" u="none" cap="none" strike="noStrike">
                <a:solidFill>
                  <a:srgbClr val="CE9178"/>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rPr>
              <a:t> + over);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22" name="Google Shape;222;p18"/>
          <p:cNvSpPr txBox="1"/>
          <p:nvPr>
            <p:ph idx="1" type="body"/>
          </p:nvPr>
        </p:nvSpPr>
        <p:spPr>
          <a:xfrm>
            <a:off x="6697650" y="1179925"/>
            <a:ext cx="2134800" cy="3483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lt1"/>
                </a:solidFill>
                <a:latin typeface="Roboto Mono"/>
                <a:ea typeface="Roboto Mono"/>
                <a:cs typeface="Roboto Mono"/>
                <a:sym typeface="Roboto Mono"/>
              </a:rPr>
              <a:t>$ java IntMath</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13 * 10 = 130</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13 / 10 = 1</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13 % 10 = 3</a:t>
            </a:r>
            <a:endParaRPr sz="1200">
              <a:solidFill>
                <a:schemeClr val="lt1"/>
              </a:solidFill>
              <a:latin typeface="Roboto Mono"/>
              <a:ea typeface="Roboto Mono"/>
              <a:cs typeface="Roboto Mono"/>
              <a:sym typeface="Roboto Mono"/>
            </a:endParaRPr>
          </a:p>
        </p:txBody>
      </p:sp>
      <p:sp>
        <p:nvSpPr>
          <p:cNvPr id="223" name="Google Shape;22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extLst>
                  <a:ext uri="http://customooxmlschemas.google.com/">
                    <go:slidesCustomData xmlns:go="http://customooxmlschemas.google.com/" textRoundtripDataId="0"/>
                  </a:ext>
                </a:extLst>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62500" lnSpcReduction="20000"/>
          </a:bodyPr>
          <a:lstStyle/>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herkennen van de structuur van een .</a:t>
            </a:r>
            <a:r>
              <a:rPr lang="en">
                <a:latin typeface="Roboto Mono"/>
                <a:ea typeface="Roboto Mono"/>
                <a:cs typeface="Roboto Mono"/>
                <a:sym typeface="Roboto Mono"/>
              </a:rPr>
              <a:t>java </a:t>
            </a:r>
            <a:r>
              <a:rPr lang="en">
                <a:latin typeface="Poppins"/>
                <a:ea typeface="Poppins"/>
                <a:cs typeface="Poppins"/>
                <a:sym typeface="Poppins"/>
              </a:rPr>
              <a:t>klasse.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bouwen van je eerste applicatie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Commentaar leren schrijven in je code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Informatie printen naar de terminal</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Variabelen leren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Verschillende typen leren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Conditionele logica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Loops toepassen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In een correcte stijl programmeren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Methodes gebruiken</a:t>
            </a:r>
            <a:endParaRPr>
              <a:latin typeface="Poppins"/>
              <a:ea typeface="Poppins"/>
              <a:cs typeface="Poppins"/>
              <a:sym typeface="Poppins"/>
            </a:endParaRPr>
          </a:p>
        </p:txBody>
      </p:sp>
      <p:sp>
        <p:nvSpPr>
          <p:cNvPr id="70" name="Google Shape;7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5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500"/>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500"/>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500"/>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9" st="9"/>
                                            </p:txEl>
                                          </p:spTgt>
                                        </p:tgtEl>
                                        <p:attrNameLst>
                                          <p:attrName>style.visibility</p:attrName>
                                        </p:attrNameLst>
                                      </p:cBhvr>
                                      <p:to>
                                        <p:strVal val="visible"/>
                                      </p:to>
                                    </p:set>
                                    <p:animEffect filter="fade" transition="in">
                                      <p:cBhvr>
                                        <p:cTn dur="500"/>
                                        <p:tgtEl>
                                          <p:spTgt spid="6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Rekenkundige operaties met Integers</a:t>
            </a:r>
            <a:endParaRPr sz="3480">
              <a:latin typeface="Poppins"/>
              <a:ea typeface="Poppins"/>
              <a:cs typeface="Poppins"/>
              <a:sym typeface="Poppins"/>
            </a:endParaRPr>
          </a:p>
        </p:txBody>
      </p:sp>
      <p:graphicFrame>
        <p:nvGraphicFramePr>
          <p:cNvPr id="229" name="Google Shape;229;p19"/>
          <p:cNvGraphicFramePr/>
          <p:nvPr/>
        </p:nvGraphicFramePr>
        <p:xfrm>
          <a:off x="820275" y="1682125"/>
          <a:ext cx="3000000" cy="3000000"/>
        </p:xfrm>
        <a:graphic>
          <a:graphicData uri="http://schemas.openxmlformats.org/drawingml/2006/table">
            <a:tbl>
              <a:tblPr>
                <a:noFill/>
                <a:tableStyleId>{FDB05F76-672A-4B55-ADD4-91F1AA2A48E4}</a:tableStyleId>
              </a:tblPr>
              <a:tblGrid>
                <a:gridCol w="1809750"/>
                <a:gridCol w="1809750"/>
                <a:gridCol w="1809750"/>
                <a:gridCol w="1809750"/>
              </a:tblGrid>
              <a:tr h="4118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Java</a:t>
                      </a:r>
                      <a:endParaRPr b="1" sz="1400" u="none" cap="none" strike="noStrike"/>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Wiskundig</a:t>
                      </a:r>
                      <a:endParaRPr b="1" sz="1400" u="none" cap="none" strike="noStrike"/>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Integer voorbeeld</a:t>
                      </a:r>
                      <a:endParaRPr b="1" sz="1400" u="none" cap="none" strike="noStrike"/>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Resultaat</a:t>
                      </a:r>
                      <a:endParaRPr b="1" sz="1400" u="none" cap="none" strike="noStrike"/>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solidFill>
                      <a:srgbClr val="9E9E9E"/>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T cap="flat" cmpd="sng" w="9525">
                      <a:solidFill>
                        <a:srgbClr val="1E1E1E"/>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T cap="flat" cmpd="sng" w="9525">
                      <a:solidFill>
                        <a:srgbClr val="1E1E1E"/>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 + 4</a:t>
                      </a:r>
                      <a:endParaRPr sz="1400" u="none" cap="none" strike="noStrike"/>
                    </a:p>
                  </a:txBody>
                  <a:tcPr marT="91425" marB="91425" marR="91425" marL="91425">
                    <a:lnT cap="flat" cmpd="sng" w="9525">
                      <a:solidFill>
                        <a:srgbClr val="1E1E1E"/>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lnT cap="flat" cmpd="sng" w="9525">
                      <a:solidFill>
                        <a:srgbClr val="1E1E1E"/>
                      </a:solidFill>
                      <a:prstDash val="solid"/>
                      <a:round/>
                      <a:headEnd len="sm" w="sm" type="none"/>
                      <a:tailEnd len="sm" w="sm" type="none"/>
                    </a:lnT>
                    <a:solidFill>
                      <a:srgbClr val="F3F3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3 - 4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 * 4</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solidFill>
                      <a:srgbClr val="F3F3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 / 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389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4 % 3</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1</a:t>
                      </a:r>
                      <a:endParaRPr sz="1400" u="none" cap="none" strike="noStrike"/>
                    </a:p>
                  </a:txBody>
                  <a:tcPr marT="91425" marB="91425" marR="91425" marL="91425">
                    <a:solidFill>
                      <a:srgbClr val="F3F3F3"/>
                    </a:solidFill>
                  </a:tcPr>
                </a:tc>
              </a:tr>
            </a:tbl>
          </a:graphicData>
        </a:graphic>
      </p:graphicFrame>
      <p:sp>
        <p:nvSpPr>
          <p:cNvPr id="230" name="Google Shape;23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Rekenkundige operaties met Doubles</a:t>
            </a:r>
            <a:endParaRPr sz="3480">
              <a:latin typeface="Poppins"/>
              <a:ea typeface="Poppins"/>
              <a:cs typeface="Poppins"/>
              <a:sym typeface="Poppins"/>
            </a:endParaRPr>
          </a:p>
        </p:txBody>
      </p:sp>
      <p:graphicFrame>
        <p:nvGraphicFramePr>
          <p:cNvPr id="236" name="Google Shape;236;p20"/>
          <p:cNvGraphicFramePr/>
          <p:nvPr/>
        </p:nvGraphicFramePr>
        <p:xfrm>
          <a:off x="952500" y="1867150"/>
          <a:ext cx="3000000" cy="3000000"/>
        </p:xfrm>
        <a:graphic>
          <a:graphicData uri="http://schemas.openxmlformats.org/drawingml/2006/table">
            <a:tbl>
              <a:tblPr>
                <a:noFill/>
                <a:tableStyleId>{FDB05F76-672A-4B55-ADD4-91F1AA2A48E4}</a:tableStyleId>
              </a:tblPr>
              <a:tblGrid>
                <a:gridCol w="1809750"/>
                <a:gridCol w="1809750"/>
                <a:gridCol w="1809750"/>
                <a:gridCol w="1809750"/>
              </a:tblGrid>
              <a:tr h="4118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Java</a:t>
                      </a:r>
                      <a:endParaRPr b="1" sz="1400" u="none" cap="none" strike="noStrike"/>
                    </a:p>
                  </a:txBody>
                  <a:tcPr marT="91425" marB="91425" marR="91425" marL="91425">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Wiskundig</a:t>
                      </a:r>
                      <a:endParaRPr b="1" sz="1400" u="none" cap="none" strike="noStrike"/>
                    </a:p>
                  </a:txBody>
                  <a:tcPr marT="91425" marB="91425" marR="91425" marL="91425">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Double voorbeeld</a:t>
                      </a:r>
                      <a:endParaRPr b="1" sz="1400" u="none" cap="none" strike="noStrike"/>
                    </a:p>
                  </a:txBody>
                  <a:tcPr marT="91425" marB="91425" marR="91425" marL="91425">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Resultaat</a:t>
                      </a:r>
                      <a:endParaRPr b="1" sz="1400" u="none" cap="none" strike="noStrike"/>
                    </a:p>
                  </a:txBody>
                  <a:tcPr marT="91425" marB="91425" marR="91425" marL="91425">
                    <a:solidFill>
                      <a:srgbClr val="9E9E9E"/>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3.1 + 4.2</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7.30000000000001</a:t>
                      </a:r>
                      <a:endParaRPr sz="1400" u="none" cap="none" strike="noStrike"/>
                    </a:p>
                  </a:txBody>
                  <a:tcPr marT="91425" marB="91425" marR="91425" marL="91425">
                    <a:solidFill>
                      <a:srgbClr val="F3F3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3.0 - 4.0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 * 4.0</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12.8</a:t>
                      </a:r>
                      <a:endParaRPr sz="1400" u="none" cap="none" strike="noStrike"/>
                    </a:p>
                  </a:txBody>
                  <a:tcPr marT="91425" marB="91425" marR="91425" marL="91425">
                    <a:solidFill>
                      <a:srgbClr val="F3F3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 / 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4.0 % 3.2</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0.79999999999998</a:t>
                      </a:r>
                      <a:endParaRPr sz="1400" u="none" cap="none" strike="noStrike"/>
                    </a:p>
                  </a:txBody>
                  <a:tcPr marT="91425" marB="91425" marR="91425" marL="91425">
                    <a:solidFill>
                      <a:srgbClr val="F3F3F3"/>
                    </a:solidFill>
                  </a:tcPr>
                </a:tc>
              </a:tr>
            </a:tbl>
          </a:graphicData>
        </a:graphic>
      </p:graphicFrame>
      <p:sp>
        <p:nvSpPr>
          <p:cNvPr id="237" name="Google Shape;23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Boolean datatype</a:t>
            </a:r>
            <a:endParaRPr sz="3480">
              <a:latin typeface="Poppins"/>
              <a:ea typeface="Poppins"/>
              <a:cs typeface="Poppins"/>
              <a:sym typeface="Poppins"/>
            </a:endParaRPr>
          </a:p>
        </p:txBody>
      </p:sp>
      <p:sp>
        <p:nvSpPr>
          <p:cNvPr id="243" name="Google Shape;243;p2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W</a:t>
            </a:r>
            <a:r>
              <a:rPr lang="en" sz="1700">
                <a:latin typeface="Poppins"/>
                <a:ea typeface="Poppins"/>
                <a:cs typeface="Poppins"/>
                <a:sym typeface="Poppins"/>
              </a:rPr>
              <a:t>aarde </a:t>
            </a:r>
            <a:r>
              <a:rPr b="1" lang="en" sz="1700">
                <a:latin typeface="Poppins"/>
                <a:ea typeface="Poppins"/>
                <a:cs typeface="Poppins"/>
                <a:sym typeface="Poppins"/>
              </a:rPr>
              <a:t>true</a:t>
            </a:r>
            <a:r>
              <a:rPr lang="en" sz="1700">
                <a:latin typeface="Poppins"/>
                <a:ea typeface="Poppins"/>
                <a:cs typeface="Poppins"/>
                <a:sym typeface="Poppins"/>
              </a:rPr>
              <a:t> of </a:t>
            </a:r>
            <a:r>
              <a:rPr b="1" lang="en" sz="1700">
                <a:latin typeface="Poppins"/>
                <a:ea typeface="Poppins"/>
                <a:cs typeface="Poppins"/>
                <a:sym typeface="Poppins"/>
              </a:rPr>
              <a:t>false</a:t>
            </a:r>
            <a:endParaRPr sz="1700">
              <a:latin typeface="Poppins"/>
              <a:ea typeface="Poppins"/>
              <a:cs typeface="Poppins"/>
              <a:sym typeface="Poppins"/>
            </a:endParaRPr>
          </a:p>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Toekenning met </a:t>
            </a:r>
            <a:r>
              <a:rPr b="1" lang="en" sz="1700">
                <a:latin typeface="Poppins"/>
                <a:ea typeface="Poppins"/>
                <a:cs typeface="Poppins"/>
                <a:sym typeface="Poppins"/>
              </a:rPr>
              <a:t>true</a:t>
            </a:r>
            <a:r>
              <a:rPr lang="en" sz="1700">
                <a:latin typeface="Poppins"/>
                <a:ea typeface="Poppins"/>
                <a:cs typeface="Poppins"/>
                <a:sym typeface="Poppins"/>
              </a:rPr>
              <a:t>, </a:t>
            </a:r>
            <a:r>
              <a:rPr b="1" lang="en" sz="1700">
                <a:latin typeface="Poppins"/>
                <a:ea typeface="Poppins"/>
                <a:cs typeface="Poppins"/>
                <a:sym typeface="Poppins"/>
              </a:rPr>
              <a:t>false</a:t>
            </a:r>
            <a:r>
              <a:rPr lang="en" sz="1700">
                <a:latin typeface="Poppins"/>
                <a:ea typeface="Poppins"/>
                <a:cs typeface="Poppins"/>
                <a:sym typeface="Poppins"/>
              </a:rPr>
              <a:t> of een </a:t>
            </a:r>
            <a:r>
              <a:rPr b="1" lang="en" sz="1700">
                <a:latin typeface="Poppins"/>
                <a:ea typeface="Poppins"/>
                <a:cs typeface="Poppins"/>
                <a:sym typeface="Poppins"/>
              </a:rPr>
              <a:t>boolean expressie</a:t>
            </a:r>
            <a:endParaRPr sz="1700">
              <a:latin typeface="Poppins"/>
              <a:ea typeface="Poppins"/>
              <a:cs typeface="Poppins"/>
              <a:sym typeface="Poppins"/>
            </a:endParaRPr>
          </a:p>
        </p:txBody>
      </p:sp>
      <p:sp>
        <p:nvSpPr>
          <p:cNvPr id="244" name="Google Shape;244;p21"/>
          <p:cNvSpPr txBox="1"/>
          <p:nvPr/>
        </p:nvSpPr>
        <p:spPr>
          <a:xfrm>
            <a:off x="468550" y="2285425"/>
            <a:ext cx="4068000" cy="22938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boolean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b</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569CD6"/>
                </a:solidFill>
                <a:highlight>
                  <a:srgbClr val="1E1E1E"/>
                </a:highlight>
                <a:latin typeface="Consolas"/>
                <a:ea typeface="Consolas"/>
                <a:cs typeface="Consolas"/>
                <a:sym typeface="Consolas"/>
              </a:rPr>
              <a:t>false</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"boolean b:"</a:t>
            </a:r>
            <a:r>
              <a:rPr b="0" i="0" lang="en" sz="1200" u="none" cap="none" strike="noStrike">
                <a:solidFill>
                  <a:srgbClr val="D4D4D4"/>
                </a:solidFill>
                <a:highlight>
                  <a:srgbClr val="1E1E1E"/>
                </a:highlight>
                <a:latin typeface="Consolas"/>
                <a:ea typeface="Consolas"/>
                <a:cs typeface="Consolas"/>
                <a:sym typeface="Consolas"/>
              </a:rPr>
              <a:t> + b);</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boolean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c</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2</a:t>
            </a:r>
            <a:r>
              <a:rPr b="0" i="0" lang="en" sz="1200" u="none" cap="none" strike="noStrike">
                <a:solidFill>
                  <a:srgbClr val="D4D4D4"/>
                </a:solidFill>
                <a:highlight>
                  <a:srgbClr val="1E1E1E"/>
                </a:highlight>
                <a:latin typeface="Consolas"/>
                <a:ea typeface="Consolas"/>
                <a:cs typeface="Consolas"/>
                <a:sym typeface="Consolas"/>
              </a:rPr>
              <a:t> &gt;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"boolean c:"</a:t>
            </a:r>
            <a:r>
              <a:rPr b="0" i="0" lang="en" sz="1200" u="none" cap="none" strike="noStrike">
                <a:solidFill>
                  <a:srgbClr val="D4D4D4"/>
                </a:solidFill>
                <a:highlight>
                  <a:srgbClr val="1E1E1E"/>
                </a:highlight>
                <a:latin typeface="Consolas"/>
                <a:ea typeface="Consolas"/>
                <a:cs typeface="Consolas"/>
                <a:sym typeface="Consolas"/>
              </a:rPr>
              <a:t> + c);</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4EC9B0"/>
                </a:solidFill>
                <a:highlight>
                  <a:srgbClr val="1E1E1E"/>
                </a:highlight>
                <a:latin typeface="Consolas"/>
                <a:ea typeface="Consolas"/>
                <a:cs typeface="Consolas"/>
                <a:sym typeface="Consolas"/>
              </a:rPr>
              <a:t>b</a:t>
            </a:r>
            <a:r>
              <a:rPr b="0" i="0" lang="en" sz="1200" u="none" cap="none" strike="noStrike">
                <a:solidFill>
                  <a:srgbClr val="4EC9B0"/>
                </a:solidFill>
                <a:highlight>
                  <a:srgbClr val="1E1E1E"/>
                </a:highlight>
                <a:latin typeface="Consolas"/>
                <a:ea typeface="Consolas"/>
                <a:cs typeface="Consolas"/>
                <a:sym typeface="Consolas"/>
              </a:rPr>
              <a:t>oolean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d</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2</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"boolean d:"</a:t>
            </a:r>
            <a:r>
              <a:rPr b="0" i="0" lang="en" sz="1200" u="none" cap="none" strike="noStrike">
                <a:solidFill>
                  <a:srgbClr val="D4D4D4"/>
                </a:solidFill>
                <a:highlight>
                  <a:srgbClr val="1E1E1E"/>
                </a:highlight>
                <a:latin typeface="Consolas"/>
                <a:ea typeface="Consolas"/>
                <a:cs typeface="Consolas"/>
                <a:sym typeface="Consolas"/>
              </a:rPr>
              <a:t> + d);</a:t>
            </a:r>
            <a:endParaRPr b="0" i="0" sz="1200" u="none" cap="none" strike="noStrike">
              <a:solidFill>
                <a:srgbClr val="D4D4D4"/>
              </a:solidFill>
              <a:highlight>
                <a:srgbClr val="1E1E1E"/>
              </a:highlight>
              <a:latin typeface="Consolas"/>
              <a:ea typeface="Consolas"/>
              <a:cs typeface="Consolas"/>
              <a:sym typeface="Consolas"/>
            </a:endParaRPr>
          </a:p>
        </p:txBody>
      </p:sp>
      <p:sp>
        <p:nvSpPr>
          <p:cNvPr id="245" name="Google Shape;245;p21"/>
          <p:cNvSpPr txBox="1"/>
          <p:nvPr>
            <p:ph idx="1" type="body"/>
          </p:nvPr>
        </p:nvSpPr>
        <p:spPr>
          <a:xfrm>
            <a:off x="4536550" y="2285425"/>
            <a:ext cx="3936000" cy="22938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lt1"/>
                </a:solidFill>
                <a:latin typeface="Roboto Mono"/>
                <a:ea typeface="Roboto Mono"/>
                <a:cs typeface="Roboto Mono"/>
                <a:sym typeface="Roboto Mono"/>
              </a:rPr>
              <a:t>boolean b: false</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boolean c: true</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boolean d: true</a:t>
            </a:r>
            <a:endParaRPr sz="1200">
              <a:solidFill>
                <a:schemeClr val="lt1"/>
              </a:solidFill>
              <a:latin typeface="Roboto Mono"/>
              <a:ea typeface="Roboto Mono"/>
              <a:cs typeface="Roboto Mono"/>
              <a:sym typeface="Roboto Mono"/>
            </a:endParaRPr>
          </a:p>
        </p:txBody>
      </p:sp>
      <p:sp>
        <p:nvSpPr>
          <p:cNvPr id="246" name="Google Shape;24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Conditionele statements</a:t>
            </a:r>
            <a:r>
              <a:rPr lang="en" sz="3480">
                <a:latin typeface="Poppins"/>
                <a:ea typeface="Poppins"/>
                <a:cs typeface="Poppins"/>
                <a:sym typeface="Poppins"/>
              </a:rPr>
              <a:t>: if</a:t>
            </a:r>
            <a:endParaRPr sz="3480">
              <a:latin typeface="Poppins"/>
              <a:ea typeface="Poppins"/>
              <a:cs typeface="Poppins"/>
              <a:sym typeface="Poppins"/>
            </a:endParaRPr>
          </a:p>
        </p:txBody>
      </p:sp>
      <p:sp>
        <p:nvSpPr>
          <p:cNvPr id="252" name="Google Shape;252;p22"/>
          <p:cNvSpPr txBox="1"/>
          <p:nvPr>
            <p:ph idx="1" type="body"/>
          </p:nvPr>
        </p:nvSpPr>
        <p:spPr>
          <a:xfrm>
            <a:off x="311700" y="1225225"/>
            <a:ext cx="8520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behulp van een </a:t>
            </a:r>
            <a:r>
              <a:rPr b="1" lang="en">
                <a:latin typeface="Poppins"/>
                <a:ea typeface="Poppins"/>
                <a:cs typeface="Poppins"/>
                <a:sym typeface="Poppins"/>
              </a:rPr>
              <a:t>if-statement</a:t>
            </a:r>
            <a:r>
              <a:rPr lang="en">
                <a:latin typeface="Poppins"/>
                <a:ea typeface="Poppins"/>
                <a:cs typeface="Poppins"/>
                <a:sym typeface="Poppins"/>
              </a:rPr>
              <a:t> kun je code laten uitvoeren indien een bepaalde bewering </a:t>
            </a:r>
            <a:r>
              <a:rPr b="1" lang="en">
                <a:latin typeface="Poppins"/>
                <a:ea typeface="Poppins"/>
                <a:cs typeface="Poppins"/>
                <a:sym typeface="Poppins"/>
              </a:rPr>
              <a:t>waar</a:t>
            </a:r>
            <a:r>
              <a:rPr lang="en">
                <a:latin typeface="Poppins"/>
                <a:ea typeface="Poppins"/>
                <a:cs typeface="Poppins"/>
                <a:sym typeface="Poppins"/>
              </a:rPr>
              <a:t> is.</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53" name="Google Shape;253;p22"/>
          <p:cNvSpPr txBox="1"/>
          <p:nvPr/>
        </p:nvSpPr>
        <p:spPr>
          <a:xfrm>
            <a:off x="0" y="1962675"/>
            <a:ext cx="9144000" cy="870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conditie</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Deze code wordt uitgevoerd als de expressie van de if-</a:t>
            </a:r>
            <a:r>
              <a:rPr lang="en" sz="1200">
                <a:solidFill>
                  <a:srgbClr val="6A9955"/>
                </a:solidFill>
                <a:highlight>
                  <a:srgbClr val="1E1E1E"/>
                </a:highlight>
                <a:latin typeface="Consolas"/>
                <a:ea typeface="Consolas"/>
                <a:cs typeface="Consolas"/>
                <a:sym typeface="Consolas"/>
              </a:rPr>
              <a:t>statement</a:t>
            </a:r>
            <a:r>
              <a:rPr b="0" i="0" lang="en" sz="1200" u="none" cap="none" strike="noStrike">
                <a:solidFill>
                  <a:srgbClr val="6A9955"/>
                </a:solidFill>
                <a:highlight>
                  <a:srgbClr val="1E1E1E"/>
                </a:highlight>
                <a:latin typeface="Consolas"/>
                <a:ea typeface="Consolas"/>
                <a:cs typeface="Consolas"/>
                <a:sym typeface="Consolas"/>
              </a:rPr>
              <a:t> waar is</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54" name="Google Shape;254;p22"/>
          <p:cNvSpPr txBox="1"/>
          <p:nvPr/>
        </p:nvSpPr>
        <p:spPr>
          <a:xfrm>
            <a:off x="0" y="3935425"/>
            <a:ext cx="9144000" cy="1121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(radius &gt;=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d</a:t>
            </a:r>
            <a:r>
              <a:rPr b="0" i="0" lang="en" sz="1200" u="none" cap="none" strike="noStrike">
                <a:solidFill>
                  <a:srgbClr val="D4D4D4"/>
                </a:solidFill>
                <a:highlight>
                  <a:srgbClr val="1E1E1E"/>
                </a:highlight>
                <a:latin typeface="Consolas"/>
                <a:ea typeface="Consolas"/>
                <a:cs typeface="Consolas"/>
                <a:sym typeface="Consolas"/>
              </a:rPr>
              <a:t>ouble </a:t>
            </a:r>
            <a:r>
              <a:rPr lang="en" sz="1200">
                <a:solidFill>
                  <a:srgbClr val="D4D4D4"/>
                </a:solidFill>
                <a:highlight>
                  <a:srgbClr val="1E1E1E"/>
                </a:highlight>
                <a:latin typeface="Consolas"/>
                <a:ea typeface="Consolas"/>
                <a:cs typeface="Consolas"/>
                <a:sym typeface="Consolas"/>
              </a:rPr>
              <a:t>surface</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9CDCFE"/>
                </a:solidFill>
                <a:highlight>
                  <a:srgbClr val="1E1E1E"/>
                </a:highlight>
                <a:latin typeface="Consolas"/>
                <a:ea typeface="Consolas"/>
                <a:cs typeface="Consolas"/>
                <a:sym typeface="Consolas"/>
              </a:rPr>
              <a:t>Math</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PI</a:t>
            </a:r>
            <a:r>
              <a:rPr b="0" i="0" lang="en" sz="1200" u="none" cap="none" strike="noStrike">
                <a:solidFill>
                  <a:srgbClr val="D4D4D4"/>
                </a:solidFill>
                <a:highlight>
                  <a:srgbClr val="1E1E1E"/>
                </a:highlight>
                <a:latin typeface="Consolas"/>
                <a:ea typeface="Consolas"/>
                <a:cs typeface="Consolas"/>
                <a:sym typeface="Consolas"/>
              </a:rPr>
              <a:t> * radius * radius;</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"De oppervlakte van de cirkel: "</a:t>
            </a:r>
            <a:r>
              <a:rPr b="0" i="0" lang="en" sz="1200" u="none" cap="none" strike="noStrike">
                <a:solidFill>
                  <a:srgbClr val="D4D4D4"/>
                </a:solidFill>
                <a:highlight>
                  <a:srgbClr val="1E1E1E"/>
                </a:highlight>
                <a:latin typeface="Consolas"/>
                <a:ea typeface="Consolas"/>
                <a:cs typeface="Consolas"/>
                <a:sym typeface="Consolas"/>
              </a:rPr>
              <a:t> + </a:t>
            </a:r>
            <a:r>
              <a:rPr lang="en" sz="1200">
                <a:solidFill>
                  <a:srgbClr val="D4D4D4"/>
                </a:solidFill>
                <a:highlight>
                  <a:srgbClr val="1E1E1E"/>
                </a:highlight>
                <a:latin typeface="Consolas"/>
                <a:ea typeface="Consolas"/>
                <a:cs typeface="Consolas"/>
                <a:sym typeface="Consolas"/>
              </a:rPr>
              <a:t>surface</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55" name="Google Shape;25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56" name="Google Shape;256;p22"/>
          <p:cNvSpPr txBox="1"/>
          <p:nvPr/>
        </p:nvSpPr>
        <p:spPr>
          <a:xfrm>
            <a:off x="347825" y="2849275"/>
            <a:ext cx="8484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800"/>
              <a:buFont typeface="Arial"/>
              <a:buNone/>
            </a:pPr>
            <a:br>
              <a:rPr lang="en" sz="1800">
                <a:solidFill>
                  <a:schemeClr val="dk1"/>
                </a:solidFill>
                <a:latin typeface="Poppins"/>
                <a:ea typeface="Poppins"/>
                <a:cs typeface="Poppins"/>
                <a:sym typeface="Poppins"/>
              </a:rPr>
            </a:br>
            <a:r>
              <a:rPr lang="en" sz="1800">
                <a:solidFill>
                  <a:schemeClr val="dk1"/>
                </a:solidFill>
                <a:latin typeface="Poppins"/>
                <a:ea typeface="Poppins"/>
                <a:cs typeface="Poppins"/>
                <a:sym typeface="Poppins"/>
              </a:rPr>
              <a:t>Indien de bewering niet waar is, vervolgt de uitvoering van de code na het if-statement:</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Conditionele </a:t>
            </a:r>
            <a:r>
              <a:rPr lang="en" sz="3480">
                <a:latin typeface="Poppins"/>
                <a:ea typeface="Poppins"/>
                <a:cs typeface="Poppins"/>
                <a:sym typeface="Poppins"/>
              </a:rPr>
              <a:t>statements: if</a:t>
            </a:r>
            <a:endParaRPr sz="3480">
              <a:latin typeface="Poppins"/>
              <a:ea typeface="Poppins"/>
              <a:cs typeface="Poppins"/>
              <a:sym typeface="Poppins"/>
            </a:endParaRPr>
          </a:p>
        </p:txBody>
      </p:sp>
      <p:sp>
        <p:nvSpPr>
          <p:cNvPr id="262" name="Google Shape;262;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r>
              <a:rPr lang="en">
                <a:latin typeface="Poppins"/>
                <a:ea typeface="Poppins"/>
                <a:cs typeface="Poppins"/>
                <a:sym typeface="Poppins"/>
              </a:rPr>
              <a:t> </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Maak een boolean </a:t>
            </a:r>
            <a:r>
              <a:rPr lang="en">
                <a:latin typeface="Consolas"/>
                <a:ea typeface="Consolas"/>
                <a:cs typeface="Consolas"/>
                <a:sym typeface="Consolas"/>
              </a:rPr>
              <a:t>lichtIsAan</a:t>
            </a:r>
            <a:r>
              <a:rPr lang="en">
                <a:latin typeface="Poppins"/>
                <a:ea typeface="Poppins"/>
                <a:cs typeface="Poppins"/>
                <a:sym typeface="Poppins"/>
              </a:rPr>
              <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Zet de waarde op </a:t>
            </a:r>
            <a:r>
              <a:rPr i="1" lang="en">
                <a:latin typeface="Poppins"/>
                <a:ea typeface="Poppins"/>
                <a:cs typeface="Poppins"/>
                <a:sym typeface="Poppins"/>
              </a:rPr>
              <a:t>‘true’ </a:t>
            </a:r>
            <a:r>
              <a:rPr lang="en">
                <a:latin typeface="Poppins"/>
                <a:ea typeface="Poppins"/>
                <a:cs typeface="Poppins"/>
                <a:sym typeface="Poppins"/>
              </a:rPr>
              <a:t>of </a:t>
            </a:r>
            <a:r>
              <a:rPr i="1" lang="en">
                <a:latin typeface="Poppins"/>
                <a:ea typeface="Poppins"/>
                <a:cs typeface="Poppins"/>
                <a:sym typeface="Poppins"/>
              </a:rPr>
              <a:t>‘false’</a:t>
            </a:r>
            <a:endParaRPr i="1">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Creëer</a:t>
            </a:r>
            <a:r>
              <a:rPr lang="en">
                <a:latin typeface="Poppins"/>
                <a:ea typeface="Poppins"/>
                <a:cs typeface="Poppins"/>
                <a:sym typeface="Poppins"/>
              </a:rPr>
              <a:t> vervolgens een if-statement. </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Als de variabele </a:t>
            </a:r>
            <a:r>
              <a:rPr lang="en">
                <a:latin typeface="Consolas"/>
                <a:ea typeface="Consolas"/>
                <a:cs typeface="Consolas"/>
                <a:sym typeface="Consolas"/>
              </a:rPr>
              <a:t>lichtIsAan </a:t>
            </a:r>
            <a:r>
              <a:rPr lang="en">
                <a:latin typeface="Poppins"/>
                <a:ea typeface="Poppins"/>
                <a:cs typeface="Poppins"/>
                <a:sym typeface="Poppins"/>
              </a:rPr>
              <a:t>waar is, print dan de tekst: “Het licht is aan.”</a:t>
            </a:r>
            <a:endParaRPr>
              <a:latin typeface="Poppins"/>
              <a:ea typeface="Poppins"/>
              <a:cs typeface="Poppins"/>
              <a:sym typeface="Poppins"/>
            </a:endParaRPr>
          </a:p>
        </p:txBody>
      </p:sp>
      <p:sp>
        <p:nvSpPr>
          <p:cNvPr id="263" name="Google Shape;26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Conditionele </a:t>
            </a:r>
            <a:r>
              <a:rPr lang="en" sz="3480">
                <a:latin typeface="Poppins"/>
                <a:ea typeface="Poppins"/>
                <a:cs typeface="Poppins"/>
                <a:sym typeface="Poppins"/>
              </a:rPr>
              <a:t>statements: if-else</a:t>
            </a:r>
            <a:endParaRPr sz="3480">
              <a:latin typeface="Poppins"/>
              <a:ea typeface="Poppins"/>
              <a:cs typeface="Poppins"/>
              <a:sym typeface="Poppins"/>
            </a:endParaRPr>
          </a:p>
        </p:txBody>
      </p:sp>
      <p:sp>
        <p:nvSpPr>
          <p:cNvPr id="269" name="Google Shape;269;p2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Meerdere gevallen?</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extLst>
                  <a:ext uri="http://customooxmlschemas.google.com/">
                    <go:slidesCustomData xmlns:go="http://customooxmlschemas.google.com/" textRoundtripDataId="1"/>
                  </a:ext>
                </a:extLst>
              </a:rPr>
              <a:t>Met behulp van een </a:t>
            </a:r>
            <a:r>
              <a:rPr b="1" lang="en" sz="1600">
                <a:latin typeface="Poppins"/>
                <a:ea typeface="Poppins"/>
                <a:cs typeface="Poppins"/>
                <a:sym typeface="Poppins"/>
                <a:extLst>
                  <a:ext uri="http://customooxmlschemas.google.com/">
                    <go:slidesCustomData xmlns:go="http://customooxmlschemas.google.com/" textRoundtripDataId="2"/>
                  </a:ext>
                </a:extLst>
              </a:rPr>
              <a:t>else-statement</a:t>
            </a:r>
            <a:r>
              <a:rPr lang="en" sz="1600">
                <a:latin typeface="Poppins"/>
                <a:ea typeface="Poppins"/>
                <a:cs typeface="Poppins"/>
                <a:sym typeface="Poppins"/>
                <a:extLst>
                  <a:ext uri="http://customooxmlschemas.google.com/">
                    <go:slidesCustomData xmlns:go="http://customooxmlschemas.google.com/" textRoundtripDataId="3"/>
                  </a:ext>
                </a:extLst>
              </a:rPr>
              <a:t> is het mogelijk om een stuk code uit te laten voeren indien de bewering </a:t>
            </a:r>
            <a:r>
              <a:rPr b="1" lang="en" sz="1600">
                <a:latin typeface="Poppins"/>
                <a:ea typeface="Poppins"/>
                <a:cs typeface="Poppins"/>
                <a:sym typeface="Poppins"/>
                <a:extLst>
                  <a:ext uri="http://customooxmlschemas.google.com/">
                    <go:slidesCustomData xmlns:go="http://customooxmlschemas.google.com/" textRoundtripDataId="4"/>
                  </a:ext>
                </a:extLst>
              </a:rPr>
              <a:t>niet </a:t>
            </a:r>
            <a:r>
              <a:rPr lang="en" sz="1600">
                <a:latin typeface="Poppins"/>
                <a:ea typeface="Poppins"/>
                <a:cs typeface="Poppins"/>
                <a:sym typeface="Poppins"/>
                <a:extLst>
                  <a:ext uri="http://customooxmlschemas.google.com/">
                    <go:slidesCustomData xmlns:go="http://customooxmlschemas.google.com/" textRoundtripDataId="5"/>
                  </a:ext>
                </a:extLst>
              </a:rPr>
              <a:t>binnen de if valt</a:t>
            </a:r>
            <a:r>
              <a:rPr lang="en" sz="1600">
                <a:latin typeface="Poppins"/>
                <a:ea typeface="Poppins"/>
                <a:cs typeface="Poppins"/>
                <a:sym typeface="Poppins"/>
                <a:extLst>
                  <a:ext uri="http://customooxmlschemas.google.com/">
                    <go:slidesCustomData xmlns:go="http://customooxmlschemas.google.com/" textRoundtripDataId="6"/>
                  </a:ext>
                </a:extLst>
              </a:rPr>
              <a:t>.</a:t>
            </a:r>
            <a:r>
              <a:rPr lang="en" sz="1600">
                <a:latin typeface="Poppins"/>
                <a:ea typeface="Poppins"/>
                <a:cs typeface="Poppins"/>
                <a:sym typeface="Poppins"/>
              </a:rPr>
              <a:t> </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Als (if) bewering anders (else).</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270" name="Google Shape;270;p24"/>
          <p:cNvSpPr txBox="1"/>
          <p:nvPr/>
        </p:nvSpPr>
        <p:spPr>
          <a:xfrm>
            <a:off x="3130500" y="2701275"/>
            <a:ext cx="6013500" cy="23556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(radius &gt;=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d</a:t>
            </a:r>
            <a:r>
              <a:rPr b="0" i="0" lang="en" sz="1200" u="none" cap="none" strike="noStrike">
                <a:solidFill>
                  <a:srgbClr val="D4D4D4"/>
                </a:solidFill>
                <a:highlight>
                  <a:srgbClr val="1E1E1E"/>
                </a:highlight>
                <a:latin typeface="Consolas"/>
                <a:ea typeface="Consolas"/>
                <a:cs typeface="Consolas"/>
                <a:sym typeface="Consolas"/>
              </a:rPr>
              <a:t>ouble </a:t>
            </a:r>
            <a:r>
              <a:rPr lang="en" sz="1200">
                <a:solidFill>
                  <a:srgbClr val="D4D4D4"/>
                </a:solidFill>
                <a:highlight>
                  <a:srgbClr val="1E1E1E"/>
                </a:highlight>
                <a:latin typeface="Consolas"/>
                <a:ea typeface="Consolas"/>
                <a:cs typeface="Consolas"/>
                <a:sym typeface="Consolas"/>
              </a:rPr>
              <a:t>surface</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9CDCFE"/>
                </a:solidFill>
                <a:highlight>
                  <a:srgbClr val="1E1E1E"/>
                </a:highlight>
                <a:latin typeface="Consolas"/>
                <a:ea typeface="Consolas"/>
                <a:cs typeface="Consolas"/>
                <a:sym typeface="Consolas"/>
              </a:rPr>
              <a:t>Math</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PI</a:t>
            </a:r>
            <a:r>
              <a:rPr b="0" i="0" lang="en" sz="1200" u="none" cap="none" strike="noStrike">
                <a:solidFill>
                  <a:srgbClr val="D4D4D4"/>
                </a:solidFill>
                <a:highlight>
                  <a:srgbClr val="1E1E1E"/>
                </a:highlight>
                <a:latin typeface="Consolas"/>
                <a:ea typeface="Consolas"/>
                <a:cs typeface="Consolas"/>
                <a:sym typeface="Consolas"/>
              </a:rPr>
              <a:t> * radius * radius;</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"De oppervlakte van de cirkel: "</a:t>
            </a:r>
            <a:r>
              <a:rPr b="0" i="0" lang="en" sz="1200" u="none" cap="none" strike="noStrike">
                <a:solidFill>
                  <a:srgbClr val="D4D4D4"/>
                </a:solidFill>
                <a:highlight>
                  <a:srgbClr val="1E1E1E"/>
                </a:highlight>
                <a:latin typeface="Consolas"/>
                <a:ea typeface="Consolas"/>
                <a:cs typeface="Consolas"/>
                <a:sym typeface="Consolas"/>
              </a:rPr>
              <a:t> + </a:t>
            </a:r>
            <a:r>
              <a:rPr lang="en" sz="1200">
                <a:solidFill>
                  <a:srgbClr val="D4D4D4"/>
                </a:solidFill>
                <a:highlight>
                  <a:srgbClr val="1E1E1E"/>
                </a:highlight>
                <a:latin typeface="Consolas"/>
                <a:ea typeface="Consolas"/>
                <a:cs typeface="Consolas"/>
                <a:sym typeface="Consolas"/>
              </a:rPr>
              <a:t>surface</a:t>
            </a:r>
            <a:r>
              <a:rPr b="0" i="0" lang="en" sz="1200" u="none" cap="none" strike="noStrike">
                <a:solidFill>
                  <a:srgbClr val="D4D4D4"/>
                </a:solidFill>
                <a:highlight>
                  <a:srgbClr val="1E1E1E"/>
                </a:highlight>
                <a:latin typeface="Consolas"/>
                <a:ea typeface="Consolas"/>
                <a:cs typeface="Consolas"/>
                <a:sym typeface="Consolas"/>
              </a:rPr>
              <a:t>);</a:t>
            </a:r>
            <a:br>
              <a:rPr b="0" i="0" lang="en" sz="1200" u="none" cap="none" strike="noStrike">
                <a:solidFill>
                  <a:srgbClr val="D4D4D4"/>
                </a:solidFill>
                <a:highlight>
                  <a:srgbClr val="1E1E1E"/>
                </a:highlight>
                <a:latin typeface="Consolas"/>
                <a:ea typeface="Consolas"/>
                <a:cs typeface="Consolas"/>
                <a:sym typeface="Consolas"/>
              </a:rPr>
            </a:b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C586C0"/>
                </a:solidFill>
                <a:highlight>
                  <a:srgbClr val="1E1E1E"/>
                </a:highlight>
                <a:latin typeface="Consolas"/>
                <a:ea typeface="Consolas"/>
                <a:cs typeface="Consolas"/>
                <a:sym typeface="Consolas"/>
              </a:rPr>
              <a:t>else</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"De oppervlakte van de cirkel is ongeldig"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71" name="Google Shape;271;p24"/>
          <p:cNvSpPr txBox="1"/>
          <p:nvPr/>
        </p:nvSpPr>
        <p:spPr>
          <a:xfrm>
            <a:off x="0" y="2701275"/>
            <a:ext cx="3130500" cy="23556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(bewering)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uitgevoerd als bewering true oplevert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C586C0"/>
                </a:solidFill>
                <a:highlight>
                  <a:srgbClr val="1E1E1E"/>
                </a:highlight>
                <a:latin typeface="Consolas"/>
                <a:ea typeface="Consolas"/>
                <a:cs typeface="Consolas"/>
                <a:sym typeface="Consolas"/>
              </a:rPr>
              <a:t>else</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chemeClr val="lt1"/>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uitgevoerd als bewering false oplevert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72" name="Google Shape;2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Conditionele </a:t>
            </a:r>
            <a:r>
              <a:rPr lang="en" sz="3480">
                <a:latin typeface="Poppins"/>
                <a:ea typeface="Poppins"/>
                <a:cs typeface="Poppins"/>
                <a:sym typeface="Poppins"/>
              </a:rPr>
              <a:t>statements: if-else</a:t>
            </a:r>
            <a:endParaRPr sz="3480">
              <a:latin typeface="Poppins"/>
              <a:ea typeface="Poppins"/>
              <a:cs typeface="Poppins"/>
              <a:sym typeface="Poppins"/>
            </a:endParaRPr>
          </a:p>
        </p:txBody>
      </p:sp>
      <p:sp>
        <p:nvSpPr>
          <p:cNvPr id="278" name="Google Shape;278;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r>
              <a:rPr lang="en">
                <a:latin typeface="Poppins"/>
                <a:ea typeface="Poppins"/>
                <a:cs typeface="Poppins"/>
                <a:sym typeface="Poppins"/>
              </a:rPr>
              <a:t> </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Maak een boolean </a:t>
            </a:r>
            <a:r>
              <a:rPr lang="en">
                <a:latin typeface="Consolas"/>
                <a:ea typeface="Consolas"/>
                <a:cs typeface="Consolas"/>
                <a:sym typeface="Consolas"/>
              </a:rPr>
              <a:t>lichtIsAan</a:t>
            </a:r>
            <a:r>
              <a:rPr lang="en">
                <a:latin typeface="Poppins"/>
                <a:ea typeface="Poppins"/>
                <a:cs typeface="Poppins"/>
                <a:sym typeface="Poppins"/>
              </a:rPr>
              <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Zet de waarde op </a:t>
            </a:r>
            <a:r>
              <a:rPr i="1" lang="en">
                <a:latin typeface="Poppins"/>
                <a:ea typeface="Poppins"/>
                <a:cs typeface="Poppins"/>
                <a:sym typeface="Poppins"/>
              </a:rPr>
              <a:t>‘true’</a:t>
            </a:r>
            <a:r>
              <a:rPr lang="en">
                <a:latin typeface="Poppins"/>
                <a:ea typeface="Poppins"/>
                <a:cs typeface="Poppins"/>
                <a:sym typeface="Poppins"/>
              </a:rPr>
              <a:t> of </a:t>
            </a:r>
            <a:r>
              <a:rPr i="1" lang="en">
                <a:latin typeface="Poppins"/>
                <a:ea typeface="Poppins"/>
                <a:cs typeface="Poppins"/>
                <a:sym typeface="Poppins"/>
              </a:rPr>
              <a:t>‘false’</a:t>
            </a:r>
            <a:r>
              <a:rPr lang="en">
                <a:latin typeface="Poppins"/>
                <a:ea typeface="Poppins"/>
                <a:cs typeface="Poppins"/>
                <a:sym typeface="Poppins"/>
              </a:rPr>
              <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Creëer vervolgens een if-statement. </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Als de variabele </a:t>
            </a:r>
            <a:r>
              <a:rPr lang="en">
                <a:latin typeface="Consolas"/>
                <a:ea typeface="Consolas"/>
                <a:cs typeface="Consolas"/>
                <a:sym typeface="Consolas"/>
              </a:rPr>
              <a:t>lichtIsAan </a:t>
            </a:r>
            <a:r>
              <a:rPr lang="en">
                <a:latin typeface="Poppins"/>
                <a:ea typeface="Poppins"/>
                <a:cs typeface="Poppins"/>
                <a:sym typeface="Poppins"/>
              </a:rPr>
              <a:t>waar is, print dan de tekst: “Het licht is aan.”</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Als de variabele </a:t>
            </a:r>
            <a:r>
              <a:rPr lang="en">
                <a:latin typeface="Consolas"/>
                <a:ea typeface="Consolas"/>
                <a:cs typeface="Consolas"/>
                <a:sym typeface="Consolas"/>
              </a:rPr>
              <a:t>lichtIsAan </a:t>
            </a:r>
            <a:r>
              <a:rPr lang="en">
                <a:latin typeface="Poppins"/>
                <a:ea typeface="Poppins"/>
                <a:cs typeface="Poppins"/>
                <a:sym typeface="Poppins"/>
              </a:rPr>
              <a:t>niet waar is, print dan de tekst: “Het licht is uit.”</a:t>
            </a:r>
            <a:endParaRPr>
              <a:latin typeface="Poppins"/>
              <a:ea typeface="Poppins"/>
              <a:cs typeface="Poppins"/>
              <a:sym typeface="Poppins"/>
            </a:endParaRPr>
          </a:p>
        </p:txBody>
      </p:sp>
      <p:sp>
        <p:nvSpPr>
          <p:cNvPr id="279" name="Google Shape;2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a:t>
            </a:r>
            <a:r>
              <a:rPr lang="en" sz="3180">
                <a:latin typeface="Poppins"/>
                <a:ea typeface="Poppins"/>
                <a:cs typeface="Poppins"/>
                <a:sym typeface="Poppins"/>
              </a:rPr>
              <a:t>onditionele statements: else if</a:t>
            </a:r>
            <a:endParaRPr sz="3180">
              <a:latin typeface="Poppins"/>
              <a:ea typeface="Poppins"/>
              <a:cs typeface="Poppins"/>
              <a:sym typeface="Poppins"/>
            </a:endParaRPr>
          </a:p>
        </p:txBody>
      </p:sp>
      <p:sp>
        <p:nvSpPr>
          <p:cNvPr id="285" name="Google Shape;285;p2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Je kunt een </a:t>
            </a:r>
            <a:r>
              <a:rPr b="1" lang="en" sz="1700">
                <a:latin typeface="Poppins"/>
                <a:ea typeface="Poppins"/>
                <a:cs typeface="Poppins"/>
                <a:sym typeface="Poppins"/>
              </a:rPr>
              <a:t>if-</a:t>
            </a:r>
            <a:r>
              <a:rPr lang="en" sz="1700">
                <a:latin typeface="Poppins"/>
                <a:ea typeface="Poppins"/>
                <a:cs typeface="Poppins"/>
                <a:sym typeface="Poppins"/>
              </a:rPr>
              <a:t> en </a:t>
            </a:r>
            <a:r>
              <a:rPr b="1" lang="en" sz="1700">
                <a:latin typeface="Poppins"/>
                <a:ea typeface="Poppins"/>
                <a:cs typeface="Poppins"/>
                <a:sym typeface="Poppins"/>
              </a:rPr>
              <a:t>else-statement</a:t>
            </a:r>
            <a:r>
              <a:rPr lang="en" sz="1700">
                <a:latin typeface="Poppins"/>
                <a:ea typeface="Poppins"/>
                <a:cs typeface="Poppins"/>
                <a:sym typeface="Poppins"/>
              </a:rPr>
              <a:t> ook combineren tot een </a:t>
            </a:r>
            <a:r>
              <a:rPr b="1" lang="en" sz="1700">
                <a:latin typeface="Poppins"/>
                <a:ea typeface="Poppins"/>
                <a:cs typeface="Poppins"/>
                <a:sym typeface="Poppins"/>
              </a:rPr>
              <a:t>if-else-statement</a:t>
            </a:r>
            <a:r>
              <a:rPr lang="en" sz="1700">
                <a:latin typeface="Poppins"/>
                <a:ea typeface="Poppins"/>
                <a:cs typeface="Poppins"/>
                <a:sym typeface="Poppins"/>
              </a:rPr>
              <a:t>.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b="1" lang="en" sz="1700">
                <a:latin typeface="Poppins"/>
                <a:ea typeface="Poppins"/>
                <a:cs typeface="Poppins"/>
                <a:sym typeface="Poppins"/>
                <a:extLst>
                  <a:ext uri="http://customooxmlschemas.google.com/">
                    <go:slidesCustomData xmlns:go="http://customooxmlschemas.google.com/" textRoundtripDataId="7"/>
                  </a:ext>
                </a:extLst>
              </a:rPr>
              <a:t>Let op:</a:t>
            </a:r>
            <a:r>
              <a:rPr lang="en" sz="1700">
                <a:latin typeface="Poppins"/>
                <a:ea typeface="Poppins"/>
                <a:cs typeface="Poppins"/>
                <a:sym typeface="Poppins"/>
                <a:extLst>
                  <a:ext uri="http://customooxmlschemas.google.com/">
                    <go:slidesCustomData xmlns:go="http://customooxmlschemas.google.com/" textRoundtripDataId="8"/>
                  </a:ext>
                </a:extLst>
              </a:rPr>
              <a:t> Indien je geen accolades plaatst, behoort enkel de eerstvolgende regel bij het if of else-statement.</a:t>
            </a:r>
            <a:endParaRPr sz="1700">
              <a:latin typeface="Poppins"/>
              <a:ea typeface="Poppins"/>
              <a:cs typeface="Poppins"/>
              <a:sym typeface="Poppins"/>
            </a:endParaRPr>
          </a:p>
        </p:txBody>
      </p:sp>
      <p:sp>
        <p:nvSpPr>
          <p:cNvPr id="286" name="Google Shape;286;p26"/>
          <p:cNvSpPr txBox="1"/>
          <p:nvPr/>
        </p:nvSpPr>
        <p:spPr>
          <a:xfrm>
            <a:off x="0" y="2781625"/>
            <a:ext cx="9144000" cy="22752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(aantalMensen &lt; </a:t>
            </a:r>
            <a:r>
              <a:rPr b="0" i="0" lang="en" sz="1200" u="none" cap="none" strike="noStrike">
                <a:solidFill>
                  <a:srgbClr val="B5CEA8"/>
                </a:solidFill>
                <a:highlight>
                  <a:srgbClr val="1E1E1E"/>
                </a:highlight>
                <a:latin typeface="Consolas"/>
                <a:ea typeface="Consolas"/>
                <a:cs typeface="Consolas"/>
                <a:sym typeface="Consolas"/>
              </a:rPr>
              <a:t>50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"Er zijn minder dan 50 mensen"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else</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(aantalMensen &lt; </a:t>
            </a:r>
            <a:r>
              <a:rPr b="0" i="0" lang="en" sz="1200" u="none" cap="none" strike="noStrike">
                <a:solidFill>
                  <a:srgbClr val="B5CEA8"/>
                </a:solidFill>
                <a:highlight>
                  <a:srgbClr val="1E1E1E"/>
                </a:highlight>
                <a:latin typeface="Consolas"/>
                <a:ea typeface="Consolas"/>
                <a:cs typeface="Consolas"/>
                <a:sym typeface="Consolas"/>
              </a:rPr>
              <a:t>100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"Er zijn minstens 50 en minder dan 100 mensen"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else</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(aantalMensen &lt; </a:t>
            </a:r>
            <a:r>
              <a:rPr b="0" i="0" lang="en" sz="1200" u="none" cap="none" strike="noStrike">
                <a:solidFill>
                  <a:srgbClr val="B5CEA8"/>
                </a:solidFill>
                <a:highlight>
                  <a:srgbClr val="1E1E1E"/>
                </a:highlight>
                <a:latin typeface="Consolas"/>
                <a:ea typeface="Consolas"/>
                <a:cs typeface="Consolas"/>
                <a:sym typeface="Consolas"/>
              </a:rPr>
              <a:t>200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"Er zijn minstens 100 en minder dan 200 mensen"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else</a:t>
            </a:r>
            <a:endParaRPr b="0" i="0" sz="120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"Er zijn meer dan 100 mensen"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87" name="Google Shape;28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311700" y="315925"/>
            <a:ext cx="8520600" cy="74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Nested If</a:t>
            </a:r>
            <a:endParaRPr sz="3180">
              <a:latin typeface="Poppins"/>
              <a:ea typeface="Poppins"/>
              <a:cs typeface="Poppins"/>
              <a:sym typeface="Poppins"/>
            </a:endParaRPr>
          </a:p>
        </p:txBody>
      </p:sp>
      <p:sp>
        <p:nvSpPr>
          <p:cNvPr id="293" name="Google Shape;293;p27"/>
          <p:cNvSpPr txBox="1"/>
          <p:nvPr>
            <p:ph idx="1" type="body"/>
          </p:nvPr>
        </p:nvSpPr>
        <p:spPr>
          <a:xfrm>
            <a:off x="311700" y="11490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118"/>
              <a:buNone/>
            </a:pPr>
            <a:r>
              <a:rPr lang="en" sz="1600">
                <a:latin typeface="Poppins"/>
                <a:ea typeface="Poppins"/>
                <a:cs typeface="Poppins"/>
                <a:sym typeface="Poppins"/>
              </a:rPr>
              <a:t>Een </a:t>
            </a:r>
            <a:r>
              <a:rPr b="1" lang="en" sz="1600">
                <a:latin typeface="Poppins"/>
                <a:ea typeface="Poppins"/>
                <a:cs typeface="Poppins"/>
                <a:sym typeface="Poppins"/>
              </a:rPr>
              <a:t>else-statement</a:t>
            </a:r>
            <a:r>
              <a:rPr lang="en" sz="1600">
                <a:latin typeface="Poppins"/>
                <a:ea typeface="Poppins"/>
                <a:cs typeface="Poppins"/>
                <a:sym typeface="Poppins"/>
              </a:rPr>
              <a:t> bindt zich aan de </a:t>
            </a:r>
            <a:r>
              <a:rPr lang="en" sz="1600">
                <a:latin typeface="Poppins"/>
                <a:ea typeface="Poppins"/>
                <a:cs typeface="Poppins"/>
                <a:sym typeface="Poppins"/>
              </a:rPr>
              <a:t>dichtstbijzijnde</a:t>
            </a:r>
            <a:r>
              <a:rPr lang="en" sz="1600">
                <a:latin typeface="Poppins"/>
                <a:ea typeface="Poppins"/>
                <a:cs typeface="Poppins"/>
                <a:sym typeface="Poppins"/>
              </a:rPr>
              <a:t> </a:t>
            </a:r>
            <a:r>
              <a:rPr b="1" lang="en" sz="1600">
                <a:latin typeface="Poppins"/>
                <a:ea typeface="Poppins"/>
                <a:cs typeface="Poppins"/>
                <a:sym typeface="Poppins"/>
              </a:rPr>
              <a:t>if-statement</a:t>
            </a:r>
            <a:endParaRPr sz="1600">
              <a:latin typeface="Poppins"/>
              <a:ea typeface="Poppins"/>
              <a:cs typeface="Poppins"/>
              <a:sym typeface="Poppins"/>
            </a:endParaRPr>
          </a:p>
          <a:p>
            <a:pPr indent="0" lvl="0" marL="0" rtl="0" algn="l">
              <a:lnSpc>
                <a:spcPct val="115000"/>
              </a:lnSpc>
              <a:spcBef>
                <a:spcPts val="1200"/>
              </a:spcBef>
              <a:spcAft>
                <a:spcPts val="0"/>
              </a:spcAft>
              <a:buSzPts val="2118"/>
              <a:buNone/>
            </a:pPr>
            <a:r>
              <a:rPr lang="en" sz="1600">
                <a:latin typeface="Poppins"/>
                <a:ea typeface="Poppins"/>
                <a:cs typeface="Poppins"/>
                <a:sym typeface="Poppins"/>
              </a:rPr>
              <a:t>Deze else wordt dus gekoppeld aan de tweede if-statement, niet aan de eerste.</a:t>
            </a:r>
            <a:endParaRPr sz="1600">
              <a:latin typeface="Poppins"/>
              <a:ea typeface="Poppins"/>
              <a:cs typeface="Poppins"/>
              <a:sym typeface="Poppins"/>
            </a:endParaRPr>
          </a:p>
          <a:p>
            <a:pPr indent="0" lvl="0" marL="0" rtl="0" algn="l">
              <a:lnSpc>
                <a:spcPct val="115000"/>
              </a:lnSpc>
              <a:spcBef>
                <a:spcPts val="1200"/>
              </a:spcBef>
              <a:spcAft>
                <a:spcPts val="0"/>
              </a:spcAft>
              <a:buSzPts val="2118"/>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2118"/>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2118"/>
              <a:buNone/>
            </a:pPr>
            <a:r>
              <a:t/>
            </a:r>
            <a:endParaRPr sz="1700">
              <a:latin typeface="Poppins"/>
              <a:ea typeface="Poppins"/>
              <a:cs typeface="Poppins"/>
              <a:sym typeface="Poppins"/>
            </a:endParaRPr>
          </a:p>
          <a:p>
            <a:pPr indent="0" lvl="0" marL="0" rtl="0" algn="l">
              <a:lnSpc>
                <a:spcPct val="115000"/>
              </a:lnSpc>
              <a:spcBef>
                <a:spcPts val="1200"/>
              </a:spcBef>
              <a:spcAft>
                <a:spcPts val="1200"/>
              </a:spcAft>
              <a:buSzPts val="2118"/>
              <a:buNone/>
            </a:pPr>
            <a:r>
              <a:t/>
            </a:r>
            <a:endParaRPr sz="1700">
              <a:latin typeface="Poppins"/>
              <a:ea typeface="Poppins"/>
              <a:cs typeface="Poppins"/>
              <a:sym typeface="Poppins"/>
            </a:endParaRPr>
          </a:p>
        </p:txBody>
      </p:sp>
      <p:sp>
        <p:nvSpPr>
          <p:cNvPr id="294" name="Google Shape;294;p27"/>
          <p:cNvSpPr txBox="1"/>
          <p:nvPr/>
        </p:nvSpPr>
        <p:spPr>
          <a:xfrm>
            <a:off x="0" y="2309800"/>
            <a:ext cx="5877600" cy="2747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NestedIf</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lang="en" sz="1200">
                <a:solidFill>
                  <a:srgbClr val="9CDCFE"/>
                </a:solidFill>
                <a:highlight>
                  <a:srgbClr val="1E1E1E"/>
                </a:highlight>
                <a:latin typeface="Consolas"/>
                <a:ea typeface="Consolas"/>
                <a:cs typeface="Consolas"/>
                <a:sym typeface="Consolas"/>
              </a:rPr>
              <a:t> </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B5CEA8"/>
                </a:solidFill>
                <a:highlight>
                  <a:srgbClr val="1E1E1E"/>
                </a:highlight>
                <a:latin typeface="Consolas"/>
                <a:ea typeface="Consolas"/>
                <a:cs typeface="Consolas"/>
                <a:sym typeface="Consolas"/>
              </a:rPr>
              <a:t>7</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&gt;=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"eerste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else</a:t>
            </a:r>
            <a:endParaRPr b="0" i="0" sz="120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"tweede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"derde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295" name="Google Shape;295;p27"/>
          <p:cNvSpPr txBox="1"/>
          <p:nvPr>
            <p:ph idx="1" type="body"/>
          </p:nvPr>
        </p:nvSpPr>
        <p:spPr>
          <a:xfrm>
            <a:off x="5877600" y="2309650"/>
            <a:ext cx="3266400" cy="27471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lt1"/>
                </a:solidFill>
                <a:latin typeface="Roboto Mono"/>
                <a:ea typeface="Roboto Mono"/>
                <a:cs typeface="Roboto Mono"/>
                <a:sym typeface="Roboto Mono"/>
              </a:rPr>
              <a:t>tweede string</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derde string</a:t>
            </a:r>
            <a:endParaRPr sz="1200">
              <a:solidFill>
                <a:schemeClr val="lt1"/>
              </a:solidFill>
              <a:latin typeface="Roboto Mono"/>
              <a:ea typeface="Roboto Mono"/>
              <a:cs typeface="Roboto Mono"/>
              <a:sym typeface="Roboto Mono"/>
            </a:endParaRPr>
          </a:p>
        </p:txBody>
      </p:sp>
      <p:sp>
        <p:nvSpPr>
          <p:cNvPr id="296" name="Google Shape;2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
        <p:nvSpPr>
          <p:cNvPr id="297" name="Google Shape;297;p27"/>
          <p:cNvSpPr/>
          <p:nvPr/>
        </p:nvSpPr>
        <p:spPr>
          <a:xfrm>
            <a:off x="4715600" y="3971175"/>
            <a:ext cx="844200" cy="8442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586bf377fd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Indentatie is belangrijk!</a:t>
            </a:r>
            <a:endParaRPr/>
          </a:p>
        </p:txBody>
      </p:sp>
      <p:sp>
        <p:nvSpPr>
          <p:cNvPr id="303" name="Google Shape;303;g2586bf377fd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Geeft structuur</a:t>
            </a:r>
            <a:endParaRPr/>
          </a:p>
          <a:p>
            <a:pPr indent="-342900" lvl="0" marL="457200" rtl="0" algn="l">
              <a:spcBef>
                <a:spcPts val="0"/>
              </a:spcBef>
              <a:spcAft>
                <a:spcPts val="0"/>
              </a:spcAft>
              <a:buSzPts val="1800"/>
              <a:buChar char="●"/>
            </a:pPr>
            <a:r>
              <a:rPr lang="en"/>
              <a:t>Correcte indentatie -&gt; meer leesbaarheid!</a:t>
            </a:r>
            <a:endParaRPr/>
          </a:p>
        </p:txBody>
      </p:sp>
      <p:sp>
        <p:nvSpPr>
          <p:cNvPr id="304" name="Google Shape;304;g2586bf377fd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g2586bf377fd_0_0"/>
          <p:cNvSpPr txBox="1"/>
          <p:nvPr/>
        </p:nvSpPr>
        <p:spPr>
          <a:xfrm>
            <a:off x="0" y="2309725"/>
            <a:ext cx="5877600" cy="2747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NestedIf</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lang="en" sz="1200">
                <a:solidFill>
                  <a:srgbClr val="9CDCFE"/>
                </a:solidFill>
                <a:highlight>
                  <a:srgbClr val="1E1E1E"/>
                </a:highlight>
                <a:latin typeface="Consolas"/>
                <a:ea typeface="Consolas"/>
                <a:cs typeface="Consolas"/>
                <a:sym typeface="Consolas"/>
              </a:rPr>
              <a:t> </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B5CEA8"/>
                </a:solidFill>
                <a:highlight>
                  <a:srgbClr val="1E1E1E"/>
                </a:highlight>
                <a:latin typeface="Consolas"/>
                <a:ea typeface="Consolas"/>
                <a:cs typeface="Consolas"/>
                <a:sym typeface="Consolas"/>
              </a:rPr>
              <a:t>7</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&gt;=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"eerste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else</a:t>
            </a:r>
            <a:endParaRPr b="0" i="0" sz="120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"tweede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"derde string"</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306" name="Google Shape;306;g2586bf377fd_0_0"/>
          <p:cNvSpPr txBox="1"/>
          <p:nvPr>
            <p:ph idx="1" type="body"/>
          </p:nvPr>
        </p:nvSpPr>
        <p:spPr>
          <a:xfrm>
            <a:off x="5877600" y="2309650"/>
            <a:ext cx="3266400" cy="27471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lt1"/>
                </a:solidFill>
                <a:latin typeface="Roboto Mono"/>
                <a:ea typeface="Roboto Mono"/>
                <a:cs typeface="Roboto Mono"/>
                <a:sym typeface="Roboto Mono"/>
              </a:rPr>
              <a:t>tweede string</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derde string</a:t>
            </a:r>
            <a:endParaRPr sz="1200">
              <a:solidFill>
                <a:schemeClr val="lt1"/>
              </a:solidFill>
              <a:latin typeface="Roboto Mono"/>
              <a:ea typeface="Roboto Mono"/>
              <a:cs typeface="Roboto Mono"/>
              <a:sym typeface="Roboto Mono"/>
            </a:endParaRPr>
          </a:p>
        </p:txBody>
      </p:sp>
      <p:sp>
        <p:nvSpPr>
          <p:cNvPr id="307" name="Google Shape;307;g2586bf377fd_0_0"/>
          <p:cNvSpPr/>
          <p:nvPr/>
        </p:nvSpPr>
        <p:spPr>
          <a:xfrm>
            <a:off x="4873875" y="3804150"/>
            <a:ext cx="2734500" cy="9411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Welke strings kunnen niet samen geprint worden?</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b64ee96f52_1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Java</a:t>
            </a:r>
            <a:endParaRPr sz="3480">
              <a:latin typeface="Poppins"/>
              <a:ea typeface="Poppins"/>
              <a:cs typeface="Poppins"/>
              <a:sym typeface="Poppins"/>
            </a:endParaRPr>
          </a:p>
        </p:txBody>
      </p:sp>
      <p:sp>
        <p:nvSpPr>
          <p:cNvPr id="76" name="Google Shape;76;g1b64ee96f52_1_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latin typeface="Poppins"/>
                <a:ea typeface="Poppins"/>
                <a:cs typeface="Poppins"/>
                <a:sym typeface="Poppins"/>
              </a:rPr>
              <a:t>Java </a:t>
            </a:r>
            <a:r>
              <a:rPr lang="en" sz="1600">
                <a:latin typeface="Poppins"/>
                <a:ea typeface="Poppins"/>
                <a:cs typeface="Poppins"/>
                <a:sym typeface="Poppins"/>
              </a:rPr>
              <a:t>is de programmeertaal die centraal </a:t>
            </a:r>
            <a:br>
              <a:rPr lang="en" sz="1600">
                <a:latin typeface="Poppins"/>
                <a:ea typeface="Poppins"/>
                <a:cs typeface="Poppins"/>
                <a:sym typeface="Poppins"/>
              </a:rPr>
            </a:br>
            <a:r>
              <a:rPr lang="en" sz="1600">
                <a:latin typeface="Poppins"/>
                <a:ea typeface="Poppins"/>
                <a:cs typeface="Poppins"/>
                <a:sym typeface="Poppins"/>
              </a:rPr>
              <a:t>staat tijdens dit traineeship.</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 Het </a:t>
            </a:r>
            <a:r>
              <a:rPr b="1" lang="en" sz="1600">
                <a:latin typeface="Poppins"/>
                <a:ea typeface="Poppins"/>
                <a:cs typeface="Poppins"/>
                <a:sym typeface="Poppins"/>
              </a:rPr>
              <a:t>doel</a:t>
            </a:r>
            <a:r>
              <a:rPr lang="en" sz="1600">
                <a:latin typeface="Poppins"/>
                <a:ea typeface="Poppins"/>
                <a:cs typeface="Poppins"/>
                <a:sym typeface="Poppins"/>
              </a:rPr>
              <a:t> is het leren programmeren. Java is het </a:t>
            </a:r>
            <a:r>
              <a:rPr b="1" lang="en" sz="1600">
                <a:latin typeface="Poppins"/>
                <a:ea typeface="Poppins"/>
                <a:cs typeface="Poppins"/>
                <a:sym typeface="Poppins"/>
              </a:rPr>
              <a:t>middel</a:t>
            </a:r>
            <a:r>
              <a:rPr lang="en" sz="1600">
                <a:latin typeface="Poppins"/>
                <a:ea typeface="Poppins"/>
                <a:cs typeface="Poppins"/>
                <a:sym typeface="Poppins"/>
              </a:rPr>
              <a:t>.</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600">
              <a:latin typeface="Poppins"/>
              <a:ea typeface="Poppins"/>
              <a:cs typeface="Poppins"/>
              <a:sym typeface="Poppins"/>
            </a:endParaRPr>
          </a:p>
          <a:p>
            <a:pPr indent="-330200" lvl="0" marL="457200" rtl="0" algn="l">
              <a:lnSpc>
                <a:spcPct val="115000"/>
              </a:lnSpc>
              <a:spcBef>
                <a:spcPts val="1200"/>
              </a:spcBef>
              <a:spcAft>
                <a:spcPts val="0"/>
              </a:spcAft>
              <a:buSzPts val="1600"/>
              <a:buFont typeface="Poppins"/>
              <a:buChar char="●"/>
            </a:pPr>
            <a:r>
              <a:rPr lang="en" sz="1600">
                <a:latin typeface="Poppins"/>
                <a:ea typeface="Poppins"/>
                <a:cs typeface="Poppins"/>
                <a:sym typeface="Poppins"/>
              </a:rPr>
              <a:t>Objectgeoriënteerd</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Verschenen in 1995</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C-achtige syntax</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Platformonafhankelijk</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Vol nuttige programmeerconcepten</a:t>
            </a:r>
            <a:endParaRPr sz="1600">
              <a:latin typeface="Poppins"/>
              <a:ea typeface="Poppins"/>
              <a:cs typeface="Poppins"/>
              <a:sym typeface="Poppins"/>
            </a:endParaRPr>
          </a:p>
        </p:txBody>
      </p:sp>
      <p:pic>
        <p:nvPicPr>
          <p:cNvPr id="77" name="Google Shape;77;g1b64ee96f52_1_0"/>
          <p:cNvPicPr preferRelativeResize="0"/>
          <p:nvPr/>
        </p:nvPicPr>
        <p:blipFill>
          <a:blip r:embed="rId3">
            <a:alphaModFix/>
          </a:blip>
          <a:stretch>
            <a:fillRect/>
          </a:stretch>
        </p:blipFill>
        <p:spPr>
          <a:xfrm>
            <a:off x="6161975" y="315925"/>
            <a:ext cx="2670326" cy="1502050"/>
          </a:xfrm>
          <a:prstGeom prst="rect">
            <a:avLst/>
          </a:prstGeom>
          <a:noFill/>
          <a:ln>
            <a:noFill/>
          </a:ln>
        </p:spPr>
      </p:pic>
      <p:sp>
        <p:nvSpPr>
          <p:cNvPr id="78" name="Google Shape;78;g1b64ee96f52_1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extLst>
                  <a:ext uri="http://customooxmlschemas.google.com/">
                    <go:slidesCustomData xmlns:go="http://customooxmlschemas.google.com/" textRoundtripDataId="9"/>
                  </a:ext>
                </a:extLst>
              </a:rPr>
              <a:t>Conditional statements: </a:t>
            </a:r>
            <a:r>
              <a:rPr lang="en" sz="3480">
                <a:latin typeface="Poppins"/>
                <a:ea typeface="Poppins"/>
                <a:cs typeface="Poppins"/>
                <a:sym typeface="Poppins"/>
                <a:extLst>
                  <a:ext uri="http://customooxmlschemas.google.com/">
                    <go:slidesCustomData xmlns:go="http://customooxmlschemas.google.com/" textRoundtripDataId="10"/>
                  </a:ext>
                </a:extLst>
              </a:rPr>
              <a:t>if-else</a:t>
            </a:r>
            <a:endParaRPr sz="3480">
              <a:latin typeface="Poppins"/>
              <a:ea typeface="Poppins"/>
              <a:cs typeface="Poppins"/>
              <a:sym typeface="Poppins"/>
            </a:endParaRPr>
          </a:p>
        </p:txBody>
      </p:sp>
      <p:sp>
        <p:nvSpPr>
          <p:cNvPr id="313" name="Google Shape;313;p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r>
              <a:rPr lang="en">
                <a:latin typeface="Poppins"/>
                <a:ea typeface="Poppins"/>
                <a:cs typeface="Poppins"/>
                <a:sym typeface="Poppins"/>
              </a:rPr>
              <a:t> </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Schrijf een programma dat je vertelt of je auto mag rijden:</a:t>
            </a:r>
            <a:endParaRPr>
              <a:latin typeface="Poppins"/>
              <a:ea typeface="Poppins"/>
              <a:cs typeface="Poppins"/>
              <a:sym typeface="Poppins"/>
            </a:endParaRPr>
          </a:p>
          <a:p>
            <a:pPr indent="-317500" lvl="1" marL="914400" rtl="0" algn="l">
              <a:lnSpc>
                <a:spcPct val="115000"/>
              </a:lnSpc>
              <a:spcBef>
                <a:spcPts val="1200"/>
              </a:spcBef>
              <a:spcAft>
                <a:spcPts val="0"/>
              </a:spcAft>
              <a:buSzPts val="1400"/>
              <a:buFont typeface="Poppins"/>
              <a:buChar char="○"/>
            </a:pPr>
            <a:r>
              <a:rPr lang="en">
                <a:latin typeface="Poppins"/>
                <a:ea typeface="Poppins"/>
                <a:cs typeface="Poppins"/>
                <a:sym typeface="Poppins"/>
              </a:rPr>
              <a:t>Ben je 18+ en heb je een rijbewijs? Dan mag je rijden.</a:t>
            </a:r>
            <a:endParaRPr>
              <a:latin typeface="Poppins"/>
              <a:ea typeface="Poppins"/>
              <a:cs typeface="Poppins"/>
              <a:sym typeface="Poppins"/>
            </a:endParaRPr>
          </a:p>
          <a:p>
            <a:pPr indent="-317500" lvl="1" marL="914400" rtl="0" algn="l">
              <a:lnSpc>
                <a:spcPct val="115000"/>
              </a:lnSpc>
              <a:spcBef>
                <a:spcPts val="1200"/>
              </a:spcBef>
              <a:spcAft>
                <a:spcPts val="0"/>
              </a:spcAft>
              <a:buSzPts val="1400"/>
              <a:buFont typeface="Poppins"/>
              <a:buChar char="○"/>
            </a:pPr>
            <a:r>
              <a:rPr lang="en">
                <a:latin typeface="Poppins"/>
                <a:ea typeface="Poppins"/>
                <a:cs typeface="Poppins"/>
                <a:sym typeface="Poppins"/>
              </a:rPr>
              <a:t>Ben &lt;18 en heb je een rijbewijs? Dan mag je rijden onder begeleiding.</a:t>
            </a:r>
            <a:endParaRPr>
              <a:latin typeface="Poppins"/>
              <a:ea typeface="Poppins"/>
              <a:cs typeface="Poppins"/>
              <a:sym typeface="Poppins"/>
            </a:endParaRPr>
          </a:p>
          <a:p>
            <a:pPr indent="-317500" lvl="1" marL="914400" rtl="0" algn="l">
              <a:lnSpc>
                <a:spcPct val="115000"/>
              </a:lnSpc>
              <a:spcBef>
                <a:spcPts val="1200"/>
              </a:spcBef>
              <a:spcAft>
                <a:spcPts val="0"/>
              </a:spcAft>
              <a:buSzPts val="1400"/>
              <a:buFont typeface="Poppins"/>
              <a:buChar char="○"/>
            </a:pPr>
            <a:r>
              <a:rPr lang="en">
                <a:latin typeface="Poppins"/>
                <a:ea typeface="Poppins"/>
                <a:cs typeface="Poppins"/>
                <a:sym typeface="Poppins"/>
              </a:rPr>
              <a:t>Heb je geen rijbewijs? Dan mag je nooit rijden.</a:t>
            </a:r>
            <a:endParaRPr>
              <a:latin typeface="Poppins"/>
              <a:ea typeface="Poppins"/>
              <a:cs typeface="Poppins"/>
              <a:sym typeface="Poppins"/>
            </a:endParaRPr>
          </a:p>
          <a:p>
            <a:pPr indent="0" lvl="0" marL="0" rtl="0" algn="l">
              <a:lnSpc>
                <a:spcPct val="115000"/>
              </a:lnSpc>
              <a:spcBef>
                <a:spcPts val="1200"/>
              </a:spcBef>
              <a:spcAft>
                <a:spcPts val="0"/>
              </a:spcAft>
              <a:buNone/>
            </a:pPr>
            <a:br>
              <a:rPr lang="en">
                <a:latin typeface="Poppins"/>
                <a:ea typeface="Poppins"/>
                <a:cs typeface="Poppins"/>
                <a:sym typeface="Poppins"/>
              </a:rPr>
            </a:br>
            <a:r>
              <a:rPr lang="en" sz="1600">
                <a:latin typeface="Poppins"/>
                <a:ea typeface="Poppins"/>
                <a:cs typeface="Poppins"/>
                <a:sym typeface="Poppins"/>
              </a:rPr>
              <a:t>Schrijf hiervoor de juiste if/else-statements. Je mag 1 of meer variabelen gebruiken om bijvoorbeeld leeftijd in bij te houden.</a:t>
            </a:r>
            <a:endParaRPr sz="1600">
              <a:latin typeface="Poppins"/>
              <a:ea typeface="Poppins"/>
              <a:cs typeface="Poppins"/>
              <a:sym typeface="Poppins"/>
            </a:endParaRPr>
          </a:p>
        </p:txBody>
      </p:sp>
      <p:sp>
        <p:nvSpPr>
          <p:cNvPr id="314" name="Google Shape;3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for-loop</a:t>
            </a:r>
            <a:endParaRPr sz="3480">
              <a:latin typeface="Poppins"/>
              <a:ea typeface="Poppins"/>
              <a:cs typeface="Poppins"/>
              <a:sym typeface="Poppins"/>
            </a:endParaRPr>
          </a:p>
        </p:txBody>
      </p:sp>
      <p:sp>
        <p:nvSpPr>
          <p:cNvPr id="320" name="Google Shape;320;p2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Met behulp van loops kunnen we een stuk code meerdere keren laten uitvoeren.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De </a:t>
            </a:r>
            <a:r>
              <a:rPr b="1" lang="en" sz="1600">
                <a:latin typeface="Poppins"/>
                <a:ea typeface="Poppins"/>
                <a:cs typeface="Poppins"/>
                <a:sym typeface="Poppins"/>
              </a:rPr>
              <a:t>for-loop</a:t>
            </a:r>
            <a:r>
              <a:rPr lang="en" sz="1600">
                <a:latin typeface="Poppins"/>
                <a:ea typeface="Poppins"/>
                <a:cs typeface="Poppins"/>
                <a:sym typeface="Poppins"/>
              </a:rPr>
              <a:t> gebruik je als je van tevoren exact weet hoeveel iteraties je wilt gebruiken.</a:t>
            </a:r>
            <a:endParaRPr sz="1600">
              <a:latin typeface="Poppins"/>
              <a:ea typeface="Poppins"/>
              <a:cs typeface="Poppins"/>
              <a:sym typeface="Poppins"/>
            </a:endParaRPr>
          </a:p>
        </p:txBody>
      </p:sp>
      <p:sp>
        <p:nvSpPr>
          <p:cNvPr id="321" name="Google Shape;321;p29"/>
          <p:cNvSpPr txBox="1"/>
          <p:nvPr/>
        </p:nvSpPr>
        <p:spPr>
          <a:xfrm>
            <a:off x="0" y="2834475"/>
            <a:ext cx="4572000" cy="22224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f</a:t>
            </a:r>
            <a:r>
              <a:rPr b="0" i="0" lang="en" sz="1200" u="none" cap="none" strike="noStrike">
                <a:solidFill>
                  <a:srgbClr val="C586C0"/>
                </a:solidFill>
                <a:highlight>
                  <a:srgbClr val="1E1E1E"/>
                </a:highlight>
                <a:latin typeface="Consolas"/>
                <a:ea typeface="Consolas"/>
                <a:cs typeface="Consolas"/>
                <a:sym typeface="Consolas"/>
              </a:rPr>
              <a:t>or </a:t>
            </a:r>
            <a:r>
              <a:rPr b="0" i="0" lang="en" sz="1200" u="none" cap="none" strike="noStrike">
                <a:solidFill>
                  <a:srgbClr val="D4D4D4"/>
                </a:solidFill>
                <a:highlight>
                  <a:srgbClr val="1E1E1E"/>
                </a:highlight>
                <a:latin typeface="Consolas"/>
                <a:ea typeface="Consolas"/>
                <a:cs typeface="Consolas"/>
                <a:sym typeface="Consolas"/>
              </a:rPr>
              <a:t>(initialisatie; conditie; stap)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inhoud van de for-loop</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322" name="Google Shape;322;p29"/>
          <p:cNvSpPr txBox="1"/>
          <p:nvPr/>
        </p:nvSpPr>
        <p:spPr>
          <a:xfrm>
            <a:off x="4572000" y="2834475"/>
            <a:ext cx="4572000" cy="22224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Bereken som van getallen 1 t/m 10</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1</a:t>
            </a:r>
            <a:r>
              <a:rPr b="0" i="0" lang="en" sz="1200" u="none" cap="none" strike="noStrike">
                <a:solidFill>
                  <a:srgbClr val="D4D4D4"/>
                </a:solidFill>
                <a:highlight>
                  <a:srgbClr val="1E1E1E"/>
                </a:highlight>
                <a:latin typeface="Consolas"/>
                <a:ea typeface="Consolas"/>
                <a:cs typeface="Consolas"/>
                <a:sym typeface="Consolas"/>
              </a:rPr>
              <a:t>; i &lt;= </a:t>
            </a:r>
            <a:r>
              <a:rPr b="0" i="0" lang="en" sz="1200" u="none" cap="none" strike="noStrike">
                <a:solidFill>
                  <a:srgbClr val="B5CEA8"/>
                </a:solidFill>
                <a:highlight>
                  <a:srgbClr val="1E1E1E"/>
                </a:highlight>
                <a:latin typeface="Consolas"/>
                <a:ea typeface="Consolas"/>
                <a:cs typeface="Consolas"/>
                <a:sym typeface="Consolas"/>
              </a:rPr>
              <a:t>10</a:t>
            </a:r>
            <a:r>
              <a:rPr b="0" i="0" lang="en" sz="1200" u="none" cap="none" strike="noStrike">
                <a:solidFill>
                  <a:srgbClr val="D4D4D4"/>
                </a:solidFill>
                <a:highlight>
                  <a:srgbClr val="1E1E1E"/>
                </a:highlight>
                <a:latin typeface="Consolas"/>
                <a:ea typeface="Consolas"/>
                <a:cs typeface="Consolas"/>
                <a:sym typeface="Consolas"/>
              </a:rPr>
              <a:t>; i++)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s</a:t>
            </a:r>
            <a:r>
              <a:rPr lang="en" sz="1200">
                <a:solidFill>
                  <a:srgbClr val="D4D4D4"/>
                </a:solidFill>
                <a:highlight>
                  <a:srgbClr val="1E1E1E"/>
                </a:highlight>
                <a:latin typeface="Consolas"/>
                <a:ea typeface="Consolas"/>
                <a:cs typeface="Consolas"/>
                <a:sym typeface="Consolas"/>
              </a:rPr>
              <a:t>u</a:t>
            </a:r>
            <a:r>
              <a:rPr b="0" i="0" lang="en" sz="1200" u="none" cap="none" strike="noStrike">
                <a:solidFill>
                  <a:srgbClr val="D4D4D4"/>
                </a:solidFill>
                <a:highlight>
                  <a:srgbClr val="1E1E1E"/>
                </a:highlight>
                <a:latin typeface="Consolas"/>
                <a:ea typeface="Consolas"/>
                <a:cs typeface="Consolas"/>
                <a:sym typeface="Consolas"/>
              </a:rPr>
              <a:t>m += i;</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(s</a:t>
            </a:r>
            <a:r>
              <a:rPr lang="en" sz="1200">
                <a:solidFill>
                  <a:srgbClr val="D4D4D4"/>
                </a:solidFill>
                <a:highlight>
                  <a:srgbClr val="1E1E1E"/>
                </a:highlight>
                <a:latin typeface="Consolas"/>
                <a:ea typeface="Consolas"/>
                <a:cs typeface="Consolas"/>
                <a:sym typeface="Consolas"/>
              </a:rPr>
              <a:t>u</a:t>
            </a:r>
            <a:r>
              <a:rPr b="0" i="0" lang="en" sz="1200" u="none" cap="none" strike="noStrike">
                <a:solidFill>
                  <a:srgbClr val="D4D4D4"/>
                </a:solidFill>
                <a:highlight>
                  <a:srgbClr val="1E1E1E"/>
                </a:highlight>
                <a:latin typeface="Consolas"/>
                <a:ea typeface="Consolas"/>
                <a:cs typeface="Consolas"/>
                <a:sym typeface="Consolas"/>
              </a:rPr>
              <a:t>m);</a:t>
            </a:r>
            <a:endParaRPr b="0" i="0" sz="1200" u="none" cap="none" strike="noStrike">
              <a:solidFill>
                <a:srgbClr val="000000"/>
              </a:solidFill>
              <a:latin typeface="Arial"/>
              <a:ea typeface="Arial"/>
              <a:cs typeface="Arial"/>
              <a:sym typeface="Arial"/>
            </a:endParaRPr>
          </a:p>
        </p:txBody>
      </p:sp>
      <p:sp>
        <p:nvSpPr>
          <p:cNvPr id="323" name="Google Shape;32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Herhaling met de for-loop</a:t>
            </a:r>
            <a:endParaRPr sz="3480">
              <a:latin typeface="Poppins"/>
              <a:ea typeface="Poppins"/>
              <a:cs typeface="Poppins"/>
              <a:sym typeface="Poppins"/>
            </a:endParaRPr>
          </a:p>
        </p:txBody>
      </p:sp>
      <p:sp>
        <p:nvSpPr>
          <p:cNvPr id="329" name="Google Shape;329;p30"/>
          <p:cNvSpPr txBox="1"/>
          <p:nvPr/>
        </p:nvSpPr>
        <p:spPr>
          <a:xfrm>
            <a:off x="0" y="1398725"/>
            <a:ext cx="4572000" cy="36582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Bereken som van getallen 1 t/m 10</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1</a:t>
            </a:r>
            <a:r>
              <a:rPr b="0" i="0" lang="en" sz="1200" u="none" cap="none" strike="noStrike">
                <a:solidFill>
                  <a:srgbClr val="D4D4D4"/>
                </a:solidFill>
                <a:highlight>
                  <a:srgbClr val="1E1E1E"/>
                </a:highlight>
                <a:latin typeface="Consolas"/>
                <a:ea typeface="Consolas"/>
                <a:cs typeface="Consolas"/>
                <a:sym typeface="Consolas"/>
              </a:rPr>
              <a:t>; i &lt;= </a:t>
            </a:r>
            <a:r>
              <a:rPr b="0" i="0" lang="en" sz="1200" u="none" cap="none" strike="noStrike">
                <a:solidFill>
                  <a:srgbClr val="B5CEA8"/>
                </a:solidFill>
                <a:highlight>
                  <a:srgbClr val="1E1E1E"/>
                </a:highlight>
                <a:latin typeface="Consolas"/>
                <a:ea typeface="Consolas"/>
                <a:cs typeface="Consolas"/>
                <a:sym typeface="Consolas"/>
              </a:rPr>
              <a:t>10</a:t>
            </a:r>
            <a:r>
              <a:rPr b="0" i="0" lang="en" sz="1200" u="none" cap="none" strike="noStrike">
                <a:solidFill>
                  <a:srgbClr val="D4D4D4"/>
                </a:solidFill>
                <a:highlight>
                  <a:srgbClr val="1E1E1E"/>
                </a:highlight>
                <a:latin typeface="Consolas"/>
                <a:ea typeface="Consolas"/>
                <a:cs typeface="Consolas"/>
                <a:sym typeface="Consolas"/>
              </a:rPr>
              <a:t>; i++)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 += i;</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30" name="Google Shape;330;p30"/>
          <p:cNvSpPr txBox="1"/>
          <p:nvPr>
            <p:ph idx="1" type="body"/>
          </p:nvPr>
        </p:nvSpPr>
        <p:spPr>
          <a:xfrm>
            <a:off x="4572000" y="1398625"/>
            <a:ext cx="4572000" cy="36582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55</a:t>
            </a:r>
            <a:endParaRPr sz="1300">
              <a:solidFill>
                <a:schemeClr val="lt1"/>
              </a:solidFill>
              <a:latin typeface="Roboto Mono"/>
              <a:ea typeface="Roboto Mono"/>
              <a:cs typeface="Roboto Mono"/>
              <a:sym typeface="Roboto Mono"/>
            </a:endParaRPr>
          </a:p>
        </p:txBody>
      </p:sp>
      <p:sp>
        <p:nvSpPr>
          <p:cNvPr id="331" name="Google Shape;33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Herhaling met de for-</a:t>
            </a:r>
            <a:r>
              <a:rPr lang="en" sz="3480">
                <a:latin typeface="Poppins"/>
                <a:ea typeface="Poppins"/>
                <a:cs typeface="Poppins"/>
                <a:sym typeface="Poppins"/>
                <a:extLst>
                  <a:ext uri="http://customooxmlschemas.google.com/">
                    <go:slidesCustomData xmlns:go="http://customooxmlschemas.google.com/" textRoundtripDataId="11"/>
                  </a:ext>
                </a:extLst>
              </a:rPr>
              <a:t>loop</a:t>
            </a:r>
            <a:r>
              <a:rPr lang="en" sz="3480">
                <a:latin typeface="Poppins"/>
                <a:ea typeface="Poppins"/>
                <a:cs typeface="Poppins"/>
                <a:sym typeface="Poppins"/>
              </a:rPr>
              <a:t> vanaf 0</a:t>
            </a:r>
            <a:endParaRPr sz="3480">
              <a:latin typeface="Poppins"/>
              <a:ea typeface="Poppins"/>
              <a:cs typeface="Poppins"/>
              <a:sym typeface="Poppins"/>
            </a:endParaRPr>
          </a:p>
        </p:txBody>
      </p:sp>
      <p:sp>
        <p:nvSpPr>
          <p:cNvPr id="337" name="Google Shape;337;p31"/>
          <p:cNvSpPr txBox="1"/>
          <p:nvPr/>
        </p:nvSpPr>
        <p:spPr>
          <a:xfrm>
            <a:off x="395700" y="1301425"/>
            <a:ext cx="4176300" cy="33540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a:t>
            </a:r>
            <a:r>
              <a:rPr lang="en" sz="1200">
                <a:solidFill>
                  <a:srgbClr val="6A9955"/>
                </a:solidFill>
                <a:highlight>
                  <a:srgbClr val="1E1E1E"/>
                </a:highlight>
                <a:latin typeface="Consolas"/>
                <a:ea typeface="Consolas"/>
                <a:cs typeface="Consolas"/>
                <a:sym typeface="Consolas"/>
              </a:rPr>
              <a:t>V</a:t>
            </a:r>
            <a:r>
              <a:rPr b="0" i="0" lang="en" sz="1200" u="none" cap="none" strike="noStrike">
                <a:solidFill>
                  <a:srgbClr val="6A9955"/>
                </a:solidFill>
                <a:highlight>
                  <a:srgbClr val="1E1E1E"/>
                </a:highlight>
                <a:latin typeface="Consolas"/>
                <a:ea typeface="Consolas"/>
                <a:cs typeface="Consolas"/>
                <a:sym typeface="Consolas"/>
              </a:rPr>
              <a:t>ijf keer</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k</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1</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 i &lt; </a:t>
            </a:r>
            <a:r>
              <a:rPr b="0" i="0" lang="en" sz="1200" u="none" cap="none" strike="noStrike">
                <a:solidFill>
                  <a:srgbClr val="B5CEA8"/>
                </a:solidFill>
                <a:highlight>
                  <a:srgbClr val="1E1E1E"/>
                </a:highlight>
                <a:latin typeface="Consolas"/>
                <a:ea typeface="Consolas"/>
                <a:cs typeface="Consolas"/>
                <a:sym typeface="Consolas"/>
              </a:rPr>
              <a:t>5</a:t>
            </a:r>
            <a:r>
              <a:rPr b="0" i="0" lang="en" sz="1200" u="none" cap="none" strike="noStrike">
                <a:solidFill>
                  <a:srgbClr val="D4D4D4"/>
                </a:solidFill>
                <a:highlight>
                  <a:srgbClr val="1E1E1E"/>
                </a:highlight>
                <a:latin typeface="Consolas"/>
                <a:ea typeface="Consolas"/>
                <a:cs typeface="Consolas"/>
                <a:sym typeface="Consolas"/>
              </a:rPr>
              <a:t>; i++)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(i + </a:t>
            </a:r>
            <a:r>
              <a:rPr b="0" i="0" lang="en" sz="1200" u="none" cap="none" strike="noStrike">
                <a:solidFill>
                  <a:srgbClr val="CE9178"/>
                </a:solidFill>
                <a:highlight>
                  <a:srgbClr val="1E1E1E"/>
                </a:highlight>
                <a:latin typeface="Consolas"/>
                <a:ea typeface="Consolas"/>
                <a:cs typeface="Consolas"/>
                <a:sym typeface="Consolas"/>
              </a:rPr>
              <a:t>" "</a:t>
            </a:r>
            <a:r>
              <a:rPr b="0" i="0" lang="en" sz="1200" u="none" cap="none" strike="noStrike">
                <a:solidFill>
                  <a:srgbClr val="D4D4D4"/>
                </a:solidFill>
                <a:highlight>
                  <a:srgbClr val="1E1E1E"/>
                </a:highlight>
                <a:latin typeface="Consolas"/>
                <a:ea typeface="Consolas"/>
                <a:cs typeface="Consolas"/>
                <a:sym typeface="Consolas"/>
              </a:rPr>
              <a:t> + k);</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k = k * </a:t>
            </a:r>
            <a:r>
              <a:rPr b="0" i="0" lang="en" sz="1200" u="none" cap="none" strike="noStrike">
                <a:solidFill>
                  <a:srgbClr val="B5CEA8"/>
                </a:solidFill>
                <a:highlight>
                  <a:srgbClr val="1E1E1E"/>
                </a:highlight>
                <a:latin typeface="Consolas"/>
                <a:ea typeface="Consolas"/>
                <a:cs typeface="Consolas"/>
                <a:sym typeface="Consolas"/>
              </a:rPr>
              <a:t>2</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p:txBody>
      </p:sp>
      <p:sp>
        <p:nvSpPr>
          <p:cNvPr id="338" name="Google Shape;338;p31"/>
          <p:cNvSpPr txBox="1"/>
          <p:nvPr>
            <p:ph idx="1" type="body"/>
          </p:nvPr>
        </p:nvSpPr>
        <p:spPr>
          <a:xfrm>
            <a:off x="4572000" y="1301425"/>
            <a:ext cx="4260300" cy="33540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0 1</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2 4</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4 16</a:t>
            </a:r>
            <a:endParaRPr sz="1300">
              <a:solidFill>
                <a:schemeClr val="lt1"/>
              </a:solidFill>
              <a:latin typeface="Roboto Mono"/>
              <a:ea typeface="Roboto Mono"/>
              <a:cs typeface="Roboto Mono"/>
              <a:sym typeface="Roboto Mono"/>
            </a:endParaRPr>
          </a:p>
        </p:txBody>
      </p:sp>
      <p:sp>
        <p:nvSpPr>
          <p:cNvPr id="339" name="Google Shape;33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for-loop</a:t>
            </a:r>
            <a:endParaRPr sz="3480">
              <a:latin typeface="Poppins"/>
              <a:ea typeface="Poppins"/>
              <a:cs typeface="Poppins"/>
              <a:sym typeface="Poppins"/>
            </a:endParaRPr>
          </a:p>
        </p:txBody>
      </p:sp>
      <p:sp>
        <p:nvSpPr>
          <p:cNvPr id="345" name="Google Shape;345;p32"/>
          <p:cNvSpPr txBox="1"/>
          <p:nvPr>
            <p:ph idx="1" type="body"/>
          </p:nvPr>
        </p:nvSpPr>
        <p:spPr>
          <a:xfrm>
            <a:off x="311700" y="2481750"/>
            <a:ext cx="4260300" cy="2097600"/>
          </a:xfrm>
          <a:prstGeom prst="rect">
            <a:avLst/>
          </a:prstGeom>
          <a:solidFill>
            <a:srgbClr val="1155CC"/>
          </a:solidFill>
          <a:ln cap="flat" cmpd="sng" w="9525">
            <a:solidFill>
              <a:srgbClr val="9E9E9E"/>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1 2 3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2 3 4</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3 4 5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4 5 6</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5 6 7</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6 7 8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7 8 9</a:t>
            </a:r>
            <a:endParaRPr sz="1300">
              <a:solidFill>
                <a:schemeClr val="lt1"/>
              </a:solidFill>
              <a:latin typeface="Roboto Mono"/>
              <a:ea typeface="Roboto Mono"/>
              <a:cs typeface="Roboto Mono"/>
              <a:sym typeface="Roboto Mono"/>
            </a:endParaRPr>
          </a:p>
        </p:txBody>
      </p:sp>
      <p:sp>
        <p:nvSpPr>
          <p:cNvPr id="346" name="Google Shape;346;p32"/>
          <p:cNvSpPr txBox="1"/>
          <p:nvPr>
            <p:ph idx="1" type="body"/>
          </p:nvPr>
        </p:nvSpPr>
        <p:spPr>
          <a:xfrm>
            <a:off x="311700" y="1225225"/>
            <a:ext cx="4260300" cy="742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0000"/>
              <a:buNone/>
            </a:pPr>
            <a:r>
              <a:rPr b="1" lang="en">
                <a:latin typeface="Poppins"/>
                <a:ea typeface="Poppins"/>
                <a:cs typeface="Poppins"/>
                <a:sym typeface="Poppins"/>
              </a:rPr>
              <a:t>Opdracht:</a:t>
            </a:r>
            <a:r>
              <a:rPr lang="en">
                <a:latin typeface="Poppins"/>
                <a:ea typeface="Poppins"/>
                <a:cs typeface="Poppins"/>
                <a:sym typeface="Poppins"/>
              </a:rPr>
              <a:t> print de onderstaande uitvoer met behulp van één for-loop</a:t>
            </a:r>
            <a:endParaRPr>
              <a:latin typeface="Poppins"/>
              <a:ea typeface="Poppins"/>
              <a:cs typeface="Poppins"/>
              <a:sym typeface="Poppins"/>
            </a:endParaRPr>
          </a:p>
        </p:txBody>
      </p:sp>
      <p:sp>
        <p:nvSpPr>
          <p:cNvPr id="347" name="Google Shape;347;p32"/>
          <p:cNvSpPr txBox="1"/>
          <p:nvPr>
            <p:ph idx="1" type="body"/>
          </p:nvPr>
        </p:nvSpPr>
        <p:spPr>
          <a:xfrm>
            <a:off x="4572000" y="1147225"/>
            <a:ext cx="4260300" cy="1719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latin typeface="Poppins"/>
                <a:ea typeface="Poppins"/>
                <a:cs typeface="Poppins"/>
                <a:sym typeface="Poppins"/>
              </a:rPr>
              <a:t>[moeilijk] Opdracht:</a:t>
            </a:r>
            <a:r>
              <a:rPr lang="en">
                <a:latin typeface="Poppins"/>
                <a:ea typeface="Poppins"/>
                <a:cs typeface="Poppins"/>
                <a:sym typeface="Poppins"/>
              </a:rPr>
              <a:t> Creëer het coördinatenstelsel van een schaakbord:</a:t>
            </a:r>
            <a:endParaRPr>
              <a:latin typeface="Poppins"/>
              <a:ea typeface="Poppins"/>
              <a:cs typeface="Poppins"/>
              <a:sym typeface="Poppins"/>
            </a:endParaRPr>
          </a:p>
        </p:txBody>
      </p:sp>
      <p:sp>
        <p:nvSpPr>
          <p:cNvPr id="348" name="Google Shape;348;p32"/>
          <p:cNvSpPr txBox="1"/>
          <p:nvPr>
            <p:ph idx="1" type="body"/>
          </p:nvPr>
        </p:nvSpPr>
        <p:spPr>
          <a:xfrm>
            <a:off x="4572000" y="2481750"/>
            <a:ext cx="3900600" cy="2097600"/>
          </a:xfrm>
          <a:prstGeom prst="rect">
            <a:avLst/>
          </a:prstGeom>
          <a:solidFill>
            <a:srgbClr val="1155CC"/>
          </a:solidFill>
          <a:ln cap="flat" cmpd="sng" w="9525">
            <a:solidFill>
              <a:srgbClr val="9E9E9E"/>
            </a:solidFill>
            <a:prstDash val="solid"/>
            <a:round/>
            <a:headEnd len="sm" w="sm" type="none"/>
            <a:tailEnd len="sm" w="sm" type="none"/>
          </a:ln>
        </p:spPr>
        <p:txBody>
          <a:bodyPr anchorCtr="0" anchor="t" bIns="91425" lIns="91425" spcFirstLastPara="1" rIns="91425" wrap="square" tIns="91425">
            <a:normAutofit fontScale="77500"/>
          </a:bodyPr>
          <a:lstStyle/>
          <a:p>
            <a:pPr indent="0" lvl="0" marL="0" rtl="0" algn="l">
              <a:lnSpc>
                <a:spcPct val="115000"/>
              </a:lnSpc>
              <a:spcBef>
                <a:spcPts val="0"/>
              </a:spcBef>
              <a:spcAft>
                <a:spcPts val="1200"/>
              </a:spcAft>
              <a:buSzPct val="291497"/>
              <a:buNone/>
            </a:pPr>
            <a:r>
              <a:rPr lang="en" sz="1300">
                <a:solidFill>
                  <a:schemeClr val="lt1"/>
                </a:solidFill>
                <a:latin typeface="Roboto Mono"/>
                <a:ea typeface="Roboto Mono"/>
                <a:cs typeface="Roboto Mono"/>
                <a:sym typeface="Roboto Mono"/>
              </a:rPr>
              <a:t>(8, 1)(8, 2)(8, 3)(8, 4)(8, 5)(8, 6)(8, 7)(8,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(7, 1)(7, 2)(7, 3)(7, 4)(7, 5)(7, 6)(7, 7)(7,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(6, 1)(6, 2)(6, 3)(6, 4)(6, 5)(6, 6)(6, 7)(6,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(5, 1)(5, 2)(5, 3)(5, 4)(5, 5)(5, 6)(5, 7)(5,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(4, 1)(4, 2)(4, 3)(4, 4)(4, 5)(4, 6)(4, 7)(4,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1)(3, 2)(3, 3)(3, 4)(3, 5)(3, 6)(3, 7)(3,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 1)(2, 2)(2, 3)(2, 4)(2, 5)(2, 6)(2, 7)(2,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1)(1, 2)(1, 3)(1, 4)(1, 5)(1, 6)(1, 7)(1, 8)</a:t>
            </a:r>
            <a:endParaRPr sz="1300">
              <a:solidFill>
                <a:schemeClr val="lt1"/>
              </a:solidFill>
              <a:latin typeface="Roboto Mono"/>
              <a:ea typeface="Roboto Mono"/>
              <a:cs typeface="Roboto Mono"/>
              <a:sym typeface="Roboto Mono"/>
            </a:endParaRPr>
          </a:p>
        </p:txBody>
      </p:sp>
      <p:sp>
        <p:nvSpPr>
          <p:cNvPr id="349" name="Google Shape;34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Scanner</a:t>
            </a:r>
            <a:endParaRPr sz="3480">
              <a:latin typeface="Poppins"/>
              <a:ea typeface="Poppins"/>
              <a:cs typeface="Poppins"/>
              <a:sym typeface="Poppins"/>
            </a:endParaRPr>
          </a:p>
        </p:txBody>
      </p:sp>
      <p:sp>
        <p:nvSpPr>
          <p:cNvPr id="355" name="Google Shape;355;p33"/>
          <p:cNvSpPr txBox="1"/>
          <p:nvPr>
            <p:ph idx="1" type="body"/>
          </p:nvPr>
        </p:nvSpPr>
        <p:spPr>
          <a:xfrm>
            <a:off x="311700" y="1225225"/>
            <a:ext cx="8520600" cy="15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b="1" lang="en" sz="1600">
                <a:latin typeface="Poppins"/>
                <a:ea typeface="Poppins"/>
                <a:cs typeface="Poppins"/>
                <a:sym typeface="Poppins"/>
              </a:rPr>
              <a:t>S</a:t>
            </a:r>
            <a:r>
              <a:rPr b="1" lang="en" sz="1600">
                <a:latin typeface="Poppins"/>
                <a:ea typeface="Poppins"/>
                <a:cs typeface="Poppins"/>
                <a:sym typeface="Poppins"/>
              </a:rPr>
              <a:t>canner</a:t>
            </a:r>
            <a:r>
              <a:rPr lang="en" sz="1600">
                <a:latin typeface="Poppins"/>
                <a:ea typeface="Poppins"/>
                <a:cs typeface="Poppins"/>
                <a:sym typeface="Poppins"/>
              </a:rPr>
              <a:t> klasse kan lezen</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Bijvoorbeeld uit een bestand</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Of uit de terminal -&gt; input van gebruiker!</a:t>
            </a:r>
            <a:endParaRPr sz="1600">
              <a:latin typeface="Poppins"/>
              <a:ea typeface="Poppins"/>
              <a:cs typeface="Poppins"/>
              <a:sym typeface="Poppins"/>
            </a:endParaRPr>
          </a:p>
          <a:p>
            <a:pPr indent="0" lvl="0" marL="0" rtl="0" algn="l">
              <a:lnSpc>
                <a:spcPct val="115000"/>
              </a:lnSpc>
              <a:spcBef>
                <a:spcPts val="0"/>
              </a:spcBef>
              <a:spcAft>
                <a:spcPts val="0"/>
              </a:spcAft>
              <a:buNone/>
            </a:pPr>
            <a:r>
              <a:t/>
            </a:r>
            <a:endParaRPr sz="1600">
              <a:latin typeface="Poppins"/>
              <a:ea typeface="Poppins"/>
              <a:cs typeface="Poppins"/>
              <a:sym typeface="Poppins"/>
            </a:endParaRPr>
          </a:p>
          <a:p>
            <a:pPr indent="0" lvl="0" marL="0" rtl="0" algn="l">
              <a:lnSpc>
                <a:spcPct val="115000"/>
              </a:lnSpc>
              <a:spcBef>
                <a:spcPts val="0"/>
              </a:spcBef>
              <a:spcAft>
                <a:spcPts val="0"/>
              </a:spcAft>
              <a:buNone/>
            </a:pPr>
            <a:r>
              <a:rPr lang="en" sz="1600">
                <a:latin typeface="Poppins"/>
                <a:ea typeface="Poppins"/>
                <a:cs typeface="Poppins"/>
                <a:sym typeface="Poppins"/>
              </a:rPr>
              <a:t>Eerst importeren:</a:t>
            </a:r>
            <a:endParaRPr sz="1600">
              <a:latin typeface="Poppins"/>
              <a:ea typeface="Poppins"/>
              <a:cs typeface="Poppins"/>
              <a:sym typeface="Poppins"/>
            </a:endParaRPr>
          </a:p>
        </p:txBody>
      </p:sp>
      <p:sp>
        <p:nvSpPr>
          <p:cNvPr id="356" name="Google Shape;356;p33"/>
          <p:cNvSpPr txBox="1"/>
          <p:nvPr/>
        </p:nvSpPr>
        <p:spPr>
          <a:xfrm>
            <a:off x="50" y="2779275"/>
            <a:ext cx="9144000" cy="369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p:txBody>
      </p:sp>
      <p:sp>
        <p:nvSpPr>
          <p:cNvPr id="357" name="Google Shape;357;p33"/>
          <p:cNvSpPr txBox="1"/>
          <p:nvPr/>
        </p:nvSpPr>
        <p:spPr>
          <a:xfrm>
            <a:off x="0" y="3861500"/>
            <a:ext cx="9144000" cy="369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Scanner voor de terminal</a:t>
            </a:r>
            <a:endParaRPr b="0" i="0" sz="1200" u="none" cap="none" strike="noStrike">
              <a:solidFill>
                <a:srgbClr val="6A9955"/>
              </a:solidFill>
              <a:highlight>
                <a:srgbClr val="1E1E1E"/>
              </a:highlight>
              <a:latin typeface="Consolas"/>
              <a:ea typeface="Consolas"/>
              <a:cs typeface="Consolas"/>
              <a:sym typeface="Consolas"/>
            </a:endParaRPr>
          </a:p>
        </p:txBody>
      </p:sp>
      <p:sp>
        <p:nvSpPr>
          <p:cNvPr id="358" name="Google Shape;35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359" name="Google Shape;359;p33"/>
          <p:cNvSpPr txBox="1"/>
          <p:nvPr>
            <p:ph idx="1" type="body"/>
          </p:nvPr>
        </p:nvSpPr>
        <p:spPr>
          <a:xfrm>
            <a:off x="311700" y="3403275"/>
            <a:ext cx="8520600" cy="52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latin typeface="Poppins"/>
                <a:ea typeface="Poppins"/>
                <a:cs typeface="Poppins"/>
                <a:sym typeface="Poppins"/>
              </a:rPr>
              <a:t>Daarna kun je een scanner aanmaken:</a:t>
            </a:r>
            <a:endParaRPr sz="1600">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Invoer integer met nextInt()</a:t>
            </a:r>
            <a:endParaRPr sz="3480">
              <a:latin typeface="Poppins"/>
              <a:ea typeface="Poppins"/>
              <a:cs typeface="Poppins"/>
              <a:sym typeface="Poppins"/>
            </a:endParaRPr>
          </a:p>
        </p:txBody>
      </p:sp>
      <p:sp>
        <p:nvSpPr>
          <p:cNvPr id="365" name="Google Shape;365;p34"/>
          <p:cNvSpPr txBox="1"/>
          <p:nvPr/>
        </p:nvSpPr>
        <p:spPr>
          <a:xfrm>
            <a:off x="0" y="1299625"/>
            <a:ext cx="9021300" cy="32955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sz="1200">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ScannerInput</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"Voer een getal in: "</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nextInt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"U heeft getal "</a:t>
            </a:r>
            <a:r>
              <a:rPr b="0" i="0" lang="en" sz="1200" u="none" cap="none" strike="noStrike">
                <a:solidFill>
                  <a:srgbClr val="D4D4D4"/>
                </a:solidFill>
                <a:highlight>
                  <a:srgbClr val="1E1E1E"/>
                </a:highlight>
                <a:latin typeface="Consolas"/>
                <a:ea typeface="Consolas"/>
                <a:cs typeface="Consolas"/>
                <a:sym typeface="Consolas"/>
              </a:rPr>
              <a:t> + </a:t>
            </a:r>
            <a:r>
              <a:rPr lang="en" sz="1200">
                <a:solidFill>
                  <a:srgbClr val="D4D4D4"/>
                </a:solidFill>
                <a:highlight>
                  <a:srgbClr val="1E1E1E"/>
                </a:highlight>
                <a:latin typeface="Consolas"/>
                <a:ea typeface="Consolas"/>
                <a:cs typeface="Consolas"/>
                <a:sym typeface="Consolas"/>
              </a:rPr>
              <a:t>number</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E9178"/>
                </a:solidFill>
                <a:highlight>
                  <a:srgbClr val="1E1E1E"/>
                </a:highlight>
                <a:latin typeface="Consolas"/>
                <a:ea typeface="Consolas"/>
                <a:cs typeface="Consolas"/>
                <a:sym typeface="Consolas"/>
              </a:rPr>
              <a:t>" ingevoerd."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66" name="Google Shape;36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Stijl van programma’s</a:t>
            </a:r>
            <a:endParaRPr sz="3480">
              <a:latin typeface="Poppins"/>
              <a:ea typeface="Poppins"/>
              <a:cs typeface="Poppins"/>
              <a:sym typeface="Poppins"/>
            </a:endParaRPr>
          </a:p>
        </p:txBody>
      </p:sp>
      <p:sp>
        <p:nvSpPr>
          <p:cNvPr id="372" name="Google Shape;372;p3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Programma’s moeten goed te lezen en onderhouden zijn.</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Richtlijnen:</a:t>
            </a:r>
            <a:endParaRPr sz="1600">
              <a:latin typeface="Poppins"/>
              <a:ea typeface="Poppins"/>
              <a:cs typeface="Poppins"/>
              <a:sym typeface="Poppins"/>
            </a:endParaRPr>
          </a:p>
          <a:p>
            <a:pPr indent="-330200" lvl="0" marL="457200" rtl="0" algn="l">
              <a:lnSpc>
                <a:spcPct val="115000"/>
              </a:lnSpc>
              <a:spcBef>
                <a:spcPts val="1200"/>
              </a:spcBef>
              <a:spcAft>
                <a:spcPts val="0"/>
              </a:spcAft>
              <a:buSzPts val="1600"/>
              <a:buFont typeface="Poppins"/>
              <a:buAutoNum type="arabicPeriod"/>
            </a:pPr>
            <a:r>
              <a:rPr lang="en" sz="1600">
                <a:latin typeface="Poppins"/>
                <a:ea typeface="Poppins"/>
                <a:cs typeface="Poppins"/>
                <a:sym typeface="Poppins"/>
              </a:rPr>
              <a:t>Gebruik duidelijke </a:t>
            </a:r>
            <a:r>
              <a:rPr b="1" lang="en" sz="1600">
                <a:latin typeface="Poppins"/>
                <a:ea typeface="Poppins"/>
                <a:cs typeface="Poppins"/>
                <a:sym typeface="Poppins"/>
              </a:rPr>
              <a:t>namen</a:t>
            </a:r>
            <a:r>
              <a:rPr lang="en" sz="1600">
                <a:latin typeface="Poppins"/>
                <a:ea typeface="Poppins"/>
                <a:cs typeface="Poppins"/>
                <a:sym typeface="Poppins"/>
              </a:rPr>
              <a:t> (voor variabelen en meer)</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Gebruik de juiste </a:t>
            </a:r>
            <a:r>
              <a:rPr b="1" lang="en" sz="1600">
                <a:latin typeface="Poppins"/>
                <a:ea typeface="Poppins"/>
                <a:cs typeface="Poppins"/>
                <a:sym typeface="Poppins"/>
              </a:rPr>
              <a:t>haakjes en whitespace</a:t>
            </a:r>
            <a:endParaRPr b="1"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Schrijf altijd </a:t>
            </a:r>
            <a:r>
              <a:rPr b="1" lang="en" sz="1600">
                <a:latin typeface="Poppins"/>
                <a:ea typeface="Poppins"/>
                <a:cs typeface="Poppins"/>
                <a:sym typeface="Poppins"/>
              </a:rPr>
              <a:t>commentaar</a:t>
            </a:r>
            <a:r>
              <a:rPr lang="en" sz="1600">
                <a:latin typeface="Poppins"/>
                <a:ea typeface="Poppins"/>
                <a:cs typeface="Poppins"/>
                <a:sym typeface="Poppins"/>
              </a:rPr>
              <a:t> bij je programma</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Let op de </a:t>
            </a:r>
            <a:r>
              <a:rPr b="1" lang="en" sz="1600">
                <a:latin typeface="Poppins"/>
                <a:ea typeface="Poppins"/>
                <a:cs typeface="Poppins"/>
                <a:sym typeface="Poppins"/>
              </a:rPr>
              <a:t>indentatie</a:t>
            </a:r>
            <a:endParaRPr sz="1600">
              <a:latin typeface="Poppins"/>
              <a:ea typeface="Poppins"/>
              <a:cs typeface="Poppins"/>
              <a:sym typeface="Poppins"/>
            </a:endParaRPr>
          </a:p>
        </p:txBody>
      </p:sp>
      <p:sp>
        <p:nvSpPr>
          <p:cNvPr id="373" name="Google Shape;3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Effect filter="fade" transition="in">
                                      <p:cBhvr>
                                        <p:cTn dur="1000"/>
                                        <p:tgtEl>
                                          <p:spTgt spid="3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Effect filter="fade" transition="in">
                                      <p:cBhvr>
                                        <p:cTn dur="1000"/>
                                        <p:tgtEl>
                                          <p:spTgt spid="3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Effect filter="fade" transition="in">
                                      <p:cBhvr>
                                        <p:cTn dur="1000"/>
                                        <p:tgtEl>
                                          <p:spTgt spid="3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animEffect filter="fade" transition="in">
                                      <p:cBhvr>
                                        <p:cTn dur="1000"/>
                                        <p:tgtEl>
                                          <p:spTgt spid="3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animEffect filter="fade" transition="in">
                                      <p:cBhvr>
                                        <p:cTn dur="1000"/>
                                        <p:tgtEl>
                                          <p:spTgt spid="3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449580" lvl="0" marL="457200" rtl="0" algn="l">
              <a:lnSpc>
                <a:spcPct val="100000"/>
              </a:lnSpc>
              <a:spcBef>
                <a:spcPts val="0"/>
              </a:spcBef>
              <a:spcAft>
                <a:spcPts val="0"/>
              </a:spcAft>
              <a:buSzPts val="3480"/>
              <a:buFont typeface="Poppins"/>
              <a:buAutoNum type="arabicPeriod"/>
            </a:pPr>
            <a:r>
              <a:rPr lang="en" sz="3480">
                <a:latin typeface="Poppins"/>
                <a:ea typeface="Poppins"/>
                <a:cs typeface="Poppins"/>
                <a:sym typeface="Poppins"/>
              </a:rPr>
              <a:t>Gebruik duidelijke namen</a:t>
            </a:r>
            <a:endParaRPr sz="3480">
              <a:latin typeface="Poppins"/>
              <a:ea typeface="Poppins"/>
              <a:cs typeface="Poppins"/>
              <a:sym typeface="Poppins"/>
            </a:endParaRPr>
          </a:p>
        </p:txBody>
      </p:sp>
      <p:sp>
        <p:nvSpPr>
          <p:cNvPr id="379" name="Google Shape;379;p36"/>
          <p:cNvSpPr txBox="1"/>
          <p:nvPr>
            <p:ph idx="1" type="body"/>
          </p:nvPr>
        </p:nvSpPr>
        <p:spPr>
          <a:xfrm>
            <a:off x="311700" y="1225225"/>
            <a:ext cx="8520600" cy="77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Constanten, types, variabelen, methoden, objecten &amp; het programma zelf krijgen een </a:t>
            </a:r>
            <a:r>
              <a:rPr b="1" lang="en" sz="1600">
                <a:latin typeface="Poppins"/>
                <a:ea typeface="Poppins"/>
                <a:cs typeface="Poppins"/>
                <a:sym typeface="Poppins"/>
              </a:rPr>
              <a:t>naam</a:t>
            </a:r>
            <a:r>
              <a:rPr lang="en" sz="1600">
                <a:latin typeface="Poppins"/>
                <a:ea typeface="Poppins"/>
                <a:cs typeface="Poppins"/>
                <a:sym typeface="Poppins"/>
              </a:rPr>
              <a:t>.</a:t>
            </a:r>
            <a:endParaRPr sz="1600">
              <a:latin typeface="Poppins"/>
              <a:ea typeface="Poppins"/>
              <a:cs typeface="Poppins"/>
              <a:sym typeface="Poppins"/>
            </a:endParaRPr>
          </a:p>
        </p:txBody>
      </p:sp>
      <p:sp>
        <p:nvSpPr>
          <p:cNvPr id="380" name="Google Shape;380;p36"/>
          <p:cNvSpPr txBox="1"/>
          <p:nvPr/>
        </p:nvSpPr>
        <p:spPr>
          <a:xfrm>
            <a:off x="5472450" y="2151150"/>
            <a:ext cx="3360000" cy="620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aantalStudenten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lineaireCoefficient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81" name="Google Shape;381;p36"/>
          <p:cNvSpPr txBox="1"/>
          <p:nvPr/>
        </p:nvSpPr>
        <p:spPr>
          <a:xfrm>
            <a:off x="5472450" y="2791825"/>
            <a:ext cx="3360000" cy="620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final</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MAX_AANTAL_STUDENTEN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82" name="Google Shape;382;p36"/>
          <p:cNvSpPr txBox="1"/>
          <p:nvPr/>
        </p:nvSpPr>
        <p:spPr>
          <a:xfrm>
            <a:off x="5472450" y="3432500"/>
            <a:ext cx="3360000" cy="369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ComplexeBreuk</a:t>
            </a:r>
            <a:endParaRPr b="0" i="0" sz="1200" u="none" cap="none" strike="noStrike">
              <a:solidFill>
                <a:srgbClr val="000000"/>
              </a:solidFill>
              <a:latin typeface="Arial"/>
              <a:ea typeface="Arial"/>
              <a:cs typeface="Arial"/>
              <a:sym typeface="Arial"/>
            </a:endParaRPr>
          </a:p>
        </p:txBody>
      </p:sp>
      <p:sp>
        <p:nvSpPr>
          <p:cNvPr id="383" name="Google Shape;38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384" name="Google Shape;384;p36"/>
          <p:cNvSpPr txBox="1"/>
          <p:nvPr>
            <p:ph idx="1" type="body"/>
          </p:nvPr>
        </p:nvSpPr>
        <p:spPr>
          <a:xfrm>
            <a:off x="311700" y="1228225"/>
            <a:ext cx="8520600" cy="77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Constanten, types, variabelen, methoden, objecten &amp; het programma zelf krijgen een </a:t>
            </a:r>
            <a:r>
              <a:rPr b="1" lang="en" sz="1600">
                <a:latin typeface="Poppins"/>
                <a:ea typeface="Poppins"/>
                <a:cs typeface="Poppins"/>
                <a:sym typeface="Poppins"/>
              </a:rPr>
              <a:t>naam</a:t>
            </a:r>
            <a:r>
              <a:rPr lang="en" sz="1600">
                <a:latin typeface="Poppins"/>
                <a:ea typeface="Poppins"/>
                <a:cs typeface="Poppins"/>
                <a:sym typeface="Poppins"/>
              </a:rPr>
              <a:t>.</a:t>
            </a:r>
            <a:endParaRPr sz="1600">
              <a:latin typeface="Poppins"/>
              <a:ea typeface="Poppins"/>
              <a:cs typeface="Poppins"/>
              <a:sym typeface="Poppins"/>
            </a:endParaRPr>
          </a:p>
        </p:txBody>
      </p:sp>
      <p:sp>
        <p:nvSpPr>
          <p:cNvPr id="385" name="Google Shape;385;p36"/>
          <p:cNvSpPr txBox="1"/>
          <p:nvPr>
            <p:ph idx="1" type="body"/>
          </p:nvPr>
        </p:nvSpPr>
        <p:spPr>
          <a:xfrm>
            <a:off x="311700" y="2083525"/>
            <a:ext cx="4252800" cy="2120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Namen van variabelen in </a:t>
            </a:r>
            <a:r>
              <a:rPr b="1" lang="en" sz="1600">
                <a:latin typeface="Poppins"/>
                <a:ea typeface="Poppins"/>
                <a:cs typeface="Poppins"/>
                <a:sym typeface="Poppins"/>
              </a:rPr>
              <a:t>c</a:t>
            </a:r>
            <a:r>
              <a:rPr lang="en" sz="1600">
                <a:latin typeface="Poppins"/>
                <a:ea typeface="Poppins"/>
                <a:cs typeface="Poppins"/>
                <a:sym typeface="Poppins"/>
              </a:rPr>
              <a:t>amel</a:t>
            </a:r>
            <a:r>
              <a:rPr b="1" lang="en" sz="1600">
                <a:latin typeface="Poppins"/>
                <a:ea typeface="Poppins"/>
                <a:cs typeface="Poppins"/>
                <a:sym typeface="Poppins"/>
              </a:rPr>
              <a:t>C</a:t>
            </a:r>
            <a:r>
              <a:rPr lang="en" sz="1600">
                <a:latin typeface="Poppins"/>
                <a:ea typeface="Poppins"/>
                <a:cs typeface="Poppins"/>
                <a:sym typeface="Poppins"/>
              </a:rPr>
              <a:t>ase</a:t>
            </a:r>
            <a:endParaRPr sz="1600">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sz="1600">
                <a:latin typeface="Poppins"/>
                <a:ea typeface="Poppins"/>
                <a:cs typeface="Poppins"/>
                <a:sym typeface="Poppins"/>
              </a:rPr>
              <a:t>Namen van </a:t>
            </a:r>
            <a:r>
              <a:rPr lang="en" sz="1600">
                <a:latin typeface="Poppins"/>
                <a:ea typeface="Poppins"/>
                <a:cs typeface="Poppins"/>
                <a:sym typeface="Poppins"/>
                <a:extLst>
                  <a:ext uri="http://customooxmlschemas.google.com/">
                    <go:slidesCustomData xmlns:go="http://customooxmlschemas.google.com/" textRoundtripDataId="12"/>
                  </a:ext>
                </a:extLst>
              </a:rPr>
              <a:t>constanten</a:t>
            </a:r>
            <a:r>
              <a:rPr lang="en" sz="1600">
                <a:latin typeface="Poppins"/>
                <a:ea typeface="Poppins"/>
                <a:cs typeface="Poppins"/>
                <a:sym typeface="Poppins"/>
              </a:rPr>
              <a:t> alleen in hoofdletters</a:t>
            </a:r>
            <a:endParaRPr sz="1600">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sz="1600">
                <a:latin typeface="Poppins"/>
                <a:ea typeface="Poppins"/>
                <a:cs typeface="Poppins"/>
                <a:sym typeface="Poppins"/>
              </a:rPr>
              <a:t>Namen van klasses in </a:t>
            </a:r>
            <a:r>
              <a:rPr b="1" lang="en" sz="1600">
                <a:latin typeface="Poppins"/>
                <a:ea typeface="Poppins"/>
                <a:cs typeface="Poppins"/>
                <a:sym typeface="Poppins"/>
              </a:rPr>
              <a:t>P</a:t>
            </a:r>
            <a:r>
              <a:rPr lang="en" sz="1600">
                <a:latin typeface="Poppins"/>
                <a:ea typeface="Poppins"/>
                <a:cs typeface="Poppins"/>
                <a:sym typeface="Poppins"/>
              </a:rPr>
              <a:t>ascal</a:t>
            </a:r>
            <a:r>
              <a:rPr b="1" lang="en" sz="1600">
                <a:latin typeface="Poppins"/>
                <a:ea typeface="Poppins"/>
                <a:cs typeface="Poppins"/>
                <a:sym typeface="Poppins"/>
              </a:rPr>
              <a:t>C</a:t>
            </a:r>
            <a:r>
              <a:rPr lang="en" sz="1600">
                <a:latin typeface="Poppins"/>
                <a:ea typeface="Poppins"/>
                <a:cs typeface="Poppins"/>
                <a:sym typeface="Poppins"/>
              </a:rPr>
              <a:t>ase</a:t>
            </a:r>
            <a:endParaRPr sz="1600">
              <a:latin typeface="Poppins"/>
              <a:ea typeface="Poppins"/>
              <a:cs typeface="Poppins"/>
              <a:sym typeface="Poppins"/>
            </a:endParaRPr>
          </a:p>
        </p:txBody>
      </p:sp>
      <p:cxnSp>
        <p:nvCxnSpPr>
          <p:cNvPr id="386" name="Google Shape;386;p36"/>
          <p:cNvCxnSpPr/>
          <p:nvPr/>
        </p:nvCxnSpPr>
        <p:spPr>
          <a:xfrm flipH="1">
            <a:off x="4407750" y="3609500"/>
            <a:ext cx="1064700" cy="11400"/>
          </a:xfrm>
          <a:prstGeom prst="straightConnector1">
            <a:avLst/>
          </a:prstGeom>
          <a:noFill/>
          <a:ln cap="flat" cmpd="sng" w="9525">
            <a:solidFill>
              <a:srgbClr val="743DFB"/>
            </a:solidFill>
            <a:prstDash val="solid"/>
            <a:round/>
            <a:headEnd len="med" w="med" type="none"/>
            <a:tailEnd len="med" w="med" type="none"/>
          </a:ln>
        </p:spPr>
      </p:cxnSp>
      <p:cxnSp>
        <p:nvCxnSpPr>
          <p:cNvPr id="387" name="Google Shape;387;p36"/>
          <p:cNvCxnSpPr/>
          <p:nvPr/>
        </p:nvCxnSpPr>
        <p:spPr>
          <a:xfrm flipH="1">
            <a:off x="4407750" y="3138175"/>
            <a:ext cx="1064700" cy="11400"/>
          </a:xfrm>
          <a:prstGeom prst="straightConnector1">
            <a:avLst/>
          </a:prstGeom>
          <a:noFill/>
          <a:ln cap="flat" cmpd="sng" w="9525">
            <a:solidFill>
              <a:srgbClr val="743DFB"/>
            </a:solidFill>
            <a:prstDash val="solid"/>
            <a:round/>
            <a:headEnd len="med" w="med" type="none"/>
            <a:tailEnd len="med" w="med" type="none"/>
          </a:ln>
        </p:spPr>
      </p:cxnSp>
      <p:cxnSp>
        <p:nvCxnSpPr>
          <p:cNvPr id="388" name="Google Shape;388;p36"/>
          <p:cNvCxnSpPr/>
          <p:nvPr/>
        </p:nvCxnSpPr>
        <p:spPr>
          <a:xfrm flipH="1">
            <a:off x="4407750" y="2563150"/>
            <a:ext cx="1064700" cy="11400"/>
          </a:xfrm>
          <a:prstGeom prst="straightConnector1">
            <a:avLst/>
          </a:prstGeom>
          <a:noFill/>
          <a:ln cap="flat" cmpd="sng" w="9525">
            <a:solidFill>
              <a:srgbClr val="743DFB"/>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180">
                <a:latin typeface="Poppins"/>
                <a:ea typeface="Poppins"/>
                <a:cs typeface="Poppins"/>
                <a:sym typeface="Poppins"/>
              </a:rPr>
              <a:t>2. Gebruik goede haakjes en whitespace</a:t>
            </a:r>
            <a:endParaRPr sz="3180">
              <a:latin typeface="Poppins"/>
              <a:ea typeface="Poppins"/>
              <a:cs typeface="Poppins"/>
              <a:sym typeface="Poppins"/>
            </a:endParaRPr>
          </a:p>
        </p:txBody>
      </p:sp>
      <p:sp>
        <p:nvSpPr>
          <p:cNvPr id="394" name="Google Shape;394;p37"/>
          <p:cNvSpPr txBox="1"/>
          <p:nvPr>
            <p:ph idx="1" type="body"/>
          </p:nvPr>
        </p:nvSpPr>
        <p:spPr>
          <a:xfrm>
            <a:off x="311700" y="1225225"/>
            <a:ext cx="8520600" cy="5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We gebruiken accolades bij een </a:t>
            </a:r>
            <a:r>
              <a:rPr b="1" lang="en">
                <a:latin typeface="Poppins"/>
                <a:ea typeface="Poppins"/>
                <a:cs typeface="Poppins"/>
                <a:sym typeface="Poppins"/>
              </a:rPr>
              <a:t>methode</a:t>
            </a:r>
            <a:r>
              <a:rPr lang="en">
                <a:latin typeface="Poppins"/>
                <a:ea typeface="Poppins"/>
                <a:cs typeface="Poppins"/>
                <a:sym typeface="Poppins"/>
              </a:rPr>
              <a:t>, </a:t>
            </a:r>
            <a:r>
              <a:rPr b="1" lang="en">
                <a:latin typeface="Poppins"/>
                <a:ea typeface="Poppins"/>
                <a:cs typeface="Poppins"/>
                <a:sym typeface="Poppins"/>
              </a:rPr>
              <a:t>for</a:t>
            </a:r>
            <a:r>
              <a:rPr lang="en">
                <a:latin typeface="Poppins"/>
                <a:ea typeface="Poppins"/>
                <a:cs typeface="Poppins"/>
                <a:sym typeface="Poppins"/>
              </a:rPr>
              <a:t>, </a:t>
            </a:r>
            <a:r>
              <a:rPr b="1" lang="en">
                <a:latin typeface="Poppins"/>
                <a:ea typeface="Poppins"/>
                <a:cs typeface="Poppins"/>
                <a:sym typeface="Poppins"/>
              </a:rPr>
              <a:t>while</a:t>
            </a:r>
            <a:r>
              <a:rPr lang="en">
                <a:latin typeface="Poppins"/>
                <a:ea typeface="Poppins"/>
                <a:cs typeface="Poppins"/>
                <a:sym typeface="Poppins"/>
              </a:rPr>
              <a:t>, of </a:t>
            </a:r>
            <a:r>
              <a:rPr b="1" lang="en">
                <a:latin typeface="Poppins"/>
                <a:ea typeface="Poppins"/>
                <a:cs typeface="Poppins"/>
                <a:sym typeface="Poppins"/>
              </a:rPr>
              <a:t>if</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395" name="Google Shape;395;p37"/>
          <p:cNvSpPr txBox="1"/>
          <p:nvPr/>
        </p:nvSpPr>
        <p:spPr>
          <a:xfrm>
            <a:off x="4615200" y="1787125"/>
            <a:ext cx="4217100" cy="2876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args)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double</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9CDCFE"/>
                </a:solidFill>
                <a:highlight>
                  <a:srgbClr val="1E1E1E"/>
                </a:highlight>
                <a:latin typeface="Consolas"/>
                <a:ea typeface="Consolas"/>
                <a:cs typeface="Consolas"/>
                <a:sym typeface="Consolas"/>
              </a:rPr>
              <a:t>x</a:t>
            </a:r>
            <a:r>
              <a:rPr b="0" i="0" lang="en" sz="1200" u="none" cap="none" strike="noStrike">
                <a:solidFill>
                  <a:srgbClr val="D4D4D4"/>
                </a:solidFill>
                <a:highlight>
                  <a:srgbClr val="1E1E1E"/>
                </a:highlight>
                <a:latin typeface="Consolas"/>
                <a:ea typeface="Consolas"/>
                <a:cs typeface="Consolas"/>
                <a:sym typeface="Consolas"/>
              </a:rPr>
              <a:t> = </a:t>
            </a:r>
            <a:r>
              <a:rPr lang="en" sz="1200">
                <a:solidFill>
                  <a:srgbClr val="9CDCFE"/>
                </a:solidFill>
                <a:highlight>
                  <a:srgbClr val="1E1E1E"/>
                </a:highlight>
                <a:latin typeface="Consolas"/>
                <a:ea typeface="Consolas"/>
                <a:cs typeface="Consolas"/>
                <a:sym typeface="Consolas"/>
              </a:rPr>
              <a:t>0.0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D4D4D4"/>
                </a:solidFill>
                <a:highlight>
                  <a:srgbClr val="1E1E1E"/>
                </a:highlight>
                <a:latin typeface="Consolas"/>
                <a:ea typeface="Consolas"/>
                <a:cs typeface="Consolas"/>
                <a:sym typeface="Consolas"/>
              </a:rPr>
              <a:t>initialisatie; conditie; stap</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(expressie)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396" name="Google Shape;39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397" name="Google Shape;397;p37"/>
          <p:cNvSpPr txBox="1"/>
          <p:nvPr/>
        </p:nvSpPr>
        <p:spPr>
          <a:xfrm>
            <a:off x="633050" y="2284100"/>
            <a:ext cx="41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98" name="Google Shape;398;p37"/>
          <p:cNvSpPr txBox="1"/>
          <p:nvPr/>
        </p:nvSpPr>
        <p:spPr>
          <a:xfrm>
            <a:off x="355025" y="1781500"/>
            <a:ext cx="4217100" cy="287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Poppins"/>
              <a:buChar char="●"/>
            </a:pPr>
            <a:r>
              <a:rPr lang="en" sz="1800">
                <a:solidFill>
                  <a:schemeClr val="dk1"/>
                </a:solidFill>
                <a:latin typeface="Poppins"/>
                <a:ea typeface="Poppins"/>
                <a:cs typeface="Poppins"/>
                <a:sym typeface="Poppins"/>
                <a:extLst>
                  <a:ext uri="http://customooxmlschemas.google.com/">
                    <go:slidesCustomData xmlns:go="http://customooxmlschemas.google.com/" textRoundtripDataId="13"/>
                  </a:ext>
                </a:extLst>
              </a:rPr>
              <a:t>Tussen twee methoden laten we</a:t>
            </a:r>
            <a:r>
              <a:rPr b="1" lang="en" sz="1800">
                <a:solidFill>
                  <a:schemeClr val="dk1"/>
                </a:solidFill>
                <a:latin typeface="Poppins"/>
                <a:ea typeface="Poppins"/>
                <a:cs typeface="Poppins"/>
                <a:sym typeface="Poppins"/>
                <a:extLst>
                  <a:ext uri="http://customooxmlschemas.google.com/">
                    <go:slidesCustomData xmlns:go="http://customooxmlschemas.google.com/" textRoundtripDataId="14"/>
                  </a:ext>
                </a:extLst>
              </a:rPr>
              <a:t> één</a:t>
            </a:r>
            <a:r>
              <a:rPr lang="en" sz="1800">
                <a:solidFill>
                  <a:schemeClr val="dk1"/>
                </a:solidFill>
                <a:latin typeface="Poppins"/>
                <a:ea typeface="Poppins"/>
                <a:cs typeface="Poppins"/>
                <a:sym typeface="Poppins"/>
                <a:extLst>
                  <a:ext uri="http://customooxmlschemas.google.com/">
                    <go:slidesCustomData xmlns:go="http://customooxmlschemas.google.com/" textRoundtripDataId="15"/>
                  </a:ext>
                </a:extLst>
              </a:rPr>
              <a:t> regel leeg. </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Tussen declaratie variabelen en opdrachten laten we</a:t>
            </a:r>
            <a:r>
              <a:rPr b="1" lang="en" sz="1800">
                <a:solidFill>
                  <a:schemeClr val="dk1"/>
                </a:solidFill>
                <a:latin typeface="Poppins"/>
                <a:ea typeface="Poppins"/>
                <a:cs typeface="Poppins"/>
                <a:sym typeface="Poppins"/>
              </a:rPr>
              <a:t> één</a:t>
            </a:r>
            <a:r>
              <a:rPr lang="en" sz="1800">
                <a:solidFill>
                  <a:schemeClr val="dk1"/>
                </a:solidFill>
                <a:latin typeface="Poppins"/>
                <a:ea typeface="Poppins"/>
                <a:cs typeface="Poppins"/>
                <a:sym typeface="Poppins"/>
              </a:rPr>
              <a:t> regel leeg.</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br>
              <a:rPr lang="en" sz="2580">
                <a:latin typeface="Poppins"/>
                <a:ea typeface="Poppins"/>
                <a:cs typeface="Poppins"/>
                <a:sym typeface="Poppins"/>
              </a:rPr>
            </a:br>
            <a:r>
              <a:rPr lang="en" sz="2580">
                <a:latin typeface="Poppins"/>
                <a:ea typeface="Poppins"/>
                <a:cs typeface="Poppins"/>
                <a:sym typeface="Poppins"/>
              </a:rPr>
              <a:t>Java source files (.java) en Java class files (.class)</a:t>
            </a:r>
            <a:endParaRPr sz="2580">
              <a:latin typeface="Poppins"/>
              <a:ea typeface="Poppins"/>
              <a:cs typeface="Poppins"/>
              <a:sym typeface="Poppins"/>
            </a:endParaRPr>
          </a:p>
        </p:txBody>
      </p:sp>
      <p:pic>
        <p:nvPicPr>
          <p:cNvPr id="84" name="Google Shape;84;p4"/>
          <p:cNvPicPr preferRelativeResize="0"/>
          <p:nvPr/>
        </p:nvPicPr>
        <p:blipFill rotWithShape="1">
          <a:blip r:embed="rId4">
            <a:alphaModFix/>
          </a:blip>
          <a:srcRect b="0" l="0" r="0" t="0"/>
          <a:stretch/>
        </p:blipFill>
        <p:spPr>
          <a:xfrm>
            <a:off x="508000" y="1147225"/>
            <a:ext cx="7948152" cy="3691475"/>
          </a:xfrm>
          <a:prstGeom prst="rect">
            <a:avLst/>
          </a:prstGeom>
          <a:noFill/>
          <a:ln>
            <a:noFill/>
          </a:ln>
        </p:spPr>
      </p:pic>
      <p:sp>
        <p:nvSpPr>
          <p:cNvPr id="85" name="Google Shape;8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86" name="Google Shape;86;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450">
                <a:latin typeface="Poppins"/>
                <a:ea typeface="Poppins"/>
                <a:cs typeface="Poppins"/>
                <a:sym typeface="Poppins"/>
              </a:rPr>
              <a:t>3. Commentaar bij je code</a:t>
            </a:r>
            <a:endParaRPr sz="3450">
              <a:latin typeface="Poppins"/>
              <a:ea typeface="Poppins"/>
              <a:cs typeface="Poppins"/>
              <a:sym typeface="Poppins"/>
            </a:endParaRPr>
          </a:p>
        </p:txBody>
      </p:sp>
      <p:sp>
        <p:nvSpPr>
          <p:cNvPr id="404" name="Google Shape;404;p38"/>
          <p:cNvSpPr txBox="1"/>
          <p:nvPr>
            <p:ph idx="1" type="body"/>
          </p:nvPr>
        </p:nvSpPr>
        <p:spPr>
          <a:xfrm>
            <a:off x="311700" y="1225225"/>
            <a:ext cx="42603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In sommige gevallen is commentaar overbodig.</a:t>
            </a:r>
            <a:endParaRPr>
              <a:latin typeface="Poppins"/>
              <a:ea typeface="Poppins"/>
              <a:cs typeface="Poppins"/>
              <a:sym typeface="Poppins"/>
            </a:endParaRPr>
          </a:p>
        </p:txBody>
      </p:sp>
      <p:sp>
        <p:nvSpPr>
          <p:cNvPr id="405" name="Google Shape;405;p38"/>
          <p:cNvSpPr txBox="1"/>
          <p:nvPr/>
        </p:nvSpPr>
        <p:spPr>
          <a:xfrm>
            <a:off x="0" y="2216125"/>
            <a:ext cx="4572000" cy="24471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 </a:t>
            </a:r>
            <a:r>
              <a:rPr b="0" i="0" lang="en" sz="1200" u="none" cap="none" strike="noStrike">
                <a:solidFill>
                  <a:srgbClr val="6A9955"/>
                </a:solidFill>
                <a:highlight>
                  <a:srgbClr val="1E1E1E"/>
                </a:highlight>
                <a:latin typeface="Consolas"/>
                <a:ea typeface="Consolas"/>
                <a:cs typeface="Consolas"/>
                <a:sym typeface="Consolas"/>
              </a:rPr>
              <a:t>Som krijgt de </a:t>
            </a:r>
            <a:r>
              <a:rPr b="0" i="0" lang="en" sz="1200" u="none" cap="none" strike="noStrike">
                <a:solidFill>
                  <a:srgbClr val="6A9955"/>
                </a:solidFill>
                <a:highlight>
                  <a:srgbClr val="1E1E1E"/>
                </a:highlight>
                <a:latin typeface="Consolas"/>
                <a:ea typeface="Consolas"/>
                <a:cs typeface="Consolas"/>
                <a:sym typeface="Consolas"/>
                <a:extLst>
                  <a:ext uri="http://customooxmlschemas.google.com/">
                    <go:slidesCustomData xmlns:go="http://customooxmlschemas.google.com/" textRoundtripDataId="16"/>
                  </a:ext>
                </a:extLst>
              </a:rPr>
              <a:t>waarde</a:t>
            </a:r>
            <a:r>
              <a:rPr b="0" i="0" lang="en" sz="1200" u="none" cap="none" strike="noStrike">
                <a:solidFill>
                  <a:srgbClr val="6A9955"/>
                </a:solidFill>
                <a:highlight>
                  <a:srgbClr val="1E1E1E"/>
                </a:highlight>
                <a:latin typeface="Consolas"/>
                <a:ea typeface="Consolas"/>
                <a:cs typeface="Consolas"/>
                <a:sym typeface="Consolas"/>
              </a:rPr>
              <a:t> van de som van de getallen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D4D4D4"/>
                </a:solidFill>
                <a:highlight>
                  <a:srgbClr val="1E1E1E"/>
                </a:highlight>
                <a:latin typeface="Consolas"/>
                <a:ea typeface="Consolas"/>
                <a:cs typeface="Consolas"/>
                <a:sym typeface="Consolas"/>
              </a:rPr>
              <a:t>int sum</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 i &lt;</a:t>
            </a:r>
            <a:r>
              <a:rPr lang="en" sz="1200">
                <a:solidFill>
                  <a:srgbClr val="D4D4D4"/>
                </a:solidFill>
                <a:highlight>
                  <a:srgbClr val="1E1E1E"/>
                </a:highlight>
                <a:latin typeface="Consolas"/>
                <a:ea typeface="Consolas"/>
                <a:cs typeface="Consolas"/>
                <a:sym typeface="Consolas"/>
              </a:rPr>
              <a:t> number</a:t>
            </a:r>
            <a:r>
              <a:rPr b="0" i="0" lang="en" sz="1200" u="none" cap="none" strike="noStrike">
                <a:solidFill>
                  <a:srgbClr val="D4D4D4"/>
                </a:solidFill>
                <a:highlight>
                  <a:srgbClr val="1E1E1E"/>
                </a:highlight>
                <a:latin typeface="Consolas"/>
                <a:ea typeface="Consolas"/>
                <a:cs typeface="Consolas"/>
                <a:sym typeface="Consolas"/>
              </a:rPr>
              <a:t>; i++)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4D4D4"/>
                </a:solidFill>
                <a:highlight>
                  <a:srgbClr val="1E1E1E"/>
                </a:highlight>
                <a:latin typeface="Consolas"/>
                <a:ea typeface="Consolas"/>
                <a:cs typeface="Consolas"/>
                <a:sym typeface="Consolas"/>
              </a:rPr>
              <a:t>  s</a:t>
            </a:r>
            <a:r>
              <a:rPr lang="en" sz="1200">
                <a:solidFill>
                  <a:srgbClr val="D4D4D4"/>
                </a:solidFill>
                <a:highlight>
                  <a:srgbClr val="1E1E1E"/>
                </a:highlight>
                <a:latin typeface="Consolas"/>
                <a:ea typeface="Consolas"/>
                <a:cs typeface="Consolas"/>
                <a:sym typeface="Consolas"/>
              </a:rPr>
              <a:t>u</a:t>
            </a:r>
            <a:r>
              <a:rPr b="0" i="0" lang="en" sz="1200" u="none" cap="none" strike="noStrike">
                <a:solidFill>
                  <a:srgbClr val="D4D4D4"/>
                </a:solidFill>
                <a:highlight>
                  <a:srgbClr val="1E1E1E"/>
                </a:highlight>
                <a:latin typeface="Consolas"/>
                <a:ea typeface="Consolas"/>
                <a:cs typeface="Consolas"/>
                <a:sym typeface="Consolas"/>
              </a:rPr>
              <a:t>m</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D4D4D4"/>
                </a:solidFill>
                <a:highlight>
                  <a:srgbClr val="1E1E1E"/>
                </a:highlight>
                <a:latin typeface="Consolas"/>
                <a:ea typeface="Consolas"/>
                <a:cs typeface="Consolas"/>
                <a:sym typeface="Consolas"/>
                <a:extLst>
                  <a:ext uri="http://customooxmlschemas.google.com/">
                    <go:slidesCustomData xmlns:go="http://customooxmlschemas.google.com/" textRoundtripDataId="17"/>
                  </a:ext>
                </a:extLst>
              </a:rPr>
              <a:t>i</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sz="1200">
              <a:solidFill>
                <a:srgbClr val="D4D4D4"/>
              </a:solidFill>
              <a:highlight>
                <a:srgbClr val="1E1E1E"/>
              </a:highlight>
              <a:latin typeface="Consolas"/>
              <a:ea typeface="Consolas"/>
              <a:cs typeface="Consolas"/>
              <a:sym typeface="Consolas"/>
            </a:endParaRPr>
          </a:p>
        </p:txBody>
      </p:sp>
      <p:sp>
        <p:nvSpPr>
          <p:cNvPr id="406" name="Google Shape;406;p38"/>
          <p:cNvSpPr txBox="1"/>
          <p:nvPr/>
        </p:nvSpPr>
        <p:spPr>
          <a:xfrm>
            <a:off x="4572000" y="2216125"/>
            <a:ext cx="4449000" cy="24471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Vraag de gebruiker een geheel getal tussen mi</a:t>
            </a:r>
            <a:r>
              <a:rPr lang="en" sz="1200">
                <a:solidFill>
                  <a:srgbClr val="6A9955"/>
                </a:solidFill>
                <a:highlight>
                  <a:srgbClr val="1E1E1E"/>
                </a:highlight>
                <a:latin typeface="Consolas"/>
                <a:ea typeface="Consolas"/>
                <a:cs typeface="Consolas"/>
                <a:sym typeface="Consolas"/>
              </a:rPr>
              <a:t>n</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en max</a:t>
            </a:r>
            <a:r>
              <a:rPr lang="en" sz="1200">
                <a:solidFill>
                  <a:srgbClr val="6A9955"/>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met gebruik van de Scanner class</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4EC9B0"/>
                </a:solidFill>
                <a:highlight>
                  <a:srgbClr val="1E1E1E"/>
                </a:highlight>
                <a:latin typeface="Consolas"/>
                <a:ea typeface="Consolas"/>
                <a:cs typeface="Consolas"/>
                <a:sym typeface="Consolas"/>
                <a:extLst>
                  <a:ext uri="http://customooxmlschemas.google.com/">
                    <go:slidesCustomData xmlns:go="http://customooxmlschemas.google.com/" textRoundtripDataId="18"/>
                  </a:ext>
                </a:extLst>
              </a:rPr>
              <a:t>int</a:t>
            </a:r>
            <a:r>
              <a:rPr b="0" i="0" lang="en" sz="1200" u="none" cap="none" strike="noStrike">
                <a:solidFill>
                  <a:srgbClr val="D4D4D4"/>
                </a:solidFill>
                <a:highlight>
                  <a:srgbClr val="1E1E1E"/>
                </a:highlight>
                <a:latin typeface="Consolas"/>
                <a:ea typeface="Consolas"/>
                <a:cs typeface="Consolas"/>
                <a:sym typeface="Consolas"/>
                <a:extLst>
                  <a:ext uri="http://customooxmlschemas.google.com/">
                    <go:slidesCustomData xmlns:go="http://customooxmlschemas.google.com/" textRoundtripDataId="19"/>
                  </a:ext>
                </a:extLst>
              </a:rPr>
              <a:t> </a:t>
            </a:r>
            <a:r>
              <a:rPr lang="en" sz="1200">
                <a:solidFill>
                  <a:srgbClr val="DCDCAA"/>
                </a:solidFill>
                <a:highlight>
                  <a:srgbClr val="1E1E1E"/>
                </a:highlight>
                <a:latin typeface="Consolas"/>
                <a:ea typeface="Consolas"/>
                <a:cs typeface="Consolas"/>
                <a:sym typeface="Consolas"/>
                <a:extLst>
                  <a:ext uri="http://customooxmlschemas.google.com/">
                    <go:slidesCustomData xmlns:go="http://customooxmlschemas.google.com/" textRoundtripDataId="20"/>
                  </a:ext>
                </a:extLst>
              </a:rPr>
              <a:t>inputNumber</a:t>
            </a:r>
            <a:r>
              <a:rPr b="0" i="0" lang="en" sz="1200" u="none" cap="none" strike="noStrike">
                <a:solidFill>
                  <a:srgbClr val="D4D4D4"/>
                </a:solidFill>
                <a:highlight>
                  <a:srgbClr val="1E1E1E"/>
                </a:highlight>
                <a:latin typeface="Consolas"/>
                <a:ea typeface="Consolas"/>
                <a:cs typeface="Consolas"/>
                <a:sym typeface="Consolas"/>
                <a:extLst>
                  <a:ext uri="http://customooxmlschemas.google.com/">
                    <go:slidesCustomData xmlns:go="http://customooxmlschemas.google.com/" textRoundtripDataId="21"/>
                  </a:ext>
                </a:extLst>
              </a:rPr>
              <a:t>(</a:t>
            </a:r>
            <a:r>
              <a:rPr b="0" i="0" lang="en" sz="1200" u="none" cap="none" strike="noStrike">
                <a:solidFill>
                  <a:srgbClr val="4EC9B0"/>
                </a:solidFill>
                <a:highlight>
                  <a:srgbClr val="1E1E1E"/>
                </a:highlight>
                <a:latin typeface="Consolas"/>
                <a:ea typeface="Consolas"/>
                <a:cs typeface="Consolas"/>
                <a:sym typeface="Consolas"/>
                <a:extLst>
                  <a:ext uri="http://customooxmlschemas.google.com/">
                    <go:slidesCustomData xmlns:go="http://customooxmlschemas.google.com/" textRoundtripDataId="22"/>
                  </a:ext>
                </a:extLst>
              </a:rPr>
              <a:t>int</a:t>
            </a:r>
            <a:r>
              <a:rPr b="0" i="0" lang="en" sz="1200" u="none" cap="none" strike="noStrike">
                <a:solidFill>
                  <a:srgbClr val="D4D4D4"/>
                </a:solidFill>
                <a:highlight>
                  <a:srgbClr val="1E1E1E"/>
                </a:highlight>
                <a:latin typeface="Consolas"/>
                <a:ea typeface="Consolas"/>
                <a:cs typeface="Consolas"/>
                <a:sym typeface="Consolas"/>
                <a:extLst>
                  <a:ext uri="http://customooxmlschemas.google.com/">
                    <go:slidesCustomData xmlns:go="http://customooxmlschemas.google.com/" textRoundtripDataId="23"/>
                  </a:ext>
                </a:extLst>
              </a:rPr>
              <a:t> min, </a:t>
            </a:r>
            <a:r>
              <a:rPr b="0" i="0" lang="en" sz="1200" u="none" cap="none" strike="noStrike">
                <a:solidFill>
                  <a:srgbClr val="4EC9B0"/>
                </a:solidFill>
                <a:highlight>
                  <a:srgbClr val="1E1E1E"/>
                </a:highlight>
                <a:latin typeface="Consolas"/>
                <a:ea typeface="Consolas"/>
                <a:cs typeface="Consolas"/>
                <a:sym typeface="Consolas"/>
                <a:extLst>
                  <a:ext uri="http://customooxmlschemas.google.com/">
                    <go:slidesCustomData xmlns:go="http://customooxmlschemas.google.com/" textRoundtripDataId="24"/>
                  </a:ext>
                </a:extLst>
              </a:rPr>
              <a:t>int</a:t>
            </a:r>
            <a:r>
              <a:rPr b="0" i="0" lang="en" sz="1200" u="none" cap="none" strike="noStrike">
                <a:solidFill>
                  <a:srgbClr val="D4D4D4"/>
                </a:solidFill>
                <a:highlight>
                  <a:srgbClr val="1E1E1E"/>
                </a:highlight>
                <a:latin typeface="Consolas"/>
                <a:ea typeface="Consolas"/>
                <a:cs typeface="Consolas"/>
                <a:sym typeface="Consolas"/>
                <a:extLst>
                  <a:ext uri="http://customooxmlschemas.google.com/">
                    <go:slidesCustomData xmlns:go="http://customooxmlschemas.google.com/" textRoundtripDataId="25"/>
                  </a:ext>
                </a:extLst>
              </a:rPr>
              <a:t> max){</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07" name="Google Shape;40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
        <p:nvSpPr>
          <p:cNvPr id="408" name="Google Shape;408;p38"/>
          <p:cNvSpPr txBox="1"/>
          <p:nvPr/>
        </p:nvSpPr>
        <p:spPr>
          <a:xfrm>
            <a:off x="4572000" y="1225225"/>
            <a:ext cx="4572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solidFill>
                  <a:schemeClr val="dk1"/>
                </a:solidFill>
                <a:latin typeface="Poppins"/>
                <a:ea typeface="Poppins"/>
                <a:cs typeface="Poppins"/>
                <a:sym typeface="Poppins"/>
              </a:rPr>
              <a:t>Ter zake doende</a:t>
            </a:r>
            <a:r>
              <a:rPr lang="en" sz="1800">
                <a:solidFill>
                  <a:schemeClr val="dk1"/>
                </a:solidFill>
                <a:latin typeface="Poppins"/>
                <a:ea typeface="Poppins"/>
                <a:cs typeface="Poppins"/>
                <a:sym typeface="Poppins"/>
              </a:rPr>
              <a:t> commentaar op de juiste plekken:</a:t>
            </a:r>
            <a:endParaRPr sz="1800">
              <a:solidFill>
                <a:schemeClr val="dk1"/>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nvSpPr>
        <p:spPr>
          <a:xfrm>
            <a:off x="0" y="1307575"/>
            <a:ext cx="9080700" cy="37494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Naam  : K. Klaassen</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Datum : </a:t>
            </a:r>
            <a:r>
              <a:rPr lang="en" sz="1200">
                <a:solidFill>
                  <a:srgbClr val="6A9955"/>
                </a:solidFill>
                <a:highlight>
                  <a:srgbClr val="1E1E1E"/>
                </a:highlight>
                <a:latin typeface="Consolas"/>
                <a:ea typeface="Consolas"/>
                <a:cs typeface="Consolas"/>
                <a:sym typeface="Consolas"/>
              </a:rPr>
              <a:t>DD</a:t>
            </a:r>
            <a:r>
              <a:rPr b="0" i="0" lang="en" sz="1200" u="none" cap="none" strike="noStrike">
                <a:solidFill>
                  <a:srgbClr val="6A9955"/>
                </a:solidFill>
                <a:highlight>
                  <a:srgbClr val="1E1E1E"/>
                </a:highlight>
                <a:latin typeface="Consolas"/>
                <a:ea typeface="Consolas"/>
                <a:cs typeface="Consolas"/>
                <a:sym typeface="Consolas"/>
              </a:rPr>
              <a:t>-</a:t>
            </a:r>
            <a:r>
              <a:rPr lang="en" sz="1200">
                <a:solidFill>
                  <a:srgbClr val="6A9955"/>
                </a:solidFill>
                <a:highlight>
                  <a:srgbClr val="1E1E1E"/>
                </a:highlight>
                <a:latin typeface="Consolas"/>
                <a:ea typeface="Consolas"/>
                <a:cs typeface="Consolas"/>
                <a:sym typeface="Consolas"/>
              </a:rPr>
              <a:t>MM-YYYY</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Voorbeeld.java:</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Dit programma berekent de wortels van de </a:t>
            </a:r>
            <a:r>
              <a:rPr b="0" i="0" lang="en" sz="1200" u="none" cap="none" strike="noStrike">
                <a:solidFill>
                  <a:srgbClr val="6A9955"/>
                </a:solidFill>
                <a:highlight>
                  <a:srgbClr val="1E1E1E"/>
                </a:highlight>
                <a:latin typeface="Consolas"/>
                <a:ea typeface="Consolas"/>
                <a:cs typeface="Consolas"/>
                <a:sym typeface="Consolas"/>
                <a:extLst>
                  <a:ext uri="http://customooxmlschemas.google.com/">
                    <go:slidesCustomData xmlns:go="http://customooxmlschemas.google.com/" textRoundtripDataId="26"/>
                  </a:ext>
                </a:extLst>
              </a:rPr>
              <a:t>vergelijking</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ax^2 + bx + c = 0</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Deze oplossing wordt berekend met de a-b-c formule</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Example</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14" name="Google Shape;41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
        <p:nvSpPr>
          <p:cNvPr id="415" name="Google Shape;415;p4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 Commentaar bij je code: docblocks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type="title"/>
          </p:nvPr>
        </p:nvSpPr>
        <p:spPr>
          <a:xfrm>
            <a:off x="311700" y="315925"/>
            <a:ext cx="46302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450">
                <a:latin typeface="Poppins"/>
                <a:ea typeface="Poppins"/>
                <a:cs typeface="Poppins"/>
                <a:sym typeface="Poppins"/>
              </a:rPr>
              <a:t>4. Let op indentatie</a:t>
            </a:r>
            <a:endParaRPr sz="3450">
              <a:latin typeface="Poppins"/>
              <a:ea typeface="Poppins"/>
              <a:cs typeface="Poppins"/>
              <a:sym typeface="Poppins"/>
            </a:endParaRPr>
          </a:p>
        </p:txBody>
      </p:sp>
      <p:sp>
        <p:nvSpPr>
          <p:cNvPr id="421" name="Google Shape;421;p39"/>
          <p:cNvSpPr txBox="1"/>
          <p:nvPr/>
        </p:nvSpPr>
        <p:spPr>
          <a:xfrm>
            <a:off x="393475" y="1079375"/>
            <a:ext cx="4548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Code zonder indentatie is slecht leesbaar!</a:t>
            </a:r>
            <a:endParaRPr sz="1600">
              <a:latin typeface="Poppins"/>
              <a:ea typeface="Poppins"/>
              <a:cs typeface="Poppins"/>
              <a:sym typeface="Poppins"/>
            </a:endParaRPr>
          </a:p>
        </p:txBody>
      </p:sp>
      <p:pic>
        <p:nvPicPr>
          <p:cNvPr id="422" name="Google Shape;422;p39"/>
          <p:cNvPicPr preferRelativeResize="0"/>
          <p:nvPr/>
        </p:nvPicPr>
        <p:blipFill>
          <a:blip r:embed="rId4">
            <a:alphaModFix/>
          </a:blip>
          <a:stretch>
            <a:fillRect/>
          </a:stretch>
        </p:blipFill>
        <p:spPr>
          <a:xfrm>
            <a:off x="4941900" y="0"/>
            <a:ext cx="4202100" cy="5056825"/>
          </a:xfrm>
          <a:prstGeom prst="rect">
            <a:avLst/>
          </a:prstGeom>
          <a:noFill/>
          <a:ln cap="flat" cmpd="sng" w="9525">
            <a:solidFill>
              <a:srgbClr val="9E9E9E"/>
            </a:solidFill>
            <a:prstDash val="solid"/>
            <a:round/>
            <a:headEnd len="sm" w="sm" type="none"/>
            <a:tailEnd len="sm" w="sm" type="none"/>
          </a:ln>
        </p:spPr>
      </p:pic>
      <p:sp>
        <p:nvSpPr>
          <p:cNvPr id="423" name="Google Shape;42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05ae8f1699_0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50">
                <a:latin typeface="Poppins"/>
                <a:ea typeface="Poppins"/>
                <a:cs typeface="Poppins"/>
                <a:sym typeface="Poppins"/>
              </a:rPr>
              <a:t>4. Let op indentatie</a:t>
            </a:r>
            <a:endParaRPr sz="3250">
              <a:latin typeface="Poppins"/>
              <a:ea typeface="Poppins"/>
              <a:cs typeface="Poppins"/>
              <a:sym typeface="Poppins"/>
            </a:endParaRPr>
          </a:p>
        </p:txBody>
      </p:sp>
      <p:sp>
        <p:nvSpPr>
          <p:cNvPr id="429" name="Google Shape;429;g205ae8f1699_0_0"/>
          <p:cNvSpPr txBox="1"/>
          <p:nvPr/>
        </p:nvSpPr>
        <p:spPr>
          <a:xfrm>
            <a:off x="311700" y="1057100"/>
            <a:ext cx="277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En hoe is dit?</a:t>
            </a:r>
            <a:endParaRPr sz="1600">
              <a:latin typeface="Poppins"/>
              <a:ea typeface="Poppins"/>
              <a:cs typeface="Poppins"/>
              <a:sym typeface="Poppins"/>
            </a:endParaRPr>
          </a:p>
        </p:txBody>
      </p:sp>
      <p:pic>
        <p:nvPicPr>
          <p:cNvPr id="430" name="Google Shape;430;g205ae8f1699_0_0"/>
          <p:cNvPicPr preferRelativeResize="0"/>
          <p:nvPr/>
        </p:nvPicPr>
        <p:blipFill>
          <a:blip r:embed="rId4">
            <a:alphaModFix/>
          </a:blip>
          <a:stretch>
            <a:fillRect/>
          </a:stretch>
        </p:blipFill>
        <p:spPr>
          <a:xfrm>
            <a:off x="4572000" y="0"/>
            <a:ext cx="4572000" cy="5056825"/>
          </a:xfrm>
          <a:prstGeom prst="rect">
            <a:avLst/>
          </a:prstGeom>
          <a:noFill/>
          <a:ln>
            <a:noFill/>
          </a:ln>
        </p:spPr>
      </p:pic>
      <p:sp>
        <p:nvSpPr>
          <p:cNvPr id="431" name="Google Shape;431;g205ae8f1699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extLst>
                  <a:ext uri="http://customooxmlschemas.google.com/">
                    <go:slidesCustomData xmlns:go="http://customooxmlschemas.google.com/" textRoundtripDataId="27"/>
                  </a:ext>
                </a:extLst>
              </a:rPr>
              <a:t>Fout bij het compileren (1)</a:t>
            </a:r>
            <a:endParaRPr sz="3480">
              <a:latin typeface="Poppins"/>
              <a:ea typeface="Poppins"/>
              <a:cs typeface="Poppins"/>
              <a:sym typeface="Poppins"/>
            </a:endParaRPr>
          </a:p>
        </p:txBody>
      </p:sp>
      <p:sp>
        <p:nvSpPr>
          <p:cNvPr id="437" name="Google Shape;437;p41"/>
          <p:cNvSpPr txBox="1"/>
          <p:nvPr>
            <p:ph idx="1" type="body"/>
          </p:nvPr>
        </p:nvSpPr>
        <p:spPr>
          <a:xfrm>
            <a:off x="4572000" y="1225225"/>
            <a:ext cx="4572000" cy="38316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273"/>
              <a:buNone/>
            </a:pPr>
            <a:r>
              <a:rPr lang="en" sz="1300">
                <a:solidFill>
                  <a:schemeClr val="lt1"/>
                </a:solidFill>
                <a:latin typeface="Roboto Mono"/>
                <a:ea typeface="Roboto Mono"/>
                <a:cs typeface="Roboto Mono"/>
                <a:sym typeface="Roboto Mono"/>
              </a:rPr>
              <a:t>$javac Error.java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Error1.java:8: error:illegal start of type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ˆ</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Error1.java:8: error:reached end of file while parsing</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ˆ</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Error1.java:9: error: reached end of file while parsing</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errors</a:t>
            </a:r>
            <a:endParaRPr sz="1300">
              <a:solidFill>
                <a:schemeClr val="lt1"/>
              </a:solidFill>
              <a:latin typeface="Roboto Mono"/>
              <a:ea typeface="Roboto Mono"/>
              <a:cs typeface="Roboto Mono"/>
              <a:sym typeface="Roboto Mono"/>
            </a:endParaRPr>
          </a:p>
        </p:txBody>
      </p:sp>
      <p:sp>
        <p:nvSpPr>
          <p:cNvPr id="438" name="Google Shape;438;p41"/>
          <p:cNvSpPr txBox="1"/>
          <p:nvPr/>
        </p:nvSpPr>
        <p:spPr>
          <a:xfrm>
            <a:off x="0" y="1225225"/>
            <a:ext cx="4572000" cy="38316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Fout1.</a:t>
            </a:r>
            <a:r>
              <a:rPr b="0" i="0" lang="en" sz="1200" u="none" cap="none" strike="noStrike">
                <a:solidFill>
                  <a:srgbClr val="6A9955"/>
                </a:solidFill>
                <a:highlight>
                  <a:srgbClr val="1E1E1E"/>
                </a:highlight>
                <a:latin typeface="Consolas"/>
                <a:ea typeface="Consolas"/>
                <a:cs typeface="Consolas"/>
                <a:sym typeface="Consolas"/>
                <a:extLst>
                  <a:ext uri="http://customooxmlschemas.google.com/">
                    <go:slidesCustomData xmlns:go="http://customooxmlschemas.google.com/" textRoundtripDataId="28"/>
                  </a:ext>
                </a:extLst>
              </a:rPr>
              <a:t>java</a:t>
            </a: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Error</a:t>
            </a:r>
            <a:r>
              <a:rPr b="0" i="0" lang="en" sz="1200" u="none" cap="none" strike="noStrike">
                <a:solidFill>
                  <a:srgbClr val="4EC9B0"/>
                </a:solidFill>
                <a:highlight>
                  <a:srgbClr val="1E1E1E"/>
                </a:highlight>
                <a:latin typeface="Consolas"/>
                <a:ea typeface="Consolas"/>
                <a:cs typeface="Consolas"/>
                <a:sym typeface="Consolas"/>
              </a:rPr>
              <a:t>1</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nextInt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D4D4D4"/>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 missende </a:t>
            </a:r>
            <a:r>
              <a:rPr lang="en" sz="1200">
                <a:solidFill>
                  <a:srgbClr val="6A9955"/>
                </a:solidFill>
                <a:highlight>
                  <a:srgbClr val="1E1E1E"/>
                </a:highlight>
                <a:latin typeface="Consolas"/>
                <a:ea typeface="Consolas"/>
                <a:cs typeface="Consolas"/>
                <a:sym typeface="Consolas"/>
              </a:rPr>
              <a:t>accolade</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39" name="Google Shape;43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Fout bij het compileren (2)</a:t>
            </a:r>
            <a:endParaRPr sz="3480">
              <a:latin typeface="Poppins"/>
              <a:ea typeface="Poppins"/>
              <a:cs typeface="Poppins"/>
              <a:sym typeface="Poppins"/>
            </a:endParaRPr>
          </a:p>
        </p:txBody>
      </p:sp>
      <p:sp>
        <p:nvSpPr>
          <p:cNvPr id="445" name="Google Shape;445;p42"/>
          <p:cNvSpPr txBox="1"/>
          <p:nvPr>
            <p:ph idx="1" type="body"/>
          </p:nvPr>
        </p:nvSpPr>
        <p:spPr>
          <a:xfrm>
            <a:off x="4572000" y="1366525"/>
            <a:ext cx="4572000" cy="3690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118"/>
              <a:buNone/>
            </a:pPr>
            <a:r>
              <a:rPr lang="en" sz="1300">
                <a:solidFill>
                  <a:schemeClr val="lt1"/>
                </a:solidFill>
                <a:latin typeface="Roboto Mono"/>
                <a:ea typeface="Roboto Mono"/>
                <a:cs typeface="Roboto Mono"/>
                <a:sym typeface="Roboto Mono"/>
              </a:rPr>
              <a:t>$ javac Error2.java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Error2.java:3: error: class Error1 is public, should be declared in a file named Error1.java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Public class Error1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p:txBody>
      </p:sp>
      <p:sp>
        <p:nvSpPr>
          <p:cNvPr id="446" name="Google Shape;446;p42"/>
          <p:cNvSpPr txBox="1"/>
          <p:nvPr/>
        </p:nvSpPr>
        <p:spPr>
          <a:xfrm>
            <a:off x="0" y="1366525"/>
            <a:ext cx="4572000" cy="3690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Error</a:t>
            </a:r>
            <a:r>
              <a:rPr b="0" i="0" lang="en" sz="1200" u="none" cap="none" strike="noStrike">
                <a:solidFill>
                  <a:srgbClr val="6A9955"/>
                </a:solidFill>
                <a:highlight>
                  <a:srgbClr val="1E1E1E"/>
                </a:highlight>
                <a:latin typeface="Consolas"/>
                <a:ea typeface="Consolas"/>
                <a:cs typeface="Consolas"/>
                <a:sym typeface="Consolas"/>
              </a:rPr>
              <a:t>2.java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sz="1200">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We hebben geen publieke klasse met de naam van </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het bestand</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Error1</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nextInt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47" name="Google Shape;44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Fout bij het compileren (3)</a:t>
            </a:r>
            <a:endParaRPr sz="3480">
              <a:latin typeface="Poppins"/>
              <a:ea typeface="Poppins"/>
              <a:cs typeface="Poppins"/>
              <a:sym typeface="Poppins"/>
            </a:endParaRPr>
          </a:p>
        </p:txBody>
      </p:sp>
      <p:sp>
        <p:nvSpPr>
          <p:cNvPr id="453" name="Google Shape;453;p43"/>
          <p:cNvSpPr txBox="1"/>
          <p:nvPr>
            <p:ph idx="1" type="body"/>
          </p:nvPr>
        </p:nvSpPr>
        <p:spPr>
          <a:xfrm>
            <a:off x="4572000" y="1396525"/>
            <a:ext cx="4572000" cy="3660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$javac Error3.java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Error3.java:6: error: ‘;’ expected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System.out.println(scanner.nextInt())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p:txBody>
      </p:sp>
      <p:sp>
        <p:nvSpPr>
          <p:cNvPr id="454" name="Google Shape;454;p43"/>
          <p:cNvSpPr txBox="1"/>
          <p:nvPr/>
        </p:nvSpPr>
        <p:spPr>
          <a:xfrm>
            <a:off x="0" y="1396550"/>
            <a:ext cx="4572000" cy="3660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Error</a:t>
            </a:r>
            <a:r>
              <a:rPr b="0" i="0" lang="en" sz="1200" u="none" cap="none" strike="noStrike">
                <a:solidFill>
                  <a:srgbClr val="6A9955"/>
                </a:solidFill>
                <a:highlight>
                  <a:srgbClr val="1E1E1E"/>
                </a:highlight>
                <a:latin typeface="Consolas"/>
                <a:ea typeface="Consolas"/>
                <a:cs typeface="Consolas"/>
                <a:sym typeface="Consolas"/>
              </a:rPr>
              <a:t>3.java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Error</a:t>
            </a:r>
            <a:r>
              <a:rPr b="0" i="0" lang="en" sz="1200" u="none" cap="none" strike="noStrike">
                <a:solidFill>
                  <a:srgbClr val="4EC9B0"/>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Geen ; achter de regel</a:t>
            </a:r>
            <a:endParaRPr b="0" i="0" sz="1200" u="none" cap="none" strike="noStrike">
              <a:solidFill>
                <a:srgbClr val="6A9955"/>
              </a:solidFill>
              <a:highlight>
                <a:srgbClr val="1E1E1E"/>
              </a:highlight>
              <a:latin typeface="Consolas"/>
              <a:ea typeface="Consolas"/>
              <a:cs typeface="Consolas"/>
              <a:sym typeface="Consolas"/>
            </a:endParaRPr>
          </a:p>
          <a:p>
            <a:pPr indent="0" lvl="0" marL="457200" marR="0" rtl="0" algn="l">
              <a:lnSpc>
                <a:spcPct val="135714"/>
              </a:lnSpc>
              <a:spcBef>
                <a:spcPts val="0"/>
              </a:spcBef>
              <a:spcAft>
                <a:spcPts val="0"/>
              </a:spcAft>
              <a:buClr>
                <a:srgbClr val="000000"/>
              </a:buClr>
              <a:buSzPts val="1050"/>
              <a:buFont typeface="Arial"/>
              <a:buNone/>
            </a:pPr>
            <a:r>
              <a:rPr lang="en" sz="1200">
                <a:solidFill>
                  <a:srgbClr val="9CDCFE"/>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nextInt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55" name="Google Shape;4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Fout bij het compileren (4)</a:t>
            </a:r>
            <a:endParaRPr sz="3480">
              <a:latin typeface="Poppins"/>
              <a:ea typeface="Poppins"/>
              <a:cs typeface="Poppins"/>
              <a:sym typeface="Poppins"/>
            </a:endParaRPr>
          </a:p>
        </p:txBody>
      </p:sp>
      <p:sp>
        <p:nvSpPr>
          <p:cNvPr id="461" name="Google Shape;461;p44"/>
          <p:cNvSpPr txBox="1"/>
          <p:nvPr>
            <p:ph idx="1" type="body"/>
          </p:nvPr>
        </p:nvSpPr>
        <p:spPr>
          <a:xfrm>
            <a:off x="4614900" y="1366525"/>
            <a:ext cx="4529100" cy="3690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lt1"/>
                </a:solidFill>
                <a:latin typeface="Roboto Mono"/>
                <a:ea typeface="Roboto Mono"/>
                <a:cs typeface="Roboto Mono"/>
                <a:sym typeface="Roboto Mono"/>
              </a:rPr>
              <a:t>$javac Error4.java</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Error4.java:5: error: variable n might not have been initialized</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      n = n + 1;</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          ^</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1 error</a:t>
            </a:r>
            <a:endParaRPr sz="1200">
              <a:solidFill>
                <a:schemeClr val="lt1"/>
              </a:solidFill>
              <a:latin typeface="Roboto Mono"/>
              <a:ea typeface="Roboto Mono"/>
              <a:cs typeface="Roboto Mono"/>
              <a:sym typeface="Roboto Mono"/>
            </a:endParaRPr>
          </a:p>
        </p:txBody>
      </p:sp>
      <p:sp>
        <p:nvSpPr>
          <p:cNvPr id="462" name="Google Shape;462;p44"/>
          <p:cNvSpPr txBox="1"/>
          <p:nvPr/>
        </p:nvSpPr>
        <p:spPr>
          <a:xfrm>
            <a:off x="0" y="1366525"/>
            <a:ext cx="4614900" cy="3690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Fout4.</a:t>
            </a:r>
            <a:r>
              <a:rPr b="0" i="0" lang="en" sz="1200" u="none" cap="none" strike="noStrike">
                <a:solidFill>
                  <a:srgbClr val="6A9955"/>
                </a:solidFill>
                <a:highlight>
                  <a:srgbClr val="1E1E1E"/>
                </a:highlight>
                <a:latin typeface="Consolas"/>
                <a:ea typeface="Consolas"/>
                <a:cs typeface="Consolas"/>
                <a:sym typeface="Consolas"/>
                <a:extLst>
                  <a:ext uri="http://customooxmlschemas.google.com/">
                    <go:slidesCustomData xmlns:go="http://customooxmlschemas.google.com/" textRoundtripDataId="29"/>
                  </a:ext>
                </a:extLst>
              </a:rPr>
              <a:t>java</a:t>
            </a: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Error</a:t>
            </a:r>
            <a:r>
              <a:rPr b="0" i="0" lang="en" sz="1200" u="none" cap="none" strike="noStrike">
                <a:solidFill>
                  <a:srgbClr val="4EC9B0"/>
                </a:solidFill>
                <a:highlight>
                  <a:srgbClr val="1E1E1E"/>
                </a:highlight>
                <a:latin typeface="Consolas"/>
                <a:ea typeface="Consolas"/>
                <a:cs typeface="Consolas"/>
                <a:sym typeface="Consolas"/>
              </a:rPr>
              <a:t>4</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 We tellen bij n op, zonder eerst </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 n een waarde te geven.</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n = n + </a:t>
            </a:r>
            <a:r>
              <a:rPr b="0" i="0" lang="en" sz="1200" u="none" cap="none" strike="noStrike">
                <a:solidFill>
                  <a:srgbClr val="B5CEA8"/>
                </a:solidFill>
                <a:highlight>
                  <a:srgbClr val="1E1E1E"/>
                </a:highlight>
                <a:latin typeface="Consolas"/>
                <a:ea typeface="Consolas"/>
                <a:cs typeface="Consolas"/>
                <a:sym typeface="Consolas"/>
              </a:rPr>
              <a:t>1</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(n);</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p:txBody>
      </p:sp>
      <p:sp>
        <p:nvSpPr>
          <p:cNvPr id="463" name="Google Shape;46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Fout bij </a:t>
            </a:r>
            <a:r>
              <a:rPr lang="en" sz="3480">
                <a:latin typeface="Poppins"/>
                <a:ea typeface="Poppins"/>
                <a:cs typeface="Poppins"/>
                <a:sym typeface="Poppins"/>
                <a:extLst>
                  <a:ext uri="http://customooxmlschemas.google.com/">
                    <go:slidesCustomData xmlns:go="http://customooxmlschemas.google.com/" textRoundtripDataId="30"/>
                  </a:ext>
                </a:extLst>
              </a:rPr>
              <a:t>het</a:t>
            </a:r>
            <a:r>
              <a:rPr lang="en" sz="3480">
                <a:latin typeface="Poppins"/>
                <a:ea typeface="Poppins"/>
                <a:cs typeface="Poppins"/>
                <a:sym typeface="Poppins"/>
              </a:rPr>
              <a:t> compileren (5)</a:t>
            </a:r>
            <a:endParaRPr sz="3480">
              <a:latin typeface="Poppins"/>
              <a:ea typeface="Poppins"/>
              <a:cs typeface="Poppins"/>
              <a:sym typeface="Poppins"/>
            </a:endParaRPr>
          </a:p>
        </p:txBody>
      </p:sp>
      <p:sp>
        <p:nvSpPr>
          <p:cNvPr id="469" name="Google Shape;469;p45"/>
          <p:cNvSpPr txBox="1"/>
          <p:nvPr>
            <p:ph idx="1" type="body"/>
          </p:nvPr>
        </p:nvSpPr>
        <p:spPr>
          <a:xfrm>
            <a:off x="4466700" y="1225225"/>
            <a:ext cx="4677300" cy="38316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273"/>
              <a:buNone/>
            </a:pPr>
            <a:r>
              <a:rPr lang="en" sz="1200">
                <a:solidFill>
                  <a:schemeClr val="lt1"/>
                </a:solidFill>
                <a:latin typeface="Roboto Mono"/>
                <a:ea typeface="Roboto Mono"/>
                <a:cs typeface="Roboto Mono"/>
                <a:sym typeface="Roboto Mono"/>
              </a:rPr>
              <a:t>$javac Fout1.java</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Fout1.java:8: error:illegal start of type</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ˆ</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Fout1.java:8: error:reached end of file while parsing</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ˆ</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Fout1.java:9: error: reached end of file while parsing</a:t>
            </a:r>
            <a:br>
              <a:rPr lang="en" sz="1200">
                <a:solidFill>
                  <a:schemeClr val="lt1"/>
                </a:solidFill>
                <a:latin typeface="Roboto Mono"/>
                <a:ea typeface="Roboto Mono"/>
                <a:cs typeface="Roboto Mono"/>
                <a:sym typeface="Roboto Mono"/>
              </a:rPr>
            </a:br>
            <a:r>
              <a:rPr lang="en" sz="1200">
                <a:solidFill>
                  <a:schemeClr val="lt1"/>
                </a:solidFill>
                <a:latin typeface="Roboto Mono"/>
                <a:ea typeface="Roboto Mono"/>
                <a:cs typeface="Roboto Mono"/>
                <a:sym typeface="Roboto Mono"/>
              </a:rPr>
              <a:t>3 errors</a:t>
            </a:r>
            <a:endParaRPr sz="1200">
              <a:solidFill>
                <a:schemeClr val="lt1"/>
              </a:solidFill>
              <a:latin typeface="Roboto Mono"/>
              <a:ea typeface="Roboto Mono"/>
              <a:cs typeface="Roboto Mono"/>
              <a:sym typeface="Roboto Mono"/>
            </a:endParaRPr>
          </a:p>
        </p:txBody>
      </p:sp>
      <p:sp>
        <p:nvSpPr>
          <p:cNvPr id="470" name="Google Shape;470;p45"/>
          <p:cNvSpPr txBox="1"/>
          <p:nvPr/>
        </p:nvSpPr>
        <p:spPr>
          <a:xfrm>
            <a:off x="0" y="1225225"/>
            <a:ext cx="4466700" cy="38316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Fout1.java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import</a:t>
            </a:r>
            <a:r>
              <a:rPr b="0" i="0" lang="en" sz="1200" u="none" cap="none" strike="noStrike">
                <a:solidFill>
                  <a:srgbClr val="D4D4D4"/>
                </a:solidFill>
                <a:highlight>
                  <a:srgbClr val="1E1E1E"/>
                </a:highlight>
                <a:latin typeface="Consolas"/>
                <a:ea typeface="Consolas"/>
                <a:cs typeface="Consolas"/>
                <a:sym typeface="Consolas"/>
              </a:rPr>
              <a:t> java.util.Scanner;</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Fout1</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C586C0"/>
                </a:solidFill>
                <a:highlight>
                  <a:srgbClr val="1E1E1E"/>
                </a:highlight>
                <a:latin typeface="Consolas"/>
                <a:ea typeface="Consolas"/>
                <a:cs typeface="Consolas"/>
                <a:sym typeface="Consolas"/>
              </a:rPr>
              <a:t>new</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Scanner</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in</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input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nextInt</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71" name="Google Shape;471;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Methodes</a:t>
            </a:r>
            <a:endParaRPr sz="3480">
              <a:latin typeface="Poppins"/>
              <a:ea typeface="Poppins"/>
              <a:cs typeface="Poppins"/>
              <a:sym typeface="Poppins"/>
            </a:endParaRPr>
          </a:p>
        </p:txBody>
      </p:sp>
      <p:sp>
        <p:nvSpPr>
          <p:cNvPr id="477" name="Google Shape;477;p46"/>
          <p:cNvSpPr txBox="1"/>
          <p:nvPr>
            <p:ph idx="1" type="body"/>
          </p:nvPr>
        </p:nvSpPr>
        <p:spPr>
          <a:xfrm>
            <a:off x="311700" y="1228225"/>
            <a:ext cx="85206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Zelfstandige, herbruikbare stukken code (met eigen variabelen)</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Methodes krijgen variabelen mee, dit noemen we de parameters van de functie</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Een functie eindigt (vaak) na een </a:t>
            </a:r>
            <a:r>
              <a:rPr b="1" lang="en" sz="1600">
                <a:latin typeface="Poppins"/>
                <a:ea typeface="Poppins"/>
                <a:cs typeface="Poppins"/>
                <a:sym typeface="Poppins"/>
              </a:rPr>
              <a:t>return</a:t>
            </a:r>
            <a:r>
              <a:rPr lang="en" sz="1600">
                <a:latin typeface="Poppins"/>
                <a:ea typeface="Poppins"/>
                <a:cs typeface="Poppins"/>
                <a:sym typeface="Poppins"/>
              </a:rPr>
              <a:t>-commando, waarmee een waarde teruggegeven wordt: de </a:t>
            </a:r>
            <a:r>
              <a:rPr b="1" lang="en" sz="1600">
                <a:latin typeface="Poppins"/>
                <a:ea typeface="Poppins"/>
                <a:cs typeface="Poppins"/>
                <a:sym typeface="Poppins"/>
              </a:rPr>
              <a:t>return value</a:t>
            </a:r>
            <a:r>
              <a:rPr lang="en" sz="1600">
                <a:latin typeface="Poppins"/>
                <a:ea typeface="Poppins"/>
                <a:cs typeface="Poppins"/>
                <a:sym typeface="Poppins"/>
              </a:rPr>
              <a:t>.</a:t>
            </a:r>
            <a:endParaRPr sz="1600">
              <a:latin typeface="Poppins"/>
              <a:ea typeface="Poppins"/>
              <a:cs typeface="Poppins"/>
              <a:sym typeface="Poppins"/>
              <a:extLst>
                <a:ext uri="http://customooxmlschemas.google.com/">
                  <go:slidesCustomData xmlns:go="http://customooxmlschemas.google.com/" textRoundtripDataId="31"/>
                </a:ext>
              </a:extLst>
            </a:endParaRPr>
          </a:p>
          <a:p>
            <a:pPr indent="0" lvl="0" marL="0" rtl="0" algn="l">
              <a:lnSpc>
                <a:spcPct val="115000"/>
              </a:lnSpc>
              <a:spcBef>
                <a:spcPts val="1200"/>
              </a:spcBef>
              <a:spcAft>
                <a:spcPts val="1200"/>
              </a:spcAft>
              <a:buSzPts val="2323"/>
              <a:buNone/>
            </a:pPr>
            <a:r>
              <a:t/>
            </a:r>
            <a:endParaRPr>
              <a:latin typeface="Poppins"/>
              <a:ea typeface="Poppins"/>
              <a:cs typeface="Poppins"/>
              <a:sym typeface="Poppins"/>
            </a:endParaRPr>
          </a:p>
        </p:txBody>
      </p:sp>
      <p:sp>
        <p:nvSpPr>
          <p:cNvPr id="478" name="Google Shape;47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Eerste applicatie</a:t>
            </a:r>
            <a:endParaRPr sz="3480">
              <a:latin typeface="Poppins"/>
              <a:ea typeface="Poppins"/>
              <a:cs typeface="Poppins"/>
              <a:sym typeface="Poppins"/>
            </a:endParaRPr>
          </a:p>
        </p:txBody>
      </p:sp>
      <p:sp>
        <p:nvSpPr>
          <p:cNvPr id="92" name="Google Shape;92;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Creëer een bestand genaamd </a:t>
            </a:r>
            <a:r>
              <a:rPr b="1" lang="en">
                <a:latin typeface="Poppins"/>
                <a:ea typeface="Poppins"/>
                <a:cs typeface="Poppins"/>
                <a:sym typeface="Poppins"/>
              </a:rPr>
              <a:t>HelloWorld.java</a:t>
            </a:r>
            <a:r>
              <a:rPr lang="en">
                <a:latin typeface="Poppins"/>
                <a:ea typeface="Poppins"/>
                <a:cs typeface="Poppins"/>
                <a:sym typeface="Poppins"/>
              </a:rPr>
              <a:t> door de volgende code over te nemen in je editor.</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93" name="Google Shape;93;p5"/>
          <p:cNvSpPr txBox="1"/>
          <p:nvPr/>
        </p:nvSpPr>
        <p:spPr>
          <a:xfrm>
            <a:off x="1969350" y="2571750"/>
            <a:ext cx="52053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a:t>
            </a:r>
            <a:r>
              <a:rPr lang="en" sz="1050">
                <a:solidFill>
                  <a:srgbClr val="6A9955"/>
                </a:solidFill>
                <a:highlight>
                  <a:srgbClr val="1E1E1E"/>
                </a:highlight>
                <a:latin typeface="Consolas"/>
                <a:ea typeface="Consolas"/>
                <a:cs typeface="Consolas"/>
                <a:sym typeface="Consolas"/>
              </a:rPr>
              <a:t>Prints Hello, World!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a:t>
            </a:r>
            <a:r>
              <a:rPr lang="en" sz="1050">
                <a:solidFill>
                  <a:srgbClr val="6A9955"/>
                </a:solidFill>
                <a:highlight>
                  <a:srgbClr val="1E1E1E"/>
                </a:highlight>
                <a:latin typeface="Consolas"/>
                <a:ea typeface="Consolas"/>
                <a:cs typeface="Consolas"/>
                <a:sym typeface="Consolas"/>
              </a:rPr>
              <a:t>Everyone’s first program</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a:t>
            </a:r>
            <a:r>
              <a:rPr lang="en" sz="1050">
                <a:solidFill>
                  <a:srgbClr val="4EC9B0"/>
                </a:solidFill>
                <a:highlight>
                  <a:srgbClr val="1E1E1E"/>
                </a:highlight>
                <a:latin typeface="Consolas"/>
                <a:ea typeface="Consolas"/>
                <a:cs typeface="Consolas"/>
                <a:sym typeface="Consolas"/>
              </a:rPr>
              <a:t>elloWorld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Hello, World!</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94" name="Google Shape;9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311700" y="315925"/>
            <a:ext cx="8160900" cy="73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 </a:t>
            </a:r>
            <a:r>
              <a:rPr lang="en" sz="3480">
                <a:latin typeface="Poppins"/>
                <a:ea typeface="Poppins"/>
                <a:cs typeface="Poppins"/>
                <a:sym typeface="Poppins"/>
              </a:rPr>
              <a:t>definiëren</a:t>
            </a:r>
            <a:endParaRPr sz="3480">
              <a:latin typeface="Poppins"/>
              <a:ea typeface="Poppins"/>
              <a:cs typeface="Poppins"/>
              <a:sym typeface="Poppins"/>
            </a:endParaRPr>
          </a:p>
        </p:txBody>
      </p:sp>
      <p:sp>
        <p:nvSpPr>
          <p:cNvPr id="484" name="Google Shape;484;p47"/>
          <p:cNvSpPr txBox="1"/>
          <p:nvPr>
            <p:ph idx="1" type="body"/>
          </p:nvPr>
        </p:nvSpPr>
        <p:spPr>
          <a:xfrm>
            <a:off x="311700" y="1072825"/>
            <a:ext cx="87093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Poppins"/>
                <a:ea typeface="Poppins"/>
                <a:cs typeface="Poppins"/>
                <a:sym typeface="Poppins"/>
              </a:rPr>
              <a:t>Structuur: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Modifiers (bespreken we later)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Return type: wat voor waarde krijgen we terug?</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Naam van de methode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Parameters</a:t>
            </a:r>
            <a:endParaRPr>
              <a:latin typeface="Poppins"/>
              <a:ea typeface="Poppins"/>
              <a:cs typeface="Poppins"/>
              <a:sym typeface="Poppins"/>
            </a:endParaRPr>
          </a:p>
          <a:p>
            <a:pPr indent="0" lvl="0" marL="0" rtl="0" algn="l">
              <a:lnSpc>
                <a:spcPct val="135714"/>
              </a:lnSpc>
              <a:spcBef>
                <a:spcPts val="0"/>
              </a:spcBef>
              <a:spcAft>
                <a:spcPts val="0"/>
              </a:spcAft>
              <a:buNone/>
            </a:pPr>
            <a:r>
              <a:t/>
            </a:r>
            <a:endParaRPr>
              <a:latin typeface="Poppins"/>
              <a:ea typeface="Poppins"/>
              <a:cs typeface="Poppins"/>
              <a:sym typeface="Poppins"/>
            </a:endParaRPr>
          </a:p>
        </p:txBody>
      </p:sp>
      <p:sp>
        <p:nvSpPr>
          <p:cNvPr id="485" name="Google Shape;485;p47"/>
          <p:cNvSpPr txBox="1"/>
          <p:nvPr/>
        </p:nvSpPr>
        <p:spPr>
          <a:xfrm>
            <a:off x="0" y="3282850"/>
            <a:ext cx="9144000" cy="17739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modifiers returnType </a:t>
            </a:r>
            <a:r>
              <a:rPr b="0" i="0" lang="en" sz="1200" u="none" cap="none" strike="noStrike">
                <a:solidFill>
                  <a:srgbClr val="DCDCAA"/>
                </a:solidFill>
                <a:highlight>
                  <a:srgbClr val="1E1E1E"/>
                </a:highlight>
                <a:latin typeface="Consolas"/>
                <a:ea typeface="Consolas"/>
                <a:cs typeface="Consolas"/>
                <a:sym typeface="Consolas"/>
              </a:rPr>
              <a:t>naam</a:t>
            </a:r>
            <a:r>
              <a:rPr b="0" i="0" lang="en" sz="1200" u="none" cap="none" strike="noStrike">
                <a:solidFill>
                  <a:srgbClr val="D4D4D4"/>
                </a:solidFill>
                <a:highlight>
                  <a:srgbClr val="1E1E1E"/>
                </a:highlight>
                <a:latin typeface="Consolas"/>
                <a:ea typeface="Consolas"/>
                <a:cs typeface="Consolas"/>
                <a:sym typeface="Consolas"/>
              </a:rPr>
              <a:t>(parameters){</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 code</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6A9955"/>
                </a:solidFill>
                <a:highlight>
                  <a:srgbClr val="1E1E1E"/>
                </a:highlight>
                <a:latin typeface="Consolas"/>
                <a:ea typeface="Consolas"/>
                <a:cs typeface="Consolas"/>
                <a:sym typeface="Consolas"/>
              </a:rPr>
              <a:t>// a = variabele van het type returnType</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a:t>
            </a:r>
            <a:r>
              <a:rPr lang="en" sz="1200">
                <a:solidFill>
                  <a:srgbClr val="C586C0"/>
                </a:solidFill>
                <a:highlight>
                  <a:srgbClr val="1E1E1E"/>
                </a:highlight>
                <a:latin typeface="Consolas"/>
                <a:ea typeface="Consolas"/>
                <a:cs typeface="Consolas"/>
                <a:sym typeface="Consolas"/>
              </a:rPr>
              <a:t>return</a:t>
            </a:r>
            <a:r>
              <a:rPr lang="en" sz="1200">
                <a:solidFill>
                  <a:srgbClr val="D4D4D4"/>
                </a:solidFill>
                <a:highlight>
                  <a:srgbClr val="1E1E1E"/>
                </a:highlight>
                <a:latin typeface="Consolas"/>
                <a:ea typeface="Consolas"/>
                <a:cs typeface="Consolas"/>
                <a:sym typeface="Consolas"/>
              </a:rPr>
              <a:t> a;</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86" name="Google Shape;48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20fd96b4c1e_0_17"/>
          <p:cNvSpPr txBox="1"/>
          <p:nvPr>
            <p:ph type="title"/>
          </p:nvPr>
        </p:nvSpPr>
        <p:spPr>
          <a:xfrm>
            <a:off x="311700" y="315925"/>
            <a:ext cx="8709600" cy="79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 definiëren</a:t>
            </a:r>
            <a:endParaRPr sz="3480">
              <a:latin typeface="Poppins"/>
              <a:ea typeface="Poppins"/>
              <a:cs typeface="Poppins"/>
              <a:sym typeface="Poppins"/>
            </a:endParaRPr>
          </a:p>
        </p:txBody>
      </p:sp>
      <p:sp>
        <p:nvSpPr>
          <p:cNvPr id="492" name="Google Shape;492;g20fd96b4c1e_0_17"/>
          <p:cNvSpPr txBox="1"/>
          <p:nvPr>
            <p:ph idx="1" type="body"/>
          </p:nvPr>
        </p:nvSpPr>
        <p:spPr>
          <a:xfrm>
            <a:off x="311700" y="1072825"/>
            <a:ext cx="8555100" cy="122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Poppins"/>
                <a:ea typeface="Poppins"/>
                <a:cs typeface="Poppins"/>
                <a:sym typeface="Poppins"/>
              </a:rPr>
              <a:t>Niet elke methode heeft een return-type: we gebruiken dan </a:t>
            </a:r>
            <a:r>
              <a:rPr b="1" lang="en">
                <a:latin typeface="Poppins"/>
                <a:ea typeface="Poppins"/>
                <a:cs typeface="Poppins"/>
                <a:sym typeface="Poppins"/>
              </a:rPr>
              <a:t>void</a:t>
            </a:r>
            <a:r>
              <a:rPr lang="en">
                <a:latin typeface="Poppins"/>
                <a:ea typeface="Poppins"/>
                <a:cs typeface="Poppins"/>
                <a:sym typeface="Poppins"/>
              </a:rPr>
              <a:t>. Soms willen we simpelweg commando’s uitvoeren en hebben we geen terugkoppeling nodig.</a:t>
            </a:r>
            <a:endParaRPr>
              <a:latin typeface="Poppins"/>
              <a:ea typeface="Poppins"/>
              <a:cs typeface="Poppins"/>
              <a:sym typeface="Poppins"/>
            </a:endParaRPr>
          </a:p>
        </p:txBody>
      </p:sp>
      <p:sp>
        <p:nvSpPr>
          <p:cNvPr id="493" name="Google Shape;493;g20fd96b4c1e_0_17"/>
          <p:cNvSpPr txBox="1"/>
          <p:nvPr/>
        </p:nvSpPr>
        <p:spPr>
          <a:xfrm>
            <a:off x="0" y="2647675"/>
            <a:ext cx="4621800" cy="24093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lang="en" sz="1200">
                <a:solidFill>
                  <a:srgbClr val="6A9955"/>
                </a:solidFill>
                <a:highlight>
                  <a:srgbClr val="1E1E1E"/>
                </a:highlight>
                <a:latin typeface="Consolas"/>
                <a:ea typeface="Consolas"/>
                <a:cs typeface="Consolas"/>
                <a:sym typeface="Consolas"/>
              </a:rPr>
              <a:t>// Functie die een getal teruggeeft</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569CD6"/>
                </a:solidFill>
                <a:highlight>
                  <a:srgbClr val="1E1E1E"/>
                </a:highlight>
                <a:latin typeface="Consolas"/>
                <a:ea typeface="Consolas"/>
                <a:cs typeface="Consolas"/>
                <a:sym typeface="Consolas"/>
              </a:rPr>
              <a:t>static 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CDCAA"/>
                </a:solidFill>
                <a:highlight>
                  <a:srgbClr val="1E1E1E"/>
                </a:highlight>
                <a:latin typeface="Consolas"/>
                <a:ea typeface="Consolas"/>
                <a:cs typeface="Consolas"/>
                <a:sym typeface="Consolas"/>
              </a:rPr>
              <a:t>square</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int</a:t>
            </a:r>
            <a:r>
              <a:rPr lang="en" sz="1200">
                <a:solidFill>
                  <a:srgbClr val="D4D4D4"/>
                </a:solidFill>
                <a:highlight>
                  <a:srgbClr val="1E1E1E"/>
                </a:highlight>
                <a:latin typeface="Consolas"/>
                <a:ea typeface="Consolas"/>
                <a:cs typeface="Consolas"/>
                <a:sym typeface="Consolas"/>
              </a:rPr>
              <a:t> getal</a:t>
            </a:r>
            <a:r>
              <a:rPr b="0" i="0" lang="en" sz="1200" u="none" cap="none" strike="noStrike">
                <a:solidFill>
                  <a:srgbClr val="D4D4D4"/>
                </a:solidFill>
                <a:highlight>
                  <a:srgbClr val="1E1E1E"/>
                </a:highlight>
                <a:latin typeface="Consolas"/>
                <a:ea typeface="Consolas"/>
                <a:cs typeface="Consolas"/>
                <a:sym typeface="Consolas"/>
              </a:rPr>
              <a:t>) {</a:t>
            </a:r>
            <a:endParaRPr sz="1200">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lang="en" sz="1200">
                <a:solidFill>
                  <a:srgbClr val="C586C0"/>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return</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Math.pow(getal, 2)</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494" name="Google Shape;494;g20fd96b4c1e_0_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
        <p:nvSpPr>
          <p:cNvPr id="495" name="Google Shape;495;g20fd96b4c1e_0_17"/>
          <p:cNvSpPr txBox="1"/>
          <p:nvPr/>
        </p:nvSpPr>
        <p:spPr>
          <a:xfrm>
            <a:off x="4621800" y="2647525"/>
            <a:ext cx="4522200" cy="2409300"/>
          </a:xfrm>
          <a:prstGeom prst="rect">
            <a:avLst/>
          </a:prstGeom>
          <a:solidFill>
            <a:srgbClr val="1E1E1E"/>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6A9955"/>
                </a:solidFill>
                <a:highlight>
                  <a:srgbClr val="1E1E1E"/>
                </a:highlight>
                <a:latin typeface="Consolas"/>
                <a:ea typeface="Consolas"/>
                <a:cs typeface="Consolas"/>
                <a:sym typeface="Consolas"/>
              </a:rPr>
              <a:t>// Functie zonder return type: void</a:t>
            </a:r>
            <a:endParaRPr sz="120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200">
                <a:solidFill>
                  <a:srgbClr val="569CD6"/>
                </a:solidFill>
                <a:highlight>
                  <a:srgbClr val="1E1E1E"/>
                </a:highlight>
                <a:latin typeface="Consolas"/>
                <a:ea typeface="Consolas"/>
                <a:cs typeface="Consolas"/>
                <a:sym typeface="Consolas"/>
              </a:rPr>
              <a:t>public</a:t>
            </a:r>
            <a:r>
              <a:rPr lang="en" sz="1200">
                <a:solidFill>
                  <a:srgbClr val="D4D4D4"/>
                </a:solidFill>
                <a:highlight>
                  <a:srgbClr val="1E1E1E"/>
                </a:highlight>
                <a:latin typeface="Consolas"/>
                <a:ea typeface="Consolas"/>
                <a:cs typeface="Consolas"/>
                <a:sym typeface="Consolas"/>
              </a:rPr>
              <a:t> </a:t>
            </a:r>
            <a:r>
              <a:rPr lang="en" sz="1200">
                <a:solidFill>
                  <a:srgbClr val="569CD6"/>
                </a:solidFill>
                <a:highlight>
                  <a:srgbClr val="1E1E1E"/>
                </a:highlight>
                <a:latin typeface="Consolas"/>
                <a:ea typeface="Consolas"/>
                <a:cs typeface="Consolas"/>
                <a:sym typeface="Consolas"/>
              </a:rPr>
              <a:t>static</a:t>
            </a:r>
            <a:r>
              <a:rPr lang="en" sz="1200">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void</a:t>
            </a:r>
            <a:r>
              <a:rPr lang="en" sz="1200">
                <a:solidFill>
                  <a:srgbClr val="D4D4D4"/>
                </a:solidFill>
                <a:highlight>
                  <a:srgbClr val="1E1E1E"/>
                </a:highlight>
                <a:latin typeface="Consolas"/>
                <a:ea typeface="Consolas"/>
                <a:cs typeface="Consolas"/>
                <a:sym typeface="Consolas"/>
              </a:rPr>
              <a:t> </a:t>
            </a:r>
            <a:r>
              <a:rPr lang="en" sz="1200">
                <a:solidFill>
                  <a:srgbClr val="DCDCAA"/>
                </a:solidFill>
                <a:highlight>
                  <a:srgbClr val="1E1E1E"/>
                </a:highlight>
                <a:latin typeface="Consolas"/>
                <a:ea typeface="Consolas"/>
                <a:cs typeface="Consolas"/>
                <a:sym typeface="Consolas"/>
              </a:rPr>
              <a:t>main</a:t>
            </a:r>
            <a:r>
              <a:rPr lang="en" sz="1200">
                <a:solidFill>
                  <a:srgbClr val="D4D4D4"/>
                </a:solidFill>
                <a:highlight>
                  <a:srgbClr val="1E1E1E"/>
                </a:highlight>
                <a:latin typeface="Consolas"/>
                <a:ea typeface="Consolas"/>
                <a:cs typeface="Consolas"/>
                <a:sym typeface="Consolas"/>
              </a:rPr>
              <a:t>(</a:t>
            </a:r>
            <a:r>
              <a:rPr lang="en" sz="1200">
                <a:solidFill>
                  <a:srgbClr val="4EC9B0"/>
                </a:solidFill>
                <a:highlight>
                  <a:srgbClr val="1E1E1E"/>
                </a:highlight>
                <a:latin typeface="Consolas"/>
                <a:ea typeface="Consolas"/>
                <a:cs typeface="Consolas"/>
                <a:sym typeface="Consolas"/>
              </a:rPr>
              <a:t>String</a:t>
            </a:r>
            <a:r>
              <a:rPr lang="en" sz="1200">
                <a:solidFill>
                  <a:srgbClr val="D4D4D4"/>
                </a:solidFill>
                <a:highlight>
                  <a:srgbClr val="1E1E1E"/>
                </a:highlight>
                <a:latin typeface="Consolas"/>
                <a:ea typeface="Consolas"/>
                <a:cs typeface="Consolas"/>
                <a:sym typeface="Consolas"/>
              </a:rPr>
              <a:t>[] </a:t>
            </a:r>
            <a:r>
              <a:rPr lang="en" sz="1200">
                <a:solidFill>
                  <a:srgbClr val="9CDCFE"/>
                </a:solidFill>
                <a:highlight>
                  <a:srgbClr val="1E1E1E"/>
                </a:highlight>
                <a:latin typeface="Consolas"/>
                <a:ea typeface="Consolas"/>
                <a:cs typeface="Consolas"/>
                <a:sym typeface="Consolas"/>
              </a:rPr>
              <a:t>args</a:t>
            </a:r>
            <a:r>
              <a:rPr lang="en" sz="1200">
                <a:solidFill>
                  <a:srgbClr val="D4D4D4"/>
                </a:solidFill>
                <a:highlight>
                  <a:srgbClr val="1E1E1E"/>
                </a:highlight>
                <a:latin typeface="Consolas"/>
                <a:ea typeface="Consolas"/>
                <a:cs typeface="Consolas"/>
                <a:sym typeface="Consolas"/>
              </a:rPr>
              <a:t>) {</a:t>
            </a:r>
            <a:endParaRPr sz="1200">
              <a:solidFill>
                <a:srgbClr val="D4D4D4"/>
              </a:solidFill>
              <a:highlight>
                <a:srgbClr val="1E1E1E"/>
              </a:highlight>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lang="en" sz="1200">
                <a:solidFill>
                  <a:srgbClr val="9CDCFE"/>
                </a:solidFill>
                <a:highlight>
                  <a:srgbClr val="1E1E1E"/>
                </a:highlight>
                <a:latin typeface="Consolas"/>
                <a:ea typeface="Consolas"/>
                <a:cs typeface="Consolas"/>
                <a:sym typeface="Consolas"/>
              </a:rPr>
              <a:t>System</a:t>
            </a:r>
            <a:r>
              <a:rPr lang="en" sz="1200">
                <a:solidFill>
                  <a:srgbClr val="D4D4D4"/>
                </a:solidFill>
                <a:highlight>
                  <a:srgbClr val="1E1E1E"/>
                </a:highlight>
                <a:latin typeface="Consolas"/>
                <a:ea typeface="Consolas"/>
                <a:cs typeface="Consolas"/>
                <a:sym typeface="Consolas"/>
              </a:rPr>
              <a:t>.</a:t>
            </a:r>
            <a:r>
              <a:rPr lang="en" sz="1200">
                <a:solidFill>
                  <a:srgbClr val="9CDCFE"/>
                </a:solidFill>
                <a:highlight>
                  <a:srgbClr val="1E1E1E"/>
                </a:highlight>
                <a:latin typeface="Consolas"/>
                <a:ea typeface="Consolas"/>
                <a:cs typeface="Consolas"/>
                <a:sym typeface="Consolas"/>
              </a:rPr>
              <a:t>out</a:t>
            </a:r>
            <a:r>
              <a:rPr lang="en" sz="1200">
                <a:solidFill>
                  <a:srgbClr val="D4D4D4"/>
                </a:solidFill>
                <a:highlight>
                  <a:srgbClr val="1E1E1E"/>
                </a:highlight>
                <a:latin typeface="Consolas"/>
                <a:ea typeface="Consolas"/>
                <a:cs typeface="Consolas"/>
                <a:sym typeface="Consolas"/>
              </a:rPr>
              <a:t>.</a:t>
            </a:r>
            <a:r>
              <a:rPr lang="en" sz="1200">
                <a:solidFill>
                  <a:srgbClr val="DCDCAA"/>
                </a:solidFill>
                <a:highlight>
                  <a:srgbClr val="1E1E1E"/>
                </a:highlight>
                <a:latin typeface="Consolas"/>
                <a:ea typeface="Consolas"/>
                <a:cs typeface="Consolas"/>
                <a:sym typeface="Consolas"/>
              </a:rPr>
              <a:t>println</a:t>
            </a:r>
            <a:r>
              <a:rPr lang="en" sz="1200">
                <a:solidFill>
                  <a:srgbClr val="D4D4D4"/>
                </a:solidFill>
                <a:highlight>
                  <a:srgbClr val="1E1E1E"/>
                </a:highlight>
                <a:latin typeface="Consolas"/>
                <a:ea typeface="Consolas"/>
                <a:cs typeface="Consolas"/>
                <a:sym typeface="Consolas"/>
              </a:rPr>
              <a:t>(</a:t>
            </a:r>
            <a:r>
              <a:rPr lang="en" sz="1200">
                <a:solidFill>
                  <a:srgbClr val="CE9178"/>
                </a:solidFill>
                <a:highlight>
                  <a:srgbClr val="1E1E1E"/>
                </a:highlight>
                <a:latin typeface="Consolas"/>
                <a:ea typeface="Consolas"/>
                <a:cs typeface="Consolas"/>
                <a:sym typeface="Consolas"/>
              </a:rPr>
              <a:t>"Hallo Wereld!"</a:t>
            </a:r>
            <a:r>
              <a:rPr lang="en" sz="1200">
                <a:solidFill>
                  <a:srgbClr val="D4D4D4"/>
                </a:solidFill>
                <a:highlight>
                  <a:srgbClr val="1E1E1E"/>
                </a:highlight>
                <a:latin typeface="Consolas"/>
                <a:ea typeface="Consolas"/>
                <a:cs typeface="Consolas"/>
                <a:sym typeface="Consolas"/>
              </a:rPr>
              <a:t>);</a:t>
            </a:r>
            <a:endParaRPr sz="12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nsolas"/>
                <a:ea typeface="Consolas"/>
                <a:cs typeface="Consolas"/>
                <a:sym typeface="Consolas"/>
              </a:rPr>
              <a:t>}</a:t>
            </a:r>
            <a:endParaRPr sz="1200">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 </a:t>
            </a:r>
            <a:r>
              <a:rPr lang="en" sz="3480">
                <a:latin typeface="Poppins"/>
                <a:ea typeface="Poppins"/>
                <a:cs typeface="Poppins"/>
                <a:sym typeface="Poppins"/>
              </a:rPr>
              <a:t>definiëren</a:t>
            </a:r>
            <a:endParaRPr sz="3480">
              <a:latin typeface="Poppins"/>
              <a:ea typeface="Poppins"/>
              <a:cs typeface="Poppins"/>
              <a:sym typeface="Poppins"/>
            </a:endParaRPr>
          </a:p>
        </p:txBody>
      </p:sp>
      <p:sp>
        <p:nvSpPr>
          <p:cNvPr id="501" name="Google Shape;501;p48"/>
          <p:cNvSpPr txBox="1"/>
          <p:nvPr/>
        </p:nvSpPr>
        <p:spPr>
          <a:xfrm>
            <a:off x="0" y="1299625"/>
            <a:ext cx="9144000" cy="37572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FunctionProgramming</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 = </a:t>
            </a:r>
            <a:r>
              <a:rPr lang="en" sz="1200">
                <a:solidFill>
                  <a:srgbClr val="DCDCAA"/>
                </a:solidFill>
                <a:highlight>
                  <a:srgbClr val="1E1E1E"/>
                </a:highlight>
                <a:latin typeface="Consolas"/>
                <a:ea typeface="Consolas"/>
                <a:cs typeface="Consolas"/>
                <a:sym typeface="Consolas"/>
              </a:rPr>
              <a:t>Add</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B5CEA8"/>
                </a:solidFill>
                <a:highlight>
                  <a:srgbClr val="1E1E1E"/>
                </a:highlight>
                <a:latin typeface="Consolas"/>
                <a:ea typeface="Consolas"/>
                <a:cs typeface="Consolas"/>
                <a:sym typeface="Consolas"/>
              </a:rPr>
              <a:t>3</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B5CEA8"/>
                </a:solidFill>
                <a:highlight>
                  <a:srgbClr val="1E1E1E"/>
                </a:highlight>
                <a:latin typeface="Consolas"/>
                <a:ea typeface="Consolas"/>
                <a:cs typeface="Consolas"/>
                <a:sym typeface="Consolas"/>
              </a:rPr>
              <a:t>4</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lang="en" sz="1200">
                <a:solidFill>
                  <a:srgbClr val="D4D4D4"/>
                </a:solidFill>
                <a:highlight>
                  <a:srgbClr val="1E1E1E"/>
                </a:highlight>
                <a:latin typeface="Consolas"/>
                <a:ea typeface="Consolas"/>
                <a:cs typeface="Consolas"/>
                <a:sym typeface="Consolas"/>
              </a:rPr>
              <a:t>sum</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CDCAA"/>
                </a:solidFill>
                <a:highlight>
                  <a:srgbClr val="1E1E1E"/>
                </a:highlight>
                <a:latin typeface="Consolas"/>
                <a:ea typeface="Consolas"/>
                <a:cs typeface="Consolas"/>
                <a:sym typeface="Consolas"/>
              </a:rPr>
              <a:t>Add</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9CDCFE"/>
                </a:solidFill>
                <a:highlight>
                  <a:srgbClr val="1E1E1E"/>
                </a:highlight>
                <a:latin typeface="Consolas"/>
                <a:ea typeface="Consolas"/>
                <a:cs typeface="Consolas"/>
                <a:sym typeface="Consolas"/>
              </a:rPr>
              <a:t>num1</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9CDCFE"/>
                </a:solidFill>
                <a:highlight>
                  <a:srgbClr val="1E1E1E"/>
                </a:highlight>
                <a:latin typeface="Consolas"/>
                <a:ea typeface="Consolas"/>
                <a:cs typeface="Consolas"/>
                <a:sym typeface="Consolas"/>
              </a:rPr>
              <a:t>num2</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return</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1 + </a:t>
            </a:r>
            <a:r>
              <a:rPr lang="en" sz="1200">
                <a:solidFill>
                  <a:srgbClr val="D4D4D4"/>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2;</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502" name="Google Shape;50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6" name="Shape 506"/>
        <p:cNvGrpSpPr/>
        <p:nvPr/>
      </p:nvGrpSpPr>
      <p:grpSpPr>
        <a:xfrm>
          <a:off x="0" y="0"/>
          <a:ext cx="0" cy="0"/>
          <a:chOff x="0" y="0"/>
          <a:chExt cx="0" cy="0"/>
        </a:xfrm>
      </p:grpSpPr>
      <p:sp>
        <p:nvSpPr>
          <p:cNvPr id="507" name="Google Shape;507;p4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 definieren (3)</a:t>
            </a:r>
            <a:endParaRPr sz="3480">
              <a:latin typeface="Poppins"/>
              <a:ea typeface="Poppins"/>
              <a:cs typeface="Poppins"/>
              <a:sym typeface="Poppins"/>
            </a:endParaRPr>
          </a:p>
        </p:txBody>
      </p:sp>
      <p:sp>
        <p:nvSpPr>
          <p:cNvPr id="508" name="Google Shape;508;p49"/>
          <p:cNvSpPr txBox="1"/>
          <p:nvPr/>
        </p:nvSpPr>
        <p:spPr>
          <a:xfrm>
            <a:off x="409525" y="1209100"/>
            <a:ext cx="53532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FunctieProgrammeren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DCDCAA"/>
                </a:solidFill>
                <a:highlight>
                  <a:srgbClr val="1E1E1E"/>
                </a:highlight>
                <a:latin typeface="Consolas"/>
                <a:ea typeface="Consolas"/>
                <a:cs typeface="Consolas"/>
                <a:sym typeface="Consolas"/>
              </a:rPr>
              <a:t>topOp</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(som);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telOp</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getal2</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 = getal1 + getal2;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(som);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509" name="Google Shape;509;p49"/>
          <p:cNvSpPr txBox="1"/>
          <p:nvPr>
            <p:ph idx="1" type="body"/>
          </p:nvPr>
        </p:nvSpPr>
        <p:spPr>
          <a:xfrm>
            <a:off x="97825" y="2123475"/>
            <a:ext cx="8520600" cy="55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Een methode zonder return value heeft als type </a:t>
            </a:r>
            <a:r>
              <a:rPr b="1" lang="en">
                <a:latin typeface="Poppins"/>
                <a:ea typeface="Poppins"/>
                <a:cs typeface="Poppins"/>
                <a:sym typeface="Poppins"/>
              </a:rPr>
              <a:t>void</a:t>
            </a:r>
            <a:endParaRPr b="1">
              <a:latin typeface="Poppins"/>
              <a:ea typeface="Poppins"/>
              <a:cs typeface="Poppins"/>
              <a:sym typeface="Poppins"/>
            </a:endParaRPr>
          </a:p>
        </p:txBody>
      </p:sp>
      <p:sp>
        <p:nvSpPr>
          <p:cNvPr id="510" name="Google Shape;51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Early returns</a:t>
            </a:r>
            <a:endParaRPr sz="3480">
              <a:latin typeface="Poppins"/>
              <a:ea typeface="Poppins"/>
              <a:cs typeface="Poppins"/>
              <a:sym typeface="Poppins"/>
            </a:endParaRPr>
          </a:p>
        </p:txBody>
      </p:sp>
      <p:sp>
        <p:nvSpPr>
          <p:cNvPr id="516" name="Google Shape;516;p50"/>
          <p:cNvSpPr txBox="1"/>
          <p:nvPr>
            <p:ph idx="1" type="body"/>
          </p:nvPr>
        </p:nvSpPr>
        <p:spPr>
          <a:xfrm>
            <a:off x="311700" y="1225225"/>
            <a:ext cx="4260300" cy="383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Het is ook mogelijk om de uitvoer van een functie vroegtijdig af te breken door de </a:t>
            </a:r>
            <a:r>
              <a:rPr b="1" lang="en" sz="1600">
                <a:latin typeface="Poppins"/>
                <a:ea typeface="Poppins"/>
                <a:cs typeface="Poppins"/>
                <a:sym typeface="Poppins"/>
              </a:rPr>
              <a:t>return</a:t>
            </a:r>
            <a:r>
              <a:rPr lang="en" sz="1600">
                <a:latin typeface="Poppins"/>
                <a:ea typeface="Poppins"/>
                <a:cs typeface="Poppins"/>
                <a:sym typeface="Poppins"/>
              </a:rPr>
              <a:t> niet als laatste regel te plaatsen.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600">
              <a:latin typeface="Poppins"/>
              <a:ea typeface="Poppins"/>
              <a:cs typeface="Poppins"/>
              <a:sym typeface="Poppins"/>
            </a:endParaRPr>
          </a:p>
        </p:txBody>
      </p:sp>
      <p:sp>
        <p:nvSpPr>
          <p:cNvPr id="517" name="Google Shape;517;p50"/>
          <p:cNvSpPr txBox="1"/>
          <p:nvPr/>
        </p:nvSpPr>
        <p:spPr>
          <a:xfrm>
            <a:off x="4572000" y="0"/>
            <a:ext cx="4572000" cy="50568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4EC9B0"/>
                </a:solidFill>
                <a:highlight>
                  <a:srgbClr val="1E1E1E"/>
                </a:highlight>
                <a:latin typeface="Consolas"/>
                <a:ea typeface="Consolas"/>
                <a:cs typeface="Consolas"/>
                <a:sym typeface="Consolas"/>
              </a:rPr>
              <a:t>FunctionProgramming</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isPri</a:t>
            </a:r>
            <a:r>
              <a:rPr lang="en" sz="1200">
                <a:solidFill>
                  <a:srgbClr val="DCDCAA"/>
                </a:solidFill>
                <a:highlight>
                  <a:srgbClr val="1E1E1E"/>
                </a:highlight>
                <a:latin typeface="Consolas"/>
                <a:ea typeface="Consolas"/>
                <a:cs typeface="Consolas"/>
                <a:sym typeface="Consolas"/>
              </a:rPr>
              <a:t>me</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B5CEA8"/>
                </a:solidFill>
                <a:highlight>
                  <a:srgbClr val="1E1E1E"/>
                </a:highlight>
                <a:latin typeface="Consolas"/>
                <a:ea typeface="Consolas"/>
                <a:cs typeface="Consolas"/>
                <a:sym typeface="Consolas"/>
              </a:rPr>
              <a:t>7</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boolean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isPri</a:t>
            </a:r>
            <a:r>
              <a:rPr lang="en" sz="1200">
                <a:solidFill>
                  <a:srgbClr val="DCDCAA"/>
                </a:solidFill>
                <a:highlight>
                  <a:srgbClr val="1E1E1E"/>
                </a:highlight>
                <a:latin typeface="Consolas"/>
                <a:ea typeface="Consolas"/>
                <a:cs typeface="Consolas"/>
                <a:sym typeface="Consolas"/>
              </a:rPr>
              <a:t>me</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9CDCFE"/>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2</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return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true</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lang="en" sz="1200">
                <a:solidFill>
                  <a:srgbClr val="D4D4D4"/>
                </a:solidFill>
                <a:highlight>
                  <a:srgbClr val="1E1E1E"/>
                </a:highlight>
                <a:latin typeface="Consolas"/>
                <a:ea typeface="Consolas"/>
                <a:cs typeface="Consolas"/>
                <a:sym typeface="Consolas"/>
              </a:rPr>
              <a:t>	   </a:t>
            </a:r>
            <a:r>
              <a:rPr lang="en" sz="1200">
                <a:solidFill>
                  <a:srgbClr val="6A9955"/>
                </a:solidFill>
                <a:highlight>
                  <a:srgbClr val="1E1E1E"/>
                </a:highlight>
                <a:latin typeface="Consolas"/>
                <a:ea typeface="Consolas"/>
                <a:cs typeface="Consolas"/>
                <a:sym typeface="Consolas"/>
              </a:rPr>
              <a:t>// Kunnen we een deler vinden? Dan is het </a:t>
            </a:r>
            <a:br>
              <a:rPr lang="en" sz="1200">
                <a:solidFill>
                  <a:srgbClr val="6A9955"/>
                </a:solidFill>
                <a:highlight>
                  <a:srgbClr val="1E1E1E"/>
                </a:highlight>
                <a:latin typeface="Consolas"/>
                <a:ea typeface="Consolas"/>
                <a:cs typeface="Consolas"/>
                <a:sym typeface="Consolas"/>
              </a:rPr>
            </a:br>
            <a:r>
              <a:rPr lang="en" sz="1200">
                <a:solidFill>
                  <a:srgbClr val="6A9955"/>
                </a:solidFill>
                <a:highlight>
                  <a:srgbClr val="1E1E1E"/>
                </a:highlight>
                <a:latin typeface="Consolas"/>
                <a:ea typeface="Consolas"/>
                <a:cs typeface="Consolas"/>
                <a:sym typeface="Consolas"/>
              </a:rPr>
              <a:t>	   // getal niet priem!</a:t>
            </a:r>
            <a:endParaRPr sz="1200">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for</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int</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i</a:t>
            </a:r>
            <a:r>
              <a:rPr b="0" i="0" lang="en" sz="1200" u="none" cap="none" strike="noStrike">
                <a:solidFill>
                  <a:srgbClr val="D4D4D4"/>
                </a:solidFill>
                <a:highlight>
                  <a:srgbClr val="1E1E1E"/>
                </a:highlight>
                <a:latin typeface="Consolas"/>
                <a:ea typeface="Consolas"/>
                <a:cs typeface="Consolas"/>
                <a:sym typeface="Consolas"/>
              </a:rPr>
              <a:t> = </a:t>
            </a:r>
            <a:r>
              <a:rPr b="0" i="0" lang="en" sz="1200" u="none" cap="none" strike="noStrike">
                <a:solidFill>
                  <a:srgbClr val="B5CEA8"/>
                </a:solidFill>
                <a:highlight>
                  <a:srgbClr val="1E1E1E"/>
                </a:highlight>
                <a:latin typeface="Consolas"/>
                <a:ea typeface="Consolas"/>
                <a:cs typeface="Consolas"/>
                <a:sym typeface="Consolas"/>
              </a:rPr>
              <a:t>2</a:t>
            </a:r>
            <a:r>
              <a:rPr b="0" i="0" lang="en" sz="1200" u="none" cap="none" strike="noStrike">
                <a:solidFill>
                  <a:srgbClr val="D4D4D4"/>
                </a:solidFill>
                <a:highlight>
                  <a:srgbClr val="1E1E1E"/>
                </a:highlight>
                <a:latin typeface="Consolas"/>
                <a:ea typeface="Consolas"/>
                <a:cs typeface="Consolas"/>
                <a:sym typeface="Consolas"/>
              </a:rPr>
              <a:t>; i &lt; </a:t>
            </a:r>
            <a:r>
              <a:rPr lang="en" sz="1200">
                <a:solidFill>
                  <a:srgbClr val="D4D4D4"/>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 i++)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if</a:t>
            </a:r>
            <a:r>
              <a:rPr b="0" i="0" lang="en" sz="1200" u="none" cap="none" strike="noStrike">
                <a:solidFill>
                  <a:srgbClr val="D4D4D4"/>
                </a:solidFill>
                <a:highlight>
                  <a:srgbClr val="1E1E1E"/>
                </a:highlight>
                <a:latin typeface="Consolas"/>
                <a:ea typeface="Consolas"/>
                <a:cs typeface="Consolas"/>
                <a:sym typeface="Consolas"/>
              </a:rPr>
              <a:t> (</a:t>
            </a:r>
            <a:r>
              <a:rPr lang="en" sz="1200">
                <a:solidFill>
                  <a:srgbClr val="D4D4D4"/>
                </a:solidFill>
                <a:highlight>
                  <a:srgbClr val="1E1E1E"/>
                </a:highlight>
                <a:latin typeface="Consolas"/>
                <a:ea typeface="Consolas"/>
                <a:cs typeface="Consolas"/>
                <a:sym typeface="Consolas"/>
              </a:rPr>
              <a:t>num</a:t>
            </a:r>
            <a:r>
              <a:rPr b="0" i="0" lang="en" sz="1200" u="none" cap="none" strike="noStrike">
                <a:solidFill>
                  <a:srgbClr val="D4D4D4"/>
                </a:solidFill>
                <a:highlight>
                  <a:srgbClr val="1E1E1E"/>
                </a:highlight>
                <a:latin typeface="Consolas"/>
                <a:ea typeface="Consolas"/>
                <a:cs typeface="Consolas"/>
                <a:sym typeface="Consolas"/>
              </a:rPr>
              <a:t> % i == </a:t>
            </a:r>
            <a:r>
              <a:rPr b="0" i="0" lang="en" sz="1200" u="none" cap="none" strike="noStrike">
                <a:solidFill>
                  <a:srgbClr val="B5CEA8"/>
                </a:solidFill>
                <a:highlight>
                  <a:srgbClr val="1E1E1E"/>
                </a:highlight>
                <a:latin typeface="Consolas"/>
                <a:ea typeface="Consolas"/>
                <a:cs typeface="Consolas"/>
                <a:sym typeface="Consolas"/>
              </a:rPr>
              <a:t>0</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return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false</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C586C0"/>
                </a:solidFill>
                <a:highlight>
                  <a:srgbClr val="1E1E1E"/>
                </a:highlight>
                <a:latin typeface="Consolas"/>
                <a:ea typeface="Consolas"/>
                <a:cs typeface="Consolas"/>
                <a:sym typeface="Consolas"/>
              </a:rPr>
              <a:t>return</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true</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0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518" name="Google Shape;518;p50"/>
          <p:cNvSpPr txBox="1"/>
          <p:nvPr>
            <p:ph idx="12" type="sldNum"/>
          </p:nvPr>
        </p:nvSpPr>
        <p:spPr>
          <a:xfrm>
            <a:off x="9543183" y="5143492"/>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rgbClr val="000000"/>
              </a:buClr>
              <a:buSzPts val="1000"/>
              <a:buFont typeface="Arial"/>
              <a:buNone/>
            </a:pPr>
            <a:r>
              <a:t/>
            </a:r>
            <a:endParaRPr>
              <a:solidFill>
                <a:schemeClr val="lt1"/>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extLst>
                  <a:ext uri="http://customooxmlschemas.google.com/">
                    <go:slidesCustomData xmlns:go="http://customooxmlschemas.google.com/" textRoundtripDataId="32"/>
                  </a:ext>
                </a:extLst>
              </a:rPr>
              <a:t>Methodes</a:t>
            </a:r>
            <a:r>
              <a:rPr lang="en" sz="3480">
                <a:latin typeface="Poppins"/>
                <a:ea typeface="Poppins"/>
                <a:cs typeface="Poppins"/>
                <a:sym typeface="Poppins"/>
                <a:extLst>
                  <a:ext uri="http://customooxmlschemas.google.com/">
                    <go:slidesCustomData xmlns:go="http://customooxmlschemas.google.com/" textRoundtripDataId="33"/>
                  </a:ext>
                </a:extLst>
              </a:rPr>
              <a:t>: wanneer?</a:t>
            </a:r>
            <a:endParaRPr sz="3480">
              <a:latin typeface="Poppins"/>
              <a:ea typeface="Poppins"/>
              <a:cs typeface="Poppins"/>
              <a:sym typeface="Poppins"/>
            </a:endParaRPr>
          </a:p>
        </p:txBody>
      </p:sp>
      <p:sp>
        <p:nvSpPr>
          <p:cNvPr id="524" name="Google Shape;524;p5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Als je code bezig is met verschillende taken tegelijk</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Als je code aan het herhalen </a:t>
            </a:r>
            <a:r>
              <a:rPr lang="en">
                <a:latin typeface="Poppins"/>
                <a:ea typeface="Poppins"/>
                <a:cs typeface="Poppins"/>
                <a:sym typeface="Poppins"/>
                <a:extLst>
                  <a:ext uri="http://customooxmlschemas.google.com/">
                    <go:slidesCustomData xmlns:go="http://customooxmlschemas.google.com/" textRoundtripDataId="34"/>
                  </a:ext>
                </a:extLst>
              </a:rPr>
              <a:t>bent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Als een stuk code onafhankelijk is van de boven- en onderstaande code.</a:t>
            </a:r>
            <a:endParaRPr>
              <a:latin typeface="Poppins"/>
              <a:ea typeface="Poppins"/>
              <a:cs typeface="Poppins"/>
              <a:sym typeface="Poppins"/>
            </a:endParaRPr>
          </a:p>
        </p:txBody>
      </p:sp>
      <p:sp>
        <p:nvSpPr>
          <p:cNvPr id="525" name="Google Shape;52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0fd96b4c1e_0_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Methodes: voordelen</a:t>
            </a:r>
            <a:endParaRPr sz="3480">
              <a:latin typeface="Poppins"/>
              <a:ea typeface="Poppins"/>
              <a:cs typeface="Poppins"/>
              <a:sym typeface="Poppins"/>
            </a:endParaRPr>
          </a:p>
        </p:txBody>
      </p:sp>
      <p:sp>
        <p:nvSpPr>
          <p:cNvPr id="531" name="Google Shape;531;g20fd96b4c1e_0_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Je code wordt overzichtelijker,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Je kunt stukken code makkelijker herbruiken</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Binnen hetzelfde project</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Of daarbuiten!</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En dus…</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Minder aanpassingen -&gt; minder kans op fouten</a:t>
            </a:r>
            <a:endParaRPr>
              <a:latin typeface="Poppins"/>
              <a:ea typeface="Poppins"/>
              <a:cs typeface="Poppins"/>
              <a:sym typeface="Poppins"/>
            </a:endParaRPr>
          </a:p>
        </p:txBody>
      </p:sp>
      <p:sp>
        <p:nvSpPr>
          <p:cNvPr id="532" name="Google Shape;532;g20fd96b4c1e_0_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Methodes</a:t>
            </a:r>
            <a:endParaRPr sz="3480">
              <a:latin typeface="Poppins"/>
              <a:ea typeface="Poppins"/>
              <a:cs typeface="Poppins"/>
              <a:sym typeface="Poppins"/>
            </a:endParaRPr>
          </a:p>
        </p:txBody>
      </p:sp>
      <p:sp>
        <p:nvSpPr>
          <p:cNvPr id="538" name="Google Shape;538;p5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latin typeface="Poppins"/>
                <a:ea typeface="Poppins"/>
                <a:cs typeface="Poppins"/>
                <a:sym typeface="Poppins"/>
                <a:extLst>
                  <a:ext uri="http://customooxmlschemas.google.com/">
                    <go:slidesCustomData xmlns:go="http://customooxmlschemas.google.com/" textRoundtripDataId="35"/>
                  </a:ext>
                </a:extLst>
              </a:rPr>
              <a:t>Opdracht</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Maak twee methodes:</a:t>
            </a:r>
            <a:endParaRPr sz="1600">
              <a:latin typeface="Poppins"/>
              <a:ea typeface="Poppins"/>
              <a:cs typeface="Poppins"/>
              <a:sym typeface="Poppins"/>
            </a:endParaRPr>
          </a:p>
          <a:p>
            <a:pPr indent="-330200" lvl="0" marL="457200" rtl="0" algn="l">
              <a:lnSpc>
                <a:spcPct val="115000"/>
              </a:lnSpc>
              <a:spcBef>
                <a:spcPts val="1200"/>
              </a:spcBef>
              <a:spcAft>
                <a:spcPts val="0"/>
              </a:spcAft>
              <a:buSzPts val="1600"/>
              <a:buFont typeface="Poppins"/>
              <a:buAutoNum type="arabicPeriod"/>
            </a:pPr>
            <a:r>
              <a:rPr lang="en" sz="1600">
                <a:latin typeface="Poppins"/>
                <a:ea typeface="Poppins"/>
                <a:cs typeface="Poppins"/>
                <a:sym typeface="Poppins"/>
              </a:rPr>
              <a:t>Een functie die een lamp aan zet</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Een functie die een lamp uit zet</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Bouw ook logica in je programma: een lamp die al aanstaat, kun je niet aanzetten.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extLst>
                  <a:ext uri="http://customooxmlschemas.google.com/">
                    <go:slidesCustomData xmlns:go="http://customooxmlschemas.google.com/" textRoundtripDataId="36"/>
                  </a:ext>
                </a:extLst>
              </a:rPr>
              <a:t>[optioneel] Voeg de twee methodes samen om er een lichtschakelaar van te maken.</a:t>
            </a:r>
            <a:endParaRPr sz="1600">
              <a:latin typeface="Poppins"/>
              <a:ea typeface="Poppins"/>
              <a:cs typeface="Poppins"/>
              <a:sym typeface="Poppins"/>
            </a:endParaRPr>
          </a:p>
        </p:txBody>
      </p:sp>
      <p:sp>
        <p:nvSpPr>
          <p:cNvPr id="539" name="Google Shape;53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545" name="Google Shape;545;p5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62500" lnSpcReduction="20000"/>
          </a:bodyPr>
          <a:lstStyle/>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herkennen van de structuur van een .</a:t>
            </a:r>
            <a:r>
              <a:rPr lang="en">
                <a:latin typeface="Roboto Mono"/>
                <a:ea typeface="Roboto Mono"/>
                <a:cs typeface="Roboto Mono"/>
                <a:sym typeface="Roboto Mono"/>
              </a:rPr>
              <a:t>java </a:t>
            </a:r>
            <a:r>
              <a:rPr lang="en">
                <a:latin typeface="Poppins"/>
                <a:ea typeface="Poppins"/>
                <a:cs typeface="Poppins"/>
                <a:sym typeface="Poppins"/>
              </a:rPr>
              <a:t>klasse.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bouwen van je eerste applicatie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Commentaar leren schrijven in je code</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Informatie printen naar de terminal</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Variabelen leren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Verschillende typen leren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Conditionele logica gebruiken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Loops toepassen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In een correcte stijl programmeren</a:t>
            </a:r>
            <a:br>
              <a:rPr lang="en">
                <a:latin typeface="Poppins"/>
                <a:ea typeface="Poppins"/>
                <a:cs typeface="Poppins"/>
                <a:sym typeface="Poppins"/>
              </a:rPr>
            </a:br>
            <a:endParaRPr>
              <a:latin typeface="Poppins"/>
              <a:ea typeface="Poppins"/>
              <a:cs typeface="Poppins"/>
              <a:sym typeface="Poppins"/>
            </a:endParaRPr>
          </a:p>
          <a:p>
            <a:pPr indent="-30003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Methodes gebruiken</a:t>
            </a:r>
            <a:endParaRPr>
              <a:latin typeface="Poppins"/>
              <a:ea typeface="Poppins"/>
              <a:cs typeface="Poppins"/>
              <a:sym typeface="Poppins"/>
            </a:endParaRPr>
          </a:p>
        </p:txBody>
      </p:sp>
      <p:sp>
        <p:nvSpPr>
          <p:cNvPr id="546" name="Google Shape;54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500"/>
                                        <p:tgtEl>
                                          <p:spTgt spid="5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500"/>
                                        <p:tgtEl>
                                          <p:spTgt spid="5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Effect filter="fade" transition="in">
                                      <p:cBhvr>
                                        <p:cTn dur="500"/>
                                        <p:tgtEl>
                                          <p:spTgt spid="5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animEffect filter="fade" transition="in">
                                      <p:cBhvr>
                                        <p:cTn dur="500"/>
                                        <p:tgtEl>
                                          <p:spTgt spid="5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animEffect filter="fade" transition="in">
                                      <p:cBhvr>
                                        <p:cTn dur="500"/>
                                        <p:tgtEl>
                                          <p:spTgt spid="5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5" st="5"/>
                                            </p:txEl>
                                          </p:spTgt>
                                        </p:tgtEl>
                                        <p:attrNameLst>
                                          <p:attrName>style.visibility</p:attrName>
                                        </p:attrNameLst>
                                      </p:cBhvr>
                                      <p:to>
                                        <p:strVal val="visible"/>
                                      </p:to>
                                    </p:set>
                                    <p:animEffect filter="fade" transition="in">
                                      <p:cBhvr>
                                        <p:cTn dur="500"/>
                                        <p:tgtEl>
                                          <p:spTgt spid="5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6" st="6"/>
                                            </p:txEl>
                                          </p:spTgt>
                                        </p:tgtEl>
                                        <p:attrNameLst>
                                          <p:attrName>style.visibility</p:attrName>
                                        </p:attrNameLst>
                                      </p:cBhvr>
                                      <p:to>
                                        <p:strVal val="visible"/>
                                      </p:to>
                                    </p:set>
                                    <p:animEffect filter="fade" transition="in">
                                      <p:cBhvr>
                                        <p:cTn dur="500"/>
                                        <p:tgtEl>
                                          <p:spTgt spid="5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7" st="7"/>
                                            </p:txEl>
                                          </p:spTgt>
                                        </p:tgtEl>
                                        <p:attrNameLst>
                                          <p:attrName>style.visibility</p:attrName>
                                        </p:attrNameLst>
                                      </p:cBhvr>
                                      <p:to>
                                        <p:strVal val="visible"/>
                                      </p:to>
                                    </p:set>
                                    <p:animEffect filter="fade" transition="in">
                                      <p:cBhvr>
                                        <p:cTn dur="500"/>
                                        <p:tgtEl>
                                          <p:spTgt spid="5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8" st="8"/>
                                            </p:txEl>
                                          </p:spTgt>
                                        </p:tgtEl>
                                        <p:attrNameLst>
                                          <p:attrName>style.visibility</p:attrName>
                                        </p:attrNameLst>
                                      </p:cBhvr>
                                      <p:to>
                                        <p:strVal val="visible"/>
                                      </p:to>
                                    </p:set>
                                    <p:animEffect filter="fade" transition="in">
                                      <p:cBhvr>
                                        <p:cTn dur="500"/>
                                        <p:tgtEl>
                                          <p:spTgt spid="5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9" st="9"/>
                                            </p:txEl>
                                          </p:spTgt>
                                        </p:tgtEl>
                                        <p:attrNameLst>
                                          <p:attrName>style.visibility</p:attrName>
                                        </p:attrNameLst>
                                      </p:cBhvr>
                                      <p:to>
                                        <p:strVal val="visible"/>
                                      </p:to>
                                    </p:set>
                                    <p:animEffect filter="fade" transition="in">
                                      <p:cBhvr>
                                        <p:cTn dur="500"/>
                                        <p:tgtEl>
                                          <p:spTgt spid="54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552" name="Google Shape;552;p5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extLst>
                  <a:ext uri="http://customooxmlschemas.google.com/">
                    <go:slidesCustomData xmlns:go="http://customooxmlschemas.google.com/" textRoundtripDataId="37"/>
                  </a:ext>
                </a:extLst>
              </a:rPr>
              <a:t>E-mail mij op </a:t>
            </a:r>
            <a:r>
              <a:rPr lang="en" u="sng">
                <a:solidFill>
                  <a:schemeClr val="hlink"/>
                </a:solidFill>
                <a:latin typeface="Poppins"/>
                <a:ea typeface="Poppins"/>
                <a:cs typeface="Poppins"/>
                <a:sym typeface="Poppins"/>
                <a:hlinkClick r:id="rId4"/>
                <a:extLst>
                  <a:ext uri="http://customooxmlschemas.google.com/">
                    <go:slidesCustomData xmlns:go="http://customooxmlschemas.google.com/" textRoundtripDataId="38"/>
                  </a:ext>
                </a:extLst>
              </a:rPr>
              <a:t>voornaam.achternaam@code-cafe.nl</a:t>
            </a:r>
            <a:r>
              <a:rPr lang="en">
                <a:latin typeface="Poppins"/>
                <a:ea typeface="Poppins"/>
                <a:cs typeface="Poppins"/>
                <a:sym typeface="Poppins"/>
                <a:extLst>
                  <a:ext uri="http://customooxmlschemas.google.com/">
                    <go:slidesCustomData xmlns:go="http://customooxmlschemas.google.com/" textRoundtripDataId="39"/>
                  </a:ext>
                </a:extLst>
              </a:rPr>
              <a:t>!</a:t>
            </a:r>
            <a:br>
              <a:rPr lang="en">
                <a:latin typeface="Poppins"/>
                <a:ea typeface="Poppins"/>
                <a:cs typeface="Poppins"/>
                <a:sym typeface="Poppins"/>
                <a:extLst>
                  <a:ext uri="http://customooxmlschemas.google.com/">
                    <go:slidesCustomData xmlns:go="http://customooxmlschemas.google.com/" textRoundtripDataId="39"/>
                  </a:ext>
                </a:extLst>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CodeCafé-community op Discord!</a:t>
            </a:r>
            <a:endParaRPr>
              <a:latin typeface="Poppins"/>
              <a:ea typeface="Poppins"/>
              <a:cs typeface="Poppins"/>
              <a:sym typeface="Poppins"/>
            </a:endParaRPr>
          </a:p>
        </p:txBody>
      </p:sp>
      <p:pic>
        <p:nvPicPr>
          <p:cNvPr id="553" name="Google Shape;553;p55"/>
          <p:cNvPicPr preferRelativeResize="0"/>
          <p:nvPr/>
        </p:nvPicPr>
        <p:blipFill rotWithShape="1">
          <a:blip r:embed="rId5">
            <a:alphaModFix/>
          </a:blip>
          <a:srcRect b="0" l="0" r="0" t="0"/>
          <a:stretch/>
        </p:blipFill>
        <p:spPr>
          <a:xfrm>
            <a:off x="6816325" y="2647250"/>
            <a:ext cx="2015973" cy="2015973"/>
          </a:xfrm>
          <a:prstGeom prst="rect">
            <a:avLst/>
          </a:prstGeom>
          <a:noFill/>
          <a:ln>
            <a:noFill/>
          </a:ln>
        </p:spPr>
      </p:pic>
      <p:sp>
        <p:nvSpPr>
          <p:cNvPr id="554" name="Google Shape;55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Opdracht: Eerste applicatie</a:t>
            </a:r>
            <a:endParaRPr sz="3480">
              <a:latin typeface="Poppins"/>
              <a:ea typeface="Poppins"/>
              <a:cs typeface="Poppins"/>
              <a:sym typeface="Poppins"/>
            </a:endParaRPr>
          </a:p>
        </p:txBody>
      </p:sp>
      <p:sp>
        <p:nvSpPr>
          <p:cNvPr id="100" name="Google Shape;100;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Creëer het bestand </a:t>
            </a:r>
            <a:r>
              <a:rPr b="1" lang="en" sz="1600">
                <a:latin typeface="Poppins"/>
                <a:ea typeface="Poppins"/>
                <a:cs typeface="Poppins"/>
                <a:sym typeface="Poppins"/>
              </a:rPr>
              <a:t>HelloWorld.java</a:t>
            </a:r>
            <a:br>
              <a:rPr b="1" lang="en" sz="1600">
                <a:latin typeface="Poppins"/>
                <a:ea typeface="Poppins"/>
                <a:cs typeface="Poppins"/>
                <a:sym typeface="Poppins"/>
              </a:rPr>
            </a:b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Compileer de source file door in je terminal te typen:</a:t>
            </a:r>
            <a:br>
              <a:rPr lang="en" sz="1600">
                <a:latin typeface="Poppins"/>
                <a:ea typeface="Poppins"/>
                <a:cs typeface="Poppins"/>
                <a:sym typeface="Poppins"/>
              </a:rPr>
            </a:br>
            <a:r>
              <a:rPr lang="en" sz="1600">
                <a:latin typeface="Consolas"/>
                <a:ea typeface="Consolas"/>
                <a:cs typeface="Consolas"/>
                <a:sym typeface="Consolas"/>
              </a:rPr>
              <a:t>Javac HelloWorld.java</a:t>
            </a:r>
            <a:br>
              <a:rPr lang="en" sz="1600">
                <a:latin typeface="Consolas"/>
                <a:ea typeface="Consolas"/>
                <a:cs typeface="Consolas"/>
                <a:sym typeface="Consolas"/>
              </a:rPr>
            </a:br>
            <a:r>
              <a:rPr lang="en" sz="1600">
                <a:latin typeface="Poppins"/>
                <a:ea typeface="Poppins"/>
                <a:cs typeface="Poppins"/>
                <a:sym typeface="Poppins"/>
              </a:rPr>
              <a:t>Dit creëert een Java bytecode bestand met de naam </a:t>
            </a:r>
            <a:r>
              <a:rPr b="1" lang="en" sz="1600">
                <a:latin typeface="Poppins"/>
                <a:ea typeface="Poppins"/>
                <a:cs typeface="Poppins"/>
                <a:sym typeface="Poppins"/>
              </a:rPr>
              <a:t>HelloWorld.class</a:t>
            </a:r>
            <a:br>
              <a:rPr lang="en" sz="1600">
                <a:latin typeface="Poppins"/>
                <a:ea typeface="Poppins"/>
                <a:cs typeface="Poppins"/>
                <a:sym typeface="Poppins"/>
              </a:rPr>
            </a:b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AutoNum type="arabicPeriod"/>
            </a:pPr>
            <a:r>
              <a:rPr lang="en" sz="1600">
                <a:latin typeface="Poppins"/>
                <a:ea typeface="Poppins"/>
                <a:cs typeface="Poppins"/>
                <a:sym typeface="Poppins"/>
              </a:rPr>
              <a:t>Run het programma door in je terminal te typen:</a:t>
            </a:r>
            <a:br>
              <a:rPr lang="en" sz="1600">
                <a:latin typeface="Poppins"/>
                <a:ea typeface="Poppins"/>
                <a:cs typeface="Poppins"/>
                <a:sym typeface="Poppins"/>
              </a:rPr>
            </a:br>
            <a:r>
              <a:rPr lang="en" sz="1600">
                <a:latin typeface="Consolas"/>
                <a:ea typeface="Consolas"/>
                <a:cs typeface="Consolas"/>
                <a:sym typeface="Consolas"/>
              </a:rPr>
              <a:t>Java HelloWorld</a:t>
            </a:r>
            <a:endParaRPr sz="1600">
              <a:latin typeface="Poppins"/>
              <a:ea typeface="Poppins"/>
              <a:cs typeface="Poppins"/>
              <a:sym typeface="Poppins"/>
            </a:endParaRPr>
          </a:p>
        </p:txBody>
      </p:sp>
      <p:sp>
        <p:nvSpPr>
          <p:cNvPr id="101" name="Google Shape;10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HelloWorld.java</a:t>
            </a:r>
            <a:endParaRPr sz="3480">
              <a:latin typeface="Poppins"/>
              <a:ea typeface="Poppins"/>
              <a:cs typeface="Poppins"/>
              <a:sym typeface="Poppins"/>
            </a:endParaRPr>
          </a:p>
        </p:txBody>
      </p:sp>
      <p:sp>
        <p:nvSpPr>
          <p:cNvPr id="107" name="Google Shape;107;p7"/>
          <p:cNvSpPr txBox="1"/>
          <p:nvPr>
            <p:ph idx="1" type="body"/>
          </p:nvPr>
        </p:nvSpPr>
        <p:spPr>
          <a:xfrm>
            <a:off x="311700" y="1225225"/>
            <a:ext cx="42603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latin typeface="Poppins"/>
                <a:ea typeface="Poppins"/>
                <a:cs typeface="Poppins"/>
                <a:sym typeface="Poppins"/>
              </a:rPr>
              <a:t>De volgende code bevat drie componenten: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b="1" lang="en">
                <a:latin typeface="Poppins"/>
                <a:ea typeface="Poppins"/>
                <a:cs typeface="Poppins"/>
                <a:sym typeface="Poppins"/>
              </a:rPr>
              <a:t>Commentaar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Definitie van de </a:t>
            </a:r>
            <a:r>
              <a:rPr i="1" lang="en">
                <a:latin typeface="Poppins"/>
                <a:ea typeface="Poppins"/>
                <a:cs typeface="Poppins"/>
                <a:sym typeface="Poppins"/>
              </a:rPr>
              <a:t>HelloWorld</a:t>
            </a:r>
            <a:r>
              <a:rPr lang="en">
                <a:latin typeface="Poppins"/>
                <a:ea typeface="Poppins"/>
                <a:cs typeface="Poppins"/>
                <a:sym typeface="Poppins"/>
              </a:rPr>
              <a:t> klasse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Definitie van de </a:t>
            </a:r>
            <a:r>
              <a:rPr i="1" lang="en">
                <a:latin typeface="Poppins"/>
                <a:ea typeface="Poppins"/>
                <a:cs typeface="Poppins"/>
                <a:sym typeface="Poppins"/>
              </a:rPr>
              <a:t>main</a:t>
            </a:r>
            <a:r>
              <a:rPr lang="en">
                <a:latin typeface="Poppins"/>
                <a:ea typeface="Poppins"/>
                <a:cs typeface="Poppins"/>
                <a:sym typeface="Poppins"/>
              </a:rPr>
              <a:t>-methode</a:t>
            </a:r>
            <a:endParaRPr>
              <a:latin typeface="Poppins"/>
              <a:ea typeface="Poppins"/>
              <a:cs typeface="Poppins"/>
              <a:sym typeface="Poppins"/>
            </a:endParaRPr>
          </a:p>
        </p:txBody>
      </p:sp>
      <p:sp>
        <p:nvSpPr>
          <p:cNvPr id="108" name="Google Shape;108;p7"/>
          <p:cNvSpPr txBox="1"/>
          <p:nvPr/>
        </p:nvSpPr>
        <p:spPr>
          <a:xfrm>
            <a:off x="4572000" y="1225225"/>
            <a:ext cx="4206300" cy="3438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 Prints Hello, World!</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 Everyone’s first program</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6A9955"/>
                </a:solidFill>
                <a:highlight>
                  <a:srgbClr val="1E1E1E"/>
                </a:highlight>
                <a:latin typeface="Consolas"/>
                <a:ea typeface="Consolas"/>
                <a:cs typeface="Consolas"/>
                <a:sym typeface="Consolas"/>
              </a:rPr>
              <a:t> */</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569CD6"/>
                </a:solidFill>
                <a:highlight>
                  <a:srgbClr val="1E1E1E"/>
                </a:highlight>
                <a:latin typeface="Consolas"/>
                <a:ea typeface="Consolas"/>
                <a:cs typeface="Consolas"/>
                <a:sym typeface="Consolas"/>
              </a:rPr>
              <a:t>public</a:t>
            </a: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class</a:t>
            </a:r>
            <a:r>
              <a:rPr lang="en" sz="1250">
                <a:solidFill>
                  <a:srgbClr val="D4D4D4"/>
                </a:solidFill>
                <a:highlight>
                  <a:srgbClr val="1E1E1E"/>
                </a:highlight>
                <a:latin typeface="Consolas"/>
                <a:ea typeface="Consolas"/>
                <a:cs typeface="Consolas"/>
                <a:sym typeface="Consolas"/>
              </a:rPr>
              <a:t> </a:t>
            </a:r>
            <a:r>
              <a:rPr lang="en" sz="1250">
                <a:solidFill>
                  <a:srgbClr val="4EC9B0"/>
                </a:solidFill>
                <a:highlight>
                  <a:srgbClr val="1E1E1E"/>
                </a:highlight>
                <a:latin typeface="Consolas"/>
                <a:ea typeface="Consolas"/>
                <a:cs typeface="Consolas"/>
                <a:sym typeface="Consolas"/>
              </a:rPr>
              <a:t>HelloWorld</a:t>
            </a: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public</a:t>
            </a:r>
            <a:r>
              <a:rPr lang="en" sz="1250">
                <a:solidFill>
                  <a:srgbClr val="D4D4D4"/>
                </a:solidFill>
                <a:highlight>
                  <a:srgbClr val="1E1E1E"/>
                </a:highlight>
                <a:latin typeface="Consolas"/>
                <a:ea typeface="Consolas"/>
                <a:cs typeface="Consolas"/>
                <a:sym typeface="Consolas"/>
              </a:rPr>
              <a:t> </a:t>
            </a:r>
            <a:r>
              <a:rPr lang="en" sz="1250">
                <a:solidFill>
                  <a:srgbClr val="569CD6"/>
                </a:solidFill>
                <a:highlight>
                  <a:srgbClr val="1E1E1E"/>
                </a:highlight>
                <a:latin typeface="Consolas"/>
                <a:ea typeface="Consolas"/>
                <a:cs typeface="Consolas"/>
                <a:sym typeface="Consolas"/>
              </a:rPr>
              <a:t>static</a:t>
            </a:r>
            <a:r>
              <a:rPr lang="en" sz="1250">
                <a:solidFill>
                  <a:srgbClr val="D4D4D4"/>
                </a:solidFill>
                <a:highlight>
                  <a:srgbClr val="1E1E1E"/>
                </a:highlight>
                <a:latin typeface="Consolas"/>
                <a:ea typeface="Consolas"/>
                <a:cs typeface="Consolas"/>
                <a:sym typeface="Consolas"/>
              </a:rPr>
              <a:t> </a:t>
            </a:r>
            <a:r>
              <a:rPr lang="en" sz="1250">
                <a:solidFill>
                  <a:srgbClr val="4EC9B0"/>
                </a:solidFill>
                <a:highlight>
                  <a:srgbClr val="1E1E1E"/>
                </a:highlight>
                <a:latin typeface="Consolas"/>
                <a:ea typeface="Consolas"/>
                <a:cs typeface="Consolas"/>
                <a:sym typeface="Consolas"/>
              </a:rPr>
              <a:t>void</a:t>
            </a:r>
            <a:r>
              <a:rPr lang="en" sz="1250">
                <a:solidFill>
                  <a:srgbClr val="D4D4D4"/>
                </a:solidFill>
                <a:highlight>
                  <a:srgbClr val="1E1E1E"/>
                </a:highlight>
                <a:latin typeface="Consolas"/>
                <a:ea typeface="Consolas"/>
                <a:cs typeface="Consolas"/>
                <a:sym typeface="Consolas"/>
              </a:rPr>
              <a:t> </a:t>
            </a:r>
            <a:r>
              <a:rPr lang="en" sz="1250">
                <a:solidFill>
                  <a:srgbClr val="DCDCAA"/>
                </a:solidFill>
                <a:highlight>
                  <a:srgbClr val="1E1E1E"/>
                </a:highlight>
                <a:latin typeface="Consolas"/>
                <a:ea typeface="Consolas"/>
                <a:cs typeface="Consolas"/>
                <a:sym typeface="Consolas"/>
              </a:rPr>
              <a:t>main</a:t>
            </a:r>
            <a:r>
              <a:rPr lang="en" sz="1250">
                <a:solidFill>
                  <a:srgbClr val="D4D4D4"/>
                </a:solidFill>
                <a:highlight>
                  <a:srgbClr val="1E1E1E"/>
                </a:highlight>
                <a:latin typeface="Consolas"/>
                <a:ea typeface="Consolas"/>
                <a:cs typeface="Consolas"/>
                <a:sym typeface="Consolas"/>
              </a:rPr>
              <a:t>(</a:t>
            </a:r>
            <a:r>
              <a:rPr lang="en" sz="1250">
                <a:solidFill>
                  <a:srgbClr val="4EC9B0"/>
                </a:solidFill>
                <a:highlight>
                  <a:srgbClr val="1E1E1E"/>
                </a:highlight>
                <a:latin typeface="Consolas"/>
                <a:ea typeface="Consolas"/>
                <a:cs typeface="Consolas"/>
                <a:sym typeface="Consolas"/>
              </a:rPr>
              <a:t>String</a:t>
            </a:r>
            <a:r>
              <a:rPr lang="en" sz="1250">
                <a:solidFill>
                  <a:srgbClr val="D4D4D4"/>
                </a:solidFill>
                <a:highlight>
                  <a:srgbClr val="1E1E1E"/>
                </a:highlight>
                <a:latin typeface="Consolas"/>
                <a:ea typeface="Consolas"/>
                <a:cs typeface="Consolas"/>
                <a:sym typeface="Consolas"/>
              </a:rPr>
              <a:t>[] </a:t>
            </a:r>
            <a:r>
              <a:rPr lang="en" sz="1250">
                <a:solidFill>
                  <a:srgbClr val="9CDCFE"/>
                </a:solidFill>
                <a:highlight>
                  <a:srgbClr val="1E1E1E"/>
                </a:highlight>
                <a:latin typeface="Consolas"/>
                <a:ea typeface="Consolas"/>
                <a:cs typeface="Consolas"/>
                <a:sym typeface="Consolas"/>
              </a:rPr>
              <a:t>args</a:t>
            </a: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r>
              <a:rPr lang="en" sz="1250">
                <a:solidFill>
                  <a:srgbClr val="9CDCFE"/>
                </a:solidFill>
                <a:highlight>
                  <a:srgbClr val="1E1E1E"/>
                </a:highlight>
                <a:latin typeface="Consolas"/>
                <a:ea typeface="Consolas"/>
                <a:cs typeface="Consolas"/>
                <a:sym typeface="Consolas"/>
              </a:rPr>
              <a:t>System</a:t>
            </a:r>
            <a:r>
              <a:rPr lang="en" sz="1250">
                <a:solidFill>
                  <a:srgbClr val="D4D4D4"/>
                </a:solidFill>
                <a:highlight>
                  <a:srgbClr val="1E1E1E"/>
                </a:highlight>
                <a:latin typeface="Consolas"/>
                <a:ea typeface="Consolas"/>
                <a:cs typeface="Consolas"/>
                <a:sym typeface="Consolas"/>
              </a:rPr>
              <a:t>.</a:t>
            </a:r>
            <a:r>
              <a:rPr lang="en" sz="1250">
                <a:solidFill>
                  <a:srgbClr val="9CDCFE"/>
                </a:solidFill>
                <a:highlight>
                  <a:srgbClr val="1E1E1E"/>
                </a:highlight>
                <a:latin typeface="Consolas"/>
                <a:ea typeface="Consolas"/>
                <a:cs typeface="Consolas"/>
                <a:sym typeface="Consolas"/>
              </a:rPr>
              <a:t>out</a:t>
            </a:r>
            <a:r>
              <a:rPr lang="en" sz="1250">
                <a:solidFill>
                  <a:srgbClr val="D4D4D4"/>
                </a:solidFill>
                <a:highlight>
                  <a:srgbClr val="1E1E1E"/>
                </a:highlight>
                <a:latin typeface="Consolas"/>
                <a:ea typeface="Consolas"/>
                <a:cs typeface="Consolas"/>
                <a:sym typeface="Consolas"/>
              </a:rPr>
              <a:t>.</a:t>
            </a:r>
            <a:r>
              <a:rPr lang="en" sz="1250">
                <a:solidFill>
                  <a:srgbClr val="DCDCAA"/>
                </a:solidFill>
                <a:highlight>
                  <a:srgbClr val="1E1E1E"/>
                </a:highlight>
                <a:latin typeface="Consolas"/>
                <a:ea typeface="Consolas"/>
                <a:cs typeface="Consolas"/>
                <a:sym typeface="Consolas"/>
              </a:rPr>
              <a:t>println</a:t>
            </a:r>
            <a:r>
              <a:rPr lang="en" sz="1250">
                <a:solidFill>
                  <a:srgbClr val="D4D4D4"/>
                </a:solidFill>
                <a:highlight>
                  <a:srgbClr val="1E1E1E"/>
                </a:highlight>
                <a:latin typeface="Consolas"/>
                <a:ea typeface="Consolas"/>
                <a:cs typeface="Consolas"/>
                <a:sym typeface="Consolas"/>
              </a:rPr>
              <a:t>(</a:t>
            </a:r>
            <a:r>
              <a:rPr lang="en" sz="1250">
                <a:solidFill>
                  <a:srgbClr val="CE9178"/>
                </a:solidFill>
                <a:highlight>
                  <a:srgbClr val="1E1E1E"/>
                </a:highlight>
                <a:latin typeface="Consolas"/>
                <a:ea typeface="Consolas"/>
                <a:cs typeface="Consolas"/>
                <a:sym typeface="Consolas"/>
              </a:rPr>
              <a:t>"Hello, World!"</a:t>
            </a:r>
            <a:r>
              <a:rPr lang="en"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050"/>
              <a:buFont typeface="Arial"/>
              <a:buNone/>
            </a:pPr>
            <a:r>
              <a:rPr lang="en" sz="1250">
                <a:solidFill>
                  <a:srgbClr val="D4D4D4"/>
                </a:solidFill>
                <a:highlight>
                  <a:srgbClr val="1E1E1E"/>
                </a:highlight>
                <a:latin typeface="Consolas"/>
                <a:ea typeface="Consolas"/>
                <a:cs typeface="Consolas"/>
                <a:sym typeface="Consolas"/>
              </a:rPr>
              <a:t>}</a:t>
            </a:r>
            <a:endParaRPr>
              <a:solidFill>
                <a:srgbClr val="6A9955"/>
              </a:solidFill>
              <a:highlight>
                <a:srgbClr val="1E1E1E"/>
              </a:highlight>
              <a:latin typeface="Consolas"/>
              <a:ea typeface="Consolas"/>
              <a:cs typeface="Consolas"/>
              <a:sym typeface="Consolas"/>
            </a:endParaRPr>
          </a:p>
        </p:txBody>
      </p:sp>
      <p:sp>
        <p:nvSpPr>
          <p:cNvPr id="109" name="Google Shape;10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g1b64ee96f52_1_18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HelloWorld.java</a:t>
            </a:r>
            <a:endParaRPr sz="3480">
              <a:latin typeface="Poppins"/>
              <a:ea typeface="Poppins"/>
              <a:cs typeface="Poppins"/>
              <a:sym typeface="Poppins"/>
            </a:endParaRPr>
          </a:p>
        </p:txBody>
      </p:sp>
      <p:sp>
        <p:nvSpPr>
          <p:cNvPr id="115" name="Google Shape;115;g1b64ee96f52_1_18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latin typeface="Poppins"/>
                <a:ea typeface="Poppins"/>
                <a:cs typeface="Poppins"/>
                <a:sym typeface="Poppins"/>
              </a:rPr>
              <a:t>De volgende code bevat drie componenten: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b="1" lang="en">
                <a:latin typeface="Poppins"/>
                <a:ea typeface="Poppins"/>
                <a:cs typeface="Poppins"/>
                <a:sym typeface="Poppins"/>
              </a:rPr>
              <a:t>Commentaar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Definitie van de </a:t>
            </a:r>
            <a:r>
              <a:rPr i="1" lang="en">
                <a:latin typeface="Poppins"/>
                <a:ea typeface="Poppins"/>
                <a:cs typeface="Poppins"/>
                <a:sym typeface="Poppins"/>
              </a:rPr>
              <a:t>HalloWereldApp</a:t>
            </a:r>
            <a:r>
              <a:rPr lang="en">
                <a:latin typeface="Poppins"/>
                <a:ea typeface="Poppins"/>
                <a:cs typeface="Poppins"/>
                <a:sym typeface="Poppins"/>
              </a:rPr>
              <a:t> klasse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Definitie van de </a:t>
            </a:r>
            <a:r>
              <a:rPr i="1" lang="en">
                <a:latin typeface="Poppins"/>
                <a:ea typeface="Poppins"/>
                <a:cs typeface="Poppins"/>
                <a:sym typeface="Poppins"/>
              </a:rPr>
              <a:t>main</a:t>
            </a:r>
            <a:r>
              <a:rPr lang="en">
                <a:latin typeface="Poppins"/>
                <a:ea typeface="Poppins"/>
                <a:cs typeface="Poppins"/>
                <a:sym typeface="Poppins"/>
              </a:rPr>
              <a:t>-methode</a:t>
            </a:r>
            <a:endParaRPr>
              <a:latin typeface="Poppins"/>
              <a:ea typeface="Poppins"/>
              <a:cs typeface="Poppins"/>
              <a:sym typeface="Poppins"/>
            </a:endParaRPr>
          </a:p>
        </p:txBody>
      </p:sp>
      <p:sp>
        <p:nvSpPr>
          <p:cNvPr id="116" name="Google Shape;116;g1b64ee96f52_1_188"/>
          <p:cNvSpPr txBox="1"/>
          <p:nvPr/>
        </p:nvSpPr>
        <p:spPr>
          <a:xfrm>
            <a:off x="4572000" y="1225225"/>
            <a:ext cx="4206300" cy="34380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Print Hallo Wereld!</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 Ieders eerste programma</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6A9955"/>
                </a:solidFill>
                <a:highlight>
                  <a:srgbClr val="1E1E1E"/>
                </a:highlight>
                <a:latin typeface="Consolas"/>
                <a:ea typeface="Consolas"/>
                <a:cs typeface="Consolas"/>
                <a:sym typeface="Consolas"/>
              </a:rPr>
              <a:t> */</a:t>
            </a:r>
            <a:endParaRPr b="0" i="0" sz="120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class</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HalloWereldApp</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public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569CD6"/>
                </a:solidFill>
                <a:highlight>
                  <a:srgbClr val="1E1E1E"/>
                </a:highlight>
                <a:latin typeface="Consolas"/>
                <a:ea typeface="Consolas"/>
                <a:cs typeface="Consolas"/>
                <a:sym typeface="Consolas"/>
              </a:rPr>
              <a:t>static</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4EC9B0"/>
                </a:solidFill>
                <a:highlight>
                  <a:srgbClr val="1E1E1E"/>
                </a:highlight>
                <a:latin typeface="Consolas"/>
                <a:ea typeface="Consolas"/>
                <a:cs typeface="Consolas"/>
                <a:sym typeface="Consolas"/>
              </a:rPr>
              <a:t>void</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DCDCAA"/>
                </a:solidFill>
                <a:highlight>
                  <a:srgbClr val="1E1E1E"/>
                </a:highlight>
                <a:latin typeface="Consolas"/>
                <a:ea typeface="Consolas"/>
                <a:cs typeface="Consolas"/>
                <a:sym typeface="Consolas"/>
              </a:rPr>
              <a:t>main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4EC9B0"/>
                </a:solidFill>
                <a:highlight>
                  <a:srgbClr val="1E1E1E"/>
                </a:highlight>
                <a:latin typeface="Consolas"/>
                <a:ea typeface="Consolas"/>
                <a:cs typeface="Consolas"/>
                <a:sym typeface="Consolas"/>
              </a:rPr>
              <a:t>String</a:t>
            </a: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args</a:t>
            </a: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r>
              <a:rPr b="0" i="0" lang="en" sz="1200" u="none" cap="none" strike="noStrike">
                <a:solidFill>
                  <a:srgbClr val="9CDCFE"/>
                </a:solidFill>
                <a:highlight>
                  <a:srgbClr val="1E1E1E"/>
                </a:highlight>
                <a:latin typeface="Consolas"/>
                <a:ea typeface="Consolas"/>
                <a:cs typeface="Consolas"/>
                <a:sym typeface="Consolas"/>
              </a:rPr>
              <a:t>System</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9CDCFE"/>
                </a:solidFill>
                <a:highlight>
                  <a:srgbClr val="1E1E1E"/>
                </a:highlight>
                <a:latin typeface="Consolas"/>
                <a:ea typeface="Consolas"/>
                <a:cs typeface="Consolas"/>
                <a:sym typeface="Consolas"/>
              </a:rPr>
              <a:t>out</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DCDCAA"/>
                </a:solidFill>
                <a:highlight>
                  <a:srgbClr val="1E1E1E"/>
                </a:highlight>
                <a:latin typeface="Consolas"/>
                <a:ea typeface="Consolas"/>
                <a:cs typeface="Consolas"/>
                <a:sym typeface="Consolas"/>
              </a:rPr>
              <a:t>println</a:t>
            </a:r>
            <a:r>
              <a:rPr b="0" i="0" lang="en" sz="1200" u="none" cap="none" strike="noStrike">
                <a:solidFill>
                  <a:srgbClr val="D4D4D4"/>
                </a:solidFill>
                <a:highlight>
                  <a:srgbClr val="1E1E1E"/>
                </a:highlight>
                <a:latin typeface="Consolas"/>
                <a:ea typeface="Consolas"/>
                <a:cs typeface="Consolas"/>
                <a:sym typeface="Consolas"/>
              </a:rPr>
              <a:t>(</a:t>
            </a:r>
            <a:r>
              <a:rPr b="0" i="0" lang="en" sz="1200" u="none" cap="none" strike="noStrike">
                <a:solidFill>
                  <a:srgbClr val="CE9178"/>
                </a:solidFill>
                <a:highlight>
                  <a:srgbClr val="1E1E1E"/>
                </a:highlight>
                <a:latin typeface="Consolas"/>
                <a:ea typeface="Consolas"/>
                <a:cs typeface="Consolas"/>
                <a:sym typeface="Consolas"/>
              </a:rPr>
              <a:t>"Hallo Wereld!"</a:t>
            </a: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    }</a:t>
            </a:r>
            <a:endParaRPr b="0" i="0" sz="120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200" u="none" cap="none" strike="noStrike">
                <a:solidFill>
                  <a:srgbClr val="D4D4D4"/>
                </a:solidFill>
                <a:highlight>
                  <a:srgbClr val="1E1E1E"/>
                </a:highlight>
                <a:latin typeface="Consolas"/>
                <a:ea typeface="Consolas"/>
                <a:cs typeface="Consolas"/>
                <a:sym typeface="Consolas"/>
              </a:rPr>
              <a:t>}</a:t>
            </a:r>
            <a:endParaRPr b="0" i="0" sz="1200" u="none" cap="none" strike="noStrike">
              <a:solidFill>
                <a:srgbClr val="D4D4D4"/>
              </a:solidFill>
              <a:highlight>
                <a:srgbClr val="1E1E1E"/>
              </a:highlight>
              <a:latin typeface="Consolas"/>
              <a:ea typeface="Consolas"/>
              <a:cs typeface="Consolas"/>
              <a:sym typeface="Consolas"/>
            </a:endParaRPr>
          </a:p>
        </p:txBody>
      </p:sp>
      <p:sp>
        <p:nvSpPr>
          <p:cNvPr id="117" name="Google Shape;117;g1b64ee96f52_1_1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Commentaar</a:t>
            </a:r>
            <a:endParaRPr sz="3480">
              <a:latin typeface="Poppins"/>
              <a:ea typeface="Poppins"/>
              <a:cs typeface="Poppins"/>
              <a:sym typeface="Poppins"/>
            </a:endParaRPr>
          </a:p>
        </p:txBody>
      </p:sp>
      <p:sp>
        <p:nvSpPr>
          <p:cNvPr id="123" name="Google Shape;123;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Font typeface="Poppins"/>
              <a:buChar char="●"/>
            </a:pPr>
            <a:r>
              <a:rPr lang="en" sz="1600">
                <a:latin typeface="Poppins"/>
                <a:ea typeface="Poppins"/>
                <a:cs typeface="Poppins"/>
                <a:sym typeface="Poppins"/>
              </a:rPr>
              <a:t>De compiler </a:t>
            </a:r>
            <a:r>
              <a:rPr b="1" lang="en" sz="1600">
                <a:latin typeface="Poppins"/>
                <a:ea typeface="Poppins"/>
                <a:cs typeface="Poppins"/>
                <a:sym typeface="Poppins"/>
              </a:rPr>
              <a:t>negeert</a:t>
            </a:r>
            <a:r>
              <a:rPr lang="en" sz="1600">
                <a:latin typeface="Poppins"/>
                <a:ea typeface="Poppins"/>
                <a:cs typeface="Poppins"/>
                <a:sym typeface="Poppins"/>
              </a:rPr>
              <a:t> commentaar</a:t>
            </a:r>
            <a:br>
              <a:rPr lang="en" sz="1600">
                <a:latin typeface="Poppins"/>
                <a:ea typeface="Poppins"/>
                <a:cs typeface="Poppins"/>
                <a:sym typeface="Poppins"/>
              </a:rPr>
            </a:br>
            <a:endParaRPr sz="1600">
              <a:latin typeface="Poppins"/>
              <a:ea typeface="Poppins"/>
              <a:cs typeface="Poppins"/>
              <a:sym typeface="Poppins"/>
            </a:endParaRPr>
          </a:p>
          <a:p>
            <a:pPr indent="-330200" lvl="0" marL="457200" rtl="0" algn="l">
              <a:lnSpc>
                <a:spcPct val="95000"/>
              </a:lnSpc>
              <a:spcBef>
                <a:spcPts val="0"/>
              </a:spcBef>
              <a:spcAft>
                <a:spcPts val="0"/>
              </a:spcAft>
              <a:buSzPts val="1600"/>
              <a:buFont typeface="Poppins"/>
              <a:buChar char="●"/>
            </a:pPr>
            <a:r>
              <a:rPr lang="en" sz="1600">
                <a:latin typeface="Poppins"/>
                <a:ea typeface="Poppins"/>
                <a:cs typeface="Poppins"/>
                <a:sym typeface="Poppins"/>
              </a:rPr>
              <a:t>Commentaar is belangrijk (waarom denk je?)</a:t>
            </a:r>
            <a:br>
              <a:rPr lang="en" sz="1600">
                <a:latin typeface="Poppins"/>
                <a:ea typeface="Poppins"/>
                <a:cs typeface="Poppins"/>
                <a:sym typeface="Poppins"/>
              </a:rPr>
            </a:br>
            <a:endParaRPr sz="1600">
              <a:latin typeface="Poppins"/>
              <a:ea typeface="Poppins"/>
              <a:cs typeface="Poppins"/>
              <a:sym typeface="Poppins"/>
            </a:endParaRPr>
          </a:p>
          <a:p>
            <a:pPr indent="-330200" lvl="0" marL="457200" rtl="0" algn="l">
              <a:lnSpc>
                <a:spcPct val="95000"/>
              </a:lnSpc>
              <a:spcBef>
                <a:spcPts val="0"/>
              </a:spcBef>
              <a:spcAft>
                <a:spcPts val="0"/>
              </a:spcAft>
              <a:buSzPts val="1600"/>
              <a:buFont typeface="Poppins"/>
              <a:buChar char="●"/>
            </a:pPr>
            <a:r>
              <a:rPr lang="en" sz="1600">
                <a:latin typeface="Poppins"/>
                <a:ea typeface="Poppins"/>
                <a:cs typeface="Poppins"/>
                <a:sym typeface="Poppins"/>
              </a:rPr>
              <a:t>Commentaar tussen </a:t>
            </a:r>
            <a:r>
              <a:rPr b="1" lang="en" sz="1600">
                <a:latin typeface="Poppins"/>
                <a:ea typeface="Poppins"/>
                <a:cs typeface="Poppins"/>
                <a:sym typeface="Poppins"/>
              </a:rPr>
              <a:t>/*</a:t>
            </a:r>
            <a:r>
              <a:rPr lang="en" sz="1600">
                <a:latin typeface="Poppins"/>
                <a:ea typeface="Poppins"/>
                <a:cs typeface="Poppins"/>
                <a:sym typeface="Poppins"/>
              </a:rPr>
              <a:t> en </a:t>
            </a:r>
            <a:r>
              <a:rPr b="1" lang="en" sz="1600">
                <a:latin typeface="Poppins"/>
                <a:ea typeface="Poppins"/>
                <a:cs typeface="Poppins"/>
                <a:sym typeface="Poppins"/>
              </a:rPr>
              <a:t>*/</a:t>
            </a:r>
            <a:r>
              <a:rPr lang="en" sz="1600">
                <a:latin typeface="Poppins"/>
                <a:ea typeface="Poppins"/>
                <a:cs typeface="Poppins"/>
                <a:sym typeface="Poppins"/>
              </a:rPr>
              <a:t> mag </a:t>
            </a:r>
            <a:r>
              <a:rPr b="1" lang="en" sz="1600">
                <a:latin typeface="Poppins"/>
                <a:ea typeface="Poppins"/>
                <a:cs typeface="Poppins"/>
                <a:sym typeface="Poppins"/>
              </a:rPr>
              <a:t>meerdere</a:t>
            </a:r>
            <a:r>
              <a:rPr lang="en" sz="1600">
                <a:latin typeface="Poppins"/>
                <a:ea typeface="Poppins"/>
                <a:cs typeface="Poppins"/>
                <a:sym typeface="Poppins"/>
              </a:rPr>
              <a:t> regels beslaan</a:t>
            </a:r>
            <a:br>
              <a:rPr lang="en" sz="1600">
                <a:latin typeface="Poppins"/>
                <a:ea typeface="Poppins"/>
                <a:cs typeface="Poppins"/>
                <a:sym typeface="Poppins"/>
              </a:rPr>
            </a:br>
            <a:endParaRPr sz="1600">
              <a:latin typeface="Poppins"/>
              <a:ea typeface="Poppins"/>
              <a:cs typeface="Poppins"/>
              <a:sym typeface="Poppins"/>
            </a:endParaRPr>
          </a:p>
          <a:p>
            <a:pPr indent="-330200" lvl="0" marL="457200" rtl="0" algn="l">
              <a:lnSpc>
                <a:spcPct val="95000"/>
              </a:lnSpc>
              <a:spcBef>
                <a:spcPts val="0"/>
              </a:spcBef>
              <a:spcAft>
                <a:spcPts val="0"/>
              </a:spcAft>
              <a:buSzPts val="1600"/>
              <a:buFont typeface="Poppins"/>
              <a:buChar char="●"/>
            </a:pPr>
            <a:r>
              <a:rPr lang="en" sz="1600">
                <a:latin typeface="Poppins"/>
                <a:ea typeface="Poppins"/>
                <a:cs typeface="Poppins"/>
                <a:sym typeface="Poppins"/>
              </a:rPr>
              <a:t>Commentaar achter </a:t>
            </a:r>
            <a:r>
              <a:rPr b="1" lang="en" sz="1600">
                <a:latin typeface="Poppins"/>
                <a:ea typeface="Poppins"/>
                <a:cs typeface="Poppins"/>
                <a:sym typeface="Poppins"/>
              </a:rPr>
              <a:t>//</a:t>
            </a:r>
            <a:r>
              <a:rPr lang="en" sz="1600">
                <a:latin typeface="Poppins"/>
                <a:ea typeface="Poppins"/>
                <a:cs typeface="Poppins"/>
                <a:sym typeface="Poppins"/>
              </a:rPr>
              <a:t> loopt </a:t>
            </a:r>
            <a:r>
              <a:rPr b="1" lang="en" sz="1600">
                <a:latin typeface="Poppins"/>
                <a:ea typeface="Poppins"/>
                <a:cs typeface="Poppins"/>
                <a:sym typeface="Poppins"/>
              </a:rPr>
              <a:t>tot het eind</a:t>
            </a:r>
            <a:r>
              <a:rPr lang="en" sz="1600">
                <a:latin typeface="Poppins"/>
                <a:ea typeface="Poppins"/>
                <a:cs typeface="Poppins"/>
                <a:sym typeface="Poppins"/>
              </a:rPr>
              <a:t> van de regel</a:t>
            </a:r>
            <a:endParaRPr sz="1600">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sz="1600">
              <a:latin typeface="Poppins"/>
              <a:ea typeface="Poppins"/>
              <a:cs typeface="Poppins"/>
              <a:sym typeface="Poppins"/>
            </a:endParaRPr>
          </a:p>
          <a:p>
            <a:pPr indent="0" lvl="0" marL="0" rtl="0" algn="l">
              <a:lnSpc>
                <a:spcPct val="95000"/>
              </a:lnSpc>
              <a:spcBef>
                <a:spcPts val="1200"/>
              </a:spcBef>
              <a:spcAft>
                <a:spcPts val="1200"/>
              </a:spcAft>
              <a:buSzPts val="1800"/>
              <a:buNone/>
            </a:pPr>
            <a:r>
              <a:rPr b="1" lang="en" sz="1600">
                <a:latin typeface="Poppins"/>
                <a:ea typeface="Poppins"/>
                <a:cs typeface="Poppins"/>
                <a:sym typeface="Poppins"/>
              </a:rPr>
              <a:t>Opdracht: </a:t>
            </a:r>
            <a:r>
              <a:rPr lang="en" sz="1600">
                <a:latin typeface="Poppins"/>
                <a:ea typeface="Poppins"/>
                <a:cs typeface="Poppins"/>
                <a:sym typeface="Poppins"/>
              </a:rPr>
              <a:t>Voeg eens wat verschillende stijlen commentaar toe aan je HelloWorld programma en kijk of je code nog compileert</a:t>
            </a:r>
            <a:endParaRPr sz="1600">
              <a:latin typeface="Poppins"/>
              <a:ea typeface="Poppins"/>
              <a:cs typeface="Poppins"/>
              <a:sym typeface="Poppins"/>
            </a:endParaRPr>
          </a:p>
        </p:txBody>
      </p:sp>
      <p:sp>
        <p:nvSpPr>
          <p:cNvPr id="124" name="Google Shape;12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acb41dd-7be8-40db-b535-7bbd0697ac90" xsi:nil="true"/>
    <lcf76f155ced4ddcb4097134ff3c332f xmlns="7a83b97a-d12c-4b33-9ad5-cb3f496108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2BBA8FF-C788-4AA0-96A3-BA7032EDB9BC}"/>
</file>

<file path=customXml/itemProps2.xml><?xml version="1.0" encoding="utf-8"?>
<ds:datastoreItem xmlns:ds="http://schemas.openxmlformats.org/officeDocument/2006/customXml" ds:itemID="{454C1A45-CD05-49EC-A965-C2895D165758}"/>
</file>

<file path=customXml/itemProps3.xml><?xml version="1.0" encoding="utf-8"?>
<ds:datastoreItem xmlns:ds="http://schemas.openxmlformats.org/officeDocument/2006/customXml" ds:itemID="{0ED989D0-7DC1-4F21-A241-33DE1C54539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0x01010016360A54DD8BAB4295CD4DD668838CAA</vt:lpwstr>
  </property>
</Properties>
</file>