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commentAuthors.xml" ContentType="application/vnd.openxmlformats-officedocument.presentationml.commentAuthors+xml"/>
  <Override PartName="/ppt/comments/comment1.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y="5143500" cx="9144000"/>
  <p:notesSz cx="6858000" cy="9144000"/>
  <p:embeddedFontLst>
    <p:embeddedFont>
      <p:font typeface="Economica"/>
      <p:regular r:id="rId65"/>
      <p:bold r:id="rId66"/>
      <p:italic r:id="rId67"/>
      <p:boldItalic r:id="rId68"/>
    </p:embeddedFont>
    <p:embeddedFont>
      <p:font typeface="Roboto"/>
      <p:regular r:id="rId69"/>
      <p:bold r:id="rId70"/>
      <p:italic r:id="rId71"/>
      <p:boldItalic r:id="rId72"/>
    </p:embeddedFont>
    <p:embeddedFont>
      <p:font typeface="Poppins"/>
      <p:regular r:id="rId73"/>
      <p:bold r:id="rId74"/>
      <p:italic r:id="rId75"/>
      <p:boldItalic r:id="rId76"/>
    </p:embeddedFont>
    <p:embeddedFont>
      <p:font typeface="Roboto Mono"/>
      <p:regular r:id="rId77"/>
      <p:bold r:id="rId78"/>
      <p:italic r:id="rId79"/>
      <p:boldItalic r:id="rId80"/>
    </p:embeddedFont>
    <p:embeddedFont>
      <p:font typeface="Open Sans"/>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5" roundtripDataSignature="AMtx7mjmyGkD2l9+/0sdTTq2/MpISCnMQ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oah Beij"/>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74C47C-3D4E-4B65-99AF-C751BBBA25EE}">
  <a:tblStyle styleId="{DE74C47C-3D4E-4B65-99AF-C751BBBA25E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84" Type="http://schemas.openxmlformats.org/officeDocument/2006/relationships/font" Target="fonts/OpenSans-boldItalic.fntdata"/><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21" Type="http://schemas.openxmlformats.org/officeDocument/2006/relationships/slide" Target="slides/slide14.xml"/><Relationship Id="rId68" Type="http://schemas.openxmlformats.org/officeDocument/2006/relationships/font" Target="fonts/Economica-boldItalic.fntdata"/><Relationship Id="rId16" Type="http://schemas.openxmlformats.org/officeDocument/2006/relationships/slide" Target="slides/slide9.xml"/><Relationship Id="rId74" Type="http://schemas.openxmlformats.org/officeDocument/2006/relationships/font" Target="fonts/Poppins-bold.fntdata"/><Relationship Id="rId32" Type="http://schemas.openxmlformats.org/officeDocument/2006/relationships/slide" Target="slides/slide25.xml"/><Relationship Id="rId79" Type="http://schemas.openxmlformats.org/officeDocument/2006/relationships/font" Target="fonts/RobotoMono-italic.fntdata"/><Relationship Id="rId37" Type="http://schemas.openxmlformats.org/officeDocument/2006/relationships/slide" Target="slides/slide30.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slide" Target="slides/slide51.xml"/><Relationship Id="rId5" Type="http://schemas.openxmlformats.org/officeDocument/2006/relationships/commentAuthors" Target="commentAuthors.xml"/><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77" Type="http://schemas.openxmlformats.org/officeDocument/2006/relationships/font" Target="fonts/RobotoMono-regular.fntdata"/><Relationship Id="rId35" Type="http://schemas.openxmlformats.org/officeDocument/2006/relationships/slide" Target="slides/slide28.xml"/><Relationship Id="rId64" Type="http://schemas.openxmlformats.org/officeDocument/2006/relationships/slide" Target="slides/slide57.xml"/><Relationship Id="rId22" Type="http://schemas.openxmlformats.org/officeDocument/2006/relationships/slide" Target="slides/slide15.xml"/><Relationship Id="rId69" Type="http://schemas.openxmlformats.org/officeDocument/2006/relationships/font" Target="fonts/Roboto-regular.fntdata"/><Relationship Id="rId27" Type="http://schemas.openxmlformats.org/officeDocument/2006/relationships/slide" Target="slides/slide20.xml"/><Relationship Id="rId56" Type="http://schemas.openxmlformats.org/officeDocument/2006/relationships/slide" Target="slides/slide49.xml"/><Relationship Id="rId14" Type="http://schemas.openxmlformats.org/officeDocument/2006/relationships/slide" Target="slides/slide7.xml"/><Relationship Id="rId85" Type="http://customschemas.google.com/relationships/presentationmetadata" Target="metadata"/><Relationship Id="rId80" Type="http://schemas.openxmlformats.org/officeDocument/2006/relationships/font" Target="fonts/RobotoMono-boldItalic.fntdata"/><Relationship Id="rId8" Type="http://schemas.openxmlformats.org/officeDocument/2006/relationships/slide" Target="slides/slide1.xml"/><Relationship Id="rId72" Type="http://schemas.openxmlformats.org/officeDocument/2006/relationships/font" Target="fonts/Roboto-boldItalic.fntdata"/><Relationship Id="rId51" Type="http://schemas.openxmlformats.org/officeDocument/2006/relationships/slide" Target="slides/slide44.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67" Type="http://schemas.openxmlformats.org/officeDocument/2006/relationships/font" Target="fonts/Economica-italic.fntdata"/><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slide" Target="slides/slide52.xml"/><Relationship Id="rId17" Type="http://schemas.openxmlformats.org/officeDocument/2006/relationships/slide" Target="slides/slide10.xml"/><Relationship Id="rId83" Type="http://schemas.openxmlformats.org/officeDocument/2006/relationships/font" Target="fonts/OpenSans-italic.fntdata"/><Relationship Id="rId41" Type="http://schemas.openxmlformats.org/officeDocument/2006/relationships/slide" Target="slides/slide34.xml"/><Relationship Id="rId75" Type="http://schemas.openxmlformats.org/officeDocument/2006/relationships/font" Target="fonts/Poppins-italic.fntdata"/><Relationship Id="rId70" Type="http://schemas.openxmlformats.org/officeDocument/2006/relationships/font" Target="fonts/Roboto-bold.fntdata"/><Relationship Id="rId62" Type="http://schemas.openxmlformats.org/officeDocument/2006/relationships/slide" Target="slides/slide55.xml"/><Relationship Id="rId20" Type="http://schemas.openxmlformats.org/officeDocument/2006/relationships/slide" Target="slides/slide13.xml"/><Relationship Id="rId54" Type="http://schemas.openxmlformats.org/officeDocument/2006/relationships/slide" Target="slides/slide47.xml"/><Relationship Id="rId88" Type="http://schemas.openxmlformats.org/officeDocument/2006/relationships/customXml" Target="../customXml/item3.xml"/><Relationship Id="rId1" Type="http://schemas.openxmlformats.org/officeDocument/2006/relationships/theme" Target="theme/theme2.xml"/><Relationship Id="rId6" Type="http://schemas.openxmlformats.org/officeDocument/2006/relationships/slideMaster" Target="slideMasters/slideMaster1.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slide" Target="slides/slide50.xml"/><Relationship Id="rId15" Type="http://schemas.openxmlformats.org/officeDocument/2006/relationships/slide" Target="slides/slide8.xml"/><Relationship Id="rId44" Type="http://schemas.openxmlformats.org/officeDocument/2006/relationships/slide" Target="slides/slide37.xml"/><Relationship Id="rId81" Type="http://schemas.openxmlformats.org/officeDocument/2006/relationships/font" Target="fonts/OpenSans-regular.fntdata"/><Relationship Id="rId73" Type="http://schemas.openxmlformats.org/officeDocument/2006/relationships/font" Target="fonts/Poppins-regular.fntdata"/><Relationship Id="rId31" Type="http://schemas.openxmlformats.org/officeDocument/2006/relationships/slide" Target="slides/slide24.xml"/><Relationship Id="rId78" Type="http://schemas.openxmlformats.org/officeDocument/2006/relationships/font" Target="fonts/RobotoMono-bold.fntdata"/><Relationship Id="rId65" Type="http://schemas.openxmlformats.org/officeDocument/2006/relationships/font" Target="fonts/Economica-regular.fntdata"/><Relationship Id="rId60" Type="http://schemas.openxmlformats.org/officeDocument/2006/relationships/slide" Target="slides/slide53.xml"/><Relationship Id="rId52" Type="http://schemas.openxmlformats.org/officeDocument/2006/relationships/slide" Target="slides/slide45.xml"/><Relationship Id="rId10" Type="http://schemas.openxmlformats.org/officeDocument/2006/relationships/slide" Target="slides/slide3.xml"/><Relationship Id="rId86" Type="http://schemas.openxmlformats.org/officeDocument/2006/relationships/customXml" Target="../customXml/item1.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 Id="rId76" Type="http://schemas.openxmlformats.org/officeDocument/2006/relationships/font" Target="fonts/Poppins-boldItalic.fntdata"/><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notesMaster" Target="notesMasters/notesMaster1.xml"/><Relationship Id="rId71" Type="http://schemas.openxmlformats.org/officeDocument/2006/relationships/font" Target="fonts/Roboto-italic.fntdata"/><Relationship Id="rId2" Type="http://schemas.openxmlformats.org/officeDocument/2006/relationships/viewProps" Target="viewProps.xml"/><Relationship Id="rId29" Type="http://schemas.openxmlformats.org/officeDocument/2006/relationships/slide" Target="slides/slide22.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font" Target="fonts/Economica-bold.fntdata"/><Relationship Id="rId24" Type="http://schemas.openxmlformats.org/officeDocument/2006/relationships/slide" Target="slides/slide17.xml"/><Relationship Id="rId87" Type="http://schemas.openxmlformats.org/officeDocument/2006/relationships/customXml" Target="../customXml/item2.xml"/><Relationship Id="rId82" Type="http://schemas.openxmlformats.org/officeDocument/2006/relationships/font" Target="fonts/OpenSans-bold.fntdata"/><Relationship Id="rId61"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2-01T14:46:29.536">
    <p:pos x="6000" y="0"/>
    <p:text>misschien handig om de uitgeschreven versie te laten zien? i = i + 1</p:text>
    <p:extLst>
      <p:ext uri="{C676402C-5697-4E1C-873F-D02D1690AC5C}">
        <p15:threadingInfo timeZoneBias="0"/>
      </p:ext>
      <p:ext uri="http://customooxmlschemas.google.com/">
        <go:slidesCustomData xmlns:go="http://customooxmlschemas.google.com/" commentPostId="AAAAol1F2MI"/>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6b72894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06b728949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6b72894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06b728949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6b72894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06b728949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6"/>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1" name="Google Shape;11;p56"/>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2" name="Google Shape;12;p56"/>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56"/>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Roboto"/>
              <a:buNone/>
              <a:defRPr sz="2100">
                <a:latin typeface="Roboto"/>
                <a:ea typeface="Roboto"/>
                <a:cs typeface="Roboto"/>
                <a:sym typeface="Roboto"/>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65"/>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5"/>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743DFB"/>
              </a:buClr>
              <a:buSzPts val="16000"/>
              <a:buNone/>
              <a:defRPr sz="16000">
                <a:solidFill>
                  <a:srgbClr val="743DFB"/>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65"/>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7"/>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5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Roboto"/>
              <a:buChar char="●"/>
              <a:defRPr>
                <a:latin typeface="Roboto"/>
                <a:ea typeface="Roboto"/>
                <a:cs typeface="Roboto"/>
                <a:sym typeface="Roboto"/>
              </a:defRPr>
            </a:lvl1pPr>
            <a:lvl2pPr indent="-317500" lvl="1" marL="914400" algn="l">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gn="l">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gn="l">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gn="l">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gn="l">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gn="l">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gn="l">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gn="l">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19" name="Google Shape;1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8"/>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2" name="Google Shape;22;p58"/>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3" name="Google Shape;23;p58"/>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59"/>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8" name="Google Shape;28;p59"/>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9" name="Google Shape;29;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1"/>
          <p:cNvSpPr txBox="1"/>
          <p:nvPr>
            <p:ph type="title"/>
          </p:nvPr>
        </p:nvSpPr>
        <p:spPr>
          <a:xfrm>
            <a:off x="311700" y="555600"/>
            <a:ext cx="4572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Font typeface="Roboto"/>
              <a:buNone/>
              <a:defRPr sz="3000">
                <a:latin typeface="Roboto"/>
                <a:ea typeface="Roboto"/>
                <a:cs typeface="Roboto"/>
                <a:sym typeface="Robot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61"/>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Roboto"/>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6" name="Google Shape;36;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62"/>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2"/>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Roboto"/>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63"/>
          <p:cNvSpPr/>
          <p:nvPr/>
        </p:nvSpPr>
        <p:spPr>
          <a:xfrm>
            <a:off x="4572000" y="-25"/>
            <a:ext cx="4572000" cy="51435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6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63"/>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743DFB"/>
              </a:buClr>
              <a:buSzPts val="4200"/>
              <a:buFont typeface="Roboto"/>
              <a:buNone/>
              <a:defRPr>
                <a:solidFill>
                  <a:srgbClr val="743DFB"/>
                </a:solidFill>
                <a:latin typeface="Roboto"/>
                <a:ea typeface="Roboto"/>
                <a:cs typeface="Roboto"/>
                <a:sym typeface="Roboto"/>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63"/>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6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indent="-317500" lvl="1" marL="914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47" name="Google Shape;47;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64"/>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Roboto"/>
              <a:buNone/>
              <a:defRPr sz="2400">
                <a:latin typeface="Roboto"/>
                <a:ea typeface="Roboto"/>
                <a:cs typeface="Roboto"/>
                <a:sym typeface="Roboto"/>
              </a:defRPr>
            </a:lvl1pPr>
          </a:lstStyle>
          <a:p/>
        </p:txBody>
      </p:sp>
      <p:sp>
        <p:nvSpPr>
          <p:cNvPr id="50" name="Google Shape;50;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5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omments" Target="../comments/commen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mailto:voornaam.achternaam@code-cafe.nl"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Poppins"/>
                <a:ea typeface="Poppins"/>
                <a:cs typeface="Poppins"/>
                <a:sym typeface="Poppins"/>
              </a:rPr>
              <a:t>Java traineeship</a:t>
            </a:r>
            <a:endParaRPr>
              <a:latin typeface="Poppins"/>
              <a:ea typeface="Poppins"/>
              <a:cs typeface="Poppins"/>
              <a:sym typeface="Poppins"/>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2100"/>
              <a:buNone/>
            </a:pPr>
            <a:r>
              <a:rPr lang="en" sz="1800"/>
              <a:t>Werken met Java data types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Categorie: signed numeric integers</a:t>
            </a:r>
            <a:endParaRPr sz="3480">
              <a:latin typeface="Poppins"/>
              <a:ea typeface="Poppins"/>
              <a:cs typeface="Poppins"/>
              <a:sym typeface="Poppins"/>
            </a:endParaRPr>
          </a:p>
        </p:txBody>
      </p:sp>
      <p:sp>
        <p:nvSpPr>
          <p:cNvPr id="126" name="Google Shape;126;p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Je kan de gegevenstypen </a:t>
            </a:r>
            <a:r>
              <a:rPr b="1" lang="en" sz="1600">
                <a:latin typeface="Poppins"/>
                <a:ea typeface="Poppins"/>
                <a:cs typeface="Poppins"/>
                <a:sym typeface="Poppins"/>
              </a:rPr>
              <a:t>byte</a:t>
            </a:r>
            <a:r>
              <a:rPr lang="en" sz="1600">
                <a:latin typeface="Poppins"/>
                <a:ea typeface="Poppins"/>
                <a:cs typeface="Poppins"/>
                <a:sym typeface="Poppins"/>
              </a:rPr>
              <a:t>, </a:t>
            </a:r>
            <a:r>
              <a:rPr b="1" lang="en" sz="1600">
                <a:latin typeface="Poppins"/>
                <a:ea typeface="Poppins"/>
                <a:cs typeface="Poppins"/>
                <a:sym typeface="Poppins"/>
              </a:rPr>
              <a:t>short</a:t>
            </a:r>
            <a:r>
              <a:rPr lang="en" sz="1600">
                <a:latin typeface="Poppins"/>
                <a:ea typeface="Poppins"/>
                <a:cs typeface="Poppins"/>
                <a:sym typeface="Poppins"/>
              </a:rPr>
              <a:t>, </a:t>
            </a:r>
            <a:r>
              <a:rPr b="1" lang="en" sz="1600">
                <a:latin typeface="Poppins"/>
                <a:ea typeface="Poppins"/>
                <a:cs typeface="Poppins"/>
                <a:sym typeface="Poppins"/>
              </a:rPr>
              <a:t>int </a:t>
            </a:r>
            <a:r>
              <a:rPr lang="en" sz="1600">
                <a:latin typeface="Poppins"/>
                <a:ea typeface="Poppins"/>
                <a:cs typeface="Poppins"/>
                <a:sym typeface="Poppins"/>
              </a:rPr>
              <a:t>en </a:t>
            </a:r>
            <a:r>
              <a:rPr b="1" lang="en" sz="1600">
                <a:latin typeface="Poppins"/>
                <a:ea typeface="Poppins"/>
                <a:cs typeface="Poppins"/>
                <a:sym typeface="Poppins"/>
              </a:rPr>
              <a:t>long </a:t>
            </a:r>
            <a:r>
              <a:rPr lang="en" sz="1600">
                <a:latin typeface="Poppins"/>
                <a:ea typeface="Poppins"/>
                <a:cs typeface="Poppins"/>
                <a:sym typeface="Poppins"/>
              </a:rPr>
              <a:t>gebruiken om gehele waarden op te slaan. Wacht even: waarom heb je zoveel typen nodig om gehele getallen op te slaan?</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600">
                <a:latin typeface="Poppins"/>
                <a:ea typeface="Poppins"/>
                <a:cs typeface="Poppins"/>
                <a:sym typeface="Poppins"/>
              </a:rPr>
              <a:t>Elk van deze kan een ander waardebereik opslaan. De voordelen van de kleinere liggen voor de hand: ze hebben minder geheugen nodig en zijn sneller om mee te werken.</a:t>
            </a:r>
            <a:endParaRPr sz="1600">
              <a:latin typeface="Poppins"/>
              <a:ea typeface="Poppins"/>
              <a:cs typeface="Poppins"/>
              <a:sym typeface="Poppins"/>
            </a:endParaRPr>
          </a:p>
        </p:txBody>
      </p:sp>
      <p:pic>
        <p:nvPicPr>
          <p:cNvPr id="127" name="Google Shape;127;p7"/>
          <p:cNvPicPr preferRelativeResize="0"/>
          <p:nvPr/>
        </p:nvPicPr>
        <p:blipFill rotWithShape="1">
          <a:blip r:embed="rId3">
            <a:alphaModFix/>
          </a:blip>
          <a:srcRect b="0" l="0" r="0" t="0"/>
          <a:stretch/>
        </p:blipFill>
        <p:spPr>
          <a:xfrm>
            <a:off x="353850" y="3183050"/>
            <a:ext cx="6627650" cy="1713125"/>
          </a:xfrm>
          <a:prstGeom prst="rect">
            <a:avLst/>
          </a:prstGeom>
          <a:noFill/>
          <a:ln>
            <a:noFill/>
          </a:ln>
        </p:spPr>
      </p:pic>
      <p:sp>
        <p:nvSpPr>
          <p:cNvPr id="128" name="Google Shape;12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Categorie: signed numeric integers</a:t>
            </a:r>
            <a:endParaRPr sz="3480">
              <a:latin typeface="Poppins"/>
              <a:ea typeface="Poppins"/>
              <a:cs typeface="Poppins"/>
              <a:sym typeface="Poppins"/>
            </a:endParaRPr>
          </a:p>
        </p:txBody>
      </p:sp>
      <p:sp>
        <p:nvSpPr>
          <p:cNvPr id="134" name="Google Shape;134;p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600">
                <a:latin typeface="Poppins"/>
                <a:ea typeface="Poppins"/>
                <a:cs typeface="Poppins"/>
                <a:sym typeface="Poppins"/>
              </a:rPr>
              <a:t>Wat zou er gebeuren als we een waarde proberen op te slaan die groter is dan het datatype aan kan?</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600">
                <a:latin typeface="Poppins"/>
                <a:ea typeface="Poppins"/>
                <a:cs typeface="Poppins"/>
                <a:sym typeface="Poppins"/>
              </a:rPr>
              <a:t>Wat is nu de waarde van b?</a:t>
            </a:r>
            <a:endParaRPr sz="1600">
              <a:latin typeface="Poppins"/>
              <a:ea typeface="Poppins"/>
              <a:cs typeface="Poppins"/>
              <a:sym typeface="Poppins"/>
            </a:endParaRPr>
          </a:p>
        </p:txBody>
      </p:sp>
      <p:pic>
        <p:nvPicPr>
          <p:cNvPr id="135" name="Google Shape;135;p8"/>
          <p:cNvPicPr preferRelativeResize="0"/>
          <p:nvPr/>
        </p:nvPicPr>
        <p:blipFill rotWithShape="1">
          <a:blip r:embed="rId3">
            <a:alphaModFix/>
          </a:blip>
          <a:srcRect b="0" l="0" r="0" t="0"/>
          <a:stretch/>
        </p:blipFill>
        <p:spPr>
          <a:xfrm>
            <a:off x="353850" y="1174400"/>
            <a:ext cx="6627650" cy="1713125"/>
          </a:xfrm>
          <a:prstGeom prst="rect">
            <a:avLst/>
          </a:prstGeom>
          <a:noFill/>
          <a:ln>
            <a:noFill/>
          </a:ln>
        </p:spPr>
      </p:pic>
      <p:sp>
        <p:nvSpPr>
          <p:cNvPr id="136" name="Google Shape;136;p8"/>
          <p:cNvSpPr txBox="1"/>
          <p:nvPr/>
        </p:nvSpPr>
        <p:spPr>
          <a:xfrm>
            <a:off x="353850" y="3622400"/>
            <a:ext cx="30000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128</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byte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4EC9B0"/>
                </a:solidFill>
                <a:highlight>
                  <a:srgbClr val="1E1E1E"/>
                </a:highlight>
                <a:latin typeface="Consolas"/>
                <a:ea typeface="Consolas"/>
                <a:cs typeface="Consolas"/>
                <a:sym typeface="Consolas"/>
              </a:rPr>
              <a:t>byte</a:t>
            </a:r>
            <a:r>
              <a:rPr b="0" i="0" lang="en" sz="1050" u="none" cap="none" strike="noStrike">
                <a:solidFill>
                  <a:srgbClr val="D4D4D4"/>
                </a:solidFill>
                <a:highlight>
                  <a:srgbClr val="1E1E1E"/>
                </a:highlight>
                <a:latin typeface="Consolas"/>
                <a:ea typeface="Consolas"/>
                <a:cs typeface="Consolas"/>
                <a:sym typeface="Consolas"/>
              </a:rPr>
              <a:t>) i;</a:t>
            </a:r>
            <a:endParaRPr b="0" i="0" sz="1050" u="none" cap="none" strike="noStrike">
              <a:solidFill>
                <a:srgbClr val="D4D4D4"/>
              </a:solidFill>
              <a:highlight>
                <a:srgbClr val="1E1E1E"/>
              </a:highlight>
              <a:latin typeface="Consolas"/>
              <a:ea typeface="Consolas"/>
              <a:cs typeface="Consolas"/>
              <a:sym typeface="Consolas"/>
            </a:endParaRPr>
          </a:p>
        </p:txBody>
      </p:sp>
      <p:sp>
        <p:nvSpPr>
          <p:cNvPr id="137" name="Google Shape;1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Categorie: signed numeric integers</a:t>
            </a:r>
            <a:endParaRPr sz="3480">
              <a:latin typeface="Poppins"/>
              <a:ea typeface="Poppins"/>
              <a:cs typeface="Poppins"/>
              <a:sym typeface="Poppins"/>
            </a:endParaRPr>
          </a:p>
        </p:txBody>
      </p:sp>
      <p:sp>
        <p:nvSpPr>
          <p:cNvPr id="143" name="Google Shape;143;p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600">
                <a:latin typeface="Poppins"/>
                <a:ea typeface="Poppins"/>
                <a:cs typeface="Poppins"/>
                <a:sym typeface="Poppins"/>
              </a:rPr>
              <a:t>Opdracht:</a:t>
            </a:r>
            <a:endParaRPr b="1" sz="16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600">
                <a:latin typeface="Poppins"/>
                <a:ea typeface="Poppins"/>
                <a:cs typeface="Poppins"/>
                <a:sym typeface="Poppins"/>
              </a:rPr>
              <a:t>Schrijf een programma dat jaren, maanden, weken, dagen en uren om kan zetten naar minuten.</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600">
                <a:latin typeface="Poppins"/>
                <a:ea typeface="Poppins"/>
                <a:cs typeface="Poppins"/>
                <a:sym typeface="Poppins"/>
              </a:rPr>
              <a:t>Denk goed na over het datatype dat je kiest. Wees zo efficiënt en realistisch mogelijk.</a:t>
            </a:r>
            <a:endParaRPr sz="1600">
              <a:latin typeface="Poppins"/>
              <a:ea typeface="Poppins"/>
              <a:cs typeface="Poppins"/>
              <a:sym typeface="Poppins"/>
            </a:endParaRPr>
          </a:p>
        </p:txBody>
      </p:sp>
      <p:sp>
        <p:nvSpPr>
          <p:cNvPr id="144" name="Google Shape;1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Categorie: signed numeric floats</a:t>
            </a:r>
            <a:endParaRPr sz="3480">
              <a:latin typeface="Poppins"/>
              <a:ea typeface="Poppins"/>
              <a:cs typeface="Poppins"/>
              <a:sym typeface="Poppins"/>
            </a:endParaRPr>
          </a:p>
        </p:txBody>
      </p:sp>
      <p:sp>
        <p:nvSpPr>
          <p:cNvPr id="150" name="Google Shape;150;p1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We hebben </a:t>
            </a:r>
            <a:r>
              <a:rPr b="1" lang="en" sz="1600">
                <a:latin typeface="Poppins"/>
                <a:ea typeface="Poppins"/>
                <a:cs typeface="Poppins"/>
                <a:sym typeface="Poppins"/>
              </a:rPr>
              <a:t>floating-point numbers</a:t>
            </a:r>
            <a:r>
              <a:rPr lang="en" sz="1600">
                <a:latin typeface="Poppins"/>
                <a:ea typeface="Poppins"/>
                <a:cs typeface="Poppins"/>
                <a:sym typeface="Poppins"/>
              </a:rPr>
              <a:t> nodig waar decimale getallen verwacht worden. </a:t>
            </a:r>
            <a:endParaRPr sz="1600">
              <a:latin typeface="Poppins"/>
              <a:ea typeface="Poppins"/>
              <a:cs typeface="Poppins"/>
              <a:sym typeface="Poppins"/>
            </a:endParaRPr>
          </a:p>
          <a:p>
            <a:pPr indent="-330200" lvl="0" marL="457200" rtl="0" algn="l">
              <a:lnSpc>
                <a:spcPct val="115000"/>
              </a:lnSpc>
              <a:spcBef>
                <a:spcPts val="1200"/>
              </a:spcBef>
              <a:spcAft>
                <a:spcPts val="0"/>
              </a:spcAft>
              <a:buSzPts val="1600"/>
              <a:buFont typeface="Poppins"/>
              <a:buChar char="●"/>
            </a:pPr>
            <a:r>
              <a:rPr lang="en" sz="1600">
                <a:latin typeface="Poppins"/>
                <a:ea typeface="Poppins"/>
                <a:cs typeface="Poppins"/>
                <a:sym typeface="Poppins"/>
              </a:rPr>
              <a:t>Breuken weergeven (½ = 0.5)</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De waarde van pi weergeven (~3.14)</a:t>
            </a:r>
            <a:endParaRPr sz="1600">
              <a:latin typeface="Poppins"/>
              <a:ea typeface="Poppins"/>
              <a:cs typeface="Poppins"/>
              <a:sym typeface="Poppins"/>
            </a:endParaRPr>
          </a:p>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Snelheid van het licht accuraat berekenen (1.079.252.848,80 kph) </a:t>
            </a:r>
            <a:endParaRPr sz="1600">
              <a:latin typeface="Poppins"/>
              <a:ea typeface="Poppins"/>
              <a:cs typeface="Poppins"/>
              <a:sym typeface="Poppins"/>
            </a:endParaRPr>
          </a:p>
        </p:txBody>
      </p:sp>
      <p:sp>
        <p:nvSpPr>
          <p:cNvPr id="151" name="Google Shape;1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Categorie: signed numeric floats</a:t>
            </a:r>
            <a:endParaRPr sz="3480">
              <a:latin typeface="Poppins"/>
              <a:ea typeface="Poppins"/>
              <a:cs typeface="Poppins"/>
              <a:sym typeface="Poppins"/>
            </a:endParaRPr>
          </a:p>
        </p:txBody>
      </p:sp>
      <p:sp>
        <p:nvSpPr>
          <p:cNvPr id="157" name="Google Shape;157;p1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400">
                <a:latin typeface="Poppins"/>
                <a:ea typeface="Poppins"/>
                <a:cs typeface="Poppins"/>
                <a:sym typeface="Poppins"/>
              </a:rPr>
              <a:t>In Java kan je de gegevenstypen </a:t>
            </a:r>
            <a:r>
              <a:rPr b="1" lang="en" sz="1400">
                <a:latin typeface="Poppins"/>
                <a:ea typeface="Poppins"/>
                <a:cs typeface="Poppins"/>
                <a:sym typeface="Poppins"/>
              </a:rPr>
              <a:t>float </a:t>
            </a:r>
            <a:r>
              <a:rPr lang="en" sz="1400">
                <a:latin typeface="Poppins"/>
                <a:ea typeface="Poppins"/>
                <a:cs typeface="Poppins"/>
                <a:sym typeface="Poppins"/>
              </a:rPr>
              <a:t>en </a:t>
            </a:r>
            <a:r>
              <a:rPr b="1" lang="en" sz="1400">
                <a:latin typeface="Poppins"/>
                <a:ea typeface="Poppins"/>
                <a:cs typeface="Poppins"/>
                <a:sym typeface="Poppins"/>
              </a:rPr>
              <a:t>double </a:t>
            </a:r>
            <a:r>
              <a:rPr lang="en" sz="1400">
                <a:latin typeface="Poppins"/>
                <a:ea typeface="Poppins"/>
                <a:cs typeface="Poppins"/>
                <a:sym typeface="Poppins"/>
              </a:rPr>
              <a:t>primitieve gebruiken om decimale getallen op te slaan. </a:t>
            </a:r>
            <a:br>
              <a:rPr lang="en" sz="1400">
                <a:latin typeface="Poppins"/>
                <a:ea typeface="Poppins"/>
                <a:cs typeface="Poppins"/>
                <a:sym typeface="Poppins"/>
              </a:rPr>
            </a:br>
            <a:br>
              <a:rPr lang="en" sz="1400">
                <a:latin typeface="Poppins"/>
                <a:ea typeface="Poppins"/>
                <a:cs typeface="Poppins"/>
                <a:sym typeface="Poppins"/>
              </a:rPr>
            </a:br>
            <a:r>
              <a:rPr b="1" lang="en" sz="1400">
                <a:latin typeface="Poppins"/>
                <a:ea typeface="Poppins"/>
                <a:cs typeface="Poppins"/>
                <a:sym typeface="Poppins"/>
              </a:rPr>
              <a:t>float </a:t>
            </a:r>
            <a:r>
              <a:rPr lang="en" sz="1400">
                <a:latin typeface="Poppins"/>
                <a:ea typeface="Poppins"/>
                <a:cs typeface="Poppins"/>
                <a:sym typeface="Poppins"/>
              </a:rPr>
              <a:t>heeft minder ruimte nodig dan </a:t>
            </a:r>
            <a:r>
              <a:rPr b="1" lang="en" sz="1400">
                <a:latin typeface="Poppins"/>
                <a:ea typeface="Poppins"/>
                <a:cs typeface="Poppins"/>
                <a:sym typeface="Poppins"/>
              </a:rPr>
              <a:t>double</a:t>
            </a:r>
            <a:r>
              <a:rPr lang="en" sz="1400">
                <a:latin typeface="Poppins"/>
                <a:ea typeface="Poppins"/>
                <a:cs typeface="Poppins"/>
                <a:sym typeface="Poppins"/>
              </a:rPr>
              <a:t>, maar kan een kleiner bereik aan waarden opslaan dan </a:t>
            </a:r>
            <a:r>
              <a:rPr b="1" lang="en" sz="1400">
                <a:latin typeface="Poppins"/>
                <a:ea typeface="Poppins"/>
                <a:cs typeface="Poppins"/>
                <a:sym typeface="Poppins"/>
              </a:rPr>
              <a:t>double</a:t>
            </a:r>
            <a:r>
              <a:rPr lang="en" sz="1400">
                <a:latin typeface="Poppins"/>
                <a:ea typeface="Poppins"/>
                <a:cs typeface="Poppins"/>
                <a:sym typeface="Poppins"/>
              </a:rPr>
              <a:t>.  </a:t>
            </a:r>
            <a:r>
              <a:rPr b="1" lang="en" sz="1400">
                <a:latin typeface="Poppins"/>
                <a:ea typeface="Poppins"/>
                <a:cs typeface="Poppins"/>
                <a:sym typeface="Poppins"/>
              </a:rPr>
              <a:t>Floats </a:t>
            </a:r>
            <a:r>
              <a:rPr lang="en" sz="1400">
                <a:latin typeface="Poppins"/>
                <a:ea typeface="Poppins"/>
                <a:cs typeface="Poppins"/>
                <a:sym typeface="Poppins"/>
              </a:rPr>
              <a:t>zijn minder nauwkeurig dan dubbel. </a:t>
            </a:r>
            <a:br>
              <a:rPr lang="en" sz="1400">
                <a:latin typeface="Poppins"/>
                <a:ea typeface="Poppins"/>
                <a:cs typeface="Poppins"/>
                <a:sym typeface="Poppins"/>
              </a:rPr>
            </a:br>
            <a:br>
              <a:rPr lang="en" sz="1400">
                <a:latin typeface="Poppins"/>
                <a:ea typeface="Poppins"/>
                <a:cs typeface="Poppins"/>
                <a:sym typeface="Poppins"/>
              </a:rPr>
            </a:br>
            <a:r>
              <a:rPr b="1" lang="en" sz="1400">
                <a:latin typeface="Poppins"/>
                <a:ea typeface="Poppins"/>
                <a:cs typeface="Poppins"/>
                <a:sym typeface="Poppins"/>
              </a:rPr>
              <a:t>float </a:t>
            </a:r>
            <a:r>
              <a:rPr lang="en" sz="1400">
                <a:latin typeface="Poppins"/>
                <a:ea typeface="Poppins"/>
                <a:cs typeface="Poppins"/>
                <a:sym typeface="Poppins"/>
              </a:rPr>
              <a:t>kan sommige getallen niet nauwkeurig weergeven, zelfs als ze binnen bereik zijn. Dezelfde beperking is van toepassing op </a:t>
            </a:r>
            <a:r>
              <a:rPr b="1" lang="en" sz="1400">
                <a:latin typeface="Poppins"/>
                <a:ea typeface="Poppins"/>
                <a:cs typeface="Poppins"/>
                <a:sym typeface="Poppins"/>
              </a:rPr>
              <a:t>dubbel</a:t>
            </a:r>
            <a:r>
              <a:rPr lang="en" sz="1400">
                <a:latin typeface="Poppins"/>
                <a:ea typeface="Poppins"/>
                <a:cs typeface="Poppins"/>
                <a:sym typeface="Poppins"/>
              </a:rPr>
              <a:t>, zelfs als het een gegevenstype is dat meer precisie biedt.</a:t>
            </a:r>
            <a:endParaRPr sz="1400">
              <a:latin typeface="Poppins"/>
              <a:ea typeface="Poppins"/>
              <a:cs typeface="Poppins"/>
              <a:sym typeface="Poppins"/>
            </a:endParaRPr>
          </a:p>
        </p:txBody>
      </p:sp>
      <p:pic>
        <p:nvPicPr>
          <p:cNvPr id="158" name="Google Shape;158;p11"/>
          <p:cNvPicPr preferRelativeResize="0"/>
          <p:nvPr/>
        </p:nvPicPr>
        <p:blipFill rotWithShape="1">
          <a:blip r:embed="rId3">
            <a:alphaModFix/>
          </a:blip>
          <a:srcRect b="0" l="0" r="0" t="0"/>
          <a:stretch/>
        </p:blipFill>
        <p:spPr>
          <a:xfrm>
            <a:off x="382025" y="3631950"/>
            <a:ext cx="6555599" cy="1069350"/>
          </a:xfrm>
          <a:prstGeom prst="rect">
            <a:avLst/>
          </a:prstGeom>
          <a:noFill/>
          <a:ln>
            <a:noFill/>
          </a:ln>
        </p:spPr>
      </p:pic>
      <p:sp>
        <p:nvSpPr>
          <p:cNvPr id="159" name="Google Shape;1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Categorie: signed numeric floats</a:t>
            </a:r>
            <a:endParaRPr sz="3480">
              <a:latin typeface="Poppins"/>
              <a:ea typeface="Poppins"/>
              <a:cs typeface="Poppins"/>
              <a:sym typeface="Poppins"/>
            </a:endParaRPr>
          </a:p>
        </p:txBody>
      </p:sp>
      <p:sp>
        <p:nvSpPr>
          <p:cNvPr id="165" name="Google Shape;165;p12"/>
          <p:cNvSpPr txBox="1"/>
          <p:nvPr>
            <p:ph idx="1" type="body"/>
          </p:nvPr>
        </p:nvSpPr>
        <p:spPr>
          <a:xfrm>
            <a:off x="311700" y="1225225"/>
            <a:ext cx="8520600" cy="3703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21621"/>
              <a:buNone/>
            </a:pPr>
            <a:r>
              <a:rPr lang="en" sz="1600">
                <a:latin typeface="Poppins"/>
                <a:ea typeface="Poppins"/>
                <a:cs typeface="Poppins"/>
                <a:sym typeface="Poppins"/>
              </a:rPr>
              <a:t>Hier hebben we nog wat code voorbeeldjes voor floats en doubles:</a:t>
            </a:r>
            <a:endParaRPr sz="1600">
              <a:latin typeface="Poppins"/>
              <a:ea typeface="Poppins"/>
              <a:cs typeface="Poppins"/>
              <a:sym typeface="Poppins"/>
            </a:endParaRPr>
          </a:p>
          <a:p>
            <a:pPr indent="0" lvl="0" marL="0" rtl="0" algn="l">
              <a:lnSpc>
                <a:spcPct val="115000"/>
              </a:lnSpc>
              <a:spcBef>
                <a:spcPts val="1200"/>
              </a:spcBef>
              <a:spcAft>
                <a:spcPts val="0"/>
              </a:spcAft>
              <a:buSzPct val="121621"/>
              <a:buNone/>
            </a:pPr>
            <a:r>
              <a:t/>
            </a:r>
            <a:endParaRPr sz="1600">
              <a:latin typeface="Poppins"/>
              <a:ea typeface="Poppins"/>
              <a:cs typeface="Poppins"/>
              <a:sym typeface="Poppins"/>
            </a:endParaRPr>
          </a:p>
          <a:p>
            <a:pPr indent="0" lvl="0" marL="0" rtl="0" algn="l">
              <a:lnSpc>
                <a:spcPct val="115000"/>
              </a:lnSpc>
              <a:spcBef>
                <a:spcPts val="1200"/>
              </a:spcBef>
              <a:spcAft>
                <a:spcPts val="0"/>
              </a:spcAft>
              <a:buSzPct val="121621"/>
              <a:buNone/>
            </a:pPr>
            <a:r>
              <a:t/>
            </a:r>
            <a:endParaRPr sz="1600">
              <a:latin typeface="Poppins"/>
              <a:ea typeface="Poppins"/>
              <a:cs typeface="Poppins"/>
              <a:sym typeface="Poppins"/>
            </a:endParaRPr>
          </a:p>
          <a:p>
            <a:pPr indent="0" lvl="0" marL="0" rtl="0" algn="l">
              <a:lnSpc>
                <a:spcPct val="115000"/>
              </a:lnSpc>
              <a:spcBef>
                <a:spcPts val="1200"/>
              </a:spcBef>
              <a:spcAft>
                <a:spcPts val="0"/>
              </a:spcAft>
              <a:buSzPct val="121621"/>
              <a:buNone/>
            </a:pPr>
            <a:r>
              <a:rPr lang="en" sz="1600">
                <a:latin typeface="Poppins"/>
                <a:ea typeface="Poppins"/>
                <a:cs typeface="Poppins"/>
                <a:sym typeface="Poppins"/>
              </a:rPr>
              <a:t>Heb je het gebruik van de achtervoegsels F en f opgemerkt tijdens het initialiseren van de variabelen </a:t>
            </a:r>
            <a:r>
              <a:rPr lang="en" sz="1600">
                <a:latin typeface="Consolas"/>
                <a:ea typeface="Consolas"/>
                <a:cs typeface="Consolas"/>
                <a:sym typeface="Consolas"/>
              </a:rPr>
              <a:t>gemiddelde</a:t>
            </a:r>
            <a:r>
              <a:rPr lang="en" sz="1600">
                <a:latin typeface="Poppins"/>
                <a:ea typeface="Poppins"/>
                <a:cs typeface="Poppins"/>
                <a:sym typeface="Poppins"/>
              </a:rPr>
              <a:t> en </a:t>
            </a:r>
            <a:r>
              <a:rPr lang="en" sz="1600">
                <a:latin typeface="Consolas"/>
                <a:ea typeface="Consolas"/>
                <a:cs typeface="Consolas"/>
                <a:sym typeface="Consolas"/>
              </a:rPr>
              <a:t>omtrek </a:t>
            </a:r>
            <a:r>
              <a:rPr lang="en" sz="1600">
                <a:latin typeface="Poppins"/>
                <a:ea typeface="Poppins"/>
                <a:cs typeface="Poppins"/>
                <a:sym typeface="Poppins"/>
              </a:rPr>
              <a:t>in de voorgaande code? </a:t>
            </a:r>
            <a:br>
              <a:rPr lang="en" sz="1600">
                <a:latin typeface="Poppins"/>
                <a:ea typeface="Poppins"/>
                <a:cs typeface="Poppins"/>
                <a:sym typeface="Poppins"/>
              </a:rPr>
            </a:br>
            <a:br>
              <a:rPr lang="en" sz="1600">
                <a:latin typeface="Poppins"/>
                <a:ea typeface="Poppins"/>
                <a:cs typeface="Poppins"/>
                <a:sym typeface="Poppins"/>
              </a:rPr>
            </a:br>
            <a:r>
              <a:rPr lang="en" sz="1600">
                <a:latin typeface="Poppins"/>
                <a:ea typeface="Poppins"/>
                <a:cs typeface="Poppins"/>
                <a:sym typeface="Poppins"/>
              </a:rPr>
              <a:t>Het standaardtype van een decimale letterlijke waarde is double, maar door een decimale letterlijke waarde met F of f als achtervoegsel te plaatsen, vertel je de compiler dat de letterlijke waarde moet worden behandeld als een float en niet als een double. </a:t>
            </a:r>
            <a:br>
              <a:rPr lang="en" sz="1600">
                <a:latin typeface="Poppins"/>
                <a:ea typeface="Poppins"/>
                <a:cs typeface="Poppins"/>
                <a:sym typeface="Poppins"/>
              </a:rPr>
            </a:br>
            <a:endParaRPr sz="1600">
              <a:latin typeface="Poppins"/>
              <a:ea typeface="Poppins"/>
              <a:cs typeface="Poppins"/>
              <a:sym typeface="Poppins"/>
            </a:endParaRPr>
          </a:p>
          <a:p>
            <a:pPr indent="0" lvl="0" marL="0" rtl="0" algn="l">
              <a:lnSpc>
                <a:spcPct val="115000"/>
              </a:lnSpc>
              <a:spcBef>
                <a:spcPts val="1200"/>
              </a:spcBef>
              <a:spcAft>
                <a:spcPts val="1200"/>
              </a:spcAft>
              <a:buSzPct val="121621"/>
              <a:buNone/>
            </a:pPr>
            <a:r>
              <a:rPr lang="en" sz="1600">
                <a:latin typeface="Poppins"/>
                <a:ea typeface="Poppins"/>
                <a:cs typeface="Poppins"/>
                <a:sym typeface="Poppins"/>
              </a:rPr>
              <a:t>Hetzelfde is mogelijk met doubles. Voeg dan een d of een D toe aan het einde van je variabel.</a:t>
            </a:r>
            <a:endParaRPr sz="1600">
              <a:latin typeface="Poppins"/>
              <a:ea typeface="Poppins"/>
              <a:cs typeface="Poppins"/>
              <a:sym typeface="Poppins"/>
            </a:endParaRPr>
          </a:p>
        </p:txBody>
      </p:sp>
      <p:sp>
        <p:nvSpPr>
          <p:cNvPr id="166" name="Google Shape;166;p12"/>
          <p:cNvSpPr txBox="1"/>
          <p:nvPr/>
        </p:nvSpPr>
        <p:spPr>
          <a:xfrm>
            <a:off x="404675" y="1618625"/>
            <a:ext cx="30000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float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gemiddelde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20.129F</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float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omtrek</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1765.65f</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helling</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67" name="Google Shape;16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Categorie: signed numeric floats</a:t>
            </a:r>
            <a:endParaRPr sz="3480">
              <a:latin typeface="Poppins"/>
              <a:ea typeface="Poppins"/>
              <a:cs typeface="Poppins"/>
              <a:sym typeface="Poppins"/>
            </a:endParaRPr>
          </a:p>
        </p:txBody>
      </p:sp>
      <p:sp>
        <p:nvSpPr>
          <p:cNvPr id="173" name="Google Shape;173;p13"/>
          <p:cNvSpPr txBox="1"/>
          <p:nvPr>
            <p:ph idx="1" type="body"/>
          </p:nvPr>
        </p:nvSpPr>
        <p:spPr>
          <a:xfrm>
            <a:off x="311700" y="1225225"/>
            <a:ext cx="8520600" cy="370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600">
                <a:latin typeface="Poppins"/>
                <a:ea typeface="Poppins"/>
                <a:cs typeface="Poppins"/>
                <a:sym typeface="Poppins"/>
              </a:rPr>
              <a:t>Opdracht:</a:t>
            </a:r>
            <a:endParaRPr b="1" sz="16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600">
                <a:latin typeface="Poppins"/>
                <a:ea typeface="Poppins"/>
                <a:cs typeface="Poppins"/>
                <a:sym typeface="Poppins"/>
              </a:rPr>
              <a:t>Schrijf een programma dat de temperatuur van Fahrenheit omzet naar Celsius en andersom. Denk goed na over welk primitieve variabel je moet gebruiken.</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rPr b="1" lang="en" sz="1600">
                <a:latin typeface="Poppins"/>
                <a:ea typeface="Poppins"/>
                <a:cs typeface="Poppins"/>
                <a:sym typeface="Poppins"/>
              </a:rPr>
              <a:t>Opdracht:</a:t>
            </a:r>
            <a:endParaRPr b="1" sz="16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600">
                <a:latin typeface="Poppins"/>
                <a:ea typeface="Poppins"/>
                <a:cs typeface="Poppins"/>
                <a:sym typeface="Poppins"/>
              </a:rPr>
              <a:t>Schrijf een programma om de gebruiker een afstand (in meters) en de tijd te nemen (als drie getallen: uren, minuten, seconden), en geef de snelheid weer, in meters per seconde, kilometers per uur en mijlen per uur (hint: 1 mijl = 1609 meter)</a:t>
            </a:r>
            <a:endParaRPr sz="1600">
              <a:latin typeface="Poppins"/>
              <a:ea typeface="Poppins"/>
              <a:cs typeface="Poppins"/>
              <a:sym typeface="Poppins"/>
            </a:endParaRPr>
          </a:p>
        </p:txBody>
      </p:sp>
      <p:sp>
        <p:nvSpPr>
          <p:cNvPr id="174" name="Google Shape;174;p13"/>
          <p:cNvSpPr txBox="1"/>
          <p:nvPr>
            <p:ph idx="1" type="body"/>
          </p:nvPr>
        </p:nvSpPr>
        <p:spPr>
          <a:xfrm>
            <a:off x="404550" y="3719900"/>
            <a:ext cx="8334900" cy="1156800"/>
          </a:xfrm>
          <a:prstGeom prst="rect">
            <a:avLst/>
          </a:prstGeom>
          <a:solidFill>
            <a:srgbClr val="1155CC"/>
          </a:solid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1200"/>
              </a:spcAft>
              <a:buSzPct val="221538"/>
              <a:buNone/>
            </a:pPr>
            <a:r>
              <a:rPr lang="en" sz="1300">
                <a:solidFill>
                  <a:schemeClr val="lt1"/>
                </a:solidFill>
                <a:latin typeface="Roboto Mono"/>
                <a:ea typeface="Roboto Mono"/>
                <a:cs typeface="Roboto Mono"/>
                <a:sym typeface="Roboto Mono"/>
              </a:rPr>
              <a:t>Invoerafstand in meters: 2500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Invoeruur: 5</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Invoerminuten: 56</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Invoer seconden: 23</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Verwachte resultaten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Uw snelheid in meter/seconde is 0,11691531</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Uw snelheid in km/u is 0,42089513</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Uw snelheid in mijl/u is 0.26158804</a:t>
            </a:r>
            <a:endParaRPr sz="1300">
              <a:solidFill>
                <a:schemeClr val="lt1"/>
              </a:solidFill>
              <a:latin typeface="Roboto Mono"/>
              <a:ea typeface="Roboto Mono"/>
              <a:cs typeface="Roboto Mono"/>
              <a:sym typeface="Roboto Mono"/>
            </a:endParaRPr>
          </a:p>
        </p:txBody>
      </p:sp>
      <p:sp>
        <p:nvSpPr>
          <p:cNvPr id="175" name="Google Shape;17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80">
                <a:latin typeface="Poppins"/>
                <a:ea typeface="Poppins"/>
                <a:cs typeface="Poppins"/>
                <a:sym typeface="Poppins"/>
              </a:rPr>
              <a:t>Categorie: character (</a:t>
            </a:r>
            <a:r>
              <a:rPr lang="en" sz="3180">
                <a:latin typeface="Poppins"/>
                <a:ea typeface="Poppins"/>
                <a:cs typeface="Poppins"/>
                <a:sym typeface="Poppins"/>
              </a:rPr>
              <a:t>unsigned</a:t>
            </a:r>
            <a:r>
              <a:rPr lang="en" sz="3280">
                <a:latin typeface="Poppins"/>
                <a:ea typeface="Poppins"/>
                <a:cs typeface="Poppins"/>
                <a:sym typeface="Poppins"/>
              </a:rPr>
              <a:t> integer)</a:t>
            </a:r>
            <a:endParaRPr sz="3280">
              <a:latin typeface="Poppins"/>
              <a:ea typeface="Poppins"/>
              <a:cs typeface="Poppins"/>
              <a:sym typeface="Poppins"/>
            </a:endParaRPr>
          </a:p>
        </p:txBody>
      </p:sp>
      <p:sp>
        <p:nvSpPr>
          <p:cNvPr id="181" name="Google Shape;181;p14"/>
          <p:cNvSpPr txBox="1"/>
          <p:nvPr>
            <p:ph idx="1" type="body"/>
          </p:nvPr>
        </p:nvSpPr>
        <p:spPr>
          <a:xfrm>
            <a:off x="311700" y="1225225"/>
            <a:ext cx="8520600" cy="370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De character categorie definieert slechts één gegevenstype: </a:t>
            </a:r>
            <a:r>
              <a:rPr b="1" lang="en" sz="1600">
                <a:latin typeface="Poppins"/>
                <a:ea typeface="Poppins"/>
                <a:cs typeface="Poppins"/>
                <a:sym typeface="Poppins"/>
              </a:rPr>
              <a:t>char</a:t>
            </a:r>
            <a:r>
              <a:rPr lang="en" sz="1600">
                <a:latin typeface="Poppins"/>
                <a:ea typeface="Poppins"/>
                <a:cs typeface="Poppins"/>
                <a:sym typeface="Poppins"/>
              </a:rPr>
              <a:t>. </a:t>
            </a:r>
            <a:br>
              <a:rPr lang="en" sz="1600">
                <a:latin typeface="Poppins"/>
                <a:ea typeface="Poppins"/>
                <a:cs typeface="Poppins"/>
                <a:sym typeface="Poppins"/>
              </a:rPr>
            </a:br>
            <a:r>
              <a:rPr lang="en" sz="1600">
                <a:latin typeface="Poppins"/>
                <a:ea typeface="Poppins"/>
                <a:cs typeface="Poppins"/>
                <a:sym typeface="Poppins"/>
              </a:rPr>
              <a:t>Een char is een geheel getal zonder teken. </a:t>
            </a:r>
            <a:br>
              <a:rPr lang="en" sz="1600">
                <a:latin typeface="Poppins"/>
                <a:ea typeface="Poppins"/>
                <a:cs typeface="Poppins"/>
                <a:sym typeface="Poppins"/>
              </a:rPr>
            </a:br>
            <a:br>
              <a:rPr lang="en" sz="1600">
                <a:latin typeface="Poppins"/>
                <a:ea typeface="Poppins"/>
                <a:cs typeface="Poppins"/>
                <a:sym typeface="Poppins"/>
              </a:rPr>
            </a:br>
            <a:r>
              <a:rPr lang="en" sz="1600">
                <a:latin typeface="Poppins"/>
                <a:ea typeface="Poppins"/>
                <a:cs typeface="Poppins"/>
                <a:sym typeface="Poppins"/>
              </a:rPr>
              <a:t>Het kan een enkel 1</a:t>
            </a:r>
            <a:r>
              <a:rPr b="1" lang="en" sz="1600">
                <a:latin typeface="Poppins"/>
                <a:ea typeface="Poppins"/>
                <a:cs typeface="Poppins"/>
                <a:sym typeface="Poppins"/>
              </a:rPr>
              <a:t>6-bits Unicode-teken</a:t>
            </a:r>
            <a:r>
              <a:rPr lang="en" sz="1600">
                <a:latin typeface="Poppins"/>
                <a:ea typeface="Poppins"/>
                <a:cs typeface="Poppins"/>
                <a:sym typeface="Poppins"/>
              </a:rPr>
              <a:t> opslaan; dat wil zeggen, het kan karakters opslaan uit vrijwel alle bestaande scripts en talen, waaronder Japans, Koreaans, Chinees, Duits en Spaans. </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600">
                <a:latin typeface="Poppins"/>
                <a:ea typeface="Poppins"/>
                <a:cs typeface="Poppins"/>
                <a:sym typeface="Poppins"/>
              </a:rPr>
              <a:t>Omdat je toetsenbord mogelijk geen toetsen heeft die al deze tekens vertegenwoordigen, kan je een waarde van </a:t>
            </a:r>
            <a:r>
              <a:rPr b="1" lang="en" sz="1600">
                <a:latin typeface="Poppins"/>
                <a:ea typeface="Poppins"/>
                <a:cs typeface="Poppins"/>
                <a:sym typeface="Poppins"/>
              </a:rPr>
              <a:t>\u0000 (of 0)</a:t>
            </a:r>
            <a:r>
              <a:rPr lang="en" sz="1600">
                <a:latin typeface="Poppins"/>
                <a:ea typeface="Poppins"/>
                <a:cs typeface="Poppins"/>
                <a:sym typeface="Poppins"/>
              </a:rPr>
              <a:t> tot een maximale waarde van </a:t>
            </a:r>
            <a:r>
              <a:rPr b="1" lang="en" sz="1600">
                <a:latin typeface="Poppins"/>
                <a:ea typeface="Poppins"/>
                <a:cs typeface="Poppins"/>
                <a:sym typeface="Poppins"/>
              </a:rPr>
              <a:t>\uffff (of 65.535)</a:t>
            </a:r>
            <a:r>
              <a:rPr lang="en" sz="1600">
                <a:latin typeface="Poppins"/>
                <a:ea typeface="Poppins"/>
                <a:cs typeface="Poppins"/>
                <a:sym typeface="Poppins"/>
              </a:rPr>
              <a:t> gebruiken. </a:t>
            </a:r>
            <a:br>
              <a:rPr lang="en" sz="1600">
                <a:latin typeface="Poppins"/>
                <a:ea typeface="Poppins"/>
                <a:cs typeface="Poppins"/>
                <a:sym typeface="Poppins"/>
              </a:rPr>
            </a:br>
            <a:br>
              <a:rPr lang="en" sz="1600">
                <a:latin typeface="Poppins"/>
                <a:ea typeface="Poppins"/>
                <a:cs typeface="Poppins"/>
                <a:sym typeface="Poppins"/>
              </a:rPr>
            </a:br>
            <a:r>
              <a:rPr lang="en" sz="1600">
                <a:latin typeface="Poppins"/>
                <a:ea typeface="Poppins"/>
                <a:cs typeface="Poppins"/>
                <a:sym typeface="Poppins"/>
              </a:rPr>
              <a:t>De volgende code toont de toewijzing van een waarde aan een char-variabele:</a:t>
            </a:r>
            <a:endParaRPr sz="1600">
              <a:latin typeface="Poppins"/>
              <a:ea typeface="Poppins"/>
              <a:cs typeface="Poppins"/>
              <a:sym typeface="Poppins"/>
            </a:endParaRPr>
          </a:p>
        </p:txBody>
      </p:sp>
      <p:sp>
        <p:nvSpPr>
          <p:cNvPr id="182" name="Google Shape;182;p14"/>
          <p:cNvSpPr txBox="1"/>
          <p:nvPr/>
        </p:nvSpPr>
        <p:spPr>
          <a:xfrm>
            <a:off x="414400" y="4582825"/>
            <a:ext cx="68109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char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c1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let op! altijd enkele quotes voor char!!</a:t>
            </a:r>
            <a:endParaRPr b="0" i="0" sz="1050" u="none" cap="none" strike="noStrike">
              <a:solidFill>
                <a:srgbClr val="4EC9B0"/>
              </a:solidFill>
              <a:highlight>
                <a:srgbClr val="1E1E1E"/>
              </a:highlight>
              <a:latin typeface="Consolas"/>
              <a:ea typeface="Consolas"/>
              <a:cs typeface="Consolas"/>
              <a:sym typeface="Consolas"/>
            </a:endParaRPr>
          </a:p>
        </p:txBody>
      </p:sp>
      <p:sp>
        <p:nvSpPr>
          <p:cNvPr id="183" name="Google Shape;18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Categorie: character (unsigned integer)</a:t>
            </a:r>
            <a:endParaRPr sz="3180">
              <a:latin typeface="Poppins"/>
              <a:ea typeface="Poppins"/>
              <a:cs typeface="Poppins"/>
              <a:sym typeface="Poppins"/>
            </a:endParaRPr>
          </a:p>
        </p:txBody>
      </p:sp>
      <p:sp>
        <p:nvSpPr>
          <p:cNvPr id="189" name="Google Shape;189;p15"/>
          <p:cNvSpPr txBox="1"/>
          <p:nvPr>
            <p:ph idx="1" type="body"/>
          </p:nvPr>
        </p:nvSpPr>
        <p:spPr>
          <a:xfrm>
            <a:off x="311700" y="1225225"/>
            <a:ext cx="8520600" cy="370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De oplettende kijker zag dat characters eigenlijk intern </a:t>
            </a:r>
            <a:r>
              <a:rPr b="1" lang="en" sz="1600">
                <a:latin typeface="Poppins"/>
                <a:ea typeface="Poppins"/>
                <a:cs typeface="Poppins"/>
                <a:sym typeface="Poppins"/>
              </a:rPr>
              <a:t>integers</a:t>
            </a:r>
            <a:r>
              <a:rPr lang="en" sz="1600">
                <a:latin typeface="Poppins"/>
                <a:ea typeface="Poppins"/>
                <a:cs typeface="Poppins"/>
                <a:sym typeface="Poppins"/>
              </a:rPr>
              <a:t> zijn. Voor de volledigheid: chars zijn </a:t>
            </a:r>
            <a:r>
              <a:rPr b="1" lang="en" sz="1600">
                <a:latin typeface="Poppins"/>
                <a:ea typeface="Poppins"/>
                <a:cs typeface="Poppins"/>
                <a:sym typeface="Poppins"/>
              </a:rPr>
              <a:t>positieve</a:t>
            </a:r>
            <a:r>
              <a:rPr lang="en" sz="1600">
                <a:latin typeface="Poppins"/>
                <a:ea typeface="Poppins"/>
                <a:cs typeface="Poppins"/>
                <a:sym typeface="Poppins"/>
              </a:rPr>
              <a:t> integers (unsigned).</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600">
                <a:latin typeface="Poppins"/>
                <a:ea typeface="Poppins"/>
                <a:cs typeface="Poppins"/>
                <a:sym typeface="Poppins"/>
              </a:rPr>
              <a:t>Intern zet Java characters dus om naar getallen. Maar je kan dat ook al zelf doen:</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sz="1600">
                <a:latin typeface="Poppins"/>
                <a:ea typeface="Poppins"/>
                <a:cs typeface="Poppins"/>
                <a:sym typeface="Poppins"/>
              </a:rPr>
            </a:br>
            <a:r>
              <a:rPr lang="en" sz="1600">
                <a:latin typeface="Poppins"/>
                <a:ea typeface="Poppins"/>
                <a:cs typeface="Poppins"/>
                <a:sym typeface="Poppins"/>
              </a:rPr>
              <a:t>De waarde 122 is equivalent aan de letter z. Welke waarde equivalent is aan welke letter kunnen we opzoeken in het ASCII-tabel</a:t>
            </a:r>
            <a:endParaRPr sz="1600">
              <a:latin typeface="Poppins"/>
              <a:ea typeface="Poppins"/>
              <a:cs typeface="Poppins"/>
              <a:sym typeface="Poppins"/>
            </a:endParaRPr>
          </a:p>
        </p:txBody>
      </p:sp>
      <p:sp>
        <p:nvSpPr>
          <p:cNvPr id="190" name="Google Shape;190;p15"/>
          <p:cNvSpPr txBox="1"/>
          <p:nvPr/>
        </p:nvSpPr>
        <p:spPr>
          <a:xfrm>
            <a:off x="414400" y="2286550"/>
            <a:ext cx="3000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char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c1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122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//z</a:t>
            </a:r>
            <a:endParaRPr b="0" i="0" sz="1050" u="none" cap="none" strike="noStrike">
              <a:solidFill>
                <a:srgbClr val="6A9955"/>
              </a:solidFill>
              <a:highlight>
                <a:srgbClr val="1E1E1E"/>
              </a:highlight>
              <a:latin typeface="Consolas"/>
              <a:ea typeface="Consolas"/>
              <a:cs typeface="Consolas"/>
              <a:sym typeface="Consolas"/>
            </a:endParaRPr>
          </a:p>
        </p:txBody>
      </p:sp>
      <p:pic>
        <p:nvPicPr>
          <p:cNvPr id="191" name="Google Shape;191;p15"/>
          <p:cNvPicPr preferRelativeResize="0"/>
          <p:nvPr/>
        </p:nvPicPr>
        <p:blipFill rotWithShape="1">
          <a:blip r:embed="rId3">
            <a:alphaModFix/>
          </a:blip>
          <a:srcRect b="0" l="0" r="0" t="0"/>
          <a:stretch/>
        </p:blipFill>
        <p:spPr>
          <a:xfrm>
            <a:off x="5275150" y="3155974"/>
            <a:ext cx="3031575" cy="1684550"/>
          </a:xfrm>
          <a:prstGeom prst="rect">
            <a:avLst/>
          </a:prstGeom>
          <a:noFill/>
          <a:ln>
            <a:noFill/>
          </a:ln>
        </p:spPr>
      </p:pic>
      <p:sp>
        <p:nvSpPr>
          <p:cNvPr id="192" name="Google Shape;19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Categorie: character (unsigned integer)</a:t>
            </a:r>
            <a:endParaRPr sz="3180">
              <a:latin typeface="Poppins"/>
              <a:ea typeface="Poppins"/>
              <a:cs typeface="Poppins"/>
              <a:sym typeface="Poppins"/>
            </a:endParaRPr>
          </a:p>
        </p:txBody>
      </p:sp>
      <p:sp>
        <p:nvSpPr>
          <p:cNvPr id="198" name="Google Shape;198;p16"/>
          <p:cNvSpPr txBox="1"/>
          <p:nvPr>
            <p:ph idx="1" type="body"/>
          </p:nvPr>
        </p:nvSpPr>
        <p:spPr>
          <a:xfrm>
            <a:off x="311700" y="1225225"/>
            <a:ext cx="8520600" cy="370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600">
                <a:latin typeface="Poppins"/>
                <a:ea typeface="Poppins"/>
                <a:cs typeface="Poppins"/>
                <a:sym typeface="Poppins"/>
              </a:rPr>
              <a:t>Opdracht:</a:t>
            </a:r>
            <a:endParaRPr b="1" sz="1600">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sz="1600">
                <a:latin typeface="Poppins"/>
                <a:ea typeface="Poppins"/>
                <a:cs typeface="Poppins"/>
                <a:sym typeface="Poppins"/>
              </a:rPr>
              <a:t>Caesar's Code is een van de eenvoudigste encryptietechnieken. Elke letter in de leesbare tekst wordt cyclisch vervangen door een letter op een vast aantal posities (n) in het alfabet. In deze oefening kiezen we n=3. Dat wil zeggen, 'A' wordt vervangen door 'D', 'B' door 'E', 'C' door 'F', ..., 'X' door 'A', ..., 'Z' door ' C'.</a:t>
            </a:r>
            <a:endParaRPr sz="1600">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sz="1600">
                <a:latin typeface="Poppins"/>
                <a:ea typeface="Poppins"/>
                <a:cs typeface="Poppins"/>
                <a:sym typeface="Poppins"/>
              </a:rPr>
              <a:t>Schrijf een programma met de naam CaesarCode om de code van Caesar te coderen. Het programma zal de gebruiker vragen om een leesbare tekenreeks die alleen uit hoofdletters bestaat; bereken de cijfertekst; en druk de cijfertekst in hoofdletters af. Bijvoorbeeld,</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600">
              <a:latin typeface="Poppins"/>
              <a:ea typeface="Poppins"/>
              <a:cs typeface="Poppins"/>
              <a:sym typeface="Poppins"/>
            </a:endParaRPr>
          </a:p>
        </p:txBody>
      </p:sp>
      <p:sp>
        <p:nvSpPr>
          <p:cNvPr id="199" name="Google Shape;199;p16"/>
          <p:cNvSpPr txBox="1"/>
          <p:nvPr>
            <p:ph idx="1" type="body"/>
          </p:nvPr>
        </p:nvSpPr>
        <p:spPr>
          <a:xfrm>
            <a:off x="404550" y="4173300"/>
            <a:ext cx="8334900" cy="7035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Voer een leestekenreeks in: TESTING</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De cijfertekstreeks is:     WHVWLQJ</a:t>
            </a:r>
            <a:endParaRPr sz="1300">
              <a:solidFill>
                <a:schemeClr val="lt1"/>
              </a:solidFill>
              <a:latin typeface="Roboto Mono"/>
              <a:ea typeface="Roboto Mono"/>
              <a:cs typeface="Roboto Mono"/>
              <a:sym typeface="Roboto Mono"/>
            </a:endParaRPr>
          </a:p>
        </p:txBody>
      </p:sp>
      <p:sp>
        <p:nvSpPr>
          <p:cNvPr id="200" name="Google Shape;20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69" name="Google Shape;69;p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Maak onderscheid tussen objectreferentievariabelen en primitieve variabelen.</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Declareer en initialiseer variabelen (inclusief het casten van primitieve datatypes).</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Ontwikkel code die gebruikmaakt van wrapper-klassen zoals Boolean, Double en Integer.</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Java-operators gebruiken; inclusief haakjes om de prioriteit van de operator te overschrijven.</a:t>
            </a:r>
            <a:endParaRPr>
              <a:latin typeface="Poppins"/>
              <a:ea typeface="Poppins"/>
              <a:cs typeface="Poppins"/>
              <a:sym typeface="Poppins"/>
            </a:endParaRPr>
          </a:p>
        </p:txBody>
      </p:sp>
      <p:sp>
        <p:nvSpPr>
          <p:cNvPr id="70" name="Google Shape;7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5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5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5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500"/>
                                        <p:tgtEl>
                                          <p:spTgt spid="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Identifiers</a:t>
            </a:r>
            <a:endParaRPr sz="3180">
              <a:latin typeface="Poppins"/>
              <a:ea typeface="Poppins"/>
              <a:cs typeface="Poppins"/>
              <a:sym typeface="Poppins"/>
            </a:endParaRPr>
          </a:p>
        </p:txBody>
      </p:sp>
      <p:sp>
        <p:nvSpPr>
          <p:cNvPr id="206" name="Google Shape;206;p17"/>
          <p:cNvSpPr txBox="1"/>
          <p:nvPr>
            <p:ph idx="1" type="body"/>
          </p:nvPr>
        </p:nvSpPr>
        <p:spPr>
          <a:xfrm>
            <a:off x="311700" y="1225225"/>
            <a:ext cx="8520600" cy="370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latin typeface="Poppins"/>
                <a:ea typeface="Poppins"/>
                <a:cs typeface="Poppins"/>
                <a:sym typeface="Poppins"/>
              </a:rPr>
              <a:t>Reminder: Wat waren identifiers ook al weer?</a:t>
            </a:r>
            <a:endParaRPr sz="1600">
              <a:latin typeface="Poppins"/>
              <a:ea typeface="Poppins"/>
              <a:cs typeface="Poppins"/>
              <a:sym typeface="Poppins"/>
            </a:endParaRPr>
          </a:p>
          <a:p>
            <a:pPr indent="0" lvl="0" marL="0" rtl="0" algn="l">
              <a:lnSpc>
                <a:spcPct val="115000"/>
              </a:lnSpc>
              <a:spcBef>
                <a:spcPts val="1200"/>
              </a:spcBef>
              <a:spcAft>
                <a:spcPts val="0"/>
              </a:spcAft>
              <a:buSzPts val="1800"/>
              <a:buNone/>
            </a:pPr>
            <a:r>
              <a:rPr b="1" lang="en" sz="1600">
                <a:latin typeface="Poppins"/>
                <a:ea typeface="Poppins"/>
                <a:cs typeface="Poppins"/>
                <a:sym typeface="Poppins"/>
              </a:rPr>
              <a:t>Identifiers </a:t>
            </a:r>
            <a:r>
              <a:rPr lang="en" sz="1600">
                <a:latin typeface="Poppins"/>
                <a:ea typeface="Poppins"/>
                <a:cs typeface="Poppins"/>
                <a:sym typeface="Poppins"/>
              </a:rPr>
              <a:t>zijn namen van pakketten, klassen, interfaces, methoden en variabelen.</a:t>
            </a:r>
            <a:endParaRPr sz="16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600">
                <a:latin typeface="Poppins"/>
                <a:ea typeface="Poppins"/>
                <a:cs typeface="Poppins"/>
                <a:sym typeface="Poppins"/>
              </a:rPr>
              <a:t>Vraag: Welke van de volgende coderegels wordt succesvol gecompileerd?</a:t>
            </a:r>
            <a:endParaRPr sz="1600">
              <a:latin typeface="Poppins"/>
              <a:ea typeface="Poppins"/>
              <a:cs typeface="Poppins"/>
              <a:sym typeface="Poppins"/>
            </a:endParaRPr>
          </a:p>
        </p:txBody>
      </p:sp>
      <p:sp>
        <p:nvSpPr>
          <p:cNvPr id="207" name="Google Shape;207;p17"/>
          <p:cNvSpPr txBox="1"/>
          <p:nvPr/>
        </p:nvSpPr>
        <p:spPr>
          <a:xfrm>
            <a:off x="404650" y="2486425"/>
            <a:ext cx="30000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byte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examen_cijfer</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7</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lengte-in-cm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177</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08" name="Google Shape;20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0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Objecten</a:t>
            </a:r>
            <a:endParaRPr sz="3480">
              <a:latin typeface="Poppins"/>
              <a:ea typeface="Poppins"/>
              <a:cs typeface="Poppins"/>
              <a:sym typeface="Poppins"/>
            </a:endParaRPr>
          </a:p>
        </p:txBody>
      </p:sp>
      <p:sp>
        <p:nvSpPr>
          <p:cNvPr id="214" name="Google Shape;214;p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latin typeface="Poppins"/>
                <a:ea typeface="Poppins"/>
                <a:cs typeface="Poppins"/>
                <a:sym typeface="Poppins"/>
              </a:rPr>
              <a:t>Java is een object georiënteerde programmeertaal: alle functies (</a:t>
            </a:r>
            <a:r>
              <a:rPr b="1" lang="en">
                <a:latin typeface="Poppins"/>
                <a:ea typeface="Poppins"/>
                <a:cs typeface="Poppins"/>
                <a:sym typeface="Poppins"/>
              </a:rPr>
              <a:t>methoden</a:t>
            </a:r>
            <a:r>
              <a:rPr lang="en">
                <a:latin typeface="Poppins"/>
                <a:ea typeface="Poppins"/>
                <a:cs typeface="Poppins"/>
                <a:sym typeface="Poppins"/>
              </a:rPr>
              <a:t>) en variabelen zijn onderdeel van een klasse (</a:t>
            </a:r>
            <a:r>
              <a:rPr b="1" lang="en">
                <a:latin typeface="Poppins"/>
                <a:ea typeface="Poppins"/>
                <a:cs typeface="Poppins"/>
                <a:sym typeface="Poppins"/>
              </a:rPr>
              <a:t>class</a:t>
            </a:r>
            <a:r>
              <a:rPr lang="en">
                <a:latin typeface="Poppins"/>
                <a:ea typeface="Poppins"/>
                <a:cs typeface="Poppins"/>
                <a:sym typeface="Poppins"/>
              </a:rPr>
              <a:t>) of een </a:t>
            </a:r>
            <a:r>
              <a:rPr b="1" lang="en">
                <a:latin typeface="Poppins"/>
                <a:ea typeface="Poppins"/>
                <a:cs typeface="Poppins"/>
                <a:sym typeface="Poppins"/>
              </a:rPr>
              <a:t>object</a:t>
            </a:r>
            <a:r>
              <a:rPr lang="en">
                <a:latin typeface="Poppins"/>
                <a:ea typeface="Poppins"/>
                <a:cs typeface="Poppins"/>
                <a:sym typeface="Poppins"/>
              </a:rPr>
              <a:t>.</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Een klasse is een definitie van een datatype: een blauwdruk of bouwtekening.</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Een object is een instantie van een klasse.</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Laten we dit nader bekijken met wat voorbeelden!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215" name="Google Shape;21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punt klasse</a:t>
            </a:r>
            <a:endParaRPr sz="3480">
              <a:latin typeface="Poppins"/>
              <a:ea typeface="Poppins"/>
              <a:cs typeface="Poppins"/>
              <a:sym typeface="Poppins"/>
            </a:endParaRPr>
          </a:p>
        </p:txBody>
      </p:sp>
      <p:sp>
        <p:nvSpPr>
          <p:cNvPr id="221" name="Google Shape;221;p19"/>
          <p:cNvSpPr txBox="1"/>
          <p:nvPr/>
        </p:nvSpPr>
        <p:spPr>
          <a:xfrm>
            <a:off x="425100" y="1096950"/>
            <a:ext cx="30000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22" name="Google Shape;222;p19"/>
          <p:cNvSpPr txBox="1"/>
          <p:nvPr>
            <p:ph idx="1" type="body"/>
          </p:nvPr>
        </p:nvSpPr>
        <p:spPr>
          <a:xfrm>
            <a:off x="464100" y="2150025"/>
            <a:ext cx="8520600" cy="2581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Naam begint met een hoofdletter</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Bevat variabelen: </a:t>
            </a:r>
            <a:r>
              <a:rPr b="1" lang="en">
                <a:latin typeface="Poppins"/>
                <a:ea typeface="Poppins"/>
                <a:cs typeface="Poppins"/>
                <a:sym typeface="Poppins"/>
              </a:rPr>
              <a:t>class variables</a:t>
            </a:r>
            <a:r>
              <a:rPr lang="en">
                <a:latin typeface="Poppins"/>
                <a:ea typeface="Poppins"/>
                <a:cs typeface="Poppins"/>
                <a:sym typeface="Poppins"/>
              </a:rPr>
              <a:t> en </a:t>
            </a:r>
            <a:r>
              <a:rPr b="1" lang="en">
                <a:latin typeface="Poppins"/>
                <a:ea typeface="Poppins"/>
                <a:cs typeface="Poppins"/>
                <a:sym typeface="Poppins"/>
              </a:rPr>
              <a:t>instance variables </a:t>
            </a:r>
            <a:r>
              <a:rPr lang="en">
                <a:latin typeface="Poppins"/>
                <a:ea typeface="Poppins"/>
                <a:cs typeface="Poppins"/>
                <a:sym typeface="Poppins"/>
              </a:rPr>
              <a:t>en functies: </a:t>
            </a:r>
            <a:r>
              <a:rPr b="1" lang="en">
                <a:latin typeface="Poppins"/>
                <a:ea typeface="Poppins"/>
                <a:cs typeface="Poppins"/>
                <a:sym typeface="Poppins"/>
              </a:rPr>
              <a:t>methoden</a:t>
            </a:r>
            <a:r>
              <a:rPr lang="en">
                <a:latin typeface="Poppins"/>
                <a:ea typeface="Poppins"/>
                <a:cs typeface="Poppins"/>
                <a:sym typeface="Poppins"/>
              </a:rPr>
              <a: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Deze variabelen krijgen de “standaard” waarden: 0, 0.0, false of null.</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Indien </a:t>
            </a:r>
            <a:r>
              <a:rPr b="1" lang="en">
                <a:latin typeface="Poppins"/>
                <a:ea typeface="Poppins"/>
                <a:cs typeface="Poppins"/>
                <a:sym typeface="Poppins"/>
              </a:rPr>
              <a:t>public</a:t>
            </a:r>
            <a:r>
              <a:rPr lang="en">
                <a:latin typeface="Poppins"/>
                <a:ea typeface="Poppins"/>
                <a:cs typeface="Poppins"/>
                <a:sym typeface="Poppins"/>
              </a:rPr>
              <a:t>, opgeslagen in een bestand met dezelfde naam. </a:t>
            </a:r>
            <a:br>
              <a:rPr lang="en">
                <a:latin typeface="Poppins"/>
                <a:ea typeface="Poppins"/>
                <a:cs typeface="Poppins"/>
                <a:sym typeface="Poppins"/>
              </a:rPr>
            </a:br>
            <a:r>
              <a:rPr b="1" lang="en">
                <a:latin typeface="Poppins"/>
                <a:ea typeface="Poppins"/>
                <a:cs typeface="Poppins"/>
                <a:sym typeface="Poppins"/>
              </a:rPr>
              <a:t>class Punt</a:t>
            </a:r>
            <a:r>
              <a:rPr lang="en">
                <a:latin typeface="Poppins"/>
                <a:ea typeface="Poppins"/>
                <a:cs typeface="Poppins"/>
                <a:sym typeface="Poppins"/>
              </a:rPr>
              <a:t> dus in</a:t>
            </a:r>
            <a:r>
              <a:rPr b="1" lang="en">
                <a:latin typeface="Poppins"/>
                <a:ea typeface="Poppins"/>
                <a:cs typeface="Poppins"/>
                <a:sym typeface="Poppins"/>
              </a:rPr>
              <a:t> Punt.java</a:t>
            </a:r>
            <a:endParaRPr b="1">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223" name="Google Shape;22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Gebruik van deze punt klasse</a:t>
            </a:r>
            <a:endParaRPr sz="3480">
              <a:latin typeface="Poppins"/>
              <a:ea typeface="Poppins"/>
              <a:cs typeface="Poppins"/>
              <a:sym typeface="Poppins"/>
            </a:endParaRPr>
          </a:p>
        </p:txBody>
      </p:sp>
      <p:sp>
        <p:nvSpPr>
          <p:cNvPr id="229" name="Google Shape;229;p20"/>
          <p:cNvSpPr txBox="1"/>
          <p:nvPr/>
        </p:nvSpPr>
        <p:spPr>
          <a:xfrm>
            <a:off x="458275" y="1072575"/>
            <a:ext cx="51288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College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 "</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30" name="Google Shape;230;p20"/>
          <p:cNvSpPr txBox="1"/>
          <p:nvPr/>
        </p:nvSpPr>
        <p:spPr>
          <a:xfrm>
            <a:off x="385050" y="3173475"/>
            <a:ext cx="83739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Poppins"/>
                <a:ea typeface="Poppins"/>
                <a:cs typeface="Poppins"/>
                <a:sym typeface="Poppins"/>
              </a:rPr>
              <a:t>We maken een variabele met de naam </a:t>
            </a:r>
            <a:r>
              <a:rPr b="1" i="0" lang="en" sz="1600" u="none" cap="none" strike="noStrike">
                <a:solidFill>
                  <a:srgbClr val="000000"/>
                </a:solidFill>
                <a:latin typeface="Poppins"/>
                <a:ea typeface="Poppins"/>
                <a:cs typeface="Poppins"/>
                <a:sym typeface="Poppins"/>
              </a:rPr>
              <a:t>punt1 </a:t>
            </a:r>
            <a:r>
              <a:rPr b="0" i="0" lang="en" sz="1600" u="none" cap="none" strike="noStrike">
                <a:solidFill>
                  <a:srgbClr val="000000"/>
                </a:solidFill>
                <a:latin typeface="Poppins"/>
                <a:ea typeface="Poppins"/>
                <a:cs typeface="Poppins"/>
                <a:sym typeface="Poppins"/>
              </a:rPr>
              <a:t>aan van het type </a:t>
            </a:r>
            <a:r>
              <a:rPr b="1" i="0" lang="en" sz="1600" u="none" cap="none" strike="noStrike">
                <a:solidFill>
                  <a:srgbClr val="000000"/>
                </a:solidFill>
                <a:latin typeface="Poppins"/>
                <a:ea typeface="Poppins"/>
                <a:cs typeface="Poppins"/>
                <a:sym typeface="Poppins"/>
              </a:rPr>
              <a:t>Punt</a:t>
            </a:r>
            <a:r>
              <a:rPr b="0" i="0" lang="en" sz="1600" u="none" cap="none" strike="noStrike">
                <a:solidFill>
                  <a:srgbClr val="000000"/>
                </a:solidFill>
                <a:latin typeface="Poppins"/>
                <a:ea typeface="Poppins"/>
                <a:cs typeface="Poppins"/>
                <a:sym typeface="Poppins"/>
              </a:rPr>
              <a:t>.</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br>
              <a:rPr b="0" i="0" lang="en" sz="1600" u="none" cap="none" strike="noStrike">
                <a:solidFill>
                  <a:srgbClr val="000000"/>
                </a:solidFill>
                <a:latin typeface="Poppins"/>
                <a:ea typeface="Poppins"/>
                <a:cs typeface="Poppins"/>
                <a:sym typeface="Poppins"/>
              </a:rPr>
            </a:br>
            <a:r>
              <a:rPr b="0" i="0" lang="en" sz="1600" u="none" cap="none" strike="noStrike">
                <a:solidFill>
                  <a:srgbClr val="000000"/>
                </a:solidFill>
                <a:latin typeface="Poppins"/>
                <a:ea typeface="Poppins"/>
                <a:cs typeface="Poppins"/>
                <a:sym typeface="Poppins"/>
              </a:rPr>
              <a:t>Vervolgens vragen we Java een object te instanti ̈eren met behulp van het new keyword.</a:t>
            </a:r>
            <a:br>
              <a:rPr b="0" i="0" lang="en" sz="1600" u="none" cap="none" strike="noStrike">
                <a:solidFill>
                  <a:srgbClr val="000000"/>
                </a:solidFill>
                <a:latin typeface="Poppins"/>
                <a:ea typeface="Poppins"/>
                <a:cs typeface="Poppins"/>
                <a:sym typeface="Poppins"/>
              </a:rPr>
            </a:b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Poppins"/>
                <a:ea typeface="Poppins"/>
                <a:cs typeface="Poppins"/>
                <a:sym typeface="Poppins"/>
              </a:rPr>
              <a:t>Daarna kunnen we de variabelen van de </a:t>
            </a:r>
            <a:r>
              <a:rPr b="1" i="0" lang="en" sz="1600" u="none" cap="none" strike="noStrike">
                <a:solidFill>
                  <a:srgbClr val="000000"/>
                </a:solidFill>
                <a:latin typeface="Poppins"/>
                <a:ea typeface="Poppins"/>
                <a:cs typeface="Poppins"/>
                <a:sym typeface="Poppins"/>
              </a:rPr>
              <a:t>instantie </a:t>
            </a:r>
            <a:r>
              <a:rPr b="0" i="0" lang="en" sz="1600" u="none" cap="none" strike="noStrike">
                <a:solidFill>
                  <a:srgbClr val="000000"/>
                </a:solidFill>
                <a:latin typeface="Poppins"/>
                <a:ea typeface="Poppins"/>
                <a:cs typeface="Poppins"/>
                <a:sym typeface="Poppins"/>
              </a:rPr>
              <a:t>van de Punt klasse aanpassen en weer uitlezen. Zo’n instantie wordt ook een </a:t>
            </a:r>
            <a:r>
              <a:rPr b="1" i="0" lang="en" sz="1600" u="none" cap="none" strike="noStrike">
                <a:solidFill>
                  <a:srgbClr val="000000"/>
                </a:solidFill>
                <a:latin typeface="Poppins"/>
                <a:ea typeface="Poppins"/>
                <a:cs typeface="Poppins"/>
                <a:sym typeface="Poppins"/>
              </a:rPr>
              <a:t>object </a:t>
            </a:r>
            <a:r>
              <a:rPr b="0" i="0" lang="en" sz="1600" u="none" cap="none" strike="noStrike">
                <a:solidFill>
                  <a:srgbClr val="000000"/>
                </a:solidFill>
                <a:latin typeface="Poppins"/>
                <a:ea typeface="Poppins"/>
                <a:cs typeface="Poppins"/>
                <a:sym typeface="Poppins"/>
              </a:rPr>
              <a:t>genoemd.</a:t>
            </a:r>
            <a:endParaRPr b="0" i="0" sz="1600" u="none" cap="none" strike="noStrike">
              <a:solidFill>
                <a:srgbClr val="000000"/>
              </a:solidFill>
              <a:latin typeface="Poppins"/>
              <a:ea typeface="Poppins"/>
              <a:cs typeface="Poppins"/>
              <a:sym typeface="Poppins"/>
            </a:endParaRPr>
          </a:p>
        </p:txBody>
      </p:sp>
      <p:sp>
        <p:nvSpPr>
          <p:cNvPr id="231" name="Google Shape;23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Methoden</a:t>
            </a:r>
            <a:endParaRPr sz="3480">
              <a:latin typeface="Poppins"/>
              <a:ea typeface="Poppins"/>
              <a:cs typeface="Poppins"/>
              <a:sym typeface="Poppins"/>
            </a:endParaRPr>
          </a:p>
        </p:txBody>
      </p:sp>
      <p:sp>
        <p:nvSpPr>
          <p:cNvPr id="237" name="Google Shape;237;p21"/>
          <p:cNvSpPr txBox="1"/>
          <p:nvPr/>
        </p:nvSpPr>
        <p:spPr>
          <a:xfrm>
            <a:off x="355575" y="1092075"/>
            <a:ext cx="8373900" cy="289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Poppins"/>
                <a:ea typeface="Poppins"/>
                <a:cs typeface="Poppins"/>
                <a:sym typeface="Poppins"/>
              </a:rPr>
              <a:t>Klassen kunnen ook methoden bevatten, dat ziet er als volgt uit:</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600"/>
              <a:buFont typeface="Arial"/>
              <a:buNone/>
            </a:pPr>
            <a:br>
              <a:rPr b="0" i="0" lang="en" sz="1600" u="none" cap="none" strike="noStrike">
                <a:solidFill>
                  <a:srgbClr val="000000"/>
                </a:solidFill>
                <a:latin typeface="Poppins"/>
                <a:ea typeface="Poppins"/>
                <a:cs typeface="Poppins"/>
                <a:sym typeface="Poppins"/>
              </a:rPr>
            </a:br>
            <a:r>
              <a:rPr b="0" i="0" lang="en" sz="1600" u="none" cap="none" strike="noStrike">
                <a:solidFill>
                  <a:srgbClr val="000000"/>
                </a:solidFill>
                <a:latin typeface="Poppins"/>
                <a:ea typeface="Poppins"/>
                <a:cs typeface="Poppins"/>
                <a:sym typeface="Poppins"/>
              </a:rPr>
              <a:t>En dan kunnen we deze methode aanroepen:</a:t>
            </a:r>
            <a:endParaRPr b="0" i="0" sz="1600" u="none" cap="none" strike="noStrike">
              <a:solidFill>
                <a:srgbClr val="000000"/>
              </a:solidFill>
              <a:latin typeface="Poppins"/>
              <a:ea typeface="Poppins"/>
              <a:cs typeface="Poppins"/>
              <a:sym typeface="Poppins"/>
            </a:endParaRPr>
          </a:p>
        </p:txBody>
      </p:sp>
      <p:sp>
        <p:nvSpPr>
          <p:cNvPr id="238" name="Google Shape;238;p21"/>
          <p:cNvSpPr txBox="1"/>
          <p:nvPr/>
        </p:nvSpPr>
        <p:spPr>
          <a:xfrm>
            <a:off x="414300" y="1569800"/>
            <a:ext cx="60699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aftandTotOorsprong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Math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sqrt</a:t>
            </a:r>
            <a:r>
              <a:rPr b="0" i="0" lang="en" sz="1050" u="none" cap="none" strike="noStrike">
                <a:solidFill>
                  <a:srgbClr val="D4D4D4"/>
                </a:solidFill>
                <a:highlight>
                  <a:srgbClr val="1E1E1E"/>
                </a:highlight>
                <a:latin typeface="Consolas"/>
                <a:ea typeface="Consolas"/>
                <a:cs typeface="Consolas"/>
                <a:sym typeface="Consolas"/>
              </a:rPr>
              <a:t>(x * x + y *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39" name="Google Shape;239;p21"/>
          <p:cNvSpPr txBox="1"/>
          <p:nvPr/>
        </p:nvSpPr>
        <p:spPr>
          <a:xfrm>
            <a:off x="448525" y="3913000"/>
            <a:ext cx="60357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aftandTotOorsprong</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40" name="Google Shape;24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Operatoren</a:t>
            </a:r>
            <a:endParaRPr sz="3480">
              <a:latin typeface="Poppins"/>
              <a:ea typeface="Poppins"/>
              <a:cs typeface="Poppins"/>
              <a:sym typeface="Poppins"/>
            </a:endParaRPr>
          </a:p>
        </p:txBody>
      </p:sp>
      <p:sp>
        <p:nvSpPr>
          <p:cNvPr id="246" name="Google Shape;246;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Je hebt in de eerste presentatie al kort kennis gemaakt met enkele rekenkundige operatoren. Er zijn echter veel meer operatoren die we in Java kunnen gebruiken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We kunnen de operatoren opdelen in vier categorieën:</a:t>
            </a:r>
            <a:br>
              <a:rPr lang="en">
                <a:latin typeface="Poppins"/>
                <a:ea typeface="Poppins"/>
                <a:cs typeface="Poppins"/>
                <a:sym typeface="Poppins"/>
              </a:rPr>
            </a:br>
            <a:r>
              <a:rPr lang="en">
                <a:latin typeface="Poppins"/>
                <a:ea typeface="Poppins"/>
                <a:cs typeface="Poppins"/>
                <a:sym typeface="Poppins"/>
              </a:rPr>
              <a:t>Toewijzend, Rekenkundig, Relationeel, Logisch</a:t>
            </a:r>
            <a:endParaRPr>
              <a:latin typeface="Poppins"/>
              <a:ea typeface="Poppins"/>
              <a:cs typeface="Poppins"/>
              <a:sym typeface="Poppins"/>
            </a:endParaRPr>
          </a:p>
        </p:txBody>
      </p:sp>
      <p:pic>
        <p:nvPicPr>
          <p:cNvPr id="247" name="Google Shape;247;p22"/>
          <p:cNvPicPr preferRelativeResize="0"/>
          <p:nvPr/>
        </p:nvPicPr>
        <p:blipFill rotWithShape="1">
          <a:blip r:embed="rId3">
            <a:alphaModFix/>
          </a:blip>
          <a:srcRect b="0" l="0" r="0" t="0"/>
          <a:stretch/>
        </p:blipFill>
        <p:spPr>
          <a:xfrm>
            <a:off x="339349" y="2982225"/>
            <a:ext cx="3229400" cy="1898650"/>
          </a:xfrm>
          <a:prstGeom prst="rect">
            <a:avLst/>
          </a:prstGeom>
          <a:noFill/>
          <a:ln>
            <a:noFill/>
          </a:ln>
        </p:spPr>
      </p:pic>
      <p:sp>
        <p:nvSpPr>
          <p:cNvPr id="248" name="Google Shape;24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Assignment operators</a:t>
            </a:r>
            <a:endParaRPr sz="3480">
              <a:latin typeface="Poppins"/>
              <a:ea typeface="Poppins"/>
              <a:cs typeface="Poppins"/>
              <a:sym typeface="Poppins"/>
            </a:endParaRPr>
          </a:p>
        </p:txBody>
      </p:sp>
      <p:sp>
        <p:nvSpPr>
          <p:cNvPr id="254" name="Google Shape;254;p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opdrachtoperatoren die je moet kennen voor het examen zijn </a:t>
            </a:r>
            <a:br>
              <a:rPr lang="en">
                <a:latin typeface="Poppins"/>
                <a:ea typeface="Poppins"/>
                <a:cs typeface="Poppins"/>
                <a:sym typeface="Poppins"/>
              </a:rPr>
            </a:br>
            <a:r>
              <a:rPr lang="en">
                <a:latin typeface="Poppins"/>
                <a:ea typeface="Poppins"/>
                <a:cs typeface="Poppins"/>
                <a:sym typeface="Poppins"/>
              </a:rPr>
              <a:t>=, +=, -=, *= en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De = operator is een simpele toewijzingsoperator. Zoals int a = 1;</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De rest van de operatoren zijn short-forms van optellen, aftrekken, vermenigvuldigen en delen.</a:t>
            </a:r>
            <a:endParaRPr>
              <a:latin typeface="Poppins"/>
              <a:ea typeface="Poppins"/>
              <a:cs typeface="Poppins"/>
              <a:sym typeface="Poppins"/>
            </a:endParaRPr>
          </a:p>
          <a:p>
            <a:pPr indent="0" lvl="0" marL="457200" rtl="0" algn="l">
              <a:lnSpc>
                <a:spcPct val="135714"/>
              </a:lnSpc>
              <a:spcBef>
                <a:spcPts val="1200"/>
              </a:spcBef>
              <a:spcAft>
                <a:spcPts val="0"/>
              </a:spcAft>
              <a:buSzPts val="1800"/>
              <a:buNone/>
            </a:pPr>
            <a:r>
              <a:rPr lang="en" sz="1050">
                <a:latin typeface="Consolas"/>
                <a:ea typeface="Consolas"/>
                <a:cs typeface="Consolas"/>
                <a:sym typeface="Consolas"/>
              </a:rPr>
              <a:t>a -= b is gelijk aan a = a – b</a:t>
            </a:r>
            <a:endParaRPr sz="1050">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n" sz="1050">
                <a:latin typeface="Consolas"/>
                <a:ea typeface="Consolas"/>
                <a:cs typeface="Consolas"/>
                <a:sym typeface="Consolas"/>
              </a:rPr>
              <a:t>a += b is gelijk aan a = a + b</a:t>
            </a:r>
            <a:endParaRPr sz="1050">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n" sz="1050">
                <a:latin typeface="Consolas"/>
                <a:ea typeface="Consolas"/>
                <a:cs typeface="Consolas"/>
                <a:sym typeface="Consolas"/>
              </a:rPr>
              <a:t>a *= b is gelijk aan a = a * b</a:t>
            </a:r>
            <a:endParaRPr sz="1050">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n" sz="1050">
                <a:latin typeface="Consolas"/>
                <a:ea typeface="Consolas"/>
                <a:cs typeface="Consolas"/>
                <a:sym typeface="Consolas"/>
              </a:rPr>
              <a:t>a /= b is gelijk aan a = a / b</a:t>
            </a:r>
            <a:endParaRPr sz="1050">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n" sz="1050">
                <a:latin typeface="Consolas"/>
                <a:ea typeface="Consolas"/>
                <a:cs typeface="Consolas"/>
                <a:sym typeface="Consolas"/>
              </a:rPr>
              <a:t>a %= b is gelijk aan a = a % b</a:t>
            </a:r>
            <a:endParaRPr>
              <a:latin typeface="Poppins"/>
              <a:ea typeface="Poppins"/>
              <a:cs typeface="Poppins"/>
              <a:sym typeface="Poppins"/>
            </a:endParaRPr>
          </a:p>
        </p:txBody>
      </p:sp>
      <p:sp>
        <p:nvSpPr>
          <p:cNvPr id="255" name="Google Shape;25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80">
                <a:latin typeface="Poppins"/>
                <a:ea typeface="Poppins"/>
                <a:cs typeface="Poppins"/>
                <a:sym typeface="Poppins"/>
              </a:rPr>
              <a:t>Assignment operators: compiler fouten</a:t>
            </a:r>
            <a:endParaRPr sz="3280">
              <a:latin typeface="Poppins"/>
              <a:ea typeface="Poppins"/>
              <a:cs typeface="Poppins"/>
              <a:sym typeface="Poppins"/>
            </a:endParaRPr>
          </a:p>
        </p:txBody>
      </p:sp>
      <p:sp>
        <p:nvSpPr>
          <p:cNvPr id="261" name="Google Shape;261;p24"/>
          <p:cNvSpPr txBox="1"/>
          <p:nvPr/>
        </p:nvSpPr>
        <p:spPr>
          <a:xfrm>
            <a:off x="406025" y="1184725"/>
            <a:ext cx="59466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myDouble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Je kan geen boolean omzetten naar een double.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Je kan geen char omzetten naar een boolean.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Je kan geen int omzetten naar een boolean.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b2 -= b1; </a:t>
            </a:r>
            <a:r>
              <a:rPr b="0" i="0" lang="en" sz="1050" u="none" cap="none" strike="noStrike">
                <a:solidFill>
                  <a:srgbClr val="6A9955"/>
                </a:solidFill>
                <a:highlight>
                  <a:srgbClr val="1E1E1E"/>
                </a:highlight>
                <a:latin typeface="Consolas"/>
                <a:ea typeface="Consolas"/>
                <a:cs typeface="Consolas"/>
                <a:sym typeface="Consolas"/>
              </a:rPr>
              <a:t>// je kan boolean met boolean niet van elkaar aftrekken.</a:t>
            </a:r>
            <a:endParaRPr b="0" i="0" sz="1050" u="none" cap="none" strike="noStrike">
              <a:solidFill>
                <a:srgbClr val="6A9955"/>
              </a:solidFill>
              <a:highlight>
                <a:srgbClr val="1E1E1E"/>
              </a:highlight>
              <a:latin typeface="Consolas"/>
              <a:ea typeface="Consolas"/>
              <a:cs typeface="Consolas"/>
              <a:sym typeface="Consolas"/>
            </a:endParaRPr>
          </a:p>
        </p:txBody>
      </p:sp>
      <p:sp>
        <p:nvSpPr>
          <p:cNvPr id="262" name="Google Shape;262;p24"/>
          <p:cNvSpPr txBox="1"/>
          <p:nvPr/>
        </p:nvSpPr>
        <p:spPr>
          <a:xfrm>
            <a:off x="311700" y="2227700"/>
            <a:ext cx="84348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Poppins"/>
                <a:ea typeface="Poppins"/>
                <a:cs typeface="Poppins"/>
                <a:sym typeface="Poppins"/>
              </a:rPr>
              <a:t>Laten we nu proberen de variabelen die een groter bereik aan waarden kunnen opslaan in variabelen met een korter bereik te persen. </a:t>
            </a:r>
            <a:endParaRPr b="0" i="0" sz="17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700"/>
              <a:buFont typeface="Arial"/>
              <a:buNone/>
            </a:pPr>
            <a:br>
              <a:rPr b="0" i="0" lang="en" sz="1700" u="none" cap="none" strike="noStrike">
                <a:solidFill>
                  <a:srgbClr val="000000"/>
                </a:solidFill>
                <a:latin typeface="Poppins"/>
                <a:ea typeface="Poppins"/>
                <a:cs typeface="Poppins"/>
                <a:sym typeface="Poppins"/>
              </a:rPr>
            </a:br>
            <a:r>
              <a:rPr b="0" i="0" lang="en" sz="1700" u="none" cap="none" strike="noStrike">
                <a:solidFill>
                  <a:srgbClr val="000000"/>
                </a:solidFill>
                <a:latin typeface="Poppins"/>
                <a:ea typeface="Poppins"/>
                <a:cs typeface="Poppins"/>
                <a:sym typeface="Poppins"/>
              </a:rPr>
              <a:t>Je kan nog steeds grotere waarden in kleinere variabelen stoppen, maar deze waarde zal waarschijnlijk niet overeen komen met de oude waarde.</a:t>
            </a:r>
            <a:br>
              <a:rPr b="0" i="0" lang="en" sz="1700" u="none" cap="none" strike="noStrike">
                <a:solidFill>
                  <a:srgbClr val="000000"/>
                </a:solidFill>
                <a:latin typeface="Poppins"/>
                <a:ea typeface="Poppins"/>
                <a:cs typeface="Poppins"/>
                <a:sym typeface="Poppins"/>
              </a:rPr>
            </a:br>
            <a:r>
              <a:rPr b="0" i="0" lang="en" sz="1700" u="none" cap="none" strike="noStrike">
                <a:solidFill>
                  <a:srgbClr val="000000"/>
                </a:solidFill>
                <a:latin typeface="Poppins"/>
                <a:ea typeface="Poppins"/>
                <a:cs typeface="Poppins"/>
                <a:sym typeface="Poppins"/>
              </a:rPr>
              <a:t>Andersom werkt altijd!</a:t>
            </a:r>
            <a:endParaRPr b="0" i="0" sz="1700" u="none" cap="none" strike="noStrike">
              <a:solidFill>
                <a:srgbClr val="000000"/>
              </a:solidFill>
              <a:latin typeface="Poppins"/>
              <a:ea typeface="Poppins"/>
              <a:cs typeface="Poppins"/>
              <a:sym typeface="Poppins"/>
            </a:endParaRPr>
          </a:p>
        </p:txBody>
      </p:sp>
      <p:sp>
        <p:nvSpPr>
          <p:cNvPr id="263" name="Google Shape;263;p24"/>
          <p:cNvSpPr txBox="1"/>
          <p:nvPr/>
        </p:nvSpPr>
        <p:spPr>
          <a:xfrm>
            <a:off x="406025" y="2941200"/>
            <a:ext cx="59466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num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100976543356L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val</a:t>
            </a:r>
            <a:r>
              <a:rPr b="0" i="0" lang="en" sz="1050" u="none" cap="none" strike="noStrike">
                <a:solidFill>
                  <a:srgbClr val="D4D4D4"/>
                </a:solidFill>
                <a:highlight>
                  <a:srgbClr val="1E1E1E"/>
                </a:highlight>
                <a:latin typeface="Consolas"/>
                <a:ea typeface="Consolas"/>
                <a:cs typeface="Consolas"/>
                <a:sym typeface="Consolas"/>
              </a:rPr>
              <a:t> = num; </a:t>
            </a:r>
            <a:r>
              <a:rPr b="0" i="0" lang="en" sz="1050" u="none" cap="none" strike="noStrike">
                <a:solidFill>
                  <a:srgbClr val="6A9955"/>
                </a:solidFill>
                <a:highlight>
                  <a:srgbClr val="1E1E1E"/>
                </a:highlight>
                <a:latin typeface="Consolas"/>
                <a:ea typeface="Consolas"/>
                <a:cs typeface="Consolas"/>
                <a:sym typeface="Consolas"/>
              </a:rPr>
              <a:t>// Deze waarde is te groot voor een int.</a:t>
            </a:r>
            <a:endParaRPr b="0" i="0" sz="1050" u="none" cap="none" strike="noStrike">
              <a:solidFill>
                <a:srgbClr val="6A9955"/>
              </a:solidFill>
              <a:highlight>
                <a:srgbClr val="1E1E1E"/>
              </a:highlight>
              <a:latin typeface="Consolas"/>
              <a:ea typeface="Consolas"/>
              <a:cs typeface="Consolas"/>
              <a:sym typeface="Consolas"/>
            </a:endParaRPr>
          </a:p>
        </p:txBody>
      </p:sp>
      <p:pic>
        <p:nvPicPr>
          <p:cNvPr id="264" name="Google Shape;264;p24"/>
          <p:cNvPicPr preferRelativeResize="0"/>
          <p:nvPr/>
        </p:nvPicPr>
        <p:blipFill rotWithShape="1">
          <a:blip r:embed="rId3">
            <a:alphaModFix/>
          </a:blip>
          <a:srcRect b="0" l="0" r="0" t="0"/>
          <a:stretch/>
        </p:blipFill>
        <p:spPr>
          <a:xfrm>
            <a:off x="6352637" y="2815475"/>
            <a:ext cx="1121238" cy="738900"/>
          </a:xfrm>
          <a:prstGeom prst="rect">
            <a:avLst/>
          </a:prstGeom>
          <a:noFill/>
          <a:ln>
            <a:noFill/>
          </a:ln>
        </p:spPr>
      </p:pic>
      <p:sp>
        <p:nvSpPr>
          <p:cNvPr id="265" name="Google Shape;265;p24"/>
          <p:cNvSpPr txBox="1"/>
          <p:nvPr/>
        </p:nvSpPr>
        <p:spPr>
          <a:xfrm>
            <a:off x="406025" y="4382950"/>
            <a:ext cx="59466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intVal</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longVal</a:t>
            </a:r>
            <a:r>
              <a:rPr b="0" i="0" lang="en" sz="1050" u="none" cap="none" strike="noStrike">
                <a:solidFill>
                  <a:srgbClr val="D4D4D4"/>
                </a:solidFill>
                <a:highlight>
                  <a:srgbClr val="1E1E1E"/>
                </a:highlight>
                <a:latin typeface="Consolas"/>
                <a:ea typeface="Consolas"/>
                <a:cs typeface="Consolas"/>
                <a:sym typeface="Consolas"/>
              </a:rPr>
              <a:t> = intVal;</a:t>
            </a:r>
            <a:endParaRPr b="0" i="0" sz="1050" u="none" cap="none" strike="noStrike">
              <a:solidFill>
                <a:srgbClr val="D4D4D4"/>
              </a:solidFill>
              <a:highlight>
                <a:srgbClr val="1E1E1E"/>
              </a:highlight>
              <a:latin typeface="Consolas"/>
              <a:ea typeface="Consolas"/>
              <a:cs typeface="Consolas"/>
              <a:sym typeface="Consolas"/>
            </a:endParaRPr>
          </a:p>
        </p:txBody>
      </p:sp>
      <p:pic>
        <p:nvPicPr>
          <p:cNvPr id="266" name="Google Shape;266;p24"/>
          <p:cNvPicPr preferRelativeResize="0"/>
          <p:nvPr/>
        </p:nvPicPr>
        <p:blipFill rotWithShape="1">
          <a:blip r:embed="rId4">
            <a:alphaModFix/>
          </a:blip>
          <a:srcRect b="0" l="0" r="0" t="0"/>
          <a:stretch/>
        </p:blipFill>
        <p:spPr>
          <a:xfrm>
            <a:off x="6352625" y="4282577"/>
            <a:ext cx="1121250" cy="665873"/>
          </a:xfrm>
          <a:prstGeom prst="rect">
            <a:avLst/>
          </a:prstGeom>
          <a:noFill/>
          <a:ln>
            <a:noFill/>
          </a:ln>
        </p:spPr>
      </p:pic>
      <p:sp>
        <p:nvSpPr>
          <p:cNvPr id="267" name="Google Shape;2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Rekenkundige operatoren</a:t>
            </a:r>
            <a:endParaRPr sz="3480">
              <a:latin typeface="Poppins"/>
              <a:ea typeface="Poppins"/>
              <a:cs typeface="Poppins"/>
              <a:sym typeface="Poppins"/>
            </a:endParaRPr>
          </a:p>
        </p:txBody>
      </p:sp>
      <p:graphicFrame>
        <p:nvGraphicFramePr>
          <p:cNvPr id="273" name="Google Shape;273;p25"/>
          <p:cNvGraphicFramePr/>
          <p:nvPr/>
        </p:nvGraphicFramePr>
        <p:xfrm>
          <a:off x="430825" y="1098475"/>
          <a:ext cx="3000000" cy="3000000"/>
        </p:xfrm>
        <a:graphic>
          <a:graphicData uri="http://schemas.openxmlformats.org/drawingml/2006/table">
            <a:tbl>
              <a:tblPr>
                <a:noFill/>
                <a:tableStyleId>{DE74C47C-3D4E-4B65-99AF-C751BBBA25EE}</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Operator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Doel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Gebruik</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Antwoord</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optellen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12 + 10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22</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aftrekken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19 - 29</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vermenigvuldigen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101 * 45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4545</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Delen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 / 6</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 sz="1200" u="none" cap="none" strike="noStrike"/>
                        <a:t>10.0 / 6.0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 sz="1200" u="none" cap="none" strike="noStrike"/>
                        <a:t>1.66666666666667</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modulus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10 % 6</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 sz="1200" u="none" cap="none" strike="noStrike"/>
                        <a:t>10.0 % 6.0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 sz="1200" u="none" cap="none" strike="noStrike"/>
                        <a:t>4.0</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Huidige waarde optellen met 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++var of var++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11 (ervan uitgaand dat var 10 was)</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Huidige waarde aftrekken met 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--var of var--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9 </a:t>
                      </a:r>
                      <a:r>
                        <a:rPr lang="en" sz="1200" u="none" cap="none" strike="noStrike">
                          <a:solidFill>
                            <a:schemeClr val="dk1"/>
                          </a:solidFill>
                        </a:rPr>
                        <a:t>(ervan uitgaand dat var 10 was)</a:t>
                      </a:r>
                      <a:endParaRPr sz="1200" u="none" cap="none" strike="noStrike"/>
                    </a:p>
                  </a:txBody>
                  <a:tcPr marT="91425" marB="91425" marR="91425" marL="91425"/>
                </a:tc>
              </a:tr>
            </a:tbl>
          </a:graphicData>
        </a:graphic>
      </p:graphicFrame>
      <p:sp>
        <p:nvSpPr>
          <p:cNvPr id="274" name="Google Shape;2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Rekenkundige operatoren: chars</a:t>
            </a:r>
            <a:endParaRPr sz="3480">
              <a:latin typeface="Poppins"/>
              <a:ea typeface="Poppins"/>
              <a:cs typeface="Poppins"/>
              <a:sym typeface="Poppins"/>
            </a:endParaRPr>
          </a:p>
        </p:txBody>
      </p:sp>
      <p:sp>
        <p:nvSpPr>
          <p:cNvPr id="280" name="Google Shape;280;p2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Weet je nog? Chars worden gerepresenteerd door getallen en omgezet naar karakters middels de ASCII tabel.</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p:txBody>
      </p:sp>
      <p:sp>
        <p:nvSpPr>
          <p:cNvPr id="281" name="Google Shape;281;p26"/>
          <p:cNvSpPr txBox="1"/>
          <p:nvPr/>
        </p:nvSpPr>
        <p:spPr>
          <a:xfrm>
            <a:off x="399775" y="2003775"/>
            <a:ext cx="48948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char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char1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(char1); </a:t>
            </a:r>
            <a:r>
              <a:rPr b="0" i="0" lang="en" sz="1050" u="none" cap="none" strike="noStrike">
                <a:solidFill>
                  <a:srgbClr val="6A9955"/>
                </a:solidFill>
                <a:highlight>
                  <a:srgbClr val="1E1E1E"/>
                </a:highlight>
                <a:latin typeface="Consolas"/>
                <a:ea typeface="Consolas"/>
                <a:cs typeface="Consolas"/>
                <a:sym typeface="Consolas"/>
              </a:rPr>
              <a:t>// geeft a terug</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(char1 + char1); </a:t>
            </a:r>
            <a:r>
              <a:rPr b="0" i="0" lang="en" sz="1050" u="none" cap="none" strike="noStrike">
                <a:solidFill>
                  <a:srgbClr val="6A9955"/>
                </a:solidFill>
                <a:highlight>
                  <a:srgbClr val="1E1E1E"/>
                </a:highlight>
                <a:latin typeface="Consolas"/>
                <a:ea typeface="Consolas"/>
                <a:cs typeface="Consolas"/>
                <a:sym typeface="Consolas"/>
              </a:rPr>
              <a:t>// geeft 194 terug</a:t>
            </a:r>
            <a:endParaRPr b="0" i="0" sz="1050" u="none" cap="none" strike="noStrike">
              <a:solidFill>
                <a:srgbClr val="6A9955"/>
              </a:solidFill>
              <a:highlight>
                <a:srgbClr val="1E1E1E"/>
              </a:highlight>
              <a:latin typeface="Consolas"/>
              <a:ea typeface="Consolas"/>
              <a:cs typeface="Consolas"/>
              <a:sym typeface="Consolas"/>
            </a:endParaRPr>
          </a:p>
        </p:txBody>
      </p:sp>
      <p:sp>
        <p:nvSpPr>
          <p:cNvPr id="282" name="Google Shape;28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Primitieve variabelen</a:t>
            </a:r>
            <a:endParaRPr sz="3480">
              <a:latin typeface="Poppins"/>
              <a:ea typeface="Poppins"/>
              <a:cs typeface="Poppins"/>
              <a:sym typeface="Poppins"/>
            </a:endParaRPr>
          </a:p>
        </p:txBody>
      </p:sp>
      <p:sp>
        <p:nvSpPr>
          <p:cNvPr id="76" name="Google Shape;76;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Allereerst leren we alle primitieve gegevenstypen in Java, hun letterlijke waarden en het proces van het maken en initialiseren van primitieve variabelen.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Primitieve </a:t>
            </a:r>
            <a:r>
              <a:rPr lang="en">
                <a:latin typeface="Poppins"/>
                <a:ea typeface="Poppins"/>
                <a:cs typeface="Poppins"/>
                <a:sym typeface="Poppins"/>
              </a:rPr>
              <a:t>datatypes</a:t>
            </a:r>
            <a:r>
              <a:rPr lang="en">
                <a:latin typeface="Poppins"/>
                <a:ea typeface="Poppins"/>
                <a:cs typeface="Poppins"/>
                <a:sym typeface="Poppins"/>
              </a:rPr>
              <a:t> zijn de simpelste data types in een programmeertaal.</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In Java heb je </a:t>
            </a:r>
            <a:r>
              <a:rPr b="1" lang="en">
                <a:latin typeface="Poppins"/>
                <a:ea typeface="Poppins"/>
                <a:cs typeface="Poppins"/>
                <a:sym typeface="Poppins"/>
              </a:rPr>
              <a:t>acht</a:t>
            </a:r>
            <a:r>
              <a:rPr lang="en">
                <a:latin typeface="Poppins"/>
                <a:ea typeface="Poppins"/>
                <a:cs typeface="Poppins"/>
                <a:sym typeface="Poppins"/>
              </a:rPr>
              <a:t> van deze types:</a:t>
            </a:r>
            <a:br>
              <a:rPr lang="en">
                <a:latin typeface="Poppins"/>
                <a:ea typeface="Poppins"/>
                <a:cs typeface="Poppins"/>
                <a:sym typeface="Poppins"/>
              </a:rPr>
            </a:br>
            <a:r>
              <a:rPr lang="en">
                <a:latin typeface="Consolas"/>
                <a:ea typeface="Consolas"/>
                <a:cs typeface="Consolas"/>
                <a:sym typeface="Consolas"/>
              </a:rPr>
              <a:t>char, byte, short, int, long, float, double, boolean</a:t>
            </a:r>
            <a:br>
              <a:rPr lang="en">
                <a:latin typeface="Consolas"/>
                <a:ea typeface="Consolas"/>
                <a:cs typeface="Consolas"/>
                <a:sym typeface="Consolas"/>
              </a:rPr>
            </a:br>
            <a:br>
              <a:rPr lang="en">
                <a:latin typeface="Consolas"/>
                <a:ea typeface="Consolas"/>
                <a:cs typeface="Consolas"/>
                <a:sym typeface="Consolas"/>
              </a:rPr>
            </a:br>
            <a:r>
              <a:rPr lang="en">
                <a:latin typeface="Poppins"/>
                <a:ea typeface="Poppins"/>
                <a:cs typeface="Poppins"/>
                <a:sym typeface="Poppins"/>
              </a:rPr>
              <a:t>Welke herkennen jullie al? Welke nog niet?</a:t>
            </a:r>
            <a:endParaRPr>
              <a:latin typeface="Poppins"/>
              <a:ea typeface="Poppins"/>
              <a:cs typeface="Poppins"/>
              <a:sym typeface="Poppins"/>
            </a:endParaRPr>
          </a:p>
        </p:txBody>
      </p:sp>
      <p:sp>
        <p:nvSpPr>
          <p:cNvPr id="77" name="Google Shape;7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Increment: prefix en postfix notatie</a:t>
            </a:r>
            <a:endParaRPr sz="3480">
              <a:latin typeface="Poppins"/>
              <a:ea typeface="Poppins"/>
              <a:cs typeface="Poppins"/>
              <a:sym typeface="Poppins"/>
            </a:endParaRPr>
          </a:p>
        </p:txBody>
      </p:sp>
      <p:sp>
        <p:nvSpPr>
          <p:cNvPr id="288" name="Google Shape;288;p2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Om een variabele met exact 1 te verhogen of te verlagen zijn de </a:t>
            </a:r>
            <a:r>
              <a:rPr b="1" lang="en">
                <a:latin typeface="Poppins"/>
                <a:ea typeface="Poppins"/>
                <a:cs typeface="Poppins"/>
                <a:sym typeface="Poppins"/>
              </a:rPr>
              <a:t>++</a:t>
            </a:r>
            <a:r>
              <a:rPr lang="en">
                <a:latin typeface="Poppins"/>
                <a:ea typeface="Poppins"/>
                <a:cs typeface="Poppins"/>
                <a:sym typeface="Poppins"/>
              </a:rPr>
              <a:t> en </a:t>
            </a:r>
            <a:r>
              <a:rPr b="1" lang="en">
                <a:latin typeface="Poppins"/>
                <a:ea typeface="Poppins"/>
                <a:cs typeface="Poppins"/>
                <a:sym typeface="Poppins"/>
              </a:rPr>
              <a:t>--</a:t>
            </a:r>
            <a:r>
              <a:rPr lang="en">
                <a:latin typeface="Poppins"/>
                <a:ea typeface="Poppins"/>
                <a:cs typeface="Poppins"/>
                <a:sym typeface="Poppins"/>
              </a:rPr>
              <a:t> operatoren in veel programmeertalen aanwezig</a:t>
            </a:r>
            <a:endParaRPr>
              <a:latin typeface="Poppins"/>
              <a:ea typeface="Poppins"/>
              <a:cs typeface="Poppins"/>
              <a:sym typeface="Poppins"/>
            </a:endParaRPr>
          </a:p>
        </p:txBody>
      </p:sp>
      <p:sp>
        <p:nvSpPr>
          <p:cNvPr id="289" name="Google Shape;289;p27"/>
          <p:cNvSpPr txBox="1"/>
          <p:nvPr/>
        </p:nvSpPr>
        <p:spPr>
          <a:xfrm>
            <a:off x="390025" y="2023275"/>
            <a:ext cx="30000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i++;</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(i); </a:t>
            </a:r>
            <a:r>
              <a:rPr b="0" i="0" lang="en" sz="1050" u="none" cap="none" strike="noStrike">
                <a:solidFill>
                  <a:srgbClr val="6A9955"/>
                </a:solidFill>
                <a:highlight>
                  <a:srgbClr val="1E1E1E"/>
                </a:highlight>
                <a:latin typeface="Consolas"/>
                <a:ea typeface="Consolas"/>
                <a:cs typeface="Consolas"/>
                <a:sym typeface="Consolas"/>
              </a:rPr>
              <a:t>// 3</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++i;</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(i); </a:t>
            </a:r>
            <a:r>
              <a:rPr b="0" i="0" lang="en" sz="1050" u="none" cap="none" strike="noStrike">
                <a:solidFill>
                  <a:srgbClr val="6A9955"/>
                </a:solidFill>
                <a:highlight>
                  <a:srgbClr val="1E1E1E"/>
                </a:highlight>
                <a:latin typeface="Consolas"/>
                <a:ea typeface="Consolas"/>
                <a:cs typeface="Consolas"/>
                <a:sym typeface="Consolas"/>
              </a:rPr>
              <a:t>// 4</a:t>
            </a:r>
            <a:endParaRPr b="0" i="0" sz="1050" u="none" cap="none" strike="noStrike">
              <a:solidFill>
                <a:srgbClr val="6A9955"/>
              </a:solidFill>
              <a:highlight>
                <a:srgbClr val="1E1E1E"/>
              </a:highlight>
              <a:latin typeface="Consolas"/>
              <a:ea typeface="Consolas"/>
              <a:cs typeface="Consolas"/>
              <a:sym typeface="Consolas"/>
            </a:endParaRPr>
          </a:p>
        </p:txBody>
      </p:sp>
      <p:sp>
        <p:nvSpPr>
          <p:cNvPr id="290" name="Google Shape;29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Increment: prefix en postfix notatie</a:t>
            </a:r>
            <a:endParaRPr sz="3480">
              <a:latin typeface="Poppins"/>
              <a:ea typeface="Poppins"/>
              <a:cs typeface="Poppins"/>
              <a:sym typeface="Poppins"/>
            </a:endParaRPr>
          </a:p>
        </p:txBody>
      </p:sp>
      <p:sp>
        <p:nvSpPr>
          <p:cNvPr id="296" name="Google Shape;296;p2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a:latin typeface="Poppins"/>
                <a:ea typeface="Poppins"/>
                <a:cs typeface="Poppins"/>
                <a:sym typeface="Poppins"/>
              </a:rPr>
              <a:t>Wanneer gebruikt als statement, doen zowel </a:t>
            </a:r>
            <a:r>
              <a:rPr b="1" lang="en">
                <a:latin typeface="Poppins"/>
                <a:ea typeface="Poppins"/>
                <a:cs typeface="Poppins"/>
                <a:sym typeface="Poppins"/>
              </a:rPr>
              <a:t>i++</a:t>
            </a:r>
            <a:r>
              <a:rPr lang="en">
                <a:latin typeface="Poppins"/>
                <a:ea typeface="Poppins"/>
                <a:cs typeface="Poppins"/>
                <a:sym typeface="Poppins"/>
              </a:rPr>
              <a:t> als </a:t>
            </a:r>
            <a:r>
              <a:rPr b="1" lang="en">
                <a:latin typeface="Poppins"/>
                <a:ea typeface="Poppins"/>
                <a:cs typeface="Poppins"/>
                <a:sym typeface="Poppins"/>
              </a:rPr>
              <a:t>++i</a:t>
            </a:r>
            <a:r>
              <a:rPr lang="en">
                <a:latin typeface="Poppins"/>
                <a:ea typeface="Poppins"/>
                <a:cs typeface="Poppins"/>
                <a:sym typeface="Poppins"/>
              </a:rPr>
              <a:t> hetzelfde.</a:t>
            </a:r>
            <a:br>
              <a:rPr lang="en">
                <a:latin typeface="Poppins"/>
                <a:ea typeface="Poppins"/>
                <a:cs typeface="Poppins"/>
                <a:sym typeface="Poppins"/>
              </a:rPr>
            </a:br>
            <a:r>
              <a:rPr lang="en">
                <a:latin typeface="Poppins"/>
                <a:ea typeface="Poppins"/>
                <a:cs typeface="Poppins"/>
                <a:sym typeface="Poppins"/>
              </a:rPr>
              <a:t>Echter, als je ze gebruikt als (onderdeel van een) expressie wordt bij ++i eerst de variabele opgehoogd alvorens de waarde wordt gebruikt in de berekening, en bij i++ de waarde gebruikt en aan het einde van de expressie pas opgehoogd:</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p:txBody>
      </p:sp>
      <p:sp>
        <p:nvSpPr>
          <p:cNvPr id="297" name="Google Shape;297;p28"/>
          <p:cNvSpPr txBox="1"/>
          <p:nvPr/>
        </p:nvSpPr>
        <p:spPr>
          <a:xfrm>
            <a:off x="404650" y="3149475"/>
            <a:ext cx="30000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j =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(i++); </a:t>
            </a:r>
            <a:r>
              <a:rPr b="0" i="0" lang="en" sz="1050" u="none" cap="none" strike="noStrike">
                <a:solidFill>
                  <a:srgbClr val="6A9955"/>
                </a:solidFill>
                <a:highlight>
                  <a:srgbClr val="1E1E1E"/>
                </a:highlight>
                <a:latin typeface="Consolas"/>
                <a:ea typeface="Consolas"/>
                <a:cs typeface="Consolas"/>
                <a:sym typeface="Consolas"/>
              </a:rPr>
              <a:t>// 2</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(i);   </a:t>
            </a:r>
            <a:r>
              <a:rPr b="0" i="0" lang="en" sz="1050" u="none" cap="none" strike="noStrike">
                <a:solidFill>
                  <a:srgbClr val="6A9955"/>
                </a:solidFill>
                <a:highlight>
                  <a:srgbClr val="1E1E1E"/>
                </a:highlight>
                <a:latin typeface="Consolas"/>
                <a:ea typeface="Consolas"/>
                <a:cs typeface="Consolas"/>
                <a:sym typeface="Consolas"/>
              </a:rPr>
              <a:t>// 3</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(++j); </a:t>
            </a:r>
            <a:r>
              <a:rPr b="0" i="0" lang="en" sz="1050" u="none" cap="none" strike="noStrike">
                <a:solidFill>
                  <a:srgbClr val="6A9955"/>
                </a:solidFill>
                <a:highlight>
                  <a:srgbClr val="1E1E1E"/>
                </a:highlight>
                <a:latin typeface="Consolas"/>
                <a:ea typeface="Consolas"/>
                <a:cs typeface="Consolas"/>
                <a:sym typeface="Consolas"/>
              </a:rPr>
              <a:t>// 3</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(j);   </a:t>
            </a:r>
            <a:r>
              <a:rPr b="0" i="0" lang="en" sz="1050" u="none" cap="none" strike="noStrike">
                <a:solidFill>
                  <a:srgbClr val="6A9955"/>
                </a:solidFill>
                <a:highlight>
                  <a:srgbClr val="1E1E1E"/>
                </a:highlight>
                <a:latin typeface="Consolas"/>
                <a:ea typeface="Consolas"/>
                <a:cs typeface="Consolas"/>
                <a:sym typeface="Consolas"/>
              </a:rPr>
              <a:t>// 3</a:t>
            </a:r>
            <a:endParaRPr b="0" i="0" sz="1050" u="none" cap="none" strike="noStrike">
              <a:solidFill>
                <a:srgbClr val="6A9955"/>
              </a:solidFill>
              <a:highlight>
                <a:srgbClr val="1E1E1E"/>
              </a:highlight>
              <a:latin typeface="Consolas"/>
              <a:ea typeface="Consolas"/>
              <a:cs typeface="Consolas"/>
              <a:sym typeface="Consolas"/>
            </a:endParaRPr>
          </a:p>
        </p:txBody>
      </p:sp>
      <p:sp>
        <p:nvSpPr>
          <p:cNvPr id="298" name="Google Shape;29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Relationele operatoren</a:t>
            </a:r>
            <a:endParaRPr sz="3480">
              <a:latin typeface="Poppins"/>
              <a:ea typeface="Poppins"/>
              <a:cs typeface="Poppins"/>
              <a:sym typeface="Poppins"/>
            </a:endParaRPr>
          </a:p>
        </p:txBody>
      </p:sp>
      <p:sp>
        <p:nvSpPr>
          <p:cNvPr id="304" name="Google Shape;304;p2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Relationele operatoren worden gebruikt om één voorwaarde te controleren. U kunt deze operators gebruiken om te bepalen of een primitieve waarde gelijk is aan een andere waarde of kleiner of groter is dan de andere waarde.</a:t>
            </a:r>
            <a:endParaRPr>
              <a:latin typeface="Poppins"/>
              <a:ea typeface="Poppins"/>
              <a:cs typeface="Poppins"/>
              <a:sym typeface="Poppins"/>
            </a:endParaRPr>
          </a:p>
          <a:p>
            <a:pPr indent="0" lvl="0" marL="0" rtl="0" algn="l">
              <a:lnSpc>
                <a:spcPct val="135714"/>
              </a:lnSpc>
              <a:spcBef>
                <a:spcPts val="0"/>
              </a:spcBef>
              <a:spcAft>
                <a:spcPts val="0"/>
              </a:spcAft>
              <a:buSzPts val="1800"/>
              <a:buNone/>
            </a:pPr>
            <a:br>
              <a:rPr lang="en">
                <a:latin typeface="Poppins"/>
                <a:ea typeface="Poppins"/>
                <a:cs typeface="Poppins"/>
                <a:sym typeface="Poppins"/>
              </a:rPr>
            </a:br>
            <a:r>
              <a:rPr lang="en">
                <a:latin typeface="Poppins"/>
                <a:ea typeface="Poppins"/>
                <a:cs typeface="Poppins"/>
                <a:sym typeface="Poppins"/>
              </a:rPr>
              <a:t>Relationele operatoren kan je verdelen in twee categorieën:</a:t>
            </a:r>
            <a:endParaRPr>
              <a:latin typeface="Poppins"/>
              <a:ea typeface="Poppins"/>
              <a:cs typeface="Poppins"/>
              <a:sym typeface="Poppins"/>
            </a:endParaRPr>
          </a:p>
          <a:p>
            <a:pPr indent="-342900" lvl="0" marL="457200" rtl="0" algn="l">
              <a:lnSpc>
                <a:spcPct val="135714"/>
              </a:lnSpc>
              <a:spcBef>
                <a:spcPts val="0"/>
              </a:spcBef>
              <a:spcAft>
                <a:spcPts val="0"/>
              </a:spcAft>
              <a:buSzPts val="1800"/>
              <a:buFont typeface="Poppins"/>
              <a:buChar char="●"/>
            </a:pPr>
            <a:r>
              <a:rPr lang="en">
                <a:latin typeface="Poppins"/>
                <a:ea typeface="Poppins"/>
                <a:cs typeface="Poppins"/>
                <a:sym typeface="Poppins"/>
              </a:rPr>
              <a:t>Vergelijken of waarden </a:t>
            </a:r>
            <a:r>
              <a:rPr b="1" lang="en">
                <a:latin typeface="Poppins"/>
                <a:ea typeface="Poppins"/>
                <a:cs typeface="Poppins"/>
                <a:sym typeface="Poppins"/>
              </a:rPr>
              <a:t>groter </a:t>
            </a:r>
            <a:r>
              <a:rPr lang="en">
                <a:latin typeface="Poppins"/>
                <a:ea typeface="Poppins"/>
                <a:cs typeface="Poppins"/>
                <a:sym typeface="Poppins"/>
              </a:rPr>
              <a:t>(&gt;, &gt;=) of </a:t>
            </a:r>
            <a:r>
              <a:rPr b="1" lang="en">
                <a:latin typeface="Poppins"/>
                <a:ea typeface="Poppins"/>
                <a:cs typeface="Poppins"/>
                <a:sym typeface="Poppins"/>
              </a:rPr>
              <a:t>kleiner </a:t>
            </a:r>
            <a:r>
              <a:rPr lang="en">
                <a:latin typeface="Poppins"/>
                <a:ea typeface="Poppins"/>
                <a:cs typeface="Poppins"/>
                <a:sym typeface="Poppins"/>
              </a:rPr>
              <a:t>(&lt;, &lt;=) zijn</a:t>
            </a:r>
            <a:endParaRPr>
              <a:latin typeface="Poppins"/>
              <a:ea typeface="Poppins"/>
              <a:cs typeface="Poppins"/>
              <a:sym typeface="Poppins"/>
            </a:endParaRPr>
          </a:p>
          <a:p>
            <a:pPr indent="-342900" lvl="0" marL="457200" rtl="0" algn="l">
              <a:lnSpc>
                <a:spcPct val="135714"/>
              </a:lnSpc>
              <a:spcBef>
                <a:spcPts val="0"/>
              </a:spcBef>
              <a:spcAft>
                <a:spcPts val="0"/>
              </a:spcAft>
              <a:buSzPts val="1800"/>
              <a:buFont typeface="Poppins"/>
              <a:buChar char="●"/>
            </a:pPr>
            <a:r>
              <a:rPr lang="en">
                <a:latin typeface="Poppins"/>
                <a:ea typeface="Poppins"/>
                <a:cs typeface="Poppins"/>
                <a:sym typeface="Poppins"/>
              </a:rPr>
              <a:t>Vergelijken van waarden voor </a:t>
            </a:r>
            <a:r>
              <a:rPr b="1" lang="en">
                <a:latin typeface="Poppins"/>
                <a:ea typeface="Poppins"/>
                <a:cs typeface="Poppins"/>
                <a:sym typeface="Poppins"/>
              </a:rPr>
              <a:t>gelijkheid</a:t>
            </a:r>
            <a:r>
              <a:rPr lang="en">
                <a:latin typeface="Poppins"/>
                <a:ea typeface="Poppins"/>
                <a:cs typeface="Poppins"/>
                <a:sym typeface="Poppins"/>
              </a:rPr>
              <a:t> (==) en </a:t>
            </a:r>
            <a:r>
              <a:rPr b="1" lang="en">
                <a:latin typeface="Poppins"/>
                <a:ea typeface="Poppins"/>
                <a:cs typeface="Poppins"/>
                <a:sym typeface="Poppins"/>
              </a:rPr>
              <a:t>ongelijkheid</a:t>
            </a:r>
            <a:r>
              <a:rPr lang="en">
                <a:latin typeface="Poppins"/>
                <a:ea typeface="Poppins"/>
                <a:cs typeface="Poppins"/>
                <a:sym typeface="Poppins"/>
              </a:rPr>
              <a:t> (!=)</a:t>
            </a:r>
            <a:endParaRPr>
              <a:latin typeface="Poppins"/>
              <a:ea typeface="Poppins"/>
              <a:cs typeface="Poppins"/>
              <a:sym typeface="Poppins"/>
            </a:endParaRPr>
          </a:p>
        </p:txBody>
      </p:sp>
      <p:sp>
        <p:nvSpPr>
          <p:cNvPr id="305" name="Google Shape;30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Relationele operatoren</a:t>
            </a:r>
            <a:endParaRPr sz="3480">
              <a:latin typeface="Poppins"/>
              <a:ea typeface="Poppins"/>
              <a:cs typeface="Poppins"/>
              <a:sym typeface="Poppins"/>
            </a:endParaRPr>
          </a:p>
        </p:txBody>
      </p:sp>
      <p:sp>
        <p:nvSpPr>
          <p:cNvPr id="311" name="Google Shape;311;p3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De operatoren &lt;, &lt;=, &gt; en &gt;= werken met alle soorten getallen, zowel gehele getallen (inclusief char) als drijvende komma, die kunnen worden opgeteld en afgetrokken.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p:txBody>
      </p:sp>
      <p:sp>
        <p:nvSpPr>
          <p:cNvPr id="312" name="Google Shape;312;p30"/>
          <p:cNvSpPr txBox="1"/>
          <p:nvPr/>
        </p:nvSpPr>
        <p:spPr>
          <a:xfrm>
            <a:off x="390050" y="2432800"/>
            <a:ext cx="43683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(i1 &gt;= i2); </a:t>
            </a:r>
            <a:r>
              <a:rPr b="0" i="0" lang="en" sz="1050" u="none" cap="none" strike="noStrike">
                <a:solidFill>
                  <a:srgbClr val="6A9955"/>
                </a:solidFill>
                <a:highlight>
                  <a:srgbClr val="1E1E1E"/>
                </a:highlight>
                <a:latin typeface="Consolas"/>
                <a:ea typeface="Consolas"/>
                <a:cs typeface="Consolas"/>
                <a:sym typeface="Consolas"/>
              </a:rPr>
              <a:t>// false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long1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long2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(long1 &lt;= long2); </a:t>
            </a:r>
            <a:r>
              <a:rPr b="0" i="0" lang="en" sz="1050" u="none" cap="none" strike="noStrike">
                <a:solidFill>
                  <a:srgbClr val="6A9955"/>
                </a:solidFill>
                <a:highlight>
                  <a:srgbClr val="1E1E1E"/>
                </a:highlight>
                <a:latin typeface="Consolas"/>
                <a:ea typeface="Consolas"/>
                <a:cs typeface="Consolas"/>
                <a:sym typeface="Consolas"/>
              </a:rPr>
              <a: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p:txBody>
      </p:sp>
      <p:sp>
        <p:nvSpPr>
          <p:cNvPr id="313" name="Google Shape;31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Relationele operatoren</a:t>
            </a:r>
            <a:endParaRPr sz="3480">
              <a:latin typeface="Poppins"/>
              <a:ea typeface="Poppins"/>
              <a:cs typeface="Poppins"/>
              <a:sym typeface="Poppins"/>
            </a:endParaRPr>
          </a:p>
        </p:txBody>
      </p:sp>
      <p:sp>
        <p:nvSpPr>
          <p:cNvPr id="319" name="Google Shape;319;p3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De operatoren == (gelijk aan) en != (niet gelijk aan) kunnen worden gebruikt om alle soorten primitieven te vergelijken: </a:t>
            </a:r>
            <a:r>
              <a:rPr b="1" lang="en">
                <a:latin typeface="Poppins"/>
                <a:ea typeface="Poppins"/>
                <a:cs typeface="Poppins"/>
                <a:sym typeface="Poppins"/>
              </a:rPr>
              <a:t>char, byte, short, int, long, float, double en boolean</a:t>
            </a:r>
            <a:r>
              <a:rPr lang="en">
                <a:latin typeface="Poppins"/>
                <a:ea typeface="Poppins"/>
                <a:cs typeface="Poppins"/>
                <a:sym typeface="Poppins"/>
              </a:rPr>
              <a:t>. </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De operator == retourneert de booleaanse waarde true als de primitieve waarden gelijk zijn, en anders false. </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De operator != retourneert true als de primitieve waarden niet gelijk zijn, en anders false.</a:t>
            </a:r>
            <a:endParaRPr>
              <a:latin typeface="Poppins"/>
              <a:ea typeface="Poppins"/>
              <a:cs typeface="Poppins"/>
              <a:sym typeface="Poppins"/>
            </a:endParaRPr>
          </a:p>
        </p:txBody>
      </p:sp>
      <p:sp>
        <p:nvSpPr>
          <p:cNvPr id="320" name="Google Shape;32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Relationele operatoren</a:t>
            </a:r>
            <a:endParaRPr sz="3480">
              <a:latin typeface="Poppins"/>
              <a:ea typeface="Poppins"/>
              <a:cs typeface="Poppins"/>
              <a:sym typeface="Poppins"/>
            </a:endParaRPr>
          </a:p>
        </p:txBody>
      </p:sp>
      <p:sp>
        <p:nvSpPr>
          <p:cNvPr id="326" name="Google Shape;326;p32"/>
          <p:cNvSpPr txBox="1"/>
          <p:nvPr/>
        </p:nvSpPr>
        <p:spPr>
          <a:xfrm>
            <a:off x="409525" y="1121325"/>
            <a:ext cx="67962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 == b);      </a:t>
            </a:r>
            <a:r>
              <a:rPr b="0" i="0" lang="en" sz="1050" u="none" cap="none" strike="noStrike">
                <a:solidFill>
                  <a:srgbClr val="6A9955"/>
                </a:solidFill>
                <a:highlight>
                  <a:srgbClr val="1E1E1E"/>
                </a:highlight>
                <a:latin typeface="Consolas"/>
                <a:ea typeface="Consolas"/>
                <a:cs typeface="Consolas"/>
                <a:sym typeface="Consolas"/>
              </a:rPr>
              <a:t>// false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 != b);      </a:t>
            </a:r>
            <a:r>
              <a:rPr b="0" i="0" lang="en" sz="1050" u="none" cap="none" strike="noStrike">
                <a:solidFill>
                  <a:srgbClr val="6A9955"/>
                </a:solidFill>
                <a:highlight>
                  <a:srgbClr val="1E1E1E"/>
                </a:highlight>
                <a:latin typeface="Consolas"/>
                <a:ea typeface="Consolas"/>
                <a:cs typeface="Consolas"/>
                <a:sym typeface="Consolas"/>
              </a:rPr>
              <a: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false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(b1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false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(b1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(b1 == </a:t>
            </a:r>
            <a:r>
              <a:rPr b="0" i="0" lang="en" sz="1050" u="none" cap="none" strike="noStrike">
                <a:solidFill>
                  <a:srgbClr val="569CD6"/>
                </a:solidFill>
                <a:highlight>
                  <a:srgbClr val="1E1E1E"/>
                </a:highlight>
                <a:latin typeface="Consolas"/>
                <a:ea typeface="Consolas"/>
                <a:cs typeface="Consolas"/>
                <a:sym typeface="Consolas"/>
              </a:rPr>
              <a:t>false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(b1 != </a:t>
            </a:r>
            <a:r>
              <a:rPr b="0" i="0" lang="en" sz="1050" u="none" cap="none" strike="noStrike">
                <a:solidFill>
                  <a:srgbClr val="569CD6"/>
                </a:solidFill>
                <a:highlight>
                  <a:srgbClr val="1E1E1E"/>
                </a:highlight>
                <a:latin typeface="Consolas"/>
                <a:ea typeface="Consolas"/>
                <a:cs typeface="Consolas"/>
                <a:sym typeface="Consolas"/>
              </a:rPr>
              <a:t>false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false</a:t>
            </a:r>
            <a:endParaRPr b="0" i="0" sz="1050" u="none" cap="none" strike="noStrike">
              <a:solidFill>
                <a:srgbClr val="6A9955"/>
              </a:solidFill>
              <a:highlight>
                <a:srgbClr val="1E1E1E"/>
              </a:highlight>
              <a:latin typeface="Consolas"/>
              <a:ea typeface="Consolas"/>
              <a:cs typeface="Consolas"/>
              <a:sym typeface="Consolas"/>
            </a:endParaRPr>
          </a:p>
        </p:txBody>
      </p:sp>
      <p:sp>
        <p:nvSpPr>
          <p:cNvPr id="327" name="Google Shape;32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Logische operatoren</a:t>
            </a:r>
            <a:endParaRPr sz="3480">
              <a:latin typeface="Poppins"/>
              <a:ea typeface="Poppins"/>
              <a:cs typeface="Poppins"/>
              <a:sym typeface="Poppins"/>
            </a:endParaRPr>
          </a:p>
        </p:txBody>
      </p:sp>
      <p:sp>
        <p:nvSpPr>
          <p:cNvPr id="333" name="Google Shape;333;p33"/>
          <p:cNvSpPr txBox="1"/>
          <p:nvPr/>
        </p:nvSpPr>
        <p:spPr>
          <a:xfrm>
            <a:off x="404650" y="1147225"/>
            <a:ext cx="5865000" cy="2124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Poppins"/>
              <a:buAutoNum type="arabicPeriod"/>
            </a:pPr>
            <a:r>
              <a:rPr b="0" i="0" lang="en" sz="1800" u="none" cap="none" strike="noStrike">
                <a:solidFill>
                  <a:srgbClr val="000000"/>
                </a:solidFill>
                <a:latin typeface="Poppins"/>
                <a:ea typeface="Poppins"/>
                <a:cs typeface="Poppins"/>
                <a:sym typeface="Poppins"/>
              </a:rPr>
              <a:t>conditionele and </a:t>
            </a:r>
            <a:r>
              <a:rPr b="1" i="0" lang="en" sz="1800" u="none" cap="none" strike="noStrike">
                <a:solidFill>
                  <a:srgbClr val="000000"/>
                </a:solidFill>
                <a:latin typeface="Poppins"/>
                <a:ea typeface="Poppins"/>
                <a:cs typeface="Poppins"/>
                <a:sym typeface="Poppins"/>
              </a:rPr>
              <a:t>&amp;&amp;</a:t>
            </a:r>
            <a:r>
              <a:rPr b="0" i="0" lang="en" sz="1800" u="none" cap="none" strike="noStrike">
                <a:solidFill>
                  <a:srgbClr val="000000"/>
                </a:solidFill>
                <a:latin typeface="Poppins"/>
                <a:ea typeface="Poppins"/>
                <a:cs typeface="Poppins"/>
                <a:sym typeface="Poppins"/>
              </a:rPr>
              <a:t> voor booleans</a:t>
            </a:r>
            <a:endParaRPr b="0" i="0" sz="1800" u="none" cap="none" strike="noStrike">
              <a:solidFill>
                <a:srgbClr val="000000"/>
              </a:solidFill>
              <a:latin typeface="Poppins"/>
              <a:ea typeface="Poppins"/>
              <a:cs typeface="Poppins"/>
              <a:sym typeface="Poppins"/>
            </a:endParaRPr>
          </a:p>
          <a:p>
            <a:pPr indent="-342900" lvl="0" marL="457200" marR="0" rtl="0" algn="l">
              <a:lnSpc>
                <a:spcPct val="100000"/>
              </a:lnSpc>
              <a:spcBef>
                <a:spcPts val="0"/>
              </a:spcBef>
              <a:spcAft>
                <a:spcPts val="0"/>
              </a:spcAft>
              <a:buClr>
                <a:srgbClr val="000000"/>
              </a:buClr>
              <a:buSzPts val="1800"/>
              <a:buFont typeface="Poppins"/>
              <a:buAutoNum type="arabicPeriod"/>
            </a:pPr>
            <a:r>
              <a:rPr b="0" i="0" lang="en" sz="1800" u="none" cap="none" strike="noStrike">
                <a:solidFill>
                  <a:srgbClr val="000000"/>
                </a:solidFill>
                <a:latin typeface="Poppins"/>
                <a:ea typeface="Poppins"/>
                <a:cs typeface="Poppins"/>
                <a:sym typeface="Poppins"/>
              </a:rPr>
              <a:t>conditionele or </a:t>
            </a:r>
            <a:r>
              <a:rPr b="1" i="0" lang="en" sz="1800" u="none" cap="none" strike="noStrike">
                <a:solidFill>
                  <a:srgbClr val="000000"/>
                </a:solidFill>
                <a:latin typeface="Poppins"/>
                <a:ea typeface="Poppins"/>
                <a:cs typeface="Poppins"/>
                <a:sym typeface="Poppins"/>
              </a:rPr>
              <a:t>||</a:t>
            </a:r>
            <a:r>
              <a:rPr b="0" i="0" lang="en" sz="1800" u="none" cap="none" strike="noStrike">
                <a:solidFill>
                  <a:srgbClr val="000000"/>
                </a:solidFill>
                <a:latin typeface="Poppins"/>
                <a:ea typeface="Poppins"/>
                <a:cs typeface="Poppins"/>
                <a:sym typeface="Poppins"/>
              </a:rPr>
              <a:t> voor booleans</a:t>
            </a:r>
            <a:endParaRPr b="0" i="0" sz="1800" u="none" cap="none" strike="noStrike">
              <a:solidFill>
                <a:srgbClr val="000000"/>
              </a:solidFill>
              <a:latin typeface="Poppins"/>
              <a:ea typeface="Poppins"/>
              <a:cs typeface="Poppins"/>
              <a:sym typeface="Poppins"/>
            </a:endParaRPr>
          </a:p>
          <a:p>
            <a:pPr indent="-342900" lvl="0" marL="457200" marR="0" rtl="0" algn="l">
              <a:lnSpc>
                <a:spcPct val="100000"/>
              </a:lnSpc>
              <a:spcBef>
                <a:spcPts val="0"/>
              </a:spcBef>
              <a:spcAft>
                <a:spcPts val="0"/>
              </a:spcAft>
              <a:buClr>
                <a:srgbClr val="000000"/>
              </a:buClr>
              <a:buSzPts val="1800"/>
              <a:buFont typeface="Poppins"/>
              <a:buAutoNum type="arabicPeriod"/>
            </a:pPr>
            <a:r>
              <a:rPr b="0" i="0" lang="en" sz="1800" u="none" cap="none" strike="noStrike">
                <a:solidFill>
                  <a:srgbClr val="000000"/>
                </a:solidFill>
                <a:latin typeface="Poppins"/>
                <a:ea typeface="Poppins"/>
                <a:cs typeface="Poppins"/>
                <a:sym typeface="Poppins"/>
              </a:rPr>
              <a:t>conditionele and </a:t>
            </a:r>
            <a:r>
              <a:rPr b="1" i="0" lang="en" sz="1800" u="none" cap="none" strike="noStrike">
                <a:solidFill>
                  <a:srgbClr val="000000"/>
                </a:solidFill>
                <a:latin typeface="Poppins"/>
                <a:ea typeface="Poppins"/>
                <a:cs typeface="Poppins"/>
                <a:sym typeface="Poppins"/>
              </a:rPr>
              <a:t>&amp; </a:t>
            </a:r>
            <a:r>
              <a:rPr b="0" i="0" lang="en" sz="1800" u="none" cap="none" strike="noStrike">
                <a:solidFill>
                  <a:srgbClr val="000000"/>
                </a:solidFill>
                <a:latin typeface="Poppins"/>
                <a:ea typeface="Poppins"/>
                <a:cs typeface="Poppins"/>
                <a:sym typeface="Poppins"/>
              </a:rPr>
              <a:t>voor booleans</a:t>
            </a:r>
            <a:endParaRPr b="0" i="0" sz="1800" u="none" cap="none" strike="noStrike">
              <a:solidFill>
                <a:srgbClr val="000000"/>
              </a:solidFill>
              <a:latin typeface="Poppins"/>
              <a:ea typeface="Poppins"/>
              <a:cs typeface="Poppins"/>
              <a:sym typeface="Poppins"/>
            </a:endParaRPr>
          </a:p>
          <a:p>
            <a:pPr indent="-342900" lvl="0" marL="457200" marR="0" rtl="0" algn="l">
              <a:lnSpc>
                <a:spcPct val="100000"/>
              </a:lnSpc>
              <a:spcBef>
                <a:spcPts val="0"/>
              </a:spcBef>
              <a:spcAft>
                <a:spcPts val="0"/>
              </a:spcAft>
              <a:buClr>
                <a:srgbClr val="000000"/>
              </a:buClr>
              <a:buSzPts val="1800"/>
              <a:buFont typeface="Poppins"/>
              <a:buAutoNum type="arabicPeriod"/>
            </a:pPr>
            <a:r>
              <a:rPr b="0" i="0" lang="en" sz="1800" u="none" cap="none" strike="noStrike">
                <a:solidFill>
                  <a:srgbClr val="000000"/>
                </a:solidFill>
                <a:latin typeface="Poppins"/>
                <a:ea typeface="Poppins"/>
                <a:cs typeface="Poppins"/>
                <a:sym typeface="Poppins"/>
              </a:rPr>
              <a:t>conditionele or </a:t>
            </a:r>
            <a:r>
              <a:rPr b="1" i="0" lang="en" sz="1800" u="none" cap="none" strike="noStrike">
                <a:solidFill>
                  <a:srgbClr val="000000"/>
                </a:solidFill>
                <a:latin typeface="Poppins"/>
                <a:ea typeface="Poppins"/>
                <a:cs typeface="Poppins"/>
                <a:sym typeface="Poppins"/>
              </a:rPr>
              <a:t>|</a:t>
            </a:r>
            <a:r>
              <a:rPr b="0" i="0" lang="en" sz="1800" u="none" cap="none" strike="noStrike">
                <a:solidFill>
                  <a:srgbClr val="000000"/>
                </a:solidFill>
                <a:latin typeface="Poppins"/>
                <a:ea typeface="Poppins"/>
                <a:cs typeface="Poppins"/>
                <a:sym typeface="Poppins"/>
              </a:rPr>
              <a:t> voor booleans</a:t>
            </a:r>
            <a:endParaRPr b="0" i="0" sz="1800" u="none" cap="none" strike="noStrike">
              <a:solidFill>
                <a:srgbClr val="000000"/>
              </a:solidFill>
              <a:latin typeface="Poppins"/>
              <a:ea typeface="Poppins"/>
              <a:cs typeface="Poppins"/>
              <a:sym typeface="Poppins"/>
            </a:endParaRPr>
          </a:p>
          <a:p>
            <a:pPr indent="-342900" lvl="0" marL="457200" marR="0" rtl="0" algn="l">
              <a:lnSpc>
                <a:spcPct val="100000"/>
              </a:lnSpc>
              <a:spcBef>
                <a:spcPts val="0"/>
              </a:spcBef>
              <a:spcAft>
                <a:spcPts val="0"/>
              </a:spcAft>
              <a:buClr>
                <a:srgbClr val="000000"/>
              </a:buClr>
              <a:buSzPts val="1800"/>
              <a:buFont typeface="Poppins"/>
              <a:buAutoNum type="arabicPeriod"/>
            </a:pPr>
            <a:r>
              <a:rPr b="0" i="0" lang="en" sz="1800" u="none" cap="none" strike="noStrike">
                <a:solidFill>
                  <a:srgbClr val="000000"/>
                </a:solidFill>
                <a:latin typeface="Poppins"/>
                <a:ea typeface="Poppins"/>
                <a:cs typeface="Poppins"/>
                <a:sym typeface="Poppins"/>
              </a:rPr>
              <a:t>bitwise and </a:t>
            </a:r>
            <a:r>
              <a:rPr b="1" i="0" lang="en" sz="1800" u="none" cap="none" strike="noStrike">
                <a:solidFill>
                  <a:srgbClr val="000000"/>
                </a:solidFill>
                <a:latin typeface="Poppins"/>
                <a:ea typeface="Poppins"/>
                <a:cs typeface="Poppins"/>
                <a:sym typeface="Poppins"/>
              </a:rPr>
              <a:t>&amp;</a:t>
            </a:r>
            <a:r>
              <a:rPr b="0" i="0" lang="en" sz="1800" u="none" cap="none" strike="noStrike">
                <a:solidFill>
                  <a:srgbClr val="000000"/>
                </a:solidFill>
                <a:latin typeface="Poppins"/>
                <a:ea typeface="Poppins"/>
                <a:cs typeface="Poppins"/>
                <a:sym typeface="Poppins"/>
              </a:rPr>
              <a:t> voor integer typen</a:t>
            </a:r>
            <a:endParaRPr b="0" i="0" sz="1800" u="none" cap="none" strike="noStrike">
              <a:solidFill>
                <a:srgbClr val="000000"/>
              </a:solidFill>
              <a:latin typeface="Poppins"/>
              <a:ea typeface="Poppins"/>
              <a:cs typeface="Poppins"/>
              <a:sym typeface="Poppins"/>
            </a:endParaRPr>
          </a:p>
          <a:p>
            <a:pPr indent="-342900" lvl="0" marL="457200" marR="0" rtl="0" algn="l">
              <a:lnSpc>
                <a:spcPct val="100000"/>
              </a:lnSpc>
              <a:spcBef>
                <a:spcPts val="0"/>
              </a:spcBef>
              <a:spcAft>
                <a:spcPts val="0"/>
              </a:spcAft>
              <a:buClr>
                <a:srgbClr val="000000"/>
              </a:buClr>
              <a:buSzPts val="1800"/>
              <a:buFont typeface="Poppins"/>
              <a:buAutoNum type="arabicPeriod"/>
            </a:pPr>
            <a:r>
              <a:rPr b="0" i="0" lang="en" sz="1800" u="none" cap="none" strike="noStrike">
                <a:solidFill>
                  <a:srgbClr val="000000"/>
                </a:solidFill>
                <a:latin typeface="Poppins"/>
                <a:ea typeface="Poppins"/>
                <a:cs typeface="Poppins"/>
                <a:sym typeface="Poppins"/>
              </a:rPr>
              <a:t>bitwise or </a:t>
            </a:r>
            <a:r>
              <a:rPr b="1" i="0" lang="en" sz="1800" u="none" cap="none" strike="noStrike">
                <a:solidFill>
                  <a:srgbClr val="000000"/>
                </a:solidFill>
                <a:latin typeface="Poppins"/>
                <a:ea typeface="Poppins"/>
                <a:cs typeface="Poppins"/>
                <a:sym typeface="Poppins"/>
              </a:rPr>
              <a:t>|</a:t>
            </a:r>
            <a:r>
              <a:rPr b="0" i="0" lang="en" sz="1800" u="none" cap="none" strike="noStrike">
                <a:solidFill>
                  <a:srgbClr val="000000"/>
                </a:solidFill>
                <a:latin typeface="Poppins"/>
                <a:ea typeface="Poppins"/>
                <a:cs typeface="Poppins"/>
                <a:sym typeface="Poppins"/>
              </a:rPr>
              <a:t> voor integer typen</a:t>
            </a:r>
            <a:endParaRPr b="0" i="0" sz="1800" u="none" cap="none" strike="noStrike">
              <a:solidFill>
                <a:srgbClr val="000000"/>
              </a:solidFill>
              <a:latin typeface="Poppins"/>
              <a:ea typeface="Poppins"/>
              <a:cs typeface="Poppins"/>
              <a:sym typeface="Poppins"/>
            </a:endParaRPr>
          </a:p>
          <a:p>
            <a:pPr indent="-342900" lvl="0" marL="457200" marR="0" rtl="0" algn="l">
              <a:lnSpc>
                <a:spcPct val="100000"/>
              </a:lnSpc>
              <a:spcBef>
                <a:spcPts val="0"/>
              </a:spcBef>
              <a:spcAft>
                <a:spcPts val="0"/>
              </a:spcAft>
              <a:buClr>
                <a:srgbClr val="000000"/>
              </a:buClr>
              <a:buSzPts val="1800"/>
              <a:buFont typeface="Poppins"/>
              <a:buAutoNum type="arabicPeriod"/>
            </a:pPr>
            <a:r>
              <a:rPr b="0" i="0" lang="en" sz="1800" u="none" cap="none" strike="noStrike">
                <a:solidFill>
                  <a:srgbClr val="000000"/>
                </a:solidFill>
                <a:latin typeface="Poppins"/>
                <a:ea typeface="Poppins"/>
                <a:cs typeface="Poppins"/>
                <a:sym typeface="Poppins"/>
              </a:rPr>
              <a:t>verkorte </a:t>
            </a:r>
            <a:r>
              <a:rPr b="1" i="0" lang="en" sz="1800" u="none" cap="none" strike="noStrike">
                <a:solidFill>
                  <a:srgbClr val="000000"/>
                </a:solidFill>
                <a:latin typeface="Poppins"/>
                <a:ea typeface="Poppins"/>
                <a:cs typeface="Poppins"/>
                <a:sym typeface="Poppins"/>
              </a:rPr>
              <a:t>&amp;=</a:t>
            </a:r>
            <a:r>
              <a:rPr b="0" i="0" lang="en" sz="1800" u="none" cap="none" strike="noStrike">
                <a:solidFill>
                  <a:srgbClr val="000000"/>
                </a:solidFill>
                <a:latin typeface="Poppins"/>
                <a:ea typeface="Poppins"/>
                <a:cs typeface="Poppins"/>
                <a:sym typeface="Poppins"/>
              </a:rPr>
              <a:t> en </a:t>
            </a:r>
            <a:r>
              <a:rPr b="1" i="0" lang="en" sz="1800" u="none" cap="none" strike="noStrike">
                <a:solidFill>
                  <a:srgbClr val="000000"/>
                </a:solidFill>
                <a:latin typeface="Poppins"/>
                <a:ea typeface="Poppins"/>
                <a:cs typeface="Poppins"/>
                <a:sym typeface="Poppins"/>
              </a:rPr>
              <a:t>|=</a:t>
            </a:r>
            <a:endParaRPr b="1" i="0" sz="1800" u="none" cap="none" strike="noStrike">
              <a:solidFill>
                <a:srgbClr val="000000"/>
              </a:solidFill>
              <a:latin typeface="Poppins"/>
              <a:ea typeface="Poppins"/>
              <a:cs typeface="Poppins"/>
              <a:sym typeface="Poppins"/>
            </a:endParaRPr>
          </a:p>
        </p:txBody>
      </p:sp>
      <p:sp>
        <p:nvSpPr>
          <p:cNvPr id="334" name="Google Shape;33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AND, OR en NOT operaties</a:t>
            </a:r>
            <a:endParaRPr sz="3480">
              <a:latin typeface="Poppins"/>
              <a:ea typeface="Poppins"/>
              <a:cs typeface="Poppins"/>
              <a:sym typeface="Poppins"/>
            </a:endParaRPr>
          </a:p>
        </p:txBody>
      </p:sp>
      <p:pic>
        <p:nvPicPr>
          <p:cNvPr id="340" name="Google Shape;340;p34"/>
          <p:cNvPicPr preferRelativeResize="0"/>
          <p:nvPr/>
        </p:nvPicPr>
        <p:blipFill rotWithShape="1">
          <a:blip r:embed="rId3">
            <a:alphaModFix/>
          </a:blip>
          <a:srcRect b="0" l="0" r="0" t="0"/>
          <a:stretch/>
        </p:blipFill>
        <p:spPr>
          <a:xfrm>
            <a:off x="381550" y="1167975"/>
            <a:ext cx="6429324" cy="1783425"/>
          </a:xfrm>
          <a:prstGeom prst="rect">
            <a:avLst/>
          </a:prstGeom>
          <a:noFill/>
          <a:ln>
            <a:noFill/>
          </a:ln>
        </p:spPr>
      </p:pic>
      <p:sp>
        <p:nvSpPr>
          <p:cNvPr id="341" name="Google Shape;341;p34"/>
          <p:cNvSpPr txBox="1"/>
          <p:nvPr/>
        </p:nvSpPr>
        <p:spPr>
          <a:xfrm>
            <a:off x="381550" y="2972150"/>
            <a:ext cx="8701200" cy="2124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Poppins"/>
              <a:buChar char="●"/>
            </a:pPr>
            <a:r>
              <a:rPr b="0" i="0" lang="en" sz="1800" u="none" cap="none" strike="noStrike">
                <a:solidFill>
                  <a:srgbClr val="000000"/>
                </a:solidFill>
                <a:latin typeface="Poppins"/>
                <a:ea typeface="Poppins"/>
                <a:cs typeface="Poppins"/>
                <a:sym typeface="Poppins"/>
              </a:rPr>
              <a:t>Logical AND (&amp;&amp;)</a:t>
            </a:r>
            <a:endParaRPr b="0" i="0" sz="1800" u="none" cap="none" strike="noStrike">
              <a:solidFill>
                <a:srgbClr val="000000"/>
              </a:solidFill>
              <a:latin typeface="Poppins"/>
              <a:ea typeface="Poppins"/>
              <a:cs typeface="Poppins"/>
              <a:sym typeface="Poppins"/>
            </a:endParaRPr>
          </a:p>
          <a:p>
            <a:pPr indent="-342900" lvl="1" marL="914400" marR="0" rtl="0" algn="l">
              <a:lnSpc>
                <a:spcPct val="100000"/>
              </a:lnSpc>
              <a:spcBef>
                <a:spcPts val="0"/>
              </a:spcBef>
              <a:spcAft>
                <a:spcPts val="0"/>
              </a:spcAft>
              <a:buClr>
                <a:srgbClr val="000000"/>
              </a:buClr>
              <a:buSzPts val="1800"/>
              <a:buFont typeface="Poppins"/>
              <a:buChar char="○"/>
            </a:pPr>
            <a:r>
              <a:rPr b="0" i="0" lang="en" sz="1800" u="none" cap="none" strike="noStrike">
                <a:solidFill>
                  <a:srgbClr val="000000"/>
                </a:solidFill>
                <a:latin typeface="Poppins"/>
                <a:ea typeface="Poppins"/>
                <a:cs typeface="Poppins"/>
                <a:sym typeface="Poppins"/>
              </a:rPr>
              <a:t>Evalueert naar </a:t>
            </a:r>
            <a:r>
              <a:rPr b="0" i="1" lang="en" sz="1800" u="none" cap="none" strike="noStrike">
                <a:solidFill>
                  <a:srgbClr val="000000"/>
                </a:solidFill>
                <a:latin typeface="Poppins"/>
                <a:ea typeface="Poppins"/>
                <a:cs typeface="Poppins"/>
                <a:sym typeface="Poppins"/>
              </a:rPr>
              <a:t>true</a:t>
            </a:r>
            <a:r>
              <a:rPr b="0" i="0" lang="en" sz="1800" u="none" cap="none" strike="noStrike">
                <a:solidFill>
                  <a:srgbClr val="000000"/>
                </a:solidFill>
                <a:latin typeface="Poppins"/>
                <a:ea typeface="Poppins"/>
                <a:cs typeface="Poppins"/>
                <a:sym typeface="Poppins"/>
              </a:rPr>
              <a:t> als alle operatoren true zijn, anders </a:t>
            </a:r>
            <a:r>
              <a:rPr b="0" i="1" lang="en" sz="1800" u="none" cap="none" strike="noStrike">
                <a:solidFill>
                  <a:srgbClr val="000000"/>
                </a:solidFill>
                <a:latin typeface="Poppins"/>
                <a:ea typeface="Poppins"/>
                <a:cs typeface="Poppins"/>
                <a:sym typeface="Poppins"/>
              </a:rPr>
              <a:t>false</a:t>
            </a:r>
            <a:endParaRPr b="0" i="1" sz="1800" u="none" cap="none" strike="noStrike">
              <a:solidFill>
                <a:srgbClr val="000000"/>
              </a:solidFill>
              <a:latin typeface="Poppins"/>
              <a:ea typeface="Poppins"/>
              <a:cs typeface="Poppins"/>
              <a:sym typeface="Poppins"/>
            </a:endParaRPr>
          </a:p>
          <a:p>
            <a:pPr indent="-342900" lvl="0" marL="457200" marR="0" rtl="0" algn="l">
              <a:lnSpc>
                <a:spcPct val="100000"/>
              </a:lnSpc>
              <a:spcBef>
                <a:spcPts val="0"/>
              </a:spcBef>
              <a:spcAft>
                <a:spcPts val="0"/>
              </a:spcAft>
              <a:buClr>
                <a:srgbClr val="000000"/>
              </a:buClr>
              <a:buSzPts val="1800"/>
              <a:buFont typeface="Poppins"/>
              <a:buChar char="●"/>
            </a:pPr>
            <a:r>
              <a:rPr b="0" i="0" lang="en" sz="1800" u="none" cap="none" strike="noStrike">
                <a:solidFill>
                  <a:srgbClr val="000000"/>
                </a:solidFill>
                <a:latin typeface="Poppins"/>
                <a:ea typeface="Poppins"/>
                <a:cs typeface="Poppins"/>
                <a:sym typeface="Poppins"/>
              </a:rPr>
              <a:t>Locical OR (||)</a:t>
            </a:r>
            <a:endParaRPr b="0" i="0" sz="1800" u="none" cap="none" strike="noStrike">
              <a:solidFill>
                <a:srgbClr val="000000"/>
              </a:solidFill>
              <a:latin typeface="Poppins"/>
              <a:ea typeface="Poppins"/>
              <a:cs typeface="Poppins"/>
              <a:sym typeface="Poppins"/>
            </a:endParaRPr>
          </a:p>
          <a:p>
            <a:pPr indent="-342900" lvl="1" marL="914400" marR="0" rtl="0" algn="l">
              <a:lnSpc>
                <a:spcPct val="100000"/>
              </a:lnSpc>
              <a:spcBef>
                <a:spcPts val="0"/>
              </a:spcBef>
              <a:spcAft>
                <a:spcPts val="0"/>
              </a:spcAft>
              <a:buClr>
                <a:srgbClr val="000000"/>
              </a:buClr>
              <a:buSzPts val="1800"/>
              <a:buFont typeface="Poppins"/>
              <a:buChar char="○"/>
            </a:pPr>
            <a:r>
              <a:rPr b="0" i="0" lang="en" sz="1800" u="none" cap="none" strike="noStrike">
                <a:solidFill>
                  <a:srgbClr val="000000"/>
                </a:solidFill>
                <a:latin typeface="Poppins"/>
                <a:ea typeface="Poppins"/>
                <a:cs typeface="Poppins"/>
                <a:sym typeface="Poppins"/>
              </a:rPr>
              <a:t>Evalueert naar </a:t>
            </a:r>
            <a:r>
              <a:rPr b="0" i="1" lang="en" sz="1800" u="none" cap="none" strike="noStrike">
                <a:solidFill>
                  <a:srgbClr val="000000"/>
                </a:solidFill>
                <a:latin typeface="Poppins"/>
                <a:ea typeface="Poppins"/>
                <a:cs typeface="Poppins"/>
                <a:sym typeface="Poppins"/>
              </a:rPr>
              <a:t>true</a:t>
            </a:r>
            <a:r>
              <a:rPr b="0" i="0" lang="en" sz="1800" u="none" cap="none" strike="noStrike">
                <a:solidFill>
                  <a:srgbClr val="000000"/>
                </a:solidFill>
                <a:latin typeface="Poppins"/>
                <a:ea typeface="Poppins"/>
                <a:cs typeface="Poppins"/>
                <a:sym typeface="Poppins"/>
              </a:rPr>
              <a:t> als een of alle operanden </a:t>
            </a:r>
            <a:r>
              <a:rPr b="0" i="1" lang="en" sz="1800" u="none" cap="none" strike="noStrike">
                <a:solidFill>
                  <a:srgbClr val="000000"/>
                </a:solidFill>
                <a:latin typeface="Poppins"/>
                <a:ea typeface="Poppins"/>
                <a:cs typeface="Poppins"/>
                <a:sym typeface="Poppins"/>
              </a:rPr>
              <a:t>true</a:t>
            </a:r>
            <a:r>
              <a:rPr b="0" i="0" lang="en" sz="1800" u="none" cap="none" strike="noStrike">
                <a:solidFill>
                  <a:srgbClr val="000000"/>
                </a:solidFill>
                <a:latin typeface="Poppins"/>
                <a:ea typeface="Poppins"/>
                <a:cs typeface="Poppins"/>
                <a:sym typeface="Poppins"/>
              </a:rPr>
              <a:t> zijn, anders false</a:t>
            </a:r>
            <a:endParaRPr b="0" i="0" sz="1800" u="none" cap="none" strike="noStrike">
              <a:solidFill>
                <a:srgbClr val="000000"/>
              </a:solidFill>
              <a:latin typeface="Poppins"/>
              <a:ea typeface="Poppins"/>
              <a:cs typeface="Poppins"/>
              <a:sym typeface="Poppins"/>
            </a:endParaRPr>
          </a:p>
          <a:p>
            <a:pPr indent="-342900" lvl="0" marL="457200" marR="0" rtl="0" algn="l">
              <a:lnSpc>
                <a:spcPct val="100000"/>
              </a:lnSpc>
              <a:spcBef>
                <a:spcPts val="0"/>
              </a:spcBef>
              <a:spcAft>
                <a:spcPts val="0"/>
              </a:spcAft>
              <a:buClr>
                <a:srgbClr val="000000"/>
              </a:buClr>
              <a:buSzPts val="1800"/>
              <a:buFont typeface="Poppins"/>
              <a:buChar char="●"/>
            </a:pPr>
            <a:r>
              <a:rPr b="0" i="0" lang="en" sz="1800" u="none" cap="none" strike="noStrike">
                <a:solidFill>
                  <a:srgbClr val="000000"/>
                </a:solidFill>
                <a:latin typeface="Poppins"/>
                <a:ea typeface="Poppins"/>
                <a:cs typeface="Poppins"/>
                <a:sym typeface="Poppins"/>
              </a:rPr>
              <a:t>Locical NOT (!)</a:t>
            </a:r>
            <a:endParaRPr b="0" i="0" sz="1800" u="none" cap="none" strike="noStrike">
              <a:solidFill>
                <a:srgbClr val="000000"/>
              </a:solidFill>
              <a:latin typeface="Poppins"/>
              <a:ea typeface="Poppins"/>
              <a:cs typeface="Poppins"/>
              <a:sym typeface="Poppins"/>
            </a:endParaRPr>
          </a:p>
          <a:p>
            <a:pPr indent="-342900" lvl="1" marL="914400" marR="0" rtl="0" algn="l">
              <a:lnSpc>
                <a:spcPct val="100000"/>
              </a:lnSpc>
              <a:spcBef>
                <a:spcPts val="0"/>
              </a:spcBef>
              <a:spcAft>
                <a:spcPts val="0"/>
              </a:spcAft>
              <a:buClr>
                <a:srgbClr val="000000"/>
              </a:buClr>
              <a:buSzPts val="1800"/>
              <a:buFont typeface="Poppins"/>
              <a:buChar char="○"/>
            </a:pPr>
            <a:r>
              <a:rPr b="0" i="0" lang="en" sz="1800" u="none" cap="none" strike="noStrike">
                <a:solidFill>
                  <a:srgbClr val="000000"/>
                </a:solidFill>
                <a:latin typeface="Poppins"/>
                <a:ea typeface="Poppins"/>
                <a:cs typeface="Poppins"/>
                <a:sym typeface="Poppins"/>
              </a:rPr>
              <a:t>Evalueert </a:t>
            </a:r>
            <a:r>
              <a:rPr b="0" i="1" lang="en" sz="1800" u="none" cap="none" strike="noStrike">
                <a:solidFill>
                  <a:srgbClr val="000000"/>
                </a:solidFill>
                <a:latin typeface="Poppins"/>
                <a:ea typeface="Poppins"/>
                <a:cs typeface="Poppins"/>
                <a:sym typeface="Poppins"/>
              </a:rPr>
              <a:t>true </a:t>
            </a:r>
            <a:r>
              <a:rPr b="0" i="0" lang="en" sz="1800" u="none" cap="none" strike="noStrike">
                <a:solidFill>
                  <a:srgbClr val="000000"/>
                </a:solidFill>
                <a:latin typeface="Poppins"/>
                <a:ea typeface="Poppins"/>
                <a:cs typeface="Poppins"/>
                <a:sym typeface="Poppins"/>
              </a:rPr>
              <a:t>naar </a:t>
            </a:r>
            <a:r>
              <a:rPr b="0" i="1" lang="en" sz="1800" u="none" cap="none" strike="noStrike">
                <a:solidFill>
                  <a:srgbClr val="000000"/>
                </a:solidFill>
                <a:latin typeface="Poppins"/>
                <a:ea typeface="Poppins"/>
                <a:cs typeface="Poppins"/>
                <a:sym typeface="Poppins"/>
              </a:rPr>
              <a:t>false</a:t>
            </a:r>
            <a:r>
              <a:rPr b="0" i="0" lang="en" sz="1800" u="none" cap="none" strike="noStrike">
                <a:solidFill>
                  <a:srgbClr val="000000"/>
                </a:solidFill>
                <a:latin typeface="Poppins"/>
                <a:ea typeface="Poppins"/>
                <a:cs typeface="Poppins"/>
                <a:sym typeface="Poppins"/>
              </a:rPr>
              <a:t> en vice versa.</a:t>
            </a:r>
            <a:endParaRPr b="0" i="0" sz="18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oppins"/>
              <a:ea typeface="Poppins"/>
              <a:cs typeface="Poppins"/>
              <a:sym typeface="Poppins"/>
            </a:endParaRPr>
          </a:p>
        </p:txBody>
      </p:sp>
      <p:sp>
        <p:nvSpPr>
          <p:cNvPr id="342" name="Google Shape;34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Logische operatoren &amp;&amp; en ||</a:t>
            </a:r>
            <a:endParaRPr sz="3480">
              <a:latin typeface="Poppins"/>
              <a:ea typeface="Poppins"/>
              <a:cs typeface="Poppins"/>
              <a:sym typeface="Poppins"/>
            </a:endParaRPr>
          </a:p>
        </p:txBody>
      </p:sp>
      <p:sp>
        <p:nvSpPr>
          <p:cNvPr id="348" name="Google Shape;348;p3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Als Java &amp;&amp; operator of || tegenkomt, wordt expressie rechts van operator niet geëvalueerd als dat niet nodig is.</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rPr lang="en">
                <a:latin typeface="Poppins"/>
                <a:ea typeface="Poppins"/>
                <a:cs typeface="Poppins"/>
                <a:sym typeface="Poppins"/>
              </a:rPr>
              <a:t>De expressie 3 &gt; 2 zal nooit worden geëvalueerd omdat 2 &gt; 3 false oplevert.</a:t>
            </a:r>
            <a:endParaRPr>
              <a:latin typeface="Poppins"/>
              <a:ea typeface="Poppins"/>
              <a:cs typeface="Poppins"/>
              <a:sym typeface="Poppins"/>
            </a:endParaRPr>
          </a:p>
        </p:txBody>
      </p:sp>
      <p:sp>
        <p:nvSpPr>
          <p:cNvPr id="349" name="Google Shape;349;p35"/>
          <p:cNvSpPr txBox="1"/>
          <p:nvPr/>
        </p:nvSpPr>
        <p:spPr>
          <a:xfrm>
            <a:off x="390050" y="2076900"/>
            <a:ext cx="43683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Test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D4D4D4"/>
                </a:solidFill>
                <a:highlight>
                  <a:srgbClr val="1E1E1E"/>
                </a:highlight>
                <a:latin typeface="Consolas"/>
                <a:ea typeface="Consolas"/>
                <a:cs typeface="Consolas"/>
                <a:sym typeface="Consolas"/>
              </a:rPr>
              <a:t>        d =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&gt;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 &amp;&amp;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 &gt;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 is false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50" name="Google Shape;35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Delen door 0 in tweede Boolse expressie niet uitgevoerd</a:t>
            </a:r>
            <a:endParaRPr sz="3480">
              <a:latin typeface="Poppins"/>
              <a:ea typeface="Poppins"/>
              <a:cs typeface="Poppins"/>
              <a:sym typeface="Poppins"/>
            </a:endParaRPr>
          </a:p>
        </p:txBody>
      </p:sp>
      <p:sp>
        <p:nvSpPr>
          <p:cNvPr id="356" name="Google Shape;356;p3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Als Java &amp;&amp; operator of || tegenkomt, wordt expressie rechts van operator niet geëvalueerd als dat niet nodig is.</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p:txBody>
      </p:sp>
      <p:sp>
        <p:nvSpPr>
          <p:cNvPr id="357" name="Google Shape;357;p36"/>
          <p:cNvSpPr txBox="1"/>
          <p:nvPr/>
        </p:nvSpPr>
        <p:spPr>
          <a:xfrm>
            <a:off x="404675" y="1963900"/>
            <a:ext cx="43683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Test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m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b = (n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 (m/n &gt;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 is"</a:t>
            </a:r>
            <a:r>
              <a:rPr b="0" i="0" lang="en" sz="1050" u="none" cap="none" strike="noStrike">
                <a:solidFill>
                  <a:srgbClr val="D4D4D4"/>
                </a:solidFill>
                <a:highlight>
                  <a:srgbClr val="1E1E1E"/>
                </a:highlight>
                <a:latin typeface="Consolas"/>
                <a:ea typeface="Consolas"/>
                <a:cs typeface="Consolas"/>
                <a:sym typeface="Consolas"/>
              </a:rPr>
              <a:t> + b);</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"m/n is"</a:t>
            </a:r>
            <a:r>
              <a:rPr b="0" i="0" lang="en" sz="1050" u="none" cap="none" strike="noStrike">
                <a:solidFill>
                  <a:srgbClr val="D4D4D4"/>
                </a:solidFill>
                <a:highlight>
                  <a:srgbClr val="1E1E1E"/>
                </a:highlight>
                <a:latin typeface="Consolas"/>
                <a:ea typeface="Consolas"/>
                <a:cs typeface="Consolas"/>
                <a:sym typeface="Consolas"/>
              </a:rPr>
              <a:t> + m/n);</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358" name="Google Shape;358;p36"/>
          <p:cNvSpPr txBox="1"/>
          <p:nvPr>
            <p:ph idx="1" type="body"/>
          </p:nvPr>
        </p:nvSpPr>
        <p:spPr>
          <a:xfrm>
            <a:off x="4883700" y="1963900"/>
            <a:ext cx="3716400" cy="21009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&gt; java Test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b is True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Exception in thread “main”java.lang.ArithmeticException</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by zero</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Test.main(Test.java:9)</a:t>
            </a:r>
            <a:endParaRPr sz="1300">
              <a:solidFill>
                <a:schemeClr val="lt1"/>
              </a:solidFill>
              <a:latin typeface="Roboto Mono"/>
              <a:ea typeface="Roboto Mono"/>
              <a:cs typeface="Roboto Mono"/>
              <a:sym typeface="Roboto Mono"/>
            </a:endParaRPr>
          </a:p>
        </p:txBody>
      </p:sp>
      <p:sp>
        <p:nvSpPr>
          <p:cNvPr id="359" name="Google Shape;35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Primitieve variabelen</a:t>
            </a:r>
            <a:endParaRPr sz="3480">
              <a:latin typeface="Poppins"/>
              <a:ea typeface="Poppins"/>
              <a:cs typeface="Poppins"/>
              <a:sym typeface="Poppins"/>
            </a:endParaRPr>
          </a:p>
        </p:txBody>
      </p:sp>
      <p:pic>
        <p:nvPicPr>
          <p:cNvPr id="83" name="Google Shape;83;p4"/>
          <p:cNvPicPr preferRelativeResize="0"/>
          <p:nvPr/>
        </p:nvPicPr>
        <p:blipFill rotWithShape="1">
          <a:blip r:embed="rId3">
            <a:alphaModFix/>
          </a:blip>
          <a:srcRect b="0" l="0" r="0" t="0"/>
          <a:stretch/>
        </p:blipFill>
        <p:spPr>
          <a:xfrm>
            <a:off x="405925" y="1054600"/>
            <a:ext cx="7273226" cy="3691475"/>
          </a:xfrm>
          <a:prstGeom prst="rect">
            <a:avLst/>
          </a:prstGeom>
          <a:noFill/>
          <a:ln>
            <a:noFill/>
          </a:ln>
        </p:spPr>
      </p:pic>
      <p:sp>
        <p:nvSpPr>
          <p:cNvPr id="84" name="Google Shape;8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Evalueren van beide Boolse expressies met &amp; en |</a:t>
            </a:r>
            <a:endParaRPr sz="3480">
              <a:latin typeface="Poppins"/>
              <a:ea typeface="Poppins"/>
              <a:cs typeface="Poppins"/>
              <a:sym typeface="Poppins"/>
            </a:endParaRPr>
          </a:p>
        </p:txBody>
      </p:sp>
      <p:sp>
        <p:nvSpPr>
          <p:cNvPr id="365" name="Google Shape;365;p37"/>
          <p:cNvSpPr txBox="1"/>
          <p:nvPr/>
        </p:nvSpPr>
        <p:spPr>
          <a:xfrm>
            <a:off x="404675" y="1963900"/>
            <a:ext cx="43683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Test2</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m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b = (n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 (m/n &gt;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 is"</a:t>
            </a:r>
            <a:r>
              <a:rPr b="0" i="0" lang="en" sz="1050" u="none" cap="none" strike="noStrike">
                <a:solidFill>
                  <a:srgbClr val="D4D4D4"/>
                </a:solidFill>
                <a:highlight>
                  <a:srgbClr val="1E1E1E"/>
                </a:highlight>
                <a:latin typeface="Consolas"/>
                <a:ea typeface="Consolas"/>
                <a:cs typeface="Consolas"/>
                <a:sym typeface="Consolas"/>
              </a:rPr>
              <a:t> + b);</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"m/n is"</a:t>
            </a:r>
            <a:r>
              <a:rPr b="0" i="0" lang="en" sz="1050" u="none" cap="none" strike="noStrike">
                <a:solidFill>
                  <a:srgbClr val="D4D4D4"/>
                </a:solidFill>
                <a:highlight>
                  <a:srgbClr val="1E1E1E"/>
                </a:highlight>
                <a:latin typeface="Consolas"/>
                <a:ea typeface="Consolas"/>
                <a:cs typeface="Consolas"/>
                <a:sym typeface="Consolas"/>
              </a:rPr>
              <a:t> + m/n);</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366" name="Google Shape;366;p37"/>
          <p:cNvSpPr txBox="1"/>
          <p:nvPr>
            <p:ph idx="1" type="body"/>
          </p:nvPr>
        </p:nvSpPr>
        <p:spPr>
          <a:xfrm>
            <a:off x="4883700" y="1963900"/>
            <a:ext cx="3716400" cy="21009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&gt; java Test2</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Exception in thread “main”java.lang.ArithmeticException</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by zero</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Test.main(Test.java:9)</a:t>
            </a:r>
            <a:endParaRPr sz="1300">
              <a:solidFill>
                <a:schemeClr val="lt1"/>
              </a:solidFill>
              <a:latin typeface="Roboto Mono"/>
              <a:ea typeface="Roboto Mono"/>
              <a:cs typeface="Roboto Mono"/>
              <a:sym typeface="Roboto Mono"/>
            </a:endParaRPr>
          </a:p>
        </p:txBody>
      </p:sp>
      <p:sp>
        <p:nvSpPr>
          <p:cNvPr id="367" name="Google Shape;36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Bitwise operatorenop integer typen</a:t>
            </a:r>
            <a:endParaRPr sz="3480">
              <a:latin typeface="Poppins"/>
              <a:ea typeface="Poppins"/>
              <a:cs typeface="Poppins"/>
              <a:sym typeface="Poppins"/>
            </a:endParaRPr>
          </a:p>
        </p:txBody>
      </p:sp>
      <p:sp>
        <p:nvSpPr>
          <p:cNvPr id="373" name="Google Shape;373;p38"/>
          <p:cNvSpPr txBox="1"/>
          <p:nvPr/>
        </p:nvSpPr>
        <p:spPr>
          <a:xfrm>
            <a:off x="414425" y="1147225"/>
            <a:ext cx="5684700" cy="3636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BitDemo</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result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x = </a:t>
            </a:r>
            <a:r>
              <a:rPr b="0" i="0" lang="en" sz="1050" u="none" cap="none" strike="noStrike">
                <a:solidFill>
                  <a:srgbClr val="B5CEA8"/>
                </a:solidFill>
                <a:highlight>
                  <a:srgbClr val="1E1E1E"/>
                </a:highlight>
                <a:latin typeface="Consolas"/>
                <a:ea typeface="Consolas"/>
                <a:cs typeface="Consolas"/>
                <a:sym typeface="Consolas"/>
              </a:rPr>
              <a:t>50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0011 0010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y = </a:t>
            </a:r>
            <a:r>
              <a:rPr b="0" i="0" lang="en" sz="1050" u="none" cap="none" strike="noStrike">
                <a:solidFill>
                  <a:srgbClr val="B5CEA8"/>
                </a:solidFill>
                <a:highlight>
                  <a:srgbClr val="1E1E1E"/>
                </a:highlight>
                <a:latin typeface="Consolas"/>
                <a:ea typeface="Consolas"/>
                <a:cs typeface="Consolas"/>
                <a:sym typeface="Consolas"/>
              </a:rPr>
              <a:t>51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0011 0011</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result = x &amp; y;  </a:t>
            </a:r>
            <a:r>
              <a:rPr b="0" i="0" lang="en" sz="1050" u="none" cap="none" strike="noStrike">
                <a:solidFill>
                  <a:srgbClr val="6A9955"/>
                </a:solidFill>
                <a:highlight>
                  <a:srgbClr val="1E1E1E"/>
                </a:highlight>
                <a:latin typeface="Consolas"/>
                <a:ea typeface="Consolas"/>
                <a:cs typeface="Consolas"/>
                <a:sym typeface="Consolas"/>
              </a:rPr>
              <a:t>// 0011 0010</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"result of x &amp; y is "</a:t>
            </a:r>
            <a:r>
              <a:rPr b="0" i="0" lang="en" sz="1050" u="none" cap="none" strike="noStrike">
                <a:solidFill>
                  <a:srgbClr val="D4D4D4"/>
                </a:solidFill>
                <a:highlight>
                  <a:srgbClr val="1E1E1E"/>
                </a:highlight>
                <a:latin typeface="Consolas"/>
                <a:ea typeface="Consolas"/>
                <a:cs typeface="Consolas"/>
                <a:sym typeface="Consolas"/>
              </a:rPr>
              <a:t> + result);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result of x &amp; y is 50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0001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 |= </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0001 | 0100 = 0101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 = "</a:t>
            </a:r>
            <a:r>
              <a:rPr b="0" i="0" lang="en" sz="1050" u="none" cap="none" strike="noStrike">
                <a:solidFill>
                  <a:srgbClr val="D4D4D4"/>
                </a:solidFill>
                <a:highlight>
                  <a:srgbClr val="1E1E1E"/>
                </a:highlight>
                <a:latin typeface="Consolas"/>
                <a:ea typeface="Consolas"/>
                <a:cs typeface="Consolas"/>
                <a:sym typeface="Consolas"/>
              </a:rPr>
              <a:t> + a);</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 = 5</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569CD6"/>
              </a:solidFill>
              <a:highlight>
                <a:srgbClr val="1E1E1E"/>
              </a:highlight>
              <a:latin typeface="Consolas"/>
              <a:ea typeface="Consolas"/>
              <a:cs typeface="Consolas"/>
              <a:sym typeface="Consolas"/>
            </a:endParaRPr>
          </a:p>
        </p:txBody>
      </p:sp>
      <p:sp>
        <p:nvSpPr>
          <p:cNvPr id="374" name="Google Shape;37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880">
                <a:latin typeface="Poppins"/>
                <a:ea typeface="Poppins"/>
                <a:cs typeface="Poppins"/>
                <a:sym typeface="Poppins"/>
              </a:rPr>
              <a:t>Overzicht shortcut operatoren voor booleans</a:t>
            </a:r>
            <a:endParaRPr sz="2880">
              <a:latin typeface="Poppins"/>
              <a:ea typeface="Poppins"/>
              <a:cs typeface="Poppins"/>
              <a:sym typeface="Poppins"/>
            </a:endParaRPr>
          </a:p>
        </p:txBody>
      </p:sp>
      <p:sp>
        <p:nvSpPr>
          <p:cNvPr id="380" name="Google Shape;380;p3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En ook voor booleans is een verkorte notatie ingebouwd:</a:t>
            </a:r>
            <a:endParaRPr>
              <a:latin typeface="Poppins"/>
              <a:ea typeface="Poppins"/>
              <a:cs typeface="Poppins"/>
              <a:sym typeface="Poppins"/>
            </a:endParaRPr>
          </a:p>
        </p:txBody>
      </p:sp>
      <p:sp>
        <p:nvSpPr>
          <p:cNvPr id="381" name="Google Shape;381;p39"/>
          <p:cNvSpPr txBox="1"/>
          <p:nvPr/>
        </p:nvSpPr>
        <p:spPr>
          <a:xfrm>
            <a:off x="390050" y="1735625"/>
            <a:ext cx="43683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false</a:t>
            </a:r>
            <a:endParaRPr b="0" i="0" sz="1050" u="none" cap="none" strike="noStrike">
              <a:solidFill>
                <a:srgbClr val="569CD6"/>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b = b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of</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b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b = b &amp;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of</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b &amp;=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82" name="Google Shape;38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880">
                <a:latin typeface="Poppins"/>
                <a:ea typeface="Poppins"/>
                <a:cs typeface="Poppins"/>
                <a:sym typeface="Poppins"/>
              </a:rPr>
              <a:t>Operator precedence</a:t>
            </a:r>
            <a:endParaRPr sz="2880">
              <a:latin typeface="Poppins"/>
              <a:ea typeface="Poppins"/>
              <a:cs typeface="Poppins"/>
              <a:sym typeface="Poppins"/>
            </a:endParaRPr>
          </a:p>
        </p:txBody>
      </p:sp>
      <p:sp>
        <p:nvSpPr>
          <p:cNvPr id="388" name="Google Shape;388;p4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Wat gebeurt er als je meerdere operators gebruikt binnen een enkele regel code met meerdere operanden?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rPr lang="en">
                <a:latin typeface="Poppins"/>
                <a:ea typeface="Poppins"/>
                <a:cs typeface="Poppins"/>
                <a:sym typeface="Poppins"/>
              </a:rPr>
              <a:t>Welke moet als de koning worden behandeld en de voorkeur krijgen boven de anderen?</a:t>
            </a:r>
            <a:endParaRPr>
              <a:latin typeface="Poppins"/>
              <a:ea typeface="Poppins"/>
              <a:cs typeface="Poppins"/>
              <a:sym typeface="Poppins"/>
            </a:endParaRPr>
          </a:p>
        </p:txBody>
      </p:sp>
      <p:sp>
        <p:nvSpPr>
          <p:cNvPr id="389" name="Google Shape;38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880">
                <a:latin typeface="Poppins"/>
                <a:ea typeface="Poppins"/>
                <a:cs typeface="Poppins"/>
                <a:sym typeface="Poppins"/>
              </a:rPr>
              <a:t>Operator precedence</a:t>
            </a:r>
            <a:endParaRPr sz="2880">
              <a:latin typeface="Poppins"/>
              <a:ea typeface="Poppins"/>
              <a:cs typeface="Poppins"/>
              <a:sym typeface="Poppins"/>
            </a:endParaRPr>
          </a:p>
        </p:txBody>
      </p:sp>
      <p:pic>
        <p:nvPicPr>
          <p:cNvPr id="395" name="Google Shape;395;p41"/>
          <p:cNvPicPr preferRelativeResize="0"/>
          <p:nvPr/>
        </p:nvPicPr>
        <p:blipFill rotWithShape="1">
          <a:blip r:embed="rId3">
            <a:alphaModFix/>
          </a:blip>
          <a:srcRect b="0" l="0" r="0" t="0"/>
          <a:stretch/>
        </p:blipFill>
        <p:spPr>
          <a:xfrm>
            <a:off x="409200" y="1098475"/>
            <a:ext cx="6834453" cy="3691475"/>
          </a:xfrm>
          <a:prstGeom prst="rect">
            <a:avLst/>
          </a:prstGeom>
          <a:noFill/>
          <a:ln>
            <a:noFill/>
          </a:ln>
        </p:spPr>
      </p:pic>
      <p:sp>
        <p:nvSpPr>
          <p:cNvPr id="396" name="Google Shape;3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880">
                <a:latin typeface="Poppins"/>
                <a:ea typeface="Poppins"/>
                <a:cs typeface="Poppins"/>
                <a:sym typeface="Poppins"/>
              </a:rPr>
              <a:t>Operator precedence</a:t>
            </a:r>
            <a:endParaRPr sz="2880">
              <a:latin typeface="Poppins"/>
              <a:ea typeface="Poppins"/>
              <a:cs typeface="Poppins"/>
              <a:sym typeface="Poppins"/>
            </a:endParaRPr>
          </a:p>
        </p:txBody>
      </p:sp>
      <p:sp>
        <p:nvSpPr>
          <p:cNvPr id="402" name="Google Shape;402;p42"/>
          <p:cNvSpPr txBox="1"/>
          <p:nvPr/>
        </p:nvSpPr>
        <p:spPr>
          <a:xfrm>
            <a:off x="424150" y="1147225"/>
            <a:ext cx="51924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int1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int2 = </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 int3 = </a:t>
            </a:r>
            <a:r>
              <a:rPr b="0" i="0" lang="en" sz="1050" u="none" cap="none" strike="noStrike">
                <a:solidFill>
                  <a:srgbClr val="B5CEA8"/>
                </a:solidFill>
                <a:highlight>
                  <a:srgbClr val="1E1E1E"/>
                </a:highlight>
                <a:latin typeface="Consolas"/>
                <a:ea typeface="Consolas"/>
                <a:cs typeface="Consolas"/>
                <a:sym typeface="Consolas"/>
              </a:rPr>
              <a:t>30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(int1 % int2 * int3 + int1 / int2);</a:t>
            </a:r>
            <a:endParaRPr b="0" i="0" sz="1050" u="none" cap="none" strike="noStrike">
              <a:solidFill>
                <a:srgbClr val="D4D4D4"/>
              </a:solidFill>
              <a:highlight>
                <a:srgbClr val="1E1E1E"/>
              </a:highlight>
              <a:latin typeface="Consolas"/>
              <a:ea typeface="Consolas"/>
              <a:cs typeface="Consolas"/>
              <a:sym typeface="Consolas"/>
            </a:endParaRPr>
          </a:p>
        </p:txBody>
      </p:sp>
      <p:sp>
        <p:nvSpPr>
          <p:cNvPr id="403" name="Google Shape;403;p42"/>
          <p:cNvSpPr txBox="1"/>
          <p:nvPr>
            <p:ph idx="1" type="body"/>
          </p:nvPr>
        </p:nvSpPr>
        <p:spPr>
          <a:xfrm>
            <a:off x="311700" y="1712725"/>
            <a:ext cx="8520600" cy="28665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Wat levert dit op?</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rPr lang="en">
                <a:latin typeface="Poppins"/>
                <a:ea typeface="Poppins"/>
                <a:cs typeface="Poppins"/>
                <a:sym typeface="Poppins"/>
              </a:rPr>
              <a:t>En nu?</a:t>
            </a:r>
            <a:endParaRPr>
              <a:latin typeface="Poppins"/>
              <a:ea typeface="Poppins"/>
              <a:cs typeface="Poppins"/>
              <a:sym typeface="Poppins"/>
            </a:endParaRPr>
          </a:p>
        </p:txBody>
      </p:sp>
      <p:sp>
        <p:nvSpPr>
          <p:cNvPr id="404" name="Google Shape;404;p42"/>
          <p:cNvSpPr txBox="1"/>
          <p:nvPr/>
        </p:nvSpPr>
        <p:spPr>
          <a:xfrm>
            <a:off x="424150" y="2140275"/>
            <a:ext cx="37101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(((int1 % int2) * int3)) + (int1 / int2)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30</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30</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300</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p:txBody>
      </p:sp>
      <p:sp>
        <p:nvSpPr>
          <p:cNvPr id="405" name="Google Shape;405;p42"/>
          <p:cNvSpPr txBox="1"/>
          <p:nvPr/>
        </p:nvSpPr>
        <p:spPr>
          <a:xfrm>
            <a:off x="424150" y="3280825"/>
            <a:ext cx="51924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int1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int2 = </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 int3 = </a:t>
            </a:r>
            <a:r>
              <a:rPr b="0" i="0" lang="en" sz="1050" u="none" cap="none" strike="noStrike">
                <a:solidFill>
                  <a:srgbClr val="B5CEA8"/>
                </a:solidFill>
                <a:highlight>
                  <a:srgbClr val="1E1E1E"/>
                </a:highlight>
                <a:latin typeface="Consolas"/>
                <a:ea typeface="Consolas"/>
                <a:cs typeface="Consolas"/>
                <a:sym typeface="Consolas"/>
              </a:rPr>
              <a:t>30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(int1 % int2 * (int3 + int1) / int2);</a:t>
            </a:r>
            <a:endParaRPr b="0" i="0" sz="1050" u="none" cap="none" strike="noStrike">
              <a:solidFill>
                <a:srgbClr val="D4D4D4"/>
              </a:solidFill>
              <a:highlight>
                <a:srgbClr val="1E1E1E"/>
              </a:highlight>
              <a:latin typeface="Consolas"/>
              <a:ea typeface="Consolas"/>
              <a:cs typeface="Consolas"/>
              <a:sym typeface="Consolas"/>
            </a:endParaRPr>
          </a:p>
        </p:txBody>
      </p:sp>
      <p:sp>
        <p:nvSpPr>
          <p:cNvPr id="406" name="Google Shape;40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Wrapper classes</a:t>
            </a:r>
            <a:endParaRPr sz="3480">
              <a:latin typeface="Poppins"/>
              <a:ea typeface="Poppins"/>
              <a:cs typeface="Poppins"/>
              <a:sym typeface="Poppins"/>
            </a:endParaRPr>
          </a:p>
        </p:txBody>
      </p:sp>
      <p:sp>
        <p:nvSpPr>
          <p:cNvPr id="412" name="Google Shape;412;p4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Primitieve types zijn leuk en aardig, maar soms niet zo handig</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rPr lang="en">
                <a:latin typeface="Poppins"/>
                <a:ea typeface="Poppins"/>
                <a:cs typeface="Poppins"/>
                <a:sym typeface="Poppins"/>
              </a:rPr>
              <a:t>Hoe kunnen we dit nou alsnog voor elkaar krijgen?</a:t>
            </a:r>
            <a:endParaRPr>
              <a:latin typeface="Poppins"/>
              <a:ea typeface="Poppins"/>
              <a:cs typeface="Poppins"/>
              <a:sym typeface="Poppins"/>
            </a:endParaRPr>
          </a:p>
        </p:txBody>
      </p:sp>
      <p:sp>
        <p:nvSpPr>
          <p:cNvPr id="413" name="Google Shape;413;p43"/>
          <p:cNvSpPr txBox="1"/>
          <p:nvPr/>
        </p:nvSpPr>
        <p:spPr>
          <a:xfrm>
            <a:off x="394900" y="1833125"/>
            <a:ext cx="63282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mijnZin</a:t>
            </a:r>
            <a:r>
              <a:rPr b="0" i="0" lang="en" sz="1050" u="none" cap="none" strike="noStrike">
                <a:solidFill>
                  <a:srgbClr val="D4D4D4"/>
                </a:solidFill>
                <a:highlight>
                  <a:srgbClr val="1E1E1E"/>
                </a:highlight>
                <a:latin typeface="Consolas"/>
                <a:ea typeface="Consolas"/>
                <a:cs typeface="Consolas"/>
                <a:sym typeface="Consolas"/>
              </a:rPr>
              <a:t> = 5.</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Primitief type heeft geen methoden.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mijnLijstje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Generiek type moet non-primitief zijn.</a:t>
            </a:r>
            <a:endParaRPr b="0" i="0" sz="1050" u="none" cap="none" strike="noStrike">
              <a:solidFill>
                <a:srgbClr val="6A9955"/>
              </a:solidFill>
              <a:highlight>
                <a:srgbClr val="1E1E1E"/>
              </a:highlight>
              <a:latin typeface="Consolas"/>
              <a:ea typeface="Consolas"/>
              <a:cs typeface="Consolas"/>
              <a:sym typeface="Consolas"/>
            </a:endParaRPr>
          </a:p>
        </p:txBody>
      </p:sp>
      <p:sp>
        <p:nvSpPr>
          <p:cNvPr id="414" name="Google Shape;41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Oplossing</a:t>
            </a:r>
            <a:endParaRPr sz="3480">
              <a:latin typeface="Poppins"/>
              <a:ea typeface="Poppins"/>
              <a:cs typeface="Poppins"/>
              <a:sym typeface="Poppins"/>
            </a:endParaRPr>
          </a:p>
        </p:txBody>
      </p:sp>
      <p:sp>
        <p:nvSpPr>
          <p:cNvPr id="420" name="Google Shape;420;p4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Java biedt zogenaamde </a:t>
            </a:r>
            <a:r>
              <a:rPr b="1" lang="en">
                <a:latin typeface="Poppins"/>
                <a:ea typeface="Poppins"/>
                <a:cs typeface="Poppins"/>
                <a:sym typeface="Poppins"/>
              </a:rPr>
              <a:t>wrapper</a:t>
            </a:r>
            <a:r>
              <a:rPr lang="en">
                <a:latin typeface="Poppins"/>
                <a:ea typeface="Poppins"/>
                <a:cs typeface="Poppins"/>
                <a:sym typeface="Poppins"/>
              </a:rPr>
              <a:t> klassen aan voor de primitieve types. Dit zijn klassen die niets anders bevatten dan het primitieve type waar ze bij horen, maar die wel extra functionaliteit bieden.</a:t>
            </a:r>
            <a:endParaRPr>
              <a:latin typeface="Poppins"/>
              <a:ea typeface="Poppins"/>
              <a:cs typeface="Poppins"/>
              <a:sym typeface="Poppins"/>
            </a:endParaRPr>
          </a:p>
        </p:txBody>
      </p:sp>
      <p:pic>
        <p:nvPicPr>
          <p:cNvPr id="421" name="Google Shape;421;p44"/>
          <p:cNvPicPr preferRelativeResize="0"/>
          <p:nvPr/>
        </p:nvPicPr>
        <p:blipFill rotWithShape="1">
          <a:blip r:embed="rId3">
            <a:alphaModFix/>
          </a:blip>
          <a:srcRect b="0" l="0" r="0" t="0"/>
          <a:stretch/>
        </p:blipFill>
        <p:spPr>
          <a:xfrm>
            <a:off x="364375" y="2374125"/>
            <a:ext cx="5529950" cy="2489125"/>
          </a:xfrm>
          <a:prstGeom prst="rect">
            <a:avLst/>
          </a:prstGeom>
          <a:noFill/>
          <a:ln>
            <a:noFill/>
          </a:ln>
        </p:spPr>
      </p:pic>
      <p:sp>
        <p:nvSpPr>
          <p:cNvPr id="422" name="Google Shape;42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Voordelen</a:t>
            </a:r>
            <a:endParaRPr sz="3480">
              <a:latin typeface="Poppins"/>
              <a:ea typeface="Poppins"/>
              <a:cs typeface="Poppins"/>
              <a:sym typeface="Poppins"/>
            </a:endParaRPr>
          </a:p>
        </p:txBody>
      </p:sp>
      <p:sp>
        <p:nvSpPr>
          <p:cNvPr id="428" name="Google Shape;428;p4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Een voordeel van wrappers is dat ze allerlei handige methoden bevatten, waarvan de meeste statisch zijn (wat betekent dat ook al weer?)</a:t>
            </a:r>
            <a:br>
              <a:rPr lang="en">
                <a:latin typeface="Poppins"/>
                <a:ea typeface="Poppins"/>
                <a:cs typeface="Poppins"/>
                <a:sym typeface="Poppins"/>
              </a:rPr>
            </a:br>
            <a:r>
              <a:rPr lang="en">
                <a:latin typeface="Poppins"/>
                <a:ea typeface="Poppins"/>
                <a:cs typeface="Poppins"/>
                <a:sym typeface="Poppins"/>
              </a:rPr>
              <a:t>Zodat je niet eens een wrapper object nodig hebt.</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Mag je nou nooit meer </a:t>
            </a:r>
            <a:r>
              <a:rPr i="1" lang="en">
                <a:latin typeface="Poppins"/>
                <a:ea typeface="Poppins"/>
                <a:cs typeface="Poppins"/>
                <a:sym typeface="Poppins"/>
              </a:rPr>
              <a:t>int</a:t>
            </a:r>
            <a:r>
              <a:rPr lang="en">
                <a:latin typeface="Poppins"/>
                <a:ea typeface="Poppins"/>
                <a:cs typeface="Poppins"/>
                <a:sym typeface="Poppins"/>
              </a:rPr>
              <a:t> gebruiken? Over het algemeen heeft het handmatig aanmaken van </a:t>
            </a:r>
            <a:r>
              <a:rPr i="1" lang="en">
                <a:latin typeface="Poppins"/>
                <a:ea typeface="Poppins"/>
                <a:cs typeface="Poppins"/>
                <a:sym typeface="Poppins"/>
              </a:rPr>
              <a:t>Integer</a:t>
            </a:r>
            <a:r>
              <a:rPr lang="en">
                <a:latin typeface="Poppins"/>
                <a:ea typeface="Poppins"/>
                <a:cs typeface="Poppins"/>
                <a:sym typeface="Poppins"/>
              </a:rPr>
              <a:t> variabelen weinig nut.</a:t>
            </a:r>
            <a:endParaRPr>
              <a:latin typeface="Poppins"/>
              <a:ea typeface="Poppins"/>
              <a:cs typeface="Poppins"/>
              <a:sym typeface="Poppins"/>
            </a:endParaRPr>
          </a:p>
        </p:txBody>
      </p:sp>
      <p:sp>
        <p:nvSpPr>
          <p:cNvPr id="429" name="Google Shape;429;p45"/>
          <p:cNvSpPr txBox="1"/>
          <p:nvPr/>
        </p:nvSpPr>
        <p:spPr>
          <a:xfrm>
            <a:off x="399775" y="2418175"/>
            <a:ext cx="49632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Prints: 5</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Prints: 5</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Prints: 101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7</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18</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Prints: 18</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6</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Prints: 11</a:t>
            </a:r>
            <a:endParaRPr b="0" i="0" sz="1050" u="none" cap="none" strike="noStrike">
              <a:solidFill>
                <a:srgbClr val="6A9955"/>
              </a:solidFill>
              <a:highlight>
                <a:srgbClr val="1E1E1E"/>
              </a:highlight>
              <a:latin typeface="Consolas"/>
              <a:ea typeface="Consolas"/>
              <a:cs typeface="Consolas"/>
              <a:sym typeface="Consolas"/>
            </a:endParaRPr>
          </a:p>
        </p:txBody>
      </p:sp>
      <p:sp>
        <p:nvSpPr>
          <p:cNvPr id="430" name="Google Shape;43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Voordelen</a:t>
            </a:r>
            <a:endParaRPr sz="3480">
              <a:latin typeface="Poppins"/>
              <a:ea typeface="Poppins"/>
              <a:cs typeface="Poppins"/>
              <a:sym typeface="Poppins"/>
            </a:endParaRPr>
          </a:p>
        </p:txBody>
      </p:sp>
      <p:sp>
        <p:nvSpPr>
          <p:cNvPr id="436" name="Google Shape;436;p4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Daarnaast ook handig voor bijvoorbeeld ArrayLists:</a:t>
            </a:r>
            <a:endParaRPr>
              <a:latin typeface="Poppins"/>
              <a:ea typeface="Poppins"/>
              <a:cs typeface="Poppins"/>
              <a:sym typeface="Poppins"/>
            </a:endParaRPr>
          </a:p>
        </p:txBody>
      </p:sp>
      <p:sp>
        <p:nvSpPr>
          <p:cNvPr id="437" name="Google Shape;437;p46"/>
          <p:cNvSpPr txBox="1"/>
          <p:nvPr/>
        </p:nvSpPr>
        <p:spPr>
          <a:xfrm>
            <a:off x="394900" y="1833125"/>
            <a:ext cx="63282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mijnLijstje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Dit mag niet.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mijnLijstje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Dit mag wel! :D</a:t>
            </a:r>
            <a:endParaRPr b="0" i="0" sz="1050" u="none" cap="none" strike="noStrike">
              <a:solidFill>
                <a:srgbClr val="4EC9B0"/>
              </a:solidFill>
              <a:highlight>
                <a:srgbClr val="1E1E1E"/>
              </a:highlight>
              <a:latin typeface="Consolas"/>
              <a:ea typeface="Consolas"/>
              <a:cs typeface="Consolas"/>
              <a:sym typeface="Consolas"/>
            </a:endParaRPr>
          </a:p>
        </p:txBody>
      </p:sp>
      <p:sp>
        <p:nvSpPr>
          <p:cNvPr id="438" name="Google Shape;43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06b7289499_0_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Primitieve variabelen</a:t>
            </a:r>
            <a:endParaRPr sz="3480">
              <a:latin typeface="Poppins"/>
              <a:ea typeface="Poppins"/>
              <a:cs typeface="Poppins"/>
              <a:sym typeface="Poppins"/>
            </a:endParaRPr>
          </a:p>
        </p:txBody>
      </p:sp>
      <p:pic>
        <p:nvPicPr>
          <p:cNvPr id="90" name="Google Shape;90;g206b7289499_0_1"/>
          <p:cNvPicPr preferRelativeResize="0"/>
          <p:nvPr/>
        </p:nvPicPr>
        <p:blipFill rotWithShape="1">
          <a:blip r:embed="rId3">
            <a:alphaModFix/>
          </a:blip>
          <a:srcRect b="0" l="0" r="39382" t="44137"/>
          <a:stretch/>
        </p:blipFill>
        <p:spPr>
          <a:xfrm>
            <a:off x="311700" y="1147225"/>
            <a:ext cx="7694164" cy="3598850"/>
          </a:xfrm>
          <a:prstGeom prst="rect">
            <a:avLst/>
          </a:prstGeom>
          <a:noFill/>
          <a:ln>
            <a:noFill/>
          </a:ln>
        </p:spPr>
      </p:pic>
      <p:sp>
        <p:nvSpPr>
          <p:cNvPr id="91" name="Google Shape;91;g206b7289499_0_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Nadelen</a:t>
            </a:r>
            <a:endParaRPr sz="3480">
              <a:latin typeface="Poppins"/>
              <a:ea typeface="Poppins"/>
              <a:cs typeface="Poppins"/>
              <a:sym typeface="Poppins"/>
            </a:endParaRPr>
          </a:p>
        </p:txBody>
      </p:sp>
      <p:sp>
        <p:nvSpPr>
          <p:cNvPr id="444" name="Google Shape;444;p4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Dit maakt je code wel minder leesbaar, omdat je allemaal nieuwe klassenamen gaat introduceren en niet meer gewoon mag zeggen</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rPr lang="en">
                <a:latin typeface="Poppins"/>
                <a:ea typeface="Poppins"/>
                <a:cs typeface="Poppins"/>
                <a:sym typeface="Poppins"/>
              </a:rPr>
              <a:t>Of toch wel? :)</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p:txBody>
      </p:sp>
      <p:sp>
        <p:nvSpPr>
          <p:cNvPr id="445" name="Google Shape;445;p47"/>
          <p:cNvSpPr txBox="1"/>
          <p:nvPr/>
        </p:nvSpPr>
        <p:spPr>
          <a:xfrm>
            <a:off x="394900" y="1998900"/>
            <a:ext cx="3000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446" name="Google Shape;446;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Boxing</a:t>
            </a:r>
            <a:endParaRPr sz="3480">
              <a:latin typeface="Poppins"/>
              <a:ea typeface="Poppins"/>
              <a:cs typeface="Poppins"/>
              <a:sym typeface="Poppins"/>
            </a:endParaRPr>
          </a:p>
        </p:txBody>
      </p:sp>
      <p:sp>
        <p:nvSpPr>
          <p:cNvPr id="452" name="Google Shape;452;p48"/>
          <p:cNvSpPr txBox="1"/>
          <p:nvPr>
            <p:ph idx="1" type="body"/>
          </p:nvPr>
        </p:nvSpPr>
        <p:spPr>
          <a:xfrm>
            <a:off x="311700" y="1225225"/>
            <a:ext cx="58995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Java maakt het je makkelijk door primitieven automatisch om te zetten naar hun wrapper indien nodig. Dat noemen we </a:t>
            </a:r>
            <a:r>
              <a:rPr b="1" lang="en">
                <a:latin typeface="Poppins"/>
                <a:ea typeface="Poppins"/>
                <a:cs typeface="Poppins"/>
                <a:sym typeface="Poppins"/>
              </a:rPr>
              <a:t>autoboxing</a:t>
            </a:r>
            <a:endParaRPr b="1">
              <a:latin typeface="Poppins"/>
              <a:ea typeface="Poppins"/>
              <a:cs typeface="Poppins"/>
              <a:sym typeface="Poppins"/>
            </a:endParaRPr>
          </a:p>
          <a:p>
            <a:pPr indent="0" lvl="0" marL="0" rtl="0" algn="l">
              <a:lnSpc>
                <a:spcPct val="135714"/>
              </a:lnSpc>
              <a:spcBef>
                <a:spcPts val="0"/>
              </a:spcBef>
              <a:spcAft>
                <a:spcPts val="0"/>
              </a:spcAft>
              <a:buSzPts val="1800"/>
              <a:buNone/>
            </a:pPr>
            <a:r>
              <a:t/>
            </a:r>
            <a:endParaRPr b="1">
              <a:latin typeface="Poppins"/>
              <a:ea typeface="Poppins"/>
              <a:cs typeface="Poppins"/>
              <a:sym typeface="Poppins"/>
            </a:endParaRPr>
          </a:p>
          <a:p>
            <a:pPr indent="0" lvl="0" marL="0" rtl="0" algn="l">
              <a:lnSpc>
                <a:spcPct val="135714"/>
              </a:lnSpc>
              <a:spcBef>
                <a:spcPts val="0"/>
              </a:spcBef>
              <a:spcAft>
                <a:spcPts val="0"/>
              </a:spcAft>
              <a:buSzPts val="1800"/>
              <a:buNone/>
            </a:pPr>
            <a:r>
              <a:rPr lang="en">
                <a:latin typeface="Poppins"/>
                <a:ea typeface="Poppins"/>
                <a:cs typeface="Poppins"/>
                <a:sym typeface="Poppins"/>
              </a:rPr>
              <a:t>En </a:t>
            </a:r>
            <a:r>
              <a:rPr i="1" lang="en">
                <a:latin typeface="Poppins"/>
                <a:ea typeface="Poppins"/>
                <a:cs typeface="Poppins"/>
                <a:sym typeface="Poppins"/>
              </a:rPr>
              <a:t>ints</a:t>
            </a:r>
            <a:r>
              <a:rPr lang="en">
                <a:latin typeface="Poppins"/>
                <a:ea typeface="Poppins"/>
                <a:cs typeface="Poppins"/>
                <a:sym typeface="Poppins"/>
              </a:rPr>
              <a:t> toevoegen aan een ArrayList van </a:t>
            </a:r>
            <a:r>
              <a:rPr i="1" lang="en">
                <a:latin typeface="Poppins"/>
                <a:ea typeface="Poppins"/>
                <a:cs typeface="Poppins"/>
                <a:sym typeface="Poppins"/>
              </a:rPr>
              <a:t>Integers</a:t>
            </a:r>
            <a:r>
              <a:rPr lang="en">
                <a:latin typeface="Poppins"/>
                <a:ea typeface="Poppins"/>
                <a:cs typeface="Poppins"/>
                <a:sym typeface="Poppins"/>
              </a:rPr>
              <a:t> werkt ook prima, want Java stopt ze automatisch in een doosje voor je</a:t>
            </a:r>
            <a:endParaRPr>
              <a:latin typeface="Poppins"/>
              <a:ea typeface="Poppins"/>
              <a:cs typeface="Poppins"/>
              <a:sym typeface="Poppins"/>
            </a:endParaRPr>
          </a:p>
        </p:txBody>
      </p:sp>
      <p:sp>
        <p:nvSpPr>
          <p:cNvPr id="453" name="Google Shape;453;p48"/>
          <p:cNvSpPr txBox="1"/>
          <p:nvPr/>
        </p:nvSpPr>
        <p:spPr>
          <a:xfrm>
            <a:off x="394900" y="2398650"/>
            <a:ext cx="3000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dit mag toch wel!</a:t>
            </a:r>
            <a:endParaRPr b="0" i="0" sz="1050" u="none" cap="none" strike="noStrike">
              <a:solidFill>
                <a:srgbClr val="6A9955"/>
              </a:solidFill>
              <a:highlight>
                <a:srgbClr val="1E1E1E"/>
              </a:highlight>
              <a:latin typeface="Consolas"/>
              <a:ea typeface="Consolas"/>
              <a:cs typeface="Consolas"/>
              <a:sym typeface="Consolas"/>
            </a:endParaRPr>
          </a:p>
        </p:txBody>
      </p:sp>
      <p:pic>
        <p:nvPicPr>
          <p:cNvPr id="454" name="Google Shape;454;p48"/>
          <p:cNvPicPr preferRelativeResize="0"/>
          <p:nvPr/>
        </p:nvPicPr>
        <p:blipFill rotWithShape="1">
          <a:blip r:embed="rId3">
            <a:alphaModFix/>
          </a:blip>
          <a:srcRect b="0" l="0" r="0" t="0"/>
          <a:stretch/>
        </p:blipFill>
        <p:spPr>
          <a:xfrm>
            <a:off x="6363600" y="1299625"/>
            <a:ext cx="2000250" cy="1581150"/>
          </a:xfrm>
          <a:prstGeom prst="rect">
            <a:avLst/>
          </a:prstGeom>
          <a:noFill/>
          <a:ln>
            <a:noFill/>
          </a:ln>
        </p:spPr>
      </p:pic>
      <p:sp>
        <p:nvSpPr>
          <p:cNvPr id="455" name="Google Shape;45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Unboxing</a:t>
            </a:r>
            <a:endParaRPr sz="3480">
              <a:latin typeface="Poppins"/>
              <a:ea typeface="Poppins"/>
              <a:cs typeface="Poppins"/>
              <a:sym typeface="Poppins"/>
            </a:endParaRPr>
          </a:p>
        </p:txBody>
      </p:sp>
      <p:sp>
        <p:nvSpPr>
          <p:cNvPr id="461" name="Google Shape;461;p49"/>
          <p:cNvSpPr txBox="1"/>
          <p:nvPr>
            <p:ph idx="1" type="body"/>
          </p:nvPr>
        </p:nvSpPr>
        <p:spPr>
          <a:xfrm>
            <a:off x="311700" y="1225225"/>
            <a:ext cx="58995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n">
                <a:latin typeface="Poppins"/>
                <a:ea typeface="Poppins"/>
                <a:cs typeface="Poppins"/>
                <a:sym typeface="Poppins"/>
              </a:rPr>
              <a:t>Dit werkt ook de andere kant op:</a:t>
            </a:r>
            <a:br>
              <a:rPr lang="en">
                <a:latin typeface="Poppins"/>
                <a:ea typeface="Poppins"/>
                <a:cs typeface="Poppins"/>
                <a:sym typeface="Poppins"/>
              </a:rPr>
            </a:br>
            <a:r>
              <a:rPr i="1" lang="en">
                <a:latin typeface="Poppins"/>
                <a:ea typeface="Poppins"/>
                <a:cs typeface="Poppins"/>
                <a:sym typeface="Poppins"/>
              </a:rPr>
              <a:t>Integers</a:t>
            </a:r>
            <a:r>
              <a:rPr lang="en">
                <a:latin typeface="Poppins"/>
                <a:ea typeface="Poppins"/>
                <a:cs typeface="Poppins"/>
                <a:sym typeface="Poppins"/>
              </a:rPr>
              <a:t> kunnen automatisch uitgepakt worden naar</a:t>
            </a:r>
            <a:r>
              <a:rPr i="1" lang="en">
                <a:latin typeface="Poppins"/>
                <a:ea typeface="Poppins"/>
                <a:cs typeface="Poppins"/>
                <a:sym typeface="Poppins"/>
              </a:rPr>
              <a:t> ints</a:t>
            </a:r>
            <a:r>
              <a:rPr lang="en">
                <a:latin typeface="Poppins"/>
                <a:ea typeface="Poppins"/>
                <a:cs typeface="Poppins"/>
                <a:sym typeface="Poppins"/>
              </a:rPr>
              <a:t>. De noemen we dan weer </a:t>
            </a:r>
            <a:r>
              <a:rPr b="1" lang="en">
                <a:latin typeface="Poppins"/>
                <a:ea typeface="Poppins"/>
                <a:cs typeface="Poppins"/>
                <a:sym typeface="Poppins"/>
              </a:rPr>
              <a:t>unboxing</a:t>
            </a:r>
            <a:endParaRPr b="1">
              <a:latin typeface="Poppins"/>
              <a:ea typeface="Poppins"/>
              <a:cs typeface="Poppins"/>
              <a:sym typeface="Poppins"/>
            </a:endParaRPr>
          </a:p>
          <a:p>
            <a:pPr indent="0" lvl="0" marL="0" rtl="0" algn="l">
              <a:lnSpc>
                <a:spcPct val="135714"/>
              </a:lnSpc>
              <a:spcBef>
                <a:spcPts val="0"/>
              </a:spcBef>
              <a:spcAft>
                <a:spcPts val="0"/>
              </a:spcAft>
              <a:buSzPts val="1800"/>
              <a:buNone/>
            </a:pPr>
            <a:r>
              <a:t/>
            </a:r>
            <a:endParaRPr b="1">
              <a:latin typeface="Poppins"/>
              <a:ea typeface="Poppins"/>
              <a:cs typeface="Poppins"/>
              <a:sym typeface="Poppins"/>
            </a:endParaRPr>
          </a:p>
          <a:p>
            <a:pPr indent="0" lvl="0" marL="0" rtl="0" algn="l">
              <a:lnSpc>
                <a:spcPct val="135714"/>
              </a:lnSpc>
              <a:spcBef>
                <a:spcPts val="0"/>
              </a:spcBef>
              <a:spcAft>
                <a:spcPts val="0"/>
              </a:spcAft>
              <a:buSzPts val="1800"/>
              <a:buNone/>
            </a:pPr>
            <a:r>
              <a:rPr lang="en">
                <a:latin typeface="Poppins"/>
                <a:ea typeface="Poppins"/>
                <a:cs typeface="Poppins"/>
                <a:sym typeface="Poppins"/>
              </a:rPr>
              <a:t>Dit werkt wederom ook bij het ophalen vanuit een ArrayList. Hier in een ander hoofdstuk meer over…</a:t>
            </a:r>
            <a:endParaRPr>
              <a:latin typeface="Poppins"/>
              <a:ea typeface="Poppins"/>
              <a:cs typeface="Poppins"/>
              <a:sym typeface="Poppins"/>
            </a:endParaRPr>
          </a:p>
        </p:txBody>
      </p:sp>
      <p:sp>
        <p:nvSpPr>
          <p:cNvPr id="462" name="Google Shape;462;p49"/>
          <p:cNvSpPr txBox="1"/>
          <p:nvPr/>
        </p:nvSpPr>
        <p:spPr>
          <a:xfrm>
            <a:off x="394900" y="2398650"/>
            <a:ext cx="3000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p:txBody>
      </p:sp>
      <p:pic>
        <p:nvPicPr>
          <p:cNvPr id="463" name="Google Shape;463;p49"/>
          <p:cNvPicPr preferRelativeResize="0"/>
          <p:nvPr/>
        </p:nvPicPr>
        <p:blipFill rotWithShape="1">
          <a:blip r:embed="rId3">
            <a:alphaModFix/>
          </a:blip>
          <a:srcRect b="0" l="0" r="0" t="0"/>
          <a:stretch/>
        </p:blipFill>
        <p:spPr>
          <a:xfrm>
            <a:off x="6211200" y="1270375"/>
            <a:ext cx="2628000" cy="2530993"/>
          </a:xfrm>
          <a:prstGeom prst="rect">
            <a:avLst/>
          </a:prstGeom>
          <a:noFill/>
          <a:ln>
            <a:noFill/>
          </a:ln>
        </p:spPr>
      </p:pic>
      <p:sp>
        <p:nvSpPr>
          <p:cNvPr id="464" name="Google Shape;46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Wrapper classes</a:t>
            </a:r>
            <a:endParaRPr sz="3480">
              <a:latin typeface="Poppins"/>
              <a:ea typeface="Poppins"/>
              <a:cs typeface="Poppins"/>
              <a:sym typeface="Poppins"/>
            </a:endParaRPr>
          </a:p>
        </p:txBody>
      </p:sp>
      <p:sp>
        <p:nvSpPr>
          <p:cNvPr id="470" name="Google Shape;470;p5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a:latin typeface="Poppins"/>
                <a:ea typeface="Poppins"/>
                <a:cs typeface="Poppins"/>
                <a:sym typeface="Poppins"/>
              </a:rPr>
              <a:t>Moraal van het verhaal: door </a:t>
            </a:r>
            <a:r>
              <a:rPr b="1" lang="en">
                <a:latin typeface="Poppins"/>
                <a:ea typeface="Poppins"/>
                <a:cs typeface="Poppins"/>
                <a:sym typeface="Poppins"/>
              </a:rPr>
              <a:t>autoboxing </a:t>
            </a:r>
            <a:r>
              <a:rPr lang="en">
                <a:latin typeface="Poppins"/>
                <a:ea typeface="Poppins"/>
                <a:cs typeface="Poppins"/>
                <a:sym typeface="Poppins"/>
              </a:rPr>
              <a:t>en </a:t>
            </a:r>
            <a:r>
              <a:rPr b="1" lang="en">
                <a:latin typeface="Poppins"/>
                <a:ea typeface="Poppins"/>
                <a:cs typeface="Poppins"/>
                <a:sym typeface="Poppins"/>
              </a:rPr>
              <a:t>unboxing </a:t>
            </a:r>
            <a:r>
              <a:rPr lang="en">
                <a:latin typeface="Poppins"/>
                <a:ea typeface="Poppins"/>
                <a:cs typeface="Poppins"/>
                <a:sym typeface="Poppins"/>
              </a:rPr>
              <a:t>kun je gewoon </a:t>
            </a:r>
            <a:r>
              <a:rPr b="1" lang="en">
                <a:latin typeface="Poppins"/>
                <a:ea typeface="Poppins"/>
                <a:cs typeface="Poppins"/>
                <a:sym typeface="Poppins"/>
              </a:rPr>
              <a:t>primitieve types blijven gebruiken</a:t>
            </a:r>
            <a:r>
              <a:rPr lang="en">
                <a:latin typeface="Poppins"/>
                <a:ea typeface="Poppins"/>
                <a:cs typeface="Poppins"/>
                <a:sym typeface="Poppins"/>
              </a:rPr>
              <a:t> en heb je toch het voordeel van geavanceerde Java functionaliteit zoals </a:t>
            </a:r>
            <a:r>
              <a:rPr b="1" lang="en">
                <a:latin typeface="Poppins"/>
                <a:ea typeface="Poppins"/>
                <a:cs typeface="Poppins"/>
                <a:sym typeface="Poppins"/>
              </a:rPr>
              <a:t>ArrayLists</a:t>
            </a:r>
            <a:r>
              <a:rPr lang="en">
                <a:latin typeface="Poppins"/>
                <a:ea typeface="Poppins"/>
                <a:cs typeface="Poppins"/>
                <a:sym typeface="Poppins"/>
              </a:rPr>
              <a:t>!</a:t>
            </a:r>
            <a:endParaRPr>
              <a:latin typeface="Poppins"/>
              <a:ea typeface="Poppins"/>
              <a:cs typeface="Poppins"/>
              <a:sym typeface="Poppins"/>
            </a:endParaRPr>
          </a:p>
          <a:p>
            <a:pPr indent="0" lvl="0" marL="0" rtl="0" algn="l">
              <a:lnSpc>
                <a:spcPct val="135714"/>
              </a:lnSpc>
              <a:spcBef>
                <a:spcPts val="0"/>
              </a:spcBef>
              <a:spcAft>
                <a:spcPts val="0"/>
              </a:spcAft>
              <a:buSzPts val="1800"/>
              <a:buNone/>
            </a:pPr>
            <a:r>
              <a:t/>
            </a:r>
            <a:endParaRPr>
              <a:latin typeface="Poppins"/>
              <a:ea typeface="Poppins"/>
              <a:cs typeface="Poppins"/>
              <a:sym typeface="Poppins"/>
            </a:endParaRPr>
          </a:p>
        </p:txBody>
      </p:sp>
      <p:sp>
        <p:nvSpPr>
          <p:cNvPr id="471" name="Google Shape;47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Eindopdracht: </a:t>
            </a:r>
            <a:endParaRPr sz="3480">
              <a:latin typeface="Poppins"/>
              <a:ea typeface="Poppins"/>
              <a:cs typeface="Poppins"/>
              <a:sym typeface="Poppins"/>
            </a:endParaRPr>
          </a:p>
        </p:txBody>
      </p:sp>
      <p:sp>
        <p:nvSpPr>
          <p:cNvPr id="477" name="Google Shape;477;p51"/>
          <p:cNvSpPr txBox="1"/>
          <p:nvPr>
            <p:ph idx="1" type="body"/>
          </p:nvPr>
        </p:nvSpPr>
        <p:spPr>
          <a:xfrm>
            <a:off x="275275" y="12356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935"/>
              <a:buNone/>
            </a:pPr>
            <a:r>
              <a:rPr lang="en" sz="1230">
                <a:latin typeface="Poppins"/>
                <a:ea typeface="Poppins"/>
                <a:cs typeface="Poppins"/>
                <a:sym typeface="Poppins"/>
              </a:rPr>
              <a:t>In deze opdracht moet via de terminal </a:t>
            </a:r>
            <a:r>
              <a:rPr b="1" lang="en" sz="1230">
                <a:latin typeface="Poppins"/>
                <a:ea typeface="Poppins"/>
                <a:cs typeface="Poppins"/>
                <a:sym typeface="Poppins"/>
              </a:rPr>
              <a:t>een geheel positief getal</a:t>
            </a:r>
            <a:r>
              <a:rPr lang="en" sz="1230">
                <a:latin typeface="Poppins"/>
                <a:ea typeface="Poppins"/>
                <a:cs typeface="Poppins"/>
                <a:sym typeface="Poppins"/>
              </a:rPr>
              <a:t> opgegeven worden. </a:t>
            </a:r>
            <a:br>
              <a:rPr lang="en" sz="1230">
                <a:latin typeface="Poppins"/>
                <a:ea typeface="Poppins"/>
                <a:cs typeface="Poppins"/>
                <a:sym typeface="Poppins"/>
              </a:rPr>
            </a:br>
            <a:r>
              <a:rPr lang="en" sz="1230">
                <a:latin typeface="Poppins"/>
                <a:ea typeface="Poppins"/>
                <a:cs typeface="Poppins"/>
                <a:sym typeface="Poppins"/>
              </a:rPr>
              <a:t>Het getal moet opgevraagd worden met behulp van de </a:t>
            </a:r>
            <a:r>
              <a:rPr b="1" lang="en" sz="1230">
                <a:latin typeface="Poppins"/>
                <a:ea typeface="Poppins"/>
                <a:cs typeface="Poppins"/>
                <a:sym typeface="Poppins"/>
              </a:rPr>
              <a:t>nextInt-methode</a:t>
            </a:r>
            <a:r>
              <a:rPr lang="en" sz="1230">
                <a:latin typeface="Poppins"/>
                <a:ea typeface="Poppins"/>
                <a:cs typeface="Poppins"/>
                <a:sym typeface="Poppins"/>
              </a:rPr>
              <a:t> uit de </a:t>
            </a:r>
            <a:r>
              <a:rPr b="1" lang="en" sz="1230">
                <a:latin typeface="Poppins"/>
                <a:ea typeface="Poppins"/>
                <a:cs typeface="Poppins"/>
                <a:sym typeface="Poppins"/>
              </a:rPr>
              <a:t>Scanner-klasse</a:t>
            </a:r>
            <a:r>
              <a:rPr lang="en" sz="1230">
                <a:latin typeface="Poppins"/>
                <a:ea typeface="Poppins"/>
                <a:cs typeface="Poppins"/>
                <a:sym typeface="Poppins"/>
              </a:rPr>
              <a:t>. </a:t>
            </a:r>
            <a:endParaRPr sz="1230">
              <a:latin typeface="Poppins"/>
              <a:ea typeface="Poppins"/>
              <a:cs typeface="Poppins"/>
              <a:sym typeface="Poppins"/>
            </a:endParaRPr>
          </a:p>
          <a:p>
            <a:pPr indent="0" lvl="0" marL="0" rtl="0" algn="l">
              <a:lnSpc>
                <a:spcPct val="105000"/>
              </a:lnSpc>
              <a:spcBef>
                <a:spcPts val="1200"/>
              </a:spcBef>
              <a:spcAft>
                <a:spcPts val="0"/>
              </a:spcAft>
              <a:buSzPts val="935"/>
              <a:buNone/>
            </a:pPr>
            <a:r>
              <a:rPr lang="en" sz="1230">
                <a:latin typeface="Poppins"/>
                <a:ea typeface="Poppins"/>
                <a:cs typeface="Poppins"/>
                <a:sym typeface="Poppins"/>
              </a:rPr>
              <a:t>Zorg ervoor dat verkeerde invoer goed wordt afgehandeld door het programma. </a:t>
            </a:r>
            <a:endParaRPr sz="1230">
              <a:latin typeface="Poppins"/>
              <a:ea typeface="Poppins"/>
              <a:cs typeface="Poppins"/>
              <a:sym typeface="Poppins"/>
            </a:endParaRPr>
          </a:p>
          <a:p>
            <a:pPr indent="0" lvl="0" marL="0" rtl="0" algn="l">
              <a:lnSpc>
                <a:spcPct val="105000"/>
              </a:lnSpc>
              <a:spcBef>
                <a:spcPts val="1200"/>
              </a:spcBef>
              <a:spcAft>
                <a:spcPts val="0"/>
              </a:spcAft>
              <a:buSzPts val="935"/>
              <a:buNone/>
            </a:pPr>
            <a:r>
              <a:rPr lang="en" sz="1230">
                <a:latin typeface="Poppins"/>
                <a:ea typeface="Poppins"/>
                <a:cs typeface="Poppins"/>
                <a:sym typeface="Poppins"/>
              </a:rPr>
              <a:t>Vervolgens moet de som van alle even getallen van 1 tot en met het opgegeven getal worden berekend. </a:t>
            </a:r>
            <a:br>
              <a:rPr lang="en" sz="1230">
                <a:latin typeface="Poppins"/>
                <a:ea typeface="Poppins"/>
                <a:cs typeface="Poppins"/>
                <a:sym typeface="Poppins"/>
              </a:rPr>
            </a:br>
            <a:br>
              <a:rPr lang="en" sz="1230">
                <a:latin typeface="Poppins"/>
                <a:ea typeface="Poppins"/>
                <a:cs typeface="Poppins"/>
                <a:sym typeface="Poppins"/>
              </a:rPr>
            </a:br>
            <a:r>
              <a:rPr lang="en" sz="1230">
                <a:latin typeface="Poppins"/>
                <a:ea typeface="Poppins"/>
                <a:cs typeface="Poppins"/>
                <a:sym typeface="Poppins"/>
              </a:rPr>
              <a:t>Ook moet de som van alle oneven getallen van 1 tot en met het opgegeven getal worden berekend. Als laatste moet het verschil van deze twee sommen worden geprint. </a:t>
            </a:r>
            <a:endParaRPr sz="1230">
              <a:latin typeface="Poppins"/>
              <a:ea typeface="Poppins"/>
              <a:cs typeface="Poppins"/>
              <a:sym typeface="Poppins"/>
            </a:endParaRPr>
          </a:p>
          <a:p>
            <a:pPr indent="0" lvl="0" marL="0" rtl="0" algn="l">
              <a:lnSpc>
                <a:spcPct val="105000"/>
              </a:lnSpc>
              <a:spcBef>
                <a:spcPts val="1200"/>
              </a:spcBef>
              <a:spcAft>
                <a:spcPts val="1200"/>
              </a:spcAft>
              <a:buSzPts val="935"/>
              <a:buNone/>
            </a:pPr>
            <a:r>
              <a:rPr lang="en" sz="1230">
                <a:latin typeface="Poppins"/>
                <a:ea typeface="Poppins"/>
                <a:cs typeface="Poppins"/>
                <a:sym typeface="Poppins"/>
              </a:rPr>
              <a:t>Een voorbeeld van de uitvoer is:</a:t>
            </a:r>
            <a:endParaRPr sz="1230">
              <a:latin typeface="Poppins"/>
              <a:ea typeface="Poppins"/>
              <a:cs typeface="Poppins"/>
              <a:sym typeface="Poppins"/>
            </a:endParaRPr>
          </a:p>
        </p:txBody>
      </p:sp>
      <p:sp>
        <p:nvSpPr>
          <p:cNvPr id="478" name="Google Shape;478;p51"/>
          <p:cNvSpPr txBox="1"/>
          <p:nvPr>
            <p:ph idx="1" type="body"/>
          </p:nvPr>
        </p:nvSpPr>
        <p:spPr>
          <a:xfrm>
            <a:off x="311700" y="3450025"/>
            <a:ext cx="4466700" cy="1213200"/>
          </a:xfrm>
          <a:prstGeom prst="rect">
            <a:avLst/>
          </a:prstGeom>
          <a:solidFill>
            <a:srgbClr val="1155CC"/>
          </a:solid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 java Opdracht2</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Geef een geheel positief getal: 10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som van oneven getallen tot en met 10 is 25</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som van even getallen tot en met 10 is 30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verschil tussen twee sommen is -5</a:t>
            </a:r>
            <a:endParaRPr sz="1300">
              <a:solidFill>
                <a:schemeClr val="lt1"/>
              </a:solidFill>
              <a:latin typeface="Roboto Mono"/>
              <a:ea typeface="Roboto Mono"/>
              <a:cs typeface="Roboto Mono"/>
              <a:sym typeface="Roboto Mono"/>
            </a:endParaRPr>
          </a:p>
        </p:txBody>
      </p:sp>
      <p:sp>
        <p:nvSpPr>
          <p:cNvPr id="479" name="Google Shape;479;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485" name="Google Shape;485;p5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Maak onderscheid tussen objectreferentievariabelen en primitieve variabelen.</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Declareer en initialiseer variabelen (inclusief het casten van primitieve datatypes).</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Ontwikkel code die gebruikmaakt van wrapper-klassen zoals Boolean, Double en Integer.</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Java-operators gebruiken; inclusief haakjes om de prioriteit van de operator te overschrijven.</a:t>
            </a:r>
            <a:endParaRPr>
              <a:latin typeface="Poppins"/>
              <a:ea typeface="Poppins"/>
              <a:cs typeface="Poppins"/>
              <a:sym typeface="Poppins"/>
            </a:endParaRPr>
          </a:p>
        </p:txBody>
      </p:sp>
      <p:sp>
        <p:nvSpPr>
          <p:cNvPr id="486" name="Google Shape;486;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Effect filter="fade" transition="in">
                                      <p:cBhvr>
                                        <p:cTn dur="500"/>
                                        <p:tgtEl>
                                          <p:spTgt spid="4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animEffect filter="fade" transition="in">
                                      <p:cBhvr>
                                        <p:cTn dur="500"/>
                                        <p:tgtEl>
                                          <p:spTgt spid="4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animEffect filter="fade" transition="in">
                                      <p:cBhvr>
                                        <p:cTn dur="500"/>
                                        <p:tgtEl>
                                          <p:spTgt spid="4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animEffect filter="fade" transition="in">
                                      <p:cBhvr>
                                        <p:cTn dur="500"/>
                                        <p:tgtEl>
                                          <p:spTgt spid="4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0" name="Shape 490"/>
        <p:cNvGrpSpPr/>
        <p:nvPr/>
      </p:nvGrpSpPr>
      <p:grpSpPr>
        <a:xfrm>
          <a:off x="0" y="0"/>
          <a:ext cx="0" cy="0"/>
          <a:chOff x="0" y="0"/>
          <a:chExt cx="0" cy="0"/>
        </a:xfrm>
      </p:grpSpPr>
      <p:sp>
        <p:nvSpPr>
          <p:cNvPr id="491" name="Google Shape;491;p53"/>
          <p:cNvSpPr txBox="1"/>
          <p:nvPr>
            <p:ph type="title"/>
          </p:nvPr>
        </p:nvSpPr>
        <p:spPr>
          <a:xfrm>
            <a:off x="345825" y="7498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Titel</a:t>
            </a:r>
            <a:endParaRPr>
              <a:latin typeface="Poppins"/>
              <a:ea typeface="Poppins"/>
              <a:cs typeface="Poppins"/>
              <a:sym typeface="Poppins"/>
            </a:endParaRPr>
          </a:p>
        </p:txBody>
      </p:sp>
      <p:sp>
        <p:nvSpPr>
          <p:cNvPr id="492" name="Google Shape;492;p53"/>
          <p:cNvSpPr txBox="1"/>
          <p:nvPr>
            <p:ph idx="1" type="body"/>
          </p:nvPr>
        </p:nvSpPr>
        <p:spPr>
          <a:xfrm>
            <a:off x="262925" y="2286550"/>
            <a:ext cx="4260300" cy="2307300"/>
          </a:xfrm>
          <a:prstGeom prst="rect">
            <a:avLst/>
          </a:prstGeom>
          <a:solidFill>
            <a:srgbClr val="F3F3F3"/>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highlight>
                  <a:srgbClr val="F3F3F3"/>
                </a:highlight>
                <a:latin typeface="Roboto Mono"/>
                <a:ea typeface="Roboto Mono"/>
                <a:cs typeface="Roboto Mono"/>
                <a:sym typeface="Roboto Mono"/>
              </a:rPr>
              <a:t>print(“Hallo wereld!”)</a:t>
            </a:r>
            <a:endParaRPr sz="1300">
              <a:highlight>
                <a:srgbClr val="F3F3F3"/>
              </a:highlight>
              <a:latin typeface="Roboto Mono"/>
              <a:ea typeface="Roboto Mono"/>
              <a:cs typeface="Roboto Mono"/>
              <a:sym typeface="Roboto Mono"/>
            </a:endParaRPr>
          </a:p>
        </p:txBody>
      </p:sp>
      <p:sp>
        <p:nvSpPr>
          <p:cNvPr id="493" name="Google Shape;493;p53"/>
          <p:cNvSpPr txBox="1"/>
          <p:nvPr/>
        </p:nvSpPr>
        <p:spPr>
          <a:xfrm>
            <a:off x="45797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Windows PowerShell</a:t>
            </a:r>
            <a:endParaRPr b="0" i="0" sz="1400" u="none" cap="none" strike="noStrike">
              <a:solidFill>
                <a:srgbClr val="000000"/>
              </a:solidFill>
              <a:latin typeface="Arial"/>
              <a:ea typeface="Arial"/>
              <a:cs typeface="Arial"/>
              <a:sym typeface="Arial"/>
            </a:endParaRPr>
          </a:p>
        </p:txBody>
      </p:sp>
      <p:sp>
        <p:nvSpPr>
          <p:cNvPr id="494" name="Google Shape;494;p53"/>
          <p:cNvSpPr txBox="1"/>
          <p:nvPr>
            <p:ph idx="1" type="body"/>
          </p:nvPr>
        </p:nvSpPr>
        <p:spPr>
          <a:xfrm>
            <a:off x="4572000" y="2286550"/>
            <a:ext cx="4260300" cy="2307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&gt; java Test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b is True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Exception in thread “main”java.lang.ArithmeticException</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by zero</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Test.main(Test.java:9)</a:t>
            </a:r>
            <a:endParaRPr sz="1300">
              <a:solidFill>
                <a:schemeClr val="lt1"/>
              </a:solidFill>
              <a:latin typeface="Roboto Mono"/>
              <a:ea typeface="Roboto Mono"/>
              <a:cs typeface="Roboto Mono"/>
              <a:sym typeface="Roboto Mono"/>
            </a:endParaRPr>
          </a:p>
        </p:txBody>
      </p:sp>
      <p:sp>
        <p:nvSpPr>
          <p:cNvPr id="495" name="Google Shape;495;p53"/>
          <p:cNvSpPr txBox="1"/>
          <p:nvPr/>
        </p:nvSpPr>
        <p:spPr>
          <a:xfrm>
            <a:off x="2175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hallo_wereld.py</a:t>
            </a:r>
            <a:endParaRPr b="0" i="0" sz="1400" u="none" cap="none" strike="noStrike">
              <a:solidFill>
                <a:srgbClr val="000000"/>
              </a:solidFill>
              <a:latin typeface="Arial"/>
              <a:ea typeface="Arial"/>
              <a:cs typeface="Arial"/>
              <a:sym typeface="Arial"/>
            </a:endParaRPr>
          </a:p>
        </p:txBody>
      </p:sp>
      <p:sp>
        <p:nvSpPr>
          <p:cNvPr id="496" name="Google Shape;496;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Vragen?</a:t>
            </a:r>
            <a:endParaRPr>
              <a:latin typeface="Poppins"/>
              <a:ea typeface="Poppins"/>
              <a:cs typeface="Poppins"/>
              <a:sym typeface="Poppins"/>
            </a:endParaRPr>
          </a:p>
        </p:txBody>
      </p:sp>
      <p:sp>
        <p:nvSpPr>
          <p:cNvPr id="502" name="Google Shape;502;p5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E-mail mij op </a:t>
            </a:r>
            <a:r>
              <a:rPr lang="en" u="sng">
                <a:solidFill>
                  <a:schemeClr val="hlink"/>
                </a:solidFill>
                <a:latin typeface="Poppins"/>
                <a:ea typeface="Poppins"/>
                <a:cs typeface="Poppins"/>
                <a:sym typeface="Poppins"/>
                <a:hlinkClick r:id="rId3"/>
              </a:rPr>
              <a:t>voornaam.achternaam@code-cafe.nl</a:t>
            </a:r>
            <a:r>
              <a:rPr lang="en">
                <a:latin typeface="Poppins"/>
                <a:ea typeface="Poppins"/>
                <a:cs typeface="Poppins"/>
                <a:sym typeface="Poppins"/>
              </a:rPr>
              <a:t>!</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Join de Code-Café community op discord!</a:t>
            </a:r>
            <a:endParaRPr>
              <a:latin typeface="Poppins"/>
              <a:ea typeface="Poppins"/>
              <a:cs typeface="Poppins"/>
              <a:sym typeface="Poppins"/>
            </a:endParaRPr>
          </a:p>
        </p:txBody>
      </p:sp>
      <p:pic>
        <p:nvPicPr>
          <p:cNvPr id="503" name="Google Shape;503;p54"/>
          <p:cNvPicPr preferRelativeResize="0"/>
          <p:nvPr/>
        </p:nvPicPr>
        <p:blipFill rotWithShape="1">
          <a:blip r:embed="rId4">
            <a:alphaModFix/>
          </a:blip>
          <a:srcRect b="0" l="0" r="0" t="0"/>
          <a:stretch/>
        </p:blipFill>
        <p:spPr>
          <a:xfrm>
            <a:off x="938500" y="2320675"/>
            <a:ext cx="2015973" cy="2015973"/>
          </a:xfrm>
          <a:prstGeom prst="rect">
            <a:avLst/>
          </a:prstGeom>
          <a:noFill/>
          <a:ln>
            <a:noFill/>
          </a:ln>
        </p:spPr>
      </p:pic>
      <p:sp>
        <p:nvSpPr>
          <p:cNvPr id="504" name="Google Shape;504;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06b7289499_0_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Primitieve variabelen</a:t>
            </a:r>
            <a:endParaRPr sz="3480">
              <a:latin typeface="Poppins"/>
              <a:ea typeface="Poppins"/>
              <a:cs typeface="Poppins"/>
              <a:sym typeface="Poppins"/>
            </a:endParaRPr>
          </a:p>
        </p:txBody>
      </p:sp>
      <p:pic>
        <p:nvPicPr>
          <p:cNvPr id="97" name="Google Shape;97;g206b7289499_0_7"/>
          <p:cNvPicPr preferRelativeResize="0"/>
          <p:nvPr/>
        </p:nvPicPr>
        <p:blipFill rotWithShape="1">
          <a:blip r:embed="rId3">
            <a:alphaModFix/>
          </a:blip>
          <a:srcRect b="0" l="58830" r="19730" t="39283"/>
          <a:stretch/>
        </p:blipFill>
        <p:spPr>
          <a:xfrm>
            <a:off x="311688" y="1147225"/>
            <a:ext cx="2488938" cy="3577675"/>
          </a:xfrm>
          <a:prstGeom prst="rect">
            <a:avLst/>
          </a:prstGeom>
          <a:noFill/>
          <a:ln>
            <a:noFill/>
          </a:ln>
        </p:spPr>
      </p:pic>
      <p:sp>
        <p:nvSpPr>
          <p:cNvPr id="98" name="Google Shape;98;g206b7289499_0_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06b7289499_0_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Primitieve variabelen</a:t>
            </a:r>
            <a:endParaRPr sz="3480">
              <a:latin typeface="Poppins"/>
              <a:ea typeface="Poppins"/>
              <a:cs typeface="Poppins"/>
              <a:sym typeface="Poppins"/>
            </a:endParaRPr>
          </a:p>
        </p:txBody>
      </p:sp>
      <p:pic>
        <p:nvPicPr>
          <p:cNvPr id="104" name="Google Shape;104;g206b7289499_0_13"/>
          <p:cNvPicPr preferRelativeResize="0"/>
          <p:nvPr/>
        </p:nvPicPr>
        <p:blipFill rotWithShape="1">
          <a:blip r:embed="rId3">
            <a:alphaModFix/>
          </a:blip>
          <a:srcRect b="0" l="77553" r="0" t="11762"/>
          <a:stretch/>
        </p:blipFill>
        <p:spPr>
          <a:xfrm>
            <a:off x="311694" y="1147225"/>
            <a:ext cx="1803707" cy="3598850"/>
          </a:xfrm>
          <a:prstGeom prst="rect">
            <a:avLst/>
          </a:prstGeom>
          <a:noFill/>
          <a:ln>
            <a:noFill/>
          </a:ln>
        </p:spPr>
      </p:pic>
      <p:sp>
        <p:nvSpPr>
          <p:cNvPr id="105" name="Google Shape;105;g206b7289499_0_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Categorie: Boolean</a:t>
            </a:r>
            <a:endParaRPr sz="3480">
              <a:latin typeface="Poppins"/>
              <a:ea typeface="Poppins"/>
              <a:cs typeface="Poppins"/>
              <a:sym typeface="Poppins"/>
            </a:endParaRPr>
          </a:p>
        </p:txBody>
      </p:sp>
      <p:sp>
        <p:nvSpPr>
          <p:cNvPr id="111" name="Google Shape;111;p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Boolean categorie heeft maar een data type en dat is de </a:t>
            </a:r>
            <a:r>
              <a:rPr b="1" lang="en">
                <a:latin typeface="Poppins"/>
                <a:ea typeface="Poppins"/>
                <a:cs typeface="Poppins"/>
                <a:sym typeface="Poppins"/>
              </a:rPr>
              <a:t>boolean</a:t>
            </a:r>
            <a:r>
              <a:rPr lang="en">
                <a:latin typeface="Poppins"/>
                <a:ea typeface="Poppins"/>
                <a:cs typeface="Poppins"/>
                <a:sym typeface="Poppins"/>
              </a:rPr>
              <a:t>. Dit datatype kan slechts twee waarden bevatten: </a:t>
            </a:r>
            <a:r>
              <a:rPr b="1" lang="en">
                <a:latin typeface="Poppins"/>
                <a:ea typeface="Poppins"/>
                <a:cs typeface="Poppins"/>
                <a:sym typeface="Poppins"/>
              </a:rPr>
              <a:t>true</a:t>
            </a:r>
            <a:r>
              <a:rPr lang="en">
                <a:latin typeface="Poppins"/>
                <a:ea typeface="Poppins"/>
                <a:cs typeface="Poppins"/>
                <a:sym typeface="Poppins"/>
              </a:rPr>
              <a:t> of </a:t>
            </a:r>
            <a:r>
              <a:rPr b="1" lang="en">
                <a:latin typeface="Poppins"/>
                <a:ea typeface="Poppins"/>
                <a:cs typeface="Poppins"/>
                <a:sym typeface="Poppins"/>
              </a:rPr>
              <a:t>false</a:t>
            </a:r>
            <a:endParaRPr b="1">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Een boolean wordt gebruikt in een scenario waar twee staten bestaan:</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Heb je vandaag je tanden gepoetst?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Heb je gestudeerd voor het tentamen?</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a:t>
            </a:r>
            <a:endParaRPr>
              <a:latin typeface="Poppins"/>
              <a:ea typeface="Poppins"/>
              <a:cs typeface="Poppins"/>
              <a:sym typeface="Poppins"/>
            </a:endParaRPr>
          </a:p>
        </p:txBody>
      </p:sp>
      <p:sp>
        <p:nvSpPr>
          <p:cNvPr id="112" name="Google Shape;112;p5"/>
          <p:cNvSpPr txBox="1"/>
          <p:nvPr/>
        </p:nvSpPr>
        <p:spPr>
          <a:xfrm>
            <a:off x="507025" y="3539500"/>
            <a:ext cx="30000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tandengepoetst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geleerd</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false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13" name="Google Shape;11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Categorie: signed numeric integers</a:t>
            </a:r>
            <a:endParaRPr sz="3480">
              <a:latin typeface="Poppins"/>
              <a:ea typeface="Poppins"/>
              <a:cs typeface="Poppins"/>
              <a:sym typeface="Poppins"/>
            </a:endParaRPr>
          </a:p>
        </p:txBody>
      </p:sp>
      <p:sp>
        <p:nvSpPr>
          <p:cNvPr id="119" name="Google Shape;119;p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Wanneer je een waarde in </a:t>
            </a:r>
            <a:r>
              <a:rPr b="1" lang="en">
                <a:latin typeface="Poppins"/>
                <a:ea typeface="Poppins"/>
                <a:cs typeface="Poppins"/>
                <a:sym typeface="Poppins"/>
              </a:rPr>
              <a:t>gehele getallen</a:t>
            </a:r>
            <a:r>
              <a:rPr lang="en">
                <a:latin typeface="Poppins"/>
                <a:ea typeface="Poppins"/>
                <a:cs typeface="Poppins"/>
                <a:sym typeface="Poppins"/>
              </a:rPr>
              <a:t> kan tellen, is het resultaat een geheel getal. Het bevat zowel negatieve als positieve getallen.</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Aantal Facebook vrienden</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Aantal Tweets die je vandaag hebt geplaatst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Cijfer voor het tentamen waar je niet voor had geleerd</a:t>
            </a:r>
            <a:endParaRPr>
              <a:latin typeface="Poppins"/>
              <a:ea typeface="Poppins"/>
              <a:cs typeface="Poppins"/>
              <a:sym typeface="Poppins"/>
            </a:endParaRPr>
          </a:p>
        </p:txBody>
      </p:sp>
      <p:sp>
        <p:nvSpPr>
          <p:cNvPr id="120" name="Google Shape;12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 Café">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60A54DD8BAB4295CD4DD668838CAA" ma:contentTypeVersion="9" ma:contentTypeDescription="Create a new document." ma:contentTypeScope="" ma:versionID="d3cf9af9d6b50df421212f6f3c346370">
  <xsd:schema xmlns:xsd="http://www.w3.org/2001/XMLSchema" xmlns:xs="http://www.w3.org/2001/XMLSchema" xmlns:p="http://schemas.microsoft.com/office/2006/metadata/properties" xmlns:ns2="7a83b97a-d12c-4b33-9ad5-cb3f49610821" xmlns:ns3="eacb41dd-7be8-40db-b535-7bbd0697ac90" targetNamespace="http://schemas.microsoft.com/office/2006/metadata/properties" ma:root="true" ma:fieldsID="3730a9ae0539df2fa9cd489a60f35a1d" ns2:_="" ns3:_="">
    <xsd:import namespace="7a83b97a-d12c-4b33-9ad5-cb3f49610821"/>
    <xsd:import namespace="eacb41dd-7be8-40db-b535-7bbd0697ac9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3b97a-d12c-4b33-9ad5-cb3f4961082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f66f4fa-7e88-47e7-b700-2a33fed31ba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b41dd-7be8-40db-b535-7bbd0697ac9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8a6a0f4-db4a-44c4-9a3d-cdbe24d19523}" ma:internalName="TaxCatchAll" ma:showField="CatchAllData" ma:web="eacb41dd-7be8-40db-b535-7bbd0697ac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acb41dd-7be8-40db-b535-7bbd0697ac90" xsi:nil="true"/>
    <lcf76f155ced4ddcb4097134ff3c332f xmlns="7a83b97a-d12c-4b33-9ad5-cb3f4961082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004B7BC-6287-4CDA-A70D-686C464C4180}"/>
</file>

<file path=customXml/itemProps2.xml><?xml version="1.0" encoding="utf-8"?>
<ds:datastoreItem xmlns:ds="http://schemas.openxmlformats.org/officeDocument/2006/customXml" ds:itemID="{55C3FB27-028E-43B1-BFD9-7C0E6EC7F7D6}"/>
</file>

<file path=customXml/itemProps3.xml><?xml version="1.0" encoding="utf-8"?>
<ds:datastoreItem xmlns:ds="http://schemas.openxmlformats.org/officeDocument/2006/customXml" ds:itemID="{671622D1-74B8-4DDF-AC39-29B72A1A990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0x01010016360A54DD8BAB4295CD4DD668838CAA</vt:lpwstr>
  </property>
</Properties>
</file>