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5143500" cx="9144000"/>
  <p:notesSz cx="6858000" cy="9144000"/>
  <p:embeddedFontLst>
    <p:embeddedFont>
      <p:font typeface="Economica"/>
      <p:regular r:id="rId68"/>
      <p:bold r:id="rId69"/>
      <p:italic r:id="rId70"/>
      <p:boldItalic r:id="rId71"/>
    </p:embeddedFont>
    <p:embeddedFont>
      <p:font typeface="Roboto"/>
      <p:regular r:id="rId72"/>
      <p:bold r:id="rId73"/>
      <p:italic r:id="rId74"/>
      <p:boldItalic r:id="rId75"/>
    </p:embeddedFont>
    <p:embeddedFont>
      <p:font typeface="Poppins"/>
      <p:regular r:id="rId76"/>
      <p:bold r:id="rId77"/>
      <p:italic r:id="rId78"/>
      <p:boldItalic r:id="rId79"/>
    </p:embeddedFont>
    <p:embeddedFont>
      <p:font typeface="Roboto Mono"/>
      <p:regular r:id="rId80"/>
      <p:bold r:id="rId81"/>
      <p:italic r:id="rId82"/>
      <p:boldItalic r:id="rId83"/>
    </p:embeddedFont>
    <p:embeddedFont>
      <p:font typeface="Open Sans"/>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88" roundtripDataSignature="AMtx7miEaK/q+h3yQTnmq/sQNgAyWho1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84" Type="http://schemas.openxmlformats.org/officeDocument/2006/relationships/font" Target="fonts/OpenSans-regular.fntdata"/><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21" Type="http://schemas.openxmlformats.org/officeDocument/2006/relationships/slide" Target="slides/slide16.xml"/><Relationship Id="rId68" Type="http://schemas.openxmlformats.org/officeDocument/2006/relationships/font" Target="fonts/Economica-regular.fntdata"/><Relationship Id="rId89" Type="http://schemas.openxmlformats.org/officeDocument/2006/relationships/customXml" Target="../customXml/item1.xml"/><Relationship Id="rId16" Type="http://schemas.openxmlformats.org/officeDocument/2006/relationships/slide" Target="slides/slide11.xml"/><Relationship Id="rId74" Type="http://schemas.openxmlformats.org/officeDocument/2006/relationships/font" Target="fonts/Roboto-italic.fntdata"/><Relationship Id="rId32" Type="http://schemas.openxmlformats.org/officeDocument/2006/relationships/slide" Target="slides/slide27.xml"/><Relationship Id="rId79" Type="http://schemas.openxmlformats.org/officeDocument/2006/relationships/font" Target="fonts/Poppins-boldItalic.fntdata"/><Relationship Id="rId37" Type="http://schemas.openxmlformats.org/officeDocument/2006/relationships/slide" Target="slides/slide32.xml"/><Relationship Id="rId53" Type="http://schemas.openxmlformats.org/officeDocument/2006/relationships/slide" Target="slides/slide48.xml"/><Relationship Id="rId11" Type="http://schemas.openxmlformats.org/officeDocument/2006/relationships/slide" Target="slides/slide6.xml"/><Relationship Id="rId58" Type="http://schemas.openxmlformats.org/officeDocument/2006/relationships/slide" Target="slides/slide53.xml"/><Relationship Id="rId5" Type="http://schemas.openxmlformats.org/officeDocument/2006/relationships/notesMaster" Target="notesMasters/notesMaster1.xml"/><Relationship Id="rId90" Type="http://schemas.openxmlformats.org/officeDocument/2006/relationships/customXml" Target="../customXml/item2.xml"/><Relationship Id="rId43" Type="http://schemas.openxmlformats.org/officeDocument/2006/relationships/slide" Target="slides/slide38.xml"/><Relationship Id="rId48" Type="http://schemas.openxmlformats.org/officeDocument/2006/relationships/slide" Target="slides/slide43.xml"/><Relationship Id="rId30" Type="http://schemas.openxmlformats.org/officeDocument/2006/relationships/slide" Target="slides/slide25.xml"/><Relationship Id="rId77" Type="http://schemas.openxmlformats.org/officeDocument/2006/relationships/font" Target="fonts/Poppins-bold.fntdata"/><Relationship Id="rId35" Type="http://schemas.openxmlformats.org/officeDocument/2006/relationships/slide" Target="slides/slide30.xml"/><Relationship Id="rId64" Type="http://schemas.openxmlformats.org/officeDocument/2006/relationships/slide" Target="slides/slide59.xml"/><Relationship Id="rId22" Type="http://schemas.openxmlformats.org/officeDocument/2006/relationships/slide" Target="slides/slide17.xml"/><Relationship Id="rId69" Type="http://schemas.openxmlformats.org/officeDocument/2006/relationships/font" Target="fonts/Economica-bold.fntdata"/><Relationship Id="rId27" Type="http://schemas.openxmlformats.org/officeDocument/2006/relationships/slide" Target="slides/slide22.xml"/><Relationship Id="rId56" Type="http://schemas.openxmlformats.org/officeDocument/2006/relationships/slide" Target="slides/slide51.xml"/><Relationship Id="rId14" Type="http://schemas.openxmlformats.org/officeDocument/2006/relationships/slide" Target="slides/slide9.xml"/><Relationship Id="rId85" Type="http://schemas.openxmlformats.org/officeDocument/2006/relationships/font" Target="fonts/OpenSans-bold.fntdata"/><Relationship Id="rId80" Type="http://schemas.openxmlformats.org/officeDocument/2006/relationships/font" Target="fonts/RobotoMono-regular.fntdata"/><Relationship Id="rId8" Type="http://schemas.openxmlformats.org/officeDocument/2006/relationships/slide" Target="slides/slide3.xml"/><Relationship Id="rId72" Type="http://schemas.openxmlformats.org/officeDocument/2006/relationships/font" Target="fonts/Roboto-regular.fntdata"/><Relationship Id="rId51" Type="http://schemas.openxmlformats.org/officeDocument/2006/relationships/slide" Target="slides/slide46.xml"/><Relationship Id="rId3" Type="http://schemas.openxmlformats.org/officeDocument/2006/relationships/presProps" Target="presProps.xml"/><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67" Type="http://schemas.openxmlformats.org/officeDocument/2006/relationships/slide" Target="slides/slide62.xml"/><Relationship Id="rId25" Type="http://schemas.openxmlformats.org/officeDocument/2006/relationships/slide" Target="slides/slide20.xml"/><Relationship Id="rId12" Type="http://schemas.openxmlformats.org/officeDocument/2006/relationships/slide" Target="slides/slide7.xml"/><Relationship Id="rId59" Type="http://schemas.openxmlformats.org/officeDocument/2006/relationships/slide" Target="slides/slide54.xml"/><Relationship Id="rId17" Type="http://schemas.openxmlformats.org/officeDocument/2006/relationships/slide" Target="slides/slide12.xml"/><Relationship Id="rId83" Type="http://schemas.openxmlformats.org/officeDocument/2006/relationships/font" Target="fonts/RobotoMono-boldItalic.fntdata"/><Relationship Id="rId41" Type="http://schemas.openxmlformats.org/officeDocument/2006/relationships/slide" Target="slides/slide36.xml"/><Relationship Id="rId88" Type="http://customschemas.google.com/relationships/presentationmetadata" Target="metadata"/><Relationship Id="rId75" Type="http://schemas.openxmlformats.org/officeDocument/2006/relationships/font" Target="fonts/Roboto-boldItalic.fntdata"/><Relationship Id="rId70" Type="http://schemas.openxmlformats.org/officeDocument/2006/relationships/font" Target="fonts/Economica-italic.fntdata"/><Relationship Id="rId62" Type="http://schemas.openxmlformats.org/officeDocument/2006/relationships/slide" Target="slides/slide57.xml"/><Relationship Id="rId20" Type="http://schemas.openxmlformats.org/officeDocument/2006/relationships/slide" Target="slides/slide15.xml"/><Relationship Id="rId54" Type="http://schemas.openxmlformats.org/officeDocument/2006/relationships/slide" Target="slides/slide49.xml"/><Relationship Id="rId1" Type="http://schemas.openxmlformats.org/officeDocument/2006/relationships/theme" Target="theme/theme1.xml"/><Relationship Id="rId6" Type="http://schemas.openxmlformats.org/officeDocument/2006/relationships/slide" Target="slides/slide1.xml"/><Relationship Id="rId49" Type="http://schemas.openxmlformats.org/officeDocument/2006/relationships/slide" Target="slides/slide44.xml"/><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57" Type="http://schemas.openxmlformats.org/officeDocument/2006/relationships/slide" Target="slides/slide52.xml"/><Relationship Id="rId15" Type="http://schemas.openxmlformats.org/officeDocument/2006/relationships/slide" Target="slides/slide10.xml"/><Relationship Id="rId86" Type="http://schemas.openxmlformats.org/officeDocument/2006/relationships/font" Target="fonts/OpenSans-italic.fntdata"/><Relationship Id="rId44" Type="http://schemas.openxmlformats.org/officeDocument/2006/relationships/slide" Target="slides/slide39.xml"/><Relationship Id="rId81" Type="http://schemas.openxmlformats.org/officeDocument/2006/relationships/font" Target="fonts/RobotoMono-bold.fntdata"/><Relationship Id="rId73" Type="http://schemas.openxmlformats.org/officeDocument/2006/relationships/font" Target="fonts/Roboto-bold.fntdata"/><Relationship Id="rId31" Type="http://schemas.openxmlformats.org/officeDocument/2006/relationships/slide" Target="slides/slide26.xml"/><Relationship Id="rId78" Type="http://schemas.openxmlformats.org/officeDocument/2006/relationships/font" Target="fonts/Poppins-italic.fntdata"/><Relationship Id="rId65" Type="http://schemas.openxmlformats.org/officeDocument/2006/relationships/slide" Target="slides/slide60.xml"/><Relationship Id="rId60" Type="http://schemas.openxmlformats.org/officeDocument/2006/relationships/slide" Target="slides/slide55.xml"/><Relationship Id="rId52" Type="http://schemas.openxmlformats.org/officeDocument/2006/relationships/slide" Target="slides/slide47.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39" Type="http://schemas.openxmlformats.org/officeDocument/2006/relationships/slide" Target="slides/slide34.xml"/><Relationship Id="rId13" Type="http://schemas.openxmlformats.org/officeDocument/2006/relationships/slide" Target="slides/slide8.xml"/><Relationship Id="rId18" Type="http://schemas.openxmlformats.org/officeDocument/2006/relationships/slide" Target="slides/slide13.xml"/><Relationship Id="rId76" Type="http://schemas.openxmlformats.org/officeDocument/2006/relationships/font" Target="fonts/Poppins-regular.fntdata"/><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font" Target="fonts/Economica-boldItalic.fntdata"/><Relationship Id="rId2" Type="http://schemas.openxmlformats.org/officeDocument/2006/relationships/viewProps" Target="viewProps.xml"/><Relationship Id="rId29" Type="http://schemas.openxmlformats.org/officeDocument/2006/relationships/slide" Target="slides/slide24.xml"/><Relationship Id="rId40" Type="http://schemas.openxmlformats.org/officeDocument/2006/relationships/slide" Target="slides/slide35.xml"/><Relationship Id="rId87" Type="http://schemas.openxmlformats.org/officeDocument/2006/relationships/font" Target="fonts/OpenSans-boldItalic.fntdata"/><Relationship Id="rId45" Type="http://schemas.openxmlformats.org/officeDocument/2006/relationships/slide" Target="slides/slide40.xml"/><Relationship Id="rId66" Type="http://schemas.openxmlformats.org/officeDocument/2006/relationships/slide" Target="slides/slide61.xml"/><Relationship Id="rId24" Type="http://schemas.openxmlformats.org/officeDocument/2006/relationships/slide" Target="slides/slide19.xml"/><Relationship Id="rId82" Type="http://schemas.openxmlformats.org/officeDocument/2006/relationships/font" Target="fonts/RobotoMono-italic.fntdata"/><Relationship Id="rId61" Type="http://schemas.openxmlformats.org/officeDocument/2006/relationships/slide" Target="slides/slide56.xml"/><Relationship Id="rId19"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Test.x: 22</a:t>
            </a:r>
            <a:endParaRPr/>
          </a:p>
          <a:p>
            <a:pPr indent="0" lvl="0" marL="0" rtl="0" algn="l">
              <a:lnSpc>
                <a:spcPct val="100000"/>
              </a:lnSpc>
              <a:spcBef>
                <a:spcPts val="0"/>
              </a:spcBef>
              <a:spcAft>
                <a:spcPts val="0"/>
              </a:spcAft>
              <a:buClr>
                <a:schemeClr val="dk1"/>
              </a:buClr>
              <a:buSzPts val="1100"/>
              <a:buFont typeface="Arial"/>
              <a:buNone/>
            </a:pPr>
            <a:r>
              <a:rPr lang="en"/>
              <a:t>t.x: 22</a:t>
            </a:r>
            <a:endParaRPr/>
          </a:p>
          <a:p>
            <a:pPr indent="0" lvl="0" marL="0" rtl="0" algn="l">
              <a:lnSpc>
                <a:spcPct val="100000"/>
              </a:lnSpc>
              <a:spcBef>
                <a:spcPts val="0"/>
              </a:spcBef>
              <a:spcAft>
                <a:spcPts val="0"/>
              </a:spcAft>
              <a:buClr>
                <a:schemeClr val="dk1"/>
              </a:buClr>
              <a:buSzPts val="1100"/>
              <a:buFont typeface="Arial"/>
              <a:buNone/>
            </a:pPr>
            <a:r>
              <a:rPr lang="en"/>
              <a:t>t.y: 33</a:t>
            </a:r>
            <a:endParaRPr/>
          </a:p>
          <a:p>
            <a:pPr indent="0" lvl="0" marL="0" rtl="0" algn="l">
              <a:lnSpc>
                <a:spcPct val="100000"/>
              </a:lnSpc>
              <a:spcBef>
                <a:spcPts val="0"/>
              </a:spcBef>
              <a:spcAft>
                <a:spcPts val="0"/>
              </a:spcAft>
              <a:buSzPts val="1100"/>
              <a:buNone/>
            </a:pPr>
            <a:r>
              <a:rPr lang="en"/>
              <a:t>y: 44</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eriod"/>
            </a:pPr>
            <a:r>
              <a:rPr lang="en"/>
              <a:t>4</a:t>
            </a:r>
            <a:endParaRPr/>
          </a:p>
          <a:p>
            <a:pPr indent="-298450" lvl="0" marL="457200" rtl="0" algn="l">
              <a:lnSpc>
                <a:spcPct val="100000"/>
              </a:lnSpc>
              <a:spcBef>
                <a:spcPts val="0"/>
              </a:spcBef>
              <a:spcAft>
                <a:spcPts val="0"/>
              </a:spcAft>
              <a:buSzPts val="1100"/>
              <a:buAutoNum type="arabicPeriod"/>
            </a:pPr>
            <a:r>
              <a:rPr lang="en"/>
              <a:t>1</a:t>
            </a:r>
            <a:endParaRPr/>
          </a:p>
          <a:p>
            <a:pPr indent="-298450" lvl="0" marL="457200" rtl="0" algn="l">
              <a:lnSpc>
                <a:spcPct val="100000"/>
              </a:lnSpc>
              <a:spcBef>
                <a:spcPts val="0"/>
              </a:spcBef>
              <a:spcAft>
                <a:spcPts val="0"/>
              </a:spcAft>
              <a:buSzPts val="1100"/>
              <a:buAutoNum type="arabicPeriod"/>
            </a:pPr>
            <a:r>
              <a:rPr lang="en"/>
              <a:t>4</a:t>
            </a:r>
            <a:endParaRPr/>
          </a:p>
          <a:p>
            <a:pPr indent="-298450" lvl="0" marL="457200" rtl="0" algn="l">
              <a:lnSpc>
                <a:spcPct val="100000"/>
              </a:lnSpc>
              <a:spcBef>
                <a:spcPts val="0"/>
              </a:spcBef>
              <a:spcAft>
                <a:spcPts val="0"/>
              </a:spcAft>
              <a:buSzPts val="1100"/>
              <a:buAutoNum type="arabicPeriod"/>
            </a:pPr>
            <a:r>
              <a:rPr lang="en"/>
              <a:t>2</a:t>
            </a:r>
            <a:endParaRPr/>
          </a:p>
          <a:p>
            <a:pPr indent="-298450" lvl="0" marL="457200" rtl="0" algn="l">
              <a:lnSpc>
                <a:spcPct val="100000"/>
              </a:lnSpc>
              <a:spcBef>
                <a:spcPts val="0"/>
              </a:spcBef>
              <a:spcAft>
                <a:spcPts val="0"/>
              </a:spcAft>
              <a:buSzPts val="1100"/>
              <a:buAutoNum type="arabicPeriod"/>
            </a:pPr>
            <a:r>
              <a:rPr lang="en"/>
              <a:t>4</a:t>
            </a:r>
            <a:endParaRPr/>
          </a:p>
          <a:p>
            <a:pPr indent="-298450" lvl="0" marL="457200" rtl="0" algn="l">
              <a:lnSpc>
                <a:spcPct val="100000"/>
              </a:lnSpc>
              <a:spcBef>
                <a:spcPts val="0"/>
              </a:spcBef>
              <a:spcAft>
                <a:spcPts val="0"/>
              </a:spcAft>
              <a:buSzPts val="1100"/>
              <a:buAutoNum type="arabicPeriod"/>
            </a:pPr>
            <a:r>
              <a:rPr lang="en"/>
              <a:t>5</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isGetest probeerd de locale variabele van waarde te gebruiken van de setGetest method.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64"/>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11" name="Google Shape;11;p64"/>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12" name="Google Shape;12;p64"/>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Font typeface="Roboto"/>
              <a:buNone/>
              <a:defRPr>
                <a:latin typeface="Roboto"/>
                <a:ea typeface="Roboto"/>
                <a:cs typeface="Roboto"/>
                <a:sym typeface="Roboto"/>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64"/>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Roboto"/>
              <a:buNone/>
              <a:defRPr sz="2100">
                <a:latin typeface="Roboto"/>
                <a:ea typeface="Roboto"/>
                <a:cs typeface="Roboto"/>
                <a:sym typeface="Roboto"/>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73"/>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73"/>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743DFB"/>
              </a:buClr>
              <a:buSzPts val="16000"/>
              <a:buNone/>
              <a:defRPr sz="16000">
                <a:solidFill>
                  <a:srgbClr val="743DFB"/>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73"/>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65"/>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6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6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Roboto"/>
              <a:buChar char="●"/>
              <a:defRPr>
                <a:latin typeface="Roboto"/>
                <a:ea typeface="Roboto"/>
                <a:cs typeface="Roboto"/>
                <a:sym typeface="Roboto"/>
              </a:defRPr>
            </a:lvl1pPr>
            <a:lvl2pPr indent="-317500" lvl="1" marL="914400" algn="l">
              <a:lnSpc>
                <a:spcPct val="115000"/>
              </a:lnSpc>
              <a:spcBef>
                <a:spcPts val="0"/>
              </a:spcBef>
              <a:spcAft>
                <a:spcPts val="0"/>
              </a:spcAft>
              <a:buSzPts val="1400"/>
              <a:buFont typeface="Roboto"/>
              <a:buChar char="○"/>
              <a:defRPr>
                <a:latin typeface="Roboto"/>
                <a:ea typeface="Roboto"/>
                <a:cs typeface="Roboto"/>
                <a:sym typeface="Roboto"/>
              </a:defRPr>
            </a:lvl2pPr>
            <a:lvl3pPr indent="-317500" lvl="2" marL="1371600" algn="l">
              <a:lnSpc>
                <a:spcPct val="115000"/>
              </a:lnSpc>
              <a:spcBef>
                <a:spcPts val="0"/>
              </a:spcBef>
              <a:spcAft>
                <a:spcPts val="0"/>
              </a:spcAft>
              <a:buSzPts val="1400"/>
              <a:buFont typeface="Roboto"/>
              <a:buChar char="■"/>
              <a:defRPr>
                <a:latin typeface="Roboto"/>
                <a:ea typeface="Roboto"/>
                <a:cs typeface="Roboto"/>
                <a:sym typeface="Roboto"/>
              </a:defRPr>
            </a:lvl3pPr>
            <a:lvl4pPr indent="-317500" lvl="3" marL="1828800" algn="l">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gn="l">
              <a:lnSpc>
                <a:spcPct val="115000"/>
              </a:lnSpc>
              <a:spcBef>
                <a:spcPts val="0"/>
              </a:spcBef>
              <a:spcAft>
                <a:spcPts val="0"/>
              </a:spcAft>
              <a:buSzPts val="1400"/>
              <a:buFont typeface="Roboto"/>
              <a:buChar char="○"/>
              <a:defRPr>
                <a:latin typeface="Roboto"/>
                <a:ea typeface="Roboto"/>
                <a:cs typeface="Roboto"/>
                <a:sym typeface="Roboto"/>
              </a:defRPr>
            </a:lvl5pPr>
            <a:lvl6pPr indent="-317500" lvl="5" marL="2743200" algn="l">
              <a:lnSpc>
                <a:spcPct val="115000"/>
              </a:lnSpc>
              <a:spcBef>
                <a:spcPts val="0"/>
              </a:spcBef>
              <a:spcAft>
                <a:spcPts val="0"/>
              </a:spcAft>
              <a:buSzPts val="1400"/>
              <a:buFont typeface="Roboto"/>
              <a:buChar char="■"/>
              <a:defRPr>
                <a:latin typeface="Roboto"/>
                <a:ea typeface="Roboto"/>
                <a:cs typeface="Roboto"/>
                <a:sym typeface="Roboto"/>
              </a:defRPr>
            </a:lvl6pPr>
            <a:lvl7pPr indent="-317500" lvl="6" marL="3200400" algn="l">
              <a:lnSpc>
                <a:spcPct val="115000"/>
              </a:lnSpc>
              <a:spcBef>
                <a:spcPts val="0"/>
              </a:spcBef>
              <a:spcAft>
                <a:spcPts val="0"/>
              </a:spcAft>
              <a:buSzPts val="1400"/>
              <a:buFont typeface="Roboto"/>
              <a:buChar char="●"/>
              <a:defRPr>
                <a:latin typeface="Roboto"/>
                <a:ea typeface="Roboto"/>
                <a:cs typeface="Roboto"/>
                <a:sym typeface="Roboto"/>
              </a:defRPr>
            </a:lvl7pPr>
            <a:lvl8pPr indent="-317500" lvl="7" marL="3657600" algn="l">
              <a:lnSpc>
                <a:spcPct val="115000"/>
              </a:lnSpc>
              <a:spcBef>
                <a:spcPts val="0"/>
              </a:spcBef>
              <a:spcAft>
                <a:spcPts val="0"/>
              </a:spcAft>
              <a:buSzPts val="1400"/>
              <a:buFont typeface="Roboto"/>
              <a:buChar char="○"/>
              <a:defRPr>
                <a:latin typeface="Roboto"/>
                <a:ea typeface="Roboto"/>
                <a:cs typeface="Roboto"/>
                <a:sym typeface="Roboto"/>
              </a:defRPr>
            </a:lvl8pPr>
            <a:lvl9pPr indent="-317500" lvl="8" marL="4114800" algn="l">
              <a:lnSpc>
                <a:spcPct val="115000"/>
              </a:lnSpc>
              <a:spcBef>
                <a:spcPts val="0"/>
              </a:spcBef>
              <a:spcAft>
                <a:spcPts val="0"/>
              </a:spcAft>
              <a:buSzPts val="1400"/>
              <a:buFont typeface="Roboto"/>
              <a:buChar char="■"/>
              <a:defRPr>
                <a:latin typeface="Roboto"/>
                <a:ea typeface="Roboto"/>
                <a:cs typeface="Roboto"/>
                <a:sym typeface="Roboto"/>
              </a:defRPr>
            </a:lvl9pPr>
          </a:lstStyle>
          <a:p/>
        </p:txBody>
      </p:sp>
      <p:sp>
        <p:nvSpPr>
          <p:cNvPr id="19" name="Google Shape;19;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66"/>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22" name="Google Shape;22;p66"/>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23" name="Google Shape;23;p66"/>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Font typeface="Roboto"/>
              <a:buNone/>
              <a:defRPr>
                <a:latin typeface="Roboto"/>
                <a:ea typeface="Roboto"/>
                <a:cs typeface="Roboto"/>
                <a:sym typeface="Roboto"/>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6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67"/>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Roboto"/>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28" name="Google Shape;28;p67"/>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Roboto"/>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29" name="Google Shape;29;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69"/>
          <p:cNvSpPr txBox="1"/>
          <p:nvPr>
            <p:ph type="title"/>
          </p:nvPr>
        </p:nvSpPr>
        <p:spPr>
          <a:xfrm>
            <a:off x="311700" y="555600"/>
            <a:ext cx="45723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Font typeface="Roboto"/>
              <a:buNone/>
              <a:defRPr sz="3000">
                <a:latin typeface="Roboto"/>
                <a:ea typeface="Roboto"/>
                <a:cs typeface="Roboto"/>
                <a:sym typeface="Roboto"/>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69"/>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Font typeface="Roboto"/>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36" name="Google Shape;36;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70"/>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0"/>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Font typeface="Roboto"/>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71"/>
          <p:cNvSpPr/>
          <p:nvPr/>
        </p:nvSpPr>
        <p:spPr>
          <a:xfrm>
            <a:off x="4572000" y="-25"/>
            <a:ext cx="4572000" cy="51435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7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71"/>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743DFB"/>
              </a:buClr>
              <a:buSzPts val="4200"/>
              <a:buFont typeface="Roboto"/>
              <a:buNone/>
              <a:defRPr>
                <a:solidFill>
                  <a:srgbClr val="743DFB"/>
                </a:solidFill>
                <a:latin typeface="Roboto"/>
                <a:ea typeface="Roboto"/>
                <a:cs typeface="Roboto"/>
                <a:sym typeface="Roboto"/>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71"/>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Roboto"/>
              <a:buNone/>
              <a:defRPr sz="2400">
                <a:latin typeface="Roboto"/>
                <a:ea typeface="Roboto"/>
                <a:cs typeface="Roboto"/>
                <a:sym typeface="Roboto"/>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7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Font typeface="Roboto"/>
              <a:buChar char="●"/>
              <a:defRPr>
                <a:solidFill>
                  <a:schemeClr val="lt1"/>
                </a:solidFill>
                <a:latin typeface="Roboto"/>
                <a:ea typeface="Roboto"/>
                <a:cs typeface="Roboto"/>
                <a:sym typeface="Roboto"/>
              </a:defRPr>
            </a:lvl1pPr>
            <a:lvl2pPr indent="-317500" lvl="1" marL="9144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p:txBody>
      </p:sp>
      <p:sp>
        <p:nvSpPr>
          <p:cNvPr id="47" name="Google Shape;47;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72"/>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Roboto"/>
              <a:buNone/>
              <a:defRPr sz="2400">
                <a:latin typeface="Roboto"/>
                <a:ea typeface="Roboto"/>
                <a:cs typeface="Roboto"/>
                <a:sym typeface="Roboto"/>
              </a:defRPr>
            </a:lvl1pPr>
          </a:lstStyle>
          <a:p/>
        </p:txBody>
      </p:sp>
      <p:sp>
        <p:nvSpPr>
          <p:cNvPr id="50" name="Google Shape;50;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6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6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mailto:voornaam.achternaam@code-cafe.nl"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Poppins"/>
                <a:ea typeface="Poppins"/>
                <a:cs typeface="Poppins"/>
                <a:sym typeface="Poppins"/>
              </a:rPr>
              <a:t>Java traineeship</a:t>
            </a:r>
            <a:endParaRPr>
              <a:latin typeface="Poppins"/>
              <a:ea typeface="Poppins"/>
              <a:cs typeface="Poppins"/>
              <a:sym typeface="Poppins"/>
            </a:endParaRPr>
          </a:p>
        </p:txBody>
      </p:sp>
      <p:sp>
        <p:nvSpPr>
          <p:cNvPr id="63" name="Google Shape;63;p1"/>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2100"/>
              <a:buNone/>
            </a:pPr>
            <a:r>
              <a:rPr lang="en" sz="1800"/>
              <a:t>Methods en encapsulation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Klasse variabelen</a:t>
            </a:r>
            <a:endParaRPr sz="3480">
              <a:latin typeface="Poppins"/>
              <a:ea typeface="Poppins"/>
              <a:cs typeface="Poppins"/>
              <a:sym typeface="Poppins"/>
            </a:endParaRPr>
          </a:p>
        </p:txBody>
      </p:sp>
      <p:sp>
        <p:nvSpPr>
          <p:cNvPr id="123" name="Google Shape;123;p10"/>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Een </a:t>
            </a:r>
            <a:r>
              <a:rPr b="1" lang="en">
                <a:latin typeface="Poppins"/>
                <a:ea typeface="Poppins"/>
                <a:cs typeface="Poppins"/>
                <a:sym typeface="Poppins"/>
              </a:rPr>
              <a:t>klasse variabele</a:t>
            </a:r>
            <a:r>
              <a:rPr lang="en">
                <a:latin typeface="Poppins"/>
                <a:ea typeface="Poppins"/>
                <a:cs typeface="Poppins"/>
                <a:sym typeface="Poppins"/>
              </a:rPr>
              <a:t> wordt gedefinieerd door het sleutelwoord </a:t>
            </a:r>
            <a:r>
              <a:rPr b="1" lang="en">
                <a:latin typeface="Poppins"/>
                <a:ea typeface="Poppins"/>
                <a:cs typeface="Poppins"/>
                <a:sym typeface="Poppins"/>
              </a:rPr>
              <a:t>static </a:t>
            </a:r>
            <a:r>
              <a:rPr lang="en">
                <a:latin typeface="Poppins"/>
                <a:ea typeface="Poppins"/>
                <a:cs typeface="Poppins"/>
                <a:sym typeface="Poppins"/>
              </a:rPr>
              <a:t>te gebruiken. </a:t>
            </a: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Een klasse variabele </a:t>
            </a:r>
            <a:r>
              <a:rPr b="1" lang="en">
                <a:latin typeface="Poppins"/>
                <a:ea typeface="Poppins"/>
                <a:cs typeface="Poppins"/>
                <a:sym typeface="Poppins"/>
              </a:rPr>
              <a:t>behoort tot een klasse</a:t>
            </a:r>
            <a:r>
              <a:rPr lang="en">
                <a:latin typeface="Poppins"/>
                <a:ea typeface="Poppins"/>
                <a:cs typeface="Poppins"/>
                <a:sym typeface="Poppins"/>
              </a:rPr>
              <a:t>, niet tot individuele objecten van de klasse.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Een klasse variabele </a:t>
            </a:r>
            <a:r>
              <a:rPr b="1" lang="en">
                <a:latin typeface="Poppins"/>
                <a:ea typeface="Poppins"/>
                <a:cs typeface="Poppins"/>
                <a:sym typeface="Poppins"/>
              </a:rPr>
              <a:t>wordt gedeeld</a:t>
            </a:r>
            <a:r>
              <a:rPr lang="en">
                <a:latin typeface="Poppins"/>
                <a:ea typeface="Poppins"/>
                <a:cs typeface="Poppins"/>
                <a:sym typeface="Poppins"/>
              </a:rPr>
              <a:t> door alle objecten.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Objecten hebben </a:t>
            </a:r>
            <a:r>
              <a:rPr b="1" lang="en">
                <a:latin typeface="Poppins"/>
                <a:ea typeface="Poppins"/>
                <a:cs typeface="Poppins"/>
                <a:sym typeface="Poppins"/>
              </a:rPr>
              <a:t>geen afzonderlijke kopie</a:t>
            </a:r>
            <a:r>
              <a:rPr lang="en">
                <a:latin typeface="Poppins"/>
                <a:ea typeface="Poppins"/>
                <a:cs typeface="Poppins"/>
                <a:sym typeface="Poppins"/>
              </a:rPr>
              <a:t> van de klasse variabelen.</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10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10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1000"/>
                                        <p:tgtEl>
                                          <p:spTgt spid="12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Klasse variabelen</a:t>
            </a:r>
            <a:endParaRPr sz="3480">
              <a:latin typeface="Poppins"/>
              <a:ea typeface="Poppins"/>
              <a:cs typeface="Poppins"/>
              <a:sym typeface="Poppins"/>
            </a:endParaRPr>
          </a:p>
        </p:txBody>
      </p:sp>
      <p:sp>
        <p:nvSpPr>
          <p:cNvPr id="129" name="Google Shape;129;p11"/>
          <p:cNvSpPr txBox="1"/>
          <p:nvPr/>
        </p:nvSpPr>
        <p:spPr>
          <a:xfrm>
            <a:off x="190150" y="463150"/>
            <a:ext cx="6776700" cy="45138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package</a:t>
            </a:r>
            <a:r>
              <a:rPr b="0" i="0" lang="en" sz="1050" u="none" cap="none" strike="noStrike">
                <a:solidFill>
                  <a:srgbClr val="D4D4D4"/>
                </a:solidFill>
                <a:highlight>
                  <a:srgbClr val="1E1E1E"/>
                </a:highlight>
                <a:latin typeface="Consolas"/>
                <a:ea typeface="Consolas"/>
                <a:cs typeface="Consolas"/>
                <a:sym typeface="Consolas"/>
              </a:rPr>
              <a:t> com.mobiel;</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TestTelefoon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Geeft toegang tot de klassevariabele door de naam van de klasse te gebruiken.</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Het is toegankelijk zelfs voordat een van de objecten van de klasse bestaat.</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Telefoon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isActief</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569CD6"/>
                </a:solidFill>
                <a:highlight>
                  <a:srgbClr val="1E1E1E"/>
                </a:highlight>
                <a:latin typeface="Consolas"/>
                <a:ea typeface="Consolas"/>
                <a:cs typeface="Consolas"/>
                <a:sym typeface="Consolas"/>
              </a:rPr>
              <a:t>false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Telefoon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t1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Telefoon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Telefoon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t2</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Telefoon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t1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isActief</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print false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t2</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isActief</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print false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Een verandering in de waarde van deze variabele wordt weergegeven</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wanneer de variabele wordt benaderd via objecten of klassenaam.</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t1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isActief</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569CD6"/>
                </a:solidFill>
                <a:highlight>
                  <a:srgbClr val="1E1E1E"/>
                </a:highlight>
                <a:latin typeface="Consolas"/>
                <a:ea typeface="Consolas"/>
                <a:cs typeface="Consolas"/>
                <a:sym typeface="Consolas"/>
              </a:rPr>
              <a:t>true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t1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isActief</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print true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t2</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isActief</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print true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Telefoon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isActief</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print true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130" name="Google Shape;130;p11"/>
          <p:cNvSpPr txBox="1"/>
          <p:nvPr/>
        </p:nvSpPr>
        <p:spPr>
          <a:xfrm>
            <a:off x="5128900" y="315925"/>
            <a:ext cx="3000000" cy="1004400"/>
          </a:xfrm>
          <a:prstGeom prst="rect">
            <a:avLst/>
          </a:prstGeom>
          <a:solidFill>
            <a:srgbClr val="1E1E1E"/>
          </a:solidFill>
          <a:ln cap="flat" cmpd="sng" w="9525">
            <a:solidFill>
              <a:srgbClr val="743DFB"/>
            </a:solidFill>
            <a:prstDash val="solid"/>
            <a:round/>
            <a:headEnd len="sm" w="sm" type="none"/>
            <a:tailEnd len="sm" w="sm" type="none"/>
          </a:ln>
          <a:effectLst>
            <a:outerShdw blurRad="57150" rotWithShape="0" algn="bl" dir="3000000" dist="95250">
              <a:srgbClr val="000000">
                <a:alpha val="82745"/>
              </a:srgbClr>
            </a:outerShdw>
          </a:effectLst>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package</a:t>
            </a:r>
            <a:r>
              <a:rPr b="0" i="0" lang="en" sz="1050" u="none" cap="none" strike="noStrike">
                <a:solidFill>
                  <a:srgbClr val="D4D4D4"/>
                </a:solidFill>
                <a:highlight>
                  <a:srgbClr val="1E1E1E"/>
                </a:highlight>
                <a:latin typeface="Consolas"/>
                <a:ea typeface="Consolas"/>
                <a:cs typeface="Consolas"/>
                <a:sym typeface="Consolas"/>
              </a:rPr>
              <a:t> com.mobiel;</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Telefoon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isActief</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569CD6"/>
                </a:solidFill>
                <a:highlight>
                  <a:srgbClr val="1E1E1E"/>
                </a:highlight>
                <a:latin typeface="Consolas"/>
                <a:ea typeface="Consolas"/>
                <a:cs typeface="Consolas"/>
                <a:sym typeface="Consolas"/>
              </a:rPr>
              <a:t>true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280">
                <a:latin typeface="Poppins"/>
                <a:ea typeface="Poppins"/>
                <a:cs typeface="Poppins"/>
                <a:sym typeface="Poppins"/>
              </a:rPr>
              <a:t>De reikwijdte van variabelen vergeleken</a:t>
            </a:r>
            <a:endParaRPr sz="3280">
              <a:latin typeface="Poppins"/>
              <a:ea typeface="Poppins"/>
              <a:cs typeface="Poppins"/>
              <a:sym typeface="Poppins"/>
            </a:endParaRPr>
          </a:p>
        </p:txBody>
      </p:sp>
      <p:grpSp>
        <p:nvGrpSpPr>
          <p:cNvPr id="136" name="Google Shape;136;p12"/>
          <p:cNvGrpSpPr/>
          <p:nvPr/>
        </p:nvGrpSpPr>
        <p:grpSpPr>
          <a:xfrm flipH="1" rot="10800000">
            <a:off x="2311272" y="4006544"/>
            <a:ext cx="5177415" cy="551629"/>
            <a:chOff x="2789785" y="438789"/>
            <a:chExt cx="5221800" cy="731700"/>
          </a:xfrm>
        </p:grpSpPr>
        <p:sp>
          <p:nvSpPr>
            <p:cNvPr id="137" name="Google Shape;137;p12"/>
            <p:cNvSpPr/>
            <p:nvPr/>
          </p:nvSpPr>
          <p:spPr>
            <a:xfrm>
              <a:off x="2789785" y="438789"/>
              <a:ext cx="5221800" cy="731700"/>
            </a:xfrm>
            <a:prstGeom prst="rect">
              <a:avLst/>
            </a:prstGeom>
            <a:solidFill>
              <a:srgbClr val="08563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2"/>
            <p:cNvSpPr txBox="1"/>
            <p:nvPr/>
          </p:nvSpPr>
          <p:spPr>
            <a:xfrm rot="10800000">
              <a:off x="2914389" y="523065"/>
              <a:ext cx="4765800" cy="5754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FFFFFF"/>
                  </a:solidFill>
                  <a:latin typeface="Roboto"/>
                  <a:ea typeface="Roboto"/>
                  <a:cs typeface="Roboto"/>
                  <a:sym typeface="Roboto"/>
                </a:rPr>
                <a:t>Klasse variabelen</a:t>
              </a:r>
              <a:endParaRPr b="0" i="0" sz="1200" u="none" cap="none" strike="noStrike">
                <a:solidFill>
                  <a:srgbClr val="FFFFFF"/>
                </a:solidFill>
                <a:latin typeface="Roboto"/>
                <a:ea typeface="Roboto"/>
                <a:cs typeface="Roboto"/>
                <a:sym typeface="Roboto"/>
              </a:endParaRPr>
            </a:p>
          </p:txBody>
        </p:sp>
      </p:grpSp>
      <p:grpSp>
        <p:nvGrpSpPr>
          <p:cNvPr id="139" name="Google Shape;139;p12"/>
          <p:cNvGrpSpPr/>
          <p:nvPr/>
        </p:nvGrpSpPr>
        <p:grpSpPr>
          <a:xfrm flipH="1">
            <a:off x="2311230" y="3335290"/>
            <a:ext cx="4208534" cy="551629"/>
            <a:chOff x="1616990" y="1329169"/>
            <a:chExt cx="4860300" cy="731700"/>
          </a:xfrm>
        </p:grpSpPr>
        <p:sp>
          <p:nvSpPr>
            <p:cNvPr id="140" name="Google Shape;140;p12"/>
            <p:cNvSpPr/>
            <p:nvPr/>
          </p:nvSpPr>
          <p:spPr>
            <a:xfrm>
              <a:off x="1616990" y="1329169"/>
              <a:ext cx="4860300" cy="731700"/>
            </a:xfrm>
            <a:prstGeom prst="rect">
              <a:avLst/>
            </a:prstGeom>
            <a:solidFill>
              <a:srgbClr val="0B71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2"/>
            <p:cNvSpPr txBox="1"/>
            <p:nvPr/>
          </p:nvSpPr>
          <p:spPr>
            <a:xfrm>
              <a:off x="1929025" y="1529721"/>
              <a:ext cx="4373100" cy="3306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FFFFFF"/>
                  </a:solidFill>
                  <a:latin typeface="Roboto"/>
                  <a:ea typeface="Roboto"/>
                  <a:cs typeface="Roboto"/>
                  <a:sym typeface="Roboto"/>
                </a:rPr>
                <a:t>Instantie variabelen</a:t>
              </a:r>
              <a:endParaRPr b="0" i="0" sz="1200" u="none" cap="none" strike="noStrike">
                <a:solidFill>
                  <a:srgbClr val="FFFFFF"/>
                </a:solidFill>
                <a:latin typeface="Roboto"/>
                <a:ea typeface="Roboto"/>
                <a:cs typeface="Roboto"/>
                <a:sym typeface="Roboto"/>
              </a:endParaRPr>
            </a:p>
          </p:txBody>
        </p:sp>
      </p:grpSp>
      <p:grpSp>
        <p:nvGrpSpPr>
          <p:cNvPr id="142" name="Google Shape;142;p12"/>
          <p:cNvGrpSpPr/>
          <p:nvPr/>
        </p:nvGrpSpPr>
        <p:grpSpPr>
          <a:xfrm flipH="1">
            <a:off x="2311125" y="2675511"/>
            <a:ext cx="2934684" cy="551629"/>
            <a:chOff x="2789787" y="2204250"/>
            <a:chExt cx="4497600" cy="731700"/>
          </a:xfrm>
        </p:grpSpPr>
        <p:sp>
          <p:nvSpPr>
            <p:cNvPr id="143" name="Google Shape;143;p12"/>
            <p:cNvSpPr/>
            <p:nvPr/>
          </p:nvSpPr>
          <p:spPr>
            <a:xfrm>
              <a:off x="2789787" y="2204250"/>
              <a:ext cx="4497600" cy="731700"/>
            </a:xfrm>
            <a:prstGeom prst="rect">
              <a:avLst/>
            </a:prstGeom>
            <a:solidFill>
              <a:srgbClr val="0B774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2"/>
            <p:cNvSpPr txBox="1"/>
            <p:nvPr/>
          </p:nvSpPr>
          <p:spPr>
            <a:xfrm>
              <a:off x="3254973" y="2410805"/>
              <a:ext cx="3849900" cy="3306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FFFFFF"/>
                  </a:solidFill>
                  <a:latin typeface="Roboto"/>
                  <a:ea typeface="Roboto"/>
                  <a:cs typeface="Roboto"/>
                  <a:sym typeface="Roboto"/>
                </a:rPr>
                <a:t>Methode parameters</a:t>
              </a:r>
              <a:endParaRPr b="0" i="0" sz="1200" u="none" cap="none" strike="noStrike">
                <a:solidFill>
                  <a:srgbClr val="FFFFFF"/>
                </a:solidFill>
                <a:latin typeface="Roboto"/>
                <a:ea typeface="Roboto"/>
                <a:cs typeface="Roboto"/>
                <a:sym typeface="Roboto"/>
              </a:endParaRPr>
            </a:p>
          </p:txBody>
        </p:sp>
      </p:grpSp>
      <p:grpSp>
        <p:nvGrpSpPr>
          <p:cNvPr id="145" name="Google Shape;145;p12"/>
          <p:cNvGrpSpPr/>
          <p:nvPr/>
        </p:nvGrpSpPr>
        <p:grpSpPr>
          <a:xfrm flipH="1">
            <a:off x="2311254" y="2008825"/>
            <a:ext cx="3473534" cy="551629"/>
            <a:chOff x="2914388" y="3088611"/>
            <a:chExt cx="4011472" cy="731700"/>
          </a:xfrm>
        </p:grpSpPr>
        <p:sp>
          <p:nvSpPr>
            <p:cNvPr id="146" name="Google Shape;146;p12"/>
            <p:cNvSpPr/>
            <p:nvPr/>
          </p:nvSpPr>
          <p:spPr>
            <a:xfrm>
              <a:off x="3536760" y="3088611"/>
              <a:ext cx="3389100" cy="731700"/>
            </a:xfrm>
            <a:prstGeom prst="rect">
              <a:avLst/>
            </a:prstGeom>
            <a:solidFill>
              <a:srgbClr val="0C81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2"/>
            <p:cNvSpPr txBox="1"/>
            <p:nvPr/>
          </p:nvSpPr>
          <p:spPr>
            <a:xfrm>
              <a:off x="2914388" y="3295179"/>
              <a:ext cx="3849900" cy="3306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FFFFFF"/>
                  </a:solidFill>
                  <a:latin typeface="Roboto"/>
                  <a:ea typeface="Roboto"/>
                  <a:cs typeface="Roboto"/>
                  <a:sym typeface="Roboto"/>
                </a:rPr>
                <a:t>Lokale variabelen</a:t>
              </a:r>
              <a:endParaRPr b="0" i="0" sz="1200" u="none" cap="none" strike="noStrike">
                <a:solidFill>
                  <a:srgbClr val="FFFFFF"/>
                </a:solidFill>
                <a:latin typeface="Roboto"/>
                <a:ea typeface="Roboto"/>
                <a:cs typeface="Roboto"/>
                <a:sym typeface="Roboto"/>
              </a:endParaRPr>
            </a:p>
          </p:txBody>
        </p:sp>
      </p:grpSp>
      <p:grpSp>
        <p:nvGrpSpPr>
          <p:cNvPr id="148" name="Google Shape;148;p12"/>
          <p:cNvGrpSpPr/>
          <p:nvPr/>
        </p:nvGrpSpPr>
        <p:grpSpPr>
          <a:xfrm flipH="1">
            <a:off x="2311411" y="1342120"/>
            <a:ext cx="2295869" cy="551629"/>
            <a:chOff x="2789787" y="3973000"/>
            <a:chExt cx="3776100" cy="731700"/>
          </a:xfrm>
        </p:grpSpPr>
        <p:sp>
          <p:nvSpPr>
            <p:cNvPr id="149" name="Google Shape;149;p12"/>
            <p:cNvSpPr/>
            <p:nvPr/>
          </p:nvSpPr>
          <p:spPr>
            <a:xfrm>
              <a:off x="2789787" y="3973000"/>
              <a:ext cx="3776100" cy="731700"/>
            </a:xfrm>
            <a:prstGeom prst="rect">
              <a:avLst/>
            </a:prstGeom>
            <a:solidFill>
              <a:srgbClr val="0E945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2"/>
            <p:cNvSpPr txBox="1"/>
            <p:nvPr/>
          </p:nvSpPr>
          <p:spPr>
            <a:xfrm>
              <a:off x="2902988" y="4179560"/>
              <a:ext cx="3497700" cy="3306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FFFFFF"/>
                  </a:solidFill>
                  <a:latin typeface="Roboto"/>
                  <a:ea typeface="Roboto"/>
                  <a:cs typeface="Roboto"/>
                  <a:sym typeface="Roboto"/>
                </a:rPr>
                <a:t>Lokale variabelen</a:t>
              </a:r>
              <a:endParaRPr b="0" i="0" sz="1200" u="none" cap="none" strike="noStrike">
                <a:solidFill>
                  <a:srgbClr val="FFFFFF"/>
                </a:solidFill>
                <a:latin typeface="Roboto"/>
                <a:ea typeface="Roboto"/>
                <a:cs typeface="Roboto"/>
                <a:sym typeface="Roboto"/>
              </a:endParaRPr>
            </a:p>
          </p:txBody>
        </p:sp>
      </p:grpSp>
      <p:sp>
        <p:nvSpPr>
          <p:cNvPr id="151" name="Google Shape;151;p12"/>
          <p:cNvSpPr txBox="1"/>
          <p:nvPr/>
        </p:nvSpPr>
        <p:spPr>
          <a:xfrm>
            <a:off x="3953725" y="4631600"/>
            <a:ext cx="13362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oppins"/>
                <a:ea typeface="Poppins"/>
                <a:cs typeface="Poppins"/>
                <a:sym typeface="Poppins"/>
              </a:rPr>
              <a:t>block</a:t>
            </a:r>
            <a:endParaRPr b="0" i="0" sz="1000" u="none" cap="none" strike="noStrike">
              <a:solidFill>
                <a:srgbClr val="000000"/>
              </a:solidFill>
              <a:latin typeface="Poppins"/>
              <a:ea typeface="Poppins"/>
              <a:cs typeface="Poppins"/>
              <a:sym typeface="Poppins"/>
            </a:endParaRPr>
          </a:p>
        </p:txBody>
      </p:sp>
      <p:sp>
        <p:nvSpPr>
          <p:cNvPr id="152" name="Google Shape;152;p12"/>
          <p:cNvSpPr txBox="1"/>
          <p:nvPr/>
        </p:nvSpPr>
        <p:spPr>
          <a:xfrm>
            <a:off x="4607275" y="4631600"/>
            <a:ext cx="13362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oppins"/>
                <a:ea typeface="Poppins"/>
                <a:cs typeface="Poppins"/>
                <a:sym typeface="Poppins"/>
              </a:rPr>
              <a:t>Methode</a:t>
            </a:r>
            <a:endParaRPr b="0" i="0" sz="1000" u="none" cap="none" strike="noStrike">
              <a:solidFill>
                <a:srgbClr val="000000"/>
              </a:solidFill>
              <a:latin typeface="Poppins"/>
              <a:ea typeface="Poppins"/>
              <a:cs typeface="Poppins"/>
              <a:sym typeface="Poppins"/>
            </a:endParaRPr>
          </a:p>
        </p:txBody>
      </p:sp>
      <p:sp>
        <p:nvSpPr>
          <p:cNvPr id="153" name="Google Shape;153;p12"/>
          <p:cNvSpPr txBox="1"/>
          <p:nvPr/>
        </p:nvSpPr>
        <p:spPr>
          <a:xfrm>
            <a:off x="5826475" y="4554650"/>
            <a:ext cx="1336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oppins"/>
                <a:ea typeface="Poppins"/>
                <a:cs typeface="Poppins"/>
                <a:sym typeface="Poppins"/>
              </a:rPr>
              <a:t>Object </a:t>
            </a:r>
            <a:br>
              <a:rPr b="0" i="0" lang="en" sz="1000" u="none" cap="none" strike="noStrike">
                <a:solidFill>
                  <a:srgbClr val="000000"/>
                </a:solidFill>
                <a:latin typeface="Poppins"/>
                <a:ea typeface="Poppins"/>
                <a:cs typeface="Poppins"/>
                <a:sym typeface="Poppins"/>
              </a:rPr>
            </a:br>
            <a:r>
              <a:rPr b="0" i="0" lang="en" sz="1000" u="none" cap="none" strike="noStrike">
                <a:solidFill>
                  <a:srgbClr val="000000"/>
                </a:solidFill>
                <a:latin typeface="Poppins"/>
                <a:ea typeface="Poppins"/>
                <a:cs typeface="Poppins"/>
                <a:sym typeface="Poppins"/>
              </a:rPr>
              <a:t>leven</a:t>
            </a:r>
            <a:endParaRPr b="0" i="0" sz="1000" u="none" cap="none" strike="noStrike">
              <a:solidFill>
                <a:srgbClr val="000000"/>
              </a:solidFill>
              <a:latin typeface="Poppins"/>
              <a:ea typeface="Poppins"/>
              <a:cs typeface="Poppins"/>
              <a:sym typeface="Poppins"/>
            </a:endParaRPr>
          </a:p>
        </p:txBody>
      </p:sp>
      <p:sp>
        <p:nvSpPr>
          <p:cNvPr id="154" name="Google Shape;154;p12"/>
          <p:cNvSpPr txBox="1"/>
          <p:nvPr/>
        </p:nvSpPr>
        <p:spPr>
          <a:xfrm>
            <a:off x="6852050" y="4523900"/>
            <a:ext cx="1336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oppins"/>
                <a:ea typeface="Poppins"/>
                <a:cs typeface="Poppins"/>
                <a:sym typeface="Poppins"/>
              </a:rPr>
              <a:t>Applicatie/</a:t>
            </a:r>
            <a:br>
              <a:rPr b="0" i="0" lang="en" sz="1000" u="none" cap="none" strike="noStrike">
                <a:solidFill>
                  <a:srgbClr val="000000"/>
                </a:solidFill>
                <a:latin typeface="Poppins"/>
                <a:ea typeface="Poppins"/>
                <a:cs typeface="Poppins"/>
                <a:sym typeface="Poppins"/>
              </a:rPr>
            </a:br>
            <a:r>
              <a:rPr b="0" i="0" lang="en" sz="1000" u="none" cap="none" strike="noStrike">
                <a:solidFill>
                  <a:srgbClr val="000000"/>
                </a:solidFill>
                <a:latin typeface="Poppins"/>
                <a:ea typeface="Poppins"/>
                <a:cs typeface="Poppins"/>
                <a:sym typeface="Poppins"/>
              </a:rPr>
              <a:t>klasse leven</a:t>
            </a:r>
            <a:endParaRPr b="0" i="0" sz="1000" u="none" cap="none" strike="noStrike">
              <a:solidFill>
                <a:srgbClr val="000000"/>
              </a:solidFill>
              <a:latin typeface="Poppins"/>
              <a:ea typeface="Poppins"/>
              <a:cs typeface="Poppins"/>
              <a:sym typeface="Poppins"/>
            </a:endParaRPr>
          </a:p>
        </p:txBody>
      </p:sp>
      <p:cxnSp>
        <p:nvCxnSpPr>
          <p:cNvPr id="155" name="Google Shape;155;p12"/>
          <p:cNvCxnSpPr/>
          <p:nvPr/>
        </p:nvCxnSpPr>
        <p:spPr>
          <a:xfrm>
            <a:off x="4621825" y="1745375"/>
            <a:ext cx="0" cy="2930100"/>
          </a:xfrm>
          <a:prstGeom prst="straightConnector1">
            <a:avLst/>
          </a:prstGeom>
          <a:noFill/>
          <a:ln cap="flat" cmpd="sng" w="19050">
            <a:solidFill>
              <a:schemeClr val="dk2"/>
            </a:solidFill>
            <a:prstDash val="dot"/>
            <a:round/>
            <a:headEnd len="sm" w="sm" type="none"/>
            <a:tailEnd len="sm" w="sm" type="none"/>
          </a:ln>
        </p:spPr>
      </p:cxnSp>
      <p:cxnSp>
        <p:nvCxnSpPr>
          <p:cNvPr id="156" name="Google Shape;156;p12"/>
          <p:cNvCxnSpPr/>
          <p:nvPr/>
        </p:nvCxnSpPr>
        <p:spPr>
          <a:xfrm>
            <a:off x="5216625" y="2008825"/>
            <a:ext cx="5100" cy="2739600"/>
          </a:xfrm>
          <a:prstGeom prst="straightConnector1">
            <a:avLst/>
          </a:prstGeom>
          <a:noFill/>
          <a:ln cap="flat" cmpd="sng" w="19050">
            <a:solidFill>
              <a:schemeClr val="dk2"/>
            </a:solidFill>
            <a:prstDash val="dot"/>
            <a:round/>
            <a:headEnd len="sm" w="sm" type="none"/>
            <a:tailEnd len="sm" w="sm" type="none"/>
          </a:ln>
        </p:spPr>
      </p:cxnSp>
      <p:cxnSp>
        <p:nvCxnSpPr>
          <p:cNvPr id="157" name="Google Shape;157;p12"/>
          <p:cNvCxnSpPr/>
          <p:nvPr/>
        </p:nvCxnSpPr>
        <p:spPr>
          <a:xfrm>
            <a:off x="6497125" y="3325000"/>
            <a:ext cx="0" cy="1350600"/>
          </a:xfrm>
          <a:prstGeom prst="straightConnector1">
            <a:avLst/>
          </a:prstGeom>
          <a:noFill/>
          <a:ln cap="flat" cmpd="sng" w="19050">
            <a:solidFill>
              <a:schemeClr val="dk2"/>
            </a:solidFill>
            <a:prstDash val="dot"/>
            <a:round/>
            <a:headEnd len="sm" w="sm" type="none"/>
            <a:tailEnd len="sm" w="sm" type="none"/>
          </a:ln>
        </p:spPr>
      </p:cxnSp>
      <p:cxnSp>
        <p:nvCxnSpPr>
          <p:cNvPr id="158" name="Google Shape;158;p12"/>
          <p:cNvCxnSpPr/>
          <p:nvPr/>
        </p:nvCxnSpPr>
        <p:spPr>
          <a:xfrm>
            <a:off x="7487725" y="4046550"/>
            <a:ext cx="0" cy="572400"/>
          </a:xfrm>
          <a:prstGeom prst="straightConnector1">
            <a:avLst/>
          </a:prstGeom>
          <a:noFill/>
          <a:ln cap="flat" cmpd="sng" w="19050">
            <a:solidFill>
              <a:schemeClr val="dk2"/>
            </a:solidFill>
            <a:prstDash val="dot"/>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De levensloop van een object</a:t>
            </a:r>
            <a:endParaRPr sz="3480">
              <a:latin typeface="Poppins"/>
              <a:ea typeface="Poppins"/>
              <a:cs typeface="Poppins"/>
              <a:sym typeface="Poppins"/>
            </a:endParaRPr>
          </a:p>
        </p:txBody>
      </p:sp>
      <p:sp>
        <p:nvSpPr>
          <p:cNvPr id="164" name="Google Shape;164;p13"/>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In tegenstelling tot sommige andere programmeertalen, zoals C, staat Java niet toe om zelf geheugen toe te wijzen of ongedaan te maken wanneer je objecten maakt of vernietigt.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Java beheert het geheugen voor het toewijzen van objecten en het terugwinnen van het geheugen dat wordt ingenomen door ongebruikte objecten.</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De taak van het terugwinnen van ongebruikt geheugen wordt verzorgd door </a:t>
            </a:r>
            <a:r>
              <a:rPr b="1" lang="en">
                <a:latin typeface="Poppins"/>
                <a:ea typeface="Poppins"/>
                <a:cs typeface="Poppins"/>
                <a:sym typeface="Poppins"/>
              </a:rPr>
              <a:t>Java's garbage collector</a:t>
            </a:r>
            <a:r>
              <a:rPr lang="en">
                <a:latin typeface="Poppins"/>
                <a:ea typeface="Poppins"/>
                <a:cs typeface="Poppins"/>
                <a:sym typeface="Poppins"/>
              </a:rPr>
              <a:t>, een </a:t>
            </a:r>
            <a:r>
              <a:rPr i="1" lang="en">
                <a:latin typeface="Poppins"/>
                <a:ea typeface="Poppins"/>
                <a:cs typeface="Poppins"/>
                <a:sym typeface="Poppins"/>
              </a:rPr>
              <a:t>thread </a:t>
            </a:r>
            <a:r>
              <a:rPr lang="en">
                <a:latin typeface="Poppins"/>
                <a:ea typeface="Poppins"/>
                <a:cs typeface="Poppins"/>
                <a:sym typeface="Poppins"/>
              </a:rPr>
              <a:t>met lage prioriteit. Het wordt periodiek uitgevoerd en maakt ruimte vrij die wordt ingenomen door ongebruikte objecten.</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10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10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1000"/>
                                        <p:tgtEl>
                                          <p:spTgt spid="16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De levensloop van een object</a:t>
            </a:r>
            <a:endParaRPr sz="3480">
              <a:latin typeface="Poppins"/>
              <a:ea typeface="Poppins"/>
              <a:cs typeface="Poppins"/>
              <a:sym typeface="Poppins"/>
            </a:endParaRPr>
          </a:p>
        </p:txBody>
      </p:sp>
      <p:sp>
        <p:nvSpPr>
          <p:cNvPr id="170" name="Google Shape;170;p14"/>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De levensloop van een object begint wanneer het is gemaakt en duurt totdat het buiten het bereik valt of niet langer wordt verwezen door een variabele.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Wanneer een object toegankelijk is, kan er door een variabele naar worden verwezen en andere klassen kunnen het gebruiken door zijn methoden aan te roepen en zijn variabelen te benaderen.</a:t>
            </a:r>
            <a:endParaRPr>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Een object is aangemaakt</a:t>
            </a:r>
            <a:endParaRPr sz="3480">
              <a:latin typeface="Poppins"/>
              <a:ea typeface="Poppins"/>
              <a:cs typeface="Poppins"/>
              <a:sym typeface="Poppins"/>
            </a:endParaRPr>
          </a:p>
        </p:txBody>
      </p:sp>
      <p:sp>
        <p:nvSpPr>
          <p:cNvPr id="176" name="Google Shape;176;p15"/>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Een object is aangemaakt wanneer je de trefwoordoperator </a:t>
            </a:r>
            <a:r>
              <a:rPr b="1" lang="en">
                <a:latin typeface="Poppins"/>
                <a:ea typeface="Poppins"/>
                <a:cs typeface="Poppins"/>
                <a:sym typeface="Poppins"/>
              </a:rPr>
              <a:t>new </a:t>
            </a:r>
            <a:r>
              <a:rPr lang="en">
                <a:latin typeface="Poppins"/>
                <a:ea typeface="Poppins"/>
                <a:cs typeface="Poppins"/>
                <a:sym typeface="Poppins"/>
              </a:rPr>
              <a:t>gebruikt. Je kan een referentievariabele initialiseren met dit object.</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b="1" lang="en">
                <a:latin typeface="Poppins"/>
                <a:ea typeface="Poppins"/>
                <a:cs typeface="Poppins"/>
                <a:sym typeface="Poppins"/>
              </a:rPr>
              <a:t>Let op:</a:t>
            </a:r>
            <a:br>
              <a:rPr lang="en">
                <a:latin typeface="Poppins"/>
                <a:ea typeface="Poppins"/>
                <a:cs typeface="Poppins"/>
                <a:sym typeface="Poppins"/>
              </a:rPr>
            </a:br>
            <a:r>
              <a:rPr lang="en">
                <a:latin typeface="Poppins"/>
                <a:ea typeface="Poppins"/>
                <a:cs typeface="Poppins"/>
                <a:sym typeface="Poppins"/>
              </a:rPr>
              <a:t>In de code hierboven zijn er geen objecten van de klasse Persoon gemaakt in de klasse ObjectLevensloop.</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We declareren alleen een variabele van het type Persoon. Een object wordt gemaakt wanneer een referentievariabele wordt geïnitialiseerd.</a:t>
            </a:r>
            <a:endParaRPr>
              <a:latin typeface="Poppins"/>
              <a:ea typeface="Poppins"/>
              <a:cs typeface="Poppins"/>
              <a:sym typeface="Poppins"/>
            </a:endParaRPr>
          </a:p>
        </p:txBody>
      </p:sp>
      <p:sp>
        <p:nvSpPr>
          <p:cNvPr id="177" name="Google Shape;177;p15"/>
          <p:cNvSpPr txBox="1"/>
          <p:nvPr/>
        </p:nvSpPr>
        <p:spPr>
          <a:xfrm>
            <a:off x="419275" y="2013525"/>
            <a:ext cx="30000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ObjectLevensloop</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Een object is aangemaakt</a:t>
            </a:r>
            <a:endParaRPr sz="3480">
              <a:latin typeface="Poppins"/>
              <a:ea typeface="Poppins"/>
              <a:cs typeface="Poppins"/>
              <a:sym typeface="Poppins"/>
            </a:endParaRPr>
          </a:p>
        </p:txBody>
      </p:sp>
      <p:sp>
        <p:nvSpPr>
          <p:cNvPr id="183" name="Google Shape;183;p16"/>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latin typeface="Poppins"/>
                <a:ea typeface="Poppins"/>
                <a:cs typeface="Poppins"/>
                <a:sym typeface="Poppins"/>
              </a:rPr>
              <a:t>Dus…</a:t>
            </a:r>
            <a:r>
              <a:rPr lang="en">
                <a:latin typeface="Poppins"/>
                <a:ea typeface="Poppins"/>
                <a:cs typeface="Poppins"/>
                <a:sym typeface="Poppins"/>
              </a:rPr>
              <a:t> Een object wordt gemaakt wanneer een referentievariabele wordt geïnitialiseerd:</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b="1" lang="en">
                <a:latin typeface="Poppins"/>
                <a:ea typeface="Poppins"/>
                <a:cs typeface="Poppins"/>
                <a:sym typeface="Poppins"/>
              </a:rPr>
              <a:t>Let op:</a:t>
            </a:r>
            <a:br>
              <a:rPr lang="en">
                <a:latin typeface="Poppins"/>
                <a:ea typeface="Poppins"/>
                <a:cs typeface="Poppins"/>
                <a:sym typeface="Poppins"/>
              </a:rPr>
            </a:br>
            <a:r>
              <a:rPr lang="en">
                <a:latin typeface="Poppins"/>
                <a:ea typeface="Poppins"/>
                <a:cs typeface="Poppins"/>
                <a:sym typeface="Poppins"/>
              </a:rPr>
              <a:t>De String klasse in Java wijkt af van deze manier van aanmaken van objecten. String reference variables kunnen ook worden geïnitialiseerd door string literal values te gebruiken.</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
        <p:nvSpPr>
          <p:cNvPr id="184" name="Google Shape;184;p16"/>
          <p:cNvSpPr txBox="1"/>
          <p:nvPr/>
        </p:nvSpPr>
        <p:spPr>
          <a:xfrm>
            <a:off x="419275" y="2023175"/>
            <a:ext cx="3000000" cy="785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ObjectLevensloop2</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569CD6"/>
              </a:solidFill>
              <a:highlight>
                <a:srgbClr val="1E1E1E"/>
              </a:highlight>
              <a:latin typeface="Consolas"/>
              <a:ea typeface="Consolas"/>
              <a:cs typeface="Consolas"/>
              <a:sym typeface="Consolas"/>
            </a:endParaRPr>
          </a:p>
        </p:txBody>
      </p:sp>
      <p:sp>
        <p:nvSpPr>
          <p:cNvPr id="185" name="Google Shape;185;p16"/>
          <p:cNvSpPr txBox="1"/>
          <p:nvPr/>
        </p:nvSpPr>
        <p:spPr>
          <a:xfrm>
            <a:off x="5421400" y="3968350"/>
            <a:ext cx="30000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ObjectLevensloop3</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obj1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"obj1"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obj2</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"obj2"</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Een object is toegankelijk</a:t>
            </a:r>
            <a:endParaRPr sz="3480">
              <a:latin typeface="Poppins"/>
              <a:ea typeface="Poppins"/>
              <a:cs typeface="Poppins"/>
              <a:sym typeface="Poppins"/>
            </a:endParaRPr>
          </a:p>
        </p:txBody>
      </p:sp>
      <p:sp>
        <p:nvSpPr>
          <p:cNvPr id="191" name="Google Shape;191;p17"/>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Nadat een object is gemaakt, kan het worden geopend met behulp van de referentievariabele. Het blijft toegankelijk totdat het buiten het bereik valt of de referentievariabele expliciet op </a:t>
            </a:r>
            <a:r>
              <a:rPr b="1" lang="en">
                <a:latin typeface="Poppins"/>
                <a:ea typeface="Poppins"/>
                <a:cs typeface="Poppins"/>
                <a:sym typeface="Poppins"/>
              </a:rPr>
              <a:t>null </a:t>
            </a:r>
            <a:r>
              <a:rPr lang="en">
                <a:latin typeface="Poppins"/>
                <a:ea typeface="Poppins"/>
                <a:cs typeface="Poppins"/>
                <a:sym typeface="Poppins"/>
              </a:rPr>
              <a:t>wordt gezet.</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Als je een ander object opnieuw toewijst aan een geïnitialiseerde referentievariabele, wordt het vorige object ook ontoegankelijk vanuit die variabele.</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txBox="1"/>
          <p:nvPr/>
        </p:nvSpPr>
        <p:spPr>
          <a:xfrm>
            <a:off x="365650" y="212450"/>
            <a:ext cx="5738400" cy="3636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Examen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setNaam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 = naam;</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ObjectLeven1</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Examen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examen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Examen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object wordt aangemaakt</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examen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setNaam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"Java"</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method wordt aangeroepen</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examen = </a:t>
            </a:r>
            <a:r>
              <a:rPr b="0" i="0" lang="en" sz="1050" u="none" cap="none" strike="noStrike">
                <a:solidFill>
                  <a:srgbClr val="569CD6"/>
                </a:solidFill>
                <a:highlight>
                  <a:srgbClr val="1E1E1E"/>
                </a:highlight>
                <a:latin typeface="Consolas"/>
                <a:ea typeface="Consolas"/>
                <a:cs typeface="Consolas"/>
                <a:sym typeface="Consolas"/>
              </a:rPr>
              <a:t>null</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object wordt verwijderd</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examen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Examen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object wordt opnieuw aangemaakt</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examen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setNaam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"PHP"</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method wordt aangeroepen</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197" name="Google Shape;197;p18"/>
          <p:cNvSpPr txBox="1"/>
          <p:nvPr/>
        </p:nvSpPr>
        <p:spPr>
          <a:xfrm>
            <a:off x="6196575" y="229150"/>
            <a:ext cx="2822700" cy="29553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00000"/>
              </a:lnSpc>
              <a:spcBef>
                <a:spcPts val="0"/>
              </a:spcBef>
              <a:spcAft>
                <a:spcPts val="0"/>
              </a:spcAft>
              <a:buClr>
                <a:srgbClr val="000000"/>
              </a:buClr>
              <a:buSzPts val="1000"/>
              <a:buFont typeface="Poppins"/>
              <a:buAutoNum type="arabicPeriod"/>
            </a:pPr>
            <a:r>
              <a:rPr b="0" i="0" lang="en" sz="1000" u="none" cap="none" strike="noStrike">
                <a:solidFill>
                  <a:srgbClr val="000000"/>
                </a:solidFill>
                <a:latin typeface="Poppins"/>
                <a:ea typeface="Poppins"/>
                <a:cs typeface="Poppins"/>
                <a:sym typeface="Poppins"/>
              </a:rPr>
              <a:t>We creëren een referentie variabele </a:t>
            </a:r>
            <a:r>
              <a:rPr b="1" i="0" lang="en" sz="1000" u="none" cap="none" strike="noStrike">
                <a:solidFill>
                  <a:srgbClr val="000000"/>
                </a:solidFill>
                <a:latin typeface="Poppins"/>
                <a:ea typeface="Poppins"/>
                <a:cs typeface="Poppins"/>
                <a:sym typeface="Poppins"/>
              </a:rPr>
              <a:t>examen</a:t>
            </a:r>
            <a:r>
              <a:rPr b="0" i="0" lang="en" sz="1000" u="none" cap="none" strike="noStrike">
                <a:solidFill>
                  <a:srgbClr val="000000"/>
                </a:solidFill>
                <a:latin typeface="Poppins"/>
                <a:ea typeface="Poppins"/>
                <a:cs typeface="Poppins"/>
                <a:sym typeface="Poppins"/>
              </a:rPr>
              <a:t> en initialiseren het met het object </a:t>
            </a:r>
            <a:r>
              <a:rPr b="1" i="0" lang="en" sz="1000" u="none" cap="none" strike="noStrike">
                <a:solidFill>
                  <a:srgbClr val="000000"/>
                </a:solidFill>
                <a:latin typeface="Poppins"/>
                <a:ea typeface="Poppins"/>
                <a:cs typeface="Poppins"/>
                <a:sym typeface="Poppins"/>
              </a:rPr>
              <a:t>Examen</a:t>
            </a:r>
            <a:br>
              <a:rPr b="0" i="0" lang="en" sz="1000" u="none" cap="none" strike="noStrike">
                <a:solidFill>
                  <a:srgbClr val="000000"/>
                </a:solidFill>
                <a:latin typeface="Poppins"/>
                <a:ea typeface="Poppins"/>
                <a:cs typeface="Poppins"/>
                <a:sym typeface="Poppins"/>
              </a:rPr>
            </a:br>
            <a:endParaRPr b="0" i="0" sz="1000" u="none" cap="none" strike="noStrike">
              <a:solidFill>
                <a:srgbClr val="000000"/>
              </a:solidFill>
              <a:latin typeface="Poppins"/>
              <a:ea typeface="Poppins"/>
              <a:cs typeface="Poppins"/>
              <a:sym typeface="Poppins"/>
            </a:endParaRPr>
          </a:p>
          <a:p>
            <a:pPr indent="-292100" lvl="0" marL="457200" marR="0" rtl="0" algn="l">
              <a:lnSpc>
                <a:spcPct val="100000"/>
              </a:lnSpc>
              <a:spcBef>
                <a:spcPts val="0"/>
              </a:spcBef>
              <a:spcAft>
                <a:spcPts val="0"/>
              </a:spcAft>
              <a:buClr>
                <a:srgbClr val="000000"/>
              </a:buClr>
              <a:buSzPts val="1000"/>
              <a:buFont typeface="Poppins"/>
              <a:buAutoNum type="arabicPeriod"/>
            </a:pPr>
            <a:r>
              <a:rPr b="0" i="0" lang="en" sz="1000" u="none" cap="none" strike="noStrike">
                <a:solidFill>
                  <a:srgbClr val="000000"/>
                </a:solidFill>
                <a:latin typeface="Poppins"/>
                <a:ea typeface="Poppins"/>
                <a:cs typeface="Poppins"/>
                <a:sym typeface="Poppins"/>
              </a:rPr>
              <a:t>We roepen SetNaam op het object waarnaar wordt verwezen door de variabele examen</a:t>
            </a:r>
            <a:br>
              <a:rPr b="0" i="0" lang="en" sz="1000" u="none" cap="none" strike="noStrike">
                <a:solidFill>
                  <a:srgbClr val="000000"/>
                </a:solidFill>
                <a:latin typeface="Poppins"/>
                <a:ea typeface="Poppins"/>
                <a:cs typeface="Poppins"/>
                <a:sym typeface="Poppins"/>
              </a:rPr>
            </a:br>
            <a:endParaRPr b="0" i="0" sz="1000" u="none" cap="none" strike="noStrike">
              <a:solidFill>
                <a:srgbClr val="000000"/>
              </a:solidFill>
              <a:latin typeface="Poppins"/>
              <a:ea typeface="Poppins"/>
              <a:cs typeface="Poppins"/>
              <a:sym typeface="Poppins"/>
            </a:endParaRPr>
          </a:p>
          <a:p>
            <a:pPr indent="-292100" lvl="0" marL="457200" marR="0" rtl="0" algn="l">
              <a:lnSpc>
                <a:spcPct val="100000"/>
              </a:lnSpc>
              <a:spcBef>
                <a:spcPts val="0"/>
              </a:spcBef>
              <a:spcAft>
                <a:spcPts val="0"/>
              </a:spcAft>
              <a:buClr>
                <a:srgbClr val="000000"/>
              </a:buClr>
              <a:buSzPts val="1000"/>
              <a:buFont typeface="Poppins"/>
              <a:buAutoNum type="arabicPeriod"/>
            </a:pPr>
            <a:r>
              <a:rPr b="0" i="0" lang="en" sz="1000" u="none" cap="none" strike="noStrike">
                <a:solidFill>
                  <a:srgbClr val="000000"/>
                </a:solidFill>
                <a:latin typeface="Poppins"/>
                <a:ea typeface="Poppins"/>
                <a:cs typeface="Poppins"/>
                <a:sym typeface="Poppins"/>
              </a:rPr>
              <a:t>Door de variabele op </a:t>
            </a:r>
            <a:r>
              <a:rPr b="1" i="0" lang="en" sz="1000" u="none" cap="none" strike="noStrike">
                <a:solidFill>
                  <a:srgbClr val="000000"/>
                </a:solidFill>
                <a:latin typeface="Poppins"/>
                <a:ea typeface="Poppins"/>
                <a:cs typeface="Poppins"/>
                <a:sym typeface="Poppins"/>
              </a:rPr>
              <a:t>null</a:t>
            </a:r>
            <a:r>
              <a:rPr b="0" i="0" lang="en" sz="1000" u="none" cap="none" strike="noStrike">
                <a:solidFill>
                  <a:srgbClr val="000000"/>
                </a:solidFill>
                <a:latin typeface="Poppins"/>
                <a:ea typeface="Poppins"/>
                <a:cs typeface="Poppins"/>
                <a:sym typeface="Poppins"/>
              </a:rPr>
              <a:t> te zetten hebben geen referentie meer naar het object</a:t>
            </a:r>
            <a:endParaRPr b="0" i="0" sz="1000" u="none" cap="none" strike="noStrike">
              <a:solidFill>
                <a:srgbClr val="000000"/>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Poppins"/>
              <a:ea typeface="Poppins"/>
              <a:cs typeface="Poppins"/>
              <a:sym typeface="Poppins"/>
            </a:endParaRPr>
          </a:p>
          <a:p>
            <a:pPr indent="-292100" lvl="0" marL="457200" marR="0" rtl="0" algn="l">
              <a:lnSpc>
                <a:spcPct val="100000"/>
              </a:lnSpc>
              <a:spcBef>
                <a:spcPts val="0"/>
              </a:spcBef>
              <a:spcAft>
                <a:spcPts val="0"/>
              </a:spcAft>
              <a:buClr>
                <a:srgbClr val="000000"/>
              </a:buClr>
              <a:buSzPts val="1000"/>
              <a:buFont typeface="Poppins"/>
              <a:buAutoNum type="arabicPeriod"/>
            </a:pPr>
            <a:r>
              <a:rPr b="0" i="0" lang="en" sz="1000" u="none" cap="none" strike="noStrike">
                <a:solidFill>
                  <a:srgbClr val="000000"/>
                </a:solidFill>
                <a:latin typeface="Poppins"/>
                <a:ea typeface="Poppins"/>
                <a:cs typeface="Poppins"/>
                <a:sym typeface="Poppins"/>
              </a:rPr>
              <a:t>We maken opnieuw een referentie aan en wijzen deze toe aan dezelfde variabele</a:t>
            </a:r>
            <a:br>
              <a:rPr b="0" i="0" lang="en" sz="1000" u="none" cap="none" strike="noStrike">
                <a:solidFill>
                  <a:srgbClr val="000000"/>
                </a:solidFill>
                <a:latin typeface="Poppins"/>
                <a:ea typeface="Poppins"/>
                <a:cs typeface="Poppins"/>
                <a:sym typeface="Poppins"/>
              </a:rPr>
            </a:br>
            <a:endParaRPr b="0" i="0" sz="1000" u="none" cap="none" strike="noStrike">
              <a:solidFill>
                <a:srgbClr val="000000"/>
              </a:solidFill>
              <a:latin typeface="Poppins"/>
              <a:ea typeface="Poppins"/>
              <a:cs typeface="Poppins"/>
              <a:sym typeface="Poppins"/>
            </a:endParaRPr>
          </a:p>
          <a:p>
            <a:pPr indent="-292100" lvl="0" marL="457200" marR="0" rtl="0" algn="l">
              <a:lnSpc>
                <a:spcPct val="100000"/>
              </a:lnSpc>
              <a:spcBef>
                <a:spcPts val="0"/>
              </a:spcBef>
              <a:spcAft>
                <a:spcPts val="0"/>
              </a:spcAft>
              <a:buClr>
                <a:srgbClr val="000000"/>
              </a:buClr>
              <a:buSzPts val="1000"/>
              <a:buFont typeface="Poppins"/>
              <a:buAutoNum type="arabicPeriod"/>
            </a:pPr>
            <a:r>
              <a:rPr b="0" i="0" lang="en" sz="1000" u="none" cap="none" strike="noStrike">
                <a:solidFill>
                  <a:srgbClr val="000000"/>
                </a:solidFill>
                <a:latin typeface="Poppins"/>
                <a:ea typeface="Poppins"/>
                <a:cs typeface="Poppins"/>
                <a:sym typeface="Poppins"/>
              </a:rPr>
              <a:t>We roepen opnieuw een methode aan.</a:t>
            </a:r>
            <a:endParaRPr b="0" i="0" sz="1000" u="none" cap="none" strike="noStrike">
              <a:solidFill>
                <a:srgbClr val="000000"/>
              </a:solidFill>
              <a:latin typeface="Poppins"/>
              <a:ea typeface="Poppins"/>
              <a:cs typeface="Poppins"/>
              <a:sym typeface="Poppins"/>
            </a:endParaRPr>
          </a:p>
        </p:txBody>
      </p:sp>
      <p:sp>
        <p:nvSpPr>
          <p:cNvPr id="198" name="Google Shape;198;p18"/>
          <p:cNvSpPr txBox="1"/>
          <p:nvPr/>
        </p:nvSpPr>
        <p:spPr>
          <a:xfrm>
            <a:off x="365650" y="3944175"/>
            <a:ext cx="84978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oppins"/>
                <a:ea typeface="Poppins"/>
                <a:cs typeface="Poppins"/>
                <a:sym typeface="Poppins"/>
              </a:rPr>
              <a:t>Als </a:t>
            </a:r>
            <a:r>
              <a:rPr b="1" i="0" lang="en" sz="1000" u="none" cap="none" strike="noStrike">
                <a:solidFill>
                  <a:srgbClr val="000000"/>
                </a:solidFill>
                <a:latin typeface="Poppins"/>
                <a:ea typeface="Poppins"/>
                <a:cs typeface="Poppins"/>
                <a:sym typeface="Poppins"/>
              </a:rPr>
              <a:t>4</a:t>
            </a:r>
            <a:r>
              <a:rPr b="0" i="0" lang="en" sz="1000" u="none" cap="none" strike="noStrike">
                <a:solidFill>
                  <a:srgbClr val="000000"/>
                </a:solidFill>
                <a:latin typeface="Poppins"/>
                <a:ea typeface="Poppins"/>
                <a:cs typeface="Poppins"/>
                <a:sym typeface="Poppins"/>
              </a:rPr>
              <a:t> een ander object van de klas Examen maakt en dit toewijst aan de variabele myExam, wat gebeurt er dan met het eerste object dat door </a:t>
            </a:r>
            <a:r>
              <a:rPr b="1" i="0" lang="en" sz="1000" u="none" cap="none" strike="noStrike">
                <a:solidFill>
                  <a:srgbClr val="000000"/>
                </a:solidFill>
                <a:latin typeface="Poppins"/>
                <a:ea typeface="Poppins"/>
                <a:cs typeface="Poppins"/>
                <a:sym typeface="Poppins"/>
              </a:rPr>
              <a:t>1</a:t>
            </a:r>
            <a:r>
              <a:rPr b="0" i="0" lang="en" sz="1000" u="none" cap="none" strike="noStrike">
                <a:solidFill>
                  <a:srgbClr val="000000"/>
                </a:solidFill>
                <a:latin typeface="Poppins"/>
                <a:ea typeface="Poppins"/>
                <a:cs typeface="Poppins"/>
                <a:sym typeface="Poppins"/>
              </a:rPr>
              <a:t> is gemaakt? </a:t>
            </a:r>
            <a:endParaRPr b="0" i="0" sz="10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oppins"/>
                <a:ea typeface="Poppins"/>
                <a:cs typeface="Poppins"/>
                <a:sym typeface="Poppins"/>
              </a:rPr>
              <a:t>Omdat het eerste object niet langer toegankelijk is met een variabele, wordt het door Java als afval beschouwd en in aanmerking genomen om door de </a:t>
            </a:r>
            <a:r>
              <a:rPr b="1" i="0" lang="en" sz="1000" u="none" cap="none" strike="noStrike">
                <a:solidFill>
                  <a:srgbClr val="000000"/>
                </a:solidFill>
                <a:latin typeface="Poppins"/>
                <a:ea typeface="Poppins"/>
                <a:cs typeface="Poppins"/>
                <a:sym typeface="Poppins"/>
              </a:rPr>
              <a:t>garbage collector</a:t>
            </a:r>
            <a:r>
              <a:rPr b="0" i="0" lang="en" sz="1000" u="none" cap="none" strike="noStrike">
                <a:solidFill>
                  <a:srgbClr val="000000"/>
                </a:solidFill>
                <a:latin typeface="Poppins"/>
                <a:ea typeface="Poppins"/>
                <a:cs typeface="Poppins"/>
                <a:sym typeface="Poppins"/>
              </a:rPr>
              <a:t> van Java naar de vuilnisbak te worden gestuurd.</a:t>
            </a:r>
            <a:endParaRPr b="0" i="0" sz="10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9"/>
          <p:cNvSpPr txBox="1"/>
          <p:nvPr/>
        </p:nvSpPr>
        <p:spPr>
          <a:xfrm>
            <a:off x="365650" y="212450"/>
            <a:ext cx="5738400" cy="40752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Examen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Examen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 = naam;</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ObjectLeven2</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Examen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mijnExamen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Examen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"PHP"</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mijnExamen = </a:t>
            </a:r>
            <a:r>
              <a:rPr b="0" i="0" lang="en" sz="1050" u="none" cap="none" strike="noStrike">
                <a:solidFill>
                  <a:srgbClr val="569CD6"/>
                </a:solidFill>
                <a:highlight>
                  <a:srgbClr val="1E1E1E"/>
                </a:highlight>
                <a:latin typeface="Consolas"/>
                <a:ea typeface="Consolas"/>
                <a:cs typeface="Consolas"/>
                <a:sym typeface="Consolas"/>
              </a:rPr>
              <a:t>null</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mijnExamen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setNaam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"SQL"</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mijnExamen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setNaam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"JAVA"</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Examen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jouwExamen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Examen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"PMP"</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jouwExamen = examen</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569CD6"/>
              </a:solidFill>
              <a:highlight>
                <a:srgbClr val="1E1E1E"/>
              </a:highlight>
              <a:latin typeface="Consolas"/>
              <a:ea typeface="Consolas"/>
              <a:cs typeface="Consolas"/>
              <a:sym typeface="Consolas"/>
            </a:endParaRPr>
          </a:p>
        </p:txBody>
      </p:sp>
      <p:pic>
        <p:nvPicPr>
          <p:cNvPr id="204" name="Google Shape;204;p19"/>
          <p:cNvPicPr preferRelativeResize="0"/>
          <p:nvPr/>
        </p:nvPicPr>
        <p:blipFill rotWithShape="1">
          <a:blip r:embed="rId3">
            <a:alphaModFix/>
          </a:blip>
          <a:srcRect b="0" l="0" r="0" t="0"/>
          <a:stretch/>
        </p:blipFill>
        <p:spPr>
          <a:xfrm>
            <a:off x="6163825" y="183200"/>
            <a:ext cx="2735150" cy="28115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Leerdoelen</a:t>
            </a:r>
            <a:endParaRPr sz="3480">
              <a:latin typeface="Poppins"/>
              <a:ea typeface="Poppins"/>
              <a:cs typeface="Poppins"/>
              <a:sym typeface="Poppins"/>
            </a:endParaRPr>
          </a:p>
        </p:txBody>
      </p:sp>
      <p:sp>
        <p:nvSpPr>
          <p:cNvPr id="69" name="Google Shape;69;p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Het bereik van variabelen definiëren</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De levenscyclus van een object uitleggen</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Methoden maken met primitief en object argumenten en retourwaarden</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Overbelaste methoden en constructors maken</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Lezen en schrijven naar objectvelden</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Methoden aanroepen op objecten</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Encapsulation principes toepassen op een klas</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500"/>
                                        <p:tgtEl>
                                          <p:spTgt spid="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500"/>
                                        <p:tgtEl>
                                          <p:spTgt spid="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Effect filter="fade" transition="in">
                                      <p:cBhvr>
                                        <p:cTn dur="500"/>
                                        <p:tgtEl>
                                          <p:spTgt spid="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animEffect filter="fade" transition="in">
                                      <p:cBhvr>
                                        <p:cTn dur="500"/>
                                        <p:tgtEl>
                                          <p:spTgt spid="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animEffect filter="fade" transition="in">
                                      <p:cBhvr>
                                        <p:cTn dur="500"/>
                                        <p:tgtEl>
                                          <p:spTgt spid="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5" st="5"/>
                                            </p:txEl>
                                          </p:spTgt>
                                        </p:tgtEl>
                                        <p:attrNameLst>
                                          <p:attrName>style.visibility</p:attrName>
                                        </p:attrNameLst>
                                      </p:cBhvr>
                                      <p:to>
                                        <p:strVal val="visible"/>
                                      </p:to>
                                    </p:set>
                                    <p:animEffect filter="fade" transition="in">
                                      <p:cBhvr>
                                        <p:cTn dur="500"/>
                                        <p:tgtEl>
                                          <p:spTgt spid="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6" st="6"/>
                                            </p:txEl>
                                          </p:spTgt>
                                        </p:tgtEl>
                                        <p:attrNameLst>
                                          <p:attrName>style.visibility</p:attrName>
                                        </p:attrNameLst>
                                      </p:cBhvr>
                                      <p:to>
                                        <p:strVal val="visible"/>
                                      </p:to>
                                    </p:set>
                                    <p:animEffect filter="fade" transition="in">
                                      <p:cBhvr>
                                        <p:cTn dur="500"/>
                                        <p:tgtEl>
                                          <p:spTgt spid="6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280">
                <a:latin typeface="Poppins"/>
                <a:ea typeface="Poppins"/>
                <a:cs typeface="Poppins"/>
                <a:sym typeface="Poppins"/>
              </a:rPr>
              <a:t>Wanneer wordt een object opgeruimd?</a:t>
            </a:r>
            <a:endParaRPr sz="3280">
              <a:latin typeface="Poppins"/>
              <a:ea typeface="Poppins"/>
              <a:cs typeface="Poppins"/>
              <a:sym typeface="Poppins"/>
            </a:endParaRPr>
          </a:p>
        </p:txBody>
      </p:sp>
      <p:sp>
        <p:nvSpPr>
          <p:cNvPr id="210" name="Google Shape;210;p20"/>
          <p:cNvSpPr txBox="1"/>
          <p:nvPr>
            <p:ph idx="1" type="body"/>
          </p:nvPr>
        </p:nvSpPr>
        <p:spPr>
          <a:xfrm>
            <a:off x="311700" y="1225225"/>
            <a:ext cx="44955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Je kan alleen bepalen welke objecten </a:t>
            </a:r>
            <a:r>
              <a:rPr b="1" lang="en">
                <a:latin typeface="Poppins"/>
                <a:ea typeface="Poppins"/>
                <a:cs typeface="Poppins"/>
                <a:sym typeface="Poppins"/>
              </a:rPr>
              <a:t>in aanmerking</a:t>
            </a:r>
            <a:r>
              <a:rPr lang="en">
                <a:latin typeface="Poppins"/>
                <a:ea typeface="Poppins"/>
                <a:cs typeface="Poppins"/>
                <a:sym typeface="Poppins"/>
              </a:rPr>
              <a:t> </a:t>
            </a:r>
            <a:r>
              <a:rPr b="1" lang="en">
                <a:latin typeface="Poppins"/>
                <a:ea typeface="Poppins"/>
                <a:cs typeface="Poppins"/>
                <a:sym typeface="Poppins"/>
              </a:rPr>
              <a:t>komen</a:t>
            </a:r>
            <a:r>
              <a:rPr lang="en">
                <a:latin typeface="Poppins"/>
                <a:ea typeface="Poppins"/>
                <a:cs typeface="Poppins"/>
                <a:sym typeface="Poppins"/>
              </a:rPr>
              <a:t> voor garbage collection.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Je kan namelijk nooit bepalen </a:t>
            </a:r>
            <a:r>
              <a:rPr b="1" lang="en">
                <a:latin typeface="Poppins"/>
                <a:ea typeface="Poppins"/>
                <a:cs typeface="Poppins"/>
                <a:sym typeface="Poppins"/>
              </a:rPr>
              <a:t>wanneer </a:t>
            </a:r>
            <a:r>
              <a:rPr lang="en">
                <a:latin typeface="Poppins"/>
                <a:ea typeface="Poppins"/>
                <a:cs typeface="Poppins"/>
                <a:sym typeface="Poppins"/>
              </a:rPr>
              <a:t>een bepaald object wordt ingezameld. Een gebruiker kan de uitvoering van een garbage collector niet controleren of bepalen. Het wordt bestuurd door de JVM.</a:t>
            </a:r>
            <a:endParaRPr>
              <a:latin typeface="Poppins"/>
              <a:ea typeface="Poppins"/>
              <a:cs typeface="Poppins"/>
              <a:sym typeface="Poppins"/>
            </a:endParaRPr>
          </a:p>
        </p:txBody>
      </p:sp>
      <p:pic>
        <p:nvPicPr>
          <p:cNvPr id="211" name="Google Shape;211;p20"/>
          <p:cNvPicPr preferRelativeResize="0"/>
          <p:nvPr/>
        </p:nvPicPr>
        <p:blipFill rotWithShape="1">
          <a:blip r:embed="rId3">
            <a:alphaModFix/>
          </a:blip>
          <a:srcRect b="0" l="0" r="0" t="0"/>
          <a:stretch/>
        </p:blipFill>
        <p:spPr>
          <a:xfrm>
            <a:off x="4953370" y="1526020"/>
            <a:ext cx="3760099" cy="2549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10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1000"/>
                                        <p:tgtEl>
                                          <p:spTgt spid="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280">
                <a:latin typeface="Poppins"/>
                <a:ea typeface="Poppins"/>
                <a:cs typeface="Poppins"/>
                <a:sym typeface="Poppins"/>
              </a:rPr>
              <a:t>De scope van variabelen</a:t>
            </a:r>
            <a:endParaRPr sz="3280">
              <a:latin typeface="Poppins"/>
              <a:ea typeface="Poppins"/>
              <a:cs typeface="Poppins"/>
              <a:sym typeface="Poppins"/>
            </a:endParaRPr>
          </a:p>
        </p:txBody>
      </p:sp>
      <p:sp>
        <p:nvSpPr>
          <p:cNvPr id="217" name="Google Shape;217;p2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latin typeface="Poppins"/>
                <a:ea typeface="Poppins"/>
                <a:cs typeface="Poppins"/>
                <a:sym typeface="Poppins"/>
              </a:rPr>
              <a:t>Testje:</a:t>
            </a:r>
            <a:r>
              <a:rPr lang="en">
                <a:latin typeface="Poppins"/>
                <a:ea typeface="Poppins"/>
                <a:cs typeface="Poppins"/>
                <a:sym typeface="Poppins"/>
              </a:rPr>
              <a:t>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Voorspel de uitkomst van het onderstaande Java programma:</a:t>
            </a:r>
            <a:endParaRPr>
              <a:latin typeface="Poppins"/>
              <a:ea typeface="Poppins"/>
              <a:cs typeface="Poppins"/>
              <a:sym typeface="Poppins"/>
            </a:endParaRPr>
          </a:p>
        </p:txBody>
      </p:sp>
      <p:sp>
        <p:nvSpPr>
          <p:cNvPr id="218" name="Google Shape;218;p21"/>
          <p:cNvSpPr txBox="1"/>
          <p:nvPr/>
        </p:nvSpPr>
        <p:spPr>
          <a:xfrm>
            <a:off x="414425" y="2130525"/>
            <a:ext cx="4982700" cy="24462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569CD6"/>
                </a:solidFill>
                <a:highlight>
                  <a:srgbClr val="1E1E1E"/>
                </a:highlight>
                <a:latin typeface="Consolas"/>
                <a:ea typeface="Consolas"/>
                <a:cs typeface="Consolas"/>
                <a:sym typeface="Consolas"/>
              </a:rPr>
              <a:t>public</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class</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Test</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static</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int</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x</a:t>
            </a: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B5CEA8"/>
                </a:solidFill>
                <a:highlight>
                  <a:srgbClr val="1E1E1E"/>
                </a:highlight>
                <a:latin typeface="Consolas"/>
                <a:ea typeface="Consolas"/>
                <a:cs typeface="Consolas"/>
                <a:sym typeface="Consolas"/>
              </a:rPr>
              <a:t>11</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private</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int</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y</a:t>
            </a: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B5CEA8"/>
                </a:solidFill>
                <a:highlight>
                  <a:srgbClr val="1E1E1E"/>
                </a:highlight>
                <a:latin typeface="Consolas"/>
                <a:ea typeface="Consolas"/>
                <a:cs typeface="Consolas"/>
                <a:sym typeface="Consolas"/>
              </a:rPr>
              <a:t>33</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public</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void</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method1</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4EC9B0"/>
                </a:solidFill>
                <a:highlight>
                  <a:srgbClr val="1E1E1E"/>
                </a:highlight>
                <a:latin typeface="Consolas"/>
                <a:ea typeface="Consolas"/>
                <a:cs typeface="Consolas"/>
                <a:sym typeface="Consolas"/>
              </a:rPr>
              <a:t>int</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x</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Test</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t</a:t>
            </a: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C586C0"/>
                </a:solidFill>
                <a:highlight>
                  <a:srgbClr val="1E1E1E"/>
                </a:highlight>
                <a:latin typeface="Consolas"/>
                <a:ea typeface="Consolas"/>
                <a:cs typeface="Consolas"/>
                <a:sym typeface="Consolas"/>
              </a:rPr>
              <a:t>new</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Test</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this</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x</a:t>
            </a: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B5CEA8"/>
                </a:solidFill>
                <a:highlight>
                  <a:srgbClr val="1E1E1E"/>
                </a:highlight>
                <a:latin typeface="Consolas"/>
                <a:ea typeface="Consolas"/>
                <a:cs typeface="Consolas"/>
                <a:sym typeface="Consolas"/>
              </a:rPr>
              <a:t>22</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y = </a:t>
            </a:r>
            <a:r>
              <a:rPr b="0" i="0" lang="en" sz="850" u="none" cap="none" strike="noStrike">
                <a:solidFill>
                  <a:srgbClr val="B5CEA8"/>
                </a:solidFill>
                <a:highlight>
                  <a:srgbClr val="1E1E1E"/>
                </a:highlight>
                <a:latin typeface="Consolas"/>
                <a:ea typeface="Consolas"/>
                <a:cs typeface="Consolas"/>
                <a:sym typeface="Consolas"/>
              </a:rPr>
              <a:t>44</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System</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out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println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CE9178"/>
                </a:solidFill>
                <a:highlight>
                  <a:srgbClr val="1E1E1E"/>
                </a:highlight>
                <a:latin typeface="Consolas"/>
                <a:ea typeface="Consolas"/>
                <a:cs typeface="Consolas"/>
                <a:sym typeface="Consolas"/>
              </a:rPr>
              <a:t>"Test.x: "</a:t>
            </a: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9CDCFE"/>
                </a:solidFill>
                <a:highlight>
                  <a:srgbClr val="1E1E1E"/>
                </a:highlight>
                <a:latin typeface="Consolas"/>
                <a:ea typeface="Consolas"/>
                <a:cs typeface="Consolas"/>
                <a:sym typeface="Consolas"/>
              </a:rPr>
              <a:t>Test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x</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System</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out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println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CE9178"/>
                </a:solidFill>
                <a:highlight>
                  <a:srgbClr val="1E1E1E"/>
                </a:highlight>
                <a:latin typeface="Consolas"/>
                <a:ea typeface="Consolas"/>
                <a:cs typeface="Consolas"/>
                <a:sym typeface="Consolas"/>
              </a:rPr>
              <a:t>"t.x: "</a:t>
            </a: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9CDCFE"/>
                </a:solidFill>
                <a:highlight>
                  <a:srgbClr val="1E1E1E"/>
                </a:highlight>
                <a:latin typeface="Consolas"/>
                <a:ea typeface="Consolas"/>
                <a:cs typeface="Consolas"/>
                <a:sym typeface="Consolas"/>
              </a:rPr>
              <a:t>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x</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System</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out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println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CE9178"/>
                </a:solidFill>
                <a:highlight>
                  <a:srgbClr val="1E1E1E"/>
                </a:highlight>
                <a:latin typeface="Consolas"/>
                <a:ea typeface="Consolas"/>
                <a:cs typeface="Consolas"/>
                <a:sym typeface="Consolas"/>
              </a:rPr>
              <a:t>"t.y: "</a:t>
            </a: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9CDCFE"/>
                </a:solidFill>
                <a:highlight>
                  <a:srgbClr val="1E1E1E"/>
                </a:highlight>
                <a:latin typeface="Consolas"/>
                <a:ea typeface="Consolas"/>
                <a:cs typeface="Consolas"/>
                <a:sym typeface="Consolas"/>
              </a:rPr>
              <a:t>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y</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System</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out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println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CE9178"/>
                </a:solidFill>
                <a:highlight>
                  <a:srgbClr val="1E1E1E"/>
                </a:highlight>
                <a:latin typeface="Consolas"/>
                <a:ea typeface="Consolas"/>
                <a:cs typeface="Consolas"/>
                <a:sym typeface="Consolas"/>
              </a:rPr>
              <a:t>"y: "</a:t>
            </a:r>
            <a:r>
              <a:rPr b="0" i="0" lang="en" sz="850" u="none" cap="none" strike="noStrike">
                <a:solidFill>
                  <a:srgbClr val="D4D4D4"/>
                </a:solidFill>
                <a:highlight>
                  <a:srgbClr val="1E1E1E"/>
                </a:highlight>
                <a:latin typeface="Consolas"/>
                <a:ea typeface="Consolas"/>
                <a:cs typeface="Consolas"/>
                <a:sym typeface="Consolas"/>
              </a:rPr>
              <a:t> + y);</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p:txBody>
      </p:sp>
      <p:sp>
        <p:nvSpPr>
          <p:cNvPr id="219" name="Google Shape;219;p21"/>
          <p:cNvSpPr txBox="1"/>
          <p:nvPr/>
        </p:nvSpPr>
        <p:spPr>
          <a:xfrm>
            <a:off x="3685800" y="2944725"/>
            <a:ext cx="3000000" cy="1025700"/>
          </a:xfrm>
          <a:prstGeom prst="rect">
            <a:avLst/>
          </a:prstGeom>
          <a:solidFill>
            <a:srgbClr val="1E1E1E"/>
          </a:solidFill>
          <a:ln cap="flat" cmpd="sng" w="28575">
            <a:solidFill>
              <a:srgbClr val="743DFB"/>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569CD6"/>
                </a:solidFill>
                <a:highlight>
                  <a:srgbClr val="1E1E1E"/>
                </a:highlight>
                <a:latin typeface="Consolas"/>
                <a:ea typeface="Consolas"/>
                <a:cs typeface="Consolas"/>
                <a:sym typeface="Consolas"/>
              </a:rPr>
              <a:t>public</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static</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void</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main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4EC9B0"/>
                </a:solidFill>
                <a:highlight>
                  <a:srgbClr val="1E1E1E"/>
                </a:highlight>
                <a:latin typeface="Consolas"/>
                <a:ea typeface="Consolas"/>
                <a:cs typeface="Consolas"/>
                <a:sym typeface="Consolas"/>
              </a:rPr>
              <a:t>String</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args</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Test</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t</a:t>
            </a: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C586C0"/>
                </a:solidFill>
                <a:highlight>
                  <a:srgbClr val="1E1E1E"/>
                </a:highlight>
                <a:latin typeface="Consolas"/>
                <a:ea typeface="Consolas"/>
                <a:cs typeface="Consolas"/>
                <a:sym typeface="Consolas"/>
              </a:rPr>
              <a:t>new</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Test</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method1</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B5CEA8"/>
                </a:solidFill>
                <a:highlight>
                  <a:srgbClr val="1E1E1E"/>
                </a:highlight>
                <a:latin typeface="Consolas"/>
                <a:ea typeface="Consolas"/>
                <a:cs typeface="Consolas"/>
                <a:sym typeface="Consolas"/>
              </a:rPr>
              <a:t>5</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Methodes</a:t>
            </a:r>
            <a:endParaRPr sz="3480">
              <a:latin typeface="Poppins"/>
              <a:ea typeface="Poppins"/>
              <a:cs typeface="Poppins"/>
              <a:sym typeface="Poppins"/>
            </a:endParaRPr>
          </a:p>
        </p:txBody>
      </p:sp>
      <p:sp>
        <p:nvSpPr>
          <p:cNvPr id="225" name="Google Shape;225;p22"/>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Dan gaan we nu over naar het gebruik van methodes. Je hebt deze hiervoor al zien langskomen, maar nu zullen we wat verder inzoomen op hoe ze werken.</a:t>
            </a:r>
            <a:endParaRPr>
              <a:latin typeface="Poppins"/>
              <a:ea typeface="Poppins"/>
              <a:cs typeface="Poppins"/>
              <a:sym typeface="Poppins"/>
            </a:endParaRPr>
          </a:p>
        </p:txBody>
      </p:sp>
      <p:sp>
        <p:nvSpPr>
          <p:cNvPr id="226" name="Google Shape;226;p22"/>
          <p:cNvSpPr txBox="1"/>
          <p:nvPr/>
        </p:nvSpPr>
        <p:spPr>
          <a:xfrm>
            <a:off x="404650" y="2262175"/>
            <a:ext cx="4890000" cy="2759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Telefoon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1" i="0" lang="en" sz="1050" u="sng" cap="none" strike="noStrike">
                <a:solidFill>
                  <a:srgbClr val="4EC9B0"/>
                </a:solidFill>
                <a:highlight>
                  <a:srgbClr val="1E1E1E"/>
                </a:highlight>
                <a:latin typeface="Consolas"/>
                <a:ea typeface="Consolas"/>
                <a:cs typeface="Consolas"/>
                <a:sym typeface="Consolas"/>
              </a:rPr>
              <a:t>boolean</a:t>
            </a:r>
            <a:r>
              <a:rPr b="1"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stuurSMS</a:t>
            </a:r>
            <a:r>
              <a:rPr b="0" i="0" lang="en" sz="1050" u="none" cap="none" strike="noStrike">
                <a:solidFill>
                  <a:srgbClr val="D4D4D4"/>
                </a:solidFill>
                <a:highlight>
                  <a:srgbClr val="1E1E1E"/>
                </a:highlight>
                <a:latin typeface="Consolas"/>
                <a:ea typeface="Consolas"/>
                <a:cs typeface="Consolas"/>
                <a:sym typeface="Consolas"/>
              </a:rPr>
              <a:t>(</a:t>
            </a:r>
            <a:r>
              <a:rPr b="1" i="0" lang="en" sz="1050" u="sng" cap="none" strike="noStrike">
                <a:solidFill>
                  <a:srgbClr val="4EC9B0"/>
                </a:solidFill>
                <a:highlight>
                  <a:srgbClr val="1E1E1E"/>
                </a:highlight>
                <a:latin typeface="Consolas"/>
                <a:ea typeface="Consolas"/>
                <a:cs typeface="Consolas"/>
                <a:sym typeface="Consolas"/>
              </a:rPr>
              <a:t>String</a:t>
            </a:r>
            <a:r>
              <a:rPr b="1" i="0" lang="en" sz="1050" u="none" cap="none" strike="noStrike">
                <a:solidFill>
                  <a:srgbClr val="D4D4D4"/>
                </a:solidFill>
                <a:highlight>
                  <a:srgbClr val="1E1E1E"/>
                </a:highlight>
                <a:latin typeface="Consolas"/>
                <a:ea typeface="Consolas"/>
                <a:cs typeface="Consolas"/>
                <a:sym typeface="Consolas"/>
              </a:rPr>
              <a:t> </a:t>
            </a:r>
            <a:r>
              <a:rPr b="1" i="0" lang="en" sz="1050" u="sng" cap="none" strike="noStrike">
                <a:solidFill>
                  <a:srgbClr val="9CDCFE"/>
                </a:solidFill>
                <a:highlight>
                  <a:srgbClr val="1E1E1E"/>
                </a:highlight>
                <a:latin typeface="Consolas"/>
                <a:ea typeface="Consolas"/>
                <a:cs typeface="Consolas"/>
                <a:sym typeface="Consolas"/>
              </a:rPr>
              <a:t>nummer</a:t>
            </a:r>
            <a:r>
              <a:rPr b="1" i="0" lang="en" sz="1050" u="none" cap="none" strike="noStrike">
                <a:solidFill>
                  <a:srgbClr val="D4D4D4"/>
                </a:solidFill>
                <a:highlight>
                  <a:srgbClr val="1E1E1E"/>
                </a:highlight>
                <a:latin typeface="Consolas"/>
                <a:ea typeface="Consolas"/>
                <a:cs typeface="Consolas"/>
                <a:sym typeface="Consolas"/>
              </a:rPr>
              <a:t>, </a:t>
            </a:r>
            <a:r>
              <a:rPr b="1" i="0" lang="en" sz="1050" u="sng" cap="none" strike="noStrike">
                <a:solidFill>
                  <a:srgbClr val="4EC9B0"/>
                </a:solidFill>
                <a:highlight>
                  <a:srgbClr val="1E1E1E"/>
                </a:highlight>
                <a:latin typeface="Consolas"/>
                <a:ea typeface="Consolas"/>
                <a:cs typeface="Consolas"/>
                <a:sym typeface="Consolas"/>
              </a:rPr>
              <a:t>String</a:t>
            </a:r>
            <a:r>
              <a:rPr b="1" i="0" lang="en" sz="1050" u="none" cap="none" strike="noStrike">
                <a:solidFill>
                  <a:srgbClr val="D4D4D4"/>
                </a:solidFill>
                <a:highlight>
                  <a:srgbClr val="1E1E1E"/>
                </a:highlight>
                <a:latin typeface="Consolas"/>
                <a:ea typeface="Consolas"/>
                <a:cs typeface="Consolas"/>
                <a:sym typeface="Consolas"/>
              </a:rPr>
              <a:t> </a:t>
            </a:r>
            <a:r>
              <a:rPr b="1" i="0" lang="en" sz="1050" u="sng" cap="none" strike="noStrike">
                <a:solidFill>
                  <a:srgbClr val="9CDCFE"/>
                </a:solidFill>
                <a:highlight>
                  <a:srgbClr val="1E1E1E"/>
                </a:highlight>
                <a:latin typeface="Consolas"/>
                <a:ea typeface="Consolas"/>
                <a:cs typeface="Consolas"/>
                <a:sym typeface="Consolas"/>
              </a:rPr>
              <a:t>bericht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berichtStatus</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569CD6"/>
                </a:solidFill>
                <a:highlight>
                  <a:srgbClr val="1E1E1E"/>
                </a:highlight>
                <a:latin typeface="Consolas"/>
                <a:ea typeface="Consolas"/>
                <a:cs typeface="Consolas"/>
                <a:sym typeface="Consolas"/>
              </a:rPr>
              <a:t>false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a:t>
            </a:r>
            <a:r>
              <a:rPr b="1" i="0" lang="en" sz="1050" u="sng" cap="none" strike="noStrike">
                <a:solidFill>
                  <a:srgbClr val="DCDCAA"/>
                </a:solidFill>
                <a:highlight>
                  <a:srgbClr val="1E1E1E"/>
                </a:highlight>
                <a:latin typeface="Consolas"/>
                <a:ea typeface="Consolas"/>
                <a:cs typeface="Consolas"/>
                <a:sym typeface="Consolas"/>
              </a:rPr>
              <a:t>verstuurd</a:t>
            </a:r>
            <a:r>
              <a:rPr b="0" i="0" lang="en" sz="1050" u="none" cap="none" strike="noStrike">
                <a:solidFill>
                  <a:srgbClr val="D4D4D4"/>
                </a:solidFill>
                <a:highlight>
                  <a:srgbClr val="1E1E1E"/>
                </a:highlight>
                <a:latin typeface="Consolas"/>
                <a:ea typeface="Consolas"/>
                <a:cs typeface="Consolas"/>
                <a:sym typeface="Consolas"/>
              </a:rPr>
              <a:t>(nummer, bericht))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berichtStatus = </a:t>
            </a:r>
            <a:r>
              <a:rPr b="0" i="0" lang="en" sz="1050" u="none" cap="none" strike="noStrike">
                <a:solidFill>
                  <a:srgbClr val="569CD6"/>
                </a:solidFill>
                <a:highlight>
                  <a:srgbClr val="1E1E1E"/>
                </a:highlight>
                <a:latin typeface="Consolas"/>
                <a:ea typeface="Consolas"/>
                <a:cs typeface="Consolas"/>
                <a:sym typeface="Consolas"/>
              </a:rPr>
              <a:t>true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1" i="0" lang="en" sz="1050" u="sng" cap="none" strike="noStrike">
                <a:solidFill>
                  <a:srgbClr val="C586C0"/>
                </a:solidFill>
                <a:highlight>
                  <a:srgbClr val="1E1E1E"/>
                </a:highlight>
                <a:latin typeface="Consolas"/>
                <a:ea typeface="Consolas"/>
                <a:cs typeface="Consolas"/>
                <a:sym typeface="Consolas"/>
              </a:rPr>
              <a:t>return</a:t>
            </a:r>
            <a:r>
              <a:rPr b="1" i="0" lang="en" sz="1050" u="none" cap="none" strike="noStrike">
                <a:solidFill>
                  <a:srgbClr val="D4D4D4"/>
                </a:solidFill>
                <a:highlight>
                  <a:srgbClr val="1E1E1E"/>
                </a:highlight>
                <a:latin typeface="Consolas"/>
                <a:ea typeface="Consolas"/>
                <a:cs typeface="Consolas"/>
                <a:sym typeface="Consolas"/>
              </a:rPr>
              <a:t> </a:t>
            </a:r>
            <a:r>
              <a:rPr b="1" i="0" lang="en" sz="1050" u="sng" cap="none" strike="noStrike">
                <a:solidFill>
                  <a:srgbClr val="D4D4D4"/>
                </a:solidFill>
                <a:highlight>
                  <a:srgbClr val="1E1E1E"/>
                </a:highlight>
                <a:latin typeface="Consolas"/>
                <a:ea typeface="Consolas"/>
                <a:cs typeface="Consolas"/>
                <a:sym typeface="Consolas"/>
              </a:rPr>
              <a:t>berichtStatus</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De rest van de code van de Telefoon klasse.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p:txBody>
      </p:sp>
      <p:sp>
        <p:nvSpPr>
          <p:cNvPr id="227" name="Google Shape;227;p22"/>
          <p:cNvSpPr txBox="1"/>
          <p:nvPr/>
        </p:nvSpPr>
        <p:spPr>
          <a:xfrm>
            <a:off x="5353150" y="2271925"/>
            <a:ext cx="33639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In een methode geven we allereerst een return waarde mee. Vervolgens geven we parameters mee. We kunnen ook </a:t>
            </a:r>
            <a:r>
              <a:rPr b="0" i="1" lang="en" sz="1400" u="none" cap="none" strike="noStrike">
                <a:solidFill>
                  <a:srgbClr val="000000"/>
                </a:solidFill>
                <a:latin typeface="Poppins"/>
                <a:ea typeface="Poppins"/>
                <a:cs typeface="Poppins"/>
                <a:sym typeface="Poppins"/>
              </a:rPr>
              <a:t>geen</a:t>
            </a:r>
            <a:r>
              <a:rPr b="0" i="0" lang="en" sz="1400" u="none" cap="none" strike="noStrike">
                <a:solidFill>
                  <a:srgbClr val="000000"/>
                </a:solidFill>
                <a:latin typeface="Poppins"/>
                <a:ea typeface="Poppins"/>
                <a:cs typeface="Poppins"/>
                <a:sym typeface="Poppins"/>
              </a:rPr>
              <a:t> parameters meegeven.</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Verder kunnen we binnen een methode ook andere methodes aanroepen.</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We sluiten de methode altijd af met een </a:t>
            </a:r>
            <a:r>
              <a:rPr b="1" i="0" lang="en" sz="1400" u="none" cap="none" strike="noStrike">
                <a:solidFill>
                  <a:srgbClr val="000000"/>
                </a:solidFill>
                <a:latin typeface="Poppins"/>
                <a:ea typeface="Poppins"/>
                <a:cs typeface="Poppins"/>
                <a:sym typeface="Poppins"/>
              </a:rPr>
              <a:t>return</a:t>
            </a:r>
            <a:r>
              <a:rPr b="0" i="0" lang="en" sz="1400" u="none" cap="none" strike="noStrike">
                <a:solidFill>
                  <a:srgbClr val="000000"/>
                </a:solidFill>
                <a:latin typeface="Poppins"/>
                <a:ea typeface="Poppins"/>
                <a:cs typeface="Poppins"/>
                <a:sym typeface="Poppins"/>
              </a:rPr>
              <a:t> statement.</a:t>
            </a:r>
            <a:endParaRPr b="0" i="0" sz="14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2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animEffect filter="fade" transition="in">
                                      <p:cBhvr>
                                        <p:cTn dur="1000"/>
                                        <p:tgtEl>
                                          <p:spTgt spid="2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animEffect filter="fade" transition="in">
                                      <p:cBhvr>
                                        <p:cTn dur="1000"/>
                                        <p:tgtEl>
                                          <p:spTgt spid="2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animEffect filter="fade" transition="in">
                                      <p:cBhvr>
                                        <p:cTn dur="1000"/>
                                        <p:tgtEl>
                                          <p:spTgt spid="2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3" st="3"/>
                                            </p:txEl>
                                          </p:spTgt>
                                        </p:tgtEl>
                                        <p:attrNameLst>
                                          <p:attrName>style.visibility</p:attrName>
                                        </p:attrNameLst>
                                      </p:cBhvr>
                                      <p:to>
                                        <p:strVal val="visible"/>
                                      </p:to>
                                    </p:set>
                                    <p:animEffect filter="fade" transition="in">
                                      <p:cBhvr>
                                        <p:cTn dur="1000"/>
                                        <p:tgtEl>
                                          <p:spTgt spid="2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4" st="4"/>
                                            </p:txEl>
                                          </p:spTgt>
                                        </p:tgtEl>
                                        <p:attrNameLst>
                                          <p:attrName>style.visibility</p:attrName>
                                        </p:attrNameLst>
                                      </p:cBhvr>
                                      <p:to>
                                        <p:strVal val="visible"/>
                                      </p:to>
                                    </p:set>
                                    <p:animEffect filter="fade" transition="in">
                                      <p:cBhvr>
                                        <p:cTn dur="1000"/>
                                        <p:tgtEl>
                                          <p:spTgt spid="22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Parameters</a:t>
            </a:r>
            <a:endParaRPr sz="3480">
              <a:latin typeface="Poppins"/>
              <a:ea typeface="Poppins"/>
              <a:cs typeface="Poppins"/>
              <a:sym typeface="Poppins"/>
            </a:endParaRPr>
          </a:p>
        </p:txBody>
      </p:sp>
      <p:sp>
        <p:nvSpPr>
          <p:cNvPr id="233" name="Google Shape;233;p23"/>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Methodeparameters zijn de variabelen die voorkomen in de definitie van een methode en specificeren het type en aantal waarden dat een methode kan accepteren.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Als je nog niet weet hoeveel parameters je mee wilt geven heb je daar een handig trucje voor in Java:</a:t>
            </a:r>
            <a:endParaRPr>
              <a:latin typeface="Poppins"/>
              <a:ea typeface="Poppins"/>
              <a:cs typeface="Poppins"/>
              <a:sym typeface="Poppins"/>
            </a:endParaRPr>
          </a:p>
        </p:txBody>
      </p:sp>
      <p:sp>
        <p:nvSpPr>
          <p:cNvPr id="234" name="Google Shape;234;p23"/>
          <p:cNvSpPr txBox="1"/>
          <p:nvPr/>
        </p:nvSpPr>
        <p:spPr>
          <a:xfrm>
            <a:off x="4075775" y="2788700"/>
            <a:ext cx="3568800" cy="21009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Werknemer</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vakantieDagen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dagen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totaal</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for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dag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dagen)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totaal += dag;</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totaal;</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235" name="Google Shape;235;p23"/>
          <p:cNvSpPr txBox="1"/>
          <p:nvPr/>
        </p:nvSpPr>
        <p:spPr>
          <a:xfrm>
            <a:off x="385150" y="3012650"/>
            <a:ext cx="3627300" cy="198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oppins"/>
                <a:ea typeface="Poppins"/>
                <a:cs typeface="Poppins"/>
                <a:sym typeface="Poppins"/>
              </a:rPr>
              <a:t>Het ellipsis (...) dat volgt op het gegevenstype geeft aan dat de methodeparameter dagen een array of meerdere door komma's gescheiden waarden kan worden doorgegeven.</a:t>
            </a:r>
            <a:endParaRPr b="0" i="0" sz="12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Poppins"/>
                <a:ea typeface="Poppins"/>
                <a:cs typeface="Poppins"/>
                <a:sym typeface="Poppins"/>
              </a:rPr>
              <a:t>Let op:</a:t>
            </a:r>
            <a:r>
              <a:rPr b="0" i="0" lang="en" sz="1200" u="none" cap="none" strike="noStrike">
                <a:solidFill>
                  <a:srgbClr val="000000"/>
                </a:solidFill>
                <a:latin typeface="Poppins"/>
                <a:ea typeface="Poppins"/>
                <a:cs typeface="Poppins"/>
                <a:sym typeface="Poppins"/>
              </a:rPr>
              <a:t> Deze type parameter kan alleen als achterste parameter.</a:t>
            </a:r>
            <a:br>
              <a:rPr b="0" i="0" lang="en" sz="1200" u="none" cap="none" strike="noStrike">
                <a:solidFill>
                  <a:srgbClr val="000000"/>
                </a:solidFill>
                <a:latin typeface="Poppins"/>
                <a:ea typeface="Poppins"/>
                <a:cs typeface="Poppins"/>
                <a:sym typeface="Poppins"/>
              </a:rPr>
            </a:br>
            <a:r>
              <a:rPr b="0" i="0" lang="en" sz="1100" u="none" cap="none" strike="noStrike">
                <a:solidFill>
                  <a:srgbClr val="000000"/>
                </a:solidFill>
                <a:latin typeface="Courier New"/>
                <a:ea typeface="Courier New"/>
                <a:cs typeface="Courier New"/>
                <a:sym typeface="Courier New"/>
              </a:rPr>
              <a:t>public int vakantieDagen(int... dagen, String jaar)</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Poppins"/>
                <a:ea typeface="Poppins"/>
                <a:cs typeface="Poppins"/>
                <a:sym typeface="Poppins"/>
              </a:rPr>
              <a:t>Zal niet compileren</a:t>
            </a:r>
            <a:endParaRPr b="0" i="0" sz="11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De return statement</a:t>
            </a:r>
            <a:endParaRPr sz="3480">
              <a:latin typeface="Poppins"/>
              <a:ea typeface="Poppins"/>
              <a:cs typeface="Poppins"/>
              <a:sym typeface="Poppins"/>
            </a:endParaRPr>
          </a:p>
        </p:txBody>
      </p:sp>
      <p:sp>
        <p:nvSpPr>
          <p:cNvPr id="241" name="Google Shape;241;p24"/>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n">
                <a:latin typeface="Poppins"/>
                <a:ea typeface="Poppins"/>
                <a:cs typeface="Poppins"/>
                <a:sym typeface="Poppins"/>
              </a:rPr>
              <a:t>Een return-statement wordt gebruikt om een methode te verlaten, met of zonder waarde. Voor methoden die een retourtype definiëren, moet de return-instructie onmiddellijk worden gevolgd door een returnwaarde. </a:t>
            </a:r>
            <a:endParaRPr>
              <a:latin typeface="Poppins"/>
              <a:ea typeface="Poppins"/>
              <a:cs typeface="Poppins"/>
              <a:sym typeface="Poppins"/>
            </a:endParaRPr>
          </a:p>
          <a:p>
            <a:pPr indent="0" lvl="0" marL="0" rtl="0" algn="l">
              <a:lnSpc>
                <a:spcPct val="115000"/>
              </a:lnSpc>
              <a:spcBef>
                <a:spcPts val="1200"/>
              </a:spcBef>
              <a:spcAft>
                <a:spcPts val="0"/>
              </a:spcAft>
              <a:buSzPct val="108108"/>
              <a:buNone/>
            </a:pPr>
            <a:r>
              <a:rPr lang="en">
                <a:latin typeface="Poppins"/>
                <a:ea typeface="Poppins"/>
                <a:cs typeface="Poppins"/>
                <a:sym typeface="Poppins"/>
              </a:rPr>
              <a:t>Voor methoden die geen waarde retourneren, kan de return-instructie worden gebruikt zonder een returnwaarde om een methode af te sluiten.</a:t>
            </a:r>
            <a:endParaRPr>
              <a:latin typeface="Poppins"/>
              <a:ea typeface="Poppins"/>
              <a:cs typeface="Poppins"/>
              <a:sym typeface="Poppins"/>
            </a:endParaRPr>
          </a:p>
          <a:p>
            <a:pPr indent="0" lvl="0" marL="0" rtl="0" algn="l">
              <a:lnSpc>
                <a:spcPct val="115000"/>
              </a:lnSpc>
              <a:spcBef>
                <a:spcPts val="1200"/>
              </a:spcBef>
              <a:spcAft>
                <a:spcPts val="0"/>
              </a:spcAft>
              <a:buSzPct val="108108"/>
              <a:buNone/>
            </a:pPr>
            <a:r>
              <a:t/>
            </a:r>
            <a:endParaRPr>
              <a:latin typeface="Poppins"/>
              <a:ea typeface="Poppins"/>
              <a:cs typeface="Poppins"/>
              <a:sym typeface="Poppins"/>
            </a:endParaRPr>
          </a:p>
          <a:p>
            <a:pPr indent="0" lvl="0" marL="0" rtl="0" algn="l">
              <a:lnSpc>
                <a:spcPct val="115000"/>
              </a:lnSpc>
              <a:spcBef>
                <a:spcPts val="1200"/>
              </a:spcBef>
              <a:spcAft>
                <a:spcPts val="0"/>
              </a:spcAft>
              <a:buSzPct val="108108"/>
              <a:buNone/>
            </a:pPr>
            <a:r>
              <a:t/>
            </a:r>
            <a:endParaRPr>
              <a:latin typeface="Poppins"/>
              <a:ea typeface="Poppins"/>
              <a:cs typeface="Poppins"/>
              <a:sym typeface="Poppins"/>
            </a:endParaRPr>
          </a:p>
          <a:p>
            <a:pPr indent="0" lvl="0" marL="0" rtl="0" algn="l">
              <a:lnSpc>
                <a:spcPct val="115000"/>
              </a:lnSpc>
              <a:spcBef>
                <a:spcPts val="1200"/>
              </a:spcBef>
              <a:spcAft>
                <a:spcPts val="0"/>
              </a:spcAft>
              <a:buSzPct val="108108"/>
              <a:buNone/>
            </a:pPr>
            <a:r>
              <a:t/>
            </a:r>
            <a:endParaRPr>
              <a:latin typeface="Poppins"/>
              <a:ea typeface="Poppins"/>
              <a:cs typeface="Poppins"/>
              <a:sym typeface="Poppins"/>
            </a:endParaRPr>
          </a:p>
          <a:p>
            <a:pPr indent="0" lvl="0" marL="0" rtl="0" algn="l">
              <a:lnSpc>
                <a:spcPct val="115000"/>
              </a:lnSpc>
              <a:spcBef>
                <a:spcPts val="1200"/>
              </a:spcBef>
              <a:spcAft>
                <a:spcPts val="0"/>
              </a:spcAft>
              <a:buSzPct val="108108"/>
              <a:buNone/>
            </a:pPr>
            <a:r>
              <a:rPr lang="en">
                <a:latin typeface="Poppins"/>
                <a:ea typeface="Poppins"/>
                <a:cs typeface="Poppins"/>
                <a:sym typeface="Poppins"/>
              </a:rPr>
              <a:t>Beide manieren zijn goed hier. Enkel is de tweede methode natuurlijk efficienter</a:t>
            </a:r>
            <a:endParaRPr>
              <a:latin typeface="Poppins"/>
              <a:ea typeface="Poppins"/>
              <a:cs typeface="Poppins"/>
              <a:sym typeface="Poppins"/>
            </a:endParaRPr>
          </a:p>
          <a:p>
            <a:pPr indent="0" lvl="0" marL="0" rtl="0" algn="l">
              <a:lnSpc>
                <a:spcPct val="115000"/>
              </a:lnSpc>
              <a:spcBef>
                <a:spcPts val="1200"/>
              </a:spcBef>
              <a:spcAft>
                <a:spcPts val="1200"/>
              </a:spcAft>
              <a:buSzPct val="108108"/>
              <a:buNone/>
            </a:pPr>
            <a:r>
              <a:t/>
            </a:r>
            <a:endParaRPr>
              <a:latin typeface="Poppins"/>
              <a:ea typeface="Poppins"/>
              <a:cs typeface="Poppins"/>
              <a:sym typeface="Poppins"/>
            </a:endParaRPr>
          </a:p>
        </p:txBody>
      </p:sp>
      <p:sp>
        <p:nvSpPr>
          <p:cNvPr id="242" name="Google Shape;242;p24"/>
          <p:cNvSpPr txBox="1"/>
          <p:nvPr/>
        </p:nvSpPr>
        <p:spPr>
          <a:xfrm>
            <a:off x="409525" y="2934975"/>
            <a:ext cx="37101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berekenGemiddelde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b,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c)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gemiddelde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gemiddelde = (a + b + c) / </a:t>
            </a:r>
            <a:r>
              <a:rPr b="0" i="0" lang="en" sz="1050" u="none" cap="none" strike="noStrike">
                <a:solidFill>
                  <a:srgbClr val="B5CEA8"/>
                </a:solidFill>
                <a:highlight>
                  <a:srgbClr val="1E1E1E"/>
                </a:highlight>
                <a:latin typeface="Consolas"/>
                <a:ea typeface="Consolas"/>
                <a:cs typeface="Consolas"/>
                <a:sym typeface="Consolas"/>
              </a:rPr>
              <a:t>3</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gemiddelde;</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243" name="Google Shape;243;p24"/>
          <p:cNvSpPr txBox="1"/>
          <p:nvPr/>
        </p:nvSpPr>
        <p:spPr>
          <a:xfrm>
            <a:off x="4597450" y="2934975"/>
            <a:ext cx="38223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berekenGemiddelde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b,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c)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(a + b + c) / </a:t>
            </a:r>
            <a:r>
              <a:rPr b="0" i="0" lang="en" sz="1050" u="none" cap="none" strike="noStrike">
                <a:solidFill>
                  <a:srgbClr val="B5CEA8"/>
                </a:solidFill>
                <a:highlight>
                  <a:srgbClr val="1E1E1E"/>
                </a:highlight>
                <a:latin typeface="Consolas"/>
                <a:ea typeface="Consolas"/>
                <a:cs typeface="Consolas"/>
                <a:sym typeface="Consolas"/>
              </a:rPr>
              <a:t>3</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De return statement</a:t>
            </a:r>
            <a:endParaRPr sz="3480">
              <a:latin typeface="Poppins"/>
              <a:ea typeface="Poppins"/>
              <a:cs typeface="Poppins"/>
              <a:sym typeface="Poppins"/>
            </a:endParaRPr>
          </a:p>
        </p:txBody>
      </p:sp>
      <p:sp>
        <p:nvSpPr>
          <p:cNvPr id="249" name="Google Shape;249;p25"/>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n">
                <a:latin typeface="Poppins"/>
                <a:ea typeface="Poppins"/>
                <a:cs typeface="Poppins"/>
                <a:sym typeface="Poppins"/>
              </a:rPr>
              <a:t>Hier zijn enkele punten om op te letten bij het definiëren van een return statement:</a:t>
            </a:r>
            <a:endParaRPr>
              <a:latin typeface="Poppins"/>
              <a:ea typeface="Poppins"/>
              <a:cs typeface="Poppins"/>
              <a:sym typeface="Poppins"/>
            </a:endParaRPr>
          </a:p>
          <a:p>
            <a:pPr indent="-342900" lvl="0" marL="457200" rtl="0" algn="l">
              <a:lnSpc>
                <a:spcPct val="115000"/>
              </a:lnSpc>
              <a:spcBef>
                <a:spcPts val="1200"/>
              </a:spcBef>
              <a:spcAft>
                <a:spcPts val="0"/>
              </a:spcAft>
              <a:buSzPts val="1800"/>
              <a:buFont typeface="Poppins"/>
              <a:buChar char="●"/>
            </a:pPr>
            <a:r>
              <a:rPr lang="en">
                <a:latin typeface="Poppins"/>
                <a:ea typeface="Poppins"/>
                <a:cs typeface="Poppins"/>
                <a:sym typeface="Poppins"/>
              </a:rPr>
              <a:t>Voor een methode die een waarde retourneert, moet de return-instructie onmiddellijk worden gevolgd door een waarde.</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Voor een methode die geen waarde retourneert (retourtype is void), mag de return-instructie niet worden gevolgd door een retourwaarde.</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Als de compiler vaststelt dat een return-instructie niet de laatste instructie is die in een methode wordt uitgevoerd, kan de methode niet worden gecompileerd.</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animEffect filter="fade" transition="in">
                                      <p:cBhvr>
                                        <p:cTn dur="1000"/>
                                        <p:tgtEl>
                                          <p:spTgt spid="2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animEffect filter="fade" transition="in">
                                      <p:cBhvr>
                                        <p:cTn dur="1000"/>
                                        <p:tgtEl>
                                          <p:spTgt spid="2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animEffect filter="fade" transition="in">
                                      <p:cBhvr>
                                        <p:cTn dur="1000"/>
                                        <p:tgtEl>
                                          <p:spTgt spid="2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3" st="3"/>
                                            </p:txEl>
                                          </p:spTgt>
                                        </p:tgtEl>
                                        <p:attrNameLst>
                                          <p:attrName>style.visibility</p:attrName>
                                        </p:attrNameLst>
                                      </p:cBhvr>
                                      <p:to>
                                        <p:strVal val="visible"/>
                                      </p:to>
                                    </p:set>
                                    <p:animEffect filter="fade" transition="in">
                                      <p:cBhvr>
                                        <p:cTn dur="1000"/>
                                        <p:tgtEl>
                                          <p:spTgt spid="2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4" st="4"/>
                                            </p:txEl>
                                          </p:spTgt>
                                        </p:tgtEl>
                                        <p:attrNameLst>
                                          <p:attrName>style.visibility</p:attrName>
                                        </p:attrNameLst>
                                      </p:cBhvr>
                                      <p:to>
                                        <p:strVal val="visible"/>
                                      </p:to>
                                    </p:set>
                                    <p:animEffect filter="fade" transition="in">
                                      <p:cBhvr>
                                        <p:cTn dur="1000"/>
                                        <p:tgtEl>
                                          <p:spTgt spid="24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Oefenen met methodes</a:t>
            </a:r>
            <a:endParaRPr sz="3480">
              <a:latin typeface="Poppins"/>
              <a:ea typeface="Poppins"/>
              <a:cs typeface="Poppins"/>
              <a:sym typeface="Poppins"/>
            </a:endParaRPr>
          </a:p>
        </p:txBody>
      </p:sp>
      <p:sp>
        <p:nvSpPr>
          <p:cNvPr id="255" name="Google Shape;255;p26"/>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latin typeface="Poppins"/>
                <a:ea typeface="Poppins"/>
                <a:cs typeface="Poppins"/>
                <a:sym typeface="Poppins"/>
              </a:rPr>
              <a:t>Opdracht:</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Schrijf een methode genaamd </a:t>
            </a:r>
            <a:r>
              <a:rPr lang="en">
                <a:latin typeface="Consolas"/>
                <a:ea typeface="Consolas"/>
                <a:cs typeface="Consolas"/>
                <a:sym typeface="Consolas"/>
              </a:rPr>
              <a:t>exponent(int base, int exp)</a:t>
            </a:r>
            <a:r>
              <a:rPr lang="en">
                <a:latin typeface="Poppins"/>
                <a:ea typeface="Poppins"/>
                <a:cs typeface="Poppins"/>
                <a:sym typeface="Poppins"/>
              </a:rPr>
              <a:t> die een int waarde teruggeeft tot de macht van exp.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b="1" lang="en">
                <a:latin typeface="Poppins"/>
                <a:ea typeface="Poppins"/>
                <a:cs typeface="Poppins"/>
                <a:sym typeface="Poppins"/>
              </a:rPr>
              <a:t>Opdracht:</a:t>
            </a:r>
            <a:endParaRPr b="1">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Schrijf een booleaanse methode met de naam isOdd() in een klasse met de naam OddEvenTest, die een int als invoer neemt en true retourneert als deze oneven is.</a:t>
            </a:r>
            <a:endParaRPr>
              <a:latin typeface="Poppins"/>
              <a:ea typeface="Poppins"/>
              <a:cs typeface="Poppins"/>
              <a:sym typeface="Poppins"/>
            </a:endParaRPr>
          </a:p>
        </p:txBody>
      </p:sp>
      <p:sp>
        <p:nvSpPr>
          <p:cNvPr id="256" name="Google Shape;256;p26"/>
          <p:cNvSpPr txBox="1"/>
          <p:nvPr>
            <p:ph idx="1" type="body"/>
          </p:nvPr>
        </p:nvSpPr>
        <p:spPr>
          <a:xfrm>
            <a:off x="414575" y="2521850"/>
            <a:ext cx="2637300" cy="8568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Geef de basis: 3</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Geef de exponent: 4</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3 tot de macht 4 is: 81</a:t>
            </a:r>
            <a:endParaRPr sz="1300">
              <a:solidFill>
                <a:schemeClr val="lt1"/>
              </a:solidFill>
              <a:latin typeface="Roboto Mono"/>
              <a:ea typeface="Roboto Mono"/>
              <a:cs typeface="Roboto Mono"/>
              <a:sym typeface="Roboto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Method overloading</a:t>
            </a:r>
            <a:endParaRPr sz="3480">
              <a:latin typeface="Poppins"/>
              <a:ea typeface="Poppins"/>
              <a:cs typeface="Poppins"/>
              <a:sym typeface="Poppins"/>
            </a:endParaRPr>
          </a:p>
        </p:txBody>
      </p:sp>
      <p:sp>
        <p:nvSpPr>
          <p:cNvPr id="262" name="Google Shape;262;p27"/>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Function overloading (of method overloading in Java) is het hebben van meerdere definities van dezelfde functie / methode binnen  een klasse.</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Aan de hand van de argumenten zoekt Java de definitie die het ‘beste’ past bij de aanroep. Bijvoorbeeld:</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
        <p:nvSpPr>
          <p:cNvPr id="263" name="Google Shape;263;p27"/>
          <p:cNvSpPr txBox="1"/>
          <p:nvPr/>
        </p:nvSpPr>
        <p:spPr>
          <a:xfrm>
            <a:off x="3836925" y="2873075"/>
            <a:ext cx="34518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max</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d1,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d2)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(d1 &gt; d2)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d1;</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else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d2;</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264" name="Google Shape;264;p27"/>
          <p:cNvSpPr txBox="1"/>
          <p:nvPr/>
        </p:nvSpPr>
        <p:spPr>
          <a:xfrm>
            <a:off x="390025" y="2873075"/>
            <a:ext cx="30000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max</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n1,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n2)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(n1 &gt; n2)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n1;</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else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n2;</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Voorbeeld aanroep</a:t>
            </a:r>
            <a:endParaRPr sz="3480">
              <a:latin typeface="Poppins"/>
              <a:ea typeface="Poppins"/>
              <a:cs typeface="Poppins"/>
              <a:sym typeface="Poppins"/>
            </a:endParaRPr>
          </a:p>
        </p:txBody>
      </p:sp>
      <p:sp>
        <p:nvSpPr>
          <p:cNvPr id="270" name="Google Shape;270;p28"/>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Als de types van de argumenten exact overeen komen, is het eenvoudig te bepalen welke implementatie uitgevoerd zal worden.</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
        <p:nvSpPr>
          <p:cNvPr id="271" name="Google Shape;271;p28"/>
          <p:cNvSpPr txBox="1"/>
          <p:nvPr/>
        </p:nvSpPr>
        <p:spPr>
          <a:xfrm>
            <a:off x="3446900" y="2049150"/>
            <a:ext cx="34518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max</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d1,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d2)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(d1 &gt; d2)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d1;</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else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d2;</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272" name="Google Shape;272;p28"/>
          <p:cNvSpPr txBox="1"/>
          <p:nvPr/>
        </p:nvSpPr>
        <p:spPr>
          <a:xfrm>
            <a:off x="390025" y="2049150"/>
            <a:ext cx="30000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max</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n1,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n2)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(n1 &gt; n2)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n1;</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else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n2;</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73" name="Google Shape;273;p28"/>
          <p:cNvSpPr txBox="1"/>
          <p:nvPr/>
        </p:nvSpPr>
        <p:spPr>
          <a:xfrm>
            <a:off x="390025" y="3773425"/>
            <a:ext cx="30000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i = </a:t>
            </a:r>
            <a:r>
              <a:rPr b="0" i="0" lang="en" sz="1050" u="none" cap="none" strike="noStrike">
                <a:solidFill>
                  <a:srgbClr val="DCDCAA"/>
                </a:solidFill>
                <a:highlight>
                  <a:srgbClr val="1E1E1E"/>
                </a:highlight>
                <a:latin typeface="Consolas"/>
                <a:ea typeface="Consolas"/>
                <a:cs typeface="Consolas"/>
                <a:sym typeface="Consolas"/>
              </a:rPr>
              <a:t>max</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d = </a:t>
            </a:r>
            <a:r>
              <a:rPr b="0" i="0" lang="en" sz="1050" u="none" cap="none" strike="noStrike">
                <a:solidFill>
                  <a:srgbClr val="DCDCAA"/>
                </a:solidFill>
                <a:highlight>
                  <a:srgbClr val="1E1E1E"/>
                </a:highlight>
                <a:latin typeface="Consolas"/>
                <a:ea typeface="Consolas"/>
                <a:cs typeface="Consolas"/>
                <a:sym typeface="Consolas"/>
              </a:rPr>
              <a:t>max</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2.0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d = </a:t>
            </a:r>
            <a:r>
              <a:rPr b="0" i="0" lang="en" sz="1050" u="none" cap="none" strike="noStrike">
                <a:solidFill>
                  <a:srgbClr val="DCDCAA"/>
                </a:solidFill>
                <a:highlight>
                  <a:srgbClr val="1E1E1E"/>
                </a:highlight>
                <a:latin typeface="Consolas"/>
                <a:ea typeface="Consolas"/>
                <a:cs typeface="Consolas"/>
                <a:sym typeface="Consolas"/>
              </a:rPr>
              <a:t>max</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welke?</a:t>
            </a:r>
            <a:endParaRPr b="0" i="0" sz="1050" u="none" cap="none" strike="noStrike">
              <a:solidFill>
                <a:srgbClr val="6A9955"/>
              </a:solidFill>
              <a:highlight>
                <a:srgbClr val="1E1E1E"/>
              </a:highlight>
              <a:latin typeface="Consolas"/>
              <a:ea typeface="Consolas"/>
              <a:cs typeface="Consolas"/>
              <a:sym typeface="Consolas"/>
            </a:endParaRPr>
          </a:p>
        </p:txBody>
      </p:sp>
      <p:sp>
        <p:nvSpPr>
          <p:cNvPr id="274" name="Google Shape;274;p28"/>
          <p:cNvSpPr txBox="1"/>
          <p:nvPr/>
        </p:nvSpPr>
        <p:spPr>
          <a:xfrm>
            <a:off x="3505375" y="4165825"/>
            <a:ext cx="4158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Java zal altijd </a:t>
            </a:r>
            <a:r>
              <a:rPr b="1" i="0" lang="en" sz="1400" u="none" cap="none" strike="noStrike">
                <a:solidFill>
                  <a:srgbClr val="000000"/>
                </a:solidFill>
                <a:latin typeface="Poppins"/>
                <a:ea typeface="Poppins"/>
                <a:cs typeface="Poppins"/>
                <a:sym typeface="Poppins"/>
              </a:rPr>
              <a:t>upcasten</a:t>
            </a:r>
            <a:r>
              <a:rPr b="0" i="0" lang="en" sz="1400" u="none" cap="none" strike="noStrike">
                <a:solidFill>
                  <a:srgbClr val="000000"/>
                </a:solidFill>
                <a:latin typeface="Poppins"/>
                <a:ea typeface="Poppins"/>
                <a:cs typeface="Poppins"/>
                <a:sym typeface="Poppins"/>
              </a:rPr>
              <a:t> van primitieve datatypen toepassen om een match te vinden</a:t>
            </a:r>
            <a:endParaRPr b="0" i="0" sz="14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Dubbelzinnige method overloading</a:t>
            </a:r>
            <a:endParaRPr sz="3480">
              <a:latin typeface="Poppins"/>
              <a:ea typeface="Poppins"/>
              <a:cs typeface="Poppins"/>
              <a:sym typeface="Poppins"/>
            </a:endParaRPr>
          </a:p>
        </p:txBody>
      </p:sp>
      <p:sp>
        <p:nvSpPr>
          <p:cNvPr id="280" name="Google Shape;280;p29"/>
          <p:cNvSpPr txBox="1"/>
          <p:nvPr/>
        </p:nvSpPr>
        <p:spPr>
          <a:xfrm>
            <a:off x="419275" y="1092650"/>
            <a:ext cx="5158200" cy="3704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569CD6"/>
                </a:solidFill>
                <a:highlight>
                  <a:srgbClr val="1E1E1E"/>
                </a:highlight>
                <a:latin typeface="Consolas"/>
                <a:ea typeface="Consolas"/>
                <a:cs typeface="Consolas"/>
                <a:sym typeface="Consolas"/>
              </a:rPr>
              <a:t>public</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569CD6"/>
                </a:solidFill>
                <a:highlight>
                  <a:srgbClr val="1E1E1E"/>
                </a:highlight>
                <a:latin typeface="Consolas"/>
                <a:ea typeface="Consolas"/>
                <a:cs typeface="Consolas"/>
                <a:sym typeface="Consolas"/>
              </a:rPr>
              <a:t>class</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TestMethodOverload</a:t>
            </a: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569CD6"/>
                </a:solidFill>
                <a:highlight>
                  <a:srgbClr val="1E1E1E"/>
                </a:highlight>
                <a:latin typeface="Consolas"/>
                <a:ea typeface="Consolas"/>
                <a:cs typeface="Consolas"/>
                <a:sym typeface="Consolas"/>
              </a:rPr>
              <a:t>static</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569CD6"/>
                </a:solidFill>
                <a:highlight>
                  <a:srgbClr val="1E1E1E"/>
                </a:highlight>
                <a:latin typeface="Consolas"/>
                <a:ea typeface="Consolas"/>
                <a:cs typeface="Consolas"/>
                <a:sym typeface="Consolas"/>
              </a:rPr>
              <a:t>public</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void</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DCDCAA"/>
                </a:solidFill>
                <a:highlight>
                  <a:srgbClr val="1E1E1E"/>
                </a:highlight>
                <a:latin typeface="Consolas"/>
                <a:ea typeface="Consolas"/>
                <a:cs typeface="Consolas"/>
                <a:sym typeface="Consolas"/>
              </a:rPr>
              <a:t>main</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4EC9B0"/>
                </a:solidFill>
                <a:highlight>
                  <a:srgbClr val="1E1E1E"/>
                </a:highlight>
                <a:latin typeface="Consolas"/>
                <a:ea typeface="Consolas"/>
                <a:cs typeface="Consolas"/>
                <a:sym typeface="Consolas"/>
              </a:rPr>
              <a:t>String</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args</a:t>
            </a: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int</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i</a:t>
            </a:r>
            <a:r>
              <a:rPr b="0" i="0" lang="en" sz="950" u="none" cap="none" strike="noStrike">
                <a:solidFill>
                  <a:srgbClr val="D4D4D4"/>
                </a:solidFill>
                <a:highlight>
                  <a:srgbClr val="1E1E1E"/>
                </a:highlight>
                <a:latin typeface="Consolas"/>
                <a:ea typeface="Consolas"/>
                <a:cs typeface="Consolas"/>
                <a:sym typeface="Consolas"/>
              </a:rPr>
              <a:t>;</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i = </a:t>
            </a:r>
            <a:r>
              <a:rPr b="0" i="0" lang="en" sz="950" u="none" cap="none" strike="noStrike">
                <a:solidFill>
                  <a:srgbClr val="DCDCAA"/>
                </a:solidFill>
                <a:highlight>
                  <a:srgbClr val="1E1E1E"/>
                </a:highlight>
                <a:latin typeface="Consolas"/>
                <a:ea typeface="Consolas"/>
                <a:cs typeface="Consolas"/>
                <a:sym typeface="Consolas"/>
              </a:rPr>
              <a:t>max</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B5CEA8"/>
                </a:solidFill>
                <a:highlight>
                  <a:srgbClr val="1E1E1E"/>
                </a:highlight>
                <a:latin typeface="Consolas"/>
                <a:ea typeface="Consolas"/>
                <a:cs typeface="Consolas"/>
                <a:sym typeface="Consolas"/>
              </a:rPr>
              <a:t>1</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B5CEA8"/>
                </a:solidFill>
                <a:highlight>
                  <a:srgbClr val="1E1E1E"/>
                </a:highlight>
                <a:latin typeface="Consolas"/>
                <a:ea typeface="Consolas"/>
                <a:cs typeface="Consolas"/>
                <a:sym typeface="Consolas"/>
              </a:rPr>
              <a:t>2.0</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6A9955"/>
                </a:solidFill>
                <a:highlight>
                  <a:srgbClr val="1E1E1E"/>
                </a:highlight>
                <a:latin typeface="Consolas"/>
                <a:ea typeface="Consolas"/>
                <a:cs typeface="Consolas"/>
                <a:sym typeface="Consolas"/>
              </a:rPr>
              <a:t>// Roep max(int, double) aan</a:t>
            </a:r>
            <a:endParaRPr b="0" i="0" sz="9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i = </a:t>
            </a:r>
            <a:r>
              <a:rPr b="0" i="0" lang="en" sz="950" u="none" cap="none" strike="noStrike">
                <a:solidFill>
                  <a:srgbClr val="DCDCAA"/>
                </a:solidFill>
                <a:highlight>
                  <a:srgbClr val="1E1E1E"/>
                </a:highlight>
                <a:latin typeface="Consolas"/>
                <a:ea typeface="Consolas"/>
                <a:cs typeface="Consolas"/>
                <a:sym typeface="Consolas"/>
              </a:rPr>
              <a:t>max</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B5CEA8"/>
                </a:solidFill>
                <a:highlight>
                  <a:srgbClr val="1E1E1E"/>
                </a:highlight>
                <a:latin typeface="Consolas"/>
                <a:ea typeface="Consolas"/>
                <a:cs typeface="Consolas"/>
                <a:sym typeface="Consolas"/>
              </a:rPr>
              <a:t>1.0</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B5CEA8"/>
                </a:solidFill>
                <a:highlight>
                  <a:srgbClr val="1E1E1E"/>
                </a:highlight>
                <a:latin typeface="Consolas"/>
                <a:ea typeface="Consolas"/>
                <a:cs typeface="Consolas"/>
                <a:sym typeface="Consolas"/>
              </a:rPr>
              <a:t>2</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6A9955"/>
                </a:solidFill>
                <a:highlight>
                  <a:srgbClr val="1E1E1E"/>
                </a:highlight>
                <a:latin typeface="Consolas"/>
                <a:ea typeface="Consolas"/>
                <a:cs typeface="Consolas"/>
                <a:sym typeface="Consolas"/>
              </a:rPr>
              <a:t>// Roep max(double, int) aan</a:t>
            </a:r>
            <a:endParaRPr b="0" i="0" sz="9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i = </a:t>
            </a:r>
            <a:r>
              <a:rPr b="0" i="0" lang="en" sz="950" u="none" cap="none" strike="noStrike">
                <a:solidFill>
                  <a:srgbClr val="DCDCAA"/>
                </a:solidFill>
                <a:highlight>
                  <a:srgbClr val="1E1E1E"/>
                </a:highlight>
                <a:latin typeface="Consolas"/>
                <a:ea typeface="Consolas"/>
                <a:cs typeface="Consolas"/>
                <a:sym typeface="Consolas"/>
              </a:rPr>
              <a:t>max</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B5CEA8"/>
                </a:solidFill>
                <a:highlight>
                  <a:srgbClr val="1E1E1E"/>
                </a:highlight>
                <a:latin typeface="Consolas"/>
                <a:ea typeface="Consolas"/>
                <a:cs typeface="Consolas"/>
                <a:sym typeface="Consolas"/>
              </a:rPr>
              <a:t>1</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B5CEA8"/>
                </a:solidFill>
                <a:highlight>
                  <a:srgbClr val="1E1E1E"/>
                </a:highlight>
                <a:latin typeface="Consolas"/>
                <a:ea typeface="Consolas"/>
                <a:cs typeface="Consolas"/>
                <a:sym typeface="Consolas"/>
              </a:rPr>
              <a:t>2</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6A9955"/>
                </a:solidFill>
                <a:highlight>
                  <a:srgbClr val="1E1E1E"/>
                </a:highlight>
                <a:latin typeface="Consolas"/>
                <a:ea typeface="Consolas"/>
                <a:cs typeface="Consolas"/>
                <a:sym typeface="Consolas"/>
              </a:rPr>
              <a:t>// dubbelzinnig</a:t>
            </a:r>
            <a:endParaRPr b="0" i="0" sz="9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569CD6"/>
                </a:solidFill>
                <a:highlight>
                  <a:srgbClr val="1E1E1E"/>
                </a:highlight>
                <a:latin typeface="Consolas"/>
                <a:ea typeface="Consolas"/>
                <a:cs typeface="Consolas"/>
                <a:sym typeface="Consolas"/>
              </a:rPr>
              <a:t>static</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int</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DCDCAA"/>
                </a:solidFill>
                <a:highlight>
                  <a:srgbClr val="1E1E1E"/>
                </a:highlight>
                <a:latin typeface="Consolas"/>
                <a:ea typeface="Consolas"/>
                <a:cs typeface="Consolas"/>
                <a:sym typeface="Consolas"/>
              </a:rPr>
              <a:t>max</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4EC9B0"/>
                </a:solidFill>
                <a:highlight>
                  <a:srgbClr val="1E1E1E"/>
                </a:highlight>
                <a:latin typeface="Consolas"/>
                <a:ea typeface="Consolas"/>
                <a:cs typeface="Consolas"/>
                <a:sym typeface="Consolas"/>
              </a:rPr>
              <a:t>int</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i</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double</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d</a:t>
            </a: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C586C0"/>
                </a:solidFill>
                <a:highlight>
                  <a:srgbClr val="1E1E1E"/>
                </a:highlight>
                <a:latin typeface="Consolas"/>
                <a:ea typeface="Consolas"/>
                <a:cs typeface="Consolas"/>
                <a:sym typeface="Consolas"/>
              </a:rPr>
              <a:t>if</a:t>
            </a:r>
            <a:r>
              <a:rPr b="0" i="0" lang="en" sz="950" u="none" cap="none" strike="noStrike">
                <a:solidFill>
                  <a:srgbClr val="D4D4D4"/>
                </a:solidFill>
                <a:highlight>
                  <a:srgbClr val="1E1E1E"/>
                </a:highlight>
                <a:latin typeface="Consolas"/>
                <a:ea typeface="Consolas"/>
                <a:cs typeface="Consolas"/>
                <a:sym typeface="Consolas"/>
              </a:rPr>
              <a:t> (i &gt; d) </a:t>
            </a:r>
            <a:r>
              <a:rPr b="0" i="0" lang="en" sz="950" u="none" cap="none" strike="noStrike">
                <a:solidFill>
                  <a:srgbClr val="C586C0"/>
                </a:solidFill>
                <a:highlight>
                  <a:srgbClr val="1E1E1E"/>
                </a:highlight>
                <a:latin typeface="Consolas"/>
                <a:ea typeface="Consolas"/>
                <a:cs typeface="Consolas"/>
                <a:sym typeface="Consolas"/>
              </a:rPr>
              <a:t>return</a:t>
            </a:r>
            <a:r>
              <a:rPr b="0" i="0" lang="en" sz="950" u="none" cap="none" strike="noStrike">
                <a:solidFill>
                  <a:srgbClr val="D4D4D4"/>
                </a:solidFill>
                <a:highlight>
                  <a:srgbClr val="1E1E1E"/>
                </a:highlight>
                <a:latin typeface="Consolas"/>
                <a:ea typeface="Consolas"/>
                <a:cs typeface="Consolas"/>
                <a:sym typeface="Consolas"/>
              </a:rPr>
              <a:t> i</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C586C0"/>
                </a:solidFill>
                <a:highlight>
                  <a:srgbClr val="1E1E1E"/>
                </a:highlight>
                <a:latin typeface="Consolas"/>
                <a:ea typeface="Consolas"/>
                <a:cs typeface="Consolas"/>
                <a:sym typeface="Consolas"/>
              </a:rPr>
              <a:t>else</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C586C0"/>
                </a:solidFill>
                <a:highlight>
                  <a:srgbClr val="1E1E1E"/>
                </a:highlight>
                <a:latin typeface="Consolas"/>
                <a:ea typeface="Consolas"/>
                <a:cs typeface="Consolas"/>
                <a:sym typeface="Consolas"/>
              </a:rPr>
              <a:t>return</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int</a:t>
            </a:r>
            <a:r>
              <a:rPr b="0" i="0" lang="en" sz="950" u="none" cap="none" strike="noStrike">
                <a:solidFill>
                  <a:srgbClr val="D4D4D4"/>
                </a:solidFill>
                <a:highlight>
                  <a:srgbClr val="1E1E1E"/>
                </a:highlight>
                <a:latin typeface="Consolas"/>
                <a:ea typeface="Consolas"/>
                <a:cs typeface="Consolas"/>
                <a:sym typeface="Consolas"/>
              </a:rPr>
              <a:t>) d;</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569CD6"/>
                </a:solidFill>
                <a:highlight>
                  <a:srgbClr val="1E1E1E"/>
                </a:highlight>
                <a:latin typeface="Consolas"/>
                <a:ea typeface="Consolas"/>
                <a:cs typeface="Consolas"/>
                <a:sym typeface="Consolas"/>
              </a:rPr>
              <a:t>static</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int</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DCDCAA"/>
                </a:solidFill>
                <a:highlight>
                  <a:srgbClr val="1E1E1E"/>
                </a:highlight>
                <a:latin typeface="Consolas"/>
                <a:ea typeface="Consolas"/>
                <a:cs typeface="Consolas"/>
                <a:sym typeface="Consolas"/>
              </a:rPr>
              <a:t>max</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4EC9B0"/>
                </a:solidFill>
                <a:highlight>
                  <a:srgbClr val="1E1E1E"/>
                </a:highlight>
                <a:latin typeface="Consolas"/>
                <a:ea typeface="Consolas"/>
                <a:cs typeface="Consolas"/>
                <a:sym typeface="Consolas"/>
              </a:rPr>
              <a:t>double</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d</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int</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i</a:t>
            </a: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C586C0"/>
                </a:solidFill>
                <a:highlight>
                  <a:srgbClr val="1E1E1E"/>
                </a:highlight>
                <a:latin typeface="Consolas"/>
                <a:ea typeface="Consolas"/>
                <a:cs typeface="Consolas"/>
                <a:sym typeface="Consolas"/>
              </a:rPr>
              <a:t>if</a:t>
            </a:r>
            <a:r>
              <a:rPr b="0" i="0" lang="en" sz="950" u="none" cap="none" strike="noStrike">
                <a:solidFill>
                  <a:srgbClr val="D4D4D4"/>
                </a:solidFill>
                <a:highlight>
                  <a:srgbClr val="1E1E1E"/>
                </a:highlight>
                <a:latin typeface="Consolas"/>
                <a:ea typeface="Consolas"/>
                <a:cs typeface="Consolas"/>
                <a:sym typeface="Consolas"/>
              </a:rPr>
              <a:t> (i &gt; d) </a:t>
            </a:r>
            <a:r>
              <a:rPr b="0" i="0" lang="en" sz="950" u="none" cap="none" strike="noStrike">
                <a:solidFill>
                  <a:srgbClr val="C586C0"/>
                </a:solidFill>
                <a:highlight>
                  <a:srgbClr val="1E1E1E"/>
                </a:highlight>
                <a:latin typeface="Consolas"/>
                <a:ea typeface="Consolas"/>
                <a:cs typeface="Consolas"/>
                <a:sym typeface="Consolas"/>
              </a:rPr>
              <a:t>return</a:t>
            </a:r>
            <a:r>
              <a:rPr b="0" i="0" lang="en" sz="950" u="none" cap="none" strike="noStrike">
                <a:solidFill>
                  <a:srgbClr val="D4D4D4"/>
                </a:solidFill>
                <a:highlight>
                  <a:srgbClr val="1E1E1E"/>
                </a:highlight>
                <a:latin typeface="Consolas"/>
                <a:ea typeface="Consolas"/>
                <a:cs typeface="Consolas"/>
                <a:sym typeface="Consolas"/>
              </a:rPr>
              <a:t> i;</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C586C0"/>
                </a:solidFill>
                <a:highlight>
                  <a:srgbClr val="1E1E1E"/>
                </a:highlight>
                <a:latin typeface="Consolas"/>
                <a:ea typeface="Consolas"/>
                <a:cs typeface="Consolas"/>
                <a:sym typeface="Consolas"/>
              </a:rPr>
              <a:t>else</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C586C0"/>
                </a:solidFill>
                <a:highlight>
                  <a:srgbClr val="1E1E1E"/>
                </a:highlight>
                <a:latin typeface="Consolas"/>
                <a:ea typeface="Consolas"/>
                <a:cs typeface="Consolas"/>
                <a:sym typeface="Consolas"/>
              </a:rPr>
              <a:t>return</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int</a:t>
            </a:r>
            <a:r>
              <a:rPr b="0" i="0" lang="en" sz="950" u="none" cap="none" strike="noStrike">
                <a:solidFill>
                  <a:srgbClr val="D4D4D4"/>
                </a:solidFill>
                <a:highlight>
                  <a:srgbClr val="1E1E1E"/>
                </a:highlight>
                <a:latin typeface="Consolas"/>
                <a:ea typeface="Consolas"/>
                <a:cs typeface="Consolas"/>
                <a:sym typeface="Consolas"/>
              </a:rPr>
              <a:t>) d;</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a:t>
            </a:r>
            <a:endParaRPr b="0" i="0" sz="950" u="none" cap="none" strike="noStrike">
              <a:solidFill>
                <a:srgbClr val="D4D4D4"/>
              </a:solidFill>
              <a:highlight>
                <a:srgbClr val="1E1E1E"/>
              </a:highlight>
              <a:latin typeface="Consolas"/>
              <a:ea typeface="Consolas"/>
              <a:cs typeface="Consolas"/>
              <a:sym typeface="Consolas"/>
            </a:endParaRPr>
          </a:p>
        </p:txBody>
      </p:sp>
      <p:sp>
        <p:nvSpPr>
          <p:cNvPr id="281" name="Google Shape;281;p29"/>
          <p:cNvSpPr txBox="1"/>
          <p:nvPr/>
        </p:nvSpPr>
        <p:spPr>
          <a:xfrm>
            <a:off x="355875" y="4743725"/>
            <a:ext cx="5080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Poppins"/>
                <a:ea typeface="Poppins"/>
                <a:cs typeface="Poppins"/>
                <a:sym typeface="Poppins"/>
              </a:rPr>
              <a:t>In dit geval zal de compiler klagen over ambiguiteit</a:t>
            </a:r>
            <a:endParaRPr b="0" i="0" sz="1100" u="none" cap="none" strike="noStrike">
              <a:solidFill>
                <a:srgbClr val="000000"/>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Scope van variabelen</a:t>
            </a:r>
            <a:endParaRPr sz="3480">
              <a:latin typeface="Poppins"/>
              <a:ea typeface="Poppins"/>
              <a:cs typeface="Poppins"/>
              <a:sym typeface="Poppins"/>
            </a:endParaRPr>
          </a:p>
        </p:txBody>
      </p:sp>
      <p:sp>
        <p:nvSpPr>
          <p:cNvPr id="75" name="Google Shape;75;p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29032"/>
              <a:buNone/>
            </a:pPr>
            <a:r>
              <a:rPr lang="en">
                <a:latin typeface="Poppins"/>
                <a:ea typeface="Poppins"/>
                <a:cs typeface="Poppins"/>
                <a:sym typeface="Poppins"/>
              </a:rPr>
              <a:t>Het bereik van een variabele specificeert de levensduur en de zichtbaarheid ervan. We gaan vandaag de reikwijdte van variabelen behandelen, inclusief de domeinen waarin ze toegankelijk zijn. </a:t>
            </a: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Dit zijn de beschikbare variabelenbereiken:</a:t>
            </a:r>
            <a:endParaRPr>
              <a:latin typeface="Poppins"/>
              <a:ea typeface="Poppins"/>
              <a:cs typeface="Poppins"/>
              <a:sym typeface="Poppins"/>
            </a:endParaRPr>
          </a:p>
          <a:p>
            <a:pPr indent="-334326" lvl="0" marL="457200" rtl="0" algn="l">
              <a:lnSpc>
                <a:spcPct val="115000"/>
              </a:lnSpc>
              <a:spcBef>
                <a:spcPts val="1200"/>
              </a:spcBef>
              <a:spcAft>
                <a:spcPts val="0"/>
              </a:spcAft>
              <a:buSzPct val="100000"/>
              <a:buFont typeface="Poppins"/>
              <a:buChar char="●"/>
            </a:pPr>
            <a:r>
              <a:rPr lang="en">
                <a:latin typeface="Poppins"/>
                <a:ea typeface="Poppins"/>
                <a:cs typeface="Poppins"/>
                <a:sym typeface="Poppins"/>
              </a:rPr>
              <a:t>Lokale variabelen (ook bekend als methode-lokale variabelen)</a:t>
            </a:r>
            <a:endParaRPr>
              <a:latin typeface="Poppins"/>
              <a:ea typeface="Poppins"/>
              <a:cs typeface="Poppins"/>
              <a:sym typeface="Poppins"/>
            </a:endParaRPr>
          </a:p>
          <a:p>
            <a:pPr indent="-334326"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Methode parameters (ook wel methodeargumenten genoemd)</a:t>
            </a:r>
            <a:endParaRPr>
              <a:latin typeface="Poppins"/>
              <a:ea typeface="Poppins"/>
              <a:cs typeface="Poppins"/>
              <a:sym typeface="Poppins"/>
            </a:endParaRPr>
          </a:p>
          <a:p>
            <a:pPr indent="-334326"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Instantie variabelen (ook wel attributen, velden en niet-statische variabelen genoemd)</a:t>
            </a:r>
            <a:endParaRPr>
              <a:latin typeface="Poppins"/>
              <a:ea typeface="Poppins"/>
              <a:cs typeface="Poppins"/>
              <a:sym typeface="Poppins"/>
            </a:endParaRPr>
          </a:p>
          <a:p>
            <a:pPr indent="-334326"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Klasse variabelen (ook bekend als statische variabelen)</a:t>
            </a:r>
            <a:endParaRPr>
              <a:latin typeface="Poppins"/>
              <a:ea typeface="Poppins"/>
              <a:cs typeface="Poppins"/>
              <a:sym typeface="Poppins"/>
            </a:endParaRPr>
          </a:p>
          <a:p>
            <a:pPr indent="0" lvl="0" marL="0" rtl="0" algn="l">
              <a:lnSpc>
                <a:spcPct val="115000"/>
              </a:lnSpc>
              <a:spcBef>
                <a:spcPts val="1200"/>
              </a:spcBef>
              <a:spcAft>
                <a:spcPts val="1200"/>
              </a:spcAft>
              <a:buSzPct val="129032"/>
              <a:buNone/>
            </a:pPr>
            <a:r>
              <a:t/>
            </a:r>
            <a:endParaRPr>
              <a:latin typeface="Poppins"/>
              <a:ea typeface="Poppins"/>
              <a:cs typeface="Poppins"/>
              <a:sym typeface="Poppins"/>
            </a:endParaRPr>
          </a:p>
        </p:txBody>
      </p:sp>
      <p:cxnSp>
        <p:nvCxnSpPr>
          <p:cNvPr id="76" name="Google Shape;76;p3"/>
          <p:cNvCxnSpPr/>
          <p:nvPr/>
        </p:nvCxnSpPr>
        <p:spPr>
          <a:xfrm>
            <a:off x="366225" y="2603450"/>
            <a:ext cx="7800" cy="1264800"/>
          </a:xfrm>
          <a:prstGeom prst="straightConnector1">
            <a:avLst/>
          </a:prstGeom>
          <a:noFill/>
          <a:ln cap="flat" cmpd="sng" w="9525">
            <a:solidFill>
              <a:schemeClr val="dk1"/>
            </a:solidFill>
            <a:prstDash val="solid"/>
            <a:round/>
            <a:headEnd len="sm" w="sm" type="none"/>
            <a:tailEnd len="med" w="med" type="triangle"/>
          </a:ln>
        </p:spPr>
      </p:cxnSp>
      <p:sp>
        <p:nvSpPr>
          <p:cNvPr id="77" name="Google Shape;77;p3"/>
          <p:cNvSpPr txBox="1"/>
          <p:nvPr/>
        </p:nvSpPr>
        <p:spPr>
          <a:xfrm rot="-5400000">
            <a:off x="-1238025" y="2221100"/>
            <a:ext cx="28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restrictief</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0"/>
          <p:cNvSpPr txBox="1"/>
          <p:nvPr>
            <p:ph type="title"/>
          </p:nvPr>
        </p:nvSpPr>
        <p:spPr>
          <a:xfrm>
            <a:off x="311700" y="530450"/>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Method overloading met verschillend return type?</a:t>
            </a:r>
            <a:endParaRPr sz="3480">
              <a:latin typeface="Poppins"/>
              <a:ea typeface="Poppins"/>
              <a:cs typeface="Poppins"/>
              <a:sym typeface="Poppins"/>
            </a:endParaRPr>
          </a:p>
        </p:txBody>
      </p:sp>
      <p:sp>
        <p:nvSpPr>
          <p:cNvPr id="287" name="Google Shape;287;p30"/>
          <p:cNvSpPr txBox="1"/>
          <p:nvPr/>
        </p:nvSpPr>
        <p:spPr>
          <a:xfrm>
            <a:off x="409525" y="1420800"/>
            <a:ext cx="5158200" cy="2759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Opgave1</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methode1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methode1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3</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methode1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i + </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methode1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(i);</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950" u="none" cap="none" strike="noStrike">
              <a:solidFill>
                <a:srgbClr val="569CD6"/>
              </a:solidFill>
              <a:highlight>
                <a:srgbClr val="1E1E1E"/>
              </a:highlight>
              <a:latin typeface="Consolas"/>
              <a:ea typeface="Consolas"/>
              <a:cs typeface="Consolas"/>
              <a:sym typeface="Consolas"/>
            </a:endParaRPr>
          </a:p>
        </p:txBody>
      </p:sp>
      <p:sp>
        <p:nvSpPr>
          <p:cNvPr id="288" name="Google Shape;288;p30"/>
          <p:cNvSpPr txBox="1"/>
          <p:nvPr>
            <p:ph idx="1" type="body"/>
          </p:nvPr>
        </p:nvSpPr>
        <p:spPr>
          <a:xfrm>
            <a:off x="4724400" y="2667550"/>
            <a:ext cx="4260300" cy="23073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300">
                <a:solidFill>
                  <a:schemeClr val="lt1"/>
                </a:solidFill>
                <a:latin typeface="Roboto Mono"/>
                <a:ea typeface="Roboto Mono"/>
                <a:cs typeface="Roboto Mono"/>
                <a:sym typeface="Roboto Mono"/>
              </a:rPr>
              <a:t>$ javac Opgave1.java</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Opgave1.java:9:methode1(int)is alreadydefined in Opgave1</a:t>
            </a:r>
            <a:endParaRPr sz="1300">
              <a:solidFill>
                <a:schemeClr val="lt1"/>
              </a:solidFill>
              <a:latin typeface="Roboto Mono"/>
              <a:ea typeface="Roboto Mono"/>
              <a:cs typeface="Roboto Mono"/>
              <a:sym typeface="Roboto Mono"/>
            </a:endParaRPr>
          </a:p>
          <a:p>
            <a:pPr indent="0" lvl="0" marL="0" rtl="0" algn="l">
              <a:lnSpc>
                <a:spcPct val="115000"/>
              </a:lnSpc>
              <a:spcBef>
                <a:spcPts val="1200"/>
              </a:spcBef>
              <a:spcAft>
                <a:spcPts val="0"/>
              </a:spcAft>
              <a:buSzPts val="1800"/>
              <a:buNone/>
            </a:pPr>
            <a:r>
              <a:rPr lang="en" sz="1300">
                <a:solidFill>
                  <a:schemeClr val="lt1"/>
                </a:solidFill>
                <a:latin typeface="Roboto Mono"/>
                <a:ea typeface="Roboto Mono"/>
                <a:cs typeface="Roboto Mono"/>
                <a:sym typeface="Roboto Mono"/>
              </a:rPr>
              <a:t>static void methode1 (int i) {</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ˆ</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1 error</a:t>
            </a:r>
            <a:endParaRPr sz="1300">
              <a:solidFill>
                <a:schemeClr val="lt1"/>
              </a:solidFill>
              <a:latin typeface="Roboto Mono"/>
              <a:ea typeface="Roboto Mono"/>
              <a:cs typeface="Roboto Mono"/>
              <a:sym typeface="Roboto Mono"/>
            </a:endParaRPr>
          </a:p>
          <a:p>
            <a:pPr indent="0" lvl="0" marL="0" rtl="0" algn="l">
              <a:lnSpc>
                <a:spcPct val="115000"/>
              </a:lnSpc>
              <a:spcBef>
                <a:spcPts val="1200"/>
              </a:spcBef>
              <a:spcAft>
                <a:spcPts val="1200"/>
              </a:spcAft>
              <a:buSzPts val="1800"/>
              <a:buNone/>
            </a:pPr>
            <a:r>
              <a:t/>
            </a:r>
            <a:endParaRPr sz="1300">
              <a:solidFill>
                <a:schemeClr val="lt1"/>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1"/>
          <p:cNvSpPr txBox="1"/>
          <p:nvPr/>
        </p:nvSpPr>
        <p:spPr>
          <a:xfrm>
            <a:off x="5328800" y="205200"/>
            <a:ext cx="3600900" cy="4733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MainClass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Integer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d</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Number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4</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Object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o</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5</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method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short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12</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294" name="Google Shape;294;p31"/>
          <p:cNvSpPr txBox="1"/>
          <p:nvPr>
            <p:ph type="title"/>
          </p:nvPr>
        </p:nvSpPr>
        <p:spPr>
          <a:xfrm>
            <a:off x="311700" y="515050"/>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Method Overloading</a:t>
            </a:r>
            <a:endParaRPr sz="3480">
              <a:latin typeface="Poppins"/>
              <a:ea typeface="Poppins"/>
              <a:cs typeface="Poppins"/>
              <a:sym typeface="Poppins"/>
            </a:endParaRPr>
          </a:p>
        </p:txBody>
      </p:sp>
      <p:sp>
        <p:nvSpPr>
          <p:cNvPr id="295" name="Google Shape;295;p31"/>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latin typeface="Poppins"/>
                <a:ea typeface="Poppins"/>
                <a:cs typeface="Poppins"/>
                <a:sym typeface="Poppins"/>
              </a:rPr>
              <a:t>Quiz:</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Wat is de uitvoer van de onderstaande </a:t>
            </a:r>
            <a:br>
              <a:rPr lang="en">
                <a:latin typeface="Poppins"/>
                <a:ea typeface="Poppins"/>
                <a:cs typeface="Poppins"/>
                <a:sym typeface="Poppins"/>
              </a:rPr>
            </a:br>
            <a:r>
              <a:rPr lang="en">
                <a:latin typeface="Poppins"/>
                <a:ea typeface="Poppins"/>
                <a:cs typeface="Poppins"/>
                <a:sym typeface="Poppins"/>
              </a:rPr>
              <a:t>Code?</a:t>
            </a: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Wat gebeurt er wanneer we casten naar:</a:t>
            </a:r>
            <a:br>
              <a:rPr lang="en">
                <a:latin typeface="Poppins"/>
                <a:ea typeface="Poppins"/>
                <a:cs typeface="Poppins"/>
                <a:sym typeface="Poppins"/>
              </a:rPr>
            </a:br>
            <a:r>
              <a:rPr lang="en">
                <a:latin typeface="Poppins"/>
                <a:ea typeface="Poppins"/>
                <a:cs typeface="Poppins"/>
                <a:sym typeface="Poppins"/>
              </a:rPr>
              <a:t>int, float, double, long &amp; char?</a:t>
            </a:r>
            <a:endParaRPr>
              <a:latin typeface="Poppins"/>
              <a:ea typeface="Poppins"/>
              <a:cs typeface="Poppins"/>
              <a:sym typeface="Poppi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Constructors</a:t>
            </a:r>
            <a:endParaRPr sz="3480">
              <a:latin typeface="Poppins"/>
              <a:ea typeface="Poppins"/>
              <a:cs typeface="Poppins"/>
              <a:sym typeface="Poppins"/>
            </a:endParaRPr>
          </a:p>
        </p:txBody>
      </p:sp>
      <p:sp>
        <p:nvSpPr>
          <p:cNvPr id="301" name="Google Shape;301;p32"/>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latin typeface="Poppins"/>
                <a:ea typeface="Poppins"/>
                <a:cs typeface="Poppins"/>
                <a:sym typeface="Poppins"/>
              </a:rPr>
              <a:t>Met behulp van een constructor kunnen we gegevens in het object laden direct nadat het is gemaakt.</a:t>
            </a:r>
            <a:endParaRPr>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rPr lang="en">
                <a:latin typeface="Poppins"/>
                <a:ea typeface="Poppins"/>
                <a:cs typeface="Poppins"/>
                <a:sym typeface="Poppins"/>
              </a:rPr>
              <a:t>Hiervoor maken we een methode aan die dezelfde naam het als het object zelf, en geen return type heeft.</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Constructors</a:t>
            </a:r>
            <a:endParaRPr sz="3480">
              <a:latin typeface="Poppins"/>
              <a:ea typeface="Poppins"/>
              <a:cs typeface="Poppins"/>
              <a:sym typeface="Poppins"/>
            </a:endParaRPr>
          </a:p>
        </p:txBody>
      </p:sp>
      <p:sp>
        <p:nvSpPr>
          <p:cNvPr id="307" name="Google Shape;307;p33"/>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En dan kun je een Punt object maken op deze manier:</a:t>
            </a:r>
            <a:endParaRPr>
              <a:latin typeface="Poppins"/>
              <a:ea typeface="Poppins"/>
              <a:cs typeface="Poppins"/>
              <a:sym typeface="Poppins"/>
            </a:endParaRPr>
          </a:p>
        </p:txBody>
      </p:sp>
      <p:sp>
        <p:nvSpPr>
          <p:cNvPr id="308" name="Google Shape;308;p33"/>
          <p:cNvSpPr txBox="1"/>
          <p:nvPr/>
        </p:nvSpPr>
        <p:spPr>
          <a:xfrm>
            <a:off x="404650" y="1308125"/>
            <a:ext cx="3919800" cy="18816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getal1</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getal2</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x = getal1;</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y = getal2;</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309" name="Google Shape;309;p33"/>
          <p:cNvSpPr txBox="1"/>
          <p:nvPr/>
        </p:nvSpPr>
        <p:spPr>
          <a:xfrm>
            <a:off x="404650" y="3524900"/>
            <a:ext cx="3000000" cy="3462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p1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Standaard constructor vervalt</a:t>
            </a:r>
            <a:endParaRPr sz="3480">
              <a:latin typeface="Poppins"/>
              <a:ea typeface="Poppins"/>
              <a:cs typeface="Poppins"/>
              <a:sym typeface="Poppins"/>
            </a:endParaRPr>
          </a:p>
        </p:txBody>
      </p:sp>
      <p:sp>
        <p:nvSpPr>
          <p:cNvPr id="315" name="Google Shape;315;p34"/>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Als we zelf een constructor definiëren vervalt de standaard constructor van Java</a:t>
            </a:r>
            <a:endParaRPr>
              <a:latin typeface="Poppins"/>
              <a:ea typeface="Poppins"/>
              <a:cs typeface="Poppins"/>
              <a:sym typeface="Poppins"/>
            </a:endParaRPr>
          </a:p>
        </p:txBody>
      </p:sp>
      <p:sp>
        <p:nvSpPr>
          <p:cNvPr id="316" name="Google Shape;316;p34"/>
          <p:cNvSpPr txBox="1"/>
          <p:nvPr>
            <p:ph idx="1" type="body"/>
          </p:nvPr>
        </p:nvSpPr>
        <p:spPr>
          <a:xfrm>
            <a:off x="409700" y="2009925"/>
            <a:ext cx="8083200" cy="23073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Error: constructor Punt in class Punt cannot be applied to given types;</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Punt punt = new Punt();</a:t>
            </a:r>
            <a:endParaRPr sz="1300">
              <a:solidFill>
                <a:schemeClr val="lt1"/>
              </a:solidFill>
              <a:latin typeface="Roboto Mono"/>
              <a:ea typeface="Roboto Mono"/>
              <a:cs typeface="Roboto Mono"/>
              <a:sym typeface="Roboto Mon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Constructors zonder argumenten</a:t>
            </a:r>
            <a:endParaRPr sz="3480">
              <a:latin typeface="Poppins"/>
              <a:ea typeface="Poppins"/>
              <a:cs typeface="Poppins"/>
              <a:sym typeface="Poppins"/>
            </a:endParaRPr>
          </a:p>
        </p:txBody>
      </p:sp>
      <p:sp>
        <p:nvSpPr>
          <p:cNvPr id="322" name="Google Shape;322;p35"/>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En dan zal ieder nieuw punt-object standaard 12 en 13 voor de x en y waarde krijgen.</a:t>
            </a:r>
            <a:endParaRPr>
              <a:latin typeface="Poppins"/>
              <a:ea typeface="Poppins"/>
              <a:cs typeface="Poppins"/>
              <a:sym typeface="Poppins"/>
            </a:endParaRPr>
          </a:p>
        </p:txBody>
      </p:sp>
      <p:sp>
        <p:nvSpPr>
          <p:cNvPr id="323" name="Google Shape;323;p35"/>
          <p:cNvSpPr txBox="1"/>
          <p:nvPr/>
        </p:nvSpPr>
        <p:spPr>
          <a:xfrm>
            <a:off x="404650" y="1308125"/>
            <a:ext cx="3919800" cy="18816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x = 12;</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y = 13;</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324" name="Google Shape;324;p35"/>
          <p:cNvSpPr txBox="1"/>
          <p:nvPr/>
        </p:nvSpPr>
        <p:spPr>
          <a:xfrm>
            <a:off x="404650" y="3846675"/>
            <a:ext cx="3000000" cy="3462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p1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Standaardwaarden voor klasse en instantievariabelen</a:t>
            </a:r>
            <a:endParaRPr sz="3480">
              <a:latin typeface="Poppins"/>
              <a:ea typeface="Poppins"/>
              <a:cs typeface="Poppins"/>
              <a:sym typeface="Poppins"/>
            </a:endParaRPr>
          </a:p>
        </p:txBody>
      </p:sp>
      <p:sp>
        <p:nvSpPr>
          <p:cNvPr id="330" name="Google Shape;330;p36"/>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Dit zou overigens hetzelfde effect hebben…</a:t>
            </a:r>
            <a:endParaRPr>
              <a:latin typeface="Poppins"/>
              <a:ea typeface="Poppins"/>
              <a:cs typeface="Poppins"/>
              <a:sym typeface="Poppins"/>
            </a:endParaRPr>
          </a:p>
        </p:txBody>
      </p:sp>
      <p:sp>
        <p:nvSpPr>
          <p:cNvPr id="331" name="Google Shape;331;p36"/>
          <p:cNvSpPr txBox="1"/>
          <p:nvPr/>
        </p:nvSpPr>
        <p:spPr>
          <a:xfrm>
            <a:off x="404650" y="1308125"/>
            <a:ext cx="39198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 = 12;</a:t>
            </a:r>
            <a:endParaRPr b="0" i="0" sz="1050" u="none" cap="none" strike="noStrike">
              <a:solidFill>
                <a:srgbClr val="9CDCFE"/>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 </a:t>
            </a:r>
            <a:r>
              <a:rPr b="0" i="0" lang="en" sz="1050" u="none" cap="none" strike="noStrike">
                <a:solidFill>
                  <a:srgbClr val="9CDCFE"/>
                </a:solidFill>
                <a:highlight>
                  <a:srgbClr val="1E1E1E"/>
                </a:highlight>
                <a:latin typeface="Consolas"/>
                <a:ea typeface="Consolas"/>
                <a:cs typeface="Consolas"/>
                <a:sym typeface="Consolas"/>
              </a:rPr>
              <a:t>y = 13</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p1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Overschaduwing van instantievariabelen</a:t>
            </a:r>
            <a:endParaRPr sz="3180">
              <a:latin typeface="Poppins"/>
              <a:ea typeface="Poppins"/>
              <a:cs typeface="Poppins"/>
              <a:sym typeface="Poppins"/>
            </a:endParaRPr>
          </a:p>
        </p:txBody>
      </p:sp>
      <p:sp>
        <p:nvSpPr>
          <p:cNvPr id="337" name="Google Shape;337;p37"/>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Zoals we net al zagen hebben we wel eens dat we parameters dezelfde naam willen geven als de instantievariabelen:</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br>
              <a:rPr lang="en">
                <a:latin typeface="Poppins"/>
                <a:ea typeface="Poppins"/>
                <a:cs typeface="Poppins"/>
                <a:sym typeface="Poppins"/>
              </a:rPr>
            </a:br>
            <a:r>
              <a:rPr lang="en" sz="1700">
                <a:latin typeface="Poppins"/>
                <a:ea typeface="Poppins"/>
                <a:cs typeface="Poppins"/>
                <a:sym typeface="Poppins"/>
              </a:rPr>
              <a:t>Maar in dit geval overschaduwen de parameters de instantievariabelen :(</a:t>
            </a:r>
            <a:endParaRPr sz="1700">
              <a:latin typeface="Poppins"/>
              <a:ea typeface="Poppins"/>
              <a:cs typeface="Poppins"/>
              <a:sym typeface="Poppins"/>
            </a:endParaRPr>
          </a:p>
        </p:txBody>
      </p:sp>
      <p:sp>
        <p:nvSpPr>
          <p:cNvPr id="338" name="Google Shape;338;p37"/>
          <p:cNvSpPr txBox="1"/>
          <p:nvPr/>
        </p:nvSpPr>
        <p:spPr>
          <a:xfrm>
            <a:off x="414400" y="2047650"/>
            <a:ext cx="30000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x = x;</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y = y;</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Overschaduwing oplossen met behulp van het this keyword</a:t>
            </a:r>
            <a:endParaRPr sz="3180">
              <a:latin typeface="Poppins"/>
              <a:ea typeface="Poppins"/>
              <a:cs typeface="Poppins"/>
              <a:sym typeface="Poppins"/>
            </a:endParaRPr>
          </a:p>
        </p:txBody>
      </p:sp>
      <p:sp>
        <p:nvSpPr>
          <p:cNvPr id="344" name="Google Shape;344;p38"/>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Dit kunnen we oplossen door de speciale variabele </a:t>
            </a:r>
            <a:r>
              <a:rPr b="1" lang="en">
                <a:latin typeface="Poppins"/>
                <a:ea typeface="Poppins"/>
                <a:cs typeface="Poppins"/>
                <a:sym typeface="Poppins"/>
              </a:rPr>
              <a:t>this</a:t>
            </a:r>
            <a:r>
              <a:rPr lang="en">
                <a:latin typeface="Poppins"/>
                <a:ea typeface="Poppins"/>
                <a:cs typeface="Poppins"/>
                <a:sym typeface="Poppins"/>
              </a:rPr>
              <a:t>. Welke een referentie naar het eigen object bevat.</a:t>
            </a:r>
            <a:endParaRPr sz="1700">
              <a:latin typeface="Poppins"/>
              <a:ea typeface="Poppins"/>
              <a:cs typeface="Poppins"/>
              <a:sym typeface="Poppins"/>
            </a:endParaRPr>
          </a:p>
        </p:txBody>
      </p:sp>
      <p:sp>
        <p:nvSpPr>
          <p:cNvPr id="345" name="Google Shape;345;p38"/>
          <p:cNvSpPr txBox="1"/>
          <p:nvPr/>
        </p:nvSpPr>
        <p:spPr>
          <a:xfrm>
            <a:off x="414400" y="2047650"/>
            <a:ext cx="30000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 x;</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 = y;</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Constructor overloading</a:t>
            </a:r>
            <a:endParaRPr sz="3180">
              <a:latin typeface="Poppins"/>
              <a:ea typeface="Poppins"/>
              <a:cs typeface="Poppins"/>
              <a:sym typeface="Poppins"/>
            </a:endParaRPr>
          </a:p>
        </p:txBody>
      </p:sp>
      <p:sp>
        <p:nvSpPr>
          <p:cNvPr id="351" name="Google Shape;351;p39"/>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Net zoals we meerdere definities van dezelfde methode kunnen hebben, kunnen we ook meedere definities van een constructor hebben:</a:t>
            </a:r>
            <a:br>
              <a:rPr lang="en">
                <a:latin typeface="Poppins"/>
                <a:ea typeface="Poppins"/>
                <a:cs typeface="Poppins"/>
                <a:sym typeface="Poppins"/>
              </a:rPr>
            </a:br>
            <a:r>
              <a:rPr b="1" lang="en">
                <a:latin typeface="Poppins"/>
                <a:ea typeface="Poppins"/>
                <a:cs typeface="Poppins"/>
                <a:sym typeface="Poppins"/>
              </a:rPr>
              <a:t>Contrcutor overloading</a:t>
            </a:r>
            <a:endParaRPr sz="1700">
              <a:latin typeface="Poppins"/>
              <a:ea typeface="Poppins"/>
              <a:cs typeface="Poppins"/>
              <a:sym typeface="Poppins"/>
            </a:endParaRPr>
          </a:p>
        </p:txBody>
      </p:sp>
      <p:sp>
        <p:nvSpPr>
          <p:cNvPr id="352" name="Google Shape;352;p39"/>
          <p:cNvSpPr txBox="1"/>
          <p:nvPr/>
        </p:nvSpPr>
        <p:spPr>
          <a:xfrm>
            <a:off x="404675" y="2320677"/>
            <a:ext cx="3000000" cy="25398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 x;</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 = y;</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 x + </a:t>
            </a:r>
            <a:r>
              <a:rPr b="0" i="0" lang="en" sz="1050" u="none" cap="none" strike="noStrike">
                <a:solidFill>
                  <a:srgbClr val="B5CEA8"/>
                </a:solidFill>
                <a:highlight>
                  <a:srgbClr val="1E1E1E"/>
                </a:highlight>
                <a:latin typeface="Consolas"/>
                <a:ea typeface="Consolas"/>
                <a:cs typeface="Consolas"/>
                <a:sym typeface="Consolas"/>
              </a:rPr>
              <a:t>0.5</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 = y + </a:t>
            </a:r>
            <a:r>
              <a:rPr b="0" i="0" lang="en" sz="1050" u="none" cap="none" strike="noStrike">
                <a:solidFill>
                  <a:srgbClr val="B5CEA8"/>
                </a:solidFill>
                <a:highlight>
                  <a:srgbClr val="1E1E1E"/>
                </a:highlight>
                <a:latin typeface="Consolas"/>
                <a:ea typeface="Consolas"/>
                <a:cs typeface="Consolas"/>
                <a:sym typeface="Consolas"/>
              </a:rPr>
              <a:t>0.5</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Locale variabelen</a:t>
            </a:r>
            <a:endParaRPr sz="3480">
              <a:latin typeface="Poppins"/>
              <a:ea typeface="Poppins"/>
              <a:cs typeface="Poppins"/>
              <a:sym typeface="Poppins"/>
            </a:endParaRPr>
          </a:p>
        </p:txBody>
      </p:sp>
      <p:sp>
        <p:nvSpPr>
          <p:cNvPr id="83" name="Google Shape;83;p4"/>
          <p:cNvSpPr txBox="1"/>
          <p:nvPr>
            <p:ph idx="1" type="body"/>
          </p:nvPr>
        </p:nvSpPr>
        <p:spPr>
          <a:xfrm>
            <a:off x="311700" y="1225225"/>
            <a:ext cx="5242500" cy="3354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SzPts val="1800"/>
              <a:buNone/>
            </a:pPr>
            <a:r>
              <a:rPr b="1" lang="en">
                <a:latin typeface="Poppins"/>
                <a:ea typeface="Poppins"/>
                <a:cs typeface="Poppins"/>
                <a:sym typeface="Poppins"/>
              </a:rPr>
              <a:t>Lokale variabelen</a:t>
            </a:r>
            <a:r>
              <a:rPr lang="en">
                <a:latin typeface="Poppins"/>
                <a:ea typeface="Poppins"/>
                <a:cs typeface="Poppins"/>
                <a:sym typeface="Poppins"/>
              </a:rPr>
              <a:t> worden gedefinieerd binnen een methode. </a:t>
            </a: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Ze kunnen worden gedefinieerd in code constructies zoals if-else-constructies, for-loop-constructies of switch-instructies. </a:t>
            </a: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Meestal gebruik je lokale variabelen om de tussenresultaten van een berekening op te slaan. Vergeleken met de andere drie eerder genoemde variabele scopes hebben ze de kortste scope (levensduur).</a:t>
            </a:r>
            <a:endParaRPr>
              <a:latin typeface="Poppins"/>
              <a:ea typeface="Poppins"/>
              <a:cs typeface="Poppins"/>
              <a:sym typeface="Poppins"/>
            </a:endParaRPr>
          </a:p>
        </p:txBody>
      </p:sp>
      <p:pic>
        <p:nvPicPr>
          <p:cNvPr id="84" name="Google Shape;84;p4"/>
          <p:cNvPicPr preferRelativeResize="0"/>
          <p:nvPr/>
        </p:nvPicPr>
        <p:blipFill>
          <a:blip r:embed="rId3">
            <a:alphaModFix/>
          </a:blip>
          <a:stretch>
            <a:fillRect/>
          </a:stretch>
        </p:blipFill>
        <p:spPr>
          <a:xfrm>
            <a:off x="5669850" y="977363"/>
            <a:ext cx="3224115" cy="36914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animEffect filter="fade" transition="in">
                                      <p:cBhvr>
                                        <p:cTn dur="1000"/>
                                        <p:tgtEl>
                                          <p:spTgt spid="8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Constructor chaining</a:t>
            </a:r>
            <a:endParaRPr sz="3180">
              <a:latin typeface="Poppins"/>
              <a:ea typeface="Poppins"/>
              <a:cs typeface="Poppins"/>
              <a:sym typeface="Poppins"/>
            </a:endParaRPr>
          </a:p>
        </p:txBody>
      </p:sp>
      <p:sp>
        <p:nvSpPr>
          <p:cNvPr id="358" name="Google Shape;358;p40"/>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lnSpcReduction="20000"/>
          </a:bodyPr>
          <a:lstStyle/>
          <a:p>
            <a:pPr indent="-336550" lvl="0" marL="457200" rtl="0" algn="l">
              <a:lnSpc>
                <a:spcPct val="115000"/>
              </a:lnSpc>
              <a:spcBef>
                <a:spcPts val="0"/>
              </a:spcBef>
              <a:spcAft>
                <a:spcPts val="0"/>
              </a:spcAft>
              <a:buSzPts val="1700"/>
              <a:buFont typeface="Poppins"/>
              <a:buChar char="●"/>
            </a:pPr>
            <a:r>
              <a:rPr lang="en" sz="1700">
                <a:latin typeface="Poppins"/>
                <a:ea typeface="Poppins"/>
                <a:cs typeface="Poppins"/>
                <a:sym typeface="Poppins"/>
              </a:rPr>
              <a:t>Vaak lijken constructoren erg op elkaar en zorgt de strategie van de vorige slide voor veel dubbele code.</a:t>
            </a:r>
            <a:br>
              <a:rPr lang="en" sz="1700">
                <a:latin typeface="Poppins"/>
                <a:ea typeface="Poppins"/>
                <a:cs typeface="Poppins"/>
                <a:sym typeface="Poppins"/>
              </a:rPr>
            </a:br>
            <a:endParaRPr sz="1700">
              <a:latin typeface="Poppins"/>
              <a:ea typeface="Poppins"/>
              <a:cs typeface="Poppins"/>
              <a:sym typeface="Poppins"/>
            </a:endParaRPr>
          </a:p>
          <a:p>
            <a:pPr indent="-336550" lvl="0" marL="457200" rtl="0" algn="l">
              <a:lnSpc>
                <a:spcPct val="115000"/>
              </a:lnSpc>
              <a:spcBef>
                <a:spcPts val="0"/>
              </a:spcBef>
              <a:spcAft>
                <a:spcPts val="0"/>
              </a:spcAft>
              <a:buSzPts val="1700"/>
              <a:buFont typeface="Poppins"/>
              <a:buChar char="●"/>
            </a:pPr>
            <a:r>
              <a:rPr lang="en" sz="1700">
                <a:latin typeface="Poppins"/>
                <a:ea typeface="Poppins"/>
                <a:cs typeface="Poppins"/>
                <a:sym typeface="Poppins"/>
              </a:rPr>
              <a:t>Dit kunnen we oplossen door in een constructor een andere constructor aan te roepen.</a:t>
            </a:r>
            <a:br>
              <a:rPr lang="en" sz="1700">
                <a:latin typeface="Poppins"/>
                <a:ea typeface="Poppins"/>
                <a:cs typeface="Poppins"/>
                <a:sym typeface="Poppins"/>
              </a:rPr>
            </a:br>
            <a:endParaRPr sz="1700">
              <a:latin typeface="Poppins"/>
              <a:ea typeface="Poppins"/>
              <a:cs typeface="Poppins"/>
              <a:sym typeface="Poppins"/>
            </a:endParaRPr>
          </a:p>
          <a:p>
            <a:pPr indent="-336550" lvl="0" marL="457200" rtl="0" algn="l">
              <a:lnSpc>
                <a:spcPct val="115000"/>
              </a:lnSpc>
              <a:spcBef>
                <a:spcPts val="0"/>
              </a:spcBef>
              <a:spcAft>
                <a:spcPts val="0"/>
              </a:spcAft>
              <a:buSzPts val="1700"/>
              <a:buFont typeface="Poppins"/>
              <a:buChar char="●"/>
            </a:pPr>
            <a:r>
              <a:rPr lang="en" sz="1700">
                <a:latin typeface="Poppins"/>
                <a:ea typeface="Poppins"/>
                <a:cs typeface="Poppins"/>
                <a:sym typeface="Poppins"/>
              </a:rPr>
              <a:t>Op deze manier ketenen we constructoren aan elkaar vast:</a:t>
            </a:r>
            <a:r>
              <a:rPr b="1" lang="en" sz="1700">
                <a:latin typeface="Poppins"/>
                <a:ea typeface="Poppins"/>
                <a:cs typeface="Poppins"/>
                <a:sym typeface="Poppins"/>
              </a:rPr>
              <a:t> constructor chaining</a:t>
            </a:r>
            <a:r>
              <a:rPr lang="en" sz="1700">
                <a:latin typeface="Poppins"/>
                <a:ea typeface="Poppins"/>
                <a:cs typeface="Poppins"/>
                <a:sym typeface="Poppins"/>
              </a:rPr>
              <a:t>.</a:t>
            </a:r>
            <a:br>
              <a:rPr lang="en" sz="1700">
                <a:latin typeface="Poppins"/>
                <a:ea typeface="Poppins"/>
                <a:cs typeface="Poppins"/>
                <a:sym typeface="Poppins"/>
              </a:rPr>
            </a:br>
            <a:endParaRPr sz="1700">
              <a:latin typeface="Poppins"/>
              <a:ea typeface="Poppins"/>
              <a:cs typeface="Poppins"/>
              <a:sym typeface="Poppins"/>
            </a:endParaRPr>
          </a:p>
          <a:p>
            <a:pPr indent="-336550" lvl="0" marL="457200" rtl="0" algn="l">
              <a:lnSpc>
                <a:spcPct val="115000"/>
              </a:lnSpc>
              <a:spcBef>
                <a:spcPts val="0"/>
              </a:spcBef>
              <a:spcAft>
                <a:spcPts val="0"/>
              </a:spcAft>
              <a:buSzPts val="1700"/>
              <a:buFont typeface="Poppins"/>
              <a:buChar char="●"/>
            </a:pPr>
            <a:r>
              <a:rPr lang="en" sz="1700">
                <a:latin typeface="Poppins"/>
                <a:ea typeface="Poppins"/>
                <a:cs typeface="Poppins"/>
                <a:sym typeface="Poppins"/>
              </a:rPr>
              <a:t>Een andere implementatie van de constructor kun je aanroepen met behulp van:</a:t>
            </a:r>
            <a:br>
              <a:rPr lang="en" sz="1700">
                <a:latin typeface="Poppins"/>
                <a:ea typeface="Poppins"/>
                <a:cs typeface="Poppins"/>
                <a:sym typeface="Poppins"/>
              </a:rPr>
            </a:br>
            <a:r>
              <a:rPr i="1" lang="en" sz="1700">
                <a:latin typeface="Poppins"/>
                <a:ea typeface="Poppins"/>
                <a:cs typeface="Poppins"/>
                <a:sym typeface="Poppins"/>
              </a:rPr>
              <a:t>this(parameters)</a:t>
            </a:r>
            <a:r>
              <a:rPr lang="en" sz="1700">
                <a:latin typeface="Poppins"/>
                <a:ea typeface="Poppins"/>
                <a:cs typeface="Poppins"/>
                <a:sym typeface="Poppins"/>
              </a:rPr>
              <a:t>.</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sz="1700">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0" st="0"/>
                                            </p:txEl>
                                          </p:spTgt>
                                        </p:tgtEl>
                                        <p:attrNameLst>
                                          <p:attrName>style.visibility</p:attrName>
                                        </p:attrNameLst>
                                      </p:cBhvr>
                                      <p:to>
                                        <p:strVal val="visible"/>
                                      </p:to>
                                    </p:set>
                                    <p:animEffect filter="fade" transition="in">
                                      <p:cBhvr>
                                        <p:cTn dur="1000"/>
                                        <p:tgtEl>
                                          <p:spTgt spid="3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1" st="1"/>
                                            </p:txEl>
                                          </p:spTgt>
                                        </p:tgtEl>
                                        <p:attrNameLst>
                                          <p:attrName>style.visibility</p:attrName>
                                        </p:attrNameLst>
                                      </p:cBhvr>
                                      <p:to>
                                        <p:strVal val="visible"/>
                                      </p:to>
                                    </p:set>
                                    <p:animEffect filter="fade" transition="in">
                                      <p:cBhvr>
                                        <p:cTn dur="1000"/>
                                        <p:tgtEl>
                                          <p:spTgt spid="3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2" st="2"/>
                                            </p:txEl>
                                          </p:spTgt>
                                        </p:tgtEl>
                                        <p:attrNameLst>
                                          <p:attrName>style.visibility</p:attrName>
                                        </p:attrNameLst>
                                      </p:cBhvr>
                                      <p:to>
                                        <p:strVal val="visible"/>
                                      </p:to>
                                    </p:set>
                                    <p:animEffect filter="fade" transition="in">
                                      <p:cBhvr>
                                        <p:cTn dur="1000"/>
                                        <p:tgtEl>
                                          <p:spTgt spid="3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3" st="3"/>
                                            </p:txEl>
                                          </p:spTgt>
                                        </p:tgtEl>
                                        <p:attrNameLst>
                                          <p:attrName>style.visibility</p:attrName>
                                        </p:attrNameLst>
                                      </p:cBhvr>
                                      <p:to>
                                        <p:strVal val="visible"/>
                                      </p:to>
                                    </p:set>
                                    <p:animEffect filter="fade" transition="in">
                                      <p:cBhvr>
                                        <p:cTn dur="1000"/>
                                        <p:tgtEl>
                                          <p:spTgt spid="3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4" st="4"/>
                                            </p:txEl>
                                          </p:spTgt>
                                        </p:tgtEl>
                                        <p:attrNameLst>
                                          <p:attrName>style.visibility</p:attrName>
                                        </p:attrNameLst>
                                      </p:cBhvr>
                                      <p:to>
                                        <p:strVal val="visible"/>
                                      </p:to>
                                    </p:set>
                                    <p:animEffect filter="fade" transition="in">
                                      <p:cBhvr>
                                        <p:cTn dur="1000"/>
                                        <p:tgtEl>
                                          <p:spTgt spid="35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Constructor chaining (2)</a:t>
            </a:r>
            <a:endParaRPr sz="3180">
              <a:latin typeface="Poppins"/>
              <a:ea typeface="Poppins"/>
              <a:cs typeface="Poppins"/>
              <a:sym typeface="Poppins"/>
            </a:endParaRPr>
          </a:p>
        </p:txBody>
      </p:sp>
      <p:sp>
        <p:nvSpPr>
          <p:cNvPr id="364" name="Google Shape;364;p41"/>
          <p:cNvSpPr txBox="1"/>
          <p:nvPr/>
        </p:nvSpPr>
        <p:spPr>
          <a:xfrm>
            <a:off x="404675" y="1233477"/>
            <a:ext cx="3000000" cy="25398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 x;</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 = y;</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(x + </a:t>
            </a:r>
            <a:r>
              <a:rPr b="0" i="0" lang="en" sz="1050" u="none" cap="none" strike="noStrike">
                <a:solidFill>
                  <a:srgbClr val="B5CEA8"/>
                </a:solidFill>
                <a:highlight>
                  <a:srgbClr val="1E1E1E"/>
                </a:highlight>
                <a:latin typeface="Consolas"/>
                <a:ea typeface="Consolas"/>
                <a:cs typeface="Consolas"/>
                <a:sym typeface="Consolas"/>
              </a:rPr>
              <a:t>0.5</a:t>
            </a:r>
            <a:r>
              <a:rPr b="0" i="0" lang="en" sz="1050" u="none" cap="none" strike="noStrike">
                <a:solidFill>
                  <a:srgbClr val="D4D4D4"/>
                </a:solidFill>
                <a:highlight>
                  <a:srgbClr val="1E1E1E"/>
                </a:highlight>
                <a:latin typeface="Consolas"/>
                <a:ea typeface="Consolas"/>
                <a:cs typeface="Consolas"/>
                <a:sym typeface="Consolas"/>
              </a:rPr>
              <a:t>, y + </a:t>
            </a:r>
            <a:r>
              <a:rPr b="0" i="0" lang="en" sz="1050" u="none" cap="none" strike="noStrike">
                <a:solidFill>
                  <a:srgbClr val="B5CEA8"/>
                </a:solidFill>
                <a:highlight>
                  <a:srgbClr val="1E1E1E"/>
                </a:highlight>
                <a:latin typeface="Consolas"/>
                <a:ea typeface="Consolas"/>
                <a:cs typeface="Consolas"/>
                <a:sym typeface="Consolas"/>
              </a:rPr>
              <a:t>0.5</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569CD6"/>
              </a:solidFill>
              <a:highlight>
                <a:srgbClr val="1E1E1E"/>
              </a:highlight>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Constructor chaining (2)</a:t>
            </a:r>
            <a:endParaRPr sz="3180">
              <a:latin typeface="Poppins"/>
              <a:ea typeface="Poppins"/>
              <a:cs typeface="Poppins"/>
              <a:sym typeface="Poppins"/>
            </a:endParaRPr>
          </a:p>
        </p:txBody>
      </p:sp>
      <p:sp>
        <p:nvSpPr>
          <p:cNvPr id="370" name="Google Shape;370;p42"/>
          <p:cNvSpPr txBox="1"/>
          <p:nvPr/>
        </p:nvSpPr>
        <p:spPr>
          <a:xfrm>
            <a:off x="477800" y="2047652"/>
            <a:ext cx="3000000" cy="25398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 x;</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 = y;</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newX</a:t>
            </a:r>
            <a:r>
              <a:rPr b="0" i="0" lang="en" sz="1050" u="none" cap="none" strike="noStrike">
                <a:solidFill>
                  <a:srgbClr val="D4D4D4"/>
                </a:solidFill>
                <a:highlight>
                  <a:srgbClr val="1E1E1E"/>
                </a:highlight>
                <a:latin typeface="Consolas"/>
                <a:ea typeface="Consolas"/>
                <a:cs typeface="Consolas"/>
                <a:sym typeface="Consolas"/>
              </a:rPr>
              <a:t> = x + </a:t>
            </a:r>
            <a:r>
              <a:rPr b="0" i="0" lang="en" sz="1050" u="none" cap="none" strike="noStrike">
                <a:solidFill>
                  <a:srgbClr val="B5CEA8"/>
                </a:solidFill>
                <a:highlight>
                  <a:srgbClr val="1E1E1E"/>
                </a:highlight>
                <a:latin typeface="Consolas"/>
                <a:ea typeface="Consolas"/>
                <a:cs typeface="Consolas"/>
                <a:sym typeface="Consolas"/>
              </a:rPr>
              <a:t>0.5</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(x + </a:t>
            </a:r>
            <a:r>
              <a:rPr b="0" i="0" lang="en" sz="1050" u="none" cap="none" strike="noStrike">
                <a:solidFill>
                  <a:srgbClr val="B5CEA8"/>
                </a:solidFill>
                <a:highlight>
                  <a:srgbClr val="1E1E1E"/>
                </a:highlight>
                <a:latin typeface="Consolas"/>
                <a:ea typeface="Consolas"/>
                <a:cs typeface="Consolas"/>
                <a:sym typeface="Consolas"/>
              </a:rPr>
              <a:t>0.5</a:t>
            </a:r>
            <a:r>
              <a:rPr b="0" i="0" lang="en" sz="1050" u="none" cap="none" strike="noStrike">
                <a:solidFill>
                  <a:srgbClr val="D4D4D4"/>
                </a:solidFill>
                <a:highlight>
                  <a:srgbClr val="1E1E1E"/>
                </a:highlight>
                <a:latin typeface="Consolas"/>
                <a:ea typeface="Consolas"/>
                <a:cs typeface="Consolas"/>
                <a:sym typeface="Consolas"/>
              </a:rPr>
              <a:t>, y + </a:t>
            </a:r>
            <a:r>
              <a:rPr b="0" i="0" lang="en" sz="1050" u="none" cap="none" strike="noStrike">
                <a:solidFill>
                  <a:srgbClr val="B5CEA8"/>
                </a:solidFill>
                <a:highlight>
                  <a:srgbClr val="1E1E1E"/>
                </a:highlight>
                <a:latin typeface="Consolas"/>
                <a:ea typeface="Consolas"/>
                <a:cs typeface="Consolas"/>
                <a:sym typeface="Consolas"/>
              </a:rPr>
              <a:t>0.5</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569CD6"/>
              </a:solidFill>
              <a:highlight>
                <a:srgbClr val="1E1E1E"/>
              </a:highlight>
              <a:latin typeface="Consolas"/>
              <a:ea typeface="Consolas"/>
              <a:cs typeface="Consolas"/>
              <a:sym typeface="Consolas"/>
            </a:endParaRPr>
          </a:p>
        </p:txBody>
      </p:sp>
      <p:sp>
        <p:nvSpPr>
          <p:cNvPr id="371" name="Google Shape;371;p42"/>
          <p:cNvSpPr txBox="1"/>
          <p:nvPr>
            <p:ph idx="1" type="body"/>
          </p:nvPr>
        </p:nvSpPr>
        <p:spPr>
          <a:xfrm>
            <a:off x="404675" y="1255750"/>
            <a:ext cx="8520600" cy="12795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Clr>
                <a:schemeClr val="dk1"/>
              </a:buClr>
              <a:buSzPct val="61110"/>
              <a:buFont typeface="Arial"/>
              <a:buNone/>
            </a:pPr>
            <a:r>
              <a:rPr lang="en">
                <a:latin typeface="Poppins"/>
                <a:ea typeface="Poppins"/>
                <a:cs typeface="Poppins"/>
                <a:sym typeface="Poppins"/>
              </a:rPr>
              <a:t>Als je gebruik maakt van constructor chaining dan ben je verplicht de andere constructor direct aan te roepen als eerste commando van de constructor:</a:t>
            </a:r>
            <a:endParaRPr>
              <a:latin typeface="Poppins"/>
              <a:ea typeface="Poppins"/>
              <a:cs typeface="Poppins"/>
              <a:sym typeface="Poppins"/>
            </a:endParaRPr>
          </a:p>
          <a:p>
            <a:pPr indent="0" lvl="0" marL="0" rtl="0" algn="l">
              <a:lnSpc>
                <a:spcPct val="115000"/>
              </a:lnSpc>
              <a:spcBef>
                <a:spcPts val="1200"/>
              </a:spcBef>
              <a:spcAft>
                <a:spcPts val="1200"/>
              </a:spcAft>
              <a:buSzPct val="108108"/>
              <a:buNone/>
            </a:pPr>
            <a:r>
              <a:t/>
            </a:r>
            <a:endParaRPr>
              <a:latin typeface="Poppins"/>
              <a:ea typeface="Poppins"/>
              <a:cs typeface="Poppins"/>
              <a:sym typeface="Poppins"/>
            </a:endParaRPr>
          </a:p>
        </p:txBody>
      </p:sp>
      <p:sp>
        <p:nvSpPr>
          <p:cNvPr id="372" name="Google Shape;372;p42"/>
          <p:cNvSpPr txBox="1"/>
          <p:nvPr>
            <p:ph idx="1" type="body"/>
          </p:nvPr>
        </p:nvSpPr>
        <p:spPr>
          <a:xfrm>
            <a:off x="3586500" y="2047650"/>
            <a:ext cx="5245800" cy="25398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Error: call to this must be first statement in constructor</a:t>
            </a:r>
            <a:endParaRPr sz="1300">
              <a:solidFill>
                <a:schemeClr val="lt1"/>
              </a:solidFill>
              <a:latin typeface="Roboto Mono"/>
              <a:ea typeface="Roboto Mono"/>
              <a:cs typeface="Roboto Mono"/>
              <a:sym typeface="Roboto Mon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Constructor chaining</a:t>
            </a:r>
            <a:endParaRPr sz="3180">
              <a:latin typeface="Poppins"/>
              <a:ea typeface="Poppins"/>
              <a:cs typeface="Poppins"/>
              <a:sym typeface="Poppins"/>
            </a:endParaRPr>
          </a:p>
        </p:txBody>
      </p:sp>
      <p:sp>
        <p:nvSpPr>
          <p:cNvPr id="378" name="Google Shape;378;p43"/>
          <p:cNvSpPr txBox="1"/>
          <p:nvPr>
            <p:ph idx="1" type="body"/>
          </p:nvPr>
        </p:nvSpPr>
        <p:spPr>
          <a:xfrm>
            <a:off x="404675" y="1255750"/>
            <a:ext cx="8520600" cy="1279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n">
                <a:latin typeface="Poppins"/>
                <a:ea typeface="Poppins"/>
                <a:cs typeface="Poppins"/>
                <a:sym typeface="Poppins"/>
              </a:rPr>
              <a:t>Quiz:</a:t>
            </a:r>
            <a:r>
              <a:rPr lang="en">
                <a:latin typeface="Poppins"/>
                <a:ea typeface="Poppins"/>
                <a:cs typeface="Poppins"/>
                <a:sym typeface="Poppins"/>
              </a:rPr>
              <a:t> Wat is de uitvoer van deze code?</a:t>
            </a:r>
            <a:endParaRPr>
              <a:latin typeface="Poppins"/>
              <a:ea typeface="Poppins"/>
              <a:cs typeface="Poppins"/>
              <a:sym typeface="Poppins"/>
            </a:endParaRPr>
          </a:p>
        </p:txBody>
      </p:sp>
      <p:sp>
        <p:nvSpPr>
          <p:cNvPr id="379" name="Google Shape;379;p43"/>
          <p:cNvSpPr txBox="1"/>
          <p:nvPr/>
        </p:nvSpPr>
        <p:spPr>
          <a:xfrm>
            <a:off x="5455550" y="257425"/>
            <a:ext cx="3310500" cy="4577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569CD6"/>
                </a:solidFill>
                <a:highlight>
                  <a:srgbClr val="1E1E1E"/>
                </a:highlight>
                <a:latin typeface="Consolas"/>
                <a:ea typeface="Consolas"/>
                <a:cs typeface="Consolas"/>
                <a:sym typeface="Consolas"/>
              </a:rPr>
              <a:t>class</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A</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public</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A</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4EC9B0"/>
                </a:solidFill>
                <a:highlight>
                  <a:srgbClr val="1E1E1E"/>
                </a:highlight>
                <a:latin typeface="Consolas"/>
                <a:ea typeface="Consolas"/>
                <a:cs typeface="Consolas"/>
                <a:sym typeface="Consolas"/>
              </a:rPr>
              <a:t>int</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i</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System</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out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println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B5CEA8"/>
                </a:solidFill>
                <a:highlight>
                  <a:srgbClr val="1E1E1E"/>
                </a:highlight>
                <a:latin typeface="Consolas"/>
                <a:ea typeface="Consolas"/>
                <a:cs typeface="Consolas"/>
                <a:sym typeface="Consolas"/>
              </a:rPr>
              <a:t>1</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public</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A</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this</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B5CEA8"/>
                </a:solidFill>
                <a:highlight>
                  <a:srgbClr val="1E1E1E"/>
                </a:highlight>
                <a:latin typeface="Consolas"/>
                <a:ea typeface="Consolas"/>
                <a:cs typeface="Consolas"/>
                <a:sym typeface="Consolas"/>
              </a:rPr>
              <a:t>10</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System</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out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println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B5CEA8"/>
                </a:solidFill>
                <a:highlight>
                  <a:srgbClr val="1E1E1E"/>
                </a:highlight>
                <a:latin typeface="Consolas"/>
                <a:ea typeface="Consolas"/>
                <a:cs typeface="Consolas"/>
                <a:sym typeface="Consolas"/>
              </a:rPr>
              <a:t>2</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void</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A</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A</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B5CEA8"/>
                </a:solidFill>
                <a:highlight>
                  <a:srgbClr val="1E1E1E"/>
                </a:highlight>
                <a:latin typeface="Consolas"/>
                <a:ea typeface="Consolas"/>
                <a:cs typeface="Consolas"/>
                <a:sym typeface="Consolas"/>
              </a:rPr>
              <a:t>10</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System</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out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println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B5CEA8"/>
                </a:solidFill>
                <a:highlight>
                  <a:srgbClr val="1E1E1E"/>
                </a:highlight>
                <a:latin typeface="Consolas"/>
                <a:ea typeface="Consolas"/>
                <a:cs typeface="Consolas"/>
                <a:sym typeface="Consolas"/>
              </a:rPr>
              <a:t>3</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void</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A</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4EC9B0"/>
                </a:solidFill>
                <a:highlight>
                  <a:srgbClr val="1E1E1E"/>
                </a:highlight>
                <a:latin typeface="Consolas"/>
                <a:ea typeface="Consolas"/>
                <a:cs typeface="Consolas"/>
                <a:sym typeface="Consolas"/>
              </a:rPr>
              <a:t>int</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i</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System</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out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println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B5CEA8"/>
                </a:solidFill>
                <a:highlight>
                  <a:srgbClr val="1E1E1E"/>
                </a:highlight>
                <a:latin typeface="Consolas"/>
                <a:ea typeface="Consolas"/>
                <a:cs typeface="Consolas"/>
                <a:sym typeface="Consolas"/>
              </a:rPr>
              <a:t>4</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569CD6"/>
                </a:solidFill>
                <a:highlight>
                  <a:srgbClr val="1E1E1E"/>
                </a:highlight>
                <a:latin typeface="Consolas"/>
                <a:ea typeface="Consolas"/>
                <a:cs typeface="Consolas"/>
                <a:sym typeface="Consolas"/>
              </a:rPr>
              <a:t>public</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class</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MainClass</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public</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static</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void</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main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4EC9B0"/>
                </a:solidFill>
                <a:highlight>
                  <a:srgbClr val="1E1E1E"/>
                </a:highlight>
                <a:latin typeface="Consolas"/>
                <a:ea typeface="Consolas"/>
                <a:cs typeface="Consolas"/>
                <a:sym typeface="Consolas"/>
              </a:rPr>
              <a:t>String</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args</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586C0"/>
                </a:solidFill>
                <a:highlight>
                  <a:srgbClr val="1E1E1E"/>
                </a:highlight>
                <a:latin typeface="Consolas"/>
                <a:ea typeface="Consolas"/>
                <a:cs typeface="Consolas"/>
                <a:sym typeface="Consolas"/>
              </a:rPr>
              <a:t>new</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A</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A</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Information hiding</a:t>
            </a:r>
            <a:endParaRPr sz="3180">
              <a:latin typeface="Poppins"/>
              <a:ea typeface="Poppins"/>
              <a:cs typeface="Poppins"/>
              <a:sym typeface="Poppins"/>
            </a:endParaRPr>
          </a:p>
        </p:txBody>
      </p:sp>
      <p:sp>
        <p:nvSpPr>
          <p:cNvPr id="385" name="Google Shape;385;p44"/>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700">
                <a:latin typeface="Poppins"/>
                <a:ea typeface="Poppins"/>
                <a:cs typeface="Poppins"/>
                <a:sym typeface="Poppins"/>
              </a:rPr>
              <a:t>Als we voorheen een object aanmaakte dan was het mogelijk om alle variabelen en methoden daarvan uit te lezen, te veranderen of aan te roepen.</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rPr lang="en" sz="1700">
                <a:latin typeface="Poppins"/>
                <a:ea typeface="Poppins"/>
                <a:cs typeface="Poppins"/>
                <a:sym typeface="Poppins"/>
              </a:rPr>
              <a:t>Dit is alleen niet altijd wenselijk, het is conceptueel gezien beter om te verbergen hoe dingen in een klasse/object worden opgeslagen:</a:t>
            </a:r>
            <a:r>
              <a:rPr b="1" lang="en" sz="1700">
                <a:latin typeface="Poppins"/>
                <a:ea typeface="Poppins"/>
                <a:cs typeface="Poppins"/>
                <a:sym typeface="Poppins"/>
              </a:rPr>
              <a:t> information hiding.</a:t>
            </a:r>
            <a:endParaRPr b="1" sz="1700">
              <a:latin typeface="Poppins"/>
              <a:ea typeface="Poppins"/>
              <a:cs typeface="Poppins"/>
              <a:sym typeface="Poppins"/>
            </a:endParaRPr>
          </a:p>
        </p:txBody>
      </p:sp>
      <p:sp>
        <p:nvSpPr>
          <p:cNvPr id="386" name="Google Shape;386;p44"/>
          <p:cNvSpPr txBox="1"/>
          <p:nvPr/>
        </p:nvSpPr>
        <p:spPr>
          <a:xfrm>
            <a:off x="409525" y="2232925"/>
            <a:ext cx="4051500" cy="14430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TestObject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3</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TestObject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obj</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TestObject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obj</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i</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Information hiding</a:t>
            </a:r>
            <a:endParaRPr sz="3180">
              <a:latin typeface="Poppins"/>
              <a:ea typeface="Poppins"/>
              <a:cs typeface="Poppins"/>
              <a:sym typeface="Poppins"/>
            </a:endParaRPr>
          </a:p>
        </p:txBody>
      </p:sp>
      <p:sp>
        <p:nvSpPr>
          <p:cNvPr id="392" name="Google Shape;392;p45"/>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700">
                <a:latin typeface="Poppins"/>
                <a:ea typeface="Poppins"/>
                <a:cs typeface="Poppins"/>
                <a:sym typeface="Poppins"/>
              </a:rPr>
              <a:t>Bij onderstaande objecten bijvoorbeeld is voor twee verschillende manieren gekozen om te representeren of iets wel of niet vertrouwelijk is.</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rPr lang="en" sz="1700">
                <a:latin typeface="Poppins"/>
                <a:ea typeface="Poppins"/>
                <a:cs typeface="Poppins"/>
                <a:sym typeface="Poppins"/>
              </a:rPr>
              <a:t>Stel dat we om wat voor een reden dan ook een 3e staat willen toevoegen en daarom van de boolean een String willen maken, moet op alle plekken waar ”vertrouwelijk”wordt gebruikt de code worden aangepast.</a:t>
            </a:r>
            <a:endParaRPr sz="1700">
              <a:latin typeface="Poppins"/>
              <a:ea typeface="Poppins"/>
              <a:cs typeface="Poppins"/>
              <a:sym typeface="Poppins"/>
            </a:endParaRPr>
          </a:p>
        </p:txBody>
      </p:sp>
      <p:sp>
        <p:nvSpPr>
          <p:cNvPr id="393" name="Google Shape;393;p45"/>
          <p:cNvSpPr txBox="1"/>
          <p:nvPr/>
        </p:nvSpPr>
        <p:spPr>
          <a:xfrm>
            <a:off x="404675" y="1920900"/>
            <a:ext cx="43488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Document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vertrouwelijk</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569CD6"/>
                </a:solidFill>
                <a:highlight>
                  <a:srgbClr val="1E1E1E"/>
                </a:highlight>
                <a:latin typeface="Consolas"/>
                <a:ea typeface="Consolas"/>
                <a:cs typeface="Consolas"/>
                <a:sym typeface="Consolas"/>
              </a:rPr>
              <a:t>true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Document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vertrouwelijk</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"zeer vertrouwelijk"</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Information hiding</a:t>
            </a:r>
            <a:endParaRPr sz="3180">
              <a:latin typeface="Poppins"/>
              <a:ea typeface="Poppins"/>
              <a:cs typeface="Poppins"/>
              <a:sym typeface="Poppins"/>
            </a:endParaRPr>
          </a:p>
        </p:txBody>
      </p:sp>
      <p:sp>
        <p:nvSpPr>
          <p:cNvPr id="399" name="Google Shape;399;p46"/>
          <p:cNvSpPr txBox="1"/>
          <p:nvPr>
            <p:ph idx="1" type="body"/>
          </p:nvPr>
        </p:nvSpPr>
        <p:spPr>
          <a:xfrm>
            <a:off x="311700" y="1220350"/>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700">
                <a:latin typeface="Poppins"/>
                <a:ea typeface="Poppins"/>
                <a:cs typeface="Poppins"/>
                <a:sym typeface="Poppins"/>
              </a:rPr>
              <a:t>Een manier om dit op te lossen is door deze instantievariabele </a:t>
            </a:r>
            <a:r>
              <a:rPr b="1" lang="en" sz="1700">
                <a:latin typeface="Poppins"/>
                <a:ea typeface="Poppins"/>
                <a:cs typeface="Poppins"/>
                <a:sym typeface="Poppins"/>
              </a:rPr>
              <a:t>Private</a:t>
            </a:r>
            <a:r>
              <a:rPr lang="en" sz="1700">
                <a:latin typeface="Poppins"/>
                <a:ea typeface="Poppins"/>
                <a:cs typeface="Poppins"/>
                <a:sym typeface="Poppins"/>
              </a:rPr>
              <a:t> te maken. Dan is deze niet meer van buitenaf benaderbaar.</a:t>
            </a:r>
            <a:endParaRPr sz="1700">
              <a:latin typeface="Poppins"/>
              <a:ea typeface="Poppins"/>
              <a:cs typeface="Poppins"/>
              <a:sym typeface="Poppins"/>
            </a:endParaRPr>
          </a:p>
        </p:txBody>
      </p:sp>
      <p:sp>
        <p:nvSpPr>
          <p:cNvPr id="400" name="Google Shape;400;p46"/>
          <p:cNvSpPr txBox="1"/>
          <p:nvPr/>
        </p:nvSpPr>
        <p:spPr>
          <a:xfrm>
            <a:off x="404675" y="1920900"/>
            <a:ext cx="5494500" cy="14430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Document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private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vertrouwelijk</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"zeer vertrouwelijk"</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verderop:</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Document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vertrouwelijk</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equals</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401" name="Google Shape;401;p46"/>
          <p:cNvSpPr txBox="1"/>
          <p:nvPr>
            <p:ph idx="1" type="body"/>
          </p:nvPr>
        </p:nvSpPr>
        <p:spPr>
          <a:xfrm>
            <a:off x="404675" y="3427375"/>
            <a:ext cx="5494500" cy="9849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error: vertrouwelijk has private access in Document</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System.out.println(obj.vertrouwelijk);</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1 error</a:t>
            </a:r>
            <a:endParaRPr sz="1300">
              <a:solidFill>
                <a:schemeClr val="lt1"/>
              </a:solidFill>
              <a:latin typeface="Roboto Mono"/>
              <a:ea typeface="Roboto Mono"/>
              <a:cs typeface="Roboto Mono"/>
              <a:sym typeface="Roboto Mon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Information hiding</a:t>
            </a:r>
            <a:endParaRPr sz="3180">
              <a:latin typeface="Poppins"/>
              <a:ea typeface="Poppins"/>
              <a:cs typeface="Poppins"/>
              <a:sym typeface="Poppins"/>
            </a:endParaRPr>
          </a:p>
        </p:txBody>
      </p:sp>
      <p:sp>
        <p:nvSpPr>
          <p:cNvPr id="407" name="Google Shape;407;p47"/>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700">
                <a:latin typeface="Poppins"/>
                <a:ea typeface="Poppins"/>
                <a:cs typeface="Poppins"/>
                <a:sym typeface="Poppins"/>
              </a:rPr>
              <a:t>Als we nu alsnog willen dat de programmeur kan aanpassen of het wel of niet vertrouwelijk is, kunnen we </a:t>
            </a:r>
            <a:r>
              <a:rPr b="1" lang="en" sz="1700">
                <a:latin typeface="Poppins"/>
                <a:ea typeface="Poppins"/>
                <a:cs typeface="Poppins"/>
                <a:sym typeface="Poppins"/>
              </a:rPr>
              <a:t>public </a:t>
            </a:r>
            <a:r>
              <a:rPr lang="en" sz="1700">
                <a:latin typeface="Poppins"/>
                <a:ea typeface="Poppins"/>
                <a:cs typeface="Poppins"/>
                <a:sym typeface="Poppins"/>
              </a:rPr>
              <a:t>een </a:t>
            </a:r>
            <a:r>
              <a:rPr b="1" lang="en" sz="1700">
                <a:latin typeface="Poppins"/>
                <a:ea typeface="Poppins"/>
                <a:cs typeface="Poppins"/>
                <a:sym typeface="Poppins"/>
              </a:rPr>
              <a:t>getter </a:t>
            </a:r>
            <a:r>
              <a:rPr lang="en" sz="1700">
                <a:latin typeface="Poppins"/>
                <a:ea typeface="Poppins"/>
                <a:cs typeface="Poppins"/>
                <a:sym typeface="Poppins"/>
              </a:rPr>
              <a:t>en </a:t>
            </a:r>
            <a:r>
              <a:rPr b="1" lang="en" sz="1700">
                <a:latin typeface="Poppins"/>
                <a:ea typeface="Poppins"/>
                <a:cs typeface="Poppins"/>
                <a:sym typeface="Poppins"/>
              </a:rPr>
              <a:t>setter</a:t>
            </a:r>
            <a:r>
              <a:rPr lang="en" sz="1700">
                <a:latin typeface="Poppins"/>
                <a:ea typeface="Poppins"/>
                <a:cs typeface="Poppins"/>
                <a:sym typeface="Poppins"/>
              </a:rPr>
              <a:t>-methode implementeren:</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sz="1700">
              <a:latin typeface="Poppins"/>
              <a:ea typeface="Poppins"/>
              <a:cs typeface="Poppins"/>
              <a:sym typeface="Poppins"/>
            </a:endParaRPr>
          </a:p>
        </p:txBody>
      </p:sp>
      <p:sp>
        <p:nvSpPr>
          <p:cNvPr id="408" name="Google Shape;408;p47"/>
          <p:cNvSpPr txBox="1"/>
          <p:nvPr/>
        </p:nvSpPr>
        <p:spPr>
          <a:xfrm>
            <a:off x="399800" y="2193925"/>
            <a:ext cx="6942600" cy="21009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Document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private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vertrouwelijk</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"zeer vertrouwelijk"</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getVertrouwelijk</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vertrouwelijk</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equals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"openbaar"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setVertrouwelijk</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isVertrouwelijk</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geheim = isVertrouwelijk </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"zeer vertrouwelijk"</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"openbaar"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Dus: Toegang tot objectvelden krijgen</a:t>
            </a:r>
            <a:endParaRPr sz="3180">
              <a:latin typeface="Poppins"/>
              <a:ea typeface="Poppins"/>
              <a:cs typeface="Poppins"/>
              <a:sym typeface="Poppins"/>
            </a:endParaRPr>
          </a:p>
        </p:txBody>
      </p:sp>
      <p:sp>
        <p:nvSpPr>
          <p:cNvPr id="414" name="Google Shape;414;p48"/>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700">
                <a:latin typeface="Poppins"/>
                <a:ea typeface="Poppins"/>
                <a:cs typeface="Poppins"/>
                <a:sym typeface="Poppins"/>
              </a:rPr>
              <a:t>Een objectveld is een andere naam voor een instantievariabele gedefinieerd in een klasse.</a:t>
            </a:r>
            <a:endParaRPr sz="1700">
              <a:latin typeface="Poppins"/>
              <a:ea typeface="Poppins"/>
              <a:cs typeface="Poppins"/>
              <a:sym typeface="Poppins"/>
            </a:endParaRPr>
          </a:p>
        </p:txBody>
      </p:sp>
      <p:sp>
        <p:nvSpPr>
          <p:cNvPr id="415" name="Google Shape;415;p48"/>
          <p:cNvSpPr txBox="1"/>
          <p:nvPr/>
        </p:nvSpPr>
        <p:spPr>
          <a:xfrm>
            <a:off x="414400" y="1955025"/>
            <a:ext cx="5631000" cy="21009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Ster</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leeftijd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instantie variabele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setLeeftijd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nieuweLeeftijd</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6A9955"/>
                </a:solidFill>
                <a:highlight>
                  <a:srgbClr val="1E1E1E"/>
                </a:highlight>
                <a:latin typeface="Consolas"/>
                <a:ea typeface="Consolas"/>
                <a:cs typeface="Consolas"/>
                <a:sym typeface="Consolas"/>
              </a:rPr>
              <a:t>// setter methode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leeftijd = nieuweLeeftijd;</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getLeeftijd</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6A9955"/>
                </a:solidFill>
                <a:highlight>
                  <a:srgbClr val="1E1E1E"/>
                </a:highlight>
                <a:latin typeface="Consolas"/>
                <a:ea typeface="Consolas"/>
                <a:cs typeface="Consolas"/>
                <a:sym typeface="Consolas"/>
              </a:rPr>
              <a:t>// getter methode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leeftijd;</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Toegang tot objectvelden krijgen</a:t>
            </a:r>
            <a:endParaRPr sz="3180">
              <a:latin typeface="Poppins"/>
              <a:ea typeface="Poppins"/>
              <a:cs typeface="Poppins"/>
              <a:sym typeface="Poppins"/>
            </a:endParaRPr>
          </a:p>
        </p:txBody>
      </p:sp>
      <p:sp>
        <p:nvSpPr>
          <p:cNvPr id="421" name="Google Shape;421;p49"/>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700">
                <a:latin typeface="Poppins"/>
                <a:ea typeface="Poppins"/>
                <a:cs typeface="Poppins"/>
                <a:sym typeface="Poppins"/>
              </a:rPr>
              <a:t>In het voorgaande voorbeeld definieren we eerst een instantievariabele, </a:t>
            </a:r>
            <a:r>
              <a:rPr b="1" lang="en" sz="1700">
                <a:latin typeface="Poppins"/>
                <a:ea typeface="Poppins"/>
                <a:cs typeface="Poppins"/>
                <a:sym typeface="Poppins"/>
              </a:rPr>
              <a:t>sterleeftijd</a:t>
            </a:r>
            <a:r>
              <a:rPr lang="en" sz="1700">
                <a:latin typeface="Poppins"/>
                <a:ea typeface="Poppins"/>
                <a:cs typeface="Poppins"/>
                <a:sym typeface="Poppins"/>
              </a:rPr>
              <a:t>. </a:t>
            </a:r>
            <a:br>
              <a:rPr lang="en" sz="1700">
                <a:latin typeface="Poppins"/>
                <a:ea typeface="Poppins"/>
                <a:cs typeface="Poppins"/>
                <a:sym typeface="Poppins"/>
              </a:rPr>
            </a:br>
            <a:br>
              <a:rPr lang="en" sz="1700">
                <a:latin typeface="Poppins"/>
                <a:ea typeface="Poppins"/>
                <a:cs typeface="Poppins"/>
                <a:sym typeface="Poppins"/>
              </a:rPr>
            </a:br>
            <a:r>
              <a:rPr lang="en" sz="1700">
                <a:latin typeface="Poppins"/>
                <a:ea typeface="Poppins"/>
                <a:cs typeface="Poppins"/>
                <a:sym typeface="Poppins"/>
              </a:rPr>
              <a:t>Hierna definieren we een settermethode, </a:t>
            </a:r>
            <a:r>
              <a:rPr b="1" lang="en" sz="1700">
                <a:latin typeface="Poppins"/>
                <a:ea typeface="Poppins"/>
                <a:cs typeface="Poppins"/>
                <a:sym typeface="Poppins"/>
              </a:rPr>
              <a:t>setLeeftijd</a:t>
            </a:r>
            <a:r>
              <a:rPr lang="en" sz="1700">
                <a:latin typeface="Poppins"/>
                <a:ea typeface="Poppins"/>
                <a:cs typeface="Poppins"/>
                <a:sym typeface="Poppins"/>
              </a:rPr>
              <a:t>. Een setter (of mutator) methode wordt gebruikt om de waarde van een variabele in te stellen. </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rPr lang="en" sz="1700">
                <a:latin typeface="Poppins"/>
                <a:ea typeface="Poppins"/>
                <a:cs typeface="Poppins"/>
                <a:sym typeface="Poppins"/>
              </a:rPr>
              <a:t>Vervolgens definieert een getter (of accessor) methode, </a:t>
            </a:r>
            <a:r>
              <a:rPr b="1" lang="en" sz="1700">
                <a:latin typeface="Poppins"/>
                <a:ea typeface="Poppins"/>
                <a:cs typeface="Poppins"/>
                <a:sym typeface="Poppins"/>
              </a:rPr>
              <a:t>getLeeftijd</a:t>
            </a:r>
            <a:r>
              <a:rPr lang="en" sz="1700">
                <a:latin typeface="Poppins"/>
                <a:ea typeface="Poppins"/>
                <a:cs typeface="Poppins"/>
                <a:sym typeface="Poppins"/>
              </a:rPr>
              <a:t>. Een gettermethode wordt gebruikt om de waarde van een variabele op te halen. </a:t>
            </a:r>
            <a:br>
              <a:rPr lang="en" sz="1700">
                <a:latin typeface="Poppins"/>
                <a:ea typeface="Poppins"/>
                <a:cs typeface="Poppins"/>
                <a:sym typeface="Poppins"/>
              </a:rPr>
            </a:br>
            <a:br>
              <a:rPr lang="en" sz="1700">
                <a:latin typeface="Poppins"/>
                <a:ea typeface="Poppins"/>
                <a:cs typeface="Poppins"/>
                <a:sym typeface="Poppins"/>
              </a:rPr>
            </a:br>
            <a:r>
              <a:rPr lang="en" sz="1700">
                <a:latin typeface="Poppins"/>
                <a:ea typeface="Poppins"/>
                <a:cs typeface="Poppins"/>
                <a:sym typeface="Poppins"/>
              </a:rPr>
              <a:t>In dit voorbeeld is het objectveld </a:t>
            </a:r>
            <a:r>
              <a:rPr b="1" lang="en" sz="1700">
                <a:latin typeface="Poppins"/>
                <a:ea typeface="Poppins"/>
                <a:cs typeface="Poppins"/>
                <a:sym typeface="Poppins"/>
              </a:rPr>
              <a:t>sterLeeftijd</a:t>
            </a:r>
            <a:r>
              <a:rPr lang="en" sz="1700">
                <a:latin typeface="Poppins"/>
                <a:ea typeface="Poppins"/>
                <a:cs typeface="Poppins"/>
                <a:sym typeface="Poppins"/>
              </a:rPr>
              <a:t>, niet </a:t>
            </a:r>
            <a:r>
              <a:rPr b="1" lang="en" sz="1700">
                <a:latin typeface="Poppins"/>
                <a:ea typeface="Poppins"/>
                <a:cs typeface="Poppins"/>
                <a:sym typeface="Poppins"/>
              </a:rPr>
              <a:t>leeftijd </a:t>
            </a:r>
            <a:r>
              <a:rPr lang="en" sz="1700">
                <a:latin typeface="Poppins"/>
                <a:ea typeface="Poppins"/>
                <a:cs typeface="Poppins"/>
                <a:sym typeface="Poppins"/>
              </a:rPr>
              <a:t>of </a:t>
            </a:r>
            <a:r>
              <a:rPr b="1" lang="en" sz="1700">
                <a:latin typeface="Poppins"/>
                <a:ea typeface="Poppins"/>
                <a:cs typeface="Poppins"/>
                <a:sym typeface="Poppins"/>
              </a:rPr>
              <a:t>nieuwLeeftijd</a:t>
            </a:r>
            <a:r>
              <a:rPr lang="en" sz="1700">
                <a:latin typeface="Poppins"/>
                <a:ea typeface="Poppins"/>
                <a:cs typeface="Poppins"/>
                <a:sym typeface="Poppins"/>
              </a:rPr>
              <a:t>. De naam van een objectveld wordt niet bepaald door de naam van de getter- of settermethoden.</a:t>
            </a:r>
            <a:endParaRPr sz="1700">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0" st="0"/>
                                            </p:txEl>
                                          </p:spTgt>
                                        </p:tgtEl>
                                        <p:attrNameLst>
                                          <p:attrName>style.visibility</p:attrName>
                                        </p:attrNameLst>
                                      </p:cBhvr>
                                      <p:to>
                                        <p:strVal val="visible"/>
                                      </p:to>
                                    </p:set>
                                    <p:animEffect filter="fade" transition="in">
                                      <p:cBhvr>
                                        <p:cTn dur="1000"/>
                                        <p:tgtEl>
                                          <p:spTgt spid="4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1" st="1"/>
                                            </p:txEl>
                                          </p:spTgt>
                                        </p:tgtEl>
                                        <p:attrNameLst>
                                          <p:attrName>style.visibility</p:attrName>
                                        </p:attrNameLst>
                                      </p:cBhvr>
                                      <p:to>
                                        <p:strVal val="visible"/>
                                      </p:to>
                                    </p:set>
                                    <p:animEffect filter="fade" transition="in">
                                      <p:cBhvr>
                                        <p:cTn dur="1000"/>
                                        <p:tgtEl>
                                          <p:spTgt spid="42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Locale variabelen</a:t>
            </a:r>
            <a:endParaRPr sz="3480">
              <a:latin typeface="Poppins"/>
              <a:ea typeface="Poppins"/>
              <a:cs typeface="Poppins"/>
              <a:sym typeface="Poppins"/>
            </a:endParaRPr>
          </a:p>
        </p:txBody>
      </p:sp>
      <p:sp>
        <p:nvSpPr>
          <p:cNvPr id="90" name="Google Shape;90;p5"/>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fontScale="55000" lnSpcReduction="10000"/>
          </a:bodyPr>
          <a:lstStyle/>
          <a:p>
            <a:pPr indent="0" lvl="0" marL="0" rtl="0" algn="l">
              <a:lnSpc>
                <a:spcPct val="115000"/>
              </a:lnSpc>
              <a:spcBef>
                <a:spcPts val="0"/>
              </a:spcBef>
              <a:spcAft>
                <a:spcPts val="0"/>
              </a:spcAft>
              <a:buSzPct val="181818"/>
              <a:buNone/>
            </a:pPr>
            <a:r>
              <a:rPr lang="en">
                <a:latin typeface="Poppins"/>
                <a:ea typeface="Poppins"/>
                <a:cs typeface="Poppins"/>
                <a:sym typeface="Poppins"/>
              </a:rPr>
              <a:t>Laten we eens kijken naar een voorbeeld</a:t>
            </a:r>
            <a:endParaRPr>
              <a:latin typeface="Poppins"/>
              <a:ea typeface="Poppins"/>
              <a:cs typeface="Poppins"/>
              <a:sym typeface="Poppins"/>
            </a:endParaRPr>
          </a:p>
          <a:p>
            <a:pPr indent="0" lvl="0" marL="0" rtl="0" algn="l">
              <a:lnSpc>
                <a:spcPct val="115000"/>
              </a:lnSpc>
              <a:spcBef>
                <a:spcPts val="1200"/>
              </a:spcBef>
              <a:spcAft>
                <a:spcPts val="0"/>
              </a:spcAft>
              <a:buSzPct val="181818"/>
              <a:buNone/>
            </a:pPr>
            <a:r>
              <a:t/>
            </a:r>
            <a:endParaRPr>
              <a:latin typeface="Poppins"/>
              <a:ea typeface="Poppins"/>
              <a:cs typeface="Poppins"/>
              <a:sym typeface="Poppins"/>
            </a:endParaRPr>
          </a:p>
          <a:p>
            <a:pPr indent="0" lvl="0" marL="0" rtl="0" algn="l">
              <a:lnSpc>
                <a:spcPct val="115000"/>
              </a:lnSpc>
              <a:spcBef>
                <a:spcPts val="1200"/>
              </a:spcBef>
              <a:spcAft>
                <a:spcPts val="0"/>
              </a:spcAft>
              <a:buSzPct val="181818"/>
              <a:buNone/>
            </a:pPr>
            <a:r>
              <a:t/>
            </a:r>
            <a:endParaRPr>
              <a:latin typeface="Poppins"/>
              <a:ea typeface="Poppins"/>
              <a:cs typeface="Poppins"/>
              <a:sym typeface="Poppins"/>
            </a:endParaRPr>
          </a:p>
          <a:p>
            <a:pPr indent="0" lvl="0" marL="0" rtl="0" algn="l">
              <a:lnSpc>
                <a:spcPct val="115000"/>
              </a:lnSpc>
              <a:spcBef>
                <a:spcPts val="1200"/>
              </a:spcBef>
              <a:spcAft>
                <a:spcPts val="0"/>
              </a:spcAft>
              <a:buSzPct val="181818"/>
              <a:buNone/>
            </a:pPr>
            <a:r>
              <a:t/>
            </a:r>
            <a:endParaRPr>
              <a:latin typeface="Poppins"/>
              <a:ea typeface="Poppins"/>
              <a:cs typeface="Poppins"/>
              <a:sym typeface="Poppins"/>
            </a:endParaRPr>
          </a:p>
          <a:p>
            <a:pPr indent="0" lvl="0" marL="0" rtl="0" algn="l">
              <a:lnSpc>
                <a:spcPct val="115000"/>
              </a:lnSpc>
              <a:spcBef>
                <a:spcPts val="1200"/>
              </a:spcBef>
              <a:spcAft>
                <a:spcPts val="0"/>
              </a:spcAft>
              <a:buSzPct val="181818"/>
              <a:buNone/>
            </a:pPr>
            <a:r>
              <a:t/>
            </a:r>
            <a:endParaRPr>
              <a:latin typeface="Poppins"/>
              <a:ea typeface="Poppins"/>
              <a:cs typeface="Poppins"/>
              <a:sym typeface="Poppins"/>
            </a:endParaRPr>
          </a:p>
          <a:p>
            <a:pPr indent="0" lvl="0" marL="0" rtl="0" algn="l">
              <a:lnSpc>
                <a:spcPct val="115000"/>
              </a:lnSpc>
              <a:spcBef>
                <a:spcPts val="1200"/>
              </a:spcBef>
              <a:spcAft>
                <a:spcPts val="0"/>
              </a:spcAft>
              <a:buSzPct val="181818"/>
              <a:buNone/>
            </a:pPr>
            <a:r>
              <a:t/>
            </a:r>
            <a:endParaRPr>
              <a:latin typeface="Poppins"/>
              <a:ea typeface="Poppins"/>
              <a:cs typeface="Poppins"/>
              <a:sym typeface="Poppins"/>
            </a:endParaRPr>
          </a:p>
          <a:p>
            <a:pPr indent="0" lvl="0" marL="0" rtl="0" algn="l">
              <a:lnSpc>
                <a:spcPct val="115000"/>
              </a:lnSpc>
              <a:spcBef>
                <a:spcPts val="1200"/>
              </a:spcBef>
              <a:spcAft>
                <a:spcPts val="0"/>
              </a:spcAft>
              <a:buSzPct val="181818"/>
              <a:buNone/>
            </a:pPr>
            <a:r>
              <a:t/>
            </a:r>
            <a:endParaRPr>
              <a:latin typeface="Poppins"/>
              <a:ea typeface="Poppins"/>
              <a:cs typeface="Poppins"/>
              <a:sym typeface="Poppins"/>
            </a:endParaRPr>
          </a:p>
          <a:p>
            <a:pPr indent="0" lvl="0" marL="0" rtl="0" algn="l">
              <a:lnSpc>
                <a:spcPct val="115000"/>
              </a:lnSpc>
              <a:spcBef>
                <a:spcPts val="1200"/>
              </a:spcBef>
              <a:spcAft>
                <a:spcPts val="0"/>
              </a:spcAft>
              <a:buSzPct val="181818"/>
              <a:buNone/>
            </a:pPr>
            <a:r>
              <a:t/>
            </a:r>
            <a:endParaRPr>
              <a:latin typeface="Poppins"/>
              <a:ea typeface="Poppins"/>
              <a:cs typeface="Poppins"/>
              <a:sym typeface="Poppins"/>
            </a:endParaRPr>
          </a:p>
          <a:p>
            <a:pPr indent="0" lvl="0" marL="0" rtl="0" algn="l">
              <a:lnSpc>
                <a:spcPct val="115000"/>
              </a:lnSpc>
              <a:spcBef>
                <a:spcPts val="1200"/>
              </a:spcBef>
              <a:spcAft>
                <a:spcPts val="0"/>
              </a:spcAft>
              <a:buSzPct val="181818"/>
              <a:buNone/>
            </a:pPr>
            <a:r>
              <a:t/>
            </a:r>
            <a:endParaRPr>
              <a:latin typeface="Poppins"/>
              <a:ea typeface="Poppins"/>
              <a:cs typeface="Poppins"/>
              <a:sym typeface="Poppins"/>
            </a:endParaRPr>
          </a:p>
          <a:p>
            <a:pPr indent="0" lvl="0" marL="0" rtl="0" algn="l">
              <a:lnSpc>
                <a:spcPct val="115000"/>
              </a:lnSpc>
              <a:spcBef>
                <a:spcPts val="1200"/>
              </a:spcBef>
              <a:spcAft>
                <a:spcPts val="0"/>
              </a:spcAft>
              <a:buSzPct val="181818"/>
              <a:buNone/>
            </a:pPr>
            <a:r>
              <a:t/>
            </a:r>
            <a:endParaRPr>
              <a:latin typeface="Poppins"/>
              <a:ea typeface="Poppins"/>
              <a:cs typeface="Poppins"/>
              <a:sym typeface="Poppins"/>
            </a:endParaRPr>
          </a:p>
          <a:p>
            <a:pPr indent="0" lvl="0" marL="0" rtl="0" algn="l">
              <a:lnSpc>
                <a:spcPct val="115000"/>
              </a:lnSpc>
              <a:spcBef>
                <a:spcPts val="1200"/>
              </a:spcBef>
              <a:spcAft>
                <a:spcPts val="0"/>
              </a:spcAft>
              <a:buSzPct val="181818"/>
              <a:buNone/>
            </a:pPr>
            <a:r>
              <a:t/>
            </a:r>
            <a:endParaRPr>
              <a:latin typeface="Poppins"/>
              <a:ea typeface="Poppins"/>
              <a:cs typeface="Poppins"/>
              <a:sym typeface="Poppins"/>
            </a:endParaRPr>
          </a:p>
          <a:p>
            <a:pPr indent="0" lvl="0" marL="0" rtl="0" algn="l">
              <a:lnSpc>
                <a:spcPct val="115000"/>
              </a:lnSpc>
              <a:spcBef>
                <a:spcPts val="1200"/>
              </a:spcBef>
              <a:spcAft>
                <a:spcPts val="1200"/>
              </a:spcAft>
              <a:buSzPct val="181818"/>
              <a:buNone/>
            </a:pPr>
            <a:r>
              <a:rPr lang="en">
                <a:latin typeface="Poppins"/>
                <a:ea typeface="Poppins"/>
                <a:cs typeface="Poppins"/>
                <a:sym typeface="Poppins"/>
              </a:rPr>
              <a:t>Hoe lossen we het probleem op?</a:t>
            </a:r>
            <a:endParaRPr>
              <a:latin typeface="Poppins"/>
              <a:ea typeface="Poppins"/>
              <a:cs typeface="Poppins"/>
              <a:sym typeface="Poppins"/>
            </a:endParaRPr>
          </a:p>
        </p:txBody>
      </p:sp>
      <p:sp>
        <p:nvSpPr>
          <p:cNvPr id="91" name="Google Shape;91;p5"/>
          <p:cNvSpPr txBox="1"/>
          <p:nvPr/>
        </p:nvSpPr>
        <p:spPr>
          <a:xfrm>
            <a:off x="399775" y="1512325"/>
            <a:ext cx="6771900" cy="3197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Student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private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cijfer1</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cijfer2</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cijfer3</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instance variables</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private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hoogsteCijfer</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100</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instance variables</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getGemiddelde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gem</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Locale variable gem</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gem = ((cijfer1 + cijfer2 + cijfer3) / (hoogsteCijfer * </a:t>
            </a:r>
            <a:r>
              <a:rPr b="0" i="0" lang="en" sz="1050" u="none" cap="none" strike="noStrike">
                <a:solidFill>
                  <a:srgbClr val="B5CEA8"/>
                </a:solidFill>
                <a:highlight>
                  <a:srgbClr val="1E1E1E"/>
                </a:highlight>
                <a:latin typeface="Consolas"/>
                <a:ea typeface="Consolas"/>
                <a:cs typeface="Consolas"/>
                <a:sym typeface="Consolas"/>
              </a:rPr>
              <a:t>3</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gem;</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setGemiddelde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waarde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gem = waarde;                         </a:t>
            </a:r>
            <a:r>
              <a:rPr b="0" i="0" lang="en" sz="1050" u="none" cap="none" strike="noStrike">
                <a:solidFill>
                  <a:srgbClr val="6A9955"/>
                </a:solidFill>
                <a:highlight>
                  <a:srgbClr val="1E1E1E"/>
                </a:highlight>
                <a:latin typeface="Consolas"/>
                <a:ea typeface="Consolas"/>
                <a:cs typeface="Consolas"/>
                <a:sym typeface="Consolas"/>
              </a:rPr>
              <a:t>// code compileert hier niet</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gem is niet accesible in deze class</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0"/>
          <p:cNvSpPr txBox="1"/>
          <p:nvPr>
            <p:ph type="title"/>
          </p:nvPr>
        </p:nvSpPr>
        <p:spPr>
          <a:xfrm>
            <a:off x="311700" y="588950"/>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Objecten en primitieven doorgeven aan methoden</a:t>
            </a:r>
            <a:endParaRPr sz="3180">
              <a:latin typeface="Poppins"/>
              <a:ea typeface="Poppins"/>
              <a:cs typeface="Poppins"/>
              <a:sym typeface="Poppins"/>
            </a:endParaRPr>
          </a:p>
        </p:txBody>
      </p:sp>
      <p:sp>
        <p:nvSpPr>
          <p:cNvPr id="427" name="Google Shape;427;p50"/>
          <p:cNvSpPr txBox="1"/>
          <p:nvPr>
            <p:ph idx="1" type="body"/>
          </p:nvPr>
        </p:nvSpPr>
        <p:spPr>
          <a:xfrm>
            <a:off x="311700" y="1498250"/>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700">
                <a:latin typeface="Poppins"/>
                <a:ea typeface="Poppins"/>
                <a:cs typeface="Poppins"/>
                <a:sym typeface="Poppins"/>
              </a:rPr>
              <a:t>Laten we ten slotte eens kijken naar het verschil tussen het doorgeven van object referenties en primitieven aan een methode. We beginnen met het doorgeven van primitieven (wat zijn dat ook al weer?) aan methoden.</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rPr lang="en" sz="1700">
                <a:latin typeface="Poppins"/>
                <a:ea typeface="Poppins"/>
                <a:cs typeface="Poppins"/>
                <a:sym typeface="Poppins"/>
              </a:rPr>
              <a:t>De waarde van een primitief datatype wordt gekopieerd en doorgegeven aan een methode. Daarom verandert de variabele waarvan de waarde is gekopieerd niet:</a:t>
            </a:r>
            <a:endParaRPr sz="1700">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0" st="0"/>
                                            </p:txEl>
                                          </p:spTgt>
                                        </p:tgtEl>
                                        <p:attrNameLst>
                                          <p:attrName>style.visibility</p:attrName>
                                        </p:attrNameLst>
                                      </p:cBhvr>
                                      <p:to>
                                        <p:strVal val="visible"/>
                                      </p:to>
                                    </p:set>
                                    <p:animEffect filter="fade" transition="in">
                                      <p:cBhvr>
                                        <p:cTn dur="1000"/>
                                        <p:tgtEl>
                                          <p:spTgt spid="4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1" st="1"/>
                                            </p:txEl>
                                          </p:spTgt>
                                        </p:tgtEl>
                                        <p:attrNameLst>
                                          <p:attrName>style.visibility</p:attrName>
                                        </p:attrNameLst>
                                      </p:cBhvr>
                                      <p:to>
                                        <p:strVal val="visible"/>
                                      </p:to>
                                    </p:set>
                                    <p:animEffect filter="fade" transition="in">
                                      <p:cBhvr>
                                        <p:cTn dur="1000"/>
                                        <p:tgtEl>
                                          <p:spTgt spid="42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Primitieven doorgeven aan methoden</a:t>
            </a:r>
            <a:endParaRPr sz="3180">
              <a:latin typeface="Poppins"/>
              <a:ea typeface="Poppins"/>
              <a:cs typeface="Poppins"/>
              <a:sym typeface="Poppins"/>
            </a:endParaRPr>
          </a:p>
        </p:txBody>
      </p:sp>
      <p:sp>
        <p:nvSpPr>
          <p:cNvPr id="433" name="Google Shape;433;p51"/>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700">
                <a:latin typeface="Poppins"/>
                <a:ea typeface="Poppins"/>
                <a:cs typeface="Poppins"/>
                <a:sym typeface="Poppins"/>
              </a:rPr>
              <a:t>De waarde van een primitief datatype wordt gekopieerd en doorgegeven aan een methode. Daarom verandert de variabele waarvan de waarde is gekopieerd niet:</a:t>
            </a:r>
            <a:endParaRPr sz="1700">
              <a:latin typeface="Poppins"/>
              <a:ea typeface="Poppins"/>
              <a:cs typeface="Poppins"/>
              <a:sym typeface="Poppins"/>
            </a:endParaRPr>
          </a:p>
        </p:txBody>
      </p:sp>
      <p:sp>
        <p:nvSpPr>
          <p:cNvPr id="434" name="Google Shape;434;p51"/>
          <p:cNvSpPr txBox="1"/>
          <p:nvPr/>
        </p:nvSpPr>
        <p:spPr>
          <a:xfrm>
            <a:off x="384825" y="2239300"/>
            <a:ext cx="3174300" cy="26502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569CD6"/>
                </a:solidFill>
                <a:highlight>
                  <a:srgbClr val="1E1E1E"/>
                </a:highlight>
                <a:latin typeface="Consolas"/>
                <a:ea typeface="Consolas"/>
                <a:cs typeface="Consolas"/>
                <a:sym typeface="Consolas"/>
              </a:rPr>
              <a:t>class</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4EC9B0"/>
                </a:solidFill>
                <a:highlight>
                  <a:srgbClr val="1E1E1E"/>
                </a:highlight>
                <a:latin typeface="Consolas"/>
                <a:ea typeface="Consolas"/>
                <a:cs typeface="Consolas"/>
                <a:sym typeface="Consolas"/>
              </a:rPr>
              <a:t>Werknemer</a:t>
            </a:r>
            <a:r>
              <a:rPr b="0" i="0" lang="en" sz="750" u="none" cap="none" strike="noStrike">
                <a:solidFill>
                  <a:srgbClr val="D4D4D4"/>
                </a:solidFill>
                <a:highlight>
                  <a:srgbClr val="1E1E1E"/>
                </a:highlight>
                <a:latin typeface="Consolas"/>
                <a:ea typeface="Consolas"/>
                <a:cs typeface="Consolas"/>
                <a:sym typeface="Consolas"/>
              </a:rPr>
              <a:t> {</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4EC9B0"/>
                </a:solidFill>
                <a:highlight>
                  <a:srgbClr val="1E1E1E"/>
                </a:highlight>
                <a:latin typeface="Consolas"/>
                <a:ea typeface="Consolas"/>
                <a:cs typeface="Consolas"/>
                <a:sym typeface="Consolas"/>
              </a:rPr>
              <a:t>int</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9CDCFE"/>
                </a:solidFill>
                <a:highlight>
                  <a:srgbClr val="1E1E1E"/>
                </a:highlight>
                <a:latin typeface="Consolas"/>
                <a:ea typeface="Consolas"/>
                <a:cs typeface="Consolas"/>
                <a:sym typeface="Consolas"/>
              </a:rPr>
              <a:t>leeftijd</a:t>
            </a: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4EC9B0"/>
                </a:solidFill>
                <a:highlight>
                  <a:srgbClr val="1E1E1E"/>
                </a:highlight>
                <a:latin typeface="Consolas"/>
                <a:ea typeface="Consolas"/>
                <a:cs typeface="Consolas"/>
                <a:sym typeface="Consolas"/>
              </a:rPr>
              <a:t>void</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DCDCAA"/>
                </a:solidFill>
                <a:highlight>
                  <a:srgbClr val="1E1E1E"/>
                </a:highlight>
                <a:latin typeface="Consolas"/>
                <a:ea typeface="Consolas"/>
                <a:cs typeface="Consolas"/>
                <a:sym typeface="Consolas"/>
              </a:rPr>
              <a:t>pasLeeftijdAan</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4EC9B0"/>
                </a:solidFill>
                <a:highlight>
                  <a:srgbClr val="1E1E1E"/>
                </a:highlight>
                <a:latin typeface="Consolas"/>
                <a:ea typeface="Consolas"/>
                <a:cs typeface="Consolas"/>
                <a:sym typeface="Consolas"/>
              </a:rPr>
              <a:t>int</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9CDCFE"/>
                </a:solidFill>
                <a:highlight>
                  <a:srgbClr val="1E1E1E"/>
                </a:highlight>
                <a:latin typeface="Consolas"/>
                <a:ea typeface="Consolas"/>
                <a:cs typeface="Consolas"/>
                <a:sym typeface="Consolas"/>
              </a:rPr>
              <a:t>a</a:t>
            </a:r>
            <a:r>
              <a:rPr b="0" i="0" lang="en" sz="750" u="none" cap="none" strike="noStrike">
                <a:solidFill>
                  <a:srgbClr val="D4D4D4"/>
                </a:solidFill>
                <a:highlight>
                  <a:srgbClr val="1E1E1E"/>
                </a:highlight>
                <a:latin typeface="Consolas"/>
                <a:ea typeface="Consolas"/>
                <a:cs typeface="Consolas"/>
                <a:sym typeface="Consolas"/>
              </a:rPr>
              <a:t>) {</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 = a + </a:t>
            </a:r>
            <a:r>
              <a:rPr b="0" i="0" lang="en" sz="750" u="none" cap="none" strike="noStrike">
                <a:solidFill>
                  <a:srgbClr val="B5CEA8"/>
                </a:solidFill>
                <a:highlight>
                  <a:srgbClr val="1E1E1E"/>
                </a:highlight>
                <a:latin typeface="Consolas"/>
                <a:ea typeface="Consolas"/>
                <a:cs typeface="Consolas"/>
                <a:sym typeface="Consolas"/>
              </a:rPr>
              <a:t>1</a:t>
            </a: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9CDCFE"/>
                </a:solidFill>
                <a:highlight>
                  <a:srgbClr val="1E1E1E"/>
                </a:highlight>
                <a:latin typeface="Consolas"/>
                <a:ea typeface="Consolas"/>
                <a:cs typeface="Consolas"/>
                <a:sym typeface="Consolas"/>
              </a:rPr>
              <a:t>System</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9CDCFE"/>
                </a:solidFill>
                <a:highlight>
                  <a:srgbClr val="1E1E1E"/>
                </a:highlight>
                <a:latin typeface="Consolas"/>
                <a:ea typeface="Consolas"/>
                <a:cs typeface="Consolas"/>
                <a:sym typeface="Consolas"/>
              </a:rPr>
              <a:t>out</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DCDCAA"/>
                </a:solidFill>
                <a:highlight>
                  <a:srgbClr val="1E1E1E"/>
                </a:highlight>
                <a:latin typeface="Consolas"/>
                <a:ea typeface="Consolas"/>
                <a:cs typeface="Consolas"/>
                <a:sym typeface="Consolas"/>
              </a:rPr>
              <a:t>println</a:t>
            </a:r>
            <a:r>
              <a:rPr b="0" i="0" lang="en" sz="750" u="none" cap="none" strike="noStrike">
                <a:solidFill>
                  <a:srgbClr val="D4D4D4"/>
                </a:solidFill>
                <a:highlight>
                  <a:srgbClr val="1E1E1E"/>
                </a:highlight>
                <a:latin typeface="Consolas"/>
                <a:ea typeface="Consolas"/>
                <a:cs typeface="Consolas"/>
                <a:sym typeface="Consolas"/>
              </a:rPr>
              <a:t>(a);</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569CD6"/>
                </a:solidFill>
                <a:highlight>
                  <a:srgbClr val="1E1E1E"/>
                </a:highlight>
                <a:latin typeface="Consolas"/>
                <a:ea typeface="Consolas"/>
                <a:cs typeface="Consolas"/>
                <a:sym typeface="Consolas"/>
              </a:rPr>
              <a:t>class</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4EC9B0"/>
                </a:solidFill>
                <a:highlight>
                  <a:srgbClr val="1E1E1E"/>
                </a:highlight>
                <a:latin typeface="Consolas"/>
                <a:ea typeface="Consolas"/>
                <a:cs typeface="Consolas"/>
                <a:sym typeface="Consolas"/>
              </a:rPr>
              <a:t>Office</a:t>
            </a:r>
            <a:r>
              <a:rPr b="0" i="0" lang="en" sz="750" u="none" cap="none" strike="noStrike">
                <a:solidFill>
                  <a:srgbClr val="D4D4D4"/>
                </a:solidFill>
                <a:highlight>
                  <a:srgbClr val="1E1E1E"/>
                </a:highlight>
                <a:latin typeface="Consolas"/>
                <a:ea typeface="Consolas"/>
                <a:cs typeface="Consolas"/>
                <a:sym typeface="Consolas"/>
              </a:rPr>
              <a:t> {</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569CD6"/>
                </a:solidFill>
                <a:highlight>
                  <a:srgbClr val="1E1E1E"/>
                </a:highlight>
                <a:latin typeface="Consolas"/>
                <a:ea typeface="Consolas"/>
                <a:cs typeface="Consolas"/>
                <a:sym typeface="Consolas"/>
              </a:rPr>
              <a:t>public</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569CD6"/>
                </a:solidFill>
                <a:highlight>
                  <a:srgbClr val="1E1E1E"/>
                </a:highlight>
                <a:latin typeface="Consolas"/>
                <a:ea typeface="Consolas"/>
                <a:cs typeface="Consolas"/>
                <a:sym typeface="Consolas"/>
              </a:rPr>
              <a:t>static</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4EC9B0"/>
                </a:solidFill>
                <a:highlight>
                  <a:srgbClr val="1E1E1E"/>
                </a:highlight>
                <a:latin typeface="Consolas"/>
                <a:ea typeface="Consolas"/>
                <a:cs typeface="Consolas"/>
                <a:sym typeface="Consolas"/>
              </a:rPr>
              <a:t>void</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DCDCAA"/>
                </a:solidFill>
                <a:highlight>
                  <a:srgbClr val="1E1E1E"/>
                </a:highlight>
                <a:latin typeface="Consolas"/>
                <a:ea typeface="Consolas"/>
                <a:cs typeface="Consolas"/>
                <a:sym typeface="Consolas"/>
              </a:rPr>
              <a:t>main</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4EC9B0"/>
                </a:solidFill>
                <a:highlight>
                  <a:srgbClr val="1E1E1E"/>
                </a:highlight>
                <a:latin typeface="Consolas"/>
                <a:ea typeface="Consolas"/>
                <a:cs typeface="Consolas"/>
                <a:sym typeface="Consolas"/>
              </a:rPr>
              <a:t>String</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9CDCFE"/>
                </a:solidFill>
                <a:highlight>
                  <a:srgbClr val="1E1E1E"/>
                </a:highlight>
                <a:latin typeface="Consolas"/>
                <a:ea typeface="Consolas"/>
                <a:cs typeface="Consolas"/>
                <a:sym typeface="Consolas"/>
              </a:rPr>
              <a:t>args</a:t>
            </a:r>
            <a:r>
              <a:rPr b="0" i="0" lang="en" sz="750" u="none" cap="none" strike="noStrike">
                <a:solidFill>
                  <a:srgbClr val="D4D4D4"/>
                </a:solidFill>
                <a:highlight>
                  <a:srgbClr val="1E1E1E"/>
                </a:highlight>
                <a:latin typeface="Consolas"/>
                <a:ea typeface="Consolas"/>
                <a:cs typeface="Consolas"/>
                <a:sym typeface="Consolas"/>
              </a:rPr>
              <a:t>[]) {</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4EC9B0"/>
                </a:solidFill>
                <a:highlight>
                  <a:srgbClr val="1E1E1E"/>
                </a:highlight>
                <a:latin typeface="Consolas"/>
                <a:ea typeface="Consolas"/>
                <a:cs typeface="Consolas"/>
                <a:sym typeface="Consolas"/>
              </a:rPr>
              <a:t>Werknemer</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9CDCFE"/>
                </a:solidFill>
                <a:highlight>
                  <a:srgbClr val="1E1E1E"/>
                </a:highlight>
                <a:latin typeface="Consolas"/>
                <a:ea typeface="Consolas"/>
                <a:cs typeface="Consolas"/>
                <a:sym typeface="Consolas"/>
              </a:rPr>
              <a:t>w</a:t>
            </a:r>
            <a:r>
              <a:rPr b="0" i="0" lang="en" sz="750" u="none" cap="none" strike="noStrike">
                <a:solidFill>
                  <a:srgbClr val="D4D4D4"/>
                </a:solidFill>
                <a:highlight>
                  <a:srgbClr val="1E1E1E"/>
                </a:highlight>
                <a:latin typeface="Consolas"/>
                <a:ea typeface="Consolas"/>
                <a:cs typeface="Consolas"/>
                <a:sym typeface="Consolas"/>
              </a:rPr>
              <a:t> = </a:t>
            </a:r>
            <a:r>
              <a:rPr b="0" i="0" lang="en" sz="750" u="none" cap="none" strike="noStrike">
                <a:solidFill>
                  <a:srgbClr val="C586C0"/>
                </a:solidFill>
                <a:highlight>
                  <a:srgbClr val="1E1E1E"/>
                </a:highlight>
                <a:latin typeface="Consolas"/>
                <a:ea typeface="Consolas"/>
                <a:cs typeface="Consolas"/>
                <a:sym typeface="Consolas"/>
              </a:rPr>
              <a:t>new</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DCDCAA"/>
                </a:solidFill>
                <a:highlight>
                  <a:srgbClr val="1E1E1E"/>
                </a:highlight>
                <a:latin typeface="Consolas"/>
                <a:ea typeface="Consolas"/>
                <a:cs typeface="Consolas"/>
                <a:sym typeface="Consolas"/>
              </a:rPr>
              <a:t>Werknemer</a:t>
            </a: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9CDCFE"/>
                </a:solidFill>
                <a:highlight>
                  <a:srgbClr val="1E1E1E"/>
                </a:highlight>
                <a:latin typeface="Consolas"/>
                <a:ea typeface="Consolas"/>
                <a:cs typeface="Consolas"/>
                <a:sym typeface="Consolas"/>
              </a:rPr>
              <a:t>System</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9CDCFE"/>
                </a:solidFill>
                <a:highlight>
                  <a:srgbClr val="1E1E1E"/>
                </a:highlight>
                <a:latin typeface="Consolas"/>
                <a:ea typeface="Consolas"/>
                <a:cs typeface="Consolas"/>
                <a:sym typeface="Consolas"/>
              </a:rPr>
              <a:t>out</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DCDCAA"/>
                </a:solidFill>
                <a:highlight>
                  <a:srgbClr val="1E1E1E"/>
                </a:highlight>
                <a:latin typeface="Consolas"/>
                <a:ea typeface="Consolas"/>
                <a:cs typeface="Consolas"/>
                <a:sym typeface="Consolas"/>
              </a:rPr>
              <a:t>println</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9CDCFE"/>
                </a:solidFill>
                <a:highlight>
                  <a:srgbClr val="1E1E1E"/>
                </a:highlight>
                <a:latin typeface="Consolas"/>
                <a:ea typeface="Consolas"/>
                <a:cs typeface="Consolas"/>
                <a:sym typeface="Consolas"/>
              </a:rPr>
              <a:t>w</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9CDCFE"/>
                </a:solidFill>
                <a:highlight>
                  <a:srgbClr val="1E1E1E"/>
                </a:highlight>
                <a:latin typeface="Consolas"/>
                <a:ea typeface="Consolas"/>
                <a:cs typeface="Consolas"/>
                <a:sym typeface="Consolas"/>
              </a:rPr>
              <a:t>leeftijd</a:t>
            </a: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9CDCFE"/>
                </a:solidFill>
                <a:highlight>
                  <a:srgbClr val="1E1E1E"/>
                </a:highlight>
                <a:latin typeface="Consolas"/>
                <a:ea typeface="Consolas"/>
                <a:cs typeface="Consolas"/>
                <a:sym typeface="Consolas"/>
              </a:rPr>
              <a:t>w</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DCDCAA"/>
                </a:solidFill>
                <a:highlight>
                  <a:srgbClr val="1E1E1E"/>
                </a:highlight>
                <a:latin typeface="Consolas"/>
                <a:ea typeface="Consolas"/>
                <a:cs typeface="Consolas"/>
                <a:sym typeface="Consolas"/>
              </a:rPr>
              <a:t>pasLeeftijdAan</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9CDCFE"/>
                </a:solidFill>
                <a:highlight>
                  <a:srgbClr val="1E1E1E"/>
                </a:highlight>
                <a:latin typeface="Consolas"/>
                <a:ea typeface="Consolas"/>
                <a:cs typeface="Consolas"/>
                <a:sym typeface="Consolas"/>
              </a:rPr>
              <a:t>w</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9CDCFE"/>
                </a:solidFill>
                <a:highlight>
                  <a:srgbClr val="1E1E1E"/>
                </a:highlight>
                <a:latin typeface="Consolas"/>
                <a:ea typeface="Consolas"/>
                <a:cs typeface="Consolas"/>
                <a:sym typeface="Consolas"/>
              </a:rPr>
              <a:t>leeftijd</a:t>
            </a: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9CDCFE"/>
                </a:solidFill>
                <a:highlight>
                  <a:srgbClr val="1E1E1E"/>
                </a:highlight>
                <a:latin typeface="Consolas"/>
                <a:ea typeface="Consolas"/>
                <a:cs typeface="Consolas"/>
                <a:sym typeface="Consolas"/>
              </a:rPr>
              <a:t>System</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9CDCFE"/>
                </a:solidFill>
                <a:highlight>
                  <a:srgbClr val="1E1E1E"/>
                </a:highlight>
                <a:latin typeface="Consolas"/>
                <a:ea typeface="Consolas"/>
                <a:cs typeface="Consolas"/>
                <a:sym typeface="Consolas"/>
              </a:rPr>
              <a:t>out</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DCDCAA"/>
                </a:solidFill>
                <a:highlight>
                  <a:srgbClr val="1E1E1E"/>
                </a:highlight>
                <a:latin typeface="Consolas"/>
                <a:ea typeface="Consolas"/>
                <a:cs typeface="Consolas"/>
                <a:sym typeface="Consolas"/>
              </a:rPr>
              <a:t>println</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9CDCFE"/>
                </a:solidFill>
                <a:highlight>
                  <a:srgbClr val="1E1E1E"/>
                </a:highlight>
                <a:latin typeface="Consolas"/>
                <a:ea typeface="Consolas"/>
                <a:cs typeface="Consolas"/>
                <a:sym typeface="Consolas"/>
              </a:rPr>
              <a:t>w</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9CDCFE"/>
                </a:solidFill>
                <a:highlight>
                  <a:srgbClr val="1E1E1E"/>
                </a:highlight>
                <a:latin typeface="Consolas"/>
                <a:ea typeface="Consolas"/>
                <a:cs typeface="Consolas"/>
                <a:sym typeface="Consolas"/>
              </a:rPr>
              <a:t>leeftijd</a:t>
            </a: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p:txBody>
      </p:sp>
      <p:sp>
        <p:nvSpPr>
          <p:cNvPr id="435" name="Google Shape;435;p51"/>
          <p:cNvSpPr txBox="1"/>
          <p:nvPr>
            <p:ph idx="1" type="body"/>
          </p:nvPr>
        </p:nvSpPr>
        <p:spPr>
          <a:xfrm>
            <a:off x="3586500" y="2239300"/>
            <a:ext cx="5135400" cy="26502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0</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1</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0</a:t>
            </a:r>
            <a:endParaRPr sz="1300">
              <a:solidFill>
                <a:schemeClr val="lt1"/>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2"/>
          <p:cNvSpPr txBox="1"/>
          <p:nvPr>
            <p:ph type="title"/>
          </p:nvPr>
        </p:nvSpPr>
        <p:spPr>
          <a:xfrm>
            <a:off x="311700" y="510950"/>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Object referenties doorgeven aan methoden</a:t>
            </a:r>
            <a:endParaRPr sz="3180">
              <a:latin typeface="Poppins"/>
              <a:ea typeface="Poppins"/>
              <a:cs typeface="Poppins"/>
              <a:sym typeface="Poppins"/>
            </a:endParaRPr>
          </a:p>
        </p:txBody>
      </p:sp>
      <p:sp>
        <p:nvSpPr>
          <p:cNvPr id="441" name="Google Shape;441;p52"/>
          <p:cNvSpPr txBox="1"/>
          <p:nvPr>
            <p:ph idx="1" type="body"/>
          </p:nvPr>
        </p:nvSpPr>
        <p:spPr>
          <a:xfrm>
            <a:off x="311700" y="1420250"/>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700">
                <a:latin typeface="Poppins"/>
                <a:ea typeface="Poppins"/>
                <a:cs typeface="Poppins"/>
                <a:sym typeface="Poppins"/>
              </a:rPr>
              <a:t>Over het algemeen zijn er twee gevallen waar we rekening mee moeten houden:</a:t>
            </a:r>
            <a:endParaRPr sz="1700">
              <a:latin typeface="Poppins"/>
              <a:ea typeface="Poppins"/>
              <a:cs typeface="Poppins"/>
              <a:sym typeface="Poppins"/>
            </a:endParaRPr>
          </a:p>
          <a:p>
            <a:pPr indent="-336550" lvl="0" marL="457200" rtl="0" algn="l">
              <a:lnSpc>
                <a:spcPct val="115000"/>
              </a:lnSpc>
              <a:spcBef>
                <a:spcPts val="1200"/>
              </a:spcBef>
              <a:spcAft>
                <a:spcPts val="0"/>
              </a:spcAft>
              <a:buSzPts val="1700"/>
              <a:buFont typeface="Poppins"/>
              <a:buAutoNum type="arabicPeriod"/>
            </a:pPr>
            <a:r>
              <a:rPr lang="en" sz="1700">
                <a:latin typeface="Poppins"/>
                <a:ea typeface="Poppins"/>
                <a:cs typeface="Poppins"/>
                <a:sym typeface="Poppins"/>
              </a:rPr>
              <a:t>Wanneer een methode de objectverwijzing die eraan is doorgegeven opnieuw toewijst aan een andere variabele.</a:t>
            </a:r>
            <a:endParaRPr sz="1700">
              <a:latin typeface="Poppins"/>
              <a:ea typeface="Poppins"/>
              <a:cs typeface="Poppins"/>
              <a:sym typeface="Poppins"/>
            </a:endParaRPr>
          </a:p>
          <a:p>
            <a:pPr indent="-336550" lvl="0" marL="457200" rtl="0" algn="l">
              <a:lnSpc>
                <a:spcPct val="115000"/>
              </a:lnSpc>
              <a:spcBef>
                <a:spcPts val="0"/>
              </a:spcBef>
              <a:spcAft>
                <a:spcPts val="0"/>
              </a:spcAft>
              <a:buSzPts val="1700"/>
              <a:buFont typeface="Poppins"/>
              <a:buAutoNum type="arabicPeriod"/>
            </a:pPr>
            <a:r>
              <a:rPr lang="en" sz="1700">
                <a:latin typeface="Poppins"/>
                <a:ea typeface="Poppins"/>
                <a:cs typeface="Poppins"/>
                <a:sym typeface="Poppins"/>
              </a:rPr>
              <a:t>Wanneer een methode de status wijzigt van de objectverwijzing die eraan is doorgegeven</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rPr lang="en" sz="1700">
                <a:latin typeface="Poppins"/>
                <a:ea typeface="Poppins"/>
                <a:cs typeface="Poppins"/>
                <a:sym typeface="Poppins"/>
              </a:rPr>
              <a:t>Laten we eerst naar het eerste geval kijken</a:t>
            </a:r>
            <a:endParaRPr sz="1700">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0" st="0"/>
                                            </p:txEl>
                                          </p:spTgt>
                                        </p:tgtEl>
                                        <p:attrNameLst>
                                          <p:attrName>style.visibility</p:attrName>
                                        </p:attrNameLst>
                                      </p:cBhvr>
                                      <p:to>
                                        <p:strVal val="visible"/>
                                      </p:to>
                                    </p:set>
                                    <p:animEffect filter="fade" transition="in">
                                      <p:cBhvr>
                                        <p:cTn dur="1000"/>
                                        <p:tgtEl>
                                          <p:spTgt spid="4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1" st="1"/>
                                            </p:txEl>
                                          </p:spTgt>
                                        </p:tgtEl>
                                        <p:attrNameLst>
                                          <p:attrName>style.visibility</p:attrName>
                                        </p:attrNameLst>
                                      </p:cBhvr>
                                      <p:to>
                                        <p:strVal val="visible"/>
                                      </p:to>
                                    </p:set>
                                    <p:animEffect filter="fade" transition="in">
                                      <p:cBhvr>
                                        <p:cTn dur="1000"/>
                                        <p:tgtEl>
                                          <p:spTgt spid="4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2" st="2"/>
                                            </p:txEl>
                                          </p:spTgt>
                                        </p:tgtEl>
                                        <p:attrNameLst>
                                          <p:attrName>style.visibility</p:attrName>
                                        </p:attrNameLst>
                                      </p:cBhvr>
                                      <p:to>
                                        <p:strVal val="visible"/>
                                      </p:to>
                                    </p:set>
                                    <p:animEffect filter="fade" transition="in">
                                      <p:cBhvr>
                                        <p:cTn dur="1000"/>
                                        <p:tgtEl>
                                          <p:spTgt spid="4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3" st="3"/>
                                            </p:txEl>
                                          </p:spTgt>
                                        </p:tgtEl>
                                        <p:attrNameLst>
                                          <p:attrName>style.visibility</p:attrName>
                                        </p:attrNameLst>
                                      </p:cBhvr>
                                      <p:to>
                                        <p:strVal val="visible"/>
                                      </p:to>
                                    </p:set>
                                    <p:animEffect filter="fade" transition="in">
                                      <p:cBhvr>
                                        <p:cTn dur="1000"/>
                                        <p:tgtEl>
                                          <p:spTgt spid="44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3"/>
          <p:cNvSpPr txBox="1"/>
          <p:nvPr>
            <p:ph type="title"/>
          </p:nvPr>
        </p:nvSpPr>
        <p:spPr>
          <a:xfrm>
            <a:off x="311700" y="647450"/>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Object referenties doorgeven aan methoden</a:t>
            </a:r>
            <a:endParaRPr sz="3180">
              <a:latin typeface="Poppins"/>
              <a:ea typeface="Poppins"/>
              <a:cs typeface="Poppins"/>
              <a:sym typeface="Poppins"/>
            </a:endParaRPr>
          </a:p>
        </p:txBody>
      </p:sp>
      <p:sp>
        <p:nvSpPr>
          <p:cNvPr id="447" name="Google Shape;447;p53"/>
          <p:cNvSpPr txBox="1"/>
          <p:nvPr>
            <p:ph idx="1" type="body"/>
          </p:nvPr>
        </p:nvSpPr>
        <p:spPr>
          <a:xfrm>
            <a:off x="311700" y="1556750"/>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700">
                <a:latin typeface="Poppins"/>
                <a:ea typeface="Poppins"/>
                <a:cs typeface="Poppins"/>
                <a:sym typeface="Poppins"/>
              </a:rPr>
              <a:t>Wanneer je een objectverwijzing doorgeeft aan een methode, kan de methode deze aan een andere variabele toewijzen. In dit geval blijft de staat van het object, die aan de methode is doorgegeven, intact.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rPr lang="en" sz="1700">
                <a:latin typeface="Poppins"/>
                <a:ea typeface="Poppins"/>
                <a:cs typeface="Poppins"/>
                <a:sym typeface="Poppins"/>
              </a:rPr>
              <a:t>Wanneer aan een methode een referentiewaarde wordt doorgegeven, wordt een kopie van de referentie (</a:t>
            </a:r>
            <a:r>
              <a:rPr b="1" lang="en" sz="1700">
                <a:latin typeface="Poppins"/>
                <a:ea typeface="Poppins"/>
                <a:cs typeface="Poppins"/>
                <a:sym typeface="Poppins"/>
              </a:rPr>
              <a:t>dat wil zeggen het geheugenadres</a:t>
            </a:r>
            <a:r>
              <a:rPr lang="en" sz="1700">
                <a:latin typeface="Poppins"/>
                <a:ea typeface="Poppins"/>
                <a:cs typeface="Poppins"/>
                <a:sym typeface="Poppins"/>
              </a:rPr>
              <a:t>) doorgegeven aan de aangeroepen methode. </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rPr lang="en" sz="1700">
                <a:latin typeface="Poppins"/>
                <a:ea typeface="Poppins"/>
                <a:cs typeface="Poppins"/>
                <a:sym typeface="Poppins"/>
              </a:rPr>
              <a:t>De aanroeper kan doen wat hij wil met zijn kopie zonder ooit de originele referentie te veranderen.</a:t>
            </a:r>
            <a:endParaRPr sz="1700">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Object referenties doorgeven aan methoden</a:t>
            </a:r>
            <a:endParaRPr sz="3180">
              <a:latin typeface="Poppins"/>
              <a:ea typeface="Poppins"/>
              <a:cs typeface="Poppins"/>
              <a:sym typeface="Poppins"/>
            </a:endParaRPr>
          </a:p>
        </p:txBody>
      </p:sp>
      <p:sp>
        <p:nvSpPr>
          <p:cNvPr id="453" name="Google Shape;453;p54"/>
          <p:cNvSpPr txBox="1"/>
          <p:nvPr/>
        </p:nvSpPr>
        <p:spPr>
          <a:xfrm>
            <a:off x="409525" y="1218850"/>
            <a:ext cx="3549300" cy="2759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private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nieuweNaam</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naam = nieuweNaam;</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getNaam</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naam;</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setNaam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nieuweNaam</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naam = nieuweNaam;</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454" name="Google Shape;454;p54"/>
          <p:cNvSpPr txBox="1"/>
          <p:nvPr/>
        </p:nvSpPr>
        <p:spPr>
          <a:xfrm>
            <a:off x="4056300" y="1218850"/>
            <a:ext cx="5021700" cy="2801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569CD6"/>
                </a:solidFill>
                <a:highlight>
                  <a:srgbClr val="1E1E1E"/>
                </a:highlight>
                <a:latin typeface="Consolas"/>
                <a:ea typeface="Consolas"/>
                <a:cs typeface="Consolas"/>
                <a:sym typeface="Consolas"/>
              </a:rPr>
              <a:t>class</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Test</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public</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static</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void</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wissel</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4EC9B0"/>
                </a:solidFill>
                <a:highlight>
                  <a:srgbClr val="1E1E1E"/>
                </a:highlight>
                <a:latin typeface="Consolas"/>
                <a:ea typeface="Consolas"/>
                <a:cs typeface="Consolas"/>
                <a:sym typeface="Consolas"/>
              </a:rPr>
              <a:t>Persoon</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p1</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Persoon</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p2</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Persoon </a:t>
            </a:r>
            <a:r>
              <a:rPr b="0" i="0" lang="en" sz="850" u="none" cap="none" strike="noStrike">
                <a:solidFill>
                  <a:srgbClr val="9CDCFE"/>
                </a:solidFill>
                <a:highlight>
                  <a:srgbClr val="1E1E1E"/>
                </a:highlight>
                <a:latin typeface="Consolas"/>
                <a:ea typeface="Consolas"/>
                <a:cs typeface="Consolas"/>
                <a:sym typeface="Consolas"/>
              </a:rPr>
              <a:t>temp</a:t>
            </a:r>
            <a:r>
              <a:rPr b="0" i="0" lang="en" sz="850" u="none" cap="none" strike="noStrike">
                <a:solidFill>
                  <a:srgbClr val="D4D4D4"/>
                </a:solidFill>
                <a:highlight>
                  <a:srgbClr val="1E1E1E"/>
                </a:highlight>
                <a:latin typeface="Consolas"/>
                <a:ea typeface="Consolas"/>
                <a:cs typeface="Consolas"/>
                <a:sym typeface="Consolas"/>
              </a:rPr>
              <a:t> = p1;</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p1 = p2;</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p2 = temp;</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public</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static</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void</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main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4EC9B0"/>
                </a:solidFill>
                <a:highlight>
                  <a:srgbClr val="1E1E1E"/>
                </a:highlight>
                <a:latin typeface="Consolas"/>
                <a:ea typeface="Consolas"/>
                <a:cs typeface="Consolas"/>
                <a:sym typeface="Consolas"/>
              </a:rPr>
              <a:t>String</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args</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Persoon</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p1</a:t>
            </a: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C586C0"/>
                </a:solidFill>
                <a:highlight>
                  <a:srgbClr val="1E1E1E"/>
                </a:highlight>
                <a:latin typeface="Consolas"/>
                <a:ea typeface="Consolas"/>
                <a:cs typeface="Consolas"/>
                <a:sym typeface="Consolas"/>
              </a:rPr>
              <a:t>new</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Persoon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CE9178"/>
                </a:solidFill>
                <a:highlight>
                  <a:srgbClr val="1E1E1E"/>
                </a:highlight>
                <a:latin typeface="Consolas"/>
                <a:ea typeface="Consolas"/>
                <a:cs typeface="Consolas"/>
                <a:sym typeface="Consolas"/>
              </a:rPr>
              <a:t>"Piet"</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Persoon</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p2</a:t>
            </a: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C586C0"/>
                </a:solidFill>
                <a:highlight>
                  <a:srgbClr val="1E1E1E"/>
                </a:highlight>
                <a:latin typeface="Consolas"/>
                <a:ea typeface="Consolas"/>
                <a:cs typeface="Consolas"/>
                <a:sym typeface="Consolas"/>
              </a:rPr>
              <a:t>new</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Persoon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CE9178"/>
                </a:solidFill>
                <a:highlight>
                  <a:srgbClr val="1E1E1E"/>
                </a:highlight>
                <a:latin typeface="Consolas"/>
                <a:ea typeface="Consolas"/>
                <a:cs typeface="Consolas"/>
                <a:sym typeface="Consolas"/>
              </a:rPr>
              <a:t>"Jan"</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System</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out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println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CE9178"/>
                </a:solidFill>
                <a:highlight>
                  <a:srgbClr val="1E1E1E"/>
                </a:highlight>
                <a:latin typeface="Consolas"/>
                <a:ea typeface="Consolas"/>
                <a:cs typeface="Consolas"/>
                <a:sym typeface="Consolas"/>
              </a:rPr>
              <a:t>"Voor wissel: "</a:t>
            </a: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9CDCFE"/>
                </a:solidFill>
                <a:highlight>
                  <a:srgbClr val="1E1E1E"/>
                </a:highlight>
                <a:latin typeface="Consolas"/>
                <a:ea typeface="Consolas"/>
                <a:cs typeface="Consolas"/>
                <a:sym typeface="Consolas"/>
              </a:rPr>
              <a:t>p1</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getNaam</a:t>
            </a: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CE9178"/>
                </a:solidFill>
                <a:highlight>
                  <a:srgbClr val="1E1E1E"/>
                </a:highlight>
                <a:latin typeface="Consolas"/>
                <a:ea typeface="Consolas"/>
                <a:cs typeface="Consolas"/>
                <a:sym typeface="Consolas"/>
              </a:rPr>
              <a:t>" "</a:t>
            </a: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9CDCFE"/>
                </a:solidFill>
                <a:highlight>
                  <a:srgbClr val="1E1E1E"/>
                </a:highlight>
                <a:latin typeface="Consolas"/>
                <a:ea typeface="Consolas"/>
                <a:cs typeface="Consolas"/>
                <a:sym typeface="Consolas"/>
              </a:rPr>
              <a:t>p2</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getNaam</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wissel</a:t>
            </a:r>
            <a:r>
              <a:rPr b="0" i="0" lang="en" sz="850" u="none" cap="none" strike="noStrike">
                <a:solidFill>
                  <a:srgbClr val="D4D4D4"/>
                </a:solidFill>
                <a:highlight>
                  <a:srgbClr val="1E1E1E"/>
                </a:highlight>
                <a:latin typeface="Consolas"/>
                <a:ea typeface="Consolas"/>
                <a:cs typeface="Consolas"/>
                <a:sym typeface="Consolas"/>
              </a:rPr>
              <a:t>(p1, p2);</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System</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out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println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CE9178"/>
                </a:solidFill>
                <a:highlight>
                  <a:srgbClr val="1E1E1E"/>
                </a:highlight>
                <a:latin typeface="Consolas"/>
                <a:ea typeface="Consolas"/>
                <a:cs typeface="Consolas"/>
                <a:sym typeface="Consolas"/>
              </a:rPr>
              <a:t>"Na wissel: "</a:t>
            </a: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9CDCFE"/>
                </a:solidFill>
                <a:highlight>
                  <a:srgbClr val="1E1E1E"/>
                </a:highlight>
                <a:latin typeface="Consolas"/>
                <a:ea typeface="Consolas"/>
                <a:cs typeface="Consolas"/>
                <a:sym typeface="Consolas"/>
              </a:rPr>
              <a:t>p1</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getNaam</a:t>
            </a: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CE9178"/>
                </a:solidFill>
                <a:highlight>
                  <a:srgbClr val="1E1E1E"/>
                </a:highlight>
                <a:latin typeface="Consolas"/>
                <a:ea typeface="Consolas"/>
                <a:cs typeface="Consolas"/>
                <a:sym typeface="Consolas"/>
              </a:rPr>
              <a:t>" "</a:t>
            </a: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9CDCFE"/>
                </a:solidFill>
                <a:highlight>
                  <a:srgbClr val="1E1E1E"/>
                </a:highlight>
                <a:latin typeface="Consolas"/>
                <a:ea typeface="Consolas"/>
                <a:cs typeface="Consolas"/>
                <a:sym typeface="Consolas"/>
              </a:rPr>
              <a:t>p2</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getNaam</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p:txBody>
      </p:sp>
      <p:sp>
        <p:nvSpPr>
          <p:cNvPr id="455" name="Google Shape;455;p54"/>
          <p:cNvSpPr txBox="1"/>
          <p:nvPr/>
        </p:nvSpPr>
        <p:spPr>
          <a:xfrm>
            <a:off x="424150" y="4105050"/>
            <a:ext cx="865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Uitkomst niet wat je verwachtte? Laten we eens kijken hoe het werkt…</a:t>
            </a:r>
            <a:endParaRPr b="0" i="0" sz="14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6750"/>
              <a:buNone/>
            </a:pPr>
            <a:r>
              <a:rPr lang="en" sz="3180">
                <a:latin typeface="Poppins"/>
                <a:ea typeface="Poppins"/>
                <a:cs typeface="Poppins"/>
                <a:sym typeface="Poppins"/>
              </a:rPr>
              <a:t>Object referenties doorgeven aan methoden</a:t>
            </a:r>
            <a:endParaRPr/>
          </a:p>
        </p:txBody>
      </p:sp>
      <p:sp>
        <p:nvSpPr>
          <p:cNvPr id="461" name="Google Shape;461;p55"/>
          <p:cNvSpPr/>
          <p:nvPr/>
        </p:nvSpPr>
        <p:spPr>
          <a:xfrm>
            <a:off x="1089491" y="1804945"/>
            <a:ext cx="1102800" cy="251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piet</a:t>
            </a:r>
            <a:endParaRPr b="0" i="0" sz="1400" u="none" cap="none" strike="noStrike">
              <a:solidFill>
                <a:srgbClr val="000000"/>
              </a:solidFill>
              <a:latin typeface="Arial"/>
              <a:ea typeface="Arial"/>
              <a:cs typeface="Arial"/>
              <a:sym typeface="Arial"/>
            </a:endParaRPr>
          </a:p>
        </p:txBody>
      </p:sp>
      <p:sp>
        <p:nvSpPr>
          <p:cNvPr id="462" name="Google Shape;462;p55"/>
          <p:cNvSpPr/>
          <p:nvPr/>
        </p:nvSpPr>
        <p:spPr>
          <a:xfrm>
            <a:off x="1089491" y="2295555"/>
            <a:ext cx="1102800" cy="251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Jan</a:t>
            </a:r>
            <a:endParaRPr b="0" i="0" sz="1400" u="none" cap="none" strike="noStrike">
              <a:solidFill>
                <a:srgbClr val="000000"/>
              </a:solidFill>
              <a:latin typeface="Arial"/>
              <a:ea typeface="Arial"/>
              <a:cs typeface="Arial"/>
              <a:sym typeface="Arial"/>
            </a:endParaRPr>
          </a:p>
        </p:txBody>
      </p:sp>
      <p:sp>
        <p:nvSpPr>
          <p:cNvPr id="463" name="Google Shape;463;p55"/>
          <p:cNvSpPr txBox="1"/>
          <p:nvPr/>
        </p:nvSpPr>
        <p:spPr>
          <a:xfrm>
            <a:off x="1289648" y="1207024"/>
            <a:ext cx="7023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temp</a:t>
            </a:r>
            <a:endParaRPr b="0" i="0" sz="1000" u="none" cap="none" strike="noStrike">
              <a:solidFill>
                <a:srgbClr val="000000"/>
              </a:solidFill>
              <a:latin typeface="Arial"/>
              <a:ea typeface="Arial"/>
              <a:cs typeface="Arial"/>
              <a:sym typeface="Arial"/>
            </a:endParaRPr>
          </a:p>
        </p:txBody>
      </p:sp>
      <p:sp>
        <p:nvSpPr>
          <p:cNvPr id="464" name="Google Shape;464;p55"/>
          <p:cNvSpPr txBox="1"/>
          <p:nvPr/>
        </p:nvSpPr>
        <p:spPr>
          <a:xfrm>
            <a:off x="96775" y="1769453"/>
            <a:ext cx="824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persoon1</a:t>
            </a:r>
            <a:endParaRPr b="0" i="0" sz="1000" u="none" cap="none" strike="noStrike">
              <a:solidFill>
                <a:srgbClr val="000000"/>
              </a:solidFill>
              <a:latin typeface="Arial"/>
              <a:ea typeface="Arial"/>
              <a:cs typeface="Arial"/>
              <a:sym typeface="Arial"/>
            </a:endParaRPr>
          </a:p>
        </p:txBody>
      </p:sp>
      <p:sp>
        <p:nvSpPr>
          <p:cNvPr id="465" name="Google Shape;465;p55"/>
          <p:cNvSpPr txBox="1"/>
          <p:nvPr/>
        </p:nvSpPr>
        <p:spPr>
          <a:xfrm>
            <a:off x="96775" y="2260063"/>
            <a:ext cx="824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persoon2</a:t>
            </a:r>
            <a:endParaRPr b="0" i="0" sz="1000" u="none" cap="none" strike="noStrike">
              <a:solidFill>
                <a:srgbClr val="000000"/>
              </a:solidFill>
              <a:latin typeface="Arial"/>
              <a:ea typeface="Arial"/>
              <a:cs typeface="Arial"/>
              <a:sym typeface="Arial"/>
            </a:endParaRPr>
          </a:p>
        </p:txBody>
      </p:sp>
      <p:sp>
        <p:nvSpPr>
          <p:cNvPr id="466" name="Google Shape;466;p55"/>
          <p:cNvSpPr txBox="1"/>
          <p:nvPr/>
        </p:nvSpPr>
        <p:spPr>
          <a:xfrm>
            <a:off x="2360833" y="1769453"/>
            <a:ext cx="824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p1</a:t>
            </a:r>
            <a:endParaRPr b="0" i="0" sz="1000" u="none" cap="none" strike="noStrike">
              <a:solidFill>
                <a:srgbClr val="000000"/>
              </a:solidFill>
              <a:latin typeface="Arial"/>
              <a:ea typeface="Arial"/>
              <a:cs typeface="Arial"/>
              <a:sym typeface="Arial"/>
            </a:endParaRPr>
          </a:p>
        </p:txBody>
      </p:sp>
      <p:sp>
        <p:nvSpPr>
          <p:cNvPr id="467" name="Google Shape;467;p55"/>
          <p:cNvSpPr txBox="1"/>
          <p:nvPr/>
        </p:nvSpPr>
        <p:spPr>
          <a:xfrm>
            <a:off x="2360833" y="2260063"/>
            <a:ext cx="824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p2</a:t>
            </a:r>
            <a:endParaRPr b="0" i="0" sz="1000" u="none" cap="none" strike="noStrike">
              <a:solidFill>
                <a:srgbClr val="000000"/>
              </a:solidFill>
              <a:latin typeface="Arial"/>
              <a:ea typeface="Arial"/>
              <a:cs typeface="Arial"/>
              <a:sym typeface="Arial"/>
            </a:endParaRPr>
          </a:p>
        </p:txBody>
      </p:sp>
      <p:cxnSp>
        <p:nvCxnSpPr>
          <p:cNvPr id="468" name="Google Shape;468;p55"/>
          <p:cNvCxnSpPr>
            <a:stCxn id="463" idx="2"/>
            <a:endCxn id="461" idx="0"/>
          </p:cNvCxnSpPr>
          <p:nvPr/>
        </p:nvCxnSpPr>
        <p:spPr>
          <a:xfrm>
            <a:off x="1640798" y="1545724"/>
            <a:ext cx="0" cy="259200"/>
          </a:xfrm>
          <a:prstGeom prst="straightConnector1">
            <a:avLst/>
          </a:prstGeom>
          <a:noFill/>
          <a:ln cap="flat" cmpd="sng" w="9525">
            <a:solidFill>
              <a:schemeClr val="dk1"/>
            </a:solidFill>
            <a:prstDash val="solid"/>
            <a:round/>
            <a:headEnd len="sm" w="sm" type="none"/>
            <a:tailEnd len="med" w="med" type="triangle"/>
          </a:ln>
        </p:spPr>
      </p:cxnSp>
      <p:cxnSp>
        <p:nvCxnSpPr>
          <p:cNvPr id="469" name="Google Shape;469;p55"/>
          <p:cNvCxnSpPr>
            <a:stCxn id="464" idx="3"/>
            <a:endCxn id="461" idx="1"/>
          </p:cNvCxnSpPr>
          <p:nvPr/>
        </p:nvCxnSpPr>
        <p:spPr>
          <a:xfrm flipH="1" rot="10800000">
            <a:off x="920875" y="1930403"/>
            <a:ext cx="168600" cy="8400"/>
          </a:xfrm>
          <a:prstGeom prst="straightConnector1">
            <a:avLst/>
          </a:prstGeom>
          <a:noFill/>
          <a:ln cap="flat" cmpd="sng" w="9525">
            <a:solidFill>
              <a:schemeClr val="dk1"/>
            </a:solidFill>
            <a:prstDash val="solid"/>
            <a:round/>
            <a:headEnd len="sm" w="sm" type="none"/>
            <a:tailEnd len="med" w="med" type="triangle"/>
          </a:ln>
        </p:spPr>
      </p:cxnSp>
      <p:cxnSp>
        <p:nvCxnSpPr>
          <p:cNvPr id="470" name="Google Shape;470;p55"/>
          <p:cNvCxnSpPr>
            <a:stCxn id="465" idx="3"/>
            <a:endCxn id="462" idx="1"/>
          </p:cNvCxnSpPr>
          <p:nvPr/>
        </p:nvCxnSpPr>
        <p:spPr>
          <a:xfrm flipH="1" rot="10800000">
            <a:off x="920875" y="2421013"/>
            <a:ext cx="168600" cy="8400"/>
          </a:xfrm>
          <a:prstGeom prst="straightConnector1">
            <a:avLst/>
          </a:prstGeom>
          <a:noFill/>
          <a:ln cap="flat" cmpd="sng" w="9525">
            <a:solidFill>
              <a:schemeClr val="dk1"/>
            </a:solidFill>
            <a:prstDash val="solid"/>
            <a:round/>
            <a:headEnd len="sm" w="sm" type="none"/>
            <a:tailEnd len="med" w="med" type="triangle"/>
          </a:ln>
        </p:spPr>
      </p:cxnSp>
      <p:cxnSp>
        <p:nvCxnSpPr>
          <p:cNvPr id="471" name="Google Shape;471;p55"/>
          <p:cNvCxnSpPr>
            <a:endCxn id="461" idx="3"/>
          </p:cNvCxnSpPr>
          <p:nvPr/>
        </p:nvCxnSpPr>
        <p:spPr>
          <a:xfrm rot="10800000">
            <a:off x="2192291" y="1930495"/>
            <a:ext cx="325500" cy="3600"/>
          </a:xfrm>
          <a:prstGeom prst="straightConnector1">
            <a:avLst/>
          </a:prstGeom>
          <a:noFill/>
          <a:ln cap="flat" cmpd="sng" w="9525">
            <a:solidFill>
              <a:schemeClr val="dk1"/>
            </a:solidFill>
            <a:prstDash val="solid"/>
            <a:round/>
            <a:headEnd len="sm" w="sm" type="none"/>
            <a:tailEnd len="med" w="med" type="triangle"/>
          </a:ln>
        </p:spPr>
      </p:cxnSp>
      <p:cxnSp>
        <p:nvCxnSpPr>
          <p:cNvPr id="472" name="Google Shape;472;p55"/>
          <p:cNvCxnSpPr>
            <a:endCxn id="462" idx="3"/>
          </p:cNvCxnSpPr>
          <p:nvPr/>
        </p:nvCxnSpPr>
        <p:spPr>
          <a:xfrm rot="10800000">
            <a:off x="2192291" y="2421105"/>
            <a:ext cx="333300" cy="11700"/>
          </a:xfrm>
          <a:prstGeom prst="straightConnector1">
            <a:avLst/>
          </a:prstGeom>
          <a:noFill/>
          <a:ln cap="flat" cmpd="sng" w="9525">
            <a:solidFill>
              <a:schemeClr val="dk1"/>
            </a:solidFill>
            <a:prstDash val="solid"/>
            <a:round/>
            <a:headEnd len="sm" w="sm" type="none"/>
            <a:tailEnd len="med" w="med" type="triangle"/>
          </a:ln>
        </p:spPr>
      </p:cxnSp>
      <p:sp>
        <p:nvSpPr>
          <p:cNvPr id="473" name="Google Shape;473;p55"/>
          <p:cNvSpPr txBox="1"/>
          <p:nvPr/>
        </p:nvSpPr>
        <p:spPr>
          <a:xfrm>
            <a:off x="1099270" y="2809071"/>
            <a:ext cx="1083000" cy="284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650"/>
              <a:buFont typeface="Arial"/>
              <a:buNone/>
            </a:pPr>
            <a:r>
              <a:rPr b="0" i="0" lang="en" sz="650" u="none" cap="none" strike="noStrike">
                <a:solidFill>
                  <a:srgbClr val="4EC9B0"/>
                </a:solidFill>
                <a:highlight>
                  <a:srgbClr val="1E1E1E"/>
                </a:highlight>
                <a:latin typeface="Consolas"/>
                <a:ea typeface="Consolas"/>
                <a:cs typeface="Consolas"/>
                <a:sym typeface="Consolas"/>
              </a:rPr>
              <a:t>Persoon </a:t>
            </a:r>
            <a:r>
              <a:rPr b="0" i="0" lang="en" sz="650" u="none" cap="none" strike="noStrike">
                <a:solidFill>
                  <a:srgbClr val="9CDCFE"/>
                </a:solidFill>
                <a:highlight>
                  <a:srgbClr val="1E1E1E"/>
                </a:highlight>
                <a:latin typeface="Consolas"/>
                <a:ea typeface="Consolas"/>
                <a:cs typeface="Consolas"/>
                <a:sym typeface="Consolas"/>
              </a:rPr>
              <a:t>temp</a:t>
            </a:r>
            <a:r>
              <a:rPr b="0" i="0" lang="en" sz="650" u="none" cap="none" strike="noStrike">
                <a:solidFill>
                  <a:srgbClr val="D4D4D4"/>
                </a:solidFill>
                <a:highlight>
                  <a:srgbClr val="1E1E1E"/>
                </a:highlight>
                <a:latin typeface="Consolas"/>
                <a:ea typeface="Consolas"/>
                <a:cs typeface="Consolas"/>
                <a:sym typeface="Consolas"/>
              </a:rPr>
              <a:t> = p1;</a:t>
            </a:r>
            <a:endParaRPr b="0" i="0" sz="1200" u="none" cap="none" strike="noStrike">
              <a:solidFill>
                <a:srgbClr val="000000"/>
              </a:solidFill>
              <a:latin typeface="Arial"/>
              <a:ea typeface="Arial"/>
              <a:cs typeface="Arial"/>
              <a:sym typeface="Arial"/>
            </a:endParaRPr>
          </a:p>
        </p:txBody>
      </p:sp>
      <p:sp>
        <p:nvSpPr>
          <p:cNvPr id="474" name="Google Shape;474;p55"/>
          <p:cNvSpPr/>
          <p:nvPr/>
        </p:nvSpPr>
        <p:spPr>
          <a:xfrm>
            <a:off x="4137216" y="1916170"/>
            <a:ext cx="1102800" cy="251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piet</a:t>
            </a:r>
            <a:endParaRPr b="0" i="0" sz="1400" u="none" cap="none" strike="noStrike">
              <a:solidFill>
                <a:srgbClr val="000000"/>
              </a:solidFill>
              <a:latin typeface="Arial"/>
              <a:ea typeface="Arial"/>
              <a:cs typeface="Arial"/>
              <a:sym typeface="Arial"/>
            </a:endParaRPr>
          </a:p>
        </p:txBody>
      </p:sp>
      <p:sp>
        <p:nvSpPr>
          <p:cNvPr id="475" name="Google Shape;475;p55"/>
          <p:cNvSpPr/>
          <p:nvPr/>
        </p:nvSpPr>
        <p:spPr>
          <a:xfrm>
            <a:off x="4137216" y="2406780"/>
            <a:ext cx="1102800" cy="251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Jan</a:t>
            </a:r>
            <a:endParaRPr b="0" i="0" sz="1400" u="none" cap="none" strike="noStrike">
              <a:solidFill>
                <a:srgbClr val="000000"/>
              </a:solidFill>
              <a:latin typeface="Arial"/>
              <a:ea typeface="Arial"/>
              <a:cs typeface="Arial"/>
              <a:sym typeface="Arial"/>
            </a:endParaRPr>
          </a:p>
        </p:txBody>
      </p:sp>
      <p:sp>
        <p:nvSpPr>
          <p:cNvPr id="476" name="Google Shape;476;p55"/>
          <p:cNvSpPr txBox="1"/>
          <p:nvPr/>
        </p:nvSpPr>
        <p:spPr>
          <a:xfrm>
            <a:off x="4337373" y="1318249"/>
            <a:ext cx="7023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temp</a:t>
            </a:r>
            <a:endParaRPr b="0" i="0" sz="1000" u="none" cap="none" strike="noStrike">
              <a:solidFill>
                <a:srgbClr val="000000"/>
              </a:solidFill>
              <a:latin typeface="Arial"/>
              <a:ea typeface="Arial"/>
              <a:cs typeface="Arial"/>
              <a:sym typeface="Arial"/>
            </a:endParaRPr>
          </a:p>
        </p:txBody>
      </p:sp>
      <p:sp>
        <p:nvSpPr>
          <p:cNvPr id="477" name="Google Shape;477;p55"/>
          <p:cNvSpPr txBox="1"/>
          <p:nvPr/>
        </p:nvSpPr>
        <p:spPr>
          <a:xfrm>
            <a:off x="3144500" y="1880678"/>
            <a:ext cx="824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persoon1</a:t>
            </a:r>
            <a:endParaRPr b="0" i="0" sz="1000" u="none" cap="none" strike="noStrike">
              <a:solidFill>
                <a:srgbClr val="000000"/>
              </a:solidFill>
              <a:latin typeface="Arial"/>
              <a:ea typeface="Arial"/>
              <a:cs typeface="Arial"/>
              <a:sym typeface="Arial"/>
            </a:endParaRPr>
          </a:p>
        </p:txBody>
      </p:sp>
      <p:sp>
        <p:nvSpPr>
          <p:cNvPr id="478" name="Google Shape;478;p55"/>
          <p:cNvSpPr txBox="1"/>
          <p:nvPr/>
        </p:nvSpPr>
        <p:spPr>
          <a:xfrm>
            <a:off x="3144500" y="2371288"/>
            <a:ext cx="824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persoon2</a:t>
            </a:r>
            <a:endParaRPr b="0" i="0" sz="1000" u="none" cap="none" strike="noStrike">
              <a:solidFill>
                <a:srgbClr val="000000"/>
              </a:solidFill>
              <a:latin typeface="Arial"/>
              <a:ea typeface="Arial"/>
              <a:cs typeface="Arial"/>
              <a:sym typeface="Arial"/>
            </a:endParaRPr>
          </a:p>
        </p:txBody>
      </p:sp>
      <p:sp>
        <p:nvSpPr>
          <p:cNvPr id="479" name="Google Shape;479;p55"/>
          <p:cNvSpPr txBox="1"/>
          <p:nvPr/>
        </p:nvSpPr>
        <p:spPr>
          <a:xfrm>
            <a:off x="5325783" y="1872378"/>
            <a:ext cx="824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p1</a:t>
            </a:r>
            <a:endParaRPr b="0" i="0" sz="1000" u="none" cap="none" strike="noStrike">
              <a:solidFill>
                <a:srgbClr val="000000"/>
              </a:solidFill>
              <a:latin typeface="Arial"/>
              <a:ea typeface="Arial"/>
              <a:cs typeface="Arial"/>
              <a:sym typeface="Arial"/>
            </a:endParaRPr>
          </a:p>
        </p:txBody>
      </p:sp>
      <p:sp>
        <p:nvSpPr>
          <p:cNvPr id="480" name="Google Shape;480;p55"/>
          <p:cNvSpPr txBox="1"/>
          <p:nvPr/>
        </p:nvSpPr>
        <p:spPr>
          <a:xfrm>
            <a:off x="5325783" y="2362963"/>
            <a:ext cx="824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p2</a:t>
            </a:r>
            <a:endParaRPr b="0" i="0" sz="1000" u="none" cap="none" strike="noStrike">
              <a:solidFill>
                <a:srgbClr val="000000"/>
              </a:solidFill>
              <a:latin typeface="Arial"/>
              <a:ea typeface="Arial"/>
              <a:cs typeface="Arial"/>
              <a:sym typeface="Arial"/>
            </a:endParaRPr>
          </a:p>
        </p:txBody>
      </p:sp>
      <p:cxnSp>
        <p:nvCxnSpPr>
          <p:cNvPr id="481" name="Google Shape;481;p55"/>
          <p:cNvCxnSpPr>
            <a:stCxn id="476" idx="2"/>
            <a:endCxn id="474" idx="0"/>
          </p:cNvCxnSpPr>
          <p:nvPr/>
        </p:nvCxnSpPr>
        <p:spPr>
          <a:xfrm>
            <a:off x="4688523" y="1656949"/>
            <a:ext cx="0" cy="259200"/>
          </a:xfrm>
          <a:prstGeom prst="straightConnector1">
            <a:avLst/>
          </a:prstGeom>
          <a:noFill/>
          <a:ln cap="flat" cmpd="sng" w="9525">
            <a:solidFill>
              <a:schemeClr val="dk1"/>
            </a:solidFill>
            <a:prstDash val="solid"/>
            <a:round/>
            <a:headEnd len="sm" w="sm" type="none"/>
            <a:tailEnd len="med" w="med" type="triangle"/>
          </a:ln>
        </p:spPr>
      </p:cxnSp>
      <p:cxnSp>
        <p:nvCxnSpPr>
          <p:cNvPr id="482" name="Google Shape;482;p55"/>
          <p:cNvCxnSpPr>
            <a:stCxn id="477" idx="3"/>
            <a:endCxn id="474" idx="1"/>
          </p:cNvCxnSpPr>
          <p:nvPr/>
        </p:nvCxnSpPr>
        <p:spPr>
          <a:xfrm flipH="1" rot="10800000">
            <a:off x="3968600" y="2041628"/>
            <a:ext cx="168600" cy="8400"/>
          </a:xfrm>
          <a:prstGeom prst="straightConnector1">
            <a:avLst/>
          </a:prstGeom>
          <a:noFill/>
          <a:ln cap="flat" cmpd="sng" w="9525">
            <a:solidFill>
              <a:schemeClr val="dk1"/>
            </a:solidFill>
            <a:prstDash val="solid"/>
            <a:round/>
            <a:headEnd len="sm" w="sm" type="none"/>
            <a:tailEnd len="med" w="med" type="triangle"/>
          </a:ln>
        </p:spPr>
      </p:cxnSp>
      <p:cxnSp>
        <p:nvCxnSpPr>
          <p:cNvPr id="483" name="Google Shape;483;p55"/>
          <p:cNvCxnSpPr>
            <a:stCxn id="478" idx="3"/>
            <a:endCxn id="475" idx="1"/>
          </p:cNvCxnSpPr>
          <p:nvPr/>
        </p:nvCxnSpPr>
        <p:spPr>
          <a:xfrm flipH="1" rot="10800000">
            <a:off x="3968600" y="2532238"/>
            <a:ext cx="168600" cy="8400"/>
          </a:xfrm>
          <a:prstGeom prst="straightConnector1">
            <a:avLst/>
          </a:prstGeom>
          <a:noFill/>
          <a:ln cap="flat" cmpd="sng" w="9525">
            <a:solidFill>
              <a:schemeClr val="dk1"/>
            </a:solidFill>
            <a:prstDash val="solid"/>
            <a:round/>
            <a:headEnd len="sm" w="sm" type="none"/>
            <a:tailEnd len="med" w="med" type="triangle"/>
          </a:ln>
        </p:spPr>
      </p:cxnSp>
      <p:cxnSp>
        <p:nvCxnSpPr>
          <p:cNvPr id="484" name="Google Shape;484;p55"/>
          <p:cNvCxnSpPr>
            <a:endCxn id="475" idx="3"/>
          </p:cNvCxnSpPr>
          <p:nvPr/>
        </p:nvCxnSpPr>
        <p:spPr>
          <a:xfrm flipH="1">
            <a:off x="5240016" y="2045430"/>
            <a:ext cx="325500" cy="486900"/>
          </a:xfrm>
          <a:prstGeom prst="straightConnector1">
            <a:avLst/>
          </a:prstGeom>
          <a:noFill/>
          <a:ln cap="flat" cmpd="sng" w="9525">
            <a:solidFill>
              <a:schemeClr val="dk1"/>
            </a:solidFill>
            <a:prstDash val="solid"/>
            <a:round/>
            <a:headEnd len="sm" w="sm" type="none"/>
            <a:tailEnd len="med" w="med" type="triangle"/>
          </a:ln>
        </p:spPr>
      </p:cxnSp>
      <p:cxnSp>
        <p:nvCxnSpPr>
          <p:cNvPr id="485" name="Google Shape;485;p55"/>
          <p:cNvCxnSpPr>
            <a:endCxn id="475" idx="3"/>
          </p:cNvCxnSpPr>
          <p:nvPr/>
        </p:nvCxnSpPr>
        <p:spPr>
          <a:xfrm rot="10800000">
            <a:off x="5240016" y="2532330"/>
            <a:ext cx="333300" cy="11700"/>
          </a:xfrm>
          <a:prstGeom prst="straightConnector1">
            <a:avLst/>
          </a:prstGeom>
          <a:noFill/>
          <a:ln cap="flat" cmpd="sng" w="9525">
            <a:solidFill>
              <a:schemeClr val="dk1"/>
            </a:solidFill>
            <a:prstDash val="solid"/>
            <a:round/>
            <a:headEnd len="sm" w="sm" type="none"/>
            <a:tailEnd len="med" w="med" type="triangle"/>
          </a:ln>
        </p:spPr>
      </p:cxnSp>
      <p:sp>
        <p:nvSpPr>
          <p:cNvPr id="486" name="Google Shape;486;p55"/>
          <p:cNvSpPr txBox="1"/>
          <p:nvPr/>
        </p:nvSpPr>
        <p:spPr>
          <a:xfrm>
            <a:off x="4147120" y="2809071"/>
            <a:ext cx="1083000" cy="284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650"/>
              <a:buFont typeface="Arial"/>
              <a:buNone/>
            </a:pPr>
            <a:r>
              <a:rPr b="0" i="0" lang="en" sz="650" u="none" cap="none" strike="noStrike">
                <a:solidFill>
                  <a:srgbClr val="D4D4D4"/>
                </a:solidFill>
                <a:highlight>
                  <a:srgbClr val="1E1E1E"/>
                </a:highlight>
                <a:latin typeface="Consolas"/>
                <a:ea typeface="Consolas"/>
                <a:cs typeface="Consolas"/>
                <a:sym typeface="Consolas"/>
              </a:rPr>
              <a:t>p1 = p2;</a:t>
            </a:r>
            <a:endParaRPr b="0" i="0" sz="1000" u="none" cap="none" strike="noStrike">
              <a:solidFill>
                <a:srgbClr val="000000"/>
              </a:solidFill>
              <a:latin typeface="Arial"/>
              <a:ea typeface="Arial"/>
              <a:cs typeface="Arial"/>
              <a:sym typeface="Arial"/>
            </a:endParaRPr>
          </a:p>
        </p:txBody>
      </p:sp>
      <p:sp>
        <p:nvSpPr>
          <p:cNvPr id="487" name="Google Shape;487;p55"/>
          <p:cNvSpPr/>
          <p:nvPr/>
        </p:nvSpPr>
        <p:spPr>
          <a:xfrm>
            <a:off x="7077016" y="1966170"/>
            <a:ext cx="1102800" cy="251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piet</a:t>
            </a:r>
            <a:endParaRPr b="0" i="0" sz="1400" u="none" cap="none" strike="noStrike">
              <a:solidFill>
                <a:srgbClr val="000000"/>
              </a:solidFill>
              <a:latin typeface="Arial"/>
              <a:ea typeface="Arial"/>
              <a:cs typeface="Arial"/>
              <a:sym typeface="Arial"/>
            </a:endParaRPr>
          </a:p>
        </p:txBody>
      </p:sp>
      <p:sp>
        <p:nvSpPr>
          <p:cNvPr id="488" name="Google Shape;488;p55"/>
          <p:cNvSpPr/>
          <p:nvPr/>
        </p:nvSpPr>
        <p:spPr>
          <a:xfrm>
            <a:off x="7077016" y="2456780"/>
            <a:ext cx="1102800" cy="251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Jan</a:t>
            </a:r>
            <a:endParaRPr b="0" i="0" sz="1400" u="none" cap="none" strike="noStrike">
              <a:solidFill>
                <a:srgbClr val="000000"/>
              </a:solidFill>
              <a:latin typeface="Arial"/>
              <a:ea typeface="Arial"/>
              <a:cs typeface="Arial"/>
              <a:sym typeface="Arial"/>
            </a:endParaRPr>
          </a:p>
        </p:txBody>
      </p:sp>
      <p:sp>
        <p:nvSpPr>
          <p:cNvPr id="489" name="Google Shape;489;p55"/>
          <p:cNvSpPr txBox="1"/>
          <p:nvPr/>
        </p:nvSpPr>
        <p:spPr>
          <a:xfrm>
            <a:off x="7277173" y="1368249"/>
            <a:ext cx="7023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temp</a:t>
            </a:r>
            <a:endParaRPr b="0" i="0" sz="1000" u="none" cap="none" strike="noStrike">
              <a:solidFill>
                <a:srgbClr val="000000"/>
              </a:solidFill>
              <a:latin typeface="Arial"/>
              <a:ea typeface="Arial"/>
              <a:cs typeface="Arial"/>
              <a:sym typeface="Arial"/>
            </a:endParaRPr>
          </a:p>
        </p:txBody>
      </p:sp>
      <p:sp>
        <p:nvSpPr>
          <p:cNvPr id="490" name="Google Shape;490;p55"/>
          <p:cNvSpPr txBox="1"/>
          <p:nvPr/>
        </p:nvSpPr>
        <p:spPr>
          <a:xfrm>
            <a:off x="6043500" y="1922366"/>
            <a:ext cx="824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persoon1</a:t>
            </a:r>
            <a:endParaRPr b="0" i="0" sz="1000" u="none" cap="none" strike="noStrike">
              <a:solidFill>
                <a:srgbClr val="000000"/>
              </a:solidFill>
              <a:latin typeface="Arial"/>
              <a:ea typeface="Arial"/>
              <a:cs typeface="Arial"/>
              <a:sym typeface="Arial"/>
            </a:endParaRPr>
          </a:p>
        </p:txBody>
      </p:sp>
      <p:sp>
        <p:nvSpPr>
          <p:cNvPr id="491" name="Google Shape;491;p55"/>
          <p:cNvSpPr txBox="1"/>
          <p:nvPr/>
        </p:nvSpPr>
        <p:spPr>
          <a:xfrm>
            <a:off x="6084400" y="2412963"/>
            <a:ext cx="824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persoon2</a:t>
            </a:r>
            <a:endParaRPr b="0" i="0" sz="1000" u="none" cap="none" strike="noStrike">
              <a:solidFill>
                <a:srgbClr val="000000"/>
              </a:solidFill>
              <a:latin typeface="Arial"/>
              <a:ea typeface="Arial"/>
              <a:cs typeface="Arial"/>
              <a:sym typeface="Arial"/>
            </a:endParaRPr>
          </a:p>
        </p:txBody>
      </p:sp>
      <p:sp>
        <p:nvSpPr>
          <p:cNvPr id="492" name="Google Shape;492;p55"/>
          <p:cNvSpPr txBox="1"/>
          <p:nvPr/>
        </p:nvSpPr>
        <p:spPr>
          <a:xfrm>
            <a:off x="8348358" y="1930678"/>
            <a:ext cx="824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p1</a:t>
            </a:r>
            <a:endParaRPr b="0" i="0" sz="1000" u="none" cap="none" strike="noStrike">
              <a:solidFill>
                <a:srgbClr val="000000"/>
              </a:solidFill>
              <a:latin typeface="Arial"/>
              <a:ea typeface="Arial"/>
              <a:cs typeface="Arial"/>
              <a:sym typeface="Arial"/>
            </a:endParaRPr>
          </a:p>
        </p:txBody>
      </p:sp>
      <p:sp>
        <p:nvSpPr>
          <p:cNvPr id="493" name="Google Shape;493;p55"/>
          <p:cNvSpPr txBox="1"/>
          <p:nvPr/>
        </p:nvSpPr>
        <p:spPr>
          <a:xfrm>
            <a:off x="8348358" y="2421288"/>
            <a:ext cx="824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p2</a:t>
            </a:r>
            <a:endParaRPr b="0" i="0" sz="1000" u="none" cap="none" strike="noStrike">
              <a:solidFill>
                <a:srgbClr val="000000"/>
              </a:solidFill>
              <a:latin typeface="Arial"/>
              <a:ea typeface="Arial"/>
              <a:cs typeface="Arial"/>
              <a:sym typeface="Arial"/>
            </a:endParaRPr>
          </a:p>
        </p:txBody>
      </p:sp>
      <p:cxnSp>
        <p:nvCxnSpPr>
          <p:cNvPr id="494" name="Google Shape;494;p55"/>
          <p:cNvCxnSpPr>
            <a:stCxn id="489" idx="2"/>
            <a:endCxn id="487" idx="0"/>
          </p:cNvCxnSpPr>
          <p:nvPr/>
        </p:nvCxnSpPr>
        <p:spPr>
          <a:xfrm>
            <a:off x="7628323" y="1706949"/>
            <a:ext cx="0" cy="259200"/>
          </a:xfrm>
          <a:prstGeom prst="straightConnector1">
            <a:avLst/>
          </a:prstGeom>
          <a:noFill/>
          <a:ln cap="flat" cmpd="sng" w="9525">
            <a:solidFill>
              <a:schemeClr val="dk1"/>
            </a:solidFill>
            <a:prstDash val="solid"/>
            <a:round/>
            <a:headEnd len="sm" w="sm" type="none"/>
            <a:tailEnd len="med" w="med" type="triangle"/>
          </a:ln>
        </p:spPr>
      </p:cxnSp>
      <p:cxnSp>
        <p:nvCxnSpPr>
          <p:cNvPr id="495" name="Google Shape;495;p55"/>
          <p:cNvCxnSpPr>
            <a:stCxn id="490" idx="3"/>
            <a:endCxn id="487" idx="1"/>
          </p:cNvCxnSpPr>
          <p:nvPr/>
        </p:nvCxnSpPr>
        <p:spPr>
          <a:xfrm>
            <a:off x="6867600" y="2091716"/>
            <a:ext cx="209400" cy="0"/>
          </a:xfrm>
          <a:prstGeom prst="straightConnector1">
            <a:avLst/>
          </a:prstGeom>
          <a:noFill/>
          <a:ln cap="flat" cmpd="sng" w="9525">
            <a:solidFill>
              <a:schemeClr val="dk1"/>
            </a:solidFill>
            <a:prstDash val="solid"/>
            <a:round/>
            <a:headEnd len="sm" w="sm" type="none"/>
            <a:tailEnd len="med" w="med" type="triangle"/>
          </a:ln>
        </p:spPr>
      </p:cxnSp>
      <p:cxnSp>
        <p:nvCxnSpPr>
          <p:cNvPr id="496" name="Google Shape;496;p55"/>
          <p:cNvCxnSpPr>
            <a:stCxn id="491" idx="3"/>
            <a:endCxn id="488" idx="1"/>
          </p:cNvCxnSpPr>
          <p:nvPr/>
        </p:nvCxnSpPr>
        <p:spPr>
          <a:xfrm>
            <a:off x="6908500" y="2582313"/>
            <a:ext cx="168600" cy="0"/>
          </a:xfrm>
          <a:prstGeom prst="straightConnector1">
            <a:avLst/>
          </a:prstGeom>
          <a:noFill/>
          <a:ln cap="flat" cmpd="sng" w="9525">
            <a:solidFill>
              <a:schemeClr val="dk1"/>
            </a:solidFill>
            <a:prstDash val="solid"/>
            <a:round/>
            <a:headEnd len="sm" w="sm" type="none"/>
            <a:tailEnd len="med" w="med" type="triangle"/>
          </a:ln>
        </p:spPr>
      </p:cxnSp>
      <p:cxnSp>
        <p:nvCxnSpPr>
          <p:cNvPr id="497" name="Google Shape;497;p55"/>
          <p:cNvCxnSpPr>
            <a:endCxn id="488" idx="3"/>
          </p:cNvCxnSpPr>
          <p:nvPr/>
        </p:nvCxnSpPr>
        <p:spPr>
          <a:xfrm flipH="1">
            <a:off x="8179816" y="2095430"/>
            <a:ext cx="325500" cy="486900"/>
          </a:xfrm>
          <a:prstGeom prst="straightConnector1">
            <a:avLst/>
          </a:prstGeom>
          <a:noFill/>
          <a:ln cap="flat" cmpd="sng" w="9525">
            <a:solidFill>
              <a:schemeClr val="dk1"/>
            </a:solidFill>
            <a:prstDash val="solid"/>
            <a:round/>
            <a:headEnd len="sm" w="sm" type="none"/>
            <a:tailEnd len="med" w="med" type="triangle"/>
          </a:ln>
        </p:spPr>
      </p:cxnSp>
      <p:cxnSp>
        <p:nvCxnSpPr>
          <p:cNvPr id="498" name="Google Shape;498;p55"/>
          <p:cNvCxnSpPr>
            <a:endCxn id="487" idx="3"/>
          </p:cNvCxnSpPr>
          <p:nvPr/>
        </p:nvCxnSpPr>
        <p:spPr>
          <a:xfrm rot="10800000">
            <a:off x="8179816" y="2091720"/>
            <a:ext cx="333300" cy="502200"/>
          </a:xfrm>
          <a:prstGeom prst="straightConnector1">
            <a:avLst/>
          </a:prstGeom>
          <a:noFill/>
          <a:ln cap="flat" cmpd="sng" w="9525">
            <a:solidFill>
              <a:schemeClr val="dk1"/>
            </a:solidFill>
            <a:prstDash val="solid"/>
            <a:round/>
            <a:headEnd len="sm" w="sm" type="none"/>
            <a:tailEnd len="med" w="med" type="triangle"/>
          </a:ln>
        </p:spPr>
      </p:cxnSp>
      <p:sp>
        <p:nvSpPr>
          <p:cNvPr id="499" name="Google Shape;499;p55"/>
          <p:cNvSpPr txBox="1"/>
          <p:nvPr/>
        </p:nvSpPr>
        <p:spPr>
          <a:xfrm>
            <a:off x="7086795" y="2809071"/>
            <a:ext cx="1083000" cy="284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650"/>
              <a:buFont typeface="Arial"/>
              <a:buNone/>
            </a:pPr>
            <a:r>
              <a:rPr b="0" i="0" lang="en" sz="650" u="none" cap="none" strike="noStrike">
                <a:solidFill>
                  <a:srgbClr val="D4D4D4"/>
                </a:solidFill>
                <a:highlight>
                  <a:srgbClr val="1E1E1E"/>
                </a:highlight>
                <a:latin typeface="Consolas"/>
                <a:ea typeface="Consolas"/>
                <a:cs typeface="Consolas"/>
                <a:sym typeface="Consolas"/>
              </a:rPr>
              <a:t>p2 = temp;</a:t>
            </a:r>
            <a:endParaRPr b="0" i="0" sz="1000" u="none" cap="none" strike="noStrike">
              <a:solidFill>
                <a:srgbClr val="000000"/>
              </a:solidFill>
              <a:latin typeface="Arial"/>
              <a:ea typeface="Arial"/>
              <a:cs typeface="Arial"/>
              <a:sym typeface="Arial"/>
            </a:endParaRPr>
          </a:p>
        </p:txBody>
      </p:sp>
      <p:sp>
        <p:nvSpPr>
          <p:cNvPr id="500" name="Google Shape;500;p55"/>
          <p:cNvSpPr txBox="1"/>
          <p:nvPr/>
        </p:nvSpPr>
        <p:spPr>
          <a:xfrm>
            <a:off x="263250" y="3296475"/>
            <a:ext cx="84978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Zoals je in figuur hierboven kunt zien, verwijzen de referentievariabelen persoon1 en persoon2 nog steeds naar de objecten die ze aan de methode swap hebben doorgegeven. Omdat er geen wijziging is aangebracht in de waarden van de objecten waarnaar wordt verwezen door de variabelen persoon1 en persoon2</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We printen daarom tweemaal eerst Piet en dan Jan</a:t>
            </a:r>
            <a:endParaRPr b="0" i="0" sz="1400" u="none" cap="none" strike="noStrike">
              <a:solidFill>
                <a:srgbClr val="000000"/>
              </a:solidFill>
              <a:latin typeface="Poppins"/>
              <a:ea typeface="Poppins"/>
              <a:cs typeface="Poppins"/>
              <a:sym typeface="Poppin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6"/>
          <p:cNvSpPr txBox="1"/>
          <p:nvPr>
            <p:ph type="title"/>
          </p:nvPr>
        </p:nvSpPr>
        <p:spPr>
          <a:xfrm>
            <a:off x="311700" y="68157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Object referenties doorgeven aan methoden</a:t>
            </a:r>
            <a:endParaRPr sz="3180">
              <a:latin typeface="Poppins"/>
              <a:ea typeface="Poppins"/>
              <a:cs typeface="Poppins"/>
              <a:sym typeface="Poppins"/>
            </a:endParaRPr>
          </a:p>
        </p:txBody>
      </p:sp>
      <p:sp>
        <p:nvSpPr>
          <p:cNvPr id="506" name="Google Shape;506;p56"/>
          <p:cNvSpPr txBox="1"/>
          <p:nvPr>
            <p:ph idx="1" type="body"/>
          </p:nvPr>
        </p:nvSpPr>
        <p:spPr>
          <a:xfrm>
            <a:off x="311700" y="159087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700">
                <a:latin typeface="Poppins"/>
                <a:ea typeface="Poppins"/>
                <a:cs typeface="Poppins"/>
                <a:sym typeface="Poppins"/>
              </a:rPr>
              <a:t>Laten we eens kijken hoe een methode de status van een object kan veranderen, zodat de gewijzigde status toegankelijk is in de aanroepende methode. Laten we dezelfde code gebruiken als bij het andere voorbeeld</a:t>
            </a:r>
            <a:endParaRPr sz="1700">
              <a:latin typeface="Poppins"/>
              <a:ea typeface="Poppins"/>
              <a:cs typeface="Poppins"/>
              <a:sym typeface="Poppin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7"/>
          <p:cNvSpPr txBox="1"/>
          <p:nvPr>
            <p:ph type="title"/>
          </p:nvPr>
        </p:nvSpPr>
        <p:spPr>
          <a:xfrm>
            <a:off x="311700" y="666950"/>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Object referenties doorgeven aan methoden</a:t>
            </a:r>
            <a:endParaRPr sz="3180">
              <a:latin typeface="Poppins"/>
              <a:ea typeface="Poppins"/>
              <a:cs typeface="Poppins"/>
              <a:sym typeface="Poppins"/>
            </a:endParaRPr>
          </a:p>
        </p:txBody>
      </p:sp>
      <p:sp>
        <p:nvSpPr>
          <p:cNvPr id="512" name="Google Shape;512;p57"/>
          <p:cNvSpPr txBox="1"/>
          <p:nvPr/>
        </p:nvSpPr>
        <p:spPr>
          <a:xfrm>
            <a:off x="409525" y="1569875"/>
            <a:ext cx="3549300" cy="2759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private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nieuweNaam</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naam = nieuweNaam;</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getNaam</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naam;</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setNaam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nieuweNaam</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naam = nieuweNaam;</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513" name="Google Shape;513;p57"/>
          <p:cNvSpPr txBox="1"/>
          <p:nvPr/>
        </p:nvSpPr>
        <p:spPr>
          <a:xfrm>
            <a:off x="4056300" y="1569875"/>
            <a:ext cx="5021700" cy="2759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Test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resetNaam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p1</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p1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setNaam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"Rodrigo"</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persoon1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"Rafael"</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persoon1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getNaam</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resetNaam</a:t>
            </a:r>
            <a:r>
              <a:rPr b="0" i="0" lang="en" sz="1050" u="none" cap="none" strike="noStrike">
                <a:solidFill>
                  <a:srgbClr val="D4D4D4"/>
                </a:solidFill>
                <a:highlight>
                  <a:srgbClr val="1E1E1E"/>
                </a:highlight>
                <a:latin typeface="Consolas"/>
                <a:ea typeface="Consolas"/>
                <a:cs typeface="Consolas"/>
                <a:sym typeface="Consolas"/>
              </a:rPr>
              <a:t>(persoon1);</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persoon1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getNaam</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569CD6"/>
              </a:solidFill>
              <a:highlight>
                <a:srgbClr val="1E1E1E"/>
              </a:highlight>
              <a:latin typeface="Consolas"/>
              <a:ea typeface="Consolas"/>
              <a:cs typeface="Consolas"/>
              <a:sym typeface="Consolas"/>
            </a:endParaRPr>
          </a:p>
        </p:txBody>
      </p:sp>
      <p:sp>
        <p:nvSpPr>
          <p:cNvPr id="514" name="Google Shape;514;p57"/>
          <p:cNvSpPr txBox="1"/>
          <p:nvPr/>
        </p:nvSpPr>
        <p:spPr>
          <a:xfrm>
            <a:off x="424150" y="4456075"/>
            <a:ext cx="865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Uitkomst niet wat je verwachtte? Laten we eens kijken hoe het werkt…</a:t>
            </a:r>
            <a:endParaRPr b="0" i="0" sz="14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6750"/>
              <a:buNone/>
            </a:pPr>
            <a:r>
              <a:rPr lang="en" sz="3180">
                <a:latin typeface="Poppins"/>
                <a:ea typeface="Poppins"/>
                <a:cs typeface="Poppins"/>
                <a:sym typeface="Poppins"/>
              </a:rPr>
              <a:t>Object referenties doorgeven aan methoden</a:t>
            </a:r>
            <a:endParaRPr/>
          </a:p>
        </p:txBody>
      </p:sp>
      <p:sp>
        <p:nvSpPr>
          <p:cNvPr id="520" name="Google Shape;520;p58"/>
          <p:cNvSpPr/>
          <p:nvPr/>
        </p:nvSpPr>
        <p:spPr>
          <a:xfrm>
            <a:off x="1089491" y="1804945"/>
            <a:ext cx="1102800" cy="251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Rafael</a:t>
            </a:r>
            <a:endParaRPr b="0" i="0" sz="1400" u="none" cap="none" strike="noStrike">
              <a:solidFill>
                <a:srgbClr val="000000"/>
              </a:solidFill>
              <a:latin typeface="Arial"/>
              <a:ea typeface="Arial"/>
              <a:cs typeface="Arial"/>
              <a:sym typeface="Arial"/>
            </a:endParaRPr>
          </a:p>
        </p:txBody>
      </p:sp>
      <p:sp>
        <p:nvSpPr>
          <p:cNvPr id="521" name="Google Shape;521;p58"/>
          <p:cNvSpPr txBox="1"/>
          <p:nvPr/>
        </p:nvSpPr>
        <p:spPr>
          <a:xfrm>
            <a:off x="-20250" y="1761153"/>
            <a:ext cx="824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persoon1</a:t>
            </a:r>
            <a:endParaRPr b="0" i="0" sz="1000" u="none" cap="none" strike="noStrike">
              <a:solidFill>
                <a:srgbClr val="000000"/>
              </a:solidFill>
              <a:latin typeface="Arial"/>
              <a:ea typeface="Arial"/>
              <a:cs typeface="Arial"/>
              <a:sym typeface="Arial"/>
            </a:endParaRPr>
          </a:p>
        </p:txBody>
      </p:sp>
      <p:cxnSp>
        <p:nvCxnSpPr>
          <p:cNvPr id="522" name="Google Shape;522;p58"/>
          <p:cNvCxnSpPr>
            <a:stCxn id="521" idx="3"/>
            <a:endCxn id="520" idx="1"/>
          </p:cNvCxnSpPr>
          <p:nvPr/>
        </p:nvCxnSpPr>
        <p:spPr>
          <a:xfrm>
            <a:off x="803850" y="1930503"/>
            <a:ext cx="285600" cy="0"/>
          </a:xfrm>
          <a:prstGeom prst="straightConnector1">
            <a:avLst/>
          </a:prstGeom>
          <a:noFill/>
          <a:ln cap="flat" cmpd="sng" w="9525">
            <a:solidFill>
              <a:schemeClr val="dk1"/>
            </a:solidFill>
            <a:prstDash val="solid"/>
            <a:round/>
            <a:headEnd len="sm" w="sm" type="none"/>
            <a:tailEnd len="med" w="med" type="triangle"/>
          </a:ln>
        </p:spPr>
      </p:cxnSp>
      <p:sp>
        <p:nvSpPr>
          <p:cNvPr id="523" name="Google Shape;523;p58"/>
          <p:cNvSpPr txBox="1"/>
          <p:nvPr/>
        </p:nvSpPr>
        <p:spPr>
          <a:xfrm>
            <a:off x="441050" y="2188875"/>
            <a:ext cx="2399700" cy="3000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4EC9B0"/>
                </a:solidFill>
                <a:highlight>
                  <a:srgbClr val="1E1E1E"/>
                </a:highlight>
                <a:latin typeface="Consolas"/>
                <a:ea typeface="Consolas"/>
                <a:cs typeface="Consolas"/>
                <a:sym typeface="Consolas"/>
              </a:rPr>
              <a:t>Persoon</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9CDCFE"/>
                </a:solidFill>
                <a:highlight>
                  <a:srgbClr val="1E1E1E"/>
                </a:highlight>
                <a:latin typeface="Consolas"/>
                <a:ea typeface="Consolas"/>
                <a:cs typeface="Consolas"/>
                <a:sym typeface="Consolas"/>
              </a:rPr>
              <a:t>persoon1</a:t>
            </a:r>
            <a:r>
              <a:rPr b="0" i="0" lang="en" sz="750" u="none" cap="none" strike="noStrike">
                <a:solidFill>
                  <a:srgbClr val="D4D4D4"/>
                </a:solidFill>
                <a:highlight>
                  <a:srgbClr val="1E1E1E"/>
                </a:highlight>
                <a:latin typeface="Consolas"/>
                <a:ea typeface="Consolas"/>
                <a:cs typeface="Consolas"/>
                <a:sym typeface="Consolas"/>
              </a:rPr>
              <a:t> = </a:t>
            </a:r>
            <a:r>
              <a:rPr b="0" i="0" lang="en" sz="750" u="none" cap="none" strike="noStrike">
                <a:solidFill>
                  <a:srgbClr val="C586C0"/>
                </a:solidFill>
                <a:highlight>
                  <a:srgbClr val="1E1E1E"/>
                </a:highlight>
                <a:latin typeface="Consolas"/>
                <a:ea typeface="Consolas"/>
                <a:cs typeface="Consolas"/>
                <a:sym typeface="Consolas"/>
              </a:rPr>
              <a:t>new</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DCDCAA"/>
                </a:solidFill>
                <a:highlight>
                  <a:srgbClr val="1E1E1E"/>
                </a:highlight>
                <a:latin typeface="Consolas"/>
                <a:ea typeface="Consolas"/>
                <a:cs typeface="Consolas"/>
                <a:sym typeface="Consolas"/>
              </a:rPr>
              <a:t>Persoon</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CE9178"/>
                </a:solidFill>
                <a:highlight>
                  <a:srgbClr val="1E1E1E"/>
                </a:highlight>
                <a:latin typeface="Consolas"/>
                <a:ea typeface="Consolas"/>
                <a:cs typeface="Consolas"/>
                <a:sym typeface="Consolas"/>
              </a:rPr>
              <a:t>"Rafael"</a:t>
            </a:r>
            <a:r>
              <a:rPr b="0" i="0" lang="en" sz="750" u="none" cap="none" strike="noStrike">
                <a:solidFill>
                  <a:srgbClr val="D4D4D4"/>
                </a:solidFill>
                <a:highlight>
                  <a:srgbClr val="1E1E1E"/>
                </a:highlight>
                <a:latin typeface="Consolas"/>
                <a:ea typeface="Consolas"/>
                <a:cs typeface="Consolas"/>
                <a:sym typeface="Consolas"/>
              </a:rPr>
              <a:t>);</a:t>
            </a:r>
            <a:endParaRPr b="0" i="0" sz="900" u="none" cap="none" strike="noStrike">
              <a:solidFill>
                <a:srgbClr val="000000"/>
              </a:solidFill>
              <a:latin typeface="Arial"/>
              <a:ea typeface="Arial"/>
              <a:cs typeface="Arial"/>
              <a:sym typeface="Arial"/>
            </a:endParaRPr>
          </a:p>
        </p:txBody>
      </p:sp>
      <p:sp>
        <p:nvSpPr>
          <p:cNvPr id="524" name="Google Shape;524;p58"/>
          <p:cNvSpPr txBox="1"/>
          <p:nvPr/>
        </p:nvSpPr>
        <p:spPr>
          <a:xfrm>
            <a:off x="263250" y="2784550"/>
            <a:ext cx="84978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De methode </a:t>
            </a:r>
            <a:r>
              <a:rPr b="0" i="0" lang="en" sz="1400" u="none" cap="none" strike="noStrike">
                <a:solidFill>
                  <a:srgbClr val="000000"/>
                </a:solidFill>
                <a:latin typeface="Consolas"/>
                <a:ea typeface="Consolas"/>
                <a:cs typeface="Consolas"/>
                <a:sym typeface="Consolas"/>
              </a:rPr>
              <a:t>resetNaam </a:t>
            </a:r>
            <a:r>
              <a:rPr b="0" i="0" lang="en" sz="1400" u="none" cap="none" strike="noStrike">
                <a:solidFill>
                  <a:srgbClr val="000000"/>
                </a:solidFill>
                <a:latin typeface="Poppins"/>
                <a:ea typeface="Poppins"/>
                <a:cs typeface="Poppins"/>
                <a:sym typeface="Poppins"/>
              </a:rPr>
              <a:t>accepteert het object waarnaar persoon1 verwijst en wijst het toe aan de methodeparameter p1. </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Nu verwijzen beide variabelen, person1 en p1, naar hetzelfde object. </a:t>
            </a:r>
            <a:r>
              <a:rPr b="0" i="0" lang="en" sz="1400" u="none" cap="none" strike="noStrike">
                <a:solidFill>
                  <a:srgbClr val="000000"/>
                </a:solidFill>
                <a:latin typeface="Consolas"/>
                <a:ea typeface="Consolas"/>
                <a:cs typeface="Consolas"/>
                <a:sym typeface="Consolas"/>
              </a:rPr>
              <a:t>p1.setNaam("Rodrigo")</a:t>
            </a:r>
            <a:r>
              <a:rPr b="0" i="0" lang="en" sz="1400" u="none" cap="none" strike="noStrike">
                <a:solidFill>
                  <a:srgbClr val="000000"/>
                </a:solidFill>
                <a:latin typeface="Poppins"/>
                <a:ea typeface="Poppins"/>
                <a:cs typeface="Poppins"/>
                <a:sym typeface="Poppins"/>
              </a:rPr>
              <a:t> wijzigt de waarde van het object waarnaar wordt verwezen door de variabele p1. </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Omdat de variabele persoon1 ook naar hetzelfde object verwijst, retourneert </a:t>
            </a:r>
            <a:r>
              <a:rPr b="0" i="0" lang="en" sz="1400" u="none" cap="none" strike="noStrike">
                <a:solidFill>
                  <a:srgbClr val="000000"/>
                </a:solidFill>
                <a:latin typeface="Consolas"/>
                <a:ea typeface="Consolas"/>
                <a:cs typeface="Consolas"/>
                <a:sym typeface="Consolas"/>
              </a:rPr>
              <a:t>persoon1.getNaam()</a:t>
            </a:r>
            <a:r>
              <a:rPr b="0" i="0" lang="en" sz="1400" u="none" cap="none" strike="noStrike">
                <a:solidFill>
                  <a:srgbClr val="000000"/>
                </a:solidFill>
                <a:latin typeface="Poppins"/>
                <a:ea typeface="Poppins"/>
                <a:cs typeface="Poppins"/>
                <a:sym typeface="Poppins"/>
              </a:rPr>
              <a:t> de nieuwe naam, Rodrigo, in de methode main.</a:t>
            </a:r>
            <a:endParaRPr b="0" i="0" sz="1400" u="none" cap="none" strike="noStrike">
              <a:solidFill>
                <a:srgbClr val="000000"/>
              </a:solidFill>
              <a:latin typeface="Poppins"/>
              <a:ea typeface="Poppins"/>
              <a:cs typeface="Poppins"/>
              <a:sym typeface="Poppins"/>
            </a:endParaRPr>
          </a:p>
        </p:txBody>
      </p:sp>
      <p:sp>
        <p:nvSpPr>
          <p:cNvPr id="525" name="Google Shape;525;p58"/>
          <p:cNvSpPr/>
          <p:nvPr/>
        </p:nvSpPr>
        <p:spPr>
          <a:xfrm>
            <a:off x="3985091" y="1804945"/>
            <a:ext cx="1102800" cy="251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Rafael</a:t>
            </a:r>
            <a:endParaRPr b="0" i="0" sz="1400" u="none" cap="none" strike="noStrike">
              <a:solidFill>
                <a:srgbClr val="000000"/>
              </a:solidFill>
              <a:latin typeface="Arial"/>
              <a:ea typeface="Arial"/>
              <a:cs typeface="Arial"/>
              <a:sym typeface="Arial"/>
            </a:endParaRPr>
          </a:p>
        </p:txBody>
      </p:sp>
      <p:sp>
        <p:nvSpPr>
          <p:cNvPr id="526" name="Google Shape;526;p58"/>
          <p:cNvSpPr txBox="1"/>
          <p:nvPr/>
        </p:nvSpPr>
        <p:spPr>
          <a:xfrm>
            <a:off x="2875350" y="1761153"/>
            <a:ext cx="824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persoon1</a:t>
            </a:r>
            <a:endParaRPr b="0" i="0" sz="1000" u="none" cap="none" strike="noStrike">
              <a:solidFill>
                <a:srgbClr val="000000"/>
              </a:solidFill>
              <a:latin typeface="Arial"/>
              <a:ea typeface="Arial"/>
              <a:cs typeface="Arial"/>
              <a:sym typeface="Arial"/>
            </a:endParaRPr>
          </a:p>
        </p:txBody>
      </p:sp>
      <p:cxnSp>
        <p:nvCxnSpPr>
          <p:cNvPr id="527" name="Google Shape;527;p58"/>
          <p:cNvCxnSpPr>
            <a:stCxn id="526" idx="3"/>
            <a:endCxn id="525" idx="1"/>
          </p:cNvCxnSpPr>
          <p:nvPr/>
        </p:nvCxnSpPr>
        <p:spPr>
          <a:xfrm>
            <a:off x="3699450" y="1930503"/>
            <a:ext cx="285600" cy="0"/>
          </a:xfrm>
          <a:prstGeom prst="straightConnector1">
            <a:avLst/>
          </a:prstGeom>
          <a:noFill/>
          <a:ln cap="flat" cmpd="sng" w="9525">
            <a:solidFill>
              <a:schemeClr val="dk1"/>
            </a:solidFill>
            <a:prstDash val="solid"/>
            <a:round/>
            <a:headEnd len="sm" w="sm" type="none"/>
            <a:tailEnd len="med" w="med" type="triangle"/>
          </a:ln>
        </p:spPr>
      </p:cxnSp>
      <p:sp>
        <p:nvSpPr>
          <p:cNvPr id="528" name="Google Shape;528;p58"/>
          <p:cNvSpPr/>
          <p:nvPr/>
        </p:nvSpPr>
        <p:spPr>
          <a:xfrm>
            <a:off x="7033091" y="1804945"/>
            <a:ext cx="1102800" cy="251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Rodrigo</a:t>
            </a:r>
            <a:endParaRPr b="0" i="0" sz="1400" u="none" cap="none" strike="noStrike">
              <a:solidFill>
                <a:srgbClr val="000000"/>
              </a:solidFill>
              <a:latin typeface="Arial"/>
              <a:ea typeface="Arial"/>
              <a:cs typeface="Arial"/>
              <a:sym typeface="Arial"/>
            </a:endParaRPr>
          </a:p>
        </p:txBody>
      </p:sp>
      <p:sp>
        <p:nvSpPr>
          <p:cNvPr id="529" name="Google Shape;529;p58"/>
          <p:cNvSpPr txBox="1"/>
          <p:nvPr/>
        </p:nvSpPr>
        <p:spPr>
          <a:xfrm>
            <a:off x="5923350" y="1761153"/>
            <a:ext cx="824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persoon1</a:t>
            </a:r>
            <a:endParaRPr b="0" i="0" sz="1000" u="none" cap="none" strike="noStrike">
              <a:solidFill>
                <a:srgbClr val="000000"/>
              </a:solidFill>
              <a:latin typeface="Arial"/>
              <a:ea typeface="Arial"/>
              <a:cs typeface="Arial"/>
              <a:sym typeface="Arial"/>
            </a:endParaRPr>
          </a:p>
        </p:txBody>
      </p:sp>
      <p:cxnSp>
        <p:nvCxnSpPr>
          <p:cNvPr id="530" name="Google Shape;530;p58"/>
          <p:cNvCxnSpPr>
            <a:stCxn id="529" idx="3"/>
            <a:endCxn id="528" idx="1"/>
          </p:cNvCxnSpPr>
          <p:nvPr/>
        </p:nvCxnSpPr>
        <p:spPr>
          <a:xfrm>
            <a:off x="6747450" y="1930503"/>
            <a:ext cx="285600" cy="0"/>
          </a:xfrm>
          <a:prstGeom prst="straightConnector1">
            <a:avLst/>
          </a:prstGeom>
          <a:noFill/>
          <a:ln cap="flat" cmpd="sng" w="9525">
            <a:solidFill>
              <a:schemeClr val="dk1"/>
            </a:solidFill>
            <a:prstDash val="solid"/>
            <a:round/>
            <a:headEnd len="sm" w="sm" type="none"/>
            <a:tailEnd len="med" w="med" type="triangle"/>
          </a:ln>
        </p:spPr>
      </p:cxnSp>
      <p:sp>
        <p:nvSpPr>
          <p:cNvPr id="531" name="Google Shape;531;p58"/>
          <p:cNvSpPr txBox="1"/>
          <p:nvPr/>
        </p:nvSpPr>
        <p:spPr>
          <a:xfrm>
            <a:off x="6384650" y="2188875"/>
            <a:ext cx="2399700" cy="3000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9CDCFE"/>
                </a:solidFill>
                <a:highlight>
                  <a:srgbClr val="1E1E1E"/>
                </a:highlight>
                <a:latin typeface="Consolas"/>
                <a:ea typeface="Consolas"/>
                <a:cs typeface="Consolas"/>
                <a:sym typeface="Consolas"/>
              </a:rPr>
              <a:t>p1</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DCDCAA"/>
                </a:solidFill>
                <a:highlight>
                  <a:srgbClr val="1E1E1E"/>
                </a:highlight>
                <a:latin typeface="Consolas"/>
                <a:ea typeface="Consolas"/>
                <a:cs typeface="Consolas"/>
                <a:sym typeface="Consolas"/>
              </a:rPr>
              <a:t>setNaam</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CE9178"/>
                </a:solidFill>
                <a:highlight>
                  <a:srgbClr val="1E1E1E"/>
                </a:highlight>
                <a:latin typeface="Consolas"/>
                <a:ea typeface="Consolas"/>
                <a:cs typeface="Consolas"/>
                <a:sym typeface="Consolas"/>
              </a:rPr>
              <a:t>"Rodrigo"</a:t>
            </a: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000000"/>
              </a:solidFill>
              <a:latin typeface="Arial"/>
              <a:ea typeface="Arial"/>
              <a:cs typeface="Arial"/>
              <a:sym typeface="Arial"/>
            </a:endParaRPr>
          </a:p>
        </p:txBody>
      </p:sp>
      <p:sp>
        <p:nvSpPr>
          <p:cNvPr id="532" name="Google Shape;532;p58"/>
          <p:cNvSpPr txBox="1"/>
          <p:nvPr/>
        </p:nvSpPr>
        <p:spPr>
          <a:xfrm>
            <a:off x="5161350" y="1761153"/>
            <a:ext cx="824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p1</a:t>
            </a:r>
            <a:endParaRPr b="0" i="0" sz="1000" u="none" cap="none" strike="noStrike">
              <a:solidFill>
                <a:srgbClr val="000000"/>
              </a:solidFill>
              <a:latin typeface="Arial"/>
              <a:ea typeface="Arial"/>
              <a:cs typeface="Arial"/>
              <a:sym typeface="Arial"/>
            </a:endParaRPr>
          </a:p>
        </p:txBody>
      </p:sp>
      <p:cxnSp>
        <p:nvCxnSpPr>
          <p:cNvPr id="533" name="Google Shape;533;p58"/>
          <p:cNvCxnSpPr/>
          <p:nvPr/>
        </p:nvCxnSpPr>
        <p:spPr>
          <a:xfrm>
            <a:off x="5071050" y="1930503"/>
            <a:ext cx="285600" cy="0"/>
          </a:xfrm>
          <a:prstGeom prst="straightConnector1">
            <a:avLst/>
          </a:prstGeom>
          <a:noFill/>
          <a:ln cap="flat" cmpd="sng" w="9525">
            <a:solidFill>
              <a:schemeClr val="dk1"/>
            </a:solidFill>
            <a:prstDash val="solid"/>
            <a:round/>
            <a:headEnd len="med" w="med" type="triangle"/>
            <a:tailEnd len="sm" w="sm" type="none"/>
          </a:ln>
        </p:spPr>
      </p:cxnSp>
      <p:sp>
        <p:nvSpPr>
          <p:cNvPr id="534" name="Google Shape;534;p58"/>
          <p:cNvSpPr txBox="1"/>
          <p:nvPr/>
        </p:nvSpPr>
        <p:spPr>
          <a:xfrm>
            <a:off x="8209350" y="1761153"/>
            <a:ext cx="824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p1</a:t>
            </a:r>
            <a:endParaRPr b="0" i="0" sz="1000" u="none" cap="none" strike="noStrike">
              <a:solidFill>
                <a:srgbClr val="000000"/>
              </a:solidFill>
              <a:latin typeface="Arial"/>
              <a:ea typeface="Arial"/>
              <a:cs typeface="Arial"/>
              <a:sym typeface="Arial"/>
            </a:endParaRPr>
          </a:p>
        </p:txBody>
      </p:sp>
      <p:cxnSp>
        <p:nvCxnSpPr>
          <p:cNvPr id="535" name="Google Shape;535;p58"/>
          <p:cNvCxnSpPr/>
          <p:nvPr/>
        </p:nvCxnSpPr>
        <p:spPr>
          <a:xfrm>
            <a:off x="8119050" y="1930503"/>
            <a:ext cx="285600" cy="0"/>
          </a:xfrm>
          <a:prstGeom prst="straightConnector1">
            <a:avLst/>
          </a:prstGeom>
          <a:noFill/>
          <a:ln cap="flat" cmpd="sng" w="9525">
            <a:solidFill>
              <a:schemeClr val="dk1"/>
            </a:solidFill>
            <a:prstDash val="solid"/>
            <a:round/>
            <a:headEnd len="med" w="med" type="triangle"/>
            <a:tailEnd len="sm" w="sm" type="non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9"/>
          <p:cNvSpPr txBox="1"/>
          <p:nvPr>
            <p:ph type="title"/>
          </p:nvPr>
        </p:nvSpPr>
        <p:spPr>
          <a:xfrm>
            <a:off x="311700" y="68157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Eindopdracht</a:t>
            </a:r>
            <a:endParaRPr sz="3180">
              <a:latin typeface="Poppins"/>
              <a:ea typeface="Poppins"/>
              <a:cs typeface="Poppins"/>
              <a:sym typeface="Poppins"/>
            </a:endParaRPr>
          </a:p>
        </p:txBody>
      </p:sp>
      <p:sp>
        <p:nvSpPr>
          <p:cNvPr id="541" name="Google Shape;541;p59"/>
          <p:cNvSpPr txBox="1"/>
          <p:nvPr>
            <p:ph idx="1" type="body"/>
          </p:nvPr>
        </p:nvSpPr>
        <p:spPr>
          <a:xfrm>
            <a:off x="311700" y="1590875"/>
            <a:ext cx="8520600" cy="37719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n" sz="1700">
                <a:latin typeface="Poppins"/>
                <a:ea typeface="Poppins"/>
                <a:cs typeface="Poppins"/>
                <a:sym typeface="Poppins"/>
              </a:rPr>
              <a:t>Het programma vraagt de gebruiker een natuurlijk getal n en print vervolgens de eerste n zogenaamde Lucas-getallen. Deze getallen worden gegeven door de reeks:</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rPr lang="en" sz="1700">
                <a:latin typeface="Poppins"/>
                <a:ea typeface="Poppins"/>
                <a:cs typeface="Poppins"/>
                <a:sym typeface="Poppins"/>
              </a:rPr>
              <a:t>2 1 3 4 7 11 18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rPr lang="en" sz="1700">
                <a:latin typeface="Poppins"/>
                <a:ea typeface="Poppins"/>
                <a:cs typeface="Poppins"/>
                <a:sym typeface="Poppins"/>
              </a:rPr>
              <a:t>Het eerste Lucas-getal is 2, het tweede is 1. Daarna krijg je het volgende getal telkens door de twee voorgaande getallen bij elkaar op te tellen. In je programma moet je testen of het door de gebruiker ingetypte getal wel positief is. Verder kunnen de getallen van de Lucas-reeks zo groot worden dat ze niet meer passen in een </a:t>
            </a:r>
            <a:r>
              <a:rPr b="1" lang="en" sz="1700">
                <a:latin typeface="Poppins"/>
                <a:ea typeface="Poppins"/>
                <a:cs typeface="Poppins"/>
                <a:sym typeface="Poppins"/>
              </a:rPr>
              <a:t>int</a:t>
            </a:r>
            <a:r>
              <a:rPr lang="en" sz="1700">
                <a:latin typeface="Poppins"/>
                <a:ea typeface="Poppins"/>
                <a:cs typeface="Poppins"/>
                <a:sym typeface="Poppins"/>
              </a:rPr>
              <a:t>.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rPr lang="en" sz="1700">
                <a:latin typeface="Poppins"/>
                <a:ea typeface="Poppins"/>
                <a:cs typeface="Poppins"/>
                <a:sym typeface="Poppins"/>
              </a:rPr>
              <a:t>Bouw in je programma een test in, zodat bij een te grote waarde van n niets geprint wordt. </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sz="1700">
              <a:latin typeface="Poppins"/>
              <a:ea typeface="Poppins"/>
              <a:cs typeface="Poppins"/>
              <a:sym typeface="Poppins"/>
            </a:endParaRPr>
          </a:p>
        </p:txBody>
      </p:sp>
      <p:sp>
        <p:nvSpPr>
          <p:cNvPr id="542" name="Google Shape;542;p59"/>
          <p:cNvSpPr txBox="1"/>
          <p:nvPr>
            <p:ph idx="1" type="body"/>
          </p:nvPr>
        </p:nvSpPr>
        <p:spPr>
          <a:xfrm>
            <a:off x="5372650" y="53625"/>
            <a:ext cx="3622500" cy="1512900"/>
          </a:xfrm>
          <a:prstGeom prst="rect">
            <a:avLst/>
          </a:prstGeom>
          <a:solidFill>
            <a:srgbClr val="1155CC"/>
          </a:solid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1200"/>
              </a:spcAft>
              <a:buSzPct val="251748"/>
              <a:buNone/>
            </a:pPr>
            <a:r>
              <a:rPr lang="en" sz="1300">
                <a:solidFill>
                  <a:schemeClr val="lt1"/>
                </a:solidFill>
                <a:latin typeface="Roboto Mono"/>
                <a:ea typeface="Roboto Mono"/>
                <a:cs typeface="Roboto Mono"/>
                <a:sym typeface="Roboto Mono"/>
              </a:rPr>
              <a:t>$ java Eindopdracht_hoofdstuk3</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Geef een natuurlijk getal: 5</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De eerste 5 Lucas-getallen:</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2 1 3 4 7</a:t>
            </a:r>
            <a:br>
              <a:rPr lang="en" sz="1300">
                <a:solidFill>
                  <a:schemeClr val="lt1"/>
                </a:solidFill>
                <a:latin typeface="Roboto Mono"/>
                <a:ea typeface="Roboto Mono"/>
                <a:cs typeface="Roboto Mono"/>
                <a:sym typeface="Roboto Mono"/>
              </a:rPr>
            </a:b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java Eindopdracht_hoofdstuk3</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Geef een natuurlijk getal: -6</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Getal negatief, fout</a:t>
            </a:r>
            <a:br>
              <a:rPr lang="en" sz="1300">
                <a:solidFill>
                  <a:schemeClr val="lt1"/>
                </a:solidFill>
                <a:latin typeface="Roboto Mono"/>
                <a:ea typeface="Roboto Mono"/>
                <a:cs typeface="Roboto Mono"/>
                <a:sym typeface="Roboto Mono"/>
              </a:rPr>
            </a:b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java Eindopdracht_hoofdstuk3</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Geef een natuurlijk getal: 60</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Getal te groot, past niet</a:t>
            </a:r>
            <a:endParaRPr sz="1300">
              <a:solidFill>
                <a:schemeClr val="lt1"/>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Locale variabelen</a:t>
            </a:r>
            <a:endParaRPr sz="3480">
              <a:latin typeface="Poppins"/>
              <a:ea typeface="Poppins"/>
              <a:cs typeface="Poppins"/>
              <a:sym typeface="Poppins"/>
            </a:endParaRPr>
          </a:p>
        </p:txBody>
      </p:sp>
      <p:sp>
        <p:nvSpPr>
          <p:cNvPr id="97" name="Google Shape;97;p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latin typeface="Poppins"/>
                <a:ea typeface="Poppins"/>
                <a:cs typeface="Poppins"/>
                <a:sym typeface="Poppins"/>
              </a:rPr>
              <a:t>Vuistregel:</a:t>
            </a:r>
            <a:endParaRPr b="1">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Het bereik van een </a:t>
            </a:r>
            <a:r>
              <a:rPr b="1" lang="en">
                <a:latin typeface="Poppins"/>
                <a:ea typeface="Poppins"/>
                <a:cs typeface="Poppins"/>
                <a:sym typeface="Poppins"/>
              </a:rPr>
              <a:t>lokale variabele</a:t>
            </a:r>
            <a:r>
              <a:rPr lang="en">
                <a:latin typeface="Poppins"/>
                <a:ea typeface="Poppins"/>
                <a:cs typeface="Poppins"/>
                <a:sym typeface="Poppins"/>
              </a:rPr>
              <a:t> hangt af van </a:t>
            </a:r>
            <a:r>
              <a:rPr b="1" lang="en">
                <a:latin typeface="Poppins"/>
                <a:ea typeface="Poppins"/>
                <a:cs typeface="Poppins"/>
                <a:sym typeface="Poppins"/>
              </a:rPr>
              <a:t>de locatie</a:t>
            </a:r>
            <a:r>
              <a:rPr lang="en">
                <a:latin typeface="Poppins"/>
                <a:ea typeface="Poppins"/>
                <a:cs typeface="Poppins"/>
                <a:sym typeface="Poppins"/>
              </a:rPr>
              <a:t> van zijn declaratie </a:t>
            </a:r>
            <a:r>
              <a:rPr b="1" lang="en">
                <a:latin typeface="Poppins"/>
                <a:ea typeface="Poppins"/>
                <a:cs typeface="Poppins"/>
                <a:sym typeface="Poppins"/>
              </a:rPr>
              <a:t>binnen een methode</a:t>
            </a:r>
            <a:r>
              <a:rPr lang="en">
                <a:latin typeface="Poppins"/>
                <a:ea typeface="Poppins"/>
                <a:cs typeface="Poppins"/>
                <a:sym typeface="Poppins"/>
              </a:rPr>
              <a:t>. De reikwijdte van lokale variabelen die zijn gedefinieerd binnen een loop-, if-else- of switchconstructie of binnen een codeblok (gemarkeerd met {}) is beperkt tot deze constructies.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Lokale variabelen die </a:t>
            </a:r>
            <a:r>
              <a:rPr b="1" lang="en">
                <a:latin typeface="Poppins"/>
                <a:ea typeface="Poppins"/>
                <a:cs typeface="Poppins"/>
                <a:sym typeface="Poppins"/>
              </a:rPr>
              <a:t>buiten</a:t>
            </a:r>
            <a:r>
              <a:rPr lang="en">
                <a:latin typeface="Poppins"/>
                <a:ea typeface="Poppins"/>
                <a:cs typeface="Poppins"/>
                <a:sym typeface="Poppins"/>
              </a:rPr>
              <a:t> een van deze constructies zijn gedefinieerd, zijn </a:t>
            </a:r>
            <a:r>
              <a:rPr b="1" lang="en">
                <a:latin typeface="Poppins"/>
                <a:ea typeface="Poppins"/>
                <a:cs typeface="Poppins"/>
                <a:sym typeface="Poppins"/>
              </a:rPr>
              <a:t>toegankelijk voor de hele methode</a:t>
            </a:r>
            <a:r>
              <a:rPr lang="en">
                <a:latin typeface="Poppins"/>
                <a:ea typeface="Poppins"/>
                <a:cs typeface="Poppins"/>
                <a:sym typeface="Poppins"/>
              </a:rPr>
              <a:t>.</a:t>
            </a:r>
            <a:endParaRPr>
              <a:latin typeface="Poppins"/>
              <a:ea typeface="Poppins"/>
              <a:cs typeface="Poppins"/>
              <a:sym typeface="Poppin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Leerdoelen</a:t>
            </a:r>
            <a:endParaRPr sz="3480">
              <a:latin typeface="Poppins"/>
              <a:ea typeface="Poppins"/>
              <a:cs typeface="Poppins"/>
              <a:sym typeface="Poppins"/>
            </a:endParaRPr>
          </a:p>
        </p:txBody>
      </p:sp>
      <p:sp>
        <p:nvSpPr>
          <p:cNvPr id="548" name="Google Shape;548;p6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Het bereik van variabelen definiëren</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De levenscyclus van een object uitleggen</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Methoden maken met primitief en object argumenten en retourwaarden</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Overbelaste methoden en constructors maken</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Lezen en schrijven naar objectvelden</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Methoden aanroepen op objecten</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Encapsulation principes toepassen op een klas</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0" st="0"/>
                                            </p:txEl>
                                          </p:spTgt>
                                        </p:tgtEl>
                                        <p:attrNameLst>
                                          <p:attrName>style.visibility</p:attrName>
                                        </p:attrNameLst>
                                      </p:cBhvr>
                                      <p:to>
                                        <p:strVal val="visible"/>
                                      </p:to>
                                    </p:set>
                                    <p:animEffect filter="fade" transition="in">
                                      <p:cBhvr>
                                        <p:cTn dur="500"/>
                                        <p:tgtEl>
                                          <p:spTgt spid="5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1" st="1"/>
                                            </p:txEl>
                                          </p:spTgt>
                                        </p:tgtEl>
                                        <p:attrNameLst>
                                          <p:attrName>style.visibility</p:attrName>
                                        </p:attrNameLst>
                                      </p:cBhvr>
                                      <p:to>
                                        <p:strVal val="visible"/>
                                      </p:to>
                                    </p:set>
                                    <p:animEffect filter="fade" transition="in">
                                      <p:cBhvr>
                                        <p:cTn dur="500"/>
                                        <p:tgtEl>
                                          <p:spTgt spid="5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2" st="2"/>
                                            </p:txEl>
                                          </p:spTgt>
                                        </p:tgtEl>
                                        <p:attrNameLst>
                                          <p:attrName>style.visibility</p:attrName>
                                        </p:attrNameLst>
                                      </p:cBhvr>
                                      <p:to>
                                        <p:strVal val="visible"/>
                                      </p:to>
                                    </p:set>
                                    <p:animEffect filter="fade" transition="in">
                                      <p:cBhvr>
                                        <p:cTn dur="500"/>
                                        <p:tgtEl>
                                          <p:spTgt spid="5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3" st="3"/>
                                            </p:txEl>
                                          </p:spTgt>
                                        </p:tgtEl>
                                        <p:attrNameLst>
                                          <p:attrName>style.visibility</p:attrName>
                                        </p:attrNameLst>
                                      </p:cBhvr>
                                      <p:to>
                                        <p:strVal val="visible"/>
                                      </p:to>
                                    </p:set>
                                    <p:animEffect filter="fade" transition="in">
                                      <p:cBhvr>
                                        <p:cTn dur="500"/>
                                        <p:tgtEl>
                                          <p:spTgt spid="5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4" st="4"/>
                                            </p:txEl>
                                          </p:spTgt>
                                        </p:tgtEl>
                                        <p:attrNameLst>
                                          <p:attrName>style.visibility</p:attrName>
                                        </p:attrNameLst>
                                      </p:cBhvr>
                                      <p:to>
                                        <p:strVal val="visible"/>
                                      </p:to>
                                    </p:set>
                                    <p:animEffect filter="fade" transition="in">
                                      <p:cBhvr>
                                        <p:cTn dur="500"/>
                                        <p:tgtEl>
                                          <p:spTgt spid="5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5" st="5"/>
                                            </p:txEl>
                                          </p:spTgt>
                                        </p:tgtEl>
                                        <p:attrNameLst>
                                          <p:attrName>style.visibility</p:attrName>
                                        </p:attrNameLst>
                                      </p:cBhvr>
                                      <p:to>
                                        <p:strVal val="visible"/>
                                      </p:to>
                                    </p:set>
                                    <p:animEffect filter="fade" transition="in">
                                      <p:cBhvr>
                                        <p:cTn dur="500"/>
                                        <p:tgtEl>
                                          <p:spTgt spid="5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6" st="6"/>
                                            </p:txEl>
                                          </p:spTgt>
                                        </p:tgtEl>
                                        <p:attrNameLst>
                                          <p:attrName>style.visibility</p:attrName>
                                        </p:attrNameLst>
                                      </p:cBhvr>
                                      <p:to>
                                        <p:strVal val="visible"/>
                                      </p:to>
                                    </p:set>
                                    <p:animEffect filter="fade" transition="in">
                                      <p:cBhvr>
                                        <p:cTn dur="500"/>
                                        <p:tgtEl>
                                          <p:spTgt spid="54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2" name="Shape 552"/>
        <p:cNvGrpSpPr/>
        <p:nvPr/>
      </p:nvGrpSpPr>
      <p:grpSpPr>
        <a:xfrm>
          <a:off x="0" y="0"/>
          <a:ext cx="0" cy="0"/>
          <a:chOff x="0" y="0"/>
          <a:chExt cx="0" cy="0"/>
        </a:xfrm>
      </p:grpSpPr>
      <p:sp>
        <p:nvSpPr>
          <p:cNvPr id="553" name="Google Shape;553;p61"/>
          <p:cNvSpPr txBox="1"/>
          <p:nvPr>
            <p:ph type="title"/>
          </p:nvPr>
        </p:nvSpPr>
        <p:spPr>
          <a:xfrm>
            <a:off x="345825" y="749850"/>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Titel</a:t>
            </a:r>
            <a:endParaRPr>
              <a:latin typeface="Poppins"/>
              <a:ea typeface="Poppins"/>
              <a:cs typeface="Poppins"/>
              <a:sym typeface="Poppins"/>
            </a:endParaRPr>
          </a:p>
        </p:txBody>
      </p:sp>
      <p:sp>
        <p:nvSpPr>
          <p:cNvPr id="554" name="Google Shape;554;p61"/>
          <p:cNvSpPr txBox="1"/>
          <p:nvPr>
            <p:ph idx="1" type="body"/>
          </p:nvPr>
        </p:nvSpPr>
        <p:spPr>
          <a:xfrm>
            <a:off x="262925" y="2286550"/>
            <a:ext cx="4260300" cy="2307300"/>
          </a:xfrm>
          <a:prstGeom prst="rect">
            <a:avLst/>
          </a:prstGeom>
          <a:solidFill>
            <a:srgbClr val="F3F3F3"/>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highlight>
                  <a:srgbClr val="F3F3F3"/>
                </a:highlight>
                <a:latin typeface="Roboto Mono"/>
                <a:ea typeface="Roboto Mono"/>
                <a:cs typeface="Roboto Mono"/>
                <a:sym typeface="Roboto Mono"/>
              </a:rPr>
              <a:t>print(“Hallo wereld!”)</a:t>
            </a:r>
            <a:endParaRPr sz="1300">
              <a:highlight>
                <a:srgbClr val="F3F3F3"/>
              </a:highlight>
              <a:latin typeface="Roboto Mono"/>
              <a:ea typeface="Roboto Mono"/>
              <a:cs typeface="Roboto Mono"/>
              <a:sym typeface="Roboto Mono"/>
            </a:endParaRPr>
          </a:p>
        </p:txBody>
      </p:sp>
      <p:sp>
        <p:nvSpPr>
          <p:cNvPr id="555" name="Google Shape;555;p61"/>
          <p:cNvSpPr txBox="1"/>
          <p:nvPr/>
        </p:nvSpPr>
        <p:spPr>
          <a:xfrm>
            <a:off x="4579775" y="1901650"/>
            <a:ext cx="30000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300"/>
              <a:buFont typeface="Arial"/>
              <a:buNone/>
            </a:pPr>
            <a:r>
              <a:rPr b="0" i="0" lang="en" sz="1300" u="none" cap="none" strike="noStrike">
                <a:solidFill>
                  <a:schemeClr val="dk1"/>
                </a:solidFill>
                <a:latin typeface="Poppins"/>
                <a:ea typeface="Poppins"/>
                <a:cs typeface="Poppins"/>
                <a:sym typeface="Poppins"/>
              </a:rPr>
              <a:t>Windows PowerShell</a:t>
            </a:r>
            <a:endParaRPr b="0" i="0" sz="1400" u="none" cap="none" strike="noStrike">
              <a:solidFill>
                <a:srgbClr val="000000"/>
              </a:solidFill>
              <a:latin typeface="Arial"/>
              <a:ea typeface="Arial"/>
              <a:cs typeface="Arial"/>
              <a:sym typeface="Arial"/>
            </a:endParaRPr>
          </a:p>
        </p:txBody>
      </p:sp>
      <p:sp>
        <p:nvSpPr>
          <p:cNvPr id="556" name="Google Shape;556;p61"/>
          <p:cNvSpPr txBox="1"/>
          <p:nvPr>
            <p:ph idx="1" type="body"/>
          </p:nvPr>
        </p:nvSpPr>
        <p:spPr>
          <a:xfrm>
            <a:off x="4572000" y="2286550"/>
            <a:ext cx="4260300" cy="23073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&gt; java Test</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b is True</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Exception in thread “main”java.lang.ArithmeticException</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by zero</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At Test.main(Test.java:9)</a:t>
            </a:r>
            <a:endParaRPr sz="1300">
              <a:solidFill>
                <a:schemeClr val="lt1"/>
              </a:solidFill>
              <a:latin typeface="Roboto Mono"/>
              <a:ea typeface="Roboto Mono"/>
              <a:cs typeface="Roboto Mono"/>
              <a:sym typeface="Roboto Mono"/>
            </a:endParaRPr>
          </a:p>
        </p:txBody>
      </p:sp>
      <p:sp>
        <p:nvSpPr>
          <p:cNvPr id="557" name="Google Shape;557;p61"/>
          <p:cNvSpPr txBox="1"/>
          <p:nvPr/>
        </p:nvSpPr>
        <p:spPr>
          <a:xfrm>
            <a:off x="217575" y="1901650"/>
            <a:ext cx="30000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300"/>
              <a:buFont typeface="Arial"/>
              <a:buNone/>
            </a:pPr>
            <a:r>
              <a:rPr b="0" i="0" lang="en" sz="1300" u="none" cap="none" strike="noStrike">
                <a:solidFill>
                  <a:schemeClr val="dk1"/>
                </a:solidFill>
                <a:latin typeface="Poppins"/>
                <a:ea typeface="Poppins"/>
                <a:cs typeface="Poppins"/>
                <a:sym typeface="Poppins"/>
              </a:rPr>
              <a:t>hallo_wereld.py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Vragen?</a:t>
            </a:r>
            <a:endParaRPr>
              <a:latin typeface="Poppins"/>
              <a:ea typeface="Poppins"/>
              <a:cs typeface="Poppins"/>
              <a:sym typeface="Poppins"/>
            </a:endParaRPr>
          </a:p>
        </p:txBody>
      </p:sp>
      <p:sp>
        <p:nvSpPr>
          <p:cNvPr id="563" name="Google Shape;563;p6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E-mail mij op </a:t>
            </a:r>
            <a:r>
              <a:rPr lang="en" u="sng">
                <a:solidFill>
                  <a:schemeClr val="hlink"/>
                </a:solidFill>
                <a:latin typeface="Poppins"/>
                <a:ea typeface="Poppins"/>
                <a:cs typeface="Poppins"/>
                <a:sym typeface="Poppins"/>
                <a:hlinkClick r:id="rId3"/>
              </a:rPr>
              <a:t>voornaam.achternaam@code-cafe.nl</a:t>
            </a:r>
            <a:r>
              <a:rPr lang="en">
                <a:latin typeface="Poppins"/>
                <a:ea typeface="Poppins"/>
                <a:cs typeface="Poppins"/>
                <a:sym typeface="Poppins"/>
              </a:rPr>
              <a:t>!</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Join de Code-Café community op discord!</a:t>
            </a:r>
            <a:endParaRPr>
              <a:latin typeface="Poppins"/>
              <a:ea typeface="Poppins"/>
              <a:cs typeface="Poppins"/>
              <a:sym typeface="Poppins"/>
            </a:endParaRPr>
          </a:p>
        </p:txBody>
      </p:sp>
      <p:pic>
        <p:nvPicPr>
          <p:cNvPr id="564" name="Google Shape;564;p62"/>
          <p:cNvPicPr preferRelativeResize="0"/>
          <p:nvPr/>
        </p:nvPicPr>
        <p:blipFill rotWithShape="1">
          <a:blip r:embed="rId4">
            <a:alphaModFix/>
          </a:blip>
          <a:srcRect b="0" l="0" r="0" t="0"/>
          <a:stretch/>
        </p:blipFill>
        <p:spPr>
          <a:xfrm>
            <a:off x="938500" y="2320675"/>
            <a:ext cx="2015973" cy="20159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Methode parameters</a:t>
            </a:r>
            <a:endParaRPr sz="3480">
              <a:latin typeface="Poppins"/>
              <a:ea typeface="Poppins"/>
              <a:cs typeface="Poppins"/>
              <a:sym typeface="Poppins"/>
            </a:endParaRPr>
          </a:p>
        </p:txBody>
      </p:sp>
      <p:sp>
        <p:nvSpPr>
          <p:cNvPr id="103" name="Google Shape;103;p7"/>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De variabelen die waarden in een methodehandtekening accepteren, worden </a:t>
            </a:r>
            <a:r>
              <a:rPr b="1" lang="en">
                <a:latin typeface="Poppins"/>
                <a:ea typeface="Poppins"/>
                <a:cs typeface="Poppins"/>
                <a:sym typeface="Poppins"/>
              </a:rPr>
              <a:t>methode parameters</a:t>
            </a:r>
            <a:r>
              <a:rPr lang="en">
                <a:latin typeface="Poppins"/>
                <a:ea typeface="Poppins"/>
                <a:cs typeface="Poppins"/>
                <a:sym typeface="Poppins"/>
              </a:rPr>
              <a:t> genoemd. </a:t>
            </a:r>
            <a:br>
              <a:rPr lang="en">
                <a:latin typeface="Poppins"/>
                <a:ea typeface="Poppins"/>
                <a:cs typeface="Poppins"/>
                <a:sym typeface="Poppins"/>
              </a:rPr>
            </a:br>
            <a:r>
              <a:rPr lang="en">
                <a:latin typeface="Poppins"/>
                <a:ea typeface="Poppins"/>
                <a:cs typeface="Poppins"/>
                <a:sym typeface="Poppins"/>
              </a:rPr>
              <a:t>Ze zijn alleen toegankelijk in de methode die ze definieert:</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br>
              <a:rPr lang="en">
                <a:latin typeface="Poppins"/>
                <a:ea typeface="Poppins"/>
                <a:cs typeface="Poppins"/>
                <a:sym typeface="Poppins"/>
              </a:rPr>
            </a:br>
            <a:r>
              <a:rPr lang="en">
                <a:latin typeface="Poppins"/>
                <a:ea typeface="Poppins"/>
                <a:cs typeface="Poppins"/>
                <a:sym typeface="Poppins"/>
              </a:rPr>
              <a:t>Wat gaat hier mis?</a:t>
            </a:r>
            <a:endParaRPr>
              <a:latin typeface="Poppins"/>
              <a:ea typeface="Poppins"/>
              <a:cs typeface="Poppins"/>
              <a:sym typeface="Poppins"/>
            </a:endParaRPr>
          </a:p>
        </p:txBody>
      </p:sp>
      <p:sp>
        <p:nvSpPr>
          <p:cNvPr id="104" name="Google Shape;104;p7"/>
          <p:cNvSpPr txBox="1"/>
          <p:nvPr/>
        </p:nvSpPr>
        <p:spPr>
          <a:xfrm>
            <a:off x="237750" y="2271925"/>
            <a:ext cx="8668500" cy="2320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Telefoon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private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getest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setGetest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waarde</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6A9955"/>
                </a:solidFill>
                <a:highlight>
                  <a:srgbClr val="1E1E1E"/>
                </a:highlight>
                <a:latin typeface="Consolas"/>
                <a:ea typeface="Consolas"/>
                <a:cs typeface="Consolas"/>
                <a:sym typeface="Consolas"/>
              </a:rPr>
              <a:t>// Methode parameter waarde is alleen toegankelijk in methode setGetest</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getest = waarde;</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isGetest</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6A9955"/>
                </a:solidFill>
                <a:highlight>
                  <a:srgbClr val="1E1E1E"/>
                </a:highlight>
                <a:latin typeface="Consolas"/>
                <a:ea typeface="Consolas"/>
                <a:cs typeface="Consolas"/>
                <a:sym typeface="Consolas"/>
              </a:rPr>
              <a:t>// Variabele waarde is niet toegankelijk in methode isGetest</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waarde = </a:t>
            </a:r>
            <a:r>
              <a:rPr b="0" i="0" lang="en" sz="1050" u="none" cap="none" strike="noStrike">
                <a:solidFill>
                  <a:srgbClr val="569CD6"/>
                </a:solidFill>
                <a:highlight>
                  <a:srgbClr val="1E1E1E"/>
                </a:highlight>
                <a:latin typeface="Consolas"/>
                <a:ea typeface="Consolas"/>
                <a:cs typeface="Consolas"/>
                <a:sym typeface="Consolas"/>
              </a:rPr>
              <a:t>false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deze regel code zal niet compileren.</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getest;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Instantie variabelen</a:t>
            </a:r>
            <a:endParaRPr sz="3480">
              <a:latin typeface="Poppins"/>
              <a:ea typeface="Poppins"/>
              <a:cs typeface="Poppins"/>
              <a:sym typeface="Poppins"/>
            </a:endParaRPr>
          </a:p>
        </p:txBody>
      </p:sp>
      <p:sp>
        <p:nvSpPr>
          <p:cNvPr id="110" name="Google Shape;110;p8"/>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latin typeface="Poppins"/>
                <a:ea typeface="Poppins"/>
                <a:cs typeface="Poppins"/>
                <a:sym typeface="Poppins"/>
              </a:rPr>
              <a:t>Instantie </a:t>
            </a:r>
            <a:r>
              <a:rPr lang="en">
                <a:latin typeface="Poppins"/>
                <a:ea typeface="Poppins"/>
                <a:cs typeface="Poppins"/>
                <a:sym typeface="Poppins"/>
              </a:rPr>
              <a:t>is een andere naam voor een </a:t>
            </a:r>
            <a:r>
              <a:rPr b="1" lang="en">
                <a:latin typeface="Poppins"/>
                <a:ea typeface="Poppins"/>
                <a:cs typeface="Poppins"/>
                <a:sym typeface="Poppins"/>
              </a:rPr>
              <a:t>object</a:t>
            </a:r>
            <a:r>
              <a:rPr lang="en">
                <a:latin typeface="Poppins"/>
                <a:ea typeface="Poppins"/>
                <a:cs typeface="Poppins"/>
                <a:sym typeface="Poppins"/>
              </a:rPr>
              <a:t>. Er is dus een instantie variabele beschikbaar voor de levensduur van een object.</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Een instantie variabele wordt gedeclareerd binnen een klasse, buiten alle methoden. Het is toegankelijk voor alle instantie (of niet-statische) methoden die in een klasse zijn gedefinieerd.</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10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10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1000"/>
                                        <p:tgtEl>
                                          <p:spTgt spid="11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Instantie variabelen</a:t>
            </a:r>
            <a:endParaRPr sz="3480">
              <a:latin typeface="Poppins"/>
              <a:ea typeface="Poppins"/>
              <a:cs typeface="Poppins"/>
              <a:sym typeface="Poppins"/>
            </a:endParaRPr>
          </a:p>
        </p:txBody>
      </p:sp>
      <p:sp>
        <p:nvSpPr>
          <p:cNvPr id="116" name="Google Shape;116;p9"/>
          <p:cNvSpPr txBox="1"/>
          <p:nvPr>
            <p:ph idx="1" type="body"/>
          </p:nvPr>
        </p:nvSpPr>
        <p:spPr>
          <a:xfrm>
            <a:off x="311700" y="1225225"/>
            <a:ext cx="8520600" cy="377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latin typeface="Poppins"/>
              <a:ea typeface="Poppins"/>
              <a:cs typeface="Poppins"/>
              <a:sym typeface="Poppins"/>
            </a:endParaRPr>
          </a:p>
        </p:txBody>
      </p:sp>
      <p:sp>
        <p:nvSpPr>
          <p:cNvPr id="117" name="Google Shape;117;p9"/>
          <p:cNvSpPr txBox="1"/>
          <p:nvPr/>
        </p:nvSpPr>
        <p:spPr>
          <a:xfrm>
            <a:off x="311700" y="1225225"/>
            <a:ext cx="6372300" cy="21009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Telefoon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private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getest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instance variable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setGetest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waarde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getest = waarde; </a:t>
            </a:r>
            <a:r>
              <a:rPr b="0" i="0" lang="en" sz="1050" u="none" cap="none" strike="noStrike">
                <a:solidFill>
                  <a:srgbClr val="6A9955"/>
                </a:solidFill>
                <a:highlight>
                  <a:srgbClr val="1E1E1E"/>
                </a:highlight>
                <a:latin typeface="Consolas"/>
                <a:ea typeface="Consolas"/>
                <a:cs typeface="Consolas"/>
                <a:sym typeface="Consolas"/>
              </a:rPr>
              <a:t>// waarde is ook hier toegankelijk en kan worden aangepast.</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isGetest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getest; </a:t>
            </a:r>
            <a:r>
              <a:rPr b="0" i="0" lang="en" sz="1050" u="none" cap="none" strike="noStrike">
                <a:solidFill>
                  <a:srgbClr val="6A9955"/>
                </a:solidFill>
                <a:highlight>
                  <a:srgbClr val="1E1E1E"/>
                </a:highlight>
                <a:latin typeface="Consolas"/>
                <a:ea typeface="Consolas"/>
                <a:cs typeface="Consolas"/>
                <a:sym typeface="Consolas"/>
              </a:rPr>
              <a:t>// Waarde kan ook teruggegeven worden.</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Code Café">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360A54DD8BAB4295CD4DD668838CAA" ma:contentTypeVersion="9" ma:contentTypeDescription="Create a new document." ma:contentTypeScope="" ma:versionID="d3cf9af9d6b50df421212f6f3c346370">
  <xsd:schema xmlns:xsd="http://www.w3.org/2001/XMLSchema" xmlns:xs="http://www.w3.org/2001/XMLSchema" xmlns:p="http://schemas.microsoft.com/office/2006/metadata/properties" xmlns:ns2="7a83b97a-d12c-4b33-9ad5-cb3f49610821" xmlns:ns3="eacb41dd-7be8-40db-b535-7bbd0697ac90" targetNamespace="http://schemas.microsoft.com/office/2006/metadata/properties" ma:root="true" ma:fieldsID="3730a9ae0539df2fa9cd489a60f35a1d" ns2:_="" ns3:_="">
    <xsd:import namespace="7a83b97a-d12c-4b33-9ad5-cb3f49610821"/>
    <xsd:import namespace="eacb41dd-7be8-40db-b535-7bbd0697ac90"/>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83b97a-d12c-4b33-9ad5-cb3f4961082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f66f4fa-7e88-47e7-b700-2a33fed31baa"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cb41dd-7be8-40db-b535-7bbd0697ac9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8a6a0f4-db4a-44c4-9a3d-cdbe24d19523}" ma:internalName="TaxCatchAll" ma:showField="CatchAllData" ma:web="eacb41dd-7be8-40db-b535-7bbd0697ac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4C08FF-8440-407A-93A9-3D8E69765615}"/>
</file>

<file path=customXml/itemProps2.xml><?xml version="1.0" encoding="utf-8"?>
<ds:datastoreItem xmlns:ds="http://schemas.openxmlformats.org/officeDocument/2006/customXml" ds:itemID="{6B298133-10F0-4922-A8C2-1B1B4DC4E8FC}"/>
</file>