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Economica"/>
      <p:regular r:id="rId65"/>
      <p:bold r:id="rId66"/>
      <p:italic r:id="rId67"/>
      <p:boldItalic r:id="rId68"/>
    </p:embeddedFont>
    <p:embeddedFont>
      <p:font typeface="Roboto"/>
      <p:regular r:id="rId69"/>
      <p:bold r:id="rId70"/>
      <p:italic r:id="rId71"/>
      <p:boldItalic r:id="rId72"/>
    </p:embeddedFont>
    <p:embeddedFont>
      <p:font typeface="Poppins"/>
      <p:regular r:id="rId73"/>
      <p:bold r:id="rId74"/>
      <p:italic r:id="rId75"/>
      <p:boldItalic r:id="rId76"/>
    </p:embeddedFont>
    <p:embeddedFont>
      <p:font typeface="Roboto Mono"/>
      <p:regular r:id="rId77"/>
      <p:bold r:id="rId78"/>
      <p:italic r:id="rId79"/>
      <p:boldItalic r:id="rId80"/>
    </p:embeddedFont>
    <p:embeddedFont>
      <p:font typeface="Open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5" roundtripDataSignature="AMtx7mjnlzswzHnOG73Bg7fEHbFsReEt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84" Type="http://schemas.openxmlformats.org/officeDocument/2006/relationships/font" Target="fonts/OpenSans-boldItalic.fntdata"/><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21" Type="http://schemas.openxmlformats.org/officeDocument/2006/relationships/slide" Target="slides/slide16.xml"/><Relationship Id="rId68" Type="http://schemas.openxmlformats.org/officeDocument/2006/relationships/font" Target="fonts/Economica-boldItalic.fntdata"/><Relationship Id="rId16" Type="http://schemas.openxmlformats.org/officeDocument/2006/relationships/slide" Target="slides/slide11.xml"/><Relationship Id="rId74" Type="http://schemas.openxmlformats.org/officeDocument/2006/relationships/font" Target="fonts/Poppins-bold.fntdata"/><Relationship Id="rId32" Type="http://schemas.openxmlformats.org/officeDocument/2006/relationships/slide" Target="slides/slide27.xml"/><Relationship Id="rId79" Type="http://schemas.openxmlformats.org/officeDocument/2006/relationships/font" Target="fonts/RobotoMono-italic.fntdata"/><Relationship Id="rId37" Type="http://schemas.openxmlformats.org/officeDocument/2006/relationships/slide" Target="slides/slide32.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5" Type="http://schemas.openxmlformats.org/officeDocument/2006/relationships/notesMaster" Target="notesMasters/notesMaster1.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77" Type="http://schemas.openxmlformats.org/officeDocument/2006/relationships/font" Target="fonts/RobotoMono-regular.fntdata"/><Relationship Id="rId35" Type="http://schemas.openxmlformats.org/officeDocument/2006/relationships/slide" Target="slides/slide30.xml"/><Relationship Id="rId64" Type="http://schemas.openxmlformats.org/officeDocument/2006/relationships/slide" Target="slides/slide59.xml"/><Relationship Id="rId22" Type="http://schemas.openxmlformats.org/officeDocument/2006/relationships/slide" Target="slides/slide17.xml"/><Relationship Id="rId69" Type="http://schemas.openxmlformats.org/officeDocument/2006/relationships/font" Target="fonts/Roboto-regular.fntdata"/><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85" Type="http://customschemas.google.com/relationships/presentationmetadata" Target="metadata"/><Relationship Id="rId80" Type="http://schemas.openxmlformats.org/officeDocument/2006/relationships/font" Target="fonts/RobotoMono-boldItalic.fntdata"/><Relationship Id="rId8" Type="http://schemas.openxmlformats.org/officeDocument/2006/relationships/slide" Target="slides/slide3.xml"/><Relationship Id="rId72" Type="http://schemas.openxmlformats.org/officeDocument/2006/relationships/font" Target="fonts/Roboto-boldItalic.fntdata"/><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67" Type="http://schemas.openxmlformats.org/officeDocument/2006/relationships/font" Target="fonts/Economica-italic.fntdata"/><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slide" Target="slides/slide54.xml"/><Relationship Id="rId17" Type="http://schemas.openxmlformats.org/officeDocument/2006/relationships/slide" Target="slides/slide12.xml"/><Relationship Id="rId83" Type="http://schemas.openxmlformats.org/officeDocument/2006/relationships/font" Target="fonts/OpenSans-italic.fntdata"/><Relationship Id="rId41" Type="http://schemas.openxmlformats.org/officeDocument/2006/relationships/slide" Target="slides/slide36.xml"/><Relationship Id="rId75" Type="http://schemas.openxmlformats.org/officeDocument/2006/relationships/font" Target="fonts/Poppins-italic.fntdata"/><Relationship Id="rId70" Type="http://schemas.openxmlformats.org/officeDocument/2006/relationships/font" Target="fonts/Roboto-bold.fntdata"/><Relationship Id="rId62" Type="http://schemas.openxmlformats.org/officeDocument/2006/relationships/slide" Target="slides/slide57.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81" Type="http://schemas.openxmlformats.org/officeDocument/2006/relationships/font" Target="fonts/OpenSans-regular.fntdata"/><Relationship Id="rId73" Type="http://schemas.openxmlformats.org/officeDocument/2006/relationships/font" Target="fonts/Poppins-regular.fntdata"/><Relationship Id="rId31" Type="http://schemas.openxmlformats.org/officeDocument/2006/relationships/slide" Target="slides/slide26.xml"/><Relationship Id="rId78" Type="http://schemas.openxmlformats.org/officeDocument/2006/relationships/font" Target="fonts/RobotoMono-bold.fntdata"/><Relationship Id="rId65" Type="http://schemas.openxmlformats.org/officeDocument/2006/relationships/font" Target="fonts/Economica-regular.fntdata"/><Relationship Id="rId60" Type="http://schemas.openxmlformats.org/officeDocument/2006/relationships/slide" Target="slides/slide55.xml"/><Relationship Id="rId52" Type="http://schemas.openxmlformats.org/officeDocument/2006/relationships/slide" Target="slides/slide47.xml"/><Relationship Id="rId10" Type="http://schemas.openxmlformats.org/officeDocument/2006/relationships/slide" Target="slides/slide5.xml"/><Relationship Id="rId86"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 Id="rId76" Type="http://schemas.openxmlformats.org/officeDocument/2006/relationships/font" Target="fonts/Poppins-boldItalic.fntdata"/><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font" Target="fonts/Roboto-italic.fntdata"/><Relationship Id="rId2" Type="http://schemas.openxmlformats.org/officeDocument/2006/relationships/viewProps" Target="viewProps.xml"/><Relationship Id="rId29" Type="http://schemas.openxmlformats.org/officeDocument/2006/relationships/slide" Target="slides/slide24.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font" Target="fonts/Economica-bold.fntdata"/><Relationship Id="rId24" Type="http://schemas.openxmlformats.org/officeDocument/2006/relationships/slide" Target="slides/slide19.xml"/><Relationship Id="rId87" Type="http://schemas.openxmlformats.org/officeDocument/2006/relationships/customXml" Target="../customXml/item2.xml"/><Relationship Id="rId82" Type="http://schemas.openxmlformats.org/officeDocument/2006/relationships/font" Target="fonts/OpenSans-bold.fntdata"/><Relationship Id="rId61"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In het voorbeeld hiernaast verwijzen de variabelen str1 en str2 naar verschillende String-objecten, zelfs als ze waren gemaakt met dezelfde reeks tekens. </a:t>
            </a:r>
            <a:endParaRPr sz="12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br>
              <a:rPr lang="en" sz="1200">
                <a:solidFill>
                  <a:schemeClr val="dk1"/>
                </a:solidFill>
                <a:latin typeface="Poppins"/>
                <a:ea typeface="Poppins"/>
                <a:cs typeface="Poppins"/>
                <a:sym typeface="Poppins"/>
              </a:rPr>
            </a:br>
            <a:r>
              <a:rPr lang="en" sz="1200">
                <a:solidFill>
                  <a:schemeClr val="dk1"/>
                </a:solidFill>
                <a:latin typeface="Poppins"/>
                <a:ea typeface="Poppins"/>
                <a:cs typeface="Poppins"/>
                <a:sym typeface="Poppins"/>
              </a:rPr>
              <a:t>In het geval van variabelen str3 en str4 worden de objecten gemaakt en opgeslagen in een pool van String-objecten. Voordat een nieuw object in de pool wordt gemaakt, zoekt Java naar een object met vergelijkbare inhoud. Wanneer de volgende regel code wordt uitgevoerd, wordt er geen String-object met de waarde "Hallo" gevonden in de pool van String-objecten.</a:t>
            </a:r>
            <a:br>
              <a:rPr lang="en" sz="1200">
                <a:solidFill>
                  <a:schemeClr val="dk1"/>
                </a:solidFill>
                <a:latin typeface="Poppins"/>
                <a:ea typeface="Poppins"/>
                <a:cs typeface="Poppins"/>
                <a:sym typeface="Poppins"/>
              </a:rPr>
            </a:br>
            <a:br>
              <a:rPr lang="en" sz="1200">
                <a:solidFill>
                  <a:schemeClr val="dk1"/>
                </a:solidFill>
                <a:latin typeface="Poppins"/>
                <a:ea typeface="Poppins"/>
                <a:cs typeface="Poppins"/>
                <a:sym typeface="Poppins"/>
              </a:rPr>
            </a:br>
            <a:r>
              <a:rPr lang="en" sz="1200">
                <a:solidFill>
                  <a:schemeClr val="dk1"/>
                </a:solidFill>
                <a:latin typeface="Poppins"/>
                <a:ea typeface="Poppins"/>
                <a:cs typeface="Poppins"/>
                <a:sym typeface="Poppins"/>
              </a:rPr>
              <a:t>Als resultaat maakt Java een String-object met de waarde "Hallo" in de pool van String-objecten waarnaar wordt verwezen door de variabele str3.</a:t>
            </a:r>
            <a:endParaRPr sz="12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Wanneer de volgende regel code wordt uitgevoerd, kan Java een String-object vinden met de waarde "Harry" in de pool van String-objecten</a:t>
            </a:r>
            <a:endParaRPr sz="1200">
              <a:solidFill>
                <a:schemeClr val="dk1"/>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t>The previous code creates a total of five String objects. (p226/p227 boek)</a:t>
            </a:r>
            <a:endParaRPr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n" sz="1800">
                <a:solidFill>
                  <a:schemeClr val="dk1"/>
                </a:solidFill>
                <a:latin typeface="Poppins"/>
                <a:ea typeface="Poppins"/>
                <a:cs typeface="Poppins"/>
                <a:sym typeface="Poppins"/>
              </a:rPr>
              <a:t>Zoals je kan zien, vergelijkt de standaardimplementatie van de equals-methode alleen of twee objectvariabelen naar hetzelfde object verwijzen. Omdat instantievariabelen worden gebruikt om de status van een object op te slaan, is het gebruikelijk om de waarden van de instantievariabelen te vergelijken om te bepalen of twee objecten als gelijk moeten worden beschouwd</a:t>
            </a:r>
            <a:endParaRPr sz="13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1" name="Google Shape;11;p6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12" name="Google Shape;12;p6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6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Roboto"/>
              <a:buNone/>
              <a:defRPr sz="2100">
                <a:latin typeface="Roboto"/>
                <a:ea typeface="Roboto"/>
                <a:cs typeface="Roboto"/>
                <a:sym typeface="Roboto"/>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70"/>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743DFB"/>
              </a:buClr>
              <a:buSzPts val="16000"/>
              <a:buNone/>
              <a:defRPr sz="16000">
                <a:solidFill>
                  <a:srgbClr val="743DFB"/>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7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62"/>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6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Roboto"/>
              <a:buChar char="●"/>
              <a:defRPr>
                <a:latin typeface="Roboto"/>
                <a:ea typeface="Roboto"/>
                <a:cs typeface="Roboto"/>
                <a:sym typeface="Roboto"/>
              </a:defRPr>
            </a:lvl1pPr>
            <a:lvl2pPr indent="-317500" lvl="1" marL="914400" algn="l">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19" name="Google Shape;1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6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2" name="Google Shape;22;p6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743DFB"/>
            </a:solidFill>
            <a:prstDash val="solid"/>
            <a:miter lim="8000"/>
            <a:headEnd len="sm" w="sm" type="none"/>
            <a:tailEnd len="sm" w="sm" type="none"/>
          </a:ln>
        </p:spPr>
      </p:sp>
      <p:sp>
        <p:nvSpPr>
          <p:cNvPr id="23" name="Google Shape;23;p6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a:buNone/>
              <a:defRPr>
                <a:latin typeface="Roboto"/>
                <a:ea typeface="Roboto"/>
                <a:cs typeface="Roboto"/>
                <a:sym typeface="Roboto"/>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6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6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Roboto"/>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Font typeface="Roboto"/>
              <a:buNone/>
              <a:defRPr>
                <a:latin typeface="Roboto"/>
                <a:ea typeface="Roboto"/>
                <a:cs typeface="Roboto"/>
                <a:sym typeface="Roboto"/>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6"/>
          <p:cNvSpPr txBox="1"/>
          <p:nvPr>
            <p:ph type="title"/>
          </p:nvPr>
        </p:nvSpPr>
        <p:spPr>
          <a:xfrm>
            <a:off x="311700" y="555600"/>
            <a:ext cx="4572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Font typeface="Roboto"/>
              <a:buNone/>
              <a:defRPr sz="3000">
                <a:latin typeface="Roboto"/>
                <a:ea typeface="Roboto"/>
                <a:cs typeface="Roboto"/>
                <a:sym typeface="Robot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6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Roboto"/>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Font typeface="Roboto"/>
              <a:buChar char="○"/>
              <a:defRPr sz="1200">
                <a:latin typeface="Roboto"/>
                <a:ea typeface="Roboto"/>
                <a:cs typeface="Roboto"/>
                <a:sym typeface="Roboto"/>
              </a:defRPr>
            </a:lvl2pPr>
            <a:lvl3pPr indent="-304800" lvl="2" marL="1371600" algn="l">
              <a:lnSpc>
                <a:spcPct val="115000"/>
              </a:lnSpc>
              <a:spcBef>
                <a:spcPts val="0"/>
              </a:spcBef>
              <a:spcAft>
                <a:spcPts val="0"/>
              </a:spcAft>
              <a:buSzPts val="1200"/>
              <a:buFont typeface="Roboto"/>
              <a:buChar char="■"/>
              <a:defRPr sz="1200">
                <a:latin typeface="Roboto"/>
                <a:ea typeface="Roboto"/>
                <a:cs typeface="Roboto"/>
                <a:sym typeface="Roboto"/>
              </a:defRPr>
            </a:lvl3pPr>
            <a:lvl4pPr indent="-304800" lvl="3" marL="1828800" algn="l">
              <a:lnSpc>
                <a:spcPct val="115000"/>
              </a:lnSpc>
              <a:spcBef>
                <a:spcPts val="0"/>
              </a:spcBef>
              <a:spcAft>
                <a:spcPts val="0"/>
              </a:spcAft>
              <a:buSzPts val="1200"/>
              <a:buFont typeface="Roboto"/>
              <a:buChar char="●"/>
              <a:defRPr sz="1200">
                <a:latin typeface="Roboto"/>
                <a:ea typeface="Roboto"/>
                <a:cs typeface="Roboto"/>
                <a:sym typeface="Roboto"/>
              </a:defRPr>
            </a:lvl4pPr>
            <a:lvl5pPr indent="-304800" lvl="4" marL="2286000" algn="l">
              <a:lnSpc>
                <a:spcPct val="115000"/>
              </a:lnSpc>
              <a:spcBef>
                <a:spcPts val="0"/>
              </a:spcBef>
              <a:spcAft>
                <a:spcPts val="0"/>
              </a:spcAft>
              <a:buSzPts val="1200"/>
              <a:buFont typeface="Roboto"/>
              <a:buChar char="○"/>
              <a:defRPr sz="1200">
                <a:latin typeface="Roboto"/>
                <a:ea typeface="Roboto"/>
                <a:cs typeface="Roboto"/>
                <a:sym typeface="Roboto"/>
              </a:defRPr>
            </a:lvl5pPr>
            <a:lvl6pPr indent="-304800" lvl="5" marL="2743200" algn="l">
              <a:lnSpc>
                <a:spcPct val="115000"/>
              </a:lnSpc>
              <a:spcBef>
                <a:spcPts val="0"/>
              </a:spcBef>
              <a:spcAft>
                <a:spcPts val="0"/>
              </a:spcAft>
              <a:buSzPts val="1200"/>
              <a:buFont typeface="Roboto"/>
              <a:buChar char="■"/>
              <a:defRPr sz="1200">
                <a:latin typeface="Roboto"/>
                <a:ea typeface="Roboto"/>
                <a:cs typeface="Roboto"/>
                <a:sym typeface="Roboto"/>
              </a:defRPr>
            </a:lvl6pPr>
            <a:lvl7pPr indent="-304800" lvl="6" marL="3200400" algn="l">
              <a:lnSpc>
                <a:spcPct val="115000"/>
              </a:lnSpc>
              <a:spcBef>
                <a:spcPts val="0"/>
              </a:spcBef>
              <a:spcAft>
                <a:spcPts val="0"/>
              </a:spcAft>
              <a:buSzPts val="1200"/>
              <a:buFont typeface="Roboto"/>
              <a:buChar char="●"/>
              <a:defRPr sz="1200">
                <a:latin typeface="Roboto"/>
                <a:ea typeface="Roboto"/>
                <a:cs typeface="Roboto"/>
                <a:sym typeface="Roboto"/>
              </a:defRPr>
            </a:lvl7pPr>
            <a:lvl8pPr indent="-304800" lvl="7" marL="3657600" algn="l">
              <a:lnSpc>
                <a:spcPct val="115000"/>
              </a:lnSpc>
              <a:spcBef>
                <a:spcPts val="0"/>
              </a:spcBef>
              <a:spcAft>
                <a:spcPts val="0"/>
              </a:spcAft>
              <a:buSzPts val="1200"/>
              <a:buFont typeface="Roboto"/>
              <a:buChar char="○"/>
              <a:defRPr sz="1200">
                <a:latin typeface="Roboto"/>
                <a:ea typeface="Roboto"/>
                <a:cs typeface="Roboto"/>
                <a:sym typeface="Roboto"/>
              </a:defRPr>
            </a:lvl8pPr>
            <a:lvl9pPr indent="-304800" lvl="8" marL="4114800" algn="l">
              <a:lnSpc>
                <a:spcPct val="115000"/>
              </a:lnSpc>
              <a:spcBef>
                <a:spcPts val="0"/>
              </a:spcBef>
              <a:spcAft>
                <a:spcPts val="0"/>
              </a:spcAft>
              <a:buSzPts val="1200"/>
              <a:buFont typeface="Roboto"/>
              <a:buChar char="■"/>
              <a:defRPr sz="1200">
                <a:latin typeface="Roboto"/>
                <a:ea typeface="Roboto"/>
                <a:cs typeface="Roboto"/>
                <a:sym typeface="Roboto"/>
              </a:defRPr>
            </a:lvl9pPr>
          </a:lstStyle>
          <a:p/>
        </p:txBody>
      </p:sp>
      <p:sp>
        <p:nvSpPr>
          <p:cNvPr id="36" name="Google Shape;36;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67"/>
          <p:cNvSpPr/>
          <p:nvPr/>
        </p:nvSpPr>
        <p:spPr>
          <a:xfrm>
            <a:off x="0" y="5045700"/>
            <a:ext cx="9144000" cy="978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Roboto"/>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68"/>
          <p:cNvSpPr/>
          <p:nvPr/>
        </p:nvSpPr>
        <p:spPr>
          <a:xfrm>
            <a:off x="4572000" y="-25"/>
            <a:ext cx="4572000" cy="5143500"/>
          </a:xfrm>
          <a:prstGeom prst="rect">
            <a:avLst/>
          </a:prstGeom>
          <a:solidFill>
            <a:srgbClr val="743D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6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6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743DFB"/>
              </a:buClr>
              <a:buSzPts val="4200"/>
              <a:buFont typeface="Roboto"/>
              <a:buNone/>
              <a:defRPr>
                <a:solidFill>
                  <a:srgbClr val="743DFB"/>
                </a:solidFill>
                <a:latin typeface="Roboto"/>
                <a:ea typeface="Roboto"/>
                <a:cs typeface="Roboto"/>
                <a:sym typeface="Roboto"/>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6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6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
        <p:nvSpPr>
          <p:cNvPr id="47" name="Google Shape;47;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6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Roboto"/>
              <a:buNone/>
              <a:defRPr sz="2400">
                <a:latin typeface="Roboto"/>
                <a:ea typeface="Roboto"/>
                <a:cs typeface="Roboto"/>
                <a:sym typeface="Roboto"/>
              </a:defRPr>
            </a:lvl1pPr>
          </a:lstStyle>
          <a:p/>
        </p:txBody>
      </p:sp>
      <p:sp>
        <p:nvSpPr>
          <p:cNvPr id="50" name="Google Shape;50;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6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mailto:voornaam.achternaam@code-cafe.nl"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Poppins"/>
                <a:ea typeface="Poppins"/>
                <a:cs typeface="Poppins"/>
                <a:sym typeface="Poppins"/>
              </a:rPr>
              <a:t>Java traineeship</a:t>
            </a:r>
            <a:endParaRPr>
              <a:latin typeface="Poppins"/>
              <a:ea typeface="Poppins"/>
              <a:cs typeface="Poppins"/>
              <a:sym typeface="Poppins"/>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2100"/>
              <a:buNone/>
            </a:pPr>
            <a:r>
              <a:rPr lang="en" sz="1800"/>
              <a:t>Strings en Arrays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length()</a:t>
            </a:r>
            <a:endParaRPr sz="3480">
              <a:latin typeface="Poppins"/>
              <a:ea typeface="Poppins"/>
              <a:cs typeface="Poppins"/>
              <a:sym typeface="Poppins"/>
            </a:endParaRPr>
          </a:p>
        </p:txBody>
      </p:sp>
      <p:sp>
        <p:nvSpPr>
          <p:cNvPr id="121" name="Google Shape;121;p1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122" name="Google Shape;122;p10"/>
          <p:cNvSpPr txBox="1"/>
          <p:nvPr/>
        </p:nvSpPr>
        <p:spPr>
          <a:xfrm>
            <a:off x="311700" y="1225225"/>
            <a:ext cx="31593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"bob"</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3</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startsWith() en endsWith()</a:t>
            </a:r>
            <a:endParaRPr sz="3480">
              <a:latin typeface="Poppins"/>
              <a:ea typeface="Poppins"/>
              <a:cs typeface="Poppins"/>
              <a:sym typeface="Poppins"/>
            </a:endParaRPr>
          </a:p>
        </p:txBody>
      </p:sp>
      <p:sp>
        <p:nvSpPr>
          <p:cNvPr id="128" name="Google Shape;128;p1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129" name="Google Shape;129;p11"/>
          <p:cNvSpPr txBox="1"/>
          <p:nvPr/>
        </p:nvSpPr>
        <p:spPr>
          <a:xfrm>
            <a:off x="270825" y="1147225"/>
            <a:ext cx="49485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"ABCAB"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startsWith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startsWith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startsWith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endsWith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"CAB"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endsWith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endsWith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equals()</a:t>
            </a:r>
            <a:endParaRPr sz="3480">
              <a:latin typeface="Poppins"/>
              <a:ea typeface="Poppins"/>
              <a:cs typeface="Poppins"/>
              <a:sym typeface="Poppins"/>
            </a:endParaRPr>
          </a:p>
        </p:txBody>
      </p:sp>
      <p:sp>
        <p:nvSpPr>
          <p:cNvPr id="135" name="Google Shape;135;p1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latin typeface="Poppins"/>
                <a:ea typeface="Poppins"/>
                <a:cs typeface="Poppins"/>
                <a:sym typeface="Poppins"/>
              </a:rPr>
              <a:t>Bij het vergelijken van twee niet-primitieve datatypen kun je gebruikmaken van de </a:t>
            </a:r>
            <a:r>
              <a:rPr lang="en">
                <a:latin typeface="Consolas"/>
                <a:ea typeface="Consolas"/>
                <a:cs typeface="Consolas"/>
                <a:sym typeface="Consolas"/>
              </a:rPr>
              <a:t>.equals()</a:t>
            </a:r>
            <a:r>
              <a:rPr lang="en">
                <a:latin typeface="Poppins"/>
                <a:ea typeface="Poppins"/>
                <a:cs typeface="Poppins"/>
                <a:sym typeface="Poppins"/>
              </a:rPr>
              <a:t> methode.</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t/>
            </a:r>
            <a:endParaRPr>
              <a:latin typeface="Poppins"/>
              <a:ea typeface="Poppins"/>
              <a:cs typeface="Poppins"/>
              <a:sym typeface="Poppins"/>
            </a:endParaRPr>
          </a:p>
        </p:txBody>
      </p:sp>
      <p:sp>
        <p:nvSpPr>
          <p:cNvPr id="136" name="Google Shape;136;p12"/>
          <p:cNvSpPr txBox="1"/>
          <p:nvPr/>
        </p:nvSpPr>
        <p:spPr>
          <a:xfrm>
            <a:off x="424150" y="1961425"/>
            <a:ext cx="41244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tekst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"Hallo Wereld Hallo 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tekst2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"Hallo 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if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tekst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(tekst2 + </a:t>
            </a:r>
            <a:r>
              <a:rPr b="0" i="0" lang="en" sz="1050" u="none" cap="none" strike="noStrike">
                <a:solidFill>
                  <a:srgbClr val="CE9178"/>
                </a:solidFill>
                <a:highlight>
                  <a:srgbClr val="1E1E1E"/>
                </a:highlight>
                <a:latin typeface="Consolas"/>
                <a:ea typeface="Consolas"/>
                <a:cs typeface="Consolas"/>
                <a:sym typeface="Consolas"/>
              </a:rPr>
              <a:t>" "</a:t>
            </a:r>
            <a:r>
              <a:rPr b="0" i="0" lang="en" sz="1050" u="none" cap="none" strike="noStrike">
                <a:solidFill>
                  <a:srgbClr val="D4D4D4"/>
                </a:solidFill>
                <a:highlight>
                  <a:srgbClr val="1E1E1E"/>
                </a:highlight>
                <a:latin typeface="Consolas"/>
                <a:ea typeface="Consolas"/>
                <a:cs typeface="Consolas"/>
                <a:sym typeface="Consolas"/>
              </a:rPr>
              <a:t> + tekst2))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"Gelijk!"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else</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"Ongelijk!"</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Output: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String opdrachtje</a:t>
            </a:r>
            <a:endParaRPr sz="3480">
              <a:latin typeface="Poppins"/>
              <a:ea typeface="Poppins"/>
              <a:cs typeface="Poppins"/>
              <a:sym typeface="Poppins"/>
            </a:endParaRPr>
          </a:p>
        </p:txBody>
      </p:sp>
      <p:sp>
        <p:nvSpPr>
          <p:cNvPr id="142" name="Google Shape;14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latin typeface="Poppins"/>
                <a:ea typeface="Poppins"/>
                <a:cs typeface="Poppins"/>
                <a:sym typeface="Poppins"/>
              </a:rPr>
              <a:t>Opdracht</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Gegeven een willekeurige string als invoer, reverse deze string:</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Abcdef -&gt; fedcba</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i="1" lang="en">
                <a:latin typeface="Poppins"/>
                <a:ea typeface="Poppins"/>
                <a:cs typeface="Poppins"/>
                <a:sym typeface="Poppins"/>
              </a:rPr>
              <a:t>Bonus: </a:t>
            </a:r>
            <a:r>
              <a:rPr lang="en">
                <a:latin typeface="Poppins"/>
                <a:ea typeface="Poppins"/>
                <a:cs typeface="Poppins"/>
                <a:sym typeface="Poppins"/>
              </a:rPr>
              <a:t>Geef ook aan wanneer een string een palindroom is.</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Lepel -&gt; lepel</a:t>
            </a:r>
            <a:br>
              <a:rPr lang="en">
                <a:latin typeface="Poppins"/>
                <a:ea typeface="Poppins"/>
                <a:cs typeface="Poppins"/>
                <a:sym typeface="Poppins"/>
              </a:rPr>
            </a:br>
            <a:r>
              <a:rPr lang="en">
                <a:latin typeface="Poppins"/>
                <a:ea typeface="Poppins"/>
                <a:cs typeface="Poppins"/>
                <a:sym typeface="Poppins"/>
              </a:rPr>
              <a:t>Palindroom!</a:t>
            </a:r>
            <a:endParaRPr>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Het aanmaken van Strings</a:t>
            </a:r>
            <a:endParaRPr sz="3480">
              <a:latin typeface="Poppins"/>
              <a:ea typeface="Poppins"/>
              <a:cs typeface="Poppins"/>
              <a:sym typeface="Poppins"/>
            </a:endParaRPr>
          </a:p>
        </p:txBody>
      </p:sp>
      <p:sp>
        <p:nvSpPr>
          <p:cNvPr id="148" name="Google Shape;148;p14"/>
          <p:cNvSpPr txBox="1"/>
          <p:nvPr>
            <p:ph idx="1" type="body"/>
          </p:nvPr>
        </p:nvSpPr>
        <p:spPr>
          <a:xfrm>
            <a:off x="311700" y="1225225"/>
            <a:ext cx="8520600" cy="300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Laten we eerst eens kijken naar hoe Strings aangemaakt worden. Dit kan zoals je misschien al verwachtte op verschillende manieren: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Hoe kan dit?</a:t>
            </a:r>
            <a:endParaRPr>
              <a:latin typeface="Poppins"/>
              <a:ea typeface="Poppins"/>
              <a:cs typeface="Poppins"/>
              <a:sym typeface="Poppins"/>
            </a:endParaRPr>
          </a:p>
        </p:txBody>
      </p:sp>
      <p:sp>
        <p:nvSpPr>
          <p:cNvPr id="149" name="Google Shape;149;p14"/>
          <p:cNvSpPr txBox="1"/>
          <p:nvPr/>
        </p:nvSpPr>
        <p:spPr>
          <a:xfrm>
            <a:off x="399775" y="1959900"/>
            <a:ext cx="35883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str3</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str4</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(str1 == str2);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(str3 == str4);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p:txBody>
      </p:sp>
      <p:sp>
        <p:nvSpPr>
          <p:cNvPr id="150" name="Google Shape;150;p14"/>
          <p:cNvSpPr/>
          <p:nvPr/>
        </p:nvSpPr>
        <p:spPr>
          <a:xfrm>
            <a:off x="1823375" y="4226925"/>
            <a:ext cx="745800" cy="23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Hallo</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1823375" y="4531725"/>
            <a:ext cx="745800" cy="23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Hallo</a:t>
            </a:r>
            <a:endParaRPr b="0" i="0" sz="1400" u="none" cap="none" strike="noStrike">
              <a:solidFill>
                <a:srgbClr val="000000"/>
              </a:solidFill>
              <a:latin typeface="Arial"/>
              <a:ea typeface="Arial"/>
              <a:cs typeface="Arial"/>
              <a:sym typeface="Arial"/>
            </a:endParaRPr>
          </a:p>
        </p:txBody>
      </p:sp>
      <p:sp>
        <p:nvSpPr>
          <p:cNvPr id="152" name="Google Shape;152;p14"/>
          <p:cNvSpPr txBox="1"/>
          <p:nvPr/>
        </p:nvSpPr>
        <p:spPr>
          <a:xfrm>
            <a:off x="697200" y="4146225"/>
            <a:ext cx="819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str</a:t>
            </a:r>
            <a:r>
              <a:rPr lang="en">
                <a:latin typeface="Poppins"/>
                <a:ea typeface="Poppins"/>
                <a:cs typeface="Poppins"/>
                <a:sym typeface="Poppins"/>
              </a:rPr>
              <a:t>3</a:t>
            </a:r>
            <a:endParaRPr b="0" i="0" sz="1400" u="none" cap="none" strike="noStrike">
              <a:solidFill>
                <a:srgbClr val="000000"/>
              </a:solidFill>
              <a:latin typeface="Poppins"/>
              <a:ea typeface="Poppins"/>
              <a:cs typeface="Poppins"/>
              <a:sym typeface="Poppins"/>
            </a:endParaRPr>
          </a:p>
        </p:txBody>
      </p:sp>
      <p:sp>
        <p:nvSpPr>
          <p:cNvPr id="153" name="Google Shape;153;p14"/>
          <p:cNvSpPr txBox="1"/>
          <p:nvPr/>
        </p:nvSpPr>
        <p:spPr>
          <a:xfrm>
            <a:off x="697200" y="4451025"/>
            <a:ext cx="819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str</a:t>
            </a:r>
            <a:r>
              <a:rPr lang="en">
                <a:latin typeface="Poppins"/>
                <a:ea typeface="Poppins"/>
                <a:cs typeface="Poppins"/>
                <a:sym typeface="Poppins"/>
              </a:rPr>
              <a:t>4</a:t>
            </a:r>
            <a:r>
              <a:rPr b="0" i="0" lang="en" sz="14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Poppins"/>
              <a:ea typeface="Poppins"/>
              <a:cs typeface="Poppins"/>
              <a:sym typeface="Poppins"/>
            </a:endParaRPr>
          </a:p>
        </p:txBody>
      </p:sp>
      <p:cxnSp>
        <p:nvCxnSpPr>
          <p:cNvPr id="154" name="Google Shape;154;p14"/>
          <p:cNvCxnSpPr/>
          <p:nvPr/>
        </p:nvCxnSpPr>
        <p:spPr>
          <a:xfrm>
            <a:off x="1311475" y="4348825"/>
            <a:ext cx="472800" cy="0"/>
          </a:xfrm>
          <a:prstGeom prst="straightConnector1">
            <a:avLst/>
          </a:prstGeom>
          <a:noFill/>
          <a:ln cap="flat" cmpd="sng" w="9525">
            <a:solidFill>
              <a:schemeClr val="dk1"/>
            </a:solidFill>
            <a:prstDash val="solid"/>
            <a:round/>
            <a:headEnd len="sm" w="sm" type="none"/>
            <a:tailEnd len="med" w="med" type="triangle"/>
          </a:ln>
        </p:spPr>
      </p:cxnSp>
      <p:cxnSp>
        <p:nvCxnSpPr>
          <p:cNvPr id="155" name="Google Shape;155;p14"/>
          <p:cNvCxnSpPr/>
          <p:nvPr/>
        </p:nvCxnSpPr>
        <p:spPr>
          <a:xfrm>
            <a:off x="1311475" y="4658500"/>
            <a:ext cx="472800" cy="0"/>
          </a:xfrm>
          <a:prstGeom prst="straightConnector1">
            <a:avLst/>
          </a:prstGeom>
          <a:noFill/>
          <a:ln cap="flat" cmpd="sng" w="9525">
            <a:solidFill>
              <a:schemeClr val="dk1"/>
            </a:solidFill>
            <a:prstDash val="solid"/>
            <a:round/>
            <a:headEnd len="sm" w="sm" type="none"/>
            <a:tailEnd len="med" w="med" type="triangle"/>
          </a:ln>
        </p:spPr>
      </p:cxnSp>
      <p:sp>
        <p:nvSpPr>
          <p:cNvPr id="156" name="Google Shape;156;p14"/>
          <p:cNvSpPr/>
          <p:nvPr/>
        </p:nvSpPr>
        <p:spPr>
          <a:xfrm>
            <a:off x="6100325" y="4419700"/>
            <a:ext cx="745800" cy="23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Hallo</a:t>
            </a:r>
            <a:endParaRPr b="0" i="0" sz="1400" u="none" cap="none" strike="noStrike">
              <a:solidFill>
                <a:srgbClr val="000000"/>
              </a:solidFill>
              <a:latin typeface="Arial"/>
              <a:ea typeface="Arial"/>
              <a:cs typeface="Arial"/>
              <a:sym typeface="Arial"/>
            </a:endParaRPr>
          </a:p>
        </p:txBody>
      </p:sp>
      <p:sp>
        <p:nvSpPr>
          <p:cNvPr id="157" name="Google Shape;157;p14"/>
          <p:cNvSpPr txBox="1"/>
          <p:nvPr/>
        </p:nvSpPr>
        <p:spPr>
          <a:xfrm>
            <a:off x="4964400" y="4146225"/>
            <a:ext cx="819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str</a:t>
            </a:r>
            <a:r>
              <a:rPr lang="en">
                <a:latin typeface="Poppins"/>
                <a:ea typeface="Poppins"/>
                <a:cs typeface="Poppins"/>
                <a:sym typeface="Poppins"/>
              </a:rPr>
              <a:t>1</a:t>
            </a:r>
            <a:r>
              <a:rPr b="0" i="0" lang="en" sz="14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Poppins"/>
              <a:ea typeface="Poppins"/>
              <a:cs typeface="Poppins"/>
              <a:sym typeface="Poppins"/>
            </a:endParaRPr>
          </a:p>
        </p:txBody>
      </p:sp>
      <p:sp>
        <p:nvSpPr>
          <p:cNvPr id="158" name="Google Shape;158;p14"/>
          <p:cNvSpPr txBox="1"/>
          <p:nvPr/>
        </p:nvSpPr>
        <p:spPr>
          <a:xfrm>
            <a:off x="4964400" y="4451025"/>
            <a:ext cx="819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str</a:t>
            </a:r>
            <a:r>
              <a:rPr lang="en">
                <a:latin typeface="Poppins"/>
                <a:ea typeface="Poppins"/>
                <a:cs typeface="Poppins"/>
                <a:sym typeface="Poppins"/>
              </a:rPr>
              <a:t>2</a:t>
            </a:r>
            <a:r>
              <a:rPr b="0" i="0" lang="en" sz="1400" u="none" cap="none" strike="noStrike">
                <a:solidFill>
                  <a:srgbClr val="000000"/>
                </a:solidFill>
                <a:latin typeface="Poppins"/>
                <a:ea typeface="Poppins"/>
                <a:cs typeface="Poppins"/>
                <a:sym typeface="Poppins"/>
              </a:rPr>
              <a:t> </a:t>
            </a:r>
            <a:endParaRPr b="0" i="0" sz="1400" u="none" cap="none" strike="noStrike">
              <a:solidFill>
                <a:srgbClr val="000000"/>
              </a:solidFill>
              <a:latin typeface="Poppins"/>
              <a:ea typeface="Poppins"/>
              <a:cs typeface="Poppins"/>
              <a:sym typeface="Poppins"/>
            </a:endParaRPr>
          </a:p>
        </p:txBody>
      </p:sp>
      <p:sp>
        <p:nvSpPr>
          <p:cNvPr id="159" name="Google Shape;159;p14"/>
          <p:cNvSpPr/>
          <p:nvPr/>
        </p:nvSpPr>
        <p:spPr>
          <a:xfrm>
            <a:off x="5845550" y="4153800"/>
            <a:ext cx="1257900" cy="775200"/>
          </a:xfrm>
          <a:prstGeom prst="ellipse">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txBox="1"/>
          <p:nvPr/>
        </p:nvSpPr>
        <p:spPr>
          <a:xfrm>
            <a:off x="6065000" y="3869600"/>
            <a:ext cx="8190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Poppins"/>
                <a:ea typeface="Poppins"/>
                <a:cs typeface="Poppins"/>
                <a:sym typeface="Poppins"/>
              </a:rPr>
              <a:t>String pool</a:t>
            </a:r>
            <a:endParaRPr b="0" i="0" sz="900" u="none" cap="none" strike="noStrike">
              <a:solidFill>
                <a:srgbClr val="000000"/>
              </a:solidFill>
              <a:latin typeface="Poppins"/>
              <a:ea typeface="Poppins"/>
              <a:cs typeface="Poppins"/>
              <a:sym typeface="Poppins"/>
            </a:endParaRPr>
          </a:p>
        </p:txBody>
      </p:sp>
      <p:cxnSp>
        <p:nvCxnSpPr>
          <p:cNvPr id="161" name="Google Shape;161;p14"/>
          <p:cNvCxnSpPr/>
          <p:nvPr/>
        </p:nvCxnSpPr>
        <p:spPr>
          <a:xfrm>
            <a:off x="5553025" y="4358575"/>
            <a:ext cx="524100" cy="140400"/>
          </a:xfrm>
          <a:prstGeom prst="straightConnector1">
            <a:avLst/>
          </a:prstGeom>
          <a:noFill/>
          <a:ln cap="flat" cmpd="sng" w="9525">
            <a:solidFill>
              <a:schemeClr val="dk1"/>
            </a:solidFill>
            <a:prstDash val="solid"/>
            <a:round/>
            <a:headEnd len="sm" w="sm" type="none"/>
            <a:tailEnd len="med" w="med" type="triangle"/>
          </a:ln>
        </p:spPr>
      </p:cxnSp>
      <p:cxnSp>
        <p:nvCxnSpPr>
          <p:cNvPr id="162" name="Google Shape;162;p14"/>
          <p:cNvCxnSpPr/>
          <p:nvPr/>
        </p:nvCxnSpPr>
        <p:spPr>
          <a:xfrm flipH="1" rot="10800000">
            <a:off x="5592025" y="4543850"/>
            <a:ext cx="482700" cy="136500"/>
          </a:xfrm>
          <a:prstGeom prst="straightConnector1">
            <a:avLst/>
          </a:prstGeom>
          <a:noFill/>
          <a:ln cap="flat" cmpd="sng" w="9525">
            <a:solidFill>
              <a:schemeClr val="dk1"/>
            </a:solidFill>
            <a:prstDash val="solid"/>
            <a:round/>
            <a:headEnd len="sm" w="sm" type="none"/>
            <a:tailEnd len="med" w="med" type="triangle"/>
          </a:ln>
        </p:spPr>
      </p:cxnSp>
      <p:sp>
        <p:nvSpPr>
          <p:cNvPr id="163" name="Google Shape;163;p14"/>
          <p:cNvSpPr txBox="1"/>
          <p:nvPr/>
        </p:nvSpPr>
        <p:spPr>
          <a:xfrm>
            <a:off x="4187950" y="1998513"/>
            <a:ext cx="447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Het aanmaken van Strings</a:t>
            </a:r>
            <a:endParaRPr sz="3480">
              <a:latin typeface="Poppins"/>
              <a:ea typeface="Poppins"/>
              <a:cs typeface="Poppins"/>
              <a:sym typeface="Poppins"/>
            </a:endParaRPr>
          </a:p>
        </p:txBody>
      </p:sp>
      <p:sp>
        <p:nvSpPr>
          <p:cNvPr id="169" name="Google Shape;169;p15"/>
          <p:cNvSpPr txBox="1"/>
          <p:nvPr>
            <p:ph idx="1" type="body"/>
          </p:nvPr>
        </p:nvSpPr>
        <p:spPr>
          <a:xfrm>
            <a:off x="311700" y="1225225"/>
            <a:ext cx="8520600" cy="300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Ook kunnen we Strings aanmaken met de StringBuilder en StringBuffer klassen:</a:t>
            </a:r>
            <a:endParaRPr>
              <a:latin typeface="Poppins"/>
              <a:ea typeface="Poppins"/>
              <a:cs typeface="Poppins"/>
              <a:sym typeface="Poppins"/>
            </a:endParaRPr>
          </a:p>
        </p:txBody>
      </p:sp>
      <p:sp>
        <p:nvSpPr>
          <p:cNvPr id="170" name="Google Shape;170;p15"/>
          <p:cNvSpPr txBox="1"/>
          <p:nvPr/>
        </p:nvSpPr>
        <p:spPr>
          <a:xfrm>
            <a:off x="4187950" y="1998513"/>
            <a:ext cx="447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p:txBody>
      </p:sp>
      <p:sp>
        <p:nvSpPr>
          <p:cNvPr id="171" name="Google Shape;171;p15"/>
          <p:cNvSpPr txBox="1"/>
          <p:nvPr/>
        </p:nvSpPr>
        <p:spPr>
          <a:xfrm>
            <a:off x="404650" y="1998525"/>
            <a:ext cx="73668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"String Builder"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str5</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(sb1); </a:t>
            </a:r>
            <a:r>
              <a:rPr b="0" i="0" lang="en" sz="1050" u="none" cap="none" strike="noStrike">
                <a:solidFill>
                  <a:srgbClr val="6A9955"/>
                </a:solidFill>
                <a:highlight>
                  <a:srgbClr val="1E1E1E"/>
                </a:highlight>
                <a:latin typeface="Consolas"/>
                <a:ea typeface="Consolas"/>
                <a:cs typeface="Consolas"/>
                <a:sym typeface="Consolas"/>
              </a:rPr>
              <a:t>// De constructor van String accepteert een StringBuilder.</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StringBuffer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StringBuffer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"String Buffer"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str6</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(sb2); </a:t>
            </a:r>
            <a:r>
              <a:rPr b="0" i="0" lang="en" sz="1050" u="none" cap="none" strike="noStrike">
                <a:solidFill>
                  <a:srgbClr val="6A9955"/>
                </a:solidFill>
                <a:highlight>
                  <a:srgbClr val="1E1E1E"/>
                </a:highlight>
                <a:latin typeface="Consolas"/>
                <a:ea typeface="Consolas"/>
                <a:cs typeface="Consolas"/>
                <a:sym typeface="Consolas"/>
              </a:rPr>
              <a:t>// De constructor van String accepteert een StringBuffer.</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Testje: Tel het aantal String Objecten</a:t>
            </a:r>
            <a:endParaRPr sz="3480">
              <a:latin typeface="Poppins"/>
              <a:ea typeface="Poppins"/>
              <a:cs typeface="Poppins"/>
              <a:sym typeface="Poppins"/>
            </a:endParaRPr>
          </a:p>
        </p:txBody>
      </p:sp>
      <p:sp>
        <p:nvSpPr>
          <p:cNvPr id="177" name="Google Shape;177;p16"/>
          <p:cNvSpPr txBox="1"/>
          <p:nvPr>
            <p:ph idx="1" type="body"/>
          </p:nvPr>
        </p:nvSpPr>
        <p:spPr>
          <a:xfrm>
            <a:off x="311700" y="1225225"/>
            <a:ext cx="8520600" cy="300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latin typeface="Poppins"/>
              <a:ea typeface="Poppins"/>
              <a:cs typeface="Poppins"/>
              <a:sym typeface="Poppins"/>
            </a:endParaRPr>
          </a:p>
        </p:txBody>
      </p:sp>
      <p:sp>
        <p:nvSpPr>
          <p:cNvPr id="178" name="Google Shape;178;p16"/>
          <p:cNvSpPr txBox="1"/>
          <p:nvPr/>
        </p:nvSpPr>
        <p:spPr>
          <a:xfrm>
            <a:off x="4187950" y="1998513"/>
            <a:ext cx="447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Poppins"/>
              <a:ea typeface="Poppins"/>
              <a:cs typeface="Poppins"/>
              <a:sym typeface="Poppins"/>
            </a:endParaRPr>
          </a:p>
        </p:txBody>
      </p:sp>
      <p:sp>
        <p:nvSpPr>
          <p:cNvPr id="179" name="Google Shape;179;p16"/>
          <p:cNvSpPr txBox="1"/>
          <p:nvPr/>
        </p:nvSpPr>
        <p:spPr>
          <a:xfrm>
            <a:off x="311700" y="1225225"/>
            <a:ext cx="54558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ContString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zomer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"zomer"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zomer2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"zomer"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"zomer"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3</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"herfst"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4</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"herfst"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"zomer"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5</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herfst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"zomer"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6</a:t>
            </a:r>
            <a:endParaRPr b="0" i="0" sz="1050" u="none" cap="none" strike="noStrike">
              <a:solidFill>
                <a:srgbClr val="4EC9B0"/>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 klasse String is immutable</a:t>
            </a:r>
            <a:endParaRPr sz="3480">
              <a:latin typeface="Poppins"/>
              <a:ea typeface="Poppins"/>
              <a:cs typeface="Poppins"/>
              <a:sym typeface="Poppins"/>
            </a:endParaRPr>
          </a:p>
        </p:txBody>
      </p:sp>
      <p:sp>
        <p:nvSpPr>
          <p:cNvPr id="185" name="Google Shape;185;p17"/>
          <p:cNvSpPr txBox="1"/>
          <p:nvPr>
            <p:ph idx="1" type="body"/>
          </p:nvPr>
        </p:nvSpPr>
        <p:spPr>
          <a:xfrm>
            <a:off x="311700" y="1225225"/>
            <a:ext cx="8520600" cy="300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Het concept dat de klasse String onveranderlijk is, is een belangrijk punt om te onthouden. Eenmaal gemaakt, kan de inhoud van een object van de klasse String nooit worden gewijzigd.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De onveranderlijkheid van String-objecten helpt de JVM String-objecten opnieuw te gebruiken, waardoor de geheugenoverhead wordt verminderd en de prestaties worden verbeterd.</a:t>
            </a:r>
            <a:endParaRPr>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Mutable strings: StringBuilder</a:t>
            </a:r>
            <a:endParaRPr sz="3480">
              <a:latin typeface="Poppins"/>
              <a:ea typeface="Poppins"/>
              <a:cs typeface="Poppins"/>
              <a:sym typeface="Poppins"/>
            </a:endParaRPr>
          </a:p>
        </p:txBody>
      </p:sp>
      <p:sp>
        <p:nvSpPr>
          <p:cNvPr id="191" name="Google Shape;191;p18"/>
          <p:cNvSpPr txBox="1"/>
          <p:nvPr>
            <p:ph idx="1" type="body"/>
          </p:nvPr>
        </p:nvSpPr>
        <p:spPr>
          <a:xfrm>
            <a:off x="311700" y="1225225"/>
            <a:ext cx="8520600" cy="300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De klasse StringBuilder is gedefinieerd in het pakket </a:t>
            </a:r>
            <a:r>
              <a:rPr lang="en">
                <a:latin typeface="Consolas"/>
                <a:ea typeface="Consolas"/>
                <a:cs typeface="Consolas"/>
                <a:sym typeface="Consolas"/>
              </a:rPr>
              <a:t>java.lang</a:t>
            </a:r>
            <a:r>
              <a:rPr lang="en">
                <a:latin typeface="Poppins"/>
                <a:ea typeface="Poppins"/>
                <a:cs typeface="Poppins"/>
                <a:sym typeface="Poppins"/>
              </a:rPr>
              <a:t> en heeft een </a:t>
            </a:r>
            <a:r>
              <a:rPr b="1" lang="en">
                <a:latin typeface="Poppins"/>
                <a:ea typeface="Poppins"/>
                <a:cs typeface="Poppins"/>
                <a:sym typeface="Poppins"/>
              </a:rPr>
              <a:t>mutable </a:t>
            </a:r>
            <a:r>
              <a:rPr lang="en">
                <a:latin typeface="Poppins"/>
                <a:ea typeface="Poppins"/>
                <a:cs typeface="Poppins"/>
                <a:sym typeface="Poppins"/>
              </a:rPr>
              <a:t>reeks aan characters.</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Je moet de klasse StringBuilder gebruiken als je te maken hebt met grotere tekenreeksen of als je de inhoud van een tekenreeks vaak wijzigt. Als je dit doet, verbeter je de prestaties van je code. </a:t>
            </a:r>
            <a:endParaRPr>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180">
                <a:latin typeface="Poppins"/>
                <a:ea typeface="Poppins"/>
                <a:cs typeface="Poppins"/>
                <a:sym typeface="Poppins"/>
              </a:rPr>
              <a:t>Het aanmaken van StringBuilder objects</a:t>
            </a:r>
            <a:endParaRPr sz="3180">
              <a:latin typeface="Poppins"/>
              <a:ea typeface="Poppins"/>
              <a:cs typeface="Poppins"/>
              <a:sym typeface="Poppins"/>
            </a:endParaRPr>
          </a:p>
        </p:txBody>
      </p:sp>
      <p:sp>
        <p:nvSpPr>
          <p:cNvPr id="197" name="Google Shape;197;p19"/>
          <p:cNvSpPr txBox="1"/>
          <p:nvPr>
            <p:ph idx="1" type="body"/>
          </p:nvPr>
        </p:nvSpPr>
        <p:spPr>
          <a:xfrm>
            <a:off x="311700" y="1225225"/>
            <a:ext cx="8520600" cy="300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Je kan als volgt objecten van de klasse StringBuilder maken met behulp van meerdere overloaded constructors:</a:t>
            </a:r>
            <a:endParaRPr>
              <a:latin typeface="Poppins"/>
              <a:ea typeface="Poppins"/>
              <a:cs typeface="Poppins"/>
              <a:sym typeface="Poppins"/>
            </a:endParaRPr>
          </a:p>
        </p:txBody>
      </p:sp>
      <p:sp>
        <p:nvSpPr>
          <p:cNvPr id="198" name="Google Shape;198;p19"/>
          <p:cNvSpPr txBox="1"/>
          <p:nvPr/>
        </p:nvSpPr>
        <p:spPr>
          <a:xfrm>
            <a:off x="409525" y="1955025"/>
            <a:ext cx="48852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MaakStringBuilderObjects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(sb1);</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sb3</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sb4</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"Shreya Gupta"</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69" name="Google Shape;69;p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aanmaken en manipuleren van String en StringBuilder objecten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Veelgebruikte methodes van de String en StringBuilder klasse leren gebruiken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Één- en multidimentionale arrays aanmaken en gebruiken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Declareren, aanmaken en gebruik van ArrayList en het begrip van de voordelen van een ArrayList tov Arrays</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Methodes leren gebruiken waarmee je elementen kan toevoegen, verwijderen en aanpassen in een ArrayList</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Omgaan met tijdobjecten in Java</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5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5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5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5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5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500"/>
                                        <p:tgtEl>
                                          <p:spTgt spid="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Methoden van de StringBuilder klasse</a:t>
            </a:r>
            <a:endParaRPr sz="3480">
              <a:latin typeface="Poppins"/>
              <a:ea typeface="Poppins"/>
              <a:cs typeface="Poppins"/>
              <a:sym typeface="Poppins"/>
            </a:endParaRPr>
          </a:p>
        </p:txBody>
      </p:sp>
      <p:pic>
        <p:nvPicPr>
          <p:cNvPr id="204" name="Google Shape;204;p20"/>
          <p:cNvPicPr preferRelativeResize="0"/>
          <p:nvPr/>
        </p:nvPicPr>
        <p:blipFill rotWithShape="1">
          <a:blip r:embed="rId3">
            <a:alphaModFix/>
          </a:blip>
          <a:srcRect b="0" l="0" r="0" t="0"/>
          <a:stretch/>
        </p:blipFill>
        <p:spPr>
          <a:xfrm>
            <a:off x="585788" y="1299625"/>
            <a:ext cx="7972425" cy="2190750"/>
          </a:xfrm>
          <a:prstGeom prst="rect">
            <a:avLst/>
          </a:prstGeom>
          <a:noFill/>
          <a:ln>
            <a:noFill/>
          </a:ln>
        </p:spPr>
      </p:pic>
      <p:sp>
        <p:nvSpPr>
          <p:cNvPr id="205" name="Google Shape;205;p20"/>
          <p:cNvSpPr txBox="1"/>
          <p:nvPr/>
        </p:nvSpPr>
        <p:spPr>
          <a:xfrm>
            <a:off x="589925" y="3719900"/>
            <a:ext cx="4129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a:ea typeface="Poppins"/>
                <a:cs typeface="Poppins"/>
                <a:sym typeface="Poppins"/>
              </a:rPr>
              <a:t>We zijn nu met name geïnteresseerd in de methoden die gebruikt worden om Strings aan te passen</a:t>
            </a:r>
            <a:endParaRPr b="0" i="0" sz="1400" u="none" cap="none" strike="noStrike">
              <a:solidFill>
                <a:srgbClr val="00000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Append()</a:t>
            </a:r>
            <a:endParaRPr sz="3480">
              <a:latin typeface="Poppins"/>
              <a:ea typeface="Poppins"/>
              <a:cs typeface="Poppins"/>
              <a:sym typeface="Poppins"/>
            </a:endParaRPr>
          </a:p>
        </p:txBody>
      </p:sp>
      <p:sp>
        <p:nvSpPr>
          <p:cNvPr id="211" name="Google Shape;211;p21"/>
          <p:cNvSpPr txBox="1"/>
          <p:nvPr/>
        </p:nvSpPr>
        <p:spPr>
          <a:xfrm>
            <a:off x="429025" y="1223725"/>
            <a:ext cx="4270800" cy="2759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AppendStringBuilder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append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569CD6"/>
                </a:solidFill>
                <a:highlight>
                  <a:srgbClr val="1E1E1E"/>
                </a:highlight>
                <a:latin typeface="Consolas"/>
                <a:ea typeface="Consolas"/>
                <a:cs typeface="Consolas"/>
                <a:sym typeface="Consolas"/>
              </a:rPr>
              <a:t>true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append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append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append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20.99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append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"Hi"</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(sb1); </a:t>
            </a:r>
            <a:r>
              <a:rPr b="0" i="0" lang="en" sz="1050" u="none" cap="none" strike="noStrike">
                <a:solidFill>
                  <a:srgbClr val="6A9955"/>
                </a:solidFill>
                <a:highlight>
                  <a:srgbClr val="1E1E1E"/>
                </a:highlight>
                <a:latin typeface="Consolas"/>
                <a:ea typeface="Consolas"/>
                <a:cs typeface="Consolas"/>
                <a:sym typeface="Consolas"/>
              </a:rPr>
              <a:t>// true10a20.99Hi</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insert()</a:t>
            </a:r>
            <a:endParaRPr sz="3480">
              <a:latin typeface="Poppins"/>
              <a:ea typeface="Poppins"/>
              <a:cs typeface="Poppins"/>
              <a:sym typeface="Poppins"/>
            </a:endParaRPr>
          </a:p>
        </p:txBody>
      </p:sp>
      <p:sp>
        <p:nvSpPr>
          <p:cNvPr id="217" name="Google Shape;217;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218" name="Google Shape;218;p22"/>
          <p:cNvSpPr txBox="1"/>
          <p:nvPr/>
        </p:nvSpPr>
        <p:spPr>
          <a:xfrm>
            <a:off x="311700" y="1225225"/>
            <a:ext cx="4749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InsertStringBuilder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"Bon"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insert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(sb1);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4EC9B0"/>
              </a:solidFill>
              <a:highlight>
                <a:srgbClr val="1E1E1E"/>
              </a:highlight>
              <a:latin typeface="Consolas"/>
              <a:ea typeface="Consolas"/>
              <a:cs typeface="Consolas"/>
              <a:sym typeface="Consolas"/>
            </a:endParaRPr>
          </a:p>
        </p:txBody>
      </p:sp>
      <p:sp>
        <p:nvSpPr>
          <p:cNvPr id="219" name="Google Shape;219;p22"/>
          <p:cNvSpPr txBox="1"/>
          <p:nvPr/>
        </p:nvSpPr>
        <p:spPr>
          <a:xfrm>
            <a:off x="311700" y="2998350"/>
            <a:ext cx="4749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"123"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char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'J'</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'v'</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insert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naam,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(sb1);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p:txBody>
      </p:sp>
      <p:pic>
        <p:nvPicPr>
          <p:cNvPr id="220" name="Google Shape;220;p22"/>
          <p:cNvPicPr preferRelativeResize="0"/>
          <p:nvPr/>
        </p:nvPicPr>
        <p:blipFill rotWithShape="1">
          <a:blip r:embed="rId3">
            <a:alphaModFix/>
          </a:blip>
          <a:srcRect b="0" l="0" r="0" t="0"/>
          <a:stretch/>
        </p:blipFill>
        <p:spPr>
          <a:xfrm>
            <a:off x="5142750" y="2887520"/>
            <a:ext cx="3660300" cy="142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delete() en deleteCharAt()</a:t>
            </a:r>
            <a:endParaRPr sz="3480">
              <a:latin typeface="Poppins"/>
              <a:ea typeface="Poppins"/>
              <a:cs typeface="Poppins"/>
              <a:sym typeface="Poppins"/>
            </a:endParaRPr>
          </a:p>
        </p:txBody>
      </p:sp>
      <p:sp>
        <p:nvSpPr>
          <p:cNvPr id="226" name="Google Shape;226;p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227" name="Google Shape;227;p23"/>
          <p:cNvSpPr txBox="1"/>
          <p:nvPr/>
        </p:nvSpPr>
        <p:spPr>
          <a:xfrm>
            <a:off x="311700" y="1225225"/>
            <a:ext cx="5563200" cy="3417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DeleteStringBuilder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"0123456"</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delete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delete vanaf index 2 tot 4 (inclusief)</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(sb1);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of verwijder alleen een enkele char</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DeleteStringBuilder</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static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void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main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args</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StringBuilder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"0123456"</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sb1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deleteCharAt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(sb1);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Wat is een Array?</a:t>
            </a:r>
            <a:endParaRPr sz="3480">
              <a:latin typeface="Poppins"/>
              <a:ea typeface="Poppins"/>
              <a:cs typeface="Poppins"/>
              <a:sym typeface="Poppins"/>
            </a:endParaRPr>
          </a:p>
        </p:txBody>
      </p:sp>
      <p:sp>
        <p:nvSpPr>
          <p:cNvPr id="233" name="Google Shape;233;p24"/>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Een array is een object dat een verzameling waarden opslaat. Het feit dat een array zelf een object is, wordt vaak over het hoofd gezien. Ik herhaal: </a:t>
            </a:r>
            <a:r>
              <a:rPr b="1" lang="en">
                <a:latin typeface="Poppins"/>
                <a:ea typeface="Poppins"/>
                <a:cs typeface="Poppins"/>
                <a:sym typeface="Poppins"/>
              </a:rPr>
              <a:t>een array is zelf een object</a:t>
            </a:r>
            <a:r>
              <a:rPr lang="en">
                <a:latin typeface="Poppins"/>
                <a:ea typeface="Poppins"/>
                <a:cs typeface="Poppins"/>
                <a:sym typeface="Poppins"/>
              </a:rPr>
              <a:t>; het slaat verwijzingen op naar de gegevens die het opslaat. Arrays kunnen twee soorten gegevens opslaan:</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Een collectie van primitieve data types</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Een collectie van objecten</a:t>
            </a:r>
            <a:endParaRPr>
              <a:latin typeface="Poppins"/>
              <a:ea typeface="Poppins"/>
              <a:cs typeface="Poppins"/>
              <a:sym typeface="Poppins"/>
            </a:endParaRPr>
          </a:p>
        </p:txBody>
      </p:sp>
      <p:pic>
        <p:nvPicPr>
          <p:cNvPr id="234" name="Google Shape;234;p24"/>
          <p:cNvPicPr preferRelativeResize="0"/>
          <p:nvPr/>
        </p:nvPicPr>
        <p:blipFill rotWithShape="1">
          <a:blip r:embed="rId3">
            <a:alphaModFix/>
          </a:blip>
          <a:srcRect b="0" l="0" r="0" t="0"/>
          <a:stretch/>
        </p:blipFill>
        <p:spPr>
          <a:xfrm>
            <a:off x="5146300" y="3444922"/>
            <a:ext cx="3686000" cy="1464600"/>
          </a:xfrm>
          <a:prstGeom prst="rect">
            <a:avLst/>
          </a:prstGeom>
          <a:noFill/>
          <a:ln>
            <a:noFill/>
          </a:ln>
        </p:spPr>
      </p:pic>
      <p:pic>
        <p:nvPicPr>
          <p:cNvPr id="235" name="Google Shape;235;p24"/>
          <p:cNvPicPr preferRelativeResize="0"/>
          <p:nvPr/>
        </p:nvPicPr>
        <p:blipFill rotWithShape="1">
          <a:blip r:embed="rId4">
            <a:alphaModFix/>
          </a:blip>
          <a:srcRect b="0" l="0" r="0" t="0"/>
          <a:stretch/>
        </p:blipFill>
        <p:spPr>
          <a:xfrm>
            <a:off x="311700" y="3815200"/>
            <a:ext cx="3795915" cy="109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Arrays</a:t>
            </a:r>
            <a:endParaRPr sz="3480">
              <a:latin typeface="Poppins"/>
              <a:ea typeface="Poppins"/>
              <a:cs typeface="Poppins"/>
              <a:sym typeface="Poppins"/>
            </a:endParaRPr>
          </a:p>
        </p:txBody>
      </p:sp>
      <p:sp>
        <p:nvSpPr>
          <p:cNvPr id="241" name="Google Shape;241;p25"/>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Met behulp van arrays kunnen we meerdere geheugenlocaties voor een datatype in één keer alloceren. Zo kunnen we bijvoorbeeld 10 integers alloceren: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Deze 10 integers hebben een locatie in de array: de index. De index loopt van 0 tot de grootte van de array (0 t/m 9 in dit voorbeeld). Met behulp van blokhaken kunnen we een element aanspreken:</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br>
              <a:rPr lang="en">
                <a:latin typeface="Poppins"/>
                <a:ea typeface="Poppins"/>
                <a:cs typeface="Poppins"/>
                <a:sym typeface="Poppins"/>
              </a:rPr>
            </a:br>
            <a:r>
              <a:rPr lang="en">
                <a:latin typeface="Consolas"/>
                <a:ea typeface="Consolas"/>
                <a:cs typeface="Consolas"/>
                <a:sym typeface="Consolas"/>
              </a:rPr>
              <a:t>Getallen[4]</a:t>
            </a:r>
            <a:r>
              <a:rPr lang="en">
                <a:latin typeface="Poppins"/>
                <a:ea typeface="Poppins"/>
                <a:cs typeface="Poppins"/>
                <a:sym typeface="Poppins"/>
              </a:rPr>
              <a:t> is dus het </a:t>
            </a:r>
            <a:r>
              <a:rPr b="1" lang="en">
                <a:latin typeface="Poppins"/>
                <a:ea typeface="Poppins"/>
                <a:cs typeface="Poppins"/>
                <a:sym typeface="Poppins"/>
              </a:rPr>
              <a:t>vijfde</a:t>
            </a:r>
            <a:r>
              <a:rPr lang="en">
                <a:latin typeface="Poppins"/>
                <a:ea typeface="Poppins"/>
                <a:cs typeface="Poppins"/>
                <a:sym typeface="Poppins"/>
              </a:rPr>
              <a:t> element van de array</a:t>
            </a:r>
            <a:endParaRPr>
              <a:latin typeface="Poppins"/>
              <a:ea typeface="Poppins"/>
              <a:cs typeface="Poppins"/>
              <a:sym typeface="Poppins"/>
            </a:endParaRPr>
          </a:p>
        </p:txBody>
      </p:sp>
      <p:sp>
        <p:nvSpPr>
          <p:cNvPr id="242" name="Google Shape;242;p25"/>
          <p:cNvSpPr txBox="1"/>
          <p:nvPr/>
        </p:nvSpPr>
        <p:spPr>
          <a:xfrm>
            <a:off x="390050" y="2310925"/>
            <a:ext cx="30000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getallen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243" name="Google Shape;243;p25"/>
          <p:cNvSpPr txBox="1"/>
          <p:nvPr/>
        </p:nvSpPr>
        <p:spPr>
          <a:xfrm>
            <a:off x="390050" y="3797900"/>
            <a:ext cx="30000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getallen[</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2</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(getallen[</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Arrays (2)</a:t>
            </a:r>
            <a:endParaRPr sz="3480">
              <a:latin typeface="Poppins"/>
              <a:ea typeface="Poppins"/>
              <a:cs typeface="Poppins"/>
              <a:sym typeface="Poppins"/>
            </a:endParaRPr>
          </a:p>
        </p:txBody>
      </p:sp>
      <p:sp>
        <p:nvSpPr>
          <p:cNvPr id="249" name="Google Shape;249;p26"/>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Eigenschappen van arrays in Java:</a:t>
            </a:r>
            <a:endParaRPr>
              <a:latin typeface="Poppins"/>
              <a:ea typeface="Poppins"/>
              <a:cs typeface="Poppins"/>
              <a:sym typeface="Poppins"/>
            </a:endParaRPr>
          </a:p>
          <a:p>
            <a:pPr indent="-342900" lvl="0" marL="457200" rtl="0" algn="l">
              <a:lnSpc>
                <a:spcPct val="115000"/>
              </a:lnSpc>
              <a:spcBef>
                <a:spcPts val="1200"/>
              </a:spcBef>
              <a:spcAft>
                <a:spcPts val="0"/>
              </a:spcAft>
              <a:buSzPts val="1800"/>
              <a:buFont typeface="Poppins"/>
              <a:buChar char="●"/>
            </a:pPr>
            <a:r>
              <a:rPr lang="en">
                <a:latin typeface="Poppins"/>
                <a:ea typeface="Poppins"/>
                <a:cs typeface="Poppins"/>
                <a:sym typeface="Poppins"/>
              </a:rPr>
              <a:t>‘Pure’ array: index van opeenvolgende integers</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Begint met index 0.</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Homogeen datatype (wat is dat?)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Benaderen van een element is efficiënt Ｏ(1) (wat is dat?)</a:t>
            </a: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Geïnitialiseerd bij allocatie op een ‘nulwaarde’</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Array van booleans: false</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Array van shorts/bytes/integers/longs: 0</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Array van doubles/floats: 0.0</a:t>
            </a:r>
            <a:endParaRPr>
              <a:latin typeface="Poppins"/>
              <a:ea typeface="Poppins"/>
              <a:cs typeface="Poppins"/>
              <a:sym typeface="Poppins"/>
            </a:endParaRPr>
          </a:p>
          <a:p>
            <a:pPr indent="-317500" lvl="1" marL="914400" rtl="0" algn="l">
              <a:lnSpc>
                <a:spcPct val="115000"/>
              </a:lnSpc>
              <a:spcBef>
                <a:spcPts val="0"/>
              </a:spcBef>
              <a:spcAft>
                <a:spcPts val="0"/>
              </a:spcAft>
              <a:buSzPts val="1400"/>
              <a:buFont typeface="Poppins"/>
              <a:buChar char="○"/>
            </a:pPr>
            <a:r>
              <a:rPr lang="en">
                <a:latin typeface="Poppins"/>
                <a:ea typeface="Poppins"/>
                <a:cs typeface="Poppins"/>
                <a:sym typeface="Poppins"/>
              </a:rPr>
              <a:t>Array van objecten: null</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2880">
                <a:latin typeface="Poppins"/>
                <a:ea typeface="Poppins"/>
                <a:cs typeface="Poppins"/>
                <a:sym typeface="Poppins"/>
              </a:rPr>
              <a:t>Declareren en later initialiseren van het array</a:t>
            </a:r>
            <a:endParaRPr sz="2880">
              <a:latin typeface="Poppins"/>
              <a:ea typeface="Poppins"/>
              <a:cs typeface="Poppins"/>
              <a:sym typeface="Poppins"/>
            </a:endParaRPr>
          </a:p>
        </p:txBody>
      </p:sp>
      <p:sp>
        <p:nvSpPr>
          <p:cNvPr id="255" name="Google Shape;255;p27"/>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Poppins"/>
                <a:ea typeface="Poppins"/>
                <a:cs typeface="Poppins"/>
                <a:sym typeface="Poppins"/>
              </a:rPr>
              <a:t>Je kunt ook eerst alleen een array declareren en later initialiseren. Dan moet je wel het </a:t>
            </a:r>
            <a:r>
              <a:rPr lang="en">
                <a:latin typeface="Consolas"/>
                <a:ea typeface="Consolas"/>
                <a:cs typeface="Consolas"/>
                <a:sym typeface="Consolas"/>
              </a:rPr>
              <a:t>new </a:t>
            </a:r>
            <a:r>
              <a:rPr lang="en">
                <a:latin typeface="Poppins"/>
                <a:ea typeface="Poppins"/>
                <a:cs typeface="Poppins"/>
                <a:sym typeface="Poppins"/>
              </a:rPr>
              <a:t>keyword gebruiken.</a:t>
            </a:r>
            <a:endParaRPr>
              <a:latin typeface="Poppins"/>
              <a:ea typeface="Poppins"/>
              <a:cs typeface="Poppins"/>
              <a:sym typeface="Poppins"/>
            </a:endParaRPr>
          </a:p>
        </p:txBody>
      </p:sp>
      <p:sp>
        <p:nvSpPr>
          <p:cNvPr id="256" name="Google Shape;256;p27"/>
          <p:cNvSpPr txBox="1"/>
          <p:nvPr/>
        </p:nvSpPr>
        <p:spPr>
          <a:xfrm>
            <a:off x="419275" y="1989150"/>
            <a:ext cx="54408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getallen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 andere, zeer belangrijke code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getallen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40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60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71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80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90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91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(getallen[</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 getallen[</a:t>
            </a:r>
            <a:r>
              <a:rPr b="0" i="0" lang="en" sz="1050" u="none" cap="none" strike="noStrike">
                <a:solidFill>
                  <a:srgbClr val="B5CEA8"/>
                </a:solidFill>
                <a:highlight>
                  <a:srgbClr val="1E1E1E"/>
                </a:highlight>
                <a:latin typeface="Consolas"/>
                <a:ea typeface="Consolas"/>
                <a:cs typeface="Consolas"/>
                <a:sym typeface="Consolas"/>
              </a:rPr>
              <a:t>8</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30 + 90 = 120</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De vier manieren van een array alloceren</a:t>
            </a:r>
            <a:endParaRPr sz="3080">
              <a:latin typeface="Poppins"/>
              <a:ea typeface="Poppins"/>
              <a:cs typeface="Poppins"/>
              <a:sym typeface="Poppins"/>
            </a:endParaRPr>
          </a:p>
        </p:txBody>
      </p:sp>
      <p:sp>
        <p:nvSpPr>
          <p:cNvPr id="262" name="Google Shape;262;p28"/>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310832" lvl="0" marL="457200" rtl="0" algn="l">
              <a:lnSpc>
                <a:spcPct val="95000"/>
              </a:lnSpc>
              <a:spcBef>
                <a:spcPts val="0"/>
              </a:spcBef>
              <a:spcAft>
                <a:spcPts val="0"/>
              </a:spcAft>
              <a:buSzPts val="1295"/>
              <a:buFont typeface="Poppins"/>
              <a:buAutoNum type="arabicPeriod"/>
            </a:pPr>
            <a:r>
              <a:rPr lang="en" sz="1295">
                <a:latin typeface="Poppins"/>
                <a:ea typeface="Poppins"/>
                <a:cs typeface="Poppins"/>
                <a:sym typeface="Poppins"/>
              </a:rPr>
              <a:t>Declareren en direct alloceren, initalisatie met de standaardwaarde:</a:t>
            </a:r>
            <a:br>
              <a:rPr lang="en" sz="1295">
                <a:latin typeface="Poppins"/>
                <a:ea typeface="Poppins"/>
                <a:cs typeface="Poppins"/>
                <a:sym typeface="Poppins"/>
              </a:rPr>
            </a:br>
            <a:br>
              <a:rPr lang="en" sz="1295">
                <a:latin typeface="Poppins"/>
                <a:ea typeface="Poppins"/>
                <a:cs typeface="Poppins"/>
                <a:sym typeface="Poppins"/>
              </a:rPr>
            </a:br>
            <a:br>
              <a:rPr lang="en" sz="1295">
                <a:latin typeface="Poppins"/>
                <a:ea typeface="Poppins"/>
                <a:cs typeface="Poppins"/>
                <a:sym typeface="Poppins"/>
              </a:rPr>
            </a:br>
            <a:endParaRPr sz="1295">
              <a:latin typeface="Poppins"/>
              <a:ea typeface="Poppins"/>
              <a:cs typeface="Poppins"/>
              <a:sym typeface="Poppins"/>
            </a:endParaRPr>
          </a:p>
          <a:p>
            <a:pPr indent="-310832" lvl="0" marL="457200" rtl="0" algn="l">
              <a:lnSpc>
                <a:spcPct val="95000"/>
              </a:lnSpc>
              <a:spcBef>
                <a:spcPts val="0"/>
              </a:spcBef>
              <a:spcAft>
                <a:spcPts val="0"/>
              </a:spcAft>
              <a:buSzPts val="1295"/>
              <a:buFont typeface="Poppins"/>
              <a:buAutoNum type="arabicPeriod"/>
            </a:pPr>
            <a:r>
              <a:rPr lang="en" sz="1295">
                <a:latin typeface="Poppins"/>
                <a:ea typeface="Poppins"/>
                <a:cs typeface="Poppins"/>
                <a:sym typeface="Poppins"/>
              </a:rPr>
              <a:t>Declareren en direct alloceren, zelf initialiseren:</a:t>
            </a:r>
            <a:br>
              <a:rPr lang="en" sz="1295">
                <a:latin typeface="Poppins"/>
                <a:ea typeface="Poppins"/>
                <a:cs typeface="Poppins"/>
                <a:sym typeface="Poppins"/>
              </a:rPr>
            </a:br>
            <a:br>
              <a:rPr lang="en" sz="1295">
                <a:latin typeface="Poppins"/>
                <a:ea typeface="Poppins"/>
                <a:cs typeface="Poppins"/>
                <a:sym typeface="Poppins"/>
              </a:rPr>
            </a:br>
            <a:br>
              <a:rPr lang="en" sz="1295">
                <a:latin typeface="Poppins"/>
                <a:ea typeface="Poppins"/>
                <a:cs typeface="Poppins"/>
                <a:sym typeface="Poppins"/>
              </a:rPr>
            </a:br>
            <a:endParaRPr sz="1295">
              <a:latin typeface="Poppins"/>
              <a:ea typeface="Poppins"/>
              <a:cs typeface="Poppins"/>
              <a:sym typeface="Poppins"/>
            </a:endParaRPr>
          </a:p>
          <a:p>
            <a:pPr indent="-310832" lvl="0" marL="457200" rtl="0" algn="l">
              <a:lnSpc>
                <a:spcPct val="95000"/>
              </a:lnSpc>
              <a:spcBef>
                <a:spcPts val="0"/>
              </a:spcBef>
              <a:spcAft>
                <a:spcPts val="0"/>
              </a:spcAft>
              <a:buSzPts val="1295"/>
              <a:buFont typeface="Poppins"/>
              <a:buAutoNum type="arabicPeriod"/>
            </a:pPr>
            <a:r>
              <a:rPr lang="en" sz="1295">
                <a:latin typeface="Poppins"/>
                <a:ea typeface="Poppins"/>
                <a:cs typeface="Poppins"/>
                <a:sym typeface="Poppins"/>
              </a:rPr>
              <a:t>Declareren en later alloceren, initialisatie met de standaardwaarde:</a:t>
            </a:r>
            <a:br>
              <a:rPr lang="en" sz="1295">
                <a:latin typeface="Poppins"/>
                <a:ea typeface="Poppins"/>
                <a:cs typeface="Poppins"/>
                <a:sym typeface="Poppins"/>
              </a:rPr>
            </a:br>
            <a:br>
              <a:rPr lang="en" sz="1295">
                <a:latin typeface="Poppins"/>
                <a:ea typeface="Poppins"/>
                <a:cs typeface="Poppins"/>
                <a:sym typeface="Poppins"/>
              </a:rPr>
            </a:br>
            <a:br>
              <a:rPr lang="en" sz="1295">
                <a:latin typeface="Poppins"/>
                <a:ea typeface="Poppins"/>
                <a:cs typeface="Poppins"/>
                <a:sym typeface="Poppins"/>
              </a:rPr>
            </a:br>
            <a:br>
              <a:rPr lang="en" sz="1295">
                <a:latin typeface="Poppins"/>
                <a:ea typeface="Poppins"/>
                <a:cs typeface="Poppins"/>
                <a:sym typeface="Poppins"/>
              </a:rPr>
            </a:br>
            <a:endParaRPr sz="1295">
              <a:latin typeface="Poppins"/>
              <a:ea typeface="Poppins"/>
              <a:cs typeface="Poppins"/>
              <a:sym typeface="Poppins"/>
            </a:endParaRPr>
          </a:p>
          <a:p>
            <a:pPr indent="-310832" lvl="0" marL="457200" rtl="0" algn="l">
              <a:lnSpc>
                <a:spcPct val="95000"/>
              </a:lnSpc>
              <a:spcBef>
                <a:spcPts val="0"/>
              </a:spcBef>
              <a:spcAft>
                <a:spcPts val="0"/>
              </a:spcAft>
              <a:buSzPts val="1295"/>
              <a:buFont typeface="Poppins"/>
              <a:buAutoNum type="arabicPeriod"/>
            </a:pPr>
            <a:r>
              <a:rPr lang="en" sz="1295">
                <a:latin typeface="Poppins"/>
                <a:ea typeface="Poppins"/>
                <a:cs typeface="Poppins"/>
                <a:sym typeface="Poppins"/>
              </a:rPr>
              <a:t>Declareren en later alloceren, zelf initialiseren:</a:t>
            </a:r>
            <a:br>
              <a:rPr lang="en" sz="1295">
                <a:latin typeface="Poppins"/>
                <a:ea typeface="Poppins"/>
                <a:cs typeface="Poppins"/>
                <a:sym typeface="Poppins"/>
              </a:rPr>
            </a:br>
            <a:br>
              <a:rPr lang="en" sz="1295">
                <a:latin typeface="Poppins"/>
                <a:ea typeface="Poppins"/>
                <a:cs typeface="Poppins"/>
                <a:sym typeface="Poppins"/>
              </a:rPr>
            </a:br>
            <a:endParaRPr sz="1295">
              <a:latin typeface="Poppins"/>
              <a:ea typeface="Poppins"/>
              <a:cs typeface="Poppins"/>
              <a:sym typeface="Poppins"/>
            </a:endParaRPr>
          </a:p>
        </p:txBody>
      </p:sp>
      <p:sp>
        <p:nvSpPr>
          <p:cNvPr id="263" name="Google Shape;263;p28"/>
          <p:cNvSpPr txBox="1"/>
          <p:nvPr/>
        </p:nvSpPr>
        <p:spPr>
          <a:xfrm>
            <a:off x="858075" y="1569875"/>
            <a:ext cx="3000000" cy="33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getallen</a:t>
            </a:r>
            <a:r>
              <a:rPr b="0" i="0" lang="en" sz="950" u="none" cap="none" strike="noStrike">
                <a:solidFill>
                  <a:srgbClr val="D4D4D4"/>
                </a:solidFill>
                <a:highlight>
                  <a:srgbClr val="1E1E1E"/>
                </a:highlight>
                <a:latin typeface="Consolas"/>
                <a:ea typeface="Consolas"/>
                <a:cs typeface="Consolas"/>
                <a:sym typeface="Consolas"/>
              </a:rPr>
              <a:t> = </a:t>
            </a:r>
            <a:r>
              <a:rPr b="0" i="0" lang="en" sz="950" u="none" cap="none" strike="noStrike">
                <a:solidFill>
                  <a:srgbClr val="C586C0"/>
                </a:solidFill>
                <a:highlight>
                  <a:srgbClr val="1E1E1E"/>
                </a:highlight>
                <a:latin typeface="Consolas"/>
                <a:ea typeface="Consolas"/>
                <a:cs typeface="Consolas"/>
                <a:sym typeface="Consolas"/>
              </a:rPr>
              <a:t>new</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10</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p:txBody>
      </p:sp>
      <p:sp>
        <p:nvSpPr>
          <p:cNvPr id="264" name="Google Shape;264;p28"/>
          <p:cNvSpPr txBox="1"/>
          <p:nvPr/>
        </p:nvSpPr>
        <p:spPr>
          <a:xfrm>
            <a:off x="858075" y="2313350"/>
            <a:ext cx="3939300" cy="3309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getallen</a:t>
            </a:r>
            <a:r>
              <a:rPr b="0" i="0" lang="en" sz="950" u="none" cap="none" strike="noStrike">
                <a:solidFill>
                  <a:srgbClr val="D4D4D4"/>
                </a:solidFill>
                <a:highlight>
                  <a:srgbClr val="1E1E1E"/>
                </a:highlight>
                <a:latin typeface="Consolas"/>
                <a:ea typeface="Consolas"/>
                <a:cs typeface="Consolas"/>
                <a:sym typeface="Consolas"/>
              </a:rPr>
              <a:t> = {</a:t>
            </a:r>
            <a:r>
              <a:rPr b="0" i="0" lang="en" sz="950" u="none" cap="none" strike="noStrike">
                <a:solidFill>
                  <a:srgbClr val="B5CEA8"/>
                </a:solidFill>
                <a:highlight>
                  <a:srgbClr val="1E1E1E"/>
                </a:highlight>
                <a:latin typeface="Consolas"/>
                <a:ea typeface="Consolas"/>
                <a:cs typeface="Consolas"/>
                <a:sym typeface="Consolas"/>
              </a:rPr>
              <a:t>10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20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30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40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50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60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71</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80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90</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91</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p:txBody>
      </p:sp>
      <p:sp>
        <p:nvSpPr>
          <p:cNvPr id="265" name="Google Shape;265;p28"/>
          <p:cNvSpPr txBox="1"/>
          <p:nvPr/>
        </p:nvSpPr>
        <p:spPr>
          <a:xfrm>
            <a:off x="858075" y="3012975"/>
            <a:ext cx="3000000" cy="7278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9CDCFE"/>
                </a:solidFill>
                <a:highlight>
                  <a:srgbClr val="1E1E1E"/>
                </a:highlight>
                <a:latin typeface="Consolas"/>
                <a:ea typeface="Consolas"/>
                <a:cs typeface="Consolas"/>
                <a:sym typeface="Consolas"/>
              </a:rPr>
              <a:t>getallen</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6A9955"/>
                </a:solidFill>
                <a:highlight>
                  <a:srgbClr val="1E1E1E"/>
                </a:highlight>
                <a:latin typeface="Consolas"/>
                <a:ea typeface="Consolas"/>
                <a:cs typeface="Consolas"/>
                <a:sym typeface="Consolas"/>
              </a:rPr>
              <a:t>// ..</a:t>
            </a:r>
            <a:endParaRPr b="0" i="0" sz="9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950"/>
              <a:buFont typeface="Arial"/>
              <a:buNone/>
            </a:pPr>
            <a:r>
              <a:rPr b="0" i="0" lang="en" sz="950" u="none" cap="none" strike="noStrike">
                <a:solidFill>
                  <a:srgbClr val="D4D4D4"/>
                </a:solidFill>
                <a:highlight>
                  <a:srgbClr val="1E1E1E"/>
                </a:highlight>
                <a:latin typeface="Consolas"/>
                <a:ea typeface="Consolas"/>
                <a:cs typeface="Consolas"/>
                <a:sym typeface="Consolas"/>
              </a:rPr>
              <a:t>getallen = </a:t>
            </a:r>
            <a:r>
              <a:rPr b="0" i="0" lang="en" sz="950" u="none" cap="none" strike="noStrike">
                <a:solidFill>
                  <a:srgbClr val="C586C0"/>
                </a:solidFill>
                <a:highlight>
                  <a:srgbClr val="1E1E1E"/>
                </a:highlight>
                <a:latin typeface="Consolas"/>
                <a:ea typeface="Consolas"/>
                <a:cs typeface="Consolas"/>
                <a:sym typeface="Consolas"/>
              </a:rPr>
              <a:t>new</a:t>
            </a:r>
            <a:r>
              <a:rPr b="0" i="0" lang="en" sz="950" u="none" cap="none" strike="noStrike">
                <a:solidFill>
                  <a:srgbClr val="D4D4D4"/>
                </a:solidFill>
                <a:highlight>
                  <a:srgbClr val="1E1E1E"/>
                </a:highlight>
                <a:latin typeface="Consolas"/>
                <a:ea typeface="Consolas"/>
                <a:cs typeface="Consolas"/>
                <a:sym typeface="Consolas"/>
              </a:rPr>
              <a:t> </a:t>
            </a:r>
            <a:r>
              <a:rPr b="0" i="0" lang="en" sz="950" u="none" cap="none" strike="noStrike">
                <a:solidFill>
                  <a:srgbClr val="4EC9B0"/>
                </a:solidFill>
                <a:highlight>
                  <a:srgbClr val="1E1E1E"/>
                </a:highlight>
                <a:latin typeface="Consolas"/>
                <a:ea typeface="Consolas"/>
                <a:cs typeface="Consolas"/>
                <a:sym typeface="Consolas"/>
              </a:rPr>
              <a:t>int</a:t>
            </a:r>
            <a:r>
              <a:rPr b="0" i="0" lang="en" sz="950" u="none" cap="none" strike="noStrike">
                <a:solidFill>
                  <a:srgbClr val="D4D4D4"/>
                </a:solidFill>
                <a:highlight>
                  <a:srgbClr val="1E1E1E"/>
                </a:highlight>
                <a:latin typeface="Consolas"/>
                <a:ea typeface="Consolas"/>
                <a:cs typeface="Consolas"/>
                <a:sym typeface="Consolas"/>
              </a:rPr>
              <a:t>[</a:t>
            </a:r>
            <a:r>
              <a:rPr b="0" i="0" lang="en" sz="950" u="none" cap="none" strike="noStrike">
                <a:solidFill>
                  <a:srgbClr val="B5CEA8"/>
                </a:solidFill>
                <a:highlight>
                  <a:srgbClr val="1E1E1E"/>
                </a:highlight>
                <a:latin typeface="Consolas"/>
                <a:ea typeface="Consolas"/>
                <a:cs typeface="Consolas"/>
                <a:sym typeface="Consolas"/>
              </a:rPr>
              <a:t>10</a:t>
            </a:r>
            <a:r>
              <a:rPr b="0" i="0" lang="en" sz="950" u="none" cap="none" strike="noStrike">
                <a:solidFill>
                  <a:srgbClr val="D4D4D4"/>
                </a:solidFill>
                <a:highlight>
                  <a:srgbClr val="1E1E1E"/>
                </a:highlight>
                <a:latin typeface="Consolas"/>
                <a:ea typeface="Consolas"/>
                <a:cs typeface="Consolas"/>
                <a:sym typeface="Consolas"/>
              </a:rPr>
              <a:t>];</a:t>
            </a:r>
            <a:endParaRPr b="0" i="0" sz="950" u="none" cap="none" strike="noStrike">
              <a:solidFill>
                <a:srgbClr val="D4D4D4"/>
              </a:solidFill>
              <a:highlight>
                <a:srgbClr val="1E1E1E"/>
              </a:highlight>
              <a:latin typeface="Consolas"/>
              <a:ea typeface="Consolas"/>
              <a:cs typeface="Consolas"/>
              <a:sym typeface="Consolas"/>
            </a:endParaRPr>
          </a:p>
        </p:txBody>
      </p:sp>
      <p:sp>
        <p:nvSpPr>
          <p:cNvPr id="266" name="Google Shape;266;p28"/>
          <p:cNvSpPr txBox="1"/>
          <p:nvPr/>
        </p:nvSpPr>
        <p:spPr>
          <a:xfrm>
            <a:off x="858075" y="3978300"/>
            <a:ext cx="40905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getallen</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getallen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40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60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71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80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90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91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Lengte en sommatie</a:t>
            </a:r>
            <a:endParaRPr sz="3080">
              <a:latin typeface="Poppins"/>
              <a:ea typeface="Poppins"/>
              <a:cs typeface="Poppins"/>
              <a:sym typeface="Poppins"/>
            </a:endParaRPr>
          </a:p>
        </p:txBody>
      </p:sp>
      <p:sp>
        <p:nvSpPr>
          <p:cNvPr id="272" name="Google Shape;272;p29"/>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Het aantal elementen in de array kunnen we opvragen met behulp van </a:t>
            </a:r>
            <a:r>
              <a:rPr lang="en">
                <a:latin typeface="Consolas"/>
                <a:ea typeface="Consolas"/>
                <a:cs typeface="Consolas"/>
                <a:sym typeface="Consolas"/>
              </a:rPr>
              <a:t>.length </a:t>
            </a:r>
            <a:br>
              <a:rPr lang="en">
                <a:latin typeface="Poppins"/>
                <a:ea typeface="Poppins"/>
                <a:cs typeface="Poppins"/>
                <a:sym typeface="Poppins"/>
              </a:rPr>
            </a:br>
            <a:r>
              <a:rPr lang="en">
                <a:latin typeface="Poppins"/>
                <a:ea typeface="Poppins"/>
                <a:cs typeface="Poppins"/>
                <a:sym typeface="Poppins"/>
              </a:rPr>
              <a:t>Met bijvoorbeeld behulp van een for-loop kunnen we nu over een array ‘loopen’ (meer over for-loops later)</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273" name="Google Shape;273;p29"/>
          <p:cNvSpPr txBox="1"/>
          <p:nvPr/>
        </p:nvSpPr>
        <p:spPr>
          <a:xfrm>
            <a:off x="423000" y="2476675"/>
            <a:ext cx="4149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getallen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40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60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71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80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90</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91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som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i &lt; </a:t>
            </a:r>
            <a:r>
              <a:rPr b="0" i="0" lang="en" sz="1050" u="none" cap="none" strike="noStrike">
                <a:solidFill>
                  <a:srgbClr val="9CDCFE"/>
                </a:solidFill>
                <a:highlight>
                  <a:srgbClr val="1E1E1E"/>
                </a:highlight>
                <a:latin typeface="Consolas"/>
                <a:ea typeface="Consolas"/>
                <a:cs typeface="Consolas"/>
                <a:sym typeface="Consolas"/>
              </a:rPr>
              <a:t>getallen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i++)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som = som + getallen[i];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getallen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length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(som);             </a:t>
            </a:r>
            <a:r>
              <a:rPr b="0" i="0" lang="en" sz="1050" u="none" cap="none" strike="noStrike">
                <a:solidFill>
                  <a:srgbClr val="6A9955"/>
                </a:solidFill>
                <a:highlight>
                  <a:srgbClr val="1E1E1E"/>
                </a:highlight>
                <a:latin typeface="Consolas"/>
                <a:ea typeface="Consolas"/>
                <a:cs typeface="Consolas"/>
                <a:sym typeface="Consolas"/>
              </a:rPr>
              <a:t>// 542</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Strings</a:t>
            </a:r>
            <a:endParaRPr sz="3480">
              <a:latin typeface="Poppins"/>
              <a:ea typeface="Poppins"/>
              <a:cs typeface="Poppins"/>
              <a:sym typeface="Poppins"/>
            </a:endParaRPr>
          </a:p>
        </p:txBody>
      </p:sp>
      <p:sp>
        <p:nvSpPr>
          <p:cNvPr id="75" name="Google Shape;75;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Poppins"/>
                <a:ea typeface="Poppins"/>
                <a:cs typeface="Poppins"/>
                <a:sym typeface="Poppins"/>
              </a:rPr>
              <a:t>We hebben natuurlijk in de afgelopen lessen al gewerkt met Strings, maar vandaag zullen we ons helemaal verdiepen in de wereld van Strings.</a:t>
            </a:r>
            <a:endParaRPr>
              <a:latin typeface="Poppins"/>
              <a:ea typeface="Poppins"/>
              <a:cs typeface="Poppins"/>
              <a:sym typeface="Poppins"/>
            </a:endParaRPr>
          </a:p>
          <a:p>
            <a:pPr indent="0" lvl="0" marL="0" rtl="0" algn="l">
              <a:lnSpc>
                <a:spcPct val="115000"/>
              </a:lnSpc>
              <a:spcBef>
                <a:spcPts val="1200"/>
              </a:spcBef>
              <a:spcAft>
                <a:spcPts val="0"/>
              </a:spcAft>
              <a:buSzPts val="1800"/>
              <a:buNone/>
            </a:pPr>
            <a:r>
              <a:rPr lang="en">
                <a:latin typeface="Poppins"/>
                <a:ea typeface="Poppins"/>
                <a:cs typeface="Poppins"/>
                <a:sym typeface="Poppins"/>
              </a:rPr>
              <a:t>Allereerst: Strings zijn gedefinieerd in de Java API. Om specifieker te zijn; in de </a:t>
            </a:r>
            <a:r>
              <a:rPr lang="en">
                <a:latin typeface="Consolas"/>
                <a:ea typeface="Consolas"/>
                <a:cs typeface="Consolas"/>
                <a:sym typeface="Consolas"/>
              </a:rPr>
              <a:t>java.lang </a:t>
            </a:r>
            <a:r>
              <a:rPr lang="en">
                <a:latin typeface="Poppins"/>
                <a:ea typeface="Poppins"/>
                <a:cs typeface="Poppins"/>
                <a:sym typeface="Poppins"/>
              </a:rPr>
              <a:t>package.</a:t>
            </a:r>
            <a:endParaRPr>
              <a:latin typeface="Poppins"/>
              <a:ea typeface="Poppins"/>
              <a:cs typeface="Poppins"/>
              <a:sym typeface="Poppins"/>
            </a:endParaRPr>
          </a:p>
          <a:p>
            <a:pPr indent="0" lvl="0" marL="0" rtl="0" algn="l">
              <a:lnSpc>
                <a:spcPct val="115000"/>
              </a:lnSpc>
              <a:spcBef>
                <a:spcPts val="1200"/>
              </a:spcBef>
              <a:spcAft>
                <a:spcPts val="1200"/>
              </a:spcAft>
              <a:buSzPts val="1800"/>
              <a:buNone/>
            </a:pPr>
            <a:r>
              <a:rPr lang="en">
                <a:latin typeface="Poppins"/>
                <a:ea typeface="Poppins"/>
                <a:cs typeface="Poppins"/>
                <a:sym typeface="Poppins"/>
              </a:rPr>
              <a:t>Verder is een String niets anders dan een rij van characters achter elkaar. Het eerste character staat op index 0 (waarom?) en de index van de laatste character is dan natuurlijk de lengte van de String - 1</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Arrays</a:t>
            </a:r>
            <a:endParaRPr sz="3080">
              <a:latin typeface="Poppins"/>
              <a:ea typeface="Poppins"/>
              <a:cs typeface="Poppins"/>
              <a:sym typeface="Poppins"/>
            </a:endParaRPr>
          </a:p>
        </p:txBody>
      </p:sp>
      <p:sp>
        <p:nvSpPr>
          <p:cNvPr id="279" name="Google Shape;279;p30"/>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b="1" lang="en">
                <a:latin typeface="Poppins"/>
                <a:ea typeface="Poppins"/>
                <a:cs typeface="Poppins"/>
                <a:sym typeface="Poppins"/>
              </a:rPr>
              <a:t>Opdracht:</a:t>
            </a:r>
            <a:endParaRPr b="1">
              <a:latin typeface="Poppins"/>
              <a:ea typeface="Poppins"/>
              <a:cs typeface="Poppins"/>
              <a:sym typeface="Poppins"/>
            </a:endParaRPr>
          </a:p>
          <a:p>
            <a:pPr indent="0" lvl="0" marL="0" rtl="0" algn="l">
              <a:lnSpc>
                <a:spcPct val="95000"/>
              </a:lnSpc>
              <a:spcBef>
                <a:spcPts val="1200"/>
              </a:spcBef>
              <a:spcAft>
                <a:spcPts val="1200"/>
              </a:spcAft>
              <a:buSzPts val="1800"/>
              <a:buNone/>
            </a:pPr>
            <a:r>
              <a:rPr lang="en">
                <a:latin typeface="Poppins"/>
                <a:ea typeface="Poppins"/>
                <a:cs typeface="Poppins"/>
                <a:sym typeface="Poppins"/>
              </a:rPr>
              <a:t>Schrijf een programma met de naam PrintArray dat de gebruiker vraagt om het aantal items in een array (een niet-negatief geheel getal) en het opslaat in een int-variabele met de naam NUM_ITEMS. Vervolgens wordt de gebruiker gevraagd om de waarden van alle items en worden deze opgeslagen in een int-array met de naam items. Het programma zal dan de inhoud van de array afdrukken in de vorm van [x1, x2, ..., xn]</a:t>
            </a:r>
            <a:endParaRPr>
              <a:latin typeface="Poppins"/>
              <a:ea typeface="Poppins"/>
              <a:cs typeface="Poppins"/>
              <a:sym typeface="Poppins"/>
            </a:endParaRPr>
          </a:p>
        </p:txBody>
      </p:sp>
      <p:sp>
        <p:nvSpPr>
          <p:cNvPr id="280" name="Google Shape;280;p30"/>
          <p:cNvSpPr txBox="1"/>
          <p:nvPr>
            <p:ph idx="1" type="body"/>
          </p:nvPr>
        </p:nvSpPr>
        <p:spPr>
          <a:xfrm>
            <a:off x="423175" y="3349950"/>
            <a:ext cx="4260300" cy="1559700"/>
          </a:xfrm>
          <a:prstGeom prst="rect">
            <a:avLst/>
          </a:prstGeom>
          <a:solidFill>
            <a:srgbClr val="1155CC"/>
          </a:solid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78660"/>
              <a:buNone/>
            </a:pPr>
            <a:r>
              <a:rPr lang="en" sz="1300">
                <a:solidFill>
                  <a:schemeClr val="lt1"/>
                </a:solidFill>
                <a:latin typeface="Roboto Mono"/>
                <a:ea typeface="Roboto Mono"/>
                <a:cs typeface="Roboto Mono"/>
                <a:sym typeface="Roboto Mono"/>
              </a:rPr>
              <a:t>Voer het aantal items in: 5</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Voer de waarde van alle items in (gescheiden door spatie): 3 2 5 6 9</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De waarden zijn: [3, 2, 5, 6, 9]</a:t>
            </a:r>
            <a:endParaRPr sz="1300">
              <a:solidFill>
                <a:schemeClr val="lt1"/>
              </a:solidFill>
              <a:latin typeface="Roboto Mono"/>
              <a:ea typeface="Roboto Mono"/>
              <a:cs typeface="Roboto Mono"/>
              <a:sym typeface="Roboto Mono"/>
            </a:endParaRPr>
          </a:p>
          <a:p>
            <a:pPr indent="0" lvl="0" marL="0" rtl="0" algn="l">
              <a:lnSpc>
                <a:spcPct val="115000"/>
              </a:lnSpc>
              <a:spcBef>
                <a:spcPts val="1200"/>
              </a:spcBef>
              <a:spcAft>
                <a:spcPts val="1200"/>
              </a:spcAft>
              <a:buSzPct val="178660"/>
              <a:buNone/>
            </a:pPr>
            <a:r>
              <a:rPr b="1" lang="en" sz="1300">
                <a:solidFill>
                  <a:schemeClr val="lt1"/>
                </a:solidFill>
                <a:latin typeface="Roboto Mono"/>
                <a:ea typeface="Roboto Mono"/>
                <a:cs typeface="Roboto Mono"/>
                <a:sym typeface="Roboto Mono"/>
              </a:rPr>
              <a:t>Bonus</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***(3)</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**(2)</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a:t>
            </a:r>
            <a:endParaRPr sz="1300">
              <a:solidFill>
                <a:schemeClr val="lt1"/>
              </a:solidFill>
              <a:latin typeface="Roboto Mono"/>
              <a:ea typeface="Roboto Mono"/>
              <a:cs typeface="Roboto Mono"/>
              <a:sym typeface="Roboto Mono"/>
            </a:endParaRPr>
          </a:p>
        </p:txBody>
      </p:sp>
      <p:sp>
        <p:nvSpPr>
          <p:cNvPr id="281" name="Google Shape;281;p30"/>
          <p:cNvSpPr txBox="1"/>
          <p:nvPr>
            <p:ph idx="1" type="body"/>
          </p:nvPr>
        </p:nvSpPr>
        <p:spPr>
          <a:xfrm>
            <a:off x="4860050" y="3517225"/>
            <a:ext cx="3918600" cy="13923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95000"/>
              </a:lnSpc>
              <a:spcBef>
                <a:spcPts val="0"/>
              </a:spcBef>
              <a:spcAft>
                <a:spcPts val="0"/>
              </a:spcAft>
              <a:buSzPct val="117647"/>
              <a:buNone/>
            </a:pPr>
            <a:r>
              <a:rPr b="1" lang="en">
                <a:latin typeface="Poppins"/>
                <a:ea typeface="Poppins"/>
                <a:cs typeface="Poppins"/>
                <a:sym typeface="Poppins"/>
              </a:rPr>
              <a:t>Bonus:</a:t>
            </a:r>
            <a:endParaRPr b="1">
              <a:latin typeface="Poppins"/>
              <a:ea typeface="Poppins"/>
              <a:cs typeface="Poppins"/>
              <a:sym typeface="Poppins"/>
            </a:endParaRPr>
          </a:p>
          <a:p>
            <a:pPr indent="0" lvl="0" marL="0" rtl="0" algn="l">
              <a:lnSpc>
                <a:spcPct val="95000"/>
              </a:lnSpc>
              <a:spcBef>
                <a:spcPts val="1200"/>
              </a:spcBef>
              <a:spcAft>
                <a:spcPts val="1200"/>
              </a:spcAft>
              <a:buSzPct val="117647"/>
              <a:buNone/>
            </a:pPr>
            <a:r>
              <a:rPr lang="en">
                <a:latin typeface="Poppins"/>
                <a:ea typeface="Poppins"/>
                <a:cs typeface="Poppins"/>
                <a:sym typeface="Poppins"/>
              </a:rPr>
              <a:t>Laat het programma de inhoud van de array in een grafische vorm afdrukken, waarbij de waarden worden weergegeven door het aantal sterren</a:t>
            </a:r>
            <a:endParaRPr>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Array van objecten</a:t>
            </a:r>
            <a:endParaRPr sz="3080">
              <a:latin typeface="Poppins"/>
              <a:ea typeface="Poppins"/>
              <a:cs typeface="Poppins"/>
              <a:sym typeface="Poppins"/>
            </a:endParaRPr>
          </a:p>
        </p:txBody>
      </p:sp>
      <p:sp>
        <p:nvSpPr>
          <p:cNvPr id="287" name="Google Shape;287;p31"/>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sz="1295">
                <a:latin typeface="Poppins"/>
                <a:ea typeface="Poppins"/>
                <a:cs typeface="Poppins"/>
                <a:sym typeface="Poppins"/>
              </a:rPr>
              <a:t>We hadden het er net over gehad dat we naast primitieven ook objecten in een array kunnen stoppen:</a:t>
            </a:r>
            <a:endParaRPr sz="1295">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sz="1295">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sz="1295">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sz="1295">
              <a:latin typeface="Poppins"/>
              <a:ea typeface="Poppins"/>
              <a:cs typeface="Poppins"/>
              <a:sym typeface="Poppins"/>
            </a:endParaRPr>
          </a:p>
          <a:p>
            <a:pPr indent="0" lvl="0" marL="0" rtl="0" algn="l">
              <a:lnSpc>
                <a:spcPct val="95000"/>
              </a:lnSpc>
              <a:spcBef>
                <a:spcPts val="1200"/>
              </a:spcBef>
              <a:spcAft>
                <a:spcPts val="1200"/>
              </a:spcAft>
              <a:buSzPts val="1800"/>
              <a:buNone/>
            </a:pPr>
            <a:r>
              <a:rPr lang="en" sz="1295">
                <a:latin typeface="Poppins"/>
                <a:ea typeface="Poppins"/>
                <a:cs typeface="Poppins"/>
                <a:sym typeface="Poppins"/>
              </a:rPr>
              <a:t>Arrays van objecten moeten alleen wel geïnitialiseerd worden:</a:t>
            </a:r>
            <a:endParaRPr sz="1295">
              <a:latin typeface="Poppins"/>
              <a:ea typeface="Poppins"/>
              <a:cs typeface="Poppins"/>
              <a:sym typeface="Poppins"/>
            </a:endParaRPr>
          </a:p>
        </p:txBody>
      </p:sp>
      <p:sp>
        <p:nvSpPr>
          <p:cNvPr id="288" name="Google Shape;288;p31"/>
          <p:cNvSpPr txBox="1"/>
          <p:nvPr/>
        </p:nvSpPr>
        <p:spPr>
          <a:xfrm>
            <a:off x="404650" y="1760000"/>
            <a:ext cx="44268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breuken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7</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breuken)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(breuk); </a:t>
            </a:r>
            <a:r>
              <a:rPr b="0" i="0" lang="en" sz="1050" u="none" cap="none" strike="noStrike">
                <a:solidFill>
                  <a:srgbClr val="6A9955"/>
                </a:solidFill>
                <a:highlight>
                  <a:srgbClr val="1E1E1E"/>
                </a:highlight>
                <a:latin typeface="Consolas"/>
                <a:ea typeface="Consolas"/>
                <a:cs typeface="Consolas"/>
                <a:sym typeface="Consolas"/>
              </a:rPr>
              <a:t>// 1/2, 3/5, 7/14</a:t>
            </a:r>
            <a:endParaRPr b="0" i="0" sz="1050" u="none" cap="none" strike="noStrike">
              <a:solidFill>
                <a:srgbClr val="6A9955"/>
              </a:solidFill>
              <a:highlight>
                <a:srgbClr val="1E1E1E"/>
              </a:highlight>
              <a:latin typeface="Consolas"/>
              <a:ea typeface="Consolas"/>
              <a:cs typeface="Consolas"/>
              <a:sym typeface="Consolas"/>
            </a:endParaRPr>
          </a:p>
        </p:txBody>
      </p:sp>
      <p:sp>
        <p:nvSpPr>
          <p:cNvPr id="289" name="Google Shape;289;p31"/>
          <p:cNvSpPr txBox="1"/>
          <p:nvPr/>
        </p:nvSpPr>
        <p:spPr>
          <a:xfrm>
            <a:off x="404650" y="3115350"/>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breuken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breuk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breuken)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(breuk);</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Twee-dimensionale arrays</a:t>
            </a:r>
            <a:endParaRPr sz="3080">
              <a:latin typeface="Poppins"/>
              <a:ea typeface="Poppins"/>
              <a:cs typeface="Poppins"/>
              <a:sym typeface="Poppins"/>
            </a:endParaRPr>
          </a:p>
        </p:txBody>
      </p:sp>
      <p:sp>
        <p:nvSpPr>
          <p:cNvPr id="295" name="Google Shape;295;p32"/>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t/>
            </a:r>
            <a:endParaRPr sz="1295">
              <a:latin typeface="Poppins"/>
              <a:ea typeface="Poppins"/>
              <a:cs typeface="Poppins"/>
              <a:sym typeface="Poppins"/>
            </a:endParaRPr>
          </a:p>
        </p:txBody>
      </p:sp>
      <p:sp>
        <p:nvSpPr>
          <p:cNvPr id="296" name="Google Shape;296;p32"/>
          <p:cNvSpPr txBox="1"/>
          <p:nvPr/>
        </p:nvSpPr>
        <p:spPr>
          <a:xfrm>
            <a:off x="311700" y="1225225"/>
            <a:ext cx="30000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double</a:t>
            </a:r>
            <a:r>
              <a:rPr b="0" i="0" lang="en" sz="1050" u="none" cap="none" strike="noStrike">
                <a:solidFill>
                  <a:srgbClr val="D4D4D4"/>
                </a:solidFill>
                <a:highlight>
                  <a:srgbClr val="1E1E1E"/>
                </a:highlight>
                <a:latin typeface="Consolas"/>
                <a:ea typeface="Consolas"/>
                <a:cs typeface="Consolas"/>
                <a:sym typeface="Consolas"/>
              </a:rPr>
              <a:t>[M][N];</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i &lt; M; i++)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j</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j &lt; N; j++)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a[i][j] = </a:t>
            </a:r>
            <a:r>
              <a:rPr b="0" i="0" lang="en" sz="1050" u="none" cap="none" strike="noStrike">
                <a:solidFill>
                  <a:srgbClr val="B5CEA8"/>
                </a:solidFill>
                <a:highlight>
                  <a:srgbClr val="1E1E1E"/>
                </a:highlight>
                <a:latin typeface="Consolas"/>
                <a:ea typeface="Consolas"/>
                <a:cs typeface="Consolas"/>
                <a:sym typeface="Consolas"/>
              </a:rPr>
              <a:t>0.0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pic>
        <p:nvPicPr>
          <p:cNvPr id="297" name="Google Shape;297;p32"/>
          <p:cNvPicPr preferRelativeResize="0"/>
          <p:nvPr/>
        </p:nvPicPr>
        <p:blipFill rotWithShape="1">
          <a:blip r:embed="rId3">
            <a:alphaModFix/>
          </a:blip>
          <a:srcRect b="0" l="0" r="0" t="0"/>
          <a:stretch/>
        </p:blipFill>
        <p:spPr>
          <a:xfrm>
            <a:off x="3572350" y="1225225"/>
            <a:ext cx="1784175" cy="240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Asymmetrische multidimensionale arrays</a:t>
            </a:r>
            <a:endParaRPr sz="3080">
              <a:latin typeface="Poppins"/>
              <a:ea typeface="Poppins"/>
              <a:cs typeface="Poppins"/>
              <a:sym typeface="Poppins"/>
            </a:endParaRPr>
          </a:p>
        </p:txBody>
      </p:sp>
      <p:sp>
        <p:nvSpPr>
          <p:cNvPr id="303" name="Google Shape;303;p33"/>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t/>
            </a:r>
            <a:endParaRPr sz="1295">
              <a:latin typeface="Poppins"/>
              <a:ea typeface="Poppins"/>
              <a:cs typeface="Poppins"/>
              <a:sym typeface="Poppins"/>
            </a:endParaRPr>
          </a:p>
        </p:txBody>
      </p:sp>
      <p:sp>
        <p:nvSpPr>
          <p:cNvPr id="304" name="Google Shape;304;p33"/>
          <p:cNvSpPr txBox="1"/>
          <p:nvPr/>
        </p:nvSpPr>
        <p:spPr>
          <a:xfrm>
            <a:off x="311700" y="1225225"/>
            <a:ext cx="47490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multiStrArr</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null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"Jan"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"Feb"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"Mar"</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4EC9B0"/>
              </a:solidFill>
              <a:highlight>
                <a:srgbClr val="1E1E1E"/>
              </a:highlight>
              <a:latin typeface="Consolas"/>
              <a:ea typeface="Consolas"/>
              <a:cs typeface="Consolas"/>
              <a:sym typeface="Consolas"/>
            </a:endParaRPr>
          </a:p>
        </p:txBody>
      </p:sp>
      <p:pic>
        <p:nvPicPr>
          <p:cNvPr id="305" name="Google Shape;305;p33"/>
          <p:cNvPicPr preferRelativeResize="0"/>
          <p:nvPr/>
        </p:nvPicPr>
        <p:blipFill rotWithShape="1">
          <a:blip r:embed="rId3">
            <a:alphaModFix/>
          </a:blip>
          <a:srcRect b="0" l="0" r="0" t="0"/>
          <a:stretch/>
        </p:blipFill>
        <p:spPr>
          <a:xfrm>
            <a:off x="311700" y="2794975"/>
            <a:ext cx="2857500" cy="2114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ArrayList</a:t>
            </a:r>
            <a:endParaRPr sz="3080">
              <a:latin typeface="Poppins"/>
              <a:ea typeface="Poppins"/>
              <a:cs typeface="Poppins"/>
              <a:sym typeface="Poppins"/>
            </a:endParaRPr>
          </a:p>
        </p:txBody>
      </p:sp>
      <p:sp>
        <p:nvSpPr>
          <p:cNvPr id="311" name="Google Shape;311;p34"/>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Waarom zou ik me druk maken om een ArrayList als ik al objecten van hetzelfde type in een array kan opslaan?</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lang="en">
                <a:latin typeface="Poppins"/>
                <a:ea typeface="Poppins"/>
                <a:cs typeface="Poppins"/>
                <a:sym typeface="Poppins"/>
              </a:rPr>
              <a:t>Nou zoals je nu hopelijk weet zijn arrays statisch van lengte. Je kan niet de array groter of kleiner maken dan de lengte waarmee je dat hebt geïnitialiseerd.</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lang="en">
                <a:latin typeface="Poppins"/>
                <a:ea typeface="Poppins"/>
                <a:cs typeface="Poppins"/>
                <a:sym typeface="Poppins"/>
              </a:rPr>
              <a:t>Dit is waar ArrayLists in het beeld komen. Dit zijn namelijk schaalbare arrays.</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animEffect filter="fade" transition="in">
                                      <p:cBhvr>
                                        <p:cTn dur="1000"/>
                                        <p:tgtEl>
                                          <p:spTgt spid="3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animEffect filter="fade" transition="in">
                                      <p:cBhvr>
                                        <p:cTn dur="1000"/>
                                        <p:tgtEl>
                                          <p:spTgt spid="3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ArrayList</a:t>
            </a:r>
            <a:endParaRPr sz="3080">
              <a:latin typeface="Poppins"/>
              <a:ea typeface="Poppins"/>
              <a:cs typeface="Poppins"/>
              <a:sym typeface="Poppins"/>
            </a:endParaRPr>
          </a:p>
        </p:txBody>
      </p:sp>
      <p:sp>
        <p:nvSpPr>
          <p:cNvPr id="317" name="Google Shape;317;p35"/>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Een </a:t>
            </a:r>
            <a:r>
              <a:rPr b="1" lang="en">
                <a:latin typeface="Poppins"/>
                <a:ea typeface="Poppins"/>
                <a:cs typeface="Poppins"/>
                <a:sym typeface="Poppins"/>
              </a:rPr>
              <a:t>arrayList</a:t>
            </a:r>
            <a:r>
              <a:rPr lang="en">
                <a:latin typeface="Poppins"/>
                <a:ea typeface="Poppins"/>
                <a:cs typeface="Poppins"/>
                <a:sym typeface="Poppins"/>
              </a:rPr>
              <a:t> is dus een lijst van objecten welke dynamisch kan worden uitgebreid.</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lang="en">
                <a:latin typeface="Poppins"/>
                <a:ea typeface="Poppins"/>
                <a:cs typeface="Poppins"/>
                <a:sym typeface="Poppins"/>
              </a:rPr>
              <a:t>Omdat een ArrayList een ingebouwd type is, maar we toch een lijst van willekeurige objecten moet kunnen opslaan (generiek type), moeten we hinten welk type we willen opslaan.</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lang="en">
                <a:latin typeface="Poppins"/>
                <a:ea typeface="Poppins"/>
                <a:cs typeface="Poppins"/>
                <a:sym typeface="Poppins"/>
              </a:rPr>
              <a:t>We gaan later verder in op generieke types, maar daar hebben we eerst nog wat meer voorkennis voor nodig.</a:t>
            </a:r>
            <a:endParaRPr>
              <a:latin typeface="Poppins"/>
              <a:ea typeface="Poppins"/>
              <a:cs typeface="Poppins"/>
              <a:sym typeface="Poppins"/>
            </a:endParaRPr>
          </a:p>
          <a:p>
            <a:pPr indent="0" lvl="0" marL="0" rtl="0" algn="l">
              <a:lnSpc>
                <a:spcPct val="95000"/>
              </a:lnSpc>
              <a:spcBef>
                <a:spcPts val="1200"/>
              </a:spcBef>
              <a:spcAft>
                <a:spcPts val="0"/>
              </a:spcAft>
              <a:buClr>
                <a:schemeClr val="dk1"/>
              </a:buClr>
              <a:buSzPts val="1100"/>
              <a:buFont typeface="Arial"/>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10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1000"/>
                                        <p:tgtEl>
                                          <p:spTgt spid="3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ArrayList initaliseren</a:t>
            </a:r>
            <a:endParaRPr sz="3080">
              <a:latin typeface="Poppins"/>
              <a:ea typeface="Poppins"/>
              <a:cs typeface="Poppins"/>
              <a:sym typeface="Poppins"/>
            </a:endParaRPr>
          </a:p>
        </p:txBody>
      </p:sp>
      <p:sp>
        <p:nvSpPr>
          <p:cNvPr id="323" name="Google Shape;323;p36"/>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Op onderstaande manier kun je een ArrayList voor Strings aanmaken:</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rPr lang="en">
                <a:latin typeface="Poppins"/>
                <a:ea typeface="Poppins"/>
                <a:cs typeface="Poppins"/>
                <a:sym typeface="Poppins"/>
              </a:rPr>
              <a:t>Dit geeft een lege lijst waar we vervolgens objecten van het type </a:t>
            </a:r>
            <a:r>
              <a:rPr b="1" lang="en">
                <a:latin typeface="Poppins"/>
                <a:ea typeface="Poppins"/>
                <a:cs typeface="Poppins"/>
                <a:sym typeface="Poppins"/>
              </a:rPr>
              <a:t>String </a:t>
            </a:r>
            <a:r>
              <a:rPr lang="en">
                <a:latin typeface="Poppins"/>
                <a:ea typeface="Poppins"/>
                <a:cs typeface="Poppins"/>
                <a:sym typeface="Poppins"/>
              </a:rPr>
              <a:t>in kunnen stoppen.</a:t>
            </a:r>
            <a:endParaRPr>
              <a:latin typeface="Poppins"/>
              <a:ea typeface="Poppins"/>
              <a:cs typeface="Poppins"/>
              <a:sym typeface="Poppins"/>
            </a:endParaRPr>
          </a:p>
        </p:txBody>
      </p:sp>
      <p:sp>
        <p:nvSpPr>
          <p:cNvPr id="324" name="Google Shape;324;p36"/>
          <p:cNvSpPr txBox="1"/>
          <p:nvPr/>
        </p:nvSpPr>
        <p:spPr>
          <a:xfrm>
            <a:off x="424175" y="1672250"/>
            <a:ext cx="46608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import</a:t>
            </a:r>
            <a:r>
              <a:rPr b="0" i="0" lang="en" sz="1050" u="none" cap="none" strike="noStrike">
                <a:solidFill>
                  <a:srgbClr val="D4D4D4"/>
                </a:solidFill>
                <a:highlight>
                  <a:srgbClr val="1E1E1E"/>
                </a:highlight>
                <a:latin typeface="Consolas"/>
                <a:ea typeface="Consolas"/>
                <a:cs typeface="Consolas"/>
                <a:sym typeface="Consolas"/>
              </a:rPr>
              <a:t> java.util.ArrayList;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6A9955"/>
                </a:solidFill>
                <a:highlight>
                  <a:srgbClr val="1E1E1E"/>
                </a:highlight>
                <a:latin typeface="Consolas"/>
                <a:ea typeface="Consolas"/>
                <a:cs typeface="Consolas"/>
                <a:sym typeface="Consolas"/>
              </a:rPr>
              <a:t>// verderop</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Objecten in een ArrayList stoppen</a:t>
            </a:r>
            <a:endParaRPr sz="3080">
              <a:latin typeface="Poppins"/>
              <a:ea typeface="Poppins"/>
              <a:cs typeface="Poppins"/>
              <a:sym typeface="Poppins"/>
            </a:endParaRPr>
          </a:p>
        </p:txBody>
      </p:sp>
      <p:sp>
        <p:nvSpPr>
          <p:cNvPr id="330" name="Google Shape;330;p37"/>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Vervolgens kunnen we met de </a:t>
            </a:r>
            <a:r>
              <a:rPr b="1" lang="en">
                <a:latin typeface="Poppins"/>
                <a:ea typeface="Poppins"/>
                <a:cs typeface="Poppins"/>
                <a:sym typeface="Poppins"/>
              </a:rPr>
              <a:t>add</a:t>
            </a:r>
            <a:r>
              <a:rPr lang="en">
                <a:latin typeface="Poppins"/>
                <a:ea typeface="Poppins"/>
                <a:cs typeface="Poppins"/>
                <a:sym typeface="Poppins"/>
              </a:rPr>
              <a:t> methode van de ArrayList een object van het aangegeven type aan de ArrayList toevoegen:</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331" name="Google Shape;331;p37"/>
          <p:cNvSpPr txBox="1"/>
          <p:nvPr/>
        </p:nvSpPr>
        <p:spPr>
          <a:xfrm>
            <a:off x="429025" y="1906275"/>
            <a:ext cx="42171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(1, </a:t>
            </a:r>
            <a:r>
              <a:rPr b="0" i="0" lang="en" sz="1050" u="none" cap="none" strike="noStrike">
                <a:solidFill>
                  <a:srgbClr val="CE9178"/>
                </a:solidFill>
                <a:highlight>
                  <a:srgbClr val="1E1E1E"/>
                </a:highlight>
                <a:latin typeface="Consolas"/>
                <a:ea typeface="Consolas"/>
                <a:cs typeface="Consolas"/>
                <a:sym typeface="Consolas"/>
              </a:rPr>
              <a:t>"WELKOM"</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wat voor effect heeft dit?</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Objecten weer uit een ArrayList halen</a:t>
            </a:r>
            <a:endParaRPr sz="3080">
              <a:latin typeface="Poppins"/>
              <a:ea typeface="Poppins"/>
              <a:cs typeface="Poppins"/>
              <a:sym typeface="Poppins"/>
            </a:endParaRPr>
          </a:p>
        </p:txBody>
      </p:sp>
      <p:sp>
        <p:nvSpPr>
          <p:cNvPr id="337" name="Google Shape;337;p38"/>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rPr lang="en">
                <a:latin typeface="Poppins"/>
                <a:ea typeface="Poppins"/>
                <a:cs typeface="Poppins"/>
                <a:sym typeface="Poppins"/>
              </a:rPr>
              <a:t>Een ArrayList werkt ook in de foreach loop (later meer) net zoals een array:</a:t>
            </a:r>
            <a:endParaRPr>
              <a:latin typeface="Poppins"/>
              <a:ea typeface="Poppins"/>
              <a:cs typeface="Poppins"/>
              <a:sym typeface="Poppins"/>
            </a:endParaRPr>
          </a:p>
        </p:txBody>
      </p:sp>
      <p:sp>
        <p:nvSpPr>
          <p:cNvPr id="338" name="Google Shape;338;p38"/>
          <p:cNvSpPr txBox="1"/>
          <p:nvPr/>
        </p:nvSpPr>
        <p:spPr>
          <a:xfrm>
            <a:off x="429025" y="1906275"/>
            <a:ext cx="42171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woord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lijst)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(woord);</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Objecten weer uit een ArrayList halen (2)</a:t>
            </a:r>
            <a:endParaRPr sz="3080">
              <a:latin typeface="Poppins"/>
              <a:ea typeface="Poppins"/>
              <a:cs typeface="Poppins"/>
              <a:sym typeface="Poppins"/>
            </a:endParaRPr>
          </a:p>
        </p:txBody>
      </p:sp>
      <p:sp>
        <p:nvSpPr>
          <p:cNvPr id="344" name="Google Shape;344;p39"/>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lang="en">
                <a:latin typeface="Poppins"/>
                <a:ea typeface="Poppins"/>
                <a:cs typeface="Poppins"/>
                <a:sym typeface="Poppins"/>
              </a:rPr>
              <a:t>Alle Strings krijgen een plekje in de ArrayList en met behulp van de </a:t>
            </a:r>
            <a:r>
              <a:rPr b="1" lang="en">
                <a:latin typeface="Poppins"/>
                <a:ea typeface="Poppins"/>
                <a:cs typeface="Poppins"/>
                <a:sym typeface="Poppins"/>
              </a:rPr>
              <a:t>get</a:t>
            </a:r>
            <a:r>
              <a:rPr lang="en">
                <a:latin typeface="Poppins"/>
                <a:ea typeface="Poppins"/>
                <a:cs typeface="Poppins"/>
                <a:sym typeface="Poppins"/>
              </a:rPr>
              <a:t>-methode kun je een String op de gegeven positie er weer uit halen.</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345" name="Google Shape;345;p39"/>
          <p:cNvSpPr txBox="1"/>
          <p:nvPr/>
        </p:nvSpPr>
        <p:spPr>
          <a:xfrm>
            <a:off x="428025" y="1959900"/>
            <a:ext cx="42171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C586C0"/>
                </a:solidFill>
                <a:highlight>
                  <a:srgbClr val="1E1E1E"/>
                </a:highlight>
                <a:latin typeface="Consolas"/>
                <a:ea typeface="Consolas"/>
                <a:cs typeface="Consolas"/>
                <a:sym typeface="Consolas"/>
              </a:rPr>
              <a:t>for</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int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i</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i &lt;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size</a:t>
            </a:r>
            <a:r>
              <a:rPr b="0" i="0" lang="en" sz="1050" u="none" cap="none" strike="noStrike">
                <a:solidFill>
                  <a:srgbClr val="D4D4D4"/>
                </a:solidFill>
                <a:highlight>
                  <a:srgbClr val="1E1E1E"/>
                </a:highlight>
                <a:latin typeface="Consolas"/>
                <a:ea typeface="Consolas"/>
                <a:cs typeface="Consolas"/>
                <a:sym typeface="Consolas"/>
              </a:rPr>
              <a:t>(); i++)</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a:t>
            </a:r>
            <a:r>
              <a:rPr b="0" i="0" lang="en" sz="1050" u="none" cap="none" strike="noStrike">
                <a:solidFill>
                  <a:srgbClr val="D4D4D4"/>
                </a:solidFill>
                <a:highlight>
                  <a:srgbClr val="1E1E1E"/>
                </a:highlight>
                <a:latin typeface="Consolas"/>
                <a:ea typeface="Consolas"/>
                <a:cs typeface="Consolas"/>
                <a:sym typeface="Consolas"/>
              </a:rPr>
              <a:t>(i));</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Methoden van de String klasse</a:t>
            </a:r>
            <a:endParaRPr sz="3480">
              <a:latin typeface="Poppins"/>
              <a:ea typeface="Poppins"/>
              <a:cs typeface="Poppins"/>
              <a:sym typeface="Poppins"/>
            </a:endParaRPr>
          </a:p>
        </p:txBody>
      </p:sp>
      <p:pic>
        <p:nvPicPr>
          <p:cNvPr id="81" name="Google Shape;81;p4"/>
          <p:cNvPicPr preferRelativeResize="0"/>
          <p:nvPr/>
        </p:nvPicPr>
        <p:blipFill rotWithShape="1">
          <a:blip r:embed="rId3">
            <a:alphaModFix/>
          </a:blip>
          <a:srcRect b="0" l="0" r="0" t="0"/>
          <a:stretch/>
        </p:blipFill>
        <p:spPr>
          <a:xfrm>
            <a:off x="1228138" y="1147225"/>
            <a:ext cx="6687725" cy="1884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Aanpassen van elementen in een ArrayList</a:t>
            </a:r>
            <a:endParaRPr sz="3080">
              <a:latin typeface="Poppins"/>
              <a:ea typeface="Poppins"/>
              <a:cs typeface="Poppins"/>
              <a:sym typeface="Poppins"/>
            </a:endParaRPr>
          </a:p>
        </p:txBody>
      </p:sp>
      <p:sp>
        <p:nvSpPr>
          <p:cNvPr id="351" name="Google Shape;351;p40"/>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Alle Strings krijgen een plekje in de ArrayList en met behulp van de </a:t>
            </a:r>
            <a:r>
              <a:rPr b="1" lang="en">
                <a:latin typeface="Poppins"/>
                <a:ea typeface="Poppins"/>
                <a:cs typeface="Poppins"/>
                <a:sym typeface="Poppins"/>
              </a:rPr>
              <a:t>get</a:t>
            </a:r>
            <a:r>
              <a:rPr lang="en">
                <a:latin typeface="Poppins"/>
                <a:ea typeface="Poppins"/>
                <a:cs typeface="Poppins"/>
                <a:sym typeface="Poppins"/>
              </a:rPr>
              <a:t>-methode kun je een String op de gegeven positie er weer uit halen.</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352" name="Google Shape;352;p40"/>
          <p:cNvSpPr txBox="1"/>
          <p:nvPr/>
        </p:nvSpPr>
        <p:spPr>
          <a:xfrm>
            <a:off x="428025" y="1959900"/>
            <a:ext cx="53883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set</a:t>
            </a:r>
            <a:r>
              <a:rPr b="0" i="0" lang="en" sz="1050" u="none" cap="none" strike="noStrike">
                <a:solidFill>
                  <a:srgbClr val="D4D4D4"/>
                </a:solidFill>
                <a:highlight>
                  <a:srgbClr val="1E1E1E"/>
                </a:highlight>
                <a:latin typeface="Consolas"/>
                <a:ea typeface="Consolas"/>
                <a:cs typeface="Consolas"/>
                <a:sym typeface="Consolas"/>
              </a:rPr>
              <a:t>(1, </a:t>
            </a:r>
            <a:r>
              <a:rPr b="0" i="0" lang="en" sz="1050" u="none" cap="none" strike="noStrike">
                <a:solidFill>
                  <a:srgbClr val="CE9178"/>
                </a:solidFill>
                <a:highlight>
                  <a:srgbClr val="1E1E1E"/>
                </a:highlight>
                <a:latin typeface="Consolas"/>
                <a:ea typeface="Consolas"/>
                <a:cs typeface="Consolas"/>
                <a:sym typeface="Consolas"/>
              </a:rPr>
              <a:t>"Wereld!!!!!"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vervangt de waarde op index 1</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Positie in de ArrayList bepalen</a:t>
            </a:r>
            <a:endParaRPr sz="3080">
              <a:latin typeface="Poppins"/>
              <a:ea typeface="Poppins"/>
              <a:cs typeface="Poppins"/>
              <a:sym typeface="Poppins"/>
            </a:endParaRPr>
          </a:p>
        </p:txBody>
      </p:sp>
      <p:sp>
        <p:nvSpPr>
          <p:cNvPr id="358" name="Google Shape;358;p41"/>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lang="en">
                <a:latin typeface="Poppins"/>
                <a:ea typeface="Poppins"/>
                <a:cs typeface="Poppins"/>
                <a:sym typeface="Poppins"/>
              </a:rPr>
              <a:t>Met behulp van </a:t>
            </a:r>
            <a:r>
              <a:rPr b="1" lang="en">
                <a:latin typeface="Poppins"/>
                <a:ea typeface="Poppins"/>
                <a:cs typeface="Poppins"/>
                <a:sym typeface="Poppins"/>
              </a:rPr>
              <a:t>indexOf </a:t>
            </a:r>
            <a:r>
              <a:rPr lang="en">
                <a:latin typeface="Poppins"/>
                <a:ea typeface="Poppins"/>
                <a:cs typeface="Poppins"/>
                <a:sym typeface="Poppins"/>
              </a:rPr>
              <a:t>kun je kijken of een element al in de ArrayList zit, en zo ja wat de eerste positie is waar hij zich bevindt. Hiervoor zal Java de </a:t>
            </a:r>
            <a:r>
              <a:rPr b="1" lang="en">
                <a:latin typeface="Poppins"/>
                <a:ea typeface="Poppins"/>
                <a:cs typeface="Poppins"/>
                <a:sym typeface="Poppins"/>
              </a:rPr>
              <a:t>equals </a:t>
            </a:r>
            <a:r>
              <a:rPr lang="en">
                <a:latin typeface="Poppins"/>
                <a:ea typeface="Poppins"/>
                <a:cs typeface="Poppins"/>
                <a:sym typeface="Poppins"/>
              </a:rPr>
              <a:t>methode van het object gebruiken.</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359" name="Google Shape;359;p41"/>
          <p:cNvSpPr txBox="1"/>
          <p:nvPr/>
        </p:nvSpPr>
        <p:spPr>
          <a:xfrm>
            <a:off x="403650" y="2174400"/>
            <a:ext cx="53883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 </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ArrayList</a:t>
            </a:r>
            <a:r>
              <a:rPr b="0" i="0" lang="en" sz="1050" u="none" cap="none" strike="noStrike">
                <a:solidFill>
                  <a:srgbClr val="D4D4D4"/>
                </a:solidFill>
                <a:highlight>
                  <a:srgbClr val="1E1E1E"/>
                </a:highlight>
                <a:latin typeface="Consolas"/>
                <a:ea typeface="Consolas"/>
                <a:cs typeface="Consolas"/>
                <a:sym typeface="Consolas"/>
              </a:rPr>
              <a:t>&lt;</a:t>
            </a: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&gt;();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"Hallo"</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add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"Wereld"</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indexOf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"Wereld"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lijst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indexOf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"Hello"</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4EC9B0"/>
              </a:solidFill>
              <a:highlight>
                <a:srgbClr val="1E1E1E"/>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Elementen uit een ArrayList verwijderen</a:t>
            </a:r>
            <a:endParaRPr sz="3080">
              <a:latin typeface="Poppins"/>
              <a:ea typeface="Poppins"/>
              <a:cs typeface="Poppins"/>
              <a:sym typeface="Poppins"/>
            </a:endParaRPr>
          </a:p>
        </p:txBody>
      </p:sp>
      <p:sp>
        <p:nvSpPr>
          <p:cNvPr id="365" name="Google Shape;365;p42"/>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Verder kun je met </a:t>
            </a:r>
            <a:r>
              <a:rPr lang="en">
                <a:latin typeface="Consolas"/>
                <a:ea typeface="Consolas"/>
                <a:cs typeface="Consolas"/>
                <a:sym typeface="Consolas"/>
              </a:rPr>
              <a:t>remove(int index)</a:t>
            </a:r>
            <a:r>
              <a:rPr lang="en">
                <a:latin typeface="Poppins"/>
                <a:ea typeface="Poppins"/>
                <a:cs typeface="Poppins"/>
                <a:sym typeface="Poppins"/>
              </a:rPr>
              <a:t> een element op een gegeven positie uit de ArrayList halen en met </a:t>
            </a:r>
            <a:r>
              <a:rPr lang="en">
                <a:latin typeface="Consolas"/>
                <a:ea typeface="Consolas"/>
                <a:cs typeface="Consolas"/>
                <a:sym typeface="Consolas"/>
              </a:rPr>
              <a:t>remove(Object o)</a:t>
            </a:r>
            <a:r>
              <a:rPr lang="en">
                <a:latin typeface="Poppins"/>
                <a:ea typeface="Poppins"/>
                <a:cs typeface="Poppins"/>
                <a:sym typeface="Poppins"/>
              </a:rPr>
              <a:t> de eerste instantie van dat Object uit de ArrayList.</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b="1" lang="en">
                <a:latin typeface="Poppins"/>
                <a:ea typeface="Poppins"/>
                <a:cs typeface="Poppins"/>
                <a:sym typeface="Poppins"/>
              </a:rPr>
              <a:t>Het aanpassen van een ArrayList (dingen toevoegen, aanpassen of verwijderen) terwijl je er doorheen itereert, is een slechte programmeergewoonte en levert onverwacht gedrag op</a:t>
            </a:r>
            <a:r>
              <a:rPr lang="en">
                <a:latin typeface="Poppins"/>
                <a:ea typeface="Poppins"/>
                <a:cs typeface="Poppins"/>
                <a:sym typeface="Poppins"/>
              </a:rPr>
              <a:t>!</a:t>
            </a:r>
            <a:endParaRPr>
              <a:latin typeface="Poppins"/>
              <a:ea typeface="Poppins"/>
              <a:cs typeface="Poppins"/>
              <a:sym typeface="Poppins"/>
            </a:endParaRPr>
          </a:p>
          <a:p>
            <a:pPr indent="0" lvl="0" marL="0" rtl="0" algn="l">
              <a:lnSpc>
                <a:spcPct val="95000"/>
              </a:lnSpc>
              <a:spcBef>
                <a:spcPts val="1200"/>
              </a:spcBef>
              <a:spcAft>
                <a:spcPts val="0"/>
              </a:spcAft>
              <a:buClr>
                <a:schemeClr val="dk1"/>
              </a:buClr>
              <a:buSzPts val="1100"/>
              <a:buFont typeface="Arial"/>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Objecten vergelijken voor gelijkheid</a:t>
            </a:r>
            <a:endParaRPr sz="3080">
              <a:latin typeface="Poppins"/>
              <a:ea typeface="Poppins"/>
              <a:cs typeface="Poppins"/>
              <a:sym typeface="Poppins"/>
            </a:endParaRPr>
          </a:p>
        </p:txBody>
      </p:sp>
      <p:sp>
        <p:nvSpPr>
          <p:cNvPr id="371" name="Google Shape;371;p43"/>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Aan het begin van deze slides, zagen we hoe de klasse String een set regels definieerde om te bepalen of twee String-waarden gelijk zijn en hoe deze regels werden gecodeerd in de methode </a:t>
            </a:r>
            <a:r>
              <a:rPr lang="en">
                <a:latin typeface="Consolas"/>
                <a:ea typeface="Consolas"/>
                <a:cs typeface="Consolas"/>
                <a:sym typeface="Consolas"/>
              </a:rPr>
              <a:t>equals</a:t>
            </a:r>
            <a:endParaRPr>
              <a:latin typeface="Consolas"/>
              <a:ea typeface="Consolas"/>
              <a:cs typeface="Consolas"/>
              <a:sym typeface="Consola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rPr lang="en">
                <a:latin typeface="Poppins"/>
                <a:ea typeface="Poppins"/>
                <a:cs typeface="Poppins"/>
                <a:sym typeface="Poppins"/>
              </a:rPr>
              <a:t>Naast Strings kunnen we ook twee objecten met elkaar vergelijken en controleren of deze gelijk aan elkaar zijn. Dit kunnen we doen met dezelfde </a:t>
            </a:r>
            <a:r>
              <a:rPr lang="en">
                <a:latin typeface="Consolas"/>
                <a:ea typeface="Consolas"/>
                <a:cs typeface="Consolas"/>
                <a:sym typeface="Consolas"/>
              </a:rPr>
              <a:t>equals </a:t>
            </a:r>
            <a:r>
              <a:rPr lang="en">
                <a:latin typeface="Poppins"/>
                <a:ea typeface="Poppins"/>
                <a:cs typeface="Poppins"/>
                <a:sym typeface="Poppins"/>
              </a:rPr>
              <a:t>methode:</a:t>
            </a:r>
            <a:endParaRPr>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Objecten vergelijken voor gelijkheid</a:t>
            </a:r>
            <a:endParaRPr sz="3080">
              <a:latin typeface="Poppins"/>
              <a:ea typeface="Poppins"/>
              <a:cs typeface="Poppins"/>
              <a:sym typeface="Poppins"/>
            </a:endParaRPr>
          </a:p>
        </p:txBody>
      </p:sp>
      <p:sp>
        <p:nvSpPr>
          <p:cNvPr id="377" name="Google Shape;377;p44"/>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De </a:t>
            </a:r>
            <a:r>
              <a:rPr lang="en">
                <a:latin typeface="Consolas"/>
                <a:ea typeface="Consolas"/>
                <a:cs typeface="Consolas"/>
                <a:sym typeface="Consolas"/>
              </a:rPr>
              <a:t>equals </a:t>
            </a:r>
            <a:r>
              <a:rPr lang="en">
                <a:latin typeface="Poppins"/>
                <a:ea typeface="Poppins"/>
                <a:cs typeface="Poppins"/>
                <a:sym typeface="Poppins"/>
              </a:rPr>
              <a:t>methode is gedefinieerd in de classe </a:t>
            </a:r>
            <a:r>
              <a:rPr lang="en">
                <a:latin typeface="Consolas"/>
                <a:ea typeface="Consolas"/>
                <a:cs typeface="Consolas"/>
                <a:sym typeface="Consolas"/>
              </a:rPr>
              <a:t>java.lang.Object</a:t>
            </a:r>
            <a:r>
              <a:rPr lang="en">
                <a:latin typeface="Poppins"/>
                <a:ea typeface="Poppins"/>
                <a:cs typeface="Poppins"/>
                <a:sym typeface="Poppins"/>
              </a:rPr>
              <a:t>. Alle Java-klassen erven direct of indirect deze klasse. De implementatie van de </a:t>
            </a:r>
            <a:r>
              <a:rPr lang="en">
                <a:latin typeface="Consolas"/>
                <a:ea typeface="Consolas"/>
                <a:cs typeface="Consolas"/>
                <a:sym typeface="Consolas"/>
              </a:rPr>
              <a:t>equals </a:t>
            </a:r>
            <a:r>
              <a:rPr lang="en">
                <a:latin typeface="Poppins"/>
                <a:ea typeface="Poppins"/>
                <a:cs typeface="Poppins"/>
                <a:sym typeface="Poppins"/>
              </a:rPr>
              <a:t>methode ziet er daarbinnen als volgt uit:</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lang="en">
                <a:latin typeface="Poppins"/>
                <a:ea typeface="Poppins"/>
                <a:cs typeface="Poppins"/>
                <a:sym typeface="Poppins"/>
              </a:rPr>
              <a:t>Deze code vergelijkt alleen of twee objectvariabelen naar hetzelfde object verwijzen. Hoe krijgen we het dan toch voor elkaar om gelijkheid van onze objecten te vergelijken?</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378" name="Google Shape;378;p44"/>
          <p:cNvSpPr txBox="1"/>
          <p:nvPr/>
        </p:nvSpPr>
        <p:spPr>
          <a:xfrm>
            <a:off x="385150" y="2179200"/>
            <a:ext cx="30000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public</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Object</a:t>
            </a:r>
            <a:r>
              <a:rPr b="0" i="0" lang="en" sz="1050" u="none" cap="none" strike="noStrike">
                <a:solidFill>
                  <a:srgbClr val="D4D4D4"/>
                </a:solidFill>
                <a:highlight>
                  <a:srgbClr val="1E1E1E"/>
                </a:highlight>
                <a:latin typeface="Consolas"/>
                <a:ea typeface="Consolas"/>
                <a:cs typeface="Consolas"/>
                <a:sym typeface="Consolas"/>
              </a:rPr>
              <a:t> obj)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569CD6"/>
                </a:solidFill>
                <a:highlight>
                  <a:srgbClr val="1E1E1E"/>
                </a:highlight>
                <a:latin typeface="Consolas"/>
                <a:ea typeface="Consolas"/>
                <a:cs typeface="Consolas"/>
                <a:sym typeface="Consolas"/>
              </a:rPr>
              <a:t>this</a:t>
            </a:r>
            <a:r>
              <a:rPr b="0" i="0" lang="en" sz="1050" u="none" cap="none" strike="noStrike">
                <a:solidFill>
                  <a:srgbClr val="D4D4D4"/>
                </a:solidFill>
                <a:highlight>
                  <a:srgbClr val="1E1E1E"/>
                </a:highlight>
                <a:latin typeface="Consolas"/>
                <a:ea typeface="Consolas"/>
                <a:cs typeface="Consolas"/>
                <a:sym typeface="Consolas"/>
              </a:rPr>
              <a:t> == obj);</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Objecten vergelijken voor gelijkheid</a:t>
            </a:r>
            <a:endParaRPr sz="3080">
              <a:latin typeface="Poppins"/>
              <a:ea typeface="Poppins"/>
              <a:cs typeface="Poppins"/>
              <a:sym typeface="Poppins"/>
            </a:endParaRPr>
          </a:p>
        </p:txBody>
      </p:sp>
      <p:sp>
        <p:nvSpPr>
          <p:cNvPr id="384" name="Google Shape;384;p45"/>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br>
              <a:rPr lang="en">
                <a:latin typeface="Poppins"/>
                <a:ea typeface="Poppins"/>
                <a:cs typeface="Poppins"/>
                <a:sym typeface="Poppins"/>
              </a:rPr>
            </a:br>
            <a:r>
              <a:rPr lang="en" sz="1600">
                <a:latin typeface="Poppins"/>
                <a:ea typeface="Poppins"/>
                <a:cs typeface="Poppins"/>
                <a:sym typeface="Poppins"/>
              </a:rPr>
              <a:t>We zien dat pun1 en punt2 niet naar hetzelfde object verwijzen en daarom de ‘==’ false teruggeeft. Om er voor te zorgen dat we hier toch true terug krijgen, zullen we onze eigen </a:t>
            </a:r>
            <a:r>
              <a:rPr lang="en" sz="1600">
                <a:latin typeface="Consolas"/>
                <a:ea typeface="Consolas"/>
                <a:cs typeface="Consolas"/>
                <a:sym typeface="Consolas"/>
              </a:rPr>
              <a:t>equals </a:t>
            </a:r>
            <a:r>
              <a:rPr lang="en" sz="1600">
                <a:latin typeface="Poppins"/>
                <a:ea typeface="Poppins"/>
                <a:cs typeface="Poppins"/>
                <a:sym typeface="Poppins"/>
              </a:rPr>
              <a:t>methode moeten definiëren in de Punt klasse. Deze overschrijft dan de standaard methode:</a:t>
            </a:r>
            <a:endParaRPr sz="1600">
              <a:latin typeface="Poppins"/>
              <a:ea typeface="Poppins"/>
              <a:cs typeface="Poppins"/>
              <a:sym typeface="Poppins"/>
            </a:endParaRPr>
          </a:p>
        </p:txBody>
      </p:sp>
      <p:sp>
        <p:nvSpPr>
          <p:cNvPr id="385" name="Google Shape;385;p45"/>
          <p:cNvSpPr txBox="1"/>
          <p:nvPr/>
        </p:nvSpPr>
        <p:spPr>
          <a:xfrm>
            <a:off x="311700" y="1225225"/>
            <a:ext cx="45720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punt2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(punt1 == punt1);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(punt1 == punt2);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p:txBody>
      </p:sp>
      <p:sp>
        <p:nvSpPr>
          <p:cNvPr id="386" name="Google Shape;386;p45"/>
          <p:cNvSpPr txBox="1"/>
          <p:nvPr/>
        </p:nvSpPr>
        <p:spPr>
          <a:xfrm>
            <a:off x="373975" y="3466525"/>
            <a:ext cx="4710000" cy="14430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569CD6"/>
                </a:solidFill>
                <a:highlight>
                  <a:srgbClr val="1E1E1E"/>
                </a:highlight>
                <a:latin typeface="Consolas"/>
                <a:ea typeface="Consolas"/>
                <a:cs typeface="Consolas"/>
                <a:sym typeface="Consolas"/>
              </a:rPr>
              <a:t>class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4EC9B0"/>
                </a:solidFill>
                <a:highlight>
                  <a:srgbClr val="1E1E1E"/>
                </a:highlight>
                <a:latin typeface="Consolas"/>
                <a:ea typeface="Consolas"/>
                <a:cs typeface="Consolas"/>
                <a:sym typeface="Consolas"/>
              </a:rPr>
              <a:t>boolean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4EC9B0"/>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586C0"/>
                </a:solidFill>
                <a:highlight>
                  <a:srgbClr val="1E1E1E"/>
                </a:highlight>
                <a:latin typeface="Consolas"/>
                <a:ea typeface="Consolas"/>
                <a:cs typeface="Consolas"/>
                <a:sym typeface="Consolas"/>
              </a:rPr>
              <a:t>return</a:t>
            </a:r>
            <a:r>
              <a:rPr b="0" i="0" lang="en" sz="1050" u="none" cap="none" strike="noStrike">
                <a:solidFill>
                  <a:srgbClr val="D4D4D4"/>
                </a:solidFill>
                <a:highlight>
                  <a:srgbClr val="1E1E1E"/>
                </a:highlight>
                <a:latin typeface="Consolas"/>
                <a:ea typeface="Consolas"/>
                <a:cs typeface="Consolas"/>
                <a:sym typeface="Consolas"/>
              </a:rPr>
              <a:t> x == </a:t>
            </a:r>
            <a:r>
              <a:rPr b="0" i="0" lang="en" sz="1050" u="none" cap="none" strike="noStrike">
                <a:solidFill>
                  <a:srgbClr val="9CDCFE"/>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x</a:t>
            </a:r>
            <a:r>
              <a:rPr b="0" i="0" lang="en" sz="1050" u="none" cap="none" strike="noStrike">
                <a:solidFill>
                  <a:srgbClr val="D4D4D4"/>
                </a:solidFill>
                <a:highlight>
                  <a:srgbClr val="1E1E1E"/>
                </a:highlight>
                <a:latin typeface="Consolas"/>
                <a:ea typeface="Consolas"/>
                <a:cs typeface="Consolas"/>
                <a:sym typeface="Consolas"/>
              </a:rPr>
              <a:t> &amp;&amp; </a:t>
            </a:r>
            <a:r>
              <a:rPr b="0" i="0" lang="en" sz="1050" u="none" cap="none" strike="noStrike">
                <a:solidFill>
                  <a:srgbClr val="9CDCFE"/>
                </a:solidFill>
                <a:highlight>
                  <a:srgbClr val="1E1E1E"/>
                </a:highlight>
                <a:latin typeface="Consolas"/>
                <a:ea typeface="Consolas"/>
                <a:cs typeface="Consolas"/>
                <a:sym typeface="Consolas"/>
              </a:rPr>
              <a:t>punt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y</a:t>
            </a:r>
            <a:r>
              <a:rPr b="0" i="0" lang="en" sz="1050" u="none" cap="none" strike="noStrike">
                <a:solidFill>
                  <a:srgbClr val="D4D4D4"/>
                </a:solidFill>
                <a:highlight>
                  <a:srgbClr val="1E1E1E"/>
                </a:highlight>
                <a:latin typeface="Consolas"/>
                <a:ea typeface="Consolas"/>
                <a:cs typeface="Consolas"/>
                <a:sym typeface="Consolas"/>
              </a:rPr>
              <a:t> == y;</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punt1</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equals</a:t>
            </a:r>
            <a:r>
              <a:rPr b="0" i="0" lang="en" sz="1050" u="none" cap="none" strike="noStrike">
                <a:solidFill>
                  <a:srgbClr val="D4D4D4"/>
                </a:solidFill>
                <a:highlight>
                  <a:srgbClr val="1E1E1E"/>
                </a:highlight>
                <a:latin typeface="Consolas"/>
                <a:ea typeface="Consolas"/>
                <a:cs typeface="Consolas"/>
                <a:sym typeface="Consolas"/>
              </a:rPr>
              <a:t>(punt2));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Werken met agendagegevens</a:t>
            </a:r>
            <a:endParaRPr sz="3080">
              <a:latin typeface="Poppins"/>
              <a:ea typeface="Poppins"/>
              <a:cs typeface="Poppins"/>
              <a:sym typeface="Poppins"/>
            </a:endParaRPr>
          </a:p>
        </p:txBody>
      </p:sp>
      <p:sp>
        <p:nvSpPr>
          <p:cNvPr id="392" name="Google Shape;392;p46"/>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rPr lang="en">
                <a:latin typeface="Poppins"/>
                <a:ea typeface="Poppins"/>
                <a:cs typeface="Poppins"/>
                <a:sym typeface="Poppins"/>
              </a:rPr>
              <a:t>Dan even heel wat anders… Als programmeur zal je vroeg of laat eens te maken krijgen met data en tijd objecten. Daarom besteden we in het laatste deel van deze les hier nog kort wat aandacht aan.</a:t>
            </a:r>
            <a:endParaRPr sz="1600">
              <a:latin typeface="Poppins"/>
              <a:ea typeface="Poppins"/>
              <a:cs typeface="Poppins"/>
              <a:sym typeface="Poppi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LocalDate</a:t>
            </a:r>
            <a:endParaRPr sz="3080">
              <a:latin typeface="Poppins"/>
              <a:ea typeface="Poppins"/>
              <a:cs typeface="Poppins"/>
              <a:sym typeface="Poppins"/>
            </a:endParaRPr>
          </a:p>
        </p:txBody>
      </p:sp>
      <p:sp>
        <p:nvSpPr>
          <p:cNvPr id="398" name="Google Shape;398;p47"/>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Om datums op te slaan, zoals een verjaardag of jubileum, een bezoek aan een plaats of het starten van een baan, school of universiteit, hoef je geen tijd op te slaan. </a:t>
            </a:r>
            <a:r>
              <a:rPr lang="en">
                <a:latin typeface="Consolas"/>
                <a:ea typeface="Consolas"/>
                <a:cs typeface="Consolas"/>
                <a:sym typeface="Consolas"/>
              </a:rPr>
              <a:t>LocalDate </a:t>
            </a:r>
            <a:r>
              <a:rPr lang="en">
                <a:latin typeface="Poppins"/>
                <a:ea typeface="Poppins"/>
                <a:cs typeface="Poppins"/>
                <a:sym typeface="Poppins"/>
              </a:rPr>
              <a:t>zal in dit geval perfect werken. </a:t>
            </a:r>
            <a:r>
              <a:rPr lang="en">
                <a:latin typeface="Consolas"/>
                <a:ea typeface="Consolas"/>
                <a:cs typeface="Consolas"/>
                <a:sym typeface="Consolas"/>
              </a:rPr>
              <a:t>LocalDate </a:t>
            </a:r>
            <a:r>
              <a:rPr lang="en">
                <a:latin typeface="Poppins"/>
                <a:ea typeface="Poppins"/>
                <a:cs typeface="Poppins"/>
                <a:sym typeface="Poppins"/>
              </a:rPr>
              <a:t>kan worden gebruikt om datums zoals 2015-12-27 zonder tijd of tijdzones op te slaan.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br>
              <a:rPr lang="en">
                <a:latin typeface="Poppins"/>
                <a:ea typeface="Poppins"/>
                <a:cs typeface="Poppins"/>
                <a:sym typeface="Poppins"/>
              </a:rPr>
            </a:br>
            <a:r>
              <a:rPr lang="en">
                <a:latin typeface="Poppins"/>
                <a:ea typeface="Poppins"/>
                <a:cs typeface="Poppins"/>
                <a:sym typeface="Poppins"/>
              </a:rPr>
              <a:t>We kunnen ook de huidige datum ophalen met:</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rPr lang="en">
                <a:latin typeface="Poppins"/>
                <a:ea typeface="Poppins"/>
                <a:cs typeface="Poppins"/>
                <a:sym typeface="Poppins"/>
              </a:rPr>
              <a:t>Ook kunnen we een datum aanmaken en die verder gebruiken:</a:t>
            </a:r>
            <a:endParaRPr>
              <a:latin typeface="Poppins"/>
              <a:ea typeface="Poppins"/>
              <a:cs typeface="Poppins"/>
              <a:sym typeface="Poppins"/>
            </a:endParaRPr>
          </a:p>
        </p:txBody>
      </p:sp>
      <p:sp>
        <p:nvSpPr>
          <p:cNvPr id="399" name="Google Shape;399;p47"/>
          <p:cNvSpPr txBox="1"/>
          <p:nvPr/>
        </p:nvSpPr>
        <p:spPr>
          <a:xfrm>
            <a:off x="406475" y="2714150"/>
            <a:ext cx="51816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datum1</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2015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27</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datum2</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2015</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Month</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DECEMBER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27</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400" name="Google Shape;400;p47"/>
          <p:cNvSpPr txBox="1"/>
          <p:nvPr/>
        </p:nvSpPr>
        <p:spPr>
          <a:xfrm>
            <a:off x="406475" y="3750600"/>
            <a:ext cx="51816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datum3</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now</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401" name="Google Shape;401;p47"/>
          <p:cNvSpPr txBox="1"/>
          <p:nvPr/>
        </p:nvSpPr>
        <p:spPr>
          <a:xfrm>
            <a:off x="406475" y="4612350"/>
            <a:ext cx="5181600" cy="346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datum4</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"2025-08-09"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LocalDate.getXXX()</a:t>
            </a:r>
            <a:endParaRPr sz="3080">
              <a:latin typeface="Poppins"/>
              <a:ea typeface="Poppins"/>
              <a:cs typeface="Poppins"/>
              <a:sym typeface="Poppins"/>
            </a:endParaRPr>
          </a:p>
        </p:txBody>
      </p:sp>
      <p:sp>
        <p:nvSpPr>
          <p:cNvPr id="407" name="Google Shape;407;p48"/>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rPr lang="en">
                <a:latin typeface="Poppins"/>
                <a:ea typeface="Poppins"/>
                <a:cs typeface="Poppins"/>
                <a:sym typeface="Poppins"/>
              </a:rPr>
              <a:t>We kunnen instantiemethoden zoals getXX() gebruiken om dingen op te vragen zoals het jaar, de maand, etc.</a:t>
            </a:r>
            <a:endParaRPr>
              <a:latin typeface="Poppins"/>
              <a:ea typeface="Poppins"/>
              <a:cs typeface="Poppins"/>
              <a:sym typeface="Poppins"/>
            </a:endParaRPr>
          </a:p>
        </p:txBody>
      </p:sp>
      <p:sp>
        <p:nvSpPr>
          <p:cNvPr id="408" name="Google Shape;408;p48"/>
          <p:cNvSpPr txBox="1"/>
          <p:nvPr/>
        </p:nvSpPr>
        <p:spPr>
          <a:xfrm>
            <a:off x="422775" y="1924050"/>
            <a:ext cx="45960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datum </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"2020-08-30"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datum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getDayOfMonth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30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datum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getDayOfWeek</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SUNDAY</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datum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getDayOfYear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243</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datum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getMonth</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AUGUST</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datum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getMonthValue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8</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datum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getYear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2020</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LocalDate.isAfter() en LocalDate.isBefore()</a:t>
            </a:r>
            <a:endParaRPr sz="3080">
              <a:latin typeface="Poppins"/>
              <a:ea typeface="Poppins"/>
              <a:cs typeface="Poppins"/>
              <a:sym typeface="Poppins"/>
            </a:endParaRPr>
          </a:p>
        </p:txBody>
      </p:sp>
      <p:sp>
        <p:nvSpPr>
          <p:cNvPr id="414" name="Google Shape;414;p49"/>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We kunnen ook data met elkaar vergelijken:</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415" name="Google Shape;415;p49"/>
          <p:cNvSpPr txBox="1"/>
          <p:nvPr/>
        </p:nvSpPr>
        <p:spPr>
          <a:xfrm>
            <a:off x="422775" y="1604300"/>
            <a:ext cx="55392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verjaardagBob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"2002-08-30"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verjaardagJan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"2002-07-29"</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verjaardagBob</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isAfter</a:t>
            </a:r>
            <a:r>
              <a:rPr b="0" i="0" lang="en" sz="1050" u="none" cap="none" strike="noStrike">
                <a:solidFill>
                  <a:srgbClr val="D4D4D4"/>
                </a:solidFill>
                <a:highlight>
                  <a:srgbClr val="1E1E1E"/>
                </a:highlight>
                <a:latin typeface="Consolas"/>
                <a:ea typeface="Consolas"/>
                <a:cs typeface="Consolas"/>
                <a:sym typeface="Consolas"/>
              </a:rPr>
              <a:t>(verjaardagJan));  </a:t>
            </a:r>
            <a:r>
              <a:rPr b="0" i="0" lang="en" sz="1050" u="none" cap="none" strike="noStrike">
                <a:solidFill>
                  <a:srgbClr val="6A9955"/>
                </a:solidFill>
                <a:highlight>
                  <a:srgbClr val="1E1E1E"/>
                </a:highlight>
                <a:latin typeface="Consolas"/>
                <a:ea typeface="Consolas"/>
                <a:cs typeface="Consolas"/>
                <a:sym typeface="Consolas"/>
              </a:rPr>
              <a:t>// true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verjaardagBob</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isBefore</a:t>
            </a:r>
            <a:r>
              <a:rPr b="0" i="0" lang="en" sz="1050" u="none" cap="none" strike="noStrike">
                <a:solidFill>
                  <a:srgbClr val="D4D4D4"/>
                </a:solidFill>
                <a:highlight>
                  <a:srgbClr val="1E1E1E"/>
                </a:highlight>
                <a:latin typeface="Consolas"/>
                <a:ea typeface="Consolas"/>
                <a:cs typeface="Consolas"/>
                <a:sym typeface="Consolas"/>
              </a:rPr>
              <a:t>(verjaardagJan));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verjaardagBob</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isBefore</a:t>
            </a:r>
            <a:r>
              <a:rPr b="0" i="0" lang="en" sz="1050" u="none" cap="none" strike="noStrike">
                <a:solidFill>
                  <a:srgbClr val="D4D4D4"/>
                </a:solidFill>
                <a:highlight>
                  <a:srgbClr val="1E1E1E"/>
                </a:highlight>
                <a:latin typeface="Consolas"/>
                <a:ea typeface="Consolas"/>
                <a:cs typeface="Consolas"/>
                <a:sym typeface="Consolas"/>
              </a:rPr>
              <a:t>(verjaardagBob)); </a:t>
            </a:r>
            <a:r>
              <a:rPr b="0" i="0" lang="en" sz="1050" u="none" cap="none" strike="noStrike">
                <a:solidFill>
                  <a:srgbClr val="6A9955"/>
                </a:solidFill>
                <a:highlight>
                  <a:srgbClr val="1E1E1E"/>
                </a:highlight>
                <a:latin typeface="Consolas"/>
                <a:ea typeface="Consolas"/>
                <a:cs typeface="Consolas"/>
                <a:sym typeface="Consolas"/>
              </a:rPr>
              <a:t>// false</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charAt()</a:t>
            </a:r>
            <a:endParaRPr sz="3480">
              <a:latin typeface="Poppins"/>
              <a:ea typeface="Poppins"/>
              <a:cs typeface="Poppins"/>
              <a:sym typeface="Poppins"/>
            </a:endParaRPr>
          </a:p>
        </p:txBody>
      </p:sp>
      <p:sp>
        <p:nvSpPr>
          <p:cNvPr id="87" name="Google Shape;87;p5"/>
          <p:cNvSpPr txBox="1"/>
          <p:nvPr/>
        </p:nvSpPr>
        <p:spPr>
          <a:xfrm>
            <a:off x="429025" y="1223725"/>
            <a:ext cx="33981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586C0"/>
                </a:solidFill>
                <a:highlight>
                  <a:srgbClr val="1E1E1E"/>
                </a:highlight>
                <a:latin typeface="Consolas"/>
                <a:ea typeface="Consolas"/>
                <a:cs typeface="Consolas"/>
                <a:sym typeface="Consolas"/>
              </a:rPr>
              <a:t>new</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DCDCAA"/>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"Paul"</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charAt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P</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charAt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naam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charAt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Datum veranderen</a:t>
            </a:r>
            <a:endParaRPr sz="3080">
              <a:latin typeface="Poppins"/>
              <a:ea typeface="Poppins"/>
              <a:cs typeface="Poppins"/>
              <a:sym typeface="Poppins"/>
            </a:endParaRPr>
          </a:p>
        </p:txBody>
      </p:sp>
      <p:sp>
        <p:nvSpPr>
          <p:cNvPr id="421" name="Google Shape;421;p50"/>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rPr lang="en">
                <a:latin typeface="Poppins"/>
                <a:ea typeface="Poppins"/>
                <a:cs typeface="Poppins"/>
                <a:sym typeface="Poppins"/>
              </a:rPr>
              <a:t>We kunnen ook een huidge datum aanpassen door er dagen, weken of maanden bij op te tellen of af te trekken:</a:t>
            </a:r>
            <a:endParaRPr>
              <a:latin typeface="Poppins"/>
              <a:ea typeface="Poppins"/>
              <a:cs typeface="Poppins"/>
              <a:sym typeface="Poppins"/>
            </a:endParaRPr>
          </a:p>
        </p:txBody>
      </p:sp>
      <p:sp>
        <p:nvSpPr>
          <p:cNvPr id="422" name="Google Shape;422;p50"/>
          <p:cNvSpPr txBox="1"/>
          <p:nvPr/>
        </p:nvSpPr>
        <p:spPr>
          <a:xfrm>
            <a:off x="422775" y="1907125"/>
            <a:ext cx="6016200" cy="2320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2052</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03</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minusDays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2052-02-29</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minusMonths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2052-01-10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minusWeeks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30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2051-08-13</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minusYears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2051-03-10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plusDays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2052-03-11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plusMonths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2052-04-10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plusWeeks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7</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verjaardag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plusYears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2053-03-10</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LocalTime</a:t>
            </a:r>
            <a:endParaRPr sz="3080">
              <a:latin typeface="Poppins"/>
              <a:ea typeface="Poppins"/>
              <a:cs typeface="Poppins"/>
              <a:sym typeface="Poppins"/>
            </a:endParaRPr>
          </a:p>
        </p:txBody>
      </p:sp>
      <p:sp>
        <p:nvSpPr>
          <p:cNvPr id="428" name="Google Shape;428;p51"/>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Naast data kunnen we ook tijd representeren in een object. Dit doen we in het </a:t>
            </a:r>
            <a:r>
              <a:rPr lang="en">
                <a:latin typeface="Consolas"/>
                <a:ea typeface="Consolas"/>
                <a:cs typeface="Consolas"/>
                <a:sym typeface="Consolas"/>
              </a:rPr>
              <a:t>LocalTime </a:t>
            </a:r>
            <a:r>
              <a:rPr lang="en">
                <a:latin typeface="Poppins"/>
                <a:ea typeface="Poppins"/>
                <a:cs typeface="Poppins"/>
                <a:sym typeface="Poppins"/>
              </a:rPr>
              <a:t>object. Dit kan op meerdere niveaus:</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lang="en">
                <a:latin typeface="Poppins"/>
                <a:ea typeface="Poppins"/>
                <a:cs typeface="Poppins"/>
                <a:sym typeface="Poppins"/>
              </a:rPr>
              <a:t>Ook kunnen we net als LocalDate ook vragen om de huidige tijd en zelf een tijd instellen:</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429" name="Google Shape;429;p51"/>
          <p:cNvSpPr txBox="1"/>
          <p:nvPr/>
        </p:nvSpPr>
        <p:spPr>
          <a:xfrm>
            <a:off x="401075" y="1924075"/>
            <a:ext cx="50838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timeHrsMin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timeHrsMinSec</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6</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timeHrsMinSecNano</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14</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7</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998654578</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
        <p:nvSpPr>
          <p:cNvPr id="430" name="Google Shape;430;p51"/>
          <p:cNvSpPr txBox="1"/>
          <p:nvPr/>
        </p:nvSpPr>
        <p:spPr>
          <a:xfrm>
            <a:off x="401075" y="3403700"/>
            <a:ext cx="4926600" cy="5655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LocalDate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date3</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now</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time</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parse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"15:08:23"</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LocalTime constants</a:t>
            </a:r>
            <a:endParaRPr sz="3080">
              <a:latin typeface="Poppins"/>
              <a:ea typeface="Poppins"/>
              <a:cs typeface="Poppins"/>
              <a:sym typeface="Poppins"/>
            </a:endParaRPr>
          </a:p>
        </p:txBody>
      </p:sp>
      <p:sp>
        <p:nvSpPr>
          <p:cNvPr id="436" name="Google Shape;436;p52"/>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LocalTime kent een aantal waarden die altijd hetzelfde zijn. Deze komen zo nu en dan van pas:</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t/>
            </a:r>
            <a:endParaRPr>
              <a:latin typeface="Poppins"/>
              <a:ea typeface="Poppins"/>
              <a:cs typeface="Poppins"/>
              <a:sym typeface="Poppin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
        <p:nvSpPr>
          <p:cNvPr id="437" name="Google Shape;437;p52"/>
          <p:cNvSpPr txBox="1"/>
          <p:nvPr/>
        </p:nvSpPr>
        <p:spPr>
          <a:xfrm>
            <a:off x="401075" y="1907800"/>
            <a:ext cx="7696200" cy="1004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MIN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Minimale tijd in deze tijdzone (00:00:00)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MAX</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Maximale tijd in deze tijdzone (23:59:59.999999999)</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MIDNIGHT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Waar de nacht begint (00:00:00)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NOON</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Waar de middag begint (12:00:00)</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LocalTime getXXX()</a:t>
            </a:r>
            <a:endParaRPr sz="3080">
              <a:latin typeface="Poppins"/>
              <a:ea typeface="Poppins"/>
              <a:cs typeface="Poppins"/>
              <a:sym typeface="Poppins"/>
            </a:endParaRPr>
          </a:p>
        </p:txBody>
      </p:sp>
      <p:sp>
        <p:nvSpPr>
          <p:cNvPr id="443" name="Google Shape;443;p53"/>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rPr lang="en">
                <a:latin typeface="Poppins"/>
                <a:ea typeface="Poppins"/>
                <a:cs typeface="Poppins"/>
                <a:sym typeface="Poppins"/>
              </a:rPr>
              <a:t>Opnieuw kunnen we ook verschillende elementen van de LocalTime ophalen zoals:</a:t>
            </a:r>
            <a:endParaRPr>
              <a:latin typeface="Poppins"/>
              <a:ea typeface="Poppins"/>
              <a:cs typeface="Poppins"/>
              <a:sym typeface="Poppins"/>
            </a:endParaRPr>
          </a:p>
        </p:txBody>
      </p:sp>
      <p:sp>
        <p:nvSpPr>
          <p:cNvPr id="444" name="Google Shape;444;p53"/>
          <p:cNvSpPr txBox="1"/>
          <p:nvPr/>
        </p:nvSpPr>
        <p:spPr>
          <a:xfrm>
            <a:off x="433600" y="1902400"/>
            <a:ext cx="4699200" cy="12237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tijd</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LocalTime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16</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20</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12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98547</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tijd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getHour</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16</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tijd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getMinute</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20</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tijd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getSecond</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12</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tijd</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getNano</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98547</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Tijd veranderen</a:t>
            </a:r>
            <a:endParaRPr sz="3080">
              <a:latin typeface="Poppins"/>
              <a:ea typeface="Poppins"/>
              <a:cs typeface="Poppins"/>
              <a:sym typeface="Poppins"/>
            </a:endParaRPr>
          </a:p>
        </p:txBody>
      </p:sp>
      <p:sp>
        <p:nvSpPr>
          <p:cNvPr id="450" name="Google Shape;450;p54"/>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800"/>
              <a:buNone/>
            </a:pPr>
            <a:r>
              <a:rPr lang="en">
                <a:latin typeface="Poppins"/>
                <a:ea typeface="Poppins"/>
                <a:cs typeface="Poppins"/>
                <a:sym typeface="Poppins"/>
              </a:rPr>
              <a:t>Net zoals de dagen kunnen we ook tijd manipuleren met de methodes</a:t>
            </a:r>
            <a:endParaRPr>
              <a:latin typeface="Poppins"/>
              <a:ea typeface="Poppins"/>
              <a:cs typeface="Poppins"/>
              <a:sym typeface="Poppins"/>
            </a:endParaRPr>
          </a:p>
          <a:p>
            <a:pPr indent="0" lvl="0" marL="0" rtl="0" algn="l">
              <a:lnSpc>
                <a:spcPct val="95000"/>
              </a:lnSpc>
              <a:spcBef>
                <a:spcPts val="1200"/>
              </a:spcBef>
              <a:spcAft>
                <a:spcPts val="0"/>
              </a:spcAft>
              <a:buSzPts val="1800"/>
              <a:buNone/>
            </a:pPr>
            <a:r>
              <a:rPr lang="en">
                <a:latin typeface="Consolas"/>
                <a:ea typeface="Consolas"/>
                <a:cs typeface="Consolas"/>
                <a:sym typeface="Consolas"/>
              </a:rPr>
              <a:t>minusHours(), minusMinutes(), minusSeconds() </a:t>
            </a:r>
            <a:r>
              <a:rPr lang="en">
                <a:latin typeface="Poppins"/>
                <a:ea typeface="Poppins"/>
                <a:cs typeface="Poppins"/>
                <a:sym typeface="Poppins"/>
              </a:rPr>
              <a:t>en</a:t>
            </a:r>
            <a:r>
              <a:rPr lang="en">
                <a:latin typeface="Consolas"/>
                <a:ea typeface="Consolas"/>
                <a:cs typeface="Consolas"/>
                <a:sym typeface="Consolas"/>
              </a:rPr>
              <a:t> minusNanos()</a:t>
            </a:r>
            <a:endParaRPr>
              <a:latin typeface="Consolas"/>
              <a:ea typeface="Consolas"/>
              <a:cs typeface="Consolas"/>
              <a:sym typeface="Consolas"/>
            </a:endParaRPr>
          </a:p>
          <a:p>
            <a:pPr indent="0" lvl="0" marL="0" rtl="0" algn="l">
              <a:lnSpc>
                <a:spcPct val="95000"/>
              </a:lnSpc>
              <a:spcBef>
                <a:spcPts val="1200"/>
              </a:spcBef>
              <a:spcAft>
                <a:spcPts val="0"/>
              </a:spcAft>
              <a:buClr>
                <a:schemeClr val="dk1"/>
              </a:buClr>
              <a:buSzPts val="1100"/>
              <a:buFont typeface="Arial"/>
              <a:buNone/>
            </a:pPr>
            <a:r>
              <a:rPr lang="en">
                <a:latin typeface="Consolas"/>
                <a:ea typeface="Consolas"/>
                <a:cs typeface="Consolas"/>
                <a:sym typeface="Consolas"/>
              </a:rPr>
              <a:t>plusHours(), plusMinutes(), plusSeconds(), </a:t>
            </a:r>
            <a:r>
              <a:rPr lang="en">
                <a:latin typeface="Poppins"/>
                <a:ea typeface="Poppins"/>
                <a:cs typeface="Poppins"/>
                <a:sym typeface="Poppins"/>
              </a:rPr>
              <a:t>en </a:t>
            </a:r>
            <a:r>
              <a:rPr lang="en">
                <a:latin typeface="Consolas"/>
                <a:ea typeface="Consolas"/>
                <a:cs typeface="Consolas"/>
                <a:sym typeface="Consolas"/>
              </a:rPr>
              <a:t>plusNanos()</a:t>
            </a:r>
            <a:endParaRPr>
              <a:latin typeface="Consolas"/>
              <a:ea typeface="Consolas"/>
              <a:cs typeface="Consolas"/>
              <a:sym typeface="Consolas"/>
            </a:endParaRPr>
          </a:p>
          <a:p>
            <a:pPr indent="0" lvl="0" marL="0" rtl="0" algn="l">
              <a:lnSpc>
                <a:spcPct val="95000"/>
              </a:lnSpc>
              <a:spcBef>
                <a:spcPts val="1200"/>
              </a:spcBef>
              <a:spcAft>
                <a:spcPts val="1200"/>
              </a:spcAft>
              <a:buSzPts val="1800"/>
              <a:buNone/>
            </a:pPr>
            <a:r>
              <a:t/>
            </a:r>
            <a:endParaRPr>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LocalDateTime</a:t>
            </a:r>
            <a:endParaRPr sz="3080">
              <a:latin typeface="Poppins"/>
              <a:ea typeface="Poppins"/>
              <a:cs typeface="Poppins"/>
              <a:sym typeface="Poppins"/>
            </a:endParaRPr>
          </a:p>
        </p:txBody>
      </p:sp>
      <p:sp>
        <p:nvSpPr>
          <p:cNvPr id="456" name="Google Shape;456;p55"/>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800"/>
              <a:buNone/>
            </a:pPr>
            <a:r>
              <a:rPr lang="en">
                <a:latin typeface="Poppins"/>
                <a:ea typeface="Poppins"/>
                <a:cs typeface="Poppins"/>
                <a:sym typeface="Poppins"/>
              </a:rPr>
              <a:t>We kunnen ook datum en tijd combineren. Dan gebruiken we </a:t>
            </a:r>
            <a:r>
              <a:rPr lang="en">
                <a:latin typeface="Consolas"/>
                <a:ea typeface="Consolas"/>
                <a:cs typeface="Consolas"/>
                <a:sym typeface="Consolas"/>
              </a:rPr>
              <a:t>LocalDateTime. </a:t>
            </a:r>
            <a:r>
              <a:rPr lang="en">
                <a:latin typeface="Poppins"/>
                <a:ea typeface="Poppins"/>
                <a:cs typeface="Poppins"/>
                <a:sym typeface="Poppins"/>
              </a:rPr>
              <a:t>Dit object kan van alle voorgenoemde methodes gebruik maken.</a:t>
            </a:r>
            <a:endParaRPr>
              <a:latin typeface="Poppins"/>
              <a:ea typeface="Poppins"/>
              <a:cs typeface="Poppins"/>
              <a:sym typeface="Poppi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080">
                <a:latin typeface="Poppins"/>
                <a:ea typeface="Poppins"/>
                <a:cs typeface="Poppins"/>
                <a:sym typeface="Poppins"/>
              </a:rPr>
              <a:t>Eindopracht: galgje</a:t>
            </a:r>
            <a:endParaRPr sz="3080">
              <a:latin typeface="Poppins"/>
              <a:ea typeface="Poppins"/>
              <a:cs typeface="Poppins"/>
              <a:sym typeface="Poppins"/>
            </a:endParaRPr>
          </a:p>
        </p:txBody>
      </p:sp>
      <p:sp>
        <p:nvSpPr>
          <p:cNvPr id="462" name="Google Shape;462;p56"/>
          <p:cNvSpPr txBox="1"/>
          <p:nvPr>
            <p:ph idx="1" type="body"/>
          </p:nvPr>
        </p:nvSpPr>
        <p:spPr>
          <a:xfrm>
            <a:off x="311700" y="1225225"/>
            <a:ext cx="8520600" cy="36843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95000"/>
              </a:lnSpc>
              <a:spcBef>
                <a:spcPts val="0"/>
              </a:spcBef>
              <a:spcAft>
                <a:spcPts val="0"/>
              </a:spcAft>
              <a:buSzPts val="1800"/>
              <a:buFont typeface="Poppins"/>
              <a:buAutoNum type="arabicPeriod"/>
            </a:pPr>
            <a:r>
              <a:rPr lang="en">
                <a:latin typeface="Poppins"/>
                <a:ea typeface="Poppins"/>
                <a:cs typeface="Poppins"/>
                <a:sym typeface="Poppins"/>
              </a:rPr>
              <a:t>Lees het woord van de gebruiker.</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95000"/>
              </a:lnSpc>
              <a:spcBef>
                <a:spcPts val="0"/>
              </a:spcBef>
              <a:spcAft>
                <a:spcPts val="0"/>
              </a:spcAft>
              <a:buSzPts val="1800"/>
              <a:buFont typeface="Poppins"/>
              <a:buAutoNum type="arabicPeriod"/>
            </a:pPr>
            <a:r>
              <a:rPr lang="en">
                <a:latin typeface="Poppins"/>
                <a:ea typeface="Poppins"/>
                <a:cs typeface="Poppins"/>
                <a:sym typeface="Poppins"/>
              </a:rPr>
              <a:t>Maak een ArrayList&lt;Character&gt; zo lang als de lengte van het woord, met alleen onderstrepingstekens '_'. Dit vertegenwoordigt de letters die momenteel door de gebruiker worden geraden. Wanneer een gebruiker een letter in een woord raadt, wordt de schatting bijgewerkt en worden letters weergegeven die met succes zijn geraden.</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95000"/>
              </a:lnSpc>
              <a:spcBef>
                <a:spcPts val="0"/>
              </a:spcBef>
              <a:spcAft>
                <a:spcPts val="0"/>
              </a:spcAft>
              <a:buSzPts val="1800"/>
              <a:buFont typeface="Poppins"/>
              <a:buAutoNum type="arabicPeriod"/>
            </a:pPr>
            <a:r>
              <a:rPr lang="en">
                <a:latin typeface="Poppins"/>
                <a:ea typeface="Poppins"/>
                <a:cs typeface="Poppins"/>
                <a:sym typeface="Poppins"/>
              </a:rPr>
              <a:t>Zolang het woord nog niet geraden is:</a:t>
            </a:r>
            <a:endParaRPr>
              <a:latin typeface="Poppins"/>
              <a:ea typeface="Poppins"/>
              <a:cs typeface="Poppins"/>
              <a:sym typeface="Poppins"/>
            </a:endParaRPr>
          </a:p>
          <a:p>
            <a:pPr indent="-317500" lvl="1" marL="914400" rtl="0" algn="l">
              <a:lnSpc>
                <a:spcPct val="95000"/>
              </a:lnSpc>
              <a:spcBef>
                <a:spcPts val="0"/>
              </a:spcBef>
              <a:spcAft>
                <a:spcPts val="0"/>
              </a:spcAft>
              <a:buSzPts val="1400"/>
              <a:buFont typeface="Poppins"/>
              <a:buAutoNum type="alphaLcPeriod"/>
            </a:pPr>
            <a:r>
              <a:rPr lang="en">
                <a:latin typeface="Poppins"/>
                <a:ea typeface="Poppins"/>
                <a:cs typeface="Poppins"/>
                <a:sym typeface="Poppins"/>
              </a:rPr>
              <a:t>vraag de gebruiker om een teken.</a:t>
            </a:r>
            <a:endParaRPr>
              <a:latin typeface="Poppins"/>
              <a:ea typeface="Poppins"/>
              <a:cs typeface="Poppins"/>
              <a:sym typeface="Poppins"/>
            </a:endParaRPr>
          </a:p>
          <a:p>
            <a:pPr indent="-317500" lvl="1" marL="914400" rtl="0" algn="l">
              <a:lnSpc>
                <a:spcPct val="95000"/>
              </a:lnSpc>
              <a:spcBef>
                <a:spcPts val="0"/>
              </a:spcBef>
              <a:spcAft>
                <a:spcPts val="0"/>
              </a:spcAft>
              <a:buSzPts val="1400"/>
              <a:buFont typeface="Poppins"/>
              <a:buAutoNum type="alphaLcPeriod"/>
            </a:pPr>
            <a:r>
              <a:rPr lang="en">
                <a:latin typeface="Poppins"/>
                <a:ea typeface="Poppins"/>
                <a:cs typeface="Poppins"/>
                <a:sym typeface="Poppins"/>
              </a:rPr>
              <a:t>update de huidige schatting met de geraden letters in woord.</a:t>
            </a:r>
            <a:endParaRPr>
              <a:latin typeface="Poppins"/>
              <a:ea typeface="Poppins"/>
              <a:cs typeface="Poppins"/>
              <a:sym typeface="Poppins"/>
            </a:endParaRPr>
          </a:p>
          <a:p>
            <a:pPr indent="-317500" lvl="1" marL="914400" rtl="0" algn="l">
              <a:lnSpc>
                <a:spcPct val="95000"/>
              </a:lnSpc>
              <a:spcBef>
                <a:spcPts val="0"/>
              </a:spcBef>
              <a:spcAft>
                <a:spcPts val="0"/>
              </a:spcAft>
              <a:buSzPts val="1400"/>
              <a:buFont typeface="Poppins"/>
              <a:buAutoNum type="alphaLcPeriod"/>
            </a:pPr>
            <a:r>
              <a:rPr lang="en">
                <a:latin typeface="Poppins"/>
                <a:ea typeface="Poppins"/>
                <a:cs typeface="Poppins"/>
                <a:sym typeface="Poppins"/>
              </a:rPr>
              <a:t>druk de nieuwe schatting af.</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95000"/>
              </a:lnSpc>
              <a:spcBef>
                <a:spcPts val="0"/>
              </a:spcBef>
              <a:spcAft>
                <a:spcPts val="0"/>
              </a:spcAft>
              <a:buSzPts val="1800"/>
              <a:buFont typeface="Poppins"/>
              <a:buAutoNum type="arabicPeriod"/>
            </a:pPr>
            <a:r>
              <a:rPr lang="en">
                <a:latin typeface="Poppins"/>
                <a:ea typeface="Poppins"/>
                <a:cs typeface="Poppins"/>
                <a:sym typeface="Poppins"/>
              </a:rPr>
              <a:t>Zodra iemand het woord heeft geraden of het aantal beurten voorbij zijn stopt het spel.</a:t>
            </a:r>
            <a:endParaRPr>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Leerdoelen</a:t>
            </a:r>
            <a:endParaRPr sz="3480">
              <a:latin typeface="Poppins"/>
              <a:ea typeface="Poppins"/>
              <a:cs typeface="Poppins"/>
              <a:sym typeface="Poppins"/>
            </a:endParaRPr>
          </a:p>
        </p:txBody>
      </p:sp>
      <p:sp>
        <p:nvSpPr>
          <p:cNvPr id="468" name="Google Shape;468;p5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Het aanmaken en manipuleren van String en StringBuilder objecten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Veelgebruikte methodes van de String en StringBuilder klasse leren gebruiken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Één- en multidimentionale arrays aanmaken en gebruiken</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Declareren, aanmaken en gebruik van ArrayList en het begrip van de voordelen van een ArrayList tov Arrays</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Methodes leren gebruiken waarmee je elementen kan toevoegen, verwijderen en aanpassen in een ArrayList</a:t>
            </a:r>
            <a:br>
              <a:rPr lang="en">
                <a:latin typeface="Poppins"/>
                <a:ea typeface="Poppins"/>
                <a:cs typeface="Poppins"/>
                <a:sym typeface="Poppins"/>
              </a:rPr>
            </a:br>
            <a:endParaRPr>
              <a:latin typeface="Poppins"/>
              <a:ea typeface="Poppins"/>
              <a:cs typeface="Poppins"/>
              <a:sym typeface="Poppins"/>
            </a:endParaRPr>
          </a:p>
          <a:p>
            <a:pPr indent="-32575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Omgaan met tijdobjecten in Java</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animEffect filter="fade" transition="in">
                                      <p:cBhvr>
                                        <p:cTn dur="500"/>
                                        <p:tgtEl>
                                          <p:spTgt spid="4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1" st="1"/>
                                            </p:txEl>
                                          </p:spTgt>
                                        </p:tgtEl>
                                        <p:attrNameLst>
                                          <p:attrName>style.visibility</p:attrName>
                                        </p:attrNameLst>
                                      </p:cBhvr>
                                      <p:to>
                                        <p:strVal val="visible"/>
                                      </p:to>
                                    </p:set>
                                    <p:animEffect filter="fade" transition="in">
                                      <p:cBhvr>
                                        <p:cTn dur="500"/>
                                        <p:tgtEl>
                                          <p:spTgt spid="4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2" st="2"/>
                                            </p:txEl>
                                          </p:spTgt>
                                        </p:tgtEl>
                                        <p:attrNameLst>
                                          <p:attrName>style.visibility</p:attrName>
                                        </p:attrNameLst>
                                      </p:cBhvr>
                                      <p:to>
                                        <p:strVal val="visible"/>
                                      </p:to>
                                    </p:set>
                                    <p:animEffect filter="fade" transition="in">
                                      <p:cBhvr>
                                        <p:cTn dur="500"/>
                                        <p:tgtEl>
                                          <p:spTgt spid="4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3" st="3"/>
                                            </p:txEl>
                                          </p:spTgt>
                                        </p:tgtEl>
                                        <p:attrNameLst>
                                          <p:attrName>style.visibility</p:attrName>
                                        </p:attrNameLst>
                                      </p:cBhvr>
                                      <p:to>
                                        <p:strVal val="visible"/>
                                      </p:to>
                                    </p:set>
                                    <p:animEffect filter="fade" transition="in">
                                      <p:cBhvr>
                                        <p:cTn dur="500"/>
                                        <p:tgtEl>
                                          <p:spTgt spid="4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4" st="4"/>
                                            </p:txEl>
                                          </p:spTgt>
                                        </p:tgtEl>
                                        <p:attrNameLst>
                                          <p:attrName>style.visibility</p:attrName>
                                        </p:attrNameLst>
                                      </p:cBhvr>
                                      <p:to>
                                        <p:strVal val="visible"/>
                                      </p:to>
                                    </p:set>
                                    <p:animEffect filter="fade" transition="in">
                                      <p:cBhvr>
                                        <p:cTn dur="500"/>
                                        <p:tgtEl>
                                          <p:spTgt spid="4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xEl>
                                              <p:pRg end="5" st="5"/>
                                            </p:txEl>
                                          </p:spTgt>
                                        </p:tgtEl>
                                        <p:attrNameLst>
                                          <p:attrName>style.visibility</p:attrName>
                                        </p:attrNameLst>
                                      </p:cBhvr>
                                      <p:to>
                                        <p:strVal val="visible"/>
                                      </p:to>
                                    </p:set>
                                    <p:animEffect filter="fade" transition="in">
                                      <p:cBhvr>
                                        <p:cTn dur="500"/>
                                        <p:tgtEl>
                                          <p:spTgt spid="4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2" name="Shape 472"/>
        <p:cNvGrpSpPr/>
        <p:nvPr/>
      </p:nvGrpSpPr>
      <p:grpSpPr>
        <a:xfrm>
          <a:off x="0" y="0"/>
          <a:ext cx="0" cy="0"/>
          <a:chOff x="0" y="0"/>
          <a:chExt cx="0" cy="0"/>
        </a:xfrm>
      </p:grpSpPr>
      <p:sp>
        <p:nvSpPr>
          <p:cNvPr id="473" name="Google Shape;473;p58"/>
          <p:cNvSpPr txBox="1"/>
          <p:nvPr>
            <p:ph type="title"/>
          </p:nvPr>
        </p:nvSpPr>
        <p:spPr>
          <a:xfrm>
            <a:off x="345825" y="74985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Titel</a:t>
            </a:r>
            <a:endParaRPr>
              <a:latin typeface="Poppins"/>
              <a:ea typeface="Poppins"/>
              <a:cs typeface="Poppins"/>
              <a:sym typeface="Poppins"/>
            </a:endParaRPr>
          </a:p>
        </p:txBody>
      </p:sp>
      <p:sp>
        <p:nvSpPr>
          <p:cNvPr id="474" name="Google Shape;474;p58"/>
          <p:cNvSpPr txBox="1"/>
          <p:nvPr>
            <p:ph idx="1" type="body"/>
          </p:nvPr>
        </p:nvSpPr>
        <p:spPr>
          <a:xfrm>
            <a:off x="262925" y="2286550"/>
            <a:ext cx="4260300" cy="2307300"/>
          </a:xfrm>
          <a:prstGeom prst="rect">
            <a:avLst/>
          </a:prstGeom>
          <a:solidFill>
            <a:srgbClr val="F3F3F3"/>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highlight>
                  <a:srgbClr val="F3F3F3"/>
                </a:highlight>
                <a:latin typeface="Roboto Mono"/>
                <a:ea typeface="Roboto Mono"/>
                <a:cs typeface="Roboto Mono"/>
                <a:sym typeface="Roboto Mono"/>
              </a:rPr>
              <a:t>print(“Hallo wereld!”)</a:t>
            </a:r>
            <a:endParaRPr sz="1300">
              <a:highlight>
                <a:srgbClr val="F3F3F3"/>
              </a:highlight>
              <a:latin typeface="Roboto Mono"/>
              <a:ea typeface="Roboto Mono"/>
              <a:cs typeface="Roboto Mono"/>
              <a:sym typeface="Roboto Mono"/>
            </a:endParaRPr>
          </a:p>
        </p:txBody>
      </p:sp>
      <p:sp>
        <p:nvSpPr>
          <p:cNvPr id="475" name="Google Shape;475;p58"/>
          <p:cNvSpPr txBox="1"/>
          <p:nvPr/>
        </p:nvSpPr>
        <p:spPr>
          <a:xfrm>
            <a:off x="45797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Windows PowerShell</a:t>
            </a:r>
            <a:endParaRPr b="0" i="0" sz="1400" u="none" cap="none" strike="noStrike">
              <a:solidFill>
                <a:srgbClr val="000000"/>
              </a:solidFill>
              <a:latin typeface="Arial"/>
              <a:ea typeface="Arial"/>
              <a:cs typeface="Arial"/>
              <a:sym typeface="Arial"/>
            </a:endParaRPr>
          </a:p>
        </p:txBody>
      </p:sp>
      <p:sp>
        <p:nvSpPr>
          <p:cNvPr id="476" name="Google Shape;476;p58"/>
          <p:cNvSpPr txBox="1"/>
          <p:nvPr>
            <p:ph idx="1" type="body"/>
          </p:nvPr>
        </p:nvSpPr>
        <p:spPr>
          <a:xfrm>
            <a:off x="4572000" y="2286550"/>
            <a:ext cx="4260300" cy="2307300"/>
          </a:xfrm>
          <a:prstGeom prst="rect">
            <a:avLst/>
          </a:prstGeom>
          <a:solidFill>
            <a:srgbClr val="1155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solidFill>
                  <a:schemeClr val="lt1"/>
                </a:solidFill>
                <a:latin typeface="Roboto Mono"/>
                <a:ea typeface="Roboto Mono"/>
                <a:cs typeface="Roboto Mono"/>
                <a:sym typeface="Roboto Mono"/>
              </a:rPr>
              <a:t>Voer het aantal items in: 5</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Voer de waarde van alle items in (gescheiden door spatie): 3 2 5 6 9</a:t>
            </a:r>
            <a:br>
              <a:rPr lang="en" sz="1300">
                <a:solidFill>
                  <a:schemeClr val="lt1"/>
                </a:solidFill>
                <a:latin typeface="Roboto Mono"/>
                <a:ea typeface="Roboto Mono"/>
                <a:cs typeface="Roboto Mono"/>
                <a:sym typeface="Roboto Mono"/>
              </a:rPr>
            </a:br>
            <a:r>
              <a:rPr lang="en" sz="1300">
                <a:solidFill>
                  <a:schemeClr val="lt1"/>
                </a:solidFill>
                <a:latin typeface="Roboto Mono"/>
                <a:ea typeface="Roboto Mono"/>
                <a:cs typeface="Roboto Mono"/>
                <a:sym typeface="Roboto Mono"/>
              </a:rPr>
              <a:t>De waarden zijn: [3, 2, 5, 6, 9]</a:t>
            </a:r>
            <a:endParaRPr sz="1300">
              <a:solidFill>
                <a:schemeClr val="lt1"/>
              </a:solidFill>
              <a:latin typeface="Roboto Mono"/>
              <a:ea typeface="Roboto Mono"/>
              <a:cs typeface="Roboto Mono"/>
              <a:sym typeface="Roboto Mono"/>
            </a:endParaRPr>
          </a:p>
        </p:txBody>
      </p:sp>
      <p:sp>
        <p:nvSpPr>
          <p:cNvPr id="477" name="Google Shape;477;p58"/>
          <p:cNvSpPr txBox="1"/>
          <p:nvPr/>
        </p:nvSpPr>
        <p:spPr>
          <a:xfrm>
            <a:off x="217575" y="19016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Poppins"/>
                <a:ea typeface="Poppins"/>
                <a:cs typeface="Poppins"/>
                <a:sym typeface="Poppins"/>
              </a:rPr>
              <a:t>hallo_wereld.py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latin typeface="Poppins"/>
                <a:ea typeface="Poppins"/>
                <a:cs typeface="Poppins"/>
                <a:sym typeface="Poppins"/>
              </a:rPr>
              <a:t>Vragen?</a:t>
            </a:r>
            <a:endParaRPr>
              <a:latin typeface="Poppins"/>
              <a:ea typeface="Poppins"/>
              <a:cs typeface="Poppins"/>
              <a:sym typeface="Poppins"/>
            </a:endParaRPr>
          </a:p>
        </p:txBody>
      </p:sp>
      <p:sp>
        <p:nvSpPr>
          <p:cNvPr id="483" name="Google Shape;483;p5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E-mail mij op </a:t>
            </a:r>
            <a:r>
              <a:rPr lang="en" u="sng">
                <a:solidFill>
                  <a:schemeClr val="hlink"/>
                </a:solidFill>
                <a:latin typeface="Poppins"/>
                <a:ea typeface="Poppins"/>
                <a:cs typeface="Poppins"/>
                <a:sym typeface="Poppins"/>
                <a:hlinkClick r:id="rId3"/>
              </a:rPr>
              <a:t>voornaam.achternaam@code-cafe.nl</a:t>
            </a:r>
            <a:r>
              <a:rPr lang="en">
                <a:latin typeface="Poppins"/>
                <a:ea typeface="Poppins"/>
                <a:cs typeface="Poppins"/>
                <a:sym typeface="Poppins"/>
              </a:rPr>
              <a:t>!</a:t>
            </a:r>
            <a:br>
              <a:rPr lang="en">
                <a:latin typeface="Poppins"/>
                <a:ea typeface="Poppins"/>
                <a:cs typeface="Poppins"/>
                <a:sym typeface="Poppins"/>
              </a:rPr>
            </a:br>
            <a:endParaRPr>
              <a:latin typeface="Poppins"/>
              <a:ea typeface="Poppins"/>
              <a:cs typeface="Poppins"/>
              <a:sym typeface="Poppins"/>
            </a:endParaRPr>
          </a:p>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Join de Code-Café community op discord!</a:t>
            </a:r>
            <a:endParaRPr>
              <a:latin typeface="Poppins"/>
              <a:ea typeface="Poppins"/>
              <a:cs typeface="Poppins"/>
              <a:sym typeface="Poppins"/>
            </a:endParaRPr>
          </a:p>
        </p:txBody>
      </p:sp>
      <p:pic>
        <p:nvPicPr>
          <p:cNvPr id="484" name="Google Shape;484;p59"/>
          <p:cNvPicPr preferRelativeResize="0"/>
          <p:nvPr/>
        </p:nvPicPr>
        <p:blipFill rotWithShape="1">
          <a:blip r:embed="rId4">
            <a:alphaModFix/>
          </a:blip>
          <a:srcRect b="0" l="0" r="0" t="0"/>
          <a:stretch/>
        </p:blipFill>
        <p:spPr>
          <a:xfrm>
            <a:off x="938500" y="2320675"/>
            <a:ext cx="2015973" cy="20159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indexOf()</a:t>
            </a:r>
            <a:endParaRPr sz="3480">
              <a:latin typeface="Poppins"/>
              <a:ea typeface="Poppins"/>
              <a:cs typeface="Poppins"/>
              <a:sym typeface="Poppins"/>
            </a:endParaRPr>
          </a:p>
        </p:txBody>
      </p:sp>
      <p:sp>
        <p:nvSpPr>
          <p:cNvPr id="93" name="Google Shape;93;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94" name="Google Shape;94;p6"/>
          <p:cNvSpPr txBox="1"/>
          <p:nvPr/>
        </p:nvSpPr>
        <p:spPr>
          <a:xfrm>
            <a:off x="311700" y="1225225"/>
            <a:ext cx="3973800" cy="16623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"ABCAB"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indexOf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indexOf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"S"</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-1</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indexOf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"CA"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indexOf</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substring()</a:t>
            </a:r>
            <a:endParaRPr sz="3480">
              <a:latin typeface="Poppins"/>
              <a:ea typeface="Poppins"/>
              <a:cs typeface="Poppins"/>
              <a:sym typeface="Poppins"/>
            </a:endParaRPr>
          </a:p>
        </p:txBody>
      </p:sp>
      <p:sp>
        <p:nvSpPr>
          <p:cNvPr id="100" name="Google Shape;100;p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101" name="Google Shape;101;p7"/>
          <p:cNvSpPr txBox="1"/>
          <p:nvPr/>
        </p:nvSpPr>
        <p:spPr>
          <a:xfrm>
            <a:off x="311700" y="1225225"/>
            <a:ext cx="33204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"Oracle"</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sub</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substring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(sub); </a:t>
            </a:r>
            <a:r>
              <a:rPr b="0" i="0" lang="en" sz="1050" u="none" cap="none" strike="noStrike">
                <a:solidFill>
                  <a:srgbClr val="6A9955"/>
                </a:solidFill>
                <a:highlight>
                  <a:srgbClr val="1E1E1E"/>
                </a:highlight>
                <a:latin typeface="Consolas"/>
                <a:ea typeface="Consolas"/>
                <a:cs typeface="Consolas"/>
                <a:sym typeface="Consolas"/>
              </a:rPr>
              <a:t>// acle</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resultaat</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9CDCFE"/>
                </a:solidFill>
                <a:highlight>
                  <a:srgbClr val="1E1E1E"/>
                </a:highlight>
                <a:latin typeface="Consolas"/>
                <a:ea typeface="Consolas"/>
                <a:cs typeface="Consolas"/>
                <a:sym typeface="Consolas"/>
              </a:rPr>
              <a:t>examen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substring</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B5CEA8"/>
                </a:solidFill>
                <a:highlight>
                  <a:srgbClr val="1E1E1E"/>
                </a:highlight>
                <a:latin typeface="Consolas"/>
                <a:ea typeface="Consolas"/>
                <a:cs typeface="Consolas"/>
                <a:sym typeface="Consolas"/>
              </a:rPr>
              <a:t>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B5CEA8"/>
                </a:solidFill>
                <a:highlight>
                  <a:srgbClr val="1E1E1E"/>
                </a:highlight>
                <a:latin typeface="Consolas"/>
                <a:ea typeface="Consolas"/>
                <a:cs typeface="Consolas"/>
                <a:sym typeface="Consolas"/>
              </a:rPr>
              <a:t>4</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(resultaat);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trim()</a:t>
            </a:r>
            <a:endParaRPr sz="3480">
              <a:latin typeface="Poppins"/>
              <a:ea typeface="Poppins"/>
              <a:cs typeface="Poppins"/>
              <a:sym typeface="Poppins"/>
            </a:endParaRPr>
          </a:p>
        </p:txBody>
      </p:sp>
      <p:sp>
        <p:nvSpPr>
          <p:cNvPr id="107" name="Google Shape;107;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108" name="Google Shape;108;p8"/>
          <p:cNvSpPr txBox="1"/>
          <p:nvPr/>
        </p:nvSpPr>
        <p:spPr>
          <a:xfrm>
            <a:off x="311700" y="1147225"/>
            <a:ext cx="3759000" cy="18816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varMetSpaties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 AB CB "</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a:t>
            </a:r>
            <a:r>
              <a:rPr b="0" i="0" lang="en" sz="1050" u="none" cap="none" strike="noStrike">
                <a:solidFill>
                  <a:srgbClr val="D4D4D4"/>
                </a:solidFill>
                <a:highlight>
                  <a:srgbClr val="1E1E1E"/>
                </a:highlight>
                <a:latin typeface="Consolas"/>
                <a:ea typeface="Consolas"/>
                <a:cs typeface="Consolas"/>
                <a:sym typeface="Consolas"/>
              </a:rPr>
              <a:t>(varMetSpaties);</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 AB CB :</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varMetSpaties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trim</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:AB CB:</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 sz="3480">
                <a:latin typeface="Poppins"/>
                <a:ea typeface="Poppins"/>
                <a:cs typeface="Poppins"/>
                <a:sym typeface="Poppins"/>
              </a:rPr>
              <a:t>replace()</a:t>
            </a:r>
            <a:endParaRPr sz="3480">
              <a:latin typeface="Poppins"/>
              <a:ea typeface="Poppins"/>
              <a:cs typeface="Poppins"/>
              <a:sym typeface="Poppins"/>
            </a:endParaRPr>
          </a:p>
        </p:txBody>
      </p:sp>
      <p:sp>
        <p:nvSpPr>
          <p:cNvPr id="114" name="Google Shape;114;p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Poppins"/>
              <a:buChar char="●"/>
            </a:pPr>
            <a:r>
              <a:rPr lang="en">
                <a:latin typeface="Poppins"/>
                <a:ea typeface="Poppins"/>
                <a:cs typeface="Poppins"/>
                <a:sym typeface="Poppins"/>
              </a:rPr>
              <a:t>s</a:t>
            </a:r>
            <a:endParaRPr>
              <a:latin typeface="Poppins"/>
              <a:ea typeface="Poppins"/>
              <a:cs typeface="Poppins"/>
              <a:sym typeface="Poppins"/>
            </a:endParaRPr>
          </a:p>
        </p:txBody>
      </p:sp>
      <p:sp>
        <p:nvSpPr>
          <p:cNvPr id="115" name="Google Shape;115;p9"/>
          <p:cNvSpPr txBox="1"/>
          <p:nvPr/>
        </p:nvSpPr>
        <p:spPr>
          <a:xfrm>
            <a:off x="311700" y="1147225"/>
            <a:ext cx="4860600" cy="7851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4EC9B0"/>
                </a:solidFill>
                <a:highlight>
                  <a:srgbClr val="1E1E1E"/>
                </a:highlight>
                <a:latin typeface="Consolas"/>
                <a:ea typeface="Consolas"/>
                <a:cs typeface="Consolas"/>
                <a:sym typeface="Consolas"/>
              </a:rPr>
              <a:t>String</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 = </a:t>
            </a:r>
            <a:r>
              <a:rPr b="0" i="0" lang="en" sz="1050" u="none" cap="none" strike="noStrike">
                <a:solidFill>
                  <a:srgbClr val="CE9178"/>
                </a:solidFill>
                <a:highlight>
                  <a:srgbClr val="1E1E1E"/>
                </a:highlight>
                <a:latin typeface="Consolas"/>
                <a:ea typeface="Consolas"/>
                <a:cs typeface="Consolas"/>
                <a:sym typeface="Consolas"/>
              </a:rPr>
              <a:t>"ABCAB"</a:t>
            </a:r>
            <a:r>
              <a:rPr b="0" i="0" lang="en" sz="1050" u="none" cap="none" strike="noStrike">
                <a:solidFill>
                  <a:srgbClr val="D4D4D4"/>
                </a:solidFill>
                <a:highlight>
                  <a:srgbClr val="1E1E1E"/>
                </a:highlight>
                <a:latin typeface="Consolas"/>
                <a:ea typeface="Consolas"/>
                <a:cs typeface="Consolas"/>
                <a:sym typeface="Consolas"/>
              </a:rPr>
              <a:t>;</a:t>
            </a:r>
            <a:endParaRPr b="0" i="0" sz="1050" u="none" cap="none" strike="noStrike">
              <a:solidFill>
                <a:srgbClr val="D4D4D4"/>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replace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'b'</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ABCAb</a:t>
            </a:r>
            <a:endParaRPr b="0" i="0" sz="1050" u="none" cap="none" strike="noStrike">
              <a:solidFill>
                <a:srgbClr val="6A9955"/>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9CDCFE"/>
                </a:solidFill>
                <a:highlight>
                  <a:srgbClr val="1E1E1E"/>
                </a:highlight>
                <a:latin typeface="Consolas"/>
                <a:ea typeface="Consolas"/>
                <a:cs typeface="Consolas"/>
                <a:sym typeface="Consolas"/>
              </a:rPr>
              <a:t>System</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out</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println</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9CDCFE"/>
                </a:solidFill>
                <a:highlight>
                  <a:srgbClr val="1E1E1E"/>
                </a:highlight>
                <a:latin typeface="Consolas"/>
                <a:ea typeface="Consolas"/>
                <a:cs typeface="Consolas"/>
                <a:sym typeface="Consolas"/>
              </a:rPr>
              <a:t>letters</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DCDCAA"/>
                </a:solidFill>
                <a:highlight>
                  <a:srgbClr val="1E1E1E"/>
                </a:highlight>
                <a:latin typeface="Consolas"/>
                <a:ea typeface="Consolas"/>
                <a:cs typeface="Consolas"/>
                <a:sym typeface="Consolas"/>
              </a:rPr>
              <a:t>replace</a:t>
            </a:r>
            <a:r>
              <a:rPr b="0" i="0" lang="en" sz="1050" u="none" cap="none" strike="noStrike">
                <a:solidFill>
                  <a:srgbClr val="D4D4D4"/>
                </a:solidFill>
                <a:highlight>
                  <a:srgbClr val="1E1E1E"/>
                </a:highlight>
                <a:latin typeface="Consolas"/>
                <a:ea typeface="Consolas"/>
                <a:cs typeface="Consolas"/>
                <a:sym typeface="Consolas"/>
              </a:rPr>
              <a:t>(</a:t>
            </a:r>
            <a:r>
              <a:rPr b="0" i="0" lang="en" sz="1050" u="none" cap="none" strike="noStrike">
                <a:solidFill>
                  <a:srgbClr val="CE9178"/>
                </a:solidFill>
                <a:highlight>
                  <a:srgbClr val="1E1E1E"/>
                </a:highlight>
                <a:latin typeface="Consolas"/>
                <a:ea typeface="Consolas"/>
                <a:cs typeface="Consolas"/>
                <a:sym typeface="Consolas"/>
              </a:rPr>
              <a:t>"CA"</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CE9178"/>
                </a:solidFill>
                <a:highlight>
                  <a:srgbClr val="1E1E1E"/>
                </a:highlight>
                <a:latin typeface="Consolas"/>
                <a:ea typeface="Consolas"/>
                <a:cs typeface="Consolas"/>
                <a:sym typeface="Consolas"/>
              </a:rPr>
              <a:t>"12"</a:t>
            </a:r>
            <a:r>
              <a:rPr b="0" i="0" lang="en" sz="1050" u="none" cap="none" strike="noStrike">
                <a:solidFill>
                  <a:srgbClr val="D4D4D4"/>
                </a:solidFill>
                <a:highlight>
                  <a:srgbClr val="1E1E1E"/>
                </a:highlight>
                <a:latin typeface="Consolas"/>
                <a:ea typeface="Consolas"/>
                <a:cs typeface="Consolas"/>
                <a:sym typeface="Consolas"/>
              </a:rPr>
              <a:t>)); </a:t>
            </a:r>
            <a:r>
              <a:rPr b="0" i="0" lang="en" sz="1050" u="none" cap="none" strike="noStrike">
                <a:solidFill>
                  <a:srgbClr val="6A9955"/>
                </a:solidFill>
                <a:highlight>
                  <a:srgbClr val="1E1E1E"/>
                </a:highlight>
                <a:latin typeface="Consolas"/>
                <a:ea typeface="Consolas"/>
                <a:cs typeface="Consolas"/>
                <a:sym typeface="Consolas"/>
              </a:rPr>
              <a:t>// ?</a:t>
            </a:r>
            <a:endParaRPr b="0" i="0" sz="1050" u="none" cap="none" strike="noStrike">
              <a:solidFill>
                <a:srgbClr val="6A9955"/>
              </a:solidFill>
              <a:highlight>
                <a:srgbClr val="1E1E1E"/>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Code Café">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360A54DD8BAB4295CD4DD668838CAA" ma:contentTypeVersion="9" ma:contentTypeDescription="Create a new document." ma:contentTypeScope="" ma:versionID="d3cf9af9d6b50df421212f6f3c346370">
  <xsd:schema xmlns:xsd="http://www.w3.org/2001/XMLSchema" xmlns:xs="http://www.w3.org/2001/XMLSchema" xmlns:p="http://schemas.microsoft.com/office/2006/metadata/properties" xmlns:ns2="7a83b97a-d12c-4b33-9ad5-cb3f49610821" xmlns:ns3="eacb41dd-7be8-40db-b535-7bbd0697ac90" targetNamespace="http://schemas.microsoft.com/office/2006/metadata/properties" ma:root="true" ma:fieldsID="3730a9ae0539df2fa9cd489a60f35a1d" ns2:_="" ns3:_="">
    <xsd:import namespace="7a83b97a-d12c-4b33-9ad5-cb3f49610821"/>
    <xsd:import namespace="eacb41dd-7be8-40db-b535-7bbd0697ac9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3b97a-d12c-4b33-9ad5-cb3f4961082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f66f4fa-7e88-47e7-b700-2a33fed31ba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b41dd-7be8-40db-b535-7bbd0697ac9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8a6a0f4-db4a-44c4-9a3d-cdbe24d19523}" ma:internalName="TaxCatchAll" ma:showField="CatchAllData" ma:web="eacb41dd-7be8-40db-b535-7bbd0697ac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6E3652-EF58-469B-A10A-05F8A0ABAF38}"/>
</file>

<file path=customXml/itemProps2.xml><?xml version="1.0" encoding="utf-8"?>
<ds:datastoreItem xmlns:ds="http://schemas.openxmlformats.org/officeDocument/2006/customXml" ds:itemID="{8541530B-A32F-4643-95EB-F857D045FE09}"/>
</file>