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Economica"/>
      <p:regular r:id="rId49"/>
      <p:bold r:id="rId50"/>
      <p:italic r:id="rId51"/>
      <p:boldItalic r:id="rId52"/>
    </p:embeddedFont>
    <p:embeddedFont>
      <p:font typeface="Roboto"/>
      <p:regular r:id="rId53"/>
      <p:bold r:id="rId54"/>
      <p:italic r:id="rId55"/>
      <p:boldItalic r:id="rId56"/>
    </p:embeddedFont>
    <p:embeddedFont>
      <p:font typeface="Poppins"/>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5" roundtripDataSignature="AMtx7mjlwU8Jl/n2jT1WSUIP/izJnfQS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91794E-B9B7-4AC6-A56A-658E19F49ED2}">
  <a:tblStyle styleId="{F691794E-B9B7-4AC6-A56A-658E19F49ED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34" Type="http://schemas.openxmlformats.org/officeDocument/2006/relationships/slide" Target="slides/slide28.xml"/><Relationship Id="rId63" Type="http://schemas.openxmlformats.org/officeDocument/2006/relationships/font" Target="fonts/OpenSans-italic.fntdata"/><Relationship Id="rId21" Type="http://schemas.openxmlformats.org/officeDocument/2006/relationships/slide" Target="slides/slide15.xml"/><Relationship Id="rId50" Type="http://schemas.openxmlformats.org/officeDocument/2006/relationships/font" Target="fonts/Economica-bold.fntdata"/><Relationship Id="rId55" Type="http://schemas.openxmlformats.org/officeDocument/2006/relationships/font" Target="fonts/Roboto-italic.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font" Target="fonts/Roboto-regular.fntdata"/><Relationship Id="rId11" Type="http://schemas.openxmlformats.org/officeDocument/2006/relationships/slide" Target="slides/slide5.xml"/><Relationship Id="rId58" Type="http://schemas.openxmlformats.org/officeDocument/2006/relationships/font" Target="fonts/Poppins-bold.fntdata"/><Relationship Id="rId66" Type="http://schemas.openxmlformats.org/officeDocument/2006/relationships/customXml" Target="../customXml/item1.xml"/><Relationship Id="rId5" Type="http://schemas.openxmlformats.org/officeDocument/2006/relationships/slideMaster" Target="slideMasters/slideMaster1.xml"/><Relationship Id="rId61" Type="http://schemas.openxmlformats.org/officeDocument/2006/relationships/font" Target="fonts/OpenSans-regular.fntdata"/><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35" Type="http://schemas.openxmlformats.org/officeDocument/2006/relationships/slide" Target="slides/slide29.xml"/><Relationship Id="rId64" Type="http://schemas.openxmlformats.org/officeDocument/2006/relationships/font" Target="fonts/OpenSans-boldItalic.fntdata"/><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Roboto-boldItalic.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Economica-italic.fntdata"/><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font" Target="fonts/Poppins-italic.fntdata"/><Relationship Id="rId17" Type="http://schemas.openxmlformats.org/officeDocument/2006/relationships/slide" Target="slides/slide11.xml"/><Relationship Id="rId67" Type="http://schemas.openxmlformats.org/officeDocument/2006/relationships/customXml" Target="../customXml/item2.xml"/><Relationship Id="rId41" Type="http://schemas.openxmlformats.org/officeDocument/2006/relationships/slide" Target="slides/slide35.xml"/><Relationship Id="rId62" Type="http://schemas.openxmlformats.org/officeDocument/2006/relationships/font" Target="fonts/OpenSans-bold.fntdata"/><Relationship Id="rId20" Type="http://schemas.openxmlformats.org/officeDocument/2006/relationships/slide" Target="slides/slide14.xml"/><Relationship Id="rId54" Type="http://schemas.openxmlformats.org/officeDocument/2006/relationships/font" Target="fonts/Roboto-bold.fntdata"/><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font" Target="fonts/Economica-regular.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font" Target="fonts/Poppins-regular.fntdata"/><Relationship Id="rId15" Type="http://schemas.openxmlformats.org/officeDocument/2006/relationships/slide" Target="slides/slide9.xml"/><Relationship Id="rId44" Type="http://schemas.openxmlformats.org/officeDocument/2006/relationships/slide" Target="slides/slide38.xml"/><Relationship Id="rId31" Type="http://schemas.openxmlformats.org/officeDocument/2006/relationships/slide" Target="slides/slide25.xml"/><Relationship Id="rId65" Type="http://customschemas.google.com/relationships/presentationmetadata" Target="metadata"/><Relationship Id="rId60" Type="http://schemas.openxmlformats.org/officeDocument/2006/relationships/font" Target="fonts/Poppins-boldItalic.fntdata"/><Relationship Id="rId52" Type="http://schemas.openxmlformats.org/officeDocument/2006/relationships/font" Target="fonts/Economica-boldItalic.fntdata"/><Relationship Id="rId10" Type="http://schemas.openxmlformats.org/officeDocument/2006/relationships/slide" Target="slides/slide4.xml"/><Relationship Id="rId4" Type="http://schemas.openxmlformats.org/officeDocument/2006/relationships/tableStyles" Target="tableStyles.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Boek blz 485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NullPointerException, ArrayIndexOutOfBounds-excpetion, ClassCastException.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-Infinity</a:t>
            </a:r>
            <a:endParaRPr/>
          </a:p>
          <a:p>
            <a:pPr indent="0" lvl="0" marL="0" rtl="0" algn="l">
              <a:lnSpc>
                <a:spcPct val="100000"/>
              </a:lnSpc>
              <a:spcBef>
                <a:spcPts val="0"/>
              </a:spcBef>
              <a:spcAft>
                <a:spcPts val="0"/>
              </a:spcAft>
              <a:buSzPts val="1100"/>
              <a:buNone/>
            </a:pPr>
            <a:r>
              <a:rPr lang="en"/>
              <a:t>-17</a:t>
            </a:r>
            <a:endParaRPr/>
          </a:p>
          <a:p>
            <a:pPr indent="0" lvl="0" marL="0" rtl="0" algn="l">
              <a:lnSpc>
                <a:spcPct val="100000"/>
              </a:lnSpc>
              <a:spcBef>
                <a:spcPts val="0"/>
              </a:spcBef>
              <a:spcAft>
                <a:spcPts val="0"/>
              </a:spcAft>
              <a:buSzPts val="1100"/>
              <a:buNone/>
            </a:pPr>
            <a:r>
              <a:rPr lang="en"/>
              <a:t>0.0</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-Infinity</a:t>
            </a:r>
            <a:endParaRPr/>
          </a:p>
          <a:p>
            <a:pPr indent="0" lvl="0" marL="0" rtl="0" algn="l">
              <a:lnSpc>
                <a:spcPct val="100000"/>
              </a:lnSpc>
              <a:spcBef>
                <a:spcPts val="0"/>
              </a:spcBef>
              <a:spcAft>
                <a:spcPts val="0"/>
              </a:spcAft>
              <a:buSzPts val="1100"/>
              <a:buNone/>
            </a:pPr>
            <a:r>
              <a:rPr lang="en"/>
              <a:t>-17</a:t>
            </a:r>
            <a:endParaRPr/>
          </a:p>
          <a:p>
            <a:pPr indent="0" lvl="0" marL="0" rtl="0" algn="l">
              <a:lnSpc>
                <a:spcPct val="100000"/>
              </a:lnSpc>
              <a:spcBef>
                <a:spcPts val="0"/>
              </a:spcBef>
              <a:spcAft>
                <a:spcPts val="0"/>
              </a:spcAft>
              <a:buSzPts val="1100"/>
              <a:buNone/>
            </a:pPr>
            <a:r>
              <a:rPr lang="en"/>
              <a:t>0.0</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-Infinity</a:t>
            </a:r>
            <a:endParaRPr/>
          </a:p>
          <a:p>
            <a:pPr indent="0" lvl="0" marL="0" rtl="0" algn="l">
              <a:lnSpc>
                <a:spcPct val="100000"/>
              </a:lnSpc>
              <a:spcBef>
                <a:spcPts val="0"/>
              </a:spcBef>
              <a:spcAft>
                <a:spcPts val="0"/>
              </a:spcAft>
              <a:buSzPts val="1100"/>
              <a:buNone/>
            </a:pPr>
            <a:r>
              <a:rPr lang="en"/>
              <a:t>-17</a:t>
            </a:r>
            <a:endParaRPr/>
          </a:p>
          <a:p>
            <a:pPr indent="0" lvl="0" marL="0" rtl="0" algn="l">
              <a:lnSpc>
                <a:spcPct val="100000"/>
              </a:lnSpc>
              <a:spcBef>
                <a:spcPts val="0"/>
              </a:spcBef>
              <a:spcAft>
                <a:spcPts val="0"/>
              </a:spcAft>
              <a:buSzPts val="1100"/>
              <a:buNone/>
            </a:pPr>
            <a:r>
              <a:rPr lang="en"/>
              <a:t>0.0</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-Infinity</a:t>
            </a:r>
            <a:endParaRPr/>
          </a:p>
          <a:p>
            <a:pPr indent="0" lvl="0" marL="0" rtl="0" algn="l">
              <a:lnSpc>
                <a:spcPct val="100000"/>
              </a:lnSpc>
              <a:spcBef>
                <a:spcPts val="0"/>
              </a:spcBef>
              <a:spcAft>
                <a:spcPts val="0"/>
              </a:spcAft>
              <a:buSzPts val="1100"/>
              <a:buNone/>
            </a:pPr>
            <a:r>
              <a:rPr lang="en"/>
              <a:t>-17</a:t>
            </a:r>
            <a:endParaRPr/>
          </a:p>
          <a:p>
            <a:pPr indent="0" lvl="0" marL="0" rtl="0" algn="l">
              <a:lnSpc>
                <a:spcPct val="100000"/>
              </a:lnSpc>
              <a:spcBef>
                <a:spcPts val="0"/>
              </a:spcBef>
              <a:spcAft>
                <a:spcPts val="0"/>
              </a:spcAft>
              <a:buSzPts val="1100"/>
              <a:buNone/>
            </a:pPr>
            <a:r>
              <a:rPr lang="en"/>
              <a:t>0.0</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 486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 486</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 486</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4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44"/>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44"/>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53"/>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3"/>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53"/>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5"/>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4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6"/>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46"/>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4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4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4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47"/>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49"/>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49"/>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6" name="Google Shape;3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50"/>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0"/>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1"/>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5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51"/>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51"/>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5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7" name="Google Shape;4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52"/>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0" name="Google Shape;5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4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Poppins"/>
                <a:ea typeface="Poppins"/>
                <a:cs typeface="Poppins"/>
                <a:sym typeface="Poppins"/>
              </a:rPr>
              <a:t>Java</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Exception handling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Wat gebeurt er bij een exception?</a:t>
            </a:r>
            <a:endParaRPr sz="1500">
              <a:latin typeface="Poppins"/>
              <a:ea typeface="Poppins"/>
              <a:cs typeface="Poppins"/>
              <a:sym typeface="Poppins"/>
            </a:endParaRPr>
          </a:p>
        </p:txBody>
      </p:sp>
      <p:pic>
        <p:nvPicPr>
          <p:cNvPr id="129" name="Google Shape;129;p10"/>
          <p:cNvPicPr preferRelativeResize="0"/>
          <p:nvPr/>
        </p:nvPicPr>
        <p:blipFill rotWithShape="1">
          <a:blip r:embed="rId3">
            <a:alphaModFix/>
          </a:blip>
          <a:srcRect b="0" l="0" r="0" t="0"/>
          <a:stretch/>
        </p:blipFill>
        <p:spPr>
          <a:xfrm>
            <a:off x="420550" y="1202125"/>
            <a:ext cx="3943330" cy="3691475"/>
          </a:xfrm>
          <a:prstGeom prst="rect">
            <a:avLst/>
          </a:prstGeom>
          <a:noFill/>
          <a:ln>
            <a:noFill/>
          </a:ln>
        </p:spPr>
      </p:pic>
      <p:pic>
        <p:nvPicPr>
          <p:cNvPr id="130" name="Google Shape;130;p10"/>
          <p:cNvPicPr preferRelativeResize="0"/>
          <p:nvPr/>
        </p:nvPicPr>
        <p:blipFill rotWithShape="1">
          <a:blip r:embed="rId4">
            <a:alphaModFix/>
          </a:blip>
          <a:srcRect b="0" l="0" r="0" t="0"/>
          <a:stretch/>
        </p:blipFill>
        <p:spPr>
          <a:xfrm>
            <a:off x="4526030" y="1243300"/>
            <a:ext cx="4475321" cy="36091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Categorieën van exceptions</a:t>
            </a:r>
            <a:endParaRPr>
              <a:latin typeface="Poppins"/>
              <a:ea typeface="Poppins"/>
              <a:cs typeface="Poppins"/>
              <a:sym typeface="Poppins"/>
            </a:endParaRPr>
          </a:p>
        </p:txBody>
      </p:sp>
      <p:pic>
        <p:nvPicPr>
          <p:cNvPr id="136" name="Google Shape;136;p11"/>
          <p:cNvPicPr preferRelativeResize="0"/>
          <p:nvPr/>
        </p:nvPicPr>
        <p:blipFill rotWithShape="1">
          <a:blip r:embed="rId3">
            <a:alphaModFix/>
          </a:blip>
          <a:srcRect b="0" l="0" r="0" t="0"/>
          <a:stretch/>
        </p:blipFill>
        <p:spPr>
          <a:xfrm>
            <a:off x="463763" y="1124100"/>
            <a:ext cx="3887167" cy="3691475"/>
          </a:xfrm>
          <a:prstGeom prst="rect">
            <a:avLst/>
          </a:prstGeom>
          <a:noFill/>
          <a:ln>
            <a:noFill/>
          </a:ln>
        </p:spPr>
      </p:pic>
      <p:pic>
        <p:nvPicPr>
          <p:cNvPr id="137" name="Google Shape;137;p11"/>
          <p:cNvPicPr preferRelativeResize="0"/>
          <p:nvPr/>
        </p:nvPicPr>
        <p:blipFill rotWithShape="1">
          <a:blip r:embed="rId4">
            <a:alphaModFix/>
          </a:blip>
          <a:srcRect b="0" l="0" r="0" t="0"/>
          <a:stretch/>
        </p:blipFill>
        <p:spPr>
          <a:xfrm>
            <a:off x="4503330" y="1299625"/>
            <a:ext cx="4488271" cy="2643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Checked exceptions</a:t>
            </a:r>
            <a:endParaRPr sz="1500">
              <a:latin typeface="Poppins"/>
              <a:ea typeface="Poppins"/>
              <a:cs typeface="Poppins"/>
              <a:sym typeface="Poppins"/>
            </a:endParaRPr>
          </a:p>
        </p:txBody>
      </p:sp>
      <p:sp>
        <p:nvSpPr>
          <p:cNvPr id="143" name="Google Shape;143;p12"/>
          <p:cNvSpPr txBox="1"/>
          <p:nvPr/>
        </p:nvSpPr>
        <p:spPr>
          <a:xfrm>
            <a:off x="404650" y="1204225"/>
            <a:ext cx="8229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Checked exceptions zijn verreweg het meest voorkomend. Laten we daarom daar mee beginnen.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denk je wat een checked exception is?</a:t>
            </a:r>
            <a:endParaRPr b="0" i="0" sz="1400" u="none" cap="none" strike="noStrike">
              <a:solidFill>
                <a:srgbClr val="000000"/>
              </a:solidFill>
              <a:latin typeface="Poppins"/>
              <a:ea typeface="Poppins"/>
              <a:cs typeface="Poppins"/>
              <a:sym typeface="Poppins"/>
            </a:endParaRPr>
          </a:p>
        </p:txBody>
      </p:sp>
      <p:sp>
        <p:nvSpPr>
          <p:cNvPr id="144" name="Google Shape;144;p12"/>
          <p:cNvSpPr txBox="1"/>
          <p:nvPr/>
        </p:nvSpPr>
        <p:spPr>
          <a:xfrm>
            <a:off x="404650" y="2194825"/>
            <a:ext cx="82296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Een checked exception is een fout die tijdens het programmeren gezien/bedacht kan worden door de programmeur. </a:t>
            </a:r>
            <a:endParaRPr b="0" i="0" sz="1400" u="none" cap="none" strike="noStrike">
              <a:solidFill>
                <a:srgbClr val="000000"/>
              </a:solidFill>
              <a:latin typeface="Poppins"/>
              <a:ea typeface="Poppins"/>
              <a:cs typeface="Poppins"/>
              <a:sym typeface="Poppins"/>
            </a:endParaRPr>
          </a:p>
          <a:p>
            <a:pPr indent="-317500" lvl="1" marL="9144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Kan je een voorbeeld geven?</a:t>
            </a:r>
            <a:endParaRPr b="0" i="0" sz="1400" u="none" cap="none" strike="noStrike">
              <a:solidFill>
                <a:srgbClr val="000000"/>
              </a:solidFill>
              <a:latin typeface="Poppins"/>
              <a:ea typeface="Poppins"/>
              <a:cs typeface="Poppins"/>
              <a:sym typeface="Poppins"/>
            </a:endParaRPr>
          </a:p>
          <a:p>
            <a:pPr indent="-317500" lvl="1" marL="9144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FileNotFoundException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Checked exceptions hebben hun naam te danken aan het feit dat ze gecontroleerd worden tijdens compilatie van je code. De compiler ‘checkt’ of de programmeur wel deze mogelijke fout erkent.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Checked exceptions</a:t>
            </a:r>
            <a:endParaRPr sz="1500">
              <a:latin typeface="Poppins"/>
              <a:ea typeface="Poppins"/>
              <a:cs typeface="Poppins"/>
              <a:sym typeface="Poppins"/>
            </a:endParaRPr>
          </a:p>
        </p:txBody>
      </p:sp>
      <p:sp>
        <p:nvSpPr>
          <p:cNvPr id="150" name="Google Shape;150;p13"/>
          <p:cNvSpPr txBox="1"/>
          <p:nvPr/>
        </p:nvSpPr>
        <p:spPr>
          <a:xfrm>
            <a:off x="404650" y="1204225"/>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Terug naar onze FileNotFound exception..</a:t>
            </a:r>
            <a:endParaRPr b="0" i="0" sz="1400" u="none" cap="none" strike="noStrike">
              <a:solidFill>
                <a:srgbClr val="000000"/>
              </a:solidFill>
              <a:latin typeface="Poppins"/>
              <a:ea typeface="Poppins"/>
              <a:cs typeface="Poppins"/>
              <a:sym typeface="Poppins"/>
            </a:endParaRPr>
          </a:p>
        </p:txBody>
      </p:sp>
      <p:sp>
        <p:nvSpPr>
          <p:cNvPr id="151" name="Google Shape;151;p13"/>
          <p:cNvSpPr txBox="1"/>
          <p:nvPr/>
        </p:nvSpPr>
        <p:spPr>
          <a:xfrm>
            <a:off x="490600" y="1540250"/>
            <a:ext cx="48852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OpenBestand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FileInputStream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fis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FileInputStream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"test.txt"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52" name="Google Shape;152;p13"/>
          <p:cNvSpPr txBox="1"/>
          <p:nvPr/>
        </p:nvSpPr>
        <p:spPr>
          <a:xfrm>
            <a:off x="433900" y="2763950"/>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Hoe lossen we een mogelijke error op?</a:t>
            </a:r>
            <a:endParaRPr b="0" i="0" sz="1400" u="none" cap="none" strike="noStrike">
              <a:solidFill>
                <a:srgbClr val="000000"/>
              </a:solidFill>
              <a:latin typeface="Poppins"/>
              <a:ea typeface="Poppins"/>
              <a:cs typeface="Poppins"/>
              <a:sym typeface="Poppins"/>
            </a:endParaRPr>
          </a:p>
        </p:txBody>
      </p:sp>
      <p:sp>
        <p:nvSpPr>
          <p:cNvPr id="153" name="Google Shape;153;p13"/>
          <p:cNvSpPr txBox="1"/>
          <p:nvPr/>
        </p:nvSpPr>
        <p:spPr>
          <a:xfrm>
            <a:off x="404650" y="4404625"/>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Programmeer deze oplossing eens en kijk of het werkt.</a:t>
            </a:r>
            <a:endParaRPr b="0" i="0" sz="1400" u="none" cap="none" strike="noStrike">
              <a:solidFill>
                <a:srgbClr val="000000"/>
              </a:solidFill>
              <a:latin typeface="Poppins"/>
              <a:ea typeface="Poppins"/>
              <a:cs typeface="Poppins"/>
              <a:sym typeface="Poppins"/>
            </a:endParaRPr>
          </a:p>
        </p:txBody>
      </p:sp>
      <p:sp>
        <p:nvSpPr>
          <p:cNvPr id="154" name="Google Shape;154;p13"/>
          <p:cNvSpPr txBox="1"/>
          <p:nvPr/>
        </p:nvSpPr>
        <p:spPr>
          <a:xfrm>
            <a:off x="490600" y="3156975"/>
            <a:ext cx="48852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FileInputStream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fis</a:t>
            </a:r>
            <a:r>
              <a:rPr b="0" i="0" lang="en" sz="1050" u="none" cap="none" strike="noStrike">
                <a:solidFill>
                  <a:srgbClr val="D4D4D4"/>
                </a:solidFill>
                <a:highlight>
                  <a:srgbClr val="1E1E1E"/>
                </a:highlight>
                <a:latin typeface="Consolas"/>
                <a:ea typeface="Consolas"/>
                <a:cs typeface="Consolas"/>
                <a:sym typeface="Consolas"/>
              </a:rPr>
              <a:t> = new </a:t>
            </a:r>
            <a:r>
              <a:rPr b="0" i="0" lang="en" sz="1050" u="none" cap="none" strike="noStrike">
                <a:solidFill>
                  <a:srgbClr val="DCDCAA"/>
                </a:solidFill>
                <a:highlight>
                  <a:srgbClr val="1E1E1E"/>
                </a:highlight>
                <a:latin typeface="Consolas"/>
                <a:ea typeface="Consolas"/>
                <a:cs typeface="Consolas"/>
                <a:sym typeface="Consolas"/>
              </a:rPr>
              <a:t>FileInputStream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"test.txt"</a:t>
            </a:r>
            <a:r>
              <a:rPr b="0" i="0" lang="en" sz="1050" u="none" cap="none" strike="noStrike">
                <a:solidFill>
                  <a:srgbClr val="D4D4D4"/>
                </a:solidFill>
                <a:highlight>
                  <a:srgbClr val="1E1E1E"/>
                </a:highlight>
                <a:latin typeface="Consolas"/>
                <a:ea typeface="Consolas"/>
                <a:cs typeface="Consolas"/>
                <a:sym typeface="Consolas"/>
              </a:rPr>
              <a:t>);</a:t>
            </a:r>
            <a:br>
              <a:rPr b="0" i="0" lang="en" sz="1050" u="none" cap="none" strike="noStrike">
                <a:solidFill>
                  <a:srgbClr val="D4D4D4"/>
                </a:solidFill>
                <a:highlight>
                  <a:srgbClr val="1E1E1E"/>
                </a:highlight>
                <a:latin typeface="Consolas"/>
                <a:ea typeface="Consolas"/>
                <a:cs typeface="Consolas"/>
                <a:sym typeface="Consolas"/>
              </a:rPr>
            </a:b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"Bestand niet gevonden"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Runtime exceptions</a:t>
            </a:r>
            <a:endParaRPr sz="1500">
              <a:latin typeface="Poppins"/>
              <a:ea typeface="Poppins"/>
              <a:cs typeface="Poppins"/>
              <a:sym typeface="Poppins"/>
            </a:endParaRPr>
          </a:p>
        </p:txBody>
      </p:sp>
      <p:sp>
        <p:nvSpPr>
          <p:cNvPr id="160" name="Google Shape;160;p14"/>
          <p:cNvSpPr txBox="1"/>
          <p:nvPr/>
        </p:nvSpPr>
        <p:spPr>
          <a:xfrm>
            <a:off x="404650" y="1204225"/>
            <a:ext cx="8229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Hoewel we het grootste deel van onze tijd en energie bezig zijn met checked exceptions, zullen de runtime-exceptions ons de meeste hoofdpijn bezorgen. </a:t>
            </a:r>
            <a:br>
              <a:rPr b="0" i="0" lang="en" sz="1400" u="none" cap="none" strike="noStrike">
                <a:solidFill>
                  <a:srgbClr val="000000"/>
                </a:solidFill>
                <a:latin typeface="Poppins"/>
                <a:ea typeface="Poppins"/>
                <a:cs typeface="Poppins"/>
                <a:sym typeface="Poppins"/>
              </a:rPr>
            </a:br>
            <a:br>
              <a:rPr b="0"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Wat is een Runtime exception en wat zijn voorbeelden van Runtime exceptions?</a:t>
            </a:r>
            <a:endParaRPr b="0" i="0" sz="1400" u="none" cap="none" strike="noStrike">
              <a:solidFill>
                <a:srgbClr val="000000"/>
              </a:solidFill>
              <a:latin typeface="Poppins"/>
              <a:ea typeface="Poppins"/>
              <a:cs typeface="Poppins"/>
              <a:sym typeface="Poppins"/>
            </a:endParaRPr>
          </a:p>
        </p:txBody>
      </p:sp>
      <p:sp>
        <p:nvSpPr>
          <p:cNvPr id="161" name="Google Shape;161;p14"/>
          <p:cNvSpPr txBox="1"/>
          <p:nvPr/>
        </p:nvSpPr>
        <p:spPr>
          <a:xfrm>
            <a:off x="404650" y="2279700"/>
            <a:ext cx="82296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Runtime errors ontstaan terwijl je code wordt uitgevoerd. Dit is dus niet iets waar je van te voren rekening mee kan houden. Zoals of wel of niet een bestand bestaat.</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NullPointerException, ArrayIndexOutOfBounds-excpetion, ClassCastException.</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Errors</a:t>
            </a:r>
            <a:endParaRPr sz="1500">
              <a:latin typeface="Poppins"/>
              <a:ea typeface="Poppins"/>
              <a:cs typeface="Poppins"/>
              <a:sym typeface="Poppins"/>
            </a:endParaRPr>
          </a:p>
        </p:txBody>
      </p:sp>
      <p:sp>
        <p:nvSpPr>
          <p:cNvPr id="167" name="Google Shape;167;p15"/>
          <p:cNvSpPr txBox="1"/>
          <p:nvPr/>
        </p:nvSpPr>
        <p:spPr>
          <a:xfrm>
            <a:off x="404650" y="1204225"/>
            <a:ext cx="8229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Tot nu toe hebben we nog wel het meest te maken gehad met errors. Wat zijn voorbeelden hiervan?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 Waneer je code niet compileert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Methodes die exceptions gooien</a:t>
            </a:r>
            <a:endParaRPr sz="1500">
              <a:latin typeface="Poppins"/>
              <a:ea typeface="Poppins"/>
              <a:cs typeface="Poppins"/>
              <a:sym typeface="Poppins"/>
            </a:endParaRPr>
          </a:p>
        </p:txBody>
      </p:sp>
      <p:sp>
        <p:nvSpPr>
          <p:cNvPr id="173" name="Google Shape;173;p16"/>
          <p:cNvSpPr txBox="1"/>
          <p:nvPr/>
        </p:nvSpPr>
        <p:spPr>
          <a:xfrm>
            <a:off x="404650" y="1204225"/>
            <a:ext cx="82296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Waarom denk je dat we methoden nodig hebben die exception kunnen ‘gooien’ (throw)</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Stel je voor dat je de opdracht hebt gekregen om een specifiek boek te zoeken, deze te lezen en vervolgens alles wat er in staat te vertellen. Dan kunnen dit de stappen zijn die je maakt: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AutoNum type="arabicPeriod"/>
            </a:pPr>
            <a:r>
              <a:rPr b="0" i="0" lang="en" sz="1400" u="none" cap="none" strike="noStrike">
                <a:solidFill>
                  <a:srgbClr val="000000"/>
                </a:solidFill>
                <a:latin typeface="Poppins"/>
                <a:ea typeface="Poppins"/>
                <a:cs typeface="Poppins"/>
                <a:sym typeface="Poppins"/>
              </a:rPr>
              <a:t>Zoek het boek</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AutoNum type="arabicPeriod"/>
            </a:pPr>
            <a:r>
              <a:rPr b="0" i="0" lang="en" sz="1400" u="none" cap="none" strike="noStrike">
                <a:solidFill>
                  <a:srgbClr val="000000"/>
                </a:solidFill>
                <a:latin typeface="Poppins"/>
                <a:ea typeface="Poppins"/>
                <a:cs typeface="Poppins"/>
                <a:sym typeface="Poppins"/>
              </a:rPr>
              <a:t>Lees alle bladzijdes</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AutoNum type="arabicPeriod"/>
            </a:pPr>
            <a:r>
              <a:rPr b="0" i="0" lang="en" sz="1400" u="none" cap="none" strike="noStrike">
                <a:solidFill>
                  <a:srgbClr val="000000"/>
                </a:solidFill>
                <a:latin typeface="Poppins"/>
                <a:ea typeface="Poppins"/>
                <a:cs typeface="Poppins"/>
                <a:sym typeface="Poppins"/>
              </a:rPr>
              <a:t>Leg uit wat er in het boek staan aan andere mensen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Maar wat gebeurt er als we dit boek niet kunnen vinden? We kunnen dan niet meer door met de rest van onze stappen.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Als dit het geval is moet je terug naar de persoon die je de taak heeft gegeven en vertellen dat je geen boek hebt kunnen vinden. Door dit aan te geven kan deze persoon ook weer van plan wijzigen.</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10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10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1000"/>
                                        <p:tgtEl>
                                          <p:spTgt spid="1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1000"/>
                                        <p:tgtEl>
                                          <p:spTgt spid="1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1000"/>
                                        <p:tgtEl>
                                          <p:spTgt spid="1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animEffect filter="fade" transition="in">
                                      <p:cBhvr>
                                        <p:cTn dur="1000"/>
                                        <p:tgtEl>
                                          <p:spTgt spid="17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animEffect filter="fade" transition="in">
                                      <p:cBhvr>
                                        <p:cTn dur="1000"/>
                                        <p:tgtEl>
                                          <p:spTgt spid="17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Methodes die exceptions gooien</a:t>
            </a:r>
            <a:endParaRPr sz="1500">
              <a:latin typeface="Poppins"/>
              <a:ea typeface="Poppins"/>
              <a:cs typeface="Poppins"/>
              <a:sym typeface="Poppins"/>
            </a:endParaRPr>
          </a:p>
        </p:txBody>
      </p:sp>
      <p:sp>
        <p:nvSpPr>
          <p:cNvPr id="179" name="Google Shape;179;p17"/>
          <p:cNvSpPr txBox="1"/>
          <p:nvPr/>
        </p:nvSpPr>
        <p:spPr>
          <a:xfrm>
            <a:off x="404650" y="1204225"/>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Laten we ons voorbeeld eens gaan programmeren:</a:t>
            </a:r>
            <a:endParaRPr b="0" i="0" sz="1400" u="none" cap="none" strike="noStrike">
              <a:solidFill>
                <a:srgbClr val="000000"/>
              </a:solidFill>
              <a:latin typeface="Poppins"/>
              <a:ea typeface="Poppins"/>
              <a:cs typeface="Poppins"/>
              <a:sym typeface="Poppins"/>
            </a:endParaRPr>
          </a:p>
        </p:txBody>
      </p:sp>
      <p:sp>
        <p:nvSpPr>
          <p:cNvPr id="180" name="Google Shape;180;p17"/>
          <p:cNvSpPr txBox="1"/>
          <p:nvPr/>
        </p:nvSpPr>
        <p:spPr>
          <a:xfrm>
            <a:off x="492400" y="1604425"/>
            <a:ext cx="52068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geefLes</a:t>
            </a:r>
            <a:r>
              <a:rPr b="0" i="0" lang="en" sz="1050" u="none" cap="none" strike="noStrike">
                <a:solidFill>
                  <a:srgbClr val="D4D4D4"/>
                </a:solidFill>
                <a:highlight>
                  <a:srgbClr val="1E1E1E"/>
                </a:highlight>
                <a:latin typeface="Consolas"/>
                <a:ea typeface="Consolas"/>
                <a:cs typeface="Consolas"/>
                <a:sym typeface="Consolas"/>
              </a:rPr>
              <a:t>() throws </a:t>
            </a:r>
            <a:r>
              <a:rPr b="0" i="0" lang="en" sz="1050" u="none" cap="none" strike="noStrike">
                <a:solidFill>
                  <a:srgbClr val="4EC9B0"/>
                </a:solidFill>
                <a:highlight>
                  <a:srgbClr val="1E1E1E"/>
                </a:highlight>
                <a:latin typeface="Consolas"/>
                <a:ea typeface="Consolas"/>
                <a:cs typeface="Consolas"/>
                <a:sym typeface="Consolas"/>
              </a:rPr>
              <a:t>BoekNietGevondenException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boekGevonden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DCDCAA"/>
                </a:solidFill>
                <a:highlight>
                  <a:srgbClr val="1E1E1E"/>
                </a:highlight>
                <a:latin typeface="Consolas"/>
                <a:ea typeface="Consolas"/>
                <a:cs typeface="Consolas"/>
                <a:sym typeface="Consolas"/>
              </a:rPr>
              <a:t>zoekBoek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boekGevonden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throw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BoekNietGevondenException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leesboek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legUit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81" name="Google Shape;181;p17"/>
          <p:cNvSpPr txBox="1"/>
          <p:nvPr/>
        </p:nvSpPr>
        <p:spPr>
          <a:xfrm>
            <a:off x="404650" y="4023625"/>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gebruiken hier </a:t>
            </a:r>
            <a:r>
              <a:rPr b="1" i="0" lang="en" sz="1400" u="none" cap="none" strike="noStrike">
                <a:solidFill>
                  <a:srgbClr val="000000"/>
                </a:solidFill>
                <a:latin typeface="Poppins"/>
                <a:ea typeface="Poppins"/>
                <a:cs typeface="Poppins"/>
                <a:sym typeface="Poppins"/>
              </a:rPr>
              <a:t>throw </a:t>
            </a:r>
            <a:r>
              <a:rPr b="0" i="0" lang="en" sz="1400" u="none" cap="none" strike="noStrike">
                <a:solidFill>
                  <a:srgbClr val="000000"/>
                </a:solidFill>
                <a:latin typeface="Poppins"/>
                <a:ea typeface="Poppins"/>
                <a:cs typeface="Poppins"/>
                <a:sym typeface="Poppins"/>
              </a:rPr>
              <a:t>en </a:t>
            </a:r>
            <a:r>
              <a:rPr b="1" i="0" lang="en" sz="1400" u="none" cap="none" strike="noStrike">
                <a:solidFill>
                  <a:srgbClr val="000000"/>
                </a:solidFill>
                <a:latin typeface="Poppins"/>
                <a:ea typeface="Poppins"/>
                <a:cs typeface="Poppins"/>
                <a:sym typeface="Poppins"/>
              </a:rPr>
              <a:t>throws </a:t>
            </a:r>
            <a:r>
              <a:rPr b="0" i="0" lang="en" sz="1400" u="none" cap="none" strike="noStrike">
                <a:solidFill>
                  <a:srgbClr val="000000"/>
                </a:solidFill>
                <a:latin typeface="Poppins"/>
                <a:ea typeface="Poppins"/>
                <a:cs typeface="Poppins"/>
                <a:sym typeface="Poppins"/>
              </a:rPr>
              <a:t>let goed op waar je welk keyword gebruikt.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Methodes die exceptions gooien</a:t>
            </a:r>
            <a:endParaRPr sz="1500">
              <a:latin typeface="Poppins"/>
              <a:ea typeface="Poppins"/>
              <a:cs typeface="Poppins"/>
              <a:sym typeface="Poppins"/>
            </a:endParaRPr>
          </a:p>
        </p:txBody>
      </p:sp>
      <p:sp>
        <p:nvSpPr>
          <p:cNvPr id="187" name="Google Shape;187;p18"/>
          <p:cNvSpPr txBox="1"/>
          <p:nvPr/>
        </p:nvSpPr>
        <p:spPr>
          <a:xfrm>
            <a:off x="404650" y="1204225"/>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breiden het voorbeeld uit door onze eigen exceptie te programmeren</a:t>
            </a:r>
            <a:endParaRPr b="0" i="0" sz="1400" u="none" cap="none" strike="noStrike">
              <a:solidFill>
                <a:srgbClr val="000000"/>
              </a:solidFill>
              <a:latin typeface="Poppins"/>
              <a:ea typeface="Poppins"/>
              <a:cs typeface="Poppins"/>
              <a:sym typeface="Poppins"/>
            </a:endParaRPr>
          </a:p>
        </p:txBody>
      </p:sp>
      <p:sp>
        <p:nvSpPr>
          <p:cNvPr id="188" name="Google Shape;188;p18"/>
          <p:cNvSpPr txBox="1"/>
          <p:nvPr/>
        </p:nvSpPr>
        <p:spPr>
          <a:xfrm>
            <a:off x="492400" y="2423475"/>
            <a:ext cx="52068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BoekNietGevondenException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BoekNietGevondenException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super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"Boek niet gevonden"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catch (</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getMessage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89" name="Google Shape;189;p18"/>
          <p:cNvSpPr txBox="1"/>
          <p:nvPr/>
        </p:nvSpPr>
        <p:spPr>
          <a:xfrm>
            <a:off x="404650" y="1526425"/>
            <a:ext cx="8229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kunnen onze eigen exceptions maken omdat excepties, net als bijna alles in Java ook classes zijn. Deze classes kunnen we extenden en door middel het maken van onze constructor onze eigen foutmelding teruggeven.</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Throw/Throws</a:t>
            </a:r>
            <a:endParaRPr sz="1500">
              <a:latin typeface="Poppins"/>
              <a:ea typeface="Poppins"/>
              <a:cs typeface="Poppins"/>
              <a:sym typeface="Poppins"/>
            </a:endParaRPr>
          </a:p>
        </p:txBody>
      </p:sp>
      <p:sp>
        <p:nvSpPr>
          <p:cNvPr id="195" name="Google Shape;195;p19"/>
          <p:cNvSpPr txBox="1"/>
          <p:nvPr/>
        </p:nvSpPr>
        <p:spPr>
          <a:xfrm>
            <a:off x="404650" y="1204225"/>
            <a:ext cx="822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In dit voorbeeld maken we een class </a:t>
            </a:r>
            <a:r>
              <a:rPr b="0" i="1" lang="en" sz="1400" u="none" cap="none" strike="noStrike">
                <a:solidFill>
                  <a:srgbClr val="000000"/>
                </a:solidFill>
                <a:latin typeface="Poppins"/>
                <a:ea typeface="Poppins"/>
                <a:cs typeface="Poppins"/>
                <a:sym typeface="Poppins"/>
              </a:rPr>
              <a:t>ThrowExceptions</a:t>
            </a:r>
            <a:r>
              <a:rPr b="0" i="0" lang="en" sz="1400" u="none" cap="none" strike="noStrike">
                <a:solidFill>
                  <a:srgbClr val="000000"/>
                </a:solidFill>
                <a:latin typeface="Poppins"/>
                <a:ea typeface="Poppins"/>
                <a:cs typeface="Poppins"/>
                <a:sym typeface="Poppins"/>
              </a:rPr>
              <a:t> die verschillende methoden definieert. Elke methode gooit weer een ander type exception. Compileert deze code?</a:t>
            </a:r>
            <a:endParaRPr b="0" i="0" sz="1400" u="none" cap="none" strike="noStrike">
              <a:solidFill>
                <a:srgbClr val="000000"/>
              </a:solidFill>
              <a:latin typeface="Poppins"/>
              <a:ea typeface="Poppins"/>
              <a:cs typeface="Poppins"/>
              <a:sym typeface="Poppins"/>
            </a:endParaRPr>
          </a:p>
        </p:txBody>
      </p:sp>
      <p:sp>
        <p:nvSpPr>
          <p:cNvPr id="196" name="Google Shape;196;p19"/>
          <p:cNvSpPr txBox="1"/>
          <p:nvPr/>
        </p:nvSpPr>
        <p:spPr>
          <a:xfrm>
            <a:off x="486300" y="1819825"/>
            <a:ext cx="40857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ThrowExceptions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Error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methode3</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Throwable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methode4</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RuntimeException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97" name="Google Shape;197;p19"/>
          <p:cNvSpPr txBox="1"/>
          <p:nvPr/>
        </p:nvSpPr>
        <p:spPr>
          <a:xfrm>
            <a:off x="480850" y="3414025"/>
            <a:ext cx="8229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Ja. Had je dat verwacht? Waarom wel/niet?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Deze methodes zeggen dus dat het niet hun probleem is om een probleem op te lossen en gooien het gewoon omhoog in de stack.</a:t>
            </a:r>
            <a:endParaRPr b="0" i="0" sz="1400" u="none" cap="none" strike="noStrike">
              <a:solidFill>
                <a:srgbClr val="000000"/>
              </a:solidFill>
              <a:latin typeface="Poppins"/>
              <a:ea typeface="Poppins"/>
              <a:cs typeface="Poppins"/>
              <a:sym typeface="Poppins"/>
            </a:endParaRPr>
          </a:p>
        </p:txBody>
      </p:sp>
      <p:pic>
        <p:nvPicPr>
          <p:cNvPr id="198" name="Google Shape;198;p19"/>
          <p:cNvPicPr preferRelativeResize="0"/>
          <p:nvPr/>
        </p:nvPicPr>
        <p:blipFill rotWithShape="1">
          <a:blip r:embed="rId3">
            <a:alphaModFix/>
          </a:blip>
          <a:srcRect b="0" l="0" r="0" t="0"/>
          <a:stretch/>
        </p:blipFill>
        <p:spPr>
          <a:xfrm>
            <a:off x="5851700" y="1819825"/>
            <a:ext cx="2329243" cy="166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Leerdoelen voor dit hoofdstuk</a:t>
            </a:r>
            <a:endParaRPr>
              <a:latin typeface="Poppins"/>
              <a:ea typeface="Poppins"/>
              <a:cs typeface="Poppins"/>
              <a:sym typeface="Poppins"/>
            </a:endParaRPr>
          </a:p>
        </p:txBody>
      </p:sp>
      <p:sp>
        <p:nvSpPr>
          <p:cNvPr id="69" name="Google Shape;69;p2"/>
          <p:cNvSpPr txBox="1"/>
          <p:nvPr/>
        </p:nvSpPr>
        <p:spPr>
          <a:xfrm>
            <a:off x="521675" y="1165200"/>
            <a:ext cx="80931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Excepties in code begrijpen en identificeren.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Bepalen hoe exceptions de normale programmastroom veranderen.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De noodzaak begrijpen om exceptions afzonderlijk in de code af te handelen.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Gebruik maken van </a:t>
            </a:r>
            <a:r>
              <a:rPr b="0" i="1" lang="en" sz="1400" u="none" cap="none" strike="noStrike">
                <a:solidFill>
                  <a:srgbClr val="000000"/>
                </a:solidFill>
                <a:latin typeface="Poppins"/>
                <a:ea typeface="Poppins"/>
                <a:cs typeface="Poppins"/>
                <a:sym typeface="Poppins"/>
              </a:rPr>
              <a:t>try-catch-finally</a:t>
            </a:r>
            <a:r>
              <a:rPr b="0" i="0" lang="en" sz="1400" u="none" cap="none" strike="noStrike">
                <a:solidFill>
                  <a:srgbClr val="000000"/>
                </a:solidFill>
                <a:latin typeface="Poppins"/>
                <a:ea typeface="Poppins"/>
                <a:cs typeface="Poppins"/>
                <a:sym typeface="Poppins"/>
              </a:rPr>
              <a:t> om exceptions af te handelen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Het verschil herkennen tussen ‘checked’/’unchecked’ exceptions en errors.</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Het aanroepen van methodes die mogelijk exceptions gooien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Het herkennen van de verschillende categorieën van excepties.</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0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0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0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000"/>
                                        <p:tgtEl>
                                          <p:spTgt spid="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Throw/Throws</a:t>
            </a:r>
            <a:endParaRPr sz="1500">
              <a:latin typeface="Poppins"/>
              <a:ea typeface="Poppins"/>
              <a:cs typeface="Poppins"/>
              <a:sym typeface="Poppins"/>
            </a:endParaRPr>
          </a:p>
        </p:txBody>
      </p:sp>
      <p:sp>
        <p:nvSpPr>
          <p:cNvPr id="204" name="Google Shape;204;p20"/>
          <p:cNvSpPr txBox="1"/>
          <p:nvPr/>
        </p:nvSpPr>
        <p:spPr>
          <a:xfrm>
            <a:off x="404650" y="1204225"/>
            <a:ext cx="822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Laten we de code iets uitbreiden. </a:t>
            </a:r>
            <a:br>
              <a:rPr b="0"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Wat gebeurt er nu met onze code?</a:t>
            </a:r>
            <a:endParaRPr b="0" i="0" sz="1400" u="none" cap="none" strike="noStrike">
              <a:solidFill>
                <a:srgbClr val="000000"/>
              </a:solidFill>
              <a:latin typeface="Poppins"/>
              <a:ea typeface="Poppins"/>
              <a:cs typeface="Poppins"/>
              <a:sym typeface="Poppins"/>
            </a:endParaRPr>
          </a:p>
        </p:txBody>
      </p:sp>
      <p:sp>
        <p:nvSpPr>
          <p:cNvPr id="205" name="Google Shape;205;p20"/>
          <p:cNvSpPr txBox="1"/>
          <p:nvPr/>
        </p:nvSpPr>
        <p:spPr>
          <a:xfrm>
            <a:off x="486300" y="1794575"/>
            <a:ext cx="40857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ThrowExceptions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Error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methode3</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Throwable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methode4</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RuntimeException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p:txBody>
      </p:sp>
      <p:sp>
        <p:nvSpPr>
          <p:cNvPr id="206" name="Google Shape;206;p20"/>
          <p:cNvSpPr txBox="1"/>
          <p:nvPr/>
        </p:nvSpPr>
        <p:spPr>
          <a:xfrm>
            <a:off x="5229425" y="314850"/>
            <a:ext cx="3448800" cy="4513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    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methode6</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Error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methode7</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methode8</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Throwable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methode9</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RuntimeException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method10</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p:txBody>
      </p:sp>
      <p:sp>
        <p:nvSpPr>
          <p:cNvPr id="207" name="Google Shape;207;p20"/>
          <p:cNvSpPr txBox="1"/>
          <p:nvPr/>
        </p:nvSpPr>
        <p:spPr>
          <a:xfrm>
            <a:off x="480850" y="4250775"/>
            <a:ext cx="822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Compileert niet…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Checked exceptions moeten opgelost worden.</a:t>
            </a:r>
            <a:endParaRPr b="0" i="0" sz="1400" u="none" cap="none" strike="noStrike">
              <a:solidFill>
                <a:srgbClr val="000000"/>
              </a:solidFill>
              <a:latin typeface="Poppins"/>
              <a:ea typeface="Poppins"/>
              <a:cs typeface="Poppins"/>
              <a:sym typeface="Poppins"/>
            </a:endParaRPr>
          </a:p>
        </p:txBody>
      </p:sp>
      <p:sp>
        <p:nvSpPr>
          <p:cNvPr id="208" name="Google Shape;208;p20"/>
          <p:cNvSpPr txBox="1"/>
          <p:nvPr/>
        </p:nvSpPr>
        <p:spPr>
          <a:xfrm>
            <a:off x="486300" y="3456875"/>
            <a:ext cx="46755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error: exception FileNotFoundException is never thrown in body of corresponding try statement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 catch (FileNotFoundException e)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1 error</a:t>
            </a:r>
            <a:endParaRPr b="0" i="0" sz="10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Throw/Throws</a:t>
            </a:r>
            <a:endParaRPr sz="1500">
              <a:latin typeface="Poppins"/>
              <a:ea typeface="Poppins"/>
              <a:cs typeface="Poppins"/>
              <a:sym typeface="Poppins"/>
            </a:endParaRPr>
          </a:p>
        </p:txBody>
      </p:sp>
      <p:sp>
        <p:nvSpPr>
          <p:cNvPr id="214" name="Google Shape;214;p21"/>
          <p:cNvSpPr txBox="1"/>
          <p:nvPr/>
        </p:nvSpPr>
        <p:spPr>
          <a:xfrm>
            <a:off x="404675" y="1057950"/>
            <a:ext cx="5572500" cy="3417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import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java</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io</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fileNotFoundTest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throw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catchFileNotFound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fileNotFoundTest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FileNotFoundException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"File not found"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15" name="Google Shape;215;p21"/>
          <p:cNvSpPr txBox="1"/>
          <p:nvPr/>
        </p:nvSpPr>
        <p:spPr>
          <a:xfrm>
            <a:off x="443650" y="4524325"/>
            <a:ext cx="553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Nu werkt onze checked exception wel… </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Try-catch-finally</a:t>
            </a:r>
            <a:endParaRPr sz="1500">
              <a:latin typeface="Poppins"/>
              <a:ea typeface="Poppins"/>
              <a:cs typeface="Poppins"/>
              <a:sym typeface="Poppins"/>
            </a:endParaRPr>
          </a:p>
        </p:txBody>
      </p:sp>
      <p:sp>
        <p:nvSpPr>
          <p:cNvPr id="221" name="Google Shape;221;p22"/>
          <p:cNvSpPr txBox="1"/>
          <p:nvPr/>
        </p:nvSpPr>
        <p:spPr>
          <a:xfrm>
            <a:off x="443650" y="1179825"/>
            <a:ext cx="7517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Wanneer je met exceptions werkt, hoor je vaak de termen </a:t>
            </a:r>
            <a:r>
              <a:rPr b="1" i="0" lang="en" sz="1400" u="none" cap="none" strike="noStrike">
                <a:solidFill>
                  <a:srgbClr val="000000"/>
                </a:solidFill>
                <a:latin typeface="Poppins"/>
                <a:ea typeface="Poppins"/>
                <a:cs typeface="Poppins"/>
                <a:sym typeface="Poppins"/>
              </a:rPr>
              <a:t>try</a:t>
            </a:r>
            <a:r>
              <a:rPr b="0" i="0" lang="en" sz="1400" u="none" cap="none" strike="noStrike">
                <a:solidFill>
                  <a:srgbClr val="000000"/>
                </a:solidFill>
                <a:latin typeface="Poppins"/>
                <a:ea typeface="Poppins"/>
                <a:cs typeface="Poppins"/>
                <a:sym typeface="Poppins"/>
              </a:rPr>
              <a:t>, </a:t>
            </a:r>
            <a:r>
              <a:rPr b="1" i="0" lang="en" sz="1400" u="none" cap="none" strike="noStrike">
                <a:solidFill>
                  <a:srgbClr val="000000"/>
                </a:solidFill>
                <a:latin typeface="Poppins"/>
                <a:ea typeface="Poppins"/>
                <a:cs typeface="Poppins"/>
                <a:sym typeface="Poppins"/>
              </a:rPr>
              <a:t>catch </a:t>
            </a:r>
            <a:r>
              <a:rPr b="0" i="0" lang="en" sz="1400" u="none" cap="none" strike="noStrike">
                <a:solidFill>
                  <a:srgbClr val="000000"/>
                </a:solidFill>
                <a:latin typeface="Poppins"/>
                <a:ea typeface="Poppins"/>
                <a:cs typeface="Poppins"/>
                <a:sym typeface="Poppins"/>
              </a:rPr>
              <a:t>en </a:t>
            </a:r>
            <a:r>
              <a:rPr b="1" i="0" lang="en" sz="1400" u="none" cap="none" strike="noStrike">
                <a:solidFill>
                  <a:srgbClr val="000000"/>
                </a:solidFill>
                <a:latin typeface="Poppins"/>
                <a:ea typeface="Poppins"/>
                <a:cs typeface="Poppins"/>
                <a:sym typeface="Poppins"/>
              </a:rPr>
              <a:t>finally</a:t>
            </a:r>
            <a:r>
              <a:rPr b="0" i="0" lang="en" sz="1400" u="none" cap="none" strike="noStrike">
                <a:solidFill>
                  <a:srgbClr val="000000"/>
                </a:solidFill>
                <a:latin typeface="Poppins"/>
                <a:ea typeface="Poppins"/>
                <a:cs typeface="Poppins"/>
                <a:sym typeface="Poppins"/>
              </a:rPr>
              <a:t>. Voordat je met deze concepten aan de slag gaat, beantwoord ik drie simpele vragen:</a:t>
            </a:r>
            <a:endParaRPr b="0" i="0" sz="1400" u="none" cap="none" strike="noStrike">
              <a:solidFill>
                <a:srgbClr val="000000"/>
              </a:solidFill>
              <a:latin typeface="Poppins"/>
              <a:ea typeface="Poppins"/>
              <a:cs typeface="Poppins"/>
              <a:sym typeface="Poppins"/>
            </a:endParaRPr>
          </a:p>
        </p:txBody>
      </p:sp>
      <p:sp>
        <p:nvSpPr>
          <p:cNvPr id="222" name="Google Shape;222;p22"/>
          <p:cNvSpPr txBox="1"/>
          <p:nvPr/>
        </p:nvSpPr>
        <p:spPr>
          <a:xfrm>
            <a:off x="519850" y="2018025"/>
            <a:ext cx="75177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Try wat?</a:t>
            </a:r>
            <a:endParaRPr b="0" i="0" sz="1400" u="none" cap="none" strike="noStrike">
              <a:solidFill>
                <a:srgbClr val="000000"/>
              </a:solidFill>
              <a:latin typeface="Poppins"/>
              <a:ea typeface="Poppins"/>
              <a:cs typeface="Poppins"/>
              <a:sym typeface="Poppins"/>
            </a:endParaRPr>
          </a:p>
          <a:p>
            <a:pPr indent="-317500" lvl="1" marL="9144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Allereerst </a:t>
            </a:r>
            <a:r>
              <a:rPr b="0" i="1" lang="en" sz="1400" u="none" cap="none" strike="noStrike">
                <a:solidFill>
                  <a:srgbClr val="000000"/>
                </a:solidFill>
                <a:latin typeface="Poppins"/>
                <a:ea typeface="Poppins"/>
                <a:cs typeface="Poppins"/>
                <a:sym typeface="Poppins"/>
              </a:rPr>
              <a:t>probeer</a:t>
            </a:r>
            <a:r>
              <a:rPr b="0" i="0" lang="en" sz="1400" u="none" cap="none" strike="noStrike">
                <a:solidFill>
                  <a:srgbClr val="000000"/>
                </a:solidFill>
                <a:latin typeface="Poppins"/>
                <a:ea typeface="Poppins"/>
                <a:cs typeface="Poppins"/>
                <a:sym typeface="Poppins"/>
              </a:rPr>
              <a:t> je je code uit. Als dit fout gaat kan je dit oplossen in het </a:t>
            </a:r>
            <a:r>
              <a:rPr b="0" i="1" lang="en" sz="1400" u="none" cap="none" strike="noStrike">
                <a:solidFill>
                  <a:srgbClr val="000000"/>
                </a:solidFill>
                <a:latin typeface="Poppins"/>
                <a:ea typeface="Poppins"/>
                <a:cs typeface="Poppins"/>
                <a:sym typeface="Poppins"/>
              </a:rPr>
              <a:t>catch</a:t>
            </a:r>
            <a:r>
              <a:rPr b="0" i="0" lang="en" sz="1400" u="none" cap="none" strike="noStrike">
                <a:solidFill>
                  <a:srgbClr val="000000"/>
                </a:solidFill>
                <a:latin typeface="Poppins"/>
                <a:ea typeface="Poppins"/>
                <a:cs typeface="Poppins"/>
                <a:sym typeface="Poppins"/>
              </a:rPr>
              <a:t> blok</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Catch wat?</a:t>
            </a:r>
            <a:endParaRPr b="0" i="0" sz="1400" u="none" cap="none" strike="noStrike">
              <a:solidFill>
                <a:srgbClr val="000000"/>
              </a:solidFill>
              <a:latin typeface="Poppins"/>
              <a:ea typeface="Poppins"/>
              <a:cs typeface="Poppins"/>
              <a:sym typeface="Poppins"/>
            </a:endParaRPr>
          </a:p>
          <a:p>
            <a:pPr indent="-317500" lvl="1" marL="9144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Je </a:t>
            </a:r>
            <a:r>
              <a:rPr b="0" i="1" lang="en" sz="1400" u="none" cap="none" strike="noStrike">
                <a:solidFill>
                  <a:srgbClr val="000000"/>
                </a:solidFill>
                <a:latin typeface="Poppins"/>
                <a:ea typeface="Poppins"/>
                <a:cs typeface="Poppins"/>
                <a:sym typeface="Poppins"/>
              </a:rPr>
              <a:t>vangt</a:t>
            </a:r>
            <a:r>
              <a:rPr b="0" i="0" lang="en" sz="1400" u="none" cap="none" strike="noStrike">
                <a:solidFill>
                  <a:srgbClr val="000000"/>
                </a:solidFill>
                <a:latin typeface="Poppins"/>
                <a:ea typeface="Poppins"/>
                <a:cs typeface="Poppins"/>
                <a:sym typeface="Poppins"/>
              </a:rPr>
              <a:t> het probleem dat is ontstaan in de </a:t>
            </a:r>
            <a:r>
              <a:rPr b="0" i="1" lang="en" sz="1400" u="none" cap="none" strike="noStrike">
                <a:solidFill>
                  <a:srgbClr val="000000"/>
                </a:solidFill>
                <a:latin typeface="Poppins"/>
                <a:ea typeface="Poppins"/>
                <a:cs typeface="Poppins"/>
                <a:sym typeface="Poppins"/>
              </a:rPr>
              <a:t>try</a:t>
            </a:r>
            <a:r>
              <a:rPr b="0" i="0" lang="en" sz="1400" u="none" cap="none" strike="noStrike">
                <a:solidFill>
                  <a:srgbClr val="000000"/>
                </a:solidFill>
                <a:latin typeface="Poppins"/>
                <a:ea typeface="Poppins"/>
                <a:cs typeface="Poppins"/>
                <a:sym typeface="Poppins"/>
              </a:rPr>
              <a:t> gedeelte van je code. Je lost het probleem op.</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Finally?!</a:t>
            </a:r>
            <a:endParaRPr b="0" i="0" sz="1400" u="none" cap="none" strike="noStrike">
              <a:solidFill>
                <a:srgbClr val="000000"/>
              </a:solidFill>
              <a:latin typeface="Poppins"/>
              <a:ea typeface="Poppins"/>
              <a:cs typeface="Poppins"/>
              <a:sym typeface="Poppins"/>
            </a:endParaRPr>
          </a:p>
          <a:p>
            <a:pPr indent="-317500" lvl="1" marL="9144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Ten slotte voer je een set code uit, onder alle omstandigheden, ongeacht of de code in het try-blok exceptions genereert.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Dus: Try-catch-finally</a:t>
            </a:r>
            <a:endParaRPr sz="1500">
              <a:latin typeface="Poppins"/>
              <a:ea typeface="Poppins"/>
              <a:cs typeface="Poppins"/>
              <a:sym typeface="Poppins"/>
            </a:endParaRPr>
          </a:p>
        </p:txBody>
      </p:sp>
      <p:sp>
        <p:nvSpPr>
          <p:cNvPr id="228" name="Google Shape;228;p23"/>
          <p:cNvSpPr txBox="1"/>
          <p:nvPr/>
        </p:nvSpPr>
        <p:spPr>
          <a:xfrm>
            <a:off x="443650" y="1179825"/>
            <a:ext cx="7517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zagen eerder al de Try-Catch terug komen.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Het try-catch-statement bevat 2 verplichten onderdelen: try en catch.</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(of alleen try en finally, dat werkt ook)</a:t>
            </a:r>
            <a:endParaRPr b="0" i="0" sz="1400" u="none" cap="none" strike="noStrike">
              <a:solidFill>
                <a:srgbClr val="000000"/>
              </a:solidFill>
              <a:latin typeface="Poppins"/>
              <a:ea typeface="Poppins"/>
              <a:cs typeface="Poppins"/>
              <a:sym typeface="Poppins"/>
            </a:endParaRPr>
          </a:p>
        </p:txBody>
      </p:sp>
      <p:sp>
        <p:nvSpPr>
          <p:cNvPr id="229" name="Google Shape;229;p23"/>
          <p:cNvSpPr txBox="1"/>
          <p:nvPr/>
        </p:nvSpPr>
        <p:spPr>
          <a:xfrm>
            <a:off x="536300" y="2011125"/>
            <a:ext cx="65916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De code hier wordt uitgevoerd totdat er iets mis gaat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NullPointerException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Als de opgegooide exception een NullPointerException was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Wordt deze code uitgevoerd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Als de exception geen NullPointerException was,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maar wel een Exception wordt deze code uitgevoerd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finally </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latin typeface="Consolas"/>
                <a:ea typeface="Consolas"/>
                <a:cs typeface="Consolas"/>
                <a:sym typeface="Consolas"/>
              </a:rPr>
              <a:t>// Deze code wordt altijd uitgevoerd, wel of geen exception</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Delen door 0</a:t>
            </a:r>
            <a:endParaRPr sz="1500">
              <a:latin typeface="Poppins"/>
              <a:ea typeface="Poppins"/>
              <a:cs typeface="Poppins"/>
              <a:sym typeface="Poppins"/>
            </a:endParaRPr>
          </a:p>
        </p:txBody>
      </p:sp>
      <p:sp>
        <p:nvSpPr>
          <p:cNvPr id="235" name="Google Shape;235;p24"/>
          <p:cNvSpPr txBox="1"/>
          <p:nvPr/>
        </p:nvSpPr>
        <p:spPr>
          <a:xfrm>
            <a:off x="443650" y="1179825"/>
            <a:ext cx="75177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Bij het delen door 0 wordt een </a:t>
            </a:r>
            <a:r>
              <a:rPr b="0" i="1" lang="en" sz="1400" u="none" cap="none" strike="noStrike">
                <a:solidFill>
                  <a:srgbClr val="000000"/>
                </a:solidFill>
                <a:latin typeface="Poppins"/>
                <a:ea typeface="Poppins"/>
                <a:cs typeface="Poppins"/>
                <a:sym typeface="Poppins"/>
              </a:rPr>
              <a:t>ArithmeticException</a:t>
            </a:r>
            <a:r>
              <a:rPr b="0" i="0" lang="en" sz="1400" u="none" cap="none" strike="noStrike">
                <a:solidFill>
                  <a:srgbClr val="000000"/>
                </a:solidFill>
                <a:latin typeface="Poppins"/>
                <a:ea typeface="Poppins"/>
                <a:cs typeface="Poppins"/>
                <a:sym typeface="Poppins"/>
              </a:rPr>
              <a:t> gegooid.</a:t>
            </a:r>
            <a:br>
              <a:rPr b="0"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De hierarchie-boom ziet er als volgt uit: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java.lang.Exception</a:t>
            </a:r>
            <a:endParaRPr b="0" i="0" sz="1400" u="none" cap="none" strike="noStrike">
              <a:solidFill>
                <a:srgbClr val="000000"/>
              </a:solidFill>
              <a:latin typeface="Poppins"/>
              <a:ea typeface="Poppins"/>
              <a:cs typeface="Poppins"/>
              <a:sym typeface="Poppins"/>
            </a:endParaRPr>
          </a:p>
          <a:p>
            <a:pPr indent="-317500" lvl="1" marL="9144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java.lang.RunetimeException</a:t>
            </a:r>
            <a:endParaRPr b="0" i="0" sz="1400" u="none" cap="none" strike="noStrike">
              <a:solidFill>
                <a:srgbClr val="000000"/>
              </a:solidFill>
              <a:latin typeface="Poppins"/>
              <a:ea typeface="Poppins"/>
              <a:cs typeface="Poppins"/>
              <a:sym typeface="Poppins"/>
            </a:endParaRPr>
          </a:p>
          <a:p>
            <a:pPr indent="-317500" lvl="2" marL="13716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java.lang.ArithmeticException</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Delen door 0</a:t>
            </a:r>
            <a:endParaRPr sz="1500">
              <a:latin typeface="Poppins"/>
              <a:ea typeface="Poppins"/>
              <a:cs typeface="Poppins"/>
              <a:sym typeface="Poppins"/>
            </a:endParaRPr>
          </a:p>
        </p:txBody>
      </p:sp>
      <p:sp>
        <p:nvSpPr>
          <p:cNvPr id="241" name="Google Shape;241;p25"/>
          <p:cNvSpPr txBox="1"/>
          <p:nvPr/>
        </p:nvSpPr>
        <p:spPr>
          <a:xfrm>
            <a:off x="443650" y="1179825"/>
            <a:ext cx="75177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Bij het delen door 0 wordt een </a:t>
            </a:r>
            <a:r>
              <a:rPr b="0" i="1" lang="en" sz="1400" u="none" cap="none" strike="noStrike">
                <a:solidFill>
                  <a:srgbClr val="000000"/>
                </a:solidFill>
                <a:latin typeface="Poppins"/>
                <a:ea typeface="Poppins"/>
                <a:cs typeface="Poppins"/>
                <a:sym typeface="Poppins"/>
              </a:rPr>
              <a:t>ArithmeticException</a:t>
            </a:r>
            <a:r>
              <a:rPr b="0" i="0" lang="en" sz="1400" u="none" cap="none" strike="noStrike">
                <a:solidFill>
                  <a:srgbClr val="000000"/>
                </a:solidFill>
                <a:latin typeface="Poppins"/>
                <a:ea typeface="Poppins"/>
                <a:cs typeface="Poppins"/>
                <a:sym typeface="Poppins"/>
              </a:rPr>
              <a:t> gegooid.</a:t>
            </a:r>
            <a:br>
              <a:rPr b="0"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De hierarchie-boom ziet er als volgt uit: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java.lang.Exception</a:t>
            </a:r>
            <a:endParaRPr b="0" i="0" sz="1400" u="none" cap="none" strike="noStrike">
              <a:solidFill>
                <a:srgbClr val="000000"/>
              </a:solidFill>
              <a:latin typeface="Poppins"/>
              <a:ea typeface="Poppins"/>
              <a:cs typeface="Poppins"/>
              <a:sym typeface="Poppins"/>
            </a:endParaRPr>
          </a:p>
          <a:p>
            <a:pPr indent="-317500" lvl="1" marL="9144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java.lang.RunetimeException</a:t>
            </a:r>
            <a:endParaRPr b="0" i="0" sz="1400" u="none" cap="none" strike="noStrike">
              <a:solidFill>
                <a:srgbClr val="000000"/>
              </a:solidFill>
              <a:latin typeface="Poppins"/>
              <a:ea typeface="Poppins"/>
              <a:cs typeface="Poppins"/>
              <a:sym typeface="Poppins"/>
            </a:endParaRPr>
          </a:p>
          <a:p>
            <a:pPr indent="-317500" lvl="2" marL="13716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java.lang.ArithmeticException</a:t>
            </a:r>
            <a:endParaRPr b="0" i="0" sz="1400" u="none" cap="none" strike="noStrike">
              <a:solidFill>
                <a:srgbClr val="000000"/>
              </a:solidFill>
              <a:latin typeface="Poppins"/>
              <a:ea typeface="Poppins"/>
              <a:cs typeface="Poppins"/>
              <a:sym typeface="Poppins"/>
            </a:endParaRPr>
          </a:p>
        </p:txBody>
      </p:sp>
      <p:sp>
        <p:nvSpPr>
          <p:cNvPr id="242" name="Google Shape;242;p25"/>
          <p:cNvSpPr txBox="1"/>
          <p:nvPr/>
        </p:nvSpPr>
        <p:spPr>
          <a:xfrm>
            <a:off x="589900" y="2817950"/>
            <a:ext cx="43392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ArithmeticException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"Mag niet!"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De volgorde is essentieel</a:t>
            </a:r>
            <a:endParaRPr sz="1500">
              <a:latin typeface="Poppins"/>
              <a:ea typeface="Poppins"/>
              <a:cs typeface="Poppins"/>
              <a:sym typeface="Poppins"/>
            </a:endParaRPr>
          </a:p>
        </p:txBody>
      </p:sp>
      <p:sp>
        <p:nvSpPr>
          <p:cNvPr id="248" name="Google Shape;248;p26"/>
          <p:cNvSpPr txBox="1"/>
          <p:nvPr/>
        </p:nvSpPr>
        <p:spPr>
          <a:xfrm>
            <a:off x="404625" y="1147225"/>
            <a:ext cx="49875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RuntimeException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"Mag niet!"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ArithmeticException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"Mag ook niet"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C586C0"/>
              </a:solidFill>
              <a:highlight>
                <a:srgbClr val="1E1E1E"/>
              </a:highlight>
              <a:latin typeface="Consolas"/>
              <a:ea typeface="Consolas"/>
              <a:cs typeface="Consolas"/>
              <a:sym typeface="Consolas"/>
            </a:endParaRPr>
          </a:p>
        </p:txBody>
      </p:sp>
      <p:sp>
        <p:nvSpPr>
          <p:cNvPr id="249" name="Google Shape;249;p26"/>
          <p:cNvSpPr txBox="1"/>
          <p:nvPr/>
        </p:nvSpPr>
        <p:spPr>
          <a:xfrm>
            <a:off x="404625" y="3510250"/>
            <a:ext cx="215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print deze code?</a:t>
            </a:r>
            <a:endParaRPr b="0" i="0" sz="1400" u="none" cap="none" strike="noStrike">
              <a:solidFill>
                <a:srgbClr val="000000"/>
              </a:solidFill>
              <a:latin typeface="Poppins"/>
              <a:ea typeface="Poppins"/>
              <a:cs typeface="Poppins"/>
              <a:sym typeface="Poppins"/>
            </a:endParaRPr>
          </a:p>
        </p:txBody>
      </p:sp>
      <p:sp>
        <p:nvSpPr>
          <p:cNvPr id="250" name="Google Shape;250;p26"/>
          <p:cNvSpPr txBox="1"/>
          <p:nvPr/>
        </p:nvSpPr>
        <p:spPr>
          <a:xfrm>
            <a:off x="404625" y="3978300"/>
            <a:ext cx="7785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Je vangt met catch(...Exception e) alle exceptions op van dat type, dus zowel de directe instanties van dat object, als ook alle instanties van de subklassen!</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Veel voorkomende errors</a:t>
            </a:r>
            <a:endParaRPr sz="1500">
              <a:latin typeface="Poppins"/>
              <a:ea typeface="Poppins"/>
              <a:cs typeface="Poppins"/>
              <a:sym typeface="Poppins"/>
            </a:endParaRPr>
          </a:p>
        </p:txBody>
      </p:sp>
      <p:graphicFrame>
        <p:nvGraphicFramePr>
          <p:cNvPr id="256" name="Google Shape;256;p27"/>
          <p:cNvGraphicFramePr/>
          <p:nvPr/>
        </p:nvGraphicFramePr>
        <p:xfrm>
          <a:off x="952500" y="1335400"/>
          <a:ext cx="3000000" cy="3000000"/>
        </p:xfrm>
        <a:graphic>
          <a:graphicData uri="http://schemas.openxmlformats.org/drawingml/2006/table">
            <a:tbl>
              <a:tblPr>
                <a:noFill/>
                <a:tableStyleId>{F691794E-B9B7-4AC6-A56A-658E19F49ED2}</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2F2F2"/>
                          </a:solidFill>
                        </a:rPr>
                        <a:t>Runtime exceptions</a:t>
                      </a:r>
                      <a:endParaRPr sz="1400" u="none" cap="none" strike="noStrike">
                        <a:solidFill>
                          <a:srgbClr val="F2F2F2"/>
                        </a:solidFill>
                      </a:endParaRPr>
                    </a:p>
                  </a:txBody>
                  <a:tcPr marT="91425" marB="91425" marR="91425" marL="91425">
                    <a:solidFill>
                      <a:srgbClr val="6A995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2F2F2"/>
                          </a:solidFill>
                        </a:rPr>
                        <a:t>Errors</a:t>
                      </a:r>
                      <a:endParaRPr sz="1400" u="none" cap="none" strike="noStrike">
                        <a:solidFill>
                          <a:srgbClr val="F2F2F2"/>
                        </a:solidFill>
                      </a:endParaRPr>
                    </a:p>
                  </a:txBody>
                  <a:tcPr marT="91425" marB="91425" marR="91425" marL="91425">
                    <a:solidFill>
                      <a:srgbClr val="6A9955"/>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ArrayIndexOutOfBoundsException</a:t>
                      </a:r>
                      <a:endParaRPr sz="14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ExceptionInInitializerError</a:t>
                      </a:r>
                      <a:endParaRPr sz="14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IndexOutOfBoundsException</a:t>
                      </a:r>
                      <a:endParaRPr sz="14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StackOverflowError</a:t>
                      </a:r>
                      <a:endParaRPr sz="14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ClassCastException</a:t>
                      </a:r>
                      <a:endParaRPr sz="14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NoClassDefFoundError</a:t>
                      </a:r>
                      <a:endParaRPr sz="14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IllegalArgumentException</a:t>
                      </a:r>
                      <a:endParaRPr sz="14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OutOfMemoryError</a:t>
                      </a:r>
                      <a:endParaRPr sz="14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ArithmeticException</a:t>
                      </a:r>
                      <a:endParaRPr sz="14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NullPointerException</a:t>
                      </a:r>
                      <a:endParaRPr sz="14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NumberFormatException</a:t>
                      </a:r>
                      <a:endParaRPr sz="14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ArrayIndexOutOfBounds</a:t>
            </a:r>
            <a:endParaRPr sz="1500">
              <a:latin typeface="Poppins"/>
              <a:ea typeface="Poppins"/>
              <a:cs typeface="Poppins"/>
              <a:sym typeface="Poppins"/>
            </a:endParaRPr>
          </a:p>
        </p:txBody>
      </p:sp>
      <p:sp>
        <p:nvSpPr>
          <p:cNvPr id="262" name="Google Shape;262;p28"/>
          <p:cNvSpPr txBox="1"/>
          <p:nvPr/>
        </p:nvSpPr>
        <p:spPr>
          <a:xfrm>
            <a:off x="341275" y="1233475"/>
            <a:ext cx="54117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seizoen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"Lente"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"Zomer"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"Herfst"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"Winter"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(seizoen[</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(seizoen[-</a:t>
            </a:r>
            <a:r>
              <a:rPr b="0" i="0" lang="en" sz="1050" u="none" cap="none" strike="noStrike">
                <a:solidFill>
                  <a:srgbClr val="B5CEA8"/>
                </a:solidFill>
                <a:highlight>
                  <a:srgbClr val="1E1E1E"/>
                </a:highlight>
                <a:latin typeface="Consolas"/>
                <a:ea typeface="Consolas"/>
                <a:cs typeface="Consolas"/>
                <a:sym typeface="Consolas"/>
              </a:rPr>
              <a:t>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IndexOutOfBoundsException</a:t>
            </a:r>
            <a:endParaRPr sz="1500">
              <a:latin typeface="Poppins"/>
              <a:ea typeface="Poppins"/>
              <a:cs typeface="Poppins"/>
              <a:sym typeface="Poppins"/>
            </a:endParaRPr>
          </a:p>
        </p:txBody>
      </p:sp>
      <p:sp>
        <p:nvSpPr>
          <p:cNvPr id="268" name="Google Shape;268;p29"/>
          <p:cNvSpPr txBox="1"/>
          <p:nvPr/>
        </p:nvSpPr>
        <p:spPr>
          <a:xfrm>
            <a:off x="375400" y="1147225"/>
            <a:ext cx="4110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examen </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"SCJP"</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"SCWCD"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Poppins"/>
                <a:ea typeface="Poppins"/>
                <a:cs typeface="Poppins"/>
                <a:sym typeface="Poppins"/>
              </a:rPr>
              <a:t>Whoops, something went wrong</a:t>
            </a:r>
            <a:endParaRPr>
              <a:latin typeface="Poppins"/>
              <a:ea typeface="Poppins"/>
              <a:cs typeface="Poppins"/>
              <a:sym typeface="Poppins"/>
            </a:endParaRPr>
          </a:p>
        </p:txBody>
      </p:sp>
      <p:sp>
        <p:nvSpPr>
          <p:cNvPr id="75" name="Google Shape;75;p3"/>
          <p:cNvSpPr txBox="1"/>
          <p:nvPr/>
        </p:nvSpPr>
        <p:spPr>
          <a:xfrm>
            <a:off x="521675" y="1165200"/>
            <a:ext cx="80931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Soms gaan er dingen mis tijdens de uitvoering van je programma :-(</a:t>
            </a:r>
            <a:br>
              <a:rPr b="0" i="0" lang="en" sz="1400" u="none" cap="none" strike="noStrike">
                <a:solidFill>
                  <a:srgbClr val="000000"/>
                </a:solidFill>
                <a:latin typeface="Poppins"/>
                <a:ea typeface="Poppins"/>
                <a:cs typeface="Poppins"/>
                <a:sym typeface="Poppins"/>
              </a:rPr>
            </a:br>
            <a:br>
              <a:rPr b="0"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Wat zijn fouten die jullie al zijn tegengekomen?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Je haalt een element uit een niet-bestaande index van een array</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Je probeert iets op te halen uit een null-waarde</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Je probeert een niet-bestaand bestand te openen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Je deelt een getal door nul</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5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5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5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5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5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500"/>
                                        <p:tgtEl>
                                          <p:spTgt spid="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500"/>
                                        <p:tgtEl>
                                          <p:spTgt spid="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500"/>
                                        <p:tgtEl>
                                          <p:spTgt spid="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ClassCastException</a:t>
            </a:r>
            <a:endParaRPr sz="1500">
              <a:latin typeface="Poppins"/>
              <a:ea typeface="Poppins"/>
              <a:cs typeface="Poppins"/>
              <a:sym typeface="Poppins"/>
            </a:endParaRPr>
          </a:p>
        </p:txBody>
      </p:sp>
      <p:sp>
        <p:nvSpPr>
          <p:cNvPr id="274" name="Google Shape;274;p30"/>
          <p:cNvSpPr txBox="1"/>
          <p:nvPr/>
        </p:nvSpPr>
        <p:spPr>
          <a:xfrm>
            <a:off x="394900" y="1147225"/>
            <a:ext cx="6323400" cy="2978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import</a:t>
            </a:r>
            <a:r>
              <a:rPr b="0" i="0" lang="en" sz="1050" u="none" cap="none" strike="noStrike">
                <a:solidFill>
                  <a:srgbClr val="D4D4D4"/>
                </a:solidFill>
                <a:highlight>
                  <a:srgbClr val="1E1E1E"/>
                </a:highlight>
                <a:latin typeface="Consolas"/>
                <a:ea typeface="Consolas"/>
                <a:cs typeface="Consolas"/>
                <a:sym typeface="Consolas"/>
              </a:rPr>
              <a:t> java.util.ArrayList;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ListToegang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Inkt</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inkts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Inkt</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inkts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KleurInkt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inkts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ZwarteInkt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Inkt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inkt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4EC9B0"/>
                </a:solidFill>
                <a:highlight>
                  <a:srgbClr val="1E1E1E"/>
                </a:highlight>
                <a:latin typeface="Consolas"/>
                <a:ea typeface="Consolas"/>
                <a:cs typeface="Consolas"/>
                <a:sym typeface="Consolas"/>
              </a:rPr>
              <a:t>ZwarteInkt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inkts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gooit een ClassCastException.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Inkt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KleurInkt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Inkt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ZwarteInkt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Inkt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75" name="Google Shape;275;p30"/>
          <p:cNvSpPr txBox="1"/>
          <p:nvPr/>
        </p:nvSpPr>
        <p:spPr>
          <a:xfrm>
            <a:off x="419275" y="4192800"/>
            <a:ext cx="6299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oppins"/>
                <a:ea typeface="Poppins"/>
                <a:cs typeface="Poppins"/>
                <a:sym typeface="Poppins"/>
              </a:rPr>
              <a:t>KleurInkt </a:t>
            </a:r>
            <a:r>
              <a:rPr b="0" i="0" lang="en" sz="1400" u="none" cap="none" strike="noStrike">
                <a:solidFill>
                  <a:srgbClr val="000000"/>
                </a:solidFill>
                <a:latin typeface="Poppins"/>
                <a:ea typeface="Poppins"/>
                <a:cs typeface="Poppins"/>
                <a:sym typeface="Poppins"/>
              </a:rPr>
              <a:t>kan niet worden gecast naar </a:t>
            </a:r>
            <a:r>
              <a:rPr b="1" i="0" lang="en" sz="1400" u="none" cap="none" strike="noStrike">
                <a:solidFill>
                  <a:srgbClr val="000000"/>
                </a:solidFill>
                <a:latin typeface="Poppins"/>
                <a:ea typeface="Poppins"/>
                <a:cs typeface="Poppins"/>
                <a:sym typeface="Poppins"/>
              </a:rPr>
              <a:t>ZwarteInkt.</a:t>
            </a:r>
            <a:br>
              <a:rPr b="1"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Op te lossen met </a:t>
            </a:r>
            <a:r>
              <a:rPr b="0" i="1" lang="en" sz="1400" u="none" cap="none" strike="noStrike">
                <a:solidFill>
                  <a:srgbClr val="000000"/>
                </a:solidFill>
                <a:latin typeface="Poppins"/>
                <a:ea typeface="Poppins"/>
                <a:cs typeface="Poppins"/>
                <a:sym typeface="Poppins"/>
              </a:rPr>
              <a:t>isinstanceOf()</a:t>
            </a:r>
            <a:endParaRPr b="0" i="1" sz="1400" u="none" cap="none" strike="noStrike">
              <a:solidFill>
                <a:srgbClr val="000000"/>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IlligalArgumentException</a:t>
            </a:r>
            <a:endParaRPr>
              <a:latin typeface="Poppins"/>
              <a:ea typeface="Poppins"/>
              <a:cs typeface="Poppins"/>
              <a:sym typeface="Poppins"/>
            </a:endParaRPr>
          </a:p>
        </p:txBody>
      </p:sp>
      <p:sp>
        <p:nvSpPr>
          <p:cNvPr id="281" name="Google Shape;281;p31"/>
          <p:cNvSpPr txBox="1"/>
          <p:nvPr/>
        </p:nvSpPr>
        <p:spPr>
          <a:xfrm>
            <a:off x="311700" y="1268675"/>
            <a:ext cx="85206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login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gebruikersnaam,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wachtwoord,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maxLoginProbeer)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(gebruikersnaam ==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gebruikersnaam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&lt; </a:t>
            </a:r>
            <a:r>
              <a:rPr b="0" i="0" lang="en" sz="1050" u="none" cap="none" strike="noStrike">
                <a:solidFill>
                  <a:srgbClr val="B5CEA8"/>
                </a:solidFill>
                <a:highlight>
                  <a:srgbClr val="1E1E1E"/>
                </a:highlight>
                <a:latin typeface="Consolas"/>
                <a:ea typeface="Consolas"/>
                <a:cs typeface="Consolas"/>
                <a:sym typeface="Consolas"/>
              </a:rPr>
              <a:t>6</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throw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IllegalArgumentException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"Login:gebruikersnaam kan niet korter zijn dan 6 karakters"</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(wachtwoord ==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wachtwoord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&lt; </a:t>
            </a:r>
            <a:r>
              <a:rPr b="0" i="0" lang="en" sz="1050" u="none" cap="none" strike="noStrike">
                <a:solidFill>
                  <a:srgbClr val="B5CEA8"/>
                </a:solidFill>
                <a:highlight>
                  <a:srgbClr val="1E1E1E"/>
                </a:highlight>
                <a:latin typeface="Consolas"/>
                <a:ea typeface="Consolas"/>
                <a:cs typeface="Consolas"/>
                <a:sym typeface="Consolas"/>
              </a:rPr>
              <a:t>8</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throw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IllegalArgumentException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"Login: wachtwoord kan niet korter zijn dan 8 karakters"</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(maxLoginProbeer &lt;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throw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IllegalArgumentException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"Login: foute invoer waarde"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NullPointerException</a:t>
            </a:r>
            <a:endParaRPr>
              <a:latin typeface="Poppins"/>
              <a:ea typeface="Poppins"/>
              <a:cs typeface="Poppins"/>
              <a:sym typeface="Poppins"/>
            </a:endParaRPr>
          </a:p>
        </p:txBody>
      </p:sp>
      <p:sp>
        <p:nvSpPr>
          <p:cNvPr id="287" name="Google Shape;287;p32"/>
          <p:cNvSpPr txBox="1"/>
          <p:nvPr/>
        </p:nvSpPr>
        <p:spPr>
          <a:xfrm>
            <a:off x="311700" y="1268675"/>
            <a:ext cx="85206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569CD6"/>
                </a:solidFill>
                <a:highlight>
                  <a:srgbClr val="1E1E1E"/>
                </a:highlight>
                <a:latin typeface="Consolas"/>
                <a:ea typeface="Consolas"/>
                <a:cs typeface="Consolas"/>
                <a:sym typeface="Consolas"/>
              </a:rPr>
              <a:t>import</a:t>
            </a:r>
            <a:r>
              <a:rPr b="0" i="0" lang="en" sz="1050" u="none" cap="none" strike="noStrike">
                <a:solidFill>
                  <a:srgbClr val="D4D4D4"/>
                </a:solidFill>
                <a:highlight>
                  <a:srgbClr val="1E1E1E"/>
                </a:highlight>
                <a:latin typeface="Consolas"/>
                <a:ea typeface="Consolas"/>
                <a:cs typeface="Consolas"/>
                <a:sym typeface="Consolas"/>
              </a:rPr>
              <a:t> java.util.ArrayList;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ThrowNullPointerException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list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list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ArithmeticException</a:t>
            </a:r>
            <a:endParaRPr>
              <a:latin typeface="Poppins"/>
              <a:ea typeface="Poppins"/>
              <a:cs typeface="Poppins"/>
              <a:sym typeface="Poppins"/>
            </a:endParaRPr>
          </a:p>
        </p:txBody>
      </p:sp>
      <p:sp>
        <p:nvSpPr>
          <p:cNvPr id="293" name="Google Shape;293;p33"/>
          <p:cNvSpPr txBox="1"/>
          <p:nvPr/>
        </p:nvSpPr>
        <p:spPr>
          <a:xfrm>
            <a:off x="311700" y="1268675"/>
            <a:ext cx="85206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ThrowArithmeticEx</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a++;</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z</a:t>
            </a:r>
            <a:r>
              <a:rPr b="0" i="0" lang="en" sz="1050" u="none" cap="none" strike="noStrike">
                <a:solidFill>
                  <a:srgbClr val="D4D4D4"/>
                </a:solidFill>
                <a:highlight>
                  <a:srgbClr val="1E1E1E"/>
                </a:highlight>
                <a:latin typeface="Consolas"/>
                <a:ea typeface="Consolas"/>
                <a:cs typeface="Consolas"/>
                <a:sym typeface="Consolas"/>
              </a:rPr>
              <a:t>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x1</a:t>
            </a:r>
            <a:r>
              <a:rPr b="0" i="0" lang="en" sz="1050" u="none" cap="none" strike="noStrike">
                <a:solidFill>
                  <a:srgbClr val="D4D4D4"/>
                </a:solidFill>
                <a:highlight>
                  <a:srgbClr val="1E1E1E"/>
                </a:highlight>
                <a:latin typeface="Consolas"/>
                <a:ea typeface="Consolas"/>
                <a:cs typeface="Consolas"/>
                <a:sym typeface="Consolas"/>
              </a:rPr>
              <a:t> = a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*y - z;</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x2</a:t>
            </a:r>
            <a:r>
              <a:rPr b="0" i="0" lang="en" sz="1050" u="none" cap="none" strike="noStrike">
                <a:solidFill>
                  <a:srgbClr val="D4D4D4"/>
                </a:solidFill>
                <a:highlight>
                  <a:srgbClr val="1E1E1E"/>
                </a:highlight>
                <a:latin typeface="Consolas"/>
                <a:ea typeface="Consolas"/>
                <a:cs typeface="Consolas"/>
                <a:sym typeface="Consolas"/>
              </a:rPr>
              <a:t> = a - </a:t>
            </a:r>
            <a:r>
              <a:rPr b="0" i="0" lang="en" sz="1050" u="none" cap="none" strike="noStrike">
                <a:solidFill>
                  <a:srgbClr val="B5CEA8"/>
                </a:solidFill>
                <a:highlight>
                  <a:srgbClr val="1E1E1E"/>
                </a:highlight>
                <a:latin typeface="Consolas"/>
                <a:ea typeface="Consolas"/>
                <a:cs typeface="Consolas"/>
                <a:sym typeface="Consolas"/>
              </a:rPr>
              <a:t>11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x1/ x2;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294" name="Google Shape;294;p33"/>
          <p:cNvSpPr txBox="1"/>
          <p:nvPr/>
        </p:nvSpPr>
        <p:spPr>
          <a:xfrm>
            <a:off x="329675" y="3973400"/>
            <a:ext cx="52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is de uitvoer van deze code?</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ArithmeticException</a:t>
            </a:r>
            <a:endParaRPr>
              <a:latin typeface="Poppins"/>
              <a:ea typeface="Poppins"/>
              <a:cs typeface="Poppins"/>
              <a:sym typeface="Poppins"/>
            </a:endParaRPr>
          </a:p>
        </p:txBody>
      </p:sp>
      <p:sp>
        <p:nvSpPr>
          <p:cNvPr id="300" name="Google Shape;300;p34"/>
          <p:cNvSpPr txBox="1"/>
          <p:nvPr/>
        </p:nvSpPr>
        <p:spPr>
          <a:xfrm>
            <a:off x="311700" y="1268675"/>
            <a:ext cx="85206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77.0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569CD6"/>
              </a:solidFill>
              <a:highlight>
                <a:srgbClr val="1E1E1E"/>
              </a:highlight>
              <a:latin typeface="Consolas"/>
              <a:ea typeface="Consolas"/>
              <a:cs typeface="Consolas"/>
              <a:sym typeface="Consolas"/>
            </a:endParaRPr>
          </a:p>
        </p:txBody>
      </p:sp>
      <p:sp>
        <p:nvSpPr>
          <p:cNvPr id="301" name="Google Shape;301;p34"/>
          <p:cNvSpPr txBox="1"/>
          <p:nvPr/>
        </p:nvSpPr>
        <p:spPr>
          <a:xfrm>
            <a:off x="329675" y="2175225"/>
            <a:ext cx="52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is de uitvoer van deze code?</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ArithmeticException</a:t>
            </a:r>
            <a:endParaRPr>
              <a:latin typeface="Poppins"/>
              <a:ea typeface="Poppins"/>
              <a:cs typeface="Poppins"/>
              <a:sym typeface="Poppins"/>
            </a:endParaRPr>
          </a:p>
        </p:txBody>
      </p:sp>
      <p:sp>
        <p:nvSpPr>
          <p:cNvPr id="307" name="Google Shape;307;p35"/>
          <p:cNvSpPr txBox="1"/>
          <p:nvPr/>
        </p:nvSpPr>
        <p:spPr>
          <a:xfrm>
            <a:off x="311700" y="1268675"/>
            <a:ext cx="8520600" cy="3197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DivideByZeroPointZero</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a++;</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z</a:t>
            </a:r>
            <a:r>
              <a:rPr b="0" i="0" lang="en" sz="1050" u="none" cap="none" strike="noStrike">
                <a:solidFill>
                  <a:srgbClr val="D4D4D4"/>
                </a:solidFill>
                <a:highlight>
                  <a:srgbClr val="1E1E1E"/>
                </a:highlight>
                <a:latin typeface="Consolas"/>
                <a:ea typeface="Consolas"/>
                <a:cs typeface="Consolas"/>
                <a:sym typeface="Consolas"/>
              </a:rPr>
              <a:t>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x1</a:t>
            </a:r>
            <a:r>
              <a:rPr b="0" i="0" lang="en" sz="1050" u="none" cap="none" strike="noStrike">
                <a:solidFill>
                  <a:srgbClr val="D4D4D4"/>
                </a:solidFill>
                <a:highlight>
                  <a:srgbClr val="1E1E1E"/>
                </a:highlight>
                <a:latin typeface="Consolas"/>
                <a:ea typeface="Consolas"/>
                <a:cs typeface="Consolas"/>
                <a:sym typeface="Consolas"/>
              </a:rPr>
              <a:t> = a - </a:t>
            </a:r>
            <a:r>
              <a:rPr b="0" i="0" lang="en" sz="1050" u="none" cap="none" strike="noStrike">
                <a:solidFill>
                  <a:srgbClr val="B5CEA8"/>
                </a:solidFill>
                <a:highlight>
                  <a:srgbClr val="1E1E1E"/>
                </a:highlight>
                <a:latin typeface="Consolas"/>
                <a:ea typeface="Consolas"/>
                <a:cs typeface="Consolas"/>
                <a:sym typeface="Consolas"/>
              </a:rPr>
              <a:t>2 </a:t>
            </a:r>
            <a:r>
              <a:rPr b="0" i="0" lang="en" sz="1050" u="none" cap="none" strike="noStrike">
                <a:solidFill>
                  <a:srgbClr val="D4D4D4"/>
                </a:solidFill>
                <a:highlight>
                  <a:srgbClr val="1E1E1E"/>
                </a:highlight>
                <a:latin typeface="Consolas"/>
                <a:ea typeface="Consolas"/>
                <a:cs typeface="Consolas"/>
                <a:sym typeface="Consolas"/>
              </a:rPr>
              <a:t>* y - z;</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x2</a:t>
            </a:r>
            <a:r>
              <a:rPr b="0" i="0" lang="en" sz="1050" u="none" cap="none" strike="noStrike">
                <a:solidFill>
                  <a:srgbClr val="D4D4D4"/>
                </a:solidFill>
                <a:highlight>
                  <a:srgbClr val="1E1E1E"/>
                </a:highlight>
                <a:latin typeface="Consolas"/>
                <a:ea typeface="Consolas"/>
                <a:cs typeface="Consolas"/>
                <a:sym typeface="Consolas"/>
              </a:rPr>
              <a:t> = a - </a:t>
            </a:r>
            <a:r>
              <a:rPr b="0" i="0" lang="en" sz="1050" u="none" cap="none" strike="noStrike">
                <a:solidFill>
                  <a:srgbClr val="B5CEA8"/>
                </a:solidFill>
                <a:highlight>
                  <a:srgbClr val="1E1E1E"/>
                </a:highlight>
                <a:latin typeface="Consolas"/>
                <a:ea typeface="Consolas"/>
                <a:cs typeface="Consolas"/>
                <a:sym typeface="Consolas"/>
              </a:rPr>
              <a:t>11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x3</a:t>
            </a:r>
            <a:r>
              <a:rPr b="0" i="0" lang="en" sz="1050" u="none" cap="none" strike="noStrike">
                <a:solidFill>
                  <a:srgbClr val="D4D4D4"/>
                </a:solidFill>
                <a:highlight>
                  <a:srgbClr val="1E1E1E"/>
                </a:highlight>
                <a:latin typeface="Consolas"/>
                <a:ea typeface="Consolas"/>
                <a:cs typeface="Consolas"/>
                <a:sym typeface="Consolas"/>
              </a:rPr>
              <a:t> = x2;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x1 / x3;</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(x1);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(x3);</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308" name="Google Shape;308;p35"/>
          <p:cNvSpPr txBox="1"/>
          <p:nvPr/>
        </p:nvSpPr>
        <p:spPr>
          <a:xfrm>
            <a:off x="329675" y="4500275"/>
            <a:ext cx="52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is de uitvoer van deze code?</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NumberFormatException</a:t>
            </a:r>
            <a:endParaRPr>
              <a:latin typeface="Poppins"/>
              <a:ea typeface="Poppins"/>
              <a:cs typeface="Poppins"/>
              <a:sym typeface="Poppins"/>
            </a:endParaRPr>
          </a:p>
        </p:txBody>
      </p:sp>
      <p:sp>
        <p:nvSpPr>
          <p:cNvPr id="314" name="Google Shape;314;p36"/>
          <p:cNvSpPr txBox="1"/>
          <p:nvPr/>
        </p:nvSpPr>
        <p:spPr>
          <a:xfrm>
            <a:off x="311700" y="1268675"/>
            <a:ext cx="85206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"-123"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"123"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"+123"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"123_45"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"12ABCD"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315" name="Google Shape;315;p36"/>
          <p:cNvSpPr txBox="1"/>
          <p:nvPr/>
        </p:nvSpPr>
        <p:spPr>
          <a:xfrm>
            <a:off x="329675" y="2613825"/>
            <a:ext cx="52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Waar is de exception?</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ExceptionInInitializerError</a:t>
            </a:r>
            <a:endParaRPr>
              <a:latin typeface="Poppins"/>
              <a:ea typeface="Poppins"/>
              <a:cs typeface="Poppins"/>
              <a:sym typeface="Poppins"/>
            </a:endParaRPr>
          </a:p>
        </p:txBody>
      </p:sp>
      <p:sp>
        <p:nvSpPr>
          <p:cNvPr id="321" name="Google Shape;321;p37"/>
          <p:cNvSpPr txBox="1"/>
          <p:nvPr/>
        </p:nvSpPr>
        <p:spPr>
          <a:xfrm>
            <a:off x="311700" y="1268675"/>
            <a:ext cx="85206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DemoExceptionInInitializerError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num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16</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9CDCFE"/>
              </a:solidFill>
              <a:highlight>
                <a:srgbClr val="1E1E1E"/>
              </a:highlight>
              <a:latin typeface="Consolas"/>
              <a:ea typeface="Consolas"/>
              <a:cs typeface="Consolas"/>
              <a:sym typeface="Consolas"/>
            </a:endParaRPr>
          </a:p>
        </p:txBody>
      </p:sp>
      <p:sp>
        <p:nvSpPr>
          <p:cNvPr id="322" name="Google Shape;322;p37"/>
          <p:cNvSpPr txBox="1"/>
          <p:nvPr/>
        </p:nvSpPr>
        <p:spPr>
          <a:xfrm>
            <a:off x="329675" y="2613825"/>
            <a:ext cx="52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is de error?</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StackOverflowError</a:t>
            </a:r>
            <a:endParaRPr>
              <a:latin typeface="Poppins"/>
              <a:ea typeface="Poppins"/>
              <a:cs typeface="Poppins"/>
              <a:sym typeface="Poppins"/>
            </a:endParaRPr>
          </a:p>
        </p:txBody>
      </p:sp>
      <p:sp>
        <p:nvSpPr>
          <p:cNvPr id="328" name="Google Shape;328;p38"/>
          <p:cNvSpPr txBox="1"/>
          <p:nvPr/>
        </p:nvSpPr>
        <p:spPr>
          <a:xfrm>
            <a:off x="311700" y="1268675"/>
            <a:ext cx="85206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DemoStackOverflowError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recursion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recursion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recursion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329" name="Google Shape;329;p38"/>
          <p:cNvSpPr txBox="1"/>
          <p:nvPr/>
        </p:nvSpPr>
        <p:spPr>
          <a:xfrm>
            <a:off x="311700" y="3271725"/>
            <a:ext cx="52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is de error?</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Eindopdracht</a:t>
            </a:r>
            <a:endParaRPr sz="1500">
              <a:latin typeface="Poppins"/>
              <a:ea typeface="Poppins"/>
              <a:cs typeface="Poppins"/>
              <a:sym typeface="Poppins"/>
            </a:endParaRPr>
          </a:p>
        </p:txBody>
      </p:sp>
      <p:sp>
        <p:nvSpPr>
          <p:cNvPr id="335" name="Google Shape;335;p39"/>
          <p:cNvSpPr txBox="1"/>
          <p:nvPr/>
        </p:nvSpPr>
        <p:spPr>
          <a:xfrm>
            <a:off x="443650" y="1179825"/>
            <a:ext cx="751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Laten we Try-Catch-Finally eens oefenen met een real-life voorbeeld</a:t>
            </a:r>
            <a:endParaRPr b="0" i="0" sz="1400" u="none" cap="none" strike="noStrike">
              <a:solidFill>
                <a:srgbClr val="000000"/>
              </a:solidFill>
              <a:latin typeface="Poppins"/>
              <a:ea typeface="Poppins"/>
              <a:cs typeface="Poppins"/>
              <a:sym typeface="Poppins"/>
            </a:endParaRPr>
          </a:p>
        </p:txBody>
      </p:sp>
      <p:sp>
        <p:nvSpPr>
          <p:cNvPr id="336" name="Google Shape;336;p39"/>
          <p:cNvSpPr txBox="1"/>
          <p:nvPr/>
        </p:nvSpPr>
        <p:spPr>
          <a:xfrm>
            <a:off x="511900" y="1580025"/>
            <a:ext cx="74496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Stel je voor dat je gaat raften op de rivier tijdens je vakantie.</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Je instructeur informeert je dat je tijdens het raften van het vlot in de rivier kunt vallen terwijl je de stroomversnellingen oversteekt. </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In een dergelijke toestand moet je proberen je roeispaan of het naar je toe gegooide touw te gebruiken om terug in het vlot te komen. </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Je kunt ook je roeispaan in de rivier laten vallen terwijl je op je vlot roeit. In een dergelijke toestand moet je niet in paniek raken en moet je blijven zitten. </a:t>
            </a:r>
            <a:endParaRPr b="0" i="0" sz="1400" u="none" cap="none" strike="noStrike">
              <a:solidFill>
                <a:srgbClr val="000000"/>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Wat er ook gebeurt, je moet betalen voor voor de raft.</a:t>
            </a:r>
            <a:endParaRPr b="0" i="0" sz="1400" u="none" cap="none" strike="noStrike">
              <a:solidFill>
                <a:srgbClr val="000000"/>
              </a:solidFill>
              <a:latin typeface="Poppins"/>
              <a:ea typeface="Poppins"/>
              <a:cs typeface="Poppins"/>
              <a:sym typeface="Poppins"/>
            </a:endParaRPr>
          </a:p>
        </p:txBody>
      </p:sp>
      <p:sp>
        <p:nvSpPr>
          <p:cNvPr id="337" name="Google Shape;337;p39"/>
          <p:cNvSpPr txBox="1"/>
          <p:nvPr/>
        </p:nvSpPr>
        <p:spPr>
          <a:xfrm>
            <a:off x="1438225" y="4350525"/>
            <a:ext cx="6147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Probeer dit voorbeeld eens te programmeren!</a:t>
            </a:r>
            <a:br>
              <a:rPr b="0"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Tip: Gebruik niet alleen een try-catch. Maak ook methodes</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780">
                <a:latin typeface="Poppins"/>
                <a:ea typeface="Poppins"/>
                <a:cs typeface="Poppins"/>
                <a:sym typeface="Poppins"/>
              </a:rPr>
              <a:t>Klein quizje: Wat gaat er mis/kan er mis gaan?</a:t>
            </a:r>
            <a:endParaRPr sz="2780">
              <a:latin typeface="Poppins"/>
              <a:ea typeface="Poppins"/>
              <a:cs typeface="Poppins"/>
              <a:sym typeface="Poppins"/>
            </a:endParaRPr>
          </a:p>
        </p:txBody>
      </p:sp>
      <p:sp>
        <p:nvSpPr>
          <p:cNvPr id="81" name="Google Shape;81;p4"/>
          <p:cNvSpPr txBox="1"/>
          <p:nvPr/>
        </p:nvSpPr>
        <p:spPr>
          <a:xfrm>
            <a:off x="414400" y="1174950"/>
            <a:ext cx="48852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"Shreya"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"Joseph"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studenten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82" name="Google Shape;82;p4"/>
          <p:cNvSpPr txBox="1"/>
          <p:nvPr/>
        </p:nvSpPr>
        <p:spPr>
          <a:xfrm>
            <a:off x="414400" y="2759450"/>
            <a:ext cx="48852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OpenBestand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FileInputStream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fis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FileInputStream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"test.txt"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83" name="Google Shape;83;p4"/>
          <p:cNvSpPr txBox="1"/>
          <p:nvPr/>
        </p:nvSpPr>
        <p:spPr>
          <a:xfrm>
            <a:off x="5440900" y="1301850"/>
            <a:ext cx="34908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MethodAccess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mijnMethode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mijnMethode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"mijnMethode"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mijnMethode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84" name="Google Shape;84;p4"/>
          <p:cNvSpPr txBox="1"/>
          <p:nvPr/>
        </p:nvSpPr>
        <p:spPr>
          <a:xfrm>
            <a:off x="385150" y="4334200"/>
            <a:ext cx="562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Op welke regel treed een fout op? Waarom?</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Try-catch-finally</a:t>
            </a:r>
            <a:endParaRPr sz="1500">
              <a:latin typeface="Poppins"/>
              <a:ea typeface="Poppins"/>
              <a:cs typeface="Poppins"/>
              <a:sym typeface="Poppins"/>
            </a:endParaRPr>
          </a:p>
        </p:txBody>
      </p:sp>
      <p:sp>
        <p:nvSpPr>
          <p:cNvPr id="343" name="Google Shape;343;p40"/>
          <p:cNvSpPr txBox="1"/>
          <p:nvPr/>
        </p:nvSpPr>
        <p:spPr>
          <a:xfrm>
            <a:off x="443650" y="1147225"/>
            <a:ext cx="5689500" cy="565500"/>
          </a:xfrm>
          <a:prstGeom prst="rect">
            <a:avLst/>
          </a:prstGeom>
          <a:solidFill>
            <a:srgbClr val="22222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class </a:t>
            </a:r>
            <a:r>
              <a:rPr b="0" i="0" lang="en" sz="1050" u="none" cap="none" strike="noStrike">
                <a:solidFill>
                  <a:srgbClr val="4EC9B0"/>
                </a:solidFill>
                <a:highlight>
                  <a:srgbClr val="1E1E1E"/>
                </a:highlight>
                <a:latin typeface="Consolas"/>
                <a:ea typeface="Consolas"/>
                <a:cs typeface="Consolas"/>
                <a:sym typeface="Consolas"/>
              </a:rPr>
              <a:t>ValInRivierException</a:t>
            </a:r>
            <a:r>
              <a:rPr b="0" i="0" lang="en" sz="1050" u="none" cap="none" strike="noStrike">
                <a:solidFill>
                  <a:srgbClr val="D4D4D4"/>
                </a:solidFill>
                <a:highlight>
                  <a:srgbClr val="1E1E1E"/>
                </a:highlight>
                <a:latin typeface="Consolas"/>
                <a:ea typeface="Consolas"/>
                <a:cs typeface="Consolas"/>
                <a:sym typeface="Consolas"/>
              </a:rPr>
              <a:t> extends </a:t>
            </a:r>
            <a:r>
              <a:rPr b="0" i="0" lang="en" sz="1050" u="none" cap="none" strike="noStrike">
                <a:solidFill>
                  <a:srgbClr val="4EC9B0"/>
                </a:solidFill>
                <a:highlight>
                  <a:srgbClr val="1E1E1E"/>
                </a:highlight>
                <a:latin typeface="Consolas"/>
                <a:ea typeface="Consolas"/>
                <a:cs typeface="Consolas"/>
                <a:sym typeface="Consolas"/>
              </a:rPr>
              <a:t>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class </a:t>
            </a:r>
            <a:r>
              <a:rPr b="0" i="0" lang="en" sz="1050" u="none" cap="none" strike="noStrike">
                <a:solidFill>
                  <a:srgbClr val="4EC9B0"/>
                </a:solidFill>
                <a:highlight>
                  <a:srgbClr val="1E1E1E"/>
                </a:highlight>
                <a:latin typeface="Consolas"/>
                <a:ea typeface="Consolas"/>
                <a:cs typeface="Consolas"/>
                <a:sym typeface="Consolas"/>
              </a:rPr>
              <a:t>LaatRoeispaanVallenException</a:t>
            </a:r>
            <a:r>
              <a:rPr b="0" i="0" lang="en" sz="1050" u="none" cap="none" strike="noStrike">
                <a:solidFill>
                  <a:srgbClr val="D4D4D4"/>
                </a:solidFill>
                <a:highlight>
                  <a:srgbClr val="1E1E1E"/>
                </a:highlight>
                <a:latin typeface="Consolas"/>
                <a:ea typeface="Consolas"/>
                <a:cs typeface="Consolas"/>
                <a:sym typeface="Consolas"/>
              </a:rPr>
              <a:t> extends </a:t>
            </a:r>
            <a:r>
              <a:rPr b="0" i="0" lang="en" sz="1050" u="none" cap="none" strike="noStrike">
                <a:solidFill>
                  <a:srgbClr val="4EC9B0"/>
                </a:solidFill>
                <a:highlight>
                  <a:srgbClr val="1E1E1E"/>
                </a:highlight>
                <a:latin typeface="Consolas"/>
                <a:ea typeface="Consolas"/>
                <a:cs typeface="Consolas"/>
                <a:sym typeface="Consolas"/>
              </a:rPr>
              <a:t>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p:txBody>
      </p:sp>
      <p:sp>
        <p:nvSpPr>
          <p:cNvPr id="344" name="Google Shape;344;p40"/>
          <p:cNvSpPr txBox="1"/>
          <p:nvPr/>
        </p:nvSpPr>
        <p:spPr>
          <a:xfrm>
            <a:off x="443650" y="1659100"/>
            <a:ext cx="467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maken twee exceptions</a:t>
            </a:r>
            <a:endParaRPr b="0" i="0" sz="1400" u="none" cap="none" strike="noStrike">
              <a:solidFill>
                <a:srgbClr val="000000"/>
              </a:solidFill>
              <a:latin typeface="Poppins"/>
              <a:ea typeface="Poppins"/>
              <a:cs typeface="Poppins"/>
              <a:sym typeface="Poppins"/>
            </a:endParaRPr>
          </a:p>
        </p:txBody>
      </p:sp>
      <p:sp>
        <p:nvSpPr>
          <p:cNvPr id="345" name="Google Shape;345;p40"/>
          <p:cNvSpPr txBox="1"/>
          <p:nvPr/>
        </p:nvSpPr>
        <p:spPr>
          <a:xfrm>
            <a:off x="443650" y="2106575"/>
            <a:ext cx="56895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RivierRaften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doorStroomVersnelling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snelheid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ValInRivierException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"Door stroomversnelling"</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snelheid</a:t>
            </a:r>
            <a:r>
              <a:rPr b="0" i="0" lang="en" sz="1050" u="none" cap="none" strike="noStrike">
                <a:solidFill>
                  <a:srgbClr val="D4D4D4"/>
                </a:solidFill>
                <a:highlight>
                  <a:srgbClr val="1E1E1E"/>
                </a:highlight>
                <a:latin typeface="Consolas"/>
                <a:ea typeface="Consolas"/>
                <a:cs typeface="Consolas"/>
                <a:sym typeface="Consolas"/>
              </a:rPr>
              <a:t> &gt;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throw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ValInRivierException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RoeiBoot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staat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throws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LaatRoeispaanVallenException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"Roei boot"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staat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"nervous"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throw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DropOarException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46" name="Google Shape;346;p40"/>
          <p:cNvSpPr txBox="1"/>
          <p:nvPr/>
        </p:nvSpPr>
        <p:spPr>
          <a:xfrm>
            <a:off x="443650" y="4402700"/>
            <a:ext cx="467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Een voorbeeld van het raften</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Try-catch-finally</a:t>
            </a:r>
            <a:endParaRPr sz="1500">
              <a:latin typeface="Poppins"/>
              <a:ea typeface="Poppins"/>
              <a:cs typeface="Poppins"/>
              <a:sym typeface="Poppins"/>
            </a:endParaRPr>
          </a:p>
        </p:txBody>
      </p:sp>
      <p:sp>
        <p:nvSpPr>
          <p:cNvPr id="352" name="Google Shape;352;p41"/>
          <p:cNvSpPr txBox="1"/>
          <p:nvPr/>
        </p:nvSpPr>
        <p:spPr>
          <a:xfrm>
            <a:off x="311700" y="1023825"/>
            <a:ext cx="8566200" cy="3855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RivierRaften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rivierRaften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RivierRaften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rivierRaften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doorStroomversnelling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Als we deze &lt;10 houden hebben we geen exceptions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rivierRaften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roeiBoot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"blij"</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"Lekker aan het raften!"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ValInRivierException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"Ga terug de raft in!"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LaatRoeispaanVallenException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"Raak niet in paniek"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finally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FC1FF"/>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"Ik betaal voor de activiteit"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Leerdoelen van dit hoofdstuk</a:t>
            </a:r>
            <a:endParaRPr>
              <a:latin typeface="Poppins"/>
              <a:ea typeface="Poppins"/>
              <a:cs typeface="Poppins"/>
              <a:sym typeface="Poppins"/>
            </a:endParaRPr>
          </a:p>
        </p:txBody>
      </p:sp>
      <p:sp>
        <p:nvSpPr>
          <p:cNvPr id="358" name="Google Shape;358;p42"/>
          <p:cNvSpPr txBox="1"/>
          <p:nvPr/>
        </p:nvSpPr>
        <p:spPr>
          <a:xfrm>
            <a:off x="521675" y="1165200"/>
            <a:ext cx="80931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Excepties in code begrijpen en identificeren.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Bepalen hoe exceptions de normale programmastroom veranderen.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De noodzaak begrijpen om exceptions afzonderlijk in de code af te handelen.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Gebruik maken van </a:t>
            </a:r>
            <a:r>
              <a:rPr b="0" i="1" lang="en" sz="1400" u="none" cap="none" strike="noStrike">
                <a:solidFill>
                  <a:srgbClr val="000000"/>
                </a:solidFill>
                <a:latin typeface="Poppins"/>
                <a:ea typeface="Poppins"/>
                <a:cs typeface="Poppins"/>
                <a:sym typeface="Poppins"/>
              </a:rPr>
              <a:t>try-catch-finally</a:t>
            </a:r>
            <a:r>
              <a:rPr b="0" i="0" lang="en" sz="1400" u="none" cap="none" strike="noStrike">
                <a:solidFill>
                  <a:srgbClr val="000000"/>
                </a:solidFill>
                <a:latin typeface="Poppins"/>
                <a:ea typeface="Poppins"/>
                <a:cs typeface="Poppins"/>
                <a:sym typeface="Poppins"/>
              </a:rPr>
              <a:t> om exceptions af te handelen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Het verschil herkennen tussen ‘checked’/’unchecked’ exceptions en errors.</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Het aanroepen van methodes die mogelijk exceptions gooien</a:t>
            </a:r>
            <a:br>
              <a:rPr b="0" i="0" lang="en" sz="1400" u="none" cap="none" strike="noStrike">
                <a:solidFill>
                  <a:srgbClr val="000000"/>
                </a:solidFill>
                <a:latin typeface="Poppins"/>
                <a:ea typeface="Poppins"/>
                <a:cs typeface="Poppins"/>
                <a:sym typeface="Poppins"/>
              </a:rPr>
            </a:b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Het herkennen van de verschillende categorieën van excepties.</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000"/>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1000"/>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1000"/>
                                        <p:tgtEl>
                                          <p:spTgt spid="3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animEffect filter="fade" transition="in">
                                      <p:cBhvr>
                                        <p:cTn dur="1000"/>
                                        <p:tgtEl>
                                          <p:spTgt spid="3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animEffect filter="fade" transition="in">
                                      <p:cBhvr>
                                        <p:cTn dur="1000"/>
                                        <p:tgtEl>
                                          <p:spTgt spid="3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5" st="5"/>
                                            </p:txEl>
                                          </p:spTgt>
                                        </p:tgtEl>
                                        <p:attrNameLst>
                                          <p:attrName>style.visibility</p:attrName>
                                        </p:attrNameLst>
                                      </p:cBhvr>
                                      <p:to>
                                        <p:strVal val="visible"/>
                                      </p:to>
                                    </p:set>
                                    <p:animEffect filter="fade" transition="in">
                                      <p:cBhvr>
                                        <p:cTn dur="1000"/>
                                        <p:tgtEl>
                                          <p:spTgt spid="3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6" st="6"/>
                                            </p:txEl>
                                          </p:spTgt>
                                        </p:tgtEl>
                                        <p:attrNameLst>
                                          <p:attrName>style.visibility</p:attrName>
                                        </p:attrNameLst>
                                      </p:cBhvr>
                                      <p:to>
                                        <p:strVal val="visible"/>
                                      </p:to>
                                    </p:set>
                                    <p:animEffect filter="fade" transition="in">
                                      <p:cBhvr>
                                        <p:cTn dur="1000"/>
                                        <p:tgtEl>
                                          <p:spTgt spid="3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500">
                <a:latin typeface="Poppins"/>
                <a:ea typeface="Poppins"/>
                <a:cs typeface="Poppins"/>
                <a:sym typeface="Poppins"/>
              </a:rPr>
              <a:t>Waarom vangen we excepties afzonderlijk van elkaar af?</a:t>
            </a:r>
            <a:endParaRPr sz="2500">
              <a:latin typeface="Poppins"/>
              <a:ea typeface="Poppins"/>
              <a:cs typeface="Poppins"/>
              <a:sym typeface="Poppins"/>
            </a:endParaRPr>
          </a:p>
        </p:txBody>
      </p:sp>
      <p:sp>
        <p:nvSpPr>
          <p:cNvPr id="90" name="Google Shape;90;p5"/>
          <p:cNvSpPr txBox="1"/>
          <p:nvPr/>
        </p:nvSpPr>
        <p:spPr>
          <a:xfrm>
            <a:off x="399775" y="1048200"/>
            <a:ext cx="79272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rgbClr val="000000"/>
                </a:solidFill>
                <a:latin typeface="Poppins"/>
                <a:ea typeface="Poppins"/>
                <a:cs typeface="Poppins"/>
                <a:sym typeface="Poppins"/>
              </a:rPr>
              <a:t>Stel je voor dat je wat opmerkingen op een blogwebsite wilt plaatsen. Om een opmerking te maken,</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rgbClr val="000000"/>
                </a:solidFill>
                <a:latin typeface="Poppins"/>
                <a:ea typeface="Poppins"/>
                <a:cs typeface="Poppins"/>
                <a:sym typeface="Poppins"/>
              </a:rPr>
              <a:t>je moet de volgende stappen doorlopen:</a:t>
            </a:r>
            <a:br>
              <a:rPr b="0" i="0" lang="en" sz="1200" u="none" cap="none" strike="noStrike">
                <a:solidFill>
                  <a:srgbClr val="000000"/>
                </a:solidFill>
                <a:latin typeface="Poppins"/>
                <a:ea typeface="Poppins"/>
                <a:cs typeface="Poppins"/>
                <a:sym typeface="Poppins"/>
              </a:rPr>
            </a:br>
            <a:endParaRPr b="0" i="0" sz="1200" u="none" cap="none" strike="noStrike">
              <a:solidFill>
                <a:srgbClr val="000000"/>
              </a:solidFill>
              <a:latin typeface="Poppins"/>
              <a:ea typeface="Poppins"/>
              <a:cs typeface="Poppins"/>
              <a:sym typeface="Poppins"/>
            </a:endParaRPr>
          </a:p>
          <a:p>
            <a:pPr indent="-304800" lvl="0" marL="457200" marR="0" rtl="0" algn="l">
              <a:lnSpc>
                <a:spcPct val="100000"/>
              </a:lnSpc>
              <a:spcBef>
                <a:spcPts val="0"/>
              </a:spcBef>
              <a:spcAft>
                <a:spcPts val="0"/>
              </a:spcAft>
              <a:buClr>
                <a:srgbClr val="000000"/>
              </a:buClr>
              <a:buSzPts val="1200"/>
              <a:buFont typeface="Poppins"/>
              <a:buAutoNum type="arabicPeriod"/>
            </a:pPr>
            <a:r>
              <a:rPr b="0" i="0" lang="en" sz="1200" u="none" cap="none" strike="noStrike">
                <a:solidFill>
                  <a:srgbClr val="000000"/>
                </a:solidFill>
                <a:latin typeface="Poppins"/>
                <a:ea typeface="Poppins"/>
                <a:cs typeface="Poppins"/>
                <a:sym typeface="Poppins"/>
              </a:rPr>
              <a:t>Ga naar de blogwebsite.</a:t>
            </a:r>
            <a:endParaRPr b="0" i="0" sz="1200" u="none" cap="none" strike="noStrike">
              <a:solidFill>
                <a:srgbClr val="000000"/>
              </a:solidFill>
              <a:latin typeface="Poppins"/>
              <a:ea typeface="Poppins"/>
              <a:cs typeface="Poppins"/>
              <a:sym typeface="Poppins"/>
            </a:endParaRPr>
          </a:p>
          <a:p>
            <a:pPr indent="-304800" lvl="0" marL="457200" marR="0" rtl="0" algn="l">
              <a:lnSpc>
                <a:spcPct val="100000"/>
              </a:lnSpc>
              <a:spcBef>
                <a:spcPts val="0"/>
              </a:spcBef>
              <a:spcAft>
                <a:spcPts val="0"/>
              </a:spcAft>
              <a:buClr>
                <a:srgbClr val="000000"/>
              </a:buClr>
              <a:buSzPts val="1200"/>
              <a:buFont typeface="Poppins"/>
              <a:buAutoNum type="arabicPeriod"/>
            </a:pPr>
            <a:r>
              <a:rPr b="0" i="0" lang="en" sz="1200" u="none" cap="none" strike="noStrike">
                <a:solidFill>
                  <a:srgbClr val="000000"/>
                </a:solidFill>
                <a:latin typeface="Poppins"/>
                <a:ea typeface="Poppins"/>
                <a:cs typeface="Poppins"/>
                <a:sym typeface="Poppins"/>
              </a:rPr>
              <a:t>Log in op je account.</a:t>
            </a:r>
            <a:endParaRPr b="0" i="0" sz="1200" u="none" cap="none" strike="noStrike">
              <a:solidFill>
                <a:srgbClr val="000000"/>
              </a:solidFill>
              <a:latin typeface="Poppins"/>
              <a:ea typeface="Poppins"/>
              <a:cs typeface="Poppins"/>
              <a:sym typeface="Poppins"/>
            </a:endParaRPr>
          </a:p>
          <a:p>
            <a:pPr indent="-304800" lvl="0" marL="457200" marR="0" rtl="0" algn="l">
              <a:lnSpc>
                <a:spcPct val="100000"/>
              </a:lnSpc>
              <a:spcBef>
                <a:spcPts val="0"/>
              </a:spcBef>
              <a:spcAft>
                <a:spcPts val="0"/>
              </a:spcAft>
              <a:buClr>
                <a:srgbClr val="000000"/>
              </a:buClr>
              <a:buSzPts val="1200"/>
              <a:buFont typeface="Poppins"/>
              <a:buAutoNum type="arabicPeriod"/>
            </a:pPr>
            <a:r>
              <a:rPr b="0" i="0" lang="en" sz="1200" u="none" cap="none" strike="noStrike">
                <a:solidFill>
                  <a:srgbClr val="000000"/>
                </a:solidFill>
                <a:latin typeface="Poppins"/>
                <a:ea typeface="Poppins"/>
                <a:cs typeface="Poppins"/>
                <a:sym typeface="Poppins"/>
              </a:rPr>
              <a:t>Selecteer de blog waarop je wilt reageren.</a:t>
            </a:r>
            <a:endParaRPr b="0" i="0" sz="1200" u="none" cap="none" strike="noStrike">
              <a:solidFill>
                <a:srgbClr val="000000"/>
              </a:solidFill>
              <a:latin typeface="Poppins"/>
              <a:ea typeface="Poppins"/>
              <a:cs typeface="Poppins"/>
              <a:sym typeface="Poppins"/>
            </a:endParaRPr>
          </a:p>
          <a:p>
            <a:pPr indent="-304800" lvl="0" marL="457200" marR="0" rtl="0" algn="l">
              <a:lnSpc>
                <a:spcPct val="100000"/>
              </a:lnSpc>
              <a:spcBef>
                <a:spcPts val="0"/>
              </a:spcBef>
              <a:spcAft>
                <a:spcPts val="0"/>
              </a:spcAft>
              <a:buClr>
                <a:srgbClr val="000000"/>
              </a:buClr>
              <a:buSzPts val="1200"/>
              <a:buFont typeface="Poppins"/>
              <a:buAutoNum type="arabicPeriod"/>
            </a:pPr>
            <a:r>
              <a:rPr b="0" i="0" lang="en" sz="1200" u="none" cap="none" strike="noStrike">
                <a:solidFill>
                  <a:srgbClr val="000000"/>
                </a:solidFill>
                <a:latin typeface="Poppins"/>
                <a:ea typeface="Poppins"/>
                <a:cs typeface="Poppins"/>
                <a:sym typeface="Poppins"/>
              </a:rPr>
              <a:t>Plaats je opmerkingen.</a:t>
            </a:r>
            <a:br>
              <a:rPr b="0" i="0" lang="en" sz="1200" u="none" cap="none" strike="noStrike">
                <a:solidFill>
                  <a:srgbClr val="000000"/>
                </a:solidFill>
                <a:latin typeface="Poppins"/>
                <a:ea typeface="Poppins"/>
                <a:cs typeface="Poppins"/>
                <a:sym typeface="Poppins"/>
              </a:rPr>
            </a:b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Ons stappenlijstje is een mooi voorbeeld van taken die allemaal afhankelijk zijn van elkaar: Je kan pas door met het volgend punt als het punt hiervoor is gelukt.</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oppins"/>
                <a:ea typeface="Poppins"/>
                <a:cs typeface="Poppins"/>
                <a:sym typeface="Poppins"/>
              </a:rPr>
              <a:t>Zelf doen: </a:t>
            </a:r>
            <a:r>
              <a:rPr b="0" i="0" lang="en" sz="1200" u="none" cap="none" strike="noStrike">
                <a:solidFill>
                  <a:srgbClr val="000000"/>
                </a:solidFill>
                <a:latin typeface="Poppins"/>
                <a:ea typeface="Poppins"/>
                <a:cs typeface="Poppins"/>
                <a:sym typeface="Poppins"/>
              </a:rPr>
              <a:t>Hoe zouden we deze stappen kunnen programmeren? </a:t>
            </a:r>
            <a:br>
              <a:rPr b="0" i="0" lang="en" sz="1200" u="none" cap="none" strike="noStrike">
                <a:solidFill>
                  <a:srgbClr val="000000"/>
                </a:solidFill>
                <a:latin typeface="Poppins"/>
                <a:ea typeface="Poppins"/>
                <a:cs typeface="Poppins"/>
                <a:sym typeface="Poppins"/>
              </a:rPr>
            </a:br>
            <a:r>
              <a:rPr b="0" i="0" lang="en" sz="1200" u="none" cap="none" strike="noStrike">
                <a:solidFill>
                  <a:srgbClr val="000000"/>
                </a:solidFill>
                <a:latin typeface="Poppins"/>
                <a:ea typeface="Poppins"/>
                <a:cs typeface="Poppins"/>
                <a:sym typeface="Poppins"/>
              </a:rPr>
              <a:t>                   </a:t>
            </a:r>
            <a:r>
              <a:rPr b="0" i="1" lang="en" sz="1200" u="none" cap="none" strike="noStrike">
                <a:solidFill>
                  <a:srgbClr val="000000"/>
                </a:solidFill>
                <a:latin typeface="Poppins"/>
                <a:ea typeface="Poppins"/>
                <a:cs typeface="Poppins"/>
                <a:sym typeface="Poppins"/>
              </a:rPr>
              <a:t>(Denk aan eventuele errors die zich voor kunnen doen!)</a:t>
            </a:r>
            <a:endParaRPr b="0" i="1" sz="1200" u="none" cap="none" strike="noStrike">
              <a:solidFill>
                <a:srgbClr val="000000"/>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500">
                <a:latin typeface="Poppins"/>
                <a:ea typeface="Poppins"/>
                <a:cs typeface="Poppins"/>
                <a:sym typeface="Poppins"/>
              </a:rPr>
              <a:t>Waarom vangen we excepties afzonderlijk van elkaar af?</a:t>
            </a:r>
            <a:endParaRPr sz="2500">
              <a:latin typeface="Poppins"/>
              <a:ea typeface="Poppins"/>
              <a:cs typeface="Poppins"/>
              <a:sym typeface="Poppins"/>
            </a:endParaRPr>
          </a:p>
        </p:txBody>
      </p:sp>
      <p:sp>
        <p:nvSpPr>
          <p:cNvPr id="96" name="Google Shape;96;p6"/>
          <p:cNvSpPr txBox="1"/>
          <p:nvPr/>
        </p:nvSpPr>
        <p:spPr>
          <a:xfrm>
            <a:off x="399775" y="1048200"/>
            <a:ext cx="7927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Als we deze stappen zouden willen programmeren creëren we een soort spaghetti: </a:t>
            </a:r>
            <a:endParaRPr b="0" i="0" sz="1200" u="none" cap="none" strike="noStrike">
              <a:solidFill>
                <a:srgbClr val="000000"/>
              </a:solidFill>
              <a:latin typeface="Poppins"/>
              <a:ea typeface="Poppins"/>
              <a:cs typeface="Poppins"/>
              <a:sym typeface="Poppins"/>
            </a:endParaRPr>
          </a:p>
        </p:txBody>
      </p:sp>
      <p:sp>
        <p:nvSpPr>
          <p:cNvPr id="97" name="Google Shape;97;p6"/>
          <p:cNvSpPr txBox="1"/>
          <p:nvPr/>
        </p:nvSpPr>
        <p:spPr>
          <a:xfrm>
            <a:off x="482675" y="1365100"/>
            <a:ext cx="3451800" cy="3156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6A9955"/>
                </a:solidFill>
                <a:highlight>
                  <a:srgbClr val="1E1E1E"/>
                </a:highlight>
                <a:latin typeface="Consolas"/>
                <a:ea typeface="Consolas"/>
                <a:cs typeface="Consolas"/>
                <a:sym typeface="Consolas"/>
              </a:rPr>
              <a:t>// Ga naar de blogwebsite</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586C0"/>
                </a:solidFill>
                <a:highlight>
                  <a:srgbClr val="1E1E1E"/>
                </a:highlight>
                <a:latin typeface="Consolas"/>
                <a:ea typeface="Consolas"/>
                <a:cs typeface="Consolas"/>
                <a:sym typeface="Consolas"/>
              </a:rPr>
              <a:t>if</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websiteBeschikbaar</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Log in op je account</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if</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logInSuccesvol</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Selecteer de blog waar je op wilt reageren</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if</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blogBeschikbaar</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Reageer op de blog</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reageerOpBlog</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586C0"/>
                </a:solidFill>
                <a:highlight>
                  <a:srgbClr val="1E1E1E"/>
                </a:highlight>
                <a:latin typeface="Consolas"/>
                <a:ea typeface="Consolas"/>
                <a:cs typeface="Consolas"/>
                <a:sym typeface="Consolas"/>
              </a:rPr>
              <a:t>else</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database error.</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586C0"/>
                </a:solidFill>
                <a:highlight>
                  <a:srgbClr val="1E1E1E"/>
                </a:highlight>
                <a:latin typeface="Consolas"/>
                <a:ea typeface="Consolas"/>
                <a:cs typeface="Consolas"/>
                <a:sym typeface="Consolas"/>
              </a:rPr>
              <a:t>else</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Log in mislukt: Vraag een nieuw wachtwoord</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else</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Website niet beschikbaar</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
        <p:nvSpPr>
          <p:cNvPr id="98" name="Google Shape;98;p6"/>
          <p:cNvSpPr txBox="1"/>
          <p:nvPr/>
        </p:nvSpPr>
        <p:spPr>
          <a:xfrm>
            <a:off x="4470700" y="2062275"/>
            <a:ext cx="3924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De logica vereist dat de code de voorwaarden controleert voordat een gebruiker verder kan met de volgende stap.</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Deze controle van voorwaarden op meerdere plaatsen introduceert nieuwe stappen voor gebruikers en ook nieuwe paden voor het uitvoeren van de oorspronkelijke stappen. </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Het moeilijke van deze gewijzigde paden is dat ze gebruikers in verwarring kunnen brengen over de stappen die betrokken zijn bij de taken die ze proberen uit te voeren.</a:t>
            </a:r>
            <a:endParaRPr b="0" i="0" sz="1000" u="none" cap="none" strike="noStrike">
              <a:solidFill>
                <a:srgbClr val="000000"/>
              </a:solidFill>
              <a:latin typeface="Poppins"/>
              <a:ea typeface="Poppins"/>
              <a:cs typeface="Poppins"/>
              <a:sym typeface="Poppins"/>
            </a:endParaRPr>
          </a:p>
        </p:txBody>
      </p:sp>
      <p:sp>
        <p:nvSpPr>
          <p:cNvPr id="99" name="Google Shape;99;p6"/>
          <p:cNvSpPr txBox="1"/>
          <p:nvPr/>
        </p:nvSpPr>
        <p:spPr>
          <a:xfrm>
            <a:off x="4660800" y="4012425"/>
            <a:ext cx="3383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Kan dit netter?</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500">
                <a:latin typeface="Poppins"/>
                <a:ea typeface="Poppins"/>
                <a:cs typeface="Poppins"/>
                <a:sym typeface="Poppins"/>
              </a:rPr>
              <a:t>Waarom vangen we excepties afzonderlijk van elkaar af?</a:t>
            </a:r>
            <a:endParaRPr sz="2500">
              <a:latin typeface="Poppins"/>
              <a:ea typeface="Poppins"/>
              <a:cs typeface="Poppins"/>
              <a:sym typeface="Poppins"/>
            </a:endParaRPr>
          </a:p>
        </p:txBody>
      </p:sp>
      <p:sp>
        <p:nvSpPr>
          <p:cNvPr id="105" name="Google Shape;105;p7"/>
          <p:cNvSpPr txBox="1"/>
          <p:nvPr/>
        </p:nvSpPr>
        <p:spPr>
          <a:xfrm>
            <a:off x="399775" y="1048200"/>
            <a:ext cx="7927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De oplossing:</a:t>
            </a:r>
            <a:endParaRPr b="0" i="0" sz="1200" u="none" cap="none" strike="noStrike">
              <a:solidFill>
                <a:srgbClr val="000000"/>
              </a:solidFill>
              <a:latin typeface="Poppins"/>
              <a:ea typeface="Poppins"/>
              <a:cs typeface="Poppins"/>
              <a:sym typeface="Poppins"/>
            </a:endParaRPr>
          </a:p>
        </p:txBody>
      </p:sp>
      <p:sp>
        <p:nvSpPr>
          <p:cNvPr id="106" name="Google Shape;106;p7"/>
          <p:cNvSpPr txBox="1"/>
          <p:nvPr/>
        </p:nvSpPr>
        <p:spPr>
          <a:xfrm>
            <a:off x="482675" y="1365100"/>
            <a:ext cx="5694300" cy="2728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try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Ga naar de blogwebsite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Log in op je account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Selecteer de blog waar je op wilt reageren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Reageer op de blog</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WebsiteUnavailableException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defineer code voor het geval de website down is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LoginUnsuccesfulException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code die wordt uitgevoerd als de login mislukt is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catch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DatabaseAccessException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code die wordt uitgevoerd als de database niet beschikbaar is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6A9955"/>
              </a:solidFill>
              <a:highlight>
                <a:srgbClr val="1E1E1E"/>
              </a:highlight>
              <a:latin typeface="Consolas"/>
              <a:ea typeface="Consolas"/>
              <a:cs typeface="Consolas"/>
              <a:sym typeface="Consolas"/>
            </a:endParaRPr>
          </a:p>
        </p:txBody>
      </p:sp>
      <p:sp>
        <p:nvSpPr>
          <p:cNvPr id="107" name="Google Shape;107;p7"/>
          <p:cNvSpPr txBox="1"/>
          <p:nvPr/>
        </p:nvSpPr>
        <p:spPr>
          <a:xfrm>
            <a:off x="399775" y="4172400"/>
            <a:ext cx="792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Wat gebeurt er in deze code?</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Is de code leesbaarder? (waarom wel/niet?)</a:t>
            </a:r>
            <a:endParaRPr b="0" i="0" sz="1200" u="none" cap="none" strike="noStrike">
              <a:solidFill>
                <a:srgbClr val="000000"/>
              </a:solidFill>
              <a:latin typeface="Poppins"/>
              <a:ea typeface="Poppins"/>
              <a:cs typeface="Poppins"/>
              <a:sym typeface="Poppins"/>
            </a:endParaRPr>
          </a:p>
        </p:txBody>
      </p:sp>
      <p:sp>
        <p:nvSpPr>
          <p:cNvPr id="108" name="Google Shape;108;p7"/>
          <p:cNvSpPr txBox="1"/>
          <p:nvPr/>
        </p:nvSpPr>
        <p:spPr>
          <a:xfrm>
            <a:off x="6196575" y="1365100"/>
            <a:ext cx="30000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De code hiernaast definieert de oorspronkelijke stappen die nodig zijn om opmerkingen op een blog te plaatsen, samen met een code voor het afhandelen van uitzonderingen. </a:t>
            </a:r>
            <a:br>
              <a:rPr b="0" i="0" lang="en" sz="1000" u="none" cap="none" strike="noStrike">
                <a:solidFill>
                  <a:srgbClr val="000000"/>
                </a:solidFill>
                <a:latin typeface="Poppins"/>
                <a:ea typeface="Poppins"/>
                <a:cs typeface="Poppins"/>
                <a:sym typeface="Poppins"/>
              </a:rPr>
            </a:br>
            <a:br>
              <a:rPr b="0" i="0" lang="en" sz="1000" u="none" cap="none" strike="noStrike">
                <a:solidFill>
                  <a:srgbClr val="000000"/>
                </a:solidFill>
                <a:latin typeface="Poppins"/>
                <a:ea typeface="Poppins"/>
                <a:cs typeface="Poppins"/>
                <a:sym typeface="Poppins"/>
              </a:rPr>
            </a:br>
            <a:r>
              <a:rPr b="0" i="0" lang="en" sz="1000" u="none" cap="none" strike="noStrike">
                <a:solidFill>
                  <a:srgbClr val="000000"/>
                </a:solidFill>
                <a:latin typeface="Poppins"/>
                <a:ea typeface="Poppins"/>
                <a:cs typeface="Poppins"/>
                <a:sym typeface="Poppins"/>
              </a:rPr>
              <a:t>Omdat de exceptions afzonderlijk worden gedefinieerd, is eventuele verwarring over de stappen die je moet nemen om opmerkingen op de website te plaatsen, opgehelderd. </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Bovendien doet deze code geen concessies aan het controleren van de voltooiing van een stap voordat u doorgaat naar de volgende stap, met dank aan de juiste exception handlers.</a:t>
            </a:r>
            <a:endParaRPr b="0" i="0" sz="10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Oke, maar wat hebben we aan exception handling?</a:t>
            </a:r>
            <a:endParaRPr sz="1500">
              <a:latin typeface="Poppins"/>
              <a:ea typeface="Poppins"/>
              <a:cs typeface="Poppins"/>
              <a:sym typeface="Poppins"/>
            </a:endParaRPr>
          </a:p>
        </p:txBody>
      </p:sp>
      <p:sp>
        <p:nvSpPr>
          <p:cNvPr id="114" name="Google Shape;114;p8"/>
          <p:cNvSpPr txBox="1"/>
          <p:nvPr/>
        </p:nvSpPr>
        <p:spPr>
          <a:xfrm>
            <a:off x="404650" y="1204225"/>
            <a:ext cx="82296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Afgezien van het scheiden van problemen tussen het definiëren van de normale programmalogica en de code voor het afhandelen van exceptions, kunnen </a:t>
            </a:r>
            <a:r>
              <a:rPr b="0" i="0" lang="en" sz="1400" u="none" cap="none" strike="noStrike">
                <a:solidFill>
                  <a:schemeClr val="dk1"/>
                </a:solidFill>
                <a:latin typeface="Poppins"/>
                <a:ea typeface="Poppins"/>
                <a:cs typeface="Poppins"/>
                <a:sym typeface="Poppins"/>
              </a:rPr>
              <a:t>exceptions </a:t>
            </a:r>
            <a:r>
              <a:rPr b="0" i="0" lang="en" sz="1400" u="none" cap="none" strike="noStrike">
                <a:solidFill>
                  <a:srgbClr val="000000"/>
                </a:solidFill>
                <a:latin typeface="Poppins"/>
                <a:ea typeface="Poppins"/>
                <a:cs typeface="Poppins"/>
                <a:sym typeface="Poppins"/>
              </a:rPr>
              <a:t>ook helpen bij het vinden van de problematische code (code die een </a:t>
            </a:r>
            <a:r>
              <a:rPr b="0" i="0" lang="en" sz="1400" u="none" cap="none" strike="noStrike">
                <a:solidFill>
                  <a:schemeClr val="dk1"/>
                </a:solidFill>
                <a:latin typeface="Poppins"/>
                <a:ea typeface="Poppins"/>
                <a:cs typeface="Poppins"/>
                <a:sym typeface="Poppins"/>
              </a:rPr>
              <a:t>exception </a:t>
            </a:r>
            <a:r>
              <a:rPr b="0" i="0" lang="en" sz="1400" u="none" cap="none" strike="noStrike">
                <a:solidFill>
                  <a:srgbClr val="000000"/>
                </a:solidFill>
                <a:latin typeface="Poppins"/>
                <a:ea typeface="Poppins"/>
                <a:cs typeface="Poppins"/>
                <a:sym typeface="Poppins"/>
              </a:rPr>
              <a:t>genereert), samen met de methode waarin deze is gedefinieerd.</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Dit doen ze door een stack trace te geven van een exception of een error.</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Weet iedereen wat een stack is?</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latin typeface="Poppins"/>
                <a:ea typeface="Poppins"/>
                <a:cs typeface="Poppins"/>
                <a:sym typeface="Poppins"/>
              </a:rPr>
              <a:t>Oke, maar wat hebben we aan exception handling?</a:t>
            </a:r>
            <a:endParaRPr sz="1500">
              <a:latin typeface="Poppins"/>
              <a:ea typeface="Poppins"/>
              <a:cs typeface="Poppins"/>
              <a:sym typeface="Poppins"/>
            </a:endParaRPr>
          </a:p>
        </p:txBody>
      </p:sp>
      <p:sp>
        <p:nvSpPr>
          <p:cNvPr id="120" name="Google Shape;120;p9"/>
          <p:cNvSpPr txBox="1"/>
          <p:nvPr/>
        </p:nvSpPr>
        <p:spPr>
          <a:xfrm>
            <a:off x="404650" y="1204225"/>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Dit doen ze door een stack trace te geven van een exception of een error.</a:t>
            </a:r>
            <a:endParaRPr b="0" i="0" sz="1400" u="none" cap="none" strike="noStrike">
              <a:solidFill>
                <a:srgbClr val="000000"/>
              </a:solidFill>
              <a:latin typeface="Poppins"/>
              <a:ea typeface="Poppins"/>
              <a:cs typeface="Poppins"/>
              <a:sym typeface="Poppins"/>
            </a:endParaRPr>
          </a:p>
        </p:txBody>
      </p:sp>
      <p:sp>
        <p:nvSpPr>
          <p:cNvPr id="121" name="Google Shape;121;p9"/>
          <p:cNvSpPr txBox="1"/>
          <p:nvPr/>
        </p:nvSpPr>
        <p:spPr>
          <a:xfrm>
            <a:off x="482675" y="1604425"/>
            <a:ext cx="5085000" cy="2514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class</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Trace</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methode1</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methode2</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methode2</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String</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studenten</a:t>
            </a:r>
            <a:r>
              <a:rPr b="0" i="0" lang="en" sz="950" u="none" cap="none" strike="noStrike">
                <a:solidFill>
                  <a:srgbClr val="D4D4D4"/>
                </a:solidFill>
                <a:highlight>
                  <a:srgbClr val="1E1E1E"/>
                </a:highlight>
                <a:latin typeface="Consolas"/>
                <a:ea typeface="Consolas"/>
                <a:cs typeface="Consolas"/>
                <a:sym typeface="Consolas"/>
              </a:rPr>
              <a:t> = {</a:t>
            </a:r>
            <a:r>
              <a:rPr b="0" i="0" lang="en" sz="950" u="none" cap="none" strike="noStrike">
                <a:solidFill>
                  <a:srgbClr val="CE9178"/>
                </a:solidFill>
                <a:highlight>
                  <a:srgbClr val="1E1E1E"/>
                </a:highlight>
                <a:latin typeface="Consolas"/>
                <a:ea typeface="Consolas"/>
                <a:cs typeface="Consolas"/>
                <a:sym typeface="Consolas"/>
              </a:rPr>
              <a:t>"Shreya"</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CE9178"/>
                </a:solidFill>
                <a:highlight>
                  <a:srgbClr val="1E1E1E"/>
                </a:highlight>
                <a:latin typeface="Consolas"/>
                <a:ea typeface="Consolas"/>
                <a:cs typeface="Consolas"/>
                <a:sym typeface="Consolas"/>
              </a:rPr>
              <a:t>"Joseph"</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null</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System</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FC1FF"/>
                </a:solidFill>
                <a:highlight>
                  <a:srgbClr val="1E1E1E"/>
                </a:highlight>
                <a:latin typeface="Consolas"/>
                <a:ea typeface="Consolas"/>
                <a:cs typeface="Consolas"/>
                <a:sym typeface="Consolas"/>
              </a:rPr>
              <a:t>out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DCDCAA"/>
                </a:solidFill>
                <a:highlight>
                  <a:srgbClr val="1E1E1E"/>
                </a:highlight>
                <a:latin typeface="Consolas"/>
                <a:ea typeface="Consolas"/>
                <a:cs typeface="Consolas"/>
                <a:sym typeface="Consolas"/>
              </a:rPr>
              <a:t>println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9CDCFE"/>
                </a:solidFill>
                <a:highlight>
                  <a:srgbClr val="1E1E1E"/>
                </a:highlight>
                <a:latin typeface="Consolas"/>
                <a:ea typeface="Consolas"/>
                <a:cs typeface="Consolas"/>
                <a:sym typeface="Consolas"/>
              </a:rPr>
              <a:t>studenten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5</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main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String</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args</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methode1</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p:txBody>
      </p:sp>
      <p:sp>
        <p:nvSpPr>
          <p:cNvPr id="122" name="Google Shape;122;p9"/>
          <p:cNvSpPr txBox="1"/>
          <p:nvPr/>
        </p:nvSpPr>
        <p:spPr>
          <a:xfrm>
            <a:off x="429025" y="4042300"/>
            <a:ext cx="60357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Exception in thread "main"</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java.lang.ArrayIndexOutOfBoundsException: 5</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at Trace.methode2(Trace.java:10)</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at Trace.methode1(Trace.java:6)</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at Trace.main(Trace.java:3)</a:t>
            </a:r>
            <a:endParaRPr b="0" i="0" sz="1100" u="none" cap="none" strike="noStrike">
              <a:solidFill>
                <a:srgbClr val="000000"/>
              </a:solidFill>
              <a:latin typeface="Courier New"/>
              <a:ea typeface="Courier New"/>
              <a:cs typeface="Courier New"/>
              <a:sym typeface="Courier New"/>
            </a:endParaRPr>
          </a:p>
        </p:txBody>
      </p:sp>
      <p:pic>
        <p:nvPicPr>
          <p:cNvPr id="123" name="Google Shape;123;p9"/>
          <p:cNvPicPr preferRelativeResize="0"/>
          <p:nvPr/>
        </p:nvPicPr>
        <p:blipFill rotWithShape="1">
          <a:blip r:embed="rId3">
            <a:alphaModFix/>
          </a:blip>
          <a:srcRect b="0" l="0" r="0" t="0"/>
          <a:stretch/>
        </p:blipFill>
        <p:spPr>
          <a:xfrm>
            <a:off x="5720075" y="1756825"/>
            <a:ext cx="2988898" cy="213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E750F3-8A1D-45A8-9BC3-A9D85581F343}"/>
</file>

<file path=customXml/itemProps2.xml><?xml version="1.0" encoding="utf-8"?>
<ds:datastoreItem xmlns:ds="http://schemas.openxmlformats.org/officeDocument/2006/customXml" ds:itemID="{FCA3ECC6-CB48-4296-850E-897B2A0C7185}"/>
</file>