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2AC91F-8E14-4352-8D3E-F5D85131558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35137A-BCCB-418F-82CC-94B229C1D671}"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D2AC91F-8E14-4352-8D3E-F5D851315580}"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35137A-BCCB-418F-82CC-94B229C1D671}" type="datetimeFigureOut">
              <a:rPr lang="en-US" smtClean="0"/>
              <a:pPr/>
              <a:t>6/5/2020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D2AC91F-8E14-4352-8D3E-F5D851315580}"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Wikipedia:Accuracy_dispute" TargetMode="External"/><Relationship Id="rId13" Type="http://schemas.openxmlformats.org/officeDocument/2006/relationships/hyperlink" Target="https://en.wikipedia.org/wiki/List_of_urban_areas_by_population" TargetMode="External"/><Relationship Id="rId3" Type="http://schemas.openxmlformats.org/officeDocument/2006/relationships/hyperlink" Target="https://en.wikipedia.org/wiki/States_and_territories_of_India" TargetMode="External"/><Relationship Id="rId7" Type="http://schemas.openxmlformats.org/officeDocument/2006/relationships/hyperlink" Target="https://en.wikipedia.org/wiki/South_India" TargetMode="External"/><Relationship Id="rId12" Type="http://schemas.openxmlformats.org/officeDocument/2006/relationships/hyperlink" Target="https://en.wikipedia.org/wiki/Chennai_Metropolitan_Area" TargetMode="External"/><Relationship Id="rId2" Type="http://schemas.openxmlformats.org/officeDocument/2006/relationships/hyperlink" Target="https://en.wikipedia.org/wiki/Capital_city" TargetMode="External"/><Relationship Id="rId16"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Bay_of_Bengal" TargetMode="External"/><Relationship Id="rId11" Type="http://schemas.openxmlformats.org/officeDocument/2006/relationships/hyperlink" Target="https://en.wikipedia.org/wiki/List_of_million-plus_urban_agglomerations_in_India" TargetMode="External"/><Relationship Id="rId5" Type="http://schemas.openxmlformats.org/officeDocument/2006/relationships/hyperlink" Target="https://en.wikipedia.org/wiki/Coromandel_Coast" TargetMode="External"/><Relationship Id="rId15" Type="http://schemas.openxmlformats.org/officeDocument/2006/relationships/hyperlink" Target="https://en.wikipedia.org/wiki/Medical_tourism" TargetMode="External"/><Relationship Id="rId10" Type="http://schemas.openxmlformats.org/officeDocument/2006/relationships/hyperlink" Target="https://en.wikipedia.org/wiki/List_of_most_populous_cities_in_India" TargetMode="External"/><Relationship Id="rId4" Type="http://schemas.openxmlformats.org/officeDocument/2006/relationships/hyperlink" Target="https://en.wikipedia.org/wiki/Tamil_Nadu" TargetMode="External"/><Relationship Id="rId9" Type="http://schemas.openxmlformats.org/officeDocument/2006/relationships/hyperlink" Target="https://en.wikipedia.org/wiki/Talk:Chennai" TargetMode="External"/><Relationship Id="rId14" Type="http://schemas.openxmlformats.org/officeDocument/2006/relationships/hyperlink" Target="https://en.wikipedia.org/wiki/Chenna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Suburbs_of_Chenna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990656" cy="1296143"/>
          </a:xfrm>
        </p:spPr>
        <p:txBody>
          <a:bodyPr/>
          <a:lstStyle/>
          <a:p>
            <a:r>
              <a:rPr lang="en-US" dirty="0" smtClean="0"/>
              <a:t>INTRODUCTION</a:t>
            </a:r>
            <a:endParaRPr lang="en-US" dirty="0"/>
          </a:p>
        </p:txBody>
      </p:sp>
      <p:sp>
        <p:nvSpPr>
          <p:cNvPr id="3" name="Subtitle 2"/>
          <p:cNvSpPr>
            <a:spLocks noGrp="1"/>
          </p:cNvSpPr>
          <p:nvPr>
            <p:ph type="subTitle" idx="1"/>
          </p:nvPr>
        </p:nvSpPr>
        <p:spPr>
          <a:xfrm>
            <a:off x="611560" y="1628800"/>
            <a:ext cx="8136904" cy="4824536"/>
          </a:xfrm>
        </p:spPr>
        <p:txBody>
          <a:bodyPr>
            <a:normAutofit fontScale="92500" lnSpcReduction="10000"/>
          </a:bodyPr>
          <a:lstStyle/>
          <a:p>
            <a:r>
              <a:rPr lang="en-US" dirty="0" smtClean="0"/>
              <a:t>For many shoppers visiting shopping malls is a great way to spend their leisure time during weekends.  The different kinds are  stupid gigantic, windowless urban, after-hours pedestrian, impressive urban, smooth, snow-covered, successful regional, massive mega, unfortunate modern, expansive pedestrian, massive regional, flashy corporate, big, faceless, dizzying underground and has to be high end pedestrian. It consists of restaurants ,spa ,kids-zones, theatres and arcades. It houses people of all age groups . It is a growing demand to build shopping malls in a developing country like India. Chennai , the capital of southern state Tamil Nadu is a fast growing economy and is the perfect time for builders to build shopping malls here. But the location of a mall is important in determining it’s success.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DISCUSSION</a:t>
            </a:r>
            <a:endParaRPr lang="en-US" dirty="0"/>
          </a:p>
        </p:txBody>
      </p:sp>
      <p:sp>
        <p:nvSpPr>
          <p:cNvPr id="3" name="Content Placeholder 2"/>
          <p:cNvSpPr>
            <a:spLocks noGrp="1"/>
          </p:cNvSpPr>
          <p:nvPr>
            <p:ph idx="1"/>
          </p:nvPr>
        </p:nvSpPr>
        <p:spPr>
          <a:xfrm>
            <a:off x="179512" y="1196752"/>
            <a:ext cx="8712968" cy="5661248"/>
          </a:xfrm>
        </p:spPr>
        <p:txBody>
          <a:bodyPr>
            <a:normAutofit fontScale="92500" lnSpcReduction="20000"/>
          </a:bodyPr>
          <a:lstStyle/>
          <a:p>
            <a:r>
              <a:rPr lang="en-US" dirty="0" smtClean="0"/>
              <a:t>The results show the division of neighborhood into three clusters based on the frequency of shopping malls. The green clustered shows that the neighborhoods are outside Chennai and frequency is high.</a:t>
            </a:r>
          </a:p>
          <a:p>
            <a:r>
              <a:rPr lang="en-US" dirty="0" smtClean="0"/>
              <a:t>The red colored neighborhood shows that they are centered in the city and have a decent frequency. The malls are already spaced out in the central part of the city.</a:t>
            </a:r>
          </a:p>
          <a:p>
            <a:r>
              <a:rPr lang="en-US" dirty="0" smtClean="0"/>
              <a:t>The violet colored neighborhoods are suburbs and they contain very low frequency to malls. In some cases there are no malls present. </a:t>
            </a:r>
          </a:p>
          <a:p>
            <a:r>
              <a:rPr lang="en-US" dirty="0" smtClean="0"/>
              <a:t>AS we see the above depicted diagram, the violet clustered neighborhoods give a bright chance to open a new mall in the city of Chennai as the frequency of the malls is relatively low. The red clustered are city-centric and there will be a heavy competition to build a brand new shopping mall there. The green colored clustered neighborhoods already have shopping malls and also are out of scope for building new ones as it is outside the suburbs of the city.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608" y="5949280"/>
            <a:ext cx="6336704" cy="908720"/>
          </a:xfrm>
        </p:spPr>
        <p:txBody>
          <a:bodyPr/>
          <a:lstStyle/>
          <a:p>
            <a:r>
              <a:rPr lang="en-US" dirty="0" smtClean="0"/>
              <a:t>The different clusters</a:t>
            </a:r>
            <a:endParaRPr lang="en-US" dirty="0"/>
          </a:p>
        </p:txBody>
      </p:sp>
      <p:pic>
        <p:nvPicPr>
          <p:cNvPr id="6" name="Picture 5" descr="Screenshot (44).png"/>
          <p:cNvPicPr>
            <a:picLocks noChangeAspect="1"/>
          </p:cNvPicPr>
          <p:nvPr/>
        </p:nvPicPr>
        <p:blipFill>
          <a:blip r:embed="rId2" cstate="print"/>
          <a:srcRect l="22438" t="19200" r="34250" b="9401"/>
          <a:stretch>
            <a:fillRect/>
          </a:stretch>
        </p:blipFill>
        <p:spPr>
          <a:xfrm>
            <a:off x="0" y="0"/>
            <a:ext cx="4355976" cy="3672408"/>
          </a:xfrm>
          <a:prstGeom prst="rect">
            <a:avLst/>
          </a:prstGeom>
        </p:spPr>
      </p:pic>
      <p:pic>
        <p:nvPicPr>
          <p:cNvPr id="7" name="Picture 6" descr="Screenshot (45).png"/>
          <p:cNvPicPr>
            <a:picLocks noChangeAspect="1"/>
          </p:cNvPicPr>
          <p:nvPr/>
        </p:nvPicPr>
        <p:blipFill>
          <a:blip r:embed="rId3" cstate="print"/>
          <a:srcRect l="23225" t="30400" r="34250" b="9401"/>
          <a:stretch>
            <a:fillRect/>
          </a:stretch>
        </p:blipFill>
        <p:spPr>
          <a:xfrm>
            <a:off x="4566528" y="0"/>
            <a:ext cx="4577472" cy="3645024"/>
          </a:xfrm>
          <a:prstGeom prst="rect">
            <a:avLst/>
          </a:prstGeom>
        </p:spPr>
      </p:pic>
      <p:pic>
        <p:nvPicPr>
          <p:cNvPr id="8" name="Picture 7" descr="Screenshot (46).png"/>
          <p:cNvPicPr>
            <a:picLocks noChangeAspect="1"/>
          </p:cNvPicPr>
          <p:nvPr/>
        </p:nvPicPr>
        <p:blipFill>
          <a:blip r:embed="rId4" cstate="print"/>
          <a:srcRect l="22438" t="26200" r="40550" b="55600"/>
          <a:stretch>
            <a:fillRect/>
          </a:stretch>
        </p:blipFill>
        <p:spPr>
          <a:xfrm>
            <a:off x="2771800" y="4293096"/>
            <a:ext cx="3384376" cy="9361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5456"/>
            <a:ext cx="8892480" cy="1988840"/>
          </a:xfrm>
        </p:spPr>
        <p:txBody>
          <a:bodyPr/>
          <a:lstStyle/>
          <a:p>
            <a:r>
              <a:rPr lang="en-US" sz="4000" dirty="0" smtClean="0"/>
              <a:t>LIMITATIONS AND SUGGESTIONS FOR FUTURE RESEARCH</a:t>
            </a:r>
            <a:endParaRPr lang="en-US" sz="4000" dirty="0"/>
          </a:p>
        </p:txBody>
      </p:sp>
      <p:sp>
        <p:nvSpPr>
          <p:cNvPr id="3" name="Text Placeholder 2"/>
          <p:cNvSpPr>
            <a:spLocks noGrp="1"/>
          </p:cNvSpPr>
          <p:nvPr>
            <p:ph type="body" idx="1"/>
          </p:nvPr>
        </p:nvSpPr>
        <p:spPr>
          <a:xfrm>
            <a:off x="0" y="1340768"/>
            <a:ext cx="8074096" cy="2452528"/>
          </a:xfrm>
        </p:spPr>
        <p:txBody>
          <a:bodyPr>
            <a:normAutofit lnSpcReduction="10000"/>
          </a:bodyPr>
          <a:lstStyle/>
          <a:p>
            <a:r>
              <a:rPr lang="en-US" dirty="0" smtClean="0"/>
              <a:t>This project concentrates only on the frequency of the malls to cluster them, but various other factors like population, average salary can be taken into account for taking decisions.</a:t>
            </a:r>
          </a:p>
          <a:p>
            <a:r>
              <a:rPr lang="en-US" dirty="0" smtClean="0"/>
              <a:t>The unavailability of those data for the time being compromises various factors that might determine the new location. I have used regular calls for the foursquare api. We can use premium account to make use of various other objects that is returned by the api.</a:t>
            </a:r>
          </a:p>
          <a:p>
            <a:endParaRPr lang="en-US" dirty="0"/>
          </a:p>
        </p:txBody>
      </p:sp>
      <p:sp>
        <p:nvSpPr>
          <p:cNvPr id="4" name="Double Wave 3"/>
          <p:cNvSpPr/>
          <p:nvPr/>
        </p:nvSpPr>
        <p:spPr>
          <a:xfrm>
            <a:off x="1475656" y="4293096"/>
            <a:ext cx="6048672" cy="1800200"/>
          </a:xfrm>
          <a:prstGeom prst="doubleWave">
            <a:avLst>
              <a:gd name="adj1" fmla="val 12500"/>
              <a:gd name="adj2"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Do find my original code in the repository.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362456"/>
          </a:xfrm>
        </p:spPr>
        <p:txBody>
          <a:bodyPr/>
          <a:lstStyle/>
          <a:p>
            <a:r>
              <a:rPr lang="en-US" dirty="0" smtClean="0"/>
              <a:t>CONCLUSION</a:t>
            </a:r>
            <a:endParaRPr lang="en-US" dirty="0"/>
          </a:p>
        </p:txBody>
      </p:sp>
      <p:sp>
        <p:nvSpPr>
          <p:cNvPr id="3" name="Text Placeholder 2"/>
          <p:cNvSpPr>
            <a:spLocks noGrp="1"/>
          </p:cNvSpPr>
          <p:nvPr>
            <p:ph type="body" idx="1"/>
          </p:nvPr>
        </p:nvSpPr>
        <p:spPr>
          <a:xfrm>
            <a:off x="0" y="1412776"/>
            <a:ext cx="8748464" cy="4176464"/>
          </a:xfrm>
        </p:spPr>
        <p:txBody>
          <a:bodyPr>
            <a:normAutofit/>
          </a:bodyPr>
          <a:lstStyle/>
          <a:p>
            <a:r>
              <a:rPr lang="en-US" dirty="0" smtClean="0"/>
              <a:t>I have scraped data from the webpage, added longitude and latitude locations for each neighborhood using the geocoder python package. Then we use regular calls to get location venues near the referenced location using foursquare api. We only choose shopping malls from categories. We then cluster the neighborhoods based on the frequency of shopping malls. We analyze the clusters and it is finally decided that Violet colored neighborhoods are the best place to build a new shopping mall in the city of Chennai. The best place would be MADAMBAKKAM or MANIVAKKAM  as it is in the violet zone and also has no malls.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fontScale="90000"/>
          </a:bodyPr>
          <a:lstStyle/>
          <a:p>
            <a:r>
              <a:rPr lang="en-US" dirty="0" smtClean="0"/>
              <a:t>ABOUT CHENNAI</a:t>
            </a:r>
            <a:endParaRPr lang="en-US" dirty="0"/>
          </a:p>
        </p:txBody>
      </p:sp>
      <p:sp>
        <p:nvSpPr>
          <p:cNvPr id="3" name="Content Placeholder 2"/>
          <p:cNvSpPr>
            <a:spLocks noGrp="1"/>
          </p:cNvSpPr>
          <p:nvPr>
            <p:ph idx="1"/>
          </p:nvPr>
        </p:nvSpPr>
        <p:spPr>
          <a:xfrm>
            <a:off x="457200" y="1052736"/>
            <a:ext cx="4330824" cy="5271864"/>
          </a:xfrm>
        </p:spPr>
        <p:txBody>
          <a:bodyPr>
            <a:normAutofit fontScale="62500" lnSpcReduction="20000"/>
          </a:bodyPr>
          <a:lstStyle/>
          <a:p>
            <a:r>
              <a:rPr lang="en-US" b="1" dirty="0" smtClean="0"/>
              <a:t>Chennai</a:t>
            </a:r>
            <a:r>
              <a:rPr lang="en-US" dirty="0" smtClean="0"/>
              <a:t> , also known as </a:t>
            </a:r>
            <a:r>
              <a:rPr lang="en-US" b="1" dirty="0" smtClean="0"/>
              <a:t>Madras</a:t>
            </a:r>
            <a:r>
              <a:rPr lang="en-US" dirty="0" smtClean="0"/>
              <a:t> , is the </a:t>
            </a:r>
            <a:r>
              <a:rPr lang="en-US" dirty="0" smtClean="0">
                <a:hlinkClick r:id="rId2" tooltip="Capital city"/>
              </a:rPr>
              <a:t>capital</a:t>
            </a:r>
            <a:r>
              <a:rPr lang="en-US" dirty="0" smtClean="0"/>
              <a:t> of the </a:t>
            </a:r>
            <a:r>
              <a:rPr lang="en-US" dirty="0" smtClean="0">
                <a:hlinkClick r:id="rId3" tooltip="States and territories of India"/>
              </a:rPr>
              <a:t>Indian state</a:t>
            </a:r>
            <a:r>
              <a:rPr lang="en-US" dirty="0" smtClean="0"/>
              <a:t> of </a:t>
            </a:r>
            <a:r>
              <a:rPr lang="en-US" dirty="0" smtClean="0">
                <a:hlinkClick r:id="rId4" tooltip="Tamil Nadu"/>
              </a:rPr>
              <a:t>Tamil Nadu</a:t>
            </a:r>
            <a:r>
              <a:rPr lang="en-US" dirty="0" smtClean="0"/>
              <a:t>. Located on the </a:t>
            </a:r>
            <a:r>
              <a:rPr lang="en-US" dirty="0" smtClean="0">
                <a:hlinkClick r:id="rId5" tooltip="Coromandel Coast"/>
              </a:rPr>
              <a:t>Coromandel Coast</a:t>
            </a:r>
            <a:r>
              <a:rPr lang="en-US" dirty="0" smtClean="0"/>
              <a:t> off the </a:t>
            </a:r>
            <a:r>
              <a:rPr lang="en-US" dirty="0" smtClean="0">
                <a:hlinkClick r:id="rId6" tooltip="Bay of Bengal"/>
              </a:rPr>
              <a:t>Bay of Bengal</a:t>
            </a:r>
            <a:r>
              <a:rPr lang="en-US" dirty="0" smtClean="0"/>
              <a:t>, it is a primary cultural, economic and educational centre of </a:t>
            </a:r>
            <a:r>
              <a:rPr lang="en-US" dirty="0" smtClean="0">
                <a:hlinkClick r:id="rId7" tooltip="South India"/>
              </a:rPr>
              <a:t>south India</a:t>
            </a:r>
            <a:r>
              <a:rPr lang="en-US" dirty="0" smtClean="0"/>
              <a:t>.</a:t>
            </a:r>
            <a:r>
              <a:rPr lang="en-US" baseline="30000" dirty="0" smtClean="0"/>
              <a:t>[</a:t>
            </a:r>
            <a:r>
              <a:rPr lang="en-US" i="1" baseline="30000" dirty="0" smtClean="0">
                <a:hlinkClick r:id="rId8" tooltip="Wikipedia:Accuracy dispute"/>
              </a:rPr>
              <a:t>dubious</a:t>
            </a:r>
            <a:r>
              <a:rPr lang="en-US" i="1" baseline="30000" dirty="0" smtClean="0"/>
              <a:t> – </a:t>
            </a:r>
            <a:r>
              <a:rPr lang="en-US" i="1" baseline="30000" dirty="0" smtClean="0">
                <a:hlinkClick r:id="rId9" tooltip="Talk:Chennai"/>
              </a:rPr>
              <a:t>discuss</a:t>
            </a:r>
            <a:r>
              <a:rPr lang="en-US" baseline="30000" dirty="0" smtClean="0"/>
              <a:t>]</a:t>
            </a:r>
            <a:r>
              <a:rPr lang="en-US" dirty="0" smtClean="0"/>
              <a:t> According to the 2011 Indian census, it is the </a:t>
            </a:r>
            <a:r>
              <a:rPr lang="en-US" dirty="0" smtClean="0">
                <a:hlinkClick r:id="rId10" tooltip="List of most populous cities in India"/>
              </a:rPr>
              <a:t>sixth-most populous city</a:t>
            </a:r>
            <a:r>
              <a:rPr lang="en-US" dirty="0" smtClean="0"/>
              <a:t> and </a:t>
            </a:r>
            <a:r>
              <a:rPr lang="en-US" dirty="0" smtClean="0">
                <a:hlinkClick r:id="rId11" tooltip="List of million-plus urban agglomerations in India"/>
              </a:rPr>
              <a:t>fourth-most populous urban agglomeration in India</a:t>
            </a:r>
            <a:r>
              <a:rPr lang="en-US" dirty="0" smtClean="0"/>
              <a:t>. The city together with the adjoining regions constitutes the </a:t>
            </a:r>
            <a:r>
              <a:rPr lang="en-US" dirty="0" smtClean="0">
                <a:hlinkClick r:id="rId12" tooltip="Chennai Metropolitan Area"/>
              </a:rPr>
              <a:t>Chennai Metropolitan Area</a:t>
            </a:r>
            <a:r>
              <a:rPr lang="en-US" dirty="0" smtClean="0"/>
              <a:t>, which is the </a:t>
            </a:r>
            <a:r>
              <a:rPr lang="en-US" dirty="0" smtClean="0">
                <a:hlinkClick r:id="rId13" tooltip="List of urban areas by population"/>
              </a:rPr>
              <a:t>36th-largest urban area by population in the world</a:t>
            </a:r>
            <a:r>
              <a:rPr lang="en-US" dirty="0" smtClean="0"/>
              <a:t>.</a:t>
            </a:r>
            <a:r>
              <a:rPr lang="en-US" baseline="30000" dirty="0" smtClean="0">
                <a:hlinkClick r:id="rId14"/>
              </a:rPr>
              <a:t>[14]</a:t>
            </a:r>
            <a:r>
              <a:rPr lang="en-US" dirty="0" smtClean="0"/>
              <a:t> Chennai is among the most-visited Indian cities by foreign tourists. It was ranked the 43rd-most visited city in the world for the year 2015.</a:t>
            </a:r>
            <a:r>
              <a:rPr lang="en-US" baseline="30000" dirty="0" smtClean="0">
                <a:hlinkClick r:id="rId14"/>
              </a:rPr>
              <a:t>[15]</a:t>
            </a:r>
            <a:r>
              <a:rPr lang="en-US" dirty="0" smtClean="0"/>
              <a:t> The Quality of Living Survey rated Chennai as the safest city in India.</a:t>
            </a:r>
            <a:r>
              <a:rPr lang="en-US" baseline="30000" dirty="0" smtClean="0"/>
              <a:t>[</a:t>
            </a:r>
            <a:r>
              <a:rPr lang="en-US" i="1" baseline="30000" dirty="0" smtClean="0"/>
              <a:t> </a:t>
            </a:r>
            <a:r>
              <a:rPr lang="en-US" dirty="0" smtClean="0"/>
              <a:t> Chennai attracts 45 percent of </a:t>
            </a:r>
            <a:r>
              <a:rPr lang="en-US" dirty="0" smtClean="0">
                <a:hlinkClick r:id="rId15" tooltip="Medical tourism"/>
              </a:rPr>
              <a:t>health tourists</a:t>
            </a:r>
            <a:r>
              <a:rPr lang="en-US" dirty="0" smtClean="0"/>
              <a:t> visiting India, and 30 to 40 percent of domestic health tourists.</a:t>
            </a:r>
            <a:r>
              <a:rPr lang="en-US" baseline="30000" dirty="0" smtClean="0">
                <a:hlinkClick r:id="rId14"/>
              </a:rPr>
              <a:t>[17]</a:t>
            </a:r>
            <a:r>
              <a:rPr lang="en-US" dirty="0" smtClean="0"/>
              <a:t> As such, it is termed "India's health capital".</a:t>
            </a:r>
            <a:endParaRPr lang="en-US" dirty="0"/>
          </a:p>
        </p:txBody>
      </p:sp>
      <p:pic>
        <p:nvPicPr>
          <p:cNvPr id="4" name="Picture 3" descr="800px-Chennai_Montage.jpg"/>
          <p:cNvPicPr>
            <a:picLocks noChangeAspect="1"/>
          </p:cNvPicPr>
          <p:nvPr/>
        </p:nvPicPr>
        <p:blipFill>
          <a:blip r:embed="rId16" cstate="print"/>
          <a:stretch>
            <a:fillRect/>
          </a:stretch>
        </p:blipFill>
        <p:spPr>
          <a:xfrm>
            <a:off x="4932040" y="0"/>
            <a:ext cx="421196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092280" cy="980728"/>
          </a:xfrm>
        </p:spPr>
        <p:txBody>
          <a:bodyPr>
            <a:normAutofit fontScale="90000"/>
          </a:bodyPr>
          <a:lstStyle/>
          <a:p>
            <a:r>
              <a:rPr lang="en-US" dirty="0" smtClean="0"/>
              <a:t>SHOPPING MALLS IN CHENNAI</a:t>
            </a:r>
            <a:endParaRPr lang="en-US" dirty="0"/>
          </a:p>
        </p:txBody>
      </p:sp>
      <p:pic>
        <p:nvPicPr>
          <p:cNvPr id="4" name="Content Placeholder 3" descr="Screenshot (38).png"/>
          <p:cNvPicPr>
            <a:picLocks noGrp="1" noChangeAspect="1"/>
          </p:cNvPicPr>
          <p:nvPr>
            <p:ph idx="1"/>
          </p:nvPr>
        </p:nvPicPr>
        <p:blipFill>
          <a:blip r:embed="rId2" cstate="print"/>
          <a:srcRect l="12241" t="22353" r="20601" b="15294"/>
          <a:stretch>
            <a:fillRect/>
          </a:stretch>
        </p:blipFill>
        <p:spPr>
          <a:xfrm>
            <a:off x="0" y="1628800"/>
            <a:ext cx="9144000" cy="468052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36704" cy="1080120"/>
          </a:xfrm>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smtClean="0"/>
              <a:t>The objective of this capstone project is to analyze and select the location for a new shopping mall in the city of Chennai using data science methodology.  It provides the answer to the business question , which area is the best location to build a new shopping mall. If a property developer is looking to open a new shopping mall, where would you recommend to  open it?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1143000"/>
          </a:xfrm>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This project is targeted towards real estate builders and promoters in the city of Chennai. The project is timely as the city is in the process of westernization as the number of malls have also shown a  significant increase. A new shopping mall can be opened by the real estate promoters based on the project findings (ie) the optimum location to open a new mall.</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DATA REQUIRED</a:t>
            </a:r>
            <a:endParaRPr lang="en-US" dirty="0"/>
          </a:p>
        </p:txBody>
      </p:sp>
      <p:sp>
        <p:nvSpPr>
          <p:cNvPr id="3" name="Content Placeholder 2"/>
          <p:cNvSpPr>
            <a:spLocks noGrp="1"/>
          </p:cNvSpPr>
          <p:nvPr>
            <p:ph idx="1"/>
          </p:nvPr>
        </p:nvSpPr>
        <p:spPr>
          <a:xfrm>
            <a:off x="395536" y="1844824"/>
            <a:ext cx="8229600" cy="4389120"/>
          </a:xfrm>
        </p:spPr>
        <p:txBody>
          <a:bodyPr>
            <a:normAutofit fontScale="70000" lnSpcReduction="20000"/>
          </a:bodyPr>
          <a:lstStyle/>
          <a:p>
            <a:r>
              <a:rPr lang="en-US" dirty="0" smtClean="0"/>
              <a:t>To solve the problem , we need the following data,</a:t>
            </a:r>
          </a:p>
          <a:p>
            <a:pPr lvl="0"/>
            <a:r>
              <a:rPr lang="en-US" dirty="0" smtClean="0"/>
              <a:t>List of neighborhoods in the city of Chennai.</a:t>
            </a:r>
          </a:p>
          <a:p>
            <a:pPr lvl="0"/>
            <a:r>
              <a:rPr lang="en-US" dirty="0" smtClean="0"/>
              <a:t>Location of neighborhoods found.</a:t>
            </a:r>
          </a:p>
          <a:p>
            <a:pPr lvl="0"/>
            <a:r>
              <a:rPr lang="en-US" dirty="0" smtClean="0"/>
              <a:t>Venue data related to shopping malls. This can be later used for clustering.</a:t>
            </a:r>
          </a:p>
          <a:p>
            <a:r>
              <a:rPr lang="en-US" dirty="0" smtClean="0"/>
              <a:t> </a:t>
            </a:r>
          </a:p>
          <a:p>
            <a:r>
              <a:rPr lang="en-US" dirty="0" smtClean="0"/>
              <a:t>The Wikipedia page </a:t>
            </a:r>
            <a:r>
              <a:rPr lang="en-US" u="sng" dirty="0" smtClean="0">
                <a:hlinkClick r:id="rId2"/>
              </a:rPr>
              <a:t>https://en.wikipedia.org/wiki/Category:Suburbs_of_Chennai</a:t>
            </a:r>
            <a:r>
              <a:rPr lang="en-US" dirty="0" smtClean="0"/>
              <a:t>  contains a list of suburbs of Chennai. HTML Parsing is done using module such as Beautiful soup . Once scraping of web page is done to extract the required data, python module Geocoder is used to extract the latitude and longitude of the location</a:t>
            </a:r>
          </a:p>
          <a:p>
            <a:r>
              <a:rPr lang="en-US" dirty="0" smtClean="0"/>
              <a:t>The foursquares api is used to get the venue data of shopping malls in each location. Foursquares api will provide name, location and categories of venue data near the given location after we specify the radius and limits. We will use the Shopping Mall  category. We will use KMeans clustering to cluster the locations with the shopping mall category  and see the best cluster to build a new mall.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Wikipedia page is scraped and downloaded into the notebook with the use of Beautiful Soap library. But then it is just a list of names with no meaningful insight. Then we use the python geocoder package to extract the latitude and longitude of the neighborhood extracted. We then make use of the folium plot to visualize the neighborhoods for sanity check. Next we use foursquares api to get the venue data. The calls can be made by using a client ID, Client key which can be obtained by simply registering as a developer with Foursquares.</a:t>
            </a:r>
          </a:p>
          <a:p>
            <a:pPr>
              <a:buNone/>
            </a:pPr>
            <a:r>
              <a:rPr lang="en-US" dirty="0" smtClean="0"/>
              <a:t>     Then we make calls to obtain various venue data near the specified neighborhoods from which we filter out the shopping mall category. The presence of shopping mall in each location is done by one hot encoding and we find if the given neighborhood as shopping mall or not. Then we cluster the different neighborhoods with the help of KMeans clustering . We visualize the clustered neighborhoods to analyze a pattern. Based on the clusters it would be useful for us to determine a place to open a new shopping mall.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EXPLORATORY DATA ANALYSIS</a:t>
            </a:r>
            <a:endParaRPr lang="en-US" dirty="0"/>
          </a:p>
        </p:txBody>
      </p:sp>
      <p:pic>
        <p:nvPicPr>
          <p:cNvPr id="9" name="Content Placeholder 8" descr="Screenshot (39).png"/>
          <p:cNvPicPr>
            <a:picLocks noGrp="1" noChangeAspect="1"/>
          </p:cNvPicPr>
          <p:nvPr>
            <p:ph idx="1"/>
          </p:nvPr>
        </p:nvPicPr>
        <p:blipFill>
          <a:blip r:embed="rId2" cstate="print"/>
          <a:srcRect l="21394" t="35673" r="60151" b="39720"/>
          <a:stretch>
            <a:fillRect/>
          </a:stretch>
        </p:blipFill>
        <p:spPr>
          <a:xfrm>
            <a:off x="-1" y="1268760"/>
            <a:ext cx="2688299" cy="2016224"/>
          </a:xfrm>
        </p:spPr>
      </p:pic>
      <p:sp>
        <p:nvSpPr>
          <p:cNvPr id="10" name="Right Arrow 9"/>
          <p:cNvSpPr/>
          <p:nvPr/>
        </p:nvSpPr>
        <p:spPr>
          <a:xfrm>
            <a:off x="2267744" y="2276872"/>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creenshot (40).png"/>
          <p:cNvPicPr>
            <a:picLocks noChangeAspect="1"/>
          </p:cNvPicPr>
          <p:nvPr/>
        </p:nvPicPr>
        <p:blipFill>
          <a:blip r:embed="rId3" cstate="print"/>
          <a:srcRect l="24800" t="29000" r="46850" b="6601"/>
          <a:stretch>
            <a:fillRect/>
          </a:stretch>
        </p:blipFill>
        <p:spPr>
          <a:xfrm>
            <a:off x="2627784" y="1268760"/>
            <a:ext cx="2592288" cy="3312368"/>
          </a:xfrm>
          <a:prstGeom prst="rect">
            <a:avLst/>
          </a:prstGeom>
        </p:spPr>
      </p:pic>
      <p:sp>
        <p:nvSpPr>
          <p:cNvPr id="12" name="Right Arrow 11"/>
          <p:cNvSpPr/>
          <p:nvPr/>
        </p:nvSpPr>
        <p:spPr>
          <a:xfrm>
            <a:off x="5004048" y="2276872"/>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reenshot (41).png"/>
          <p:cNvPicPr>
            <a:picLocks noChangeAspect="1"/>
          </p:cNvPicPr>
          <p:nvPr/>
        </p:nvPicPr>
        <p:blipFill>
          <a:blip r:embed="rId4" cstate="print"/>
          <a:srcRect l="59450" t="24800" r="12200" b="23401"/>
          <a:stretch>
            <a:fillRect/>
          </a:stretch>
        </p:blipFill>
        <p:spPr>
          <a:xfrm>
            <a:off x="5652120" y="1268760"/>
            <a:ext cx="2592288" cy="26642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Classification</a:t>
            </a:r>
            <a:endParaRPr lang="en-US" dirty="0"/>
          </a:p>
        </p:txBody>
      </p:sp>
      <p:pic>
        <p:nvPicPr>
          <p:cNvPr id="5" name="Content Placeholder 4" descr="Screenshot (42).png"/>
          <p:cNvPicPr>
            <a:picLocks noGrp="1" noChangeAspect="1"/>
          </p:cNvPicPr>
          <p:nvPr>
            <p:ph idx="1"/>
          </p:nvPr>
        </p:nvPicPr>
        <p:blipFill>
          <a:blip r:embed="rId2" cstate="print"/>
          <a:srcRect l="23240" t="55359" r="53691" b="16753"/>
          <a:stretch>
            <a:fillRect/>
          </a:stretch>
        </p:blipFill>
        <p:spPr>
          <a:xfrm>
            <a:off x="0" y="1412776"/>
            <a:ext cx="3918082" cy="2664296"/>
          </a:xfrm>
        </p:spPr>
      </p:pic>
      <p:cxnSp>
        <p:nvCxnSpPr>
          <p:cNvPr id="7" name="Elbow Connector 6"/>
          <p:cNvCxnSpPr/>
          <p:nvPr/>
        </p:nvCxnSpPr>
        <p:spPr>
          <a:xfrm>
            <a:off x="4211960" y="2132856"/>
            <a:ext cx="648072" cy="5040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7" descr="Screenshot (43).png"/>
          <p:cNvPicPr>
            <a:picLocks noChangeAspect="1"/>
          </p:cNvPicPr>
          <p:nvPr/>
        </p:nvPicPr>
        <p:blipFill>
          <a:blip r:embed="rId3" cstate="print"/>
          <a:srcRect l="51575" t="19200" r="5901" b="9401"/>
          <a:stretch>
            <a:fillRect/>
          </a:stretch>
        </p:blipFill>
        <p:spPr>
          <a:xfrm>
            <a:off x="5076056" y="1340768"/>
            <a:ext cx="3888432" cy="367240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TotalTime>
  <Words>930</Words>
  <Application>Microsoft Office PowerPoint</Application>
  <PresentationFormat>On-screen Show (4:3)</PresentationFormat>
  <Paragraphs>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INTRODUCTION</vt:lpstr>
      <vt:lpstr>ABOUT CHENNAI</vt:lpstr>
      <vt:lpstr>SHOPPING MALLS IN CHENNAI</vt:lpstr>
      <vt:lpstr>BUSINESS PROBLEM</vt:lpstr>
      <vt:lpstr>Target audience</vt:lpstr>
      <vt:lpstr>DATA REQUIRED</vt:lpstr>
      <vt:lpstr>METHODOLOGY</vt:lpstr>
      <vt:lpstr>EXPLORATORY DATA ANALYSIS</vt:lpstr>
      <vt:lpstr>Classification</vt:lpstr>
      <vt:lpstr>DISCUSSION</vt:lpstr>
      <vt:lpstr>The different clusters</vt:lpstr>
      <vt:lpstr>LIMITATIONS AND SUGGESTIONS FOR FUTURE RESEARCH</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6</cp:revision>
  <dcterms:created xsi:type="dcterms:W3CDTF">2020-06-04T20:07:10Z</dcterms:created>
  <dcterms:modified xsi:type="dcterms:W3CDTF">2020-06-04T20:59:44Z</dcterms:modified>
</cp:coreProperties>
</file>