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8"/>
  </p:notesMasterIdLst>
  <p:sldIdLst>
    <p:sldId id="256" r:id="rId2"/>
    <p:sldId id="714" r:id="rId3"/>
    <p:sldId id="674" r:id="rId4"/>
    <p:sldId id="715" r:id="rId5"/>
    <p:sldId id="676" r:id="rId6"/>
    <p:sldId id="718" r:id="rId7"/>
    <p:sldId id="717" r:id="rId8"/>
    <p:sldId id="725" r:id="rId9"/>
    <p:sldId id="722" r:id="rId10"/>
    <p:sldId id="719" r:id="rId11"/>
    <p:sldId id="723" r:id="rId12"/>
    <p:sldId id="720" r:id="rId13"/>
    <p:sldId id="721" r:id="rId14"/>
    <p:sldId id="724" r:id="rId15"/>
    <p:sldId id="711"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6BCB"/>
    <a:srgbClr val="ABEE59"/>
    <a:srgbClr val="5DC3D1"/>
    <a:srgbClr val="333F50"/>
    <a:srgbClr val="8497B0"/>
    <a:srgbClr val="8FAADC"/>
    <a:srgbClr val="2F5597"/>
    <a:srgbClr val="626CC7"/>
    <a:srgbClr val="323B8D"/>
    <a:srgbClr val="2127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4903" autoAdjust="0"/>
  </p:normalViewPr>
  <p:slideViewPr>
    <p:cSldViewPr snapToGrid="0">
      <p:cViewPr varScale="1">
        <p:scale>
          <a:sx n="84" d="100"/>
          <a:sy n="84" d="100"/>
        </p:scale>
        <p:origin x="134" y="77"/>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15E5BE-9AB7-44F8-826B-8661C0C6B91A}"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661FE6E5-E7A9-47B0-8764-8CCD727B3743}">
      <dgm:prSet/>
      <dgm:spPr/>
      <dgm:t>
        <a:bodyPr/>
        <a:lstStyle/>
        <a:p>
          <a:r>
            <a:rPr lang="en-IN"/>
            <a:t>01 Introduction</a:t>
          </a:r>
          <a:endParaRPr lang="en-US"/>
        </a:p>
      </dgm:t>
    </dgm:pt>
    <dgm:pt modelId="{7D9DE2A0-5392-4BBA-8595-18380184DF70}" type="parTrans" cxnId="{E06B9817-77B6-46D6-8F23-9734962CDF8E}">
      <dgm:prSet/>
      <dgm:spPr/>
      <dgm:t>
        <a:bodyPr/>
        <a:lstStyle/>
        <a:p>
          <a:endParaRPr lang="en-US"/>
        </a:p>
      </dgm:t>
    </dgm:pt>
    <dgm:pt modelId="{7A9F64A3-4F63-4557-9287-CDF8F8312390}" type="sibTrans" cxnId="{E06B9817-77B6-46D6-8F23-9734962CDF8E}">
      <dgm:prSet/>
      <dgm:spPr/>
      <dgm:t>
        <a:bodyPr/>
        <a:lstStyle/>
        <a:p>
          <a:endParaRPr lang="en-US"/>
        </a:p>
      </dgm:t>
    </dgm:pt>
    <dgm:pt modelId="{3E6BA17D-7FA9-4959-B048-8AADBCA8D684}">
      <dgm:prSet/>
      <dgm:spPr/>
      <dgm:t>
        <a:bodyPr/>
        <a:lstStyle/>
        <a:p>
          <a:r>
            <a:rPr lang="en-IN"/>
            <a:t>02 Data Collection</a:t>
          </a:r>
          <a:endParaRPr lang="en-US"/>
        </a:p>
      </dgm:t>
    </dgm:pt>
    <dgm:pt modelId="{5B61AC62-9278-4463-B0A3-69D68C7014CA}" type="parTrans" cxnId="{7D06C736-E155-43D9-895C-0F14143DC30B}">
      <dgm:prSet/>
      <dgm:spPr/>
      <dgm:t>
        <a:bodyPr/>
        <a:lstStyle/>
        <a:p>
          <a:endParaRPr lang="en-US"/>
        </a:p>
      </dgm:t>
    </dgm:pt>
    <dgm:pt modelId="{994F88E8-BED3-4964-9CC8-E412948362D3}" type="sibTrans" cxnId="{7D06C736-E155-43D9-895C-0F14143DC30B}">
      <dgm:prSet/>
      <dgm:spPr/>
      <dgm:t>
        <a:bodyPr/>
        <a:lstStyle/>
        <a:p>
          <a:endParaRPr lang="en-US"/>
        </a:p>
      </dgm:t>
    </dgm:pt>
    <dgm:pt modelId="{D57F07B2-70F0-4EFA-BF58-4F45C7827294}">
      <dgm:prSet/>
      <dgm:spPr/>
      <dgm:t>
        <a:bodyPr/>
        <a:lstStyle/>
        <a:p>
          <a:r>
            <a:rPr lang="en-IN"/>
            <a:t>03 Preprocessing</a:t>
          </a:r>
          <a:endParaRPr lang="en-US"/>
        </a:p>
      </dgm:t>
    </dgm:pt>
    <dgm:pt modelId="{BE4A417A-8AA6-4D3B-B5B5-2399446BE5A6}" type="parTrans" cxnId="{16761BC0-9A50-4195-8AF8-C6BCA0311DF6}">
      <dgm:prSet/>
      <dgm:spPr/>
      <dgm:t>
        <a:bodyPr/>
        <a:lstStyle/>
        <a:p>
          <a:endParaRPr lang="en-US"/>
        </a:p>
      </dgm:t>
    </dgm:pt>
    <dgm:pt modelId="{0BB2D7B9-29E7-4954-BC7D-7E5C19326D11}" type="sibTrans" cxnId="{16761BC0-9A50-4195-8AF8-C6BCA0311DF6}">
      <dgm:prSet/>
      <dgm:spPr/>
      <dgm:t>
        <a:bodyPr/>
        <a:lstStyle/>
        <a:p>
          <a:endParaRPr lang="en-US"/>
        </a:p>
      </dgm:t>
    </dgm:pt>
    <dgm:pt modelId="{F87D480D-519F-4FB8-9427-34A3D18BF954}">
      <dgm:prSet/>
      <dgm:spPr/>
      <dgm:t>
        <a:bodyPr/>
        <a:lstStyle/>
        <a:p>
          <a:r>
            <a:rPr lang="en-IN"/>
            <a:t>04 EDA</a:t>
          </a:r>
          <a:endParaRPr lang="en-US"/>
        </a:p>
      </dgm:t>
    </dgm:pt>
    <dgm:pt modelId="{DE72593B-1224-4B0C-B07F-71BE5DEDA9E2}" type="parTrans" cxnId="{7457EF6C-7C16-4111-867F-00D36BD0E5DF}">
      <dgm:prSet/>
      <dgm:spPr/>
      <dgm:t>
        <a:bodyPr/>
        <a:lstStyle/>
        <a:p>
          <a:endParaRPr lang="en-US"/>
        </a:p>
      </dgm:t>
    </dgm:pt>
    <dgm:pt modelId="{5F3ABC04-73AB-47FA-8628-4CF94FC2029D}" type="sibTrans" cxnId="{7457EF6C-7C16-4111-867F-00D36BD0E5DF}">
      <dgm:prSet/>
      <dgm:spPr/>
      <dgm:t>
        <a:bodyPr/>
        <a:lstStyle/>
        <a:p>
          <a:endParaRPr lang="en-US"/>
        </a:p>
      </dgm:t>
    </dgm:pt>
    <dgm:pt modelId="{5D5DFE47-3090-42D6-BBEF-B7007E60CF70}">
      <dgm:prSet/>
      <dgm:spPr/>
      <dgm:t>
        <a:bodyPr/>
        <a:lstStyle/>
        <a:p>
          <a:r>
            <a:rPr lang="en-IN"/>
            <a:t>05 Methodology</a:t>
          </a:r>
          <a:endParaRPr lang="en-US"/>
        </a:p>
      </dgm:t>
    </dgm:pt>
    <dgm:pt modelId="{883CF826-A0AC-4982-A6C6-9E0D8C86148A}" type="parTrans" cxnId="{F609624B-8DAF-43A8-AD10-F26CB7FA9D0B}">
      <dgm:prSet/>
      <dgm:spPr/>
      <dgm:t>
        <a:bodyPr/>
        <a:lstStyle/>
        <a:p>
          <a:endParaRPr lang="en-US"/>
        </a:p>
      </dgm:t>
    </dgm:pt>
    <dgm:pt modelId="{A10F5B3D-4095-4635-A294-B2C0950B7C11}" type="sibTrans" cxnId="{F609624B-8DAF-43A8-AD10-F26CB7FA9D0B}">
      <dgm:prSet/>
      <dgm:spPr/>
      <dgm:t>
        <a:bodyPr/>
        <a:lstStyle/>
        <a:p>
          <a:endParaRPr lang="en-US"/>
        </a:p>
      </dgm:t>
    </dgm:pt>
    <dgm:pt modelId="{7A340440-5C3E-45AA-8136-C60B3163F464}">
      <dgm:prSet/>
      <dgm:spPr/>
      <dgm:t>
        <a:bodyPr/>
        <a:lstStyle/>
        <a:p>
          <a:r>
            <a:rPr lang="en-IN"/>
            <a:t>06 Model Evaluation</a:t>
          </a:r>
          <a:endParaRPr lang="en-US"/>
        </a:p>
      </dgm:t>
    </dgm:pt>
    <dgm:pt modelId="{DCA903FA-8349-4C3E-987E-0D429A794DB6}" type="parTrans" cxnId="{43C1E952-23D4-4B93-8616-3059AC6AB068}">
      <dgm:prSet/>
      <dgm:spPr/>
      <dgm:t>
        <a:bodyPr/>
        <a:lstStyle/>
        <a:p>
          <a:endParaRPr lang="en-US"/>
        </a:p>
      </dgm:t>
    </dgm:pt>
    <dgm:pt modelId="{61DB94D4-A41E-41E2-8D12-C8834092F99B}" type="sibTrans" cxnId="{43C1E952-23D4-4B93-8616-3059AC6AB068}">
      <dgm:prSet/>
      <dgm:spPr/>
      <dgm:t>
        <a:bodyPr/>
        <a:lstStyle/>
        <a:p>
          <a:endParaRPr lang="en-US"/>
        </a:p>
      </dgm:t>
    </dgm:pt>
    <dgm:pt modelId="{396677FA-8666-4BB5-B153-77A103AA9578}">
      <dgm:prSet/>
      <dgm:spPr/>
      <dgm:t>
        <a:bodyPr/>
        <a:lstStyle/>
        <a:p>
          <a:r>
            <a:rPr lang="en-IN"/>
            <a:t>07 Conclusion</a:t>
          </a:r>
          <a:endParaRPr lang="en-US"/>
        </a:p>
      </dgm:t>
    </dgm:pt>
    <dgm:pt modelId="{ABFDB2BE-2873-4C06-9B64-8ACD19EB0652}" type="parTrans" cxnId="{1FA74D8A-6240-474F-B111-E8CFC2FA9242}">
      <dgm:prSet/>
      <dgm:spPr/>
      <dgm:t>
        <a:bodyPr/>
        <a:lstStyle/>
        <a:p>
          <a:endParaRPr lang="en-US"/>
        </a:p>
      </dgm:t>
    </dgm:pt>
    <dgm:pt modelId="{AF064695-6961-4766-9CA4-AA0DD1B15986}" type="sibTrans" cxnId="{1FA74D8A-6240-474F-B111-E8CFC2FA9242}">
      <dgm:prSet/>
      <dgm:spPr/>
      <dgm:t>
        <a:bodyPr/>
        <a:lstStyle/>
        <a:p>
          <a:endParaRPr lang="en-US"/>
        </a:p>
      </dgm:t>
    </dgm:pt>
    <dgm:pt modelId="{D27BF0F4-E660-482C-A9AE-72117D75A9E7}" type="pres">
      <dgm:prSet presAssocID="{0B15E5BE-9AB7-44F8-826B-8661C0C6B91A}" presName="vert0" presStyleCnt="0">
        <dgm:presLayoutVars>
          <dgm:dir/>
          <dgm:animOne val="branch"/>
          <dgm:animLvl val="lvl"/>
        </dgm:presLayoutVars>
      </dgm:prSet>
      <dgm:spPr/>
    </dgm:pt>
    <dgm:pt modelId="{73A2D1C6-656F-4F2A-B839-B0D44D230B46}" type="pres">
      <dgm:prSet presAssocID="{661FE6E5-E7A9-47B0-8764-8CCD727B3743}" presName="thickLine" presStyleLbl="alignNode1" presStyleIdx="0" presStyleCnt="7"/>
      <dgm:spPr/>
    </dgm:pt>
    <dgm:pt modelId="{D0A8C4D1-228C-4BBD-A886-01C7DEB79E0C}" type="pres">
      <dgm:prSet presAssocID="{661FE6E5-E7A9-47B0-8764-8CCD727B3743}" presName="horz1" presStyleCnt="0"/>
      <dgm:spPr/>
    </dgm:pt>
    <dgm:pt modelId="{466DCC83-9F9D-4E88-BADB-1160BB0E40E0}" type="pres">
      <dgm:prSet presAssocID="{661FE6E5-E7A9-47B0-8764-8CCD727B3743}" presName="tx1" presStyleLbl="revTx" presStyleIdx="0" presStyleCnt="7"/>
      <dgm:spPr/>
    </dgm:pt>
    <dgm:pt modelId="{461FFF13-5380-478E-9801-667BE2CB6871}" type="pres">
      <dgm:prSet presAssocID="{661FE6E5-E7A9-47B0-8764-8CCD727B3743}" presName="vert1" presStyleCnt="0"/>
      <dgm:spPr/>
    </dgm:pt>
    <dgm:pt modelId="{B5F15A6C-330C-4870-8D0A-2C01BA8D9F99}" type="pres">
      <dgm:prSet presAssocID="{3E6BA17D-7FA9-4959-B048-8AADBCA8D684}" presName="thickLine" presStyleLbl="alignNode1" presStyleIdx="1" presStyleCnt="7"/>
      <dgm:spPr/>
    </dgm:pt>
    <dgm:pt modelId="{B0961BBB-47B7-4C13-96F6-CE943233FC93}" type="pres">
      <dgm:prSet presAssocID="{3E6BA17D-7FA9-4959-B048-8AADBCA8D684}" presName="horz1" presStyleCnt="0"/>
      <dgm:spPr/>
    </dgm:pt>
    <dgm:pt modelId="{E4803D16-A0A3-4132-AEDB-07F5841F7CC7}" type="pres">
      <dgm:prSet presAssocID="{3E6BA17D-7FA9-4959-B048-8AADBCA8D684}" presName="tx1" presStyleLbl="revTx" presStyleIdx="1" presStyleCnt="7"/>
      <dgm:spPr/>
    </dgm:pt>
    <dgm:pt modelId="{A2890AFC-BCE9-454E-8331-91D6B02858CE}" type="pres">
      <dgm:prSet presAssocID="{3E6BA17D-7FA9-4959-B048-8AADBCA8D684}" presName="vert1" presStyleCnt="0"/>
      <dgm:spPr/>
    </dgm:pt>
    <dgm:pt modelId="{423EFB55-5100-4F9C-B931-3CFF36D86BC8}" type="pres">
      <dgm:prSet presAssocID="{D57F07B2-70F0-4EFA-BF58-4F45C7827294}" presName="thickLine" presStyleLbl="alignNode1" presStyleIdx="2" presStyleCnt="7"/>
      <dgm:spPr/>
    </dgm:pt>
    <dgm:pt modelId="{3BFB79A5-6D15-4CE7-B06C-99071BB69A32}" type="pres">
      <dgm:prSet presAssocID="{D57F07B2-70F0-4EFA-BF58-4F45C7827294}" presName="horz1" presStyleCnt="0"/>
      <dgm:spPr/>
    </dgm:pt>
    <dgm:pt modelId="{E366B7AB-C530-4079-9433-E2A2916F7368}" type="pres">
      <dgm:prSet presAssocID="{D57F07B2-70F0-4EFA-BF58-4F45C7827294}" presName="tx1" presStyleLbl="revTx" presStyleIdx="2" presStyleCnt="7"/>
      <dgm:spPr/>
    </dgm:pt>
    <dgm:pt modelId="{A5A73CC0-0832-4B95-BEA5-22B21FBF1AF2}" type="pres">
      <dgm:prSet presAssocID="{D57F07B2-70F0-4EFA-BF58-4F45C7827294}" presName="vert1" presStyleCnt="0"/>
      <dgm:spPr/>
    </dgm:pt>
    <dgm:pt modelId="{4CCB097D-CA44-45CC-A1DE-F86DA0D0E283}" type="pres">
      <dgm:prSet presAssocID="{F87D480D-519F-4FB8-9427-34A3D18BF954}" presName="thickLine" presStyleLbl="alignNode1" presStyleIdx="3" presStyleCnt="7"/>
      <dgm:spPr/>
    </dgm:pt>
    <dgm:pt modelId="{1E40F6FA-A1A3-428C-B62D-712D0551AB5E}" type="pres">
      <dgm:prSet presAssocID="{F87D480D-519F-4FB8-9427-34A3D18BF954}" presName="horz1" presStyleCnt="0"/>
      <dgm:spPr/>
    </dgm:pt>
    <dgm:pt modelId="{432D2A9F-7D41-4E72-ABD9-D0389B43FC51}" type="pres">
      <dgm:prSet presAssocID="{F87D480D-519F-4FB8-9427-34A3D18BF954}" presName="tx1" presStyleLbl="revTx" presStyleIdx="3" presStyleCnt="7"/>
      <dgm:spPr/>
    </dgm:pt>
    <dgm:pt modelId="{5B555F06-9BBB-44CC-8D15-02717E273636}" type="pres">
      <dgm:prSet presAssocID="{F87D480D-519F-4FB8-9427-34A3D18BF954}" presName="vert1" presStyleCnt="0"/>
      <dgm:spPr/>
    </dgm:pt>
    <dgm:pt modelId="{DB82F955-15C7-4F73-9953-0B56525E8D69}" type="pres">
      <dgm:prSet presAssocID="{5D5DFE47-3090-42D6-BBEF-B7007E60CF70}" presName="thickLine" presStyleLbl="alignNode1" presStyleIdx="4" presStyleCnt="7"/>
      <dgm:spPr/>
    </dgm:pt>
    <dgm:pt modelId="{F43F7A4A-9F2D-46D4-AB92-54C4E005608A}" type="pres">
      <dgm:prSet presAssocID="{5D5DFE47-3090-42D6-BBEF-B7007E60CF70}" presName="horz1" presStyleCnt="0"/>
      <dgm:spPr/>
    </dgm:pt>
    <dgm:pt modelId="{FD243811-F3C6-4F2C-A27F-02E948C943E5}" type="pres">
      <dgm:prSet presAssocID="{5D5DFE47-3090-42D6-BBEF-B7007E60CF70}" presName="tx1" presStyleLbl="revTx" presStyleIdx="4" presStyleCnt="7"/>
      <dgm:spPr/>
    </dgm:pt>
    <dgm:pt modelId="{F78A947D-83B2-4190-9E6D-D7A9499D4D20}" type="pres">
      <dgm:prSet presAssocID="{5D5DFE47-3090-42D6-BBEF-B7007E60CF70}" presName="vert1" presStyleCnt="0"/>
      <dgm:spPr/>
    </dgm:pt>
    <dgm:pt modelId="{AE4EF884-F2DE-4244-A426-87FEE22B1589}" type="pres">
      <dgm:prSet presAssocID="{7A340440-5C3E-45AA-8136-C60B3163F464}" presName="thickLine" presStyleLbl="alignNode1" presStyleIdx="5" presStyleCnt="7"/>
      <dgm:spPr/>
    </dgm:pt>
    <dgm:pt modelId="{60F9E455-3628-452C-8733-589A82999572}" type="pres">
      <dgm:prSet presAssocID="{7A340440-5C3E-45AA-8136-C60B3163F464}" presName="horz1" presStyleCnt="0"/>
      <dgm:spPr/>
    </dgm:pt>
    <dgm:pt modelId="{D27049BC-BD49-404C-813A-4A107D1BB0B6}" type="pres">
      <dgm:prSet presAssocID="{7A340440-5C3E-45AA-8136-C60B3163F464}" presName="tx1" presStyleLbl="revTx" presStyleIdx="5" presStyleCnt="7"/>
      <dgm:spPr/>
    </dgm:pt>
    <dgm:pt modelId="{22911B3A-3933-4F8C-A249-74A5041EEA18}" type="pres">
      <dgm:prSet presAssocID="{7A340440-5C3E-45AA-8136-C60B3163F464}" presName="vert1" presStyleCnt="0"/>
      <dgm:spPr/>
    </dgm:pt>
    <dgm:pt modelId="{01D4EF36-6C2D-4B62-AE24-BD53CB14533D}" type="pres">
      <dgm:prSet presAssocID="{396677FA-8666-4BB5-B153-77A103AA9578}" presName="thickLine" presStyleLbl="alignNode1" presStyleIdx="6" presStyleCnt="7"/>
      <dgm:spPr/>
    </dgm:pt>
    <dgm:pt modelId="{A6C96681-B1C3-42C0-B1D2-04246C74713A}" type="pres">
      <dgm:prSet presAssocID="{396677FA-8666-4BB5-B153-77A103AA9578}" presName="horz1" presStyleCnt="0"/>
      <dgm:spPr/>
    </dgm:pt>
    <dgm:pt modelId="{8FA6DFAD-47D9-4128-9AF9-C2B7F8209A42}" type="pres">
      <dgm:prSet presAssocID="{396677FA-8666-4BB5-B153-77A103AA9578}" presName="tx1" presStyleLbl="revTx" presStyleIdx="6" presStyleCnt="7"/>
      <dgm:spPr/>
    </dgm:pt>
    <dgm:pt modelId="{50CF02B5-86F0-4C2C-BCAB-548987727B90}" type="pres">
      <dgm:prSet presAssocID="{396677FA-8666-4BB5-B153-77A103AA9578}" presName="vert1" presStyleCnt="0"/>
      <dgm:spPr/>
    </dgm:pt>
  </dgm:ptLst>
  <dgm:cxnLst>
    <dgm:cxn modelId="{E06B9817-77B6-46D6-8F23-9734962CDF8E}" srcId="{0B15E5BE-9AB7-44F8-826B-8661C0C6B91A}" destId="{661FE6E5-E7A9-47B0-8764-8CCD727B3743}" srcOrd="0" destOrd="0" parTransId="{7D9DE2A0-5392-4BBA-8595-18380184DF70}" sibTransId="{7A9F64A3-4F63-4557-9287-CDF8F8312390}"/>
    <dgm:cxn modelId="{7D3EA021-0D2F-4C7D-8CF5-80FE25BBA846}" type="presOf" srcId="{5D5DFE47-3090-42D6-BBEF-B7007E60CF70}" destId="{FD243811-F3C6-4F2C-A27F-02E948C943E5}" srcOrd="0" destOrd="0" presId="urn:microsoft.com/office/officeart/2008/layout/LinedList"/>
    <dgm:cxn modelId="{7D06C736-E155-43D9-895C-0F14143DC30B}" srcId="{0B15E5BE-9AB7-44F8-826B-8661C0C6B91A}" destId="{3E6BA17D-7FA9-4959-B048-8AADBCA8D684}" srcOrd="1" destOrd="0" parTransId="{5B61AC62-9278-4463-B0A3-69D68C7014CA}" sibTransId="{994F88E8-BED3-4964-9CC8-E412948362D3}"/>
    <dgm:cxn modelId="{CF5C515E-D141-4A8F-8AC5-B4FEE74628E5}" type="presOf" srcId="{3E6BA17D-7FA9-4959-B048-8AADBCA8D684}" destId="{E4803D16-A0A3-4132-AEDB-07F5841F7CC7}" srcOrd="0" destOrd="0" presId="urn:microsoft.com/office/officeart/2008/layout/LinedList"/>
    <dgm:cxn modelId="{E9AAAC67-684A-4195-900F-18332A27A660}" type="presOf" srcId="{D57F07B2-70F0-4EFA-BF58-4F45C7827294}" destId="{E366B7AB-C530-4079-9433-E2A2916F7368}" srcOrd="0" destOrd="0" presId="urn:microsoft.com/office/officeart/2008/layout/LinedList"/>
    <dgm:cxn modelId="{F609624B-8DAF-43A8-AD10-F26CB7FA9D0B}" srcId="{0B15E5BE-9AB7-44F8-826B-8661C0C6B91A}" destId="{5D5DFE47-3090-42D6-BBEF-B7007E60CF70}" srcOrd="4" destOrd="0" parTransId="{883CF826-A0AC-4982-A6C6-9E0D8C86148A}" sibTransId="{A10F5B3D-4095-4635-A294-B2C0950B7C11}"/>
    <dgm:cxn modelId="{7457EF6C-7C16-4111-867F-00D36BD0E5DF}" srcId="{0B15E5BE-9AB7-44F8-826B-8661C0C6B91A}" destId="{F87D480D-519F-4FB8-9427-34A3D18BF954}" srcOrd="3" destOrd="0" parTransId="{DE72593B-1224-4B0C-B07F-71BE5DEDA9E2}" sibTransId="{5F3ABC04-73AB-47FA-8628-4CF94FC2029D}"/>
    <dgm:cxn modelId="{E840D24F-E12B-4269-95A5-9886F7AA24C5}" type="presOf" srcId="{661FE6E5-E7A9-47B0-8764-8CCD727B3743}" destId="{466DCC83-9F9D-4E88-BADB-1160BB0E40E0}" srcOrd="0" destOrd="0" presId="urn:microsoft.com/office/officeart/2008/layout/LinedList"/>
    <dgm:cxn modelId="{43C1E952-23D4-4B93-8616-3059AC6AB068}" srcId="{0B15E5BE-9AB7-44F8-826B-8661C0C6B91A}" destId="{7A340440-5C3E-45AA-8136-C60B3163F464}" srcOrd="5" destOrd="0" parTransId="{DCA903FA-8349-4C3E-987E-0D429A794DB6}" sibTransId="{61DB94D4-A41E-41E2-8D12-C8834092F99B}"/>
    <dgm:cxn modelId="{1FA74D8A-6240-474F-B111-E8CFC2FA9242}" srcId="{0B15E5BE-9AB7-44F8-826B-8661C0C6B91A}" destId="{396677FA-8666-4BB5-B153-77A103AA9578}" srcOrd="6" destOrd="0" parTransId="{ABFDB2BE-2873-4C06-9B64-8ACD19EB0652}" sibTransId="{AF064695-6961-4766-9CA4-AA0DD1B15986}"/>
    <dgm:cxn modelId="{740B3E90-9D41-4EBA-B7FA-2E931481706A}" type="presOf" srcId="{0B15E5BE-9AB7-44F8-826B-8661C0C6B91A}" destId="{D27BF0F4-E660-482C-A9AE-72117D75A9E7}" srcOrd="0" destOrd="0" presId="urn:microsoft.com/office/officeart/2008/layout/LinedList"/>
    <dgm:cxn modelId="{B750B8B5-E115-40C6-B299-932F5E50CDE4}" type="presOf" srcId="{396677FA-8666-4BB5-B153-77A103AA9578}" destId="{8FA6DFAD-47D9-4128-9AF9-C2B7F8209A42}" srcOrd="0" destOrd="0" presId="urn:microsoft.com/office/officeart/2008/layout/LinedList"/>
    <dgm:cxn modelId="{AD61D5B9-9EAC-41FF-B215-0AFAE67B2D24}" type="presOf" srcId="{F87D480D-519F-4FB8-9427-34A3D18BF954}" destId="{432D2A9F-7D41-4E72-ABD9-D0389B43FC51}" srcOrd="0" destOrd="0" presId="urn:microsoft.com/office/officeart/2008/layout/LinedList"/>
    <dgm:cxn modelId="{16761BC0-9A50-4195-8AF8-C6BCA0311DF6}" srcId="{0B15E5BE-9AB7-44F8-826B-8661C0C6B91A}" destId="{D57F07B2-70F0-4EFA-BF58-4F45C7827294}" srcOrd="2" destOrd="0" parTransId="{BE4A417A-8AA6-4D3B-B5B5-2399446BE5A6}" sibTransId="{0BB2D7B9-29E7-4954-BC7D-7E5C19326D11}"/>
    <dgm:cxn modelId="{7D61BFED-D498-4CB1-B092-831AA46C17BB}" type="presOf" srcId="{7A340440-5C3E-45AA-8136-C60B3163F464}" destId="{D27049BC-BD49-404C-813A-4A107D1BB0B6}" srcOrd="0" destOrd="0" presId="urn:microsoft.com/office/officeart/2008/layout/LinedList"/>
    <dgm:cxn modelId="{E7EB787A-6092-465B-BF58-2CA1E5739B7A}" type="presParOf" srcId="{D27BF0F4-E660-482C-A9AE-72117D75A9E7}" destId="{73A2D1C6-656F-4F2A-B839-B0D44D230B46}" srcOrd="0" destOrd="0" presId="urn:microsoft.com/office/officeart/2008/layout/LinedList"/>
    <dgm:cxn modelId="{31564841-5F80-4B2A-AB0B-C8BE75F56BF9}" type="presParOf" srcId="{D27BF0F4-E660-482C-A9AE-72117D75A9E7}" destId="{D0A8C4D1-228C-4BBD-A886-01C7DEB79E0C}" srcOrd="1" destOrd="0" presId="urn:microsoft.com/office/officeart/2008/layout/LinedList"/>
    <dgm:cxn modelId="{49EDEEB1-8AFD-44A6-93F6-2E874B378B9A}" type="presParOf" srcId="{D0A8C4D1-228C-4BBD-A886-01C7DEB79E0C}" destId="{466DCC83-9F9D-4E88-BADB-1160BB0E40E0}" srcOrd="0" destOrd="0" presId="urn:microsoft.com/office/officeart/2008/layout/LinedList"/>
    <dgm:cxn modelId="{B2ED2C01-C9E5-47AF-8B84-59265582C201}" type="presParOf" srcId="{D0A8C4D1-228C-4BBD-A886-01C7DEB79E0C}" destId="{461FFF13-5380-478E-9801-667BE2CB6871}" srcOrd="1" destOrd="0" presId="urn:microsoft.com/office/officeart/2008/layout/LinedList"/>
    <dgm:cxn modelId="{40E0DF50-CB24-41A4-B7E9-1AF2110E3A8A}" type="presParOf" srcId="{D27BF0F4-E660-482C-A9AE-72117D75A9E7}" destId="{B5F15A6C-330C-4870-8D0A-2C01BA8D9F99}" srcOrd="2" destOrd="0" presId="urn:microsoft.com/office/officeart/2008/layout/LinedList"/>
    <dgm:cxn modelId="{143F0A41-2A8F-4876-9725-AEB98693D007}" type="presParOf" srcId="{D27BF0F4-E660-482C-A9AE-72117D75A9E7}" destId="{B0961BBB-47B7-4C13-96F6-CE943233FC93}" srcOrd="3" destOrd="0" presId="urn:microsoft.com/office/officeart/2008/layout/LinedList"/>
    <dgm:cxn modelId="{22C08933-98A5-417F-BD29-AF62DAE3BCF1}" type="presParOf" srcId="{B0961BBB-47B7-4C13-96F6-CE943233FC93}" destId="{E4803D16-A0A3-4132-AEDB-07F5841F7CC7}" srcOrd="0" destOrd="0" presId="urn:microsoft.com/office/officeart/2008/layout/LinedList"/>
    <dgm:cxn modelId="{6BE32386-1A2A-4152-BBCD-EC2F71B6F53F}" type="presParOf" srcId="{B0961BBB-47B7-4C13-96F6-CE943233FC93}" destId="{A2890AFC-BCE9-454E-8331-91D6B02858CE}" srcOrd="1" destOrd="0" presId="urn:microsoft.com/office/officeart/2008/layout/LinedList"/>
    <dgm:cxn modelId="{DC015B33-9D8E-463E-B1A0-D7DA5D68CE8E}" type="presParOf" srcId="{D27BF0F4-E660-482C-A9AE-72117D75A9E7}" destId="{423EFB55-5100-4F9C-B931-3CFF36D86BC8}" srcOrd="4" destOrd="0" presId="urn:microsoft.com/office/officeart/2008/layout/LinedList"/>
    <dgm:cxn modelId="{2FAC2EA7-FDE0-41EC-AB9D-418DF0912B78}" type="presParOf" srcId="{D27BF0F4-E660-482C-A9AE-72117D75A9E7}" destId="{3BFB79A5-6D15-4CE7-B06C-99071BB69A32}" srcOrd="5" destOrd="0" presId="urn:microsoft.com/office/officeart/2008/layout/LinedList"/>
    <dgm:cxn modelId="{D7F3B51F-3EAB-41DF-A046-AFDCF44F1CD4}" type="presParOf" srcId="{3BFB79A5-6D15-4CE7-B06C-99071BB69A32}" destId="{E366B7AB-C530-4079-9433-E2A2916F7368}" srcOrd="0" destOrd="0" presId="urn:microsoft.com/office/officeart/2008/layout/LinedList"/>
    <dgm:cxn modelId="{6D89B32F-05F9-47DC-8860-C1380B97FB18}" type="presParOf" srcId="{3BFB79A5-6D15-4CE7-B06C-99071BB69A32}" destId="{A5A73CC0-0832-4B95-BEA5-22B21FBF1AF2}" srcOrd="1" destOrd="0" presId="urn:microsoft.com/office/officeart/2008/layout/LinedList"/>
    <dgm:cxn modelId="{051E2D92-4191-4705-A79C-631BC01937DC}" type="presParOf" srcId="{D27BF0F4-E660-482C-A9AE-72117D75A9E7}" destId="{4CCB097D-CA44-45CC-A1DE-F86DA0D0E283}" srcOrd="6" destOrd="0" presId="urn:microsoft.com/office/officeart/2008/layout/LinedList"/>
    <dgm:cxn modelId="{CFF96CC0-6206-4020-9E27-42AB8BE4FE66}" type="presParOf" srcId="{D27BF0F4-E660-482C-A9AE-72117D75A9E7}" destId="{1E40F6FA-A1A3-428C-B62D-712D0551AB5E}" srcOrd="7" destOrd="0" presId="urn:microsoft.com/office/officeart/2008/layout/LinedList"/>
    <dgm:cxn modelId="{27401A8A-5CEE-410F-8AAA-52C0EC0449EF}" type="presParOf" srcId="{1E40F6FA-A1A3-428C-B62D-712D0551AB5E}" destId="{432D2A9F-7D41-4E72-ABD9-D0389B43FC51}" srcOrd="0" destOrd="0" presId="urn:microsoft.com/office/officeart/2008/layout/LinedList"/>
    <dgm:cxn modelId="{63AC97B9-E4C2-40D6-8512-B6E7326B5409}" type="presParOf" srcId="{1E40F6FA-A1A3-428C-B62D-712D0551AB5E}" destId="{5B555F06-9BBB-44CC-8D15-02717E273636}" srcOrd="1" destOrd="0" presId="urn:microsoft.com/office/officeart/2008/layout/LinedList"/>
    <dgm:cxn modelId="{79B4C9A2-3D87-41D1-A757-5A37CDA24970}" type="presParOf" srcId="{D27BF0F4-E660-482C-A9AE-72117D75A9E7}" destId="{DB82F955-15C7-4F73-9953-0B56525E8D69}" srcOrd="8" destOrd="0" presId="urn:microsoft.com/office/officeart/2008/layout/LinedList"/>
    <dgm:cxn modelId="{F5083BD2-6B80-4807-AAD0-E121BE413180}" type="presParOf" srcId="{D27BF0F4-E660-482C-A9AE-72117D75A9E7}" destId="{F43F7A4A-9F2D-46D4-AB92-54C4E005608A}" srcOrd="9" destOrd="0" presId="urn:microsoft.com/office/officeart/2008/layout/LinedList"/>
    <dgm:cxn modelId="{005B5241-B625-49EA-9A5C-B9017D5BC29D}" type="presParOf" srcId="{F43F7A4A-9F2D-46D4-AB92-54C4E005608A}" destId="{FD243811-F3C6-4F2C-A27F-02E948C943E5}" srcOrd="0" destOrd="0" presId="urn:microsoft.com/office/officeart/2008/layout/LinedList"/>
    <dgm:cxn modelId="{F1099883-657C-45E0-8222-507A0E8B8669}" type="presParOf" srcId="{F43F7A4A-9F2D-46D4-AB92-54C4E005608A}" destId="{F78A947D-83B2-4190-9E6D-D7A9499D4D20}" srcOrd="1" destOrd="0" presId="urn:microsoft.com/office/officeart/2008/layout/LinedList"/>
    <dgm:cxn modelId="{9C08AE7A-5F4B-4B8D-9BA7-1D1887C9B0F7}" type="presParOf" srcId="{D27BF0F4-E660-482C-A9AE-72117D75A9E7}" destId="{AE4EF884-F2DE-4244-A426-87FEE22B1589}" srcOrd="10" destOrd="0" presId="urn:microsoft.com/office/officeart/2008/layout/LinedList"/>
    <dgm:cxn modelId="{0FBFB1F7-16CE-4DBE-94CD-366096383E7F}" type="presParOf" srcId="{D27BF0F4-E660-482C-A9AE-72117D75A9E7}" destId="{60F9E455-3628-452C-8733-589A82999572}" srcOrd="11" destOrd="0" presId="urn:microsoft.com/office/officeart/2008/layout/LinedList"/>
    <dgm:cxn modelId="{F47C5811-0675-4BAE-8AB6-69C0883F21DD}" type="presParOf" srcId="{60F9E455-3628-452C-8733-589A82999572}" destId="{D27049BC-BD49-404C-813A-4A107D1BB0B6}" srcOrd="0" destOrd="0" presId="urn:microsoft.com/office/officeart/2008/layout/LinedList"/>
    <dgm:cxn modelId="{344CC21E-E627-440B-800F-B2052E9CA064}" type="presParOf" srcId="{60F9E455-3628-452C-8733-589A82999572}" destId="{22911B3A-3933-4F8C-A249-74A5041EEA18}" srcOrd="1" destOrd="0" presId="urn:microsoft.com/office/officeart/2008/layout/LinedList"/>
    <dgm:cxn modelId="{F7CA1B9D-5660-4A3D-AC44-BF1FA609EB88}" type="presParOf" srcId="{D27BF0F4-E660-482C-A9AE-72117D75A9E7}" destId="{01D4EF36-6C2D-4B62-AE24-BD53CB14533D}" srcOrd="12" destOrd="0" presId="urn:microsoft.com/office/officeart/2008/layout/LinedList"/>
    <dgm:cxn modelId="{56F48AF2-74CC-4922-8089-D679B7C8086C}" type="presParOf" srcId="{D27BF0F4-E660-482C-A9AE-72117D75A9E7}" destId="{A6C96681-B1C3-42C0-B1D2-04246C74713A}" srcOrd="13" destOrd="0" presId="urn:microsoft.com/office/officeart/2008/layout/LinedList"/>
    <dgm:cxn modelId="{B6E9A102-4CB3-42EF-A07F-5B42913B707D}" type="presParOf" srcId="{A6C96681-B1C3-42C0-B1D2-04246C74713A}" destId="{8FA6DFAD-47D9-4128-9AF9-C2B7F8209A42}" srcOrd="0" destOrd="0" presId="urn:microsoft.com/office/officeart/2008/layout/LinedList"/>
    <dgm:cxn modelId="{D083790C-CEEB-4BB8-8EB6-97493FBFCCF7}" type="presParOf" srcId="{A6C96681-B1C3-42C0-B1D2-04246C74713A}" destId="{50CF02B5-86F0-4C2C-BCAB-548987727B9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FE0789-8A9E-4CA4-A1A4-4C6A44FB841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1D32698-9235-41D4-8037-99A6066A7A3E}">
      <dgm:prSet/>
      <dgm:spPr/>
      <dgm:t>
        <a:bodyPr/>
        <a:lstStyle/>
        <a:p>
          <a:pPr>
            <a:lnSpc>
              <a:spcPct val="100000"/>
            </a:lnSpc>
          </a:pPr>
          <a:r>
            <a:rPr lang="en-US"/>
            <a:t>Credit card usage segmentation involves dividing customers into distinct groups based on their spending patterns, transaction behaviors, and demographics.</a:t>
          </a:r>
        </a:p>
      </dgm:t>
    </dgm:pt>
    <dgm:pt modelId="{D0CAC238-CD95-41D4-9F44-635188152496}" type="parTrans" cxnId="{23A4267E-8BC7-48D1-8111-70559D82AE76}">
      <dgm:prSet/>
      <dgm:spPr/>
      <dgm:t>
        <a:bodyPr/>
        <a:lstStyle/>
        <a:p>
          <a:endParaRPr lang="en-US"/>
        </a:p>
      </dgm:t>
    </dgm:pt>
    <dgm:pt modelId="{9C73C27D-CD2F-445C-B732-89AFC5C3D55C}" type="sibTrans" cxnId="{23A4267E-8BC7-48D1-8111-70559D82AE76}">
      <dgm:prSet/>
      <dgm:spPr/>
      <dgm:t>
        <a:bodyPr/>
        <a:lstStyle/>
        <a:p>
          <a:endParaRPr lang="en-US"/>
        </a:p>
      </dgm:t>
    </dgm:pt>
    <dgm:pt modelId="{B4262E89-F1AB-4072-B45F-DE5EC8EC826D}">
      <dgm:prSet/>
      <dgm:spPr/>
      <dgm:t>
        <a:bodyPr/>
        <a:lstStyle/>
        <a:p>
          <a:pPr>
            <a:lnSpc>
              <a:spcPct val="100000"/>
            </a:lnSpc>
          </a:pPr>
          <a:r>
            <a:rPr lang="en-US"/>
            <a:t>The primary objectives of segmentation include targeted marketing, risk management, product development, and revenue optimization. By identifying specific customer needs, companies can enhance their strategies to improve conversion rates, manage risk, and create products that resonate with different segments.</a:t>
          </a:r>
        </a:p>
      </dgm:t>
    </dgm:pt>
    <dgm:pt modelId="{467A1D0D-0E77-48A7-B1CB-44501C924347}" type="parTrans" cxnId="{7032AFAF-EC5C-44F8-90AA-A4A38E1BB857}">
      <dgm:prSet/>
      <dgm:spPr/>
      <dgm:t>
        <a:bodyPr/>
        <a:lstStyle/>
        <a:p>
          <a:endParaRPr lang="en-US"/>
        </a:p>
      </dgm:t>
    </dgm:pt>
    <dgm:pt modelId="{4BA48AC9-2A84-4F8B-85B9-F147529A7241}" type="sibTrans" cxnId="{7032AFAF-EC5C-44F8-90AA-A4A38E1BB857}">
      <dgm:prSet/>
      <dgm:spPr/>
      <dgm:t>
        <a:bodyPr/>
        <a:lstStyle/>
        <a:p>
          <a:endParaRPr lang="en-US"/>
        </a:p>
      </dgm:t>
    </dgm:pt>
    <dgm:pt modelId="{3CEB031B-7544-4B31-AD85-65ADEB6CFB60}">
      <dgm:prSet/>
      <dgm:spPr/>
      <dgm:t>
        <a:bodyPr/>
        <a:lstStyle/>
        <a:p>
          <a:pPr>
            <a:lnSpc>
              <a:spcPct val="100000"/>
            </a:lnSpc>
          </a:pPr>
          <a:r>
            <a:rPr lang="en-US"/>
            <a:t>Key factors in segmentation include spending patterns, payment behavior, demographic characteristics, product usage, and credit risk. </a:t>
          </a:r>
        </a:p>
      </dgm:t>
    </dgm:pt>
    <dgm:pt modelId="{CF17D186-A6C1-499D-824C-CE876842A2A9}" type="parTrans" cxnId="{4F700AC5-F697-47F7-89CB-007CE2FB7504}">
      <dgm:prSet/>
      <dgm:spPr/>
      <dgm:t>
        <a:bodyPr/>
        <a:lstStyle/>
        <a:p>
          <a:endParaRPr lang="en-US"/>
        </a:p>
      </dgm:t>
    </dgm:pt>
    <dgm:pt modelId="{BF671751-1AE1-4285-B8D5-3FA524DB9B4D}" type="sibTrans" cxnId="{4F700AC5-F697-47F7-89CB-007CE2FB7504}">
      <dgm:prSet/>
      <dgm:spPr/>
      <dgm:t>
        <a:bodyPr/>
        <a:lstStyle/>
        <a:p>
          <a:endParaRPr lang="en-US"/>
        </a:p>
      </dgm:t>
    </dgm:pt>
    <dgm:pt modelId="{1D068EB0-AB3B-43FB-8071-C07D789C0E8A}" type="pres">
      <dgm:prSet presAssocID="{61FE0789-8A9E-4CA4-A1A4-4C6A44FB8418}" presName="root" presStyleCnt="0">
        <dgm:presLayoutVars>
          <dgm:dir/>
          <dgm:resizeHandles val="exact"/>
        </dgm:presLayoutVars>
      </dgm:prSet>
      <dgm:spPr/>
    </dgm:pt>
    <dgm:pt modelId="{F5C006CB-D489-4FF4-AF28-77DB70163C57}" type="pres">
      <dgm:prSet presAssocID="{31D32698-9235-41D4-8037-99A6066A7A3E}" presName="compNode" presStyleCnt="0"/>
      <dgm:spPr/>
    </dgm:pt>
    <dgm:pt modelId="{A5D78FB5-6E80-41D6-8481-3F547EDA1AAE}" type="pres">
      <dgm:prSet presAssocID="{31D32698-9235-41D4-8037-99A6066A7A3E}" presName="bgRect" presStyleLbl="bgShp" presStyleIdx="0" presStyleCnt="3"/>
      <dgm:spPr/>
    </dgm:pt>
    <dgm:pt modelId="{77DA5E3C-4264-46EA-9783-DC9B9F5653C8}" type="pres">
      <dgm:prSet presAssocID="{31D32698-9235-41D4-8037-99A6066A7A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redit card"/>
        </a:ext>
      </dgm:extLst>
    </dgm:pt>
    <dgm:pt modelId="{185283C9-1CB4-4E0A-B27E-686A4DB4C196}" type="pres">
      <dgm:prSet presAssocID="{31D32698-9235-41D4-8037-99A6066A7A3E}" presName="spaceRect" presStyleCnt="0"/>
      <dgm:spPr/>
    </dgm:pt>
    <dgm:pt modelId="{061CB459-8BA5-4324-A957-6AF97C3C1E54}" type="pres">
      <dgm:prSet presAssocID="{31D32698-9235-41D4-8037-99A6066A7A3E}" presName="parTx" presStyleLbl="revTx" presStyleIdx="0" presStyleCnt="3">
        <dgm:presLayoutVars>
          <dgm:chMax val="0"/>
          <dgm:chPref val="0"/>
        </dgm:presLayoutVars>
      </dgm:prSet>
      <dgm:spPr/>
    </dgm:pt>
    <dgm:pt modelId="{E9363F7C-FDA2-44B9-9FD2-53DFB9123B49}" type="pres">
      <dgm:prSet presAssocID="{9C73C27D-CD2F-445C-B732-89AFC5C3D55C}" presName="sibTrans" presStyleCnt="0"/>
      <dgm:spPr/>
    </dgm:pt>
    <dgm:pt modelId="{990D2631-1A6D-4D9F-A893-5DFE4E59EF2B}" type="pres">
      <dgm:prSet presAssocID="{B4262E89-F1AB-4072-B45F-DE5EC8EC826D}" presName="compNode" presStyleCnt="0"/>
      <dgm:spPr/>
    </dgm:pt>
    <dgm:pt modelId="{225E9240-3D0F-4D95-9529-134610666C15}" type="pres">
      <dgm:prSet presAssocID="{B4262E89-F1AB-4072-B45F-DE5EC8EC826D}" presName="bgRect" presStyleLbl="bgShp" presStyleIdx="1" presStyleCnt="3"/>
      <dgm:spPr/>
    </dgm:pt>
    <dgm:pt modelId="{51798F4B-E4A8-4DBE-B5CF-4AA606717E98}" type="pres">
      <dgm:prSet presAssocID="{B4262E89-F1AB-4072-B45F-DE5EC8EC82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ext>
      </dgm:extLst>
    </dgm:pt>
    <dgm:pt modelId="{E6E6A3F3-E379-4F61-8541-EF104123DD6A}" type="pres">
      <dgm:prSet presAssocID="{B4262E89-F1AB-4072-B45F-DE5EC8EC826D}" presName="spaceRect" presStyleCnt="0"/>
      <dgm:spPr/>
    </dgm:pt>
    <dgm:pt modelId="{5C0F4956-5508-41C7-8B2D-99D7330745A9}" type="pres">
      <dgm:prSet presAssocID="{B4262E89-F1AB-4072-B45F-DE5EC8EC826D}" presName="parTx" presStyleLbl="revTx" presStyleIdx="1" presStyleCnt="3">
        <dgm:presLayoutVars>
          <dgm:chMax val="0"/>
          <dgm:chPref val="0"/>
        </dgm:presLayoutVars>
      </dgm:prSet>
      <dgm:spPr/>
    </dgm:pt>
    <dgm:pt modelId="{B7AD5359-179B-4039-9386-81D47F7BB3C1}" type="pres">
      <dgm:prSet presAssocID="{4BA48AC9-2A84-4F8B-85B9-F147529A7241}" presName="sibTrans" presStyleCnt="0"/>
      <dgm:spPr/>
    </dgm:pt>
    <dgm:pt modelId="{70C6B166-8D3A-4A54-B058-FC2A24D46E82}" type="pres">
      <dgm:prSet presAssocID="{3CEB031B-7544-4B31-AD85-65ADEB6CFB60}" presName="compNode" presStyleCnt="0"/>
      <dgm:spPr/>
    </dgm:pt>
    <dgm:pt modelId="{FD7DC77C-6971-43F3-8A67-7AD2B29B7C04}" type="pres">
      <dgm:prSet presAssocID="{3CEB031B-7544-4B31-AD85-65ADEB6CFB60}" presName="bgRect" presStyleLbl="bgShp" presStyleIdx="2" presStyleCnt="3"/>
      <dgm:spPr/>
    </dgm:pt>
    <dgm:pt modelId="{C29EF2B4-7047-4173-BCF0-511D26924B36}" type="pres">
      <dgm:prSet presAssocID="{3CEB031B-7544-4B31-AD85-65ADEB6CFB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llet"/>
        </a:ext>
      </dgm:extLst>
    </dgm:pt>
    <dgm:pt modelId="{5E1C7E30-DD79-41EB-85E3-7B7618D88904}" type="pres">
      <dgm:prSet presAssocID="{3CEB031B-7544-4B31-AD85-65ADEB6CFB60}" presName="spaceRect" presStyleCnt="0"/>
      <dgm:spPr/>
    </dgm:pt>
    <dgm:pt modelId="{77D8EB62-85CF-4F23-B025-6D1AD0778A5D}" type="pres">
      <dgm:prSet presAssocID="{3CEB031B-7544-4B31-AD85-65ADEB6CFB60}" presName="parTx" presStyleLbl="revTx" presStyleIdx="2" presStyleCnt="3">
        <dgm:presLayoutVars>
          <dgm:chMax val="0"/>
          <dgm:chPref val="0"/>
        </dgm:presLayoutVars>
      </dgm:prSet>
      <dgm:spPr/>
    </dgm:pt>
  </dgm:ptLst>
  <dgm:cxnLst>
    <dgm:cxn modelId="{B72F3943-F9F9-48AB-9D1C-E4F6924A1EA9}" type="presOf" srcId="{31D32698-9235-41D4-8037-99A6066A7A3E}" destId="{061CB459-8BA5-4324-A957-6AF97C3C1E54}" srcOrd="0" destOrd="0" presId="urn:microsoft.com/office/officeart/2018/2/layout/IconVerticalSolidList"/>
    <dgm:cxn modelId="{4E92716C-BACF-4961-BC96-17985FE3E6B7}" type="presOf" srcId="{61FE0789-8A9E-4CA4-A1A4-4C6A44FB8418}" destId="{1D068EB0-AB3B-43FB-8071-C07D789C0E8A}" srcOrd="0" destOrd="0" presId="urn:microsoft.com/office/officeart/2018/2/layout/IconVerticalSolidList"/>
    <dgm:cxn modelId="{23A4267E-8BC7-48D1-8111-70559D82AE76}" srcId="{61FE0789-8A9E-4CA4-A1A4-4C6A44FB8418}" destId="{31D32698-9235-41D4-8037-99A6066A7A3E}" srcOrd="0" destOrd="0" parTransId="{D0CAC238-CD95-41D4-9F44-635188152496}" sibTransId="{9C73C27D-CD2F-445C-B732-89AFC5C3D55C}"/>
    <dgm:cxn modelId="{7032AFAF-EC5C-44F8-90AA-A4A38E1BB857}" srcId="{61FE0789-8A9E-4CA4-A1A4-4C6A44FB8418}" destId="{B4262E89-F1AB-4072-B45F-DE5EC8EC826D}" srcOrd="1" destOrd="0" parTransId="{467A1D0D-0E77-48A7-B1CB-44501C924347}" sibTransId="{4BA48AC9-2A84-4F8B-85B9-F147529A7241}"/>
    <dgm:cxn modelId="{4F700AC5-F697-47F7-89CB-007CE2FB7504}" srcId="{61FE0789-8A9E-4CA4-A1A4-4C6A44FB8418}" destId="{3CEB031B-7544-4B31-AD85-65ADEB6CFB60}" srcOrd="2" destOrd="0" parTransId="{CF17D186-A6C1-499D-824C-CE876842A2A9}" sibTransId="{BF671751-1AE1-4285-B8D5-3FA524DB9B4D}"/>
    <dgm:cxn modelId="{862AEFEA-BDF0-4687-8A02-B878EAD8261F}" type="presOf" srcId="{3CEB031B-7544-4B31-AD85-65ADEB6CFB60}" destId="{77D8EB62-85CF-4F23-B025-6D1AD0778A5D}" srcOrd="0" destOrd="0" presId="urn:microsoft.com/office/officeart/2018/2/layout/IconVerticalSolidList"/>
    <dgm:cxn modelId="{9B9561FC-4CBD-41F2-A600-2C2F604912AF}" type="presOf" srcId="{B4262E89-F1AB-4072-B45F-DE5EC8EC826D}" destId="{5C0F4956-5508-41C7-8B2D-99D7330745A9}" srcOrd="0" destOrd="0" presId="urn:microsoft.com/office/officeart/2018/2/layout/IconVerticalSolidList"/>
    <dgm:cxn modelId="{828D8979-DC58-4972-8C9E-8526B949723D}" type="presParOf" srcId="{1D068EB0-AB3B-43FB-8071-C07D789C0E8A}" destId="{F5C006CB-D489-4FF4-AF28-77DB70163C57}" srcOrd="0" destOrd="0" presId="urn:microsoft.com/office/officeart/2018/2/layout/IconVerticalSolidList"/>
    <dgm:cxn modelId="{B2F3F601-510C-45E1-92AA-D65C98024461}" type="presParOf" srcId="{F5C006CB-D489-4FF4-AF28-77DB70163C57}" destId="{A5D78FB5-6E80-41D6-8481-3F547EDA1AAE}" srcOrd="0" destOrd="0" presId="urn:microsoft.com/office/officeart/2018/2/layout/IconVerticalSolidList"/>
    <dgm:cxn modelId="{2AF9A3DC-BF4C-4940-8CA8-83B94AB31EFA}" type="presParOf" srcId="{F5C006CB-D489-4FF4-AF28-77DB70163C57}" destId="{77DA5E3C-4264-46EA-9783-DC9B9F5653C8}" srcOrd="1" destOrd="0" presId="urn:microsoft.com/office/officeart/2018/2/layout/IconVerticalSolidList"/>
    <dgm:cxn modelId="{BB7B3745-70DF-4A7D-9617-1A8DA0BCA71B}" type="presParOf" srcId="{F5C006CB-D489-4FF4-AF28-77DB70163C57}" destId="{185283C9-1CB4-4E0A-B27E-686A4DB4C196}" srcOrd="2" destOrd="0" presId="urn:microsoft.com/office/officeart/2018/2/layout/IconVerticalSolidList"/>
    <dgm:cxn modelId="{BF477A32-E50D-4D82-9030-A7CC00EB85CF}" type="presParOf" srcId="{F5C006CB-D489-4FF4-AF28-77DB70163C57}" destId="{061CB459-8BA5-4324-A957-6AF97C3C1E54}" srcOrd="3" destOrd="0" presId="urn:microsoft.com/office/officeart/2018/2/layout/IconVerticalSolidList"/>
    <dgm:cxn modelId="{67776BB3-CE34-43C1-8CFF-E247CF523274}" type="presParOf" srcId="{1D068EB0-AB3B-43FB-8071-C07D789C0E8A}" destId="{E9363F7C-FDA2-44B9-9FD2-53DFB9123B49}" srcOrd="1" destOrd="0" presId="urn:microsoft.com/office/officeart/2018/2/layout/IconVerticalSolidList"/>
    <dgm:cxn modelId="{3F13D46D-96BA-4629-9676-52CA1B23428E}" type="presParOf" srcId="{1D068EB0-AB3B-43FB-8071-C07D789C0E8A}" destId="{990D2631-1A6D-4D9F-A893-5DFE4E59EF2B}" srcOrd="2" destOrd="0" presId="urn:microsoft.com/office/officeart/2018/2/layout/IconVerticalSolidList"/>
    <dgm:cxn modelId="{CB82AF25-B474-422F-ADE6-92663DA510C4}" type="presParOf" srcId="{990D2631-1A6D-4D9F-A893-5DFE4E59EF2B}" destId="{225E9240-3D0F-4D95-9529-134610666C15}" srcOrd="0" destOrd="0" presId="urn:microsoft.com/office/officeart/2018/2/layout/IconVerticalSolidList"/>
    <dgm:cxn modelId="{902157E8-D4AF-49D6-B6BD-22B37CB5A8A7}" type="presParOf" srcId="{990D2631-1A6D-4D9F-A893-5DFE4E59EF2B}" destId="{51798F4B-E4A8-4DBE-B5CF-4AA606717E98}" srcOrd="1" destOrd="0" presId="urn:microsoft.com/office/officeart/2018/2/layout/IconVerticalSolidList"/>
    <dgm:cxn modelId="{93557A0C-CCE6-499F-B271-2AFB43392955}" type="presParOf" srcId="{990D2631-1A6D-4D9F-A893-5DFE4E59EF2B}" destId="{E6E6A3F3-E379-4F61-8541-EF104123DD6A}" srcOrd="2" destOrd="0" presId="urn:microsoft.com/office/officeart/2018/2/layout/IconVerticalSolidList"/>
    <dgm:cxn modelId="{7B9F29EB-871E-418F-9AA8-908CD8463156}" type="presParOf" srcId="{990D2631-1A6D-4D9F-A893-5DFE4E59EF2B}" destId="{5C0F4956-5508-41C7-8B2D-99D7330745A9}" srcOrd="3" destOrd="0" presId="urn:microsoft.com/office/officeart/2018/2/layout/IconVerticalSolidList"/>
    <dgm:cxn modelId="{405DA180-A15D-4E29-B4A1-3834D4329B55}" type="presParOf" srcId="{1D068EB0-AB3B-43FB-8071-C07D789C0E8A}" destId="{B7AD5359-179B-4039-9386-81D47F7BB3C1}" srcOrd="3" destOrd="0" presId="urn:microsoft.com/office/officeart/2018/2/layout/IconVerticalSolidList"/>
    <dgm:cxn modelId="{CB520399-0B59-435C-A67C-208BE57090D8}" type="presParOf" srcId="{1D068EB0-AB3B-43FB-8071-C07D789C0E8A}" destId="{70C6B166-8D3A-4A54-B058-FC2A24D46E82}" srcOrd="4" destOrd="0" presId="urn:microsoft.com/office/officeart/2018/2/layout/IconVerticalSolidList"/>
    <dgm:cxn modelId="{98B8AC25-A7AE-4885-93AE-063477DB713D}" type="presParOf" srcId="{70C6B166-8D3A-4A54-B058-FC2A24D46E82}" destId="{FD7DC77C-6971-43F3-8A67-7AD2B29B7C04}" srcOrd="0" destOrd="0" presId="urn:microsoft.com/office/officeart/2018/2/layout/IconVerticalSolidList"/>
    <dgm:cxn modelId="{8438420F-E327-4E89-9C58-FA96A797639B}" type="presParOf" srcId="{70C6B166-8D3A-4A54-B058-FC2A24D46E82}" destId="{C29EF2B4-7047-4173-BCF0-511D26924B36}" srcOrd="1" destOrd="0" presId="urn:microsoft.com/office/officeart/2018/2/layout/IconVerticalSolidList"/>
    <dgm:cxn modelId="{D68281F0-6A5C-44FE-A26C-A6180AED5BAF}" type="presParOf" srcId="{70C6B166-8D3A-4A54-B058-FC2A24D46E82}" destId="{5E1C7E30-DD79-41EB-85E3-7B7618D88904}" srcOrd="2" destOrd="0" presId="urn:microsoft.com/office/officeart/2018/2/layout/IconVerticalSolidList"/>
    <dgm:cxn modelId="{1993D1C8-F5BF-4415-9418-EDA5576B1226}" type="presParOf" srcId="{70C6B166-8D3A-4A54-B058-FC2A24D46E82}" destId="{77D8EB62-85CF-4F23-B025-6D1AD0778A5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C1BF8D-DEDA-438B-82BD-0D668C6AA0AB}"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506ED6DF-6C4B-4E04-B42C-860AC499DE9B}">
      <dgm:prSet/>
      <dgm:spPr/>
      <dgm:t>
        <a:bodyPr/>
        <a:lstStyle/>
        <a:p>
          <a:r>
            <a:rPr lang="en-IN"/>
            <a:t>Data Collection</a:t>
          </a:r>
          <a:endParaRPr lang="en-US"/>
        </a:p>
      </dgm:t>
    </dgm:pt>
    <dgm:pt modelId="{730E9F5D-ED5D-465A-8B55-33A39DF12FD6}" type="parTrans" cxnId="{7AB60CC9-477E-4E12-A969-AAB69450DE8B}">
      <dgm:prSet/>
      <dgm:spPr/>
      <dgm:t>
        <a:bodyPr/>
        <a:lstStyle/>
        <a:p>
          <a:endParaRPr lang="en-US"/>
        </a:p>
      </dgm:t>
    </dgm:pt>
    <dgm:pt modelId="{C6B39DB7-D946-456D-9D2C-FC061EB73D30}" type="sibTrans" cxnId="{7AB60CC9-477E-4E12-A969-AAB69450DE8B}">
      <dgm:prSet/>
      <dgm:spPr/>
      <dgm:t>
        <a:bodyPr/>
        <a:lstStyle/>
        <a:p>
          <a:endParaRPr lang="en-US"/>
        </a:p>
      </dgm:t>
    </dgm:pt>
    <dgm:pt modelId="{4F6CFF33-0759-483C-B272-A4B11C0D52B7}">
      <dgm:prSet/>
      <dgm:spPr/>
      <dgm:t>
        <a:bodyPr/>
        <a:lstStyle/>
        <a:p>
          <a:r>
            <a:rPr lang="en-IN"/>
            <a:t>Preprocessing</a:t>
          </a:r>
          <a:endParaRPr lang="en-US"/>
        </a:p>
      </dgm:t>
    </dgm:pt>
    <dgm:pt modelId="{254C756E-1DD4-4B81-BC37-734DA7778D88}" type="parTrans" cxnId="{DB6B867F-0F01-4373-8150-3F4B7ADAFE80}">
      <dgm:prSet/>
      <dgm:spPr/>
      <dgm:t>
        <a:bodyPr/>
        <a:lstStyle/>
        <a:p>
          <a:endParaRPr lang="en-US"/>
        </a:p>
      </dgm:t>
    </dgm:pt>
    <dgm:pt modelId="{65BFFF34-58AC-47BA-A23F-70F179BC94EB}" type="sibTrans" cxnId="{DB6B867F-0F01-4373-8150-3F4B7ADAFE80}">
      <dgm:prSet/>
      <dgm:spPr/>
      <dgm:t>
        <a:bodyPr/>
        <a:lstStyle/>
        <a:p>
          <a:endParaRPr lang="en-US"/>
        </a:p>
      </dgm:t>
    </dgm:pt>
    <dgm:pt modelId="{FB0DAD7D-D827-48AD-B466-FD7240D4ADB4}">
      <dgm:prSet/>
      <dgm:spPr/>
      <dgm:t>
        <a:bodyPr/>
        <a:lstStyle/>
        <a:p>
          <a:r>
            <a:rPr lang="en-IN"/>
            <a:t>EDA</a:t>
          </a:r>
          <a:endParaRPr lang="en-US"/>
        </a:p>
      </dgm:t>
    </dgm:pt>
    <dgm:pt modelId="{4E87D5F9-375E-41DC-A07E-847EA177C235}" type="parTrans" cxnId="{C258829E-7B5E-4DBC-94D8-33A5F51CFD31}">
      <dgm:prSet/>
      <dgm:spPr/>
      <dgm:t>
        <a:bodyPr/>
        <a:lstStyle/>
        <a:p>
          <a:endParaRPr lang="en-US"/>
        </a:p>
      </dgm:t>
    </dgm:pt>
    <dgm:pt modelId="{A18FAB44-E489-4E3D-B210-1051DED8DCBF}" type="sibTrans" cxnId="{C258829E-7B5E-4DBC-94D8-33A5F51CFD31}">
      <dgm:prSet/>
      <dgm:spPr/>
      <dgm:t>
        <a:bodyPr/>
        <a:lstStyle/>
        <a:p>
          <a:endParaRPr lang="en-US"/>
        </a:p>
      </dgm:t>
    </dgm:pt>
    <dgm:pt modelId="{18479E67-1396-4B0B-AAF4-7C078EF04BA8}">
      <dgm:prSet/>
      <dgm:spPr/>
      <dgm:t>
        <a:bodyPr/>
        <a:lstStyle/>
        <a:p>
          <a:r>
            <a:rPr lang="en-IN"/>
            <a:t>Modelling</a:t>
          </a:r>
          <a:endParaRPr lang="en-US"/>
        </a:p>
      </dgm:t>
    </dgm:pt>
    <dgm:pt modelId="{51A6E49F-6CD5-41A9-BE57-49DAC2A7A8A3}" type="parTrans" cxnId="{0C2F41A9-4CB8-43B7-9EBA-28659A9570D7}">
      <dgm:prSet/>
      <dgm:spPr/>
      <dgm:t>
        <a:bodyPr/>
        <a:lstStyle/>
        <a:p>
          <a:endParaRPr lang="en-US"/>
        </a:p>
      </dgm:t>
    </dgm:pt>
    <dgm:pt modelId="{7981CE26-543D-4768-AD01-9CC880117435}" type="sibTrans" cxnId="{0C2F41A9-4CB8-43B7-9EBA-28659A9570D7}">
      <dgm:prSet/>
      <dgm:spPr/>
      <dgm:t>
        <a:bodyPr/>
        <a:lstStyle/>
        <a:p>
          <a:endParaRPr lang="en-US"/>
        </a:p>
      </dgm:t>
    </dgm:pt>
    <dgm:pt modelId="{50B1DFC8-E4BC-4258-A93B-ADABEEA68A8B}">
      <dgm:prSet/>
      <dgm:spPr/>
      <dgm:t>
        <a:bodyPr/>
        <a:lstStyle/>
        <a:p>
          <a:r>
            <a:rPr lang="en-IN"/>
            <a:t>Evaluation</a:t>
          </a:r>
          <a:endParaRPr lang="en-US"/>
        </a:p>
      </dgm:t>
    </dgm:pt>
    <dgm:pt modelId="{1418C44B-D65B-4426-8BF5-D29FE4272B64}" type="parTrans" cxnId="{7A2BAD49-C01E-4BC4-98C4-FF2761C6251F}">
      <dgm:prSet/>
      <dgm:spPr/>
      <dgm:t>
        <a:bodyPr/>
        <a:lstStyle/>
        <a:p>
          <a:endParaRPr lang="en-US"/>
        </a:p>
      </dgm:t>
    </dgm:pt>
    <dgm:pt modelId="{DF6461E4-16EC-4D6C-9E0F-598F06572A56}" type="sibTrans" cxnId="{7A2BAD49-C01E-4BC4-98C4-FF2761C6251F}">
      <dgm:prSet/>
      <dgm:spPr/>
      <dgm:t>
        <a:bodyPr/>
        <a:lstStyle/>
        <a:p>
          <a:endParaRPr lang="en-US"/>
        </a:p>
      </dgm:t>
    </dgm:pt>
    <dgm:pt modelId="{666DCB0C-7CF4-439E-8A83-C42C9589AA1B}" type="pres">
      <dgm:prSet presAssocID="{D5C1BF8D-DEDA-438B-82BD-0D668C6AA0AB}" presName="diagram" presStyleCnt="0">
        <dgm:presLayoutVars>
          <dgm:dir/>
          <dgm:resizeHandles val="exact"/>
        </dgm:presLayoutVars>
      </dgm:prSet>
      <dgm:spPr/>
    </dgm:pt>
    <dgm:pt modelId="{0CA7BC95-B294-4B35-94A7-DBB6DF02EFBF}" type="pres">
      <dgm:prSet presAssocID="{506ED6DF-6C4B-4E04-B42C-860AC499DE9B}" presName="node" presStyleLbl="node1" presStyleIdx="0" presStyleCnt="5">
        <dgm:presLayoutVars>
          <dgm:bulletEnabled val="1"/>
        </dgm:presLayoutVars>
      </dgm:prSet>
      <dgm:spPr/>
    </dgm:pt>
    <dgm:pt modelId="{2FB9A187-1C29-435E-8F4A-29CA0FBA95A8}" type="pres">
      <dgm:prSet presAssocID="{C6B39DB7-D946-456D-9D2C-FC061EB73D30}" presName="sibTrans" presStyleLbl="sibTrans2D1" presStyleIdx="0" presStyleCnt="4"/>
      <dgm:spPr/>
    </dgm:pt>
    <dgm:pt modelId="{729CB7C5-1305-4F0C-B1CC-3141F5F7584F}" type="pres">
      <dgm:prSet presAssocID="{C6B39DB7-D946-456D-9D2C-FC061EB73D30}" presName="connectorText" presStyleLbl="sibTrans2D1" presStyleIdx="0" presStyleCnt="4"/>
      <dgm:spPr/>
    </dgm:pt>
    <dgm:pt modelId="{3A6E8C14-47FC-474A-A0CD-6B27B84B0685}" type="pres">
      <dgm:prSet presAssocID="{4F6CFF33-0759-483C-B272-A4B11C0D52B7}" presName="node" presStyleLbl="node1" presStyleIdx="1" presStyleCnt="5">
        <dgm:presLayoutVars>
          <dgm:bulletEnabled val="1"/>
        </dgm:presLayoutVars>
      </dgm:prSet>
      <dgm:spPr/>
    </dgm:pt>
    <dgm:pt modelId="{37C4C2F0-0E1E-4C5F-AC27-9C4D75E51735}" type="pres">
      <dgm:prSet presAssocID="{65BFFF34-58AC-47BA-A23F-70F179BC94EB}" presName="sibTrans" presStyleLbl="sibTrans2D1" presStyleIdx="1" presStyleCnt="4"/>
      <dgm:spPr/>
    </dgm:pt>
    <dgm:pt modelId="{FDDF49D8-D042-4A7A-A312-1244B98F5761}" type="pres">
      <dgm:prSet presAssocID="{65BFFF34-58AC-47BA-A23F-70F179BC94EB}" presName="connectorText" presStyleLbl="sibTrans2D1" presStyleIdx="1" presStyleCnt="4"/>
      <dgm:spPr/>
    </dgm:pt>
    <dgm:pt modelId="{AEF2DCCD-C7EB-47C4-AC3E-BC2FA2C4E605}" type="pres">
      <dgm:prSet presAssocID="{FB0DAD7D-D827-48AD-B466-FD7240D4ADB4}" presName="node" presStyleLbl="node1" presStyleIdx="2" presStyleCnt="5">
        <dgm:presLayoutVars>
          <dgm:bulletEnabled val="1"/>
        </dgm:presLayoutVars>
      </dgm:prSet>
      <dgm:spPr/>
    </dgm:pt>
    <dgm:pt modelId="{A13CAFD6-936C-4B96-9AAF-A882E7EFD06E}" type="pres">
      <dgm:prSet presAssocID="{A18FAB44-E489-4E3D-B210-1051DED8DCBF}" presName="sibTrans" presStyleLbl="sibTrans2D1" presStyleIdx="2" presStyleCnt="4"/>
      <dgm:spPr/>
    </dgm:pt>
    <dgm:pt modelId="{AA9BEF35-16E4-4039-95AC-BB367EB020DC}" type="pres">
      <dgm:prSet presAssocID="{A18FAB44-E489-4E3D-B210-1051DED8DCBF}" presName="connectorText" presStyleLbl="sibTrans2D1" presStyleIdx="2" presStyleCnt="4"/>
      <dgm:spPr/>
    </dgm:pt>
    <dgm:pt modelId="{33E0C2F5-27E1-44F9-B0FE-752C7793DD65}" type="pres">
      <dgm:prSet presAssocID="{18479E67-1396-4B0B-AAF4-7C078EF04BA8}" presName="node" presStyleLbl="node1" presStyleIdx="3" presStyleCnt="5">
        <dgm:presLayoutVars>
          <dgm:bulletEnabled val="1"/>
        </dgm:presLayoutVars>
      </dgm:prSet>
      <dgm:spPr/>
    </dgm:pt>
    <dgm:pt modelId="{EFA47980-2242-467C-B454-910B5DDA815A}" type="pres">
      <dgm:prSet presAssocID="{7981CE26-543D-4768-AD01-9CC880117435}" presName="sibTrans" presStyleLbl="sibTrans2D1" presStyleIdx="3" presStyleCnt="4"/>
      <dgm:spPr/>
    </dgm:pt>
    <dgm:pt modelId="{ABD13057-FB62-4D45-A45A-1273986CB79D}" type="pres">
      <dgm:prSet presAssocID="{7981CE26-543D-4768-AD01-9CC880117435}" presName="connectorText" presStyleLbl="sibTrans2D1" presStyleIdx="3" presStyleCnt="4"/>
      <dgm:spPr/>
    </dgm:pt>
    <dgm:pt modelId="{79560452-841C-4EA0-B998-2B9E1ADBC32F}" type="pres">
      <dgm:prSet presAssocID="{50B1DFC8-E4BC-4258-A93B-ADABEEA68A8B}" presName="node" presStyleLbl="node1" presStyleIdx="4" presStyleCnt="5">
        <dgm:presLayoutVars>
          <dgm:bulletEnabled val="1"/>
        </dgm:presLayoutVars>
      </dgm:prSet>
      <dgm:spPr/>
    </dgm:pt>
  </dgm:ptLst>
  <dgm:cxnLst>
    <dgm:cxn modelId="{EE5EA70D-7701-450E-B3E0-48166EA378B5}" type="presOf" srcId="{D5C1BF8D-DEDA-438B-82BD-0D668C6AA0AB}" destId="{666DCB0C-7CF4-439E-8A83-C42C9589AA1B}" srcOrd="0" destOrd="0" presId="urn:microsoft.com/office/officeart/2005/8/layout/process5"/>
    <dgm:cxn modelId="{FBC3192B-CE13-4FF1-9345-23C664A518C3}" type="presOf" srcId="{18479E67-1396-4B0B-AAF4-7C078EF04BA8}" destId="{33E0C2F5-27E1-44F9-B0FE-752C7793DD65}" srcOrd="0" destOrd="0" presId="urn:microsoft.com/office/officeart/2005/8/layout/process5"/>
    <dgm:cxn modelId="{49EDD535-41EF-41B9-873B-F7A4A9F636A4}" type="presOf" srcId="{506ED6DF-6C4B-4E04-B42C-860AC499DE9B}" destId="{0CA7BC95-B294-4B35-94A7-DBB6DF02EFBF}" srcOrd="0" destOrd="0" presId="urn:microsoft.com/office/officeart/2005/8/layout/process5"/>
    <dgm:cxn modelId="{CCDB3F65-3F8A-4D46-8BFE-C695091F50B2}" type="presOf" srcId="{C6B39DB7-D946-456D-9D2C-FC061EB73D30}" destId="{729CB7C5-1305-4F0C-B1CC-3141F5F7584F}" srcOrd="1" destOrd="0" presId="urn:microsoft.com/office/officeart/2005/8/layout/process5"/>
    <dgm:cxn modelId="{7A2BAD49-C01E-4BC4-98C4-FF2761C6251F}" srcId="{D5C1BF8D-DEDA-438B-82BD-0D668C6AA0AB}" destId="{50B1DFC8-E4BC-4258-A93B-ADABEEA68A8B}" srcOrd="4" destOrd="0" parTransId="{1418C44B-D65B-4426-8BF5-D29FE4272B64}" sibTransId="{DF6461E4-16EC-4D6C-9E0F-598F06572A56}"/>
    <dgm:cxn modelId="{1572F14A-92F9-460B-A4CD-3FB8ACAF669C}" type="presOf" srcId="{50B1DFC8-E4BC-4258-A93B-ADABEEA68A8B}" destId="{79560452-841C-4EA0-B998-2B9E1ADBC32F}" srcOrd="0" destOrd="0" presId="urn:microsoft.com/office/officeart/2005/8/layout/process5"/>
    <dgm:cxn modelId="{DB6B867F-0F01-4373-8150-3F4B7ADAFE80}" srcId="{D5C1BF8D-DEDA-438B-82BD-0D668C6AA0AB}" destId="{4F6CFF33-0759-483C-B272-A4B11C0D52B7}" srcOrd="1" destOrd="0" parTransId="{254C756E-1DD4-4B81-BC37-734DA7778D88}" sibTransId="{65BFFF34-58AC-47BA-A23F-70F179BC94EB}"/>
    <dgm:cxn modelId="{6BC3D486-0C8B-472E-907A-84BF80736A91}" type="presOf" srcId="{4F6CFF33-0759-483C-B272-A4B11C0D52B7}" destId="{3A6E8C14-47FC-474A-A0CD-6B27B84B0685}" srcOrd="0" destOrd="0" presId="urn:microsoft.com/office/officeart/2005/8/layout/process5"/>
    <dgm:cxn modelId="{1F954C99-132E-49A0-82F9-325AF1624AD6}" type="presOf" srcId="{7981CE26-543D-4768-AD01-9CC880117435}" destId="{ABD13057-FB62-4D45-A45A-1273986CB79D}" srcOrd="1" destOrd="0" presId="urn:microsoft.com/office/officeart/2005/8/layout/process5"/>
    <dgm:cxn modelId="{E25A1E9E-9195-45A8-B65D-F885D05B3C30}" type="presOf" srcId="{65BFFF34-58AC-47BA-A23F-70F179BC94EB}" destId="{FDDF49D8-D042-4A7A-A312-1244B98F5761}" srcOrd="1" destOrd="0" presId="urn:microsoft.com/office/officeart/2005/8/layout/process5"/>
    <dgm:cxn modelId="{C258829E-7B5E-4DBC-94D8-33A5F51CFD31}" srcId="{D5C1BF8D-DEDA-438B-82BD-0D668C6AA0AB}" destId="{FB0DAD7D-D827-48AD-B466-FD7240D4ADB4}" srcOrd="2" destOrd="0" parTransId="{4E87D5F9-375E-41DC-A07E-847EA177C235}" sibTransId="{A18FAB44-E489-4E3D-B210-1051DED8DCBF}"/>
    <dgm:cxn modelId="{0C2F41A9-4CB8-43B7-9EBA-28659A9570D7}" srcId="{D5C1BF8D-DEDA-438B-82BD-0D668C6AA0AB}" destId="{18479E67-1396-4B0B-AAF4-7C078EF04BA8}" srcOrd="3" destOrd="0" parTransId="{51A6E49F-6CD5-41A9-BE57-49DAC2A7A8A3}" sibTransId="{7981CE26-543D-4768-AD01-9CC880117435}"/>
    <dgm:cxn modelId="{067A03B0-FBC4-400F-B61A-520280C864A2}" type="presOf" srcId="{C6B39DB7-D946-456D-9D2C-FC061EB73D30}" destId="{2FB9A187-1C29-435E-8F4A-29CA0FBA95A8}" srcOrd="0" destOrd="0" presId="urn:microsoft.com/office/officeart/2005/8/layout/process5"/>
    <dgm:cxn modelId="{B90E8EB1-1EA7-40AC-914F-F71364B46A5D}" type="presOf" srcId="{FB0DAD7D-D827-48AD-B466-FD7240D4ADB4}" destId="{AEF2DCCD-C7EB-47C4-AC3E-BC2FA2C4E605}" srcOrd="0" destOrd="0" presId="urn:microsoft.com/office/officeart/2005/8/layout/process5"/>
    <dgm:cxn modelId="{BE42E5C8-BBEC-4662-BE16-C51AFFBF3A45}" type="presOf" srcId="{A18FAB44-E489-4E3D-B210-1051DED8DCBF}" destId="{AA9BEF35-16E4-4039-95AC-BB367EB020DC}" srcOrd="1" destOrd="0" presId="urn:microsoft.com/office/officeart/2005/8/layout/process5"/>
    <dgm:cxn modelId="{7AB60CC9-477E-4E12-A969-AAB69450DE8B}" srcId="{D5C1BF8D-DEDA-438B-82BD-0D668C6AA0AB}" destId="{506ED6DF-6C4B-4E04-B42C-860AC499DE9B}" srcOrd="0" destOrd="0" parTransId="{730E9F5D-ED5D-465A-8B55-33A39DF12FD6}" sibTransId="{C6B39DB7-D946-456D-9D2C-FC061EB73D30}"/>
    <dgm:cxn modelId="{515D26E1-3FF9-4D62-91DF-0EDC05BEF9CE}" type="presOf" srcId="{7981CE26-543D-4768-AD01-9CC880117435}" destId="{EFA47980-2242-467C-B454-910B5DDA815A}" srcOrd="0" destOrd="0" presId="urn:microsoft.com/office/officeart/2005/8/layout/process5"/>
    <dgm:cxn modelId="{9AEA02EB-1EAA-4864-91A7-0E8B02C62535}" type="presOf" srcId="{A18FAB44-E489-4E3D-B210-1051DED8DCBF}" destId="{A13CAFD6-936C-4B96-9AAF-A882E7EFD06E}" srcOrd="0" destOrd="0" presId="urn:microsoft.com/office/officeart/2005/8/layout/process5"/>
    <dgm:cxn modelId="{1899E0EC-24C8-4E89-939D-49B07607DF38}" type="presOf" srcId="{65BFFF34-58AC-47BA-A23F-70F179BC94EB}" destId="{37C4C2F0-0E1E-4C5F-AC27-9C4D75E51735}" srcOrd="0" destOrd="0" presId="urn:microsoft.com/office/officeart/2005/8/layout/process5"/>
    <dgm:cxn modelId="{86F75D9B-A153-4910-AF29-D4FE9F1CAC17}" type="presParOf" srcId="{666DCB0C-7CF4-439E-8A83-C42C9589AA1B}" destId="{0CA7BC95-B294-4B35-94A7-DBB6DF02EFBF}" srcOrd="0" destOrd="0" presId="urn:microsoft.com/office/officeart/2005/8/layout/process5"/>
    <dgm:cxn modelId="{608D9C0B-ACF9-4B45-BAE4-41AD3B73B2DB}" type="presParOf" srcId="{666DCB0C-7CF4-439E-8A83-C42C9589AA1B}" destId="{2FB9A187-1C29-435E-8F4A-29CA0FBA95A8}" srcOrd="1" destOrd="0" presId="urn:microsoft.com/office/officeart/2005/8/layout/process5"/>
    <dgm:cxn modelId="{6AA0804C-8FE3-47BF-93DF-30522A403D6D}" type="presParOf" srcId="{2FB9A187-1C29-435E-8F4A-29CA0FBA95A8}" destId="{729CB7C5-1305-4F0C-B1CC-3141F5F7584F}" srcOrd="0" destOrd="0" presId="urn:microsoft.com/office/officeart/2005/8/layout/process5"/>
    <dgm:cxn modelId="{7B323C46-1C4A-4C25-B349-6B6AFFD17BEA}" type="presParOf" srcId="{666DCB0C-7CF4-439E-8A83-C42C9589AA1B}" destId="{3A6E8C14-47FC-474A-A0CD-6B27B84B0685}" srcOrd="2" destOrd="0" presId="urn:microsoft.com/office/officeart/2005/8/layout/process5"/>
    <dgm:cxn modelId="{9A2E45DF-ECDE-4A2F-BA2F-06E0889A158A}" type="presParOf" srcId="{666DCB0C-7CF4-439E-8A83-C42C9589AA1B}" destId="{37C4C2F0-0E1E-4C5F-AC27-9C4D75E51735}" srcOrd="3" destOrd="0" presId="urn:microsoft.com/office/officeart/2005/8/layout/process5"/>
    <dgm:cxn modelId="{1B57BE3C-D99B-4368-B8F1-FE972079DF29}" type="presParOf" srcId="{37C4C2F0-0E1E-4C5F-AC27-9C4D75E51735}" destId="{FDDF49D8-D042-4A7A-A312-1244B98F5761}" srcOrd="0" destOrd="0" presId="urn:microsoft.com/office/officeart/2005/8/layout/process5"/>
    <dgm:cxn modelId="{652D7DC1-4D7E-4958-85AE-91A98C3C5CB1}" type="presParOf" srcId="{666DCB0C-7CF4-439E-8A83-C42C9589AA1B}" destId="{AEF2DCCD-C7EB-47C4-AC3E-BC2FA2C4E605}" srcOrd="4" destOrd="0" presId="urn:microsoft.com/office/officeart/2005/8/layout/process5"/>
    <dgm:cxn modelId="{371CAA51-EBDA-45AB-B595-7B30731CF494}" type="presParOf" srcId="{666DCB0C-7CF4-439E-8A83-C42C9589AA1B}" destId="{A13CAFD6-936C-4B96-9AAF-A882E7EFD06E}" srcOrd="5" destOrd="0" presId="urn:microsoft.com/office/officeart/2005/8/layout/process5"/>
    <dgm:cxn modelId="{1562D31D-30F4-4723-9FAE-DF4BC3E6C59D}" type="presParOf" srcId="{A13CAFD6-936C-4B96-9AAF-A882E7EFD06E}" destId="{AA9BEF35-16E4-4039-95AC-BB367EB020DC}" srcOrd="0" destOrd="0" presId="urn:microsoft.com/office/officeart/2005/8/layout/process5"/>
    <dgm:cxn modelId="{207591BE-1389-4B8B-B8FE-2073F589DCDD}" type="presParOf" srcId="{666DCB0C-7CF4-439E-8A83-C42C9589AA1B}" destId="{33E0C2F5-27E1-44F9-B0FE-752C7793DD65}" srcOrd="6" destOrd="0" presId="urn:microsoft.com/office/officeart/2005/8/layout/process5"/>
    <dgm:cxn modelId="{B5FBA5C7-0C1F-42BF-B7A2-289ED0504B69}" type="presParOf" srcId="{666DCB0C-7CF4-439E-8A83-C42C9589AA1B}" destId="{EFA47980-2242-467C-B454-910B5DDA815A}" srcOrd="7" destOrd="0" presId="urn:microsoft.com/office/officeart/2005/8/layout/process5"/>
    <dgm:cxn modelId="{217BEDDF-AD3F-40CB-8208-3E126E5767EA}" type="presParOf" srcId="{EFA47980-2242-467C-B454-910B5DDA815A}" destId="{ABD13057-FB62-4D45-A45A-1273986CB79D}" srcOrd="0" destOrd="0" presId="urn:microsoft.com/office/officeart/2005/8/layout/process5"/>
    <dgm:cxn modelId="{CC0B63C2-F8A9-4AE4-96A3-B822B25515E8}" type="presParOf" srcId="{666DCB0C-7CF4-439E-8A83-C42C9589AA1B}" destId="{79560452-841C-4EA0-B998-2B9E1ADBC32F}"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0DF049-25F3-4A12-B5DD-226550065DD3}"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IN"/>
        </a:p>
      </dgm:t>
    </dgm:pt>
    <dgm:pt modelId="{A2E62561-ACFB-4EF7-8590-B9C5E25B2434}">
      <dgm:prSet/>
      <dgm:spPr/>
      <dgm:t>
        <a:bodyPr/>
        <a:lstStyle/>
        <a:p>
          <a:r>
            <a:rPr lang="en-US" dirty="0"/>
            <a:t>BALANCE: The current amount owed on the credit card. It reflects the user's spending and payment activity.</a:t>
          </a:r>
          <a:endParaRPr lang="en-IN" dirty="0"/>
        </a:p>
      </dgm:t>
    </dgm:pt>
    <dgm:pt modelId="{C8C298BA-0BC9-4A80-B3EA-A2EA77FD9B30}" type="parTrans" cxnId="{3AA9D684-C967-450B-8E58-B975FA8632CB}">
      <dgm:prSet/>
      <dgm:spPr/>
      <dgm:t>
        <a:bodyPr/>
        <a:lstStyle/>
        <a:p>
          <a:endParaRPr lang="en-IN"/>
        </a:p>
      </dgm:t>
    </dgm:pt>
    <dgm:pt modelId="{63420475-E19F-4FBF-97F1-5E2DB8510890}" type="sibTrans" cxnId="{3AA9D684-C967-450B-8E58-B975FA8632CB}">
      <dgm:prSet phldrT="1"/>
      <dgm:spPr/>
      <dgm:t>
        <a:bodyPr/>
        <a:lstStyle/>
        <a:p>
          <a:r>
            <a:rPr lang="en-IN"/>
            <a:t>1</a:t>
          </a:r>
        </a:p>
      </dgm:t>
    </dgm:pt>
    <dgm:pt modelId="{746DDFDA-4AE1-44D6-B109-8E34BA804369}">
      <dgm:prSet/>
      <dgm:spPr/>
      <dgm:t>
        <a:bodyPr/>
        <a:lstStyle/>
        <a:p>
          <a:r>
            <a:rPr lang="en-US" dirty="0"/>
            <a:t>PURCHASES: Total amount spent on the credit card. This includes all types of purchases made by the customer.</a:t>
          </a:r>
          <a:endParaRPr lang="en-IN" dirty="0"/>
        </a:p>
      </dgm:t>
    </dgm:pt>
    <dgm:pt modelId="{8141514F-EE48-4A01-9D63-72930F5EEA6B}" type="parTrans" cxnId="{03D0C668-9AA9-4DDC-B083-B4F00563F0E6}">
      <dgm:prSet/>
      <dgm:spPr/>
      <dgm:t>
        <a:bodyPr/>
        <a:lstStyle/>
        <a:p>
          <a:endParaRPr lang="en-IN"/>
        </a:p>
      </dgm:t>
    </dgm:pt>
    <dgm:pt modelId="{D3AB35D7-A1FF-45C5-9EA8-008E92E802FE}" type="sibTrans" cxnId="{03D0C668-9AA9-4DDC-B083-B4F00563F0E6}">
      <dgm:prSet phldrT="2"/>
      <dgm:spPr/>
      <dgm:t>
        <a:bodyPr/>
        <a:lstStyle/>
        <a:p>
          <a:r>
            <a:rPr lang="en-IN"/>
            <a:t>2</a:t>
          </a:r>
        </a:p>
      </dgm:t>
    </dgm:pt>
    <dgm:pt modelId="{E5B32E13-03FA-4291-B534-9EFC79BC96E8}">
      <dgm:prSet/>
      <dgm:spPr/>
      <dgm:t>
        <a:bodyPr/>
        <a:lstStyle/>
        <a:p>
          <a:r>
            <a:rPr lang="en-US" dirty="0"/>
            <a:t>CASH_ADVANCE: The amount of cash taken out against the credit card limit. It indicates the user's need for cash and potential financial behavior.</a:t>
          </a:r>
          <a:endParaRPr lang="en-IN" dirty="0"/>
        </a:p>
      </dgm:t>
    </dgm:pt>
    <dgm:pt modelId="{4FD4EA68-090A-4713-879C-47C9D82070E3}" type="parTrans" cxnId="{F0F2CF78-65FD-4122-82B4-BC130F72D310}">
      <dgm:prSet/>
      <dgm:spPr/>
      <dgm:t>
        <a:bodyPr/>
        <a:lstStyle/>
        <a:p>
          <a:endParaRPr lang="en-IN"/>
        </a:p>
      </dgm:t>
    </dgm:pt>
    <dgm:pt modelId="{E8CAD8E9-761A-4E0F-92E4-58B5CD60D4A6}" type="sibTrans" cxnId="{F0F2CF78-65FD-4122-82B4-BC130F72D310}">
      <dgm:prSet phldrT="3"/>
      <dgm:spPr/>
      <dgm:t>
        <a:bodyPr/>
        <a:lstStyle/>
        <a:p>
          <a:r>
            <a:rPr lang="en-IN"/>
            <a:t>3</a:t>
          </a:r>
        </a:p>
      </dgm:t>
    </dgm:pt>
    <dgm:pt modelId="{F0698252-B240-43ED-9F07-1F165CE402AE}">
      <dgm:prSet/>
      <dgm:spPr/>
      <dgm:t>
        <a:bodyPr/>
        <a:lstStyle/>
        <a:p>
          <a:r>
            <a:rPr lang="en-US" dirty="0"/>
            <a:t>CREDIT_LIMIT: The maximum amount that can be charged to the card. It defines the credit capacity available to the customer.</a:t>
          </a:r>
          <a:endParaRPr lang="en-IN" dirty="0"/>
        </a:p>
      </dgm:t>
    </dgm:pt>
    <dgm:pt modelId="{AD834B9E-9A4F-42F3-A3BC-B0866AE3CB36}" type="parTrans" cxnId="{89FF827B-FFA5-4D40-BBFF-DA03ABCD3676}">
      <dgm:prSet/>
      <dgm:spPr/>
      <dgm:t>
        <a:bodyPr/>
        <a:lstStyle/>
        <a:p>
          <a:endParaRPr lang="en-IN"/>
        </a:p>
      </dgm:t>
    </dgm:pt>
    <dgm:pt modelId="{99CF8B49-8C07-4981-98D1-7D3B6F7BBE1D}" type="sibTrans" cxnId="{89FF827B-FFA5-4D40-BBFF-DA03ABCD3676}">
      <dgm:prSet phldrT="4"/>
      <dgm:spPr/>
      <dgm:t>
        <a:bodyPr/>
        <a:lstStyle/>
        <a:p>
          <a:r>
            <a:rPr lang="en-IN"/>
            <a:t>4</a:t>
          </a:r>
        </a:p>
      </dgm:t>
    </dgm:pt>
    <dgm:pt modelId="{6F333C4E-7DD6-4F28-917D-6D5CCBF86FCA}">
      <dgm:prSet/>
      <dgm:spPr/>
      <dgm:t>
        <a:bodyPr/>
        <a:lstStyle/>
        <a:p>
          <a:r>
            <a:rPr lang="en-US"/>
            <a:t>PAYMENTS: Total payments made towards the credit card balance. This shows the customer's payment behavior and financial responsibility.</a:t>
          </a:r>
          <a:endParaRPr lang="en-IN"/>
        </a:p>
      </dgm:t>
    </dgm:pt>
    <dgm:pt modelId="{4637AC97-B1AA-4BB4-AA48-A47733545173}" type="parTrans" cxnId="{A65311EB-5D96-4F01-BDD0-80D1F579BBA9}">
      <dgm:prSet/>
      <dgm:spPr/>
      <dgm:t>
        <a:bodyPr/>
        <a:lstStyle/>
        <a:p>
          <a:endParaRPr lang="en-IN"/>
        </a:p>
      </dgm:t>
    </dgm:pt>
    <dgm:pt modelId="{768D4947-523F-45CC-9E3F-C626B214CBCC}" type="sibTrans" cxnId="{A65311EB-5D96-4F01-BDD0-80D1F579BBA9}">
      <dgm:prSet phldrT="5"/>
      <dgm:spPr/>
      <dgm:t>
        <a:bodyPr/>
        <a:lstStyle/>
        <a:p>
          <a:r>
            <a:rPr lang="en-IN"/>
            <a:t>5</a:t>
          </a:r>
        </a:p>
      </dgm:t>
    </dgm:pt>
    <dgm:pt modelId="{F34FA32A-E142-430C-86F0-432616214F3E}">
      <dgm:prSet/>
      <dgm:spPr/>
      <dgm:t>
        <a:bodyPr/>
        <a:lstStyle/>
        <a:p>
          <a:r>
            <a:rPr lang="en-US" dirty="0"/>
            <a:t>TENURE: The number of months the customer has been with the credit card issuer. It provides insight into customer loyalty and engagement.</a:t>
          </a:r>
          <a:endParaRPr lang="en-IN" dirty="0"/>
        </a:p>
      </dgm:t>
    </dgm:pt>
    <dgm:pt modelId="{89E8DB39-3BF1-4D42-A6FD-9E642C518DFF}" type="parTrans" cxnId="{5015942F-6316-4FBF-9117-1BE8B7A21A2F}">
      <dgm:prSet/>
      <dgm:spPr/>
      <dgm:t>
        <a:bodyPr/>
        <a:lstStyle/>
        <a:p>
          <a:endParaRPr lang="en-IN"/>
        </a:p>
      </dgm:t>
    </dgm:pt>
    <dgm:pt modelId="{57D9E2B9-5710-437F-B2EF-AFB3540A75D7}" type="sibTrans" cxnId="{5015942F-6316-4FBF-9117-1BE8B7A21A2F}">
      <dgm:prSet phldrT="6"/>
      <dgm:spPr/>
      <dgm:t>
        <a:bodyPr/>
        <a:lstStyle/>
        <a:p>
          <a:r>
            <a:rPr lang="en-IN"/>
            <a:t>6</a:t>
          </a:r>
        </a:p>
      </dgm:t>
    </dgm:pt>
    <dgm:pt modelId="{AD35B9C2-1B48-42C7-AE41-117AD8042212}" type="pres">
      <dgm:prSet presAssocID="{F80DF049-25F3-4A12-B5DD-226550065DD3}" presName="linearFlow" presStyleCnt="0">
        <dgm:presLayoutVars>
          <dgm:dir/>
          <dgm:animLvl val="lvl"/>
          <dgm:resizeHandles val="exact"/>
        </dgm:presLayoutVars>
      </dgm:prSet>
      <dgm:spPr/>
    </dgm:pt>
    <dgm:pt modelId="{4B6D6327-4FCE-4193-BF40-18F2FCA0D0E2}" type="pres">
      <dgm:prSet presAssocID="{A2E62561-ACFB-4EF7-8590-B9C5E25B2434}" presName="compositeNode" presStyleCnt="0"/>
      <dgm:spPr/>
    </dgm:pt>
    <dgm:pt modelId="{EB76110B-1D56-4F24-A2A8-8364F52CD7BD}" type="pres">
      <dgm:prSet presAssocID="{A2E62561-ACFB-4EF7-8590-B9C5E25B2434}" presName="parTx" presStyleLbl="node1" presStyleIdx="0" presStyleCnt="0">
        <dgm:presLayoutVars>
          <dgm:chMax val="0"/>
          <dgm:chPref val="0"/>
          <dgm:bulletEnabled val="1"/>
        </dgm:presLayoutVars>
      </dgm:prSet>
      <dgm:spPr/>
    </dgm:pt>
    <dgm:pt modelId="{AEE097CE-A3CE-4CB6-968D-BD26DADED054}" type="pres">
      <dgm:prSet presAssocID="{A2E62561-ACFB-4EF7-8590-B9C5E25B2434}" presName="parSh" presStyleCnt="0"/>
      <dgm:spPr/>
    </dgm:pt>
    <dgm:pt modelId="{1B454DBB-73A8-4CF5-9053-6B8C779CEA78}" type="pres">
      <dgm:prSet presAssocID="{A2E62561-ACFB-4EF7-8590-B9C5E25B2434}" presName="lineNode" presStyleLbl="alignAccFollowNode1" presStyleIdx="0" presStyleCnt="18"/>
      <dgm:spPr/>
    </dgm:pt>
    <dgm:pt modelId="{792D9973-DB02-4AE5-BC24-653E3E84CB9C}" type="pres">
      <dgm:prSet presAssocID="{A2E62561-ACFB-4EF7-8590-B9C5E25B2434}" presName="lineArrowNode" presStyleLbl="alignAccFollowNode1" presStyleIdx="1" presStyleCnt="18"/>
      <dgm:spPr/>
    </dgm:pt>
    <dgm:pt modelId="{6CC92F74-395D-4128-BC24-E8CC5D0F00AA}" type="pres">
      <dgm:prSet presAssocID="{63420475-E19F-4FBF-97F1-5E2DB8510890}" presName="sibTransNodeCircle" presStyleLbl="alignNode1" presStyleIdx="0" presStyleCnt="6">
        <dgm:presLayoutVars>
          <dgm:chMax val="0"/>
          <dgm:bulletEnabled/>
        </dgm:presLayoutVars>
      </dgm:prSet>
      <dgm:spPr/>
    </dgm:pt>
    <dgm:pt modelId="{D16B1EA6-78C5-4ED8-B69E-05983621A044}" type="pres">
      <dgm:prSet presAssocID="{63420475-E19F-4FBF-97F1-5E2DB8510890}" presName="spacerBetweenCircleAndCallout" presStyleCnt="0">
        <dgm:presLayoutVars/>
      </dgm:prSet>
      <dgm:spPr/>
    </dgm:pt>
    <dgm:pt modelId="{F0F27913-97E3-4930-9F63-97F9F74D02EE}" type="pres">
      <dgm:prSet presAssocID="{A2E62561-ACFB-4EF7-8590-B9C5E25B2434}" presName="nodeText" presStyleLbl="alignAccFollowNode1" presStyleIdx="2" presStyleCnt="18">
        <dgm:presLayoutVars>
          <dgm:bulletEnabled val="1"/>
        </dgm:presLayoutVars>
      </dgm:prSet>
      <dgm:spPr/>
    </dgm:pt>
    <dgm:pt modelId="{6EF2B1D6-38CB-4E71-A695-A08A6ED9F731}" type="pres">
      <dgm:prSet presAssocID="{63420475-E19F-4FBF-97F1-5E2DB8510890}" presName="sibTransComposite" presStyleCnt="0"/>
      <dgm:spPr/>
    </dgm:pt>
    <dgm:pt modelId="{B8AEB001-3A73-4C61-BD09-DF7CDA7D1B8F}" type="pres">
      <dgm:prSet presAssocID="{746DDFDA-4AE1-44D6-B109-8E34BA804369}" presName="compositeNode" presStyleCnt="0"/>
      <dgm:spPr/>
    </dgm:pt>
    <dgm:pt modelId="{4C56EB50-A4D3-4D46-AC87-9E65A571EB6B}" type="pres">
      <dgm:prSet presAssocID="{746DDFDA-4AE1-44D6-B109-8E34BA804369}" presName="parTx" presStyleLbl="node1" presStyleIdx="0" presStyleCnt="0">
        <dgm:presLayoutVars>
          <dgm:chMax val="0"/>
          <dgm:chPref val="0"/>
          <dgm:bulletEnabled val="1"/>
        </dgm:presLayoutVars>
      </dgm:prSet>
      <dgm:spPr/>
    </dgm:pt>
    <dgm:pt modelId="{5C81850E-51AA-456D-B65D-572786A789A0}" type="pres">
      <dgm:prSet presAssocID="{746DDFDA-4AE1-44D6-B109-8E34BA804369}" presName="parSh" presStyleCnt="0"/>
      <dgm:spPr/>
    </dgm:pt>
    <dgm:pt modelId="{05AB93C1-9D98-44B2-B5CB-97DF38329F33}" type="pres">
      <dgm:prSet presAssocID="{746DDFDA-4AE1-44D6-B109-8E34BA804369}" presName="lineNode" presStyleLbl="alignAccFollowNode1" presStyleIdx="3" presStyleCnt="18"/>
      <dgm:spPr/>
    </dgm:pt>
    <dgm:pt modelId="{BA4E570E-07B5-4181-A7EE-7430B9FA1F55}" type="pres">
      <dgm:prSet presAssocID="{746DDFDA-4AE1-44D6-B109-8E34BA804369}" presName="lineArrowNode" presStyleLbl="alignAccFollowNode1" presStyleIdx="4" presStyleCnt="18"/>
      <dgm:spPr/>
    </dgm:pt>
    <dgm:pt modelId="{BE75A9A1-C088-43C2-A8C3-12366F419428}" type="pres">
      <dgm:prSet presAssocID="{D3AB35D7-A1FF-45C5-9EA8-008E92E802FE}" presName="sibTransNodeCircle" presStyleLbl="alignNode1" presStyleIdx="1" presStyleCnt="6">
        <dgm:presLayoutVars>
          <dgm:chMax val="0"/>
          <dgm:bulletEnabled/>
        </dgm:presLayoutVars>
      </dgm:prSet>
      <dgm:spPr/>
    </dgm:pt>
    <dgm:pt modelId="{496C4A71-CFFC-47BB-A74D-3F303DE0D7D7}" type="pres">
      <dgm:prSet presAssocID="{D3AB35D7-A1FF-45C5-9EA8-008E92E802FE}" presName="spacerBetweenCircleAndCallout" presStyleCnt="0">
        <dgm:presLayoutVars/>
      </dgm:prSet>
      <dgm:spPr/>
    </dgm:pt>
    <dgm:pt modelId="{92B5A288-36D5-4935-8A27-C6327365AD2F}" type="pres">
      <dgm:prSet presAssocID="{746DDFDA-4AE1-44D6-B109-8E34BA804369}" presName="nodeText" presStyleLbl="alignAccFollowNode1" presStyleIdx="5" presStyleCnt="18">
        <dgm:presLayoutVars>
          <dgm:bulletEnabled val="1"/>
        </dgm:presLayoutVars>
      </dgm:prSet>
      <dgm:spPr/>
    </dgm:pt>
    <dgm:pt modelId="{25F44277-B0B7-4B98-A6A3-5E0933AF3FA0}" type="pres">
      <dgm:prSet presAssocID="{D3AB35D7-A1FF-45C5-9EA8-008E92E802FE}" presName="sibTransComposite" presStyleCnt="0"/>
      <dgm:spPr/>
    </dgm:pt>
    <dgm:pt modelId="{9E371E2F-F9E2-4A31-9C36-E7EB358DDB8B}" type="pres">
      <dgm:prSet presAssocID="{E5B32E13-03FA-4291-B534-9EFC79BC96E8}" presName="compositeNode" presStyleCnt="0"/>
      <dgm:spPr/>
    </dgm:pt>
    <dgm:pt modelId="{25233E10-036E-421E-BD72-8DC9F105D20E}" type="pres">
      <dgm:prSet presAssocID="{E5B32E13-03FA-4291-B534-9EFC79BC96E8}" presName="parTx" presStyleLbl="node1" presStyleIdx="0" presStyleCnt="0">
        <dgm:presLayoutVars>
          <dgm:chMax val="0"/>
          <dgm:chPref val="0"/>
          <dgm:bulletEnabled val="1"/>
        </dgm:presLayoutVars>
      </dgm:prSet>
      <dgm:spPr/>
    </dgm:pt>
    <dgm:pt modelId="{5B02044F-5D3F-4E33-8CA7-C174BD6C93B3}" type="pres">
      <dgm:prSet presAssocID="{E5B32E13-03FA-4291-B534-9EFC79BC96E8}" presName="parSh" presStyleCnt="0"/>
      <dgm:spPr/>
    </dgm:pt>
    <dgm:pt modelId="{3B490E18-3DA2-40ED-A7F1-3F08205255A0}" type="pres">
      <dgm:prSet presAssocID="{E5B32E13-03FA-4291-B534-9EFC79BC96E8}" presName="lineNode" presStyleLbl="alignAccFollowNode1" presStyleIdx="6" presStyleCnt="18"/>
      <dgm:spPr/>
    </dgm:pt>
    <dgm:pt modelId="{6FF504F3-FAC1-4DD7-BD37-2F438D6ACA3C}" type="pres">
      <dgm:prSet presAssocID="{E5B32E13-03FA-4291-B534-9EFC79BC96E8}" presName="lineArrowNode" presStyleLbl="alignAccFollowNode1" presStyleIdx="7" presStyleCnt="18"/>
      <dgm:spPr/>
    </dgm:pt>
    <dgm:pt modelId="{FE0FF722-3045-4889-825E-9BDAF929EEC1}" type="pres">
      <dgm:prSet presAssocID="{E8CAD8E9-761A-4E0F-92E4-58B5CD60D4A6}" presName="sibTransNodeCircle" presStyleLbl="alignNode1" presStyleIdx="2" presStyleCnt="6">
        <dgm:presLayoutVars>
          <dgm:chMax val="0"/>
          <dgm:bulletEnabled/>
        </dgm:presLayoutVars>
      </dgm:prSet>
      <dgm:spPr/>
    </dgm:pt>
    <dgm:pt modelId="{6E99195F-F8CD-454A-AAD9-FD9DF40B785C}" type="pres">
      <dgm:prSet presAssocID="{E8CAD8E9-761A-4E0F-92E4-58B5CD60D4A6}" presName="spacerBetweenCircleAndCallout" presStyleCnt="0">
        <dgm:presLayoutVars/>
      </dgm:prSet>
      <dgm:spPr/>
    </dgm:pt>
    <dgm:pt modelId="{399E5A6F-1CCA-4C32-9CC9-74F6E455CB3A}" type="pres">
      <dgm:prSet presAssocID="{E5B32E13-03FA-4291-B534-9EFC79BC96E8}" presName="nodeText" presStyleLbl="alignAccFollowNode1" presStyleIdx="8" presStyleCnt="18">
        <dgm:presLayoutVars>
          <dgm:bulletEnabled val="1"/>
        </dgm:presLayoutVars>
      </dgm:prSet>
      <dgm:spPr/>
    </dgm:pt>
    <dgm:pt modelId="{3C19C692-11D6-4071-B83C-6CDD77C8AEA2}" type="pres">
      <dgm:prSet presAssocID="{E8CAD8E9-761A-4E0F-92E4-58B5CD60D4A6}" presName="sibTransComposite" presStyleCnt="0"/>
      <dgm:spPr/>
    </dgm:pt>
    <dgm:pt modelId="{9F3C99A3-8155-4515-A36E-DF4B771226FD}" type="pres">
      <dgm:prSet presAssocID="{F0698252-B240-43ED-9F07-1F165CE402AE}" presName="compositeNode" presStyleCnt="0"/>
      <dgm:spPr/>
    </dgm:pt>
    <dgm:pt modelId="{0936FD2F-F2DD-4498-B537-7D5DE313A689}" type="pres">
      <dgm:prSet presAssocID="{F0698252-B240-43ED-9F07-1F165CE402AE}" presName="parTx" presStyleLbl="node1" presStyleIdx="0" presStyleCnt="0">
        <dgm:presLayoutVars>
          <dgm:chMax val="0"/>
          <dgm:chPref val="0"/>
          <dgm:bulletEnabled val="1"/>
        </dgm:presLayoutVars>
      </dgm:prSet>
      <dgm:spPr/>
    </dgm:pt>
    <dgm:pt modelId="{65AE54DA-EEF3-43AA-BDA0-20B6BD3DC058}" type="pres">
      <dgm:prSet presAssocID="{F0698252-B240-43ED-9F07-1F165CE402AE}" presName="parSh" presStyleCnt="0"/>
      <dgm:spPr/>
    </dgm:pt>
    <dgm:pt modelId="{63754A78-A984-4D5E-A5FA-5092F9ECC853}" type="pres">
      <dgm:prSet presAssocID="{F0698252-B240-43ED-9F07-1F165CE402AE}" presName="lineNode" presStyleLbl="alignAccFollowNode1" presStyleIdx="9" presStyleCnt="18"/>
      <dgm:spPr/>
    </dgm:pt>
    <dgm:pt modelId="{27EB9D46-3498-49A4-BC25-F9BC96CD8CC1}" type="pres">
      <dgm:prSet presAssocID="{F0698252-B240-43ED-9F07-1F165CE402AE}" presName="lineArrowNode" presStyleLbl="alignAccFollowNode1" presStyleIdx="10" presStyleCnt="18"/>
      <dgm:spPr/>
    </dgm:pt>
    <dgm:pt modelId="{007D0DEB-B679-4C48-9AB8-158670DC8B11}" type="pres">
      <dgm:prSet presAssocID="{99CF8B49-8C07-4981-98D1-7D3B6F7BBE1D}" presName="sibTransNodeCircle" presStyleLbl="alignNode1" presStyleIdx="3" presStyleCnt="6">
        <dgm:presLayoutVars>
          <dgm:chMax val="0"/>
          <dgm:bulletEnabled/>
        </dgm:presLayoutVars>
      </dgm:prSet>
      <dgm:spPr/>
    </dgm:pt>
    <dgm:pt modelId="{45233ED4-4D36-41C3-8E76-F5524012E5DA}" type="pres">
      <dgm:prSet presAssocID="{99CF8B49-8C07-4981-98D1-7D3B6F7BBE1D}" presName="spacerBetweenCircleAndCallout" presStyleCnt="0">
        <dgm:presLayoutVars/>
      </dgm:prSet>
      <dgm:spPr/>
    </dgm:pt>
    <dgm:pt modelId="{17F4369C-D8E5-4A87-BD7C-676B6D04F713}" type="pres">
      <dgm:prSet presAssocID="{F0698252-B240-43ED-9F07-1F165CE402AE}" presName="nodeText" presStyleLbl="alignAccFollowNode1" presStyleIdx="11" presStyleCnt="18">
        <dgm:presLayoutVars>
          <dgm:bulletEnabled val="1"/>
        </dgm:presLayoutVars>
      </dgm:prSet>
      <dgm:spPr/>
    </dgm:pt>
    <dgm:pt modelId="{540105D8-DCA2-4737-8F81-27C0F2658B09}" type="pres">
      <dgm:prSet presAssocID="{99CF8B49-8C07-4981-98D1-7D3B6F7BBE1D}" presName="sibTransComposite" presStyleCnt="0"/>
      <dgm:spPr/>
    </dgm:pt>
    <dgm:pt modelId="{8CAF27D8-FB04-4D7B-962F-C6244047A78A}" type="pres">
      <dgm:prSet presAssocID="{6F333C4E-7DD6-4F28-917D-6D5CCBF86FCA}" presName="compositeNode" presStyleCnt="0"/>
      <dgm:spPr/>
    </dgm:pt>
    <dgm:pt modelId="{A3B17185-D315-4A49-9DDA-7CC9E5AAED0F}" type="pres">
      <dgm:prSet presAssocID="{6F333C4E-7DD6-4F28-917D-6D5CCBF86FCA}" presName="parTx" presStyleLbl="node1" presStyleIdx="0" presStyleCnt="0">
        <dgm:presLayoutVars>
          <dgm:chMax val="0"/>
          <dgm:chPref val="0"/>
          <dgm:bulletEnabled val="1"/>
        </dgm:presLayoutVars>
      </dgm:prSet>
      <dgm:spPr/>
    </dgm:pt>
    <dgm:pt modelId="{4D4DDBC9-2266-4831-818F-EA6DFAD582B2}" type="pres">
      <dgm:prSet presAssocID="{6F333C4E-7DD6-4F28-917D-6D5CCBF86FCA}" presName="parSh" presStyleCnt="0"/>
      <dgm:spPr/>
    </dgm:pt>
    <dgm:pt modelId="{37145AEE-2025-4862-9E24-EE4E57C9BAF9}" type="pres">
      <dgm:prSet presAssocID="{6F333C4E-7DD6-4F28-917D-6D5CCBF86FCA}" presName="lineNode" presStyleLbl="alignAccFollowNode1" presStyleIdx="12" presStyleCnt="18"/>
      <dgm:spPr/>
    </dgm:pt>
    <dgm:pt modelId="{3E9A6EAA-0080-4030-A9DE-D5080FED713C}" type="pres">
      <dgm:prSet presAssocID="{6F333C4E-7DD6-4F28-917D-6D5CCBF86FCA}" presName="lineArrowNode" presStyleLbl="alignAccFollowNode1" presStyleIdx="13" presStyleCnt="18"/>
      <dgm:spPr/>
    </dgm:pt>
    <dgm:pt modelId="{2275825B-C2F1-4A82-85A8-C34D9ECA0A52}" type="pres">
      <dgm:prSet presAssocID="{768D4947-523F-45CC-9E3F-C626B214CBCC}" presName="sibTransNodeCircle" presStyleLbl="alignNode1" presStyleIdx="4" presStyleCnt="6">
        <dgm:presLayoutVars>
          <dgm:chMax val="0"/>
          <dgm:bulletEnabled/>
        </dgm:presLayoutVars>
      </dgm:prSet>
      <dgm:spPr/>
    </dgm:pt>
    <dgm:pt modelId="{6E83AB87-D47F-4547-901F-7C4255B9847F}" type="pres">
      <dgm:prSet presAssocID="{768D4947-523F-45CC-9E3F-C626B214CBCC}" presName="spacerBetweenCircleAndCallout" presStyleCnt="0">
        <dgm:presLayoutVars/>
      </dgm:prSet>
      <dgm:spPr/>
    </dgm:pt>
    <dgm:pt modelId="{6CB78D60-0740-4305-8829-1D4688684DE9}" type="pres">
      <dgm:prSet presAssocID="{6F333C4E-7DD6-4F28-917D-6D5CCBF86FCA}" presName="nodeText" presStyleLbl="alignAccFollowNode1" presStyleIdx="14" presStyleCnt="18">
        <dgm:presLayoutVars>
          <dgm:bulletEnabled val="1"/>
        </dgm:presLayoutVars>
      </dgm:prSet>
      <dgm:spPr/>
    </dgm:pt>
    <dgm:pt modelId="{DC0BA477-846E-4E5E-8E53-70936A0DF2A7}" type="pres">
      <dgm:prSet presAssocID="{768D4947-523F-45CC-9E3F-C626B214CBCC}" presName="sibTransComposite" presStyleCnt="0"/>
      <dgm:spPr/>
    </dgm:pt>
    <dgm:pt modelId="{6AFEA059-A74C-4312-BD2E-9CC9562E880B}" type="pres">
      <dgm:prSet presAssocID="{F34FA32A-E142-430C-86F0-432616214F3E}" presName="compositeNode" presStyleCnt="0"/>
      <dgm:spPr/>
    </dgm:pt>
    <dgm:pt modelId="{56CDCE26-39A9-451C-8F66-DE98F524C766}" type="pres">
      <dgm:prSet presAssocID="{F34FA32A-E142-430C-86F0-432616214F3E}" presName="parTx" presStyleLbl="node1" presStyleIdx="0" presStyleCnt="0">
        <dgm:presLayoutVars>
          <dgm:chMax val="0"/>
          <dgm:chPref val="0"/>
          <dgm:bulletEnabled val="1"/>
        </dgm:presLayoutVars>
      </dgm:prSet>
      <dgm:spPr/>
    </dgm:pt>
    <dgm:pt modelId="{9F6D9634-E208-4476-A907-436B64EF5F3E}" type="pres">
      <dgm:prSet presAssocID="{F34FA32A-E142-430C-86F0-432616214F3E}" presName="parSh" presStyleCnt="0"/>
      <dgm:spPr/>
    </dgm:pt>
    <dgm:pt modelId="{AD0D9BF7-ACF9-42D4-8117-BF7EA0AA4E0B}" type="pres">
      <dgm:prSet presAssocID="{F34FA32A-E142-430C-86F0-432616214F3E}" presName="lineNode" presStyleLbl="alignAccFollowNode1" presStyleIdx="15" presStyleCnt="18"/>
      <dgm:spPr/>
    </dgm:pt>
    <dgm:pt modelId="{536C0835-C46A-44E4-9F32-B6CC3D3EDC95}" type="pres">
      <dgm:prSet presAssocID="{F34FA32A-E142-430C-86F0-432616214F3E}" presName="lineArrowNode" presStyleLbl="alignAccFollowNode1" presStyleIdx="16" presStyleCnt="18"/>
      <dgm:spPr/>
    </dgm:pt>
    <dgm:pt modelId="{4E8503D7-EEA2-4F13-9236-D7D48C249C05}" type="pres">
      <dgm:prSet presAssocID="{57D9E2B9-5710-437F-B2EF-AFB3540A75D7}" presName="sibTransNodeCircle" presStyleLbl="alignNode1" presStyleIdx="5" presStyleCnt="6">
        <dgm:presLayoutVars>
          <dgm:chMax val="0"/>
          <dgm:bulletEnabled/>
        </dgm:presLayoutVars>
      </dgm:prSet>
      <dgm:spPr/>
    </dgm:pt>
    <dgm:pt modelId="{B7A95814-7B47-4E4B-9DA5-934588DCA1B6}" type="pres">
      <dgm:prSet presAssocID="{57D9E2B9-5710-437F-B2EF-AFB3540A75D7}" presName="spacerBetweenCircleAndCallout" presStyleCnt="0">
        <dgm:presLayoutVars/>
      </dgm:prSet>
      <dgm:spPr/>
    </dgm:pt>
    <dgm:pt modelId="{1B63D21B-4780-4CEC-BBA8-C287C2CFBBD3}" type="pres">
      <dgm:prSet presAssocID="{F34FA32A-E142-430C-86F0-432616214F3E}" presName="nodeText" presStyleLbl="alignAccFollowNode1" presStyleIdx="17" presStyleCnt="18">
        <dgm:presLayoutVars>
          <dgm:bulletEnabled val="1"/>
        </dgm:presLayoutVars>
      </dgm:prSet>
      <dgm:spPr/>
    </dgm:pt>
  </dgm:ptLst>
  <dgm:cxnLst>
    <dgm:cxn modelId="{10A5680F-799A-4053-B35C-EE5768A88290}" type="presOf" srcId="{746DDFDA-4AE1-44D6-B109-8E34BA804369}" destId="{92B5A288-36D5-4935-8A27-C6327365AD2F}" srcOrd="0" destOrd="0" presId="urn:microsoft.com/office/officeart/2016/7/layout/LinearArrowProcessNumbered"/>
    <dgm:cxn modelId="{F7574424-C4D4-4089-B7E2-C94050C77F71}" type="presOf" srcId="{99CF8B49-8C07-4981-98D1-7D3B6F7BBE1D}" destId="{007D0DEB-B679-4C48-9AB8-158670DC8B11}" srcOrd="0" destOrd="0" presId="urn:microsoft.com/office/officeart/2016/7/layout/LinearArrowProcessNumbered"/>
    <dgm:cxn modelId="{FC3BB728-FE22-477D-BA69-CFD3C8239CDF}" type="presOf" srcId="{6F333C4E-7DD6-4F28-917D-6D5CCBF86FCA}" destId="{6CB78D60-0740-4305-8829-1D4688684DE9}" srcOrd="0" destOrd="0" presId="urn:microsoft.com/office/officeart/2016/7/layout/LinearArrowProcessNumbered"/>
    <dgm:cxn modelId="{DACD292A-D034-426D-B370-E954179373D8}" type="presOf" srcId="{F80DF049-25F3-4A12-B5DD-226550065DD3}" destId="{AD35B9C2-1B48-42C7-AE41-117AD8042212}" srcOrd="0" destOrd="0" presId="urn:microsoft.com/office/officeart/2016/7/layout/LinearArrowProcessNumbered"/>
    <dgm:cxn modelId="{5015942F-6316-4FBF-9117-1BE8B7A21A2F}" srcId="{F80DF049-25F3-4A12-B5DD-226550065DD3}" destId="{F34FA32A-E142-430C-86F0-432616214F3E}" srcOrd="5" destOrd="0" parTransId="{89E8DB39-3BF1-4D42-A6FD-9E642C518DFF}" sibTransId="{57D9E2B9-5710-437F-B2EF-AFB3540A75D7}"/>
    <dgm:cxn modelId="{E3C0BC40-06C9-4D0D-A4A3-D8D70C325D29}" type="presOf" srcId="{63420475-E19F-4FBF-97F1-5E2DB8510890}" destId="{6CC92F74-395D-4128-BC24-E8CC5D0F00AA}" srcOrd="0" destOrd="0" presId="urn:microsoft.com/office/officeart/2016/7/layout/LinearArrowProcessNumbered"/>
    <dgm:cxn modelId="{E3C9A842-B80F-47E9-8251-C2454035E7D6}" type="presOf" srcId="{E8CAD8E9-761A-4E0F-92E4-58B5CD60D4A6}" destId="{FE0FF722-3045-4889-825E-9BDAF929EEC1}" srcOrd="0" destOrd="0" presId="urn:microsoft.com/office/officeart/2016/7/layout/LinearArrowProcessNumbered"/>
    <dgm:cxn modelId="{98FD3E44-B26C-4A43-B178-87E9A200384C}" type="presOf" srcId="{768D4947-523F-45CC-9E3F-C626B214CBCC}" destId="{2275825B-C2F1-4A82-85A8-C34D9ECA0A52}" srcOrd="0" destOrd="0" presId="urn:microsoft.com/office/officeart/2016/7/layout/LinearArrowProcessNumbered"/>
    <dgm:cxn modelId="{B266DE46-0BDA-4C2C-877A-9856972F8431}" type="presOf" srcId="{F34FA32A-E142-430C-86F0-432616214F3E}" destId="{1B63D21B-4780-4CEC-BBA8-C287C2CFBBD3}" srcOrd="0" destOrd="0" presId="urn:microsoft.com/office/officeart/2016/7/layout/LinearArrowProcessNumbered"/>
    <dgm:cxn modelId="{03D0C668-9AA9-4DDC-B083-B4F00563F0E6}" srcId="{F80DF049-25F3-4A12-B5DD-226550065DD3}" destId="{746DDFDA-4AE1-44D6-B109-8E34BA804369}" srcOrd="1" destOrd="0" parTransId="{8141514F-EE48-4A01-9D63-72930F5EEA6B}" sibTransId="{D3AB35D7-A1FF-45C5-9EA8-008E92E802FE}"/>
    <dgm:cxn modelId="{EC9A3174-3F05-4649-9345-EE8EFF92EAD6}" type="presOf" srcId="{57D9E2B9-5710-437F-B2EF-AFB3540A75D7}" destId="{4E8503D7-EEA2-4F13-9236-D7D48C249C05}" srcOrd="0" destOrd="0" presId="urn:microsoft.com/office/officeart/2016/7/layout/LinearArrowProcessNumbered"/>
    <dgm:cxn modelId="{F0F2CF78-65FD-4122-82B4-BC130F72D310}" srcId="{F80DF049-25F3-4A12-B5DD-226550065DD3}" destId="{E5B32E13-03FA-4291-B534-9EFC79BC96E8}" srcOrd="2" destOrd="0" parTransId="{4FD4EA68-090A-4713-879C-47C9D82070E3}" sibTransId="{E8CAD8E9-761A-4E0F-92E4-58B5CD60D4A6}"/>
    <dgm:cxn modelId="{89FF827B-FFA5-4D40-BBFF-DA03ABCD3676}" srcId="{F80DF049-25F3-4A12-B5DD-226550065DD3}" destId="{F0698252-B240-43ED-9F07-1F165CE402AE}" srcOrd="3" destOrd="0" parTransId="{AD834B9E-9A4F-42F3-A3BC-B0866AE3CB36}" sibTransId="{99CF8B49-8C07-4981-98D1-7D3B6F7BBE1D}"/>
    <dgm:cxn modelId="{3AA9D684-C967-450B-8E58-B975FA8632CB}" srcId="{F80DF049-25F3-4A12-B5DD-226550065DD3}" destId="{A2E62561-ACFB-4EF7-8590-B9C5E25B2434}" srcOrd="0" destOrd="0" parTransId="{C8C298BA-0BC9-4A80-B3EA-A2EA77FD9B30}" sibTransId="{63420475-E19F-4FBF-97F1-5E2DB8510890}"/>
    <dgm:cxn modelId="{0CD0CF8A-C9E3-4772-A57B-5428DB0A4C38}" type="presOf" srcId="{E5B32E13-03FA-4291-B534-9EFC79BC96E8}" destId="{399E5A6F-1CCA-4C32-9CC9-74F6E455CB3A}" srcOrd="0" destOrd="0" presId="urn:microsoft.com/office/officeart/2016/7/layout/LinearArrowProcessNumbered"/>
    <dgm:cxn modelId="{C6188E97-ED21-45A7-BD31-6DB1766BDC14}" type="presOf" srcId="{F0698252-B240-43ED-9F07-1F165CE402AE}" destId="{17F4369C-D8E5-4A87-BD7C-676B6D04F713}" srcOrd="0" destOrd="0" presId="urn:microsoft.com/office/officeart/2016/7/layout/LinearArrowProcessNumbered"/>
    <dgm:cxn modelId="{A65311EB-5D96-4F01-BDD0-80D1F579BBA9}" srcId="{F80DF049-25F3-4A12-B5DD-226550065DD3}" destId="{6F333C4E-7DD6-4F28-917D-6D5CCBF86FCA}" srcOrd="4" destOrd="0" parTransId="{4637AC97-B1AA-4BB4-AA48-A47733545173}" sibTransId="{768D4947-523F-45CC-9E3F-C626B214CBCC}"/>
    <dgm:cxn modelId="{ACE68AFA-E440-4B9A-AA20-DE3CABC277AE}" type="presOf" srcId="{A2E62561-ACFB-4EF7-8590-B9C5E25B2434}" destId="{F0F27913-97E3-4930-9F63-97F9F74D02EE}" srcOrd="0" destOrd="0" presId="urn:microsoft.com/office/officeart/2016/7/layout/LinearArrowProcessNumbered"/>
    <dgm:cxn modelId="{07E5EFFD-C588-4BB1-AD89-E0292D17BE90}" type="presOf" srcId="{D3AB35D7-A1FF-45C5-9EA8-008E92E802FE}" destId="{BE75A9A1-C088-43C2-A8C3-12366F419428}" srcOrd="0" destOrd="0" presId="urn:microsoft.com/office/officeart/2016/7/layout/LinearArrowProcessNumbered"/>
    <dgm:cxn modelId="{01BD14FD-9077-40BC-B783-30C0A8AA3276}" type="presParOf" srcId="{AD35B9C2-1B48-42C7-AE41-117AD8042212}" destId="{4B6D6327-4FCE-4193-BF40-18F2FCA0D0E2}" srcOrd="0" destOrd="0" presId="urn:microsoft.com/office/officeart/2016/7/layout/LinearArrowProcessNumbered"/>
    <dgm:cxn modelId="{EF600014-7407-4E1A-8219-CD3A494C1FBF}" type="presParOf" srcId="{4B6D6327-4FCE-4193-BF40-18F2FCA0D0E2}" destId="{EB76110B-1D56-4F24-A2A8-8364F52CD7BD}" srcOrd="0" destOrd="0" presId="urn:microsoft.com/office/officeart/2016/7/layout/LinearArrowProcessNumbered"/>
    <dgm:cxn modelId="{E9674542-9FDA-4E34-83B5-3D709B428869}" type="presParOf" srcId="{4B6D6327-4FCE-4193-BF40-18F2FCA0D0E2}" destId="{AEE097CE-A3CE-4CB6-968D-BD26DADED054}" srcOrd="1" destOrd="0" presId="urn:microsoft.com/office/officeart/2016/7/layout/LinearArrowProcessNumbered"/>
    <dgm:cxn modelId="{D572B66B-B531-4ABA-8744-4995C0D5092B}" type="presParOf" srcId="{AEE097CE-A3CE-4CB6-968D-BD26DADED054}" destId="{1B454DBB-73A8-4CF5-9053-6B8C779CEA78}" srcOrd="0" destOrd="0" presId="urn:microsoft.com/office/officeart/2016/7/layout/LinearArrowProcessNumbered"/>
    <dgm:cxn modelId="{C55E063B-79F1-4B1A-831F-BE0CDD45012E}" type="presParOf" srcId="{AEE097CE-A3CE-4CB6-968D-BD26DADED054}" destId="{792D9973-DB02-4AE5-BC24-653E3E84CB9C}" srcOrd="1" destOrd="0" presId="urn:microsoft.com/office/officeart/2016/7/layout/LinearArrowProcessNumbered"/>
    <dgm:cxn modelId="{F24E7753-3047-47FD-A7E3-BFD8F5ECD8E6}" type="presParOf" srcId="{AEE097CE-A3CE-4CB6-968D-BD26DADED054}" destId="{6CC92F74-395D-4128-BC24-E8CC5D0F00AA}" srcOrd="2" destOrd="0" presId="urn:microsoft.com/office/officeart/2016/7/layout/LinearArrowProcessNumbered"/>
    <dgm:cxn modelId="{FD885F31-072D-492A-BFA3-32D3EF642AF3}" type="presParOf" srcId="{AEE097CE-A3CE-4CB6-968D-BD26DADED054}" destId="{D16B1EA6-78C5-4ED8-B69E-05983621A044}" srcOrd="3" destOrd="0" presId="urn:microsoft.com/office/officeart/2016/7/layout/LinearArrowProcessNumbered"/>
    <dgm:cxn modelId="{5D669E90-32EE-4695-AF7E-78B6CD3CAA9C}" type="presParOf" srcId="{4B6D6327-4FCE-4193-BF40-18F2FCA0D0E2}" destId="{F0F27913-97E3-4930-9F63-97F9F74D02EE}" srcOrd="2" destOrd="0" presId="urn:microsoft.com/office/officeart/2016/7/layout/LinearArrowProcessNumbered"/>
    <dgm:cxn modelId="{EF37749F-DD8D-4092-9CE0-53B11DAC5383}" type="presParOf" srcId="{AD35B9C2-1B48-42C7-AE41-117AD8042212}" destId="{6EF2B1D6-38CB-4E71-A695-A08A6ED9F731}" srcOrd="1" destOrd="0" presId="urn:microsoft.com/office/officeart/2016/7/layout/LinearArrowProcessNumbered"/>
    <dgm:cxn modelId="{99F4923B-9CFB-470E-840D-B50339078D6E}" type="presParOf" srcId="{AD35B9C2-1B48-42C7-AE41-117AD8042212}" destId="{B8AEB001-3A73-4C61-BD09-DF7CDA7D1B8F}" srcOrd="2" destOrd="0" presId="urn:microsoft.com/office/officeart/2016/7/layout/LinearArrowProcessNumbered"/>
    <dgm:cxn modelId="{79C46AA6-75E7-420A-93CA-CAF97AEC6C54}" type="presParOf" srcId="{B8AEB001-3A73-4C61-BD09-DF7CDA7D1B8F}" destId="{4C56EB50-A4D3-4D46-AC87-9E65A571EB6B}" srcOrd="0" destOrd="0" presId="urn:microsoft.com/office/officeart/2016/7/layout/LinearArrowProcessNumbered"/>
    <dgm:cxn modelId="{BCA2E247-DA74-4C60-B65F-9C5E482DD51B}" type="presParOf" srcId="{B8AEB001-3A73-4C61-BD09-DF7CDA7D1B8F}" destId="{5C81850E-51AA-456D-B65D-572786A789A0}" srcOrd="1" destOrd="0" presId="urn:microsoft.com/office/officeart/2016/7/layout/LinearArrowProcessNumbered"/>
    <dgm:cxn modelId="{6FAF698A-EF21-4529-8E53-EBFEE85F6CBC}" type="presParOf" srcId="{5C81850E-51AA-456D-B65D-572786A789A0}" destId="{05AB93C1-9D98-44B2-B5CB-97DF38329F33}" srcOrd="0" destOrd="0" presId="urn:microsoft.com/office/officeart/2016/7/layout/LinearArrowProcessNumbered"/>
    <dgm:cxn modelId="{42D97E8B-BE96-4745-B454-D8739200CE7D}" type="presParOf" srcId="{5C81850E-51AA-456D-B65D-572786A789A0}" destId="{BA4E570E-07B5-4181-A7EE-7430B9FA1F55}" srcOrd="1" destOrd="0" presId="urn:microsoft.com/office/officeart/2016/7/layout/LinearArrowProcessNumbered"/>
    <dgm:cxn modelId="{F9AB53A2-7933-4E8E-94EC-769B0E36F25F}" type="presParOf" srcId="{5C81850E-51AA-456D-B65D-572786A789A0}" destId="{BE75A9A1-C088-43C2-A8C3-12366F419428}" srcOrd="2" destOrd="0" presId="urn:microsoft.com/office/officeart/2016/7/layout/LinearArrowProcessNumbered"/>
    <dgm:cxn modelId="{29993703-E1F1-48E7-B207-6F403F65541B}" type="presParOf" srcId="{5C81850E-51AA-456D-B65D-572786A789A0}" destId="{496C4A71-CFFC-47BB-A74D-3F303DE0D7D7}" srcOrd="3" destOrd="0" presId="urn:microsoft.com/office/officeart/2016/7/layout/LinearArrowProcessNumbered"/>
    <dgm:cxn modelId="{1C54B36B-92A1-4710-8B69-79B45CCCE34C}" type="presParOf" srcId="{B8AEB001-3A73-4C61-BD09-DF7CDA7D1B8F}" destId="{92B5A288-36D5-4935-8A27-C6327365AD2F}" srcOrd="2" destOrd="0" presId="urn:microsoft.com/office/officeart/2016/7/layout/LinearArrowProcessNumbered"/>
    <dgm:cxn modelId="{E4DC17C7-23CF-48A8-AC69-9FDB735E5ED3}" type="presParOf" srcId="{AD35B9C2-1B48-42C7-AE41-117AD8042212}" destId="{25F44277-B0B7-4B98-A6A3-5E0933AF3FA0}" srcOrd="3" destOrd="0" presId="urn:microsoft.com/office/officeart/2016/7/layout/LinearArrowProcessNumbered"/>
    <dgm:cxn modelId="{4446CB18-689F-404B-BD24-D0347D0BDB24}" type="presParOf" srcId="{AD35B9C2-1B48-42C7-AE41-117AD8042212}" destId="{9E371E2F-F9E2-4A31-9C36-E7EB358DDB8B}" srcOrd="4" destOrd="0" presId="urn:microsoft.com/office/officeart/2016/7/layout/LinearArrowProcessNumbered"/>
    <dgm:cxn modelId="{7DFDD3BB-4475-49ED-9B85-AE92DA26703E}" type="presParOf" srcId="{9E371E2F-F9E2-4A31-9C36-E7EB358DDB8B}" destId="{25233E10-036E-421E-BD72-8DC9F105D20E}" srcOrd="0" destOrd="0" presId="urn:microsoft.com/office/officeart/2016/7/layout/LinearArrowProcessNumbered"/>
    <dgm:cxn modelId="{9D36E550-1462-45C6-B295-873519112B65}" type="presParOf" srcId="{9E371E2F-F9E2-4A31-9C36-E7EB358DDB8B}" destId="{5B02044F-5D3F-4E33-8CA7-C174BD6C93B3}" srcOrd="1" destOrd="0" presId="urn:microsoft.com/office/officeart/2016/7/layout/LinearArrowProcessNumbered"/>
    <dgm:cxn modelId="{5F92E173-B8EA-4D1A-9F43-2D1DA16F1B5C}" type="presParOf" srcId="{5B02044F-5D3F-4E33-8CA7-C174BD6C93B3}" destId="{3B490E18-3DA2-40ED-A7F1-3F08205255A0}" srcOrd="0" destOrd="0" presId="urn:microsoft.com/office/officeart/2016/7/layout/LinearArrowProcessNumbered"/>
    <dgm:cxn modelId="{3B2C099F-F558-4DE1-83FA-6F459429B79F}" type="presParOf" srcId="{5B02044F-5D3F-4E33-8CA7-C174BD6C93B3}" destId="{6FF504F3-FAC1-4DD7-BD37-2F438D6ACA3C}" srcOrd="1" destOrd="0" presId="urn:microsoft.com/office/officeart/2016/7/layout/LinearArrowProcessNumbered"/>
    <dgm:cxn modelId="{BF60C2A2-788A-4113-9836-D79C0BD8A1A4}" type="presParOf" srcId="{5B02044F-5D3F-4E33-8CA7-C174BD6C93B3}" destId="{FE0FF722-3045-4889-825E-9BDAF929EEC1}" srcOrd="2" destOrd="0" presId="urn:microsoft.com/office/officeart/2016/7/layout/LinearArrowProcessNumbered"/>
    <dgm:cxn modelId="{481BF222-D0B3-439D-831F-0599644F1BE0}" type="presParOf" srcId="{5B02044F-5D3F-4E33-8CA7-C174BD6C93B3}" destId="{6E99195F-F8CD-454A-AAD9-FD9DF40B785C}" srcOrd="3" destOrd="0" presId="urn:microsoft.com/office/officeart/2016/7/layout/LinearArrowProcessNumbered"/>
    <dgm:cxn modelId="{56B6DD1E-17C8-4C08-B299-6FF6367CBBD7}" type="presParOf" srcId="{9E371E2F-F9E2-4A31-9C36-E7EB358DDB8B}" destId="{399E5A6F-1CCA-4C32-9CC9-74F6E455CB3A}" srcOrd="2" destOrd="0" presId="urn:microsoft.com/office/officeart/2016/7/layout/LinearArrowProcessNumbered"/>
    <dgm:cxn modelId="{2B5E7421-2BAE-4A61-9F50-B12EE17ECEB0}" type="presParOf" srcId="{AD35B9C2-1B48-42C7-AE41-117AD8042212}" destId="{3C19C692-11D6-4071-B83C-6CDD77C8AEA2}" srcOrd="5" destOrd="0" presId="urn:microsoft.com/office/officeart/2016/7/layout/LinearArrowProcessNumbered"/>
    <dgm:cxn modelId="{DF197232-2F66-48F0-B477-7FE6016DDE22}" type="presParOf" srcId="{AD35B9C2-1B48-42C7-AE41-117AD8042212}" destId="{9F3C99A3-8155-4515-A36E-DF4B771226FD}" srcOrd="6" destOrd="0" presId="urn:microsoft.com/office/officeart/2016/7/layout/LinearArrowProcessNumbered"/>
    <dgm:cxn modelId="{686A0507-ABC5-41BA-BEBF-5DC37CC68D9E}" type="presParOf" srcId="{9F3C99A3-8155-4515-A36E-DF4B771226FD}" destId="{0936FD2F-F2DD-4498-B537-7D5DE313A689}" srcOrd="0" destOrd="0" presId="urn:microsoft.com/office/officeart/2016/7/layout/LinearArrowProcessNumbered"/>
    <dgm:cxn modelId="{919847D9-2CAA-4E2A-B728-49E682F9FF2A}" type="presParOf" srcId="{9F3C99A3-8155-4515-A36E-DF4B771226FD}" destId="{65AE54DA-EEF3-43AA-BDA0-20B6BD3DC058}" srcOrd="1" destOrd="0" presId="urn:microsoft.com/office/officeart/2016/7/layout/LinearArrowProcessNumbered"/>
    <dgm:cxn modelId="{7D9E8F7D-F6D2-4671-9E7A-0FA02043CD74}" type="presParOf" srcId="{65AE54DA-EEF3-43AA-BDA0-20B6BD3DC058}" destId="{63754A78-A984-4D5E-A5FA-5092F9ECC853}" srcOrd="0" destOrd="0" presId="urn:microsoft.com/office/officeart/2016/7/layout/LinearArrowProcessNumbered"/>
    <dgm:cxn modelId="{88BE64CE-7701-4914-AA84-C14C170C8076}" type="presParOf" srcId="{65AE54DA-EEF3-43AA-BDA0-20B6BD3DC058}" destId="{27EB9D46-3498-49A4-BC25-F9BC96CD8CC1}" srcOrd="1" destOrd="0" presId="urn:microsoft.com/office/officeart/2016/7/layout/LinearArrowProcessNumbered"/>
    <dgm:cxn modelId="{7EBCC1ED-88A3-4053-8C6B-D7BDD708ABD5}" type="presParOf" srcId="{65AE54DA-EEF3-43AA-BDA0-20B6BD3DC058}" destId="{007D0DEB-B679-4C48-9AB8-158670DC8B11}" srcOrd="2" destOrd="0" presId="urn:microsoft.com/office/officeart/2016/7/layout/LinearArrowProcessNumbered"/>
    <dgm:cxn modelId="{C7935D5E-2AAA-4439-B61E-A72057FFCB08}" type="presParOf" srcId="{65AE54DA-EEF3-43AA-BDA0-20B6BD3DC058}" destId="{45233ED4-4D36-41C3-8E76-F5524012E5DA}" srcOrd="3" destOrd="0" presId="urn:microsoft.com/office/officeart/2016/7/layout/LinearArrowProcessNumbered"/>
    <dgm:cxn modelId="{201D87F6-E908-484D-BFF9-D308E981ADF8}" type="presParOf" srcId="{9F3C99A3-8155-4515-A36E-DF4B771226FD}" destId="{17F4369C-D8E5-4A87-BD7C-676B6D04F713}" srcOrd="2" destOrd="0" presId="urn:microsoft.com/office/officeart/2016/7/layout/LinearArrowProcessNumbered"/>
    <dgm:cxn modelId="{163C27BE-6F60-4473-8A76-504A4A89E7E8}" type="presParOf" srcId="{AD35B9C2-1B48-42C7-AE41-117AD8042212}" destId="{540105D8-DCA2-4737-8F81-27C0F2658B09}" srcOrd="7" destOrd="0" presId="urn:microsoft.com/office/officeart/2016/7/layout/LinearArrowProcessNumbered"/>
    <dgm:cxn modelId="{59C946E4-7F17-4391-B4C4-7294E5624D1C}" type="presParOf" srcId="{AD35B9C2-1B48-42C7-AE41-117AD8042212}" destId="{8CAF27D8-FB04-4D7B-962F-C6244047A78A}" srcOrd="8" destOrd="0" presId="urn:microsoft.com/office/officeart/2016/7/layout/LinearArrowProcessNumbered"/>
    <dgm:cxn modelId="{0FD8B13C-1261-4D0A-B0A8-82FF2962E607}" type="presParOf" srcId="{8CAF27D8-FB04-4D7B-962F-C6244047A78A}" destId="{A3B17185-D315-4A49-9DDA-7CC9E5AAED0F}" srcOrd="0" destOrd="0" presId="urn:microsoft.com/office/officeart/2016/7/layout/LinearArrowProcessNumbered"/>
    <dgm:cxn modelId="{6B91AADB-EF71-4AC8-9009-206AB813B02A}" type="presParOf" srcId="{8CAF27D8-FB04-4D7B-962F-C6244047A78A}" destId="{4D4DDBC9-2266-4831-818F-EA6DFAD582B2}" srcOrd="1" destOrd="0" presId="urn:microsoft.com/office/officeart/2016/7/layout/LinearArrowProcessNumbered"/>
    <dgm:cxn modelId="{4E4A9FC2-8CBF-444E-9FB9-0001C76EF6BB}" type="presParOf" srcId="{4D4DDBC9-2266-4831-818F-EA6DFAD582B2}" destId="{37145AEE-2025-4862-9E24-EE4E57C9BAF9}" srcOrd="0" destOrd="0" presId="urn:microsoft.com/office/officeart/2016/7/layout/LinearArrowProcessNumbered"/>
    <dgm:cxn modelId="{9A38A43C-A77F-4431-AB1A-F51227D8E992}" type="presParOf" srcId="{4D4DDBC9-2266-4831-818F-EA6DFAD582B2}" destId="{3E9A6EAA-0080-4030-A9DE-D5080FED713C}" srcOrd="1" destOrd="0" presId="urn:microsoft.com/office/officeart/2016/7/layout/LinearArrowProcessNumbered"/>
    <dgm:cxn modelId="{37BFBE3D-3454-43F7-BBFF-FD8FC3F71D5E}" type="presParOf" srcId="{4D4DDBC9-2266-4831-818F-EA6DFAD582B2}" destId="{2275825B-C2F1-4A82-85A8-C34D9ECA0A52}" srcOrd="2" destOrd="0" presId="urn:microsoft.com/office/officeart/2016/7/layout/LinearArrowProcessNumbered"/>
    <dgm:cxn modelId="{403FB64B-9AFA-44FD-B8F2-DAFCCE1D2A36}" type="presParOf" srcId="{4D4DDBC9-2266-4831-818F-EA6DFAD582B2}" destId="{6E83AB87-D47F-4547-901F-7C4255B9847F}" srcOrd="3" destOrd="0" presId="urn:microsoft.com/office/officeart/2016/7/layout/LinearArrowProcessNumbered"/>
    <dgm:cxn modelId="{3B622E76-66F6-4293-A9B9-0B88598B7C5D}" type="presParOf" srcId="{8CAF27D8-FB04-4D7B-962F-C6244047A78A}" destId="{6CB78D60-0740-4305-8829-1D4688684DE9}" srcOrd="2" destOrd="0" presId="urn:microsoft.com/office/officeart/2016/7/layout/LinearArrowProcessNumbered"/>
    <dgm:cxn modelId="{FB71782B-AC5F-4124-84B6-70696700C22C}" type="presParOf" srcId="{AD35B9C2-1B48-42C7-AE41-117AD8042212}" destId="{DC0BA477-846E-4E5E-8E53-70936A0DF2A7}" srcOrd="9" destOrd="0" presId="urn:microsoft.com/office/officeart/2016/7/layout/LinearArrowProcessNumbered"/>
    <dgm:cxn modelId="{3C43CDE9-8AB0-442F-9EAD-76593F7B546E}" type="presParOf" srcId="{AD35B9C2-1B48-42C7-AE41-117AD8042212}" destId="{6AFEA059-A74C-4312-BD2E-9CC9562E880B}" srcOrd="10" destOrd="0" presId="urn:microsoft.com/office/officeart/2016/7/layout/LinearArrowProcessNumbered"/>
    <dgm:cxn modelId="{626D615D-DE93-496C-93F5-F241AB82CB08}" type="presParOf" srcId="{6AFEA059-A74C-4312-BD2E-9CC9562E880B}" destId="{56CDCE26-39A9-451C-8F66-DE98F524C766}" srcOrd="0" destOrd="0" presId="urn:microsoft.com/office/officeart/2016/7/layout/LinearArrowProcessNumbered"/>
    <dgm:cxn modelId="{3E918E57-82FE-439E-AFBB-6A3AE34C6455}" type="presParOf" srcId="{6AFEA059-A74C-4312-BD2E-9CC9562E880B}" destId="{9F6D9634-E208-4476-A907-436B64EF5F3E}" srcOrd="1" destOrd="0" presId="urn:microsoft.com/office/officeart/2016/7/layout/LinearArrowProcessNumbered"/>
    <dgm:cxn modelId="{8683F5B9-2F50-402D-BA48-163C89BC155F}" type="presParOf" srcId="{9F6D9634-E208-4476-A907-436B64EF5F3E}" destId="{AD0D9BF7-ACF9-42D4-8117-BF7EA0AA4E0B}" srcOrd="0" destOrd="0" presId="urn:microsoft.com/office/officeart/2016/7/layout/LinearArrowProcessNumbered"/>
    <dgm:cxn modelId="{FDC48A7A-97A5-41F1-83FF-BD833DB96971}" type="presParOf" srcId="{9F6D9634-E208-4476-A907-436B64EF5F3E}" destId="{536C0835-C46A-44E4-9F32-B6CC3D3EDC95}" srcOrd="1" destOrd="0" presId="urn:microsoft.com/office/officeart/2016/7/layout/LinearArrowProcessNumbered"/>
    <dgm:cxn modelId="{2F379FA0-4435-4656-8D39-2FAB42BBFC56}" type="presParOf" srcId="{9F6D9634-E208-4476-A907-436B64EF5F3E}" destId="{4E8503D7-EEA2-4F13-9236-D7D48C249C05}" srcOrd="2" destOrd="0" presId="urn:microsoft.com/office/officeart/2016/7/layout/LinearArrowProcessNumbered"/>
    <dgm:cxn modelId="{D41C2AEB-D150-45B7-A3F7-EBB3E4167FD6}" type="presParOf" srcId="{9F6D9634-E208-4476-A907-436B64EF5F3E}" destId="{B7A95814-7B47-4E4B-9DA5-934588DCA1B6}" srcOrd="3" destOrd="0" presId="urn:microsoft.com/office/officeart/2016/7/layout/LinearArrowProcessNumbered"/>
    <dgm:cxn modelId="{1B3D83A1-C227-4897-B758-0294EFDCA896}" type="presParOf" srcId="{6AFEA059-A74C-4312-BD2E-9CC9562E880B}" destId="{1B63D21B-4780-4CEC-BBA8-C287C2CFBBD3}"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2D1C6-656F-4F2A-B839-B0D44D230B46}">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6DCC83-9F9D-4E88-BADB-1160BB0E40E0}">
      <dsp:nvSpPr>
        <dsp:cNvPr id="0" name=""/>
        <dsp:cNvSpPr/>
      </dsp:nvSpPr>
      <dsp:spPr>
        <a:xfrm>
          <a:off x="0" y="67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01 Introduction</a:t>
          </a:r>
          <a:endParaRPr lang="en-US" sz="3600" kern="1200"/>
        </a:p>
      </dsp:txBody>
      <dsp:txXfrm>
        <a:off x="0" y="675"/>
        <a:ext cx="6900512" cy="790684"/>
      </dsp:txXfrm>
    </dsp:sp>
    <dsp:sp modelId="{B5F15A6C-330C-4870-8D0A-2C01BA8D9F99}">
      <dsp:nvSpPr>
        <dsp:cNvPr id="0" name=""/>
        <dsp:cNvSpPr/>
      </dsp:nvSpPr>
      <dsp:spPr>
        <a:xfrm>
          <a:off x="0" y="791359"/>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803D16-A0A3-4132-AEDB-07F5841F7CC7}">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02 Data Collection</a:t>
          </a:r>
          <a:endParaRPr lang="en-US" sz="3600" kern="1200"/>
        </a:p>
      </dsp:txBody>
      <dsp:txXfrm>
        <a:off x="0" y="791359"/>
        <a:ext cx="6900512" cy="790684"/>
      </dsp:txXfrm>
    </dsp:sp>
    <dsp:sp modelId="{423EFB55-5100-4F9C-B931-3CFF36D86BC8}">
      <dsp:nvSpPr>
        <dsp:cNvPr id="0" name=""/>
        <dsp:cNvSpPr/>
      </dsp:nvSpPr>
      <dsp:spPr>
        <a:xfrm>
          <a:off x="0" y="1582044"/>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6B7AB-C530-4079-9433-E2A2916F7368}">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03 Preprocessing</a:t>
          </a:r>
          <a:endParaRPr lang="en-US" sz="3600" kern="1200"/>
        </a:p>
      </dsp:txBody>
      <dsp:txXfrm>
        <a:off x="0" y="1582044"/>
        <a:ext cx="6900512" cy="790684"/>
      </dsp:txXfrm>
    </dsp:sp>
    <dsp:sp modelId="{4CCB097D-CA44-45CC-A1DE-F86DA0D0E283}">
      <dsp:nvSpPr>
        <dsp:cNvPr id="0" name=""/>
        <dsp:cNvSpPr/>
      </dsp:nvSpPr>
      <dsp:spPr>
        <a:xfrm>
          <a:off x="0" y="2372728"/>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2D2A9F-7D41-4E72-ABD9-D0389B43FC51}">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04 EDA</a:t>
          </a:r>
          <a:endParaRPr lang="en-US" sz="3600" kern="1200"/>
        </a:p>
      </dsp:txBody>
      <dsp:txXfrm>
        <a:off x="0" y="2372728"/>
        <a:ext cx="6900512" cy="790684"/>
      </dsp:txXfrm>
    </dsp:sp>
    <dsp:sp modelId="{DB82F955-15C7-4F73-9953-0B56525E8D69}">
      <dsp:nvSpPr>
        <dsp:cNvPr id="0" name=""/>
        <dsp:cNvSpPr/>
      </dsp:nvSpPr>
      <dsp:spPr>
        <a:xfrm>
          <a:off x="0" y="3163412"/>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243811-F3C6-4F2C-A27F-02E948C943E5}">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05 Methodology</a:t>
          </a:r>
          <a:endParaRPr lang="en-US" sz="3600" kern="1200"/>
        </a:p>
      </dsp:txBody>
      <dsp:txXfrm>
        <a:off x="0" y="3163412"/>
        <a:ext cx="6900512" cy="790684"/>
      </dsp:txXfrm>
    </dsp:sp>
    <dsp:sp modelId="{AE4EF884-F2DE-4244-A426-87FEE22B1589}">
      <dsp:nvSpPr>
        <dsp:cNvPr id="0" name=""/>
        <dsp:cNvSpPr/>
      </dsp:nvSpPr>
      <dsp:spPr>
        <a:xfrm>
          <a:off x="0" y="3954096"/>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7049BC-BD49-404C-813A-4A107D1BB0B6}">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06 Model Evaluation</a:t>
          </a:r>
          <a:endParaRPr lang="en-US" sz="3600" kern="1200"/>
        </a:p>
      </dsp:txBody>
      <dsp:txXfrm>
        <a:off x="0" y="3954096"/>
        <a:ext cx="6900512" cy="790684"/>
      </dsp:txXfrm>
    </dsp:sp>
    <dsp:sp modelId="{01D4EF36-6C2D-4B62-AE24-BD53CB14533D}">
      <dsp:nvSpPr>
        <dsp:cNvPr id="0" name=""/>
        <dsp:cNvSpPr/>
      </dsp:nvSpPr>
      <dsp:spPr>
        <a:xfrm>
          <a:off x="0" y="47447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A6DFAD-47D9-4128-9AF9-C2B7F8209A42}">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IN" sz="3600" kern="1200"/>
            <a:t>07 Conclusion</a:t>
          </a:r>
          <a:endParaRPr lang="en-US" sz="3600" kern="1200"/>
        </a:p>
      </dsp:txBody>
      <dsp:txXfrm>
        <a:off x="0" y="4744781"/>
        <a:ext cx="6900512" cy="790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D78FB5-6E80-41D6-8481-3F547EDA1AAE}">
      <dsp:nvSpPr>
        <dsp:cNvPr id="0" name=""/>
        <dsp:cNvSpPr/>
      </dsp:nvSpPr>
      <dsp:spPr>
        <a:xfrm>
          <a:off x="0" y="2899"/>
          <a:ext cx="6245265" cy="1625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DA5E3C-4264-46EA-9783-DC9B9F5653C8}">
      <dsp:nvSpPr>
        <dsp:cNvPr id="0" name=""/>
        <dsp:cNvSpPr/>
      </dsp:nvSpPr>
      <dsp:spPr>
        <a:xfrm>
          <a:off x="491597" y="368550"/>
          <a:ext cx="894686" cy="893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1CB459-8BA5-4324-A957-6AF97C3C1E54}">
      <dsp:nvSpPr>
        <dsp:cNvPr id="0" name=""/>
        <dsp:cNvSpPr/>
      </dsp:nvSpPr>
      <dsp:spPr>
        <a:xfrm>
          <a:off x="1877880" y="2899"/>
          <a:ext cx="4193805" cy="1626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159" tIns="172159" rIns="172159" bIns="172159" numCol="1" spcCol="1270" anchor="ctr" anchorCtr="0">
          <a:noAutofit/>
        </a:bodyPr>
        <a:lstStyle/>
        <a:p>
          <a:pPr marL="0" lvl="0" indent="0" algn="l" defTabSz="622300">
            <a:lnSpc>
              <a:spcPct val="100000"/>
            </a:lnSpc>
            <a:spcBef>
              <a:spcPct val="0"/>
            </a:spcBef>
            <a:spcAft>
              <a:spcPct val="35000"/>
            </a:spcAft>
            <a:buNone/>
          </a:pPr>
          <a:r>
            <a:rPr lang="en-US" sz="1400" kern="1200"/>
            <a:t>Credit card usage segmentation involves dividing customers into distinct groups based on their spending patterns, transaction behaviors, and demographics.</a:t>
          </a:r>
        </a:p>
      </dsp:txBody>
      <dsp:txXfrm>
        <a:off x="1877880" y="2899"/>
        <a:ext cx="4193805" cy="1626702"/>
      </dsp:txXfrm>
    </dsp:sp>
    <dsp:sp modelId="{225E9240-3D0F-4D95-9529-134610666C15}">
      <dsp:nvSpPr>
        <dsp:cNvPr id="0" name=""/>
        <dsp:cNvSpPr/>
      </dsp:nvSpPr>
      <dsp:spPr>
        <a:xfrm>
          <a:off x="0" y="1981322"/>
          <a:ext cx="6245265" cy="1625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798F4B-E4A8-4DBE-B5CF-4AA606717E98}">
      <dsp:nvSpPr>
        <dsp:cNvPr id="0" name=""/>
        <dsp:cNvSpPr/>
      </dsp:nvSpPr>
      <dsp:spPr>
        <a:xfrm>
          <a:off x="491597" y="2346972"/>
          <a:ext cx="894686" cy="893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0F4956-5508-41C7-8B2D-99D7330745A9}">
      <dsp:nvSpPr>
        <dsp:cNvPr id="0" name=""/>
        <dsp:cNvSpPr/>
      </dsp:nvSpPr>
      <dsp:spPr>
        <a:xfrm>
          <a:off x="1877880" y="1981322"/>
          <a:ext cx="4193805" cy="1626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159" tIns="172159" rIns="172159" bIns="172159" numCol="1" spcCol="1270" anchor="ctr" anchorCtr="0">
          <a:noAutofit/>
        </a:bodyPr>
        <a:lstStyle/>
        <a:p>
          <a:pPr marL="0" lvl="0" indent="0" algn="l" defTabSz="622300">
            <a:lnSpc>
              <a:spcPct val="100000"/>
            </a:lnSpc>
            <a:spcBef>
              <a:spcPct val="0"/>
            </a:spcBef>
            <a:spcAft>
              <a:spcPct val="35000"/>
            </a:spcAft>
            <a:buNone/>
          </a:pPr>
          <a:r>
            <a:rPr lang="en-US" sz="1400" kern="1200"/>
            <a:t>The primary objectives of segmentation include targeted marketing, risk management, product development, and revenue optimization. By identifying specific customer needs, companies can enhance their strategies to improve conversion rates, manage risk, and create products that resonate with different segments.</a:t>
          </a:r>
        </a:p>
      </dsp:txBody>
      <dsp:txXfrm>
        <a:off x="1877880" y="1981322"/>
        <a:ext cx="4193805" cy="1626702"/>
      </dsp:txXfrm>
    </dsp:sp>
    <dsp:sp modelId="{FD7DC77C-6971-43F3-8A67-7AD2B29B7C04}">
      <dsp:nvSpPr>
        <dsp:cNvPr id="0" name=""/>
        <dsp:cNvSpPr/>
      </dsp:nvSpPr>
      <dsp:spPr>
        <a:xfrm>
          <a:off x="0" y="3959744"/>
          <a:ext cx="6245265" cy="162511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9EF2B4-7047-4173-BCF0-511D26924B36}">
      <dsp:nvSpPr>
        <dsp:cNvPr id="0" name=""/>
        <dsp:cNvSpPr/>
      </dsp:nvSpPr>
      <dsp:spPr>
        <a:xfrm>
          <a:off x="491597" y="4325395"/>
          <a:ext cx="894686" cy="893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D8EB62-85CF-4F23-B025-6D1AD0778A5D}">
      <dsp:nvSpPr>
        <dsp:cNvPr id="0" name=""/>
        <dsp:cNvSpPr/>
      </dsp:nvSpPr>
      <dsp:spPr>
        <a:xfrm>
          <a:off x="1877880" y="3959744"/>
          <a:ext cx="4193805" cy="1626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159" tIns="172159" rIns="172159" bIns="172159" numCol="1" spcCol="1270" anchor="ctr" anchorCtr="0">
          <a:noAutofit/>
        </a:bodyPr>
        <a:lstStyle/>
        <a:p>
          <a:pPr marL="0" lvl="0" indent="0" algn="l" defTabSz="622300">
            <a:lnSpc>
              <a:spcPct val="100000"/>
            </a:lnSpc>
            <a:spcBef>
              <a:spcPct val="0"/>
            </a:spcBef>
            <a:spcAft>
              <a:spcPct val="35000"/>
            </a:spcAft>
            <a:buNone/>
          </a:pPr>
          <a:r>
            <a:rPr lang="en-US" sz="1400" kern="1200"/>
            <a:t>Key factors in segmentation include spending patterns, payment behavior, demographic characteristics, product usage, and credit risk. </a:t>
          </a:r>
        </a:p>
      </dsp:txBody>
      <dsp:txXfrm>
        <a:off x="1877880" y="3959744"/>
        <a:ext cx="4193805" cy="1626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7BC95-B294-4B35-94A7-DBB6DF02EFBF}">
      <dsp:nvSpPr>
        <dsp:cNvPr id="0" name=""/>
        <dsp:cNvSpPr/>
      </dsp:nvSpPr>
      <dsp:spPr>
        <a:xfrm>
          <a:off x="200496" y="2561"/>
          <a:ext cx="2745589" cy="16473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a:t>Data Collection</a:t>
          </a:r>
          <a:endParaRPr lang="en-US" sz="3300" kern="1200"/>
        </a:p>
      </dsp:txBody>
      <dsp:txXfrm>
        <a:off x="248745" y="50810"/>
        <a:ext cx="2649091" cy="1550855"/>
      </dsp:txXfrm>
    </dsp:sp>
    <dsp:sp modelId="{2FB9A187-1C29-435E-8F4A-29CA0FBA95A8}">
      <dsp:nvSpPr>
        <dsp:cNvPr id="0" name=""/>
        <dsp:cNvSpPr/>
      </dsp:nvSpPr>
      <dsp:spPr>
        <a:xfrm>
          <a:off x="3187698" y="485785"/>
          <a:ext cx="582064" cy="6809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187698" y="621966"/>
        <a:ext cx="407445" cy="408544"/>
      </dsp:txXfrm>
    </dsp:sp>
    <dsp:sp modelId="{3A6E8C14-47FC-474A-A0CD-6B27B84B0685}">
      <dsp:nvSpPr>
        <dsp:cNvPr id="0" name=""/>
        <dsp:cNvSpPr/>
      </dsp:nvSpPr>
      <dsp:spPr>
        <a:xfrm>
          <a:off x="4044322" y="2561"/>
          <a:ext cx="2745589" cy="16473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a:t>Preprocessing</a:t>
          </a:r>
          <a:endParaRPr lang="en-US" sz="3300" kern="1200"/>
        </a:p>
      </dsp:txBody>
      <dsp:txXfrm>
        <a:off x="4092571" y="50810"/>
        <a:ext cx="2649091" cy="1550855"/>
      </dsp:txXfrm>
    </dsp:sp>
    <dsp:sp modelId="{37C4C2F0-0E1E-4C5F-AC27-9C4D75E51735}">
      <dsp:nvSpPr>
        <dsp:cNvPr id="0" name=""/>
        <dsp:cNvSpPr/>
      </dsp:nvSpPr>
      <dsp:spPr>
        <a:xfrm>
          <a:off x="7031523" y="485785"/>
          <a:ext cx="582064" cy="6809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031523" y="621966"/>
        <a:ext cx="407445" cy="408544"/>
      </dsp:txXfrm>
    </dsp:sp>
    <dsp:sp modelId="{AEF2DCCD-C7EB-47C4-AC3E-BC2FA2C4E605}">
      <dsp:nvSpPr>
        <dsp:cNvPr id="0" name=""/>
        <dsp:cNvSpPr/>
      </dsp:nvSpPr>
      <dsp:spPr>
        <a:xfrm>
          <a:off x="7888147" y="2561"/>
          <a:ext cx="2745589" cy="16473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a:t>EDA</a:t>
          </a:r>
          <a:endParaRPr lang="en-US" sz="3300" kern="1200"/>
        </a:p>
      </dsp:txBody>
      <dsp:txXfrm>
        <a:off x="7936396" y="50810"/>
        <a:ext cx="2649091" cy="1550855"/>
      </dsp:txXfrm>
    </dsp:sp>
    <dsp:sp modelId="{A13CAFD6-936C-4B96-9AAF-A882E7EFD06E}">
      <dsp:nvSpPr>
        <dsp:cNvPr id="0" name=""/>
        <dsp:cNvSpPr/>
      </dsp:nvSpPr>
      <dsp:spPr>
        <a:xfrm rot="5400000">
          <a:off x="8969909" y="1842106"/>
          <a:ext cx="582064" cy="6809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5400000">
        <a:off x="9056670" y="1891527"/>
        <a:ext cx="408544" cy="407445"/>
      </dsp:txXfrm>
    </dsp:sp>
    <dsp:sp modelId="{33E0C2F5-27E1-44F9-B0FE-752C7793DD65}">
      <dsp:nvSpPr>
        <dsp:cNvPr id="0" name=""/>
        <dsp:cNvSpPr/>
      </dsp:nvSpPr>
      <dsp:spPr>
        <a:xfrm>
          <a:off x="7888147" y="2748150"/>
          <a:ext cx="2745589" cy="16473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a:t>Modelling</a:t>
          </a:r>
          <a:endParaRPr lang="en-US" sz="3300" kern="1200"/>
        </a:p>
      </dsp:txBody>
      <dsp:txXfrm>
        <a:off x="7936396" y="2796399"/>
        <a:ext cx="2649091" cy="1550855"/>
      </dsp:txXfrm>
    </dsp:sp>
    <dsp:sp modelId="{EFA47980-2242-467C-B454-910B5DDA815A}">
      <dsp:nvSpPr>
        <dsp:cNvPr id="0" name=""/>
        <dsp:cNvSpPr/>
      </dsp:nvSpPr>
      <dsp:spPr>
        <a:xfrm rot="10800000">
          <a:off x="7064470" y="3231374"/>
          <a:ext cx="582064" cy="68090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rot="10800000">
        <a:off x="7239089" y="3367555"/>
        <a:ext cx="407445" cy="408544"/>
      </dsp:txXfrm>
    </dsp:sp>
    <dsp:sp modelId="{79560452-841C-4EA0-B998-2B9E1ADBC32F}">
      <dsp:nvSpPr>
        <dsp:cNvPr id="0" name=""/>
        <dsp:cNvSpPr/>
      </dsp:nvSpPr>
      <dsp:spPr>
        <a:xfrm>
          <a:off x="4044322" y="2748150"/>
          <a:ext cx="2745589" cy="164735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IN" sz="3300" kern="1200"/>
            <a:t>Evaluation</a:t>
          </a:r>
          <a:endParaRPr lang="en-US" sz="3300" kern="1200"/>
        </a:p>
      </dsp:txBody>
      <dsp:txXfrm>
        <a:off x="4092571" y="2796399"/>
        <a:ext cx="2649091" cy="15508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54DBB-73A8-4CF5-9053-6B8C779CEA78}">
      <dsp:nvSpPr>
        <dsp:cNvPr id="0" name=""/>
        <dsp:cNvSpPr/>
      </dsp:nvSpPr>
      <dsp:spPr>
        <a:xfrm>
          <a:off x="901655" y="669264"/>
          <a:ext cx="717118" cy="7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2D9973-DB02-4AE5-BC24-653E3E84CB9C}">
      <dsp:nvSpPr>
        <dsp:cNvPr id="0" name=""/>
        <dsp:cNvSpPr/>
      </dsp:nvSpPr>
      <dsp:spPr>
        <a:xfrm>
          <a:off x="1661800" y="609062"/>
          <a:ext cx="82468" cy="154897"/>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CC92F74-395D-4128-BC24-E8CC5D0F00AA}">
      <dsp:nvSpPr>
        <dsp:cNvPr id="0" name=""/>
        <dsp:cNvSpPr/>
      </dsp:nvSpPr>
      <dsp:spPr>
        <a:xfrm>
          <a:off x="464544" y="321829"/>
          <a:ext cx="694941" cy="69494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68" tIns="26968" rIns="26968" bIns="26968" numCol="1" spcCol="1270" anchor="ctr" anchorCtr="0">
          <a:noAutofit/>
        </a:bodyPr>
        <a:lstStyle/>
        <a:p>
          <a:pPr marL="0" lvl="0" indent="0" algn="ctr" defTabSz="1377950">
            <a:lnSpc>
              <a:spcPct val="90000"/>
            </a:lnSpc>
            <a:spcBef>
              <a:spcPct val="0"/>
            </a:spcBef>
            <a:spcAft>
              <a:spcPct val="35000"/>
            </a:spcAft>
            <a:buNone/>
          </a:pPr>
          <a:r>
            <a:rPr lang="en-IN" sz="3100" kern="1200"/>
            <a:t>1</a:t>
          </a:r>
        </a:p>
      </dsp:txBody>
      <dsp:txXfrm>
        <a:off x="566316" y="423601"/>
        <a:ext cx="491397" cy="491397"/>
      </dsp:txXfrm>
    </dsp:sp>
    <dsp:sp modelId="{F0F27913-97E3-4930-9F63-97F9F74D02EE}">
      <dsp:nvSpPr>
        <dsp:cNvPr id="0" name=""/>
        <dsp:cNvSpPr/>
      </dsp:nvSpPr>
      <dsp:spPr>
        <a:xfrm>
          <a:off x="5257" y="1182370"/>
          <a:ext cx="161351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276" tIns="165100" rIns="127276" bIns="165100" numCol="1" spcCol="1270" anchor="t" anchorCtr="0">
          <a:noAutofit/>
        </a:bodyPr>
        <a:lstStyle/>
        <a:p>
          <a:pPr marL="0" lvl="0" indent="0" algn="l" defTabSz="488950">
            <a:lnSpc>
              <a:spcPct val="90000"/>
            </a:lnSpc>
            <a:spcBef>
              <a:spcPct val="0"/>
            </a:spcBef>
            <a:spcAft>
              <a:spcPct val="35000"/>
            </a:spcAft>
            <a:buNone/>
          </a:pPr>
          <a:r>
            <a:rPr lang="en-US" sz="1100" kern="1200" dirty="0"/>
            <a:t>BALANCE: The current amount owed on the credit card. It reflects the user's spending and payment activity.</a:t>
          </a:r>
          <a:endParaRPr lang="en-IN" sz="1100" kern="1200" dirty="0"/>
        </a:p>
      </dsp:txBody>
      <dsp:txXfrm>
        <a:off x="5257" y="1505073"/>
        <a:ext cx="1613515" cy="1642897"/>
      </dsp:txXfrm>
    </dsp:sp>
    <dsp:sp modelId="{05AB93C1-9D98-44B2-B5CB-97DF38329F33}">
      <dsp:nvSpPr>
        <dsp:cNvPr id="0" name=""/>
        <dsp:cNvSpPr/>
      </dsp:nvSpPr>
      <dsp:spPr>
        <a:xfrm>
          <a:off x="1798052" y="669264"/>
          <a:ext cx="1613515"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4E570E-07B5-4181-A7EE-7430B9FA1F55}">
      <dsp:nvSpPr>
        <dsp:cNvPr id="0" name=""/>
        <dsp:cNvSpPr/>
      </dsp:nvSpPr>
      <dsp:spPr>
        <a:xfrm>
          <a:off x="3454595" y="609062"/>
          <a:ext cx="82468" cy="154897"/>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E75A9A1-C088-43C2-A8C3-12366F419428}">
      <dsp:nvSpPr>
        <dsp:cNvPr id="0" name=""/>
        <dsp:cNvSpPr/>
      </dsp:nvSpPr>
      <dsp:spPr>
        <a:xfrm>
          <a:off x="2257339" y="321829"/>
          <a:ext cx="694941" cy="69494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68" tIns="26968" rIns="26968" bIns="26968" numCol="1" spcCol="1270" anchor="ctr" anchorCtr="0">
          <a:noAutofit/>
        </a:bodyPr>
        <a:lstStyle/>
        <a:p>
          <a:pPr marL="0" lvl="0" indent="0" algn="ctr" defTabSz="1377950">
            <a:lnSpc>
              <a:spcPct val="90000"/>
            </a:lnSpc>
            <a:spcBef>
              <a:spcPct val="0"/>
            </a:spcBef>
            <a:spcAft>
              <a:spcPct val="35000"/>
            </a:spcAft>
            <a:buNone/>
          </a:pPr>
          <a:r>
            <a:rPr lang="en-IN" sz="3100" kern="1200"/>
            <a:t>2</a:t>
          </a:r>
        </a:p>
      </dsp:txBody>
      <dsp:txXfrm>
        <a:off x="2359111" y="423601"/>
        <a:ext cx="491397" cy="491397"/>
      </dsp:txXfrm>
    </dsp:sp>
    <dsp:sp modelId="{92B5A288-36D5-4935-8A27-C6327365AD2F}">
      <dsp:nvSpPr>
        <dsp:cNvPr id="0" name=""/>
        <dsp:cNvSpPr/>
      </dsp:nvSpPr>
      <dsp:spPr>
        <a:xfrm>
          <a:off x="1798052" y="1182370"/>
          <a:ext cx="161351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276" tIns="165100" rIns="127276" bIns="165100" numCol="1" spcCol="1270" anchor="t" anchorCtr="0">
          <a:noAutofit/>
        </a:bodyPr>
        <a:lstStyle/>
        <a:p>
          <a:pPr marL="0" lvl="0" indent="0" algn="l" defTabSz="488950">
            <a:lnSpc>
              <a:spcPct val="90000"/>
            </a:lnSpc>
            <a:spcBef>
              <a:spcPct val="0"/>
            </a:spcBef>
            <a:spcAft>
              <a:spcPct val="35000"/>
            </a:spcAft>
            <a:buNone/>
          </a:pPr>
          <a:r>
            <a:rPr lang="en-US" sz="1100" kern="1200" dirty="0"/>
            <a:t>PURCHASES: Total amount spent on the credit card. This includes all types of purchases made by the customer.</a:t>
          </a:r>
          <a:endParaRPr lang="en-IN" sz="1100" kern="1200" dirty="0"/>
        </a:p>
      </dsp:txBody>
      <dsp:txXfrm>
        <a:off x="1798052" y="1505073"/>
        <a:ext cx="1613515" cy="1642897"/>
      </dsp:txXfrm>
    </dsp:sp>
    <dsp:sp modelId="{3B490E18-3DA2-40ED-A7F1-3F08205255A0}">
      <dsp:nvSpPr>
        <dsp:cNvPr id="0" name=""/>
        <dsp:cNvSpPr/>
      </dsp:nvSpPr>
      <dsp:spPr>
        <a:xfrm>
          <a:off x="3590848" y="669264"/>
          <a:ext cx="1613515"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F504F3-FAC1-4DD7-BD37-2F438D6ACA3C}">
      <dsp:nvSpPr>
        <dsp:cNvPr id="0" name=""/>
        <dsp:cNvSpPr/>
      </dsp:nvSpPr>
      <dsp:spPr>
        <a:xfrm>
          <a:off x="5247391" y="609062"/>
          <a:ext cx="82468" cy="154897"/>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0FF722-3045-4889-825E-9BDAF929EEC1}">
      <dsp:nvSpPr>
        <dsp:cNvPr id="0" name=""/>
        <dsp:cNvSpPr/>
      </dsp:nvSpPr>
      <dsp:spPr>
        <a:xfrm>
          <a:off x="4050135" y="321829"/>
          <a:ext cx="694941" cy="69494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68" tIns="26968" rIns="26968" bIns="26968" numCol="1" spcCol="1270" anchor="ctr" anchorCtr="0">
          <a:noAutofit/>
        </a:bodyPr>
        <a:lstStyle/>
        <a:p>
          <a:pPr marL="0" lvl="0" indent="0" algn="ctr" defTabSz="1377950">
            <a:lnSpc>
              <a:spcPct val="90000"/>
            </a:lnSpc>
            <a:spcBef>
              <a:spcPct val="0"/>
            </a:spcBef>
            <a:spcAft>
              <a:spcPct val="35000"/>
            </a:spcAft>
            <a:buNone/>
          </a:pPr>
          <a:r>
            <a:rPr lang="en-IN" sz="3100" kern="1200"/>
            <a:t>3</a:t>
          </a:r>
        </a:p>
      </dsp:txBody>
      <dsp:txXfrm>
        <a:off x="4151907" y="423601"/>
        <a:ext cx="491397" cy="491397"/>
      </dsp:txXfrm>
    </dsp:sp>
    <dsp:sp modelId="{399E5A6F-1CCA-4C32-9CC9-74F6E455CB3A}">
      <dsp:nvSpPr>
        <dsp:cNvPr id="0" name=""/>
        <dsp:cNvSpPr/>
      </dsp:nvSpPr>
      <dsp:spPr>
        <a:xfrm>
          <a:off x="3590848" y="1182370"/>
          <a:ext cx="161351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276" tIns="165100" rIns="127276" bIns="165100" numCol="1" spcCol="1270" anchor="t" anchorCtr="0">
          <a:noAutofit/>
        </a:bodyPr>
        <a:lstStyle/>
        <a:p>
          <a:pPr marL="0" lvl="0" indent="0" algn="l" defTabSz="488950">
            <a:lnSpc>
              <a:spcPct val="90000"/>
            </a:lnSpc>
            <a:spcBef>
              <a:spcPct val="0"/>
            </a:spcBef>
            <a:spcAft>
              <a:spcPct val="35000"/>
            </a:spcAft>
            <a:buNone/>
          </a:pPr>
          <a:r>
            <a:rPr lang="en-US" sz="1100" kern="1200" dirty="0"/>
            <a:t>CASH_ADVANCE: The amount of cash taken out against the credit card limit. It indicates the user's need for cash and potential financial behavior.</a:t>
          </a:r>
          <a:endParaRPr lang="en-IN" sz="1100" kern="1200" dirty="0"/>
        </a:p>
      </dsp:txBody>
      <dsp:txXfrm>
        <a:off x="3590848" y="1505073"/>
        <a:ext cx="1613515" cy="1642897"/>
      </dsp:txXfrm>
    </dsp:sp>
    <dsp:sp modelId="{63754A78-A984-4D5E-A5FA-5092F9ECC853}">
      <dsp:nvSpPr>
        <dsp:cNvPr id="0" name=""/>
        <dsp:cNvSpPr/>
      </dsp:nvSpPr>
      <dsp:spPr>
        <a:xfrm>
          <a:off x="5383643" y="669264"/>
          <a:ext cx="1613515"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EB9D46-3498-49A4-BC25-F9BC96CD8CC1}">
      <dsp:nvSpPr>
        <dsp:cNvPr id="0" name=""/>
        <dsp:cNvSpPr/>
      </dsp:nvSpPr>
      <dsp:spPr>
        <a:xfrm>
          <a:off x="7040186" y="609062"/>
          <a:ext cx="82468" cy="154897"/>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7D0DEB-B679-4C48-9AB8-158670DC8B11}">
      <dsp:nvSpPr>
        <dsp:cNvPr id="0" name=""/>
        <dsp:cNvSpPr/>
      </dsp:nvSpPr>
      <dsp:spPr>
        <a:xfrm>
          <a:off x="5842930" y="321829"/>
          <a:ext cx="694941" cy="69494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68" tIns="26968" rIns="26968" bIns="26968" numCol="1" spcCol="1270" anchor="ctr" anchorCtr="0">
          <a:noAutofit/>
        </a:bodyPr>
        <a:lstStyle/>
        <a:p>
          <a:pPr marL="0" lvl="0" indent="0" algn="ctr" defTabSz="1377950">
            <a:lnSpc>
              <a:spcPct val="90000"/>
            </a:lnSpc>
            <a:spcBef>
              <a:spcPct val="0"/>
            </a:spcBef>
            <a:spcAft>
              <a:spcPct val="35000"/>
            </a:spcAft>
            <a:buNone/>
          </a:pPr>
          <a:r>
            <a:rPr lang="en-IN" sz="3100" kern="1200"/>
            <a:t>4</a:t>
          </a:r>
        </a:p>
      </dsp:txBody>
      <dsp:txXfrm>
        <a:off x="5944702" y="423601"/>
        <a:ext cx="491397" cy="491397"/>
      </dsp:txXfrm>
    </dsp:sp>
    <dsp:sp modelId="{17F4369C-D8E5-4A87-BD7C-676B6D04F713}">
      <dsp:nvSpPr>
        <dsp:cNvPr id="0" name=""/>
        <dsp:cNvSpPr/>
      </dsp:nvSpPr>
      <dsp:spPr>
        <a:xfrm>
          <a:off x="5383643" y="1182370"/>
          <a:ext cx="161351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276" tIns="165100" rIns="127276" bIns="165100" numCol="1" spcCol="1270" anchor="t" anchorCtr="0">
          <a:noAutofit/>
        </a:bodyPr>
        <a:lstStyle/>
        <a:p>
          <a:pPr marL="0" lvl="0" indent="0" algn="l" defTabSz="488950">
            <a:lnSpc>
              <a:spcPct val="90000"/>
            </a:lnSpc>
            <a:spcBef>
              <a:spcPct val="0"/>
            </a:spcBef>
            <a:spcAft>
              <a:spcPct val="35000"/>
            </a:spcAft>
            <a:buNone/>
          </a:pPr>
          <a:r>
            <a:rPr lang="en-US" sz="1100" kern="1200" dirty="0"/>
            <a:t>CREDIT_LIMIT: The maximum amount that can be charged to the card. It defines the credit capacity available to the customer.</a:t>
          </a:r>
          <a:endParaRPr lang="en-IN" sz="1100" kern="1200" dirty="0"/>
        </a:p>
      </dsp:txBody>
      <dsp:txXfrm>
        <a:off x="5383643" y="1505073"/>
        <a:ext cx="1613515" cy="1642897"/>
      </dsp:txXfrm>
    </dsp:sp>
    <dsp:sp modelId="{37145AEE-2025-4862-9E24-EE4E57C9BAF9}">
      <dsp:nvSpPr>
        <dsp:cNvPr id="0" name=""/>
        <dsp:cNvSpPr/>
      </dsp:nvSpPr>
      <dsp:spPr>
        <a:xfrm>
          <a:off x="7176438" y="669264"/>
          <a:ext cx="1613515"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9A6EAA-0080-4030-A9DE-D5080FED713C}">
      <dsp:nvSpPr>
        <dsp:cNvPr id="0" name=""/>
        <dsp:cNvSpPr/>
      </dsp:nvSpPr>
      <dsp:spPr>
        <a:xfrm>
          <a:off x="8832981" y="609062"/>
          <a:ext cx="82468" cy="154897"/>
        </a:xfrm>
        <a:prstGeom prst="chevron">
          <a:avLst>
            <a:gd name="adj" fmla="val 9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75825B-C2F1-4A82-85A8-C34D9ECA0A52}">
      <dsp:nvSpPr>
        <dsp:cNvPr id="0" name=""/>
        <dsp:cNvSpPr/>
      </dsp:nvSpPr>
      <dsp:spPr>
        <a:xfrm>
          <a:off x="7635725" y="321829"/>
          <a:ext cx="694941" cy="69494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68" tIns="26968" rIns="26968" bIns="26968" numCol="1" spcCol="1270" anchor="ctr" anchorCtr="0">
          <a:noAutofit/>
        </a:bodyPr>
        <a:lstStyle/>
        <a:p>
          <a:pPr marL="0" lvl="0" indent="0" algn="ctr" defTabSz="1377950">
            <a:lnSpc>
              <a:spcPct val="90000"/>
            </a:lnSpc>
            <a:spcBef>
              <a:spcPct val="0"/>
            </a:spcBef>
            <a:spcAft>
              <a:spcPct val="35000"/>
            </a:spcAft>
            <a:buNone/>
          </a:pPr>
          <a:r>
            <a:rPr lang="en-IN" sz="3100" kern="1200"/>
            <a:t>5</a:t>
          </a:r>
        </a:p>
      </dsp:txBody>
      <dsp:txXfrm>
        <a:off x="7737497" y="423601"/>
        <a:ext cx="491397" cy="491397"/>
      </dsp:txXfrm>
    </dsp:sp>
    <dsp:sp modelId="{6CB78D60-0740-4305-8829-1D4688684DE9}">
      <dsp:nvSpPr>
        <dsp:cNvPr id="0" name=""/>
        <dsp:cNvSpPr/>
      </dsp:nvSpPr>
      <dsp:spPr>
        <a:xfrm>
          <a:off x="7176438" y="1182370"/>
          <a:ext cx="161351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276" tIns="165100" rIns="127276" bIns="165100" numCol="1" spcCol="1270" anchor="t" anchorCtr="0">
          <a:noAutofit/>
        </a:bodyPr>
        <a:lstStyle/>
        <a:p>
          <a:pPr marL="0" lvl="0" indent="0" algn="l" defTabSz="488950">
            <a:lnSpc>
              <a:spcPct val="90000"/>
            </a:lnSpc>
            <a:spcBef>
              <a:spcPct val="0"/>
            </a:spcBef>
            <a:spcAft>
              <a:spcPct val="35000"/>
            </a:spcAft>
            <a:buNone/>
          </a:pPr>
          <a:r>
            <a:rPr lang="en-US" sz="1100" kern="1200"/>
            <a:t>PAYMENTS: Total payments made towards the credit card balance. This shows the customer's payment behavior and financial responsibility.</a:t>
          </a:r>
          <a:endParaRPr lang="en-IN" sz="1100" kern="1200"/>
        </a:p>
      </dsp:txBody>
      <dsp:txXfrm>
        <a:off x="7176438" y="1505073"/>
        <a:ext cx="1613515" cy="1642897"/>
      </dsp:txXfrm>
    </dsp:sp>
    <dsp:sp modelId="{AD0D9BF7-ACF9-42D4-8117-BF7EA0AA4E0B}">
      <dsp:nvSpPr>
        <dsp:cNvPr id="0" name=""/>
        <dsp:cNvSpPr/>
      </dsp:nvSpPr>
      <dsp:spPr>
        <a:xfrm>
          <a:off x="8969234" y="669263"/>
          <a:ext cx="806757" cy="7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8503D7-EEA2-4F13-9236-D7D48C249C05}">
      <dsp:nvSpPr>
        <dsp:cNvPr id="0" name=""/>
        <dsp:cNvSpPr/>
      </dsp:nvSpPr>
      <dsp:spPr>
        <a:xfrm>
          <a:off x="9428521" y="321829"/>
          <a:ext cx="694941" cy="694941"/>
        </a:xfrm>
        <a:prstGeom prst="ellips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968" tIns="26968" rIns="26968" bIns="26968" numCol="1" spcCol="1270" anchor="ctr" anchorCtr="0">
          <a:noAutofit/>
        </a:bodyPr>
        <a:lstStyle/>
        <a:p>
          <a:pPr marL="0" lvl="0" indent="0" algn="ctr" defTabSz="1377950">
            <a:lnSpc>
              <a:spcPct val="90000"/>
            </a:lnSpc>
            <a:spcBef>
              <a:spcPct val="0"/>
            </a:spcBef>
            <a:spcAft>
              <a:spcPct val="35000"/>
            </a:spcAft>
            <a:buNone/>
          </a:pPr>
          <a:r>
            <a:rPr lang="en-IN" sz="3100" kern="1200"/>
            <a:t>6</a:t>
          </a:r>
        </a:p>
      </dsp:txBody>
      <dsp:txXfrm>
        <a:off x="9530293" y="423601"/>
        <a:ext cx="491397" cy="491397"/>
      </dsp:txXfrm>
    </dsp:sp>
    <dsp:sp modelId="{1B63D21B-4780-4CEC-BBA8-C287C2CFBBD3}">
      <dsp:nvSpPr>
        <dsp:cNvPr id="0" name=""/>
        <dsp:cNvSpPr/>
      </dsp:nvSpPr>
      <dsp:spPr>
        <a:xfrm>
          <a:off x="8969234" y="1182370"/>
          <a:ext cx="1613515"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276" tIns="165100" rIns="127276" bIns="165100" numCol="1" spcCol="1270" anchor="t" anchorCtr="0">
          <a:noAutofit/>
        </a:bodyPr>
        <a:lstStyle/>
        <a:p>
          <a:pPr marL="0" lvl="0" indent="0" algn="l" defTabSz="488950">
            <a:lnSpc>
              <a:spcPct val="90000"/>
            </a:lnSpc>
            <a:spcBef>
              <a:spcPct val="0"/>
            </a:spcBef>
            <a:spcAft>
              <a:spcPct val="35000"/>
            </a:spcAft>
            <a:buNone/>
          </a:pPr>
          <a:r>
            <a:rPr lang="en-US" sz="1100" kern="1200" dirty="0"/>
            <a:t>TENURE: The number of months the customer has been with the credit card issuer. It provides insight into customer loyalty and engagement.</a:t>
          </a:r>
          <a:endParaRPr lang="en-IN" sz="1100" kern="1200" dirty="0"/>
        </a:p>
      </dsp:txBody>
      <dsp:txXfrm>
        <a:off x="8969234" y="1505073"/>
        <a:ext cx="1613515" cy="164289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30-08-2024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5</a:t>
            </a:fld>
            <a:endParaRPr lang="en-IN" dirty="0"/>
          </a:p>
        </p:txBody>
      </p:sp>
    </p:spTree>
    <p:extLst>
      <p:ext uri="{BB962C8B-B14F-4D97-AF65-F5344CB8AC3E}">
        <p14:creationId xmlns:p14="http://schemas.microsoft.com/office/powerpoint/2010/main" val="1797883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b="1" i="0" dirty="0">
                <a:solidFill>
                  <a:srgbClr val="E5E7EB"/>
                </a:solidFill>
                <a:effectLst/>
                <a:latin typeface="Figtree"/>
              </a:rPr>
              <a:t>Credit Card Usage Segmentation</a:t>
            </a:r>
          </a:p>
        </p:txBody>
      </p:sp>
      <p:sp>
        <p:nvSpPr>
          <p:cNvPr id="4" name="TextBox 3">
            <a:extLst>
              <a:ext uri="{FF2B5EF4-FFF2-40B4-BE49-F238E27FC236}">
                <a16:creationId xmlns:a16="http://schemas.microsoft.com/office/drawing/2014/main" id="{451A39AB-4519-39A5-0B6F-092732A0D2CA}"/>
              </a:ext>
            </a:extLst>
          </p:cNvPr>
          <p:cNvSpPr txBox="1"/>
          <p:nvPr/>
        </p:nvSpPr>
        <p:spPr>
          <a:xfrm>
            <a:off x="7038111" y="5358915"/>
            <a:ext cx="5247442" cy="523220"/>
          </a:xfrm>
          <a:prstGeom prst="rect">
            <a:avLst/>
          </a:prstGeom>
          <a:noFill/>
        </p:spPr>
        <p:txBody>
          <a:bodyPr wrap="square">
            <a:spAutoFit/>
          </a:bodyPr>
          <a:lstStyle/>
          <a:p>
            <a:pPr algn="ctr"/>
            <a:r>
              <a:rPr lang="en-US" sz="2800" dirty="0">
                <a:solidFill>
                  <a:schemeClr val="bg1"/>
                </a:solidFill>
                <a:latin typeface="Rockwell" panose="02060603020205020403" pitchFamily="18" charset="0"/>
              </a:rPr>
              <a:t>Presented By:  Rahul Thakur</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41F17-45D2-B525-35DC-47895037374C}"/>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sz="4400" kern="1200">
                <a:solidFill>
                  <a:srgbClr val="FFFFFF"/>
                </a:solidFill>
                <a:latin typeface="+mj-lt"/>
                <a:ea typeface="+mj-ea"/>
                <a:cs typeface="+mj-cs"/>
              </a:rPr>
              <a:t>Model Selection</a:t>
            </a:r>
          </a:p>
        </p:txBody>
      </p:sp>
      <p:sp>
        <p:nvSpPr>
          <p:cNvPr id="68" name="Arc 6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000D8C2-F54B-E2C4-8D75-79E289B6E3EC}"/>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a:r>
              <a:rPr lang="en-US" sz="1800" b="1">
                <a:solidFill>
                  <a:schemeClr val="tx1"/>
                </a:solidFill>
                <a:latin typeface="+mn-lt"/>
              </a:rPr>
              <a:t>Models used:</a:t>
            </a:r>
          </a:p>
          <a:p>
            <a:pPr marL="0"/>
            <a:endParaRPr lang="en-US" sz="1800">
              <a:solidFill>
                <a:schemeClr val="tx1"/>
              </a:solidFill>
              <a:latin typeface="+mn-lt"/>
            </a:endParaRPr>
          </a:p>
          <a:p>
            <a:pPr marL="0" marR="0" lvl="0" fontAlgn="base">
              <a:spcBef>
                <a:spcPct val="0"/>
              </a:spcBef>
              <a:spcAft>
                <a:spcPct val="0"/>
              </a:spcAft>
              <a:buClrTx/>
              <a:buSzTx/>
              <a:tabLst/>
            </a:pPr>
            <a:r>
              <a:rPr kumimoji="0" lang="en-US" altLang="en-US" sz="1800" b="1" i="0" u="none" strike="noStrike" cap="none" normalizeH="0" baseline="0">
                <a:ln>
                  <a:noFill/>
                </a:ln>
                <a:solidFill>
                  <a:schemeClr val="tx1"/>
                </a:solidFill>
                <a:effectLst/>
                <a:latin typeface="+mn-lt"/>
              </a:rPr>
              <a:t>K-Means Clustering</a:t>
            </a:r>
            <a:r>
              <a:rPr kumimoji="0" lang="en-US" altLang="en-US" sz="1800" b="0" i="0" u="none" strike="noStrike" cap="none" normalizeH="0" baseline="0">
                <a:ln>
                  <a:noFill/>
                </a:ln>
                <a:solidFill>
                  <a:schemeClr val="tx1"/>
                </a:solidFill>
                <a:effectLst/>
                <a:latin typeface="+mn-lt"/>
              </a:rPr>
              <a:t>: Partitions data into K clusters by minimizing the sum of squared distances within each cluster. It’s a simple, iterative algorithm often used for its speed and efficiency.</a:t>
            </a:r>
          </a:p>
          <a:p>
            <a:pPr marL="0" marR="0" lvl="0" fontAlgn="base">
              <a:spcBef>
                <a:spcPct val="0"/>
              </a:spcBef>
              <a:spcAft>
                <a:spcPct val="0"/>
              </a:spcAft>
              <a:buClrTx/>
              <a:buSzTx/>
              <a:tabLst/>
            </a:pPr>
            <a:endParaRPr kumimoji="0" lang="en-US" altLang="en-US" sz="1800" b="0" i="0" u="none" strike="noStrike" cap="none" normalizeH="0" baseline="0">
              <a:ln>
                <a:noFill/>
              </a:ln>
              <a:solidFill>
                <a:schemeClr val="tx1"/>
              </a:solidFill>
              <a:effectLst/>
              <a:latin typeface="+mn-lt"/>
            </a:endParaRPr>
          </a:p>
          <a:p>
            <a:pPr marL="0" marR="0" lvl="0" fontAlgn="base">
              <a:spcBef>
                <a:spcPct val="0"/>
              </a:spcBef>
              <a:spcAft>
                <a:spcPct val="0"/>
              </a:spcAft>
              <a:buClrTx/>
              <a:buSzTx/>
              <a:tabLst/>
            </a:pPr>
            <a:r>
              <a:rPr kumimoji="0" lang="en-US" altLang="en-US" sz="1800" b="1" i="0" u="none" strike="noStrike" cap="none" normalizeH="0" baseline="0">
                <a:ln>
                  <a:noFill/>
                </a:ln>
                <a:solidFill>
                  <a:schemeClr val="tx1"/>
                </a:solidFill>
                <a:effectLst/>
                <a:latin typeface="+mn-lt"/>
              </a:rPr>
              <a:t>Hierarchical Clustering</a:t>
            </a:r>
            <a:r>
              <a:rPr kumimoji="0" lang="en-US" altLang="en-US" sz="1800" b="0" i="0" u="none" strike="noStrike" cap="none" normalizeH="0" baseline="0">
                <a:ln>
                  <a:noFill/>
                </a:ln>
                <a:solidFill>
                  <a:schemeClr val="tx1"/>
                </a:solidFill>
                <a:effectLst/>
                <a:latin typeface="+mn-lt"/>
              </a:rPr>
              <a:t>: Agglomeratively merges clusters to minimize within-cluster variance using Ward linkage. Flexible with no need for a predefined number of clusters. Other linkages include single, complete, and average.</a:t>
            </a:r>
          </a:p>
          <a:p>
            <a:pPr marL="0" marR="0" lvl="0" fontAlgn="base">
              <a:spcBef>
                <a:spcPct val="0"/>
              </a:spcBef>
              <a:spcAft>
                <a:spcPct val="0"/>
              </a:spcAft>
              <a:buClrTx/>
              <a:buSzTx/>
              <a:tabLst/>
            </a:pPr>
            <a:endParaRPr kumimoji="0" lang="en-US" altLang="en-US" sz="1800" b="0" i="0" u="none" strike="noStrike" cap="none" normalizeH="0" baseline="0">
              <a:ln>
                <a:noFill/>
              </a:ln>
              <a:solidFill>
                <a:schemeClr val="tx1"/>
              </a:solidFill>
              <a:effectLst/>
              <a:latin typeface="+mn-lt"/>
            </a:endParaRPr>
          </a:p>
          <a:p>
            <a:pPr marL="0" marR="0" lvl="0" fontAlgn="base">
              <a:spcBef>
                <a:spcPct val="0"/>
              </a:spcBef>
              <a:spcAft>
                <a:spcPct val="0"/>
              </a:spcAft>
              <a:buClrTx/>
              <a:buSzTx/>
              <a:tabLst/>
            </a:pPr>
            <a:r>
              <a:rPr kumimoji="0" lang="en-US" altLang="en-US" sz="1800" b="1" i="0" u="none" strike="noStrike" cap="none" normalizeH="0" baseline="0">
                <a:ln>
                  <a:noFill/>
                </a:ln>
                <a:solidFill>
                  <a:schemeClr val="tx1"/>
                </a:solidFill>
                <a:effectLst/>
                <a:latin typeface="+mn-lt"/>
              </a:rPr>
              <a:t>Gaussian Mixture</a:t>
            </a:r>
            <a:r>
              <a:rPr kumimoji="0" lang="en-US" altLang="en-US" sz="1800" b="0" i="0" u="none" strike="noStrike" cap="none" normalizeH="0" baseline="0">
                <a:ln>
                  <a:noFill/>
                </a:ln>
                <a:solidFill>
                  <a:schemeClr val="tx1"/>
                </a:solidFill>
                <a:effectLst/>
                <a:latin typeface="+mn-lt"/>
              </a:rPr>
              <a:t>: Models data as a mixture of Gaussian distributions, allowing soft clustering. Uses tied covariance where all components share a matrix. Other covariance types include full, diagonal, and spherical for flexibility.</a:t>
            </a:r>
          </a:p>
          <a:p>
            <a:pPr marL="0" marR="0" lvl="0" fontAlgn="base">
              <a:spcBef>
                <a:spcPct val="0"/>
              </a:spcBef>
              <a:spcAft>
                <a:spcPct val="0"/>
              </a:spcAft>
              <a:buClrTx/>
              <a:buSzTx/>
              <a:tabLst/>
            </a:pPr>
            <a:endParaRPr kumimoji="0" lang="en-US" altLang="en-US" sz="1800" b="0" i="0" u="none" strike="noStrike" cap="none" normalizeH="0" baseline="0">
              <a:ln>
                <a:noFill/>
              </a:ln>
              <a:solidFill>
                <a:schemeClr val="tx1"/>
              </a:solidFill>
              <a:effectLst/>
              <a:latin typeface="+mn-lt"/>
            </a:endParaRPr>
          </a:p>
          <a:p>
            <a:pPr marL="0" marR="0" lvl="0" fontAlgn="base">
              <a:spcBef>
                <a:spcPct val="0"/>
              </a:spcBef>
              <a:spcAft>
                <a:spcPct val="0"/>
              </a:spcAft>
              <a:buClrTx/>
              <a:buSzTx/>
              <a:tabLst/>
            </a:pPr>
            <a:r>
              <a:rPr kumimoji="0" lang="en-US" altLang="en-US" sz="1800" b="1" i="0" u="none" strike="noStrike" cap="none" normalizeH="0" baseline="0">
                <a:ln>
                  <a:noFill/>
                </a:ln>
                <a:solidFill>
                  <a:schemeClr val="tx1"/>
                </a:solidFill>
                <a:effectLst/>
                <a:latin typeface="+mn-lt"/>
              </a:rPr>
              <a:t>DBSCAN</a:t>
            </a:r>
            <a:r>
              <a:rPr kumimoji="0" lang="en-US" altLang="en-US" sz="1800" b="0" i="0" u="none" strike="noStrike" cap="none" normalizeH="0" baseline="0">
                <a:ln>
                  <a:noFill/>
                </a:ln>
                <a:solidFill>
                  <a:schemeClr val="tx1"/>
                </a:solidFill>
                <a:effectLst/>
                <a:latin typeface="+mn-lt"/>
              </a:rPr>
              <a:t>: Groups densely packed points into clusters while identifying noise as outliers. It’s non-parametric, doesn’t require specifying the number of clusters, and is effective in detecting clusters of varying shapes and sizes.</a:t>
            </a:r>
          </a:p>
        </p:txBody>
      </p:sp>
    </p:spTree>
    <p:extLst>
      <p:ext uri="{BB962C8B-B14F-4D97-AF65-F5344CB8AC3E}">
        <p14:creationId xmlns:p14="http://schemas.microsoft.com/office/powerpoint/2010/main" val="306576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33E72FA3-BD00-444A-AD9B-E6C3D069CD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0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234849-CCD6-9595-AB2B-61358D083FBE}"/>
              </a:ext>
            </a:extLst>
          </p:cNvPr>
          <p:cNvSpPr>
            <a:spLocks noGrp="1"/>
          </p:cNvSpPr>
          <p:nvPr>
            <p:ph type="title"/>
          </p:nvPr>
        </p:nvSpPr>
        <p:spPr>
          <a:xfrm>
            <a:off x="200891" y="172915"/>
            <a:ext cx="10515600" cy="1110537"/>
          </a:xfrm>
        </p:spPr>
        <p:txBody>
          <a:bodyPr vert="horz" lIns="91440" tIns="45720" rIns="91440" bIns="45720" rtlCol="0" anchor="ctr">
            <a:normAutofit/>
          </a:bodyPr>
          <a:lstStyle/>
          <a:p>
            <a:r>
              <a:rPr lang="en-US" sz="5200" kern="1200" dirty="0">
                <a:solidFill>
                  <a:schemeClr val="tx1"/>
                </a:solidFill>
                <a:latin typeface="+mj-lt"/>
                <a:ea typeface="+mj-ea"/>
                <a:cs typeface="+mj-cs"/>
              </a:rPr>
              <a:t>Model cluster visualization</a:t>
            </a:r>
          </a:p>
        </p:txBody>
      </p:sp>
      <p:pic>
        <p:nvPicPr>
          <p:cNvPr id="19" name="Picture 18" descr="A graph of blue bars&#10;&#10;Description automatically generated">
            <a:extLst>
              <a:ext uri="{FF2B5EF4-FFF2-40B4-BE49-F238E27FC236}">
                <a16:creationId xmlns:a16="http://schemas.microsoft.com/office/drawing/2014/main" id="{94857EAD-E75B-6514-C2A5-3A687A162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756" y="1834939"/>
            <a:ext cx="2742634" cy="2056976"/>
          </a:xfrm>
          <a:prstGeom prst="rect">
            <a:avLst/>
          </a:prstGeom>
        </p:spPr>
      </p:pic>
      <p:pic>
        <p:nvPicPr>
          <p:cNvPr id="17" name="Content Placeholder 16" descr="A diagram of a city&#10;&#10;Description automatically generated">
            <a:extLst>
              <a:ext uri="{FF2B5EF4-FFF2-40B4-BE49-F238E27FC236}">
                <a16:creationId xmlns:a16="http://schemas.microsoft.com/office/drawing/2014/main" id="{DAD798DF-D0CA-73A4-F938-7E2D0D7216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56" y="2028262"/>
            <a:ext cx="4045451" cy="2801476"/>
          </a:xfrm>
          <a:prstGeom prst="rect">
            <a:avLst/>
          </a:prstGeom>
        </p:spPr>
      </p:pic>
      <p:pic>
        <p:nvPicPr>
          <p:cNvPr id="25" name="Picture 24" descr="A colorful dots on a white background&#10;&#10;Description automatically generated">
            <a:extLst>
              <a:ext uri="{FF2B5EF4-FFF2-40B4-BE49-F238E27FC236}">
                <a16:creationId xmlns:a16="http://schemas.microsoft.com/office/drawing/2014/main" id="{A70084AB-D69A-40ED-54F5-C594C7433C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77418" y="1830634"/>
            <a:ext cx="3214024" cy="2056976"/>
          </a:xfrm>
          <a:prstGeom prst="rect">
            <a:avLst/>
          </a:prstGeom>
        </p:spPr>
      </p:pic>
      <p:pic>
        <p:nvPicPr>
          <p:cNvPr id="23" name="Picture 22" descr="A diagram of a cluster of red and blue dots&#10;&#10;Description automatically generated">
            <a:extLst>
              <a:ext uri="{FF2B5EF4-FFF2-40B4-BE49-F238E27FC236}">
                <a16:creationId xmlns:a16="http://schemas.microsoft.com/office/drawing/2014/main" id="{CBF94965-029B-BBC4-54DC-6600A226C9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05027" y="4063630"/>
            <a:ext cx="3372092" cy="2056976"/>
          </a:xfrm>
          <a:prstGeom prst="rect">
            <a:avLst/>
          </a:prstGeom>
        </p:spPr>
      </p:pic>
      <p:pic>
        <p:nvPicPr>
          <p:cNvPr id="21" name="Picture 20" descr="A diagram of a cluster of red and blue dots&#10;&#10;Description automatically generated">
            <a:extLst>
              <a:ext uri="{FF2B5EF4-FFF2-40B4-BE49-F238E27FC236}">
                <a16:creationId xmlns:a16="http://schemas.microsoft.com/office/drawing/2014/main" id="{7BA50261-9B71-3972-3EF1-80A6384F126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98384" y="4063630"/>
            <a:ext cx="3372092" cy="2056976"/>
          </a:xfrm>
          <a:prstGeom prst="rect">
            <a:avLst/>
          </a:prstGeom>
        </p:spPr>
      </p:pic>
      <p:sp>
        <p:nvSpPr>
          <p:cNvPr id="29" name="TextBox 28">
            <a:extLst>
              <a:ext uri="{FF2B5EF4-FFF2-40B4-BE49-F238E27FC236}">
                <a16:creationId xmlns:a16="http://schemas.microsoft.com/office/drawing/2014/main" id="{95BDEA1D-A9ED-D856-B880-05CBB9AC3CEA}"/>
              </a:ext>
            </a:extLst>
          </p:cNvPr>
          <p:cNvSpPr txBox="1"/>
          <p:nvPr/>
        </p:nvSpPr>
        <p:spPr>
          <a:xfrm>
            <a:off x="4436663" y="1374529"/>
            <a:ext cx="3214024" cy="369332"/>
          </a:xfrm>
          <a:prstGeom prst="rect">
            <a:avLst/>
          </a:prstGeom>
          <a:noFill/>
        </p:spPr>
        <p:txBody>
          <a:bodyPr wrap="square" rtlCol="0">
            <a:spAutoFit/>
          </a:bodyPr>
          <a:lstStyle/>
          <a:p>
            <a:pPr algn="ctr"/>
            <a:r>
              <a:rPr lang="en-IN" dirty="0"/>
              <a:t>Silhouette Score for </a:t>
            </a:r>
            <a:r>
              <a:rPr lang="en-IN" dirty="0" err="1"/>
              <a:t>KMeans</a:t>
            </a:r>
            <a:endParaRPr lang="en-IN" dirty="0"/>
          </a:p>
        </p:txBody>
      </p:sp>
      <p:sp>
        <p:nvSpPr>
          <p:cNvPr id="30" name="TextBox 29">
            <a:extLst>
              <a:ext uri="{FF2B5EF4-FFF2-40B4-BE49-F238E27FC236}">
                <a16:creationId xmlns:a16="http://schemas.microsoft.com/office/drawing/2014/main" id="{1B2993B8-4616-E6E3-8560-1118083561D5}"/>
              </a:ext>
            </a:extLst>
          </p:cNvPr>
          <p:cNvSpPr txBox="1"/>
          <p:nvPr/>
        </p:nvSpPr>
        <p:spPr>
          <a:xfrm>
            <a:off x="452060" y="5266771"/>
            <a:ext cx="3214024" cy="707886"/>
          </a:xfrm>
          <a:prstGeom prst="rect">
            <a:avLst/>
          </a:prstGeom>
          <a:noFill/>
        </p:spPr>
        <p:txBody>
          <a:bodyPr wrap="square" rtlCol="0">
            <a:spAutoFit/>
          </a:bodyPr>
          <a:lstStyle/>
          <a:p>
            <a:pPr algn="ctr"/>
            <a:r>
              <a:rPr lang="en-IN" sz="2000" dirty="0"/>
              <a:t>Dendrogram for Agglomerative Clustering</a:t>
            </a:r>
          </a:p>
        </p:txBody>
      </p:sp>
      <p:cxnSp>
        <p:nvCxnSpPr>
          <p:cNvPr id="45" name="Straight Connector 44">
            <a:extLst>
              <a:ext uri="{FF2B5EF4-FFF2-40B4-BE49-F238E27FC236}">
                <a16:creationId xmlns:a16="http://schemas.microsoft.com/office/drawing/2014/main" id="{78640A5D-E5EE-2A87-A000-E2C89ACDD0B7}"/>
              </a:ext>
            </a:extLst>
          </p:cNvPr>
          <p:cNvCxnSpPr>
            <a:cxnSpLocks/>
          </p:cNvCxnSpPr>
          <p:nvPr/>
        </p:nvCxnSpPr>
        <p:spPr>
          <a:xfrm>
            <a:off x="-50801" y="1206061"/>
            <a:ext cx="122428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ABD47B6-D31C-EF14-DEDE-78560D858242}"/>
              </a:ext>
            </a:extLst>
          </p:cNvPr>
          <p:cNvCxnSpPr/>
          <p:nvPr/>
        </p:nvCxnSpPr>
        <p:spPr>
          <a:xfrm>
            <a:off x="4156364" y="1206061"/>
            <a:ext cx="0" cy="565193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7BAB82B-83ED-3AAA-6749-F6894B924DD8}"/>
              </a:ext>
            </a:extLst>
          </p:cNvPr>
          <p:cNvCxnSpPr/>
          <p:nvPr/>
        </p:nvCxnSpPr>
        <p:spPr>
          <a:xfrm>
            <a:off x="8081818" y="1206061"/>
            <a:ext cx="0" cy="5651939"/>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257D943-CB60-702A-F97E-D1BCA5DFBEE1}"/>
              </a:ext>
            </a:extLst>
          </p:cNvPr>
          <p:cNvSpPr txBox="1"/>
          <p:nvPr/>
        </p:nvSpPr>
        <p:spPr>
          <a:xfrm>
            <a:off x="8895564" y="1415588"/>
            <a:ext cx="2377731" cy="369332"/>
          </a:xfrm>
          <a:prstGeom prst="rect">
            <a:avLst/>
          </a:prstGeom>
          <a:noFill/>
        </p:spPr>
        <p:txBody>
          <a:bodyPr wrap="square">
            <a:spAutoFit/>
          </a:bodyPr>
          <a:lstStyle/>
          <a:p>
            <a:pPr algn="ctr"/>
            <a:r>
              <a:rPr lang="en-IN" dirty="0"/>
              <a:t>T-SNE plot for </a:t>
            </a:r>
            <a:r>
              <a:rPr lang="en-IN" dirty="0" err="1"/>
              <a:t>KMeans</a:t>
            </a:r>
            <a:endParaRPr lang="en-IN" dirty="0"/>
          </a:p>
        </p:txBody>
      </p:sp>
      <p:sp>
        <p:nvSpPr>
          <p:cNvPr id="56" name="TextBox 55">
            <a:extLst>
              <a:ext uri="{FF2B5EF4-FFF2-40B4-BE49-F238E27FC236}">
                <a16:creationId xmlns:a16="http://schemas.microsoft.com/office/drawing/2014/main" id="{F2F5449A-16FA-943E-93FD-13A9319012BA}"/>
              </a:ext>
            </a:extLst>
          </p:cNvPr>
          <p:cNvSpPr txBox="1"/>
          <p:nvPr/>
        </p:nvSpPr>
        <p:spPr>
          <a:xfrm>
            <a:off x="7006411" y="6257804"/>
            <a:ext cx="6156036" cy="369332"/>
          </a:xfrm>
          <a:prstGeom prst="rect">
            <a:avLst/>
          </a:prstGeom>
          <a:noFill/>
        </p:spPr>
        <p:txBody>
          <a:bodyPr wrap="square">
            <a:spAutoFit/>
          </a:bodyPr>
          <a:lstStyle/>
          <a:p>
            <a:pPr algn="ctr"/>
            <a:r>
              <a:rPr lang="en-IN" dirty="0"/>
              <a:t>T-SNE plot for Gaussian Mixture</a:t>
            </a:r>
          </a:p>
        </p:txBody>
      </p:sp>
      <p:sp>
        <p:nvSpPr>
          <p:cNvPr id="58" name="TextBox 57">
            <a:extLst>
              <a:ext uri="{FF2B5EF4-FFF2-40B4-BE49-F238E27FC236}">
                <a16:creationId xmlns:a16="http://schemas.microsoft.com/office/drawing/2014/main" id="{7ECACB41-807F-F0B3-C996-79769C0D28CE}"/>
              </a:ext>
            </a:extLst>
          </p:cNvPr>
          <p:cNvSpPr txBox="1"/>
          <p:nvPr/>
        </p:nvSpPr>
        <p:spPr>
          <a:xfrm>
            <a:off x="3077710" y="6297758"/>
            <a:ext cx="6156036" cy="369332"/>
          </a:xfrm>
          <a:prstGeom prst="rect">
            <a:avLst/>
          </a:prstGeom>
          <a:noFill/>
        </p:spPr>
        <p:txBody>
          <a:bodyPr wrap="square">
            <a:spAutoFit/>
          </a:bodyPr>
          <a:lstStyle/>
          <a:p>
            <a:pPr algn="ctr"/>
            <a:r>
              <a:rPr lang="en-IN" dirty="0"/>
              <a:t>T-SNE plot for Agglomerative Clustering</a:t>
            </a:r>
          </a:p>
        </p:txBody>
      </p:sp>
    </p:spTree>
    <p:extLst>
      <p:ext uri="{BB962C8B-B14F-4D97-AF65-F5344CB8AC3E}">
        <p14:creationId xmlns:p14="http://schemas.microsoft.com/office/powerpoint/2010/main" val="1967845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029ECE-E617-E96F-D337-13C9E7495CBD}"/>
              </a:ext>
            </a:extLst>
          </p:cNvPr>
          <p:cNvSpPr>
            <a:spLocks noGrp="1"/>
          </p:cNvSpPr>
          <p:nvPr>
            <p:ph type="title"/>
          </p:nvPr>
        </p:nvSpPr>
        <p:spPr>
          <a:xfrm>
            <a:off x="841249" y="539578"/>
            <a:ext cx="5981278" cy="1684638"/>
          </a:xfrm>
        </p:spPr>
        <p:txBody>
          <a:bodyPr vert="horz" lIns="91440" tIns="45720" rIns="91440" bIns="45720" rtlCol="0" anchor="ctr">
            <a:normAutofit/>
          </a:bodyPr>
          <a:lstStyle/>
          <a:p>
            <a:r>
              <a:rPr lang="en-US" sz="4000" dirty="0">
                <a:latin typeface="+mj-lt"/>
              </a:rPr>
              <a:t>Model Evaluation</a:t>
            </a:r>
          </a:p>
        </p:txBody>
      </p:sp>
      <p:sp>
        <p:nvSpPr>
          <p:cNvPr id="3" name="Content Placeholder 2">
            <a:extLst>
              <a:ext uri="{FF2B5EF4-FFF2-40B4-BE49-F238E27FC236}">
                <a16:creationId xmlns:a16="http://schemas.microsoft.com/office/drawing/2014/main" id="{B7315B27-2D9C-AEA1-3E43-2013C71C4765}"/>
              </a:ext>
            </a:extLst>
          </p:cNvPr>
          <p:cNvSpPr>
            <a:spLocks noGrp="1"/>
          </p:cNvSpPr>
          <p:nvPr>
            <p:ph idx="1"/>
          </p:nvPr>
        </p:nvSpPr>
        <p:spPr>
          <a:xfrm>
            <a:off x="838201" y="2409568"/>
            <a:ext cx="5981278" cy="3690551"/>
          </a:xfrm>
        </p:spPr>
        <p:txBody>
          <a:bodyPr vert="horz" lIns="91440" tIns="45720" rIns="91440" bIns="45720" rtlCol="0">
            <a:normAutofit/>
          </a:bodyPr>
          <a:lstStyle/>
          <a:p>
            <a:pPr marL="0"/>
            <a:r>
              <a:rPr lang="en-US" sz="1900">
                <a:solidFill>
                  <a:schemeClr val="tx1"/>
                </a:solidFill>
                <a:latin typeface="+mn-lt"/>
              </a:rPr>
              <a:t>I have used 3 metrics to evaluate the models, Silhouette Score, Calinski Harabasz Index, Davies Bouldin Score</a:t>
            </a:r>
          </a:p>
          <a:p>
            <a:pPr marL="0" marR="0" lvl="0" fontAlgn="base">
              <a:spcBef>
                <a:spcPct val="0"/>
              </a:spcBef>
              <a:spcAft>
                <a:spcPct val="0"/>
              </a:spcAft>
              <a:buClrTx/>
              <a:buSzTx/>
              <a:tabLst/>
            </a:pPr>
            <a:endParaRPr kumimoji="0" lang="en-US" altLang="en-US" sz="1900" b="0" i="0" u="none" strike="noStrike" cap="none" normalizeH="0" baseline="0">
              <a:ln>
                <a:noFill/>
              </a:ln>
              <a:solidFill>
                <a:schemeClr val="tx1"/>
              </a:solidFill>
              <a:effectLst/>
              <a:latin typeface="+mn-lt"/>
            </a:endParaRPr>
          </a:p>
          <a:p>
            <a:pPr marL="0" marR="0" lvl="0" fontAlgn="base">
              <a:spcBef>
                <a:spcPct val="0"/>
              </a:spcBef>
              <a:spcAft>
                <a:spcPct val="0"/>
              </a:spcAft>
              <a:buClrTx/>
              <a:buSzTx/>
              <a:tabLst/>
            </a:pPr>
            <a:r>
              <a:rPr kumimoji="0" lang="en-US" altLang="en-US" sz="1900" b="0" i="0" u="none" strike="noStrike" cap="none" normalizeH="0" baseline="0">
                <a:ln>
                  <a:noFill/>
                </a:ln>
                <a:solidFill>
                  <a:schemeClr val="tx1"/>
                </a:solidFill>
                <a:effectLst/>
                <a:latin typeface="+mn-lt"/>
              </a:rPr>
              <a:t>The bar plot evaluates clustering models using the </a:t>
            </a:r>
            <a:r>
              <a:rPr kumimoji="0" lang="en-US" altLang="en-US" sz="1900" b="1" i="0" u="none" strike="noStrike" cap="none" normalizeH="0" baseline="0">
                <a:ln>
                  <a:noFill/>
                </a:ln>
                <a:solidFill>
                  <a:schemeClr val="tx1"/>
                </a:solidFill>
                <a:effectLst/>
                <a:latin typeface="+mn-lt"/>
              </a:rPr>
              <a:t>Calinski-Harabasz Score</a:t>
            </a:r>
            <a:r>
              <a:rPr kumimoji="0" lang="en-US" altLang="en-US" sz="1900" b="0" i="0" u="none" strike="noStrike" cap="none" normalizeH="0" baseline="0">
                <a:ln>
                  <a:noFill/>
                </a:ln>
                <a:solidFill>
                  <a:schemeClr val="tx1"/>
                </a:solidFill>
                <a:effectLst/>
                <a:latin typeface="+mn-lt"/>
              </a:rPr>
              <a:t> and </a:t>
            </a:r>
            <a:r>
              <a:rPr kumimoji="0" lang="en-US" altLang="en-US" sz="1900" b="1" i="0" u="none" strike="noStrike" cap="none" normalizeH="0" baseline="0">
                <a:ln>
                  <a:noFill/>
                </a:ln>
                <a:solidFill>
                  <a:schemeClr val="tx1"/>
                </a:solidFill>
                <a:effectLst/>
                <a:latin typeface="+mn-lt"/>
              </a:rPr>
              <a:t>Silhouette Score</a:t>
            </a:r>
            <a:r>
              <a:rPr kumimoji="0" lang="en-US" altLang="en-US" sz="1900" b="0" i="0" u="none" strike="noStrike" cap="none" normalizeH="0" baseline="0">
                <a:ln>
                  <a:noFill/>
                </a:ln>
                <a:solidFill>
                  <a:schemeClr val="tx1"/>
                </a:solidFill>
                <a:effectLst/>
                <a:latin typeface="+mn-lt"/>
              </a:rPr>
              <a:t>.</a:t>
            </a:r>
          </a:p>
          <a:p>
            <a:pPr marL="0" marR="0" lvl="0" fontAlgn="base">
              <a:spcBef>
                <a:spcPct val="0"/>
              </a:spcBef>
              <a:spcAft>
                <a:spcPct val="0"/>
              </a:spcAft>
              <a:buClrTx/>
              <a:buSzTx/>
              <a:tabLst/>
            </a:pPr>
            <a:endParaRPr kumimoji="0" lang="en-US" altLang="en-US" sz="1900" b="0" i="0" u="none" strike="noStrike" cap="none" normalizeH="0" baseline="0">
              <a:ln>
                <a:noFill/>
              </a:ln>
              <a:solidFill>
                <a:schemeClr val="tx1"/>
              </a:solidFill>
              <a:effectLst/>
              <a:latin typeface="+mn-lt"/>
            </a:endParaRPr>
          </a:p>
          <a:p>
            <a:pPr marL="0" marR="0" lvl="0" fontAlgn="base">
              <a:spcBef>
                <a:spcPct val="0"/>
              </a:spcBef>
              <a:spcAft>
                <a:spcPct val="0"/>
              </a:spcAft>
              <a:buClrTx/>
              <a:buSzTx/>
              <a:tabLst/>
            </a:pPr>
            <a:r>
              <a:rPr kumimoji="0" lang="en-US" altLang="en-US" sz="1900" b="1" i="0" u="none" strike="noStrike" cap="none" normalizeH="0" baseline="0">
                <a:ln>
                  <a:noFill/>
                </a:ln>
                <a:solidFill>
                  <a:schemeClr val="tx1"/>
                </a:solidFill>
                <a:effectLst/>
                <a:latin typeface="+mn-lt"/>
              </a:rPr>
              <a:t>Gaussian Mixture</a:t>
            </a:r>
            <a:r>
              <a:rPr kumimoji="0" lang="en-US" altLang="en-US" sz="1900" b="0" i="0" u="none" strike="noStrike" cap="none" normalizeH="0" baseline="0">
                <a:ln>
                  <a:noFill/>
                </a:ln>
                <a:solidFill>
                  <a:schemeClr val="tx1"/>
                </a:solidFill>
                <a:effectLst/>
                <a:latin typeface="+mn-lt"/>
              </a:rPr>
              <a:t> and </a:t>
            </a:r>
            <a:r>
              <a:rPr kumimoji="0" lang="en-US" altLang="en-US" sz="1900" b="1" i="0" u="none" strike="noStrike" cap="none" normalizeH="0" baseline="0">
                <a:ln>
                  <a:noFill/>
                </a:ln>
                <a:solidFill>
                  <a:schemeClr val="tx1"/>
                </a:solidFill>
                <a:effectLst/>
                <a:latin typeface="+mn-lt"/>
              </a:rPr>
              <a:t>Agglomerative Clustering</a:t>
            </a:r>
            <a:r>
              <a:rPr kumimoji="0" lang="en-US" altLang="en-US" sz="1900" b="0" i="0" u="none" strike="noStrike" cap="none" normalizeH="0" baseline="0">
                <a:ln>
                  <a:noFill/>
                </a:ln>
                <a:solidFill>
                  <a:schemeClr val="tx1"/>
                </a:solidFill>
                <a:effectLst/>
                <a:latin typeface="+mn-lt"/>
              </a:rPr>
              <a:t> have high Calinski-Harabasz scores, indicating well-defined clusters.</a:t>
            </a:r>
          </a:p>
          <a:p>
            <a:pPr marL="0" marR="0" lvl="0" fontAlgn="base">
              <a:spcBef>
                <a:spcPct val="0"/>
              </a:spcBef>
              <a:spcAft>
                <a:spcPct val="0"/>
              </a:spcAft>
              <a:buClrTx/>
              <a:buSzTx/>
              <a:tabLst/>
            </a:pPr>
            <a:endParaRPr kumimoji="0" lang="en-US" altLang="en-US" sz="1900" b="0" i="0" u="none" strike="noStrike" cap="none" normalizeH="0" baseline="0">
              <a:ln>
                <a:noFill/>
              </a:ln>
              <a:solidFill>
                <a:schemeClr val="tx1"/>
              </a:solidFill>
              <a:effectLst/>
              <a:latin typeface="+mn-lt"/>
            </a:endParaRPr>
          </a:p>
          <a:p>
            <a:pPr marL="0" marR="0" lvl="0" fontAlgn="base">
              <a:spcBef>
                <a:spcPct val="0"/>
              </a:spcBef>
              <a:spcAft>
                <a:spcPct val="0"/>
              </a:spcAft>
              <a:buClrTx/>
              <a:buSzTx/>
              <a:tabLst/>
            </a:pPr>
            <a:r>
              <a:rPr kumimoji="0" lang="en-US" altLang="en-US" sz="1900" b="0" i="0" u="none" strike="noStrike" cap="none" normalizeH="0" baseline="0">
                <a:ln>
                  <a:noFill/>
                </a:ln>
                <a:solidFill>
                  <a:schemeClr val="tx1"/>
                </a:solidFill>
                <a:effectLst/>
                <a:latin typeface="+mn-lt"/>
              </a:rPr>
              <a:t>The </a:t>
            </a:r>
            <a:r>
              <a:rPr kumimoji="0" lang="en-US" altLang="en-US" sz="1900" b="1" i="0" u="none" strike="noStrike" cap="none" normalizeH="0" baseline="0">
                <a:ln>
                  <a:noFill/>
                </a:ln>
                <a:solidFill>
                  <a:schemeClr val="tx1"/>
                </a:solidFill>
                <a:effectLst/>
                <a:latin typeface="+mn-lt"/>
              </a:rPr>
              <a:t>Silhouette Score</a:t>
            </a:r>
            <a:r>
              <a:rPr kumimoji="0" lang="en-US" altLang="en-US" sz="1900" b="0" i="0" u="none" strike="noStrike" cap="none" normalizeH="0" baseline="0">
                <a:ln>
                  <a:noFill/>
                </a:ln>
                <a:solidFill>
                  <a:schemeClr val="tx1"/>
                </a:solidFill>
                <a:effectLst/>
                <a:latin typeface="+mn-lt"/>
              </a:rPr>
              <a:t> suggests that </a:t>
            </a:r>
            <a:r>
              <a:rPr kumimoji="0" lang="en-US" altLang="en-US" sz="1900" b="1" i="0" u="none" strike="noStrike" cap="none" normalizeH="0" baseline="0">
                <a:ln>
                  <a:noFill/>
                </a:ln>
                <a:solidFill>
                  <a:schemeClr val="tx1"/>
                </a:solidFill>
                <a:effectLst/>
                <a:latin typeface="+mn-lt"/>
              </a:rPr>
              <a:t>KMeans</a:t>
            </a:r>
            <a:r>
              <a:rPr kumimoji="0" lang="en-US" altLang="en-US" sz="1900" b="0" i="0" u="none" strike="noStrike" cap="none" normalizeH="0" baseline="0">
                <a:ln>
                  <a:noFill/>
                </a:ln>
                <a:solidFill>
                  <a:schemeClr val="tx1"/>
                </a:solidFill>
                <a:effectLst/>
                <a:latin typeface="+mn-lt"/>
              </a:rPr>
              <a:t> and </a:t>
            </a:r>
            <a:r>
              <a:rPr kumimoji="0" lang="en-US" altLang="en-US" sz="1900" b="1" i="0" u="none" strike="noStrike" cap="none" normalizeH="0" baseline="0">
                <a:ln>
                  <a:noFill/>
                </a:ln>
                <a:solidFill>
                  <a:schemeClr val="tx1"/>
                </a:solidFill>
                <a:effectLst/>
                <a:latin typeface="+mn-lt"/>
              </a:rPr>
              <a:t>Gaussian Mixture</a:t>
            </a:r>
            <a:r>
              <a:rPr kumimoji="0" lang="en-US" altLang="en-US" sz="1900" b="0" i="0" u="none" strike="noStrike" cap="none" normalizeH="0" baseline="0">
                <a:ln>
                  <a:noFill/>
                </a:ln>
                <a:solidFill>
                  <a:schemeClr val="tx1"/>
                </a:solidFill>
                <a:effectLst/>
                <a:latin typeface="+mn-lt"/>
              </a:rPr>
              <a:t> models have better separation between clusters compared to others. </a:t>
            </a:r>
          </a:p>
          <a:p>
            <a:pPr marL="0"/>
            <a:endParaRPr lang="en-US" sz="1900">
              <a:solidFill>
                <a:schemeClr val="tx1"/>
              </a:solidFill>
              <a:latin typeface="+mn-lt"/>
            </a:endParaRPr>
          </a:p>
        </p:txBody>
      </p:sp>
      <p:pic>
        <p:nvPicPr>
          <p:cNvPr id="5" name="Picture 4" descr="A graph of a model&#10;&#10;Description automatically generated with medium confidence">
            <a:extLst>
              <a:ext uri="{FF2B5EF4-FFF2-40B4-BE49-F238E27FC236}">
                <a16:creationId xmlns:a16="http://schemas.microsoft.com/office/drawing/2014/main" id="{8F9E1A61-14FC-EBD3-58CC-5D96E40E65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4275" y="168876"/>
            <a:ext cx="4577372" cy="2631989"/>
          </a:xfrm>
          <a:prstGeom prst="rect">
            <a:avLst/>
          </a:prstGeom>
        </p:spPr>
      </p:pic>
      <p:pic>
        <p:nvPicPr>
          <p:cNvPr id="7" name="Picture 6" descr="A graph of different colored squares&#10;&#10;Description automatically generated">
            <a:extLst>
              <a:ext uri="{FF2B5EF4-FFF2-40B4-BE49-F238E27FC236}">
                <a16:creationId xmlns:a16="http://schemas.microsoft.com/office/drawing/2014/main" id="{4B6F9781-E2F6-2C69-7EA1-E8020B66B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519" y="3075522"/>
            <a:ext cx="4810874" cy="2910578"/>
          </a:xfrm>
          <a:prstGeom prst="rect">
            <a:avLst/>
          </a:prstGeom>
        </p:spPr>
      </p:pic>
    </p:spTree>
    <p:extLst>
      <p:ext uri="{BB962C8B-B14F-4D97-AF65-F5344CB8AC3E}">
        <p14:creationId xmlns:p14="http://schemas.microsoft.com/office/powerpoint/2010/main" val="417521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7A2428-85B3-9CC6-D8A3-9F286089F2F7}"/>
              </a:ext>
            </a:extLst>
          </p:cNvPr>
          <p:cNvSpPr>
            <a:spLocks noGrp="1"/>
          </p:cNvSpPr>
          <p:nvPr>
            <p:ph type="title"/>
          </p:nvPr>
        </p:nvSpPr>
        <p:spPr>
          <a:xfrm>
            <a:off x="630936" y="639520"/>
            <a:ext cx="3429000" cy="1239292"/>
          </a:xfrm>
        </p:spPr>
        <p:txBody>
          <a:bodyPr vert="horz" lIns="91440" tIns="45720" rIns="91440" bIns="45720" rtlCol="0" anchor="b">
            <a:normAutofit/>
          </a:bodyPr>
          <a:lstStyle/>
          <a:p>
            <a:r>
              <a:rPr lang="en-US" sz="5400" kern="1200" dirty="0">
                <a:solidFill>
                  <a:schemeClr val="tx1"/>
                </a:solidFill>
                <a:latin typeface="+mj-lt"/>
                <a:ea typeface="+mj-ea"/>
                <a:cs typeface="+mj-cs"/>
              </a:rPr>
              <a:t>Conclusion</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
            <a:extLst>
              <a:ext uri="{FF2B5EF4-FFF2-40B4-BE49-F238E27FC236}">
                <a16:creationId xmlns:a16="http://schemas.microsoft.com/office/drawing/2014/main" id="{85E0D321-E6C3-40DB-EF2A-3BE1C83641DD}"/>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lnSpcReduction="10000"/>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7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700" b="0" i="0" u="none" strike="noStrike" cap="none" normalizeH="0" baseline="0" dirty="0">
                <a:ln>
                  <a:noFill/>
                </a:ln>
                <a:effectLst/>
              </a:rPr>
              <a:t>The </a:t>
            </a:r>
            <a:r>
              <a:rPr kumimoji="0" lang="en-US" altLang="en-US" sz="1700" b="1" i="0" u="none" strike="noStrike" cap="none" normalizeH="0" baseline="0" dirty="0">
                <a:ln>
                  <a:noFill/>
                </a:ln>
                <a:effectLst/>
              </a:rPr>
              <a:t>pair plot</a:t>
            </a:r>
            <a:r>
              <a:rPr kumimoji="0" lang="en-US" altLang="en-US" sz="1700" b="0" i="0" u="none" strike="noStrike" cap="none" normalizeH="0" baseline="0" dirty="0">
                <a:ln>
                  <a:noFill/>
                </a:ln>
                <a:effectLst/>
              </a:rPr>
              <a:t> presents a scatterplot matrix of features, with clusters highlighted using different colors (Red for Cluster 0, Green for Cluster 1, Blue for Cluster 2, and Purple for Cluster 3).</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7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700" b="0" i="0" u="none" strike="noStrike" cap="none" normalizeH="0" baseline="0" dirty="0">
                <a:ln>
                  <a:noFill/>
                </a:ln>
                <a:effectLst/>
              </a:rPr>
              <a:t>This visualization helps in understanding how different features separate the data into distinct clusters, providing insights into the distribution and overlap of clusters. </a:t>
            </a:r>
          </a:p>
        </p:txBody>
      </p:sp>
      <p:pic>
        <p:nvPicPr>
          <p:cNvPr id="9" name="Content Placeholder 8" descr="A screenshot of a graph&#10;&#10;Description automatically generated">
            <a:extLst>
              <a:ext uri="{FF2B5EF4-FFF2-40B4-BE49-F238E27FC236}">
                <a16:creationId xmlns:a16="http://schemas.microsoft.com/office/drawing/2014/main" id="{945A5796-142B-A1AA-901E-8DB276EB7DB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53779" y="283601"/>
            <a:ext cx="6567166" cy="6205973"/>
          </a:xfrm>
          <a:prstGeom prst="rect">
            <a:avLst/>
          </a:prstGeom>
        </p:spPr>
      </p:pic>
    </p:spTree>
    <p:extLst>
      <p:ext uri="{BB962C8B-B14F-4D97-AF65-F5344CB8AC3E}">
        <p14:creationId xmlns:p14="http://schemas.microsoft.com/office/powerpoint/2010/main" val="165107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7BDD930-0E65-490A-9CE5-554C357C4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A912C67-99A1-4956-8F68-1846C2177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F3EFB-8CC8-6583-3087-1C3AD8F71DC7}"/>
              </a:ext>
            </a:extLst>
          </p:cNvPr>
          <p:cNvSpPr>
            <a:spLocks noGrp="1"/>
          </p:cNvSpPr>
          <p:nvPr>
            <p:ph type="title"/>
          </p:nvPr>
        </p:nvSpPr>
        <p:spPr>
          <a:xfrm>
            <a:off x="804672" y="457200"/>
            <a:ext cx="10579398" cy="1299411"/>
          </a:xfrm>
        </p:spPr>
        <p:txBody>
          <a:bodyPr vert="horz" lIns="91440" tIns="45720" rIns="91440" bIns="45720" rtlCol="0" anchor="ctr">
            <a:normAutofit/>
          </a:bodyPr>
          <a:lstStyle/>
          <a:p>
            <a:r>
              <a:rPr lang="en-US" sz="3600" kern="1200" dirty="0">
                <a:solidFill>
                  <a:schemeClr val="tx2"/>
                </a:solidFill>
                <a:latin typeface="+mj-lt"/>
                <a:ea typeface="+mj-ea"/>
                <a:cs typeface="+mj-cs"/>
              </a:rPr>
              <a:t>Cluster Analysis</a:t>
            </a:r>
          </a:p>
        </p:txBody>
      </p:sp>
      <p:sp>
        <p:nvSpPr>
          <p:cNvPr id="7" name="TextBox 6">
            <a:extLst>
              <a:ext uri="{FF2B5EF4-FFF2-40B4-BE49-F238E27FC236}">
                <a16:creationId xmlns:a16="http://schemas.microsoft.com/office/drawing/2014/main" id="{F11F98B2-C949-2B89-97F2-468B04A19847}"/>
              </a:ext>
            </a:extLst>
          </p:cNvPr>
          <p:cNvSpPr txBox="1"/>
          <p:nvPr/>
        </p:nvSpPr>
        <p:spPr>
          <a:xfrm>
            <a:off x="6354871" y="581891"/>
            <a:ext cx="5029200" cy="5473154"/>
          </a:xfrm>
          <a:prstGeom prst="rect">
            <a:avLst/>
          </a:prstGeom>
        </p:spPr>
        <p:txBody>
          <a:bodyPr vert="horz" lIns="91440" tIns="45720" rIns="91440" bIns="45720" rtlCol="0" anchor="ctr">
            <a:normAutofit fontScale="92500" lnSpcReduction="10000"/>
          </a:bodyPr>
          <a:lstStyle/>
          <a:p>
            <a:pPr indent="-228600">
              <a:lnSpc>
                <a:spcPct val="90000"/>
              </a:lnSpc>
              <a:spcAft>
                <a:spcPts val="600"/>
              </a:spcAft>
              <a:buFont typeface="Arial" panose="020B0604020202020204" pitchFamily="34" charset="0"/>
              <a:buChar char="•"/>
            </a:pPr>
            <a:r>
              <a:rPr lang="en-US" sz="1600" b="1" dirty="0">
                <a:solidFill>
                  <a:srgbClr val="C00000"/>
                </a:solidFill>
              </a:rPr>
              <a:t>Cluster 0 (Red):</a:t>
            </a:r>
            <a:br>
              <a:rPr lang="en-US" sz="1600" dirty="0">
                <a:solidFill>
                  <a:schemeClr val="tx2"/>
                </a:solidFill>
              </a:rPr>
            </a:br>
            <a:r>
              <a:rPr lang="en-US" sz="1600" dirty="0">
                <a:solidFill>
                  <a:schemeClr val="tx2"/>
                </a:solidFill>
              </a:rPr>
              <a:t>Customers in this group tend to have the lowest balances, purchases, credit limits, and payments. They are likely light users of credit cards, possibly new or infrequent customers who do not rely heavily on credit.</a:t>
            </a:r>
          </a:p>
          <a:p>
            <a:pPr indent="-228600">
              <a:lnSpc>
                <a:spcPct val="90000"/>
              </a:lnSpc>
              <a:spcAft>
                <a:spcPts val="600"/>
              </a:spcAft>
              <a:buFont typeface="Arial" panose="020B0604020202020204" pitchFamily="34" charset="0"/>
              <a:buChar char="•"/>
            </a:pPr>
            <a:endParaRPr lang="en-US" sz="1600" dirty="0">
              <a:solidFill>
                <a:schemeClr val="tx2"/>
              </a:solidFill>
            </a:endParaRPr>
          </a:p>
          <a:p>
            <a:pPr indent="-228600">
              <a:lnSpc>
                <a:spcPct val="90000"/>
              </a:lnSpc>
              <a:spcAft>
                <a:spcPts val="600"/>
              </a:spcAft>
              <a:buFont typeface="Arial" panose="020B0604020202020204" pitchFamily="34" charset="0"/>
              <a:buChar char="•"/>
            </a:pPr>
            <a:r>
              <a:rPr lang="en-US" sz="1600" b="1" dirty="0">
                <a:solidFill>
                  <a:schemeClr val="accent6"/>
                </a:solidFill>
              </a:rPr>
              <a:t>Cluster 1 (Green):</a:t>
            </a:r>
            <a:br>
              <a:rPr lang="en-US" sz="1600" dirty="0">
                <a:solidFill>
                  <a:schemeClr val="tx2"/>
                </a:solidFill>
              </a:rPr>
            </a:br>
            <a:r>
              <a:rPr lang="en-US" sz="1600" dirty="0">
                <a:solidFill>
                  <a:schemeClr val="tx2"/>
                </a:solidFill>
              </a:rPr>
              <a:t>This cluster represents customers who have moderate balances and credit limits, but relatively low purchases and payments. These customers may manage their credit conservatively, with a focus on maintaining a steady but controlled use of their available credit.</a:t>
            </a:r>
          </a:p>
          <a:p>
            <a:pPr indent="-228600">
              <a:lnSpc>
                <a:spcPct val="90000"/>
              </a:lnSpc>
              <a:spcAft>
                <a:spcPts val="600"/>
              </a:spcAft>
              <a:buFont typeface="Arial" panose="020B0604020202020204" pitchFamily="34" charset="0"/>
              <a:buChar char="•"/>
            </a:pPr>
            <a:endParaRPr lang="en-US" sz="1600" dirty="0">
              <a:solidFill>
                <a:schemeClr val="tx2"/>
              </a:solidFill>
            </a:endParaRPr>
          </a:p>
          <a:p>
            <a:pPr indent="-228600">
              <a:lnSpc>
                <a:spcPct val="90000"/>
              </a:lnSpc>
              <a:spcAft>
                <a:spcPts val="600"/>
              </a:spcAft>
              <a:buFont typeface="Arial" panose="020B0604020202020204" pitchFamily="34" charset="0"/>
              <a:buChar char="•"/>
            </a:pPr>
            <a:r>
              <a:rPr lang="en-US" sz="1600" b="1" dirty="0">
                <a:solidFill>
                  <a:srgbClr val="5DC3D1"/>
                </a:solidFill>
              </a:rPr>
              <a:t>Cluster 2 (Blue):</a:t>
            </a:r>
            <a:br>
              <a:rPr lang="en-US" sz="1600" dirty="0">
                <a:solidFill>
                  <a:srgbClr val="5DC3D1"/>
                </a:solidFill>
              </a:rPr>
            </a:br>
            <a:r>
              <a:rPr lang="en-US" sz="1600" dirty="0">
                <a:solidFill>
                  <a:schemeClr val="tx2"/>
                </a:solidFill>
              </a:rPr>
              <a:t>Customers in this segment have higher balances and purchases, along with significant credit limits and payments. These are likely active credit card users who utilize their cards for various transactions and manage larger amounts of money, indicating they might be high-value customers.</a:t>
            </a:r>
          </a:p>
          <a:p>
            <a:pPr indent="-228600">
              <a:lnSpc>
                <a:spcPct val="90000"/>
              </a:lnSpc>
              <a:spcAft>
                <a:spcPts val="600"/>
              </a:spcAft>
              <a:buFont typeface="Arial" panose="020B0604020202020204" pitchFamily="34" charset="0"/>
              <a:buChar char="•"/>
            </a:pPr>
            <a:endParaRPr lang="en-US" sz="1600" dirty="0">
              <a:solidFill>
                <a:schemeClr val="tx2"/>
              </a:solidFill>
            </a:endParaRPr>
          </a:p>
          <a:p>
            <a:pPr indent="-228600">
              <a:lnSpc>
                <a:spcPct val="90000"/>
              </a:lnSpc>
              <a:spcAft>
                <a:spcPts val="600"/>
              </a:spcAft>
              <a:buFont typeface="Arial" panose="020B0604020202020204" pitchFamily="34" charset="0"/>
              <a:buChar char="•"/>
            </a:pPr>
            <a:r>
              <a:rPr lang="en-US" sz="1600" b="1" dirty="0">
                <a:solidFill>
                  <a:srgbClr val="756BCB"/>
                </a:solidFill>
              </a:rPr>
              <a:t>Cluster 3 (Purple):</a:t>
            </a:r>
            <a:br>
              <a:rPr lang="en-US" sz="1600" dirty="0">
                <a:solidFill>
                  <a:schemeClr val="tx2"/>
                </a:solidFill>
              </a:rPr>
            </a:br>
            <a:r>
              <a:rPr lang="en-US" sz="1600" dirty="0">
                <a:solidFill>
                  <a:schemeClr val="tx2"/>
                </a:solidFill>
              </a:rPr>
              <a:t>This group includes customers who have high balances, credit limits, purchases, and payments. They likely use their credit cards extensively, not only for purchases but also for large payments, which suggests they might be leveraging their credit for substantial financial activities or investments.</a:t>
            </a:r>
          </a:p>
        </p:txBody>
      </p:sp>
      <p:grpSp>
        <p:nvGrpSpPr>
          <p:cNvPr id="37" name="Group 36">
            <a:extLst>
              <a:ext uri="{FF2B5EF4-FFF2-40B4-BE49-F238E27FC236}">
                <a16:creationId xmlns:a16="http://schemas.microsoft.com/office/drawing/2014/main" id="{569E5994-073E-4708-B3E6-43BFED0CEB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381784" y="4178643"/>
            <a:ext cx="3061444" cy="2297267"/>
            <a:chOff x="-305" y="-1"/>
            <a:chExt cx="3832880" cy="2876136"/>
          </a:xfrm>
        </p:grpSpPr>
        <p:sp>
          <p:nvSpPr>
            <p:cNvPr id="38" name="Freeform: Shape 37">
              <a:extLst>
                <a:ext uri="{FF2B5EF4-FFF2-40B4-BE49-F238E27FC236}">
                  <a16:creationId xmlns:a16="http://schemas.microsoft.com/office/drawing/2014/main" id="{532F818D-9087-4691-AABA-465619A0C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68B7668A-5C96-4FB9-BFA9-38094EB87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BF4F95BD-8661-4C45-94E3-CF3159BF4C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E85BBF8A-E2FB-47F6-A60F-4FB855D50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A graph of credit lines&#10;&#10;Description automatically generated with medium confidence">
            <a:extLst>
              <a:ext uri="{FF2B5EF4-FFF2-40B4-BE49-F238E27FC236}">
                <a16:creationId xmlns:a16="http://schemas.microsoft.com/office/drawing/2014/main" id="{7AAFC6C0-B799-CF22-ECB7-3AF05231842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51498"/>
          <a:stretch/>
        </p:blipFill>
        <p:spPr>
          <a:xfrm>
            <a:off x="122844" y="1908736"/>
            <a:ext cx="6109488" cy="3040528"/>
          </a:xfrm>
          <a:prstGeom prst="rect">
            <a:avLst/>
          </a:prstGeom>
        </p:spPr>
      </p:pic>
      <p:grpSp>
        <p:nvGrpSpPr>
          <p:cNvPr id="43" name="Group 42">
            <a:extLst>
              <a:ext uri="{FF2B5EF4-FFF2-40B4-BE49-F238E27FC236}">
                <a16:creationId xmlns:a16="http://schemas.microsoft.com/office/drawing/2014/main" id="{DD81D498-EAA8-40F3-8230-AE4DEDA38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906190" y="0"/>
            <a:ext cx="3282247" cy="2837712"/>
            <a:chOff x="-305" y="-4155"/>
            <a:chExt cx="2514948" cy="2174333"/>
          </a:xfrm>
        </p:grpSpPr>
        <p:sp>
          <p:nvSpPr>
            <p:cNvPr id="44" name="Freeform: Shape 43">
              <a:extLst>
                <a:ext uri="{FF2B5EF4-FFF2-40B4-BE49-F238E27FC236}">
                  <a16:creationId xmlns:a16="http://schemas.microsoft.com/office/drawing/2014/main" id="{262F2402-5879-41A3-ACEC-6D2811BA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BBD41895-A230-4959-97BA-80F516383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E670BD54-10A6-4092-9E32-647B2F870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7" name="Freeform: Shape 46">
              <a:extLst>
                <a:ext uri="{FF2B5EF4-FFF2-40B4-BE49-F238E27FC236}">
                  <a16:creationId xmlns:a16="http://schemas.microsoft.com/office/drawing/2014/main" id="{1C2B9A82-4826-4BF4-A16E-0B005FE76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666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635000" y="640823"/>
            <a:ext cx="3418659" cy="5583148"/>
          </a:xfrm>
        </p:spPr>
        <p:txBody>
          <a:bodyPr vert="horz" lIns="91440" tIns="45720" rIns="91440" bIns="45720" rtlCol="0" anchor="ctr">
            <a:normAutofit/>
          </a:bodyPr>
          <a:lstStyle/>
          <a:p>
            <a:r>
              <a:rPr lang="en-US" sz="5400" kern="1200">
                <a:solidFill>
                  <a:schemeClr val="tx1"/>
                </a:solidFill>
                <a:latin typeface="+mj-lt"/>
                <a:ea typeface="+mj-ea"/>
                <a:cs typeface="+mj-cs"/>
              </a:rPr>
              <a:t>Agenda</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3E59D3B-6E68-12F3-3F06-76F61A956C9D}"/>
              </a:ext>
            </a:extLst>
          </p:cNvPr>
          <p:cNvGraphicFramePr>
            <a:graphicFrameLocks noGrp="1"/>
          </p:cNvGraphicFramePr>
          <p:nvPr>
            <p:ph idx="1"/>
            <p:extLst>
              <p:ext uri="{D42A27DB-BD31-4B8C-83A1-F6EECF244321}">
                <p14:modId xmlns:p14="http://schemas.microsoft.com/office/powerpoint/2010/main" val="386359187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a:xfrm>
            <a:off x="479394" y="1070800"/>
            <a:ext cx="3939688" cy="5583126"/>
          </a:xfrm>
        </p:spPr>
        <p:txBody>
          <a:bodyPr vert="horz" lIns="91440" tIns="45720" rIns="91440" bIns="45720" rtlCol="0" anchor="ctr">
            <a:normAutofit/>
          </a:bodyPr>
          <a:lstStyle/>
          <a:p>
            <a:pPr algn="r"/>
            <a:r>
              <a:rPr lang="en-US" sz="5600" kern="1200">
                <a:solidFill>
                  <a:schemeClr val="tx1"/>
                </a:solidFill>
                <a:latin typeface="+mj-lt"/>
                <a:ea typeface="+mj-ea"/>
                <a:cs typeface="+mj-cs"/>
              </a:rPr>
              <a:t>Introduction</a:t>
            </a:r>
          </a:p>
        </p:txBody>
      </p:sp>
      <p:cxnSp>
        <p:nvCxnSpPr>
          <p:cNvPr id="38" name="Straight Connector 3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4">
            <a:extLst>
              <a:ext uri="{FF2B5EF4-FFF2-40B4-BE49-F238E27FC236}">
                <a16:creationId xmlns:a16="http://schemas.microsoft.com/office/drawing/2014/main" id="{3F0CDBAB-3B9E-FB91-38C8-4735C21E9C07}"/>
              </a:ext>
            </a:extLst>
          </p:cNvPr>
          <p:cNvGraphicFramePr>
            <a:graphicFrameLocks noGrp="1"/>
          </p:cNvGraphicFramePr>
          <p:nvPr>
            <p:ph idx="1"/>
            <p:extLst>
              <p:ext uri="{D42A27DB-BD31-4B8C-83A1-F6EECF244321}">
                <p14:modId xmlns:p14="http://schemas.microsoft.com/office/powerpoint/2010/main" val="157763676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AF2-FA0C-86BF-1E01-5D699F26F1A3}"/>
              </a:ext>
            </a:extLst>
          </p:cNvPr>
          <p:cNvSpPr>
            <a:spLocks noGrp="1"/>
          </p:cNvSpPr>
          <p:nvPr>
            <p:ph type="title"/>
          </p:nvPr>
        </p:nvSpPr>
        <p:spPr/>
        <p:txBody>
          <a:bodyPr/>
          <a:lstStyle/>
          <a:p>
            <a:r>
              <a:rPr lang="en-IN" dirty="0"/>
              <a:t>Workflow</a:t>
            </a:r>
          </a:p>
        </p:txBody>
      </p:sp>
      <p:graphicFrame>
        <p:nvGraphicFramePr>
          <p:cNvPr id="5" name="Content Placeholder 2">
            <a:extLst>
              <a:ext uri="{FF2B5EF4-FFF2-40B4-BE49-F238E27FC236}">
                <a16:creationId xmlns:a16="http://schemas.microsoft.com/office/drawing/2014/main" id="{D3B509B2-B292-2F31-B4C1-43F39408B958}"/>
              </a:ext>
            </a:extLst>
          </p:cNvPr>
          <p:cNvGraphicFramePr>
            <a:graphicFrameLocks noGrp="1"/>
          </p:cNvGraphicFramePr>
          <p:nvPr>
            <p:ph idx="1"/>
          </p:nvPr>
        </p:nvGraphicFramePr>
        <p:xfrm>
          <a:off x="678884" y="1675075"/>
          <a:ext cx="10834234" cy="4398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1199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678883" y="437402"/>
            <a:ext cx="10834234" cy="612775"/>
          </a:xfrm>
        </p:spPr>
        <p:txBody>
          <a:bodyPr>
            <a:normAutofit/>
          </a:bodyPr>
          <a:lstStyle/>
          <a:p>
            <a:r>
              <a:rPr lang="en-US"/>
              <a:t>Data</a:t>
            </a:r>
            <a:endParaRPr lang="en-US" dirty="0"/>
          </a:p>
        </p:txBody>
      </p:sp>
      <p:graphicFrame>
        <p:nvGraphicFramePr>
          <p:cNvPr id="6" name="Content Placeholder 5">
            <a:extLst>
              <a:ext uri="{FF2B5EF4-FFF2-40B4-BE49-F238E27FC236}">
                <a16:creationId xmlns:a16="http://schemas.microsoft.com/office/drawing/2014/main" id="{5031ECE8-58D9-CC34-758F-B7CA97D40836}"/>
              </a:ext>
            </a:extLst>
          </p:cNvPr>
          <p:cNvGraphicFramePr>
            <a:graphicFrameLocks noGrp="1"/>
          </p:cNvGraphicFramePr>
          <p:nvPr>
            <p:ph idx="1"/>
            <p:extLst>
              <p:ext uri="{D42A27DB-BD31-4B8C-83A1-F6EECF244321}">
                <p14:modId xmlns:p14="http://schemas.microsoft.com/office/powerpoint/2010/main" val="666143070"/>
              </p:ext>
            </p:extLst>
          </p:nvPr>
        </p:nvGraphicFramePr>
        <p:xfrm>
          <a:off x="591127" y="2610068"/>
          <a:ext cx="10767287" cy="346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2">
            <a:extLst>
              <a:ext uri="{FF2B5EF4-FFF2-40B4-BE49-F238E27FC236}">
                <a16:creationId xmlns:a16="http://schemas.microsoft.com/office/drawing/2014/main" id="{9A8B8CFF-5DA5-3EEC-E0D1-BF1D672587C5}"/>
              </a:ext>
            </a:extLst>
          </p:cNvPr>
          <p:cNvSpPr>
            <a:spLocks noChangeArrowheads="1"/>
          </p:cNvSpPr>
          <p:nvPr/>
        </p:nvSpPr>
        <p:spPr bwMode="auto">
          <a:xfrm>
            <a:off x="350982" y="4294971"/>
            <a:ext cx="103816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2FE564E4-054E-1B77-C144-D9CA95E81541}"/>
              </a:ext>
            </a:extLst>
          </p:cNvPr>
          <p:cNvSpPr txBox="1"/>
          <p:nvPr/>
        </p:nvSpPr>
        <p:spPr>
          <a:xfrm>
            <a:off x="591127" y="1168403"/>
            <a:ext cx="11079007" cy="1323439"/>
          </a:xfrm>
          <a:prstGeom prst="rect">
            <a:avLst/>
          </a:prstGeom>
          <a:noFill/>
        </p:spPr>
        <p:txBody>
          <a:bodyPr wrap="square">
            <a:spAutoFit/>
          </a:bodyPr>
          <a:lstStyle/>
          <a:p>
            <a:r>
              <a:rPr lang="en-US" sz="2000" dirty="0"/>
              <a:t>The dataset captures credit card usage behavior with features like balance, purchases, cash advances, payment frequencies, and credit limits. It also includes metrics like one-off vs. installment purchases, transaction counts, and tenure. This data aids in understanding spending patterns for effective customer segmentation and financial strategy development.</a:t>
            </a:r>
            <a:endParaRPr lang="en-IN" sz="2000" dirty="0"/>
          </a:p>
        </p:txBody>
      </p:sp>
    </p:spTree>
    <p:extLst>
      <p:ext uri="{BB962C8B-B14F-4D97-AF65-F5344CB8AC3E}">
        <p14:creationId xmlns:p14="http://schemas.microsoft.com/office/powerpoint/2010/main" val="28459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3388D-213F-B670-9F94-82F966DFB2CC}"/>
              </a:ext>
            </a:extLst>
          </p:cNvPr>
          <p:cNvSpPr>
            <a:spLocks noGrp="1"/>
          </p:cNvSpPr>
          <p:nvPr>
            <p:ph type="title"/>
          </p:nvPr>
        </p:nvSpPr>
        <p:spPr>
          <a:xfrm>
            <a:off x="6090574" y="581284"/>
            <a:ext cx="4977976" cy="821698"/>
          </a:xfrm>
        </p:spPr>
        <p:txBody>
          <a:bodyPr vert="horz" lIns="91440" tIns="45720" rIns="91440" bIns="45720" rtlCol="0" anchor="ctr">
            <a:normAutofit/>
          </a:bodyPr>
          <a:lstStyle/>
          <a:p>
            <a:r>
              <a:rPr lang="en-US" sz="3600" kern="1200" dirty="0">
                <a:solidFill>
                  <a:schemeClr val="tx2"/>
                </a:solidFill>
                <a:latin typeface="+mj-lt"/>
                <a:ea typeface="+mj-ea"/>
                <a:cs typeface="+mj-cs"/>
              </a:rPr>
              <a:t>Preprocessing</a:t>
            </a:r>
          </a:p>
        </p:txBody>
      </p:sp>
      <p:pic>
        <p:nvPicPr>
          <p:cNvPr id="7" name="Graphic 6" descr="Database">
            <a:extLst>
              <a:ext uri="{FF2B5EF4-FFF2-40B4-BE49-F238E27FC236}">
                <a16:creationId xmlns:a16="http://schemas.microsoft.com/office/drawing/2014/main" id="{FC0FB865-5DC9-0496-98E7-24033A36CD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C17C11D7-EE41-B975-C695-543DB0473978}"/>
              </a:ext>
            </a:extLst>
          </p:cNvPr>
          <p:cNvSpPr>
            <a:spLocks noGrp="1"/>
          </p:cNvSpPr>
          <p:nvPr>
            <p:ph idx="1"/>
          </p:nvPr>
        </p:nvSpPr>
        <p:spPr>
          <a:xfrm>
            <a:off x="6097316" y="1352788"/>
            <a:ext cx="5928606" cy="4923928"/>
          </a:xfrm>
        </p:spPr>
        <p:txBody>
          <a:bodyPr vert="horz" lIns="91440" tIns="45720" rIns="91440" bIns="45720" rtlCol="0" anchor="ctr">
            <a:normAutofit fontScale="92500" lnSpcReduction="10000"/>
          </a:bodyPr>
          <a:lstStyle/>
          <a:p>
            <a:r>
              <a:rPr lang="en-US" sz="1800" b="1" dirty="0">
                <a:solidFill>
                  <a:schemeClr val="tx2"/>
                </a:solidFill>
                <a:latin typeface="+mn-lt"/>
              </a:rPr>
              <a:t>Handling Missing Values</a:t>
            </a:r>
            <a:r>
              <a:rPr lang="en-US" sz="1800" dirty="0">
                <a:solidFill>
                  <a:schemeClr val="tx2"/>
                </a:solidFill>
                <a:latin typeface="+mn-lt"/>
              </a:rPr>
              <a:t>: </a:t>
            </a:r>
          </a:p>
          <a:p>
            <a:pPr marL="0" indent="0">
              <a:buNone/>
            </a:pPr>
            <a:r>
              <a:rPr lang="en-US" sz="1800" dirty="0">
                <a:solidFill>
                  <a:schemeClr val="tx2"/>
                </a:solidFill>
                <a:latin typeface="+mn-lt"/>
              </a:rPr>
              <a:t>The CUST_ID column was dropped as it wasn't relevant for analysis. For missing values, CREDIT_LIMIT had only one missing value, which was filled with the mean. For MINIMUM_PAYMENTS, missing values were handled based on the payment status: if payments were zero, MINIMUM_PAYMENTS was filled with zero; otherwise, it was filled with the mean.</a:t>
            </a:r>
          </a:p>
          <a:p>
            <a:pPr marL="0"/>
            <a:endParaRPr lang="en-US" sz="1800" dirty="0">
              <a:solidFill>
                <a:schemeClr val="tx2"/>
              </a:solidFill>
              <a:latin typeface="+mn-lt"/>
            </a:endParaRPr>
          </a:p>
          <a:p>
            <a:r>
              <a:rPr lang="en-US" sz="1800" b="1" dirty="0">
                <a:solidFill>
                  <a:schemeClr val="tx2"/>
                </a:solidFill>
                <a:latin typeface="+mn-lt"/>
              </a:rPr>
              <a:t>Feature Scaling</a:t>
            </a:r>
            <a:r>
              <a:rPr lang="en-US" sz="1800" dirty="0">
                <a:solidFill>
                  <a:schemeClr val="tx2"/>
                </a:solidFill>
                <a:latin typeface="+mn-lt"/>
              </a:rPr>
              <a:t>: </a:t>
            </a:r>
          </a:p>
          <a:p>
            <a:pPr marL="0" indent="0">
              <a:buNone/>
            </a:pPr>
            <a:r>
              <a:rPr lang="en-US" sz="1800" dirty="0" err="1">
                <a:solidFill>
                  <a:schemeClr val="tx2"/>
                </a:solidFill>
                <a:latin typeface="+mn-lt"/>
              </a:rPr>
              <a:t>MinMax</a:t>
            </a:r>
            <a:r>
              <a:rPr lang="en-US" sz="1800" dirty="0">
                <a:solidFill>
                  <a:schemeClr val="tx2"/>
                </a:solidFill>
                <a:latin typeface="+mn-lt"/>
              </a:rPr>
              <a:t> scaling was applied to the dataset. This choice was made after testing both </a:t>
            </a:r>
            <a:r>
              <a:rPr lang="en-US" sz="1800" dirty="0" err="1">
                <a:solidFill>
                  <a:schemeClr val="tx2"/>
                </a:solidFill>
                <a:latin typeface="+mn-lt"/>
              </a:rPr>
              <a:t>MinMax</a:t>
            </a:r>
            <a:r>
              <a:rPr lang="en-US" sz="1800" dirty="0">
                <a:solidFill>
                  <a:schemeClr val="tx2"/>
                </a:solidFill>
                <a:latin typeface="+mn-lt"/>
              </a:rPr>
              <a:t> and standard scaling methods, with </a:t>
            </a:r>
            <a:r>
              <a:rPr lang="en-US" sz="1800" dirty="0" err="1">
                <a:solidFill>
                  <a:schemeClr val="tx2"/>
                </a:solidFill>
                <a:latin typeface="+mn-lt"/>
              </a:rPr>
              <a:t>MinMax</a:t>
            </a:r>
            <a:r>
              <a:rPr lang="en-US" sz="1800" dirty="0">
                <a:solidFill>
                  <a:schemeClr val="tx2"/>
                </a:solidFill>
                <a:latin typeface="+mn-lt"/>
              </a:rPr>
              <a:t> scaling yielding better model performance.</a:t>
            </a:r>
          </a:p>
          <a:p>
            <a:pPr marL="0"/>
            <a:endParaRPr lang="en-US" sz="1800" dirty="0">
              <a:solidFill>
                <a:schemeClr val="tx2"/>
              </a:solidFill>
              <a:latin typeface="+mn-lt"/>
            </a:endParaRPr>
          </a:p>
          <a:p>
            <a:r>
              <a:rPr lang="en-US" sz="1800" b="1" dirty="0">
                <a:solidFill>
                  <a:schemeClr val="tx2"/>
                </a:solidFill>
                <a:latin typeface="+mn-lt"/>
              </a:rPr>
              <a:t>Encoding Categorical Variables</a:t>
            </a:r>
            <a:r>
              <a:rPr lang="en-US" sz="1800" dirty="0">
                <a:solidFill>
                  <a:schemeClr val="tx2"/>
                </a:solidFill>
                <a:latin typeface="+mn-lt"/>
              </a:rPr>
              <a:t>: </a:t>
            </a:r>
          </a:p>
          <a:p>
            <a:pPr marL="0" indent="0">
              <a:buNone/>
            </a:pPr>
            <a:r>
              <a:rPr lang="en-US" sz="1800" dirty="0">
                <a:solidFill>
                  <a:schemeClr val="tx2"/>
                </a:solidFill>
                <a:latin typeface="+mn-lt"/>
              </a:rPr>
              <a:t>No encoding was required as all features were already numeric (either integer or float).</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7165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Shape 8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3D8A3C-EB92-5BB0-98BD-36863CF84499}"/>
              </a:ext>
            </a:extLst>
          </p:cNvPr>
          <p:cNvSpPr>
            <a:spLocks noGrp="1"/>
          </p:cNvSpPr>
          <p:nvPr>
            <p:ph type="title"/>
          </p:nvPr>
        </p:nvSpPr>
        <p:spPr>
          <a:xfrm>
            <a:off x="1137034" y="609597"/>
            <a:ext cx="9392421" cy="618839"/>
          </a:xfrm>
        </p:spPr>
        <p:txBody>
          <a:bodyPr vert="horz" lIns="91440" tIns="45720" rIns="91440" bIns="45720" rtlCol="0" anchor="ctr">
            <a:normAutofit fontScale="90000"/>
          </a:bodyPr>
          <a:lstStyle/>
          <a:p>
            <a:r>
              <a:rPr lang="en-US" sz="4400" kern="1200" dirty="0">
                <a:solidFill>
                  <a:schemeClr val="tx1"/>
                </a:solidFill>
                <a:latin typeface="+mj-lt"/>
                <a:ea typeface="+mj-ea"/>
                <a:cs typeface="+mj-cs"/>
              </a:rPr>
              <a:t>EDA</a:t>
            </a:r>
          </a:p>
        </p:txBody>
      </p:sp>
      <p:sp>
        <p:nvSpPr>
          <p:cNvPr id="31" name="Content Placeholder 30">
            <a:extLst>
              <a:ext uri="{FF2B5EF4-FFF2-40B4-BE49-F238E27FC236}">
                <a16:creationId xmlns:a16="http://schemas.microsoft.com/office/drawing/2014/main" id="{7EB9C158-C022-0E85-D7C5-4D3DC2D40E95}"/>
              </a:ext>
            </a:extLst>
          </p:cNvPr>
          <p:cNvSpPr>
            <a:spLocks noGrp="1"/>
          </p:cNvSpPr>
          <p:nvPr>
            <p:ph idx="1"/>
          </p:nvPr>
        </p:nvSpPr>
        <p:spPr>
          <a:xfrm>
            <a:off x="388887" y="1497022"/>
            <a:ext cx="4870031" cy="4592882"/>
          </a:xfrm>
        </p:spPr>
        <p:txBody>
          <a:bodyPr vert="horz" lIns="91440" tIns="45720" rIns="91440" bIns="45720" rtlCol="0">
            <a:normAutofit fontScale="92500" lnSpcReduction="10000"/>
          </a:bodyPr>
          <a:lstStyle/>
          <a:p>
            <a:pPr marL="0" indent="0">
              <a:buNone/>
            </a:pPr>
            <a:r>
              <a:rPr lang="en-US" sz="2000" b="1" dirty="0">
                <a:solidFill>
                  <a:schemeClr val="tx1"/>
                </a:solidFill>
                <a:latin typeface="+mn-lt"/>
              </a:rPr>
              <a:t>BOXPLOTS</a:t>
            </a:r>
          </a:p>
          <a:p>
            <a:pPr marL="0" indent="0">
              <a:buNone/>
            </a:pPr>
            <a:endParaRPr lang="en-US" sz="1400" dirty="0">
              <a:solidFill>
                <a:schemeClr val="tx1"/>
              </a:solidFill>
              <a:latin typeface="+mn-lt"/>
            </a:endParaRPr>
          </a:p>
          <a:p>
            <a:pPr marL="0" indent="0">
              <a:buNone/>
            </a:pPr>
            <a:r>
              <a:rPr lang="en-US" sz="1500" dirty="0">
                <a:solidFill>
                  <a:schemeClr val="tx1"/>
                </a:solidFill>
                <a:latin typeface="+mn-lt"/>
              </a:rPr>
              <a:t>The boxplots in this slide illustrate the distribution of various credit card usage metrics across customers. Each plot provides insights into the central tendency, variability, and presence of outliers for the corresponding feature.</a:t>
            </a:r>
          </a:p>
          <a:p>
            <a:pPr marL="0" indent="0">
              <a:buNone/>
            </a:pPr>
            <a:r>
              <a:rPr lang="en-US" sz="1500" b="1" dirty="0">
                <a:solidFill>
                  <a:schemeClr val="tx1"/>
                </a:solidFill>
                <a:latin typeface="+mn-lt"/>
              </a:rPr>
              <a:t>Key Observations:</a:t>
            </a:r>
            <a:endParaRPr lang="en-US" sz="1500" dirty="0">
              <a:solidFill>
                <a:schemeClr val="tx1"/>
              </a:solidFill>
              <a:latin typeface="+mn-lt"/>
            </a:endParaRPr>
          </a:p>
          <a:p>
            <a:pPr marL="0"/>
            <a:r>
              <a:rPr lang="en-US" sz="1500" b="1" dirty="0">
                <a:solidFill>
                  <a:schemeClr val="tx1"/>
                </a:solidFill>
                <a:latin typeface="+mn-lt"/>
              </a:rPr>
              <a:t>BALANCE and PURCHASES:</a:t>
            </a:r>
            <a:r>
              <a:rPr lang="en-US" sz="1500" dirty="0">
                <a:solidFill>
                  <a:schemeClr val="tx1"/>
                </a:solidFill>
                <a:latin typeface="+mn-lt"/>
              </a:rPr>
              <a:t> These features exhibit a wide range of values, with a significant number of outliers indicating that some customers have much higher balances and purchase amounts compared to others.</a:t>
            </a:r>
          </a:p>
          <a:p>
            <a:pPr marL="0"/>
            <a:r>
              <a:rPr lang="en-US" sz="1500" b="1" dirty="0">
                <a:solidFill>
                  <a:schemeClr val="tx1"/>
                </a:solidFill>
                <a:latin typeface="+mn-lt"/>
              </a:rPr>
              <a:t>CREDIT_LIMIT and PAYMENTS:</a:t>
            </a:r>
            <a:r>
              <a:rPr lang="en-US" sz="1500" dirty="0">
                <a:solidFill>
                  <a:schemeClr val="tx1"/>
                </a:solidFill>
                <a:latin typeface="+mn-lt"/>
              </a:rPr>
              <a:t> The distributions for these features are also right-skewed, with outliers suggesting that while most customers have moderate credit limits and payments, a few have significantly higher values.</a:t>
            </a:r>
          </a:p>
          <a:p>
            <a:pPr marL="0" indent="0">
              <a:buNone/>
            </a:pPr>
            <a:r>
              <a:rPr lang="en-US" sz="1500" b="1" dirty="0">
                <a:solidFill>
                  <a:schemeClr val="tx1"/>
                </a:solidFill>
                <a:latin typeface="+mn-lt"/>
              </a:rPr>
              <a:t>Interpretation:</a:t>
            </a:r>
            <a:endParaRPr lang="en-US" sz="1500" dirty="0">
              <a:solidFill>
                <a:schemeClr val="tx1"/>
              </a:solidFill>
              <a:latin typeface="+mn-lt"/>
            </a:endParaRPr>
          </a:p>
          <a:p>
            <a:r>
              <a:rPr lang="en-US" sz="1500" dirty="0">
                <a:solidFill>
                  <a:schemeClr val="tx1"/>
                </a:solidFill>
                <a:latin typeface="+mn-lt"/>
              </a:rPr>
              <a:t>The presence of outliers and varying distributions across features suggests diverse credit card usage behaviors among customers, which supports the need for segmentation to better understand and serve different customer groups.</a:t>
            </a:r>
          </a:p>
        </p:txBody>
      </p:sp>
      <p:pic>
        <p:nvPicPr>
          <p:cNvPr id="6" name="Picture 5" descr="A group of green and white lines&#10;&#10;Description automatically generated with medium confidence">
            <a:extLst>
              <a:ext uri="{FF2B5EF4-FFF2-40B4-BE49-F238E27FC236}">
                <a16:creationId xmlns:a16="http://schemas.microsoft.com/office/drawing/2014/main" id="{682E2B6F-217A-9526-9FC4-20D3F2870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4742" y="794327"/>
            <a:ext cx="5981747" cy="5174211"/>
          </a:xfrm>
          <a:prstGeom prst="rect">
            <a:avLst/>
          </a:prstGeom>
        </p:spPr>
      </p:pic>
      <p:sp>
        <p:nvSpPr>
          <p:cNvPr id="80" name="Freeform: Shape 79">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2745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B1AF-C775-9D8F-619A-F562320449AC}"/>
              </a:ext>
            </a:extLst>
          </p:cNvPr>
          <p:cNvSpPr>
            <a:spLocks noGrp="1"/>
          </p:cNvSpPr>
          <p:nvPr>
            <p:ph type="title"/>
          </p:nvPr>
        </p:nvSpPr>
        <p:spPr>
          <a:xfrm>
            <a:off x="8250892" y="741391"/>
            <a:ext cx="3269384" cy="593633"/>
          </a:xfrm>
        </p:spPr>
        <p:txBody>
          <a:bodyPr vert="horz" lIns="91440" tIns="45720" rIns="91440" bIns="45720" rtlCol="0" anchor="b">
            <a:normAutofit/>
          </a:bodyPr>
          <a:lstStyle/>
          <a:p>
            <a:r>
              <a:rPr lang="en-US" sz="3200" dirty="0">
                <a:latin typeface="+mj-lt"/>
              </a:rPr>
              <a:t>KDE</a:t>
            </a:r>
          </a:p>
        </p:txBody>
      </p:sp>
      <p:pic>
        <p:nvPicPr>
          <p:cNvPr id="8" name="Picture 7" descr="A graph of colored lines&#10;&#10;Description automatically generated">
            <a:extLst>
              <a:ext uri="{FF2B5EF4-FFF2-40B4-BE49-F238E27FC236}">
                <a16:creationId xmlns:a16="http://schemas.microsoft.com/office/drawing/2014/main" id="{1B417C16-E936-D00A-412D-20BC6469AC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4088" y="2103965"/>
            <a:ext cx="3343333" cy="2507499"/>
          </a:xfrm>
          <a:prstGeom prst="rect">
            <a:avLst/>
          </a:prstGeom>
        </p:spPr>
      </p:pic>
      <p:pic>
        <p:nvPicPr>
          <p:cNvPr id="6" name="Picture 5" descr="A screenshot of a graph&#10;&#10;Description automatically generated">
            <a:extLst>
              <a:ext uri="{FF2B5EF4-FFF2-40B4-BE49-F238E27FC236}">
                <a16:creationId xmlns:a16="http://schemas.microsoft.com/office/drawing/2014/main" id="{75575728-27A9-D48A-E23D-7E95A156FA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3929" y="880971"/>
            <a:ext cx="2823484" cy="4953483"/>
          </a:xfrm>
          <a:prstGeom prst="rect">
            <a:avLst/>
          </a:prstGeom>
        </p:spPr>
      </p:pic>
      <p:sp>
        <p:nvSpPr>
          <p:cNvPr id="4" name="Rectangle 1">
            <a:extLst>
              <a:ext uri="{FF2B5EF4-FFF2-40B4-BE49-F238E27FC236}">
                <a16:creationId xmlns:a16="http://schemas.microsoft.com/office/drawing/2014/main" id="{B9531601-55E6-5591-37C9-FA91E4B47647}"/>
              </a:ext>
            </a:extLst>
          </p:cNvPr>
          <p:cNvSpPr>
            <a:spLocks noGrp="1" noChangeArrowheads="1"/>
          </p:cNvSpPr>
          <p:nvPr>
            <p:ph idx="1"/>
          </p:nvPr>
        </p:nvSpPr>
        <p:spPr bwMode="auto">
          <a:xfrm>
            <a:off x="8250890" y="1481328"/>
            <a:ext cx="3240264" cy="44999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fontScale="92500" lnSpcReduction="20000"/>
          </a:bodyPr>
          <a:lstStyle/>
          <a:p>
            <a:pPr marL="0" marR="0" lvl="0" fontAlgn="base">
              <a:spcBef>
                <a:spcPct val="0"/>
              </a:spcBef>
              <a:spcAft>
                <a:spcPts val="600"/>
              </a:spcAft>
              <a:buClrTx/>
              <a:buSzTx/>
              <a:tabLst/>
            </a:pPr>
            <a:r>
              <a:rPr kumimoji="0" lang="en-US" altLang="en-US" sz="1600" i="0" u="none" strike="noStrike" cap="none" normalizeH="0" baseline="0" dirty="0">
                <a:ln>
                  <a:noFill/>
                </a:ln>
                <a:solidFill>
                  <a:schemeClr val="tx1"/>
                </a:solidFill>
                <a:effectLst/>
                <a:latin typeface="+mn-lt"/>
              </a:rPr>
              <a:t>Feature Distributions: Most features, such as BALANCE, PURCHASES, and CREDIT_LIMIT, show highly right-skewed distributions, indicating that most customers have low values, with only a few having significantly high ones.</a:t>
            </a:r>
          </a:p>
          <a:p>
            <a:pPr marL="0" marR="0" lvl="0" fontAlgn="base">
              <a:spcBef>
                <a:spcPct val="0"/>
              </a:spcBef>
              <a:spcAft>
                <a:spcPts val="600"/>
              </a:spcAft>
              <a:buClrTx/>
              <a:buSzTx/>
              <a:tabLst/>
            </a:pPr>
            <a:endParaRPr kumimoji="0" lang="en-US" altLang="en-US" sz="1600" i="0" u="none" strike="noStrike" cap="none" normalizeH="0" baseline="0" dirty="0">
              <a:ln>
                <a:noFill/>
              </a:ln>
              <a:solidFill>
                <a:schemeClr val="tx1"/>
              </a:solidFill>
              <a:effectLst/>
              <a:latin typeface="+mn-lt"/>
            </a:endParaRPr>
          </a:p>
          <a:p>
            <a:pPr marL="0" marR="0" lvl="0" fontAlgn="base">
              <a:spcBef>
                <a:spcPct val="0"/>
              </a:spcBef>
              <a:spcAft>
                <a:spcPts val="600"/>
              </a:spcAft>
              <a:buClrTx/>
              <a:buSzTx/>
              <a:tabLst/>
            </a:pPr>
            <a:r>
              <a:rPr kumimoji="0" lang="en-US" altLang="en-US" sz="1600" i="0" u="none" strike="noStrike" cap="none" normalizeH="0" baseline="0" dirty="0">
                <a:ln>
                  <a:noFill/>
                </a:ln>
                <a:solidFill>
                  <a:schemeClr val="tx1"/>
                </a:solidFill>
                <a:effectLst/>
                <a:latin typeface="+mn-lt"/>
              </a:rPr>
              <a:t>Frequency-Based Features: Features like BALANCE_FREQUENCY and PURCHASES_FREQUENCY have more normal or multimodal distributions, suggesting varied customer behaviors—some use their cards frequently, others infrequently.</a:t>
            </a:r>
          </a:p>
          <a:p>
            <a:pPr marL="0" marR="0" lvl="0" fontAlgn="base">
              <a:spcBef>
                <a:spcPct val="0"/>
              </a:spcBef>
              <a:spcAft>
                <a:spcPts val="600"/>
              </a:spcAft>
              <a:buClrTx/>
              <a:buSzTx/>
              <a:tabLst/>
            </a:pPr>
            <a:endParaRPr kumimoji="0" lang="en-US" altLang="en-US" sz="1600" i="0" u="none" strike="noStrike" cap="none" normalizeH="0" baseline="0" dirty="0">
              <a:ln>
                <a:noFill/>
              </a:ln>
              <a:solidFill>
                <a:schemeClr val="tx1"/>
              </a:solidFill>
              <a:effectLst/>
              <a:latin typeface="+mn-lt"/>
            </a:endParaRPr>
          </a:p>
          <a:p>
            <a:pPr marL="0" marR="0" lvl="0" fontAlgn="base">
              <a:spcBef>
                <a:spcPct val="0"/>
              </a:spcBef>
              <a:spcAft>
                <a:spcPts val="600"/>
              </a:spcAft>
              <a:buClrTx/>
              <a:buSzTx/>
              <a:tabLst/>
            </a:pPr>
            <a:r>
              <a:rPr kumimoji="0" lang="en-US" altLang="en-US" sz="1600" i="0" u="none" strike="noStrike" cap="none" normalizeH="0" baseline="0" dirty="0">
                <a:ln>
                  <a:noFill/>
                </a:ln>
                <a:solidFill>
                  <a:schemeClr val="tx1"/>
                </a:solidFill>
                <a:effectLst/>
                <a:latin typeface="+mn-lt"/>
              </a:rPr>
              <a:t>Segmentation Insights: Peaks in frequency features indicate distinct customer segments, such as moderate and extensive users. These insights help identify customer segments for targeted marketing and risk management strategies.</a:t>
            </a:r>
          </a:p>
        </p:txBody>
      </p:sp>
      <p:grpSp>
        <p:nvGrpSpPr>
          <p:cNvPr id="17" name="Group 16">
            <a:extLst>
              <a:ext uri="{FF2B5EF4-FFF2-40B4-BE49-F238E27FC236}">
                <a16:creationId xmlns:a16="http://schemas.microsoft.com/office/drawing/2014/main" id="{12B241C5-7E45-AD52-638D-31E8FD2BC1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 y="6737460"/>
            <a:ext cx="12192000" cy="123364"/>
            <a:chOff x="1" y="6737460"/>
            <a:chExt cx="12192000" cy="123364"/>
          </a:xfrm>
        </p:grpSpPr>
        <p:sp>
          <p:nvSpPr>
            <p:cNvPr id="14" name="Rectangle 13">
              <a:extLst>
                <a:ext uri="{FF2B5EF4-FFF2-40B4-BE49-F238E27FC236}">
                  <a16:creationId xmlns:a16="http://schemas.microsoft.com/office/drawing/2014/main" id="{49503B28-6749-2F02-0050-2CC7D03CF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3DEE37-9CE7-622C-B750-66998EDC2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9198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5AA0AF-4F95-6EF8-7685-0681C95D3D57}"/>
              </a:ext>
            </a:extLst>
          </p:cNvPr>
          <p:cNvSpPr>
            <a:spLocks noGrp="1"/>
          </p:cNvSpPr>
          <p:nvPr>
            <p:ph type="title"/>
          </p:nvPr>
        </p:nvSpPr>
        <p:spPr>
          <a:xfrm>
            <a:off x="6617740" y="802956"/>
            <a:ext cx="4766330" cy="656390"/>
          </a:xfrm>
        </p:spPr>
        <p:txBody>
          <a:bodyPr vert="horz" lIns="91440" tIns="45720" rIns="91440" bIns="45720" rtlCol="0" anchor="ctr">
            <a:normAutofit/>
          </a:bodyPr>
          <a:lstStyle/>
          <a:p>
            <a:r>
              <a:rPr lang="en-US" sz="3600" kern="1200" dirty="0">
                <a:solidFill>
                  <a:schemeClr val="tx2"/>
                </a:solidFill>
                <a:latin typeface="+mj-lt"/>
                <a:ea typeface="+mj-ea"/>
                <a:cs typeface="+mj-cs"/>
              </a:rPr>
              <a:t>Correlation Matrix</a:t>
            </a:r>
          </a:p>
        </p:txBody>
      </p:sp>
      <p:grpSp>
        <p:nvGrpSpPr>
          <p:cNvPr id="24" name="Group 23">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25" name="Freeform: Shape 24">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A colorful chart with text&#10;&#10;Description automatically generated with medium confidence">
            <a:extLst>
              <a:ext uri="{FF2B5EF4-FFF2-40B4-BE49-F238E27FC236}">
                <a16:creationId xmlns:a16="http://schemas.microsoft.com/office/drawing/2014/main" id="{0FC21DC2-8C7A-3C1B-E21A-4B5A23724F8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4437" y="1785960"/>
            <a:ext cx="3785616" cy="3615263"/>
          </a:xfrm>
          <a:prstGeom prst="rect">
            <a:avLst/>
          </a:prstGeom>
        </p:spPr>
      </p:pic>
      <p:sp>
        <p:nvSpPr>
          <p:cNvPr id="8" name="Rectangle 2">
            <a:extLst>
              <a:ext uri="{FF2B5EF4-FFF2-40B4-BE49-F238E27FC236}">
                <a16:creationId xmlns:a16="http://schemas.microsoft.com/office/drawing/2014/main" id="{75F3C485-A975-5DFC-AB05-7C5361C48E45}"/>
              </a:ext>
            </a:extLst>
          </p:cNvPr>
          <p:cNvSpPr>
            <a:spLocks noChangeArrowheads="1"/>
          </p:cNvSpPr>
          <p:nvPr/>
        </p:nvSpPr>
        <p:spPr bwMode="auto">
          <a:xfrm>
            <a:off x="6621072" y="1967346"/>
            <a:ext cx="5386201" cy="447963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285750" marR="0" lvl="0" indent="-28575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solidFill>
                  <a:schemeClr val="tx2"/>
                </a:solidFill>
                <a:effectLst/>
              </a:rPr>
              <a:t>The </a:t>
            </a:r>
            <a:r>
              <a:rPr kumimoji="0" lang="en-US" altLang="en-US" b="1" i="0" u="none" strike="noStrike" cap="none" normalizeH="0" baseline="0" dirty="0">
                <a:ln>
                  <a:noFill/>
                </a:ln>
                <a:solidFill>
                  <a:schemeClr val="tx2"/>
                </a:solidFill>
                <a:effectLst/>
              </a:rPr>
              <a:t>correlation matrix</a:t>
            </a:r>
            <a:r>
              <a:rPr kumimoji="0" lang="en-US" altLang="en-US" b="0" i="0" u="none" strike="noStrike" cap="none" normalizeH="0" baseline="0" dirty="0">
                <a:ln>
                  <a:noFill/>
                </a:ln>
                <a:solidFill>
                  <a:schemeClr val="tx2"/>
                </a:solidFill>
                <a:effectLst/>
              </a:rPr>
              <a:t> illustrates the relationship between different features, with values ranging from -1  (strong negative correlation) to +1 (strong positive correlation).</a:t>
            </a:r>
          </a:p>
          <a:p>
            <a:pPr marL="285750" marR="0" lvl="0" indent="-285750" fontAlgn="base">
              <a:lnSpc>
                <a:spcPct val="90000"/>
              </a:lnSpc>
              <a:spcBef>
                <a:spcPct val="0"/>
              </a:spcBef>
              <a:spcAft>
                <a:spcPts val="600"/>
              </a:spcAft>
              <a:buClrTx/>
              <a:buSzTx/>
              <a:buFont typeface="Arial" panose="020B0604020202020204" pitchFamily="34" charset="0"/>
              <a:buChar char="•"/>
              <a:tabLst/>
            </a:pPr>
            <a:endParaRPr lang="en-US" altLang="en-US" dirty="0">
              <a:solidFill>
                <a:schemeClr val="tx2"/>
              </a:solidFill>
            </a:endParaRPr>
          </a:p>
          <a:p>
            <a:pPr marL="285750" marR="0" lvl="0" indent="-28575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solidFill>
                  <a:schemeClr val="tx2"/>
                </a:solidFill>
                <a:effectLst/>
              </a:rPr>
              <a:t>Strong positive correlations can be observed between </a:t>
            </a:r>
            <a:r>
              <a:rPr kumimoji="0" lang="en-US" altLang="en-US" b="1" i="0" u="none" strike="noStrike" cap="none" normalizeH="0" baseline="0" dirty="0">
                <a:ln>
                  <a:noFill/>
                </a:ln>
                <a:solidFill>
                  <a:schemeClr val="tx2"/>
                </a:solidFill>
                <a:effectLst/>
              </a:rPr>
              <a:t>PURCHASES</a:t>
            </a:r>
            <a:r>
              <a:rPr kumimoji="0" lang="en-US" altLang="en-US" b="0" i="0" u="none" strike="noStrike" cap="none" normalizeH="0" baseline="0" dirty="0">
                <a:ln>
                  <a:noFill/>
                </a:ln>
                <a:solidFill>
                  <a:schemeClr val="tx2"/>
                </a:solidFill>
                <a:effectLst/>
              </a:rPr>
              <a:t> and </a:t>
            </a:r>
            <a:r>
              <a:rPr kumimoji="0" lang="en-US" altLang="en-US" b="1" i="0" u="none" strike="noStrike" cap="none" normalizeH="0" baseline="0" dirty="0">
                <a:ln>
                  <a:noFill/>
                </a:ln>
                <a:solidFill>
                  <a:schemeClr val="tx2"/>
                </a:solidFill>
                <a:effectLst/>
              </a:rPr>
              <a:t>ONEOFF_PURCHASES</a:t>
            </a:r>
            <a:r>
              <a:rPr kumimoji="0" lang="en-US" altLang="en-US" b="0" i="0" u="none" strike="noStrike" cap="none" normalizeH="0" baseline="0" dirty="0">
                <a:ln>
                  <a:noFill/>
                </a:ln>
                <a:solidFill>
                  <a:schemeClr val="tx2"/>
                </a:solidFill>
                <a:effectLst/>
              </a:rPr>
              <a:t>,  indicating that as one increases, so does the other.</a:t>
            </a:r>
          </a:p>
          <a:p>
            <a:pPr marL="285750" marR="0" lvl="0" indent="-285750" fontAlgn="base">
              <a:lnSpc>
                <a:spcPct val="90000"/>
              </a:lnSpc>
              <a:spcBef>
                <a:spcPct val="0"/>
              </a:spcBef>
              <a:spcAft>
                <a:spcPts val="600"/>
              </a:spcAft>
              <a:buClrTx/>
              <a:buSzTx/>
              <a:buFont typeface="Arial" panose="020B0604020202020204" pitchFamily="34" charset="0"/>
              <a:buChar char="•"/>
              <a:tabLst/>
            </a:pPr>
            <a:endParaRPr lang="en-US" altLang="en-US" dirty="0">
              <a:solidFill>
                <a:schemeClr val="tx2"/>
              </a:solidFill>
            </a:endParaRPr>
          </a:p>
          <a:p>
            <a:pPr marL="285750" marR="0" lvl="0" indent="-285750" fontAlgn="base">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solidFill>
                  <a:schemeClr val="tx2"/>
                </a:solidFill>
                <a:effectLst/>
              </a:rPr>
              <a:t>BALANCE</a:t>
            </a:r>
            <a:r>
              <a:rPr kumimoji="0" lang="en-US" altLang="en-US" b="0" i="0" u="none" strike="noStrike" cap="none" normalizeH="0" baseline="0" dirty="0">
                <a:ln>
                  <a:noFill/>
                </a:ln>
                <a:solidFill>
                  <a:schemeClr val="tx2"/>
                </a:solidFill>
                <a:effectLst/>
              </a:rPr>
              <a:t> is positively correlated with </a:t>
            </a:r>
            <a:r>
              <a:rPr kumimoji="0" lang="en-US" altLang="en-US" b="1" i="0" u="none" strike="noStrike" cap="none" normalizeH="0" baseline="0" dirty="0">
                <a:ln>
                  <a:noFill/>
                </a:ln>
                <a:solidFill>
                  <a:schemeClr val="tx2"/>
                </a:solidFill>
                <a:effectLst/>
              </a:rPr>
              <a:t>CREDIT_LIMIT</a:t>
            </a:r>
            <a:r>
              <a:rPr kumimoji="0" lang="en-US" altLang="en-US" b="0" i="0" u="none" strike="noStrike" cap="none" normalizeH="0" baseline="0" dirty="0">
                <a:ln>
                  <a:noFill/>
                </a:ln>
                <a:solidFill>
                  <a:schemeClr val="tx2"/>
                </a:solidFill>
                <a:effectLst/>
              </a:rPr>
              <a:t> and </a:t>
            </a:r>
            <a:r>
              <a:rPr kumimoji="0" lang="en-US" altLang="en-US" b="1" i="0" u="none" strike="noStrike" cap="none" normalizeH="0" baseline="0" dirty="0">
                <a:ln>
                  <a:noFill/>
                </a:ln>
                <a:solidFill>
                  <a:schemeClr val="tx2"/>
                </a:solidFill>
                <a:effectLst/>
              </a:rPr>
              <a:t>PAYMENTS</a:t>
            </a:r>
            <a:r>
              <a:rPr kumimoji="0" lang="en-US" altLang="en-US" b="0" i="0" u="none" strike="noStrike" cap="none" normalizeH="0" baseline="0" dirty="0">
                <a:ln>
                  <a:noFill/>
                </a:ln>
                <a:solidFill>
                  <a:schemeClr val="tx2"/>
                </a:solidFill>
                <a:effectLst/>
              </a:rPr>
              <a:t>.</a:t>
            </a:r>
          </a:p>
          <a:p>
            <a:pPr marL="285750" marR="0" lvl="0" indent="-285750" fontAlgn="base">
              <a:lnSpc>
                <a:spcPct val="90000"/>
              </a:lnSpc>
              <a:spcBef>
                <a:spcPct val="0"/>
              </a:spcBef>
              <a:spcAft>
                <a:spcPts val="600"/>
              </a:spcAft>
              <a:buClrTx/>
              <a:buSzTx/>
              <a:buFont typeface="Arial" panose="020B0604020202020204" pitchFamily="34" charset="0"/>
              <a:buChar char="•"/>
              <a:tabLst/>
            </a:pPr>
            <a:endParaRPr kumimoji="0" lang="en-US" altLang="en-US" b="0" i="0" u="none" strike="noStrike" cap="none" normalizeH="0" baseline="0" dirty="0">
              <a:ln>
                <a:noFill/>
              </a:ln>
              <a:solidFill>
                <a:schemeClr val="tx2"/>
              </a:solidFill>
              <a:effectLst/>
            </a:endParaRPr>
          </a:p>
          <a:p>
            <a:pPr marL="285750" marR="0" lvl="0" indent="-28575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solidFill>
                  <a:schemeClr val="tx2"/>
                </a:solidFill>
                <a:effectLst/>
              </a:rPr>
              <a:t>This matrix is crucial for understanding the linear relationships between variables, which is helpful for further modeling steps. </a:t>
            </a:r>
          </a:p>
        </p:txBody>
      </p:sp>
    </p:spTree>
    <p:extLst>
      <p:ext uri="{BB962C8B-B14F-4D97-AF65-F5344CB8AC3E}">
        <p14:creationId xmlns:p14="http://schemas.microsoft.com/office/powerpoint/2010/main" val="3472636191"/>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7701</TotalTime>
  <Words>1314</Words>
  <Application>Microsoft Office PowerPoint</Application>
  <PresentationFormat>Widescreen</PresentationFormat>
  <Paragraphs>106</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Figtree</vt:lpstr>
      <vt:lpstr>Rockwell</vt:lpstr>
      <vt:lpstr>BIA Template</vt:lpstr>
      <vt:lpstr>PowerPoint Presentation</vt:lpstr>
      <vt:lpstr>Agenda</vt:lpstr>
      <vt:lpstr>Introduction</vt:lpstr>
      <vt:lpstr>Workflow</vt:lpstr>
      <vt:lpstr>Data</vt:lpstr>
      <vt:lpstr>Preprocessing</vt:lpstr>
      <vt:lpstr>EDA</vt:lpstr>
      <vt:lpstr>KDE</vt:lpstr>
      <vt:lpstr>Correlation Matrix</vt:lpstr>
      <vt:lpstr>Model Selection</vt:lpstr>
      <vt:lpstr>Model cluster visualization</vt:lpstr>
      <vt:lpstr>Model Evaluation</vt:lpstr>
      <vt:lpstr>Conclusion</vt:lpstr>
      <vt:lpstr>Cluster Analysis</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Rajesh Thakur</cp:lastModifiedBy>
  <cp:revision>2262</cp:revision>
  <dcterms:created xsi:type="dcterms:W3CDTF">2020-12-23T13:36:00Z</dcterms:created>
  <dcterms:modified xsi:type="dcterms:W3CDTF">2024-08-30T05:42:33Z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