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2" r:id="rId4"/>
    <p:sldId id="260" r:id="rId5"/>
    <p:sldId id="264" r:id="rId6"/>
    <p:sldId id="265" r:id="rId7"/>
    <p:sldId id="266" r:id="rId8"/>
    <p:sldId id="267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elam\Downloads\Project_Profit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Scatter</a:t>
            </a:r>
            <a:r>
              <a:rPr lang="en-IN" baseline="0"/>
              <a:t> Plot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76512824269792"/>
          <c:y val="0.14965823822680235"/>
          <c:w val="0.74355702135451773"/>
          <c:h val="0.64701449139740386"/>
        </c:manualLayout>
      </c:layout>
      <c:scatterChart>
        <c:scatterStyle val="lineMarker"/>
        <c:varyColors val="0"/>
        <c:ser>
          <c:idx val="2"/>
          <c:order val="0"/>
          <c:tx>
            <c:strRef>
              <c:f>project_profit_analysis!$A$1</c:f>
              <c:strCache>
                <c:ptCount val="1"/>
                <c:pt idx="0">
                  <c:v> RD_Spend 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project_profit_analysis!$A$2:$A$51</c:f>
              <c:numCache>
                <c:formatCode>_([$$-409]* #,##0.00_);_([$$-409]* \(#,##0.00\);_([$$-409]* "-"??_);_(@_)</c:formatCode>
                <c:ptCount val="50"/>
                <c:pt idx="0">
                  <c:v>165349.20000000001</c:v>
                </c:pt>
                <c:pt idx="1">
                  <c:v>162597.70000000001</c:v>
                </c:pt>
                <c:pt idx="2">
                  <c:v>153441.51</c:v>
                </c:pt>
                <c:pt idx="3">
                  <c:v>144372.41</c:v>
                </c:pt>
                <c:pt idx="4">
                  <c:v>142107.34</c:v>
                </c:pt>
                <c:pt idx="5">
                  <c:v>131876.9</c:v>
                </c:pt>
                <c:pt idx="6">
                  <c:v>134615.46</c:v>
                </c:pt>
                <c:pt idx="7">
                  <c:v>130298.13</c:v>
                </c:pt>
                <c:pt idx="8">
                  <c:v>120542.52</c:v>
                </c:pt>
                <c:pt idx="9">
                  <c:v>123334.88</c:v>
                </c:pt>
                <c:pt idx="10">
                  <c:v>101913.08</c:v>
                </c:pt>
                <c:pt idx="11">
                  <c:v>100671.96</c:v>
                </c:pt>
                <c:pt idx="12">
                  <c:v>93863.75</c:v>
                </c:pt>
                <c:pt idx="13">
                  <c:v>91992.39</c:v>
                </c:pt>
                <c:pt idx="14">
                  <c:v>119943.24</c:v>
                </c:pt>
                <c:pt idx="15">
                  <c:v>114523.61</c:v>
                </c:pt>
                <c:pt idx="16">
                  <c:v>78013.11</c:v>
                </c:pt>
                <c:pt idx="17">
                  <c:v>94657.16</c:v>
                </c:pt>
                <c:pt idx="18">
                  <c:v>91749.16</c:v>
                </c:pt>
                <c:pt idx="19">
                  <c:v>86419.7</c:v>
                </c:pt>
                <c:pt idx="20">
                  <c:v>76253.86</c:v>
                </c:pt>
                <c:pt idx="21">
                  <c:v>78389.47</c:v>
                </c:pt>
                <c:pt idx="22">
                  <c:v>73994.559999999998</c:v>
                </c:pt>
                <c:pt idx="23">
                  <c:v>67532.53</c:v>
                </c:pt>
                <c:pt idx="24">
                  <c:v>77044.009999999995</c:v>
                </c:pt>
                <c:pt idx="25">
                  <c:v>64664.71</c:v>
                </c:pt>
                <c:pt idx="26">
                  <c:v>75328.87</c:v>
                </c:pt>
                <c:pt idx="27">
                  <c:v>72107.600000000006</c:v>
                </c:pt>
                <c:pt idx="28">
                  <c:v>66051.520000000004</c:v>
                </c:pt>
                <c:pt idx="29">
                  <c:v>65605.48</c:v>
                </c:pt>
                <c:pt idx="30">
                  <c:v>61994.48</c:v>
                </c:pt>
                <c:pt idx="31">
                  <c:v>61136.38</c:v>
                </c:pt>
                <c:pt idx="32">
                  <c:v>63408.86</c:v>
                </c:pt>
                <c:pt idx="33">
                  <c:v>55493.95</c:v>
                </c:pt>
                <c:pt idx="34">
                  <c:v>46426.07</c:v>
                </c:pt>
                <c:pt idx="35">
                  <c:v>46014.02</c:v>
                </c:pt>
                <c:pt idx="36">
                  <c:v>28663.759999999998</c:v>
                </c:pt>
                <c:pt idx="37">
                  <c:v>44069.95</c:v>
                </c:pt>
                <c:pt idx="38">
                  <c:v>20229.59</c:v>
                </c:pt>
                <c:pt idx="39">
                  <c:v>38558.51</c:v>
                </c:pt>
                <c:pt idx="40">
                  <c:v>28754.33</c:v>
                </c:pt>
                <c:pt idx="41">
                  <c:v>27892.92</c:v>
                </c:pt>
                <c:pt idx="42">
                  <c:v>23640.93</c:v>
                </c:pt>
                <c:pt idx="43">
                  <c:v>15505.73</c:v>
                </c:pt>
                <c:pt idx="44">
                  <c:v>22177.74</c:v>
                </c:pt>
                <c:pt idx="45">
                  <c:v>1000.23</c:v>
                </c:pt>
                <c:pt idx="46">
                  <c:v>1315.46</c:v>
                </c:pt>
                <c:pt idx="47">
                  <c:v>0</c:v>
                </c:pt>
                <c:pt idx="48">
                  <c:v>542.04999999999995</c:v>
                </c:pt>
                <c:pt idx="49">
                  <c:v>0</c:v>
                </c:pt>
              </c:numCache>
            </c:numRef>
          </c:xVal>
          <c:yVal>
            <c:numRef>
              <c:f>project_profit_analysis!$E$2:$E$51</c:f>
              <c:numCache>
                <c:formatCode>_([$$-409]* #,##0.00_);_([$$-409]* \(#,##0.00\);_([$$-409]* "-"??_);_(@_)</c:formatCode>
                <c:ptCount val="50"/>
                <c:pt idx="0">
                  <c:v>192261.83</c:v>
                </c:pt>
                <c:pt idx="1">
                  <c:v>191792.06</c:v>
                </c:pt>
                <c:pt idx="2">
                  <c:v>191050.39</c:v>
                </c:pt>
                <c:pt idx="3">
                  <c:v>182901.99</c:v>
                </c:pt>
                <c:pt idx="4">
                  <c:v>166187.94</c:v>
                </c:pt>
                <c:pt idx="5">
                  <c:v>156991.12</c:v>
                </c:pt>
                <c:pt idx="6">
                  <c:v>156122.51</c:v>
                </c:pt>
                <c:pt idx="7">
                  <c:v>155752.6</c:v>
                </c:pt>
                <c:pt idx="8">
                  <c:v>152211.76999999999</c:v>
                </c:pt>
                <c:pt idx="9">
                  <c:v>149759.96</c:v>
                </c:pt>
                <c:pt idx="10">
                  <c:v>146121.95000000001</c:v>
                </c:pt>
                <c:pt idx="11">
                  <c:v>144259.4</c:v>
                </c:pt>
                <c:pt idx="12">
                  <c:v>141585.51999999999</c:v>
                </c:pt>
                <c:pt idx="13">
                  <c:v>134307.35</c:v>
                </c:pt>
                <c:pt idx="14">
                  <c:v>132602.65</c:v>
                </c:pt>
                <c:pt idx="15">
                  <c:v>129917.04</c:v>
                </c:pt>
                <c:pt idx="16">
                  <c:v>126992.93</c:v>
                </c:pt>
                <c:pt idx="17">
                  <c:v>125370.37</c:v>
                </c:pt>
                <c:pt idx="18">
                  <c:v>124266.9</c:v>
                </c:pt>
                <c:pt idx="19">
                  <c:v>122776.86</c:v>
                </c:pt>
                <c:pt idx="20">
                  <c:v>118474.03</c:v>
                </c:pt>
                <c:pt idx="21">
                  <c:v>111313.02</c:v>
                </c:pt>
                <c:pt idx="22">
                  <c:v>110352.25</c:v>
                </c:pt>
                <c:pt idx="23">
                  <c:v>108733.99</c:v>
                </c:pt>
                <c:pt idx="24">
                  <c:v>108552.04</c:v>
                </c:pt>
                <c:pt idx="25">
                  <c:v>107404.34</c:v>
                </c:pt>
                <c:pt idx="26">
                  <c:v>105733.54</c:v>
                </c:pt>
                <c:pt idx="27">
                  <c:v>105008.31</c:v>
                </c:pt>
                <c:pt idx="28">
                  <c:v>103282.38</c:v>
                </c:pt>
                <c:pt idx="29">
                  <c:v>101004.64</c:v>
                </c:pt>
                <c:pt idx="30">
                  <c:v>99937.59</c:v>
                </c:pt>
                <c:pt idx="31">
                  <c:v>97483.56</c:v>
                </c:pt>
                <c:pt idx="32">
                  <c:v>97427.839999999997</c:v>
                </c:pt>
                <c:pt idx="33">
                  <c:v>96778.92</c:v>
                </c:pt>
                <c:pt idx="34">
                  <c:v>96712.8</c:v>
                </c:pt>
                <c:pt idx="35">
                  <c:v>96479.51</c:v>
                </c:pt>
                <c:pt idx="36">
                  <c:v>90708.19</c:v>
                </c:pt>
                <c:pt idx="37">
                  <c:v>89949.14</c:v>
                </c:pt>
                <c:pt idx="38">
                  <c:v>81229.06</c:v>
                </c:pt>
                <c:pt idx="39">
                  <c:v>81005.759999999995</c:v>
                </c:pt>
                <c:pt idx="40">
                  <c:v>78239.91</c:v>
                </c:pt>
                <c:pt idx="41">
                  <c:v>77798.83</c:v>
                </c:pt>
                <c:pt idx="42">
                  <c:v>71498.490000000005</c:v>
                </c:pt>
                <c:pt idx="43">
                  <c:v>69758.98</c:v>
                </c:pt>
                <c:pt idx="44">
                  <c:v>65200.33</c:v>
                </c:pt>
                <c:pt idx="45">
                  <c:v>64926.080000000002</c:v>
                </c:pt>
                <c:pt idx="46">
                  <c:v>49490.75</c:v>
                </c:pt>
                <c:pt idx="47">
                  <c:v>42559.73</c:v>
                </c:pt>
                <c:pt idx="48">
                  <c:v>35673.410000000003</c:v>
                </c:pt>
                <c:pt idx="49">
                  <c:v>14681.4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AB-4D52-9785-FDDF853369EC}"/>
            </c:ext>
          </c:extLst>
        </c:ser>
        <c:ser>
          <c:idx val="0"/>
          <c:order val="1"/>
          <c:tx>
            <c:strRef>
              <c:f>project_profit_analysis!$B$1</c:f>
              <c:strCache>
                <c:ptCount val="1"/>
                <c:pt idx="0">
                  <c:v> Administration 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project_profit_analysis!$B$2:$B$51</c:f>
              <c:numCache>
                <c:formatCode>_([$$-409]* #,##0.00_);_([$$-409]* \(#,##0.00\);_([$$-409]* "-"??_);_(@_)</c:formatCode>
                <c:ptCount val="50"/>
                <c:pt idx="0">
                  <c:v>136897.79999999999</c:v>
                </c:pt>
                <c:pt idx="1">
                  <c:v>151377.59</c:v>
                </c:pt>
                <c:pt idx="2">
                  <c:v>101145.55</c:v>
                </c:pt>
                <c:pt idx="3">
                  <c:v>118671.85</c:v>
                </c:pt>
                <c:pt idx="4">
                  <c:v>91391.77</c:v>
                </c:pt>
                <c:pt idx="5">
                  <c:v>99814.71</c:v>
                </c:pt>
                <c:pt idx="6">
                  <c:v>147198.87</c:v>
                </c:pt>
                <c:pt idx="7">
                  <c:v>145530.06</c:v>
                </c:pt>
                <c:pt idx="8">
                  <c:v>148718.95000000001</c:v>
                </c:pt>
                <c:pt idx="9">
                  <c:v>108679.17</c:v>
                </c:pt>
                <c:pt idx="10">
                  <c:v>110594.11</c:v>
                </c:pt>
                <c:pt idx="11">
                  <c:v>91790.61</c:v>
                </c:pt>
                <c:pt idx="12">
                  <c:v>127320.38</c:v>
                </c:pt>
                <c:pt idx="13">
                  <c:v>135495.07</c:v>
                </c:pt>
                <c:pt idx="14">
                  <c:v>156547.42000000001</c:v>
                </c:pt>
                <c:pt idx="15">
                  <c:v>122616.84</c:v>
                </c:pt>
                <c:pt idx="16">
                  <c:v>121597.55</c:v>
                </c:pt>
                <c:pt idx="17">
                  <c:v>145077.57999999999</c:v>
                </c:pt>
                <c:pt idx="18">
                  <c:v>114175.79</c:v>
                </c:pt>
                <c:pt idx="19">
                  <c:v>153514.10999999999</c:v>
                </c:pt>
                <c:pt idx="20">
                  <c:v>113867.3</c:v>
                </c:pt>
                <c:pt idx="21">
                  <c:v>153773.43</c:v>
                </c:pt>
                <c:pt idx="22">
                  <c:v>122782.75</c:v>
                </c:pt>
                <c:pt idx="23">
                  <c:v>105751.03</c:v>
                </c:pt>
                <c:pt idx="24">
                  <c:v>99281.34</c:v>
                </c:pt>
                <c:pt idx="25">
                  <c:v>139553.16</c:v>
                </c:pt>
                <c:pt idx="26">
                  <c:v>144135.98000000001</c:v>
                </c:pt>
                <c:pt idx="27">
                  <c:v>127864.55</c:v>
                </c:pt>
                <c:pt idx="28">
                  <c:v>182645.56</c:v>
                </c:pt>
                <c:pt idx="29">
                  <c:v>153032.06</c:v>
                </c:pt>
                <c:pt idx="30">
                  <c:v>115641.28</c:v>
                </c:pt>
                <c:pt idx="31">
                  <c:v>152701.92000000001</c:v>
                </c:pt>
                <c:pt idx="32">
                  <c:v>129219.61</c:v>
                </c:pt>
                <c:pt idx="33">
                  <c:v>103057.49</c:v>
                </c:pt>
                <c:pt idx="34">
                  <c:v>157693.92000000001</c:v>
                </c:pt>
                <c:pt idx="35">
                  <c:v>85047.44</c:v>
                </c:pt>
                <c:pt idx="36">
                  <c:v>127056.21</c:v>
                </c:pt>
                <c:pt idx="37">
                  <c:v>51283.14</c:v>
                </c:pt>
                <c:pt idx="38">
                  <c:v>65947.929999999993</c:v>
                </c:pt>
                <c:pt idx="39">
                  <c:v>82982.09</c:v>
                </c:pt>
                <c:pt idx="40">
                  <c:v>118546.05</c:v>
                </c:pt>
                <c:pt idx="41">
                  <c:v>84710.77</c:v>
                </c:pt>
                <c:pt idx="42">
                  <c:v>96189.63</c:v>
                </c:pt>
                <c:pt idx="43">
                  <c:v>127382.3</c:v>
                </c:pt>
                <c:pt idx="44">
                  <c:v>154806.14000000001</c:v>
                </c:pt>
                <c:pt idx="45">
                  <c:v>124153.04</c:v>
                </c:pt>
                <c:pt idx="46">
                  <c:v>115816.21</c:v>
                </c:pt>
                <c:pt idx="47">
                  <c:v>135426.92000000001</c:v>
                </c:pt>
                <c:pt idx="48">
                  <c:v>51743.15</c:v>
                </c:pt>
                <c:pt idx="49">
                  <c:v>116983.8</c:v>
                </c:pt>
              </c:numCache>
            </c:numRef>
          </c:xVal>
          <c:yVal>
            <c:numRef>
              <c:f>project_profit_analysis!$E$2:$E$51</c:f>
              <c:numCache>
                <c:formatCode>_([$$-409]* #,##0.00_);_([$$-409]* \(#,##0.00\);_([$$-409]* "-"??_);_(@_)</c:formatCode>
                <c:ptCount val="50"/>
                <c:pt idx="0">
                  <c:v>192261.83</c:v>
                </c:pt>
                <c:pt idx="1">
                  <c:v>191792.06</c:v>
                </c:pt>
                <c:pt idx="2">
                  <c:v>191050.39</c:v>
                </c:pt>
                <c:pt idx="3">
                  <c:v>182901.99</c:v>
                </c:pt>
                <c:pt idx="4">
                  <c:v>166187.94</c:v>
                </c:pt>
                <c:pt idx="5">
                  <c:v>156991.12</c:v>
                </c:pt>
                <c:pt idx="6">
                  <c:v>156122.51</c:v>
                </c:pt>
                <c:pt idx="7">
                  <c:v>155752.6</c:v>
                </c:pt>
                <c:pt idx="8">
                  <c:v>152211.76999999999</c:v>
                </c:pt>
                <c:pt idx="9">
                  <c:v>149759.96</c:v>
                </c:pt>
                <c:pt idx="10">
                  <c:v>146121.95000000001</c:v>
                </c:pt>
                <c:pt idx="11">
                  <c:v>144259.4</c:v>
                </c:pt>
                <c:pt idx="12">
                  <c:v>141585.51999999999</c:v>
                </c:pt>
                <c:pt idx="13">
                  <c:v>134307.35</c:v>
                </c:pt>
                <c:pt idx="14">
                  <c:v>132602.65</c:v>
                </c:pt>
                <c:pt idx="15">
                  <c:v>129917.04</c:v>
                </c:pt>
                <c:pt idx="16">
                  <c:v>126992.93</c:v>
                </c:pt>
                <c:pt idx="17">
                  <c:v>125370.37</c:v>
                </c:pt>
                <c:pt idx="18">
                  <c:v>124266.9</c:v>
                </c:pt>
                <c:pt idx="19">
                  <c:v>122776.86</c:v>
                </c:pt>
                <c:pt idx="20">
                  <c:v>118474.03</c:v>
                </c:pt>
                <c:pt idx="21">
                  <c:v>111313.02</c:v>
                </c:pt>
                <c:pt idx="22">
                  <c:v>110352.25</c:v>
                </c:pt>
                <c:pt idx="23">
                  <c:v>108733.99</c:v>
                </c:pt>
                <c:pt idx="24">
                  <c:v>108552.04</c:v>
                </c:pt>
                <c:pt idx="25">
                  <c:v>107404.34</c:v>
                </c:pt>
                <c:pt idx="26">
                  <c:v>105733.54</c:v>
                </c:pt>
                <c:pt idx="27">
                  <c:v>105008.31</c:v>
                </c:pt>
                <c:pt idx="28">
                  <c:v>103282.38</c:v>
                </c:pt>
                <c:pt idx="29">
                  <c:v>101004.64</c:v>
                </c:pt>
                <c:pt idx="30">
                  <c:v>99937.59</c:v>
                </c:pt>
                <c:pt idx="31">
                  <c:v>97483.56</c:v>
                </c:pt>
                <c:pt idx="32">
                  <c:v>97427.839999999997</c:v>
                </c:pt>
                <c:pt idx="33">
                  <c:v>96778.92</c:v>
                </c:pt>
                <c:pt idx="34">
                  <c:v>96712.8</c:v>
                </c:pt>
                <c:pt idx="35">
                  <c:v>96479.51</c:v>
                </c:pt>
                <c:pt idx="36">
                  <c:v>90708.19</c:v>
                </c:pt>
                <c:pt idx="37">
                  <c:v>89949.14</c:v>
                </c:pt>
                <c:pt idx="38">
                  <c:v>81229.06</c:v>
                </c:pt>
                <c:pt idx="39">
                  <c:v>81005.759999999995</c:v>
                </c:pt>
                <c:pt idx="40">
                  <c:v>78239.91</c:v>
                </c:pt>
                <c:pt idx="41">
                  <c:v>77798.83</c:v>
                </c:pt>
                <c:pt idx="42">
                  <c:v>71498.490000000005</c:v>
                </c:pt>
                <c:pt idx="43">
                  <c:v>69758.98</c:v>
                </c:pt>
                <c:pt idx="44">
                  <c:v>65200.33</c:v>
                </c:pt>
                <c:pt idx="45">
                  <c:v>64926.080000000002</c:v>
                </c:pt>
                <c:pt idx="46">
                  <c:v>49490.75</c:v>
                </c:pt>
                <c:pt idx="47">
                  <c:v>42559.73</c:v>
                </c:pt>
                <c:pt idx="48">
                  <c:v>35673.410000000003</c:v>
                </c:pt>
                <c:pt idx="49">
                  <c:v>14681.4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AB-4D52-9785-FDDF853369EC}"/>
            </c:ext>
          </c:extLst>
        </c:ser>
        <c:ser>
          <c:idx val="1"/>
          <c:order val="2"/>
          <c:tx>
            <c:strRef>
              <c:f>project_profit_analysis!$C$1</c:f>
              <c:strCache>
                <c:ptCount val="1"/>
                <c:pt idx="0">
                  <c:v> Marketing_Spend 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</c:marker>
          <c:xVal>
            <c:numRef>
              <c:f>project_profit_analysis!$C$2:$C$51</c:f>
              <c:numCache>
                <c:formatCode>_([$$-409]* #,##0.00_);_([$$-409]* \(#,##0.00\);_([$$-409]* "-"??_);_(@_)</c:formatCode>
                <c:ptCount val="50"/>
                <c:pt idx="0">
                  <c:v>471784.1</c:v>
                </c:pt>
                <c:pt idx="1">
                  <c:v>443898.53</c:v>
                </c:pt>
                <c:pt idx="2">
                  <c:v>407934.54</c:v>
                </c:pt>
                <c:pt idx="3">
                  <c:v>383199.62</c:v>
                </c:pt>
                <c:pt idx="4">
                  <c:v>366168.42</c:v>
                </c:pt>
                <c:pt idx="5">
                  <c:v>362861.36</c:v>
                </c:pt>
                <c:pt idx="6">
                  <c:v>127716.82</c:v>
                </c:pt>
                <c:pt idx="7">
                  <c:v>323876.68</c:v>
                </c:pt>
                <c:pt idx="8">
                  <c:v>311613.28999999998</c:v>
                </c:pt>
                <c:pt idx="9">
                  <c:v>304981.62</c:v>
                </c:pt>
                <c:pt idx="10">
                  <c:v>229160.95</c:v>
                </c:pt>
                <c:pt idx="11">
                  <c:v>249744.55</c:v>
                </c:pt>
                <c:pt idx="12">
                  <c:v>249839.44</c:v>
                </c:pt>
                <c:pt idx="13">
                  <c:v>252664.93</c:v>
                </c:pt>
                <c:pt idx="14">
                  <c:v>256512.92</c:v>
                </c:pt>
                <c:pt idx="15">
                  <c:v>261776.23</c:v>
                </c:pt>
                <c:pt idx="16">
                  <c:v>264346.06</c:v>
                </c:pt>
                <c:pt idx="17">
                  <c:v>282574.31</c:v>
                </c:pt>
                <c:pt idx="18">
                  <c:v>294919.57</c:v>
                </c:pt>
                <c:pt idx="19">
                  <c:v>0</c:v>
                </c:pt>
                <c:pt idx="20">
                  <c:v>298664.46999999997</c:v>
                </c:pt>
                <c:pt idx="21">
                  <c:v>299737.28999999998</c:v>
                </c:pt>
                <c:pt idx="22">
                  <c:v>303319.26</c:v>
                </c:pt>
                <c:pt idx="23">
                  <c:v>304768.73</c:v>
                </c:pt>
                <c:pt idx="24">
                  <c:v>140574.81</c:v>
                </c:pt>
                <c:pt idx="25">
                  <c:v>137962.62</c:v>
                </c:pt>
                <c:pt idx="26">
                  <c:v>134050.07</c:v>
                </c:pt>
                <c:pt idx="27">
                  <c:v>353183.81</c:v>
                </c:pt>
                <c:pt idx="28">
                  <c:v>118148.2</c:v>
                </c:pt>
                <c:pt idx="29">
                  <c:v>107138.38</c:v>
                </c:pt>
                <c:pt idx="30">
                  <c:v>91131.24</c:v>
                </c:pt>
                <c:pt idx="31">
                  <c:v>88218.23</c:v>
                </c:pt>
                <c:pt idx="32">
                  <c:v>46085.25</c:v>
                </c:pt>
                <c:pt idx="33">
                  <c:v>214634.81</c:v>
                </c:pt>
                <c:pt idx="34">
                  <c:v>210797.67</c:v>
                </c:pt>
                <c:pt idx="35">
                  <c:v>205517.64</c:v>
                </c:pt>
                <c:pt idx="36">
                  <c:v>201126.82</c:v>
                </c:pt>
                <c:pt idx="37">
                  <c:v>197029.42</c:v>
                </c:pt>
                <c:pt idx="38">
                  <c:v>185265.1</c:v>
                </c:pt>
                <c:pt idx="39">
                  <c:v>174999.3</c:v>
                </c:pt>
                <c:pt idx="40">
                  <c:v>172795.67</c:v>
                </c:pt>
                <c:pt idx="41">
                  <c:v>164470.71</c:v>
                </c:pt>
                <c:pt idx="42">
                  <c:v>148001.10999999999</c:v>
                </c:pt>
                <c:pt idx="43">
                  <c:v>35534.17</c:v>
                </c:pt>
                <c:pt idx="44">
                  <c:v>28334.720000000001</c:v>
                </c:pt>
                <c:pt idx="45">
                  <c:v>1903.93</c:v>
                </c:pt>
                <c:pt idx="46">
                  <c:v>297114.46000000002</c:v>
                </c:pt>
                <c:pt idx="47">
                  <c:v>0</c:v>
                </c:pt>
                <c:pt idx="48">
                  <c:v>0</c:v>
                </c:pt>
                <c:pt idx="49">
                  <c:v>45173.06</c:v>
                </c:pt>
              </c:numCache>
            </c:numRef>
          </c:xVal>
          <c:yVal>
            <c:numRef>
              <c:f>project_profit_analysis!$E$2:$E$51</c:f>
              <c:numCache>
                <c:formatCode>_([$$-409]* #,##0.00_);_([$$-409]* \(#,##0.00\);_([$$-409]* "-"??_);_(@_)</c:formatCode>
                <c:ptCount val="50"/>
                <c:pt idx="0">
                  <c:v>192261.83</c:v>
                </c:pt>
                <c:pt idx="1">
                  <c:v>191792.06</c:v>
                </c:pt>
                <c:pt idx="2">
                  <c:v>191050.39</c:v>
                </c:pt>
                <c:pt idx="3">
                  <c:v>182901.99</c:v>
                </c:pt>
                <c:pt idx="4">
                  <c:v>166187.94</c:v>
                </c:pt>
                <c:pt idx="5">
                  <c:v>156991.12</c:v>
                </c:pt>
                <c:pt idx="6">
                  <c:v>156122.51</c:v>
                </c:pt>
                <c:pt idx="7">
                  <c:v>155752.6</c:v>
                </c:pt>
                <c:pt idx="8">
                  <c:v>152211.76999999999</c:v>
                </c:pt>
                <c:pt idx="9">
                  <c:v>149759.96</c:v>
                </c:pt>
                <c:pt idx="10">
                  <c:v>146121.95000000001</c:v>
                </c:pt>
                <c:pt idx="11">
                  <c:v>144259.4</c:v>
                </c:pt>
                <c:pt idx="12">
                  <c:v>141585.51999999999</c:v>
                </c:pt>
                <c:pt idx="13">
                  <c:v>134307.35</c:v>
                </c:pt>
                <c:pt idx="14">
                  <c:v>132602.65</c:v>
                </c:pt>
                <c:pt idx="15">
                  <c:v>129917.04</c:v>
                </c:pt>
                <c:pt idx="16">
                  <c:v>126992.93</c:v>
                </c:pt>
                <c:pt idx="17">
                  <c:v>125370.37</c:v>
                </c:pt>
                <c:pt idx="18">
                  <c:v>124266.9</c:v>
                </c:pt>
                <c:pt idx="19">
                  <c:v>122776.86</c:v>
                </c:pt>
                <c:pt idx="20">
                  <c:v>118474.03</c:v>
                </c:pt>
                <c:pt idx="21">
                  <c:v>111313.02</c:v>
                </c:pt>
                <c:pt idx="22">
                  <c:v>110352.25</c:v>
                </c:pt>
                <c:pt idx="23">
                  <c:v>108733.99</c:v>
                </c:pt>
                <c:pt idx="24">
                  <c:v>108552.04</c:v>
                </c:pt>
                <c:pt idx="25">
                  <c:v>107404.34</c:v>
                </c:pt>
                <c:pt idx="26">
                  <c:v>105733.54</c:v>
                </c:pt>
                <c:pt idx="27">
                  <c:v>105008.31</c:v>
                </c:pt>
                <c:pt idx="28">
                  <c:v>103282.38</c:v>
                </c:pt>
                <c:pt idx="29">
                  <c:v>101004.64</c:v>
                </c:pt>
                <c:pt idx="30">
                  <c:v>99937.59</c:v>
                </c:pt>
                <c:pt idx="31">
                  <c:v>97483.56</c:v>
                </c:pt>
                <c:pt idx="32">
                  <c:v>97427.839999999997</c:v>
                </c:pt>
                <c:pt idx="33">
                  <c:v>96778.92</c:v>
                </c:pt>
                <c:pt idx="34">
                  <c:v>96712.8</c:v>
                </c:pt>
                <c:pt idx="35">
                  <c:v>96479.51</c:v>
                </c:pt>
                <c:pt idx="36">
                  <c:v>90708.19</c:v>
                </c:pt>
                <c:pt idx="37">
                  <c:v>89949.14</c:v>
                </c:pt>
                <c:pt idx="38">
                  <c:v>81229.06</c:v>
                </c:pt>
                <c:pt idx="39">
                  <c:v>81005.759999999995</c:v>
                </c:pt>
                <c:pt idx="40">
                  <c:v>78239.91</c:v>
                </c:pt>
                <c:pt idx="41">
                  <c:v>77798.83</c:v>
                </c:pt>
                <c:pt idx="42">
                  <c:v>71498.490000000005</c:v>
                </c:pt>
                <c:pt idx="43">
                  <c:v>69758.98</c:v>
                </c:pt>
                <c:pt idx="44">
                  <c:v>65200.33</c:v>
                </c:pt>
                <c:pt idx="45">
                  <c:v>64926.080000000002</c:v>
                </c:pt>
                <c:pt idx="46">
                  <c:v>49490.75</c:v>
                </c:pt>
                <c:pt idx="47">
                  <c:v>42559.73</c:v>
                </c:pt>
                <c:pt idx="48">
                  <c:v>35673.410000000003</c:v>
                </c:pt>
                <c:pt idx="49">
                  <c:v>14681.4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1AB-4D52-9785-FDDF85336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7305407"/>
        <c:axId val="572819855"/>
      </c:scatterChart>
      <c:valAx>
        <c:axId val="387305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819855"/>
        <c:crosses val="autoZero"/>
        <c:crossBetween val="midCat"/>
      </c:valAx>
      <c:valAx>
        <c:axId val="57281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3054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9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1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5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DEAD-A751-48AB-9A5D-B7D8121F826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1C19B5-2E36-4C21-A51B-D7C74BB4F5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D376-A5A2-636E-0259-133B53A97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383" y="802299"/>
            <a:ext cx="11157626" cy="240783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PRDA-01 </a:t>
            </a:r>
            <a:r>
              <a:rPr lang="en-US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Profit Analysis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73364-37A8-3F8A-7409-39A921D63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RAAJASOUNDHAR.r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ID- “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PTID-CDA-SEP-23-033”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3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8079-C755-5F19-87E4-08C7FA70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821" y="316055"/>
            <a:ext cx="7133464" cy="757833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D1A1-AA47-8EDA-E6C8-5B393A38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3889"/>
            <a:ext cx="8596668" cy="4967474"/>
          </a:xfrm>
        </p:spPr>
        <p:txBody>
          <a:bodyPr/>
          <a:lstStyle/>
          <a:p>
            <a:r>
              <a:rPr lang="en-US" dirty="0"/>
              <a:t>The company is in loss despite having huge marketing. I would advise to cut cost on marketing and administration and improve the product with R&amp;D.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5549DF-B8B0-0464-E536-EBE59D8BF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3040"/>
              </p:ext>
            </p:extLst>
          </p:nvPr>
        </p:nvGraphicFramePr>
        <p:xfrm>
          <a:off x="2326995" y="2263462"/>
          <a:ext cx="7207116" cy="3602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38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171D8-7DC3-D270-4C48-05CA9943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3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689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E8D-0EF4-364D-2B59-C61CF4AC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11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D7FF-8442-9AAE-35EF-9861C0CC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03"/>
            <a:ext cx="10657114" cy="4587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22222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 dataset holds data from 50 start-ups in New York, California, and Florida. The features in this dataset are R&amp;D spending, Administration Spending, Marketing Spending, location features, and Profit.</a:t>
            </a:r>
          </a:p>
          <a:p>
            <a:pPr marL="0" indent="0">
              <a:buNone/>
            </a:pPr>
            <a:endParaRPr lang="en-IN" sz="2400" dirty="0">
              <a:solidFill>
                <a:srgbClr val="2222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2400" u="sng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Attribute Information: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R&amp;D spending: </a:t>
            </a:r>
            <a:r>
              <a:rPr lang="en-IN" sz="24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 amount which startups are spending on Research and development.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Administration spending: </a:t>
            </a:r>
            <a:r>
              <a:rPr lang="en-IN" sz="24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 amount which startups are spending on the admin panel.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Marketing spending: </a:t>
            </a:r>
            <a:r>
              <a:rPr lang="en-IN" sz="24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The amount which startups are spending on marketing strategies.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State: </a:t>
            </a:r>
            <a:r>
              <a:rPr lang="en-IN" sz="24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To which state that particular startup belongs.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Profit: </a:t>
            </a:r>
            <a:r>
              <a:rPr lang="en-IN" sz="2400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much profit that particular startup is making</a:t>
            </a:r>
            <a:r>
              <a:rPr lang="en-IN" sz="1800" dirty="0">
                <a:solidFill>
                  <a:srgbClr val="222222"/>
                </a:solidFill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6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CD5C-4E09-7F6C-456A-22F4B530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6638"/>
            <a:ext cx="9608770" cy="7782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8832-B162-E769-3216-5127C34D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4885"/>
            <a:ext cx="8596668" cy="4446478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used to describe relationships between variables by fitting a line to the observed data. Regression allows you to estimate how a dependent variable changes as the independent variable(s) change.</a:t>
            </a:r>
          </a:p>
          <a:p>
            <a:pPr algn="l">
              <a:lnSpc>
                <a:spcPct val="150000"/>
              </a:lnSpc>
            </a:pP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estimate the relationship between 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2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multiple linear regression when to know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 strong the relationship is between two or more </a:t>
            </a:r>
            <a:r>
              <a:rPr lang="en-US" sz="2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US" sz="2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one 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39074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8EB3-0FDA-7C2C-CCA6-697C3E5E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30741"/>
            <a:ext cx="10065461" cy="124514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750A-DCAA-C4CD-94AF-3098164B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7927"/>
            <a:ext cx="10480523" cy="45634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there are 3 independent variables: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Spendings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Spendings and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Spendings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Profit which is dependent on Marketing, R&amp;D and administration spendings.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R squared value is 0.95 which means our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indicates that the model predicts 95% of the relationship between dependent and independent variables.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Google Sans"/>
            </a:endParaRPr>
          </a:p>
          <a:p>
            <a:pPr marL="0" indent="0">
              <a:buNone/>
            </a:pPr>
            <a:r>
              <a:rPr lang="en-US" dirty="0">
                <a:latin typeface="Google Sans"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0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E5D0E1-8B39-4FC3-7F31-0CB155A9A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63325"/>
              </p:ext>
            </p:extLst>
          </p:nvPr>
        </p:nvGraphicFramePr>
        <p:xfrm>
          <a:off x="1047566" y="1867711"/>
          <a:ext cx="6161309" cy="1932606"/>
        </p:xfrm>
        <a:graphic>
          <a:graphicData uri="http://schemas.openxmlformats.org/drawingml/2006/table">
            <a:tbl>
              <a:tblPr/>
              <a:tblGrid>
                <a:gridCol w="1325983">
                  <a:extLst>
                    <a:ext uri="{9D8B030D-6E8A-4147-A177-3AD203B41FA5}">
                      <a16:colId xmlns:a16="http://schemas.microsoft.com/office/drawing/2014/main" val="1921049324"/>
                    </a:ext>
                  </a:extLst>
                </a:gridCol>
                <a:gridCol w="1546698">
                  <a:extLst>
                    <a:ext uri="{9D8B030D-6E8A-4147-A177-3AD203B41FA5}">
                      <a16:colId xmlns:a16="http://schemas.microsoft.com/office/drawing/2014/main" val="792225586"/>
                    </a:ext>
                  </a:extLst>
                </a:gridCol>
                <a:gridCol w="1760706">
                  <a:extLst>
                    <a:ext uri="{9D8B030D-6E8A-4147-A177-3AD203B41FA5}">
                      <a16:colId xmlns:a16="http://schemas.microsoft.com/office/drawing/2014/main" val="576414450"/>
                    </a:ext>
                  </a:extLst>
                </a:gridCol>
                <a:gridCol w="1527922">
                  <a:extLst>
                    <a:ext uri="{9D8B030D-6E8A-4147-A177-3AD203B41FA5}">
                      <a16:colId xmlns:a16="http://schemas.microsoft.com/office/drawing/2014/main" val="1278762168"/>
                    </a:ext>
                  </a:extLst>
                </a:gridCol>
              </a:tblGrid>
              <a:tr h="5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R&amp;D Spend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Administration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Marketing Spend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Profit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29690"/>
                  </a:ext>
                </a:extLst>
              </a:tr>
              <a:tr h="668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21892.92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81910.77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164270.7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70037.90477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31934"/>
                  </a:ext>
                </a:extLst>
              </a:tr>
              <a:tr h="697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23940.93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96489.63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137001.1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70554.57256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543002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B45391E-C0E8-40C7-90C3-2841158F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FOR THE BELOW-GIVEN INPUT FEATURES.</a:t>
            </a:r>
            <a:br>
              <a:rPr lang="en-IN" sz="32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3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D45F-273E-C60E-0B7B-E7A2B49B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065" y="111868"/>
            <a:ext cx="6793449" cy="772715"/>
          </a:xfrm>
        </p:spPr>
        <p:txBody>
          <a:bodyPr/>
          <a:lstStyle/>
          <a:p>
            <a:r>
              <a:rPr lang="en-US" dirty="0"/>
              <a:t>Power BI Report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8C6D1C1-ED51-43B3-964A-278F0A958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17" y="884583"/>
            <a:ext cx="9054548" cy="5128590"/>
          </a:xfrm>
        </p:spPr>
      </p:pic>
    </p:spTree>
    <p:extLst>
      <p:ext uri="{BB962C8B-B14F-4D97-AF65-F5344CB8AC3E}">
        <p14:creationId xmlns:p14="http://schemas.microsoft.com/office/powerpoint/2010/main" val="275739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F505-FE02-8654-BCE3-BE4E3DCA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72374"/>
            <a:ext cx="9291215" cy="778213"/>
          </a:xfrm>
        </p:spPr>
        <p:txBody>
          <a:bodyPr>
            <a:normAutofit/>
          </a:bodyPr>
          <a:lstStyle/>
          <a:p>
            <a:r>
              <a:rPr lang="en-US" dirty="0"/>
              <a:t>Power BI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6C8344-3EE1-4280-8EB6-11FF7BAD9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07" y="1050587"/>
            <a:ext cx="9291214" cy="4931924"/>
          </a:xfrm>
        </p:spPr>
      </p:pic>
    </p:spTree>
    <p:extLst>
      <p:ext uri="{BB962C8B-B14F-4D97-AF65-F5344CB8AC3E}">
        <p14:creationId xmlns:p14="http://schemas.microsoft.com/office/powerpoint/2010/main" val="149838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9AA5-6EB3-920B-2452-88B3EDEF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733"/>
            <a:ext cx="9291215" cy="1196501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E33C-6A37-B2BF-6B63-6A4CB545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>
            <a:normAutofit/>
          </a:bodyPr>
          <a:lstStyle/>
          <a:p>
            <a:r>
              <a:rPr lang="en-US" sz="1600" dirty="0"/>
              <a:t>Overall budget spent by 50 startups in 3 regions</a:t>
            </a:r>
          </a:p>
          <a:p>
            <a:pPr marL="0" indent="0">
              <a:buNone/>
            </a:pPr>
            <a:r>
              <a:rPr lang="en-US" sz="1600" dirty="0"/>
              <a:t>Overall budget spent- $20M</a:t>
            </a:r>
          </a:p>
          <a:p>
            <a:pPr marL="0" indent="0">
              <a:buNone/>
            </a:pPr>
            <a:r>
              <a:rPr lang="en-US" sz="1600" dirty="0"/>
              <a:t>Marketing-$10.6M and 51.96% of overall budget</a:t>
            </a:r>
          </a:p>
          <a:p>
            <a:pPr marL="0" indent="0">
              <a:buNone/>
            </a:pPr>
            <a:r>
              <a:rPr lang="en-US" sz="1600" dirty="0"/>
              <a:t>Administration-$6M and 29.8% of overall budget</a:t>
            </a:r>
          </a:p>
          <a:p>
            <a:pPr marL="0" indent="0">
              <a:buNone/>
            </a:pPr>
            <a:r>
              <a:rPr lang="en-US" sz="1600" dirty="0"/>
              <a:t>R&amp;D-$ 3.7M and 18.1% of overall budget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company spent more on Marketing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Profit is $5.6M and ROI is -72.42%   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44A1B-D551-4354-A237-A807DE54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73" y="1681948"/>
            <a:ext cx="6106377" cy="153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C6E64-DFB3-410C-9F39-D434B6988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73" y="3689945"/>
            <a:ext cx="2019582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2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7BC5-35B1-0EA1-816E-41162A0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90590"/>
            <a:ext cx="9291215" cy="725368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0F56-99D7-4A1A-9436-A87072EB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715"/>
            <a:ext cx="9990666" cy="4680648"/>
          </a:xfrm>
        </p:spPr>
        <p:txBody>
          <a:bodyPr/>
          <a:lstStyle/>
          <a:p>
            <a:r>
              <a:rPr lang="en-US"/>
              <a:t>New York </a:t>
            </a:r>
            <a:r>
              <a:rPr lang="en-US" dirty="0"/>
              <a:t>is having more profit, followed by Florida and California.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B05A6-26E3-4AA5-9A03-931A8B5DC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81" y="1994168"/>
            <a:ext cx="8297693" cy="39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23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345</TotalTime>
  <Words>413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 Antiqua</vt:lpstr>
      <vt:lpstr>Calibri</vt:lpstr>
      <vt:lpstr>Google Sans</vt:lpstr>
      <vt:lpstr>Rockwell</vt:lpstr>
      <vt:lpstr>Times New Roman</vt:lpstr>
      <vt:lpstr>Gallery</vt:lpstr>
      <vt:lpstr>PRDA-01 Profit Analysis</vt:lpstr>
      <vt:lpstr>Dataset</vt:lpstr>
      <vt:lpstr>Multiple Linear Regression Analysis</vt:lpstr>
      <vt:lpstr>Multiple Linear Regression Analysis</vt:lpstr>
      <vt:lpstr>PROFIT FOR THE BELOW-GIVEN INPUT FEATURES. </vt:lpstr>
      <vt:lpstr>Power BI Report</vt:lpstr>
      <vt:lpstr>Power BI Report</vt:lpstr>
      <vt:lpstr>Insights</vt:lpstr>
      <vt:lpstr>Insights</vt:lpstr>
      <vt:lpstr>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PRDA-01 Profit Analysis</dc:title>
  <dc:creator>JONES J</dc:creator>
  <cp:lastModifiedBy>Raajasoundhar R</cp:lastModifiedBy>
  <cp:revision>18</cp:revision>
  <dcterms:created xsi:type="dcterms:W3CDTF">2023-09-20T09:02:54Z</dcterms:created>
  <dcterms:modified xsi:type="dcterms:W3CDTF">2023-09-29T15:05:54Z</dcterms:modified>
</cp:coreProperties>
</file>