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60"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FAEBA8B-58AE-426A-8121-1E11D67B3736}" type="datetimeFigureOut">
              <a:rPr lang="en-SG" smtClean="0"/>
              <a:t>18/4/2024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AFD5AD2-CD9E-44CA-A5C2-DE5E94E8E399}"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7431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EBA8B-58AE-426A-8121-1E11D67B3736}" type="datetimeFigureOut">
              <a:rPr lang="en-SG" smtClean="0"/>
              <a:t>18/4/2024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404923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EBA8B-58AE-426A-8121-1E11D67B3736}" type="datetimeFigureOut">
              <a:rPr lang="en-SG" smtClean="0"/>
              <a:t>18/4/2024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261720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EBA8B-58AE-426A-8121-1E11D67B3736}" type="datetimeFigureOut">
              <a:rPr lang="en-SG" smtClean="0"/>
              <a:t>18/4/2024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337569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EBA8B-58AE-426A-8121-1E11D67B3736}" type="datetimeFigureOut">
              <a:rPr lang="en-SG" smtClean="0"/>
              <a:t>18/4/2024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AFD5AD2-CD9E-44CA-A5C2-DE5E94E8E399}"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587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EBA8B-58AE-426A-8121-1E11D67B3736}" type="datetimeFigureOut">
              <a:rPr lang="en-SG" smtClean="0"/>
              <a:t>18/4/2024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49164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EBA8B-58AE-426A-8121-1E11D67B3736}" type="datetimeFigureOut">
              <a:rPr lang="en-SG" smtClean="0"/>
              <a:t>18/4/2024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123713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EBA8B-58AE-426A-8121-1E11D67B3736}" type="datetimeFigureOut">
              <a:rPr lang="en-SG" smtClean="0"/>
              <a:t>18/4/2024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257879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EBA8B-58AE-426A-8121-1E11D67B3736}" type="datetimeFigureOut">
              <a:rPr lang="en-SG" smtClean="0"/>
              <a:t>18/4/2024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141090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EBA8B-58AE-426A-8121-1E11D67B3736}" type="datetimeFigureOut">
              <a:rPr lang="en-SG" smtClean="0"/>
              <a:t>18/4/2024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68247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EBA8B-58AE-426A-8121-1E11D67B3736}" type="datetimeFigureOut">
              <a:rPr lang="en-SG" smtClean="0"/>
              <a:t>18/4/2024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AFD5AD2-CD9E-44CA-A5C2-DE5E94E8E399}" type="slidenum">
              <a:rPr lang="en-SG" smtClean="0"/>
              <a:t>‹#›</a:t>
            </a:fld>
            <a:endParaRPr lang="en-SG"/>
          </a:p>
        </p:txBody>
      </p:sp>
    </p:spTree>
    <p:extLst>
      <p:ext uri="{BB962C8B-B14F-4D97-AF65-F5344CB8AC3E}">
        <p14:creationId xmlns:p14="http://schemas.microsoft.com/office/powerpoint/2010/main" val="417276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FAEBA8B-58AE-426A-8121-1E11D67B3736}" type="datetimeFigureOut">
              <a:rPr lang="en-SG" smtClean="0"/>
              <a:t>18/4/2024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AFD5AD2-CD9E-44CA-A5C2-DE5E94E8E399}" type="slidenum">
              <a:rPr lang="en-SG" smtClean="0"/>
              <a:t>‹#›</a:t>
            </a:fld>
            <a:endParaRPr lang="en-SG"/>
          </a:p>
        </p:txBody>
      </p:sp>
    </p:spTree>
    <p:extLst>
      <p:ext uri="{BB962C8B-B14F-4D97-AF65-F5344CB8AC3E}">
        <p14:creationId xmlns:p14="http://schemas.microsoft.com/office/powerpoint/2010/main" val="390513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artificial-intelligenc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artificial-intellig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artificial-intellige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6667-3ACD-469E-5F9C-733ADB0D70B3}"/>
              </a:ext>
            </a:extLst>
          </p:cNvPr>
          <p:cNvSpPr>
            <a:spLocks noGrp="1"/>
          </p:cNvSpPr>
          <p:nvPr>
            <p:ph type="ctrTitle"/>
          </p:nvPr>
        </p:nvSpPr>
        <p:spPr>
          <a:xfrm>
            <a:off x="113122" y="758952"/>
            <a:ext cx="11726944" cy="4041648"/>
          </a:xfrm>
        </p:spPr>
        <p:txBody>
          <a:bodyPr/>
          <a:lstStyle/>
          <a:p>
            <a:pPr algn="ctr"/>
            <a:r>
              <a:rPr lang="en-SG" dirty="0">
                <a:latin typeface="Aptos" panose="020B0004020202020204" pitchFamily="34" charset="0"/>
              </a:rPr>
              <a:t>Introduction</a:t>
            </a:r>
            <a:br>
              <a:rPr lang="en-SG" dirty="0">
                <a:latin typeface="Aptos" panose="020B0004020202020204" pitchFamily="34" charset="0"/>
              </a:rPr>
            </a:br>
            <a:r>
              <a:rPr lang="en-SG" dirty="0">
                <a:latin typeface="Aptos" panose="020B0004020202020204" pitchFamily="34" charset="0"/>
              </a:rPr>
              <a:t>To</a:t>
            </a:r>
            <a:br>
              <a:rPr lang="en-SG" dirty="0">
                <a:latin typeface="Aptos" panose="020B0004020202020204" pitchFamily="34" charset="0"/>
              </a:rPr>
            </a:br>
            <a:r>
              <a:rPr lang="en-SG" dirty="0">
                <a:latin typeface="Aptos" panose="020B0004020202020204" pitchFamily="34" charset="0"/>
              </a:rPr>
              <a:t>Artificial Intelligence </a:t>
            </a:r>
            <a:br>
              <a:rPr lang="en-SG" dirty="0">
                <a:latin typeface="Aptos" panose="020B0004020202020204" pitchFamily="34" charset="0"/>
              </a:rPr>
            </a:br>
            <a:endParaRPr lang="en-SG" dirty="0">
              <a:latin typeface="Aptos" panose="020B0004020202020204" pitchFamily="34" charset="0"/>
            </a:endParaRPr>
          </a:p>
        </p:txBody>
      </p:sp>
      <p:sp>
        <p:nvSpPr>
          <p:cNvPr id="3" name="Subtitle 2">
            <a:extLst>
              <a:ext uri="{FF2B5EF4-FFF2-40B4-BE49-F238E27FC236}">
                <a16:creationId xmlns:a16="http://schemas.microsoft.com/office/drawing/2014/main" id="{DE6DE814-F481-C695-E2F6-8655A788B872}"/>
              </a:ext>
            </a:extLst>
          </p:cNvPr>
          <p:cNvSpPr>
            <a:spLocks noGrp="1"/>
          </p:cNvSpPr>
          <p:nvPr>
            <p:ph type="subTitle" idx="1"/>
          </p:nvPr>
        </p:nvSpPr>
        <p:spPr/>
        <p:txBody>
          <a:bodyPr>
            <a:normAutofit/>
          </a:bodyPr>
          <a:lstStyle/>
          <a:p>
            <a:r>
              <a:rPr lang="en-SG" sz="2800" b="1" dirty="0">
                <a:solidFill>
                  <a:schemeClr val="tx1"/>
                </a:solidFill>
                <a:latin typeface="Aptos" panose="020B0004020202020204" pitchFamily="34" charset="0"/>
              </a:rPr>
              <a:t>Course Name: </a:t>
            </a:r>
            <a:r>
              <a:rPr lang="en-US" sz="2400" b="1" kern="0" dirty="0">
                <a:solidFill>
                  <a:schemeClr val="tx1"/>
                </a:solidFill>
                <a:effectLst/>
                <a:latin typeface="Aptos" panose="020B0004020202020204" pitchFamily="34" charset="0"/>
                <a:ea typeface="Times New Roman" panose="02020603050405020304" pitchFamily="18" charset="0"/>
              </a:rPr>
              <a:t>Artificial Intelligence</a:t>
            </a:r>
          </a:p>
          <a:p>
            <a:r>
              <a:rPr lang="en-US" sz="2400" b="1" kern="0" dirty="0">
                <a:solidFill>
                  <a:schemeClr val="tx1"/>
                </a:solidFill>
                <a:latin typeface="Aptos" panose="020B0004020202020204" pitchFamily="34" charset="0"/>
              </a:rPr>
              <a:t>Course code</a:t>
            </a:r>
            <a:r>
              <a:rPr lang="en-US" sz="2400" b="1" kern="0">
                <a:solidFill>
                  <a:schemeClr val="tx1"/>
                </a:solidFill>
                <a:latin typeface="Aptos" panose="020B0004020202020204" pitchFamily="34" charset="0"/>
              </a:rPr>
              <a:t>: </a:t>
            </a:r>
            <a:r>
              <a:rPr lang="en-US" sz="2400" b="1" kern="0">
                <a:solidFill>
                  <a:schemeClr val="tx1"/>
                </a:solidFill>
                <a:effectLst/>
                <a:latin typeface="Aptos" panose="020B0004020202020204" pitchFamily="34" charset="0"/>
                <a:ea typeface="Times New Roman" panose="02020603050405020304" pitchFamily="18" charset="0"/>
              </a:rPr>
              <a:t>CSE-403 [ SECTION - A ] </a:t>
            </a:r>
            <a:endParaRPr lang="en-SG" sz="2800" b="1" dirty="0">
              <a:solidFill>
                <a:schemeClr val="tx1"/>
              </a:solidFill>
              <a:latin typeface="Aptos" panose="020B0004020202020204" pitchFamily="34" charset="0"/>
            </a:endParaRPr>
          </a:p>
        </p:txBody>
      </p:sp>
    </p:spTree>
    <p:extLst>
      <p:ext uri="{BB962C8B-B14F-4D97-AF65-F5344CB8AC3E}">
        <p14:creationId xmlns:p14="http://schemas.microsoft.com/office/powerpoint/2010/main" val="307599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B63-E9B9-1189-A594-BD5F6B8EC90B}"/>
              </a:ext>
            </a:extLst>
          </p:cNvPr>
          <p:cNvSpPr>
            <a:spLocks noGrp="1"/>
          </p:cNvSpPr>
          <p:nvPr>
            <p:ph type="title"/>
          </p:nvPr>
        </p:nvSpPr>
        <p:spPr>
          <a:xfrm>
            <a:off x="329938" y="254524"/>
            <a:ext cx="10944520" cy="697583"/>
          </a:xfrm>
        </p:spPr>
        <p:txBody>
          <a:bodyPr>
            <a:normAutofit fontScale="90000"/>
          </a:bodyPr>
          <a:lstStyle/>
          <a:p>
            <a:r>
              <a:rPr lang="en-US" b="0" i="0" dirty="0">
                <a:solidFill>
                  <a:srgbClr val="610B38"/>
                </a:solidFill>
                <a:effectLst/>
                <a:highlight>
                  <a:srgbClr val="FFFFFF"/>
                </a:highlight>
                <a:latin typeface="Aptos" panose="020B0004020202020204" pitchFamily="34" charset="0"/>
              </a:rPr>
              <a:t>Disadvantages of Artificial Intelligence</a:t>
            </a:r>
            <a:endParaRPr lang="en-SG" dirty="0">
              <a:latin typeface="Aptos" panose="020B0004020202020204" pitchFamily="34" charset="0"/>
            </a:endParaRPr>
          </a:p>
        </p:txBody>
      </p:sp>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329938" y="1121790"/>
            <a:ext cx="10944520" cy="5656082"/>
          </a:xfrm>
        </p:spPr>
        <p:txBody>
          <a:bodyPr/>
          <a:lstStyle/>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High Cost:</a:t>
            </a:r>
            <a:r>
              <a:rPr lang="en-US" b="0" i="0" dirty="0">
                <a:solidFill>
                  <a:srgbClr val="000000"/>
                </a:solidFill>
                <a:effectLst/>
                <a:highlight>
                  <a:srgbClr val="FFFFFF"/>
                </a:highlight>
                <a:latin typeface="Aptos" panose="020B0004020202020204" pitchFamily="34" charset="0"/>
              </a:rPr>
              <a:t> The hardware and software requirement of AI is very costly as it requires lots of maintenance to meet current world requirements.</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Can't think out of the box:</a:t>
            </a:r>
            <a:r>
              <a:rPr lang="en-US" b="0" i="0" dirty="0">
                <a:solidFill>
                  <a:srgbClr val="000000"/>
                </a:solidFill>
                <a:effectLst/>
                <a:highlight>
                  <a:srgbClr val="FFFFFF"/>
                </a:highlight>
                <a:latin typeface="Aptos" panose="020B0004020202020204" pitchFamily="34" charset="0"/>
              </a:rPr>
              <a:t> Even we are making smarter machines with AI, but still they cannot work out of the box, as the robot will only do that work for which they are trained, or programmed.</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No feelings and emotions:</a:t>
            </a:r>
            <a:r>
              <a:rPr lang="en-US" b="0" i="0" dirty="0">
                <a:solidFill>
                  <a:srgbClr val="000000"/>
                </a:solidFill>
                <a:effectLst/>
                <a:highlight>
                  <a:srgbClr val="FFFFFF"/>
                </a:highlight>
                <a:latin typeface="Aptos" panose="020B0004020202020204" pitchFamily="34" charset="0"/>
              </a:rPr>
              <a:t> AI machines can be an outstanding performer, but still it does not have the feeling so it cannot make any kind of emotional attachment with human, and may sometime be harmful for users if the proper care is not taken.</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Increase dependency on machines:</a:t>
            </a:r>
            <a:r>
              <a:rPr lang="en-US" b="0" i="0" dirty="0">
                <a:solidFill>
                  <a:srgbClr val="000000"/>
                </a:solidFill>
                <a:effectLst/>
                <a:highlight>
                  <a:srgbClr val="FFFFFF"/>
                </a:highlight>
                <a:latin typeface="Aptos" panose="020B0004020202020204" pitchFamily="34" charset="0"/>
              </a:rPr>
              <a:t> With the increment of technology, people are getting more dependent on devices and hence they are losing their mental capabilities.</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No Original Creativity:</a:t>
            </a:r>
            <a:r>
              <a:rPr lang="en-US" b="0" i="0" dirty="0">
                <a:solidFill>
                  <a:srgbClr val="000000"/>
                </a:solidFill>
                <a:effectLst/>
                <a:highlight>
                  <a:srgbClr val="FFFFFF"/>
                </a:highlight>
                <a:latin typeface="Aptos" panose="020B0004020202020204" pitchFamily="34" charset="0"/>
              </a:rPr>
              <a:t> As humans are so creative and can imagine some new ideas but still AI machines cannot beat this power of human intelligence and cannot be creative and imaginative.</a:t>
            </a:r>
          </a:p>
          <a:p>
            <a:pPr marL="0" indent="0">
              <a:buNone/>
            </a:pPr>
            <a:endParaRPr lang="en-SG" dirty="0">
              <a:latin typeface="Aptos" panose="020B0004020202020204" pitchFamily="34" charset="0"/>
            </a:endParaRPr>
          </a:p>
        </p:txBody>
      </p:sp>
    </p:spTree>
    <p:extLst>
      <p:ext uri="{BB962C8B-B14F-4D97-AF65-F5344CB8AC3E}">
        <p14:creationId xmlns:p14="http://schemas.microsoft.com/office/powerpoint/2010/main" val="254617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1 Machine Learning Examples in Real Life | No 10 is Amazing">
            <a:extLst>
              <a:ext uri="{FF2B5EF4-FFF2-40B4-BE49-F238E27FC236}">
                <a16:creationId xmlns:a16="http://schemas.microsoft.com/office/drawing/2014/main" id="{098480FD-9A63-0BC9-3051-75600A42E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37" y="131975"/>
            <a:ext cx="9779512" cy="664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54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B63-E9B9-1189-A594-BD5F6B8EC90B}"/>
              </a:ext>
            </a:extLst>
          </p:cNvPr>
          <p:cNvSpPr>
            <a:spLocks noGrp="1"/>
          </p:cNvSpPr>
          <p:nvPr>
            <p:ph type="title"/>
          </p:nvPr>
        </p:nvSpPr>
        <p:spPr>
          <a:xfrm>
            <a:off x="329938" y="0"/>
            <a:ext cx="10944520" cy="886120"/>
          </a:xfrm>
          <a:solidFill>
            <a:schemeClr val="accent2">
              <a:lumMod val="20000"/>
              <a:lumOff val="80000"/>
            </a:schemeClr>
          </a:solidFill>
          <a:ln>
            <a:solidFill>
              <a:schemeClr val="accent1"/>
            </a:solidFill>
          </a:ln>
        </p:spPr>
        <p:txBody>
          <a:bodyPr>
            <a:normAutofit/>
          </a:bodyPr>
          <a:lstStyle/>
          <a:p>
            <a:r>
              <a:rPr lang="en-SG" dirty="0">
                <a:latin typeface="Aptos" panose="020B0004020202020204" pitchFamily="34" charset="0"/>
              </a:rPr>
              <a:t>Reference Book(s):</a:t>
            </a:r>
          </a:p>
        </p:txBody>
      </p:sp>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329938" y="1084082"/>
            <a:ext cx="10944520" cy="2026763"/>
          </a:xfrm>
        </p:spPr>
        <p:txBody>
          <a:bodyPr>
            <a:normAutofit/>
          </a:bodyPr>
          <a:lstStyle/>
          <a:p>
            <a:pPr marL="0" indent="0">
              <a:buNone/>
            </a:pPr>
            <a:r>
              <a:rPr lang="en-SG" sz="4000" b="1" dirty="0">
                <a:latin typeface="Aptos" panose="020B0004020202020204" pitchFamily="34" charset="0"/>
              </a:rPr>
              <a:t>Artificial Intelligence: a modern approach - Stuart Jonathan Russell, Peter Norvig</a:t>
            </a:r>
          </a:p>
        </p:txBody>
      </p:sp>
      <p:sp>
        <p:nvSpPr>
          <p:cNvPr id="5" name="Title 1">
            <a:extLst>
              <a:ext uri="{FF2B5EF4-FFF2-40B4-BE49-F238E27FC236}">
                <a16:creationId xmlns:a16="http://schemas.microsoft.com/office/drawing/2014/main" id="{E03EDF13-F591-7DEE-17EE-34191E972539}"/>
              </a:ext>
            </a:extLst>
          </p:cNvPr>
          <p:cNvSpPr txBox="1">
            <a:spLocks/>
          </p:cNvSpPr>
          <p:nvPr/>
        </p:nvSpPr>
        <p:spPr>
          <a:xfrm>
            <a:off x="329938" y="3655244"/>
            <a:ext cx="10944520" cy="886120"/>
          </a:xfrm>
          <a:prstGeom prst="rect">
            <a:avLst/>
          </a:prstGeom>
          <a:solidFill>
            <a:schemeClr val="accent2">
              <a:lumMod val="20000"/>
              <a:lumOff val="80000"/>
            </a:schemeClr>
          </a:solidFill>
          <a:ln>
            <a:solidFill>
              <a:schemeClr val="accent1"/>
            </a:solidFill>
          </a:ln>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latin typeface="Aptos" panose="020B0004020202020204" pitchFamily="34" charset="0"/>
              </a:rPr>
              <a:t>Prerequisites:</a:t>
            </a:r>
          </a:p>
        </p:txBody>
      </p:sp>
      <p:sp>
        <p:nvSpPr>
          <p:cNvPr id="6" name="Content Placeholder 2">
            <a:extLst>
              <a:ext uri="{FF2B5EF4-FFF2-40B4-BE49-F238E27FC236}">
                <a16:creationId xmlns:a16="http://schemas.microsoft.com/office/drawing/2014/main" id="{2F5B6E8E-4E82-FB4C-FC81-671C3000D1C6}"/>
              </a:ext>
            </a:extLst>
          </p:cNvPr>
          <p:cNvSpPr txBox="1">
            <a:spLocks/>
          </p:cNvSpPr>
          <p:nvPr/>
        </p:nvSpPr>
        <p:spPr>
          <a:xfrm>
            <a:off x="329938" y="4677265"/>
            <a:ext cx="10944520" cy="202676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SG" sz="4000" b="1" dirty="0">
                <a:latin typeface="Aptos" panose="020B0004020202020204" pitchFamily="34" charset="0"/>
              </a:rPr>
              <a:t>Programming language: python</a:t>
            </a:r>
          </a:p>
          <a:p>
            <a:pPr marL="0" indent="0">
              <a:buFont typeface="Arial" pitchFamily="34" charset="0"/>
              <a:buNone/>
            </a:pPr>
            <a:r>
              <a:rPr lang="en-SG" sz="4000" b="1" dirty="0">
                <a:latin typeface="Aptos" panose="020B0004020202020204" pitchFamily="34" charset="0"/>
              </a:rPr>
              <a:t>Data structure basics(</a:t>
            </a:r>
            <a:r>
              <a:rPr lang="en-SG" sz="2400" b="1" dirty="0" err="1">
                <a:latin typeface="Aptos" panose="020B0004020202020204" pitchFamily="34" charset="0"/>
              </a:rPr>
              <a:t>stack,queue,bfs,dfs</a:t>
            </a:r>
            <a:r>
              <a:rPr lang="en-SG" sz="2400" b="1" dirty="0">
                <a:latin typeface="Aptos" panose="020B0004020202020204" pitchFamily="34" charset="0"/>
              </a:rPr>
              <a:t> etc</a:t>
            </a:r>
            <a:r>
              <a:rPr lang="en-SG" sz="4000" b="1" dirty="0">
                <a:latin typeface="Aptos" panose="020B0004020202020204" pitchFamily="34" charset="0"/>
              </a:rPr>
              <a:t>)</a:t>
            </a:r>
          </a:p>
          <a:p>
            <a:pPr marL="0" indent="0">
              <a:buFont typeface="Arial" pitchFamily="34" charset="0"/>
              <a:buNone/>
            </a:pPr>
            <a:endParaRPr lang="en-SG" sz="4000" b="1" dirty="0">
              <a:latin typeface="Aptos" panose="020B0004020202020204" pitchFamily="34" charset="0"/>
            </a:endParaRPr>
          </a:p>
        </p:txBody>
      </p:sp>
    </p:spTree>
    <p:extLst>
      <p:ext uri="{BB962C8B-B14F-4D97-AF65-F5344CB8AC3E}">
        <p14:creationId xmlns:p14="http://schemas.microsoft.com/office/powerpoint/2010/main" val="428272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92E4AC-F20F-A82F-2322-C6965C39837C}"/>
              </a:ext>
            </a:extLst>
          </p:cNvPr>
          <p:cNvSpPr>
            <a:spLocks noGrp="1"/>
          </p:cNvSpPr>
          <p:nvPr>
            <p:ph type="title"/>
          </p:nvPr>
        </p:nvSpPr>
        <p:spPr>
          <a:xfrm>
            <a:off x="329938" y="0"/>
            <a:ext cx="10944520" cy="952107"/>
          </a:xfrm>
          <a:solidFill>
            <a:schemeClr val="accent2">
              <a:lumMod val="20000"/>
              <a:lumOff val="80000"/>
            </a:schemeClr>
          </a:solidFill>
        </p:spPr>
        <p:txBody>
          <a:bodyPr/>
          <a:lstStyle/>
          <a:p>
            <a:r>
              <a:rPr lang="en-US" sz="4400" b="1" kern="0" dirty="0">
                <a:solidFill>
                  <a:srgbClr val="000000"/>
                </a:solidFill>
                <a:effectLst/>
                <a:latin typeface="Aptos" panose="020B0004020202020204" pitchFamily="34" charset="0"/>
                <a:ea typeface="Times New Roman" panose="02020603050405020304" pitchFamily="18" charset="0"/>
                <a:cs typeface="Vrinda" panose="020B0502040204020203" pitchFamily="34" charset="0"/>
              </a:rPr>
              <a:t>Topics will be covered:-</a:t>
            </a:r>
            <a:endParaRPr lang="en-SG" b="1" dirty="0">
              <a:latin typeface="Aptos" panose="020B0004020202020204" pitchFamily="34" charset="0"/>
            </a:endParaRPr>
          </a:p>
        </p:txBody>
      </p:sp>
      <p:sp>
        <p:nvSpPr>
          <p:cNvPr id="6" name="TextBox 5">
            <a:extLst>
              <a:ext uri="{FF2B5EF4-FFF2-40B4-BE49-F238E27FC236}">
                <a16:creationId xmlns:a16="http://schemas.microsoft.com/office/drawing/2014/main" id="{63D5A4B0-32FD-E739-CDB1-EE6DCF830602}"/>
              </a:ext>
            </a:extLst>
          </p:cNvPr>
          <p:cNvSpPr txBox="1"/>
          <p:nvPr/>
        </p:nvSpPr>
        <p:spPr>
          <a:xfrm>
            <a:off x="329938" y="1180782"/>
            <a:ext cx="10803118" cy="4401205"/>
          </a:xfrm>
          <a:prstGeom prst="rect">
            <a:avLst/>
          </a:prstGeom>
          <a:noFill/>
        </p:spPr>
        <p:txBody>
          <a:bodyPr wrap="square">
            <a:spAutoFit/>
          </a:bodyPr>
          <a:lstStyle/>
          <a:p>
            <a:pPr marL="342900" indent="-342900">
              <a:buFont typeface="+mj-lt"/>
              <a:buAutoNum type="arabicPeriod"/>
            </a:pPr>
            <a:r>
              <a:rPr lang="en-SG" sz="4000" dirty="0">
                <a:latin typeface="Aptos" panose="020B0004020202020204" pitchFamily="34" charset="0"/>
                <a:cs typeface="Aharoni" panose="02010803020104030203" pitchFamily="2" charset="-79"/>
              </a:rPr>
              <a:t>What is AI?</a:t>
            </a:r>
          </a:p>
          <a:p>
            <a:pPr marL="342900" indent="-342900">
              <a:buFont typeface="+mj-lt"/>
              <a:buAutoNum type="arabicPeriod"/>
            </a:pPr>
            <a:r>
              <a:rPr lang="en-SG" sz="4000" dirty="0">
                <a:latin typeface="Aptos" panose="020B0004020202020204" pitchFamily="34" charset="0"/>
                <a:cs typeface="Aharoni" panose="02010803020104030203" pitchFamily="2" charset="-79"/>
              </a:rPr>
              <a:t>Why Artificial Intelligence?</a:t>
            </a:r>
          </a:p>
          <a:p>
            <a:pPr marL="342900" indent="-342900">
              <a:buFont typeface="+mj-lt"/>
              <a:buAutoNum type="arabicPeriod"/>
            </a:pPr>
            <a:r>
              <a:rPr lang="en-SG" sz="4000" dirty="0">
                <a:latin typeface="Aptos" panose="020B0004020202020204" pitchFamily="34" charset="0"/>
                <a:cs typeface="Aharoni" panose="02010803020104030203" pitchFamily="2" charset="-79"/>
              </a:rPr>
              <a:t>Goals of AI</a:t>
            </a:r>
          </a:p>
          <a:p>
            <a:pPr marL="342900" indent="-342900">
              <a:buFont typeface="+mj-lt"/>
              <a:buAutoNum type="arabicPeriod"/>
            </a:pPr>
            <a:r>
              <a:rPr lang="en-SG" sz="4000" dirty="0">
                <a:latin typeface="Aptos" panose="020B0004020202020204" pitchFamily="34" charset="0"/>
                <a:cs typeface="Aharoni" panose="02010803020104030203" pitchFamily="2" charset="-79"/>
              </a:rPr>
              <a:t>Uses/Applications of Artificial Intelligence</a:t>
            </a:r>
          </a:p>
          <a:p>
            <a:pPr marL="342900" indent="-342900">
              <a:buFont typeface="+mj-lt"/>
              <a:buAutoNum type="arabicPeriod"/>
            </a:pPr>
            <a:r>
              <a:rPr lang="en-SG" sz="4000" dirty="0">
                <a:latin typeface="Aptos" panose="020B0004020202020204" pitchFamily="34" charset="0"/>
                <a:cs typeface="Aharoni" panose="02010803020104030203" pitchFamily="2" charset="-79"/>
              </a:rPr>
              <a:t>Advantages of Artificial Intelligence</a:t>
            </a:r>
          </a:p>
          <a:p>
            <a:pPr marL="342900" indent="-342900">
              <a:buFont typeface="+mj-lt"/>
              <a:buAutoNum type="arabicPeriod"/>
            </a:pPr>
            <a:r>
              <a:rPr lang="en-SG" sz="4000" dirty="0">
                <a:latin typeface="Aptos" panose="020B0004020202020204" pitchFamily="34" charset="0"/>
                <a:cs typeface="Aharoni" panose="02010803020104030203" pitchFamily="2" charset="-79"/>
              </a:rPr>
              <a:t>Disadvantages of Artificial Intelligence</a:t>
            </a:r>
          </a:p>
          <a:p>
            <a:pPr marL="342900" indent="-342900">
              <a:buFont typeface="+mj-lt"/>
              <a:buAutoNum type="arabicPeriod"/>
            </a:pPr>
            <a:r>
              <a:rPr lang="en-SG" sz="4000" dirty="0">
                <a:latin typeface="Aptos" panose="020B0004020202020204" pitchFamily="34" charset="0"/>
                <a:cs typeface="Aharoni" panose="02010803020104030203" pitchFamily="2" charset="-79"/>
              </a:rPr>
              <a:t>real life examples of AI</a:t>
            </a:r>
          </a:p>
        </p:txBody>
      </p:sp>
    </p:spTree>
    <p:extLst>
      <p:ext uri="{BB962C8B-B14F-4D97-AF65-F5344CB8AC3E}">
        <p14:creationId xmlns:p14="http://schemas.microsoft.com/office/powerpoint/2010/main" val="63866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B63-E9B9-1189-A594-BD5F6B8EC90B}"/>
              </a:ext>
            </a:extLst>
          </p:cNvPr>
          <p:cNvSpPr>
            <a:spLocks noGrp="1"/>
          </p:cNvSpPr>
          <p:nvPr>
            <p:ph type="title"/>
          </p:nvPr>
        </p:nvSpPr>
        <p:spPr>
          <a:xfrm>
            <a:off x="329938" y="0"/>
            <a:ext cx="10944520" cy="952107"/>
          </a:xfrm>
          <a:solidFill>
            <a:schemeClr val="accent2">
              <a:lumMod val="20000"/>
              <a:lumOff val="80000"/>
            </a:schemeClr>
          </a:solidFill>
        </p:spPr>
        <p:txBody>
          <a:bodyPr/>
          <a:lstStyle/>
          <a:p>
            <a:r>
              <a:rPr lang="en-US" sz="4400" kern="0" dirty="0">
                <a:solidFill>
                  <a:srgbClr val="000000"/>
                </a:solidFill>
                <a:effectLst/>
                <a:latin typeface="Aptos" panose="020B0004020202020204" pitchFamily="34" charset="0"/>
                <a:ea typeface="Times New Roman" panose="02020603050405020304" pitchFamily="18" charset="0"/>
                <a:cs typeface="Vrinda" panose="020B0502040204020203" pitchFamily="34" charset="0"/>
              </a:rPr>
              <a:t>Overview of AI: What is AI?</a:t>
            </a:r>
            <a:endParaRPr lang="en-SG" dirty="0">
              <a:latin typeface="Aptos" panose="020B0004020202020204" pitchFamily="34" charset="0"/>
            </a:endParaRPr>
          </a:p>
        </p:txBody>
      </p:sp>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329938" y="1121790"/>
            <a:ext cx="10944520" cy="5656082"/>
          </a:xfrm>
        </p:spPr>
        <p:txBody>
          <a:bodyPr/>
          <a:lstStyle/>
          <a:p>
            <a:pPr marL="0" indent="0" algn="just">
              <a:buNone/>
            </a:pPr>
            <a:r>
              <a:rPr lang="en-US" b="1" i="0" dirty="0">
                <a:solidFill>
                  <a:srgbClr val="273239"/>
                </a:solidFill>
                <a:effectLst/>
                <a:highlight>
                  <a:srgbClr val="FFFFFF"/>
                </a:highlight>
                <a:latin typeface="Aptos" panose="020B0004020202020204" pitchFamily="34" charset="0"/>
              </a:rPr>
              <a:t>Artificial Intelligence</a:t>
            </a:r>
            <a:r>
              <a:rPr lang="en-US" b="0" i="0" dirty="0">
                <a:solidFill>
                  <a:srgbClr val="273239"/>
                </a:solidFill>
                <a:effectLst/>
                <a:highlight>
                  <a:srgbClr val="FFFFFF"/>
                </a:highlight>
                <a:latin typeface="Aptos" panose="020B0004020202020204" pitchFamily="34" charset="0"/>
              </a:rPr>
              <a:t>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decision-making, and language translation.</a:t>
            </a:r>
          </a:p>
          <a:p>
            <a:pPr marL="0" indent="0" algn="just">
              <a:buNone/>
            </a:pPr>
            <a:endParaRPr lang="en-US" b="0" i="0" dirty="0">
              <a:solidFill>
                <a:srgbClr val="273239"/>
              </a:solidFill>
              <a:effectLst/>
              <a:highlight>
                <a:srgbClr val="FFFFFF"/>
              </a:highlight>
              <a:latin typeface="Aptos" panose="020B0004020202020204" pitchFamily="34" charset="0"/>
            </a:endParaRPr>
          </a:p>
          <a:p>
            <a:pPr marL="0" indent="0" fontAlgn="base">
              <a:lnSpc>
                <a:spcPct val="100000"/>
              </a:lnSpc>
              <a:buNone/>
            </a:pPr>
            <a:r>
              <a:rPr lang="en-US" b="1" i="0" dirty="0">
                <a:solidFill>
                  <a:srgbClr val="273239"/>
                </a:solidFill>
                <a:effectLst/>
                <a:highlight>
                  <a:srgbClr val="FFFFFF"/>
                </a:highlight>
                <a:latin typeface="Aptos" panose="020B0004020202020204" pitchFamily="34" charset="0"/>
              </a:rPr>
              <a:t>Intelligence is composed of:</a:t>
            </a:r>
            <a:r>
              <a:rPr lang="en-US" b="0" i="0" dirty="0">
                <a:solidFill>
                  <a:srgbClr val="273239"/>
                </a:solidFill>
                <a:effectLst/>
                <a:highlight>
                  <a:srgbClr val="FFFFFF"/>
                </a:highlight>
                <a:latin typeface="Aptos" panose="020B0004020202020204" pitchFamily="34" charset="0"/>
              </a:rPr>
              <a:t>  </a:t>
            </a:r>
          </a:p>
          <a:p>
            <a:pPr fontAlgn="base">
              <a:lnSpc>
                <a:spcPct val="100000"/>
              </a:lnSpc>
            </a:pPr>
            <a:r>
              <a:rPr lang="en-US" b="0" i="0" dirty="0">
                <a:effectLst/>
                <a:highlight>
                  <a:srgbClr val="FFFFFF"/>
                </a:highlight>
                <a:latin typeface="Aptos" panose="020B0004020202020204" pitchFamily="34" charset="0"/>
              </a:rPr>
              <a:t>Reasoning</a:t>
            </a:r>
          </a:p>
          <a:p>
            <a:pPr fontAlgn="base">
              <a:lnSpc>
                <a:spcPct val="100000"/>
              </a:lnSpc>
            </a:pPr>
            <a:r>
              <a:rPr lang="en-US" b="0" i="0" dirty="0">
                <a:effectLst/>
                <a:highlight>
                  <a:srgbClr val="FFFFFF"/>
                </a:highlight>
                <a:latin typeface="Aptos" panose="020B0004020202020204" pitchFamily="34" charset="0"/>
              </a:rPr>
              <a:t>Learning</a:t>
            </a:r>
          </a:p>
          <a:p>
            <a:pPr fontAlgn="base">
              <a:lnSpc>
                <a:spcPct val="100000"/>
              </a:lnSpc>
            </a:pPr>
            <a:r>
              <a:rPr lang="en-US" b="0" i="0" dirty="0">
                <a:effectLst/>
                <a:highlight>
                  <a:srgbClr val="FFFFFF"/>
                </a:highlight>
                <a:latin typeface="Aptos" panose="020B0004020202020204" pitchFamily="34" charset="0"/>
              </a:rPr>
              <a:t>Problem-Solving</a:t>
            </a:r>
          </a:p>
          <a:p>
            <a:pPr fontAlgn="base">
              <a:lnSpc>
                <a:spcPct val="100000"/>
              </a:lnSpc>
            </a:pPr>
            <a:r>
              <a:rPr lang="en-US" b="0" i="0" dirty="0">
                <a:effectLst/>
                <a:highlight>
                  <a:srgbClr val="FFFFFF"/>
                </a:highlight>
                <a:latin typeface="Aptos" panose="020B0004020202020204" pitchFamily="34" charset="0"/>
              </a:rPr>
              <a:t>Perception</a:t>
            </a:r>
          </a:p>
          <a:p>
            <a:pPr fontAlgn="base">
              <a:lnSpc>
                <a:spcPct val="100000"/>
              </a:lnSpc>
            </a:pPr>
            <a:r>
              <a:rPr lang="en-US" b="0" i="0" dirty="0">
                <a:effectLst/>
                <a:highlight>
                  <a:srgbClr val="FFFFFF"/>
                </a:highlight>
                <a:latin typeface="Aptos" panose="020B0004020202020204" pitchFamily="34" charset="0"/>
              </a:rPr>
              <a:t>Linguistic Intelligence</a:t>
            </a:r>
          </a:p>
          <a:p>
            <a:pPr marL="0" indent="0" algn="just">
              <a:buNone/>
            </a:pPr>
            <a:endParaRPr lang="en-SG" dirty="0">
              <a:latin typeface="Aptos" panose="020B0004020202020204" pitchFamily="34" charset="0"/>
            </a:endParaRPr>
          </a:p>
        </p:txBody>
      </p:sp>
      <p:pic>
        <p:nvPicPr>
          <p:cNvPr id="2050" name="Picture 2" descr="Circular graphic with Aritifical Intelligence, Machine Learning, Language Processing and Deep Learning relationship">
            <a:extLst>
              <a:ext uri="{FF2B5EF4-FFF2-40B4-BE49-F238E27FC236}">
                <a16:creationId xmlns:a16="http://schemas.microsoft.com/office/drawing/2014/main" id="{5E924DF8-4CEC-130C-7FC5-50E705420B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89" t="6824" r="12412" b="3740"/>
          <a:stretch/>
        </p:blipFill>
        <p:spPr bwMode="auto">
          <a:xfrm>
            <a:off x="4053526" y="2677212"/>
            <a:ext cx="7027581" cy="349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84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B63-E9B9-1189-A594-BD5F6B8EC90B}"/>
              </a:ext>
            </a:extLst>
          </p:cNvPr>
          <p:cNvSpPr>
            <a:spLocks noGrp="1"/>
          </p:cNvSpPr>
          <p:nvPr>
            <p:ph type="title"/>
          </p:nvPr>
        </p:nvSpPr>
        <p:spPr>
          <a:xfrm>
            <a:off x="329938" y="0"/>
            <a:ext cx="10944520" cy="952107"/>
          </a:xfrm>
          <a:solidFill>
            <a:schemeClr val="accent2">
              <a:lumMod val="20000"/>
              <a:lumOff val="80000"/>
            </a:schemeClr>
          </a:solidFill>
        </p:spPr>
        <p:txBody>
          <a:bodyPr>
            <a:normAutofit/>
          </a:bodyPr>
          <a:lstStyle/>
          <a:p>
            <a:r>
              <a:rPr lang="en-US" dirty="0">
                <a:latin typeface="Aptos" panose="020B0004020202020204" pitchFamily="34" charset="0"/>
              </a:rPr>
              <a:t>Why Artificial Intelligence?</a:t>
            </a:r>
            <a:endParaRPr lang="en-SG" dirty="0">
              <a:latin typeface="Aptos" panose="020B0004020202020204" pitchFamily="34" charset="0"/>
            </a:endParaRPr>
          </a:p>
        </p:txBody>
      </p:sp>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329938" y="1121790"/>
            <a:ext cx="10944520" cy="2111604"/>
          </a:xfrm>
        </p:spPr>
        <p:txBody>
          <a:bodyPr/>
          <a:lstStyle/>
          <a:p>
            <a:r>
              <a:rPr lang="en-US" dirty="0">
                <a:latin typeface="Aptos" panose="020B0004020202020204" pitchFamily="34" charset="0"/>
              </a:rPr>
              <a:t>With the help of AI, you can create such software or devices which can solve real-world problems very easily and with accuracy such as health issues, marketing, traffic issues, etc.</a:t>
            </a:r>
          </a:p>
          <a:p>
            <a:r>
              <a:rPr lang="en-US" dirty="0">
                <a:latin typeface="Aptos" panose="020B0004020202020204" pitchFamily="34" charset="0"/>
              </a:rPr>
              <a:t>With the help of AI, you can create your personal virtual Assistant, such as Cortana, Google Assistant, Siri, etc.</a:t>
            </a:r>
          </a:p>
          <a:p>
            <a:r>
              <a:rPr lang="en-US" dirty="0">
                <a:latin typeface="Aptos" panose="020B0004020202020204" pitchFamily="34" charset="0"/>
              </a:rPr>
              <a:t>With the help of AI, you can build such Robots which can work in an environment where survival of humans can be at risk.</a:t>
            </a:r>
            <a:endParaRPr lang="en-SG" dirty="0">
              <a:latin typeface="Aptos" panose="020B0004020202020204" pitchFamily="34" charset="0"/>
            </a:endParaRPr>
          </a:p>
        </p:txBody>
      </p:sp>
      <p:sp>
        <p:nvSpPr>
          <p:cNvPr id="4" name="Title 1">
            <a:extLst>
              <a:ext uri="{FF2B5EF4-FFF2-40B4-BE49-F238E27FC236}">
                <a16:creationId xmlns:a16="http://schemas.microsoft.com/office/drawing/2014/main" id="{140395E4-5CB9-CF51-57ED-F94744BA2484}"/>
              </a:ext>
            </a:extLst>
          </p:cNvPr>
          <p:cNvSpPr txBox="1">
            <a:spLocks/>
          </p:cNvSpPr>
          <p:nvPr/>
        </p:nvSpPr>
        <p:spPr>
          <a:xfrm>
            <a:off x="329938" y="3233394"/>
            <a:ext cx="10944520" cy="952107"/>
          </a:xfrm>
          <a:prstGeom prst="rect">
            <a:avLst/>
          </a:prstGeom>
          <a:solidFill>
            <a:schemeClr val="accent2">
              <a:lumMod val="20000"/>
              <a:lumOff val="8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l"/>
            <a:r>
              <a:rPr lang="en-US" b="0" i="0" dirty="0">
                <a:solidFill>
                  <a:srgbClr val="000000"/>
                </a:solidFill>
                <a:effectLst/>
                <a:latin typeface="Aptos" panose="020B0004020202020204" pitchFamily="34" charset="0"/>
              </a:rPr>
              <a:t>Goals of AI</a:t>
            </a:r>
          </a:p>
        </p:txBody>
      </p:sp>
      <p:sp>
        <p:nvSpPr>
          <p:cNvPr id="5" name="Content Placeholder 2">
            <a:extLst>
              <a:ext uri="{FF2B5EF4-FFF2-40B4-BE49-F238E27FC236}">
                <a16:creationId xmlns:a16="http://schemas.microsoft.com/office/drawing/2014/main" id="{AD25163C-98E3-6FCF-072E-B94AF930B86C}"/>
              </a:ext>
            </a:extLst>
          </p:cNvPr>
          <p:cNvSpPr txBox="1">
            <a:spLocks/>
          </p:cNvSpPr>
          <p:nvPr/>
        </p:nvSpPr>
        <p:spPr>
          <a:xfrm>
            <a:off x="329938" y="4289196"/>
            <a:ext cx="10944520" cy="21116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b="0" i="0" dirty="0">
                <a:solidFill>
                  <a:srgbClr val="273239"/>
                </a:solidFill>
                <a:effectLst/>
                <a:highlight>
                  <a:srgbClr val="FFFFFF"/>
                </a:highlight>
                <a:latin typeface="Aptos" panose="020B0004020202020204" pitchFamily="34" charset="0"/>
              </a:rPr>
              <a:t>The main focus of artificial intelligence is towards understanding human behavior and performance. </a:t>
            </a:r>
            <a:endParaRPr lang="en-US" b="1" i="0" dirty="0">
              <a:solidFill>
                <a:srgbClr val="000000"/>
              </a:solidFill>
              <a:effectLst/>
              <a:latin typeface="Aptos" panose="020B0004020202020204" pitchFamily="34" charset="0"/>
            </a:endParaRPr>
          </a:p>
          <a:p>
            <a:pPr algn="just">
              <a:buFont typeface="Arial" panose="020B0604020202020204" pitchFamily="34" charset="0"/>
              <a:buChar char="•"/>
            </a:pPr>
            <a:r>
              <a:rPr lang="en-US" b="1" i="0" dirty="0">
                <a:solidFill>
                  <a:srgbClr val="000000"/>
                </a:solidFill>
                <a:effectLst/>
                <a:latin typeface="Aptos" panose="020B0004020202020204" pitchFamily="34" charset="0"/>
              </a:rPr>
              <a:t>To Create Expert Systems</a:t>
            </a:r>
            <a:r>
              <a:rPr lang="en-US" b="0" i="0" dirty="0">
                <a:solidFill>
                  <a:srgbClr val="000000"/>
                </a:solidFill>
                <a:effectLst/>
                <a:latin typeface="Aptos" panose="020B0004020202020204" pitchFamily="34" charset="0"/>
              </a:rPr>
              <a:t> − The systems which exhibit intelligent behavior, learn, demonstrate, explain, and advice its users.</a:t>
            </a:r>
          </a:p>
          <a:p>
            <a:pPr algn="just">
              <a:buFont typeface="Arial" panose="020B0604020202020204" pitchFamily="34" charset="0"/>
              <a:buChar char="•"/>
            </a:pPr>
            <a:r>
              <a:rPr lang="en-US" b="1" i="0" dirty="0">
                <a:solidFill>
                  <a:srgbClr val="000000"/>
                </a:solidFill>
                <a:effectLst/>
                <a:latin typeface="Aptos" panose="020B0004020202020204" pitchFamily="34" charset="0"/>
              </a:rPr>
              <a:t>To Implement Human Intelligence in Machines</a:t>
            </a:r>
            <a:r>
              <a:rPr lang="en-US" b="0" i="0" dirty="0">
                <a:solidFill>
                  <a:srgbClr val="000000"/>
                </a:solidFill>
                <a:effectLst/>
                <a:latin typeface="Aptos" panose="020B0004020202020204" pitchFamily="34" charset="0"/>
              </a:rPr>
              <a:t> − Creating systems that understand, think, learn, and behave like humans.</a:t>
            </a:r>
          </a:p>
        </p:txBody>
      </p:sp>
    </p:spTree>
    <p:extLst>
      <p:ext uri="{BB962C8B-B14F-4D97-AF65-F5344CB8AC3E}">
        <p14:creationId xmlns:p14="http://schemas.microsoft.com/office/powerpoint/2010/main" val="364763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160256" y="1508289"/>
            <a:ext cx="3026004" cy="4616777"/>
          </a:xfrm>
        </p:spPr>
        <p:txBody>
          <a:bodyPr/>
          <a:lstStyle/>
          <a:p>
            <a:pPr marL="342900" indent="-342900" algn="just" fontAlgn="base">
              <a:buFont typeface="+mj-lt"/>
              <a:buAutoNum type="arabicPeriod"/>
            </a:pP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Healthcare: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is used for medical diagnosis, drug discovery, and predictive analysis of diseases.</a:t>
            </a:r>
          </a:p>
          <a:p>
            <a:pPr marL="342900" indent="-342900" algn="just" fontAlgn="base">
              <a:buFont typeface="+mj-lt"/>
              <a:buAutoNum type="arabicPeriod"/>
            </a:pP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Finance:</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 AI helps in credit scoring, fraud detection, and financial forecasting.</a:t>
            </a:r>
          </a:p>
          <a:p>
            <a:pPr marL="342900" indent="-342900" algn="just" fontAlgn="base">
              <a:buFont typeface="+mj-lt"/>
              <a:buAutoNum type="arabicPeriod"/>
            </a:pP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Retail:</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 AI is used for product recommendations, price optimization, and supply chain management.</a:t>
            </a:r>
          </a:p>
          <a:p>
            <a:endParaRPr lang="en-SG" dirty="0">
              <a:latin typeface="Aptos" panose="020B0004020202020204" pitchFamily="34" charset="0"/>
            </a:endParaRPr>
          </a:p>
        </p:txBody>
      </p:sp>
      <p:pic>
        <p:nvPicPr>
          <p:cNvPr id="3074" name="Picture 2" descr="Real World Artificial Intelligence Applications in various sectors. -  TechVidvan">
            <a:extLst>
              <a:ext uri="{FF2B5EF4-FFF2-40B4-BE49-F238E27FC236}">
                <a16:creationId xmlns:a16="http://schemas.microsoft.com/office/drawing/2014/main" id="{96BD4C67-2C94-A17B-A25B-3AE9AFAD8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654" y="1505932"/>
            <a:ext cx="8820346" cy="46191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A40726B-A655-BEFD-B170-2C72A9D5BB8A}"/>
              </a:ext>
            </a:extLst>
          </p:cNvPr>
          <p:cNvSpPr>
            <a:spLocks noGrp="1"/>
          </p:cNvSpPr>
          <p:nvPr>
            <p:ph type="title"/>
          </p:nvPr>
        </p:nvSpPr>
        <p:spPr>
          <a:xfrm>
            <a:off x="329938" y="379429"/>
            <a:ext cx="10944520" cy="707010"/>
          </a:xfrm>
        </p:spPr>
        <p:txBody>
          <a:bodyPr>
            <a:normAutofit/>
          </a:bodyPr>
          <a:lstStyle/>
          <a:p>
            <a:r>
              <a:rPr lang="en-US" sz="3600" b="1" i="0" dirty="0">
                <a:solidFill>
                  <a:srgbClr val="273239"/>
                </a:solidFill>
                <a:effectLst/>
                <a:highlight>
                  <a:srgbClr val="FFFFFF"/>
                </a:highlight>
                <a:latin typeface="Aptos" panose="020B0004020202020204" pitchFamily="34" charset="0"/>
              </a:rPr>
              <a:t>Uses/Applications of </a:t>
            </a:r>
            <a:r>
              <a:rPr lang="en-US" sz="3600" b="1" i="0" u="sng" dirty="0">
                <a:solidFill>
                  <a:srgbClr val="273239"/>
                </a:solidFill>
                <a:effectLst/>
                <a:highlight>
                  <a:srgbClr val="FFFFFF"/>
                </a:highlight>
                <a:latin typeface="Aptos" panose="020B0004020202020204" pitchFamily="34" charset="0"/>
                <a:hlinkClick r:id="rId3"/>
              </a:rPr>
              <a:t>Artificial Intelligence</a:t>
            </a:r>
            <a:r>
              <a:rPr lang="en-US" sz="3600" b="1" i="0" dirty="0">
                <a:solidFill>
                  <a:srgbClr val="273239"/>
                </a:solidFill>
                <a:effectLst/>
                <a:highlight>
                  <a:srgbClr val="FFFFFF"/>
                </a:highlight>
                <a:latin typeface="Aptos" panose="020B0004020202020204" pitchFamily="34" charset="0"/>
              </a:rPr>
              <a:t> :</a:t>
            </a:r>
            <a:endParaRPr lang="en-SG" sz="3600" dirty="0">
              <a:latin typeface="Aptos" panose="020B0004020202020204" pitchFamily="34" charset="0"/>
            </a:endParaRPr>
          </a:p>
        </p:txBody>
      </p:sp>
    </p:spTree>
    <p:extLst>
      <p:ext uri="{BB962C8B-B14F-4D97-AF65-F5344CB8AC3E}">
        <p14:creationId xmlns:p14="http://schemas.microsoft.com/office/powerpoint/2010/main" val="207354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329938" y="1121790"/>
            <a:ext cx="7729980" cy="5373278"/>
          </a:xfrm>
        </p:spPr>
        <p:txBody>
          <a:bodyPr>
            <a:normAutofit/>
          </a:bodyPr>
          <a:lstStyle/>
          <a:p>
            <a:pPr marL="0" indent="0" algn="just" fontAlgn="base">
              <a:buNone/>
            </a:pPr>
            <a:r>
              <a:rPr lang="en-US" b="1" dirty="0">
                <a:highlight>
                  <a:srgbClr val="FFFFFF"/>
                </a:highlight>
                <a:latin typeface="Aptos" panose="020B0004020202020204" pitchFamily="34" charset="0"/>
                <a:ea typeface="Calibri" panose="020F0502020204030204" pitchFamily="34" charset="0"/>
                <a:cs typeface="Calibri" panose="020F0502020204030204" pitchFamily="34" charset="0"/>
              </a:rPr>
              <a:t>4. </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Manufacturing:</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 Automotive industries are using AI to provide virtual assistant to their user for better performance. Such as Tesla has introduced TeslaBot, an intelligent virtual assistant. Various Industries are currently working for developing self-driven cars which can make your journey more safe and secure.</a:t>
            </a:r>
          </a:p>
          <a:p>
            <a:pPr marL="0" indent="0" algn="just" fontAlgn="base">
              <a:buNone/>
            </a:pP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5. Transportation: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is used for autonomous vehicles, traffic prediction, and route optimization.</a:t>
            </a:r>
          </a:p>
          <a:p>
            <a:pPr marL="0" indent="0" algn="just" fontAlgn="base">
              <a:buNone/>
            </a:pP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6. Customer service:</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 AI-powered chatbots are used for customer support, answering frequently asked questions, and handling simple requests.</a:t>
            </a:r>
          </a:p>
          <a:p>
            <a:pPr marL="0" indent="0" algn="just" fontAlgn="base">
              <a:buNone/>
            </a:pP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7. Security: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is used for facial recognition, intrusion detection, and cybersecurity threat analysis.</a:t>
            </a:r>
          </a:p>
          <a:p>
            <a:pPr marL="0" indent="0" algn="just" fontAlgn="base">
              <a:buNone/>
            </a:pP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8. Marketing: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is used for targeted advertising, customer segmentation, and sentiment analysis.</a:t>
            </a:r>
          </a:p>
          <a:p>
            <a:pPr marL="0" indent="0" algn="just" fontAlgn="base">
              <a:buNone/>
            </a:pPr>
            <a:r>
              <a:rPr lang="en-US" b="1" i="0">
                <a:effectLst/>
                <a:highlight>
                  <a:srgbClr val="FFFFFF"/>
                </a:highlight>
                <a:latin typeface="Aptos" panose="020B0004020202020204" pitchFamily="34" charset="0"/>
                <a:ea typeface="Calibri" panose="020F0502020204030204" pitchFamily="34" charset="0"/>
                <a:cs typeface="Calibri" panose="020F0502020204030204" pitchFamily="34" charset="0"/>
              </a:rPr>
              <a:t>9. Education</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is used for personalized learning, adaptive testing, and intelligent tutoring systems.</a:t>
            </a:r>
          </a:p>
          <a:p>
            <a:pPr marL="342900" indent="-342900" algn="just">
              <a:buFont typeface="+mj-lt"/>
              <a:buAutoNum type="arabicPeriod"/>
            </a:pPr>
            <a:endParaRPr lang="en-SG" dirty="0">
              <a:latin typeface="Aptos" panose="020B000402020202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08CCB4B8-DBE4-70AF-2EC1-6BF4AC81007C}"/>
              </a:ext>
            </a:extLst>
          </p:cNvPr>
          <p:cNvSpPr txBox="1">
            <a:spLocks/>
          </p:cNvSpPr>
          <p:nvPr/>
        </p:nvSpPr>
        <p:spPr>
          <a:xfrm>
            <a:off x="329938" y="362932"/>
            <a:ext cx="10944520" cy="65987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600" b="1" dirty="0">
                <a:solidFill>
                  <a:srgbClr val="273239"/>
                </a:solidFill>
                <a:highlight>
                  <a:srgbClr val="FFFFFF"/>
                </a:highlight>
                <a:latin typeface="Aptos" panose="020B0004020202020204" pitchFamily="34" charset="0"/>
              </a:rPr>
              <a:t>Uses/Applications of </a:t>
            </a:r>
            <a:r>
              <a:rPr lang="en-US" sz="3600" b="1" u="sng" dirty="0">
                <a:solidFill>
                  <a:srgbClr val="273239"/>
                </a:solidFill>
                <a:highlight>
                  <a:srgbClr val="FFFFFF"/>
                </a:highlight>
                <a:latin typeface="Aptos" panose="020B0004020202020204" pitchFamily="34" charset="0"/>
                <a:hlinkClick r:id="rId2"/>
              </a:rPr>
              <a:t>Artificial Intelligence</a:t>
            </a:r>
            <a:r>
              <a:rPr lang="en-US" sz="3600" b="1" dirty="0">
                <a:solidFill>
                  <a:srgbClr val="273239"/>
                </a:solidFill>
                <a:highlight>
                  <a:srgbClr val="FFFFFF"/>
                </a:highlight>
                <a:latin typeface="Aptos" panose="020B0004020202020204" pitchFamily="34" charset="0"/>
              </a:rPr>
              <a:t> :</a:t>
            </a:r>
            <a:endParaRPr lang="en-SG" sz="3600" dirty="0">
              <a:latin typeface="Aptos" panose="020B0004020202020204" pitchFamily="34" charset="0"/>
            </a:endParaRPr>
          </a:p>
        </p:txBody>
      </p:sp>
      <p:pic>
        <p:nvPicPr>
          <p:cNvPr id="4098" name="Picture 2" descr="Applications of Artificial Intelligence | Leverage Edu">
            <a:extLst>
              <a:ext uri="{FF2B5EF4-FFF2-40B4-BE49-F238E27FC236}">
                <a16:creationId xmlns:a16="http://schemas.microsoft.com/office/drawing/2014/main" id="{5CF69938-9503-EB3D-57D9-5B18BDCA9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3614" y="1121790"/>
            <a:ext cx="3943546" cy="246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0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B63-E9B9-1189-A594-BD5F6B8EC90B}"/>
              </a:ext>
            </a:extLst>
          </p:cNvPr>
          <p:cNvSpPr>
            <a:spLocks noGrp="1"/>
          </p:cNvSpPr>
          <p:nvPr>
            <p:ph type="title"/>
          </p:nvPr>
        </p:nvSpPr>
        <p:spPr>
          <a:xfrm>
            <a:off x="329938" y="424206"/>
            <a:ext cx="10944520" cy="612742"/>
          </a:xfrm>
        </p:spPr>
        <p:txBody>
          <a:bodyPr>
            <a:normAutofit/>
          </a:bodyPr>
          <a:lstStyle/>
          <a:p>
            <a:r>
              <a:rPr lang="en-US" sz="3600" b="1" i="0" dirty="0">
                <a:solidFill>
                  <a:srgbClr val="273239"/>
                </a:solidFill>
                <a:effectLst/>
                <a:highlight>
                  <a:srgbClr val="FFFFFF"/>
                </a:highlight>
                <a:latin typeface="Aptos" panose="020B0004020202020204" pitchFamily="34" charset="0"/>
              </a:rPr>
              <a:t>Uses/Applications of </a:t>
            </a:r>
            <a:r>
              <a:rPr lang="en-US" sz="3600" b="1" i="0" u="sng" dirty="0">
                <a:solidFill>
                  <a:srgbClr val="273239"/>
                </a:solidFill>
                <a:effectLst/>
                <a:highlight>
                  <a:srgbClr val="FFFFFF"/>
                </a:highlight>
                <a:latin typeface="Aptos" panose="020B0004020202020204" pitchFamily="34" charset="0"/>
                <a:hlinkClick r:id="rId2"/>
              </a:rPr>
              <a:t>Artificial Intelligence</a:t>
            </a:r>
            <a:r>
              <a:rPr lang="en-US" sz="3600" b="1" i="0" dirty="0">
                <a:solidFill>
                  <a:srgbClr val="273239"/>
                </a:solidFill>
                <a:effectLst/>
                <a:highlight>
                  <a:srgbClr val="FFFFFF"/>
                </a:highlight>
                <a:latin typeface="Aptos" panose="020B0004020202020204" pitchFamily="34" charset="0"/>
              </a:rPr>
              <a:t> :</a:t>
            </a:r>
            <a:endParaRPr lang="en-SG" sz="3600" dirty="0">
              <a:latin typeface="Aptos" panose="020B0004020202020204" pitchFamily="34" charset="0"/>
            </a:endParaRPr>
          </a:p>
        </p:txBody>
      </p:sp>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329938" y="1121790"/>
            <a:ext cx="10944520" cy="5656082"/>
          </a:xfrm>
        </p:spPr>
        <p:txBody>
          <a:bodyPr>
            <a:normAutofit lnSpcReduction="10000"/>
          </a:bodyPr>
          <a:lstStyle/>
          <a:p>
            <a:pPr marL="0" indent="0" algn="just">
              <a:buNone/>
            </a:pP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10. </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in Astronomy: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Artificial Intelligence can be very useful to solve complex universe problems. AI technology can be helpful for understanding the universe such as how it works, origin, etc.</a:t>
            </a:r>
          </a:p>
          <a:p>
            <a:pPr marL="0" indent="0" algn="just">
              <a:buNone/>
            </a:pP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11. </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in Gaming: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The AI machines can play strategic games like chess, where the machine needs to think of a large number of possible places.</a:t>
            </a:r>
          </a:p>
          <a:p>
            <a:pPr marL="0" indent="0" algn="just">
              <a:buNone/>
            </a:pP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12. </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in Social Media: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Social Media sites such as Facebook, Twitter, and Snapchat contain billions of user profiles, which need to be stored and managed in a very efficient way. AI can organize and manage massive amounts of data. AI can analyze lots of data to identify the latest trends, hashtag, and requirement of different users.</a:t>
            </a:r>
          </a:p>
          <a:p>
            <a:pPr marL="0" indent="0" algn="just">
              <a:buNone/>
            </a:pP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13. </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in Robotics: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Usually, general robots are programmed such that they can perform some repetitive task, but with the help of AI, we can create intelligent robots which can perform tasks with their own experiences without pre-programmed. Humanoid Robots are best examples for AI in robotics, recently the intelligent Humanoid robot named as Erica and Sophia has been developed which can talk and behave like humans.</a:t>
            </a:r>
          </a:p>
          <a:p>
            <a:pPr marL="0" indent="0" algn="just">
              <a:buNone/>
            </a:pP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14. </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in Entertainment: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We are currently using some AI based applications in our daily life with some entertainment services such as Netflix or Amazon. With the help of ML/AI algorithms, these services show the recommendations for programs or shows.</a:t>
            </a:r>
          </a:p>
          <a:p>
            <a:pPr marL="0" indent="0" algn="just">
              <a:buNone/>
            </a:pP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15. </a:t>
            </a:r>
            <a:r>
              <a:rPr lang="en-US" b="1"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AI in Agriculture: </a:t>
            </a:r>
            <a:r>
              <a:rPr lang="en-US" b="0" i="0" dirty="0">
                <a:effectLst/>
                <a:highlight>
                  <a:srgbClr val="FFFFFF"/>
                </a:highlight>
                <a:latin typeface="Aptos" panose="020B0004020202020204" pitchFamily="34" charset="0"/>
                <a:ea typeface="Calibri" panose="020F0502020204030204" pitchFamily="34" charset="0"/>
                <a:cs typeface="Calibri" panose="020F0502020204030204" pitchFamily="34" charset="0"/>
              </a:rPr>
              <a:t>Agriculture is an area which requires various resources, labor, money, and time for best result. Now a day's agriculture is becoming digital, and AI is emerging in this field. Agriculture is applying AI as agriculture robotics, solid and crop monitoring, predictive analysis. </a:t>
            </a:r>
          </a:p>
        </p:txBody>
      </p:sp>
    </p:spTree>
    <p:extLst>
      <p:ext uri="{BB962C8B-B14F-4D97-AF65-F5344CB8AC3E}">
        <p14:creationId xmlns:p14="http://schemas.microsoft.com/office/powerpoint/2010/main" val="299775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B63-E9B9-1189-A594-BD5F6B8EC90B}"/>
              </a:ext>
            </a:extLst>
          </p:cNvPr>
          <p:cNvSpPr>
            <a:spLocks noGrp="1"/>
          </p:cNvSpPr>
          <p:nvPr>
            <p:ph type="title"/>
          </p:nvPr>
        </p:nvSpPr>
        <p:spPr>
          <a:xfrm>
            <a:off x="329938" y="197963"/>
            <a:ext cx="10944520" cy="754144"/>
          </a:xfrm>
        </p:spPr>
        <p:txBody>
          <a:bodyPr>
            <a:normAutofit/>
          </a:bodyPr>
          <a:lstStyle/>
          <a:p>
            <a:r>
              <a:rPr lang="en-US" b="0" i="0" dirty="0">
                <a:solidFill>
                  <a:srgbClr val="610B38"/>
                </a:solidFill>
                <a:effectLst/>
                <a:highlight>
                  <a:srgbClr val="FFFFFF"/>
                </a:highlight>
                <a:latin typeface="Aptos" panose="020B0004020202020204" pitchFamily="34" charset="0"/>
              </a:rPr>
              <a:t>Advantages of Artificial Intelligence</a:t>
            </a:r>
            <a:endParaRPr lang="en-SG" dirty="0">
              <a:latin typeface="Aptos" panose="020B0004020202020204" pitchFamily="34" charset="0"/>
            </a:endParaRPr>
          </a:p>
        </p:txBody>
      </p:sp>
      <p:sp>
        <p:nvSpPr>
          <p:cNvPr id="3" name="Content Placeholder 2">
            <a:extLst>
              <a:ext uri="{FF2B5EF4-FFF2-40B4-BE49-F238E27FC236}">
                <a16:creationId xmlns:a16="http://schemas.microsoft.com/office/drawing/2014/main" id="{D7D9B9A8-3AC5-74F1-FACE-6CA7BCFEC791}"/>
              </a:ext>
            </a:extLst>
          </p:cNvPr>
          <p:cNvSpPr>
            <a:spLocks noGrp="1"/>
          </p:cNvSpPr>
          <p:nvPr>
            <p:ph idx="1"/>
          </p:nvPr>
        </p:nvSpPr>
        <p:spPr>
          <a:xfrm>
            <a:off x="329938" y="1121790"/>
            <a:ext cx="10944520" cy="5656082"/>
          </a:xfrm>
        </p:spPr>
        <p:txBody>
          <a:bodyPr/>
          <a:lstStyle/>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High Accuracy with less errors:</a:t>
            </a:r>
            <a:r>
              <a:rPr lang="en-US" b="0" i="0" dirty="0">
                <a:solidFill>
                  <a:srgbClr val="000000"/>
                </a:solidFill>
                <a:effectLst/>
                <a:highlight>
                  <a:srgbClr val="FFFFFF"/>
                </a:highlight>
                <a:latin typeface="Aptos" panose="020B0004020202020204" pitchFamily="34" charset="0"/>
              </a:rPr>
              <a:t> AI machines or systems are prone to less errors and high accuracy as it takes decisions as per pre-experience or information.</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High-Speed:</a:t>
            </a:r>
            <a:r>
              <a:rPr lang="en-US" b="0" i="0" dirty="0">
                <a:solidFill>
                  <a:srgbClr val="000000"/>
                </a:solidFill>
                <a:effectLst/>
                <a:highlight>
                  <a:srgbClr val="FFFFFF"/>
                </a:highlight>
                <a:latin typeface="Aptos" panose="020B0004020202020204" pitchFamily="34" charset="0"/>
              </a:rPr>
              <a:t> AI systems can be of very high-speed and fast-decision making, because of that AI systems can beat a chess champion in the Chess game.</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High reliability:</a:t>
            </a:r>
            <a:r>
              <a:rPr lang="en-US" b="0" i="0" dirty="0">
                <a:solidFill>
                  <a:srgbClr val="000000"/>
                </a:solidFill>
                <a:effectLst/>
                <a:highlight>
                  <a:srgbClr val="FFFFFF"/>
                </a:highlight>
                <a:latin typeface="Aptos" panose="020B0004020202020204" pitchFamily="34" charset="0"/>
              </a:rPr>
              <a:t> AI machines are highly reliable and can perform the same action multiple times with high accuracy.</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Useful for risky areas:</a:t>
            </a:r>
            <a:r>
              <a:rPr lang="en-US" b="0" i="0" dirty="0">
                <a:solidFill>
                  <a:srgbClr val="000000"/>
                </a:solidFill>
                <a:effectLst/>
                <a:highlight>
                  <a:srgbClr val="FFFFFF"/>
                </a:highlight>
                <a:latin typeface="Aptos" panose="020B0004020202020204" pitchFamily="34" charset="0"/>
              </a:rPr>
              <a:t> AI machines can be helpful in situations such as defusing a bomb, exploring the ocean floor, where to employ a human can be risky.</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Digital Assistant:</a:t>
            </a:r>
            <a:r>
              <a:rPr lang="en-US" b="0" i="0" dirty="0">
                <a:solidFill>
                  <a:srgbClr val="000000"/>
                </a:solidFill>
                <a:effectLst/>
                <a:highlight>
                  <a:srgbClr val="FFFFFF"/>
                </a:highlight>
                <a:latin typeface="Aptos" panose="020B0004020202020204" pitchFamily="34" charset="0"/>
              </a:rPr>
              <a:t> AI can be very useful to provide digital assistant to the users such as AI technology is currently used by various E-commerce websites to show the products as per customer requirement.</a:t>
            </a:r>
          </a:p>
          <a:p>
            <a:pPr algn="just">
              <a:buFont typeface="Arial" panose="020B0604020202020204" pitchFamily="34" charset="0"/>
              <a:buChar char="•"/>
            </a:pPr>
            <a:r>
              <a:rPr lang="en-US" b="1" i="0" dirty="0">
                <a:solidFill>
                  <a:srgbClr val="000000"/>
                </a:solidFill>
                <a:effectLst/>
                <a:highlight>
                  <a:srgbClr val="FFFFFF"/>
                </a:highlight>
                <a:latin typeface="Aptos" panose="020B0004020202020204" pitchFamily="34" charset="0"/>
              </a:rPr>
              <a:t>Useful as a public utility:</a:t>
            </a:r>
            <a:r>
              <a:rPr lang="en-US" b="0" i="0" dirty="0">
                <a:solidFill>
                  <a:srgbClr val="000000"/>
                </a:solidFill>
                <a:effectLst/>
                <a:highlight>
                  <a:srgbClr val="FFFFFF"/>
                </a:highlight>
                <a:latin typeface="Aptos" panose="020B0004020202020204" pitchFamily="34" charset="0"/>
              </a:rPr>
              <a:t> AI can be very useful for public utilities such as a self-driving car which can make our journey safer and hassle-free, facial recognition for security purpose, Natural language processing to communicate with the human in human-language, etc.</a:t>
            </a:r>
          </a:p>
          <a:p>
            <a:endParaRPr lang="en-SG" dirty="0">
              <a:latin typeface="Aptos" panose="020B0004020202020204" pitchFamily="34" charset="0"/>
            </a:endParaRPr>
          </a:p>
        </p:txBody>
      </p:sp>
    </p:spTree>
    <p:extLst>
      <p:ext uri="{BB962C8B-B14F-4D97-AF65-F5344CB8AC3E}">
        <p14:creationId xmlns:p14="http://schemas.microsoft.com/office/powerpoint/2010/main" val="427869067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105</TotalTime>
  <Words>1225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Century Schoolbook</vt:lpstr>
      <vt:lpstr>Wingdings 2</vt:lpstr>
      <vt:lpstr>View</vt:lpstr>
      <vt:lpstr>Introduction To Artificial Intelligence  </vt:lpstr>
      <vt:lpstr>Reference Book(s):</vt:lpstr>
      <vt:lpstr>Topics will be covered:-</vt:lpstr>
      <vt:lpstr>Overview of AI: What is AI?</vt:lpstr>
      <vt:lpstr>Why Artificial Intelligence?</vt:lpstr>
      <vt:lpstr>Uses/Applications of Artificial Intelligence :</vt:lpstr>
      <vt:lpstr>PowerPoint Presentation</vt:lpstr>
      <vt:lpstr>Uses/Applications of Artificial Intelligence :</vt:lpstr>
      <vt:lpstr>Advantages of Artificial Intelligence</vt:lpstr>
      <vt:lpstr>Disadvantages of 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  </dc:title>
  <dc:creator>Raajokiaa Ritu</dc:creator>
  <cp:lastModifiedBy>Raajokiaa Ritu</cp:lastModifiedBy>
  <cp:revision>12</cp:revision>
  <dcterms:created xsi:type="dcterms:W3CDTF">2024-04-14T15:53:53Z</dcterms:created>
  <dcterms:modified xsi:type="dcterms:W3CDTF">2024-04-18T02:59:33Z</dcterms:modified>
</cp:coreProperties>
</file>