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48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1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1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7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38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2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81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4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6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34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38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364909-EC0B-49F4-9FEF-E455B159B45C}" type="datetimeFigureOut">
              <a:rPr lang="en-SG" smtClean="0"/>
              <a:t>2/7/2024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21397E-754A-4B52-B0D9-EE8E403891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80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reddit.com/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C3EF-D909-BC0D-6B2B-14F7BF81B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7200" b="1" i="0" dirty="0">
                <a:effectLst/>
                <a:latin typeface="Berlin Sans FB Demi" panose="020E0802020502020306" pitchFamily="34" charset="0"/>
              </a:rPr>
              <a:t>Constraint Satisfaction Problem in AI</a:t>
            </a:r>
            <a:br>
              <a:rPr lang="en-SG" dirty="0"/>
            </a:br>
            <a:endParaRPr lang="en-S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4AB3C2-C641-805D-DCEC-3E6B2AE8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60" y="4219246"/>
            <a:ext cx="11694640" cy="1143000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Course Name: </a:t>
            </a:r>
            <a:r>
              <a:rPr lang="en-US" sz="2400" b="1" kern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Artificial Intelligence</a:t>
            </a:r>
          </a:p>
          <a:p>
            <a:pPr algn="ctr"/>
            <a:r>
              <a:rPr lang="en-US" sz="2400" b="1" kern="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Course code: </a:t>
            </a:r>
            <a:r>
              <a:rPr lang="en-US" sz="2400" b="1" kern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CSE-403 </a:t>
            </a:r>
            <a:r>
              <a:rPr lang="en-US" sz="2000" b="1" kern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[ SECTION - A ]</a:t>
            </a:r>
            <a:endParaRPr lang="en-US" sz="2400" b="1" kern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Berlin Sans FB Demi" panose="020E0802020502020306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D7B10-C38E-AA18-1DB1-905706F4BD8C}"/>
              </a:ext>
            </a:extLst>
          </p:cNvPr>
          <p:cNvSpPr txBox="1"/>
          <p:nvPr/>
        </p:nvSpPr>
        <p:spPr>
          <a:xfrm>
            <a:off x="896380" y="6427708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kern="0" dirty="0">
                <a:solidFill>
                  <a:srgbClr val="92D050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Khandaker Jannatul Ritu, Lecturer Dept. of CSE at BAIUST</a:t>
            </a:r>
            <a:r>
              <a:rPr lang="en-US" sz="1800" b="1" kern="0" dirty="0">
                <a:solidFill>
                  <a:srgbClr val="92D05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SG" sz="2000" b="1" dirty="0">
              <a:solidFill>
                <a:srgbClr val="92D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DAE67-15CE-E026-97AF-70BDEFE06251}"/>
              </a:ext>
            </a:extLst>
          </p:cNvPr>
          <p:cNvSpPr txBox="1"/>
          <p:nvPr/>
        </p:nvSpPr>
        <p:spPr>
          <a:xfrm>
            <a:off x="666946" y="2900082"/>
            <a:ext cx="6103854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so only possible combination is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 90452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+90452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___________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180904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0E784-F61D-5052-FC29-B10A7C675D8E}"/>
              </a:ext>
            </a:extLst>
          </p:cNvPr>
          <p:cNvSpPr txBox="1"/>
          <p:nvPr/>
        </p:nvSpPr>
        <p:spPr>
          <a:xfrm>
            <a:off x="666946" y="509048"/>
            <a:ext cx="6103854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SG" sz="2800" b="0" i="0" dirty="0">
                <a:solidFill>
                  <a:srgbClr val="000000"/>
                </a:solidFill>
                <a:effectLst/>
                <a:latin typeface="ProximaNova"/>
              </a:rPr>
              <a:t> LOGIC</a:t>
            </a:r>
          </a:p>
          <a:p>
            <a:pPr algn="l"/>
            <a:r>
              <a:rPr lang="en-SG" sz="2800" b="0" i="0" dirty="0">
                <a:solidFill>
                  <a:srgbClr val="000000"/>
                </a:solidFill>
                <a:effectLst/>
                <a:latin typeface="ProximaNova"/>
              </a:rPr>
              <a:t>+LOGIC</a:t>
            </a:r>
          </a:p>
          <a:p>
            <a:pPr algn="l"/>
            <a:r>
              <a:rPr lang="en-SG" sz="2800" b="0" i="0" dirty="0">
                <a:solidFill>
                  <a:srgbClr val="000000"/>
                </a:solidFill>
                <a:effectLst/>
                <a:latin typeface="ProximaNova"/>
              </a:rPr>
              <a:t>________</a:t>
            </a:r>
          </a:p>
          <a:p>
            <a:pPr algn="l"/>
            <a:r>
              <a:rPr lang="en-SG" sz="2800" b="0" i="0" dirty="0">
                <a:solidFill>
                  <a:srgbClr val="000000"/>
                </a:solidFill>
                <a:effectLst/>
                <a:latin typeface="ProximaNova"/>
              </a:rPr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35680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7345-306D-5EAF-4047-7A416930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701"/>
            <a:ext cx="12192000" cy="59388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SG" sz="3200" b="1" i="0" dirty="0">
                <a:effectLst/>
                <a:latin typeface="Berlin Sans FB Demi" panose="020E0802020502020306" pitchFamily="34" charset="0"/>
              </a:rPr>
              <a:t>  Constraint Satisfaction Problem in AI</a:t>
            </a:r>
            <a:endParaRPr lang="en-SG" sz="32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7179-D469-CDB0-F5FC-951514FB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793737"/>
            <a:ext cx="11962614" cy="59935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 goal of AI is to create intelligent machines that can perform tasks that usually require human intelligence, such as reasoning, learning, and problem-solving. One of the key approaches in AI is the use of constraint satisfaction techniques to solve complex problems.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CSP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is a specific type of problem-solving approach that involves identifying constraints that must be satisfied and finding a solution that satisfies all the constraints. CSP has been used in a variety of applications, including scheduling, planning, resource allocation, and automated reasoning.</a:t>
            </a:r>
          </a:p>
          <a:p>
            <a:pPr marL="0" indent="0" algn="just" fontAlgn="base">
              <a:buNone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There are mainly three basic components in the constraint satisfaction problem:</a:t>
            </a:r>
          </a:p>
          <a:p>
            <a:pPr algn="just" fontAlgn="base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Variables:   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 things that need to be determined are variables. Variables in a CSP are the objects that must have values assigned to them in order to satisfy a particular set of constraints. Boolean, integer, and categorical variables are just a few examples of the various types of variables, for instance, could stand in for the many puzzle cells that need to be filled with numbers in a sudoku puzzle.</a:t>
            </a:r>
          </a:p>
          <a:p>
            <a:pPr algn="just" fontAlgn="base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Domains:    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 range of potential values that a variable can have is represented by domains. Depending on the issue, a domain may be finite or limitless. For instance, in Sudoku, the set of numbers from 1 to 9 can serve as the domain of a variable representing a problem cell.</a:t>
            </a:r>
          </a:p>
          <a:p>
            <a:pPr algn="just" fontAlgn="base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Constraints: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The guidelines that control how variables relate to one another are known as constraints. Constraints in a CSP define the ranges of possible values for variables. Unary constraints, binary constraints, and higher-order constraints are only a few examples of the various sorts of constraints. For instance, in a sudoku problem, the restrictions might be that each row, column, and 3×3 box can only have one instance of each number from 1 to 9.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0C623-6474-856A-0D0B-F99D8BFDADFB}"/>
              </a:ext>
            </a:extLst>
          </p:cNvPr>
          <p:cNvSpPr txBox="1"/>
          <p:nvPr/>
        </p:nvSpPr>
        <p:spPr>
          <a:xfrm>
            <a:off x="144544" y="399848"/>
            <a:ext cx="11902912" cy="5816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Constraint Satisfaction Problem (CSP)</a:t>
            </a:r>
          </a:p>
          <a:p>
            <a:pPr algn="just"/>
            <a:endParaRPr lang="en-US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A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Constraint Satisfaction Problem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in artificial intelligence involves a set of variables, each of which has a domain of possible values, and a set of constraints that define the allowable combinations of values for the variables. The goal is to find a value for each variable such that all the constraints are satisfied.</a:t>
            </a:r>
          </a:p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 goal of a CSP is to find an assignment of values to the variables that satisfies all the constraints. This assignment is called a solution to the CSP.</a:t>
            </a:r>
          </a:p>
          <a:p>
            <a:pPr algn="just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Constraint Satisfaction Problems (CSP) representation: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 finite set of variables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,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,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3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……………..V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Non-empty domain for every single variable D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, D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, D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3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…………..D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 finite set of constraints C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, C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…….…, Cm.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where each constraint C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restricts the possible values for variables,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e.g.,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≠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2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Each constraint C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is a pair &lt;scope, relation&gt;  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Example: &lt;(V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,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),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1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 not equal to V</a:t>
            </a:r>
            <a:r>
              <a:rPr lang="en-US" b="0" i="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&gt;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Scope = set of variables that participate in constraint.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Relation = list of valid variable value combinations. 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There might be a clear list of permitted combinations. Perhaps a relation that is abstract and that allows for membership testing and listing.</a:t>
            </a:r>
          </a:p>
        </p:txBody>
      </p:sp>
    </p:spTree>
    <p:extLst>
      <p:ext uri="{BB962C8B-B14F-4D97-AF65-F5344CB8AC3E}">
        <p14:creationId xmlns:p14="http://schemas.microsoft.com/office/powerpoint/2010/main" val="2043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31C9E-B320-56EB-79CA-37DB22342493}"/>
              </a:ext>
            </a:extLst>
          </p:cNvPr>
          <p:cNvSpPr txBox="1"/>
          <p:nvPr/>
        </p:nvSpPr>
        <p:spPr>
          <a:xfrm>
            <a:off x="84841" y="103695"/>
            <a:ext cx="1210715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sz="2000" b="1" dirty="0">
                <a:latin typeface="Aptos" panose="020B0004020202020204" pitchFamily="34" charset="0"/>
              </a:rPr>
              <a:t>Types of Constraints in CSP</a:t>
            </a:r>
          </a:p>
          <a:p>
            <a:pPr algn="just"/>
            <a:r>
              <a:rPr lang="en-US" b="1" dirty="0">
                <a:latin typeface="Aptos" panose="020B0004020202020204" pitchFamily="34" charset="0"/>
              </a:rPr>
              <a:t>1. Unary Constraints:- </a:t>
            </a:r>
            <a:r>
              <a:rPr lang="en-US" dirty="0">
                <a:latin typeface="Aptos" panose="020B0004020202020204" pitchFamily="34" charset="0"/>
              </a:rPr>
              <a:t>A unary constraint is a constraint on a single variable. For example, Variable A not equal to “Red”.</a:t>
            </a:r>
          </a:p>
          <a:p>
            <a:pPr algn="just"/>
            <a:r>
              <a:rPr lang="en-US" b="1" dirty="0">
                <a:latin typeface="Aptos" panose="020B0004020202020204" pitchFamily="34" charset="0"/>
              </a:rPr>
              <a:t>2. Binary Constraints:- </a:t>
            </a:r>
            <a:r>
              <a:rPr lang="en-US" dirty="0">
                <a:latin typeface="Aptos" panose="020B0004020202020204" pitchFamily="34" charset="0"/>
              </a:rPr>
              <a:t>A binary constraint involves two variables and specifies a constraint on their values. For example, a constraint that two tasks cannot be scheduled at the same time would be a binary constraint.</a:t>
            </a:r>
          </a:p>
          <a:p>
            <a:pPr algn="just"/>
            <a:r>
              <a:rPr lang="en-US" b="1" dirty="0">
                <a:latin typeface="Aptos" panose="020B0004020202020204" pitchFamily="34" charset="0"/>
              </a:rPr>
              <a:t>3. Global Constraints:- </a:t>
            </a:r>
            <a:r>
              <a:rPr lang="en-US" dirty="0">
                <a:latin typeface="Aptos" panose="020B0004020202020204" pitchFamily="34" charset="0"/>
              </a:rPr>
              <a:t>Global constraints involve more than two variables and specify complex relationships between them. For example, a constraint that no two tasks can be scheduled at the same time if they require the same resource would be a global constraint.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D6FA9-255F-ABA1-8AC5-DA371F619CF6}"/>
              </a:ext>
            </a:extLst>
          </p:cNvPr>
          <p:cNvSpPr txBox="1"/>
          <p:nvPr/>
        </p:nvSpPr>
        <p:spPr>
          <a:xfrm>
            <a:off x="84841" y="2165798"/>
            <a:ext cx="12107159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b="1" dirty="0">
                <a:latin typeface="Aptos" panose="020B0004020202020204" pitchFamily="34" charset="0"/>
              </a:rPr>
              <a:t>Real-world Constraint Satisfaction Problems (CSP):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b="1" dirty="0">
                <a:latin typeface="Aptos" panose="020B0004020202020204" pitchFamily="34" charset="0"/>
              </a:rPr>
              <a:t>Scheduling: </a:t>
            </a:r>
            <a:r>
              <a:rPr lang="en-SG" dirty="0">
                <a:latin typeface="Aptos" panose="020B0004020202020204" pitchFamily="34" charset="0"/>
              </a:rPr>
              <a:t>The constraints in this domain specify the availability and capacity of each resource, whereas the variables indicate the time slots or resources.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b="1" dirty="0">
                <a:latin typeface="Aptos" panose="020B0004020202020204" pitchFamily="34" charset="0"/>
              </a:rPr>
              <a:t>Vehicle routing: </a:t>
            </a:r>
            <a:r>
              <a:rPr lang="en-SG" dirty="0">
                <a:latin typeface="Aptos" panose="020B0004020202020204" pitchFamily="34" charset="0"/>
              </a:rPr>
              <a:t>In this domain, the constraints specify each vehicle’s capacity, delivery locations, and time windows, while the variables indicate the routes taken by the vehicles.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b="1" dirty="0">
                <a:latin typeface="Aptos" panose="020B0004020202020204" pitchFamily="34" charset="0"/>
              </a:rPr>
              <a:t>Assignment: </a:t>
            </a:r>
            <a:r>
              <a:rPr lang="en-SG" dirty="0">
                <a:latin typeface="Aptos" panose="020B0004020202020204" pitchFamily="34" charset="0"/>
              </a:rPr>
              <a:t>In this field, the variables stand in for the tasks, while the constraints specify the knowledge, capacity, and workload of each person or machine.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b="1" dirty="0">
                <a:latin typeface="Aptos" panose="020B0004020202020204" pitchFamily="34" charset="0"/>
              </a:rPr>
              <a:t>Sudoku: </a:t>
            </a:r>
            <a:r>
              <a:rPr lang="en-SG" dirty="0">
                <a:latin typeface="Aptos" panose="020B0004020202020204" pitchFamily="34" charset="0"/>
              </a:rPr>
              <a:t>The well-known puzzle game Sudoku can be modelled as a CSP problem, where the variables stand in for the grid’s cells and the constraints specify the game’s rules.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b="1" dirty="0">
                <a:latin typeface="Aptos" panose="020B0004020202020204" pitchFamily="34" charset="0"/>
              </a:rPr>
              <a:t>Constraint-based image segmentation: </a:t>
            </a:r>
            <a:r>
              <a:rPr lang="en-SG" dirty="0">
                <a:latin typeface="Aptos" panose="020B0004020202020204" pitchFamily="34" charset="0"/>
              </a:rPr>
              <a:t>The segmentation of an image into areas with various qualities (such as color, texture, or shape) can be treated as a CSP issue in computer vision.</a:t>
            </a:r>
          </a:p>
          <a:p>
            <a:pPr algn="just"/>
            <a:endParaRPr lang="en-SG" dirty="0"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b="1" dirty="0">
                <a:latin typeface="Aptos" panose="020B0004020202020204" pitchFamily="34" charset="0"/>
              </a:rPr>
              <a:t>Constraint Satisfaction Problems (CSP) benefits: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SG" dirty="0">
                <a:latin typeface="Aptos" panose="020B0004020202020204" pitchFamily="34" charset="0"/>
              </a:rPr>
              <a:t>conventional representation patterns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SG" dirty="0">
                <a:latin typeface="Aptos" panose="020B0004020202020204" pitchFamily="34" charset="0"/>
              </a:rPr>
              <a:t>generic successor and goal functions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SG" dirty="0">
                <a:latin typeface="Aptos" panose="020B0004020202020204" pitchFamily="34" charset="0"/>
              </a:rPr>
              <a:t>Standard heuristics (no domain-specific expertise).</a:t>
            </a:r>
          </a:p>
        </p:txBody>
      </p:sp>
    </p:spTree>
    <p:extLst>
      <p:ext uri="{BB962C8B-B14F-4D97-AF65-F5344CB8AC3E}">
        <p14:creationId xmlns:p14="http://schemas.microsoft.com/office/powerpoint/2010/main" val="186199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C69-CD0F-435C-2EA3-E9A0CE04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0440162" cy="777240"/>
          </a:xfrm>
        </p:spPr>
        <p:txBody>
          <a:bodyPr/>
          <a:lstStyle/>
          <a:p>
            <a:r>
              <a:rPr lang="en-SG" dirty="0">
                <a:latin typeface="Aharoni" panose="02010803020104030203" pitchFamily="2" charset="-79"/>
                <a:cs typeface="Aharoni" panose="02010803020104030203" pitchFamily="2" charset="-79"/>
              </a:rPr>
              <a:t>Cryptarithmetic problem in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15700-9361-6E3B-9A45-E6277809B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0" t="12650" r="14486" b="10174"/>
          <a:stretch/>
        </p:blipFill>
        <p:spPr>
          <a:xfrm>
            <a:off x="503631" y="1628507"/>
            <a:ext cx="2300289" cy="377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A43BA-85DA-07EB-AB9F-5B765A30E633}"/>
              </a:ext>
            </a:extLst>
          </p:cNvPr>
          <p:cNvSpPr txBox="1"/>
          <p:nvPr/>
        </p:nvSpPr>
        <p:spPr>
          <a:xfrm>
            <a:off x="3064668" y="1628507"/>
            <a:ext cx="519350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MS Reference Sans Serif" panose="020B0604030504040204" pitchFamily="34" charset="0"/>
              </a:rPr>
              <a:t>So final values are – </a:t>
            </a:r>
          </a:p>
          <a:p>
            <a:pPr algn="l"/>
            <a:r>
              <a:rPr lang="en-US" sz="2800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MS Reference Sans Serif" panose="020B0604030504040204" pitchFamily="34" charset="0"/>
              </a:rPr>
              <a:t>T = 2, O = 1, G = 8, U = 0</a:t>
            </a:r>
          </a:p>
          <a:p>
            <a:pPr algn="l"/>
            <a:endParaRPr lang="en-US" sz="2800" dirty="0">
              <a:solidFill>
                <a:srgbClr val="343434"/>
              </a:solidFill>
              <a:highlight>
                <a:srgbClr val="FFFFFF"/>
              </a:highlight>
              <a:latin typeface="MS Reference Sans Serif" panose="020B0604030504040204" pitchFamily="34" charset="0"/>
            </a:endParaRPr>
          </a:p>
          <a:p>
            <a:pPr algn="l"/>
            <a:r>
              <a:rPr lang="en-US" sz="3600" b="1" dirty="0">
                <a:solidFill>
                  <a:srgbClr val="343434"/>
                </a:solidFill>
                <a:highlight>
                  <a:srgbClr val="FFFFFF"/>
                </a:highlight>
                <a:latin typeface="Aptos" panose="020B0004020202020204" pitchFamily="34" charset="0"/>
                <a:cs typeface="Aharoni" panose="02010803020104030203" pitchFamily="2" charset="-79"/>
              </a:rPr>
              <a:t>  2  1</a:t>
            </a:r>
          </a:p>
          <a:p>
            <a:pPr algn="l"/>
            <a:r>
              <a:rPr lang="en-US" sz="3600" b="1" dirty="0">
                <a:solidFill>
                  <a:srgbClr val="343434"/>
                </a:solidFill>
                <a:highlight>
                  <a:srgbClr val="FFFFFF"/>
                </a:highlight>
                <a:latin typeface="Aptos" panose="020B0004020202020204" pitchFamily="34" charset="0"/>
                <a:cs typeface="Aharoni" panose="02010803020104030203" pitchFamily="2" charset="-79"/>
              </a:rPr>
              <a:t>  8  1</a:t>
            </a:r>
          </a:p>
          <a:p>
            <a:pPr algn="l"/>
            <a:r>
              <a:rPr lang="en-US" sz="3600" b="1" dirty="0">
                <a:solidFill>
                  <a:srgbClr val="343434"/>
                </a:solidFill>
                <a:highlight>
                  <a:srgbClr val="FFFFFF"/>
                </a:highlight>
                <a:latin typeface="Aptos" panose="020B0004020202020204" pitchFamily="34" charset="0"/>
                <a:cs typeface="Aharoni" panose="02010803020104030203" pitchFamily="2" charset="-79"/>
              </a:rPr>
              <a:t>------</a:t>
            </a:r>
          </a:p>
          <a:p>
            <a:pPr algn="l"/>
            <a:r>
              <a:rPr lang="en-US" sz="3600" b="1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cs typeface="Aharoni" panose="02010803020104030203" pitchFamily="2" charset="-79"/>
              </a:rPr>
              <a:t>1 0 2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D34132-8BC4-C3E8-243E-EFCC052EF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7643"/>
              </p:ext>
            </p:extLst>
          </p:nvPr>
        </p:nvGraphicFramePr>
        <p:xfrm>
          <a:off x="8518923" y="1628507"/>
          <a:ext cx="2544762" cy="32808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2381">
                  <a:extLst>
                    <a:ext uri="{9D8B030D-6E8A-4147-A177-3AD203B41FA5}">
                      <a16:colId xmlns:a16="http://schemas.microsoft.com/office/drawing/2014/main" val="671781399"/>
                    </a:ext>
                  </a:extLst>
                </a:gridCol>
                <a:gridCol w="1272381">
                  <a:extLst>
                    <a:ext uri="{9D8B030D-6E8A-4147-A177-3AD203B41FA5}">
                      <a16:colId xmlns:a16="http://schemas.microsoft.com/office/drawing/2014/main" val="2551531157"/>
                    </a:ext>
                  </a:extLst>
                </a:gridCol>
              </a:tblGrid>
              <a:tr h="820209"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691425"/>
                  </a:ext>
                </a:extLst>
              </a:tr>
              <a:tr h="820209"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5639"/>
                  </a:ext>
                </a:extLst>
              </a:tr>
              <a:tr h="820209"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625750"/>
                  </a:ext>
                </a:extLst>
              </a:tr>
              <a:tr h="820209"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000" b="1" dirty="0"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755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612D28F-6210-2744-DB17-F5A185C938CE}"/>
              </a:ext>
            </a:extLst>
          </p:cNvPr>
          <p:cNvSpPr txBox="1"/>
          <p:nvPr/>
        </p:nvSpPr>
        <p:spPr>
          <a:xfrm>
            <a:off x="503631" y="972041"/>
            <a:ext cx="276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highlight>
                  <a:srgbClr val="FFFF00"/>
                </a:highlight>
                <a:latin typeface="Aptos" panose="020B0004020202020204" pitchFamily="34" charset="0"/>
              </a:rPr>
              <a:t>Problem-01:</a:t>
            </a:r>
          </a:p>
        </p:txBody>
      </p:sp>
    </p:spTree>
    <p:extLst>
      <p:ext uri="{BB962C8B-B14F-4D97-AF65-F5344CB8AC3E}">
        <p14:creationId xmlns:p14="http://schemas.microsoft.com/office/powerpoint/2010/main" val="333972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AC8BC-B343-3502-B16F-96D113A14560}"/>
              </a:ext>
            </a:extLst>
          </p:cNvPr>
          <p:cNvSpPr txBox="1"/>
          <p:nvPr/>
        </p:nvSpPr>
        <p:spPr>
          <a:xfrm>
            <a:off x="132156" y="100503"/>
            <a:ext cx="276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highlight>
                  <a:srgbClr val="FFFF00"/>
                </a:highlight>
                <a:latin typeface="Aptos" panose="020B0004020202020204" pitchFamily="34" charset="0"/>
              </a:rPr>
              <a:t>Problem-02: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B9877-99D7-049F-03B4-6C065596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2" y="819087"/>
            <a:ext cx="2511027" cy="2710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D25CC-1BC2-D658-F2DD-B0F6FF0C6884}"/>
              </a:ext>
            </a:extLst>
          </p:cNvPr>
          <p:cNvSpPr txBox="1"/>
          <p:nvPr/>
        </p:nvSpPr>
        <p:spPr>
          <a:xfrm>
            <a:off x="175022" y="3948797"/>
            <a:ext cx="2511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public sans"/>
              </a:rPr>
              <a:t>The final values are  –</a:t>
            </a:r>
          </a:p>
          <a:p>
            <a:pPr algn="l"/>
            <a:r>
              <a:rPr lang="pt-BR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public sans"/>
              </a:rPr>
              <a:t>H = 9, E = 4, R = 5, S = 8, </a:t>
            </a:r>
          </a:p>
          <a:p>
            <a:pPr algn="l"/>
            <a:r>
              <a:rPr lang="pt-BR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public sans"/>
              </a:rPr>
              <a:t>C = 1, O = 0, M =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AA52E-6B07-2A85-6ECC-C23AED95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15" y="819086"/>
            <a:ext cx="2498853" cy="260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4E70F3-A3AF-8EF1-94F0-4B34E022A407}"/>
              </a:ext>
            </a:extLst>
          </p:cNvPr>
          <p:cNvSpPr txBox="1"/>
          <p:nvPr/>
        </p:nvSpPr>
        <p:spPr>
          <a:xfrm>
            <a:off x="3495615" y="3948797"/>
            <a:ext cx="2790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public sans"/>
              </a:rPr>
              <a:t>Final Answer – H = 9, E = 0, </a:t>
            </a:r>
          </a:p>
          <a:p>
            <a:r>
              <a:rPr lang="pt-BR" b="0" i="0" dirty="0">
                <a:solidFill>
                  <a:srgbClr val="343434"/>
                </a:solidFill>
                <a:effectLst/>
                <a:highlight>
                  <a:srgbClr val="FFFFFF"/>
                </a:highlight>
                <a:latin typeface="public sans"/>
              </a:rPr>
              <a:t>T = 8, S = 5, I = 6, R = 3</a:t>
            </a:r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1E14E9-D2CE-BB8B-D024-CD064D3F5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84" y="819086"/>
            <a:ext cx="3082819" cy="2495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0273A4-1203-CE42-5717-F0C62E64E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030" y="3529854"/>
            <a:ext cx="1905165" cy="1577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D05C6E-23E0-93F1-EFA1-3A48FF650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5319" y="974337"/>
            <a:ext cx="2812830" cy="2340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D9352B-43FD-B1E7-6DD8-84F19E0F2E59}"/>
              </a:ext>
            </a:extLst>
          </p:cNvPr>
          <p:cNvSpPr txBox="1"/>
          <p:nvPr/>
        </p:nvSpPr>
        <p:spPr>
          <a:xfrm>
            <a:off x="9715500" y="3902630"/>
            <a:ext cx="15359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dirty="0">
                <a:effectLst/>
                <a:latin typeface="Aptos" panose="020B0004020202020204" pitchFamily="34" charset="0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= 1, </a:t>
            </a:r>
          </a:p>
          <a:p>
            <a:pPr algn="l"/>
            <a:r>
              <a:rPr lang="en-US" sz="2800" b="0" i="0" u="none" strike="noStrike" dirty="0">
                <a:effectLst/>
                <a:latin typeface="Aptos" panose="020B0004020202020204" pitchFamily="34" charset="0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 = 0, </a:t>
            </a:r>
          </a:p>
          <a:p>
            <a:pPr algn="l"/>
            <a:r>
              <a:rPr lang="en-US" sz="2800" b="0" i="0" u="none" strike="noStrike" dirty="0">
                <a:effectLst/>
                <a:latin typeface="Aptos" panose="020B0004020202020204" pitchFamily="34" charset="0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 = 9, </a:t>
            </a:r>
          </a:p>
          <a:p>
            <a:pPr algn="l"/>
            <a:r>
              <a:rPr lang="en-US" sz="2800" b="0" i="0" u="none" strike="noStrike" dirty="0">
                <a:effectLst/>
                <a:latin typeface="Aptos" panose="020B0004020202020204" pitchFamily="34" charset="0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 = 8, </a:t>
            </a:r>
          </a:p>
          <a:p>
            <a:pPr algn="l"/>
            <a:r>
              <a:rPr lang="en-US" sz="2800" b="0" i="0" u="none" strike="noStrike" dirty="0">
                <a:effectLst/>
                <a:latin typeface="Aptos" panose="020B0004020202020204" pitchFamily="34" charset="0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 = 3, </a:t>
            </a:r>
          </a:p>
          <a:p>
            <a:pPr algn="l"/>
            <a:r>
              <a:rPr lang="en-US" sz="2800" b="0" i="0" u="none" strike="noStrike" dirty="0">
                <a:effectLst/>
                <a:latin typeface="Aptos" panose="020B0004020202020204" pitchFamily="34" charset="0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 = 2</a:t>
            </a:r>
            <a:r>
              <a:rPr lang="en-US" sz="28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125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eping all the constraints">
            <a:extLst>
              <a:ext uri="{FF2B5EF4-FFF2-40B4-BE49-F238E27FC236}">
                <a16:creationId xmlns:a16="http://schemas.microsoft.com/office/drawing/2014/main" id="{5A994ED4-D667-431F-98C4-EC427912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19101"/>
            <a:ext cx="15621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resentation of the assignment of the digits to the alphabets">
            <a:extLst>
              <a:ext uri="{FF2B5EF4-FFF2-40B4-BE49-F238E27FC236}">
                <a16:creationId xmlns:a16="http://schemas.microsoft.com/office/drawing/2014/main" id="{845D4F93-0DA4-4131-5354-B3D82463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28600"/>
            <a:ext cx="1676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amples of cryptarithmatic problems ">
            <a:extLst>
              <a:ext uri="{FF2B5EF4-FFF2-40B4-BE49-F238E27FC236}">
                <a16:creationId xmlns:a16="http://schemas.microsoft.com/office/drawing/2014/main" id="{CF88DF36-7737-2905-639B-55B6548F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419101"/>
            <a:ext cx="44386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 can also perform multiplication on the cryptarithmatic problem.">
            <a:extLst>
              <a:ext uri="{FF2B5EF4-FFF2-40B4-BE49-F238E27FC236}">
                <a16:creationId xmlns:a16="http://schemas.microsoft.com/office/drawing/2014/main" id="{9958710A-EF64-BDD5-C6D9-AF77B139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9" y="3233737"/>
            <a:ext cx="4762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2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lved More Cryptarithmetic Problem BLACK GREEN 7 9 2 0 8 5 | Chegg.com">
            <a:extLst>
              <a:ext uri="{FF2B5EF4-FFF2-40B4-BE49-F238E27FC236}">
                <a16:creationId xmlns:a16="http://schemas.microsoft.com/office/drawing/2014/main" id="{98657854-AE91-3BA7-F134-EBD4F9AE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90500"/>
            <a:ext cx="9115425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7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gg">
            <a:extLst>
              <a:ext uri="{FF2B5EF4-FFF2-40B4-BE49-F238E27FC236}">
                <a16:creationId xmlns:a16="http://schemas.microsoft.com/office/drawing/2014/main" id="{EA36BA1A-DA0F-3BFD-F39A-15656F6A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7" y="235670"/>
            <a:ext cx="3352800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613684-A6A3-4384-AAF4-38AED515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8" y="3872060"/>
            <a:ext cx="1989959" cy="1874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6" name="Picture 4" descr="Instructor: Vincent Conitzer - ppt download">
            <a:extLst>
              <a:ext uri="{FF2B5EF4-FFF2-40B4-BE49-F238E27FC236}">
                <a16:creationId xmlns:a16="http://schemas.microsoft.com/office/drawing/2014/main" id="{B404E237-E2FD-9129-4DAE-F74E8BD0E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44368"/>
          <a:stretch/>
        </p:blipFill>
        <p:spPr bwMode="auto">
          <a:xfrm>
            <a:off x="4472235" y="235670"/>
            <a:ext cx="6233718" cy="19249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65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38</TotalTime>
  <Words>1040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Aharoni</vt:lpstr>
      <vt:lpstr>Aptos</vt:lpstr>
      <vt:lpstr>Arial</vt:lpstr>
      <vt:lpstr>Berlin Sans FB Demi</vt:lpstr>
      <vt:lpstr>Century Schoolbook</vt:lpstr>
      <vt:lpstr>MS Reference Sans Serif</vt:lpstr>
      <vt:lpstr>ProximaNova</vt:lpstr>
      <vt:lpstr>public sans</vt:lpstr>
      <vt:lpstr>Wingdings</vt:lpstr>
      <vt:lpstr>Wingdings 2</vt:lpstr>
      <vt:lpstr>View</vt:lpstr>
      <vt:lpstr>Constraint Satisfaction Problem in AI </vt:lpstr>
      <vt:lpstr>  Constraint Satisfaction Problem in AI</vt:lpstr>
      <vt:lpstr>PowerPoint Presentation</vt:lpstr>
      <vt:lpstr>PowerPoint Presentation</vt:lpstr>
      <vt:lpstr>Cryptarithmetic problem in 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Raajokiaa Ritu</dc:creator>
  <cp:lastModifiedBy>Raajokiaa Ritu</cp:lastModifiedBy>
  <cp:revision>20</cp:revision>
  <dcterms:created xsi:type="dcterms:W3CDTF">2024-05-24T13:09:29Z</dcterms:created>
  <dcterms:modified xsi:type="dcterms:W3CDTF">2024-07-02T14:37:35Z</dcterms:modified>
</cp:coreProperties>
</file>