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300" r:id="rId3"/>
    <p:sldId id="293" r:id="rId4"/>
    <p:sldId id="294" r:id="rId5"/>
    <p:sldId id="295" r:id="rId6"/>
    <p:sldId id="283" r:id="rId7"/>
    <p:sldId id="296" r:id="rId8"/>
    <p:sldId id="297" r:id="rId9"/>
    <p:sldId id="298" r:id="rId10"/>
    <p:sldId id="285" r:id="rId11"/>
    <p:sldId id="286" r:id="rId12"/>
    <p:sldId id="291" r:id="rId13"/>
    <p:sldId id="292" r:id="rId14"/>
    <p:sldId id="277" r:id="rId15"/>
    <p:sldId id="299" r:id="rId16"/>
    <p:sldId id="275" r:id="rId17"/>
    <p:sldId id="276" r:id="rId18"/>
    <p:sldId id="258" r:id="rId19"/>
    <p:sldId id="259" r:id="rId20"/>
    <p:sldId id="301" r:id="rId21"/>
    <p:sldId id="302" r:id="rId22"/>
    <p:sldId id="303"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ajokiaa Ritu" initials="RR" lastIdx="1" clrIdx="0">
    <p:extLst>
      <p:ext uri="{19B8F6BF-5375-455C-9EA6-DF929625EA0E}">
        <p15:presenceInfo xmlns:p15="http://schemas.microsoft.com/office/powerpoint/2012/main" userId="f74311fc61c8a6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53"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DA03D5C-3B63-48F9-9667-3F364EF037EC}" type="datetimeFigureOut">
              <a:rPr lang="en-SG" smtClean="0"/>
              <a:t>5/7/2024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72D59A1-0DE1-4F17-8E54-519627B01197}"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34504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03D5C-3B63-48F9-9667-3F364EF037EC}" type="datetimeFigureOut">
              <a:rPr lang="en-SG" smtClean="0"/>
              <a:t>5/7/2024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72D59A1-0DE1-4F17-8E54-519627B01197}" type="slidenum">
              <a:rPr lang="en-SG" smtClean="0"/>
              <a:t>‹#›</a:t>
            </a:fld>
            <a:endParaRPr lang="en-SG"/>
          </a:p>
        </p:txBody>
      </p:sp>
    </p:spTree>
    <p:extLst>
      <p:ext uri="{BB962C8B-B14F-4D97-AF65-F5344CB8AC3E}">
        <p14:creationId xmlns:p14="http://schemas.microsoft.com/office/powerpoint/2010/main" val="941800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03D5C-3B63-48F9-9667-3F364EF037EC}" type="datetimeFigureOut">
              <a:rPr lang="en-SG" smtClean="0"/>
              <a:t>5/7/2024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72D59A1-0DE1-4F17-8E54-519627B01197}" type="slidenum">
              <a:rPr lang="en-SG" smtClean="0"/>
              <a:t>‹#›</a:t>
            </a:fld>
            <a:endParaRPr lang="en-SG"/>
          </a:p>
        </p:txBody>
      </p:sp>
    </p:spTree>
    <p:extLst>
      <p:ext uri="{BB962C8B-B14F-4D97-AF65-F5344CB8AC3E}">
        <p14:creationId xmlns:p14="http://schemas.microsoft.com/office/powerpoint/2010/main" val="337875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03D5C-3B63-48F9-9667-3F364EF037EC}" type="datetimeFigureOut">
              <a:rPr lang="en-SG" smtClean="0"/>
              <a:t>5/7/2024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72D59A1-0DE1-4F17-8E54-519627B01197}" type="slidenum">
              <a:rPr lang="en-SG" smtClean="0"/>
              <a:t>‹#›</a:t>
            </a:fld>
            <a:endParaRPr lang="en-SG"/>
          </a:p>
        </p:txBody>
      </p:sp>
    </p:spTree>
    <p:extLst>
      <p:ext uri="{BB962C8B-B14F-4D97-AF65-F5344CB8AC3E}">
        <p14:creationId xmlns:p14="http://schemas.microsoft.com/office/powerpoint/2010/main" val="360346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03D5C-3B63-48F9-9667-3F364EF037EC}" type="datetimeFigureOut">
              <a:rPr lang="en-SG" smtClean="0"/>
              <a:t>5/7/2024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72D59A1-0DE1-4F17-8E54-519627B01197}"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303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A03D5C-3B63-48F9-9667-3F364EF037EC}" type="datetimeFigureOut">
              <a:rPr lang="en-SG" smtClean="0"/>
              <a:t>5/7/2024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72D59A1-0DE1-4F17-8E54-519627B01197}" type="slidenum">
              <a:rPr lang="en-SG" smtClean="0"/>
              <a:t>‹#›</a:t>
            </a:fld>
            <a:endParaRPr lang="en-SG"/>
          </a:p>
        </p:txBody>
      </p:sp>
    </p:spTree>
    <p:extLst>
      <p:ext uri="{BB962C8B-B14F-4D97-AF65-F5344CB8AC3E}">
        <p14:creationId xmlns:p14="http://schemas.microsoft.com/office/powerpoint/2010/main" val="262043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A03D5C-3B63-48F9-9667-3F364EF037EC}" type="datetimeFigureOut">
              <a:rPr lang="en-SG" smtClean="0"/>
              <a:t>5/7/2024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72D59A1-0DE1-4F17-8E54-519627B01197}" type="slidenum">
              <a:rPr lang="en-SG" smtClean="0"/>
              <a:t>‹#›</a:t>
            </a:fld>
            <a:endParaRPr lang="en-SG"/>
          </a:p>
        </p:txBody>
      </p:sp>
    </p:spTree>
    <p:extLst>
      <p:ext uri="{BB962C8B-B14F-4D97-AF65-F5344CB8AC3E}">
        <p14:creationId xmlns:p14="http://schemas.microsoft.com/office/powerpoint/2010/main" val="168520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A03D5C-3B63-48F9-9667-3F364EF037EC}" type="datetimeFigureOut">
              <a:rPr lang="en-SG" smtClean="0"/>
              <a:t>5/7/2024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72D59A1-0DE1-4F17-8E54-519627B01197}" type="slidenum">
              <a:rPr lang="en-SG" smtClean="0"/>
              <a:t>‹#›</a:t>
            </a:fld>
            <a:endParaRPr lang="en-SG"/>
          </a:p>
        </p:txBody>
      </p:sp>
    </p:spTree>
    <p:extLst>
      <p:ext uri="{BB962C8B-B14F-4D97-AF65-F5344CB8AC3E}">
        <p14:creationId xmlns:p14="http://schemas.microsoft.com/office/powerpoint/2010/main" val="420268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03D5C-3B63-48F9-9667-3F364EF037EC}" type="datetimeFigureOut">
              <a:rPr lang="en-SG" smtClean="0"/>
              <a:t>5/7/2024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72D59A1-0DE1-4F17-8E54-519627B01197}" type="slidenum">
              <a:rPr lang="en-SG" smtClean="0"/>
              <a:t>‹#›</a:t>
            </a:fld>
            <a:endParaRPr lang="en-SG"/>
          </a:p>
        </p:txBody>
      </p:sp>
    </p:spTree>
    <p:extLst>
      <p:ext uri="{BB962C8B-B14F-4D97-AF65-F5344CB8AC3E}">
        <p14:creationId xmlns:p14="http://schemas.microsoft.com/office/powerpoint/2010/main" val="3177944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A03D5C-3B63-48F9-9667-3F364EF037EC}" type="datetimeFigureOut">
              <a:rPr lang="en-SG" smtClean="0"/>
              <a:t>5/7/2024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72D59A1-0DE1-4F17-8E54-519627B01197}" type="slidenum">
              <a:rPr lang="en-SG" smtClean="0"/>
              <a:t>‹#›</a:t>
            </a:fld>
            <a:endParaRPr lang="en-SG"/>
          </a:p>
        </p:txBody>
      </p:sp>
    </p:spTree>
    <p:extLst>
      <p:ext uri="{BB962C8B-B14F-4D97-AF65-F5344CB8AC3E}">
        <p14:creationId xmlns:p14="http://schemas.microsoft.com/office/powerpoint/2010/main" val="72882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A03D5C-3B63-48F9-9667-3F364EF037EC}" type="datetimeFigureOut">
              <a:rPr lang="en-SG" smtClean="0"/>
              <a:t>5/7/2024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72D59A1-0DE1-4F17-8E54-519627B01197}" type="slidenum">
              <a:rPr lang="en-SG" smtClean="0"/>
              <a:t>‹#›</a:t>
            </a:fld>
            <a:endParaRPr lang="en-SG"/>
          </a:p>
        </p:txBody>
      </p:sp>
    </p:spTree>
    <p:extLst>
      <p:ext uri="{BB962C8B-B14F-4D97-AF65-F5344CB8AC3E}">
        <p14:creationId xmlns:p14="http://schemas.microsoft.com/office/powerpoint/2010/main" val="75904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DA03D5C-3B63-48F9-9667-3F364EF037EC}" type="datetimeFigureOut">
              <a:rPr lang="en-SG" smtClean="0"/>
              <a:t>5/7/2024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72D59A1-0DE1-4F17-8E54-519627B01197}" type="slidenum">
              <a:rPr lang="en-SG" smtClean="0"/>
              <a:t>‹#›</a:t>
            </a:fld>
            <a:endParaRPr lang="en-SG"/>
          </a:p>
        </p:txBody>
      </p:sp>
    </p:spTree>
    <p:extLst>
      <p:ext uri="{BB962C8B-B14F-4D97-AF65-F5344CB8AC3E}">
        <p14:creationId xmlns:p14="http://schemas.microsoft.com/office/powerpoint/2010/main" val="2600893670"/>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backpropagation-in-data-min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1DB3-6202-0C0C-9884-664AACFCE676}"/>
              </a:ext>
            </a:extLst>
          </p:cNvPr>
          <p:cNvSpPr>
            <a:spLocks noGrp="1"/>
          </p:cNvSpPr>
          <p:nvPr>
            <p:ph type="ctrTitle"/>
          </p:nvPr>
        </p:nvSpPr>
        <p:spPr>
          <a:xfrm>
            <a:off x="471488" y="36576"/>
            <a:ext cx="11720512" cy="3392424"/>
          </a:xfrm>
        </p:spPr>
        <p:txBody>
          <a:bodyPr/>
          <a:lstStyle/>
          <a:p>
            <a:pPr algn="ctr"/>
            <a:r>
              <a:rPr lang="en-US" dirty="0">
                <a:latin typeface="Britannic Bold" panose="020B0903060703020204" pitchFamily="34" charset="0"/>
                <a:ea typeface="Cascadia Code ExtraLight" panose="020B0609020000020004" pitchFamily="49" charset="0"/>
                <a:cs typeface="Cascadia Code ExtraLight" panose="020B0609020000020004" pitchFamily="49" charset="0"/>
              </a:rPr>
              <a:t>Forward Propagation </a:t>
            </a:r>
            <a:br>
              <a:rPr lang="en-US" dirty="0">
                <a:latin typeface="Britannic Bold" panose="020B0903060703020204" pitchFamily="34" charset="0"/>
                <a:ea typeface="Cascadia Code ExtraLight" panose="020B0609020000020004" pitchFamily="49" charset="0"/>
                <a:cs typeface="Cascadia Code ExtraLight" panose="020B0609020000020004" pitchFamily="49" charset="0"/>
              </a:rPr>
            </a:br>
            <a:r>
              <a:rPr lang="en-US" dirty="0">
                <a:latin typeface="Britannic Bold" panose="020B0903060703020204" pitchFamily="34" charset="0"/>
                <a:ea typeface="Cascadia Code ExtraLight" panose="020B0609020000020004" pitchFamily="49" charset="0"/>
                <a:cs typeface="Cascadia Code ExtraLight" panose="020B0609020000020004" pitchFamily="49" charset="0"/>
              </a:rPr>
              <a:t>&amp; </a:t>
            </a:r>
            <a:br>
              <a:rPr lang="en-US" dirty="0">
                <a:latin typeface="Britannic Bold" panose="020B0903060703020204" pitchFamily="34" charset="0"/>
                <a:ea typeface="Cascadia Code ExtraLight" panose="020B0609020000020004" pitchFamily="49" charset="0"/>
                <a:cs typeface="Cascadia Code ExtraLight" panose="020B0609020000020004" pitchFamily="49" charset="0"/>
              </a:rPr>
            </a:br>
            <a:r>
              <a:rPr lang="en-US" dirty="0">
                <a:latin typeface="Britannic Bold" panose="020B0903060703020204" pitchFamily="34" charset="0"/>
                <a:ea typeface="Cascadia Code ExtraLight" panose="020B0609020000020004" pitchFamily="49" charset="0"/>
                <a:cs typeface="Cascadia Code ExtraLight" panose="020B0609020000020004" pitchFamily="49" charset="0"/>
              </a:rPr>
              <a:t>Backward Propagation</a:t>
            </a:r>
            <a:endParaRPr lang="en-SG" dirty="0">
              <a:latin typeface="Britannic Bold" panose="020B0903060703020204" pitchFamily="34" charset="0"/>
              <a:ea typeface="Cascadia Code ExtraLight" panose="020B0609020000020004" pitchFamily="49" charset="0"/>
              <a:cs typeface="Cascadia Code ExtraLight" panose="020B0609020000020004" pitchFamily="49" charset="0"/>
            </a:endParaRPr>
          </a:p>
        </p:txBody>
      </p:sp>
      <p:sp>
        <p:nvSpPr>
          <p:cNvPr id="3" name="Subtitle 2">
            <a:extLst>
              <a:ext uri="{FF2B5EF4-FFF2-40B4-BE49-F238E27FC236}">
                <a16:creationId xmlns:a16="http://schemas.microsoft.com/office/drawing/2014/main" id="{FBF112FA-6D1A-504C-B2CE-9148ED2088B8}"/>
              </a:ext>
            </a:extLst>
          </p:cNvPr>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409187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416FBC-91A0-8BD4-1920-3EECF0F296A5}"/>
              </a:ext>
            </a:extLst>
          </p:cNvPr>
          <p:cNvPicPr>
            <a:picLocks noChangeAspect="1"/>
          </p:cNvPicPr>
          <p:nvPr/>
        </p:nvPicPr>
        <p:blipFill>
          <a:blip r:embed="rId2"/>
          <a:stretch>
            <a:fillRect/>
          </a:stretch>
        </p:blipFill>
        <p:spPr>
          <a:xfrm>
            <a:off x="408650" y="0"/>
            <a:ext cx="8301717" cy="3372263"/>
          </a:xfrm>
          <a:prstGeom prst="rect">
            <a:avLst/>
          </a:prstGeom>
        </p:spPr>
      </p:pic>
      <p:pic>
        <p:nvPicPr>
          <p:cNvPr id="7" name="Picture 6">
            <a:extLst>
              <a:ext uri="{FF2B5EF4-FFF2-40B4-BE49-F238E27FC236}">
                <a16:creationId xmlns:a16="http://schemas.microsoft.com/office/drawing/2014/main" id="{E611AADF-39FC-0643-568A-B02300B6CA04}"/>
              </a:ext>
            </a:extLst>
          </p:cNvPr>
          <p:cNvPicPr>
            <a:picLocks noChangeAspect="1"/>
          </p:cNvPicPr>
          <p:nvPr/>
        </p:nvPicPr>
        <p:blipFill>
          <a:blip r:embed="rId3"/>
          <a:stretch>
            <a:fillRect/>
          </a:stretch>
        </p:blipFill>
        <p:spPr>
          <a:xfrm>
            <a:off x="408650" y="3108665"/>
            <a:ext cx="8198022" cy="3727275"/>
          </a:xfrm>
          <a:prstGeom prst="rect">
            <a:avLst/>
          </a:prstGeom>
        </p:spPr>
      </p:pic>
      <p:pic>
        <p:nvPicPr>
          <p:cNvPr id="14" name="Picture 13">
            <a:extLst>
              <a:ext uri="{FF2B5EF4-FFF2-40B4-BE49-F238E27FC236}">
                <a16:creationId xmlns:a16="http://schemas.microsoft.com/office/drawing/2014/main" id="{81D9E06E-0C1F-6D69-517E-EB15BA806F2F}"/>
              </a:ext>
            </a:extLst>
          </p:cNvPr>
          <p:cNvPicPr>
            <a:picLocks noChangeAspect="1"/>
          </p:cNvPicPr>
          <p:nvPr/>
        </p:nvPicPr>
        <p:blipFill>
          <a:blip r:embed="rId4"/>
          <a:stretch>
            <a:fillRect/>
          </a:stretch>
        </p:blipFill>
        <p:spPr>
          <a:xfrm>
            <a:off x="8364562" y="2432907"/>
            <a:ext cx="3827438" cy="1878711"/>
          </a:xfrm>
          <a:prstGeom prst="rect">
            <a:avLst/>
          </a:prstGeom>
        </p:spPr>
      </p:pic>
    </p:spTree>
    <p:extLst>
      <p:ext uri="{BB962C8B-B14F-4D97-AF65-F5344CB8AC3E}">
        <p14:creationId xmlns:p14="http://schemas.microsoft.com/office/powerpoint/2010/main" val="699837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26F587-DE03-797D-BD02-8312332ECA90}"/>
              </a:ext>
            </a:extLst>
          </p:cNvPr>
          <p:cNvPicPr>
            <a:picLocks noChangeAspect="1"/>
          </p:cNvPicPr>
          <p:nvPr/>
        </p:nvPicPr>
        <p:blipFill>
          <a:blip r:embed="rId2"/>
          <a:stretch>
            <a:fillRect/>
          </a:stretch>
        </p:blipFill>
        <p:spPr>
          <a:xfrm>
            <a:off x="0" y="0"/>
            <a:ext cx="5540220" cy="2248095"/>
          </a:xfrm>
          <a:prstGeom prst="rect">
            <a:avLst/>
          </a:prstGeom>
        </p:spPr>
      </p:pic>
      <p:pic>
        <p:nvPicPr>
          <p:cNvPr id="15366" name="Picture 6" descr="Softmax Function">
            <a:extLst>
              <a:ext uri="{FF2B5EF4-FFF2-40B4-BE49-F238E27FC236}">
                <a16:creationId xmlns:a16="http://schemas.microsoft.com/office/drawing/2014/main" id="{5DF22E71-08E4-3545-B612-B4F41B872C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50" t="36842" r="15004" b="33709"/>
          <a:stretch/>
        </p:blipFill>
        <p:spPr bwMode="auto">
          <a:xfrm>
            <a:off x="253629" y="2195909"/>
            <a:ext cx="2516481" cy="738664"/>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descr="Probability in Softmax Function">
            <a:extLst>
              <a:ext uri="{FF2B5EF4-FFF2-40B4-BE49-F238E27FC236}">
                <a16:creationId xmlns:a16="http://schemas.microsoft.com/office/drawing/2014/main" id="{2CABEE43-9413-3619-B933-5E15344ED8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506" y="3338797"/>
            <a:ext cx="1881122" cy="162481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6D46577-000E-4934-FC62-0A944A3A8C21}"/>
              </a:ext>
            </a:extLst>
          </p:cNvPr>
          <p:cNvSpPr txBox="1"/>
          <p:nvPr/>
        </p:nvSpPr>
        <p:spPr>
          <a:xfrm>
            <a:off x="140495" y="5103674"/>
            <a:ext cx="4822031" cy="1754326"/>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Used frequently when managing several classes. In the output nodes of image classification issues, the </a:t>
            </a:r>
            <a:r>
              <a:rPr lang="en-US" b="0" i="0" dirty="0" err="1">
                <a:solidFill>
                  <a:srgbClr val="333333"/>
                </a:solidFill>
                <a:effectLst/>
                <a:highlight>
                  <a:srgbClr val="FFFFFF"/>
                </a:highlight>
                <a:latin typeface="inter-regular"/>
              </a:rPr>
              <a:t>softmax</a:t>
            </a:r>
            <a:r>
              <a:rPr lang="en-US" b="0" i="0" dirty="0">
                <a:solidFill>
                  <a:srgbClr val="333333"/>
                </a:solidFill>
                <a:effectLst/>
                <a:highlight>
                  <a:srgbClr val="FFFFFF"/>
                </a:highlight>
                <a:latin typeface="inter-regular"/>
              </a:rPr>
              <a:t> was typically present. The </a:t>
            </a:r>
            <a:r>
              <a:rPr lang="en-US" b="0" i="0" dirty="0" err="1">
                <a:solidFill>
                  <a:srgbClr val="333333"/>
                </a:solidFill>
                <a:effectLst/>
                <a:highlight>
                  <a:srgbClr val="FFFFFF"/>
                </a:highlight>
                <a:latin typeface="inter-regular"/>
              </a:rPr>
              <a:t>softmax</a:t>
            </a:r>
            <a:r>
              <a:rPr lang="en-US" b="0" i="0" dirty="0">
                <a:solidFill>
                  <a:srgbClr val="333333"/>
                </a:solidFill>
                <a:effectLst/>
                <a:highlight>
                  <a:srgbClr val="FFFFFF"/>
                </a:highlight>
                <a:latin typeface="inter-regular"/>
              </a:rPr>
              <a:t> function would split by the sum of the outputs and squeeze all outputs for each category between 0 and 1.</a:t>
            </a:r>
            <a:endParaRPr lang="en-SG" dirty="0"/>
          </a:p>
        </p:txBody>
      </p:sp>
      <p:sp>
        <p:nvSpPr>
          <p:cNvPr id="18" name="TextBox 17">
            <a:extLst>
              <a:ext uri="{FF2B5EF4-FFF2-40B4-BE49-F238E27FC236}">
                <a16:creationId xmlns:a16="http://schemas.microsoft.com/office/drawing/2014/main" id="{813E0133-6F85-E624-278D-B6C017669E44}"/>
              </a:ext>
            </a:extLst>
          </p:cNvPr>
          <p:cNvSpPr txBox="1"/>
          <p:nvPr/>
        </p:nvSpPr>
        <p:spPr>
          <a:xfrm>
            <a:off x="5540220" y="0"/>
            <a:ext cx="6651780" cy="1477328"/>
          </a:xfrm>
          <a:prstGeom prst="rect">
            <a:avLst/>
          </a:prstGeom>
          <a:noFill/>
        </p:spPr>
        <p:txBody>
          <a:bodyPr wrap="square">
            <a:spAutoFit/>
          </a:bodyPr>
          <a:lstStyle/>
          <a:p>
            <a:r>
              <a:rPr lang="en-US" b="0" i="0" dirty="0" err="1">
                <a:solidFill>
                  <a:srgbClr val="383838"/>
                </a:solidFill>
                <a:effectLst/>
                <a:highlight>
                  <a:srgbClr val="FFFFFF"/>
                </a:highlight>
                <a:latin typeface="Inter"/>
              </a:rPr>
              <a:t>Softmax</a:t>
            </a:r>
            <a:r>
              <a:rPr lang="en-US" b="0" i="0" dirty="0">
                <a:solidFill>
                  <a:srgbClr val="383838"/>
                </a:solidFill>
                <a:effectLst/>
                <a:highlight>
                  <a:srgbClr val="FFFFFF"/>
                </a:highlight>
                <a:latin typeface="Inter"/>
              </a:rPr>
              <a:t> function calculates the probabilities distribution of the event over ‘n’ different events. In a general way, this function will calculate the probabilities of each target class over all possible target classes. Later the calculated probabilities will help determine the target class for the given inputs.</a:t>
            </a:r>
            <a:endParaRPr lang="en-SG" dirty="0"/>
          </a:p>
        </p:txBody>
      </p:sp>
      <p:sp>
        <p:nvSpPr>
          <p:cNvPr id="20" name="TextBox 19">
            <a:extLst>
              <a:ext uri="{FF2B5EF4-FFF2-40B4-BE49-F238E27FC236}">
                <a16:creationId xmlns:a16="http://schemas.microsoft.com/office/drawing/2014/main" id="{AF3FF20F-6B51-2C43-1FB6-0525539F03CB}"/>
              </a:ext>
            </a:extLst>
          </p:cNvPr>
          <p:cNvSpPr txBox="1"/>
          <p:nvPr/>
        </p:nvSpPr>
        <p:spPr>
          <a:xfrm>
            <a:off x="5480689" y="1335052"/>
            <a:ext cx="6770842" cy="5632311"/>
          </a:xfrm>
          <a:prstGeom prst="rect">
            <a:avLst/>
          </a:prstGeom>
          <a:noFill/>
        </p:spPr>
        <p:txBody>
          <a:bodyPr wrap="square">
            <a:spAutoFit/>
          </a:bodyPr>
          <a:lstStyle/>
          <a:p>
            <a:pPr algn="l" rtl="0" fontAlgn="base"/>
            <a:r>
              <a:rPr lang="en-US" b="0" i="0" dirty="0">
                <a:solidFill>
                  <a:srgbClr val="273239"/>
                </a:solidFill>
                <a:effectLst/>
                <a:highlight>
                  <a:srgbClr val="FFFFFF"/>
                </a:highlight>
                <a:latin typeface="Nunito" pitchFamily="2" charset="0"/>
              </a:rPr>
              <a:t>The </a:t>
            </a:r>
            <a:r>
              <a:rPr lang="en-US" b="0" i="0" dirty="0" err="1">
                <a:solidFill>
                  <a:srgbClr val="273239"/>
                </a:solidFill>
                <a:effectLst/>
                <a:highlight>
                  <a:srgbClr val="FFFFFF"/>
                </a:highlight>
                <a:latin typeface="Nunito" pitchFamily="2" charset="0"/>
              </a:rPr>
              <a:t>softmax</a:t>
            </a:r>
            <a:r>
              <a:rPr lang="en-US" b="0" i="0" dirty="0">
                <a:solidFill>
                  <a:srgbClr val="273239"/>
                </a:solidFill>
                <a:effectLst/>
                <a:highlight>
                  <a:srgbClr val="FFFFFF"/>
                </a:highlight>
                <a:latin typeface="Nunito" pitchFamily="2" charset="0"/>
              </a:rPr>
              <a:t> function is also a type of sigmoid function but is handy when we are trying to handle multi- class classification problems.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Nature :- </a:t>
            </a:r>
            <a:r>
              <a:rPr lang="en-US" b="0" i="0" dirty="0">
                <a:solidFill>
                  <a:srgbClr val="273239"/>
                </a:solidFill>
                <a:effectLst/>
                <a:highlight>
                  <a:srgbClr val="FFFFFF"/>
                </a:highlight>
                <a:latin typeface="Nunito" pitchFamily="2" charset="0"/>
              </a:rPr>
              <a:t>non-linear</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Uses :- </a:t>
            </a:r>
            <a:r>
              <a:rPr lang="en-US" b="0" i="0" dirty="0">
                <a:solidFill>
                  <a:srgbClr val="273239"/>
                </a:solidFill>
                <a:effectLst/>
                <a:highlight>
                  <a:srgbClr val="FFFFFF"/>
                </a:highlight>
                <a:latin typeface="Nunito" pitchFamily="2" charset="0"/>
              </a:rPr>
              <a:t>Usually used when trying to handle multiple classes. the </a:t>
            </a:r>
            <a:r>
              <a:rPr lang="en-US" b="0" i="0" dirty="0" err="1">
                <a:solidFill>
                  <a:srgbClr val="273239"/>
                </a:solidFill>
                <a:effectLst/>
                <a:highlight>
                  <a:srgbClr val="FFFFFF"/>
                </a:highlight>
                <a:latin typeface="Nunito" pitchFamily="2" charset="0"/>
              </a:rPr>
              <a:t>softmax</a:t>
            </a:r>
            <a:r>
              <a:rPr lang="en-US" b="0" i="0" dirty="0">
                <a:solidFill>
                  <a:srgbClr val="273239"/>
                </a:solidFill>
                <a:effectLst/>
                <a:highlight>
                  <a:srgbClr val="FFFFFF"/>
                </a:highlight>
                <a:latin typeface="Nunito" pitchFamily="2" charset="0"/>
              </a:rPr>
              <a:t> function was commonly found in the output layer of image classification </a:t>
            </a:r>
            <a:r>
              <a:rPr lang="en-US" b="0" i="0" dirty="0" err="1">
                <a:solidFill>
                  <a:srgbClr val="273239"/>
                </a:solidFill>
                <a:effectLst/>
                <a:highlight>
                  <a:srgbClr val="FFFFFF"/>
                </a:highlight>
                <a:latin typeface="Nunito" pitchFamily="2" charset="0"/>
              </a:rPr>
              <a:t>problems.The</a:t>
            </a:r>
            <a:r>
              <a:rPr lang="en-US" b="0" i="0" dirty="0">
                <a:solidFill>
                  <a:srgbClr val="273239"/>
                </a:solidFill>
                <a:effectLst/>
                <a:highlight>
                  <a:srgbClr val="FFFFFF"/>
                </a:highlight>
                <a:latin typeface="Nunito" pitchFamily="2" charset="0"/>
              </a:rPr>
              <a:t> </a:t>
            </a:r>
            <a:r>
              <a:rPr lang="en-US" b="0" i="0" dirty="0" err="1">
                <a:solidFill>
                  <a:srgbClr val="273239"/>
                </a:solidFill>
                <a:effectLst/>
                <a:highlight>
                  <a:srgbClr val="FFFFFF"/>
                </a:highlight>
                <a:latin typeface="Nunito" pitchFamily="2" charset="0"/>
              </a:rPr>
              <a:t>softmax</a:t>
            </a:r>
            <a:r>
              <a:rPr lang="en-US" b="0" i="0" dirty="0">
                <a:solidFill>
                  <a:srgbClr val="273239"/>
                </a:solidFill>
                <a:effectLst/>
                <a:highlight>
                  <a:srgbClr val="FFFFFF"/>
                </a:highlight>
                <a:latin typeface="Nunito" pitchFamily="2" charset="0"/>
              </a:rPr>
              <a:t> function would squeeze the outputs for each class between 0 and 1 and would also divide by the sum of the outputs. </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Output:- </a:t>
            </a:r>
            <a:r>
              <a:rPr lang="en-US" b="0" i="0" dirty="0">
                <a:solidFill>
                  <a:srgbClr val="273239"/>
                </a:solidFill>
                <a:effectLst/>
                <a:highlight>
                  <a:srgbClr val="FFFFFF"/>
                </a:highlight>
                <a:latin typeface="Nunito" pitchFamily="2" charset="0"/>
              </a:rPr>
              <a:t>The </a:t>
            </a:r>
            <a:r>
              <a:rPr lang="en-US" b="0" i="0" dirty="0" err="1">
                <a:solidFill>
                  <a:srgbClr val="273239"/>
                </a:solidFill>
                <a:effectLst/>
                <a:highlight>
                  <a:srgbClr val="FFFFFF"/>
                </a:highlight>
                <a:latin typeface="Nunito" pitchFamily="2" charset="0"/>
              </a:rPr>
              <a:t>softmax</a:t>
            </a:r>
            <a:r>
              <a:rPr lang="en-US" b="0" i="0" dirty="0">
                <a:solidFill>
                  <a:srgbClr val="273239"/>
                </a:solidFill>
                <a:effectLst/>
                <a:highlight>
                  <a:srgbClr val="FFFFFF"/>
                </a:highlight>
                <a:latin typeface="Nunito" pitchFamily="2" charset="0"/>
              </a:rPr>
              <a:t> function is ideally used in the output layer of the classifier where we are actually trying to attain the probabilities to define the class of each input.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basic rule of thumb is if you really don’t know what activation function to use, then simply use </a:t>
            </a:r>
            <a:r>
              <a:rPr lang="en-US" b="0" i="1" dirty="0">
                <a:solidFill>
                  <a:srgbClr val="273239"/>
                </a:solidFill>
                <a:effectLst/>
                <a:highlight>
                  <a:srgbClr val="FFFFFF"/>
                </a:highlight>
                <a:latin typeface="Nunito" pitchFamily="2" charset="0"/>
              </a:rPr>
              <a:t>RELU</a:t>
            </a:r>
            <a:r>
              <a:rPr lang="en-US" b="0" i="0" dirty="0">
                <a:solidFill>
                  <a:srgbClr val="273239"/>
                </a:solidFill>
                <a:effectLst/>
                <a:highlight>
                  <a:srgbClr val="FFFFFF"/>
                </a:highlight>
                <a:latin typeface="Nunito" pitchFamily="2" charset="0"/>
              </a:rPr>
              <a:t> as it is a general activation function in hidden layers and is used in most cases these days.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If your output is for binary classification then, </a:t>
            </a:r>
            <a:r>
              <a:rPr lang="en-US" b="0" i="1" dirty="0">
                <a:solidFill>
                  <a:srgbClr val="273239"/>
                </a:solidFill>
                <a:effectLst/>
                <a:highlight>
                  <a:srgbClr val="FFFFFF"/>
                </a:highlight>
                <a:latin typeface="Nunito" pitchFamily="2" charset="0"/>
              </a:rPr>
              <a:t>sigmoid function</a:t>
            </a:r>
            <a:r>
              <a:rPr lang="en-US" b="0" i="0" dirty="0">
                <a:solidFill>
                  <a:srgbClr val="273239"/>
                </a:solidFill>
                <a:effectLst/>
                <a:highlight>
                  <a:srgbClr val="FFFFFF"/>
                </a:highlight>
                <a:latin typeface="Nunito" pitchFamily="2" charset="0"/>
              </a:rPr>
              <a:t> is very natural choice for output layer.</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If your output is for multi-class classification then, </a:t>
            </a:r>
            <a:r>
              <a:rPr lang="en-US" b="0" i="0" dirty="0" err="1">
                <a:solidFill>
                  <a:srgbClr val="273239"/>
                </a:solidFill>
                <a:effectLst/>
                <a:highlight>
                  <a:srgbClr val="FFFFFF"/>
                </a:highlight>
                <a:latin typeface="Nunito" pitchFamily="2" charset="0"/>
              </a:rPr>
              <a:t>Softmax</a:t>
            </a:r>
            <a:r>
              <a:rPr lang="en-US" b="0" i="0" dirty="0">
                <a:solidFill>
                  <a:srgbClr val="273239"/>
                </a:solidFill>
                <a:effectLst/>
                <a:highlight>
                  <a:srgbClr val="FFFFFF"/>
                </a:highlight>
                <a:latin typeface="Nunito" pitchFamily="2" charset="0"/>
              </a:rPr>
              <a:t> is very useful to predict the probabilities of each classes. </a:t>
            </a:r>
          </a:p>
        </p:txBody>
      </p:sp>
    </p:spTree>
    <p:extLst>
      <p:ext uri="{BB962C8B-B14F-4D97-AF65-F5344CB8AC3E}">
        <p14:creationId xmlns:p14="http://schemas.microsoft.com/office/powerpoint/2010/main" val="755660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Swish Activation Function">
            <a:extLst>
              <a:ext uri="{FF2B5EF4-FFF2-40B4-BE49-F238E27FC236}">
                <a16:creationId xmlns:a16="http://schemas.microsoft.com/office/drawing/2014/main" id="{7078771E-9805-4B4F-58DF-48043E749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2042042"/>
            <a:ext cx="4915951" cy="4344471"/>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Swish Formula">
            <a:extLst>
              <a:ext uri="{FF2B5EF4-FFF2-40B4-BE49-F238E27FC236}">
                <a16:creationId xmlns:a16="http://schemas.microsoft.com/office/drawing/2014/main" id="{8DEF6247-46EC-BE45-C443-B93D7EC90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13" y="-341367"/>
            <a:ext cx="4551899" cy="30674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5FCD6E1-BB9A-09D3-C255-1F21EED8E2D8}"/>
              </a:ext>
            </a:extLst>
          </p:cNvPr>
          <p:cNvPicPr>
            <a:picLocks noChangeAspect="1"/>
          </p:cNvPicPr>
          <p:nvPr/>
        </p:nvPicPr>
        <p:blipFill>
          <a:blip r:embed="rId4"/>
          <a:stretch>
            <a:fillRect/>
          </a:stretch>
        </p:blipFill>
        <p:spPr>
          <a:xfrm>
            <a:off x="6096000" y="3319048"/>
            <a:ext cx="6182366" cy="3067465"/>
          </a:xfrm>
          <a:prstGeom prst="rect">
            <a:avLst/>
          </a:prstGeom>
        </p:spPr>
      </p:pic>
      <p:pic>
        <p:nvPicPr>
          <p:cNvPr id="8" name="Picture 2" descr="Binary Step Function">
            <a:extLst>
              <a:ext uri="{FF2B5EF4-FFF2-40B4-BE49-F238E27FC236}">
                <a16:creationId xmlns:a16="http://schemas.microsoft.com/office/drawing/2014/main" id="{3B819D47-8989-8985-CF0B-3955E44F573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330" b="7640"/>
          <a:stretch/>
        </p:blipFill>
        <p:spPr bwMode="auto">
          <a:xfrm>
            <a:off x="8644182" y="341117"/>
            <a:ext cx="3547818" cy="23849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Binary Step Function Formula">
            <a:extLst>
              <a:ext uri="{FF2B5EF4-FFF2-40B4-BE49-F238E27FC236}">
                <a16:creationId xmlns:a16="http://schemas.microsoft.com/office/drawing/2014/main" id="{71B09E10-FD68-D817-8AE1-F4C4E6EB47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5088" y="603558"/>
            <a:ext cx="1998875" cy="1438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456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Activation Functions and their Derivatives, Activation functions in neural network">
            <a:extLst>
              <a:ext uri="{FF2B5EF4-FFF2-40B4-BE49-F238E27FC236}">
                <a16:creationId xmlns:a16="http://schemas.microsoft.com/office/drawing/2014/main" id="{677B46F5-28E0-2249-8A9E-EC74C36EF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4" y="0"/>
            <a:ext cx="5919788" cy="6474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818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CEB46B-8DE8-6700-B9B0-578A7DA2EE3E}"/>
              </a:ext>
            </a:extLst>
          </p:cNvPr>
          <p:cNvGraphicFramePr>
            <a:graphicFrameLocks noGrp="1"/>
          </p:cNvGraphicFramePr>
          <p:nvPr/>
        </p:nvGraphicFramePr>
        <p:xfrm>
          <a:off x="315862" y="829558"/>
          <a:ext cx="11703313" cy="5542832"/>
        </p:xfrm>
        <a:graphic>
          <a:graphicData uri="http://schemas.openxmlformats.org/drawingml/2006/table">
            <a:tbl>
              <a:tblPr/>
              <a:tblGrid>
                <a:gridCol w="1892361">
                  <a:extLst>
                    <a:ext uri="{9D8B030D-6E8A-4147-A177-3AD203B41FA5}">
                      <a16:colId xmlns:a16="http://schemas.microsoft.com/office/drawing/2014/main" val="31934462"/>
                    </a:ext>
                  </a:extLst>
                </a:gridCol>
                <a:gridCol w="5163538">
                  <a:extLst>
                    <a:ext uri="{9D8B030D-6E8A-4147-A177-3AD203B41FA5}">
                      <a16:colId xmlns:a16="http://schemas.microsoft.com/office/drawing/2014/main" val="4171306057"/>
                    </a:ext>
                  </a:extLst>
                </a:gridCol>
                <a:gridCol w="4647414">
                  <a:extLst>
                    <a:ext uri="{9D8B030D-6E8A-4147-A177-3AD203B41FA5}">
                      <a16:colId xmlns:a16="http://schemas.microsoft.com/office/drawing/2014/main" val="3230780976"/>
                    </a:ext>
                  </a:extLst>
                </a:gridCol>
              </a:tblGrid>
              <a:tr h="330048">
                <a:tc>
                  <a:txBody>
                    <a:bodyPr/>
                    <a:lstStyle/>
                    <a:p>
                      <a:pPr algn="ctr" fontAlgn="base"/>
                      <a:r>
                        <a:rPr lang="en-SG" sz="2000" b="1">
                          <a:effectLst/>
                          <a:latin typeface="inherit"/>
                        </a:rPr>
                        <a:t>Aspect</a:t>
                      </a:r>
                      <a:endParaRPr lang="en-SG" sz="2000">
                        <a:effectLst/>
                      </a:endParaRP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SG" sz="2000" b="1">
                          <a:effectLst/>
                          <a:latin typeface="inherit"/>
                        </a:rPr>
                        <a:t>Forward Propagation</a:t>
                      </a:r>
                      <a:endParaRPr lang="en-SG" sz="2000">
                        <a:effectLst/>
                      </a:endParaRP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SG" sz="2000" b="1">
                          <a:effectLst/>
                          <a:latin typeface="inherit"/>
                        </a:rPr>
                        <a:t>Backward Propagation</a:t>
                      </a:r>
                      <a:endParaRPr lang="en-SG" sz="2000">
                        <a:effectLst/>
                      </a:endParaRP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58826832"/>
                  </a:ext>
                </a:extLst>
              </a:tr>
              <a:tr h="805319">
                <a:tc>
                  <a:txBody>
                    <a:bodyPr/>
                    <a:lstStyle/>
                    <a:p>
                      <a:pPr algn="ctr" fontAlgn="base"/>
                      <a:r>
                        <a:rPr lang="en-SG" sz="2000" b="1">
                          <a:effectLst/>
                          <a:latin typeface="inherit"/>
                        </a:rPr>
                        <a:t>Purpose</a:t>
                      </a:r>
                      <a:endParaRPr lang="en-SG" sz="2000">
                        <a:effectLst/>
                      </a:endParaRP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2000">
                          <a:effectLst/>
                        </a:rPr>
                        <a:t>Compute the output of the neural network given inputs</a:t>
                      </a: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2000">
                          <a:effectLst/>
                        </a:rPr>
                        <a:t>Adjust the weights of the network to minimise error</a:t>
                      </a: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43717471"/>
                  </a:ext>
                </a:extLst>
              </a:tr>
              <a:tr h="567683">
                <a:tc>
                  <a:txBody>
                    <a:bodyPr/>
                    <a:lstStyle/>
                    <a:p>
                      <a:pPr algn="ctr" fontAlgn="base"/>
                      <a:r>
                        <a:rPr lang="en-SG" sz="2000" b="1">
                          <a:effectLst/>
                          <a:latin typeface="inherit"/>
                        </a:rPr>
                        <a:t>Direction</a:t>
                      </a:r>
                      <a:endParaRPr lang="en-SG" sz="2000">
                        <a:effectLst/>
                      </a:endParaRP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2000">
                          <a:effectLst/>
                        </a:rPr>
                        <a:t>Forward from input to output</a:t>
                      </a: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2000">
                          <a:effectLst/>
                        </a:rPr>
                        <a:t>Backwards, from output to input</a:t>
                      </a: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95170236"/>
                  </a:ext>
                </a:extLst>
              </a:tr>
              <a:tr h="805319">
                <a:tc>
                  <a:txBody>
                    <a:bodyPr/>
                    <a:lstStyle/>
                    <a:p>
                      <a:pPr algn="ctr" fontAlgn="base"/>
                      <a:r>
                        <a:rPr lang="en-SG" sz="2000" b="1">
                          <a:effectLst/>
                          <a:latin typeface="inherit"/>
                        </a:rPr>
                        <a:t>Calculation</a:t>
                      </a:r>
                      <a:endParaRPr lang="en-SG" sz="2000">
                        <a:effectLst/>
                      </a:endParaRP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2000">
                          <a:effectLst/>
                        </a:rPr>
                        <a:t>Computes the output using current weights and biases</a:t>
                      </a: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2000" dirty="0">
                          <a:effectLst/>
                        </a:rPr>
                        <a:t>Updates weights and biases using calculated gradients</a:t>
                      </a: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44642115"/>
                  </a:ext>
                </a:extLst>
              </a:tr>
              <a:tr h="567683">
                <a:tc>
                  <a:txBody>
                    <a:bodyPr/>
                    <a:lstStyle/>
                    <a:p>
                      <a:pPr algn="ctr" fontAlgn="base"/>
                      <a:r>
                        <a:rPr lang="en-SG" sz="2000" b="1">
                          <a:effectLst/>
                          <a:latin typeface="inherit"/>
                        </a:rPr>
                        <a:t>Information flow</a:t>
                      </a:r>
                      <a:endParaRPr lang="en-SG" sz="2000">
                        <a:effectLst/>
                      </a:endParaRP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SG" sz="2000">
                          <a:effectLst/>
                        </a:rPr>
                        <a:t>Input data -&gt; Output data</a:t>
                      </a: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SG" sz="2000">
                          <a:effectLst/>
                        </a:rPr>
                        <a:t>Error signal -&gt; Gradient updates</a:t>
                      </a: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29724418"/>
                  </a:ext>
                </a:extLst>
              </a:tr>
              <a:tr h="1755858">
                <a:tc>
                  <a:txBody>
                    <a:bodyPr/>
                    <a:lstStyle/>
                    <a:p>
                      <a:pPr algn="ctr" fontAlgn="base"/>
                      <a:r>
                        <a:rPr lang="en-SG" sz="2000" b="1">
                          <a:effectLst/>
                          <a:latin typeface="inherit"/>
                        </a:rPr>
                        <a:t>Steps</a:t>
                      </a:r>
                      <a:endParaRPr lang="en-SG" sz="2000">
                        <a:effectLst/>
                      </a:endParaRP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2000">
                          <a:effectLst/>
                        </a:rPr>
                        <a:t>1. Input data is fed into the network.</a:t>
                      </a:r>
                    </a:p>
                    <a:p>
                      <a:pPr algn="ctr" fontAlgn="base"/>
                      <a:r>
                        <a:rPr lang="en-US" sz="2000">
                          <a:effectLst/>
                        </a:rPr>
                        <a:t>2. Data is processed through hidden layers.</a:t>
                      </a:r>
                    </a:p>
                    <a:p>
                      <a:pPr algn="ctr" fontAlgn="base"/>
                      <a:r>
                        <a:rPr lang="en-US" sz="2000">
                          <a:effectLst/>
                        </a:rPr>
                        <a:t>3. Output is generated.</a:t>
                      </a: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2000">
                          <a:effectLst/>
                        </a:rPr>
                        <a:t>1. Error is calculated using a loss function.</a:t>
                      </a:r>
                    </a:p>
                    <a:p>
                      <a:pPr algn="ctr" fontAlgn="base"/>
                      <a:r>
                        <a:rPr lang="en-US" sz="2000">
                          <a:effectLst/>
                        </a:rPr>
                        <a:t>2. Gradients of the loss function are calculated.</a:t>
                      </a:r>
                    </a:p>
                    <a:p>
                      <a:pPr algn="ctr" fontAlgn="base"/>
                      <a:r>
                        <a:rPr lang="en-US" sz="2000">
                          <a:effectLst/>
                        </a:rPr>
                        <a:t>3. Weights and biases are updated using gradients.</a:t>
                      </a: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08391354"/>
                  </a:ext>
                </a:extLst>
              </a:tr>
              <a:tr h="407309">
                <a:tc>
                  <a:txBody>
                    <a:bodyPr/>
                    <a:lstStyle/>
                    <a:p>
                      <a:pPr algn="ctr" fontAlgn="base"/>
                      <a:r>
                        <a:rPr lang="en-SG" sz="2000" b="1">
                          <a:effectLst/>
                          <a:latin typeface="inherit"/>
                        </a:rPr>
                        <a:t>Used in</a:t>
                      </a:r>
                      <a:endParaRPr lang="en-SG" sz="2000">
                        <a:effectLst/>
                      </a:endParaRP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SG" sz="2000" dirty="0">
                          <a:effectLst/>
                        </a:rPr>
                        <a:t>Prediction and inference</a:t>
                      </a: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SG" sz="2000" dirty="0">
                          <a:effectLst/>
                        </a:rPr>
                        <a:t>Training the neural network</a:t>
                      </a:r>
                    </a:p>
                  </a:txBody>
                  <a:tcPr marL="76429" marR="76429"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29479126"/>
                  </a:ext>
                </a:extLst>
              </a:tr>
            </a:tbl>
          </a:graphicData>
        </a:graphic>
      </p:graphicFrame>
      <p:sp>
        <p:nvSpPr>
          <p:cNvPr id="3" name="Rectangle 1">
            <a:extLst>
              <a:ext uri="{FF2B5EF4-FFF2-40B4-BE49-F238E27FC236}">
                <a16:creationId xmlns:a16="http://schemas.microsoft.com/office/drawing/2014/main" id="{FC2F9377-2C8C-3D94-AB9B-6FFF81DBC3E3}"/>
              </a:ext>
            </a:extLst>
          </p:cNvPr>
          <p:cNvSpPr>
            <a:spLocks noChangeArrowheads="1"/>
          </p:cNvSpPr>
          <p:nvPr/>
        </p:nvSpPr>
        <p:spPr bwMode="auto">
          <a:xfrm>
            <a:off x="315862" y="170030"/>
            <a:ext cx="8117068" cy="5078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a:ln>
                  <a:noFill/>
                </a:ln>
                <a:solidFill>
                  <a:srgbClr val="111111"/>
                </a:solidFill>
                <a:effectLst/>
                <a:latin typeface="Lato" panose="020F0502020204030203" pitchFamily="34" charset="0"/>
              </a:rPr>
              <a:t>Forward propagation vs backward propagation in neural network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494949"/>
                </a:solidFill>
                <a:effectLst/>
                <a:latin typeface="Lato" panose="020F0502020204030203" pitchFamily="34" charset="0"/>
              </a:rPr>
              <a:t>Below is the table for a clear difference between forward and backward propagation in the neural network.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6955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691D2E-911F-8704-6E7E-7B386A7C5638}"/>
              </a:ext>
            </a:extLst>
          </p:cNvPr>
          <p:cNvSpPr txBox="1"/>
          <p:nvPr/>
        </p:nvSpPr>
        <p:spPr>
          <a:xfrm>
            <a:off x="285750" y="171451"/>
            <a:ext cx="11715750" cy="1384995"/>
          </a:xfrm>
          <a:prstGeom prst="rect">
            <a:avLst/>
          </a:prstGeom>
          <a:noFill/>
        </p:spPr>
        <p:txBody>
          <a:bodyPr wrap="square" rtlCol="0">
            <a:spAutoFit/>
          </a:bodyPr>
          <a:lstStyle/>
          <a:p>
            <a:r>
              <a:rPr lang="en-US" sz="2800" b="1" u="sng" dirty="0">
                <a:latin typeface="Aptos" panose="020B0004020202020204" pitchFamily="34" charset="0"/>
              </a:rPr>
              <a:t>Problem-01:</a:t>
            </a:r>
            <a:r>
              <a:rPr lang="en-US" sz="2800" dirty="0">
                <a:latin typeface="Aptos" panose="020B0004020202020204" pitchFamily="34" charset="0"/>
              </a:rPr>
              <a:t>Obtain the output of the neuron Y using</a:t>
            </a:r>
          </a:p>
          <a:p>
            <a:pPr marL="400050" indent="-400050">
              <a:buAutoNum type="romanLcParenR"/>
            </a:pPr>
            <a:r>
              <a:rPr lang="en-US" sz="2800" dirty="0">
                <a:latin typeface="Aptos" panose="020B0004020202020204" pitchFamily="34" charset="0"/>
              </a:rPr>
              <a:t>Binary sigmoidal and</a:t>
            </a:r>
          </a:p>
          <a:p>
            <a:pPr marL="400050" indent="-400050">
              <a:buAutoNum type="romanLcParenR"/>
            </a:pPr>
            <a:r>
              <a:rPr lang="en-US" sz="2800" dirty="0">
                <a:latin typeface="Aptos" panose="020B0004020202020204" pitchFamily="34" charset="0"/>
              </a:rPr>
              <a:t>Bipolar sigmoidal activation function</a:t>
            </a:r>
            <a:endParaRPr lang="en-SG" sz="2800" dirty="0">
              <a:latin typeface="Aptos" panose="020B0004020202020204" pitchFamily="34" charset="0"/>
            </a:endParaRPr>
          </a:p>
        </p:txBody>
      </p:sp>
      <p:pic>
        <p:nvPicPr>
          <p:cNvPr id="7" name="Picture 6">
            <a:extLst>
              <a:ext uri="{FF2B5EF4-FFF2-40B4-BE49-F238E27FC236}">
                <a16:creationId xmlns:a16="http://schemas.microsoft.com/office/drawing/2014/main" id="{AC4898D1-AA6C-682B-250A-EAB6363A1AC7}"/>
              </a:ext>
            </a:extLst>
          </p:cNvPr>
          <p:cNvPicPr>
            <a:picLocks noChangeAspect="1"/>
          </p:cNvPicPr>
          <p:nvPr/>
        </p:nvPicPr>
        <p:blipFill>
          <a:blip r:embed="rId2"/>
          <a:stretch>
            <a:fillRect/>
          </a:stretch>
        </p:blipFill>
        <p:spPr>
          <a:xfrm>
            <a:off x="285750" y="1871558"/>
            <a:ext cx="11482439" cy="4357793"/>
          </a:xfrm>
          <a:prstGeom prst="rect">
            <a:avLst/>
          </a:prstGeom>
        </p:spPr>
      </p:pic>
    </p:spTree>
    <p:extLst>
      <p:ext uri="{BB962C8B-B14F-4D97-AF65-F5344CB8AC3E}">
        <p14:creationId xmlns:p14="http://schemas.microsoft.com/office/powerpoint/2010/main" val="2492481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F00F88-27D9-F622-5F33-1F931876986E}"/>
              </a:ext>
            </a:extLst>
          </p:cNvPr>
          <p:cNvPicPr>
            <a:picLocks noChangeAspect="1"/>
          </p:cNvPicPr>
          <p:nvPr/>
        </p:nvPicPr>
        <p:blipFill>
          <a:blip r:embed="rId2"/>
          <a:stretch>
            <a:fillRect/>
          </a:stretch>
        </p:blipFill>
        <p:spPr>
          <a:xfrm>
            <a:off x="272510" y="0"/>
            <a:ext cx="5823490" cy="4143902"/>
          </a:xfrm>
          <a:prstGeom prst="rect">
            <a:avLst/>
          </a:prstGeom>
        </p:spPr>
      </p:pic>
      <p:pic>
        <p:nvPicPr>
          <p:cNvPr id="5" name="Picture 4">
            <a:extLst>
              <a:ext uri="{FF2B5EF4-FFF2-40B4-BE49-F238E27FC236}">
                <a16:creationId xmlns:a16="http://schemas.microsoft.com/office/drawing/2014/main" id="{51B9E21E-B5D5-8422-90F9-2741432FCCA9}"/>
              </a:ext>
            </a:extLst>
          </p:cNvPr>
          <p:cNvPicPr>
            <a:picLocks noChangeAspect="1"/>
          </p:cNvPicPr>
          <p:nvPr/>
        </p:nvPicPr>
        <p:blipFill>
          <a:blip r:embed="rId3"/>
          <a:stretch>
            <a:fillRect/>
          </a:stretch>
        </p:blipFill>
        <p:spPr>
          <a:xfrm>
            <a:off x="6149888" y="0"/>
            <a:ext cx="6042112" cy="4189198"/>
          </a:xfrm>
          <a:prstGeom prst="rect">
            <a:avLst/>
          </a:prstGeom>
        </p:spPr>
      </p:pic>
    </p:spTree>
    <p:extLst>
      <p:ext uri="{BB962C8B-B14F-4D97-AF65-F5344CB8AC3E}">
        <p14:creationId xmlns:p14="http://schemas.microsoft.com/office/powerpoint/2010/main" val="2289983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1E70A8-EADD-8C5E-FA99-A070EBD4FDA5}"/>
              </a:ext>
            </a:extLst>
          </p:cNvPr>
          <p:cNvPicPr>
            <a:picLocks noChangeAspect="1"/>
          </p:cNvPicPr>
          <p:nvPr/>
        </p:nvPicPr>
        <p:blipFill>
          <a:blip r:embed="rId2"/>
          <a:stretch>
            <a:fillRect/>
          </a:stretch>
        </p:blipFill>
        <p:spPr>
          <a:xfrm>
            <a:off x="197973" y="140415"/>
            <a:ext cx="4855899" cy="5176303"/>
          </a:xfrm>
          <a:prstGeom prst="rect">
            <a:avLst/>
          </a:prstGeom>
        </p:spPr>
      </p:pic>
      <p:pic>
        <p:nvPicPr>
          <p:cNvPr id="5" name="Picture 4">
            <a:extLst>
              <a:ext uri="{FF2B5EF4-FFF2-40B4-BE49-F238E27FC236}">
                <a16:creationId xmlns:a16="http://schemas.microsoft.com/office/drawing/2014/main" id="{77A836AB-8CC5-D721-C8FB-2D9468A4D9A0}"/>
              </a:ext>
            </a:extLst>
          </p:cNvPr>
          <p:cNvPicPr>
            <a:picLocks noChangeAspect="1"/>
          </p:cNvPicPr>
          <p:nvPr/>
        </p:nvPicPr>
        <p:blipFill>
          <a:blip r:embed="rId3"/>
          <a:stretch>
            <a:fillRect/>
          </a:stretch>
        </p:blipFill>
        <p:spPr>
          <a:xfrm>
            <a:off x="6096000" y="81497"/>
            <a:ext cx="5303980" cy="2568163"/>
          </a:xfrm>
          <a:prstGeom prst="rect">
            <a:avLst/>
          </a:prstGeom>
        </p:spPr>
      </p:pic>
      <p:pic>
        <p:nvPicPr>
          <p:cNvPr id="7" name="Picture 6">
            <a:extLst>
              <a:ext uri="{FF2B5EF4-FFF2-40B4-BE49-F238E27FC236}">
                <a16:creationId xmlns:a16="http://schemas.microsoft.com/office/drawing/2014/main" id="{9DD493DF-D418-C18F-72ED-0B87D41989B2}"/>
              </a:ext>
            </a:extLst>
          </p:cNvPr>
          <p:cNvPicPr>
            <a:picLocks noChangeAspect="1"/>
          </p:cNvPicPr>
          <p:nvPr/>
        </p:nvPicPr>
        <p:blipFill>
          <a:blip r:embed="rId4"/>
          <a:stretch>
            <a:fillRect/>
          </a:stretch>
        </p:blipFill>
        <p:spPr>
          <a:xfrm>
            <a:off x="7101094" y="2649660"/>
            <a:ext cx="3541767" cy="2120548"/>
          </a:xfrm>
          <a:prstGeom prst="rect">
            <a:avLst/>
          </a:prstGeom>
        </p:spPr>
      </p:pic>
    </p:spTree>
    <p:extLst>
      <p:ext uri="{BB962C8B-B14F-4D97-AF65-F5344CB8AC3E}">
        <p14:creationId xmlns:p14="http://schemas.microsoft.com/office/powerpoint/2010/main" val="3192779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8D54DE-D918-AEB8-CA66-BB717E33722A}"/>
              </a:ext>
            </a:extLst>
          </p:cNvPr>
          <p:cNvSpPr txBox="1"/>
          <p:nvPr/>
        </p:nvSpPr>
        <p:spPr>
          <a:xfrm>
            <a:off x="146448" y="134036"/>
            <a:ext cx="8211740" cy="1200329"/>
          </a:xfrm>
          <a:prstGeom prst="rect">
            <a:avLst/>
          </a:prstGeom>
          <a:noFill/>
        </p:spPr>
        <p:txBody>
          <a:bodyPr wrap="square">
            <a:spAutoFit/>
          </a:bodyPr>
          <a:lstStyle/>
          <a:p>
            <a:r>
              <a:rPr lang="en-US" sz="2400" b="1" u="sng" dirty="0">
                <a:latin typeface="Aptos" panose="020B0004020202020204" pitchFamily="34" charset="0"/>
              </a:rPr>
              <a:t>Problem-02: </a:t>
            </a:r>
            <a:r>
              <a:rPr lang="en-US" sz="2400" dirty="0">
                <a:latin typeface="Aptos" panose="020B0004020202020204" pitchFamily="34" charset="0"/>
              </a:rPr>
              <a:t>Obtain the output of the neuron Y using</a:t>
            </a:r>
          </a:p>
          <a:p>
            <a:pPr marL="400050" indent="-400050">
              <a:buAutoNum type="romanLcParenR"/>
            </a:pPr>
            <a:r>
              <a:rPr lang="en-US" sz="2400" dirty="0">
                <a:latin typeface="Aptos" panose="020B0004020202020204" pitchFamily="34" charset="0"/>
              </a:rPr>
              <a:t>Binary sigmoidal and</a:t>
            </a:r>
          </a:p>
          <a:p>
            <a:pPr marL="400050" indent="-400050">
              <a:buAutoNum type="romanLcParenR"/>
            </a:pPr>
            <a:r>
              <a:rPr lang="en-US" sz="2400" dirty="0">
                <a:latin typeface="Aptos" panose="020B0004020202020204" pitchFamily="34" charset="0"/>
              </a:rPr>
              <a:t>Bipolar sigmoidal activation function</a:t>
            </a:r>
          </a:p>
        </p:txBody>
      </p:sp>
      <p:pic>
        <p:nvPicPr>
          <p:cNvPr id="11" name="Picture 10">
            <a:extLst>
              <a:ext uri="{FF2B5EF4-FFF2-40B4-BE49-F238E27FC236}">
                <a16:creationId xmlns:a16="http://schemas.microsoft.com/office/drawing/2014/main" id="{74A65FAF-867F-66B4-285B-651C01EED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28075"/>
            <a:ext cx="12085163" cy="4504668"/>
          </a:xfrm>
          <a:prstGeom prst="rect">
            <a:avLst/>
          </a:prstGeom>
        </p:spPr>
      </p:pic>
    </p:spTree>
    <p:extLst>
      <p:ext uri="{BB962C8B-B14F-4D97-AF65-F5344CB8AC3E}">
        <p14:creationId xmlns:p14="http://schemas.microsoft.com/office/powerpoint/2010/main" val="1479885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735613-9F24-A605-15FE-2B650989485D}"/>
              </a:ext>
            </a:extLst>
          </p:cNvPr>
          <p:cNvSpPr txBox="1"/>
          <p:nvPr/>
        </p:nvSpPr>
        <p:spPr>
          <a:xfrm>
            <a:off x="146447" y="134036"/>
            <a:ext cx="11844448" cy="400110"/>
          </a:xfrm>
          <a:prstGeom prst="rect">
            <a:avLst/>
          </a:prstGeom>
          <a:noFill/>
        </p:spPr>
        <p:txBody>
          <a:bodyPr wrap="square">
            <a:spAutoFit/>
          </a:bodyPr>
          <a:lstStyle/>
          <a:p>
            <a:r>
              <a:rPr lang="en-US" sz="2000" b="1" u="sng" dirty="0" err="1">
                <a:solidFill>
                  <a:srgbClr val="C00000"/>
                </a:solidFill>
                <a:latin typeface="Aptos" panose="020B0004020202020204" pitchFamily="34" charset="0"/>
              </a:rPr>
              <a:t>i</a:t>
            </a:r>
            <a:r>
              <a:rPr lang="en-US" sz="2000" b="1" u="sng" dirty="0">
                <a:solidFill>
                  <a:srgbClr val="C00000"/>
                </a:solidFill>
                <a:latin typeface="Aptos" panose="020B0004020202020204" pitchFamily="34" charset="0"/>
              </a:rPr>
              <a:t>) Solution : </a:t>
            </a:r>
            <a:r>
              <a:rPr lang="en-US" sz="2000" b="1" dirty="0">
                <a:solidFill>
                  <a:srgbClr val="C00000"/>
                </a:solidFill>
                <a:latin typeface="Aptos" panose="020B0004020202020204" pitchFamily="34" charset="0"/>
              </a:rPr>
              <a:t>Obtain the output of the neuron Y using Binary sigmoidal activation function.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4B56002-8D47-6F22-B0EC-759FC3F39201}"/>
                  </a:ext>
                </a:extLst>
              </p:cNvPr>
              <p:cNvSpPr txBox="1"/>
              <p:nvPr/>
            </p:nvSpPr>
            <p:spPr>
              <a:xfrm>
                <a:off x="367645" y="745650"/>
                <a:ext cx="5373279" cy="5148141"/>
              </a:xfrm>
              <a:prstGeom prst="rect">
                <a:avLst/>
              </a:prstGeom>
              <a:noFill/>
            </p:spPr>
            <p:txBody>
              <a:bodyPr wrap="square" rtlCol="0">
                <a:spAutoFit/>
              </a:bodyPr>
              <a:lstStyle/>
              <a:p>
                <a:r>
                  <a:rPr lang="en-SG" dirty="0"/>
                  <a:t>Binary sigmoid activation function:</a:t>
                </a:r>
              </a:p>
              <a:p>
                <a:r>
                  <a:rPr lang="en-SG" dirty="0"/>
                  <a:t>f(y) = </a:t>
                </a:r>
                <a14:m>
                  <m:oMath xmlns:m="http://schemas.openxmlformats.org/officeDocument/2006/math">
                    <m:f>
                      <m:fPr>
                        <m:ctrlPr>
                          <a:rPr lang="en-SG" dirty="0" smtClean="0">
                            <a:solidFill>
                              <a:srgbClr val="836967"/>
                            </a:solidFill>
                            <a:latin typeface="Cambria Math" panose="02040503050406030204" pitchFamily="18" charset="0"/>
                          </a:rPr>
                        </m:ctrlPr>
                      </m:fPr>
                      <m:num>
                        <m:r>
                          <a:rPr lang="en-SG" dirty="0" smtClean="0">
                            <a:latin typeface="Cambria Math" panose="02040503050406030204" pitchFamily="18" charset="0"/>
                          </a:rPr>
                          <m:t>1</m:t>
                        </m:r>
                      </m:num>
                      <m:den>
                        <m:r>
                          <a:rPr lang="en-SG" i="0" dirty="0" smtClean="0">
                            <a:latin typeface="Cambria Math" panose="02040503050406030204" pitchFamily="18" charset="0"/>
                          </a:rPr>
                          <m:t>1+</m:t>
                        </m:r>
                        <m:sSup>
                          <m:sSupPr>
                            <m:ctrlPr>
                              <a:rPr lang="en-SG" i="1" dirty="0" smtClean="0">
                                <a:solidFill>
                                  <a:srgbClr val="836967"/>
                                </a:solidFill>
                                <a:latin typeface="Cambria Math" panose="02040503050406030204" pitchFamily="18" charset="0"/>
                              </a:rPr>
                            </m:ctrlPr>
                          </m:sSupPr>
                          <m:e>
                            <m:r>
                              <a:rPr lang="en-SG" i="0" dirty="0" smtClean="0">
                                <a:latin typeface="Cambria Math" panose="02040503050406030204" pitchFamily="18" charset="0"/>
                              </a:rPr>
                              <m:t>ⅇ</m:t>
                            </m:r>
                          </m:e>
                          <m:sup>
                            <m:r>
                              <a:rPr lang="en-SG" i="0" dirty="0" smtClean="0">
                                <a:latin typeface="Cambria Math" panose="02040503050406030204" pitchFamily="18" charset="0"/>
                              </a:rPr>
                              <m:t>−</m:t>
                            </m:r>
                            <m:r>
                              <a:rPr lang="en-SG" i="1" dirty="0" smtClean="0">
                                <a:latin typeface="Cambria Math" panose="02040503050406030204" pitchFamily="18" charset="0"/>
                              </a:rPr>
                              <m:t>𝑦</m:t>
                            </m:r>
                          </m:sup>
                        </m:sSup>
                      </m:den>
                    </m:f>
                  </m:oMath>
                </a14:m>
                <a:endParaRPr lang="en-SG" dirty="0"/>
              </a:p>
              <a:p>
                <a:endParaRPr lang="en-SG" dirty="0"/>
              </a:p>
              <a:p>
                <a:r>
                  <a:rPr lang="en-SG" b="1" u="sng" dirty="0"/>
                  <a:t>First hidden layer:</a:t>
                </a:r>
              </a:p>
              <a:p>
                <a:r>
                  <a:rPr lang="en-SG" dirty="0"/>
                  <a:t>h11 = x1*w1 + x2*w3 +b1  </a:t>
                </a:r>
              </a:p>
              <a:p>
                <a:r>
                  <a:rPr lang="en-SG" dirty="0"/>
                  <a:t>	= 0.3*0.1 + 0.5*0.3 + 0.5</a:t>
                </a:r>
              </a:p>
              <a:p>
                <a:r>
                  <a:rPr lang="en-SG" dirty="0"/>
                  <a:t>	= 0.68</a:t>
                </a:r>
              </a:p>
              <a:p>
                <a:endParaRPr lang="en-SG" dirty="0"/>
              </a:p>
              <a:p>
                <a:r>
                  <a:rPr lang="en-SG" b="1" dirty="0"/>
                  <a:t>f(h11) =  </a:t>
                </a:r>
                <a14:m>
                  <m:oMath xmlns:m="http://schemas.openxmlformats.org/officeDocument/2006/math">
                    <m:f>
                      <m:fPr>
                        <m:ctrlPr>
                          <a:rPr lang="en-SG" b="1" i="1" dirty="0" smtClean="0">
                            <a:solidFill>
                              <a:srgbClr val="836967"/>
                            </a:solidFill>
                            <a:latin typeface="Cambria Math" panose="02040503050406030204" pitchFamily="18" charset="0"/>
                          </a:rPr>
                        </m:ctrlPr>
                      </m:fPr>
                      <m:num>
                        <m:r>
                          <a:rPr lang="en-SG" b="1" i="1" dirty="0" smtClean="0">
                            <a:latin typeface="Cambria Math" panose="02040503050406030204" pitchFamily="18" charset="0"/>
                          </a:rPr>
                          <m:t>𝟏</m:t>
                        </m:r>
                      </m:num>
                      <m:den>
                        <m:r>
                          <a:rPr lang="en-SG" b="1" i="0" dirty="0" smtClean="0">
                            <a:latin typeface="Cambria Math" panose="02040503050406030204" pitchFamily="18" charset="0"/>
                          </a:rPr>
                          <m:t>𝟏</m:t>
                        </m:r>
                        <m:r>
                          <a:rPr lang="en-SG" b="1" i="0" dirty="0" smtClean="0">
                            <a:latin typeface="Cambria Math" panose="02040503050406030204" pitchFamily="18" charset="0"/>
                          </a:rPr>
                          <m:t>+</m:t>
                        </m:r>
                        <m:sSup>
                          <m:sSupPr>
                            <m:ctrlPr>
                              <a:rPr lang="en-SG" b="1" i="1" dirty="0" smtClean="0">
                                <a:solidFill>
                                  <a:srgbClr val="836967"/>
                                </a:solidFill>
                                <a:latin typeface="Cambria Math" panose="02040503050406030204" pitchFamily="18" charset="0"/>
                              </a:rPr>
                            </m:ctrlPr>
                          </m:sSupPr>
                          <m:e>
                            <m:r>
                              <a:rPr lang="en-SG" b="1" i="0" dirty="0" smtClean="0">
                                <a:latin typeface="Cambria Math" panose="02040503050406030204" pitchFamily="18" charset="0"/>
                              </a:rPr>
                              <m:t>ⅇ</m:t>
                            </m:r>
                          </m:e>
                          <m:sup>
                            <m:r>
                              <a:rPr lang="en-SG" b="1" i="0" dirty="0" smtClean="0">
                                <a:latin typeface="Cambria Math" panose="02040503050406030204" pitchFamily="18" charset="0"/>
                              </a:rPr>
                              <m:t>−</m:t>
                            </m:r>
                            <m:r>
                              <a:rPr lang="en-SG" b="1" i="1" dirty="0" smtClean="0">
                                <a:latin typeface="Cambria Math" panose="02040503050406030204" pitchFamily="18" charset="0"/>
                              </a:rPr>
                              <m:t>𝒉</m:t>
                            </m:r>
                            <m:r>
                              <a:rPr lang="en-SG" b="1" i="1" dirty="0" smtClean="0">
                                <a:latin typeface="Cambria Math" panose="02040503050406030204" pitchFamily="18" charset="0"/>
                              </a:rPr>
                              <m:t>𝟏𝟏</m:t>
                            </m:r>
                          </m:sup>
                        </m:sSup>
                      </m:den>
                    </m:f>
                  </m:oMath>
                </a14:m>
                <a:r>
                  <a:rPr lang="en-SG" b="1" dirty="0"/>
                  <a:t> = </a:t>
                </a:r>
                <a14:m>
                  <m:oMath xmlns:m="http://schemas.openxmlformats.org/officeDocument/2006/math">
                    <m:f>
                      <m:fPr>
                        <m:ctrlPr>
                          <a:rPr lang="en-SG" b="1" i="1" dirty="0">
                            <a:solidFill>
                              <a:srgbClr val="836967"/>
                            </a:solidFill>
                            <a:latin typeface="Cambria Math" panose="02040503050406030204" pitchFamily="18" charset="0"/>
                          </a:rPr>
                        </m:ctrlPr>
                      </m:fPr>
                      <m:num>
                        <m:r>
                          <a:rPr lang="en-SG" b="1" i="1" dirty="0">
                            <a:latin typeface="Cambria Math" panose="02040503050406030204" pitchFamily="18" charset="0"/>
                          </a:rPr>
                          <m:t>𝟏</m:t>
                        </m:r>
                      </m:num>
                      <m:den>
                        <m:r>
                          <a:rPr lang="en-SG" b="1" i="1" dirty="0">
                            <a:latin typeface="Cambria Math" panose="02040503050406030204" pitchFamily="18" charset="0"/>
                          </a:rPr>
                          <m:t>𝟏</m:t>
                        </m:r>
                        <m:r>
                          <a:rPr lang="en-SG" b="1" dirty="0">
                            <a:latin typeface="Cambria Math" panose="02040503050406030204" pitchFamily="18" charset="0"/>
                          </a:rPr>
                          <m:t>+</m:t>
                        </m:r>
                        <m:sSup>
                          <m:sSupPr>
                            <m:ctrlPr>
                              <a:rPr lang="en-SG" b="1" i="1" dirty="0">
                                <a:solidFill>
                                  <a:srgbClr val="836967"/>
                                </a:solidFill>
                                <a:latin typeface="Cambria Math" panose="02040503050406030204" pitchFamily="18" charset="0"/>
                              </a:rPr>
                            </m:ctrlPr>
                          </m:sSupPr>
                          <m:e>
                            <m:r>
                              <a:rPr lang="en-SG" b="1" dirty="0">
                                <a:latin typeface="Cambria Math" panose="02040503050406030204" pitchFamily="18" charset="0"/>
                              </a:rPr>
                              <m:t>ⅇ</m:t>
                            </m:r>
                          </m:e>
                          <m:sup>
                            <m:r>
                              <a:rPr lang="en-SG" b="1" dirty="0">
                                <a:latin typeface="Cambria Math" panose="02040503050406030204" pitchFamily="18" charset="0"/>
                              </a:rPr>
                              <m:t>−</m:t>
                            </m:r>
                            <m:r>
                              <a:rPr lang="en-SG" b="1" i="1" dirty="0" smtClean="0">
                                <a:latin typeface="Cambria Math" panose="02040503050406030204" pitchFamily="18" charset="0"/>
                              </a:rPr>
                              <m:t>𝟎</m:t>
                            </m:r>
                            <m:r>
                              <a:rPr lang="en-SG" b="1" i="1" dirty="0" smtClean="0">
                                <a:latin typeface="Cambria Math" panose="02040503050406030204" pitchFamily="18" charset="0"/>
                              </a:rPr>
                              <m:t>.</m:t>
                            </m:r>
                            <m:r>
                              <a:rPr lang="en-SG" b="1" i="1" dirty="0" smtClean="0">
                                <a:latin typeface="Cambria Math" panose="02040503050406030204" pitchFamily="18" charset="0"/>
                              </a:rPr>
                              <m:t>𝟔𝟖</m:t>
                            </m:r>
                          </m:sup>
                        </m:sSup>
                      </m:den>
                    </m:f>
                  </m:oMath>
                </a14:m>
                <a:r>
                  <a:rPr lang="en-SG" b="1" dirty="0"/>
                  <a:t> = 0.66</a:t>
                </a:r>
              </a:p>
              <a:p>
                <a:endParaRPr lang="en-SG" b="1" dirty="0"/>
              </a:p>
              <a:p>
                <a:endParaRPr lang="en-SG" dirty="0"/>
              </a:p>
              <a:p>
                <a:r>
                  <a:rPr lang="en-SG" dirty="0"/>
                  <a:t>h12 = x1*w2 + x2*w4 +b1  </a:t>
                </a:r>
              </a:p>
              <a:p>
                <a:r>
                  <a:rPr lang="en-SG" dirty="0"/>
                  <a:t>	= 0.3*0.2 + 0.5*0.4 + 0.5</a:t>
                </a:r>
              </a:p>
              <a:p>
                <a:r>
                  <a:rPr lang="en-SG" dirty="0"/>
                  <a:t>	= 0.76</a:t>
                </a:r>
              </a:p>
              <a:p>
                <a:endParaRPr lang="en-SG" dirty="0"/>
              </a:p>
              <a:p>
                <a:r>
                  <a:rPr lang="en-SG" b="1" dirty="0"/>
                  <a:t>f(h12) =  </a:t>
                </a:r>
                <a14:m>
                  <m:oMath xmlns:m="http://schemas.openxmlformats.org/officeDocument/2006/math">
                    <m:f>
                      <m:fPr>
                        <m:ctrlPr>
                          <a:rPr lang="en-SG" b="1" i="1" dirty="0" smtClean="0">
                            <a:solidFill>
                              <a:srgbClr val="836967"/>
                            </a:solidFill>
                            <a:latin typeface="Cambria Math" panose="02040503050406030204" pitchFamily="18" charset="0"/>
                          </a:rPr>
                        </m:ctrlPr>
                      </m:fPr>
                      <m:num>
                        <m:r>
                          <a:rPr lang="en-SG" b="1" i="1" dirty="0" smtClean="0">
                            <a:latin typeface="Cambria Math" panose="02040503050406030204" pitchFamily="18" charset="0"/>
                          </a:rPr>
                          <m:t>𝟏</m:t>
                        </m:r>
                      </m:num>
                      <m:den>
                        <m:r>
                          <a:rPr lang="en-SG" b="1" i="0" dirty="0" smtClean="0">
                            <a:latin typeface="Cambria Math" panose="02040503050406030204" pitchFamily="18" charset="0"/>
                          </a:rPr>
                          <m:t>𝟏</m:t>
                        </m:r>
                        <m:r>
                          <a:rPr lang="en-SG" b="1" i="0" dirty="0" smtClean="0">
                            <a:latin typeface="Cambria Math" panose="02040503050406030204" pitchFamily="18" charset="0"/>
                          </a:rPr>
                          <m:t>+</m:t>
                        </m:r>
                        <m:sSup>
                          <m:sSupPr>
                            <m:ctrlPr>
                              <a:rPr lang="en-SG" b="1" i="1" dirty="0" smtClean="0">
                                <a:solidFill>
                                  <a:srgbClr val="836967"/>
                                </a:solidFill>
                                <a:latin typeface="Cambria Math" panose="02040503050406030204" pitchFamily="18" charset="0"/>
                              </a:rPr>
                            </m:ctrlPr>
                          </m:sSupPr>
                          <m:e>
                            <m:r>
                              <a:rPr lang="en-SG" b="1" i="0" dirty="0" smtClean="0">
                                <a:latin typeface="Cambria Math" panose="02040503050406030204" pitchFamily="18" charset="0"/>
                              </a:rPr>
                              <m:t>ⅇ</m:t>
                            </m:r>
                          </m:e>
                          <m:sup>
                            <m:r>
                              <a:rPr lang="en-SG" b="1" i="0" dirty="0" smtClean="0">
                                <a:latin typeface="Cambria Math" panose="02040503050406030204" pitchFamily="18" charset="0"/>
                              </a:rPr>
                              <m:t>−</m:t>
                            </m:r>
                            <m:r>
                              <a:rPr lang="en-SG" b="1" i="1" dirty="0" smtClean="0">
                                <a:latin typeface="Cambria Math" panose="02040503050406030204" pitchFamily="18" charset="0"/>
                              </a:rPr>
                              <m:t>𝒉</m:t>
                            </m:r>
                            <m:r>
                              <a:rPr lang="en-SG" b="1" i="1" dirty="0" smtClean="0">
                                <a:latin typeface="Cambria Math" panose="02040503050406030204" pitchFamily="18" charset="0"/>
                              </a:rPr>
                              <m:t>𝟏𝟐</m:t>
                            </m:r>
                          </m:sup>
                        </m:sSup>
                      </m:den>
                    </m:f>
                  </m:oMath>
                </a14:m>
                <a:r>
                  <a:rPr lang="en-SG" b="1" dirty="0"/>
                  <a:t> = </a:t>
                </a:r>
                <a14:m>
                  <m:oMath xmlns:m="http://schemas.openxmlformats.org/officeDocument/2006/math">
                    <m:f>
                      <m:fPr>
                        <m:ctrlPr>
                          <a:rPr lang="en-SG" b="1" i="1" dirty="0">
                            <a:solidFill>
                              <a:srgbClr val="836967"/>
                            </a:solidFill>
                            <a:latin typeface="Cambria Math" panose="02040503050406030204" pitchFamily="18" charset="0"/>
                          </a:rPr>
                        </m:ctrlPr>
                      </m:fPr>
                      <m:num>
                        <m:r>
                          <a:rPr lang="en-SG" b="1" i="1" dirty="0">
                            <a:latin typeface="Cambria Math" panose="02040503050406030204" pitchFamily="18" charset="0"/>
                          </a:rPr>
                          <m:t>𝟏</m:t>
                        </m:r>
                      </m:num>
                      <m:den>
                        <m:r>
                          <a:rPr lang="en-SG" b="1" i="1" dirty="0">
                            <a:latin typeface="Cambria Math" panose="02040503050406030204" pitchFamily="18" charset="0"/>
                          </a:rPr>
                          <m:t>𝟏</m:t>
                        </m:r>
                        <m:r>
                          <a:rPr lang="en-SG" b="1" dirty="0">
                            <a:latin typeface="Cambria Math" panose="02040503050406030204" pitchFamily="18" charset="0"/>
                          </a:rPr>
                          <m:t>+</m:t>
                        </m:r>
                        <m:sSup>
                          <m:sSupPr>
                            <m:ctrlPr>
                              <a:rPr lang="en-SG" b="1" i="1" dirty="0" smtClean="0">
                                <a:solidFill>
                                  <a:srgbClr val="836967"/>
                                </a:solidFill>
                                <a:latin typeface="Cambria Math" panose="02040503050406030204" pitchFamily="18" charset="0"/>
                              </a:rPr>
                            </m:ctrlPr>
                          </m:sSupPr>
                          <m:e>
                            <m:r>
                              <a:rPr lang="en-SG" b="1" dirty="0">
                                <a:latin typeface="Cambria Math" panose="02040503050406030204" pitchFamily="18" charset="0"/>
                              </a:rPr>
                              <m:t>ⅇ</m:t>
                            </m:r>
                          </m:e>
                          <m:sup>
                            <m:r>
                              <a:rPr lang="en-SG" b="1" dirty="0">
                                <a:latin typeface="Cambria Math" panose="02040503050406030204" pitchFamily="18" charset="0"/>
                              </a:rPr>
                              <m:t>−</m:t>
                            </m:r>
                            <m:r>
                              <a:rPr lang="en-SG" b="1" i="1" dirty="0" smtClean="0">
                                <a:latin typeface="Cambria Math" panose="02040503050406030204" pitchFamily="18" charset="0"/>
                              </a:rPr>
                              <m:t>𝟎</m:t>
                            </m:r>
                            <m:r>
                              <a:rPr lang="en-SG" b="1" i="1" dirty="0" smtClean="0">
                                <a:latin typeface="Cambria Math" panose="02040503050406030204" pitchFamily="18" charset="0"/>
                              </a:rPr>
                              <m:t>.</m:t>
                            </m:r>
                            <m:r>
                              <a:rPr lang="en-SG" b="1" i="1" dirty="0" smtClean="0">
                                <a:latin typeface="Cambria Math" panose="02040503050406030204" pitchFamily="18" charset="0"/>
                              </a:rPr>
                              <m:t>𝟕</m:t>
                            </m:r>
                            <m:r>
                              <a:rPr lang="en-SG" b="1" i="1" dirty="0" smtClean="0">
                                <a:latin typeface="Cambria Math" panose="02040503050406030204" pitchFamily="18" charset="0"/>
                              </a:rPr>
                              <m:t>𝟔</m:t>
                            </m:r>
                          </m:sup>
                        </m:sSup>
                      </m:den>
                    </m:f>
                  </m:oMath>
                </a14:m>
                <a:r>
                  <a:rPr lang="en-SG" b="1" dirty="0"/>
                  <a:t> = 0.68</a:t>
                </a:r>
              </a:p>
              <a:p>
                <a:endParaRPr lang="en-SG" dirty="0"/>
              </a:p>
            </p:txBody>
          </p:sp>
        </mc:Choice>
        <mc:Fallback>
          <p:sp>
            <p:nvSpPr>
              <p:cNvPr id="4" name="TextBox 3">
                <a:extLst>
                  <a:ext uri="{FF2B5EF4-FFF2-40B4-BE49-F238E27FC236}">
                    <a16:creationId xmlns:a16="http://schemas.microsoft.com/office/drawing/2014/main" id="{F4B56002-8D47-6F22-B0EC-759FC3F39201}"/>
                  </a:ext>
                </a:extLst>
              </p:cNvPr>
              <p:cNvSpPr txBox="1">
                <a:spLocks noRot="1" noChangeAspect="1" noMove="1" noResize="1" noEditPoints="1" noAdjustHandles="1" noChangeArrowheads="1" noChangeShapeType="1" noTextEdit="1"/>
              </p:cNvSpPr>
              <p:nvPr/>
            </p:nvSpPr>
            <p:spPr>
              <a:xfrm>
                <a:off x="367645" y="745650"/>
                <a:ext cx="5373279" cy="5148141"/>
              </a:xfrm>
              <a:prstGeom prst="rect">
                <a:avLst/>
              </a:prstGeom>
              <a:blipFill>
                <a:blip r:embed="rId2"/>
                <a:stretch>
                  <a:fillRect l="-907" t="-592"/>
                </a:stretch>
              </a:blipFill>
            </p:spPr>
            <p:txBody>
              <a:bodyPr/>
              <a:lstStyle/>
              <a:p>
                <a:r>
                  <a:rPr lang="en-SG">
                    <a:noFill/>
                  </a:rPr>
                  <a:t> </a:t>
                </a:r>
              </a:p>
            </p:txBody>
          </p:sp>
        </mc:Fallback>
      </mc:AlternateContent>
      <p:sp>
        <p:nvSpPr>
          <p:cNvPr id="6" name="TextBox 5">
            <a:extLst>
              <a:ext uri="{FF2B5EF4-FFF2-40B4-BE49-F238E27FC236}">
                <a16:creationId xmlns:a16="http://schemas.microsoft.com/office/drawing/2014/main" id="{DD47983A-678E-7528-83AB-7FA6F99F27F5}"/>
              </a:ext>
            </a:extLst>
          </p:cNvPr>
          <p:cNvSpPr txBox="1"/>
          <p:nvPr/>
        </p:nvSpPr>
        <p:spPr>
          <a:xfrm>
            <a:off x="4614029" y="3264658"/>
            <a:ext cx="3674097" cy="1200329"/>
          </a:xfrm>
          <a:prstGeom prst="rect">
            <a:avLst/>
          </a:prstGeom>
          <a:noFill/>
        </p:spPr>
        <p:txBody>
          <a:bodyPr wrap="square">
            <a:spAutoFit/>
          </a:bodyPr>
          <a:lstStyle/>
          <a:p>
            <a:r>
              <a:rPr lang="en-SG" b="1" u="sng" dirty="0"/>
              <a:t>Second hidden layer:</a:t>
            </a:r>
          </a:p>
          <a:p>
            <a:r>
              <a:rPr lang="en-SG" dirty="0"/>
              <a:t>h21 = h11*w5 + h12*w7 +b2  </a:t>
            </a:r>
          </a:p>
          <a:p>
            <a:r>
              <a:rPr lang="en-SG" dirty="0"/>
              <a:t>	= 0.66*0.1 + 0.68*0.3 + 0.5</a:t>
            </a:r>
          </a:p>
          <a:p>
            <a:r>
              <a:rPr lang="en-SG" dirty="0"/>
              <a:t>	= 1.306</a:t>
            </a:r>
          </a:p>
        </p:txBody>
      </p:sp>
      <p:sp>
        <p:nvSpPr>
          <p:cNvPr id="8" name="TextBox 7">
            <a:extLst>
              <a:ext uri="{FF2B5EF4-FFF2-40B4-BE49-F238E27FC236}">
                <a16:creationId xmlns:a16="http://schemas.microsoft.com/office/drawing/2014/main" id="{92401E39-8EBF-7C57-26EB-7A46B3326268}"/>
              </a:ext>
            </a:extLst>
          </p:cNvPr>
          <p:cNvSpPr txBox="1"/>
          <p:nvPr/>
        </p:nvSpPr>
        <p:spPr>
          <a:xfrm>
            <a:off x="4685122" y="4750775"/>
            <a:ext cx="3603004" cy="1200329"/>
          </a:xfrm>
          <a:prstGeom prst="rect">
            <a:avLst/>
          </a:prstGeom>
          <a:noFill/>
        </p:spPr>
        <p:txBody>
          <a:bodyPr wrap="square">
            <a:spAutoFit/>
          </a:bodyPr>
          <a:lstStyle/>
          <a:p>
            <a:endParaRPr lang="en-SG" dirty="0"/>
          </a:p>
          <a:p>
            <a:r>
              <a:rPr lang="en-SG" dirty="0"/>
              <a:t>h22 = h11*w6 + h12*w8 +b2  </a:t>
            </a:r>
          </a:p>
          <a:p>
            <a:r>
              <a:rPr lang="en-SG" dirty="0"/>
              <a:t>	= 0.66*0.6 + 0.68*0.8 + 0.5</a:t>
            </a:r>
          </a:p>
          <a:p>
            <a:r>
              <a:rPr lang="en-SG" dirty="0"/>
              <a:t>	= 1.44</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7FFF1D4-ECA0-2C04-579F-5635845EBD09}"/>
                  </a:ext>
                </a:extLst>
              </p:cNvPr>
              <p:cNvSpPr txBox="1"/>
              <p:nvPr/>
            </p:nvSpPr>
            <p:spPr>
              <a:xfrm>
                <a:off x="8210747" y="3429000"/>
                <a:ext cx="3981254" cy="769506"/>
              </a:xfrm>
              <a:prstGeom prst="rect">
                <a:avLst/>
              </a:prstGeom>
              <a:noFill/>
            </p:spPr>
            <p:txBody>
              <a:bodyPr wrap="square">
                <a:spAutoFit/>
              </a:bodyPr>
              <a:lstStyle/>
              <a:p>
                <a:endParaRPr lang="en-SG" b="1" dirty="0"/>
              </a:p>
              <a:p>
                <a:r>
                  <a:rPr lang="en-SG" b="1" dirty="0"/>
                  <a:t>f(h21) =  </a:t>
                </a:r>
                <a14:m>
                  <m:oMath xmlns:m="http://schemas.openxmlformats.org/officeDocument/2006/math">
                    <m:f>
                      <m:fPr>
                        <m:ctrlPr>
                          <a:rPr lang="en-SG" b="1" i="1" dirty="0" smtClean="0">
                            <a:solidFill>
                              <a:srgbClr val="836967"/>
                            </a:solidFill>
                            <a:latin typeface="Cambria Math" panose="02040503050406030204" pitchFamily="18" charset="0"/>
                          </a:rPr>
                        </m:ctrlPr>
                      </m:fPr>
                      <m:num>
                        <m:r>
                          <a:rPr lang="en-SG" b="1" i="1" dirty="0" smtClean="0">
                            <a:latin typeface="Cambria Math" panose="02040503050406030204" pitchFamily="18" charset="0"/>
                          </a:rPr>
                          <m:t>𝟏</m:t>
                        </m:r>
                      </m:num>
                      <m:den>
                        <m:r>
                          <a:rPr lang="en-SG" b="1" i="0" dirty="0" smtClean="0">
                            <a:latin typeface="Cambria Math" panose="02040503050406030204" pitchFamily="18" charset="0"/>
                          </a:rPr>
                          <m:t>𝟏</m:t>
                        </m:r>
                        <m:r>
                          <a:rPr lang="en-SG" b="1" i="0" dirty="0" smtClean="0">
                            <a:latin typeface="Cambria Math" panose="02040503050406030204" pitchFamily="18" charset="0"/>
                          </a:rPr>
                          <m:t>+</m:t>
                        </m:r>
                        <m:sSup>
                          <m:sSupPr>
                            <m:ctrlPr>
                              <a:rPr lang="en-SG" b="1" i="1" dirty="0" smtClean="0">
                                <a:solidFill>
                                  <a:srgbClr val="836967"/>
                                </a:solidFill>
                                <a:latin typeface="Cambria Math" panose="02040503050406030204" pitchFamily="18" charset="0"/>
                              </a:rPr>
                            </m:ctrlPr>
                          </m:sSupPr>
                          <m:e>
                            <m:r>
                              <a:rPr lang="en-SG" b="1" i="0" dirty="0" smtClean="0">
                                <a:latin typeface="Cambria Math" panose="02040503050406030204" pitchFamily="18" charset="0"/>
                              </a:rPr>
                              <m:t>ⅇ</m:t>
                            </m:r>
                          </m:e>
                          <m:sup>
                            <m:r>
                              <a:rPr lang="en-SG" b="1" i="0" dirty="0" smtClean="0">
                                <a:latin typeface="Cambria Math" panose="02040503050406030204" pitchFamily="18" charset="0"/>
                              </a:rPr>
                              <m:t>−</m:t>
                            </m:r>
                            <m:r>
                              <a:rPr lang="en-SG" b="1" i="1" dirty="0" smtClean="0">
                                <a:latin typeface="Cambria Math" panose="02040503050406030204" pitchFamily="18" charset="0"/>
                              </a:rPr>
                              <m:t>𝒉</m:t>
                            </m:r>
                            <m:r>
                              <a:rPr lang="en-SG" b="1" i="1" dirty="0" smtClean="0">
                                <a:latin typeface="Cambria Math" panose="02040503050406030204" pitchFamily="18" charset="0"/>
                              </a:rPr>
                              <m:t>𝟐𝟏</m:t>
                            </m:r>
                          </m:sup>
                        </m:sSup>
                      </m:den>
                    </m:f>
                  </m:oMath>
                </a14:m>
                <a:r>
                  <a:rPr lang="en-SG" b="1" dirty="0"/>
                  <a:t> = </a:t>
                </a:r>
                <a14:m>
                  <m:oMath xmlns:m="http://schemas.openxmlformats.org/officeDocument/2006/math">
                    <m:f>
                      <m:fPr>
                        <m:ctrlPr>
                          <a:rPr lang="en-SG" b="1" i="1" dirty="0">
                            <a:solidFill>
                              <a:srgbClr val="836967"/>
                            </a:solidFill>
                            <a:latin typeface="Cambria Math" panose="02040503050406030204" pitchFamily="18" charset="0"/>
                          </a:rPr>
                        </m:ctrlPr>
                      </m:fPr>
                      <m:num>
                        <m:r>
                          <a:rPr lang="en-SG" b="1" i="1" dirty="0" smtClean="0">
                            <a:latin typeface="Cambria Math" panose="02040503050406030204" pitchFamily="18" charset="0"/>
                          </a:rPr>
                          <m:t>𝟏</m:t>
                        </m:r>
                      </m:num>
                      <m:den>
                        <m:r>
                          <a:rPr lang="en-SG" b="1" i="1" dirty="0" smtClean="0">
                            <a:latin typeface="Cambria Math" panose="02040503050406030204" pitchFamily="18" charset="0"/>
                          </a:rPr>
                          <m:t>𝟏</m:t>
                        </m:r>
                        <m:r>
                          <a:rPr lang="en-SG" b="1" dirty="0">
                            <a:latin typeface="Cambria Math" panose="02040503050406030204" pitchFamily="18" charset="0"/>
                          </a:rPr>
                          <m:t>+</m:t>
                        </m:r>
                        <m:sSup>
                          <m:sSupPr>
                            <m:ctrlPr>
                              <a:rPr lang="en-SG" b="1" i="1" dirty="0">
                                <a:solidFill>
                                  <a:srgbClr val="836967"/>
                                </a:solidFill>
                                <a:latin typeface="Cambria Math" panose="02040503050406030204" pitchFamily="18" charset="0"/>
                              </a:rPr>
                            </m:ctrlPr>
                          </m:sSupPr>
                          <m:e>
                            <m:r>
                              <a:rPr lang="en-SG" b="1" dirty="0" smtClean="0">
                                <a:latin typeface="Cambria Math" panose="02040503050406030204" pitchFamily="18" charset="0"/>
                              </a:rPr>
                              <m:t>ⅇ</m:t>
                            </m:r>
                          </m:e>
                          <m:sup>
                            <m:r>
                              <a:rPr lang="en-SG" b="1" dirty="0" smtClean="0">
                                <a:latin typeface="Cambria Math" panose="02040503050406030204" pitchFamily="18" charset="0"/>
                              </a:rPr>
                              <m:t>−</m:t>
                            </m:r>
                            <m:r>
                              <a:rPr lang="en-SG" b="1" i="1" dirty="0" smtClean="0">
                                <a:latin typeface="Cambria Math" panose="02040503050406030204" pitchFamily="18" charset="0"/>
                              </a:rPr>
                              <m:t>𝟏</m:t>
                            </m:r>
                            <m:r>
                              <a:rPr lang="en-SG" b="1" i="1" dirty="0" smtClean="0">
                                <a:latin typeface="Cambria Math" panose="02040503050406030204" pitchFamily="18" charset="0"/>
                              </a:rPr>
                              <m:t>.</m:t>
                            </m:r>
                            <m:r>
                              <a:rPr lang="en-SG" b="1" i="1" dirty="0" smtClean="0">
                                <a:latin typeface="Cambria Math" panose="02040503050406030204" pitchFamily="18" charset="0"/>
                              </a:rPr>
                              <m:t>𝟑𝟎𝟕</m:t>
                            </m:r>
                          </m:sup>
                        </m:sSup>
                      </m:den>
                    </m:f>
                  </m:oMath>
                </a14:m>
                <a:r>
                  <a:rPr lang="en-SG" b="1" dirty="0"/>
                  <a:t> = 0.786</a:t>
                </a:r>
              </a:p>
            </p:txBody>
          </p:sp>
        </mc:Choice>
        <mc:Fallback>
          <p:sp>
            <p:nvSpPr>
              <p:cNvPr id="10" name="TextBox 9">
                <a:extLst>
                  <a:ext uri="{FF2B5EF4-FFF2-40B4-BE49-F238E27FC236}">
                    <a16:creationId xmlns:a16="http://schemas.microsoft.com/office/drawing/2014/main" id="{E7FFF1D4-ECA0-2C04-579F-5635845EBD09}"/>
                  </a:ext>
                </a:extLst>
              </p:cNvPr>
              <p:cNvSpPr txBox="1">
                <a:spLocks noRot="1" noChangeAspect="1" noMove="1" noResize="1" noEditPoints="1" noAdjustHandles="1" noChangeArrowheads="1" noChangeShapeType="1" noTextEdit="1"/>
              </p:cNvSpPr>
              <p:nvPr/>
            </p:nvSpPr>
            <p:spPr>
              <a:xfrm>
                <a:off x="8210747" y="3429000"/>
                <a:ext cx="3981254" cy="769506"/>
              </a:xfrm>
              <a:prstGeom prst="rect">
                <a:avLst/>
              </a:prstGeom>
              <a:blipFill>
                <a:blip r:embed="rId3"/>
                <a:stretch>
                  <a:fillRect l="-1378" b="-2381"/>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F8BDBCA-4B64-B1BB-915B-76BE18A4AFB9}"/>
                  </a:ext>
                </a:extLst>
              </p:cNvPr>
              <p:cNvSpPr txBox="1"/>
              <p:nvPr/>
            </p:nvSpPr>
            <p:spPr>
              <a:xfrm>
                <a:off x="8288126" y="4750776"/>
                <a:ext cx="3903873" cy="769506"/>
              </a:xfrm>
              <a:prstGeom prst="rect">
                <a:avLst/>
              </a:prstGeom>
              <a:solidFill>
                <a:schemeClr val="accent4">
                  <a:lumMod val="20000"/>
                  <a:lumOff val="80000"/>
                </a:schemeClr>
              </a:solidFill>
            </p:spPr>
            <p:txBody>
              <a:bodyPr wrap="square">
                <a:spAutoFit/>
              </a:bodyPr>
              <a:lstStyle/>
              <a:p>
                <a:endParaRPr lang="en-SG" b="1" dirty="0"/>
              </a:p>
              <a:p>
                <a:r>
                  <a:rPr lang="en-SG" b="1" dirty="0"/>
                  <a:t>f(h22) =  </a:t>
                </a:r>
                <a14:m>
                  <m:oMath xmlns:m="http://schemas.openxmlformats.org/officeDocument/2006/math">
                    <m:f>
                      <m:fPr>
                        <m:ctrlPr>
                          <a:rPr lang="en-SG" b="1" i="1" dirty="0" smtClean="0">
                            <a:solidFill>
                              <a:srgbClr val="836967"/>
                            </a:solidFill>
                            <a:latin typeface="Cambria Math" panose="02040503050406030204" pitchFamily="18" charset="0"/>
                          </a:rPr>
                        </m:ctrlPr>
                      </m:fPr>
                      <m:num>
                        <m:r>
                          <a:rPr lang="en-SG" b="1" i="1" dirty="0" smtClean="0">
                            <a:latin typeface="Cambria Math" panose="02040503050406030204" pitchFamily="18" charset="0"/>
                          </a:rPr>
                          <m:t>𝟏</m:t>
                        </m:r>
                      </m:num>
                      <m:den>
                        <m:r>
                          <a:rPr lang="en-SG" b="1" i="0" dirty="0" smtClean="0">
                            <a:latin typeface="Cambria Math" panose="02040503050406030204" pitchFamily="18" charset="0"/>
                          </a:rPr>
                          <m:t>𝟏</m:t>
                        </m:r>
                        <m:r>
                          <a:rPr lang="en-SG" b="1" i="0" dirty="0" smtClean="0">
                            <a:latin typeface="Cambria Math" panose="02040503050406030204" pitchFamily="18" charset="0"/>
                          </a:rPr>
                          <m:t>+</m:t>
                        </m:r>
                        <m:sSup>
                          <m:sSupPr>
                            <m:ctrlPr>
                              <a:rPr lang="en-SG" b="1" i="1" dirty="0" smtClean="0">
                                <a:solidFill>
                                  <a:srgbClr val="836967"/>
                                </a:solidFill>
                                <a:latin typeface="Cambria Math" panose="02040503050406030204" pitchFamily="18" charset="0"/>
                              </a:rPr>
                            </m:ctrlPr>
                          </m:sSupPr>
                          <m:e>
                            <m:r>
                              <a:rPr lang="en-SG" b="1" i="0" dirty="0" smtClean="0">
                                <a:latin typeface="Cambria Math" panose="02040503050406030204" pitchFamily="18" charset="0"/>
                              </a:rPr>
                              <m:t>ⅇ</m:t>
                            </m:r>
                          </m:e>
                          <m:sup>
                            <m:r>
                              <a:rPr lang="en-SG" b="1" i="0" dirty="0" smtClean="0">
                                <a:latin typeface="Cambria Math" panose="02040503050406030204" pitchFamily="18" charset="0"/>
                              </a:rPr>
                              <m:t>−</m:t>
                            </m:r>
                            <m:r>
                              <a:rPr lang="en-SG" b="1" i="1" dirty="0" smtClean="0">
                                <a:latin typeface="Cambria Math" panose="02040503050406030204" pitchFamily="18" charset="0"/>
                              </a:rPr>
                              <m:t>𝒉</m:t>
                            </m:r>
                            <m:r>
                              <a:rPr lang="en-SG" b="1" i="1" dirty="0" smtClean="0">
                                <a:latin typeface="Cambria Math" panose="02040503050406030204" pitchFamily="18" charset="0"/>
                              </a:rPr>
                              <m:t>𝟐𝟐</m:t>
                            </m:r>
                          </m:sup>
                        </m:sSup>
                      </m:den>
                    </m:f>
                  </m:oMath>
                </a14:m>
                <a:r>
                  <a:rPr lang="en-SG" b="1" dirty="0"/>
                  <a:t> = </a:t>
                </a:r>
                <a14:m>
                  <m:oMath xmlns:m="http://schemas.openxmlformats.org/officeDocument/2006/math">
                    <m:f>
                      <m:fPr>
                        <m:ctrlPr>
                          <a:rPr lang="en-SG" b="1" i="1" dirty="0">
                            <a:solidFill>
                              <a:srgbClr val="836967"/>
                            </a:solidFill>
                            <a:latin typeface="Cambria Math" panose="02040503050406030204" pitchFamily="18" charset="0"/>
                          </a:rPr>
                        </m:ctrlPr>
                      </m:fPr>
                      <m:num>
                        <m:r>
                          <a:rPr lang="en-SG" b="1" i="1" dirty="0" smtClean="0">
                            <a:latin typeface="Cambria Math" panose="02040503050406030204" pitchFamily="18" charset="0"/>
                          </a:rPr>
                          <m:t>𝟏</m:t>
                        </m:r>
                      </m:num>
                      <m:den>
                        <m:r>
                          <a:rPr lang="en-SG" b="1" i="1" dirty="0" smtClean="0">
                            <a:latin typeface="Cambria Math" panose="02040503050406030204" pitchFamily="18" charset="0"/>
                          </a:rPr>
                          <m:t>𝟏</m:t>
                        </m:r>
                        <m:r>
                          <a:rPr lang="en-SG" b="1" dirty="0">
                            <a:latin typeface="Cambria Math" panose="02040503050406030204" pitchFamily="18" charset="0"/>
                          </a:rPr>
                          <m:t>+</m:t>
                        </m:r>
                        <m:sSup>
                          <m:sSupPr>
                            <m:ctrlPr>
                              <a:rPr lang="en-SG" b="1" i="1" dirty="0" smtClean="0">
                                <a:solidFill>
                                  <a:srgbClr val="836967"/>
                                </a:solidFill>
                                <a:latin typeface="Cambria Math" panose="02040503050406030204" pitchFamily="18" charset="0"/>
                              </a:rPr>
                            </m:ctrlPr>
                          </m:sSupPr>
                          <m:e>
                            <m:r>
                              <a:rPr lang="en-SG" b="1" dirty="0" smtClean="0">
                                <a:latin typeface="Cambria Math" panose="02040503050406030204" pitchFamily="18" charset="0"/>
                              </a:rPr>
                              <m:t>ⅇ</m:t>
                            </m:r>
                          </m:e>
                          <m:sup>
                            <m:r>
                              <a:rPr lang="en-SG" b="1" dirty="0" smtClean="0">
                                <a:latin typeface="Cambria Math" panose="02040503050406030204" pitchFamily="18" charset="0"/>
                              </a:rPr>
                              <m:t>−</m:t>
                            </m:r>
                            <m:r>
                              <a:rPr lang="en-SG" b="1" i="1" dirty="0" smtClean="0">
                                <a:latin typeface="Cambria Math" panose="02040503050406030204" pitchFamily="18" charset="0"/>
                              </a:rPr>
                              <m:t>𝟏</m:t>
                            </m:r>
                            <m:r>
                              <a:rPr lang="en-SG" b="1" i="1" dirty="0" smtClean="0">
                                <a:latin typeface="Cambria Math" panose="02040503050406030204" pitchFamily="18" charset="0"/>
                              </a:rPr>
                              <m:t>.</m:t>
                            </m:r>
                            <m:r>
                              <a:rPr lang="en-SG" b="1" i="1" dirty="0" smtClean="0">
                                <a:latin typeface="Cambria Math" panose="02040503050406030204" pitchFamily="18" charset="0"/>
                              </a:rPr>
                              <m:t>𝟒𝟒</m:t>
                            </m:r>
                          </m:sup>
                        </m:sSup>
                      </m:den>
                    </m:f>
                  </m:oMath>
                </a14:m>
                <a:r>
                  <a:rPr lang="en-SG" b="1" dirty="0"/>
                  <a:t> = 0. </a:t>
                </a:r>
              </a:p>
            </p:txBody>
          </p:sp>
        </mc:Choice>
        <mc:Fallback>
          <p:sp>
            <p:nvSpPr>
              <p:cNvPr id="12" name="TextBox 11">
                <a:extLst>
                  <a:ext uri="{FF2B5EF4-FFF2-40B4-BE49-F238E27FC236}">
                    <a16:creationId xmlns:a16="http://schemas.microsoft.com/office/drawing/2014/main" id="{3F8BDBCA-4B64-B1BB-915B-76BE18A4AFB9}"/>
                  </a:ext>
                </a:extLst>
              </p:cNvPr>
              <p:cNvSpPr txBox="1">
                <a:spLocks noRot="1" noChangeAspect="1" noMove="1" noResize="1" noEditPoints="1" noAdjustHandles="1" noChangeArrowheads="1" noChangeShapeType="1" noTextEdit="1"/>
              </p:cNvSpPr>
              <p:nvPr/>
            </p:nvSpPr>
            <p:spPr>
              <a:xfrm>
                <a:off x="8288126" y="4750776"/>
                <a:ext cx="3903873" cy="769506"/>
              </a:xfrm>
              <a:prstGeom prst="rect">
                <a:avLst/>
              </a:prstGeom>
              <a:blipFill>
                <a:blip r:embed="rId4"/>
                <a:stretch>
                  <a:fillRect l="-1406" b="-2362"/>
                </a:stretch>
              </a:blipFill>
            </p:spPr>
            <p:txBody>
              <a:bodyPr/>
              <a:lstStyle/>
              <a:p>
                <a:r>
                  <a:rPr lang="en-SG">
                    <a:noFill/>
                  </a:rPr>
                  <a:t> </a:t>
                </a:r>
              </a:p>
            </p:txBody>
          </p:sp>
        </mc:Fallback>
      </mc:AlternateContent>
      <p:pic>
        <p:nvPicPr>
          <p:cNvPr id="13" name="Picture 12">
            <a:extLst>
              <a:ext uri="{FF2B5EF4-FFF2-40B4-BE49-F238E27FC236}">
                <a16:creationId xmlns:a16="http://schemas.microsoft.com/office/drawing/2014/main" id="{116668C2-0C6B-1877-61FB-95B0848A4C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0412" y="630051"/>
            <a:ext cx="6630134" cy="2471340"/>
          </a:xfrm>
          <a:prstGeom prst="rect">
            <a:avLst/>
          </a:prstGeom>
        </p:spPr>
      </p:pic>
    </p:spTree>
    <p:extLst>
      <p:ext uri="{BB962C8B-B14F-4D97-AF65-F5344CB8AC3E}">
        <p14:creationId xmlns:p14="http://schemas.microsoft.com/office/powerpoint/2010/main" val="418382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810D1-DDE0-07C8-169D-70A4D09FBD04}"/>
              </a:ext>
            </a:extLst>
          </p:cNvPr>
          <p:cNvSpPr>
            <a:spLocks noGrp="1"/>
          </p:cNvSpPr>
          <p:nvPr>
            <p:ph type="title"/>
          </p:nvPr>
        </p:nvSpPr>
        <p:spPr>
          <a:xfrm>
            <a:off x="276034" y="303530"/>
            <a:ext cx="10996803" cy="748665"/>
          </a:xfrm>
        </p:spPr>
        <p:txBody>
          <a:bodyPr/>
          <a:lstStyle/>
          <a:p>
            <a:r>
              <a:rPr lang="en-US" dirty="0"/>
              <a:t>Outlines:</a:t>
            </a:r>
            <a:endParaRPr lang="en-SG" dirty="0"/>
          </a:p>
        </p:txBody>
      </p:sp>
      <p:sp>
        <p:nvSpPr>
          <p:cNvPr id="3" name="Content Placeholder 2">
            <a:extLst>
              <a:ext uri="{FF2B5EF4-FFF2-40B4-BE49-F238E27FC236}">
                <a16:creationId xmlns:a16="http://schemas.microsoft.com/office/drawing/2014/main" id="{B4B712E9-2D15-C459-A62E-28812400C87C}"/>
              </a:ext>
            </a:extLst>
          </p:cNvPr>
          <p:cNvSpPr>
            <a:spLocks noGrp="1"/>
          </p:cNvSpPr>
          <p:nvPr>
            <p:ph idx="1"/>
          </p:nvPr>
        </p:nvSpPr>
        <p:spPr>
          <a:xfrm>
            <a:off x="276034" y="1253331"/>
            <a:ext cx="10882504" cy="4351337"/>
          </a:xfrm>
        </p:spPr>
        <p:txBody>
          <a:bodyPr>
            <a:normAutofit/>
          </a:bodyPr>
          <a:lstStyle/>
          <a:p>
            <a:r>
              <a:rPr lang="en-US" sz="2800" dirty="0"/>
              <a:t>Activation Function</a:t>
            </a:r>
          </a:p>
          <a:p>
            <a:r>
              <a:rPr lang="en-US" sz="2800" dirty="0"/>
              <a:t>Bias</a:t>
            </a:r>
          </a:p>
          <a:p>
            <a:r>
              <a:rPr lang="en-US" sz="2800" dirty="0"/>
              <a:t>Forward Propagation [Feed Forward Neural Network]</a:t>
            </a:r>
          </a:p>
          <a:p>
            <a:r>
              <a:rPr lang="en-US" sz="2800" dirty="0"/>
              <a:t>Backpropagation [Recurrent Neural Network]</a:t>
            </a:r>
            <a:endParaRPr lang="en-SG" sz="2800" dirty="0"/>
          </a:p>
        </p:txBody>
      </p:sp>
    </p:spTree>
    <p:extLst>
      <p:ext uri="{BB962C8B-B14F-4D97-AF65-F5344CB8AC3E}">
        <p14:creationId xmlns:p14="http://schemas.microsoft.com/office/powerpoint/2010/main" val="238066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4B56002-8D47-6F22-B0EC-759FC3F39201}"/>
                  </a:ext>
                </a:extLst>
              </p:cNvPr>
              <p:cNvSpPr txBox="1"/>
              <p:nvPr/>
            </p:nvSpPr>
            <p:spPr>
              <a:xfrm>
                <a:off x="443059" y="274310"/>
                <a:ext cx="5373279" cy="5148141"/>
              </a:xfrm>
              <a:prstGeom prst="rect">
                <a:avLst/>
              </a:prstGeom>
              <a:noFill/>
            </p:spPr>
            <p:txBody>
              <a:bodyPr wrap="square" rtlCol="0">
                <a:spAutoFit/>
              </a:bodyPr>
              <a:lstStyle/>
              <a:p>
                <a:r>
                  <a:rPr lang="en-SG" dirty="0"/>
                  <a:t>Binary sigmoid activation function:</a:t>
                </a:r>
              </a:p>
              <a:p>
                <a:r>
                  <a:rPr lang="en-SG" dirty="0"/>
                  <a:t>f(y) = </a:t>
                </a:r>
                <a14:m>
                  <m:oMath xmlns:m="http://schemas.openxmlformats.org/officeDocument/2006/math">
                    <m:f>
                      <m:fPr>
                        <m:ctrlPr>
                          <a:rPr lang="en-SG" dirty="0" smtClean="0">
                            <a:solidFill>
                              <a:srgbClr val="836967"/>
                            </a:solidFill>
                            <a:latin typeface="Cambria Math" panose="02040503050406030204" pitchFamily="18" charset="0"/>
                          </a:rPr>
                        </m:ctrlPr>
                      </m:fPr>
                      <m:num>
                        <m:r>
                          <a:rPr lang="en-SG" dirty="0" smtClean="0">
                            <a:latin typeface="Cambria Math" panose="02040503050406030204" pitchFamily="18" charset="0"/>
                          </a:rPr>
                          <m:t>1</m:t>
                        </m:r>
                      </m:num>
                      <m:den>
                        <m:r>
                          <a:rPr lang="en-SG" i="0" dirty="0" smtClean="0">
                            <a:latin typeface="Cambria Math" panose="02040503050406030204" pitchFamily="18" charset="0"/>
                          </a:rPr>
                          <m:t>1+</m:t>
                        </m:r>
                        <m:sSup>
                          <m:sSupPr>
                            <m:ctrlPr>
                              <a:rPr lang="en-SG" i="1" dirty="0" smtClean="0">
                                <a:solidFill>
                                  <a:srgbClr val="836967"/>
                                </a:solidFill>
                                <a:latin typeface="Cambria Math" panose="02040503050406030204" pitchFamily="18" charset="0"/>
                              </a:rPr>
                            </m:ctrlPr>
                          </m:sSupPr>
                          <m:e>
                            <m:r>
                              <a:rPr lang="en-SG" i="0" dirty="0" smtClean="0">
                                <a:latin typeface="Cambria Math" panose="02040503050406030204" pitchFamily="18" charset="0"/>
                              </a:rPr>
                              <m:t>ⅇ</m:t>
                            </m:r>
                          </m:e>
                          <m:sup>
                            <m:r>
                              <a:rPr lang="en-SG" i="0" dirty="0" smtClean="0">
                                <a:latin typeface="Cambria Math" panose="02040503050406030204" pitchFamily="18" charset="0"/>
                              </a:rPr>
                              <m:t>−</m:t>
                            </m:r>
                            <m:r>
                              <a:rPr lang="en-SG" i="1" dirty="0" smtClean="0">
                                <a:latin typeface="Cambria Math" panose="02040503050406030204" pitchFamily="18" charset="0"/>
                              </a:rPr>
                              <m:t>𝑦</m:t>
                            </m:r>
                          </m:sup>
                        </m:sSup>
                      </m:den>
                    </m:f>
                  </m:oMath>
                </a14:m>
                <a:endParaRPr lang="en-SG" dirty="0"/>
              </a:p>
              <a:p>
                <a:endParaRPr lang="en-SG" dirty="0"/>
              </a:p>
              <a:p>
                <a:r>
                  <a:rPr lang="en-SG" b="1" u="sng" dirty="0"/>
                  <a:t>Output layer:</a:t>
                </a:r>
              </a:p>
              <a:p>
                <a:r>
                  <a:rPr lang="en-SG" dirty="0"/>
                  <a:t>y11 = h21*w9 + h22*w11   </a:t>
                </a:r>
              </a:p>
              <a:p>
                <a:r>
                  <a:rPr lang="en-SG" dirty="0"/>
                  <a:t>	=  </a:t>
                </a:r>
              </a:p>
              <a:p>
                <a:r>
                  <a:rPr lang="en-SG" dirty="0"/>
                  <a:t>	= </a:t>
                </a:r>
              </a:p>
              <a:p>
                <a:endParaRPr lang="en-SG" dirty="0"/>
              </a:p>
              <a:p>
                <a:r>
                  <a:rPr lang="en-SG" dirty="0"/>
                  <a:t>f(y11) =  </a:t>
                </a:r>
                <a14:m>
                  <m:oMath xmlns:m="http://schemas.openxmlformats.org/officeDocument/2006/math">
                    <m:f>
                      <m:fPr>
                        <m:ctrlPr>
                          <a:rPr lang="en-SG" i="1" dirty="0" smtClean="0">
                            <a:solidFill>
                              <a:srgbClr val="836967"/>
                            </a:solidFill>
                            <a:latin typeface="Cambria Math" panose="02040503050406030204" pitchFamily="18" charset="0"/>
                          </a:rPr>
                        </m:ctrlPr>
                      </m:fPr>
                      <m:num>
                        <m:r>
                          <a:rPr lang="en-SG" dirty="0" smtClean="0">
                            <a:latin typeface="Cambria Math" panose="02040503050406030204" pitchFamily="18" charset="0"/>
                          </a:rPr>
                          <m:t>1</m:t>
                        </m:r>
                      </m:num>
                      <m:den>
                        <m:r>
                          <a:rPr lang="en-SG" i="0" dirty="0" smtClean="0">
                            <a:latin typeface="Cambria Math" panose="02040503050406030204" pitchFamily="18" charset="0"/>
                          </a:rPr>
                          <m:t>1+</m:t>
                        </m:r>
                        <m:sSup>
                          <m:sSupPr>
                            <m:ctrlPr>
                              <a:rPr lang="en-SG" i="1" dirty="0" smtClean="0">
                                <a:solidFill>
                                  <a:srgbClr val="836967"/>
                                </a:solidFill>
                                <a:latin typeface="Cambria Math" panose="02040503050406030204" pitchFamily="18" charset="0"/>
                              </a:rPr>
                            </m:ctrlPr>
                          </m:sSupPr>
                          <m:e>
                            <m:r>
                              <a:rPr lang="en-SG" i="0" dirty="0" smtClean="0">
                                <a:latin typeface="Cambria Math" panose="02040503050406030204" pitchFamily="18" charset="0"/>
                              </a:rPr>
                              <m:t>ⅇ</m:t>
                            </m:r>
                          </m:e>
                          <m:sup>
                            <m:r>
                              <a:rPr lang="en-SG" i="0" dirty="0" smtClean="0">
                                <a:latin typeface="Cambria Math" panose="02040503050406030204" pitchFamily="18" charset="0"/>
                              </a:rPr>
                              <m:t>−</m:t>
                            </m:r>
                            <m:r>
                              <a:rPr lang="en-SG" b="0" i="1" dirty="0" smtClean="0">
                                <a:latin typeface="Cambria Math" panose="02040503050406030204" pitchFamily="18" charset="0"/>
                              </a:rPr>
                              <m:t>𝑦</m:t>
                            </m:r>
                            <m:r>
                              <a:rPr lang="en-SG" b="0" i="1" dirty="0" smtClean="0">
                                <a:latin typeface="Cambria Math" panose="02040503050406030204" pitchFamily="18" charset="0"/>
                              </a:rPr>
                              <m:t>1</m:t>
                            </m:r>
                          </m:sup>
                        </m:sSup>
                      </m:den>
                    </m:f>
                  </m:oMath>
                </a14:m>
                <a:r>
                  <a:rPr lang="en-SG" dirty="0"/>
                  <a:t> = </a:t>
                </a:r>
                <a14:m>
                  <m:oMath xmlns:m="http://schemas.openxmlformats.org/officeDocument/2006/math">
                    <m:f>
                      <m:fPr>
                        <m:ctrlPr>
                          <a:rPr lang="en-SG" i="1" dirty="0">
                            <a:solidFill>
                              <a:srgbClr val="836967"/>
                            </a:solidFill>
                            <a:latin typeface="Cambria Math" panose="02040503050406030204" pitchFamily="18" charset="0"/>
                          </a:rPr>
                        </m:ctrlPr>
                      </m:fPr>
                      <m:num>
                        <m:r>
                          <a:rPr lang="en-SG" dirty="0">
                            <a:latin typeface="Cambria Math" panose="02040503050406030204" pitchFamily="18" charset="0"/>
                          </a:rPr>
                          <m:t>1</m:t>
                        </m:r>
                      </m:num>
                      <m:den>
                        <m:r>
                          <a:rPr lang="en-SG" dirty="0">
                            <a:latin typeface="Cambria Math" panose="02040503050406030204" pitchFamily="18" charset="0"/>
                          </a:rPr>
                          <m:t>1+</m:t>
                        </m:r>
                        <m:sSup>
                          <m:sSupPr>
                            <m:ctrlPr>
                              <a:rPr lang="en-SG" i="1" dirty="0">
                                <a:solidFill>
                                  <a:srgbClr val="836967"/>
                                </a:solidFill>
                                <a:latin typeface="Cambria Math" panose="02040503050406030204" pitchFamily="18" charset="0"/>
                              </a:rPr>
                            </m:ctrlPr>
                          </m:sSupPr>
                          <m:e>
                            <m:r>
                              <a:rPr lang="en-SG" dirty="0">
                                <a:latin typeface="Cambria Math" panose="02040503050406030204" pitchFamily="18" charset="0"/>
                              </a:rPr>
                              <m:t>ⅇ</m:t>
                            </m:r>
                          </m:e>
                          <m:sup>
                            <m:r>
                              <a:rPr lang="en-SG" dirty="0">
                                <a:latin typeface="Cambria Math" panose="02040503050406030204" pitchFamily="18" charset="0"/>
                              </a:rPr>
                              <m:t>−</m:t>
                            </m:r>
                            <m:r>
                              <a:rPr lang="en-SG" b="0" i="1" dirty="0" smtClean="0">
                                <a:latin typeface="Cambria Math" panose="02040503050406030204" pitchFamily="18" charset="0"/>
                              </a:rPr>
                              <m:t>0.68</m:t>
                            </m:r>
                          </m:sup>
                        </m:sSup>
                      </m:den>
                    </m:f>
                  </m:oMath>
                </a14:m>
                <a:r>
                  <a:rPr lang="en-SG" dirty="0"/>
                  <a:t> = </a:t>
                </a:r>
              </a:p>
              <a:p>
                <a:endParaRPr lang="en-SG" dirty="0"/>
              </a:p>
              <a:p>
                <a:endParaRPr lang="en-SG" dirty="0"/>
              </a:p>
              <a:p>
                <a:r>
                  <a:rPr lang="en-SG" dirty="0"/>
                  <a:t>y2 = h21*w10 + h22*w12   </a:t>
                </a:r>
              </a:p>
              <a:p>
                <a:r>
                  <a:rPr lang="en-SG" dirty="0"/>
                  <a:t>	= </a:t>
                </a:r>
              </a:p>
              <a:p>
                <a:r>
                  <a:rPr lang="en-SG" dirty="0"/>
                  <a:t>	=  </a:t>
                </a:r>
              </a:p>
              <a:p>
                <a:endParaRPr lang="en-SG" dirty="0"/>
              </a:p>
              <a:p>
                <a:r>
                  <a:rPr lang="en-SG" dirty="0"/>
                  <a:t>f(y2) =  </a:t>
                </a:r>
                <a14:m>
                  <m:oMath xmlns:m="http://schemas.openxmlformats.org/officeDocument/2006/math">
                    <m:f>
                      <m:fPr>
                        <m:ctrlPr>
                          <a:rPr lang="en-SG" i="1" dirty="0" smtClean="0">
                            <a:solidFill>
                              <a:srgbClr val="836967"/>
                            </a:solidFill>
                            <a:latin typeface="Cambria Math" panose="02040503050406030204" pitchFamily="18" charset="0"/>
                          </a:rPr>
                        </m:ctrlPr>
                      </m:fPr>
                      <m:num>
                        <m:r>
                          <a:rPr lang="en-SG" dirty="0" smtClean="0">
                            <a:latin typeface="Cambria Math" panose="02040503050406030204" pitchFamily="18" charset="0"/>
                          </a:rPr>
                          <m:t>1</m:t>
                        </m:r>
                      </m:num>
                      <m:den>
                        <m:r>
                          <a:rPr lang="en-SG" i="0" dirty="0" smtClean="0">
                            <a:latin typeface="Cambria Math" panose="02040503050406030204" pitchFamily="18" charset="0"/>
                          </a:rPr>
                          <m:t>1+</m:t>
                        </m:r>
                        <m:sSup>
                          <m:sSupPr>
                            <m:ctrlPr>
                              <a:rPr lang="en-SG" i="1" dirty="0" smtClean="0">
                                <a:solidFill>
                                  <a:srgbClr val="836967"/>
                                </a:solidFill>
                                <a:latin typeface="Cambria Math" panose="02040503050406030204" pitchFamily="18" charset="0"/>
                              </a:rPr>
                            </m:ctrlPr>
                          </m:sSupPr>
                          <m:e>
                            <m:r>
                              <a:rPr lang="en-SG" i="0" dirty="0" smtClean="0">
                                <a:latin typeface="Cambria Math" panose="02040503050406030204" pitchFamily="18" charset="0"/>
                              </a:rPr>
                              <m:t>ⅇ</m:t>
                            </m:r>
                          </m:e>
                          <m:sup>
                            <m:r>
                              <a:rPr lang="en-SG" i="0" dirty="0" smtClean="0">
                                <a:latin typeface="Cambria Math" panose="02040503050406030204" pitchFamily="18" charset="0"/>
                              </a:rPr>
                              <m:t>−</m:t>
                            </m:r>
                            <m:r>
                              <a:rPr lang="en-SG" b="0" i="1" dirty="0" smtClean="0">
                                <a:latin typeface="Cambria Math" panose="02040503050406030204" pitchFamily="18" charset="0"/>
                              </a:rPr>
                              <m:t>𝑦</m:t>
                            </m:r>
                            <m:r>
                              <a:rPr lang="en-SG" b="0" i="1" dirty="0" smtClean="0">
                                <a:latin typeface="Cambria Math" panose="02040503050406030204" pitchFamily="18" charset="0"/>
                              </a:rPr>
                              <m:t>2</m:t>
                            </m:r>
                          </m:sup>
                        </m:sSup>
                      </m:den>
                    </m:f>
                  </m:oMath>
                </a14:m>
                <a:r>
                  <a:rPr lang="en-SG" dirty="0"/>
                  <a:t> = </a:t>
                </a:r>
                <a14:m>
                  <m:oMath xmlns:m="http://schemas.openxmlformats.org/officeDocument/2006/math">
                    <m:f>
                      <m:fPr>
                        <m:ctrlPr>
                          <a:rPr lang="en-SG" i="1" dirty="0">
                            <a:solidFill>
                              <a:srgbClr val="836967"/>
                            </a:solidFill>
                            <a:latin typeface="Cambria Math" panose="02040503050406030204" pitchFamily="18" charset="0"/>
                          </a:rPr>
                        </m:ctrlPr>
                      </m:fPr>
                      <m:num>
                        <m:r>
                          <a:rPr lang="en-SG" dirty="0">
                            <a:latin typeface="Cambria Math" panose="02040503050406030204" pitchFamily="18" charset="0"/>
                          </a:rPr>
                          <m:t>1</m:t>
                        </m:r>
                      </m:num>
                      <m:den>
                        <m:r>
                          <a:rPr lang="en-SG" dirty="0">
                            <a:latin typeface="Cambria Math" panose="02040503050406030204" pitchFamily="18" charset="0"/>
                          </a:rPr>
                          <m:t>1+</m:t>
                        </m:r>
                        <m:sSup>
                          <m:sSupPr>
                            <m:ctrlPr>
                              <a:rPr lang="en-SG" i="1" dirty="0" smtClean="0">
                                <a:solidFill>
                                  <a:srgbClr val="836967"/>
                                </a:solidFill>
                                <a:latin typeface="Cambria Math" panose="02040503050406030204" pitchFamily="18" charset="0"/>
                              </a:rPr>
                            </m:ctrlPr>
                          </m:sSupPr>
                          <m:e>
                            <m:r>
                              <a:rPr lang="en-SG" dirty="0">
                                <a:latin typeface="Cambria Math" panose="02040503050406030204" pitchFamily="18" charset="0"/>
                              </a:rPr>
                              <m:t>ⅇ</m:t>
                            </m:r>
                          </m:e>
                          <m:sup>
                            <m:r>
                              <a:rPr lang="en-SG" dirty="0">
                                <a:latin typeface="Cambria Math" panose="02040503050406030204" pitchFamily="18" charset="0"/>
                              </a:rPr>
                              <m:t>−</m:t>
                            </m:r>
                            <m:r>
                              <a:rPr lang="en-SG" b="0" i="1" dirty="0" smtClean="0">
                                <a:latin typeface="Cambria Math" panose="02040503050406030204" pitchFamily="18" charset="0"/>
                              </a:rPr>
                              <m:t>0.</m:t>
                            </m:r>
                            <m:r>
                              <a:rPr lang="en-SG" b="0" i="1" dirty="0" smtClean="0">
                                <a:latin typeface="Cambria Math" panose="02040503050406030204" pitchFamily="18" charset="0"/>
                              </a:rPr>
                              <m:t>7</m:t>
                            </m:r>
                            <m:r>
                              <a:rPr lang="en-SG" b="0" i="1" dirty="0" smtClean="0">
                                <a:latin typeface="Cambria Math" panose="02040503050406030204" pitchFamily="18" charset="0"/>
                              </a:rPr>
                              <m:t>6</m:t>
                            </m:r>
                          </m:sup>
                        </m:sSup>
                      </m:den>
                    </m:f>
                  </m:oMath>
                </a14:m>
                <a:r>
                  <a:rPr lang="en-SG" dirty="0"/>
                  <a:t> =</a:t>
                </a:r>
              </a:p>
              <a:p>
                <a:endParaRPr lang="en-SG" dirty="0"/>
              </a:p>
            </p:txBody>
          </p:sp>
        </mc:Choice>
        <mc:Fallback>
          <p:sp>
            <p:nvSpPr>
              <p:cNvPr id="4" name="TextBox 3">
                <a:extLst>
                  <a:ext uri="{FF2B5EF4-FFF2-40B4-BE49-F238E27FC236}">
                    <a16:creationId xmlns:a16="http://schemas.microsoft.com/office/drawing/2014/main" id="{F4B56002-8D47-6F22-B0EC-759FC3F39201}"/>
                  </a:ext>
                </a:extLst>
              </p:cNvPr>
              <p:cNvSpPr txBox="1">
                <a:spLocks noRot="1" noChangeAspect="1" noMove="1" noResize="1" noEditPoints="1" noAdjustHandles="1" noChangeArrowheads="1" noChangeShapeType="1" noTextEdit="1"/>
              </p:cNvSpPr>
              <p:nvPr/>
            </p:nvSpPr>
            <p:spPr>
              <a:xfrm>
                <a:off x="443059" y="274310"/>
                <a:ext cx="5373279" cy="5148141"/>
              </a:xfrm>
              <a:prstGeom prst="rect">
                <a:avLst/>
              </a:prstGeom>
              <a:blipFill>
                <a:blip r:embed="rId2"/>
                <a:stretch>
                  <a:fillRect l="-1022" t="-710"/>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E4AA82CD-8276-BD20-E4EB-075EAA56D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9645" y="113782"/>
            <a:ext cx="7092098" cy="2643534"/>
          </a:xfrm>
          <a:prstGeom prst="rect">
            <a:avLst/>
          </a:prstGeom>
        </p:spPr>
      </p:pic>
      <p:sp>
        <p:nvSpPr>
          <p:cNvPr id="9" name="TextBox 8">
            <a:extLst>
              <a:ext uri="{FF2B5EF4-FFF2-40B4-BE49-F238E27FC236}">
                <a16:creationId xmlns:a16="http://schemas.microsoft.com/office/drawing/2014/main" id="{FAC7AD64-DA52-71AD-C468-1DFF60BC3EE6}"/>
              </a:ext>
            </a:extLst>
          </p:cNvPr>
          <p:cNvSpPr txBox="1"/>
          <p:nvPr/>
        </p:nvSpPr>
        <p:spPr>
          <a:xfrm>
            <a:off x="4642338" y="3124770"/>
            <a:ext cx="7549662" cy="1477328"/>
          </a:xfrm>
          <a:prstGeom prst="rect">
            <a:avLst/>
          </a:prstGeom>
          <a:noFill/>
        </p:spPr>
        <p:txBody>
          <a:bodyPr wrap="square" rtlCol="0">
            <a:spAutoFit/>
          </a:bodyPr>
          <a:lstStyle/>
          <a:p>
            <a:r>
              <a:rPr lang="en-SG" dirty="0"/>
              <a:t>Calculation of Loss: (Cross entropy or log loss)</a:t>
            </a:r>
          </a:p>
          <a:p>
            <a:r>
              <a:rPr lang="en-SG" dirty="0"/>
              <a:t>Mean squared error = ½ [ (y1</a:t>
            </a:r>
            <a:r>
              <a:rPr lang="en-SG" baseline="-25000" dirty="0"/>
              <a:t>actual</a:t>
            </a:r>
            <a:r>
              <a:rPr lang="en-SG" dirty="0"/>
              <a:t> – y1</a:t>
            </a:r>
            <a:r>
              <a:rPr lang="en-SG" baseline="-25000" dirty="0"/>
              <a:t>target</a:t>
            </a:r>
            <a:r>
              <a:rPr lang="en-SG" dirty="0"/>
              <a:t>)</a:t>
            </a:r>
            <a:r>
              <a:rPr lang="en-SG" baseline="30000" dirty="0"/>
              <a:t>2</a:t>
            </a:r>
            <a:r>
              <a:rPr lang="en-SG" dirty="0"/>
              <a:t> + (y2</a:t>
            </a:r>
            <a:r>
              <a:rPr lang="en-SG" baseline="-25000" dirty="0"/>
              <a:t>actual</a:t>
            </a:r>
            <a:r>
              <a:rPr lang="en-SG" dirty="0"/>
              <a:t> – y2</a:t>
            </a:r>
            <a:r>
              <a:rPr lang="en-SG" baseline="-25000" dirty="0"/>
              <a:t>target</a:t>
            </a:r>
            <a:r>
              <a:rPr lang="en-SG" dirty="0"/>
              <a:t>)</a:t>
            </a:r>
            <a:r>
              <a:rPr lang="en-SG" baseline="30000" dirty="0"/>
              <a:t>2</a:t>
            </a:r>
            <a:r>
              <a:rPr lang="en-SG" dirty="0"/>
              <a:t> ]</a:t>
            </a:r>
          </a:p>
          <a:p>
            <a:r>
              <a:rPr lang="en-SG" dirty="0"/>
              <a:t>				     = ½ [ ( - 0)</a:t>
            </a:r>
            <a:r>
              <a:rPr lang="en-SG" baseline="30000" dirty="0"/>
              <a:t>2 </a:t>
            </a:r>
            <a:r>
              <a:rPr lang="en-SG" dirty="0"/>
              <a:t>+ (- 1)</a:t>
            </a:r>
            <a:r>
              <a:rPr lang="en-SG" baseline="30000" dirty="0"/>
              <a:t>2</a:t>
            </a:r>
            <a:r>
              <a:rPr lang="en-SG" dirty="0"/>
              <a:t> ]</a:t>
            </a:r>
          </a:p>
          <a:p>
            <a:r>
              <a:rPr lang="en-SG" dirty="0"/>
              <a:t>				     = </a:t>
            </a:r>
          </a:p>
          <a:p>
            <a:r>
              <a:rPr lang="en-SG" dirty="0"/>
              <a:t>				     = </a:t>
            </a:r>
          </a:p>
        </p:txBody>
      </p:sp>
    </p:spTree>
    <p:extLst>
      <p:ext uri="{BB962C8B-B14F-4D97-AF65-F5344CB8AC3E}">
        <p14:creationId xmlns:p14="http://schemas.microsoft.com/office/powerpoint/2010/main" val="690351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735613-9F24-A605-15FE-2B650989485D}"/>
              </a:ext>
            </a:extLst>
          </p:cNvPr>
          <p:cNvSpPr txBox="1"/>
          <p:nvPr/>
        </p:nvSpPr>
        <p:spPr>
          <a:xfrm>
            <a:off x="146447" y="134036"/>
            <a:ext cx="11844448" cy="400110"/>
          </a:xfrm>
          <a:prstGeom prst="rect">
            <a:avLst/>
          </a:prstGeom>
          <a:noFill/>
        </p:spPr>
        <p:txBody>
          <a:bodyPr wrap="square">
            <a:spAutoFit/>
          </a:bodyPr>
          <a:lstStyle/>
          <a:p>
            <a:r>
              <a:rPr lang="en-US" sz="2000" b="1" u="sng" dirty="0">
                <a:solidFill>
                  <a:srgbClr val="C00000"/>
                </a:solidFill>
                <a:latin typeface="Aptos" panose="020B0004020202020204" pitchFamily="34" charset="0"/>
              </a:rPr>
              <a:t>ii) Solution : </a:t>
            </a:r>
            <a:r>
              <a:rPr lang="en-US" sz="2000" b="1" dirty="0">
                <a:solidFill>
                  <a:srgbClr val="C00000"/>
                </a:solidFill>
                <a:latin typeface="Aptos" panose="020B0004020202020204" pitchFamily="34" charset="0"/>
              </a:rPr>
              <a:t>Obtain the output of the neuron Y using Bipolar sigmoidal activation function.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4B56002-8D47-6F22-B0EC-759FC3F39201}"/>
                  </a:ext>
                </a:extLst>
              </p:cNvPr>
              <p:cNvSpPr txBox="1"/>
              <p:nvPr/>
            </p:nvSpPr>
            <p:spPr>
              <a:xfrm>
                <a:off x="301658" y="664034"/>
                <a:ext cx="5213075" cy="5148141"/>
              </a:xfrm>
              <a:prstGeom prst="rect">
                <a:avLst/>
              </a:prstGeom>
              <a:noFill/>
            </p:spPr>
            <p:txBody>
              <a:bodyPr wrap="square" rtlCol="0">
                <a:spAutoFit/>
              </a:bodyPr>
              <a:lstStyle/>
              <a:p>
                <a:r>
                  <a:rPr lang="en-SG" dirty="0"/>
                  <a:t>Bipolar sigmoid activation function:</a:t>
                </a:r>
              </a:p>
              <a:p>
                <a:r>
                  <a:rPr lang="en-SG" dirty="0"/>
                  <a:t>f(y) = </a:t>
                </a:r>
                <a14:m>
                  <m:oMath xmlns:m="http://schemas.openxmlformats.org/officeDocument/2006/math">
                    <m:f>
                      <m:fPr>
                        <m:ctrlPr>
                          <a:rPr lang="en-SG" dirty="0" smtClean="0">
                            <a:solidFill>
                              <a:srgbClr val="836967"/>
                            </a:solidFill>
                            <a:latin typeface="Cambria Math" panose="02040503050406030204" pitchFamily="18" charset="0"/>
                          </a:rPr>
                        </m:ctrlPr>
                      </m:fPr>
                      <m:num>
                        <m:r>
                          <a:rPr lang="en-SG" b="0" i="1" dirty="0" smtClean="0">
                            <a:solidFill>
                              <a:srgbClr val="836967"/>
                            </a:solidFill>
                            <a:latin typeface="Cambria Math" panose="02040503050406030204" pitchFamily="18" charset="0"/>
                          </a:rPr>
                          <m:t>2</m:t>
                        </m:r>
                      </m:num>
                      <m:den>
                        <m:r>
                          <a:rPr lang="en-SG" i="0" dirty="0" smtClean="0">
                            <a:latin typeface="Cambria Math" panose="02040503050406030204" pitchFamily="18" charset="0"/>
                          </a:rPr>
                          <m:t>1+</m:t>
                        </m:r>
                        <m:sSup>
                          <m:sSupPr>
                            <m:ctrlPr>
                              <a:rPr lang="en-SG" i="1" dirty="0" smtClean="0">
                                <a:solidFill>
                                  <a:srgbClr val="836967"/>
                                </a:solidFill>
                                <a:latin typeface="Cambria Math" panose="02040503050406030204" pitchFamily="18" charset="0"/>
                              </a:rPr>
                            </m:ctrlPr>
                          </m:sSupPr>
                          <m:e>
                            <m:r>
                              <a:rPr lang="en-SG" i="0" dirty="0" smtClean="0">
                                <a:latin typeface="Cambria Math" panose="02040503050406030204" pitchFamily="18" charset="0"/>
                              </a:rPr>
                              <m:t>ⅇ</m:t>
                            </m:r>
                          </m:e>
                          <m:sup>
                            <m:r>
                              <a:rPr lang="en-SG" i="0" dirty="0" smtClean="0">
                                <a:latin typeface="Cambria Math" panose="02040503050406030204" pitchFamily="18" charset="0"/>
                              </a:rPr>
                              <m:t>−</m:t>
                            </m:r>
                            <m:r>
                              <a:rPr lang="en-SG" i="1" dirty="0" smtClean="0">
                                <a:latin typeface="Cambria Math" panose="02040503050406030204" pitchFamily="18" charset="0"/>
                              </a:rPr>
                              <m:t>𝑦</m:t>
                            </m:r>
                          </m:sup>
                        </m:sSup>
                      </m:den>
                    </m:f>
                    <m:r>
                      <a:rPr lang="en-SG" b="0" i="1" dirty="0" smtClean="0">
                        <a:latin typeface="Cambria Math" panose="02040503050406030204" pitchFamily="18" charset="0"/>
                      </a:rPr>
                      <m:t>−1</m:t>
                    </m:r>
                  </m:oMath>
                </a14:m>
                <a:endParaRPr lang="en-SG" dirty="0"/>
              </a:p>
              <a:p>
                <a:endParaRPr lang="en-SG" dirty="0"/>
              </a:p>
              <a:p>
                <a:r>
                  <a:rPr lang="en-SG" b="1" u="sng" dirty="0"/>
                  <a:t>First hidden layer:</a:t>
                </a:r>
              </a:p>
              <a:p>
                <a:r>
                  <a:rPr lang="en-SG" dirty="0"/>
                  <a:t>h11 = x1*w1 + x2*w3 +b1  </a:t>
                </a:r>
              </a:p>
              <a:p>
                <a:r>
                  <a:rPr lang="en-SG" dirty="0"/>
                  <a:t>	= 0.3*0.1 + 0.5*0.3 + 0.5</a:t>
                </a:r>
              </a:p>
              <a:p>
                <a:r>
                  <a:rPr lang="en-SG" dirty="0"/>
                  <a:t>	= 0.68</a:t>
                </a:r>
              </a:p>
              <a:p>
                <a:endParaRPr lang="en-SG" dirty="0"/>
              </a:p>
              <a:p>
                <a:r>
                  <a:rPr lang="en-SG" b="1" dirty="0"/>
                  <a:t>f(h11) =  </a:t>
                </a:r>
                <a14:m>
                  <m:oMath xmlns:m="http://schemas.openxmlformats.org/officeDocument/2006/math">
                    <m:f>
                      <m:fPr>
                        <m:ctrlPr>
                          <a:rPr lang="en-SG" b="1" i="1" dirty="0" smtClean="0">
                            <a:solidFill>
                              <a:srgbClr val="836967"/>
                            </a:solidFill>
                            <a:latin typeface="Cambria Math" panose="02040503050406030204" pitchFamily="18" charset="0"/>
                          </a:rPr>
                        </m:ctrlPr>
                      </m:fPr>
                      <m:num>
                        <m:r>
                          <a:rPr lang="en-SG" b="1" i="1" dirty="0" smtClean="0">
                            <a:solidFill>
                              <a:schemeClr val="tx1"/>
                            </a:solidFill>
                            <a:latin typeface="Cambria Math" panose="02040503050406030204" pitchFamily="18" charset="0"/>
                          </a:rPr>
                          <m:t>𝟐</m:t>
                        </m:r>
                      </m:num>
                      <m:den>
                        <m:r>
                          <a:rPr lang="en-SG" b="1" i="0" dirty="0" smtClean="0">
                            <a:latin typeface="Cambria Math" panose="02040503050406030204" pitchFamily="18" charset="0"/>
                          </a:rPr>
                          <m:t>𝟏</m:t>
                        </m:r>
                        <m:r>
                          <a:rPr lang="en-SG" b="1" i="0" dirty="0" smtClean="0">
                            <a:latin typeface="Cambria Math" panose="02040503050406030204" pitchFamily="18" charset="0"/>
                          </a:rPr>
                          <m:t>+</m:t>
                        </m:r>
                        <m:sSup>
                          <m:sSupPr>
                            <m:ctrlPr>
                              <a:rPr lang="en-SG" b="1" i="1" dirty="0" smtClean="0">
                                <a:solidFill>
                                  <a:srgbClr val="836967"/>
                                </a:solidFill>
                                <a:latin typeface="Cambria Math" panose="02040503050406030204" pitchFamily="18" charset="0"/>
                              </a:rPr>
                            </m:ctrlPr>
                          </m:sSupPr>
                          <m:e>
                            <m:r>
                              <a:rPr lang="en-SG" b="1" i="0" dirty="0" smtClean="0">
                                <a:latin typeface="Cambria Math" panose="02040503050406030204" pitchFamily="18" charset="0"/>
                              </a:rPr>
                              <m:t>ⅇ</m:t>
                            </m:r>
                          </m:e>
                          <m:sup>
                            <m:r>
                              <a:rPr lang="en-SG" b="1" i="0" dirty="0" smtClean="0">
                                <a:latin typeface="Cambria Math" panose="02040503050406030204" pitchFamily="18" charset="0"/>
                              </a:rPr>
                              <m:t>−</m:t>
                            </m:r>
                            <m:r>
                              <a:rPr lang="en-SG" b="1" i="1" dirty="0" smtClean="0">
                                <a:latin typeface="Cambria Math" panose="02040503050406030204" pitchFamily="18" charset="0"/>
                              </a:rPr>
                              <m:t>𝒉</m:t>
                            </m:r>
                            <m:r>
                              <a:rPr lang="en-SG" b="1" i="1" dirty="0" smtClean="0">
                                <a:latin typeface="Cambria Math" panose="02040503050406030204" pitchFamily="18" charset="0"/>
                              </a:rPr>
                              <m:t>𝟏𝟏</m:t>
                            </m:r>
                          </m:sup>
                        </m:sSup>
                      </m:den>
                    </m:f>
                    <m:r>
                      <a:rPr lang="en-SG" b="1" i="1" dirty="0" smtClean="0">
                        <a:latin typeface="Cambria Math" panose="02040503050406030204" pitchFamily="18" charset="0"/>
                      </a:rPr>
                      <m:t> −</m:t>
                    </m:r>
                    <m:r>
                      <a:rPr lang="en-SG" b="1" i="1" dirty="0" smtClean="0">
                        <a:latin typeface="Cambria Math" panose="02040503050406030204" pitchFamily="18" charset="0"/>
                      </a:rPr>
                      <m:t>𝟏</m:t>
                    </m:r>
                  </m:oMath>
                </a14:m>
                <a:r>
                  <a:rPr lang="en-SG" b="1" dirty="0"/>
                  <a:t> = </a:t>
                </a:r>
                <a14:m>
                  <m:oMath xmlns:m="http://schemas.openxmlformats.org/officeDocument/2006/math">
                    <m:f>
                      <m:fPr>
                        <m:ctrlPr>
                          <a:rPr lang="en-SG" b="1" i="1" dirty="0">
                            <a:solidFill>
                              <a:srgbClr val="836967"/>
                            </a:solidFill>
                            <a:latin typeface="Cambria Math" panose="02040503050406030204" pitchFamily="18" charset="0"/>
                          </a:rPr>
                        </m:ctrlPr>
                      </m:fPr>
                      <m:num>
                        <m:r>
                          <a:rPr lang="en-SG" b="1" i="1" dirty="0">
                            <a:latin typeface="Cambria Math" panose="02040503050406030204" pitchFamily="18" charset="0"/>
                          </a:rPr>
                          <m:t>𝟏</m:t>
                        </m:r>
                      </m:num>
                      <m:den>
                        <m:r>
                          <a:rPr lang="en-SG" b="1" i="1" dirty="0">
                            <a:latin typeface="Cambria Math" panose="02040503050406030204" pitchFamily="18" charset="0"/>
                          </a:rPr>
                          <m:t>𝟏</m:t>
                        </m:r>
                        <m:r>
                          <a:rPr lang="en-SG" b="1" dirty="0">
                            <a:latin typeface="Cambria Math" panose="02040503050406030204" pitchFamily="18" charset="0"/>
                          </a:rPr>
                          <m:t>+</m:t>
                        </m:r>
                        <m:sSup>
                          <m:sSupPr>
                            <m:ctrlPr>
                              <a:rPr lang="en-SG" b="1" i="1" dirty="0">
                                <a:solidFill>
                                  <a:srgbClr val="836967"/>
                                </a:solidFill>
                                <a:latin typeface="Cambria Math" panose="02040503050406030204" pitchFamily="18" charset="0"/>
                              </a:rPr>
                            </m:ctrlPr>
                          </m:sSupPr>
                          <m:e>
                            <m:r>
                              <a:rPr lang="en-SG" b="1" dirty="0">
                                <a:latin typeface="Cambria Math" panose="02040503050406030204" pitchFamily="18" charset="0"/>
                              </a:rPr>
                              <m:t>ⅇ</m:t>
                            </m:r>
                          </m:e>
                          <m:sup>
                            <m:r>
                              <a:rPr lang="en-SG" b="1" dirty="0">
                                <a:latin typeface="Cambria Math" panose="02040503050406030204" pitchFamily="18" charset="0"/>
                              </a:rPr>
                              <m:t>−</m:t>
                            </m:r>
                            <m:r>
                              <a:rPr lang="en-SG" b="1" i="1" dirty="0" smtClean="0">
                                <a:latin typeface="Cambria Math" panose="02040503050406030204" pitchFamily="18" charset="0"/>
                              </a:rPr>
                              <m:t>𝟎</m:t>
                            </m:r>
                            <m:r>
                              <a:rPr lang="en-SG" b="1" i="1" dirty="0" smtClean="0">
                                <a:latin typeface="Cambria Math" panose="02040503050406030204" pitchFamily="18" charset="0"/>
                              </a:rPr>
                              <m:t>.</m:t>
                            </m:r>
                            <m:r>
                              <a:rPr lang="en-SG" b="1" i="1" dirty="0" smtClean="0">
                                <a:latin typeface="Cambria Math" panose="02040503050406030204" pitchFamily="18" charset="0"/>
                              </a:rPr>
                              <m:t>𝟔𝟖</m:t>
                            </m:r>
                          </m:sup>
                        </m:sSup>
                      </m:den>
                    </m:f>
                    <m:r>
                      <a:rPr lang="en-SG" b="1" i="1" dirty="0" smtClean="0">
                        <a:latin typeface="Cambria Math" panose="02040503050406030204" pitchFamily="18" charset="0"/>
                      </a:rPr>
                      <m:t>−</m:t>
                    </m:r>
                    <m:r>
                      <a:rPr lang="en-SG" b="1" i="1" dirty="0" smtClean="0">
                        <a:latin typeface="Cambria Math" panose="02040503050406030204" pitchFamily="18" charset="0"/>
                      </a:rPr>
                      <m:t>𝟏</m:t>
                    </m:r>
                  </m:oMath>
                </a14:m>
                <a:r>
                  <a:rPr lang="en-SG" b="1" dirty="0"/>
                  <a:t> = 0.66</a:t>
                </a:r>
              </a:p>
              <a:p>
                <a:endParaRPr lang="en-SG" b="1" dirty="0"/>
              </a:p>
              <a:p>
                <a:endParaRPr lang="en-SG" dirty="0"/>
              </a:p>
              <a:p>
                <a:r>
                  <a:rPr lang="en-SG" dirty="0"/>
                  <a:t>h12 = x1*w2 + x2*w4 +b1  </a:t>
                </a:r>
              </a:p>
              <a:p>
                <a:r>
                  <a:rPr lang="en-SG" dirty="0"/>
                  <a:t>	= 0.3*0.2 + 0.5*0.4 + 0.5</a:t>
                </a:r>
              </a:p>
              <a:p>
                <a:r>
                  <a:rPr lang="en-SG" dirty="0"/>
                  <a:t>	= 0.76</a:t>
                </a:r>
              </a:p>
              <a:p>
                <a:endParaRPr lang="en-SG" dirty="0"/>
              </a:p>
              <a:p>
                <a:r>
                  <a:rPr lang="en-SG" b="1" dirty="0"/>
                  <a:t>f(h12) =  </a:t>
                </a:r>
                <a14:m>
                  <m:oMath xmlns:m="http://schemas.openxmlformats.org/officeDocument/2006/math">
                    <m:f>
                      <m:fPr>
                        <m:ctrlPr>
                          <a:rPr lang="en-SG" b="1" i="1" dirty="0" smtClean="0">
                            <a:solidFill>
                              <a:srgbClr val="836967"/>
                            </a:solidFill>
                            <a:latin typeface="Cambria Math" panose="02040503050406030204" pitchFamily="18" charset="0"/>
                          </a:rPr>
                        </m:ctrlPr>
                      </m:fPr>
                      <m:num>
                        <m:r>
                          <a:rPr lang="en-SG" b="1" i="1" dirty="0" smtClean="0">
                            <a:latin typeface="Cambria Math" panose="02040503050406030204" pitchFamily="18" charset="0"/>
                          </a:rPr>
                          <m:t>𝟐</m:t>
                        </m:r>
                      </m:num>
                      <m:den>
                        <m:r>
                          <a:rPr lang="en-SG" b="1" i="0" dirty="0" smtClean="0">
                            <a:latin typeface="Cambria Math" panose="02040503050406030204" pitchFamily="18" charset="0"/>
                          </a:rPr>
                          <m:t>𝟏</m:t>
                        </m:r>
                        <m:r>
                          <a:rPr lang="en-SG" b="1" i="0" dirty="0" smtClean="0">
                            <a:latin typeface="Cambria Math" panose="02040503050406030204" pitchFamily="18" charset="0"/>
                          </a:rPr>
                          <m:t>+</m:t>
                        </m:r>
                        <m:sSup>
                          <m:sSupPr>
                            <m:ctrlPr>
                              <a:rPr lang="en-SG" b="1" i="1" dirty="0" smtClean="0">
                                <a:solidFill>
                                  <a:srgbClr val="836967"/>
                                </a:solidFill>
                                <a:latin typeface="Cambria Math" panose="02040503050406030204" pitchFamily="18" charset="0"/>
                              </a:rPr>
                            </m:ctrlPr>
                          </m:sSupPr>
                          <m:e>
                            <m:r>
                              <a:rPr lang="en-SG" b="1" i="0" dirty="0" smtClean="0">
                                <a:latin typeface="Cambria Math" panose="02040503050406030204" pitchFamily="18" charset="0"/>
                              </a:rPr>
                              <m:t>ⅇ</m:t>
                            </m:r>
                          </m:e>
                          <m:sup>
                            <m:r>
                              <a:rPr lang="en-SG" b="1" i="0" dirty="0" smtClean="0">
                                <a:latin typeface="Cambria Math" panose="02040503050406030204" pitchFamily="18" charset="0"/>
                              </a:rPr>
                              <m:t>−</m:t>
                            </m:r>
                            <m:r>
                              <a:rPr lang="en-SG" b="1" i="1" dirty="0" smtClean="0">
                                <a:latin typeface="Cambria Math" panose="02040503050406030204" pitchFamily="18" charset="0"/>
                              </a:rPr>
                              <m:t>𝒉</m:t>
                            </m:r>
                            <m:r>
                              <a:rPr lang="en-SG" b="1" i="1" dirty="0" smtClean="0">
                                <a:latin typeface="Cambria Math" panose="02040503050406030204" pitchFamily="18" charset="0"/>
                              </a:rPr>
                              <m:t>𝟏𝟐</m:t>
                            </m:r>
                          </m:sup>
                        </m:sSup>
                      </m:den>
                    </m:f>
                    <m:r>
                      <a:rPr lang="en-SG" b="1" i="1" dirty="0" smtClean="0">
                        <a:latin typeface="Cambria Math" panose="02040503050406030204" pitchFamily="18" charset="0"/>
                      </a:rPr>
                      <m:t> −</m:t>
                    </m:r>
                    <m:r>
                      <a:rPr lang="en-SG" b="1" i="1" dirty="0" smtClean="0">
                        <a:latin typeface="Cambria Math" panose="02040503050406030204" pitchFamily="18" charset="0"/>
                      </a:rPr>
                      <m:t>𝟏</m:t>
                    </m:r>
                    <m:r>
                      <a:rPr lang="en-SG" b="1" i="1" dirty="0" smtClean="0">
                        <a:latin typeface="Cambria Math" panose="02040503050406030204" pitchFamily="18" charset="0"/>
                      </a:rPr>
                      <m:t> </m:t>
                    </m:r>
                  </m:oMath>
                </a14:m>
                <a:r>
                  <a:rPr lang="en-SG" b="1" dirty="0"/>
                  <a:t> = </a:t>
                </a:r>
                <a14:m>
                  <m:oMath xmlns:m="http://schemas.openxmlformats.org/officeDocument/2006/math">
                    <m:f>
                      <m:fPr>
                        <m:ctrlPr>
                          <a:rPr lang="en-SG" b="1" i="1" dirty="0">
                            <a:solidFill>
                              <a:srgbClr val="836967"/>
                            </a:solidFill>
                            <a:latin typeface="Cambria Math" panose="02040503050406030204" pitchFamily="18" charset="0"/>
                          </a:rPr>
                        </m:ctrlPr>
                      </m:fPr>
                      <m:num>
                        <m:r>
                          <a:rPr lang="en-SG" b="1" i="1" dirty="0">
                            <a:latin typeface="Cambria Math" panose="02040503050406030204" pitchFamily="18" charset="0"/>
                          </a:rPr>
                          <m:t>𝟏</m:t>
                        </m:r>
                      </m:num>
                      <m:den>
                        <m:r>
                          <a:rPr lang="en-SG" b="1" i="1" dirty="0">
                            <a:latin typeface="Cambria Math" panose="02040503050406030204" pitchFamily="18" charset="0"/>
                          </a:rPr>
                          <m:t>𝟏</m:t>
                        </m:r>
                        <m:r>
                          <a:rPr lang="en-SG" b="1" dirty="0">
                            <a:latin typeface="Cambria Math" panose="02040503050406030204" pitchFamily="18" charset="0"/>
                          </a:rPr>
                          <m:t>+</m:t>
                        </m:r>
                        <m:sSup>
                          <m:sSupPr>
                            <m:ctrlPr>
                              <a:rPr lang="en-SG" b="1" i="1" dirty="0" smtClean="0">
                                <a:solidFill>
                                  <a:srgbClr val="836967"/>
                                </a:solidFill>
                                <a:latin typeface="Cambria Math" panose="02040503050406030204" pitchFamily="18" charset="0"/>
                              </a:rPr>
                            </m:ctrlPr>
                          </m:sSupPr>
                          <m:e>
                            <m:r>
                              <a:rPr lang="en-SG" b="1" dirty="0">
                                <a:latin typeface="Cambria Math" panose="02040503050406030204" pitchFamily="18" charset="0"/>
                              </a:rPr>
                              <m:t>ⅇ</m:t>
                            </m:r>
                          </m:e>
                          <m:sup>
                            <m:r>
                              <a:rPr lang="en-SG" b="1" dirty="0">
                                <a:latin typeface="Cambria Math" panose="02040503050406030204" pitchFamily="18" charset="0"/>
                              </a:rPr>
                              <m:t>−</m:t>
                            </m:r>
                            <m:r>
                              <a:rPr lang="en-SG" b="1" i="1" dirty="0" smtClean="0">
                                <a:latin typeface="Cambria Math" panose="02040503050406030204" pitchFamily="18" charset="0"/>
                              </a:rPr>
                              <m:t>𝟎</m:t>
                            </m:r>
                            <m:r>
                              <a:rPr lang="en-SG" b="1" i="1" dirty="0" smtClean="0">
                                <a:latin typeface="Cambria Math" panose="02040503050406030204" pitchFamily="18" charset="0"/>
                              </a:rPr>
                              <m:t>.</m:t>
                            </m:r>
                            <m:r>
                              <a:rPr lang="en-SG" b="1" i="1" dirty="0" smtClean="0">
                                <a:latin typeface="Cambria Math" panose="02040503050406030204" pitchFamily="18" charset="0"/>
                              </a:rPr>
                              <m:t>𝟕</m:t>
                            </m:r>
                            <m:r>
                              <a:rPr lang="en-SG" b="1" i="1" dirty="0" smtClean="0">
                                <a:latin typeface="Cambria Math" panose="02040503050406030204" pitchFamily="18" charset="0"/>
                              </a:rPr>
                              <m:t>𝟔</m:t>
                            </m:r>
                          </m:sup>
                        </m:sSup>
                      </m:den>
                    </m:f>
                    <m:r>
                      <a:rPr lang="en-SG" b="1" i="1" dirty="0" smtClean="0">
                        <a:latin typeface="Cambria Math" panose="02040503050406030204" pitchFamily="18" charset="0"/>
                      </a:rPr>
                      <m:t>−</m:t>
                    </m:r>
                    <m:r>
                      <a:rPr lang="en-SG" b="1" i="1" dirty="0" smtClean="0">
                        <a:latin typeface="Cambria Math" panose="02040503050406030204" pitchFamily="18" charset="0"/>
                      </a:rPr>
                      <m:t>𝟏</m:t>
                    </m:r>
                  </m:oMath>
                </a14:m>
                <a:r>
                  <a:rPr lang="en-SG" b="1" dirty="0"/>
                  <a:t> = 0.68</a:t>
                </a:r>
              </a:p>
              <a:p>
                <a:endParaRPr lang="en-SG" dirty="0"/>
              </a:p>
            </p:txBody>
          </p:sp>
        </mc:Choice>
        <mc:Fallback>
          <p:sp>
            <p:nvSpPr>
              <p:cNvPr id="4" name="TextBox 3">
                <a:extLst>
                  <a:ext uri="{FF2B5EF4-FFF2-40B4-BE49-F238E27FC236}">
                    <a16:creationId xmlns:a16="http://schemas.microsoft.com/office/drawing/2014/main" id="{F4B56002-8D47-6F22-B0EC-759FC3F39201}"/>
                  </a:ext>
                </a:extLst>
              </p:cNvPr>
              <p:cNvSpPr txBox="1">
                <a:spLocks noRot="1" noChangeAspect="1" noMove="1" noResize="1" noEditPoints="1" noAdjustHandles="1" noChangeArrowheads="1" noChangeShapeType="1" noTextEdit="1"/>
              </p:cNvSpPr>
              <p:nvPr/>
            </p:nvSpPr>
            <p:spPr>
              <a:xfrm>
                <a:off x="301658" y="664034"/>
                <a:ext cx="5213075" cy="5148141"/>
              </a:xfrm>
              <a:prstGeom prst="rect">
                <a:avLst/>
              </a:prstGeom>
              <a:blipFill>
                <a:blip r:embed="rId2"/>
                <a:stretch>
                  <a:fillRect l="-935" t="-711"/>
                </a:stretch>
              </a:blipFill>
            </p:spPr>
            <p:txBody>
              <a:bodyPr/>
              <a:lstStyle/>
              <a:p>
                <a:r>
                  <a:rPr lang="en-SG">
                    <a:noFill/>
                  </a:rPr>
                  <a:t> </a:t>
                </a:r>
              </a:p>
            </p:txBody>
          </p:sp>
        </mc:Fallback>
      </mc:AlternateContent>
      <p:sp>
        <p:nvSpPr>
          <p:cNvPr id="6" name="TextBox 5">
            <a:extLst>
              <a:ext uri="{FF2B5EF4-FFF2-40B4-BE49-F238E27FC236}">
                <a16:creationId xmlns:a16="http://schemas.microsoft.com/office/drawing/2014/main" id="{DD47983A-678E-7528-83AB-7FA6F99F27F5}"/>
              </a:ext>
            </a:extLst>
          </p:cNvPr>
          <p:cNvSpPr txBox="1"/>
          <p:nvPr/>
        </p:nvSpPr>
        <p:spPr>
          <a:xfrm>
            <a:off x="5701479" y="3750979"/>
            <a:ext cx="6268878" cy="923330"/>
          </a:xfrm>
          <a:prstGeom prst="rect">
            <a:avLst/>
          </a:prstGeom>
          <a:noFill/>
        </p:spPr>
        <p:txBody>
          <a:bodyPr wrap="square">
            <a:spAutoFit/>
          </a:bodyPr>
          <a:lstStyle/>
          <a:p>
            <a:r>
              <a:rPr lang="en-SG" b="1" u="sng" dirty="0"/>
              <a:t>Second hidden layer:</a:t>
            </a:r>
          </a:p>
          <a:p>
            <a:r>
              <a:rPr lang="en-SG" dirty="0"/>
              <a:t>h21 = h11*w5 + h12*w7 +b2  = 0.66*0.1 + 0.68*0.3 + 0.5 </a:t>
            </a:r>
          </a:p>
          <a:p>
            <a:r>
              <a:rPr lang="en-SG" dirty="0"/>
              <a:t>       = 1.306</a:t>
            </a:r>
          </a:p>
        </p:txBody>
      </p:sp>
      <p:sp>
        <p:nvSpPr>
          <p:cNvPr id="8" name="TextBox 7">
            <a:extLst>
              <a:ext uri="{FF2B5EF4-FFF2-40B4-BE49-F238E27FC236}">
                <a16:creationId xmlns:a16="http://schemas.microsoft.com/office/drawing/2014/main" id="{92401E39-8EBF-7C57-26EB-7A46B3326268}"/>
              </a:ext>
            </a:extLst>
          </p:cNvPr>
          <p:cNvSpPr txBox="1"/>
          <p:nvPr/>
        </p:nvSpPr>
        <p:spPr>
          <a:xfrm>
            <a:off x="5637229" y="5323897"/>
            <a:ext cx="6344292" cy="646331"/>
          </a:xfrm>
          <a:prstGeom prst="rect">
            <a:avLst/>
          </a:prstGeom>
          <a:noFill/>
        </p:spPr>
        <p:txBody>
          <a:bodyPr wrap="square">
            <a:spAutoFit/>
          </a:bodyPr>
          <a:lstStyle/>
          <a:p>
            <a:r>
              <a:rPr lang="en-SG" dirty="0"/>
              <a:t>h22 = h11*w6 + h12*w8 +b2  = 0.66*0.6 + 0.68*0.8 + 0.5 </a:t>
            </a:r>
          </a:p>
          <a:p>
            <a:r>
              <a:rPr lang="en-SG" dirty="0"/>
              <a:t>       = 1.44</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7FFF1D4-ECA0-2C04-579F-5635845EBD09}"/>
                  </a:ext>
                </a:extLst>
              </p:cNvPr>
              <p:cNvSpPr txBox="1"/>
              <p:nvPr/>
            </p:nvSpPr>
            <p:spPr>
              <a:xfrm>
                <a:off x="5637229" y="4831390"/>
                <a:ext cx="4810813" cy="492507"/>
              </a:xfrm>
              <a:prstGeom prst="rect">
                <a:avLst/>
              </a:prstGeom>
              <a:noFill/>
            </p:spPr>
            <p:txBody>
              <a:bodyPr wrap="square">
                <a:spAutoFit/>
              </a:bodyPr>
              <a:lstStyle/>
              <a:p>
                <a:r>
                  <a:rPr lang="en-SG" b="1" dirty="0"/>
                  <a:t>f(h21) =  </a:t>
                </a:r>
                <a14:m>
                  <m:oMath xmlns:m="http://schemas.openxmlformats.org/officeDocument/2006/math">
                    <m:f>
                      <m:fPr>
                        <m:ctrlPr>
                          <a:rPr lang="en-SG" b="1" i="1" dirty="0" smtClean="0">
                            <a:solidFill>
                              <a:srgbClr val="836967"/>
                            </a:solidFill>
                            <a:latin typeface="Cambria Math" panose="02040503050406030204" pitchFamily="18" charset="0"/>
                          </a:rPr>
                        </m:ctrlPr>
                      </m:fPr>
                      <m:num>
                        <m:r>
                          <a:rPr lang="en-SG" b="1" i="1" dirty="0" smtClean="0">
                            <a:solidFill>
                              <a:schemeClr val="tx1"/>
                            </a:solidFill>
                            <a:latin typeface="Cambria Math" panose="02040503050406030204" pitchFamily="18" charset="0"/>
                          </a:rPr>
                          <m:t>𝟐</m:t>
                        </m:r>
                      </m:num>
                      <m:den>
                        <m:r>
                          <a:rPr lang="en-SG" b="1" i="0" dirty="0" smtClean="0">
                            <a:latin typeface="Cambria Math" panose="02040503050406030204" pitchFamily="18" charset="0"/>
                          </a:rPr>
                          <m:t>𝟏</m:t>
                        </m:r>
                        <m:r>
                          <a:rPr lang="en-SG" b="1" i="0" dirty="0" smtClean="0">
                            <a:latin typeface="Cambria Math" panose="02040503050406030204" pitchFamily="18" charset="0"/>
                          </a:rPr>
                          <m:t>+</m:t>
                        </m:r>
                        <m:sSup>
                          <m:sSupPr>
                            <m:ctrlPr>
                              <a:rPr lang="en-SG" b="1" i="1" dirty="0" smtClean="0">
                                <a:solidFill>
                                  <a:srgbClr val="836967"/>
                                </a:solidFill>
                                <a:latin typeface="Cambria Math" panose="02040503050406030204" pitchFamily="18" charset="0"/>
                              </a:rPr>
                            </m:ctrlPr>
                          </m:sSupPr>
                          <m:e>
                            <m:r>
                              <a:rPr lang="en-SG" b="1" i="0" dirty="0" smtClean="0">
                                <a:latin typeface="Cambria Math" panose="02040503050406030204" pitchFamily="18" charset="0"/>
                              </a:rPr>
                              <m:t>ⅇ</m:t>
                            </m:r>
                          </m:e>
                          <m:sup>
                            <m:r>
                              <a:rPr lang="en-SG" b="1" i="0" dirty="0" smtClean="0">
                                <a:latin typeface="Cambria Math" panose="02040503050406030204" pitchFamily="18" charset="0"/>
                              </a:rPr>
                              <m:t>−</m:t>
                            </m:r>
                            <m:r>
                              <a:rPr lang="en-SG" b="1" i="1" dirty="0" smtClean="0">
                                <a:latin typeface="Cambria Math" panose="02040503050406030204" pitchFamily="18" charset="0"/>
                              </a:rPr>
                              <m:t>𝒉</m:t>
                            </m:r>
                            <m:r>
                              <a:rPr lang="en-SG" b="1" i="1" dirty="0" smtClean="0">
                                <a:latin typeface="Cambria Math" panose="02040503050406030204" pitchFamily="18" charset="0"/>
                              </a:rPr>
                              <m:t>𝟐𝟏</m:t>
                            </m:r>
                          </m:sup>
                        </m:sSup>
                      </m:den>
                    </m:f>
                    <m:r>
                      <a:rPr lang="en-SG" b="1" i="1" dirty="0" smtClean="0">
                        <a:latin typeface="Cambria Math" panose="02040503050406030204" pitchFamily="18" charset="0"/>
                      </a:rPr>
                      <m:t>−</m:t>
                    </m:r>
                    <m:r>
                      <a:rPr lang="en-SG" b="1" i="1" dirty="0" smtClean="0">
                        <a:latin typeface="Cambria Math" panose="02040503050406030204" pitchFamily="18" charset="0"/>
                      </a:rPr>
                      <m:t>𝟏</m:t>
                    </m:r>
                  </m:oMath>
                </a14:m>
                <a:r>
                  <a:rPr lang="en-SG" b="1" dirty="0"/>
                  <a:t> = </a:t>
                </a:r>
                <a14:m>
                  <m:oMath xmlns:m="http://schemas.openxmlformats.org/officeDocument/2006/math">
                    <m:f>
                      <m:fPr>
                        <m:ctrlPr>
                          <a:rPr lang="en-SG" b="1" i="1" dirty="0">
                            <a:solidFill>
                              <a:srgbClr val="836967"/>
                            </a:solidFill>
                            <a:latin typeface="Cambria Math" panose="02040503050406030204" pitchFamily="18" charset="0"/>
                          </a:rPr>
                        </m:ctrlPr>
                      </m:fPr>
                      <m:num>
                        <m:r>
                          <a:rPr lang="en-SG" b="1" i="1" dirty="0" smtClean="0">
                            <a:latin typeface="Cambria Math" panose="02040503050406030204" pitchFamily="18" charset="0"/>
                          </a:rPr>
                          <m:t>𝟐</m:t>
                        </m:r>
                      </m:num>
                      <m:den>
                        <m:r>
                          <a:rPr lang="en-SG" b="1" i="1" dirty="0" smtClean="0">
                            <a:latin typeface="Cambria Math" panose="02040503050406030204" pitchFamily="18" charset="0"/>
                          </a:rPr>
                          <m:t>𝟏</m:t>
                        </m:r>
                        <m:r>
                          <a:rPr lang="en-SG" b="1" dirty="0">
                            <a:latin typeface="Cambria Math" panose="02040503050406030204" pitchFamily="18" charset="0"/>
                          </a:rPr>
                          <m:t>+</m:t>
                        </m:r>
                        <m:sSup>
                          <m:sSupPr>
                            <m:ctrlPr>
                              <a:rPr lang="en-SG" b="1" i="1" dirty="0">
                                <a:solidFill>
                                  <a:srgbClr val="836967"/>
                                </a:solidFill>
                                <a:latin typeface="Cambria Math" panose="02040503050406030204" pitchFamily="18" charset="0"/>
                              </a:rPr>
                            </m:ctrlPr>
                          </m:sSupPr>
                          <m:e>
                            <m:r>
                              <a:rPr lang="en-SG" b="1" dirty="0" smtClean="0">
                                <a:latin typeface="Cambria Math" panose="02040503050406030204" pitchFamily="18" charset="0"/>
                              </a:rPr>
                              <m:t>ⅇ</m:t>
                            </m:r>
                          </m:e>
                          <m:sup>
                            <m:r>
                              <a:rPr lang="en-SG" b="1" dirty="0" smtClean="0">
                                <a:latin typeface="Cambria Math" panose="02040503050406030204" pitchFamily="18" charset="0"/>
                              </a:rPr>
                              <m:t>−</m:t>
                            </m:r>
                            <m:r>
                              <a:rPr lang="en-SG" b="1" i="1" dirty="0" smtClean="0">
                                <a:latin typeface="Cambria Math" panose="02040503050406030204" pitchFamily="18" charset="0"/>
                              </a:rPr>
                              <m:t>𝟏</m:t>
                            </m:r>
                            <m:r>
                              <a:rPr lang="en-SG" b="1" i="1" dirty="0" smtClean="0">
                                <a:latin typeface="Cambria Math" panose="02040503050406030204" pitchFamily="18" charset="0"/>
                              </a:rPr>
                              <m:t>.</m:t>
                            </m:r>
                            <m:r>
                              <a:rPr lang="en-SG" b="1" i="1" dirty="0" smtClean="0">
                                <a:latin typeface="Cambria Math" panose="02040503050406030204" pitchFamily="18" charset="0"/>
                              </a:rPr>
                              <m:t>𝟑𝟎𝟕</m:t>
                            </m:r>
                          </m:sup>
                        </m:sSup>
                      </m:den>
                    </m:f>
                    <m:r>
                      <a:rPr lang="en-SG" b="1" i="1" dirty="0" smtClean="0">
                        <a:latin typeface="Cambria Math" panose="02040503050406030204" pitchFamily="18" charset="0"/>
                      </a:rPr>
                      <m:t>−</m:t>
                    </m:r>
                    <m:r>
                      <a:rPr lang="en-SG" b="1" i="1" dirty="0" smtClean="0">
                        <a:latin typeface="Cambria Math" panose="02040503050406030204" pitchFamily="18" charset="0"/>
                      </a:rPr>
                      <m:t>𝟏</m:t>
                    </m:r>
                  </m:oMath>
                </a14:m>
                <a:r>
                  <a:rPr lang="en-SG" b="1" dirty="0"/>
                  <a:t> = 0.786</a:t>
                </a:r>
              </a:p>
            </p:txBody>
          </p:sp>
        </mc:Choice>
        <mc:Fallback>
          <p:sp>
            <p:nvSpPr>
              <p:cNvPr id="10" name="TextBox 9">
                <a:extLst>
                  <a:ext uri="{FF2B5EF4-FFF2-40B4-BE49-F238E27FC236}">
                    <a16:creationId xmlns:a16="http://schemas.microsoft.com/office/drawing/2014/main" id="{E7FFF1D4-ECA0-2C04-579F-5635845EBD09}"/>
                  </a:ext>
                </a:extLst>
              </p:cNvPr>
              <p:cNvSpPr txBox="1">
                <a:spLocks noRot="1" noChangeAspect="1" noMove="1" noResize="1" noEditPoints="1" noAdjustHandles="1" noChangeArrowheads="1" noChangeShapeType="1" noTextEdit="1"/>
              </p:cNvSpPr>
              <p:nvPr/>
            </p:nvSpPr>
            <p:spPr>
              <a:xfrm>
                <a:off x="5637229" y="4831390"/>
                <a:ext cx="4810813" cy="492507"/>
              </a:xfrm>
              <a:prstGeom prst="rect">
                <a:avLst/>
              </a:prstGeom>
              <a:blipFill>
                <a:blip r:embed="rId3"/>
                <a:stretch>
                  <a:fillRect l="-1141" b="-6250"/>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F8BDBCA-4B64-B1BB-915B-76BE18A4AFB9}"/>
                  </a:ext>
                </a:extLst>
              </p:cNvPr>
              <p:cNvSpPr txBox="1"/>
              <p:nvPr/>
            </p:nvSpPr>
            <p:spPr>
              <a:xfrm>
                <a:off x="5729172" y="6227949"/>
                <a:ext cx="3903873" cy="492507"/>
              </a:xfrm>
              <a:prstGeom prst="rect">
                <a:avLst/>
              </a:prstGeom>
              <a:solidFill>
                <a:schemeClr val="accent4">
                  <a:lumMod val="20000"/>
                  <a:lumOff val="80000"/>
                </a:schemeClr>
              </a:solidFill>
            </p:spPr>
            <p:txBody>
              <a:bodyPr wrap="square">
                <a:spAutoFit/>
              </a:bodyPr>
              <a:lstStyle/>
              <a:p>
                <a:r>
                  <a:rPr lang="en-SG" b="1" dirty="0"/>
                  <a:t>f(h22) =  </a:t>
                </a:r>
                <a14:m>
                  <m:oMath xmlns:m="http://schemas.openxmlformats.org/officeDocument/2006/math">
                    <m:f>
                      <m:fPr>
                        <m:ctrlPr>
                          <a:rPr lang="en-SG" b="1" i="1" dirty="0" smtClean="0">
                            <a:solidFill>
                              <a:srgbClr val="836967"/>
                            </a:solidFill>
                            <a:latin typeface="Cambria Math" panose="02040503050406030204" pitchFamily="18" charset="0"/>
                          </a:rPr>
                        </m:ctrlPr>
                      </m:fPr>
                      <m:num>
                        <m:r>
                          <a:rPr lang="en-SG" b="1" i="1" dirty="0" smtClean="0">
                            <a:latin typeface="Cambria Math" panose="02040503050406030204" pitchFamily="18" charset="0"/>
                          </a:rPr>
                          <m:t>𝟐</m:t>
                        </m:r>
                      </m:num>
                      <m:den>
                        <m:r>
                          <a:rPr lang="en-SG" b="1" i="0" dirty="0" smtClean="0">
                            <a:latin typeface="Cambria Math" panose="02040503050406030204" pitchFamily="18" charset="0"/>
                          </a:rPr>
                          <m:t>𝟏</m:t>
                        </m:r>
                        <m:r>
                          <a:rPr lang="en-SG" b="1" i="0" dirty="0" smtClean="0">
                            <a:latin typeface="Cambria Math" panose="02040503050406030204" pitchFamily="18" charset="0"/>
                          </a:rPr>
                          <m:t>+</m:t>
                        </m:r>
                        <m:sSup>
                          <m:sSupPr>
                            <m:ctrlPr>
                              <a:rPr lang="en-SG" b="1" i="1" dirty="0" smtClean="0">
                                <a:solidFill>
                                  <a:srgbClr val="836967"/>
                                </a:solidFill>
                                <a:latin typeface="Cambria Math" panose="02040503050406030204" pitchFamily="18" charset="0"/>
                              </a:rPr>
                            </m:ctrlPr>
                          </m:sSupPr>
                          <m:e>
                            <m:r>
                              <a:rPr lang="en-SG" b="1" i="0" dirty="0" smtClean="0">
                                <a:latin typeface="Cambria Math" panose="02040503050406030204" pitchFamily="18" charset="0"/>
                              </a:rPr>
                              <m:t>ⅇ</m:t>
                            </m:r>
                          </m:e>
                          <m:sup>
                            <m:r>
                              <a:rPr lang="en-SG" b="1" i="0" dirty="0" smtClean="0">
                                <a:latin typeface="Cambria Math" panose="02040503050406030204" pitchFamily="18" charset="0"/>
                              </a:rPr>
                              <m:t>−</m:t>
                            </m:r>
                            <m:r>
                              <a:rPr lang="en-SG" b="1" i="1" dirty="0" smtClean="0">
                                <a:latin typeface="Cambria Math" panose="02040503050406030204" pitchFamily="18" charset="0"/>
                              </a:rPr>
                              <m:t>𝒉</m:t>
                            </m:r>
                            <m:r>
                              <a:rPr lang="en-SG" b="1" i="1" dirty="0" smtClean="0">
                                <a:latin typeface="Cambria Math" panose="02040503050406030204" pitchFamily="18" charset="0"/>
                              </a:rPr>
                              <m:t>𝟐𝟐</m:t>
                            </m:r>
                          </m:sup>
                        </m:sSup>
                      </m:den>
                    </m:f>
                  </m:oMath>
                </a14:m>
                <a:r>
                  <a:rPr lang="en-SG" b="1" dirty="0"/>
                  <a:t> = </a:t>
                </a:r>
                <a14:m>
                  <m:oMath xmlns:m="http://schemas.openxmlformats.org/officeDocument/2006/math">
                    <m:f>
                      <m:fPr>
                        <m:ctrlPr>
                          <a:rPr lang="en-SG" b="1" i="1" dirty="0">
                            <a:solidFill>
                              <a:srgbClr val="836967"/>
                            </a:solidFill>
                            <a:latin typeface="Cambria Math" panose="02040503050406030204" pitchFamily="18" charset="0"/>
                          </a:rPr>
                        </m:ctrlPr>
                      </m:fPr>
                      <m:num>
                        <m:r>
                          <a:rPr lang="en-SG" b="1" i="1" dirty="0" smtClean="0">
                            <a:latin typeface="Cambria Math" panose="02040503050406030204" pitchFamily="18" charset="0"/>
                          </a:rPr>
                          <m:t>𝟐</m:t>
                        </m:r>
                      </m:num>
                      <m:den>
                        <m:r>
                          <a:rPr lang="en-SG" b="1" i="1" dirty="0" smtClean="0">
                            <a:latin typeface="Cambria Math" panose="02040503050406030204" pitchFamily="18" charset="0"/>
                          </a:rPr>
                          <m:t>𝟏</m:t>
                        </m:r>
                        <m:r>
                          <a:rPr lang="en-SG" b="1" dirty="0">
                            <a:latin typeface="Cambria Math" panose="02040503050406030204" pitchFamily="18" charset="0"/>
                          </a:rPr>
                          <m:t>+</m:t>
                        </m:r>
                        <m:sSup>
                          <m:sSupPr>
                            <m:ctrlPr>
                              <a:rPr lang="en-SG" b="1" i="1" dirty="0" smtClean="0">
                                <a:solidFill>
                                  <a:srgbClr val="836967"/>
                                </a:solidFill>
                                <a:latin typeface="Cambria Math" panose="02040503050406030204" pitchFamily="18" charset="0"/>
                              </a:rPr>
                            </m:ctrlPr>
                          </m:sSupPr>
                          <m:e>
                            <m:r>
                              <a:rPr lang="en-SG" b="1" dirty="0" smtClean="0">
                                <a:latin typeface="Cambria Math" panose="02040503050406030204" pitchFamily="18" charset="0"/>
                              </a:rPr>
                              <m:t>ⅇ</m:t>
                            </m:r>
                          </m:e>
                          <m:sup>
                            <m:r>
                              <a:rPr lang="en-SG" b="1" dirty="0" smtClean="0">
                                <a:latin typeface="Cambria Math" panose="02040503050406030204" pitchFamily="18" charset="0"/>
                              </a:rPr>
                              <m:t>−</m:t>
                            </m:r>
                            <m:r>
                              <a:rPr lang="en-SG" b="1" i="1" dirty="0" smtClean="0">
                                <a:latin typeface="Cambria Math" panose="02040503050406030204" pitchFamily="18" charset="0"/>
                              </a:rPr>
                              <m:t>𝟏</m:t>
                            </m:r>
                            <m:r>
                              <a:rPr lang="en-SG" b="1" i="1" dirty="0" smtClean="0">
                                <a:latin typeface="Cambria Math" panose="02040503050406030204" pitchFamily="18" charset="0"/>
                              </a:rPr>
                              <m:t>.</m:t>
                            </m:r>
                            <m:r>
                              <a:rPr lang="en-SG" b="1" i="1" dirty="0" smtClean="0">
                                <a:latin typeface="Cambria Math" panose="02040503050406030204" pitchFamily="18" charset="0"/>
                              </a:rPr>
                              <m:t>𝟒𝟒</m:t>
                            </m:r>
                          </m:sup>
                        </m:sSup>
                      </m:den>
                    </m:f>
                    <m:r>
                      <a:rPr lang="en-SG" b="1" i="1" dirty="0" smtClean="0">
                        <a:latin typeface="Cambria Math" panose="02040503050406030204" pitchFamily="18" charset="0"/>
                      </a:rPr>
                      <m:t>−</m:t>
                    </m:r>
                    <m:r>
                      <a:rPr lang="en-SG" b="1" i="1" dirty="0" smtClean="0">
                        <a:latin typeface="Cambria Math" panose="02040503050406030204" pitchFamily="18" charset="0"/>
                      </a:rPr>
                      <m:t>𝟏</m:t>
                    </m:r>
                  </m:oMath>
                </a14:m>
                <a:r>
                  <a:rPr lang="en-SG" b="1" dirty="0"/>
                  <a:t> = 0. </a:t>
                </a:r>
              </a:p>
            </p:txBody>
          </p:sp>
        </mc:Choice>
        <mc:Fallback>
          <p:sp>
            <p:nvSpPr>
              <p:cNvPr id="12" name="TextBox 11">
                <a:extLst>
                  <a:ext uri="{FF2B5EF4-FFF2-40B4-BE49-F238E27FC236}">
                    <a16:creationId xmlns:a16="http://schemas.microsoft.com/office/drawing/2014/main" id="{3F8BDBCA-4B64-B1BB-915B-76BE18A4AFB9}"/>
                  </a:ext>
                </a:extLst>
              </p:cNvPr>
              <p:cNvSpPr txBox="1">
                <a:spLocks noRot="1" noChangeAspect="1" noMove="1" noResize="1" noEditPoints="1" noAdjustHandles="1" noChangeArrowheads="1" noChangeShapeType="1" noTextEdit="1"/>
              </p:cNvSpPr>
              <p:nvPr/>
            </p:nvSpPr>
            <p:spPr>
              <a:xfrm>
                <a:off x="5729172" y="6227949"/>
                <a:ext cx="3903873" cy="492507"/>
              </a:xfrm>
              <a:prstGeom prst="rect">
                <a:avLst/>
              </a:prstGeom>
              <a:blipFill>
                <a:blip r:embed="rId4"/>
                <a:stretch>
                  <a:fillRect l="-1406" b="-6250"/>
                </a:stretch>
              </a:blipFill>
            </p:spPr>
            <p:txBody>
              <a:bodyPr/>
              <a:lstStyle/>
              <a:p>
                <a:r>
                  <a:rPr lang="en-SG">
                    <a:noFill/>
                  </a:rPr>
                  <a:t> </a:t>
                </a:r>
              </a:p>
            </p:txBody>
          </p:sp>
        </mc:Fallback>
      </mc:AlternateContent>
      <p:pic>
        <p:nvPicPr>
          <p:cNvPr id="13" name="Picture 12">
            <a:extLst>
              <a:ext uri="{FF2B5EF4-FFF2-40B4-BE49-F238E27FC236}">
                <a16:creationId xmlns:a16="http://schemas.microsoft.com/office/drawing/2014/main" id="{116668C2-0C6B-1877-61FB-95B0848A4C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0412" y="630051"/>
            <a:ext cx="6630134" cy="2471340"/>
          </a:xfrm>
          <a:prstGeom prst="rect">
            <a:avLst/>
          </a:prstGeom>
        </p:spPr>
      </p:pic>
    </p:spTree>
    <p:extLst>
      <p:ext uri="{BB962C8B-B14F-4D97-AF65-F5344CB8AC3E}">
        <p14:creationId xmlns:p14="http://schemas.microsoft.com/office/powerpoint/2010/main" val="4178017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4B56002-8D47-6F22-B0EC-759FC3F39201}"/>
                  </a:ext>
                </a:extLst>
              </p:cNvPr>
              <p:cNvSpPr txBox="1"/>
              <p:nvPr/>
            </p:nvSpPr>
            <p:spPr>
              <a:xfrm>
                <a:off x="443059" y="274310"/>
                <a:ext cx="5373279" cy="4872872"/>
              </a:xfrm>
              <a:prstGeom prst="rect">
                <a:avLst/>
              </a:prstGeom>
              <a:noFill/>
            </p:spPr>
            <p:txBody>
              <a:bodyPr wrap="square" rtlCol="0">
                <a:spAutoFit/>
              </a:bodyPr>
              <a:lstStyle/>
              <a:p>
                <a:r>
                  <a:rPr lang="en-SG" dirty="0"/>
                  <a:t>Binary sigmoid activation function:</a:t>
                </a:r>
              </a:p>
              <a:p>
                <a:r>
                  <a:rPr lang="en-SG" dirty="0"/>
                  <a:t>f(y) = </a:t>
                </a:r>
                <a14:m>
                  <m:oMath xmlns:m="http://schemas.openxmlformats.org/officeDocument/2006/math">
                    <m:f>
                      <m:fPr>
                        <m:ctrlPr>
                          <a:rPr lang="en-SG" dirty="0" smtClean="0">
                            <a:solidFill>
                              <a:srgbClr val="836967"/>
                            </a:solidFill>
                            <a:latin typeface="Cambria Math" panose="02040503050406030204" pitchFamily="18" charset="0"/>
                          </a:rPr>
                        </m:ctrlPr>
                      </m:fPr>
                      <m:num>
                        <m:r>
                          <a:rPr lang="en-SG" b="0" i="0" dirty="0" smtClean="0">
                            <a:latin typeface="Cambria Math" panose="02040503050406030204" pitchFamily="18" charset="0"/>
                          </a:rPr>
                          <m:t>2</m:t>
                        </m:r>
                      </m:num>
                      <m:den>
                        <m:r>
                          <a:rPr lang="en-SG" i="0" dirty="0" smtClean="0">
                            <a:latin typeface="Cambria Math" panose="02040503050406030204" pitchFamily="18" charset="0"/>
                          </a:rPr>
                          <m:t>1+</m:t>
                        </m:r>
                        <m:sSup>
                          <m:sSupPr>
                            <m:ctrlPr>
                              <a:rPr lang="en-SG" i="1" dirty="0" smtClean="0">
                                <a:solidFill>
                                  <a:srgbClr val="836967"/>
                                </a:solidFill>
                                <a:latin typeface="Cambria Math" panose="02040503050406030204" pitchFamily="18" charset="0"/>
                              </a:rPr>
                            </m:ctrlPr>
                          </m:sSupPr>
                          <m:e>
                            <m:r>
                              <a:rPr lang="en-SG" i="0" dirty="0" smtClean="0">
                                <a:latin typeface="Cambria Math" panose="02040503050406030204" pitchFamily="18" charset="0"/>
                              </a:rPr>
                              <m:t>ⅇ</m:t>
                            </m:r>
                          </m:e>
                          <m:sup>
                            <m:r>
                              <a:rPr lang="en-SG" i="0" dirty="0" smtClean="0">
                                <a:latin typeface="Cambria Math" panose="02040503050406030204" pitchFamily="18" charset="0"/>
                              </a:rPr>
                              <m:t>−</m:t>
                            </m:r>
                            <m:r>
                              <a:rPr lang="en-SG" i="1" dirty="0" smtClean="0">
                                <a:latin typeface="Cambria Math" panose="02040503050406030204" pitchFamily="18" charset="0"/>
                              </a:rPr>
                              <m:t>𝑦</m:t>
                            </m:r>
                          </m:sup>
                        </m:sSup>
                      </m:den>
                    </m:f>
                    <m:r>
                      <a:rPr lang="en-SG" b="0" i="1" dirty="0" smtClean="0">
                        <a:latin typeface="Cambria Math" panose="02040503050406030204" pitchFamily="18" charset="0"/>
                      </a:rPr>
                      <m:t>−1</m:t>
                    </m:r>
                  </m:oMath>
                </a14:m>
                <a:endParaRPr lang="en-SG" dirty="0"/>
              </a:p>
              <a:p>
                <a:endParaRPr lang="en-SG" dirty="0"/>
              </a:p>
              <a:p>
                <a:r>
                  <a:rPr lang="en-SG" b="1" u="sng" dirty="0"/>
                  <a:t>Output layer:</a:t>
                </a:r>
              </a:p>
              <a:p>
                <a:r>
                  <a:rPr lang="en-SG" dirty="0"/>
                  <a:t>y11 = h21*w9 + h22*w11   </a:t>
                </a:r>
              </a:p>
              <a:p>
                <a:r>
                  <a:rPr lang="en-SG" dirty="0"/>
                  <a:t>	=  </a:t>
                </a:r>
              </a:p>
              <a:p>
                <a:r>
                  <a:rPr lang="en-SG" dirty="0"/>
                  <a:t>	= </a:t>
                </a:r>
              </a:p>
              <a:p>
                <a:endParaRPr lang="en-SG" dirty="0"/>
              </a:p>
              <a:p>
                <a:r>
                  <a:rPr lang="en-SG" dirty="0"/>
                  <a:t>f(y11) =  </a:t>
                </a:r>
                <a14:m>
                  <m:oMath xmlns:m="http://schemas.openxmlformats.org/officeDocument/2006/math">
                    <m:f>
                      <m:fPr>
                        <m:ctrlPr>
                          <a:rPr lang="en-SG" i="1" dirty="0" smtClean="0">
                            <a:solidFill>
                              <a:srgbClr val="836967"/>
                            </a:solidFill>
                            <a:latin typeface="Cambria Math" panose="02040503050406030204" pitchFamily="18" charset="0"/>
                          </a:rPr>
                        </m:ctrlPr>
                      </m:fPr>
                      <m:num>
                        <m:r>
                          <a:rPr lang="en-SG" b="0" i="1" dirty="0" smtClean="0">
                            <a:latin typeface="Cambria Math" panose="02040503050406030204" pitchFamily="18" charset="0"/>
                          </a:rPr>
                          <m:t>2</m:t>
                        </m:r>
                      </m:num>
                      <m:den>
                        <m:r>
                          <a:rPr lang="en-SG" i="0" dirty="0" smtClean="0">
                            <a:latin typeface="Cambria Math" panose="02040503050406030204" pitchFamily="18" charset="0"/>
                          </a:rPr>
                          <m:t>1+</m:t>
                        </m:r>
                        <m:sSup>
                          <m:sSupPr>
                            <m:ctrlPr>
                              <a:rPr lang="en-SG" i="1" dirty="0" smtClean="0">
                                <a:solidFill>
                                  <a:srgbClr val="836967"/>
                                </a:solidFill>
                                <a:latin typeface="Cambria Math" panose="02040503050406030204" pitchFamily="18" charset="0"/>
                              </a:rPr>
                            </m:ctrlPr>
                          </m:sSupPr>
                          <m:e>
                            <m:r>
                              <a:rPr lang="en-SG" i="0" dirty="0" smtClean="0">
                                <a:latin typeface="Cambria Math" panose="02040503050406030204" pitchFamily="18" charset="0"/>
                              </a:rPr>
                              <m:t>ⅇ</m:t>
                            </m:r>
                          </m:e>
                          <m:sup>
                            <m:r>
                              <a:rPr lang="en-SG" i="0" dirty="0" smtClean="0">
                                <a:latin typeface="Cambria Math" panose="02040503050406030204" pitchFamily="18" charset="0"/>
                              </a:rPr>
                              <m:t>−</m:t>
                            </m:r>
                            <m:r>
                              <a:rPr lang="en-SG" b="0" i="1" dirty="0" smtClean="0">
                                <a:latin typeface="Cambria Math" panose="02040503050406030204" pitchFamily="18" charset="0"/>
                              </a:rPr>
                              <m:t>𝑦</m:t>
                            </m:r>
                            <m:r>
                              <a:rPr lang="en-SG" b="0" i="1" dirty="0" smtClean="0">
                                <a:latin typeface="Cambria Math" panose="02040503050406030204" pitchFamily="18" charset="0"/>
                              </a:rPr>
                              <m:t>1</m:t>
                            </m:r>
                          </m:sup>
                        </m:sSup>
                      </m:den>
                    </m:f>
                    <m:r>
                      <a:rPr lang="en-SG" b="0" i="1" dirty="0" smtClean="0">
                        <a:latin typeface="Cambria Math" panose="02040503050406030204" pitchFamily="18" charset="0"/>
                      </a:rPr>
                      <m:t>−1</m:t>
                    </m:r>
                  </m:oMath>
                </a14:m>
                <a:r>
                  <a:rPr lang="en-SG" dirty="0"/>
                  <a:t> = </a:t>
                </a:r>
                <a14:m>
                  <m:oMath xmlns:m="http://schemas.openxmlformats.org/officeDocument/2006/math">
                    <m:f>
                      <m:fPr>
                        <m:ctrlPr>
                          <a:rPr lang="en-SG" i="1" dirty="0">
                            <a:solidFill>
                              <a:srgbClr val="836967"/>
                            </a:solidFill>
                            <a:latin typeface="Cambria Math" panose="02040503050406030204" pitchFamily="18" charset="0"/>
                          </a:rPr>
                        </m:ctrlPr>
                      </m:fPr>
                      <m:num>
                        <m:r>
                          <a:rPr lang="en-SG" b="0" i="1" dirty="0" smtClean="0">
                            <a:latin typeface="Cambria Math" panose="02040503050406030204" pitchFamily="18" charset="0"/>
                          </a:rPr>
                          <m:t>2</m:t>
                        </m:r>
                      </m:num>
                      <m:den>
                        <m:r>
                          <a:rPr lang="en-SG" dirty="0">
                            <a:latin typeface="Cambria Math" panose="02040503050406030204" pitchFamily="18" charset="0"/>
                          </a:rPr>
                          <m:t>1+</m:t>
                        </m:r>
                        <m:sSup>
                          <m:sSupPr>
                            <m:ctrlPr>
                              <a:rPr lang="en-SG" i="1" dirty="0">
                                <a:solidFill>
                                  <a:srgbClr val="836967"/>
                                </a:solidFill>
                                <a:latin typeface="Cambria Math" panose="02040503050406030204" pitchFamily="18" charset="0"/>
                              </a:rPr>
                            </m:ctrlPr>
                          </m:sSupPr>
                          <m:e>
                            <m:r>
                              <a:rPr lang="en-SG" dirty="0">
                                <a:latin typeface="Cambria Math" panose="02040503050406030204" pitchFamily="18" charset="0"/>
                              </a:rPr>
                              <m:t>ⅇ</m:t>
                            </m:r>
                          </m:e>
                          <m:sup>
                            <m:r>
                              <a:rPr lang="en-SG" dirty="0">
                                <a:latin typeface="Cambria Math" panose="02040503050406030204" pitchFamily="18" charset="0"/>
                              </a:rPr>
                              <m:t>−</m:t>
                            </m:r>
                            <m:r>
                              <a:rPr lang="en-SG" b="0" i="1" dirty="0" smtClean="0">
                                <a:latin typeface="Cambria Math" panose="02040503050406030204" pitchFamily="18" charset="0"/>
                              </a:rPr>
                              <m:t>0.68</m:t>
                            </m:r>
                          </m:sup>
                        </m:sSup>
                      </m:den>
                    </m:f>
                    <m:r>
                      <a:rPr lang="en-SG" b="0" i="1" dirty="0" smtClean="0">
                        <a:latin typeface="Cambria Math" panose="02040503050406030204" pitchFamily="18" charset="0"/>
                      </a:rPr>
                      <m:t>−1</m:t>
                    </m:r>
                  </m:oMath>
                </a14:m>
                <a:r>
                  <a:rPr lang="en-SG" dirty="0"/>
                  <a:t> = </a:t>
                </a:r>
              </a:p>
              <a:p>
                <a:endParaRPr lang="en-SG" dirty="0"/>
              </a:p>
              <a:p>
                <a:endParaRPr lang="en-SG" dirty="0"/>
              </a:p>
              <a:p>
                <a:r>
                  <a:rPr lang="en-SG" dirty="0"/>
                  <a:t>y2 = h21*w10 + h22*w12   </a:t>
                </a:r>
              </a:p>
              <a:p>
                <a:r>
                  <a:rPr lang="en-SG" dirty="0"/>
                  <a:t>	= </a:t>
                </a:r>
              </a:p>
              <a:p>
                <a:r>
                  <a:rPr lang="en-SG" dirty="0"/>
                  <a:t>	=  </a:t>
                </a:r>
              </a:p>
              <a:p>
                <a:endParaRPr lang="en-SG" dirty="0"/>
              </a:p>
              <a:p>
                <a:r>
                  <a:rPr lang="en-SG" dirty="0"/>
                  <a:t>f(y2) = </a:t>
                </a:r>
                <a14:m>
                  <m:oMath xmlns:m="http://schemas.openxmlformats.org/officeDocument/2006/math">
                    <m:f>
                      <m:fPr>
                        <m:ctrlPr>
                          <a:rPr lang="en-SG" i="1" dirty="0">
                            <a:solidFill>
                              <a:srgbClr val="836967"/>
                            </a:solidFill>
                            <a:latin typeface="Cambria Math" panose="02040503050406030204" pitchFamily="18" charset="0"/>
                          </a:rPr>
                        </m:ctrlPr>
                      </m:fPr>
                      <m:num>
                        <m:r>
                          <a:rPr lang="en-SG" i="1" dirty="0">
                            <a:latin typeface="Cambria Math" panose="02040503050406030204" pitchFamily="18" charset="0"/>
                          </a:rPr>
                          <m:t>2</m:t>
                        </m:r>
                      </m:num>
                      <m:den>
                        <m:r>
                          <a:rPr lang="en-SG" dirty="0">
                            <a:latin typeface="Cambria Math" panose="02040503050406030204" pitchFamily="18" charset="0"/>
                          </a:rPr>
                          <m:t>1+</m:t>
                        </m:r>
                        <m:sSup>
                          <m:sSupPr>
                            <m:ctrlPr>
                              <a:rPr lang="en-SG" i="1" dirty="0">
                                <a:solidFill>
                                  <a:srgbClr val="836967"/>
                                </a:solidFill>
                                <a:latin typeface="Cambria Math" panose="02040503050406030204" pitchFamily="18" charset="0"/>
                              </a:rPr>
                            </m:ctrlPr>
                          </m:sSupPr>
                          <m:e>
                            <m:r>
                              <a:rPr lang="en-SG" dirty="0">
                                <a:latin typeface="Cambria Math" panose="02040503050406030204" pitchFamily="18" charset="0"/>
                              </a:rPr>
                              <m:t>ⅇ</m:t>
                            </m:r>
                          </m:e>
                          <m:sup>
                            <m:r>
                              <a:rPr lang="en-SG" dirty="0">
                                <a:latin typeface="Cambria Math" panose="02040503050406030204" pitchFamily="18" charset="0"/>
                              </a:rPr>
                              <m:t>−</m:t>
                            </m:r>
                            <m:r>
                              <a:rPr lang="en-SG" i="1" dirty="0">
                                <a:latin typeface="Cambria Math" panose="02040503050406030204" pitchFamily="18" charset="0"/>
                              </a:rPr>
                              <m:t>𝑦</m:t>
                            </m:r>
                            <m:r>
                              <a:rPr lang="en-SG" i="1" dirty="0">
                                <a:latin typeface="Cambria Math" panose="02040503050406030204" pitchFamily="18" charset="0"/>
                              </a:rPr>
                              <m:t>1</m:t>
                            </m:r>
                          </m:sup>
                        </m:sSup>
                      </m:den>
                    </m:f>
                    <m:r>
                      <a:rPr lang="en-SG" i="1" dirty="0">
                        <a:latin typeface="Cambria Math" panose="02040503050406030204" pitchFamily="18" charset="0"/>
                      </a:rPr>
                      <m:t>−1</m:t>
                    </m:r>
                  </m:oMath>
                </a14:m>
                <a:r>
                  <a:rPr lang="en-SG" dirty="0"/>
                  <a:t> = </a:t>
                </a:r>
                <a14:m>
                  <m:oMath xmlns:m="http://schemas.openxmlformats.org/officeDocument/2006/math">
                    <m:f>
                      <m:fPr>
                        <m:ctrlPr>
                          <a:rPr lang="en-SG" i="1" dirty="0">
                            <a:solidFill>
                              <a:srgbClr val="836967"/>
                            </a:solidFill>
                            <a:latin typeface="Cambria Math" panose="02040503050406030204" pitchFamily="18" charset="0"/>
                          </a:rPr>
                        </m:ctrlPr>
                      </m:fPr>
                      <m:num>
                        <m:r>
                          <a:rPr lang="en-SG" i="1" dirty="0">
                            <a:latin typeface="Cambria Math" panose="02040503050406030204" pitchFamily="18" charset="0"/>
                          </a:rPr>
                          <m:t>2</m:t>
                        </m:r>
                      </m:num>
                      <m:den>
                        <m:r>
                          <a:rPr lang="en-SG" dirty="0">
                            <a:latin typeface="Cambria Math" panose="02040503050406030204" pitchFamily="18" charset="0"/>
                          </a:rPr>
                          <m:t>1+</m:t>
                        </m:r>
                        <m:sSup>
                          <m:sSupPr>
                            <m:ctrlPr>
                              <a:rPr lang="en-SG" i="1" dirty="0">
                                <a:solidFill>
                                  <a:srgbClr val="836967"/>
                                </a:solidFill>
                                <a:latin typeface="Cambria Math" panose="02040503050406030204" pitchFamily="18" charset="0"/>
                              </a:rPr>
                            </m:ctrlPr>
                          </m:sSupPr>
                          <m:e>
                            <m:r>
                              <a:rPr lang="en-SG" dirty="0">
                                <a:latin typeface="Cambria Math" panose="02040503050406030204" pitchFamily="18" charset="0"/>
                              </a:rPr>
                              <m:t>ⅇ</m:t>
                            </m:r>
                          </m:e>
                          <m:sup>
                            <m:r>
                              <a:rPr lang="en-SG" dirty="0">
                                <a:latin typeface="Cambria Math" panose="02040503050406030204" pitchFamily="18" charset="0"/>
                              </a:rPr>
                              <m:t>−</m:t>
                            </m:r>
                            <m:r>
                              <a:rPr lang="en-SG" i="1" dirty="0">
                                <a:latin typeface="Cambria Math" panose="02040503050406030204" pitchFamily="18" charset="0"/>
                              </a:rPr>
                              <m:t>0.68</m:t>
                            </m:r>
                          </m:sup>
                        </m:sSup>
                      </m:den>
                    </m:f>
                    <m:r>
                      <a:rPr lang="en-SG" i="1" dirty="0">
                        <a:latin typeface="Cambria Math" panose="02040503050406030204" pitchFamily="18" charset="0"/>
                      </a:rPr>
                      <m:t>−1</m:t>
                    </m:r>
                  </m:oMath>
                </a14:m>
                <a:r>
                  <a:rPr lang="en-SG" dirty="0"/>
                  <a:t> = </a:t>
                </a:r>
              </a:p>
            </p:txBody>
          </p:sp>
        </mc:Choice>
        <mc:Fallback>
          <p:sp>
            <p:nvSpPr>
              <p:cNvPr id="4" name="TextBox 3">
                <a:extLst>
                  <a:ext uri="{FF2B5EF4-FFF2-40B4-BE49-F238E27FC236}">
                    <a16:creationId xmlns:a16="http://schemas.microsoft.com/office/drawing/2014/main" id="{F4B56002-8D47-6F22-B0EC-759FC3F39201}"/>
                  </a:ext>
                </a:extLst>
              </p:cNvPr>
              <p:cNvSpPr txBox="1">
                <a:spLocks noRot="1" noChangeAspect="1" noMove="1" noResize="1" noEditPoints="1" noAdjustHandles="1" noChangeArrowheads="1" noChangeShapeType="1" noTextEdit="1"/>
              </p:cNvSpPr>
              <p:nvPr/>
            </p:nvSpPr>
            <p:spPr>
              <a:xfrm>
                <a:off x="443059" y="274310"/>
                <a:ext cx="5373279" cy="4872872"/>
              </a:xfrm>
              <a:prstGeom prst="rect">
                <a:avLst/>
              </a:prstGeom>
              <a:blipFill>
                <a:blip r:embed="rId2"/>
                <a:stretch>
                  <a:fillRect l="-1022" t="-751"/>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E4AA82CD-8276-BD20-E4EB-075EAA56D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9645" y="113782"/>
            <a:ext cx="7092098" cy="2643534"/>
          </a:xfrm>
          <a:prstGeom prst="rect">
            <a:avLst/>
          </a:prstGeom>
        </p:spPr>
      </p:pic>
      <p:sp>
        <p:nvSpPr>
          <p:cNvPr id="9" name="TextBox 8">
            <a:extLst>
              <a:ext uri="{FF2B5EF4-FFF2-40B4-BE49-F238E27FC236}">
                <a16:creationId xmlns:a16="http://schemas.microsoft.com/office/drawing/2014/main" id="{FAC7AD64-DA52-71AD-C468-1DFF60BC3EE6}"/>
              </a:ext>
            </a:extLst>
          </p:cNvPr>
          <p:cNvSpPr txBox="1"/>
          <p:nvPr/>
        </p:nvSpPr>
        <p:spPr>
          <a:xfrm>
            <a:off x="4654062" y="3124770"/>
            <a:ext cx="7537938" cy="1200329"/>
          </a:xfrm>
          <a:prstGeom prst="rect">
            <a:avLst/>
          </a:prstGeom>
          <a:noFill/>
        </p:spPr>
        <p:txBody>
          <a:bodyPr wrap="square" rtlCol="0">
            <a:spAutoFit/>
          </a:bodyPr>
          <a:lstStyle/>
          <a:p>
            <a:r>
              <a:rPr lang="en-SG" dirty="0"/>
              <a:t>Mean squared error = ½ [ (y1</a:t>
            </a:r>
            <a:r>
              <a:rPr lang="en-SG" baseline="-25000" dirty="0"/>
              <a:t>actual</a:t>
            </a:r>
            <a:r>
              <a:rPr lang="en-SG" dirty="0"/>
              <a:t> – y1</a:t>
            </a:r>
            <a:r>
              <a:rPr lang="en-SG" baseline="-25000" dirty="0"/>
              <a:t>target</a:t>
            </a:r>
            <a:r>
              <a:rPr lang="en-SG" dirty="0"/>
              <a:t>)</a:t>
            </a:r>
            <a:r>
              <a:rPr lang="en-SG" baseline="30000" dirty="0"/>
              <a:t>2</a:t>
            </a:r>
            <a:r>
              <a:rPr lang="en-SG" dirty="0"/>
              <a:t> + (y2</a:t>
            </a:r>
            <a:r>
              <a:rPr lang="en-SG" baseline="-25000" dirty="0"/>
              <a:t>actual</a:t>
            </a:r>
            <a:r>
              <a:rPr lang="en-SG" dirty="0"/>
              <a:t> – y2</a:t>
            </a:r>
            <a:r>
              <a:rPr lang="en-SG" baseline="-25000" dirty="0"/>
              <a:t>target</a:t>
            </a:r>
            <a:r>
              <a:rPr lang="en-SG" dirty="0"/>
              <a:t>)</a:t>
            </a:r>
            <a:r>
              <a:rPr lang="en-SG" baseline="30000" dirty="0"/>
              <a:t>2</a:t>
            </a:r>
            <a:r>
              <a:rPr lang="en-SG" dirty="0"/>
              <a:t> ]</a:t>
            </a:r>
          </a:p>
          <a:p>
            <a:r>
              <a:rPr lang="en-SG" dirty="0"/>
              <a:t>				     = ½ [ ( - 0)</a:t>
            </a:r>
            <a:r>
              <a:rPr lang="en-SG" baseline="30000" dirty="0"/>
              <a:t>2 </a:t>
            </a:r>
            <a:r>
              <a:rPr lang="en-SG" dirty="0"/>
              <a:t>+ (- 1)</a:t>
            </a:r>
            <a:r>
              <a:rPr lang="en-SG" baseline="30000" dirty="0"/>
              <a:t>2</a:t>
            </a:r>
            <a:r>
              <a:rPr lang="en-SG" dirty="0"/>
              <a:t> ]</a:t>
            </a:r>
          </a:p>
          <a:p>
            <a:r>
              <a:rPr lang="en-SG" dirty="0"/>
              <a:t>				     = </a:t>
            </a:r>
          </a:p>
          <a:p>
            <a:r>
              <a:rPr lang="en-SG" dirty="0"/>
              <a:t>				     = </a:t>
            </a:r>
          </a:p>
        </p:txBody>
      </p:sp>
    </p:spTree>
    <p:extLst>
      <p:ext uri="{BB962C8B-B14F-4D97-AF65-F5344CB8AC3E}">
        <p14:creationId xmlns:p14="http://schemas.microsoft.com/office/powerpoint/2010/main" val="2238337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FB3F6E-570A-84DF-C5A4-F37B71A0F286}"/>
              </a:ext>
            </a:extLst>
          </p:cNvPr>
          <p:cNvSpPr txBox="1"/>
          <p:nvPr/>
        </p:nvSpPr>
        <p:spPr>
          <a:xfrm>
            <a:off x="101337" y="154699"/>
            <a:ext cx="7581507" cy="461665"/>
          </a:xfrm>
          <a:prstGeom prst="rect">
            <a:avLst/>
          </a:prstGeom>
          <a:noFill/>
        </p:spPr>
        <p:txBody>
          <a:bodyPr wrap="square">
            <a:spAutoFit/>
          </a:bodyPr>
          <a:lstStyle/>
          <a:p>
            <a:r>
              <a:rPr lang="en-US" sz="2400" b="1" u="sng" dirty="0">
                <a:latin typeface="Aptos" panose="020B0004020202020204" pitchFamily="34" charset="0"/>
              </a:rPr>
              <a:t>Problem-03: </a:t>
            </a:r>
            <a:r>
              <a:rPr lang="en-US" sz="2400" dirty="0">
                <a:latin typeface="Aptos" panose="020B0004020202020204" pitchFamily="34" charset="0"/>
              </a:rPr>
              <a:t>Obtain the output of the neuron Y </a:t>
            </a:r>
            <a:endParaRPr lang="en-SG" sz="2400" dirty="0"/>
          </a:p>
        </p:txBody>
      </p:sp>
      <p:pic>
        <p:nvPicPr>
          <p:cNvPr id="5" name="Picture 4">
            <a:extLst>
              <a:ext uri="{FF2B5EF4-FFF2-40B4-BE49-F238E27FC236}">
                <a16:creationId xmlns:a16="http://schemas.microsoft.com/office/drawing/2014/main" id="{B35CF4D4-5680-7AB3-A697-2AF1D919D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1" y="1010779"/>
            <a:ext cx="11781418" cy="4136256"/>
          </a:xfrm>
          <a:prstGeom prst="rect">
            <a:avLst/>
          </a:prstGeom>
        </p:spPr>
      </p:pic>
    </p:spTree>
    <p:extLst>
      <p:ext uri="{BB962C8B-B14F-4D97-AF65-F5344CB8AC3E}">
        <p14:creationId xmlns:p14="http://schemas.microsoft.com/office/powerpoint/2010/main" val="4025393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804E7F-1137-C91A-A3FB-2ED11EE46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121" y="225332"/>
            <a:ext cx="6136588" cy="2154452"/>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2963B4A-7B87-E698-5183-DDED6B4DD9B3}"/>
                  </a:ext>
                </a:extLst>
              </p:cNvPr>
              <p:cNvSpPr txBox="1"/>
              <p:nvPr/>
            </p:nvSpPr>
            <p:spPr>
              <a:xfrm>
                <a:off x="301658" y="664034"/>
                <a:ext cx="5213075" cy="5047664"/>
              </a:xfrm>
              <a:prstGeom prst="rect">
                <a:avLst/>
              </a:prstGeom>
              <a:noFill/>
            </p:spPr>
            <p:txBody>
              <a:bodyPr wrap="square" rtlCol="0">
                <a:spAutoFit/>
              </a:bodyPr>
              <a:lstStyle/>
              <a:p>
                <a:r>
                  <a:rPr lang="en-SG" dirty="0" err="1"/>
                  <a:t>RelU</a:t>
                </a:r>
                <a:r>
                  <a:rPr lang="en-SG" dirty="0"/>
                  <a:t> activation function:</a:t>
                </a:r>
              </a:p>
              <a:p>
                <a:r>
                  <a:rPr lang="en-SG" dirty="0"/>
                  <a:t>f(y) =</a:t>
                </a:r>
              </a:p>
              <a:p>
                <a:endParaRPr lang="en-SG" dirty="0"/>
              </a:p>
              <a:p>
                <a:r>
                  <a:rPr lang="en-SG" b="1" u="sng" dirty="0"/>
                  <a:t>First hidden layer:</a:t>
                </a:r>
              </a:p>
              <a:p>
                <a:r>
                  <a:rPr lang="en-SG" dirty="0"/>
                  <a:t>h11 = x1*w1 + x2*w3 +b1  </a:t>
                </a:r>
              </a:p>
              <a:p>
                <a:r>
                  <a:rPr lang="en-SG" dirty="0"/>
                  <a:t>	= 0.3*0.1 + 0.5*0.3 + 0.5</a:t>
                </a:r>
              </a:p>
              <a:p>
                <a:r>
                  <a:rPr lang="en-SG" dirty="0"/>
                  <a:t>	= 0.68</a:t>
                </a:r>
              </a:p>
              <a:p>
                <a:endParaRPr lang="en-SG" dirty="0"/>
              </a:p>
              <a:p>
                <a:r>
                  <a:rPr lang="en-SG" b="1" dirty="0"/>
                  <a:t>f(h11) =  </a:t>
                </a:r>
                <a14:m>
                  <m:oMath xmlns:m="http://schemas.openxmlformats.org/officeDocument/2006/math">
                    <m:f>
                      <m:fPr>
                        <m:ctrlPr>
                          <a:rPr lang="en-SG" b="1" i="1" dirty="0" smtClean="0">
                            <a:solidFill>
                              <a:srgbClr val="836967"/>
                            </a:solidFill>
                            <a:latin typeface="Cambria Math" panose="02040503050406030204" pitchFamily="18" charset="0"/>
                          </a:rPr>
                        </m:ctrlPr>
                      </m:fPr>
                      <m:num>
                        <m:r>
                          <a:rPr lang="en-SG" b="1" i="1" dirty="0" smtClean="0">
                            <a:solidFill>
                              <a:schemeClr val="tx1"/>
                            </a:solidFill>
                            <a:latin typeface="Cambria Math" panose="02040503050406030204" pitchFamily="18" charset="0"/>
                          </a:rPr>
                          <m:t>𝟐</m:t>
                        </m:r>
                      </m:num>
                      <m:den>
                        <m:r>
                          <a:rPr lang="en-SG" b="1" i="0" dirty="0" smtClean="0">
                            <a:latin typeface="Cambria Math" panose="02040503050406030204" pitchFamily="18" charset="0"/>
                          </a:rPr>
                          <m:t>𝟏</m:t>
                        </m:r>
                        <m:r>
                          <a:rPr lang="en-SG" b="1" i="0" dirty="0" smtClean="0">
                            <a:latin typeface="Cambria Math" panose="02040503050406030204" pitchFamily="18" charset="0"/>
                          </a:rPr>
                          <m:t>+</m:t>
                        </m:r>
                        <m:sSup>
                          <m:sSupPr>
                            <m:ctrlPr>
                              <a:rPr lang="en-SG" b="1" i="1" dirty="0" smtClean="0">
                                <a:solidFill>
                                  <a:srgbClr val="836967"/>
                                </a:solidFill>
                                <a:latin typeface="Cambria Math" panose="02040503050406030204" pitchFamily="18" charset="0"/>
                              </a:rPr>
                            </m:ctrlPr>
                          </m:sSupPr>
                          <m:e>
                            <m:r>
                              <a:rPr lang="en-SG" b="1" i="0" dirty="0" smtClean="0">
                                <a:latin typeface="Cambria Math" panose="02040503050406030204" pitchFamily="18" charset="0"/>
                              </a:rPr>
                              <m:t>ⅇ</m:t>
                            </m:r>
                          </m:e>
                          <m:sup>
                            <m:r>
                              <a:rPr lang="en-SG" b="1" i="0" dirty="0" smtClean="0">
                                <a:latin typeface="Cambria Math" panose="02040503050406030204" pitchFamily="18" charset="0"/>
                              </a:rPr>
                              <m:t>−</m:t>
                            </m:r>
                            <m:r>
                              <a:rPr lang="en-SG" b="1" i="1" dirty="0" smtClean="0">
                                <a:latin typeface="Cambria Math" panose="02040503050406030204" pitchFamily="18" charset="0"/>
                              </a:rPr>
                              <m:t>𝒉</m:t>
                            </m:r>
                            <m:r>
                              <a:rPr lang="en-SG" b="1" i="1" dirty="0" smtClean="0">
                                <a:latin typeface="Cambria Math" panose="02040503050406030204" pitchFamily="18" charset="0"/>
                              </a:rPr>
                              <m:t>𝟏𝟏</m:t>
                            </m:r>
                          </m:sup>
                        </m:sSup>
                      </m:den>
                    </m:f>
                    <m:r>
                      <a:rPr lang="en-SG" b="1" i="1" dirty="0" smtClean="0">
                        <a:latin typeface="Cambria Math" panose="02040503050406030204" pitchFamily="18" charset="0"/>
                      </a:rPr>
                      <m:t> −</m:t>
                    </m:r>
                    <m:r>
                      <a:rPr lang="en-SG" b="1" i="1" dirty="0" smtClean="0">
                        <a:latin typeface="Cambria Math" panose="02040503050406030204" pitchFamily="18" charset="0"/>
                      </a:rPr>
                      <m:t>𝟏</m:t>
                    </m:r>
                  </m:oMath>
                </a14:m>
                <a:r>
                  <a:rPr lang="en-SG" b="1" dirty="0"/>
                  <a:t> = </a:t>
                </a:r>
                <a14:m>
                  <m:oMath xmlns:m="http://schemas.openxmlformats.org/officeDocument/2006/math">
                    <m:f>
                      <m:fPr>
                        <m:ctrlPr>
                          <a:rPr lang="en-SG" b="1" i="1" dirty="0">
                            <a:solidFill>
                              <a:srgbClr val="836967"/>
                            </a:solidFill>
                            <a:latin typeface="Cambria Math" panose="02040503050406030204" pitchFamily="18" charset="0"/>
                          </a:rPr>
                        </m:ctrlPr>
                      </m:fPr>
                      <m:num>
                        <m:r>
                          <a:rPr lang="en-SG" b="1" i="1" dirty="0">
                            <a:latin typeface="Cambria Math" panose="02040503050406030204" pitchFamily="18" charset="0"/>
                          </a:rPr>
                          <m:t>𝟏</m:t>
                        </m:r>
                      </m:num>
                      <m:den>
                        <m:r>
                          <a:rPr lang="en-SG" b="1" i="1" dirty="0">
                            <a:latin typeface="Cambria Math" panose="02040503050406030204" pitchFamily="18" charset="0"/>
                          </a:rPr>
                          <m:t>𝟏</m:t>
                        </m:r>
                        <m:r>
                          <a:rPr lang="en-SG" b="1" dirty="0">
                            <a:latin typeface="Cambria Math" panose="02040503050406030204" pitchFamily="18" charset="0"/>
                          </a:rPr>
                          <m:t>+</m:t>
                        </m:r>
                        <m:sSup>
                          <m:sSupPr>
                            <m:ctrlPr>
                              <a:rPr lang="en-SG" b="1" i="1" dirty="0">
                                <a:solidFill>
                                  <a:srgbClr val="836967"/>
                                </a:solidFill>
                                <a:latin typeface="Cambria Math" panose="02040503050406030204" pitchFamily="18" charset="0"/>
                              </a:rPr>
                            </m:ctrlPr>
                          </m:sSupPr>
                          <m:e>
                            <m:r>
                              <a:rPr lang="en-SG" b="1" dirty="0">
                                <a:latin typeface="Cambria Math" panose="02040503050406030204" pitchFamily="18" charset="0"/>
                              </a:rPr>
                              <m:t>ⅇ</m:t>
                            </m:r>
                          </m:e>
                          <m:sup>
                            <m:r>
                              <a:rPr lang="en-SG" b="1" dirty="0">
                                <a:latin typeface="Cambria Math" panose="02040503050406030204" pitchFamily="18" charset="0"/>
                              </a:rPr>
                              <m:t>−</m:t>
                            </m:r>
                            <m:r>
                              <a:rPr lang="en-SG" b="1" i="1" dirty="0" smtClean="0">
                                <a:latin typeface="Cambria Math" panose="02040503050406030204" pitchFamily="18" charset="0"/>
                              </a:rPr>
                              <m:t>𝟎</m:t>
                            </m:r>
                            <m:r>
                              <a:rPr lang="en-SG" b="1" i="1" dirty="0" smtClean="0">
                                <a:latin typeface="Cambria Math" panose="02040503050406030204" pitchFamily="18" charset="0"/>
                              </a:rPr>
                              <m:t>.</m:t>
                            </m:r>
                            <m:r>
                              <a:rPr lang="en-SG" b="1" i="1" dirty="0" smtClean="0">
                                <a:latin typeface="Cambria Math" panose="02040503050406030204" pitchFamily="18" charset="0"/>
                              </a:rPr>
                              <m:t>𝟔𝟖</m:t>
                            </m:r>
                          </m:sup>
                        </m:sSup>
                      </m:den>
                    </m:f>
                    <m:r>
                      <a:rPr lang="en-SG" b="1" i="1" dirty="0" smtClean="0">
                        <a:latin typeface="Cambria Math" panose="02040503050406030204" pitchFamily="18" charset="0"/>
                      </a:rPr>
                      <m:t>−</m:t>
                    </m:r>
                    <m:r>
                      <a:rPr lang="en-SG" b="1" i="1" dirty="0" smtClean="0">
                        <a:latin typeface="Cambria Math" panose="02040503050406030204" pitchFamily="18" charset="0"/>
                      </a:rPr>
                      <m:t>𝟏</m:t>
                    </m:r>
                  </m:oMath>
                </a14:m>
                <a:r>
                  <a:rPr lang="en-SG" b="1" dirty="0"/>
                  <a:t> = 0.66</a:t>
                </a:r>
              </a:p>
              <a:p>
                <a:endParaRPr lang="en-SG" b="1" dirty="0"/>
              </a:p>
              <a:p>
                <a:endParaRPr lang="en-SG" dirty="0"/>
              </a:p>
              <a:p>
                <a:r>
                  <a:rPr lang="en-SG" dirty="0"/>
                  <a:t>h12 = x1*w2 + x2*w4 +b1  </a:t>
                </a:r>
              </a:p>
              <a:p>
                <a:r>
                  <a:rPr lang="en-SG" dirty="0"/>
                  <a:t>	= 0.3*0.2 + 0.5*0.4 + 0.5</a:t>
                </a:r>
              </a:p>
              <a:p>
                <a:r>
                  <a:rPr lang="en-SG" dirty="0"/>
                  <a:t>	= 0.76</a:t>
                </a:r>
              </a:p>
              <a:p>
                <a:endParaRPr lang="en-SG" dirty="0"/>
              </a:p>
              <a:p>
                <a:r>
                  <a:rPr lang="en-SG" b="1" dirty="0"/>
                  <a:t>f(h12) =  </a:t>
                </a:r>
                <a14:m>
                  <m:oMath xmlns:m="http://schemas.openxmlformats.org/officeDocument/2006/math">
                    <m:f>
                      <m:fPr>
                        <m:ctrlPr>
                          <a:rPr lang="en-SG" b="1" i="1" dirty="0" smtClean="0">
                            <a:solidFill>
                              <a:srgbClr val="836967"/>
                            </a:solidFill>
                            <a:latin typeface="Cambria Math" panose="02040503050406030204" pitchFamily="18" charset="0"/>
                          </a:rPr>
                        </m:ctrlPr>
                      </m:fPr>
                      <m:num>
                        <m:r>
                          <a:rPr lang="en-SG" b="1" i="1" dirty="0" smtClean="0">
                            <a:latin typeface="Cambria Math" panose="02040503050406030204" pitchFamily="18" charset="0"/>
                          </a:rPr>
                          <m:t>𝟐</m:t>
                        </m:r>
                      </m:num>
                      <m:den>
                        <m:r>
                          <a:rPr lang="en-SG" b="1" i="0" dirty="0" smtClean="0">
                            <a:latin typeface="Cambria Math" panose="02040503050406030204" pitchFamily="18" charset="0"/>
                          </a:rPr>
                          <m:t>𝟏</m:t>
                        </m:r>
                        <m:r>
                          <a:rPr lang="en-SG" b="1" i="0" dirty="0" smtClean="0">
                            <a:latin typeface="Cambria Math" panose="02040503050406030204" pitchFamily="18" charset="0"/>
                          </a:rPr>
                          <m:t>+</m:t>
                        </m:r>
                        <m:sSup>
                          <m:sSupPr>
                            <m:ctrlPr>
                              <a:rPr lang="en-SG" b="1" i="1" dirty="0" smtClean="0">
                                <a:solidFill>
                                  <a:srgbClr val="836967"/>
                                </a:solidFill>
                                <a:latin typeface="Cambria Math" panose="02040503050406030204" pitchFamily="18" charset="0"/>
                              </a:rPr>
                            </m:ctrlPr>
                          </m:sSupPr>
                          <m:e>
                            <m:r>
                              <a:rPr lang="en-SG" b="1" i="0" dirty="0" smtClean="0">
                                <a:latin typeface="Cambria Math" panose="02040503050406030204" pitchFamily="18" charset="0"/>
                              </a:rPr>
                              <m:t>ⅇ</m:t>
                            </m:r>
                          </m:e>
                          <m:sup>
                            <m:r>
                              <a:rPr lang="en-SG" b="1" i="0" dirty="0" smtClean="0">
                                <a:latin typeface="Cambria Math" panose="02040503050406030204" pitchFamily="18" charset="0"/>
                              </a:rPr>
                              <m:t>−</m:t>
                            </m:r>
                            <m:r>
                              <a:rPr lang="en-SG" b="1" i="1" dirty="0" smtClean="0">
                                <a:latin typeface="Cambria Math" panose="02040503050406030204" pitchFamily="18" charset="0"/>
                              </a:rPr>
                              <m:t>𝒉</m:t>
                            </m:r>
                            <m:r>
                              <a:rPr lang="en-SG" b="1" i="1" dirty="0" smtClean="0">
                                <a:latin typeface="Cambria Math" panose="02040503050406030204" pitchFamily="18" charset="0"/>
                              </a:rPr>
                              <m:t>𝟏𝟐</m:t>
                            </m:r>
                          </m:sup>
                        </m:sSup>
                      </m:den>
                    </m:f>
                    <m:r>
                      <a:rPr lang="en-SG" b="1" i="1" dirty="0" smtClean="0">
                        <a:latin typeface="Cambria Math" panose="02040503050406030204" pitchFamily="18" charset="0"/>
                      </a:rPr>
                      <m:t> −</m:t>
                    </m:r>
                    <m:r>
                      <a:rPr lang="en-SG" b="1" i="1" dirty="0" smtClean="0">
                        <a:latin typeface="Cambria Math" panose="02040503050406030204" pitchFamily="18" charset="0"/>
                      </a:rPr>
                      <m:t>𝟏</m:t>
                    </m:r>
                    <m:r>
                      <a:rPr lang="en-SG" b="1" i="1" dirty="0" smtClean="0">
                        <a:latin typeface="Cambria Math" panose="02040503050406030204" pitchFamily="18" charset="0"/>
                      </a:rPr>
                      <m:t> </m:t>
                    </m:r>
                  </m:oMath>
                </a14:m>
                <a:r>
                  <a:rPr lang="en-SG" b="1" dirty="0"/>
                  <a:t> = </a:t>
                </a:r>
                <a14:m>
                  <m:oMath xmlns:m="http://schemas.openxmlformats.org/officeDocument/2006/math">
                    <m:f>
                      <m:fPr>
                        <m:ctrlPr>
                          <a:rPr lang="en-SG" b="1" i="1" dirty="0">
                            <a:solidFill>
                              <a:srgbClr val="836967"/>
                            </a:solidFill>
                            <a:latin typeface="Cambria Math" panose="02040503050406030204" pitchFamily="18" charset="0"/>
                          </a:rPr>
                        </m:ctrlPr>
                      </m:fPr>
                      <m:num>
                        <m:r>
                          <a:rPr lang="en-SG" b="1" i="1" dirty="0">
                            <a:latin typeface="Cambria Math" panose="02040503050406030204" pitchFamily="18" charset="0"/>
                          </a:rPr>
                          <m:t>𝟏</m:t>
                        </m:r>
                      </m:num>
                      <m:den>
                        <m:r>
                          <a:rPr lang="en-SG" b="1" i="1" dirty="0">
                            <a:latin typeface="Cambria Math" panose="02040503050406030204" pitchFamily="18" charset="0"/>
                          </a:rPr>
                          <m:t>𝟏</m:t>
                        </m:r>
                        <m:r>
                          <a:rPr lang="en-SG" b="1" dirty="0">
                            <a:latin typeface="Cambria Math" panose="02040503050406030204" pitchFamily="18" charset="0"/>
                          </a:rPr>
                          <m:t>+</m:t>
                        </m:r>
                        <m:sSup>
                          <m:sSupPr>
                            <m:ctrlPr>
                              <a:rPr lang="en-SG" b="1" i="1" dirty="0" smtClean="0">
                                <a:solidFill>
                                  <a:srgbClr val="836967"/>
                                </a:solidFill>
                                <a:latin typeface="Cambria Math" panose="02040503050406030204" pitchFamily="18" charset="0"/>
                              </a:rPr>
                            </m:ctrlPr>
                          </m:sSupPr>
                          <m:e>
                            <m:r>
                              <a:rPr lang="en-SG" b="1" dirty="0">
                                <a:latin typeface="Cambria Math" panose="02040503050406030204" pitchFamily="18" charset="0"/>
                              </a:rPr>
                              <m:t>ⅇ</m:t>
                            </m:r>
                          </m:e>
                          <m:sup>
                            <m:r>
                              <a:rPr lang="en-SG" b="1" dirty="0">
                                <a:latin typeface="Cambria Math" panose="02040503050406030204" pitchFamily="18" charset="0"/>
                              </a:rPr>
                              <m:t>−</m:t>
                            </m:r>
                            <m:r>
                              <a:rPr lang="en-SG" b="1" i="1" dirty="0" smtClean="0">
                                <a:latin typeface="Cambria Math" panose="02040503050406030204" pitchFamily="18" charset="0"/>
                              </a:rPr>
                              <m:t>𝟎</m:t>
                            </m:r>
                            <m:r>
                              <a:rPr lang="en-SG" b="1" i="1" dirty="0" smtClean="0">
                                <a:latin typeface="Cambria Math" panose="02040503050406030204" pitchFamily="18" charset="0"/>
                              </a:rPr>
                              <m:t>.</m:t>
                            </m:r>
                            <m:r>
                              <a:rPr lang="en-SG" b="1" i="1" dirty="0" smtClean="0">
                                <a:latin typeface="Cambria Math" panose="02040503050406030204" pitchFamily="18" charset="0"/>
                              </a:rPr>
                              <m:t>𝟕</m:t>
                            </m:r>
                            <m:r>
                              <a:rPr lang="en-SG" b="1" i="1" dirty="0" smtClean="0">
                                <a:latin typeface="Cambria Math" panose="02040503050406030204" pitchFamily="18" charset="0"/>
                              </a:rPr>
                              <m:t>𝟔</m:t>
                            </m:r>
                          </m:sup>
                        </m:sSup>
                      </m:den>
                    </m:f>
                    <m:r>
                      <a:rPr lang="en-SG" b="1" i="1" dirty="0" smtClean="0">
                        <a:latin typeface="Cambria Math" panose="02040503050406030204" pitchFamily="18" charset="0"/>
                      </a:rPr>
                      <m:t>−</m:t>
                    </m:r>
                    <m:r>
                      <a:rPr lang="en-SG" b="1" i="1" dirty="0" smtClean="0">
                        <a:latin typeface="Cambria Math" panose="02040503050406030204" pitchFamily="18" charset="0"/>
                      </a:rPr>
                      <m:t>𝟏</m:t>
                    </m:r>
                  </m:oMath>
                </a14:m>
                <a:r>
                  <a:rPr lang="en-SG" b="1" dirty="0"/>
                  <a:t> = 0.68</a:t>
                </a:r>
              </a:p>
              <a:p>
                <a:endParaRPr lang="en-SG" dirty="0"/>
              </a:p>
            </p:txBody>
          </p:sp>
        </mc:Choice>
        <mc:Fallback>
          <p:sp>
            <p:nvSpPr>
              <p:cNvPr id="3" name="TextBox 2">
                <a:extLst>
                  <a:ext uri="{FF2B5EF4-FFF2-40B4-BE49-F238E27FC236}">
                    <a16:creationId xmlns:a16="http://schemas.microsoft.com/office/drawing/2014/main" id="{72963B4A-7B87-E698-5183-DDED6B4DD9B3}"/>
                  </a:ext>
                </a:extLst>
              </p:cNvPr>
              <p:cNvSpPr txBox="1">
                <a:spLocks noRot="1" noChangeAspect="1" noMove="1" noResize="1" noEditPoints="1" noAdjustHandles="1" noChangeArrowheads="1" noChangeShapeType="1" noTextEdit="1"/>
              </p:cNvSpPr>
              <p:nvPr/>
            </p:nvSpPr>
            <p:spPr>
              <a:xfrm>
                <a:off x="301658" y="664034"/>
                <a:ext cx="5213075" cy="5047664"/>
              </a:xfrm>
              <a:prstGeom prst="rect">
                <a:avLst/>
              </a:prstGeom>
              <a:blipFill>
                <a:blip r:embed="rId3"/>
                <a:stretch>
                  <a:fillRect l="-935" t="-725"/>
                </a:stretch>
              </a:blipFill>
            </p:spPr>
            <p:txBody>
              <a:bodyPr/>
              <a:lstStyle/>
              <a:p>
                <a:r>
                  <a:rPr lang="en-SG">
                    <a:noFill/>
                  </a:rPr>
                  <a:t> </a:t>
                </a:r>
              </a:p>
            </p:txBody>
          </p:sp>
        </mc:Fallback>
      </mc:AlternateContent>
      <p:sp>
        <p:nvSpPr>
          <p:cNvPr id="5" name="TextBox 4">
            <a:extLst>
              <a:ext uri="{FF2B5EF4-FFF2-40B4-BE49-F238E27FC236}">
                <a16:creationId xmlns:a16="http://schemas.microsoft.com/office/drawing/2014/main" id="{91C229D5-1F36-A2A6-EA1A-2D4C05E97380}"/>
              </a:ext>
            </a:extLst>
          </p:cNvPr>
          <p:cNvSpPr txBox="1"/>
          <p:nvPr/>
        </p:nvSpPr>
        <p:spPr>
          <a:xfrm>
            <a:off x="301658" y="0"/>
            <a:ext cx="6096000" cy="461665"/>
          </a:xfrm>
          <a:prstGeom prst="rect">
            <a:avLst/>
          </a:prstGeom>
          <a:noFill/>
        </p:spPr>
        <p:txBody>
          <a:bodyPr wrap="square">
            <a:spAutoFit/>
          </a:bodyPr>
          <a:lstStyle/>
          <a:p>
            <a:r>
              <a:rPr lang="en-US" sz="2400" b="1" u="sng" dirty="0">
                <a:solidFill>
                  <a:srgbClr val="C00000"/>
                </a:solidFill>
                <a:latin typeface="Aptos" panose="020B0004020202020204" pitchFamily="34" charset="0"/>
              </a:rPr>
              <a:t>Solution : </a:t>
            </a:r>
            <a:endParaRPr lang="en-SG" sz="2400" dirty="0"/>
          </a:p>
        </p:txBody>
      </p:sp>
    </p:spTree>
    <p:extLst>
      <p:ext uri="{BB962C8B-B14F-4D97-AF65-F5344CB8AC3E}">
        <p14:creationId xmlns:p14="http://schemas.microsoft.com/office/powerpoint/2010/main" val="3853175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C01433-865C-9DCA-EDEC-77AE0C500266}"/>
              </a:ext>
            </a:extLst>
          </p:cNvPr>
          <p:cNvSpPr txBox="1"/>
          <p:nvPr/>
        </p:nvSpPr>
        <p:spPr>
          <a:xfrm>
            <a:off x="101337" y="154699"/>
            <a:ext cx="7581507" cy="461665"/>
          </a:xfrm>
          <a:prstGeom prst="rect">
            <a:avLst/>
          </a:prstGeom>
          <a:noFill/>
        </p:spPr>
        <p:txBody>
          <a:bodyPr wrap="square">
            <a:spAutoFit/>
          </a:bodyPr>
          <a:lstStyle/>
          <a:p>
            <a:r>
              <a:rPr lang="en-US" sz="2400" b="1" u="sng" dirty="0">
                <a:latin typeface="Aptos" panose="020B0004020202020204" pitchFamily="34" charset="0"/>
              </a:rPr>
              <a:t>Problem-04: </a:t>
            </a:r>
            <a:r>
              <a:rPr lang="en-US" sz="2400" dirty="0">
                <a:latin typeface="Aptos" panose="020B0004020202020204" pitchFamily="34" charset="0"/>
              </a:rPr>
              <a:t>Obtain the output of the neuron Y </a:t>
            </a:r>
            <a:endParaRPr lang="en-SG" sz="2400" dirty="0"/>
          </a:p>
        </p:txBody>
      </p:sp>
      <p:pic>
        <p:nvPicPr>
          <p:cNvPr id="6" name="Picture 5">
            <a:extLst>
              <a:ext uri="{FF2B5EF4-FFF2-40B4-BE49-F238E27FC236}">
                <a16:creationId xmlns:a16="http://schemas.microsoft.com/office/drawing/2014/main" id="{899EE605-4282-1BD5-3AFA-2C78E0C971DE}"/>
              </a:ext>
            </a:extLst>
          </p:cNvPr>
          <p:cNvPicPr>
            <a:picLocks noChangeAspect="1"/>
          </p:cNvPicPr>
          <p:nvPr/>
        </p:nvPicPr>
        <p:blipFill rotWithShape="1">
          <a:blip r:embed="rId2"/>
          <a:srcRect l="3510"/>
          <a:stretch/>
        </p:blipFill>
        <p:spPr>
          <a:xfrm>
            <a:off x="234461" y="616364"/>
            <a:ext cx="11188578" cy="3826682"/>
          </a:xfrm>
          <a:prstGeom prst="rect">
            <a:avLst/>
          </a:prstGeom>
        </p:spPr>
      </p:pic>
    </p:spTree>
    <p:extLst>
      <p:ext uri="{BB962C8B-B14F-4D97-AF65-F5344CB8AC3E}">
        <p14:creationId xmlns:p14="http://schemas.microsoft.com/office/powerpoint/2010/main" val="2942529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67727F-E97C-8345-512C-8095DBD98263}"/>
              </a:ext>
            </a:extLst>
          </p:cNvPr>
          <p:cNvPicPr>
            <a:picLocks noChangeAspect="1"/>
          </p:cNvPicPr>
          <p:nvPr/>
        </p:nvPicPr>
        <p:blipFill>
          <a:blip r:embed="rId2"/>
          <a:stretch>
            <a:fillRect/>
          </a:stretch>
        </p:blipFill>
        <p:spPr>
          <a:xfrm>
            <a:off x="529915" y="755129"/>
            <a:ext cx="9499447" cy="4719547"/>
          </a:xfrm>
          <a:prstGeom prst="rect">
            <a:avLst/>
          </a:prstGeom>
        </p:spPr>
      </p:pic>
      <p:sp>
        <p:nvSpPr>
          <p:cNvPr id="4" name="TextBox 3">
            <a:extLst>
              <a:ext uri="{FF2B5EF4-FFF2-40B4-BE49-F238E27FC236}">
                <a16:creationId xmlns:a16="http://schemas.microsoft.com/office/drawing/2014/main" id="{D75E33C7-8759-EE8A-177E-E9D089A30556}"/>
              </a:ext>
            </a:extLst>
          </p:cNvPr>
          <p:cNvSpPr txBox="1"/>
          <p:nvPr/>
        </p:nvSpPr>
        <p:spPr>
          <a:xfrm>
            <a:off x="101337" y="154699"/>
            <a:ext cx="7581507" cy="461665"/>
          </a:xfrm>
          <a:prstGeom prst="rect">
            <a:avLst/>
          </a:prstGeom>
          <a:noFill/>
        </p:spPr>
        <p:txBody>
          <a:bodyPr wrap="square">
            <a:spAutoFit/>
          </a:bodyPr>
          <a:lstStyle/>
          <a:p>
            <a:r>
              <a:rPr lang="en-US" sz="2400" b="1" u="sng" dirty="0">
                <a:latin typeface="Aptos" panose="020B0004020202020204" pitchFamily="34" charset="0"/>
              </a:rPr>
              <a:t>Problem-05: </a:t>
            </a:r>
            <a:r>
              <a:rPr lang="en-US" sz="2400" dirty="0">
                <a:latin typeface="Aptos" panose="020B0004020202020204" pitchFamily="34" charset="0"/>
              </a:rPr>
              <a:t>Obtain the output of the neuron Y </a:t>
            </a:r>
            <a:endParaRPr lang="en-SG" sz="2400" dirty="0"/>
          </a:p>
        </p:txBody>
      </p:sp>
    </p:spTree>
    <p:extLst>
      <p:ext uri="{BB962C8B-B14F-4D97-AF65-F5344CB8AC3E}">
        <p14:creationId xmlns:p14="http://schemas.microsoft.com/office/powerpoint/2010/main" val="2514621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5B0E58-AA90-3C9A-8E80-9A5C66A79F29}"/>
              </a:ext>
            </a:extLst>
          </p:cNvPr>
          <p:cNvSpPr txBox="1"/>
          <p:nvPr/>
        </p:nvSpPr>
        <p:spPr>
          <a:xfrm>
            <a:off x="101337" y="154699"/>
            <a:ext cx="7581507" cy="461665"/>
          </a:xfrm>
          <a:prstGeom prst="rect">
            <a:avLst/>
          </a:prstGeom>
          <a:noFill/>
        </p:spPr>
        <p:txBody>
          <a:bodyPr wrap="square">
            <a:spAutoFit/>
          </a:bodyPr>
          <a:lstStyle/>
          <a:p>
            <a:r>
              <a:rPr lang="en-US" sz="2400" b="1" u="sng" dirty="0">
                <a:latin typeface="Aptos" panose="020B0004020202020204" pitchFamily="34" charset="0"/>
              </a:rPr>
              <a:t>Problem-06: </a:t>
            </a:r>
            <a:r>
              <a:rPr lang="en-US" sz="2400" dirty="0">
                <a:latin typeface="Aptos" panose="020B0004020202020204" pitchFamily="34" charset="0"/>
              </a:rPr>
              <a:t>Obtain the output of the neuron Y </a:t>
            </a:r>
            <a:endParaRPr lang="en-SG" sz="2400" dirty="0"/>
          </a:p>
        </p:txBody>
      </p:sp>
      <p:pic>
        <p:nvPicPr>
          <p:cNvPr id="4" name="Picture 3">
            <a:extLst>
              <a:ext uri="{FF2B5EF4-FFF2-40B4-BE49-F238E27FC236}">
                <a16:creationId xmlns:a16="http://schemas.microsoft.com/office/drawing/2014/main" id="{5BB6F403-096C-4790-3BF9-7E7225191532}"/>
              </a:ext>
            </a:extLst>
          </p:cNvPr>
          <p:cNvPicPr>
            <a:picLocks noChangeAspect="1"/>
          </p:cNvPicPr>
          <p:nvPr/>
        </p:nvPicPr>
        <p:blipFill>
          <a:blip r:embed="rId2"/>
          <a:stretch>
            <a:fillRect/>
          </a:stretch>
        </p:blipFill>
        <p:spPr>
          <a:xfrm>
            <a:off x="535268" y="616364"/>
            <a:ext cx="8947597" cy="4647298"/>
          </a:xfrm>
          <a:prstGeom prst="rect">
            <a:avLst/>
          </a:prstGeom>
        </p:spPr>
      </p:pic>
    </p:spTree>
    <p:extLst>
      <p:ext uri="{BB962C8B-B14F-4D97-AF65-F5344CB8AC3E}">
        <p14:creationId xmlns:p14="http://schemas.microsoft.com/office/powerpoint/2010/main" val="643106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85719A-D9E4-0ECF-7796-4C89BF439FF8}"/>
              </a:ext>
            </a:extLst>
          </p:cNvPr>
          <p:cNvPicPr>
            <a:picLocks noChangeAspect="1"/>
          </p:cNvPicPr>
          <p:nvPr/>
        </p:nvPicPr>
        <p:blipFill>
          <a:blip r:embed="rId2"/>
          <a:stretch>
            <a:fillRect/>
          </a:stretch>
        </p:blipFill>
        <p:spPr>
          <a:xfrm>
            <a:off x="681824" y="987280"/>
            <a:ext cx="7321789" cy="4194319"/>
          </a:xfrm>
          <a:prstGeom prst="rect">
            <a:avLst/>
          </a:prstGeom>
        </p:spPr>
      </p:pic>
      <p:sp>
        <p:nvSpPr>
          <p:cNvPr id="4" name="TextBox 3">
            <a:extLst>
              <a:ext uri="{FF2B5EF4-FFF2-40B4-BE49-F238E27FC236}">
                <a16:creationId xmlns:a16="http://schemas.microsoft.com/office/drawing/2014/main" id="{29AC7C59-378E-25C6-2C0B-53C14A80E962}"/>
              </a:ext>
            </a:extLst>
          </p:cNvPr>
          <p:cNvSpPr txBox="1"/>
          <p:nvPr/>
        </p:nvSpPr>
        <p:spPr>
          <a:xfrm>
            <a:off x="101337" y="154699"/>
            <a:ext cx="7581507" cy="461665"/>
          </a:xfrm>
          <a:prstGeom prst="rect">
            <a:avLst/>
          </a:prstGeom>
          <a:noFill/>
        </p:spPr>
        <p:txBody>
          <a:bodyPr wrap="square">
            <a:spAutoFit/>
          </a:bodyPr>
          <a:lstStyle/>
          <a:p>
            <a:r>
              <a:rPr lang="en-US" sz="2400" b="1" u="sng" dirty="0">
                <a:latin typeface="Aptos" panose="020B0004020202020204" pitchFamily="34" charset="0"/>
              </a:rPr>
              <a:t>Problem-07: </a:t>
            </a:r>
            <a:r>
              <a:rPr lang="en-US" sz="2400" dirty="0">
                <a:latin typeface="Aptos" panose="020B0004020202020204" pitchFamily="34" charset="0"/>
              </a:rPr>
              <a:t>Obtain the output of the neuron Y </a:t>
            </a:r>
            <a:endParaRPr lang="en-SG" sz="2400" dirty="0"/>
          </a:p>
        </p:txBody>
      </p:sp>
    </p:spTree>
    <p:extLst>
      <p:ext uri="{BB962C8B-B14F-4D97-AF65-F5344CB8AC3E}">
        <p14:creationId xmlns:p14="http://schemas.microsoft.com/office/powerpoint/2010/main" val="259431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797C0-1AAB-D044-C669-6545FDAD88F7}"/>
              </a:ext>
            </a:extLst>
          </p:cNvPr>
          <p:cNvSpPr txBox="1"/>
          <p:nvPr/>
        </p:nvSpPr>
        <p:spPr>
          <a:xfrm>
            <a:off x="101337" y="154699"/>
            <a:ext cx="7581507" cy="461665"/>
          </a:xfrm>
          <a:prstGeom prst="rect">
            <a:avLst/>
          </a:prstGeom>
          <a:noFill/>
        </p:spPr>
        <p:txBody>
          <a:bodyPr wrap="square">
            <a:spAutoFit/>
          </a:bodyPr>
          <a:lstStyle/>
          <a:p>
            <a:r>
              <a:rPr lang="en-US" sz="2400" b="1" u="sng" dirty="0">
                <a:latin typeface="Aptos" panose="020B0004020202020204" pitchFamily="34" charset="0"/>
              </a:rPr>
              <a:t>Problem-08: </a:t>
            </a:r>
            <a:r>
              <a:rPr lang="en-US" sz="2400" dirty="0">
                <a:latin typeface="Aptos" panose="020B0004020202020204" pitchFamily="34" charset="0"/>
              </a:rPr>
              <a:t>Obtain the output of the neuron Y </a:t>
            </a:r>
            <a:endParaRPr lang="en-SG" sz="2400" dirty="0"/>
          </a:p>
        </p:txBody>
      </p:sp>
      <p:pic>
        <p:nvPicPr>
          <p:cNvPr id="4" name="Picture 3">
            <a:extLst>
              <a:ext uri="{FF2B5EF4-FFF2-40B4-BE49-F238E27FC236}">
                <a16:creationId xmlns:a16="http://schemas.microsoft.com/office/drawing/2014/main" id="{8252AC64-576B-7D31-2D01-3A85D83D06DC}"/>
              </a:ext>
            </a:extLst>
          </p:cNvPr>
          <p:cNvPicPr>
            <a:picLocks noChangeAspect="1"/>
          </p:cNvPicPr>
          <p:nvPr/>
        </p:nvPicPr>
        <p:blipFill>
          <a:blip r:embed="rId2"/>
          <a:stretch>
            <a:fillRect/>
          </a:stretch>
        </p:blipFill>
        <p:spPr>
          <a:xfrm>
            <a:off x="1028816" y="865045"/>
            <a:ext cx="7164775" cy="4785478"/>
          </a:xfrm>
          <a:prstGeom prst="rect">
            <a:avLst/>
          </a:prstGeom>
        </p:spPr>
      </p:pic>
    </p:spTree>
    <p:extLst>
      <p:ext uri="{BB962C8B-B14F-4D97-AF65-F5344CB8AC3E}">
        <p14:creationId xmlns:p14="http://schemas.microsoft.com/office/powerpoint/2010/main" val="228383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2D3C3B-2A3D-B7A1-EA85-6CE95FDCB400}"/>
              </a:ext>
            </a:extLst>
          </p:cNvPr>
          <p:cNvSpPr txBox="1"/>
          <p:nvPr/>
        </p:nvSpPr>
        <p:spPr>
          <a:xfrm>
            <a:off x="321468" y="243959"/>
            <a:ext cx="6100762" cy="369332"/>
          </a:xfrm>
          <a:prstGeom prst="rect">
            <a:avLst/>
          </a:prstGeom>
          <a:noFill/>
        </p:spPr>
        <p:txBody>
          <a:bodyPr wrap="square">
            <a:spAutoFit/>
          </a:bodyPr>
          <a:lstStyle/>
          <a:p>
            <a:pPr algn="l" fontAlgn="base"/>
            <a:r>
              <a:rPr lang="en-US" b="1" i="0" dirty="0">
                <a:solidFill>
                  <a:srgbClr val="273239"/>
                </a:solidFill>
                <a:effectLst/>
                <a:highlight>
                  <a:srgbClr val="FFFF00"/>
                </a:highlight>
                <a:latin typeface="Segoe UI Variable Text Semibold" pitchFamily="2" charset="0"/>
              </a:rPr>
              <a:t>Activation functions in Neural Networks</a:t>
            </a:r>
          </a:p>
        </p:txBody>
      </p:sp>
      <p:sp>
        <p:nvSpPr>
          <p:cNvPr id="9" name="TextBox 8">
            <a:extLst>
              <a:ext uri="{FF2B5EF4-FFF2-40B4-BE49-F238E27FC236}">
                <a16:creationId xmlns:a16="http://schemas.microsoft.com/office/drawing/2014/main" id="{8999DEF0-1124-F67B-739D-2EABCFF3038C}"/>
              </a:ext>
            </a:extLst>
          </p:cNvPr>
          <p:cNvSpPr txBox="1"/>
          <p:nvPr/>
        </p:nvSpPr>
        <p:spPr>
          <a:xfrm>
            <a:off x="321468" y="613291"/>
            <a:ext cx="11549064" cy="2585323"/>
          </a:xfrm>
          <a:prstGeom prst="rect">
            <a:avLst/>
          </a:prstGeom>
          <a:noFill/>
        </p:spPr>
        <p:txBody>
          <a:bodyPr wrap="square">
            <a:spAutoFit/>
          </a:bodyPr>
          <a:lstStyle/>
          <a:p>
            <a:pPr algn="just" fontAlgn="base"/>
            <a:r>
              <a:rPr lang="en-US" b="1" i="0" dirty="0">
                <a:solidFill>
                  <a:srgbClr val="273239"/>
                </a:solidFill>
                <a:effectLst/>
                <a:highlight>
                  <a:srgbClr val="FFFFFF"/>
                </a:highlight>
                <a:latin typeface="Nunito" pitchFamily="2" charset="0"/>
              </a:rPr>
              <a:t>What is an activation function and why use them? </a:t>
            </a:r>
          </a:p>
          <a:p>
            <a:pPr algn="just" rtl="0" fontAlgn="base"/>
            <a:r>
              <a:rPr lang="en-US" b="0" i="0" dirty="0">
                <a:solidFill>
                  <a:srgbClr val="273239"/>
                </a:solidFill>
                <a:effectLst/>
                <a:highlight>
                  <a:srgbClr val="FFFFFF"/>
                </a:highlight>
                <a:latin typeface="Nunito" pitchFamily="2" charset="0"/>
              </a:rPr>
              <a:t>The activation function decides whether a neuron should be activated or not by calculating the weighted sum and further adding bias to it. The purpose of the activation function is to introduce non-linearity into the output of a neuron. </a:t>
            </a:r>
          </a:p>
          <a:p>
            <a:pPr algn="just" rtl="0" fontAlgn="base"/>
            <a:r>
              <a:rPr lang="en-US" b="1" i="0" dirty="0">
                <a:solidFill>
                  <a:srgbClr val="273239"/>
                </a:solidFill>
                <a:effectLst/>
                <a:highlight>
                  <a:srgbClr val="FFFFFF"/>
                </a:highlight>
                <a:latin typeface="Nunito" pitchFamily="2" charset="0"/>
              </a:rPr>
              <a:t>Explanation:</a:t>
            </a:r>
            <a:r>
              <a:rPr lang="en-US" b="0" i="0" dirty="0">
                <a:solidFill>
                  <a:srgbClr val="273239"/>
                </a:solidFill>
                <a:effectLst/>
                <a:highlight>
                  <a:srgbClr val="FFFFFF"/>
                </a:highlight>
                <a:latin typeface="Nunito" pitchFamily="2" charset="0"/>
              </a:rPr>
              <a:t> We know, the neural network has neurons that work in correspondence with </a:t>
            </a:r>
            <a:r>
              <a:rPr lang="en-US" b="0" i="1" dirty="0">
                <a:solidFill>
                  <a:srgbClr val="273239"/>
                </a:solidFill>
                <a:effectLst/>
                <a:highlight>
                  <a:srgbClr val="FFFFFF"/>
                </a:highlight>
                <a:latin typeface="Nunito" pitchFamily="2" charset="0"/>
              </a:rPr>
              <a:t>weight, bias,</a:t>
            </a:r>
            <a:r>
              <a:rPr lang="en-US" b="0" i="0" dirty="0">
                <a:solidFill>
                  <a:srgbClr val="273239"/>
                </a:solidFill>
                <a:effectLst/>
                <a:highlight>
                  <a:srgbClr val="FFFFFF"/>
                </a:highlight>
                <a:latin typeface="Nunito" pitchFamily="2" charset="0"/>
              </a:rPr>
              <a:t> and their respective activation function. In a neural network, we would update the weights and biases of the neurons on the basis of the error at the output. This process is known as </a:t>
            </a:r>
            <a:r>
              <a:rPr lang="en-US" b="1" i="1" u="sng" dirty="0">
                <a:solidFill>
                  <a:srgbClr val="273239"/>
                </a:solidFill>
                <a:effectLst/>
                <a:highlight>
                  <a:srgbClr val="FFFFFF"/>
                </a:highlight>
                <a:latin typeface="Nunito" pitchFamily="2" charset="0"/>
                <a:hlinkClick r:id="rId2"/>
              </a:rPr>
              <a:t>back-propagation</a:t>
            </a:r>
            <a:r>
              <a:rPr lang="en-US" b="0" i="0" dirty="0">
                <a:solidFill>
                  <a:srgbClr val="273239"/>
                </a:solidFill>
                <a:effectLst/>
                <a:highlight>
                  <a:srgbClr val="FFFFFF"/>
                </a:highlight>
                <a:latin typeface="Nunito" pitchFamily="2" charset="0"/>
              </a:rPr>
              <a:t>. Activation functions make the back-propagation possible since the gradients are supplied along with the error to update the weights and biases. </a:t>
            </a:r>
          </a:p>
        </p:txBody>
      </p:sp>
      <p:sp>
        <p:nvSpPr>
          <p:cNvPr id="2" name="TextBox 1">
            <a:extLst>
              <a:ext uri="{FF2B5EF4-FFF2-40B4-BE49-F238E27FC236}">
                <a16:creationId xmlns:a16="http://schemas.microsoft.com/office/drawing/2014/main" id="{C1E78EE6-B3D7-101C-FA49-09CE04CA5436}"/>
              </a:ext>
            </a:extLst>
          </p:cNvPr>
          <p:cNvSpPr txBox="1"/>
          <p:nvPr/>
        </p:nvSpPr>
        <p:spPr>
          <a:xfrm>
            <a:off x="321468" y="3429000"/>
            <a:ext cx="5695020" cy="2308324"/>
          </a:xfrm>
          <a:prstGeom prst="rect">
            <a:avLst/>
          </a:prstGeom>
          <a:noFill/>
        </p:spPr>
        <p:txBody>
          <a:bodyPr wrap="square">
            <a:spAutoFit/>
          </a:bodyPr>
          <a:lstStyle/>
          <a:p>
            <a:pPr marL="285750" indent="-285750" fontAlgn="base">
              <a:buFont typeface="Wingdings" panose="05000000000000000000" pitchFamily="2" charset="2"/>
              <a:buChar char="ü"/>
            </a:pPr>
            <a:r>
              <a:rPr lang="en-US" b="1" i="1" u="sng" dirty="0">
                <a:solidFill>
                  <a:srgbClr val="273239"/>
                </a:solidFill>
                <a:highlight>
                  <a:srgbClr val="FFFFFF"/>
                </a:highlight>
                <a:latin typeface="Nunito" pitchFamily="2" charset="0"/>
              </a:rPr>
              <a:t>Why do we need Non-linear activation function?</a:t>
            </a:r>
          </a:p>
          <a:p>
            <a:pPr algn="just" rtl="0" fontAlgn="base"/>
            <a:r>
              <a:rPr lang="en-US" b="0" i="0" dirty="0">
                <a:solidFill>
                  <a:srgbClr val="273239"/>
                </a:solidFill>
                <a:effectLst/>
                <a:highlight>
                  <a:srgbClr val="FFFFFF"/>
                </a:highlight>
                <a:latin typeface="Nunito" pitchFamily="2" charset="0"/>
              </a:rPr>
              <a:t>A neural network without an activation function is essentially just a linear regression model. The activation function does the non-linear transformation to the input making it capable to learn and perform more complex tasks. </a:t>
            </a:r>
          </a:p>
          <a:p>
            <a:pPr algn="just" fontAlgn="base"/>
            <a:r>
              <a:rPr lang="en-US" b="1" i="0" dirty="0">
                <a:solidFill>
                  <a:srgbClr val="273239"/>
                </a:solidFill>
                <a:effectLst/>
                <a:highlight>
                  <a:srgbClr val="FFFFFF"/>
                </a:highlight>
                <a:latin typeface="Nunito" pitchFamily="2" charset="0"/>
              </a:rPr>
              <a:t>Mathematical proof </a:t>
            </a:r>
          </a:p>
          <a:p>
            <a:pPr algn="just" rtl="0" fontAlgn="base"/>
            <a:r>
              <a:rPr lang="en-US" b="0" i="1" dirty="0">
                <a:solidFill>
                  <a:srgbClr val="273239"/>
                </a:solidFill>
                <a:effectLst/>
                <a:highlight>
                  <a:srgbClr val="FFFFFF"/>
                </a:highlight>
                <a:latin typeface="Nunito" pitchFamily="2" charset="0"/>
              </a:rPr>
              <a:t>Suppose we have a Neural net like this :-</a:t>
            </a:r>
            <a:r>
              <a:rPr lang="en-US" b="0" i="0" dirty="0">
                <a:solidFill>
                  <a:srgbClr val="273239"/>
                </a:solidFill>
                <a:effectLst/>
                <a:highlight>
                  <a:srgbClr val="FFFFFF"/>
                </a:highlight>
                <a:latin typeface="Nunito" pitchFamily="2" charset="0"/>
              </a:rPr>
              <a:t> </a:t>
            </a:r>
          </a:p>
        </p:txBody>
      </p:sp>
      <p:pic>
        <p:nvPicPr>
          <p:cNvPr id="19458" name="Picture 2" descr="NeuralNetwok">
            <a:extLst>
              <a:ext uri="{FF2B5EF4-FFF2-40B4-BE49-F238E27FC236}">
                <a16:creationId xmlns:a16="http://schemas.microsoft.com/office/drawing/2014/main" id="{F3F58423-03BA-E7D7-491A-D5641196FC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72" r="3072" b="6413"/>
          <a:stretch/>
        </p:blipFill>
        <p:spPr bwMode="auto">
          <a:xfrm>
            <a:off x="6175513" y="2932482"/>
            <a:ext cx="6016487" cy="3681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421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065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898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532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026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393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744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960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348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266FCD9-8A91-B954-AD3E-025509BC4A30}"/>
              </a:ext>
            </a:extLst>
          </p:cNvPr>
          <p:cNvSpPr txBox="1"/>
          <p:nvPr/>
        </p:nvSpPr>
        <p:spPr>
          <a:xfrm>
            <a:off x="430443" y="228932"/>
            <a:ext cx="5222082" cy="4247317"/>
          </a:xfrm>
          <a:prstGeom prst="rect">
            <a:avLst/>
          </a:prstGeom>
          <a:noFill/>
        </p:spPr>
        <p:txBody>
          <a:bodyPr wrap="square">
            <a:spAutoFit/>
          </a:bodyPr>
          <a:lstStyle/>
          <a:p>
            <a:r>
              <a:rPr lang="en-SG" dirty="0">
                <a:latin typeface="Aptos" panose="020B0004020202020204" pitchFamily="34" charset="0"/>
              </a:rPr>
              <a:t>Elements of the diagram are as follows: </a:t>
            </a:r>
          </a:p>
          <a:p>
            <a:endParaRPr lang="en-SG" dirty="0">
              <a:latin typeface="Aptos" panose="020B0004020202020204" pitchFamily="34" charset="0"/>
            </a:endParaRPr>
          </a:p>
          <a:p>
            <a:r>
              <a:rPr lang="en-SG" dirty="0">
                <a:latin typeface="Aptos" panose="020B0004020202020204" pitchFamily="34" charset="0"/>
              </a:rPr>
              <a:t>Hidden layer i.e. layer 1:</a:t>
            </a:r>
          </a:p>
          <a:p>
            <a:endParaRPr lang="en-SG" dirty="0">
              <a:latin typeface="Aptos" panose="020B0004020202020204" pitchFamily="34" charset="0"/>
            </a:endParaRPr>
          </a:p>
          <a:p>
            <a:r>
              <a:rPr lang="en-SG" dirty="0">
                <a:latin typeface="Aptos" panose="020B0004020202020204" pitchFamily="34" charset="0"/>
              </a:rPr>
              <a:t>z(1) = W(1)X + b(1) a(1)</a:t>
            </a:r>
          </a:p>
          <a:p>
            <a:endParaRPr lang="en-SG" dirty="0">
              <a:latin typeface="Aptos" panose="020B0004020202020204" pitchFamily="34" charset="0"/>
            </a:endParaRPr>
          </a:p>
          <a:p>
            <a:r>
              <a:rPr lang="en-SG" dirty="0">
                <a:latin typeface="Aptos" panose="020B0004020202020204" pitchFamily="34" charset="0"/>
              </a:rPr>
              <a:t>Here,</a:t>
            </a:r>
          </a:p>
          <a:p>
            <a:endParaRPr lang="en-SG" dirty="0">
              <a:latin typeface="Aptos" panose="020B0004020202020204" pitchFamily="34" charset="0"/>
            </a:endParaRPr>
          </a:p>
          <a:p>
            <a:r>
              <a:rPr lang="en-SG" dirty="0">
                <a:latin typeface="Aptos" panose="020B0004020202020204" pitchFamily="34" charset="0"/>
              </a:rPr>
              <a:t>z(1) is the vectorized output of layer 1</a:t>
            </a:r>
          </a:p>
          <a:p>
            <a:r>
              <a:rPr lang="en-SG" dirty="0">
                <a:latin typeface="Aptos" panose="020B0004020202020204" pitchFamily="34" charset="0"/>
              </a:rPr>
              <a:t>W(1) be the vectorized weights assigned to neurons of hidden layer i.e. w1, w2, w3 and w4</a:t>
            </a:r>
          </a:p>
          <a:p>
            <a:r>
              <a:rPr lang="en-SG" dirty="0">
                <a:latin typeface="Aptos" panose="020B0004020202020204" pitchFamily="34" charset="0"/>
              </a:rPr>
              <a:t>X be the vectorized input features i.e. i1 and i2</a:t>
            </a:r>
          </a:p>
          <a:p>
            <a:r>
              <a:rPr lang="en-SG" dirty="0">
                <a:latin typeface="Aptos" panose="020B0004020202020204" pitchFamily="34" charset="0"/>
              </a:rPr>
              <a:t>b is the vectorized bias assigned to neurons in hidden layer i.e. b1 and b2</a:t>
            </a:r>
          </a:p>
          <a:p>
            <a:r>
              <a:rPr lang="en-SG" dirty="0">
                <a:latin typeface="Aptos" panose="020B0004020202020204" pitchFamily="34" charset="0"/>
              </a:rPr>
              <a:t>a(1) is the vectorized form of any linear function.</a:t>
            </a:r>
          </a:p>
        </p:txBody>
      </p:sp>
      <p:sp>
        <p:nvSpPr>
          <p:cNvPr id="2" name="TextBox 1">
            <a:extLst>
              <a:ext uri="{FF2B5EF4-FFF2-40B4-BE49-F238E27FC236}">
                <a16:creationId xmlns:a16="http://schemas.microsoft.com/office/drawing/2014/main" id="{07D45BEF-6287-5063-0B19-F7405B5B024F}"/>
              </a:ext>
            </a:extLst>
          </p:cNvPr>
          <p:cNvSpPr txBox="1"/>
          <p:nvPr/>
        </p:nvSpPr>
        <p:spPr>
          <a:xfrm>
            <a:off x="6539476" y="262683"/>
            <a:ext cx="4480458" cy="3970318"/>
          </a:xfrm>
          <a:prstGeom prst="rect">
            <a:avLst/>
          </a:prstGeom>
          <a:noFill/>
        </p:spPr>
        <p:txBody>
          <a:bodyPr wrap="square">
            <a:spAutoFit/>
          </a:bodyPr>
          <a:lstStyle/>
          <a:p>
            <a:r>
              <a:rPr lang="en-SG" dirty="0">
                <a:latin typeface="Aptos" panose="020B0004020202020204" pitchFamily="34" charset="0"/>
              </a:rPr>
              <a:t>Layer 2 i.e. output layer :-</a:t>
            </a:r>
          </a:p>
          <a:p>
            <a:r>
              <a:rPr lang="en-SG" dirty="0">
                <a:latin typeface="Aptos" panose="020B0004020202020204" pitchFamily="34" charset="0"/>
              </a:rPr>
              <a:t>Note : Input for layer 2 is output from layer 1</a:t>
            </a:r>
          </a:p>
          <a:p>
            <a:r>
              <a:rPr lang="en-SG" dirty="0">
                <a:latin typeface="Aptos" panose="020B0004020202020204" pitchFamily="34" charset="0"/>
              </a:rPr>
              <a:t>z(2) = W(2)a(1) + b(2)  </a:t>
            </a:r>
          </a:p>
          <a:p>
            <a:r>
              <a:rPr lang="en-SG" dirty="0">
                <a:latin typeface="Aptos" panose="020B0004020202020204" pitchFamily="34" charset="0"/>
              </a:rPr>
              <a:t>a(2) = z(2) </a:t>
            </a:r>
          </a:p>
          <a:p>
            <a:endParaRPr lang="en-SG" dirty="0">
              <a:latin typeface="Aptos" panose="020B0004020202020204" pitchFamily="34" charset="0"/>
            </a:endParaRPr>
          </a:p>
          <a:p>
            <a:r>
              <a:rPr lang="en-SG" dirty="0">
                <a:latin typeface="Aptos" panose="020B0004020202020204" pitchFamily="34" charset="0"/>
              </a:rPr>
              <a:t>Calculation at Output layer</a:t>
            </a:r>
          </a:p>
          <a:p>
            <a:r>
              <a:rPr lang="en-SG" dirty="0">
                <a:latin typeface="Aptos" panose="020B0004020202020204" pitchFamily="34" charset="0"/>
              </a:rPr>
              <a:t>z(2) = (W(2) * [W(1)X + b(1)]) + b(2)</a:t>
            </a:r>
          </a:p>
          <a:p>
            <a:r>
              <a:rPr lang="en-SG" dirty="0">
                <a:latin typeface="Aptos" panose="020B0004020202020204" pitchFamily="34" charset="0"/>
              </a:rPr>
              <a:t>z(2) = [W(2) * W(1)] * X + [W(2)*b(1) + b(2)]</a:t>
            </a:r>
          </a:p>
          <a:p>
            <a:endParaRPr lang="en-SG" dirty="0">
              <a:latin typeface="Aptos" panose="020B0004020202020204" pitchFamily="34" charset="0"/>
            </a:endParaRPr>
          </a:p>
          <a:p>
            <a:r>
              <a:rPr lang="en-SG" dirty="0">
                <a:latin typeface="Aptos" panose="020B0004020202020204" pitchFamily="34" charset="0"/>
              </a:rPr>
              <a:t>Let, </a:t>
            </a:r>
          </a:p>
          <a:p>
            <a:r>
              <a:rPr lang="en-SG" dirty="0">
                <a:latin typeface="Aptos" panose="020B0004020202020204" pitchFamily="34" charset="0"/>
              </a:rPr>
              <a:t>    [W(2) * W(1)] = W</a:t>
            </a:r>
          </a:p>
          <a:p>
            <a:r>
              <a:rPr lang="en-SG" dirty="0">
                <a:latin typeface="Aptos" panose="020B0004020202020204" pitchFamily="34" charset="0"/>
              </a:rPr>
              <a:t>    [W(2)*b(1) + b(2)] = b</a:t>
            </a:r>
          </a:p>
          <a:p>
            <a:r>
              <a:rPr lang="en-SG" dirty="0">
                <a:latin typeface="Aptos" panose="020B0004020202020204" pitchFamily="34" charset="0"/>
              </a:rPr>
              <a:t>Final output : z(2) = W*X + b</a:t>
            </a:r>
          </a:p>
          <a:p>
            <a:r>
              <a:rPr lang="en-SG" dirty="0">
                <a:latin typeface="Aptos" panose="020B0004020202020204" pitchFamily="34" charset="0"/>
              </a:rPr>
              <a:t>which is again a linear function</a:t>
            </a:r>
          </a:p>
        </p:txBody>
      </p:sp>
      <p:sp>
        <p:nvSpPr>
          <p:cNvPr id="7" name="TextBox 6">
            <a:extLst>
              <a:ext uri="{FF2B5EF4-FFF2-40B4-BE49-F238E27FC236}">
                <a16:creationId xmlns:a16="http://schemas.microsoft.com/office/drawing/2014/main" id="{505A1C82-03F8-946C-19C7-38329F7108FC}"/>
              </a:ext>
            </a:extLst>
          </p:cNvPr>
          <p:cNvSpPr txBox="1"/>
          <p:nvPr/>
        </p:nvSpPr>
        <p:spPr>
          <a:xfrm>
            <a:off x="289955" y="4784094"/>
            <a:ext cx="11612090" cy="1477328"/>
          </a:xfrm>
          <a:prstGeom prst="rect">
            <a:avLst/>
          </a:prstGeom>
          <a:noFill/>
        </p:spPr>
        <p:txBody>
          <a:bodyPr wrap="square">
            <a:spAutoFit/>
          </a:bodyPr>
          <a:lstStyle/>
          <a:p>
            <a:pPr algn="just"/>
            <a:r>
              <a:rPr lang="en-US" b="0" i="0" dirty="0">
                <a:effectLst/>
                <a:highlight>
                  <a:srgbClr val="FFFFFF"/>
                </a:highlight>
                <a:latin typeface="Nunito" pitchFamily="2" charset="0"/>
              </a:rPr>
              <a:t>This observation results again in a linear function even after applying a hidden layer, hence we can conclude that, doesn’t matter how many hidden layer we attach in neural net, all layers will behave same way because </a:t>
            </a:r>
            <a:r>
              <a:rPr lang="en-US" b="1" i="1" dirty="0">
                <a:effectLst/>
                <a:highlight>
                  <a:srgbClr val="FFFFFF"/>
                </a:highlight>
                <a:latin typeface="Nunito" pitchFamily="2" charset="0"/>
              </a:rPr>
              <a:t>the composition of two linear function is a linear function itself</a:t>
            </a:r>
            <a:r>
              <a:rPr lang="en-US" b="0" i="0" dirty="0">
                <a:effectLst/>
                <a:highlight>
                  <a:srgbClr val="FFFFFF"/>
                </a:highlight>
                <a:latin typeface="Nunito" pitchFamily="2" charset="0"/>
              </a:rPr>
              <a:t>. Neuron can not learn with just a linear function attached to it. A non-linear activation function will let it learn as per the difference w.r.t error. </a:t>
            </a:r>
            <a:r>
              <a:rPr lang="en-US" b="1" i="0" dirty="0">
                <a:effectLst/>
                <a:highlight>
                  <a:srgbClr val="FFFFFF"/>
                </a:highlight>
                <a:latin typeface="Nunito" pitchFamily="2" charset="0"/>
              </a:rPr>
              <a:t>Hence we need an activation function.</a:t>
            </a:r>
            <a:r>
              <a:rPr lang="en-US" b="0" i="0" dirty="0">
                <a:effectLst/>
                <a:highlight>
                  <a:srgbClr val="FFFFFF"/>
                </a:highlight>
                <a:latin typeface="Nunito" pitchFamily="2" charset="0"/>
              </a:rPr>
              <a:t> </a:t>
            </a:r>
            <a:endParaRPr lang="en-SG" dirty="0"/>
          </a:p>
        </p:txBody>
      </p:sp>
    </p:spTree>
    <p:extLst>
      <p:ext uri="{BB962C8B-B14F-4D97-AF65-F5344CB8AC3E}">
        <p14:creationId xmlns:p14="http://schemas.microsoft.com/office/powerpoint/2010/main" val="346529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4341A8-304F-4D4B-9F04-7B6A9BD0E552}"/>
              </a:ext>
            </a:extLst>
          </p:cNvPr>
          <p:cNvSpPr txBox="1"/>
          <p:nvPr/>
        </p:nvSpPr>
        <p:spPr>
          <a:xfrm>
            <a:off x="188081" y="139857"/>
            <a:ext cx="11137108" cy="1754326"/>
          </a:xfrm>
          <a:prstGeom prst="rect">
            <a:avLst/>
          </a:prstGeom>
          <a:noFill/>
        </p:spPr>
        <p:txBody>
          <a:bodyPr wrap="square">
            <a:spAutoFit/>
          </a:bodyPr>
          <a:lstStyle/>
          <a:p>
            <a:pPr algn="just"/>
            <a:r>
              <a:rPr lang="en-US" b="1" i="0" dirty="0">
                <a:solidFill>
                  <a:srgbClr val="610B4B"/>
                </a:solidFill>
                <a:effectLst/>
                <a:highlight>
                  <a:srgbClr val="FFFFFF"/>
                </a:highlight>
                <a:latin typeface="erdana"/>
              </a:rPr>
              <a:t>Linear Activation Function:</a:t>
            </a:r>
          </a:p>
          <a:p>
            <a:pPr algn="just"/>
            <a:r>
              <a:rPr lang="en-US" b="0" i="0" dirty="0">
                <a:solidFill>
                  <a:srgbClr val="333333"/>
                </a:solidFill>
                <a:effectLst/>
                <a:highlight>
                  <a:srgbClr val="FFFFFF"/>
                </a:highlight>
                <a:latin typeface="inter-regular"/>
              </a:rPr>
              <a:t>The equation of the linear activation function is the same as the equation of a straight line i.e.</a:t>
            </a:r>
          </a:p>
          <a:p>
            <a:pPr algn="just"/>
            <a:r>
              <a:rPr lang="en-US" b="1" i="0" dirty="0">
                <a:solidFill>
                  <a:srgbClr val="333333"/>
                </a:solidFill>
                <a:effectLst/>
                <a:highlight>
                  <a:srgbClr val="FFFFFF"/>
                </a:highlight>
                <a:latin typeface="inter-bold"/>
              </a:rPr>
              <a:t>Y= MX+ C</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If we have many layers and all the layers are linear in nature, then the final activation function of the last layer is the same as the linear function of the first layer. The range of a linear function is –infinitive to + infinitive.</a:t>
            </a:r>
          </a:p>
          <a:p>
            <a:pPr algn="just"/>
            <a:r>
              <a:rPr lang="en-US" b="0" i="0" dirty="0">
                <a:solidFill>
                  <a:srgbClr val="333333"/>
                </a:solidFill>
                <a:effectLst/>
                <a:highlight>
                  <a:srgbClr val="FFFFFF"/>
                </a:highlight>
                <a:latin typeface="inter-regular"/>
              </a:rPr>
              <a:t>Linear activation function can be used at only one place that is the output layer.</a:t>
            </a:r>
          </a:p>
        </p:txBody>
      </p:sp>
      <p:pic>
        <p:nvPicPr>
          <p:cNvPr id="6" name="Picture 5">
            <a:extLst>
              <a:ext uri="{FF2B5EF4-FFF2-40B4-BE49-F238E27FC236}">
                <a16:creationId xmlns:a16="http://schemas.microsoft.com/office/drawing/2014/main" id="{C673F479-73A6-CA7A-FEC3-D5E7C0F9E9C4}"/>
              </a:ext>
            </a:extLst>
          </p:cNvPr>
          <p:cNvPicPr>
            <a:picLocks noChangeAspect="1"/>
          </p:cNvPicPr>
          <p:nvPr/>
        </p:nvPicPr>
        <p:blipFill>
          <a:blip r:embed="rId2"/>
          <a:stretch>
            <a:fillRect/>
          </a:stretch>
        </p:blipFill>
        <p:spPr>
          <a:xfrm>
            <a:off x="188081" y="1894183"/>
            <a:ext cx="7985573" cy="2802818"/>
          </a:xfrm>
          <a:prstGeom prst="rect">
            <a:avLst/>
          </a:prstGeom>
        </p:spPr>
      </p:pic>
    </p:spTree>
    <p:extLst>
      <p:ext uri="{BB962C8B-B14F-4D97-AF65-F5344CB8AC3E}">
        <p14:creationId xmlns:p14="http://schemas.microsoft.com/office/powerpoint/2010/main" val="64079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138D94E-EABB-6A8C-E206-378520D2E3EC}"/>
              </a:ext>
            </a:extLst>
          </p:cNvPr>
          <p:cNvPicPr>
            <a:picLocks noChangeAspect="1"/>
          </p:cNvPicPr>
          <p:nvPr/>
        </p:nvPicPr>
        <p:blipFill>
          <a:blip r:embed="rId2"/>
          <a:stretch>
            <a:fillRect/>
          </a:stretch>
        </p:blipFill>
        <p:spPr>
          <a:xfrm>
            <a:off x="114336" y="137545"/>
            <a:ext cx="6302286" cy="2758679"/>
          </a:xfrm>
          <a:prstGeom prst="rect">
            <a:avLst/>
          </a:prstGeom>
        </p:spPr>
      </p:pic>
      <p:pic>
        <p:nvPicPr>
          <p:cNvPr id="11" name="Picture 10">
            <a:extLst>
              <a:ext uri="{FF2B5EF4-FFF2-40B4-BE49-F238E27FC236}">
                <a16:creationId xmlns:a16="http://schemas.microsoft.com/office/drawing/2014/main" id="{C0817B07-C58A-5D7C-33E7-B06DD4DD7226}"/>
              </a:ext>
            </a:extLst>
          </p:cNvPr>
          <p:cNvPicPr>
            <a:picLocks noChangeAspect="1"/>
          </p:cNvPicPr>
          <p:nvPr/>
        </p:nvPicPr>
        <p:blipFill>
          <a:blip r:embed="rId3"/>
          <a:stretch>
            <a:fillRect/>
          </a:stretch>
        </p:blipFill>
        <p:spPr>
          <a:xfrm>
            <a:off x="6281175" y="137545"/>
            <a:ext cx="5910825" cy="2415482"/>
          </a:xfrm>
          <a:prstGeom prst="rect">
            <a:avLst/>
          </a:prstGeom>
        </p:spPr>
      </p:pic>
      <p:pic>
        <p:nvPicPr>
          <p:cNvPr id="13" name="Picture 12">
            <a:extLst>
              <a:ext uri="{FF2B5EF4-FFF2-40B4-BE49-F238E27FC236}">
                <a16:creationId xmlns:a16="http://schemas.microsoft.com/office/drawing/2014/main" id="{66818619-74C2-69E5-6668-628BD820E3F2}"/>
              </a:ext>
            </a:extLst>
          </p:cNvPr>
          <p:cNvPicPr>
            <a:picLocks noChangeAspect="1"/>
          </p:cNvPicPr>
          <p:nvPr/>
        </p:nvPicPr>
        <p:blipFill>
          <a:blip r:embed="rId4"/>
          <a:stretch>
            <a:fillRect/>
          </a:stretch>
        </p:blipFill>
        <p:spPr>
          <a:xfrm>
            <a:off x="6416622" y="2666263"/>
            <a:ext cx="5773504" cy="2593893"/>
          </a:xfrm>
          <a:prstGeom prst="rect">
            <a:avLst/>
          </a:prstGeom>
        </p:spPr>
      </p:pic>
      <p:pic>
        <p:nvPicPr>
          <p:cNvPr id="15" name="Picture 14">
            <a:extLst>
              <a:ext uri="{FF2B5EF4-FFF2-40B4-BE49-F238E27FC236}">
                <a16:creationId xmlns:a16="http://schemas.microsoft.com/office/drawing/2014/main" id="{5E137D3A-1343-B4F1-D69D-ECF55E9A3AFA}"/>
              </a:ext>
            </a:extLst>
          </p:cNvPr>
          <p:cNvPicPr>
            <a:picLocks noChangeAspect="1"/>
          </p:cNvPicPr>
          <p:nvPr/>
        </p:nvPicPr>
        <p:blipFill>
          <a:blip r:embed="rId5"/>
          <a:stretch>
            <a:fillRect/>
          </a:stretch>
        </p:blipFill>
        <p:spPr>
          <a:xfrm>
            <a:off x="167680" y="3096012"/>
            <a:ext cx="6248942" cy="2400508"/>
          </a:xfrm>
          <a:prstGeom prst="rect">
            <a:avLst/>
          </a:prstGeom>
        </p:spPr>
      </p:pic>
    </p:spTree>
    <p:extLst>
      <p:ext uri="{BB962C8B-B14F-4D97-AF65-F5344CB8AC3E}">
        <p14:creationId xmlns:p14="http://schemas.microsoft.com/office/powerpoint/2010/main" val="1846476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5AD057-3788-D7C4-5912-62550894D62C}"/>
              </a:ext>
            </a:extLst>
          </p:cNvPr>
          <p:cNvSpPr txBox="1"/>
          <p:nvPr/>
        </p:nvSpPr>
        <p:spPr>
          <a:xfrm>
            <a:off x="157236" y="186974"/>
            <a:ext cx="10579894" cy="1754326"/>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Sigmoid function:</a:t>
            </a:r>
          </a:p>
          <a:p>
            <a:pPr algn="just"/>
            <a:r>
              <a:rPr lang="en-US" b="0" i="0" dirty="0">
                <a:solidFill>
                  <a:srgbClr val="333333"/>
                </a:solidFill>
                <a:effectLst/>
                <a:highlight>
                  <a:srgbClr val="FFFFFF"/>
                </a:highlight>
                <a:latin typeface="inter-regular"/>
              </a:rPr>
              <a:t>Sigmoid function refers to a function that is projected as S - shaped graph.</a:t>
            </a:r>
          </a:p>
          <a:p>
            <a:pPr algn="just"/>
            <a:r>
              <a:rPr lang="en-US" b="1" i="0" dirty="0">
                <a:solidFill>
                  <a:srgbClr val="333333"/>
                </a:solidFill>
                <a:effectLst/>
                <a:highlight>
                  <a:srgbClr val="FFFFFF"/>
                </a:highlight>
                <a:latin typeface="inter-bold"/>
              </a:rPr>
              <a:t>A = 1/(1+e</a:t>
            </a:r>
            <a:r>
              <a:rPr lang="en-US" b="1" i="0" baseline="30000" dirty="0">
                <a:solidFill>
                  <a:srgbClr val="333333"/>
                </a:solidFill>
                <a:effectLst/>
                <a:highlight>
                  <a:srgbClr val="FFFFFF"/>
                </a:highlight>
                <a:latin typeface="inter-bold"/>
              </a:rPr>
              <a:t>-x</a:t>
            </a:r>
            <a:r>
              <a:rPr lang="en-US" b="1" i="0" dirty="0">
                <a:solidFill>
                  <a:srgbClr val="333333"/>
                </a:solidFill>
                <a:effectLst/>
                <a:highlight>
                  <a:srgbClr val="FFFFFF"/>
                </a:highlight>
                <a:latin typeface="inter-bold"/>
              </a:rPr>
              <a:t>)</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This function is non-linear, and the values of x lie between -2 to +2. So that the value of X is directly proportional to the values of Y. It means a slight change in the value of x would also bring about changes in the value of y.</a:t>
            </a:r>
          </a:p>
        </p:txBody>
      </p:sp>
      <p:pic>
        <p:nvPicPr>
          <p:cNvPr id="4" name="Picture 3">
            <a:extLst>
              <a:ext uri="{FF2B5EF4-FFF2-40B4-BE49-F238E27FC236}">
                <a16:creationId xmlns:a16="http://schemas.microsoft.com/office/drawing/2014/main" id="{BDD84831-00B4-A4E9-9D2E-31CCE36E1EA5}"/>
              </a:ext>
            </a:extLst>
          </p:cNvPr>
          <p:cNvPicPr>
            <a:picLocks noChangeAspect="1"/>
          </p:cNvPicPr>
          <p:nvPr/>
        </p:nvPicPr>
        <p:blipFill>
          <a:blip r:embed="rId2"/>
          <a:stretch>
            <a:fillRect/>
          </a:stretch>
        </p:blipFill>
        <p:spPr>
          <a:xfrm>
            <a:off x="116171" y="1941300"/>
            <a:ext cx="6264183" cy="2629128"/>
          </a:xfrm>
          <a:prstGeom prst="rect">
            <a:avLst/>
          </a:prstGeom>
        </p:spPr>
      </p:pic>
      <p:pic>
        <p:nvPicPr>
          <p:cNvPr id="8" name="Picture 7">
            <a:extLst>
              <a:ext uri="{FF2B5EF4-FFF2-40B4-BE49-F238E27FC236}">
                <a16:creationId xmlns:a16="http://schemas.microsoft.com/office/drawing/2014/main" id="{7B6049D4-ACFC-3994-D6F2-9434B05BCB06}"/>
              </a:ext>
            </a:extLst>
          </p:cNvPr>
          <p:cNvPicPr>
            <a:picLocks noChangeAspect="1"/>
          </p:cNvPicPr>
          <p:nvPr/>
        </p:nvPicPr>
        <p:blipFill>
          <a:blip r:embed="rId3"/>
          <a:stretch>
            <a:fillRect/>
          </a:stretch>
        </p:blipFill>
        <p:spPr>
          <a:xfrm>
            <a:off x="6705217" y="2331253"/>
            <a:ext cx="5157550" cy="3258842"/>
          </a:xfrm>
          <a:prstGeom prst="rect">
            <a:avLst/>
          </a:prstGeom>
        </p:spPr>
      </p:pic>
      <p:pic>
        <p:nvPicPr>
          <p:cNvPr id="13314" name="Picture 2" descr="Understanding the Sigmoid Function in Logistic Regression: Mapping Inputs  to Probabilities">
            <a:extLst>
              <a:ext uri="{FF2B5EF4-FFF2-40B4-BE49-F238E27FC236}">
                <a16:creationId xmlns:a16="http://schemas.microsoft.com/office/drawing/2014/main" id="{F7AB43FA-4D12-BFDD-9127-3AF35B99EC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824" y="4692035"/>
            <a:ext cx="2971550" cy="197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20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0B2798-6FE6-944A-520B-E82486C09DA6}"/>
              </a:ext>
            </a:extLst>
          </p:cNvPr>
          <p:cNvSpPr txBox="1"/>
          <p:nvPr/>
        </p:nvSpPr>
        <p:spPr>
          <a:xfrm>
            <a:off x="402996" y="193152"/>
            <a:ext cx="10645218" cy="2308324"/>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Tanh Function:</a:t>
            </a:r>
          </a:p>
          <a:p>
            <a:pPr algn="just"/>
            <a:r>
              <a:rPr lang="en-US" b="0" i="0" dirty="0">
                <a:solidFill>
                  <a:srgbClr val="333333"/>
                </a:solidFill>
                <a:effectLst/>
                <a:highlight>
                  <a:srgbClr val="FFFFFF"/>
                </a:highlight>
                <a:latin typeface="inter-regular"/>
              </a:rPr>
              <a:t>The activation function, which is more efficient than the sigmoid function is Tanh function. Tanh function is also known as Tangent Hyperbolic Function. It is a mathematical updated version of the sigmoid function. Sigmoid and Tanh function are similar to each other and can be derived from each other.</a:t>
            </a:r>
          </a:p>
          <a:p>
            <a:pPr algn="just"/>
            <a:r>
              <a:rPr lang="en-US" b="1" i="0" dirty="0">
                <a:solidFill>
                  <a:srgbClr val="333333"/>
                </a:solidFill>
                <a:effectLst/>
                <a:highlight>
                  <a:srgbClr val="FFFFFF"/>
                </a:highlight>
                <a:latin typeface="inter-bold"/>
              </a:rPr>
              <a:t>F(x)= tanh(x) = 2/(1+e</a:t>
            </a:r>
            <a:r>
              <a:rPr lang="en-US" b="1" i="0" baseline="30000" dirty="0">
                <a:solidFill>
                  <a:srgbClr val="333333"/>
                </a:solidFill>
                <a:effectLst/>
                <a:highlight>
                  <a:srgbClr val="FFFFFF"/>
                </a:highlight>
                <a:latin typeface="inter-bold"/>
              </a:rPr>
              <a:t>-2X</a:t>
            </a:r>
            <a:r>
              <a:rPr lang="en-US" b="1" i="0" dirty="0">
                <a:solidFill>
                  <a:srgbClr val="333333"/>
                </a:solidFill>
                <a:effectLst/>
                <a:highlight>
                  <a:srgbClr val="FFFFFF"/>
                </a:highlight>
                <a:latin typeface="inter-bold"/>
              </a:rPr>
              <a:t>) - 1</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OR</a:t>
            </a:r>
          </a:p>
          <a:p>
            <a:pPr algn="just"/>
            <a:r>
              <a:rPr lang="en-US" b="1" i="0" dirty="0">
                <a:solidFill>
                  <a:srgbClr val="333333"/>
                </a:solidFill>
                <a:effectLst/>
                <a:highlight>
                  <a:srgbClr val="FFFFFF"/>
                </a:highlight>
                <a:latin typeface="inter-bold"/>
              </a:rPr>
              <a:t>Tanh (x) = 2 * sigmoid(2x) - 1</a:t>
            </a:r>
            <a:endParaRPr lang="en-US" b="0" i="0" dirty="0">
              <a:solidFill>
                <a:srgbClr val="333333"/>
              </a:solidFill>
              <a:effectLst/>
              <a:highlight>
                <a:srgbClr val="FFFFFF"/>
              </a:highlight>
              <a:latin typeface="inter-regular"/>
            </a:endParaRPr>
          </a:p>
          <a:p>
            <a:r>
              <a:rPr lang="en-US" b="0" i="0" dirty="0">
                <a:solidFill>
                  <a:srgbClr val="333333"/>
                </a:solidFill>
                <a:effectLst/>
                <a:highlight>
                  <a:srgbClr val="FFFFFF"/>
                </a:highlight>
                <a:latin typeface="inter-regular"/>
              </a:rPr>
              <a:t>This function is non-linear, and the value range lies between -1 to +1</a:t>
            </a:r>
            <a:endParaRPr lang="en-SG" dirty="0"/>
          </a:p>
        </p:txBody>
      </p:sp>
      <p:pic>
        <p:nvPicPr>
          <p:cNvPr id="16386" name="Picture 2" descr="Tanh formula">
            <a:extLst>
              <a:ext uri="{FF2B5EF4-FFF2-40B4-BE49-F238E27FC236}">
                <a16:creationId xmlns:a16="http://schemas.microsoft.com/office/drawing/2014/main" id="{EB41F895-FC43-7B05-2CB2-B6D43FB21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603" y="1327632"/>
            <a:ext cx="1847654" cy="1729154"/>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Tanh Function (Hyperbolic Tangent)">
            <a:extLst>
              <a:ext uri="{FF2B5EF4-FFF2-40B4-BE49-F238E27FC236}">
                <a16:creationId xmlns:a16="http://schemas.microsoft.com/office/drawing/2014/main" id="{2880A4D7-C674-1304-CCBD-EF77179DB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4256" y="1067939"/>
            <a:ext cx="2893795" cy="249951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A04DF13-2931-B60F-8A02-B37F57F0F16D}"/>
              </a:ext>
            </a:extLst>
          </p:cNvPr>
          <p:cNvSpPr txBox="1"/>
          <p:nvPr/>
        </p:nvSpPr>
        <p:spPr>
          <a:xfrm>
            <a:off x="402996" y="3441680"/>
            <a:ext cx="11584218" cy="3416320"/>
          </a:xfrm>
          <a:prstGeom prst="rect">
            <a:avLst/>
          </a:prstGeom>
          <a:solidFill>
            <a:schemeClr val="bg1"/>
          </a:solidFill>
        </p:spPr>
        <p:txBody>
          <a:bodyPr wrap="square">
            <a:spAutoFit/>
          </a:bodyPr>
          <a:lstStyle/>
          <a:p>
            <a:pPr fontAlgn="base"/>
            <a:r>
              <a:rPr lang="en-US" b="0" i="1" dirty="0">
                <a:solidFill>
                  <a:srgbClr val="666666"/>
                </a:solidFill>
                <a:effectLst/>
                <a:latin typeface="Nunito" pitchFamily="2" charset="0"/>
              </a:rPr>
              <a:t> </a:t>
            </a:r>
            <a:r>
              <a:rPr lang="en-US" b="0" i="0" dirty="0">
                <a:solidFill>
                  <a:srgbClr val="273239"/>
                </a:solidFill>
                <a:effectLst/>
                <a:latin typeface="Nunito" pitchFamily="2" charset="0"/>
              </a:rPr>
              <a:t>The activation that works almost always better than sigmoid function is Tanh function also known as </a:t>
            </a:r>
            <a:r>
              <a:rPr lang="en-US" b="1" i="0" dirty="0">
                <a:solidFill>
                  <a:srgbClr val="273239"/>
                </a:solidFill>
                <a:effectLst/>
                <a:latin typeface="Nunito" pitchFamily="2" charset="0"/>
              </a:rPr>
              <a:t>Tangent Hyperbolic function</a:t>
            </a:r>
            <a:r>
              <a:rPr lang="en-US" b="0" i="0" dirty="0">
                <a:solidFill>
                  <a:srgbClr val="273239"/>
                </a:solidFill>
                <a:effectLst/>
                <a:latin typeface="Nunito" pitchFamily="2" charset="0"/>
              </a:rPr>
              <a:t>. It’s actually mathematically shifted version of the sigmoid function. Both are similar and can be derived from each other.</a:t>
            </a:r>
          </a:p>
          <a:p>
            <a:pPr fontAlgn="base">
              <a:buFont typeface="Arial" panose="020B0604020202020204" pitchFamily="34" charset="0"/>
              <a:buChar char="•"/>
            </a:pPr>
            <a:r>
              <a:rPr lang="en-US" b="1" i="0" dirty="0">
                <a:solidFill>
                  <a:srgbClr val="273239"/>
                </a:solidFill>
                <a:effectLst/>
                <a:latin typeface="Nunito" pitchFamily="2" charset="0"/>
              </a:rPr>
              <a:t>Equation :-</a:t>
            </a:r>
            <a:br>
              <a:rPr lang="en-US" b="0" i="0" dirty="0">
                <a:solidFill>
                  <a:srgbClr val="273239"/>
                </a:solidFill>
                <a:effectLst/>
                <a:latin typeface="Nunito" pitchFamily="2" charset="0"/>
              </a:rPr>
            </a:br>
            <a:r>
              <a:rPr lang="en-US" b="0" i="0" dirty="0">
                <a:solidFill>
                  <a:srgbClr val="273239"/>
                </a:solidFill>
                <a:effectLst/>
                <a:latin typeface="Nunito" pitchFamily="2" charset="0"/>
              </a:rPr>
              <a:t>f(x) = tanh(x) = 2/(1 + e-2x) – 1</a:t>
            </a:r>
            <a:br>
              <a:rPr lang="en-US" b="0" i="0" dirty="0">
                <a:solidFill>
                  <a:srgbClr val="273239"/>
                </a:solidFill>
                <a:effectLst/>
                <a:latin typeface="Nunito" pitchFamily="2" charset="0"/>
              </a:rPr>
            </a:br>
            <a:r>
              <a:rPr lang="en-US" b="0" i="0" dirty="0">
                <a:solidFill>
                  <a:srgbClr val="273239"/>
                </a:solidFill>
                <a:effectLst/>
                <a:latin typeface="Nunito" pitchFamily="2" charset="0"/>
              </a:rPr>
              <a:t>OR</a:t>
            </a:r>
            <a:br>
              <a:rPr lang="en-US" b="0" i="0" dirty="0">
                <a:solidFill>
                  <a:srgbClr val="273239"/>
                </a:solidFill>
                <a:effectLst/>
                <a:latin typeface="Nunito" pitchFamily="2" charset="0"/>
              </a:rPr>
            </a:br>
            <a:r>
              <a:rPr lang="en-US" b="0" i="0" dirty="0">
                <a:solidFill>
                  <a:srgbClr val="273239"/>
                </a:solidFill>
                <a:effectLst/>
                <a:latin typeface="Nunito" pitchFamily="2" charset="0"/>
              </a:rPr>
              <a:t>tanh(x) = 2 * sigmoid(2x) – 1</a:t>
            </a:r>
          </a:p>
          <a:p>
            <a:pPr fontAlgn="base">
              <a:buFont typeface="Arial" panose="020B0604020202020204" pitchFamily="34" charset="0"/>
              <a:buChar char="•"/>
            </a:pPr>
            <a:r>
              <a:rPr lang="en-US" b="1" i="0" dirty="0">
                <a:solidFill>
                  <a:srgbClr val="273239"/>
                </a:solidFill>
                <a:effectLst/>
                <a:latin typeface="Nunito" pitchFamily="2" charset="0"/>
              </a:rPr>
              <a:t>Value Range :- </a:t>
            </a:r>
            <a:r>
              <a:rPr lang="en-US" b="0" i="0" dirty="0">
                <a:solidFill>
                  <a:srgbClr val="273239"/>
                </a:solidFill>
                <a:effectLst/>
                <a:latin typeface="Nunito" pitchFamily="2" charset="0"/>
              </a:rPr>
              <a:t>-1 to +1</a:t>
            </a:r>
          </a:p>
          <a:p>
            <a:pPr fontAlgn="base">
              <a:buFont typeface="Arial" panose="020B0604020202020204" pitchFamily="34" charset="0"/>
              <a:buChar char="•"/>
            </a:pPr>
            <a:r>
              <a:rPr lang="en-US" b="1" i="0" dirty="0">
                <a:solidFill>
                  <a:srgbClr val="273239"/>
                </a:solidFill>
                <a:effectLst/>
                <a:latin typeface="Nunito" pitchFamily="2" charset="0"/>
              </a:rPr>
              <a:t>Nature :- </a:t>
            </a:r>
            <a:r>
              <a:rPr lang="en-US" b="0" i="0" dirty="0">
                <a:solidFill>
                  <a:srgbClr val="273239"/>
                </a:solidFill>
                <a:effectLst/>
                <a:latin typeface="Nunito" pitchFamily="2" charset="0"/>
              </a:rPr>
              <a:t>non-linear</a:t>
            </a:r>
          </a:p>
          <a:p>
            <a:pPr fontAlgn="base">
              <a:buFont typeface="Arial" panose="020B0604020202020204" pitchFamily="34" charset="0"/>
              <a:buChar char="•"/>
            </a:pPr>
            <a:r>
              <a:rPr lang="en-US" b="1" i="0" dirty="0">
                <a:solidFill>
                  <a:srgbClr val="273239"/>
                </a:solidFill>
                <a:effectLst/>
                <a:latin typeface="Nunito" pitchFamily="2" charset="0"/>
              </a:rPr>
              <a:t>Uses :- </a:t>
            </a:r>
            <a:r>
              <a:rPr lang="en-US" b="0" i="0" dirty="0">
                <a:solidFill>
                  <a:srgbClr val="273239"/>
                </a:solidFill>
                <a:effectLst/>
                <a:latin typeface="Nunito" pitchFamily="2" charset="0"/>
              </a:rPr>
              <a:t>Usually used in hidden layers of a neural network as it’s values lies between </a:t>
            </a:r>
            <a:r>
              <a:rPr lang="en-US" b="1" i="0" dirty="0">
                <a:solidFill>
                  <a:srgbClr val="273239"/>
                </a:solidFill>
                <a:effectLst/>
                <a:latin typeface="Nunito" pitchFamily="2" charset="0"/>
              </a:rPr>
              <a:t>-1 to 1 </a:t>
            </a:r>
            <a:r>
              <a:rPr lang="en-US" b="0" i="0" dirty="0">
                <a:solidFill>
                  <a:srgbClr val="273239"/>
                </a:solidFill>
                <a:effectLst/>
                <a:latin typeface="Nunito" pitchFamily="2" charset="0"/>
              </a:rPr>
              <a:t>hence the mean for the hidden layer comes out be 0 or very close to it, hence helps in </a:t>
            </a:r>
            <a:r>
              <a:rPr lang="en-US" b="0" i="1" dirty="0">
                <a:solidFill>
                  <a:srgbClr val="273239"/>
                </a:solidFill>
                <a:effectLst/>
                <a:latin typeface="Nunito" pitchFamily="2" charset="0"/>
              </a:rPr>
              <a:t>centering the data</a:t>
            </a:r>
            <a:r>
              <a:rPr lang="en-US" b="0" i="0" dirty="0">
                <a:solidFill>
                  <a:srgbClr val="273239"/>
                </a:solidFill>
                <a:effectLst/>
                <a:latin typeface="Nunito" pitchFamily="2" charset="0"/>
              </a:rPr>
              <a:t> by bringing mean close to 0. This makes learning for the next layer much easier.</a:t>
            </a:r>
          </a:p>
        </p:txBody>
      </p:sp>
    </p:spTree>
    <p:extLst>
      <p:ext uri="{BB962C8B-B14F-4D97-AF65-F5344CB8AC3E}">
        <p14:creationId xmlns:p14="http://schemas.microsoft.com/office/powerpoint/2010/main" val="84686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CCA306-5B47-3E4A-BF8D-2791E534C20C}"/>
              </a:ext>
            </a:extLst>
          </p:cNvPr>
          <p:cNvPicPr>
            <a:picLocks noChangeAspect="1"/>
          </p:cNvPicPr>
          <p:nvPr/>
        </p:nvPicPr>
        <p:blipFill>
          <a:blip r:embed="rId2"/>
          <a:stretch>
            <a:fillRect/>
          </a:stretch>
        </p:blipFill>
        <p:spPr>
          <a:xfrm>
            <a:off x="323292" y="4356525"/>
            <a:ext cx="5402313" cy="2308324"/>
          </a:xfrm>
          <a:prstGeom prst="rect">
            <a:avLst/>
          </a:prstGeom>
        </p:spPr>
      </p:pic>
      <p:pic>
        <p:nvPicPr>
          <p:cNvPr id="7" name="Picture 6">
            <a:extLst>
              <a:ext uri="{FF2B5EF4-FFF2-40B4-BE49-F238E27FC236}">
                <a16:creationId xmlns:a16="http://schemas.microsoft.com/office/drawing/2014/main" id="{9B38D7E4-54D9-0E80-6B0A-46A9C58D5B3B}"/>
              </a:ext>
            </a:extLst>
          </p:cNvPr>
          <p:cNvPicPr>
            <a:picLocks noChangeAspect="1"/>
          </p:cNvPicPr>
          <p:nvPr/>
        </p:nvPicPr>
        <p:blipFill>
          <a:blip r:embed="rId3"/>
          <a:stretch>
            <a:fillRect/>
          </a:stretch>
        </p:blipFill>
        <p:spPr>
          <a:xfrm>
            <a:off x="323292" y="193151"/>
            <a:ext cx="6319322" cy="2923750"/>
          </a:xfrm>
          <a:prstGeom prst="rect">
            <a:avLst/>
          </a:prstGeom>
        </p:spPr>
      </p:pic>
      <p:sp>
        <p:nvSpPr>
          <p:cNvPr id="6" name="TextBox 5">
            <a:extLst>
              <a:ext uri="{FF2B5EF4-FFF2-40B4-BE49-F238E27FC236}">
                <a16:creationId xmlns:a16="http://schemas.microsoft.com/office/drawing/2014/main" id="{07B48D72-6DFA-8F19-F2FC-E6415886EE8E}"/>
              </a:ext>
            </a:extLst>
          </p:cNvPr>
          <p:cNvSpPr txBox="1"/>
          <p:nvPr/>
        </p:nvSpPr>
        <p:spPr>
          <a:xfrm>
            <a:off x="6789686" y="193151"/>
            <a:ext cx="5402314" cy="4524315"/>
          </a:xfrm>
          <a:prstGeom prst="rect">
            <a:avLst/>
          </a:prstGeom>
          <a:solidFill>
            <a:schemeClr val="bg1"/>
          </a:solid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Nunito" pitchFamily="2" charset="0"/>
              </a:rPr>
              <a:t>It Stands for </a:t>
            </a:r>
            <a:r>
              <a:rPr lang="en-US" b="0" i="1" dirty="0">
                <a:solidFill>
                  <a:srgbClr val="273239"/>
                </a:solidFill>
                <a:effectLst/>
                <a:latin typeface="Nunito" pitchFamily="2" charset="0"/>
              </a:rPr>
              <a:t>Rectified linear unit</a:t>
            </a:r>
            <a:r>
              <a:rPr lang="en-US" b="0" i="0" dirty="0">
                <a:solidFill>
                  <a:srgbClr val="273239"/>
                </a:solidFill>
                <a:effectLst/>
                <a:latin typeface="Nunito" pitchFamily="2" charset="0"/>
              </a:rPr>
              <a:t>. It is the most widely used activation function. Chiefly implemented in </a:t>
            </a:r>
            <a:r>
              <a:rPr lang="en-US" b="0" i="1" dirty="0">
                <a:solidFill>
                  <a:srgbClr val="273239"/>
                </a:solidFill>
                <a:effectLst/>
                <a:latin typeface="Nunito" pitchFamily="2" charset="0"/>
              </a:rPr>
              <a:t>hidden layers</a:t>
            </a:r>
            <a:r>
              <a:rPr lang="en-US" b="0" i="0" dirty="0">
                <a:solidFill>
                  <a:srgbClr val="273239"/>
                </a:solidFill>
                <a:effectLst/>
                <a:latin typeface="Nunito" pitchFamily="2" charset="0"/>
              </a:rPr>
              <a:t> of Neural network.</a:t>
            </a:r>
          </a:p>
          <a:p>
            <a:pPr algn="l" fontAlgn="base">
              <a:buFont typeface="Arial" panose="020B0604020202020204" pitchFamily="34" charset="0"/>
              <a:buChar char="•"/>
            </a:pPr>
            <a:r>
              <a:rPr lang="en-US" b="1" i="0" dirty="0">
                <a:solidFill>
                  <a:srgbClr val="273239"/>
                </a:solidFill>
                <a:effectLst/>
                <a:latin typeface="Nunito" pitchFamily="2" charset="0"/>
              </a:rPr>
              <a:t>Equation :- </a:t>
            </a:r>
            <a:r>
              <a:rPr lang="en-US" b="1" i="1" dirty="0">
                <a:solidFill>
                  <a:srgbClr val="273239"/>
                </a:solidFill>
                <a:effectLst/>
                <a:latin typeface="Nunito" pitchFamily="2" charset="0"/>
              </a:rPr>
              <a:t>A(x) = max(0,x)</a:t>
            </a:r>
            <a:r>
              <a:rPr lang="en-US" b="0" i="0" dirty="0">
                <a:solidFill>
                  <a:srgbClr val="273239"/>
                </a:solidFill>
                <a:effectLst/>
                <a:latin typeface="Nunito" pitchFamily="2" charset="0"/>
              </a:rPr>
              <a:t>. It gives an output x if x is positive and 0 otherwise.</a:t>
            </a:r>
          </a:p>
          <a:p>
            <a:pPr algn="l" fontAlgn="base">
              <a:buFont typeface="Arial" panose="020B0604020202020204" pitchFamily="34" charset="0"/>
              <a:buChar char="•"/>
            </a:pPr>
            <a:r>
              <a:rPr lang="en-US" b="1" i="0" dirty="0">
                <a:solidFill>
                  <a:srgbClr val="273239"/>
                </a:solidFill>
                <a:effectLst/>
                <a:latin typeface="Nunito" pitchFamily="2" charset="0"/>
              </a:rPr>
              <a:t>Value Range :- </a:t>
            </a:r>
            <a:r>
              <a:rPr lang="en-US" b="0" i="0" dirty="0">
                <a:solidFill>
                  <a:srgbClr val="273239"/>
                </a:solidFill>
                <a:effectLst/>
                <a:latin typeface="Nunito" pitchFamily="2" charset="0"/>
              </a:rPr>
              <a:t>[0, inf)</a:t>
            </a:r>
          </a:p>
          <a:p>
            <a:pPr algn="l" fontAlgn="base">
              <a:buFont typeface="Arial" panose="020B0604020202020204" pitchFamily="34" charset="0"/>
              <a:buChar char="•"/>
            </a:pPr>
            <a:r>
              <a:rPr lang="en-US" b="1" i="0" dirty="0">
                <a:solidFill>
                  <a:srgbClr val="273239"/>
                </a:solidFill>
                <a:effectLst/>
                <a:latin typeface="Nunito" pitchFamily="2" charset="0"/>
              </a:rPr>
              <a:t>Nature :- </a:t>
            </a:r>
            <a:r>
              <a:rPr lang="en-US" b="0" i="0" dirty="0">
                <a:solidFill>
                  <a:srgbClr val="273239"/>
                </a:solidFill>
                <a:effectLst/>
                <a:latin typeface="Nunito" pitchFamily="2" charset="0"/>
              </a:rPr>
              <a:t>non-linear, which means we can easily backpropagate the errors and have multiple layers of neurons being activated by the </a:t>
            </a:r>
            <a:r>
              <a:rPr lang="en-US" b="0" i="0" dirty="0" err="1">
                <a:solidFill>
                  <a:srgbClr val="273239"/>
                </a:solidFill>
                <a:effectLst/>
                <a:latin typeface="Nunito" pitchFamily="2" charset="0"/>
              </a:rPr>
              <a:t>ReLU</a:t>
            </a:r>
            <a:r>
              <a:rPr lang="en-US" b="0" i="0" dirty="0">
                <a:solidFill>
                  <a:srgbClr val="273239"/>
                </a:solidFill>
                <a:effectLst/>
                <a:latin typeface="Nunito" pitchFamily="2" charset="0"/>
              </a:rPr>
              <a:t> function.</a:t>
            </a:r>
          </a:p>
          <a:p>
            <a:pPr algn="l" fontAlgn="base">
              <a:buFont typeface="Arial" panose="020B0604020202020204" pitchFamily="34" charset="0"/>
              <a:buChar char="•"/>
            </a:pPr>
            <a:r>
              <a:rPr lang="en-US" b="1" i="0" dirty="0">
                <a:solidFill>
                  <a:srgbClr val="273239"/>
                </a:solidFill>
                <a:effectLst/>
                <a:latin typeface="Nunito" pitchFamily="2" charset="0"/>
              </a:rPr>
              <a:t>Uses :- </a:t>
            </a:r>
            <a:r>
              <a:rPr lang="en-US" b="0" i="0" dirty="0" err="1">
                <a:solidFill>
                  <a:srgbClr val="273239"/>
                </a:solidFill>
                <a:effectLst/>
                <a:latin typeface="Nunito" pitchFamily="2" charset="0"/>
              </a:rPr>
              <a:t>ReLu</a:t>
            </a:r>
            <a:r>
              <a:rPr lang="en-US" b="0" i="0" dirty="0">
                <a:solidFill>
                  <a:srgbClr val="273239"/>
                </a:solidFill>
                <a:effectLst/>
                <a:latin typeface="Nunito" pitchFamily="2" charset="0"/>
              </a:rPr>
              <a:t> is less computationally expensive than tanh and sigmoid because it involves simpler mathematical operations. At a time only a few neurons are activated making the network sparse making it efficient and easy for computation.</a:t>
            </a:r>
          </a:p>
          <a:p>
            <a:pPr algn="l" rtl="0" fontAlgn="base"/>
            <a:r>
              <a:rPr lang="en-US" b="0" i="0" dirty="0">
                <a:solidFill>
                  <a:srgbClr val="273239"/>
                </a:solidFill>
                <a:effectLst/>
                <a:latin typeface="Nunito" pitchFamily="2" charset="0"/>
              </a:rPr>
              <a:t>In simple words, RELU learns </a:t>
            </a:r>
            <a:r>
              <a:rPr lang="en-US" b="0" i="1" dirty="0">
                <a:solidFill>
                  <a:srgbClr val="273239"/>
                </a:solidFill>
                <a:effectLst/>
                <a:latin typeface="Nunito" pitchFamily="2" charset="0"/>
              </a:rPr>
              <a:t>much faster</a:t>
            </a:r>
            <a:r>
              <a:rPr lang="en-US" b="0" i="0" dirty="0">
                <a:solidFill>
                  <a:srgbClr val="273239"/>
                </a:solidFill>
                <a:effectLst/>
                <a:latin typeface="Nunito" pitchFamily="2" charset="0"/>
              </a:rPr>
              <a:t> than sigmoid and Tanh function.</a:t>
            </a:r>
          </a:p>
        </p:txBody>
      </p:sp>
    </p:spTree>
    <p:extLst>
      <p:ext uri="{BB962C8B-B14F-4D97-AF65-F5344CB8AC3E}">
        <p14:creationId xmlns:p14="http://schemas.microsoft.com/office/powerpoint/2010/main" val="192056728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160</TotalTime>
  <Words>2333</Words>
  <Application>Microsoft Office PowerPoint</Application>
  <PresentationFormat>Widescreen</PresentationFormat>
  <Paragraphs>227</Paragraphs>
  <Slides>37</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37</vt:i4>
      </vt:variant>
    </vt:vector>
  </HeadingPairs>
  <TitlesOfParts>
    <vt:vector size="53" baseType="lpstr">
      <vt:lpstr>Aptos</vt:lpstr>
      <vt:lpstr>Arial</vt:lpstr>
      <vt:lpstr>Britannic Bold</vt:lpstr>
      <vt:lpstr>Cambria Math</vt:lpstr>
      <vt:lpstr>Century Schoolbook</vt:lpstr>
      <vt:lpstr>erdana</vt:lpstr>
      <vt:lpstr>inherit</vt:lpstr>
      <vt:lpstr>Inter</vt:lpstr>
      <vt:lpstr>inter-bold</vt:lpstr>
      <vt:lpstr>inter-regular</vt:lpstr>
      <vt:lpstr>Lato</vt:lpstr>
      <vt:lpstr>Nunito</vt:lpstr>
      <vt:lpstr>Segoe UI Variable Text Semibold</vt:lpstr>
      <vt:lpstr>Wingdings</vt:lpstr>
      <vt:lpstr>Wingdings 2</vt:lpstr>
      <vt:lpstr>View</vt:lpstr>
      <vt:lpstr>Forward Propagation  &amp;  Backward Propagation</vt:lpstr>
      <vt:lpstr>Outlines: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Raajokiaa Ritu</dc:creator>
  <cp:lastModifiedBy>Raajokiaa Ritu</cp:lastModifiedBy>
  <cp:revision>64</cp:revision>
  <dcterms:created xsi:type="dcterms:W3CDTF">2024-07-05T08:08:37Z</dcterms:created>
  <dcterms:modified xsi:type="dcterms:W3CDTF">2024-07-05T18:20:37Z</dcterms:modified>
</cp:coreProperties>
</file>