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78" r:id="rId4"/>
    <p:sldId id="279" r:id="rId5"/>
    <p:sldId id="281" r:id="rId6"/>
    <p:sldId id="282" r:id="rId7"/>
    <p:sldId id="283" r:id="rId8"/>
    <p:sldId id="284" r:id="rId9"/>
    <p:sldId id="296" r:id="rId10"/>
    <p:sldId id="297" r:id="rId11"/>
    <p:sldId id="298" r:id="rId12"/>
    <p:sldId id="285" r:id="rId13"/>
    <p:sldId id="286" r:id="rId14"/>
    <p:sldId id="287" r:id="rId15"/>
    <p:sldId id="288" r:id="rId16"/>
    <p:sldId id="289" r:id="rId17"/>
    <p:sldId id="290" r:id="rId18"/>
    <p:sldId id="291" r:id="rId19"/>
    <p:sldId id="292" r:id="rId20"/>
    <p:sldId id="293" r:id="rId21"/>
    <p:sldId id="294" r:id="rId22"/>
    <p:sldId id="299" r:id="rId23"/>
    <p:sldId id="3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77"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61112A5-FF2E-4FAD-84C4-0D9885A9EA67}" type="datetimeFigureOut">
              <a:rPr lang="en-SG" smtClean="0"/>
              <a:t>8/5/2024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0C7A7D-FBB6-4816-AA2C-0CC60EF7F583}"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91533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12A5-FF2E-4FAD-84C4-0D9885A9EA67}" type="datetimeFigureOut">
              <a:rPr lang="en-SG" smtClean="0"/>
              <a:t>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6633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12A5-FF2E-4FAD-84C4-0D9885A9EA67}" type="datetimeFigureOut">
              <a:rPr lang="en-SG" smtClean="0"/>
              <a:t>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129890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12A5-FF2E-4FAD-84C4-0D9885A9EA67}" type="datetimeFigureOut">
              <a:rPr lang="en-SG" smtClean="0"/>
              <a:t>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377091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112A5-FF2E-4FAD-84C4-0D9885A9EA67}" type="datetimeFigureOut">
              <a:rPr lang="en-SG" smtClean="0"/>
              <a:t>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D0C7A7D-FBB6-4816-AA2C-0CC60EF7F583}"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75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112A5-FF2E-4FAD-84C4-0D9885A9EA67}" type="datetimeFigureOut">
              <a:rPr lang="en-SG" smtClean="0"/>
              <a:t>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129283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112A5-FF2E-4FAD-84C4-0D9885A9EA67}" type="datetimeFigureOut">
              <a:rPr lang="en-SG" smtClean="0"/>
              <a:t>8/5/2024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40522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112A5-FF2E-4FAD-84C4-0D9885A9EA67}" type="datetimeFigureOut">
              <a:rPr lang="en-SG" smtClean="0"/>
              <a:t>8/5/2024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214279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112A5-FF2E-4FAD-84C4-0D9885A9EA67}" type="datetimeFigureOut">
              <a:rPr lang="en-SG" smtClean="0"/>
              <a:t>8/5/2024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244404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112A5-FF2E-4FAD-84C4-0D9885A9EA67}" type="datetimeFigureOut">
              <a:rPr lang="en-SG" smtClean="0"/>
              <a:t>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350180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112A5-FF2E-4FAD-84C4-0D9885A9EA67}" type="datetimeFigureOut">
              <a:rPr lang="en-SG" smtClean="0"/>
              <a:t>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D0C7A7D-FBB6-4816-AA2C-0CC60EF7F583}" type="slidenum">
              <a:rPr lang="en-SG" smtClean="0"/>
              <a:t>‹#›</a:t>
            </a:fld>
            <a:endParaRPr lang="en-SG"/>
          </a:p>
        </p:txBody>
      </p:sp>
    </p:spTree>
    <p:extLst>
      <p:ext uri="{BB962C8B-B14F-4D97-AF65-F5344CB8AC3E}">
        <p14:creationId xmlns:p14="http://schemas.microsoft.com/office/powerpoint/2010/main" val="33903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61112A5-FF2E-4FAD-84C4-0D9885A9EA67}" type="datetimeFigureOut">
              <a:rPr lang="en-SG" smtClean="0"/>
              <a:t>8/5/2024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0C7A7D-FBB6-4816-AA2C-0CC60EF7F583}" type="slidenum">
              <a:rPr lang="en-SG" smtClean="0"/>
              <a:t>‹#›</a:t>
            </a:fld>
            <a:endParaRPr lang="en-SG"/>
          </a:p>
        </p:txBody>
      </p:sp>
    </p:spTree>
    <p:extLst>
      <p:ext uri="{BB962C8B-B14F-4D97-AF65-F5344CB8AC3E}">
        <p14:creationId xmlns:p14="http://schemas.microsoft.com/office/powerpoint/2010/main" val="2387576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EA24-8DC6-7446-8485-0716C8E8515C}"/>
              </a:ext>
            </a:extLst>
          </p:cNvPr>
          <p:cNvSpPr>
            <a:spLocks noGrp="1"/>
          </p:cNvSpPr>
          <p:nvPr>
            <p:ph type="ctrTitle"/>
          </p:nvPr>
        </p:nvSpPr>
        <p:spPr>
          <a:xfrm>
            <a:off x="497360" y="1"/>
            <a:ext cx="11694640" cy="3092824"/>
          </a:xfrm>
          <a:ln>
            <a:noFill/>
          </a:ln>
        </p:spPr>
        <p:txBody>
          <a:bodyPr>
            <a:normAutofit/>
          </a:bodyPr>
          <a:lstStyle/>
          <a:p>
            <a:pPr algn="ctr"/>
            <a:r>
              <a:rPr lang="en-US" b="1" kern="0" dirty="0">
                <a:solidFill>
                  <a:srgbClr val="FFC000"/>
                </a:solidFill>
                <a:effectLst/>
                <a:latin typeface="Berlin Sans FB Demi" panose="020E0802020502020306" pitchFamily="34" charset="0"/>
                <a:ea typeface="Times New Roman" panose="02020603050405020304" pitchFamily="18" charset="0"/>
                <a:cs typeface="Aharoni" panose="02010803020104030203" pitchFamily="2" charset="-79"/>
              </a:rPr>
              <a:t>Knowledge Representation</a:t>
            </a:r>
            <a:endParaRPr lang="en-SG" b="1" dirty="0">
              <a:solidFill>
                <a:srgbClr val="FFC000"/>
              </a:solidFill>
              <a:latin typeface="Berlin Sans FB Demi" panose="020E0802020502020306" pitchFamily="34" charset="0"/>
              <a:cs typeface="Aharoni" panose="02010803020104030203" pitchFamily="2" charset="-79"/>
            </a:endParaRPr>
          </a:p>
        </p:txBody>
      </p:sp>
      <p:sp>
        <p:nvSpPr>
          <p:cNvPr id="3" name="Subtitle 2">
            <a:extLst>
              <a:ext uri="{FF2B5EF4-FFF2-40B4-BE49-F238E27FC236}">
                <a16:creationId xmlns:a16="http://schemas.microsoft.com/office/drawing/2014/main" id="{24EF68BD-4EF3-7AF5-24A1-1195A64F9214}"/>
              </a:ext>
            </a:extLst>
          </p:cNvPr>
          <p:cNvSpPr>
            <a:spLocks noGrp="1"/>
          </p:cNvSpPr>
          <p:nvPr>
            <p:ph type="subTitle" idx="1"/>
          </p:nvPr>
        </p:nvSpPr>
        <p:spPr>
          <a:xfrm>
            <a:off x="1261872" y="4800600"/>
            <a:ext cx="9418320" cy="1691640"/>
          </a:xfrm>
        </p:spPr>
        <p:txBody>
          <a:bodyPr>
            <a:normAutofit/>
          </a:bodyPr>
          <a:lstStyle/>
          <a:p>
            <a:r>
              <a:rPr lang="en-SG" sz="2800" b="1" dirty="0">
                <a:solidFill>
                  <a:schemeClr val="tx1"/>
                </a:solidFill>
                <a:latin typeface="Aptos" panose="020B0004020202020204" pitchFamily="34" charset="0"/>
              </a:rPr>
              <a:t>Course Name: </a:t>
            </a:r>
            <a:r>
              <a:rPr lang="en-US" sz="2400" b="1" kern="0" dirty="0">
                <a:solidFill>
                  <a:schemeClr val="tx1"/>
                </a:solidFill>
                <a:effectLst/>
                <a:latin typeface="Aptos" panose="020B0004020202020204" pitchFamily="34" charset="0"/>
                <a:ea typeface="Times New Roman" panose="02020603050405020304" pitchFamily="18" charset="0"/>
              </a:rPr>
              <a:t>Artificial Intelligence</a:t>
            </a:r>
          </a:p>
          <a:p>
            <a:r>
              <a:rPr lang="en-US" sz="2400" b="1" kern="0" dirty="0">
                <a:solidFill>
                  <a:schemeClr val="tx1"/>
                </a:solidFill>
                <a:latin typeface="Aptos" panose="020B0004020202020204" pitchFamily="34" charset="0"/>
              </a:rPr>
              <a:t>Course code: </a:t>
            </a:r>
            <a:r>
              <a:rPr lang="en-US" sz="2400" b="1" kern="0" dirty="0">
                <a:solidFill>
                  <a:schemeClr val="tx1"/>
                </a:solidFill>
                <a:effectLst/>
                <a:latin typeface="Aptos" panose="020B0004020202020204" pitchFamily="34" charset="0"/>
                <a:ea typeface="Times New Roman" panose="02020603050405020304" pitchFamily="18" charset="0"/>
              </a:rPr>
              <a:t>CSE-403 [ SECTION - A ] </a:t>
            </a:r>
            <a:endParaRPr lang="en-SG" sz="28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24388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083F-D9EF-DBFC-B3ED-F6F0C20AC39D}"/>
              </a:ext>
            </a:extLst>
          </p:cNvPr>
          <p:cNvSpPr>
            <a:spLocks noGrp="1"/>
          </p:cNvSpPr>
          <p:nvPr>
            <p:ph type="title"/>
          </p:nvPr>
        </p:nvSpPr>
        <p:spPr>
          <a:xfrm>
            <a:off x="164592" y="15082"/>
            <a:ext cx="9692640" cy="1325562"/>
          </a:xfrm>
        </p:spPr>
        <p:txBody>
          <a:bodyPr/>
          <a:lstStyle/>
          <a:p>
            <a:r>
              <a:rPr lang="en-SG" b="0" i="0">
                <a:solidFill>
                  <a:srgbClr val="610B38"/>
                </a:solidFill>
                <a:effectLst/>
                <a:highlight>
                  <a:srgbClr val="FFFFFF"/>
                </a:highlight>
                <a:latin typeface="erdana"/>
              </a:rPr>
              <a:t>What to Represent:</a:t>
            </a:r>
          </a:p>
        </p:txBody>
      </p:sp>
      <p:sp>
        <p:nvSpPr>
          <p:cNvPr id="5" name="TextBox 4">
            <a:extLst>
              <a:ext uri="{FF2B5EF4-FFF2-40B4-BE49-F238E27FC236}">
                <a16:creationId xmlns:a16="http://schemas.microsoft.com/office/drawing/2014/main" id="{580DF708-F459-101C-FEE1-3716EA4F7BA1}"/>
              </a:ext>
            </a:extLst>
          </p:cNvPr>
          <p:cNvSpPr txBox="1"/>
          <p:nvPr/>
        </p:nvSpPr>
        <p:spPr>
          <a:xfrm>
            <a:off x="732864" y="1443841"/>
            <a:ext cx="10724030" cy="3416320"/>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Following are the kind of knowledge which needs to be represented in AI systems:</a:t>
            </a:r>
          </a:p>
          <a:p>
            <a:pPr algn="just">
              <a:buFont typeface="Arial" panose="020B0604020202020204" pitchFamily="34" charset="0"/>
              <a:buChar char="•"/>
            </a:pPr>
            <a:r>
              <a:rPr lang="en-US" b="1" i="0" dirty="0">
                <a:solidFill>
                  <a:srgbClr val="000000"/>
                </a:solidFill>
                <a:effectLst/>
                <a:highlight>
                  <a:srgbClr val="FFFFFF"/>
                </a:highlight>
                <a:latin typeface="inter-bold"/>
              </a:rPr>
              <a:t>Object:</a:t>
            </a:r>
            <a:r>
              <a:rPr lang="en-US" b="0" i="0" dirty="0">
                <a:solidFill>
                  <a:srgbClr val="000000"/>
                </a:solidFill>
                <a:effectLst/>
                <a:highlight>
                  <a:srgbClr val="FFFFFF"/>
                </a:highlight>
                <a:latin typeface="inter-regular"/>
              </a:rPr>
              <a:t> All the facts about objects in our world domain. E.g., Guitars contains strings, trumpets are brass instruments.</a:t>
            </a:r>
          </a:p>
          <a:p>
            <a:pPr algn="just">
              <a:buFont typeface="Arial" panose="020B0604020202020204" pitchFamily="34" charset="0"/>
              <a:buChar char="•"/>
            </a:pPr>
            <a:r>
              <a:rPr lang="en-US" b="1" i="0" dirty="0">
                <a:solidFill>
                  <a:srgbClr val="000000"/>
                </a:solidFill>
                <a:effectLst/>
                <a:highlight>
                  <a:srgbClr val="FFFFFF"/>
                </a:highlight>
                <a:latin typeface="inter-bold"/>
              </a:rPr>
              <a:t>Events:</a:t>
            </a:r>
            <a:r>
              <a:rPr lang="en-US" b="0" i="0" dirty="0">
                <a:solidFill>
                  <a:srgbClr val="000000"/>
                </a:solidFill>
                <a:effectLst/>
                <a:highlight>
                  <a:srgbClr val="FFFFFF"/>
                </a:highlight>
                <a:latin typeface="inter-regular"/>
              </a:rPr>
              <a:t> Events are the actions which occur in our world.</a:t>
            </a:r>
          </a:p>
          <a:p>
            <a:pPr algn="just">
              <a:buFont typeface="Arial" panose="020B0604020202020204" pitchFamily="34" charset="0"/>
              <a:buChar char="•"/>
            </a:pPr>
            <a:r>
              <a:rPr lang="en-US" b="1" i="0" dirty="0">
                <a:solidFill>
                  <a:srgbClr val="000000"/>
                </a:solidFill>
                <a:effectLst/>
                <a:highlight>
                  <a:srgbClr val="FFFFFF"/>
                </a:highlight>
                <a:latin typeface="inter-bold"/>
              </a:rPr>
              <a:t>Performance:</a:t>
            </a:r>
            <a:r>
              <a:rPr lang="en-US" b="0" i="0" dirty="0">
                <a:solidFill>
                  <a:srgbClr val="000000"/>
                </a:solidFill>
                <a:effectLst/>
                <a:highlight>
                  <a:srgbClr val="FFFFFF"/>
                </a:highlight>
                <a:latin typeface="inter-regular"/>
              </a:rPr>
              <a:t> It describe behavior which involves knowledge about how to do things.</a:t>
            </a:r>
          </a:p>
          <a:p>
            <a:pPr algn="just">
              <a:buFont typeface="Arial" panose="020B0604020202020204" pitchFamily="34" charset="0"/>
              <a:buChar char="•"/>
            </a:pPr>
            <a:r>
              <a:rPr lang="en-US" b="1" i="0" dirty="0">
                <a:solidFill>
                  <a:srgbClr val="000000"/>
                </a:solidFill>
                <a:effectLst/>
                <a:highlight>
                  <a:srgbClr val="FFFFFF"/>
                </a:highlight>
                <a:latin typeface="inter-bold"/>
              </a:rPr>
              <a:t>Meta-knowledge:</a:t>
            </a:r>
            <a:r>
              <a:rPr lang="en-US" b="0" i="0" dirty="0">
                <a:solidFill>
                  <a:srgbClr val="000000"/>
                </a:solidFill>
                <a:effectLst/>
                <a:highlight>
                  <a:srgbClr val="FFFFFF"/>
                </a:highlight>
                <a:latin typeface="inter-regular"/>
              </a:rPr>
              <a:t> It is knowledge about what we know.</a:t>
            </a:r>
          </a:p>
          <a:p>
            <a:pPr algn="just">
              <a:buFont typeface="Arial" panose="020B0604020202020204" pitchFamily="34" charset="0"/>
              <a:buChar char="•"/>
            </a:pPr>
            <a:r>
              <a:rPr lang="en-US" b="1" i="0" dirty="0">
                <a:solidFill>
                  <a:srgbClr val="000000"/>
                </a:solidFill>
                <a:effectLst/>
                <a:highlight>
                  <a:srgbClr val="FFFFFF"/>
                </a:highlight>
                <a:latin typeface="inter-bold"/>
              </a:rPr>
              <a:t>Facts:</a:t>
            </a:r>
            <a:r>
              <a:rPr lang="en-US" b="0" i="0" dirty="0">
                <a:solidFill>
                  <a:srgbClr val="000000"/>
                </a:solidFill>
                <a:effectLst/>
                <a:highlight>
                  <a:srgbClr val="FFFFFF"/>
                </a:highlight>
                <a:latin typeface="inter-regular"/>
              </a:rPr>
              <a:t> Facts are the truths about the real world and what we represent.</a:t>
            </a:r>
          </a:p>
          <a:p>
            <a:pPr algn="just">
              <a:buFont typeface="Arial" panose="020B0604020202020204" pitchFamily="34" charset="0"/>
              <a:buChar char="•"/>
            </a:pPr>
            <a:r>
              <a:rPr lang="en-US" b="1" i="0" dirty="0">
                <a:solidFill>
                  <a:srgbClr val="000000"/>
                </a:solidFill>
                <a:effectLst/>
                <a:highlight>
                  <a:srgbClr val="FFFFFF"/>
                </a:highlight>
                <a:latin typeface="inter-bold"/>
              </a:rPr>
              <a:t>Knowledge-Base:</a:t>
            </a:r>
            <a:r>
              <a:rPr lang="en-US" b="0" i="0" dirty="0">
                <a:solidFill>
                  <a:srgbClr val="000000"/>
                </a:solidFill>
                <a:effectLst/>
                <a:highlight>
                  <a:srgbClr val="FFFFFF"/>
                </a:highlight>
                <a:latin typeface="inter-regular"/>
              </a:rPr>
              <a:t> The central component of the knowledge-based agents is the knowledge base. It is represented as KB. The Knowledgebase is a group of the Sentences (Here, sentences are used as a technical term and not identical with the English language).</a:t>
            </a:r>
          </a:p>
          <a:p>
            <a:pPr algn="just"/>
            <a:r>
              <a:rPr lang="en-US" b="1" i="0" dirty="0">
                <a:solidFill>
                  <a:srgbClr val="333333"/>
                </a:solidFill>
                <a:effectLst/>
                <a:highlight>
                  <a:srgbClr val="FFFFFF"/>
                </a:highlight>
                <a:latin typeface="inter-bold"/>
              </a:rPr>
              <a:t>Knowledge:</a:t>
            </a:r>
            <a:r>
              <a:rPr lang="en-US" b="0" i="0" dirty="0">
                <a:solidFill>
                  <a:srgbClr val="333333"/>
                </a:solidFill>
                <a:effectLst/>
                <a:highlight>
                  <a:srgbClr val="FFFFFF"/>
                </a:highlight>
                <a:latin typeface="inter-regular"/>
              </a:rPr>
              <a:t> Knowledge is awareness or familiarity gained by experiences of facts, data, and situations. Following are the types of knowledge in artificial intelligence:</a:t>
            </a:r>
          </a:p>
        </p:txBody>
      </p:sp>
    </p:spTree>
    <p:extLst>
      <p:ext uri="{BB962C8B-B14F-4D97-AF65-F5344CB8AC3E}">
        <p14:creationId xmlns:p14="http://schemas.microsoft.com/office/powerpoint/2010/main" val="233307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228B-1590-83A3-02D5-2BBDB36EC945}"/>
              </a:ext>
            </a:extLst>
          </p:cNvPr>
          <p:cNvSpPr>
            <a:spLocks noGrp="1"/>
          </p:cNvSpPr>
          <p:nvPr>
            <p:ph type="title"/>
          </p:nvPr>
        </p:nvSpPr>
        <p:spPr>
          <a:xfrm>
            <a:off x="219636" y="15082"/>
            <a:ext cx="9692640" cy="778294"/>
          </a:xfrm>
        </p:spPr>
        <p:txBody>
          <a:bodyPr/>
          <a:lstStyle/>
          <a:p>
            <a:r>
              <a:rPr lang="en-SG" b="0" i="0" dirty="0">
                <a:solidFill>
                  <a:srgbClr val="610B38"/>
                </a:solidFill>
                <a:effectLst/>
                <a:highlight>
                  <a:srgbClr val="FFFFFF"/>
                </a:highlight>
                <a:latin typeface="erdana"/>
              </a:rPr>
              <a:t>Types of knowledge</a:t>
            </a:r>
            <a:endParaRPr lang="en-SG" dirty="0"/>
          </a:p>
        </p:txBody>
      </p:sp>
      <p:sp>
        <p:nvSpPr>
          <p:cNvPr id="5" name="TextBox 4">
            <a:extLst>
              <a:ext uri="{FF2B5EF4-FFF2-40B4-BE49-F238E27FC236}">
                <a16:creationId xmlns:a16="http://schemas.microsoft.com/office/drawing/2014/main" id="{5784AF7B-4CC2-371B-93D8-065C033A5F94}"/>
              </a:ext>
            </a:extLst>
          </p:cNvPr>
          <p:cNvSpPr txBox="1"/>
          <p:nvPr/>
        </p:nvSpPr>
        <p:spPr>
          <a:xfrm>
            <a:off x="387812" y="808458"/>
            <a:ext cx="11804188" cy="3693319"/>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1. Declarative Knowledge:</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Declarative knowledge is to know about something.</a:t>
            </a:r>
          </a:p>
          <a:p>
            <a:pPr algn="just">
              <a:buFont typeface="Arial" panose="020B0604020202020204" pitchFamily="34" charset="0"/>
              <a:buChar char="•"/>
            </a:pPr>
            <a:r>
              <a:rPr lang="en-US" b="0" i="0" dirty="0">
                <a:solidFill>
                  <a:srgbClr val="000000"/>
                </a:solidFill>
                <a:effectLst/>
                <a:highlight>
                  <a:srgbClr val="FFFFFF"/>
                </a:highlight>
                <a:latin typeface="inter-regular"/>
              </a:rPr>
              <a:t>It includes concepts, facts, and objects.</a:t>
            </a:r>
          </a:p>
          <a:p>
            <a:pPr algn="just">
              <a:buFont typeface="Arial" panose="020B0604020202020204" pitchFamily="34" charset="0"/>
              <a:buChar char="•"/>
            </a:pPr>
            <a:r>
              <a:rPr lang="en-US" b="0" i="0" dirty="0">
                <a:solidFill>
                  <a:srgbClr val="000000"/>
                </a:solidFill>
                <a:effectLst/>
                <a:highlight>
                  <a:srgbClr val="FFFFFF"/>
                </a:highlight>
                <a:latin typeface="inter-regular"/>
              </a:rPr>
              <a:t>It is also called descriptive knowledge and expressed in declarative sentences.</a:t>
            </a:r>
          </a:p>
          <a:p>
            <a:pPr algn="just">
              <a:buFont typeface="Arial" panose="020B0604020202020204" pitchFamily="34" charset="0"/>
              <a:buChar char="•"/>
            </a:pPr>
            <a:r>
              <a:rPr lang="en-US" b="0" i="0" dirty="0">
                <a:solidFill>
                  <a:srgbClr val="000000"/>
                </a:solidFill>
                <a:effectLst/>
                <a:highlight>
                  <a:srgbClr val="FFFFFF"/>
                </a:highlight>
                <a:latin typeface="inter-regular"/>
              </a:rPr>
              <a:t>It is simpler than procedural language.</a:t>
            </a:r>
          </a:p>
          <a:p>
            <a:pPr algn="just"/>
            <a:r>
              <a:rPr lang="en-US" b="1" i="0" dirty="0">
                <a:solidFill>
                  <a:srgbClr val="333333"/>
                </a:solidFill>
                <a:effectLst/>
                <a:highlight>
                  <a:srgbClr val="FFFFFF"/>
                </a:highlight>
                <a:latin typeface="inter-bold"/>
              </a:rPr>
              <a:t>2. Procedural Knowledge</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It is also known as imperative knowledge.</a:t>
            </a:r>
          </a:p>
          <a:p>
            <a:pPr algn="just">
              <a:buFont typeface="Arial" panose="020B0604020202020204" pitchFamily="34" charset="0"/>
              <a:buChar char="•"/>
            </a:pPr>
            <a:r>
              <a:rPr lang="en-US" b="0" i="0" dirty="0">
                <a:solidFill>
                  <a:srgbClr val="000000"/>
                </a:solidFill>
                <a:effectLst/>
                <a:highlight>
                  <a:srgbClr val="FFFFFF"/>
                </a:highlight>
                <a:latin typeface="inter-regular"/>
              </a:rPr>
              <a:t>Procedural knowledge is a type of knowledge which is responsible for knowing how to do something.</a:t>
            </a:r>
          </a:p>
          <a:p>
            <a:pPr algn="just">
              <a:buFont typeface="Arial" panose="020B0604020202020204" pitchFamily="34" charset="0"/>
              <a:buChar char="•"/>
            </a:pPr>
            <a:r>
              <a:rPr lang="en-US" b="0" i="0" dirty="0">
                <a:solidFill>
                  <a:srgbClr val="000000"/>
                </a:solidFill>
                <a:effectLst/>
                <a:highlight>
                  <a:srgbClr val="FFFFFF"/>
                </a:highlight>
                <a:latin typeface="inter-regular"/>
              </a:rPr>
              <a:t>It can be directly applied to any task.</a:t>
            </a:r>
          </a:p>
          <a:p>
            <a:pPr algn="just">
              <a:buFont typeface="Arial" panose="020B0604020202020204" pitchFamily="34" charset="0"/>
              <a:buChar char="•"/>
            </a:pPr>
            <a:r>
              <a:rPr lang="en-US" b="0" i="0" dirty="0">
                <a:solidFill>
                  <a:srgbClr val="000000"/>
                </a:solidFill>
                <a:effectLst/>
                <a:highlight>
                  <a:srgbClr val="FFFFFF"/>
                </a:highlight>
                <a:latin typeface="inter-regular"/>
              </a:rPr>
              <a:t>It includes rules, strategies, procedures, agendas, etc.</a:t>
            </a:r>
          </a:p>
          <a:p>
            <a:pPr algn="just">
              <a:buFont typeface="Arial" panose="020B0604020202020204" pitchFamily="34" charset="0"/>
              <a:buChar char="•"/>
            </a:pPr>
            <a:r>
              <a:rPr lang="en-US" b="0" i="0" dirty="0">
                <a:solidFill>
                  <a:srgbClr val="000000"/>
                </a:solidFill>
                <a:effectLst/>
                <a:highlight>
                  <a:srgbClr val="FFFFFF"/>
                </a:highlight>
                <a:latin typeface="inter-regular"/>
              </a:rPr>
              <a:t>Procedural knowledge depends on the task on which it can be applied.</a:t>
            </a:r>
          </a:p>
          <a:p>
            <a:pPr algn="just"/>
            <a:r>
              <a:rPr lang="en-US" b="1" i="0" dirty="0">
                <a:solidFill>
                  <a:srgbClr val="333333"/>
                </a:solidFill>
                <a:effectLst/>
                <a:highlight>
                  <a:srgbClr val="FFFFFF"/>
                </a:highlight>
                <a:latin typeface="inter-bold"/>
              </a:rPr>
              <a:t>3. Meta-knowledge:</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Knowledge about the other types of knowledge is called Meta-knowledge.</a:t>
            </a:r>
          </a:p>
        </p:txBody>
      </p:sp>
      <p:sp>
        <p:nvSpPr>
          <p:cNvPr id="7" name="TextBox 6">
            <a:extLst>
              <a:ext uri="{FF2B5EF4-FFF2-40B4-BE49-F238E27FC236}">
                <a16:creationId xmlns:a16="http://schemas.microsoft.com/office/drawing/2014/main" id="{13398AE9-6DBA-C4EF-FED5-453608473194}"/>
              </a:ext>
            </a:extLst>
          </p:cNvPr>
          <p:cNvSpPr txBox="1"/>
          <p:nvPr/>
        </p:nvSpPr>
        <p:spPr>
          <a:xfrm>
            <a:off x="387812" y="4386676"/>
            <a:ext cx="11972363" cy="2308324"/>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4. Heuristic knowledge:</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Heuristic knowledge is representing knowledge of some experts in a filed or subject.</a:t>
            </a:r>
          </a:p>
          <a:p>
            <a:pPr algn="just">
              <a:buFont typeface="Arial" panose="020B0604020202020204" pitchFamily="34" charset="0"/>
              <a:buChar char="•"/>
            </a:pPr>
            <a:r>
              <a:rPr lang="en-US" b="0" i="0" dirty="0">
                <a:solidFill>
                  <a:srgbClr val="000000"/>
                </a:solidFill>
                <a:effectLst/>
                <a:highlight>
                  <a:srgbClr val="FFFFFF"/>
                </a:highlight>
                <a:latin typeface="inter-regular"/>
              </a:rPr>
              <a:t>Heuristic knowledge is rules of thumb based on previous experiences, awareness of approaches, and which are good to work but not guaranteed.</a:t>
            </a:r>
          </a:p>
          <a:p>
            <a:pPr algn="just"/>
            <a:r>
              <a:rPr lang="en-US" b="1" i="0" dirty="0">
                <a:solidFill>
                  <a:srgbClr val="333333"/>
                </a:solidFill>
                <a:effectLst/>
                <a:highlight>
                  <a:srgbClr val="FFFFFF"/>
                </a:highlight>
                <a:latin typeface="inter-bold"/>
              </a:rPr>
              <a:t>5. Structural knowledge:</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Structural knowledge is basic knowledge to problem-solving.</a:t>
            </a:r>
          </a:p>
          <a:p>
            <a:pPr algn="just">
              <a:buFont typeface="Arial" panose="020B0604020202020204" pitchFamily="34" charset="0"/>
              <a:buChar char="•"/>
            </a:pPr>
            <a:r>
              <a:rPr lang="en-US" b="0" i="0" dirty="0">
                <a:solidFill>
                  <a:srgbClr val="000000"/>
                </a:solidFill>
                <a:effectLst/>
                <a:highlight>
                  <a:srgbClr val="FFFFFF"/>
                </a:highlight>
                <a:latin typeface="inter-regular"/>
              </a:rPr>
              <a:t>It describes relationships between various concepts such as kind of, part of, and grouping of something.</a:t>
            </a:r>
          </a:p>
          <a:p>
            <a:pPr algn="just">
              <a:buFont typeface="Arial" panose="020B0604020202020204" pitchFamily="34" charset="0"/>
              <a:buChar char="•"/>
            </a:pPr>
            <a:r>
              <a:rPr lang="en-US" b="0" i="0" dirty="0">
                <a:solidFill>
                  <a:srgbClr val="000000"/>
                </a:solidFill>
                <a:effectLst/>
                <a:highlight>
                  <a:srgbClr val="FFFFFF"/>
                </a:highlight>
                <a:latin typeface="inter-regular"/>
              </a:rPr>
              <a:t>It describes the relationship that exists between concepts or objects.</a:t>
            </a:r>
          </a:p>
        </p:txBody>
      </p:sp>
    </p:spTree>
    <p:extLst>
      <p:ext uri="{BB962C8B-B14F-4D97-AF65-F5344CB8AC3E}">
        <p14:creationId xmlns:p14="http://schemas.microsoft.com/office/powerpoint/2010/main" val="318280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61D67-A569-6B77-5A2C-7649900A7BB9}"/>
              </a:ext>
            </a:extLst>
          </p:cNvPr>
          <p:cNvSpPr>
            <a:spLocks noGrp="1"/>
          </p:cNvSpPr>
          <p:nvPr>
            <p:ph idx="1"/>
          </p:nvPr>
        </p:nvSpPr>
        <p:spPr>
          <a:xfrm>
            <a:off x="274320" y="213361"/>
            <a:ext cx="11567160" cy="3596640"/>
          </a:xfrm>
        </p:spPr>
        <p:txBody>
          <a:bodyPr/>
          <a:lstStyle/>
          <a:p>
            <a:pPr algn="just"/>
            <a:r>
              <a:rPr lang="en-US" b="0" i="0" dirty="0">
                <a:solidFill>
                  <a:srgbClr val="610B38"/>
                </a:solidFill>
                <a:effectLst/>
                <a:highlight>
                  <a:srgbClr val="FFFFFF"/>
                </a:highlight>
                <a:latin typeface="erdana"/>
              </a:rPr>
              <a:t>The relation between knowledge and intelligence:</a:t>
            </a:r>
          </a:p>
          <a:p>
            <a:pPr algn="just"/>
            <a:r>
              <a:rPr lang="en-US" b="0" i="0" dirty="0">
                <a:solidFill>
                  <a:srgbClr val="333333"/>
                </a:solidFill>
                <a:effectLst/>
                <a:highlight>
                  <a:srgbClr val="FFFFFF"/>
                </a:highlight>
                <a:latin typeface="inter-regular"/>
              </a:rPr>
              <a:t>Knowledge of real-worlds plays a vital role in intelligence and same for creating artificial intelligence. Knowledge plays an important role in demonstrating intelligent behavior in AI agents. An agent is only able to accurately act on some input when he has some knowledge or experience about that input.</a:t>
            </a:r>
          </a:p>
          <a:p>
            <a:pPr algn="just"/>
            <a:r>
              <a:rPr lang="en-US" b="0" i="0" dirty="0">
                <a:solidFill>
                  <a:srgbClr val="333333"/>
                </a:solidFill>
                <a:effectLst/>
                <a:highlight>
                  <a:srgbClr val="FFFFFF"/>
                </a:highlight>
                <a:latin typeface="inter-regular"/>
              </a:rPr>
              <a:t>Let's suppose if you met some person who is speaking in a language which you don't know, then how you will able to act on that. The same thing applies to the intelligent behavior of the agents.</a:t>
            </a:r>
          </a:p>
          <a:p>
            <a:pPr algn="just"/>
            <a:r>
              <a:rPr lang="en-US" b="0" i="0" dirty="0">
                <a:solidFill>
                  <a:srgbClr val="333333"/>
                </a:solidFill>
                <a:effectLst/>
                <a:highlight>
                  <a:srgbClr val="FFFFFF"/>
                </a:highlight>
                <a:latin typeface="inter-regular"/>
              </a:rPr>
              <a:t>As we can see in below diagram, there is one decision maker which act by sensing the environment and using knowledge. But if the knowledge part will not present then, it cannot display intelligent behavior.</a:t>
            </a:r>
          </a:p>
          <a:p>
            <a:br>
              <a:rPr lang="en-US" dirty="0"/>
            </a:br>
            <a:endParaRPr lang="en-SG" dirty="0"/>
          </a:p>
        </p:txBody>
      </p:sp>
      <p:pic>
        <p:nvPicPr>
          <p:cNvPr id="15362" name="Picture 2" descr="Knowledge Representation in Artificial intelligence">
            <a:extLst>
              <a:ext uri="{FF2B5EF4-FFF2-40B4-BE49-F238E27FC236}">
                <a16:creationId xmlns:a16="http://schemas.microsoft.com/office/drawing/2014/main" id="{341D2007-B438-5621-BC90-C960FE15E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3232785"/>
            <a:ext cx="47625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7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542B35-9F54-D8A4-2223-5C803796F93B}"/>
              </a:ext>
            </a:extLst>
          </p:cNvPr>
          <p:cNvSpPr txBox="1"/>
          <p:nvPr/>
        </p:nvSpPr>
        <p:spPr>
          <a:xfrm>
            <a:off x="323850" y="202198"/>
            <a:ext cx="11502390" cy="2031325"/>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AI knowledge cycle:</a:t>
            </a:r>
          </a:p>
          <a:p>
            <a:pPr algn="just"/>
            <a:r>
              <a:rPr lang="en-US" b="0" i="0" dirty="0">
                <a:solidFill>
                  <a:srgbClr val="333333"/>
                </a:solidFill>
                <a:effectLst/>
                <a:highlight>
                  <a:srgbClr val="FFFFFF"/>
                </a:highlight>
                <a:latin typeface="inter-regular"/>
              </a:rPr>
              <a:t>An Artificial intelligence system has the following components for displaying intelligent behavior:</a:t>
            </a:r>
          </a:p>
          <a:p>
            <a:pPr algn="just">
              <a:buFont typeface="Arial" panose="020B0604020202020204" pitchFamily="34" charset="0"/>
              <a:buChar char="•"/>
            </a:pPr>
            <a:r>
              <a:rPr lang="en-US" b="0" i="0" dirty="0">
                <a:solidFill>
                  <a:srgbClr val="000000"/>
                </a:solidFill>
                <a:effectLst/>
                <a:highlight>
                  <a:srgbClr val="FFFFFF"/>
                </a:highlight>
                <a:latin typeface="inter-regular"/>
              </a:rPr>
              <a:t>Perception</a:t>
            </a:r>
          </a:p>
          <a:p>
            <a:pPr algn="just">
              <a:buFont typeface="Arial" panose="020B0604020202020204" pitchFamily="34" charset="0"/>
              <a:buChar char="•"/>
            </a:pPr>
            <a:r>
              <a:rPr lang="en-US" b="0" i="0" dirty="0">
                <a:solidFill>
                  <a:srgbClr val="000000"/>
                </a:solidFill>
                <a:effectLst/>
                <a:highlight>
                  <a:srgbClr val="FFFFFF"/>
                </a:highlight>
                <a:latin typeface="inter-regular"/>
              </a:rPr>
              <a:t>Learning</a:t>
            </a:r>
          </a:p>
          <a:p>
            <a:pPr algn="just">
              <a:buFont typeface="Arial" panose="020B0604020202020204" pitchFamily="34" charset="0"/>
              <a:buChar char="•"/>
            </a:pPr>
            <a:r>
              <a:rPr lang="en-US" b="0" i="0" dirty="0">
                <a:solidFill>
                  <a:srgbClr val="000000"/>
                </a:solidFill>
                <a:effectLst/>
                <a:highlight>
                  <a:srgbClr val="FFFFFF"/>
                </a:highlight>
                <a:latin typeface="inter-regular"/>
              </a:rPr>
              <a:t>Knowledge Representation and Reasoning</a:t>
            </a:r>
          </a:p>
          <a:p>
            <a:pPr algn="just">
              <a:buFont typeface="Arial" panose="020B0604020202020204" pitchFamily="34" charset="0"/>
              <a:buChar char="•"/>
            </a:pPr>
            <a:r>
              <a:rPr lang="en-US" b="0" i="0" dirty="0">
                <a:solidFill>
                  <a:srgbClr val="000000"/>
                </a:solidFill>
                <a:effectLst/>
                <a:highlight>
                  <a:srgbClr val="FFFFFF"/>
                </a:highlight>
                <a:latin typeface="inter-regular"/>
              </a:rPr>
              <a:t>Planning</a:t>
            </a:r>
          </a:p>
          <a:p>
            <a:pPr algn="just">
              <a:buFont typeface="Arial" panose="020B0604020202020204" pitchFamily="34" charset="0"/>
              <a:buChar char="•"/>
            </a:pPr>
            <a:r>
              <a:rPr lang="en-US" b="0" i="0" dirty="0">
                <a:solidFill>
                  <a:srgbClr val="000000"/>
                </a:solidFill>
                <a:effectLst/>
                <a:highlight>
                  <a:srgbClr val="FFFFFF"/>
                </a:highlight>
                <a:latin typeface="inter-regular"/>
              </a:rPr>
              <a:t>Execution</a:t>
            </a:r>
          </a:p>
        </p:txBody>
      </p:sp>
      <p:pic>
        <p:nvPicPr>
          <p:cNvPr id="16386" name="Picture 2" descr="Knowledge Representation in Artificial intelligence">
            <a:extLst>
              <a:ext uri="{FF2B5EF4-FFF2-40B4-BE49-F238E27FC236}">
                <a16:creationId xmlns:a16="http://schemas.microsoft.com/office/drawing/2014/main" id="{86FBCA21-7E88-F091-7732-1C18BA3D6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564433"/>
            <a:ext cx="5139880" cy="31353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23E426-C00C-2663-FB57-1B07B73DCE0F}"/>
              </a:ext>
            </a:extLst>
          </p:cNvPr>
          <p:cNvSpPr txBox="1"/>
          <p:nvPr/>
        </p:nvSpPr>
        <p:spPr>
          <a:xfrm>
            <a:off x="6297930" y="1582340"/>
            <a:ext cx="6103620" cy="3693319"/>
          </a:xfrm>
          <a:prstGeom prst="rect">
            <a:avLst/>
          </a:prstGeom>
          <a:noFill/>
        </p:spPr>
        <p:txBody>
          <a:bodyPr wrap="square">
            <a:spAutoFit/>
          </a:bodyPr>
          <a:lstStyle/>
          <a:p>
            <a:r>
              <a:rPr lang="en-US" b="0" i="0" dirty="0">
                <a:solidFill>
                  <a:srgbClr val="333333"/>
                </a:solidFill>
                <a:effectLst/>
                <a:highlight>
                  <a:srgbClr val="FFFFFF"/>
                </a:highlight>
                <a:latin typeface="inter-regular"/>
              </a:rPr>
              <a:t>The above diagram is showing how an AI system can interact with the real world and what components help it to show intelligence. AI system has Perception component by which it retrieves information from its environment. It can be visual, audio or another form of sensory input. The learning component is responsible for learning from data captured by Perception comportment. In the complete cycle, the main components are knowledge representation and Reasoning. These two components are involved in showing the intelligence in machine-like humans. These two components are independent with each other but also coupled together. The planning and execution depend on analysis of Knowledge representation and reasoning.</a:t>
            </a:r>
            <a:endParaRPr lang="en-SG" dirty="0"/>
          </a:p>
        </p:txBody>
      </p:sp>
    </p:spTree>
    <p:extLst>
      <p:ext uri="{BB962C8B-B14F-4D97-AF65-F5344CB8AC3E}">
        <p14:creationId xmlns:p14="http://schemas.microsoft.com/office/powerpoint/2010/main" val="21514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24213-DD3E-4A80-4052-F65338FBBF7A}"/>
              </a:ext>
            </a:extLst>
          </p:cNvPr>
          <p:cNvSpPr>
            <a:spLocks noGrp="1"/>
          </p:cNvSpPr>
          <p:nvPr>
            <p:ph idx="1"/>
          </p:nvPr>
        </p:nvSpPr>
        <p:spPr>
          <a:xfrm>
            <a:off x="320040" y="228601"/>
            <a:ext cx="11567160" cy="2423160"/>
          </a:xfrm>
        </p:spPr>
        <p:txBody>
          <a:bodyPr/>
          <a:lstStyle/>
          <a:p>
            <a:pPr algn="just"/>
            <a:r>
              <a:rPr lang="en-US" b="0" i="0" dirty="0">
                <a:solidFill>
                  <a:srgbClr val="610B38"/>
                </a:solidFill>
                <a:effectLst/>
                <a:highlight>
                  <a:srgbClr val="FFFFFF"/>
                </a:highlight>
                <a:latin typeface="erdana"/>
              </a:rPr>
              <a:t>What is knowledge representation?</a:t>
            </a:r>
          </a:p>
          <a:p>
            <a:pPr algn="just"/>
            <a:r>
              <a:rPr lang="en-US" b="0" i="0" dirty="0">
                <a:solidFill>
                  <a:srgbClr val="333333"/>
                </a:solidFill>
                <a:effectLst/>
                <a:highlight>
                  <a:srgbClr val="FFFFFF"/>
                </a:highlight>
                <a:latin typeface="inter-regular"/>
              </a:rPr>
              <a:t>Humans are best at understanding, reasoning, and interpreting knowledge. Human knows things, which is knowledge and as per their knowledge they perform various actions in the real world. </a:t>
            </a:r>
            <a:r>
              <a:rPr lang="en-US" b="1" i="0" dirty="0">
                <a:solidFill>
                  <a:srgbClr val="333333"/>
                </a:solidFill>
                <a:effectLst/>
                <a:highlight>
                  <a:srgbClr val="FFFFFF"/>
                </a:highlight>
                <a:latin typeface="inter-bold"/>
              </a:rPr>
              <a:t>But how machines do all these things comes under knowledge representation and reasoning</a:t>
            </a:r>
            <a:r>
              <a:rPr lang="en-US" b="0" i="0" dirty="0">
                <a:solidFill>
                  <a:srgbClr val="333333"/>
                </a:solidFill>
                <a:effectLst/>
                <a:highlight>
                  <a:srgbClr val="FFFFFF"/>
                </a:highlight>
                <a:latin typeface="inter-regular"/>
              </a:rPr>
              <a:t>. Hence we can describe Knowledge representation as following:</a:t>
            </a:r>
          </a:p>
          <a:p>
            <a:endParaRPr lang="en-SG" dirty="0"/>
          </a:p>
        </p:txBody>
      </p:sp>
      <p:sp>
        <p:nvSpPr>
          <p:cNvPr id="5" name="TextBox 4">
            <a:extLst>
              <a:ext uri="{FF2B5EF4-FFF2-40B4-BE49-F238E27FC236}">
                <a16:creationId xmlns:a16="http://schemas.microsoft.com/office/drawing/2014/main" id="{A0C96529-33AC-F811-1ACA-8044E7D1D53F}"/>
              </a:ext>
            </a:extLst>
          </p:cNvPr>
          <p:cNvSpPr txBox="1"/>
          <p:nvPr/>
        </p:nvSpPr>
        <p:spPr>
          <a:xfrm>
            <a:off x="521970" y="1964175"/>
            <a:ext cx="6103620" cy="369332"/>
          </a:xfrm>
          <a:prstGeom prst="rect">
            <a:avLst/>
          </a:prstGeom>
          <a:noFill/>
        </p:spPr>
        <p:txBody>
          <a:bodyPr wrap="square">
            <a:spAutoFit/>
          </a:bodyPr>
          <a:lstStyle/>
          <a:p>
            <a:pPr algn="just"/>
            <a:r>
              <a:rPr lang="en-SG" b="0" i="0" dirty="0">
                <a:solidFill>
                  <a:srgbClr val="610B38"/>
                </a:solidFill>
                <a:effectLst/>
                <a:highlight>
                  <a:srgbClr val="FFFFFF"/>
                </a:highlight>
                <a:latin typeface="erdana"/>
              </a:rPr>
              <a:t>Approaches to knowledge representation:</a:t>
            </a:r>
          </a:p>
        </p:txBody>
      </p:sp>
      <p:pic>
        <p:nvPicPr>
          <p:cNvPr id="7" name="Picture 6">
            <a:extLst>
              <a:ext uri="{FF2B5EF4-FFF2-40B4-BE49-F238E27FC236}">
                <a16:creationId xmlns:a16="http://schemas.microsoft.com/office/drawing/2014/main" id="{4B396C69-5E94-CF39-6115-AF12A9A58CEC}"/>
              </a:ext>
            </a:extLst>
          </p:cNvPr>
          <p:cNvPicPr>
            <a:picLocks noChangeAspect="1"/>
          </p:cNvPicPr>
          <p:nvPr/>
        </p:nvPicPr>
        <p:blipFill>
          <a:blip r:embed="rId2"/>
          <a:stretch>
            <a:fillRect/>
          </a:stretch>
        </p:blipFill>
        <p:spPr>
          <a:xfrm>
            <a:off x="521970" y="2333507"/>
            <a:ext cx="8618967" cy="3985605"/>
          </a:xfrm>
          <a:prstGeom prst="rect">
            <a:avLst/>
          </a:prstGeom>
        </p:spPr>
      </p:pic>
    </p:spTree>
    <p:extLst>
      <p:ext uri="{BB962C8B-B14F-4D97-AF65-F5344CB8AC3E}">
        <p14:creationId xmlns:p14="http://schemas.microsoft.com/office/powerpoint/2010/main" val="74779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A13956-203D-019A-AC85-FFE7C9A61EDC}"/>
              </a:ext>
            </a:extLst>
          </p:cNvPr>
          <p:cNvSpPr txBox="1"/>
          <p:nvPr/>
        </p:nvSpPr>
        <p:spPr>
          <a:xfrm>
            <a:off x="416858" y="290063"/>
            <a:ext cx="8635701" cy="2031325"/>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1. Simple relational knowledge:</a:t>
            </a:r>
          </a:p>
          <a:p>
            <a:pPr algn="just">
              <a:buFont typeface="Arial" panose="020B0604020202020204" pitchFamily="34" charset="0"/>
              <a:buChar char="•"/>
            </a:pPr>
            <a:r>
              <a:rPr lang="en-US" b="0" i="0" dirty="0">
                <a:solidFill>
                  <a:srgbClr val="000000"/>
                </a:solidFill>
                <a:effectLst/>
                <a:highlight>
                  <a:srgbClr val="FFFFFF"/>
                </a:highlight>
                <a:latin typeface="inter-regular"/>
              </a:rPr>
              <a:t>It is the simplest way of storing facts which uses the relational method, and each fact about a set of the object is set out systematically in columns.</a:t>
            </a:r>
          </a:p>
          <a:p>
            <a:pPr algn="just">
              <a:buFont typeface="Arial" panose="020B0604020202020204" pitchFamily="34" charset="0"/>
              <a:buChar char="•"/>
            </a:pPr>
            <a:r>
              <a:rPr lang="en-US" b="0" i="0" dirty="0">
                <a:solidFill>
                  <a:srgbClr val="000000"/>
                </a:solidFill>
                <a:effectLst/>
                <a:highlight>
                  <a:srgbClr val="FFFFFF"/>
                </a:highlight>
                <a:latin typeface="inter-regular"/>
              </a:rPr>
              <a:t>This approach of knowledge representation is famous in database systems where the relationship between different entities is represented.</a:t>
            </a:r>
          </a:p>
          <a:p>
            <a:pPr algn="just">
              <a:buFont typeface="Arial" panose="020B0604020202020204" pitchFamily="34" charset="0"/>
              <a:buChar char="•"/>
            </a:pPr>
            <a:r>
              <a:rPr lang="en-US" b="0" i="0" dirty="0">
                <a:solidFill>
                  <a:srgbClr val="000000"/>
                </a:solidFill>
                <a:effectLst/>
                <a:highlight>
                  <a:srgbClr val="FFFFFF"/>
                </a:highlight>
                <a:latin typeface="inter-regular"/>
              </a:rPr>
              <a:t>This approach has little opportunity for inference.</a:t>
            </a:r>
          </a:p>
          <a:p>
            <a:pPr algn="just"/>
            <a:r>
              <a:rPr lang="en-US" b="1" i="0" dirty="0">
                <a:solidFill>
                  <a:srgbClr val="333333"/>
                </a:solidFill>
                <a:effectLst/>
                <a:highlight>
                  <a:srgbClr val="FFFFFF"/>
                </a:highlight>
                <a:latin typeface="inter-bold"/>
              </a:rPr>
              <a:t>Example: The following is the simple relational knowledge representation.</a:t>
            </a:r>
            <a:endParaRPr lang="en-US" b="0" i="0" dirty="0">
              <a:solidFill>
                <a:srgbClr val="333333"/>
              </a:solidFill>
              <a:effectLst/>
              <a:highlight>
                <a:srgbClr val="FFFFFF"/>
              </a:highlight>
              <a:latin typeface="inter-regular"/>
            </a:endParaRPr>
          </a:p>
        </p:txBody>
      </p:sp>
      <p:graphicFrame>
        <p:nvGraphicFramePr>
          <p:cNvPr id="6" name="Table 5">
            <a:extLst>
              <a:ext uri="{FF2B5EF4-FFF2-40B4-BE49-F238E27FC236}">
                <a16:creationId xmlns:a16="http://schemas.microsoft.com/office/drawing/2014/main" id="{C476F2C7-3154-C0BB-BFA1-053F071F089A}"/>
              </a:ext>
            </a:extLst>
          </p:cNvPr>
          <p:cNvGraphicFramePr>
            <a:graphicFrameLocks noGrp="1"/>
          </p:cNvGraphicFramePr>
          <p:nvPr>
            <p:extLst>
              <p:ext uri="{D42A27DB-BD31-4B8C-83A1-F6EECF244321}">
                <p14:modId xmlns:p14="http://schemas.microsoft.com/office/powerpoint/2010/main" val="1448863618"/>
              </p:ext>
            </p:extLst>
          </p:nvPr>
        </p:nvGraphicFramePr>
        <p:xfrm>
          <a:off x="9052560" y="182815"/>
          <a:ext cx="3139440" cy="1645920"/>
        </p:xfrm>
        <a:graphic>
          <a:graphicData uri="http://schemas.openxmlformats.org/drawingml/2006/table">
            <a:tbl>
              <a:tblPr/>
              <a:tblGrid>
                <a:gridCol w="1046480">
                  <a:extLst>
                    <a:ext uri="{9D8B030D-6E8A-4147-A177-3AD203B41FA5}">
                      <a16:colId xmlns:a16="http://schemas.microsoft.com/office/drawing/2014/main" val="3785203532"/>
                    </a:ext>
                  </a:extLst>
                </a:gridCol>
                <a:gridCol w="1046480">
                  <a:extLst>
                    <a:ext uri="{9D8B030D-6E8A-4147-A177-3AD203B41FA5}">
                      <a16:colId xmlns:a16="http://schemas.microsoft.com/office/drawing/2014/main" val="3311091709"/>
                    </a:ext>
                  </a:extLst>
                </a:gridCol>
                <a:gridCol w="1046480">
                  <a:extLst>
                    <a:ext uri="{9D8B030D-6E8A-4147-A177-3AD203B41FA5}">
                      <a16:colId xmlns:a16="http://schemas.microsoft.com/office/drawing/2014/main" val="3364165554"/>
                    </a:ext>
                  </a:extLst>
                </a:gridCol>
              </a:tblGrid>
              <a:tr h="0">
                <a:tc>
                  <a:txBody>
                    <a:bodyPr/>
                    <a:lstStyle/>
                    <a:p>
                      <a:pPr algn="l" fontAlgn="t"/>
                      <a:r>
                        <a:rPr lang="en-SG">
                          <a:solidFill>
                            <a:srgbClr val="000000"/>
                          </a:solidFill>
                          <a:effectLst/>
                          <a:highlight>
                            <a:srgbClr val="C7CCBE"/>
                          </a:highlight>
                          <a:latin typeface="times new roman" panose="02020603050405020304" pitchFamily="18" charset="0"/>
                        </a:rPr>
                        <a:t>Player</a:t>
                      </a:r>
                    </a:p>
                  </a:txBody>
                  <a:tcPr marT="91440" marB="91440">
                    <a:lnL w="7620" cap="flat" cmpd="sng" algn="ctr">
                      <a:solidFill>
                        <a:srgbClr val="206394"/>
                      </a:solidFill>
                      <a:prstDash val="solid"/>
                      <a:round/>
                      <a:headEnd type="none" w="med" len="med"/>
                      <a:tailEnd type="none" w="med" len="med"/>
                    </a:lnL>
                    <a:lnR w="7620" cap="flat" cmpd="sng" algn="ctr">
                      <a:solidFill>
                        <a:srgbClr val="206394"/>
                      </a:solidFill>
                      <a:prstDash val="solid"/>
                      <a:round/>
                      <a:headEnd type="none" w="med" len="med"/>
                      <a:tailEnd type="none" w="med" len="med"/>
                    </a:lnR>
                    <a:lnT w="7620" cap="flat" cmpd="sng" algn="ctr">
                      <a:solidFill>
                        <a:srgbClr val="20639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a:solidFill>
                            <a:srgbClr val="000000"/>
                          </a:solidFill>
                          <a:effectLst/>
                          <a:highlight>
                            <a:srgbClr val="C7CCBE"/>
                          </a:highlight>
                          <a:latin typeface="times new roman" panose="02020603050405020304" pitchFamily="18" charset="0"/>
                        </a:rPr>
                        <a:t>Weight</a:t>
                      </a:r>
                    </a:p>
                  </a:txBody>
                  <a:tcPr marT="91440" marB="91440">
                    <a:lnL w="7620" cap="flat" cmpd="sng" algn="ctr">
                      <a:solidFill>
                        <a:srgbClr val="206394"/>
                      </a:solidFill>
                      <a:prstDash val="solid"/>
                      <a:round/>
                      <a:headEnd type="none" w="med" len="med"/>
                      <a:tailEnd type="none" w="med" len="med"/>
                    </a:lnL>
                    <a:lnR w="7620" cap="flat" cmpd="sng" algn="ctr">
                      <a:solidFill>
                        <a:srgbClr val="206394"/>
                      </a:solidFill>
                      <a:prstDash val="solid"/>
                      <a:round/>
                      <a:headEnd type="none" w="med" len="med"/>
                      <a:tailEnd type="none" w="med" len="med"/>
                    </a:lnR>
                    <a:lnT w="7620" cap="flat" cmpd="sng" algn="ctr">
                      <a:solidFill>
                        <a:srgbClr val="20639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a:solidFill>
                            <a:srgbClr val="000000"/>
                          </a:solidFill>
                          <a:effectLst/>
                          <a:highlight>
                            <a:srgbClr val="C7CCBE"/>
                          </a:highlight>
                          <a:latin typeface="times new roman" panose="02020603050405020304" pitchFamily="18" charset="0"/>
                        </a:rPr>
                        <a:t>Age</a:t>
                      </a:r>
                    </a:p>
                  </a:txBody>
                  <a:tcPr marT="91440" marB="91440">
                    <a:lnL w="7620" cap="flat" cmpd="sng" algn="ctr">
                      <a:solidFill>
                        <a:srgbClr val="206394"/>
                      </a:solidFill>
                      <a:prstDash val="solid"/>
                      <a:round/>
                      <a:headEnd type="none" w="med" len="med"/>
                      <a:tailEnd type="none" w="med" len="med"/>
                    </a:lnL>
                    <a:lnR w="7620" cap="flat" cmpd="sng" algn="ctr">
                      <a:solidFill>
                        <a:srgbClr val="206394"/>
                      </a:solidFill>
                      <a:prstDash val="solid"/>
                      <a:round/>
                      <a:headEnd type="none" w="med" len="med"/>
                      <a:tailEnd type="none" w="med" len="med"/>
                    </a:lnR>
                    <a:lnT w="7620" cap="flat" cmpd="sng" algn="ctr">
                      <a:solidFill>
                        <a:srgbClr val="20639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15868276"/>
                  </a:ext>
                </a:extLst>
              </a:tr>
              <a:tr h="0">
                <a:tc>
                  <a:txBody>
                    <a:bodyPr/>
                    <a:lstStyle/>
                    <a:p>
                      <a:pPr algn="just" fontAlgn="t"/>
                      <a:r>
                        <a:rPr lang="en-SG">
                          <a:solidFill>
                            <a:srgbClr val="333333"/>
                          </a:solidFill>
                          <a:effectLst/>
                          <a:latin typeface="inter-regular"/>
                        </a:rPr>
                        <a:t>Player1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65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3814915"/>
                  </a:ext>
                </a:extLst>
              </a:tr>
              <a:tr h="0">
                <a:tc>
                  <a:txBody>
                    <a:bodyPr/>
                    <a:lstStyle/>
                    <a:p>
                      <a:pPr algn="just" fontAlgn="t"/>
                      <a:r>
                        <a:rPr lang="en-SG">
                          <a:solidFill>
                            <a:srgbClr val="333333"/>
                          </a:solidFill>
                          <a:effectLst/>
                          <a:latin typeface="inter-regular"/>
                        </a:rPr>
                        <a:t>Player2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58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07520918"/>
                  </a:ext>
                </a:extLst>
              </a:tr>
              <a:tr h="0">
                <a:tc>
                  <a:txBody>
                    <a:bodyPr/>
                    <a:lstStyle/>
                    <a:p>
                      <a:pPr algn="just" fontAlgn="t"/>
                      <a:r>
                        <a:rPr lang="en-SG">
                          <a:solidFill>
                            <a:srgbClr val="333333"/>
                          </a:solidFill>
                          <a:effectLst/>
                          <a:latin typeface="inter-regular"/>
                        </a:rPr>
                        <a:t>Player3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75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dirty="0">
                          <a:solidFill>
                            <a:srgbClr val="333333"/>
                          </a:solidFill>
                          <a:effectLst/>
                          <a:latin typeface="inter-regular"/>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4842281"/>
                  </a:ext>
                </a:extLst>
              </a:tr>
            </a:tbl>
          </a:graphicData>
        </a:graphic>
      </p:graphicFrame>
      <p:sp>
        <p:nvSpPr>
          <p:cNvPr id="8" name="TextBox 7">
            <a:extLst>
              <a:ext uri="{FF2B5EF4-FFF2-40B4-BE49-F238E27FC236}">
                <a16:creationId xmlns:a16="http://schemas.microsoft.com/office/drawing/2014/main" id="{2960B640-4E2D-7ABC-13F1-907D55C491E8}"/>
              </a:ext>
            </a:extLst>
          </p:cNvPr>
          <p:cNvSpPr txBox="1"/>
          <p:nvPr/>
        </p:nvSpPr>
        <p:spPr>
          <a:xfrm>
            <a:off x="416857" y="2274455"/>
            <a:ext cx="6104964" cy="4524315"/>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2. Inheritable knowledge:</a:t>
            </a:r>
          </a:p>
          <a:p>
            <a:pPr algn="just">
              <a:buFont typeface="Arial" panose="020B0604020202020204" pitchFamily="34" charset="0"/>
              <a:buChar char="•"/>
            </a:pPr>
            <a:r>
              <a:rPr lang="en-US" b="0" i="0" dirty="0">
                <a:solidFill>
                  <a:srgbClr val="000000"/>
                </a:solidFill>
                <a:effectLst/>
                <a:highlight>
                  <a:srgbClr val="FFFFFF"/>
                </a:highlight>
                <a:latin typeface="inter-regular"/>
              </a:rPr>
              <a:t>In the inheritable knowledge approach, all data must be stored into a hierarchy of classes.</a:t>
            </a:r>
          </a:p>
          <a:p>
            <a:pPr algn="just">
              <a:buFont typeface="Arial" panose="020B0604020202020204" pitchFamily="34" charset="0"/>
              <a:buChar char="•"/>
            </a:pPr>
            <a:r>
              <a:rPr lang="en-US" b="0" i="0" dirty="0">
                <a:solidFill>
                  <a:srgbClr val="000000"/>
                </a:solidFill>
                <a:effectLst/>
                <a:highlight>
                  <a:srgbClr val="FFFFFF"/>
                </a:highlight>
                <a:latin typeface="inter-regular"/>
              </a:rPr>
              <a:t>All classes should be arranged in a generalized form or a hierarchal manner.</a:t>
            </a:r>
          </a:p>
          <a:p>
            <a:pPr algn="just">
              <a:buFont typeface="Arial" panose="020B0604020202020204" pitchFamily="34" charset="0"/>
              <a:buChar char="•"/>
            </a:pPr>
            <a:r>
              <a:rPr lang="en-US" b="0" i="0" dirty="0">
                <a:solidFill>
                  <a:srgbClr val="000000"/>
                </a:solidFill>
                <a:effectLst/>
                <a:highlight>
                  <a:srgbClr val="FFFFFF"/>
                </a:highlight>
                <a:latin typeface="inter-regular"/>
              </a:rPr>
              <a:t>In this approach, we apply inheritance property.</a:t>
            </a:r>
          </a:p>
          <a:p>
            <a:pPr algn="just">
              <a:buFont typeface="Arial" panose="020B0604020202020204" pitchFamily="34" charset="0"/>
              <a:buChar char="•"/>
            </a:pPr>
            <a:r>
              <a:rPr lang="en-US" b="0" i="0" dirty="0">
                <a:solidFill>
                  <a:srgbClr val="000000"/>
                </a:solidFill>
                <a:effectLst/>
                <a:highlight>
                  <a:srgbClr val="FFFFFF"/>
                </a:highlight>
                <a:latin typeface="inter-regular"/>
              </a:rPr>
              <a:t>Elements inherit values from other members of a class.</a:t>
            </a:r>
          </a:p>
          <a:p>
            <a:pPr algn="just">
              <a:buFont typeface="Arial" panose="020B0604020202020204" pitchFamily="34" charset="0"/>
              <a:buChar char="•"/>
            </a:pPr>
            <a:r>
              <a:rPr lang="en-US" b="0" i="0" dirty="0">
                <a:solidFill>
                  <a:srgbClr val="000000"/>
                </a:solidFill>
                <a:effectLst/>
                <a:highlight>
                  <a:srgbClr val="FFFFFF"/>
                </a:highlight>
                <a:latin typeface="inter-regular"/>
              </a:rPr>
              <a:t>This approach contains inheritable knowledge which shows a relation between instance and class, and it is called instance relation.</a:t>
            </a:r>
          </a:p>
          <a:p>
            <a:pPr algn="just">
              <a:buFont typeface="Arial" panose="020B0604020202020204" pitchFamily="34" charset="0"/>
              <a:buChar char="•"/>
            </a:pPr>
            <a:r>
              <a:rPr lang="en-US" b="0" i="0" dirty="0">
                <a:solidFill>
                  <a:srgbClr val="000000"/>
                </a:solidFill>
                <a:effectLst/>
                <a:highlight>
                  <a:srgbClr val="FFFFFF"/>
                </a:highlight>
                <a:latin typeface="inter-regular"/>
              </a:rPr>
              <a:t>Every individual frame can represent the collection of attributes and its value.</a:t>
            </a:r>
          </a:p>
          <a:p>
            <a:pPr algn="just">
              <a:buFont typeface="Arial" panose="020B0604020202020204" pitchFamily="34" charset="0"/>
              <a:buChar char="•"/>
            </a:pPr>
            <a:r>
              <a:rPr lang="en-US" b="0" i="0" dirty="0">
                <a:solidFill>
                  <a:srgbClr val="000000"/>
                </a:solidFill>
                <a:effectLst/>
                <a:highlight>
                  <a:srgbClr val="FFFFFF"/>
                </a:highlight>
                <a:latin typeface="inter-regular"/>
              </a:rPr>
              <a:t>In this approach, objects and values are represented in Boxed nodes.</a:t>
            </a:r>
          </a:p>
          <a:p>
            <a:pPr algn="just">
              <a:buFont typeface="Arial" panose="020B0604020202020204" pitchFamily="34" charset="0"/>
              <a:buChar char="•"/>
            </a:pPr>
            <a:r>
              <a:rPr lang="en-US" b="0" i="0" dirty="0">
                <a:solidFill>
                  <a:srgbClr val="000000"/>
                </a:solidFill>
                <a:effectLst/>
                <a:highlight>
                  <a:srgbClr val="FFFFFF"/>
                </a:highlight>
                <a:latin typeface="inter-regular"/>
              </a:rPr>
              <a:t>We use Arrows which point from objects to their values.</a:t>
            </a:r>
          </a:p>
          <a:p>
            <a:pPr algn="just">
              <a:buFont typeface="Arial" panose="020B0604020202020204" pitchFamily="34" charset="0"/>
              <a:buChar char="•"/>
            </a:pPr>
            <a:r>
              <a:rPr lang="en-US" b="1" i="0" dirty="0">
                <a:solidFill>
                  <a:srgbClr val="000000"/>
                </a:solidFill>
                <a:effectLst/>
                <a:highlight>
                  <a:srgbClr val="FFFFFF"/>
                </a:highlight>
                <a:latin typeface="inter-bold"/>
              </a:rPr>
              <a:t>Example:</a:t>
            </a:r>
            <a:endParaRPr lang="en-US" b="0" i="0" dirty="0">
              <a:solidFill>
                <a:srgbClr val="000000"/>
              </a:solidFill>
              <a:effectLst/>
              <a:highlight>
                <a:srgbClr val="FFFFFF"/>
              </a:highlight>
              <a:latin typeface="inter-regular"/>
            </a:endParaRPr>
          </a:p>
        </p:txBody>
      </p:sp>
      <p:pic>
        <p:nvPicPr>
          <p:cNvPr id="2050" name="Picture 2" descr="Knowledge Representation in Artificial intelligence">
            <a:extLst>
              <a:ext uri="{FF2B5EF4-FFF2-40B4-BE49-F238E27FC236}">
                <a16:creationId xmlns:a16="http://schemas.microsoft.com/office/drawing/2014/main" id="{A1DD257D-7CC8-77D4-9220-6D14F8129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935" y="2559144"/>
            <a:ext cx="43434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83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430554-3BE4-529E-20E7-646673148F00}"/>
              </a:ext>
            </a:extLst>
          </p:cNvPr>
          <p:cNvSpPr txBox="1"/>
          <p:nvPr/>
        </p:nvSpPr>
        <p:spPr>
          <a:xfrm>
            <a:off x="147918" y="0"/>
            <a:ext cx="11093823" cy="3477875"/>
          </a:xfrm>
          <a:prstGeom prst="rect">
            <a:avLst/>
          </a:prstGeom>
          <a:noFill/>
        </p:spPr>
        <p:txBody>
          <a:bodyPr wrap="square">
            <a:spAutoFit/>
          </a:bodyPr>
          <a:lstStyle/>
          <a:p>
            <a:r>
              <a:rPr lang="en-SG" sz="2000" dirty="0"/>
              <a:t>3. Inferential knowledge:</a:t>
            </a:r>
          </a:p>
          <a:p>
            <a:r>
              <a:rPr lang="en-SG" sz="2000" dirty="0"/>
              <a:t>Inferential knowledge approach represents knowledge in the form of formal logics.</a:t>
            </a:r>
          </a:p>
          <a:p>
            <a:r>
              <a:rPr lang="en-SG" sz="2000" dirty="0"/>
              <a:t>This approach can be used to derive more facts.</a:t>
            </a:r>
          </a:p>
          <a:p>
            <a:r>
              <a:rPr lang="en-SG" sz="2000" dirty="0"/>
              <a:t>It guaranteed correctness.</a:t>
            </a:r>
          </a:p>
          <a:p>
            <a:r>
              <a:rPr lang="en-SG" sz="2000" dirty="0"/>
              <a:t>Example: Let's suppose there are two statements:</a:t>
            </a:r>
          </a:p>
          <a:p>
            <a:pPr lvl="1"/>
            <a:r>
              <a:rPr lang="en-SG" sz="2000" dirty="0"/>
              <a:t>a. Marcus is a man</a:t>
            </a:r>
          </a:p>
          <a:p>
            <a:pPr lvl="1"/>
            <a:r>
              <a:rPr lang="en-SG" sz="2000" dirty="0"/>
              <a:t>b. All men are mortal</a:t>
            </a:r>
          </a:p>
          <a:p>
            <a:pPr lvl="1"/>
            <a:r>
              <a:rPr lang="en-SG" sz="2000" dirty="0"/>
              <a:t>Then it can represent as;</a:t>
            </a:r>
          </a:p>
          <a:p>
            <a:pPr lvl="1"/>
            <a:endParaRPr lang="en-SG" sz="2000" dirty="0"/>
          </a:p>
          <a:p>
            <a:pPr lvl="1"/>
            <a:r>
              <a:rPr lang="en-SG" sz="2000" dirty="0"/>
              <a:t>man(Marcus)</a:t>
            </a:r>
          </a:p>
          <a:p>
            <a:pPr lvl="1"/>
            <a:r>
              <a:rPr lang="en-SG" sz="2000" dirty="0"/>
              <a:t>∀x = man (x) ----------&gt; mortal (x)s</a:t>
            </a:r>
          </a:p>
        </p:txBody>
      </p:sp>
      <p:sp>
        <p:nvSpPr>
          <p:cNvPr id="9" name="TextBox 8">
            <a:extLst>
              <a:ext uri="{FF2B5EF4-FFF2-40B4-BE49-F238E27FC236}">
                <a16:creationId xmlns:a16="http://schemas.microsoft.com/office/drawing/2014/main" id="{15960206-221A-3755-9111-10C003ECA77F}"/>
              </a:ext>
            </a:extLst>
          </p:cNvPr>
          <p:cNvSpPr txBox="1"/>
          <p:nvPr/>
        </p:nvSpPr>
        <p:spPr>
          <a:xfrm>
            <a:off x="470646" y="3758069"/>
            <a:ext cx="11721354" cy="2031325"/>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4. Procedural knowledge:</a:t>
            </a:r>
          </a:p>
          <a:p>
            <a:pPr algn="just">
              <a:buFont typeface="Arial" panose="020B0604020202020204" pitchFamily="34" charset="0"/>
              <a:buChar char="•"/>
            </a:pPr>
            <a:r>
              <a:rPr lang="en-US" b="0" i="0" dirty="0">
                <a:solidFill>
                  <a:srgbClr val="000000"/>
                </a:solidFill>
                <a:effectLst/>
                <a:highlight>
                  <a:srgbClr val="FFFFFF"/>
                </a:highlight>
                <a:latin typeface="inter-regular"/>
              </a:rPr>
              <a:t>Procedural knowledge approach uses small programs and codes which describes how to do specific things, and how to proceed.</a:t>
            </a:r>
          </a:p>
          <a:p>
            <a:pPr algn="just">
              <a:buFont typeface="Arial" panose="020B0604020202020204" pitchFamily="34" charset="0"/>
              <a:buChar char="•"/>
            </a:pPr>
            <a:r>
              <a:rPr lang="en-US" b="0" i="0" dirty="0">
                <a:solidFill>
                  <a:srgbClr val="000000"/>
                </a:solidFill>
                <a:effectLst/>
                <a:highlight>
                  <a:srgbClr val="FFFFFF"/>
                </a:highlight>
                <a:latin typeface="inter-regular"/>
              </a:rPr>
              <a:t>In this approach, one important rule is used which is </a:t>
            </a:r>
            <a:r>
              <a:rPr lang="en-US" b="1" i="0" dirty="0">
                <a:solidFill>
                  <a:srgbClr val="000000"/>
                </a:solidFill>
                <a:effectLst/>
                <a:highlight>
                  <a:srgbClr val="FFFFFF"/>
                </a:highlight>
                <a:latin typeface="inter-bold"/>
              </a:rPr>
              <a:t>If-Then rule</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In this knowledge, we can use various coding languages such as </a:t>
            </a:r>
            <a:r>
              <a:rPr lang="en-US" b="1" i="0" dirty="0">
                <a:solidFill>
                  <a:srgbClr val="000000"/>
                </a:solidFill>
                <a:effectLst/>
                <a:highlight>
                  <a:srgbClr val="FFFFFF"/>
                </a:highlight>
                <a:latin typeface="inter-bold"/>
              </a:rPr>
              <a:t>LISP language</a:t>
            </a:r>
            <a:r>
              <a:rPr lang="en-US" b="0" i="0" dirty="0">
                <a:solidFill>
                  <a:srgbClr val="000000"/>
                </a:solidFill>
                <a:effectLst/>
                <a:highlight>
                  <a:srgbClr val="FFFFFF"/>
                </a:highlight>
                <a:latin typeface="inter-regular"/>
              </a:rPr>
              <a:t> and </a:t>
            </a:r>
            <a:r>
              <a:rPr lang="en-US" b="1" i="0" dirty="0">
                <a:solidFill>
                  <a:srgbClr val="000000"/>
                </a:solidFill>
                <a:effectLst/>
                <a:highlight>
                  <a:srgbClr val="FFFFFF"/>
                </a:highlight>
                <a:latin typeface="inter-bold"/>
              </a:rPr>
              <a:t>Prolog language</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We can easily represent heuristic or domain-specific knowledge using this approach.</a:t>
            </a:r>
          </a:p>
          <a:p>
            <a:pPr algn="just">
              <a:buFont typeface="Arial" panose="020B0604020202020204" pitchFamily="34" charset="0"/>
              <a:buChar char="•"/>
            </a:pPr>
            <a:r>
              <a:rPr lang="en-US" b="0" i="0" dirty="0">
                <a:solidFill>
                  <a:srgbClr val="000000"/>
                </a:solidFill>
                <a:effectLst/>
                <a:highlight>
                  <a:srgbClr val="FFFFFF"/>
                </a:highlight>
                <a:latin typeface="inter-regular"/>
              </a:rPr>
              <a:t>But it is not necessary that we can represent all cases in this approach.</a:t>
            </a:r>
          </a:p>
        </p:txBody>
      </p:sp>
    </p:spTree>
    <p:extLst>
      <p:ext uri="{BB962C8B-B14F-4D97-AF65-F5344CB8AC3E}">
        <p14:creationId xmlns:p14="http://schemas.microsoft.com/office/powerpoint/2010/main" val="105000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0A41-91DF-26E9-8893-1CF9DDB7F517}"/>
              </a:ext>
            </a:extLst>
          </p:cNvPr>
          <p:cNvSpPr>
            <a:spLocks noGrp="1"/>
          </p:cNvSpPr>
          <p:nvPr>
            <p:ph type="title"/>
          </p:nvPr>
        </p:nvSpPr>
        <p:spPr>
          <a:xfrm>
            <a:off x="322729" y="365760"/>
            <a:ext cx="10631783" cy="1325562"/>
          </a:xfrm>
        </p:spPr>
        <p:txBody>
          <a:bodyPr>
            <a:normAutofit/>
          </a:bodyPr>
          <a:lstStyle/>
          <a:p>
            <a:r>
              <a:rPr lang="en-US" b="0" i="0" dirty="0">
                <a:solidFill>
                  <a:srgbClr val="610B38"/>
                </a:solidFill>
                <a:effectLst/>
                <a:highlight>
                  <a:srgbClr val="FFFFFF"/>
                </a:highlight>
                <a:latin typeface="erdana"/>
              </a:rPr>
              <a:t>Requirements for knowledge Representation system</a:t>
            </a:r>
            <a:endParaRPr lang="en-SG" dirty="0"/>
          </a:p>
        </p:txBody>
      </p:sp>
      <p:sp>
        <p:nvSpPr>
          <p:cNvPr id="7" name="TextBox 6">
            <a:extLst>
              <a:ext uri="{FF2B5EF4-FFF2-40B4-BE49-F238E27FC236}">
                <a16:creationId xmlns:a16="http://schemas.microsoft.com/office/drawing/2014/main" id="{A69D6EFD-31F5-A41E-CC72-50BFA59A8E1E}"/>
              </a:ext>
            </a:extLst>
          </p:cNvPr>
          <p:cNvSpPr txBox="1"/>
          <p:nvPr/>
        </p:nvSpPr>
        <p:spPr>
          <a:xfrm>
            <a:off x="490818" y="1980363"/>
            <a:ext cx="11210363" cy="3139321"/>
          </a:xfrm>
          <a:prstGeom prst="rect">
            <a:avLst/>
          </a:prstGeom>
          <a:solidFill>
            <a:schemeClr val="bg1"/>
          </a:solidFill>
        </p:spPr>
        <p:txBody>
          <a:bodyPr wrap="square">
            <a:spAutoFit/>
          </a:bodyPr>
          <a:lstStyle/>
          <a:p>
            <a:r>
              <a:rPr lang="en-SG" dirty="0"/>
              <a:t>A good knowledge representation system must possess the following properties.</a:t>
            </a:r>
          </a:p>
          <a:p>
            <a:endParaRPr lang="en-SG" dirty="0"/>
          </a:p>
          <a:p>
            <a:r>
              <a:rPr lang="en-SG" dirty="0"/>
              <a:t>1. Representational Accuracy:</a:t>
            </a:r>
          </a:p>
          <a:p>
            <a:r>
              <a:rPr lang="en-SG" dirty="0"/>
              <a:t>KR system should have the ability to represent all kind of required knowledge.</a:t>
            </a:r>
          </a:p>
          <a:p>
            <a:r>
              <a:rPr lang="en-SG" dirty="0"/>
              <a:t>2. Inferential Adequacy:</a:t>
            </a:r>
          </a:p>
          <a:p>
            <a:r>
              <a:rPr lang="en-SG" dirty="0"/>
              <a:t>KR system should have ability to manipulate the representational structures to produce new knowledge corresponding to existing structure.</a:t>
            </a:r>
          </a:p>
          <a:p>
            <a:r>
              <a:rPr lang="en-SG" dirty="0"/>
              <a:t>3. Inferential Efficiency:</a:t>
            </a:r>
          </a:p>
          <a:p>
            <a:r>
              <a:rPr lang="en-SG" dirty="0"/>
              <a:t>The ability to direct the inferential knowledge mechanism into the most productive directions by storing appropriate guides.</a:t>
            </a:r>
          </a:p>
          <a:p>
            <a:r>
              <a:rPr lang="en-SG" dirty="0"/>
              <a:t>4. Acquisitional efficiency- The ability to acquire the new knowledge easily using automatic methods.</a:t>
            </a:r>
          </a:p>
        </p:txBody>
      </p:sp>
    </p:spTree>
    <p:extLst>
      <p:ext uri="{BB962C8B-B14F-4D97-AF65-F5344CB8AC3E}">
        <p14:creationId xmlns:p14="http://schemas.microsoft.com/office/powerpoint/2010/main" val="31758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137137-BC06-EF1D-540D-CB02837D6F6F}"/>
              </a:ext>
            </a:extLst>
          </p:cNvPr>
          <p:cNvSpPr txBox="1"/>
          <p:nvPr/>
        </p:nvSpPr>
        <p:spPr>
          <a:xfrm>
            <a:off x="255493" y="124616"/>
            <a:ext cx="6104964" cy="369332"/>
          </a:xfrm>
          <a:prstGeom prst="rect">
            <a:avLst/>
          </a:prstGeom>
          <a:noFill/>
        </p:spPr>
        <p:txBody>
          <a:bodyPr wrap="square">
            <a:spAutoFit/>
          </a:bodyPr>
          <a:lstStyle/>
          <a:p>
            <a:pPr algn="just"/>
            <a:r>
              <a:rPr lang="en-SG" b="0" i="0" dirty="0">
                <a:solidFill>
                  <a:srgbClr val="610B38"/>
                </a:solidFill>
                <a:effectLst/>
                <a:highlight>
                  <a:srgbClr val="FFFFFF"/>
                </a:highlight>
                <a:latin typeface="erdana"/>
              </a:rPr>
              <a:t>Techniques of knowledge representation</a:t>
            </a:r>
          </a:p>
        </p:txBody>
      </p:sp>
      <p:pic>
        <p:nvPicPr>
          <p:cNvPr id="3074" name="Picture 2" descr="Techniques of knowledge representation">
            <a:extLst>
              <a:ext uri="{FF2B5EF4-FFF2-40B4-BE49-F238E27FC236}">
                <a16:creationId xmlns:a16="http://schemas.microsoft.com/office/drawing/2014/main" id="{77BD09F4-5F91-0013-8B7D-C8D5B56A5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250" y="1089771"/>
            <a:ext cx="7086879" cy="4688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4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8A2A4-C34D-1F2A-8C21-90A6DBD78105}"/>
              </a:ext>
            </a:extLst>
          </p:cNvPr>
          <p:cNvSpPr txBox="1"/>
          <p:nvPr/>
        </p:nvSpPr>
        <p:spPr>
          <a:xfrm>
            <a:off x="282387" y="330404"/>
            <a:ext cx="11416553" cy="5293757"/>
          </a:xfrm>
          <a:prstGeom prst="rect">
            <a:avLst/>
          </a:prstGeom>
          <a:noFill/>
        </p:spPr>
        <p:txBody>
          <a:bodyPr wrap="square">
            <a:spAutoFit/>
          </a:bodyPr>
          <a:lstStyle/>
          <a:p>
            <a:pPr algn="just"/>
            <a:r>
              <a:rPr lang="en-US" sz="2000" b="0" i="0" dirty="0">
                <a:solidFill>
                  <a:srgbClr val="610B38"/>
                </a:solidFill>
                <a:effectLst/>
                <a:highlight>
                  <a:srgbClr val="FFFFFF"/>
                </a:highlight>
                <a:latin typeface="erdana"/>
              </a:rPr>
              <a:t>1. Logical Representation</a:t>
            </a:r>
          </a:p>
          <a:p>
            <a:pPr algn="just"/>
            <a:r>
              <a:rPr lang="en-US" sz="2000" b="0" i="0" dirty="0">
                <a:solidFill>
                  <a:srgbClr val="333333"/>
                </a:solidFill>
                <a:effectLst/>
                <a:highlight>
                  <a:srgbClr val="FFFFFF"/>
                </a:highlight>
                <a:latin typeface="inter-regular"/>
              </a:rPr>
              <a:t>Logical representation is a language with some concrete rules which deals with propositions and has no ambiguity in representation. Logical representation means drawing a conclusion based on various conditions. This representation lays down some important communication rules. It consists of precisely defined syntax and semantics which supports the sound inference. Each sentence can be translated into logics using syntax and semantics.</a:t>
            </a:r>
          </a:p>
          <a:p>
            <a:pPr algn="just"/>
            <a:r>
              <a:rPr lang="en-US" sz="2000" b="0" i="0" dirty="0">
                <a:solidFill>
                  <a:srgbClr val="610B4B"/>
                </a:solidFill>
                <a:effectLst/>
                <a:highlight>
                  <a:srgbClr val="FFFFFF"/>
                </a:highlight>
                <a:latin typeface="erdana"/>
              </a:rPr>
              <a:t>Syntax:</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Syntaxes are the rules which decide how we can construct legal sentences in the logic.</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It determines which symbol we can use in knowledge representation.</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How to write those symbols.</a:t>
            </a:r>
          </a:p>
          <a:p>
            <a:pPr algn="just"/>
            <a:r>
              <a:rPr lang="en-US" sz="2000" b="0" i="0" dirty="0">
                <a:solidFill>
                  <a:srgbClr val="610B4B"/>
                </a:solidFill>
                <a:effectLst/>
                <a:highlight>
                  <a:srgbClr val="FFFFFF"/>
                </a:highlight>
                <a:latin typeface="erdana"/>
              </a:rPr>
              <a:t>Semantics:</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Semantics are the rules by which we can interpret the sentence in the logic.</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Semantic also involves assigning a meaning to each sentence.</a:t>
            </a:r>
          </a:p>
          <a:p>
            <a:pPr algn="just"/>
            <a:r>
              <a:rPr lang="en-US" sz="2000" b="0" i="0" dirty="0">
                <a:solidFill>
                  <a:srgbClr val="333333"/>
                </a:solidFill>
                <a:effectLst/>
                <a:highlight>
                  <a:srgbClr val="FFFFFF"/>
                </a:highlight>
                <a:latin typeface="inter-regular"/>
              </a:rPr>
              <a:t>Logical representation can be </a:t>
            </a:r>
            <a:r>
              <a:rPr lang="en-US" sz="2000" b="0" i="0" dirty="0" err="1">
                <a:solidFill>
                  <a:srgbClr val="333333"/>
                </a:solidFill>
                <a:effectLst/>
                <a:highlight>
                  <a:srgbClr val="FFFFFF"/>
                </a:highlight>
                <a:latin typeface="inter-regular"/>
              </a:rPr>
              <a:t>categorised</a:t>
            </a:r>
            <a:r>
              <a:rPr lang="en-US" sz="2000" b="0" i="0" dirty="0">
                <a:solidFill>
                  <a:srgbClr val="333333"/>
                </a:solidFill>
                <a:effectLst/>
                <a:highlight>
                  <a:srgbClr val="FFFFFF"/>
                </a:highlight>
                <a:latin typeface="inter-regular"/>
              </a:rPr>
              <a:t> into mainly two logics:</a:t>
            </a:r>
          </a:p>
          <a:p>
            <a:pPr algn="just">
              <a:buFont typeface="+mj-lt"/>
              <a:buAutoNum type="arabicPeriod"/>
            </a:pPr>
            <a:r>
              <a:rPr lang="en-US" sz="2000" b="0" i="0" dirty="0">
                <a:solidFill>
                  <a:srgbClr val="000000"/>
                </a:solidFill>
                <a:effectLst/>
                <a:highlight>
                  <a:srgbClr val="FFFFFF"/>
                </a:highlight>
                <a:latin typeface="inter-regular"/>
              </a:rPr>
              <a:t>Propositional Logics</a:t>
            </a:r>
          </a:p>
          <a:p>
            <a:pPr algn="just">
              <a:buFont typeface="+mj-lt"/>
              <a:buAutoNum type="arabicPeriod"/>
            </a:pPr>
            <a:r>
              <a:rPr lang="en-US" sz="2000" b="0" i="0" dirty="0">
                <a:solidFill>
                  <a:srgbClr val="000000"/>
                </a:solidFill>
                <a:effectLst/>
                <a:highlight>
                  <a:srgbClr val="FFFFFF"/>
                </a:highlight>
                <a:latin typeface="inter-regular"/>
              </a:rPr>
              <a:t>Predicate logics</a:t>
            </a:r>
          </a:p>
          <a:p>
            <a:pPr algn="just"/>
            <a:endParaRPr lang="en-US" sz="2000" b="0" i="0" dirty="0">
              <a:solidFill>
                <a:srgbClr val="610B4B"/>
              </a:solidFill>
              <a:effectLst/>
              <a:highlight>
                <a:srgbClr val="FFFFFF"/>
              </a:highlight>
              <a:latin typeface="erdana"/>
            </a:endParaRPr>
          </a:p>
        </p:txBody>
      </p:sp>
    </p:spTree>
    <p:extLst>
      <p:ext uri="{BB962C8B-B14F-4D97-AF65-F5344CB8AC3E}">
        <p14:creationId xmlns:p14="http://schemas.microsoft.com/office/powerpoint/2010/main" val="153979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49F1-4338-609A-F97E-E6B7582CEB9D}"/>
              </a:ext>
            </a:extLst>
          </p:cNvPr>
          <p:cNvSpPr>
            <a:spLocks noGrp="1"/>
          </p:cNvSpPr>
          <p:nvPr>
            <p:ph type="title"/>
          </p:nvPr>
        </p:nvSpPr>
        <p:spPr>
          <a:xfrm>
            <a:off x="0" y="0"/>
            <a:ext cx="12192000" cy="900953"/>
          </a:xfrm>
          <a:solidFill>
            <a:schemeClr val="accent5">
              <a:lumMod val="40000"/>
              <a:lumOff val="60000"/>
            </a:schemeClr>
          </a:solidFill>
        </p:spPr>
        <p:txBody>
          <a:bodyPr/>
          <a:lstStyle/>
          <a:p>
            <a:r>
              <a:rPr lang="en-SG" dirty="0">
                <a:latin typeface="Aharoni" panose="02010803020104030203" pitchFamily="2" charset="-79"/>
                <a:cs typeface="Aharoni" panose="02010803020104030203" pitchFamily="2" charset="-79"/>
              </a:rPr>
              <a:t>Knowledge Based Agents</a:t>
            </a:r>
          </a:p>
        </p:txBody>
      </p:sp>
      <p:sp>
        <p:nvSpPr>
          <p:cNvPr id="7" name="TextBox 6">
            <a:extLst>
              <a:ext uri="{FF2B5EF4-FFF2-40B4-BE49-F238E27FC236}">
                <a16:creationId xmlns:a16="http://schemas.microsoft.com/office/drawing/2014/main" id="{88A237FF-10F8-D850-3325-C92369E71A6D}"/>
              </a:ext>
            </a:extLst>
          </p:cNvPr>
          <p:cNvSpPr txBox="1"/>
          <p:nvPr/>
        </p:nvSpPr>
        <p:spPr>
          <a:xfrm>
            <a:off x="290211" y="1067461"/>
            <a:ext cx="5268464" cy="550920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q"/>
            </a:pPr>
            <a:r>
              <a:rPr lang="en-SG" sz="1600" dirty="0">
                <a:latin typeface="Aptos" panose="020B0004020202020204" pitchFamily="34" charset="0"/>
              </a:rPr>
              <a:t>Knowledge-Based Agent in Artificial intelligence</a:t>
            </a:r>
          </a:p>
          <a:p>
            <a:pPr marL="285750" indent="-285750">
              <a:buFont typeface="Wingdings" panose="05000000000000000000" pitchFamily="2" charset="2"/>
              <a:buChar char="q"/>
            </a:pPr>
            <a:r>
              <a:rPr lang="en-SG" sz="1600" dirty="0">
                <a:latin typeface="Aptos" panose="020B0004020202020204" pitchFamily="34" charset="0"/>
              </a:rPr>
              <a:t>The architecture of knowledge-based agent</a:t>
            </a:r>
          </a:p>
          <a:p>
            <a:pPr marL="285750" indent="-285750">
              <a:buFont typeface="Wingdings" panose="05000000000000000000" pitchFamily="2" charset="2"/>
              <a:buChar char="q"/>
            </a:pPr>
            <a:r>
              <a:rPr lang="en-SG" sz="1600" dirty="0">
                <a:latin typeface="Aptos" panose="020B0004020202020204" pitchFamily="34" charset="0"/>
              </a:rPr>
              <a:t>Why Knowledge-Based Agent?</a:t>
            </a:r>
          </a:p>
          <a:p>
            <a:pPr marL="285750" indent="-285750">
              <a:buFont typeface="Wingdings" panose="05000000000000000000" pitchFamily="2" charset="2"/>
              <a:buChar char="q"/>
            </a:pPr>
            <a:r>
              <a:rPr lang="en-SG" sz="1600" dirty="0">
                <a:latin typeface="Aptos" panose="020B0004020202020204" pitchFamily="34" charset="0"/>
              </a:rPr>
              <a:t>Inference system</a:t>
            </a:r>
          </a:p>
          <a:p>
            <a:r>
              <a:rPr lang="en-SG" sz="1600" dirty="0">
                <a:latin typeface="Aptos" panose="020B0004020202020204" pitchFamily="34" charset="0"/>
              </a:rPr>
              <a:t>	1. Forward chaining</a:t>
            </a:r>
          </a:p>
          <a:p>
            <a:r>
              <a:rPr lang="en-SG" sz="1600" dirty="0">
                <a:latin typeface="Aptos" panose="020B0004020202020204" pitchFamily="34" charset="0"/>
              </a:rPr>
              <a:t>	2. Backward chaining</a:t>
            </a:r>
          </a:p>
          <a:p>
            <a:pPr marL="285750" indent="-285750">
              <a:buFont typeface="Wingdings" panose="05000000000000000000" pitchFamily="2" charset="2"/>
              <a:buChar char="q"/>
            </a:pPr>
            <a:r>
              <a:rPr lang="en-SG" sz="1600" dirty="0">
                <a:latin typeface="Aptos" panose="020B0004020202020204" pitchFamily="34" charset="0"/>
              </a:rPr>
              <a:t>Operations Performed by KBA</a:t>
            </a:r>
          </a:p>
          <a:p>
            <a:pPr marL="285750" indent="-285750">
              <a:buFont typeface="Wingdings" panose="05000000000000000000" pitchFamily="2" charset="2"/>
              <a:buChar char="q"/>
            </a:pPr>
            <a:r>
              <a:rPr lang="en-SG" sz="1600" dirty="0">
                <a:latin typeface="Aptos" panose="020B0004020202020204" pitchFamily="34" charset="0"/>
              </a:rPr>
              <a:t>Various levels of knowledge-based agent</a:t>
            </a:r>
          </a:p>
          <a:p>
            <a:r>
              <a:rPr lang="en-SG" sz="1600" dirty="0">
                <a:latin typeface="Aptos" panose="020B0004020202020204" pitchFamily="34" charset="0"/>
              </a:rPr>
              <a:t>	1. Knowledge level</a:t>
            </a:r>
          </a:p>
          <a:p>
            <a:r>
              <a:rPr lang="en-SG" sz="1600" dirty="0">
                <a:latin typeface="Aptos" panose="020B0004020202020204" pitchFamily="34" charset="0"/>
              </a:rPr>
              <a:t>	2. Logical level</a:t>
            </a:r>
          </a:p>
          <a:p>
            <a:r>
              <a:rPr lang="en-SG" sz="1600" dirty="0">
                <a:latin typeface="Aptos" panose="020B0004020202020204" pitchFamily="34" charset="0"/>
              </a:rPr>
              <a:t>	3. Implementation level</a:t>
            </a:r>
          </a:p>
          <a:p>
            <a:pPr marL="285750" indent="-285750">
              <a:buFont typeface="Wingdings" panose="05000000000000000000" pitchFamily="2" charset="2"/>
              <a:buChar char="q"/>
            </a:pPr>
            <a:r>
              <a:rPr lang="en-SG" sz="1600" dirty="0">
                <a:latin typeface="Aptos" panose="020B0004020202020204" pitchFamily="34" charset="0"/>
              </a:rPr>
              <a:t>Approaches to designing a knowledge-based agent</a:t>
            </a:r>
          </a:p>
          <a:p>
            <a:r>
              <a:rPr lang="en-SG" sz="1600" dirty="0">
                <a:latin typeface="Aptos" panose="020B0004020202020204" pitchFamily="34" charset="0"/>
              </a:rPr>
              <a:t>	1. Declarative approach</a:t>
            </a:r>
          </a:p>
          <a:p>
            <a:r>
              <a:rPr lang="en-SG" sz="1600" dirty="0">
                <a:latin typeface="Aptos" panose="020B0004020202020204" pitchFamily="34" charset="0"/>
              </a:rPr>
              <a:t>	2. Procedural approach</a:t>
            </a:r>
          </a:p>
          <a:p>
            <a:pPr marL="285750" indent="-285750">
              <a:buFont typeface="Wingdings" panose="05000000000000000000" pitchFamily="2" charset="2"/>
              <a:buChar char="q"/>
            </a:pPr>
            <a:r>
              <a:rPr lang="en-SG" sz="1600" dirty="0">
                <a:latin typeface="Aptos" panose="020B0004020202020204" pitchFamily="34" charset="0"/>
              </a:rPr>
              <a:t>What is knowledge representation?</a:t>
            </a:r>
          </a:p>
          <a:p>
            <a:pPr marL="285750" indent="-285750">
              <a:buFont typeface="Wingdings" panose="05000000000000000000" pitchFamily="2" charset="2"/>
              <a:buChar char="q"/>
            </a:pPr>
            <a:r>
              <a:rPr lang="en-SG" sz="1600" dirty="0">
                <a:latin typeface="Aptos" panose="020B0004020202020204" pitchFamily="34" charset="0"/>
              </a:rPr>
              <a:t>What to Represent?</a:t>
            </a:r>
          </a:p>
          <a:p>
            <a:pPr marL="285750" indent="-285750">
              <a:buFont typeface="Wingdings" panose="05000000000000000000" pitchFamily="2" charset="2"/>
              <a:buChar char="q"/>
            </a:pPr>
            <a:r>
              <a:rPr lang="en-SG" sz="1600" dirty="0">
                <a:latin typeface="Aptos" panose="020B0004020202020204" pitchFamily="34" charset="0"/>
              </a:rPr>
              <a:t>Types of knowledge</a:t>
            </a:r>
          </a:p>
          <a:p>
            <a:r>
              <a:rPr lang="en-SG" sz="1600" dirty="0">
                <a:latin typeface="Aptos" panose="020B0004020202020204" pitchFamily="34" charset="0"/>
              </a:rPr>
              <a:t>	1. Declarative Knowledge</a:t>
            </a:r>
          </a:p>
          <a:p>
            <a:r>
              <a:rPr lang="en-SG" sz="1600" dirty="0">
                <a:latin typeface="Aptos" panose="020B0004020202020204" pitchFamily="34" charset="0"/>
              </a:rPr>
              <a:t>	2. Procedural Knowledge</a:t>
            </a:r>
          </a:p>
          <a:p>
            <a:r>
              <a:rPr lang="en-SG" sz="1600" dirty="0">
                <a:latin typeface="Aptos" panose="020B0004020202020204" pitchFamily="34" charset="0"/>
              </a:rPr>
              <a:t>	3. Meta-knowledge</a:t>
            </a:r>
          </a:p>
          <a:p>
            <a:r>
              <a:rPr lang="en-SG" sz="1600" dirty="0">
                <a:latin typeface="Aptos" panose="020B0004020202020204" pitchFamily="34" charset="0"/>
              </a:rPr>
              <a:t>	4. Heuristic knowledge</a:t>
            </a:r>
          </a:p>
          <a:p>
            <a:r>
              <a:rPr lang="en-SG" sz="1600" dirty="0">
                <a:latin typeface="Aptos" panose="020B0004020202020204" pitchFamily="34" charset="0"/>
              </a:rPr>
              <a:t>	5. Structural knowledge</a:t>
            </a:r>
          </a:p>
        </p:txBody>
      </p:sp>
      <p:sp>
        <p:nvSpPr>
          <p:cNvPr id="9" name="TextBox 8">
            <a:extLst>
              <a:ext uri="{FF2B5EF4-FFF2-40B4-BE49-F238E27FC236}">
                <a16:creationId xmlns:a16="http://schemas.microsoft.com/office/drawing/2014/main" id="{C95977F2-8BEB-1BE7-AF9A-0701276CB8B9}"/>
              </a:ext>
            </a:extLst>
          </p:cNvPr>
          <p:cNvSpPr txBox="1"/>
          <p:nvPr/>
        </p:nvSpPr>
        <p:spPr>
          <a:xfrm>
            <a:off x="5731497" y="1067461"/>
            <a:ext cx="5527249" cy="4770537"/>
          </a:xfrm>
          <a:prstGeom prst="rect">
            <a:avLst/>
          </a:prstGeom>
          <a:solidFill>
            <a:schemeClr val="bg1"/>
          </a:solidFill>
          <a:ln>
            <a:solidFill>
              <a:schemeClr val="accent1"/>
            </a:solidFill>
          </a:ln>
        </p:spPr>
        <p:txBody>
          <a:bodyPr wrap="square">
            <a:spAutoFit/>
          </a:bodyPr>
          <a:lstStyle/>
          <a:p>
            <a:pPr marL="285750" indent="-285750">
              <a:buFont typeface="Wingdings" panose="05000000000000000000" pitchFamily="2" charset="2"/>
              <a:buChar char="q"/>
            </a:pPr>
            <a:r>
              <a:rPr lang="en-SG" sz="1600" b="1" dirty="0">
                <a:highlight>
                  <a:srgbClr val="FFFF00"/>
                </a:highlight>
                <a:latin typeface="Aptos" panose="020B0004020202020204" pitchFamily="34" charset="0"/>
              </a:rPr>
              <a:t>The relation between knowledge and intelligence</a:t>
            </a:r>
          </a:p>
          <a:p>
            <a:pPr marL="285750" indent="-285750">
              <a:buFont typeface="Wingdings" panose="05000000000000000000" pitchFamily="2" charset="2"/>
              <a:buChar char="q"/>
            </a:pPr>
            <a:r>
              <a:rPr lang="en-SG" sz="1600" b="1" dirty="0">
                <a:highlight>
                  <a:srgbClr val="FFFF00"/>
                </a:highlight>
                <a:latin typeface="Aptos" panose="020B0004020202020204" pitchFamily="34" charset="0"/>
              </a:rPr>
              <a:t>AI knowledge cycle</a:t>
            </a:r>
          </a:p>
          <a:p>
            <a:pPr marL="285750" indent="-285750">
              <a:buFont typeface="Wingdings" panose="05000000000000000000" pitchFamily="2" charset="2"/>
              <a:buChar char="q"/>
            </a:pPr>
            <a:r>
              <a:rPr lang="en-SG" sz="1600" dirty="0">
                <a:latin typeface="Aptos" panose="020B0004020202020204" pitchFamily="34" charset="0"/>
              </a:rPr>
              <a:t>Approaches to knowledge representation</a:t>
            </a:r>
          </a:p>
          <a:p>
            <a:r>
              <a:rPr lang="en-SG" sz="1600" dirty="0">
                <a:latin typeface="Aptos" panose="020B0004020202020204" pitchFamily="34" charset="0"/>
              </a:rPr>
              <a:t>	1. Simple relational knowledge</a:t>
            </a:r>
          </a:p>
          <a:p>
            <a:r>
              <a:rPr lang="en-SG" sz="1600" dirty="0">
                <a:latin typeface="Aptos" panose="020B0004020202020204" pitchFamily="34" charset="0"/>
              </a:rPr>
              <a:t>	2. Inheritable knowledge</a:t>
            </a:r>
          </a:p>
          <a:p>
            <a:r>
              <a:rPr lang="en-SG" sz="1600" dirty="0">
                <a:latin typeface="Aptos" panose="020B0004020202020204" pitchFamily="34" charset="0"/>
              </a:rPr>
              <a:t>	3. Inferential knowledge</a:t>
            </a:r>
          </a:p>
          <a:p>
            <a:r>
              <a:rPr lang="en-SG" sz="1600" dirty="0">
                <a:latin typeface="Aptos" panose="020B0004020202020204" pitchFamily="34" charset="0"/>
              </a:rPr>
              <a:t>	4. Procedural knowledge</a:t>
            </a:r>
          </a:p>
          <a:p>
            <a:endParaRPr lang="en-SG" sz="1600" dirty="0">
              <a:latin typeface="Aptos" panose="020B0004020202020204" pitchFamily="34" charset="0"/>
            </a:endParaRPr>
          </a:p>
          <a:p>
            <a:pPr marL="285750" indent="-285750">
              <a:buFont typeface="Wingdings" panose="05000000000000000000" pitchFamily="2" charset="2"/>
              <a:buChar char="q"/>
            </a:pPr>
            <a:r>
              <a:rPr lang="en-SG" sz="1600" dirty="0">
                <a:latin typeface="Aptos" panose="020B0004020202020204" pitchFamily="34" charset="0"/>
              </a:rPr>
              <a:t>Requirements for knowledge Representation system</a:t>
            </a:r>
          </a:p>
          <a:p>
            <a:r>
              <a:rPr lang="en-SG" sz="1600" dirty="0">
                <a:latin typeface="Aptos" panose="020B0004020202020204" pitchFamily="34" charset="0"/>
              </a:rPr>
              <a:t>	1. Representational Accuracy</a:t>
            </a:r>
          </a:p>
          <a:p>
            <a:r>
              <a:rPr lang="en-SG" sz="1600" dirty="0">
                <a:latin typeface="Aptos" panose="020B0004020202020204" pitchFamily="34" charset="0"/>
              </a:rPr>
              <a:t>	2. Inferential Adequacy</a:t>
            </a:r>
          </a:p>
          <a:p>
            <a:r>
              <a:rPr lang="en-SG" sz="1600" dirty="0">
                <a:latin typeface="Aptos" panose="020B0004020202020204" pitchFamily="34" charset="0"/>
              </a:rPr>
              <a:t>	3. Inferential Efficiency</a:t>
            </a:r>
          </a:p>
          <a:p>
            <a:r>
              <a:rPr lang="en-SG" sz="1600" dirty="0">
                <a:latin typeface="Aptos" panose="020B0004020202020204" pitchFamily="34" charset="0"/>
              </a:rPr>
              <a:t>	4. Acquisitional efficiency</a:t>
            </a:r>
          </a:p>
          <a:p>
            <a:endParaRPr lang="en-SG" sz="1600" dirty="0">
              <a:latin typeface="Aptos" panose="020B0004020202020204" pitchFamily="34" charset="0"/>
            </a:endParaRPr>
          </a:p>
          <a:p>
            <a:pPr marL="285750" indent="-285750">
              <a:buFont typeface="Wingdings" panose="05000000000000000000" pitchFamily="2" charset="2"/>
              <a:buChar char="q"/>
            </a:pPr>
            <a:r>
              <a:rPr lang="en-SG" sz="1600" dirty="0">
                <a:latin typeface="Aptos" panose="020B0004020202020204" pitchFamily="34" charset="0"/>
              </a:rPr>
              <a:t>Techniques of knowledge representation</a:t>
            </a:r>
          </a:p>
          <a:p>
            <a:r>
              <a:rPr lang="en-SG" sz="1600" dirty="0">
                <a:latin typeface="Aptos" panose="020B0004020202020204" pitchFamily="34" charset="0"/>
              </a:rPr>
              <a:t>	Logical Representation</a:t>
            </a:r>
          </a:p>
          <a:p>
            <a:r>
              <a:rPr lang="en-SG" sz="1600" dirty="0">
                <a:latin typeface="Aptos" panose="020B0004020202020204" pitchFamily="34" charset="0"/>
              </a:rPr>
              <a:t>	Semantic Network Representation</a:t>
            </a:r>
          </a:p>
          <a:p>
            <a:r>
              <a:rPr lang="en-SG" sz="1600" dirty="0">
                <a:latin typeface="Aptos" panose="020B0004020202020204" pitchFamily="34" charset="0"/>
              </a:rPr>
              <a:t>	Frame Representation</a:t>
            </a:r>
          </a:p>
          <a:p>
            <a:r>
              <a:rPr lang="en-SG" sz="1600" dirty="0">
                <a:latin typeface="Aptos" panose="020B0004020202020204" pitchFamily="34" charset="0"/>
              </a:rPr>
              <a:t>	Production Rules</a:t>
            </a:r>
          </a:p>
        </p:txBody>
      </p:sp>
    </p:spTree>
    <p:extLst>
      <p:ext uri="{BB962C8B-B14F-4D97-AF65-F5344CB8AC3E}">
        <p14:creationId xmlns:p14="http://schemas.microsoft.com/office/powerpoint/2010/main" val="27049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816ABE-BD1E-E6AC-7878-1780DD550586}"/>
              </a:ext>
            </a:extLst>
          </p:cNvPr>
          <p:cNvSpPr txBox="1"/>
          <p:nvPr/>
        </p:nvSpPr>
        <p:spPr>
          <a:xfrm>
            <a:off x="0" y="0"/>
            <a:ext cx="12192000" cy="2862322"/>
          </a:xfrm>
          <a:prstGeom prst="rect">
            <a:avLst/>
          </a:prstGeom>
          <a:solidFill>
            <a:schemeClr val="bg1"/>
          </a:solidFill>
        </p:spPr>
        <p:txBody>
          <a:bodyPr wrap="square">
            <a:spAutoFit/>
          </a:bodyPr>
          <a:lstStyle/>
          <a:p>
            <a:pPr algn="just"/>
            <a:r>
              <a:rPr lang="en-SG" dirty="0"/>
              <a:t>2. Semantic Network Representation</a:t>
            </a:r>
          </a:p>
          <a:p>
            <a:pPr algn="just"/>
            <a:r>
              <a:rPr lang="en-SG" dirty="0"/>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a:t>
            </a:r>
          </a:p>
          <a:p>
            <a:pPr algn="just"/>
            <a:r>
              <a:rPr lang="en-SG" dirty="0"/>
              <a:t>This representation consist of mainly two types of relations:</a:t>
            </a:r>
          </a:p>
          <a:p>
            <a:pPr algn="just"/>
            <a:r>
              <a:rPr lang="en-SG" dirty="0"/>
              <a:t>IS-A relation (Inheritance)</a:t>
            </a:r>
          </a:p>
          <a:p>
            <a:pPr algn="just"/>
            <a:r>
              <a:rPr lang="en-SG" dirty="0"/>
              <a:t>Kind-of-relation</a:t>
            </a:r>
          </a:p>
          <a:p>
            <a:pPr algn="just"/>
            <a:r>
              <a:rPr lang="en-SG" dirty="0"/>
              <a:t>Example: Following are some statements which we need to represent in the form of nodes and arcs.</a:t>
            </a:r>
          </a:p>
        </p:txBody>
      </p:sp>
      <p:sp>
        <p:nvSpPr>
          <p:cNvPr id="9" name="TextBox 8">
            <a:extLst>
              <a:ext uri="{FF2B5EF4-FFF2-40B4-BE49-F238E27FC236}">
                <a16:creationId xmlns:a16="http://schemas.microsoft.com/office/drawing/2014/main" id="{ED3BA11D-967A-761B-5EAB-F08FA0C32D99}"/>
              </a:ext>
            </a:extLst>
          </p:cNvPr>
          <p:cNvSpPr txBox="1"/>
          <p:nvPr/>
        </p:nvSpPr>
        <p:spPr>
          <a:xfrm>
            <a:off x="329453" y="3118516"/>
            <a:ext cx="6145306" cy="2585323"/>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Statements:</a:t>
            </a:r>
          </a:p>
          <a:p>
            <a:pPr algn="just">
              <a:buFont typeface="+mj-lt"/>
              <a:buAutoNum type="arabicPeriod"/>
            </a:pPr>
            <a:r>
              <a:rPr lang="en-US" b="0" i="0" dirty="0">
                <a:solidFill>
                  <a:srgbClr val="000000"/>
                </a:solidFill>
                <a:effectLst/>
                <a:highlight>
                  <a:srgbClr val="FFFFFF"/>
                </a:highlight>
                <a:latin typeface="inter-regular"/>
              </a:rPr>
              <a:t>Jerry is a cat.</a:t>
            </a:r>
          </a:p>
          <a:p>
            <a:pPr algn="just">
              <a:buFont typeface="+mj-lt"/>
              <a:buAutoNum type="arabicPeriod"/>
            </a:pPr>
            <a:r>
              <a:rPr lang="en-US" b="0" i="0" dirty="0">
                <a:solidFill>
                  <a:srgbClr val="000000"/>
                </a:solidFill>
                <a:effectLst/>
                <a:highlight>
                  <a:srgbClr val="FFFFFF"/>
                </a:highlight>
                <a:latin typeface="inter-regular"/>
              </a:rPr>
              <a:t>Jerry is a mammal</a:t>
            </a:r>
          </a:p>
          <a:p>
            <a:pPr algn="just">
              <a:buFont typeface="+mj-lt"/>
              <a:buAutoNum type="arabicPeriod"/>
            </a:pPr>
            <a:r>
              <a:rPr lang="en-US" b="0" i="0" dirty="0">
                <a:solidFill>
                  <a:srgbClr val="000000"/>
                </a:solidFill>
                <a:effectLst/>
                <a:highlight>
                  <a:srgbClr val="FFFFFF"/>
                </a:highlight>
                <a:latin typeface="inter-regular"/>
              </a:rPr>
              <a:t>Jerry is owned by Priya.</a:t>
            </a:r>
          </a:p>
          <a:p>
            <a:pPr algn="just">
              <a:buFont typeface="+mj-lt"/>
              <a:buAutoNum type="arabicPeriod"/>
            </a:pPr>
            <a:r>
              <a:rPr lang="en-US" b="0" i="0" dirty="0">
                <a:solidFill>
                  <a:srgbClr val="000000"/>
                </a:solidFill>
                <a:effectLst/>
                <a:highlight>
                  <a:srgbClr val="FFFFFF"/>
                </a:highlight>
                <a:latin typeface="inter-regular"/>
              </a:rPr>
              <a:t>Jerry is brown colored.</a:t>
            </a:r>
          </a:p>
          <a:p>
            <a:pPr algn="just">
              <a:buFont typeface="+mj-lt"/>
              <a:buAutoNum type="arabicPeriod"/>
            </a:pPr>
            <a:r>
              <a:rPr lang="en-US" b="0" i="0" dirty="0">
                <a:solidFill>
                  <a:srgbClr val="000000"/>
                </a:solidFill>
                <a:effectLst/>
                <a:highlight>
                  <a:srgbClr val="FFFFFF"/>
                </a:highlight>
                <a:latin typeface="inter-regular"/>
              </a:rPr>
              <a:t>All Mammals are animal.</a:t>
            </a:r>
          </a:p>
          <a:p>
            <a:pPr algn="just"/>
            <a:r>
              <a:rPr lang="en-US" b="0" i="0" dirty="0">
                <a:solidFill>
                  <a:srgbClr val="333333"/>
                </a:solidFill>
                <a:effectLst/>
                <a:highlight>
                  <a:srgbClr val="FFFFFF"/>
                </a:highlight>
                <a:latin typeface="inter-regular"/>
              </a:rPr>
              <a:t>In the above diagram, we have represented the different type of knowledge in the form of nodes and arcs. Each object is connected with another object by some relation.</a:t>
            </a:r>
            <a:endParaRPr lang="en-US" b="0" i="0" dirty="0">
              <a:solidFill>
                <a:srgbClr val="000000"/>
              </a:solidFill>
              <a:effectLst/>
              <a:highlight>
                <a:srgbClr val="FFFFFF"/>
              </a:highlight>
              <a:latin typeface="inter-regular"/>
            </a:endParaRPr>
          </a:p>
        </p:txBody>
      </p:sp>
      <p:pic>
        <p:nvPicPr>
          <p:cNvPr id="4100" name="Picture 4" descr="Techniques of knowledge representation">
            <a:extLst>
              <a:ext uri="{FF2B5EF4-FFF2-40B4-BE49-F238E27FC236}">
                <a16:creationId xmlns:a16="http://schemas.microsoft.com/office/drawing/2014/main" id="{80663D51-FADE-9732-E85A-4BFBC01E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2862322"/>
            <a:ext cx="5343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4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66EBEA-0780-474A-7DF3-983B4D1FEF9A}"/>
              </a:ext>
            </a:extLst>
          </p:cNvPr>
          <p:cNvSpPr txBox="1"/>
          <p:nvPr/>
        </p:nvSpPr>
        <p:spPr>
          <a:xfrm>
            <a:off x="282388" y="67235"/>
            <a:ext cx="9139518" cy="4247317"/>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Drawbacks in Semantic representation:</a:t>
            </a:r>
          </a:p>
          <a:p>
            <a:pPr algn="just">
              <a:buFont typeface="+mj-lt"/>
              <a:buAutoNum type="arabicPeriod"/>
            </a:pPr>
            <a:r>
              <a:rPr lang="en-US" b="0" i="0" dirty="0">
                <a:solidFill>
                  <a:srgbClr val="000000"/>
                </a:solidFill>
                <a:effectLst/>
                <a:highlight>
                  <a:srgbClr val="FFFFFF"/>
                </a:highlight>
                <a:latin typeface="inter-regular"/>
              </a:rPr>
              <a:t>Semantic networks take more computational time at runtime as we need to traverse the complete network tree to answer some questions. It might be possible in the worst case scenario that after traversing the entire tree, we find that the solution does not exist in this network.</a:t>
            </a:r>
          </a:p>
          <a:p>
            <a:pPr algn="just">
              <a:buFont typeface="+mj-lt"/>
              <a:buAutoNum type="arabicPeriod"/>
            </a:pPr>
            <a:r>
              <a:rPr lang="en-US" b="0" i="0" dirty="0">
                <a:solidFill>
                  <a:srgbClr val="000000"/>
                </a:solidFill>
                <a:effectLst/>
                <a:highlight>
                  <a:srgbClr val="FFFFFF"/>
                </a:highlight>
                <a:latin typeface="inter-regular"/>
              </a:rPr>
              <a:t>Semantic networks try to model human-like memory (Which has 1015 neurons and links) to store the information, but in practice, it is not possible to build such a vast semantic network.</a:t>
            </a:r>
          </a:p>
          <a:p>
            <a:pPr algn="just">
              <a:buFont typeface="+mj-lt"/>
              <a:buAutoNum type="arabicPeriod"/>
            </a:pPr>
            <a:r>
              <a:rPr lang="en-US" b="0" i="0" dirty="0">
                <a:solidFill>
                  <a:srgbClr val="000000"/>
                </a:solidFill>
                <a:effectLst/>
                <a:highlight>
                  <a:srgbClr val="FFFFFF"/>
                </a:highlight>
                <a:latin typeface="inter-regular"/>
              </a:rPr>
              <a:t>These types of representations are inadequate as they do not have any equivalent quantifier, e.g., for all, for some, none, etc.</a:t>
            </a:r>
          </a:p>
          <a:p>
            <a:pPr algn="just">
              <a:buFont typeface="+mj-lt"/>
              <a:buAutoNum type="arabicPeriod"/>
            </a:pPr>
            <a:r>
              <a:rPr lang="en-US" b="0" i="0" dirty="0">
                <a:solidFill>
                  <a:srgbClr val="000000"/>
                </a:solidFill>
                <a:effectLst/>
                <a:highlight>
                  <a:srgbClr val="FFFFFF"/>
                </a:highlight>
                <a:latin typeface="inter-regular"/>
              </a:rPr>
              <a:t>Semantic networks do not have any standard definition for the link names.</a:t>
            </a:r>
          </a:p>
          <a:p>
            <a:pPr algn="just">
              <a:buFont typeface="+mj-lt"/>
              <a:buAutoNum type="arabicPeriod"/>
            </a:pPr>
            <a:r>
              <a:rPr lang="en-US" b="0" i="0" dirty="0">
                <a:solidFill>
                  <a:srgbClr val="000000"/>
                </a:solidFill>
                <a:effectLst/>
                <a:highlight>
                  <a:srgbClr val="FFFFFF"/>
                </a:highlight>
                <a:latin typeface="inter-regular"/>
              </a:rPr>
              <a:t>These networks are not intelligent and depend on the creator of the system.</a:t>
            </a:r>
          </a:p>
          <a:p>
            <a:pPr algn="just"/>
            <a:r>
              <a:rPr lang="en-US" b="0" i="0" dirty="0">
                <a:solidFill>
                  <a:srgbClr val="610B4B"/>
                </a:solidFill>
                <a:effectLst/>
                <a:highlight>
                  <a:srgbClr val="FFFFFF"/>
                </a:highlight>
                <a:latin typeface="erdana"/>
              </a:rPr>
              <a:t>Advantages of Semantic network:</a:t>
            </a:r>
          </a:p>
          <a:p>
            <a:pPr algn="just">
              <a:buFont typeface="+mj-lt"/>
              <a:buAutoNum type="arabicPeriod"/>
            </a:pPr>
            <a:r>
              <a:rPr lang="en-US" b="0" i="0" dirty="0">
                <a:solidFill>
                  <a:srgbClr val="000000"/>
                </a:solidFill>
                <a:effectLst/>
                <a:highlight>
                  <a:srgbClr val="FFFFFF"/>
                </a:highlight>
                <a:latin typeface="inter-regular"/>
              </a:rPr>
              <a:t>Semantic networks are a natural representation of knowledge.</a:t>
            </a:r>
          </a:p>
          <a:p>
            <a:pPr algn="just">
              <a:buFont typeface="+mj-lt"/>
              <a:buAutoNum type="arabicPeriod"/>
            </a:pPr>
            <a:r>
              <a:rPr lang="en-US" b="0" i="0" dirty="0">
                <a:solidFill>
                  <a:srgbClr val="000000"/>
                </a:solidFill>
                <a:effectLst/>
                <a:highlight>
                  <a:srgbClr val="FFFFFF"/>
                </a:highlight>
                <a:latin typeface="inter-regular"/>
              </a:rPr>
              <a:t>Semantic networks convey meaning in a transparent manner.</a:t>
            </a:r>
          </a:p>
          <a:p>
            <a:pPr algn="just">
              <a:buFont typeface="+mj-lt"/>
              <a:buAutoNum type="arabicPeriod"/>
            </a:pPr>
            <a:r>
              <a:rPr lang="en-US" b="0" i="0" dirty="0">
                <a:solidFill>
                  <a:srgbClr val="000000"/>
                </a:solidFill>
                <a:effectLst/>
                <a:highlight>
                  <a:srgbClr val="FFFFFF"/>
                </a:highlight>
                <a:latin typeface="inter-regular"/>
              </a:rPr>
              <a:t>These networks are simple and easily understandable.</a:t>
            </a:r>
          </a:p>
        </p:txBody>
      </p:sp>
    </p:spTree>
    <p:extLst>
      <p:ext uri="{BB962C8B-B14F-4D97-AF65-F5344CB8AC3E}">
        <p14:creationId xmlns:p14="http://schemas.microsoft.com/office/powerpoint/2010/main" val="96604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74E707-390A-6FDB-EDDA-8FD583F70151}"/>
              </a:ext>
            </a:extLst>
          </p:cNvPr>
          <p:cNvSpPr txBox="1"/>
          <p:nvPr/>
        </p:nvSpPr>
        <p:spPr>
          <a:xfrm>
            <a:off x="188259" y="0"/>
            <a:ext cx="6104965" cy="6740307"/>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3. Frame Representation</a:t>
            </a:r>
          </a:p>
          <a:p>
            <a:pPr algn="just"/>
            <a:r>
              <a:rPr lang="en-US" b="0" i="0" dirty="0">
                <a:solidFill>
                  <a:srgbClr val="333333"/>
                </a:solidFill>
                <a:effectLst/>
                <a:highlight>
                  <a:srgbClr val="FFFFFF"/>
                </a:highlight>
                <a:latin typeface="inter-regular"/>
              </a:rPr>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sizes. Slots have names and values which are called facets.</a:t>
            </a:r>
          </a:p>
          <a:p>
            <a:pPr algn="just"/>
            <a:r>
              <a:rPr lang="en-US" b="1" i="0" dirty="0">
                <a:solidFill>
                  <a:srgbClr val="333333"/>
                </a:solidFill>
                <a:effectLst/>
                <a:highlight>
                  <a:srgbClr val="FFFFFF"/>
                </a:highlight>
                <a:latin typeface="inter-bold"/>
              </a:rPr>
              <a:t>Facets:</a:t>
            </a:r>
            <a:r>
              <a:rPr lang="en-US" b="0" i="0" dirty="0">
                <a:solidFill>
                  <a:srgbClr val="333333"/>
                </a:solidFill>
                <a:effectLst/>
                <a:highlight>
                  <a:srgbClr val="FFFFFF"/>
                </a:highlight>
                <a:latin typeface="inter-regular"/>
              </a:rPr>
              <a:t> The various aspects of a slot is known as </a:t>
            </a:r>
            <a:r>
              <a:rPr lang="en-US" b="1" i="0" dirty="0">
                <a:solidFill>
                  <a:srgbClr val="333333"/>
                </a:solidFill>
                <a:effectLst/>
                <a:highlight>
                  <a:srgbClr val="FFFFFF"/>
                </a:highlight>
                <a:latin typeface="inter-bold"/>
              </a:rPr>
              <a:t>Facets</a:t>
            </a:r>
            <a:r>
              <a:rPr lang="en-US" b="0" i="0" dirty="0">
                <a:solidFill>
                  <a:srgbClr val="333333"/>
                </a:solidFill>
                <a:effectLst/>
                <a:highlight>
                  <a:srgbClr val="FFFFFF"/>
                </a:highlight>
                <a:latin typeface="inter-regular"/>
              </a:rPr>
              <a:t>. Facets are features of frames which enable us to put constraints on the frames. Example: IF-NEEDED facts are called when data of any particular slot is needed. A frame may consist of any number of slots, and a slot may include any number of facets and facets may have any number of values. A frame is also known as </a:t>
            </a:r>
            <a:r>
              <a:rPr lang="en-US" b="1" i="0" dirty="0">
                <a:solidFill>
                  <a:srgbClr val="333333"/>
                </a:solidFill>
                <a:effectLst/>
                <a:highlight>
                  <a:srgbClr val="FFFFFF"/>
                </a:highlight>
                <a:latin typeface="inter-bold"/>
              </a:rPr>
              <a:t>slot-filter knowledge representation</a:t>
            </a:r>
            <a:r>
              <a:rPr lang="en-US" b="0" i="0" dirty="0">
                <a:solidFill>
                  <a:srgbClr val="333333"/>
                </a:solidFill>
                <a:effectLst/>
                <a:highlight>
                  <a:srgbClr val="FFFFFF"/>
                </a:highlight>
                <a:latin typeface="inter-regular"/>
              </a:rPr>
              <a:t> in artificial intelligence.</a:t>
            </a:r>
          </a:p>
          <a:p>
            <a:pPr algn="just"/>
            <a:r>
              <a:rPr lang="en-US" b="0" i="0" dirty="0">
                <a:solidFill>
                  <a:srgbClr val="333333"/>
                </a:solidFill>
                <a:effectLst/>
                <a:highlight>
                  <a:srgbClr val="FFFFFF"/>
                </a:highlight>
                <a:latin typeface="inter-regular"/>
              </a:rPr>
              <a:t>Frames are derived from semantic networks and later evolved into our modern-day classes and objects. A single frame is not much useful. Frames system consist of a collection of frames which are connected. In the frame, knowledge about an object or event can be stored together in the knowledge base. The frame is a type of technology which is widely used in various applications including Natural language processing and machine visions.</a:t>
            </a:r>
          </a:p>
        </p:txBody>
      </p:sp>
      <p:graphicFrame>
        <p:nvGraphicFramePr>
          <p:cNvPr id="6" name="Table 5">
            <a:extLst>
              <a:ext uri="{FF2B5EF4-FFF2-40B4-BE49-F238E27FC236}">
                <a16:creationId xmlns:a16="http://schemas.microsoft.com/office/drawing/2014/main" id="{A1DCD4A9-1E93-BC65-8502-18D044DAC75B}"/>
              </a:ext>
            </a:extLst>
          </p:cNvPr>
          <p:cNvGraphicFramePr>
            <a:graphicFrameLocks noGrp="1"/>
          </p:cNvGraphicFramePr>
          <p:nvPr>
            <p:extLst>
              <p:ext uri="{D42A27DB-BD31-4B8C-83A1-F6EECF244321}">
                <p14:modId xmlns:p14="http://schemas.microsoft.com/office/powerpoint/2010/main" val="543764796"/>
              </p:ext>
            </p:extLst>
          </p:nvPr>
        </p:nvGraphicFramePr>
        <p:xfrm>
          <a:off x="6656294" y="646331"/>
          <a:ext cx="5100508" cy="2621280"/>
        </p:xfrm>
        <a:graphic>
          <a:graphicData uri="http://schemas.openxmlformats.org/drawingml/2006/table">
            <a:tbl>
              <a:tblPr/>
              <a:tblGrid>
                <a:gridCol w="2550254">
                  <a:extLst>
                    <a:ext uri="{9D8B030D-6E8A-4147-A177-3AD203B41FA5}">
                      <a16:colId xmlns:a16="http://schemas.microsoft.com/office/drawing/2014/main" val="427246831"/>
                    </a:ext>
                  </a:extLst>
                </a:gridCol>
                <a:gridCol w="2550254">
                  <a:extLst>
                    <a:ext uri="{9D8B030D-6E8A-4147-A177-3AD203B41FA5}">
                      <a16:colId xmlns:a16="http://schemas.microsoft.com/office/drawing/2014/main" val="956676425"/>
                    </a:ext>
                  </a:extLst>
                </a:gridCol>
              </a:tblGrid>
              <a:tr h="0">
                <a:tc>
                  <a:txBody>
                    <a:bodyPr/>
                    <a:lstStyle/>
                    <a:p>
                      <a:pPr algn="l" fontAlgn="t"/>
                      <a:r>
                        <a:rPr lang="en-SG" sz="1600">
                          <a:solidFill>
                            <a:srgbClr val="000000"/>
                          </a:solidFill>
                          <a:effectLst/>
                          <a:highlight>
                            <a:srgbClr val="C7CCBE"/>
                          </a:highlight>
                          <a:latin typeface="times new roman" panose="02020603050405020304" pitchFamily="18" charset="0"/>
                        </a:rPr>
                        <a:t>Slots</a:t>
                      </a:r>
                    </a:p>
                  </a:txBody>
                  <a:tcPr marT="91440" marB="91440">
                    <a:lnL w="7620" cap="flat" cmpd="sng" algn="ctr">
                      <a:solidFill>
                        <a:srgbClr val="A01673"/>
                      </a:solidFill>
                      <a:prstDash val="solid"/>
                      <a:round/>
                      <a:headEnd type="none" w="med" len="med"/>
                      <a:tailEnd type="none" w="med" len="med"/>
                    </a:lnL>
                    <a:lnR w="7620" cap="flat" cmpd="sng" algn="ctr">
                      <a:solidFill>
                        <a:srgbClr val="A01673"/>
                      </a:solidFill>
                      <a:prstDash val="solid"/>
                      <a:round/>
                      <a:headEnd type="none" w="med" len="med"/>
                      <a:tailEnd type="none" w="med" len="med"/>
                    </a:lnR>
                    <a:lnT w="7620" cap="flat" cmpd="sng" algn="ctr">
                      <a:solidFill>
                        <a:srgbClr val="A0167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sz="1600">
                          <a:solidFill>
                            <a:srgbClr val="000000"/>
                          </a:solidFill>
                          <a:effectLst/>
                          <a:highlight>
                            <a:srgbClr val="C7CCBE"/>
                          </a:highlight>
                          <a:latin typeface="times new roman" panose="02020603050405020304" pitchFamily="18" charset="0"/>
                        </a:rPr>
                        <a:t>Filters</a:t>
                      </a:r>
                    </a:p>
                  </a:txBody>
                  <a:tcPr marT="91440" marB="91440">
                    <a:lnL w="7620" cap="flat" cmpd="sng" algn="ctr">
                      <a:solidFill>
                        <a:srgbClr val="A01673"/>
                      </a:solidFill>
                      <a:prstDash val="solid"/>
                      <a:round/>
                      <a:headEnd type="none" w="med" len="med"/>
                      <a:tailEnd type="none" w="med" len="med"/>
                    </a:lnL>
                    <a:lnR w="7620" cap="flat" cmpd="sng" algn="ctr">
                      <a:solidFill>
                        <a:srgbClr val="A01673"/>
                      </a:solidFill>
                      <a:prstDash val="solid"/>
                      <a:round/>
                      <a:headEnd type="none" w="med" len="med"/>
                      <a:tailEnd type="none" w="med" len="med"/>
                    </a:lnR>
                    <a:lnT w="7620" cap="flat" cmpd="sng" algn="ctr">
                      <a:solidFill>
                        <a:srgbClr val="A0167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67305201"/>
                  </a:ext>
                </a:extLst>
              </a:tr>
              <a:tr h="0">
                <a:tc>
                  <a:txBody>
                    <a:bodyPr/>
                    <a:lstStyle/>
                    <a:p>
                      <a:pPr algn="just" fontAlgn="t"/>
                      <a:r>
                        <a:rPr lang="en-SG" sz="1600" b="1">
                          <a:solidFill>
                            <a:srgbClr val="333333"/>
                          </a:solidFill>
                          <a:effectLst/>
                          <a:latin typeface="inter-bold"/>
                        </a:rPr>
                        <a:t>Title</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Artificial Intelligence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43223244"/>
                  </a:ext>
                </a:extLst>
              </a:tr>
              <a:tr h="0">
                <a:tc>
                  <a:txBody>
                    <a:bodyPr/>
                    <a:lstStyle/>
                    <a:p>
                      <a:pPr algn="just" fontAlgn="t"/>
                      <a:r>
                        <a:rPr lang="en-SG" sz="1600" b="1">
                          <a:solidFill>
                            <a:srgbClr val="333333"/>
                          </a:solidFill>
                          <a:effectLst/>
                          <a:latin typeface="inter-bold"/>
                        </a:rPr>
                        <a:t>Genre</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sz="1600">
                          <a:solidFill>
                            <a:srgbClr val="333333"/>
                          </a:solidFill>
                          <a:effectLst/>
                          <a:latin typeface="inter-regular"/>
                        </a:rPr>
                        <a:t>Computer Science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11749678"/>
                  </a:ext>
                </a:extLst>
              </a:tr>
              <a:tr h="0">
                <a:tc>
                  <a:txBody>
                    <a:bodyPr/>
                    <a:lstStyle/>
                    <a:p>
                      <a:pPr algn="just" fontAlgn="t"/>
                      <a:r>
                        <a:rPr lang="en-SG" sz="1600" b="1">
                          <a:solidFill>
                            <a:srgbClr val="333333"/>
                          </a:solidFill>
                          <a:effectLst/>
                          <a:latin typeface="inter-bold"/>
                        </a:rPr>
                        <a:t>Author</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Peter Norvig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5443020"/>
                  </a:ext>
                </a:extLst>
              </a:tr>
              <a:tr h="0">
                <a:tc>
                  <a:txBody>
                    <a:bodyPr/>
                    <a:lstStyle/>
                    <a:p>
                      <a:pPr algn="just" fontAlgn="t"/>
                      <a:r>
                        <a:rPr lang="en-SG" sz="1600" b="1">
                          <a:solidFill>
                            <a:srgbClr val="333333"/>
                          </a:solidFill>
                          <a:effectLst/>
                          <a:latin typeface="inter-bold"/>
                        </a:rPr>
                        <a:t>Edition</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sz="1600">
                          <a:solidFill>
                            <a:srgbClr val="333333"/>
                          </a:solidFill>
                          <a:effectLst/>
                          <a:latin typeface="inter-regular"/>
                        </a:rPr>
                        <a:t>Third Edition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2082747"/>
                  </a:ext>
                </a:extLst>
              </a:tr>
              <a:tr h="0">
                <a:tc>
                  <a:txBody>
                    <a:bodyPr/>
                    <a:lstStyle/>
                    <a:p>
                      <a:pPr algn="just" fontAlgn="t"/>
                      <a:r>
                        <a:rPr lang="en-SG" sz="1600" b="1" dirty="0">
                          <a:solidFill>
                            <a:srgbClr val="333333"/>
                          </a:solidFill>
                          <a:effectLst/>
                          <a:latin typeface="inter-bold"/>
                        </a:rPr>
                        <a:t>Year</a:t>
                      </a:r>
                      <a:endParaRPr lang="en-SG"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1996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6546246"/>
                  </a:ext>
                </a:extLst>
              </a:tr>
              <a:tr h="0">
                <a:tc>
                  <a:txBody>
                    <a:bodyPr/>
                    <a:lstStyle/>
                    <a:p>
                      <a:pPr algn="just" fontAlgn="t"/>
                      <a:r>
                        <a:rPr lang="en-SG" sz="1600" b="1">
                          <a:solidFill>
                            <a:srgbClr val="333333"/>
                          </a:solidFill>
                          <a:effectLst/>
                          <a:latin typeface="inter-bold"/>
                        </a:rPr>
                        <a:t>Page</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sz="1600" dirty="0">
                          <a:solidFill>
                            <a:srgbClr val="333333"/>
                          </a:solidFill>
                          <a:effectLst/>
                          <a:latin typeface="inter-regular"/>
                        </a:rPr>
                        <a:t>1152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6308800"/>
                  </a:ext>
                </a:extLst>
              </a:tr>
            </a:tbl>
          </a:graphicData>
        </a:graphic>
      </p:graphicFrame>
      <p:sp>
        <p:nvSpPr>
          <p:cNvPr id="8" name="TextBox 7">
            <a:extLst>
              <a:ext uri="{FF2B5EF4-FFF2-40B4-BE49-F238E27FC236}">
                <a16:creationId xmlns:a16="http://schemas.microsoft.com/office/drawing/2014/main" id="{4EE4B11C-23D3-BF5B-C11C-9963029DF066}"/>
              </a:ext>
            </a:extLst>
          </p:cNvPr>
          <p:cNvSpPr txBox="1"/>
          <p:nvPr/>
        </p:nvSpPr>
        <p:spPr>
          <a:xfrm>
            <a:off x="6656294" y="0"/>
            <a:ext cx="6104964" cy="646331"/>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Example: 1</a:t>
            </a:r>
          </a:p>
          <a:p>
            <a:pPr algn="just"/>
            <a:r>
              <a:rPr lang="en-US" b="0" i="0" dirty="0">
                <a:solidFill>
                  <a:srgbClr val="333333"/>
                </a:solidFill>
                <a:effectLst/>
                <a:highlight>
                  <a:srgbClr val="FFFFFF"/>
                </a:highlight>
                <a:latin typeface="inter-regular"/>
              </a:rPr>
              <a:t>Let's take an example of a frame for a book</a:t>
            </a:r>
          </a:p>
        </p:txBody>
      </p:sp>
      <p:sp>
        <p:nvSpPr>
          <p:cNvPr id="10" name="TextBox 9">
            <a:extLst>
              <a:ext uri="{FF2B5EF4-FFF2-40B4-BE49-F238E27FC236}">
                <a16:creationId xmlns:a16="http://schemas.microsoft.com/office/drawing/2014/main" id="{2552EAA7-EF2B-A007-4965-7D3673C7D3A3}"/>
              </a:ext>
            </a:extLst>
          </p:cNvPr>
          <p:cNvSpPr txBox="1"/>
          <p:nvPr/>
        </p:nvSpPr>
        <p:spPr>
          <a:xfrm>
            <a:off x="6454588" y="3267611"/>
            <a:ext cx="5737412" cy="1323439"/>
          </a:xfrm>
          <a:prstGeom prst="rect">
            <a:avLst/>
          </a:prstGeom>
          <a:noFill/>
        </p:spPr>
        <p:txBody>
          <a:bodyPr wrap="square">
            <a:spAutoFit/>
          </a:bodyPr>
          <a:lstStyle/>
          <a:p>
            <a:pPr algn="just"/>
            <a:r>
              <a:rPr lang="en-US" sz="1600" b="0" i="0" dirty="0">
                <a:solidFill>
                  <a:srgbClr val="610B4B"/>
                </a:solidFill>
                <a:effectLst/>
                <a:highlight>
                  <a:srgbClr val="FFFFFF"/>
                </a:highlight>
                <a:latin typeface="erdana"/>
              </a:rPr>
              <a:t>Example 2:</a:t>
            </a:r>
          </a:p>
          <a:p>
            <a:pPr algn="just"/>
            <a:r>
              <a:rPr lang="en-US" sz="1600" b="0" i="0" dirty="0">
                <a:solidFill>
                  <a:srgbClr val="333333"/>
                </a:solidFill>
                <a:effectLst/>
                <a:highlight>
                  <a:srgbClr val="FFFFFF"/>
                </a:highlight>
                <a:latin typeface="inter-regular"/>
              </a:rPr>
              <a:t>Let's suppose we are taking an entity, Peter. Peter is an engineer as a profession, and his age is 25, he lives in city London, and the country is England. So following is the frame representation for this:</a:t>
            </a:r>
          </a:p>
        </p:txBody>
      </p:sp>
      <p:graphicFrame>
        <p:nvGraphicFramePr>
          <p:cNvPr id="11" name="Table 10">
            <a:extLst>
              <a:ext uri="{FF2B5EF4-FFF2-40B4-BE49-F238E27FC236}">
                <a16:creationId xmlns:a16="http://schemas.microsoft.com/office/drawing/2014/main" id="{46616EDC-BAAC-F616-FBB8-C8F7FC71B23A}"/>
              </a:ext>
            </a:extLst>
          </p:cNvPr>
          <p:cNvGraphicFramePr>
            <a:graphicFrameLocks noGrp="1"/>
          </p:cNvGraphicFramePr>
          <p:nvPr>
            <p:extLst>
              <p:ext uri="{D42A27DB-BD31-4B8C-83A1-F6EECF244321}">
                <p14:modId xmlns:p14="http://schemas.microsoft.com/office/powerpoint/2010/main" val="480582322"/>
              </p:ext>
            </p:extLst>
          </p:nvPr>
        </p:nvGraphicFramePr>
        <p:xfrm>
          <a:off x="9016290" y="4484787"/>
          <a:ext cx="3175710" cy="2255520"/>
        </p:xfrm>
        <a:graphic>
          <a:graphicData uri="http://schemas.openxmlformats.org/drawingml/2006/table">
            <a:tbl>
              <a:tblPr/>
              <a:tblGrid>
                <a:gridCol w="1587855">
                  <a:extLst>
                    <a:ext uri="{9D8B030D-6E8A-4147-A177-3AD203B41FA5}">
                      <a16:colId xmlns:a16="http://schemas.microsoft.com/office/drawing/2014/main" val="1251417877"/>
                    </a:ext>
                  </a:extLst>
                </a:gridCol>
                <a:gridCol w="1587855">
                  <a:extLst>
                    <a:ext uri="{9D8B030D-6E8A-4147-A177-3AD203B41FA5}">
                      <a16:colId xmlns:a16="http://schemas.microsoft.com/office/drawing/2014/main" val="2399779163"/>
                    </a:ext>
                  </a:extLst>
                </a:gridCol>
              </a:tblGrid>
              <a:tr h="308846">
                <a:tc>
                  <a:txBody>
                    <a:bodyPr/>
                    <a:lstStyle/>
                    <a:p>
                      <a:pPr algn="l" fontAlgn="t"/>
                      <a:r>
                        <a:rPr lang="en-SG" sz="1600">
                          <a:solidFill>
                            <a:srgbClr val="000000"/>
                          </a:solidFill>
                          <a:effectLst/>
                          <a:highlight>
                            <a:srgbClr val="C7CCBE"/>
                          </a:highlight>
                          <a:latin typeface="times new roman" panose="02020603050405020304" pitchFamily="18" charset="0"/>
                        </a:rPr>
                        <a:t>Slots</a:t>
                      </a:r>
                    </a:p>
                  </a:txBody>
                  <a:tcPr marT="91440" marB="91440">
                    <a:lnL w="7620" cap="flat" cmpd="sng" algn="ctr">
                      <a:solidFill>
                        <a:srgbClr val="101BE3"/>
                      </a:solidFill>
                      <a:prstDash val="solid"/>
                      <a:round/>
                      <a:headEnd type="none" w="med" len="med"/>
                      <a:tailEnd type="none" w="med" len="med"/>
                    </a:lnL>
                    <a:lnR w="7620" cap="flat" cmpd="sng" algn="ctr">
                      <a:solidFill>
                        <a:srgbClr val="101BE3"/>
                      </a:solidFill>
                      <a:prstDash val="solid"/>
                      <a:round/>
                      <a:headEnd type="none" w="med" len="med"/>
                      <a:tailEnd type="none" w="med" len="med"/>
                    </a:lnR>
                    <a:lnT w="7620" cap="flat" cmpd="sng" algn="ctr">
                      <a:solidFill>
                        <a:srgbClr val="101B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sz="1600">
                          <a:solidFill>
                            <a:srgbClr val="000000"/>
                          </a:solidFill>
                          <a:effectLst/>
                          <a:highlight>
                            <a:srgbClr val="C7CCBE"/>
                          </a:highlight>
                          <a:latin typeface="times new roman" panose="02020603050405020304" pitchFamily="18" charset="0"/>
                        </a:rPr>
                        <a:t>Filter</a:t>
                      </a:r>
                    </a:p>
                  </a:txBody>
                  <a:tcPr marT="91440" marB="91440">
                    <a:lnL w="7620" cap="flat" cmpd="sng" algn="ctr">
                      <a:solidFill>
                        <a:srgbClr val="101BE3"/>
                      </a:solidFill>
                      <a:prstDash val="solid"/>
                      <a:round/>
                      <a:headEnd type="none" w="med" len="med"/>
                      <a:tailEnd type="none" w="med" len="med"/>
                    </a:lnL>
                    <a:lnR w="7620" cap="flat" cmpd="sng" algn="ctr">
                      <a:solidFill>
                        <a:srgbClr val="101BE3"/>
                      </a:solidFill>
                      <a:prstDash val="solid"/>
                      <a:round/>
                      <a:headEnd type="none" w="med" len="med"/>
                      <a:tailEnd type="none" w="med" len="med"/>
                    </a:lnR>
                    <a:lnT w="7620" cap="flat" cmpd="sng" algn="ctr">
                      <a:solidFill>
                        <a:srgbClr val="101BE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88539856"/>
                  </a:ext>
                </a:extLst>
              </a:tr>
              <a:tr h="264725">
                <a:tc>
                  <a:txBody>
                    <a:bodyPr/>
                    <a:lstStyle/>
                    <a:p>
                      <a:pPr algn="just" fontAlgn="t"/>
                      <a:r>
                        <a:rPr lang="en-SG" sz="1600" b="1">
                          <a:solidFill>
                            <a:srgbClr val="333333"/>
                          </a:solidFill>
                          <a:effectLst/>
                          <a:latin typeface="inter-bold"/>
                        </a:rPr>
                        <a:t>Name</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Peter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7205536"/>
                  </a:ext>
                </a:extLst>
              </a:tr>
              <a:tr h="264725">
                <a:tc>
                  <a:txBody>
                    <a:bodyPr/>
                    <a:lstStyle/>
                    <a:p>
                      <a:pPr algn="just" fontAlgn="t"/>
                      <a:r>
                        <a:rPr lang="en-SG" sz="1600" b="1">
                          <a:solidFill>
                            <a:srgbClr val="333333"/>
                          </a:solidFill>
                          <a:effectLst/>
                          <a:latin typeface="inter-bold"/>
                        </a:rPr>
                        <a:t>Profession</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sz="1600">
                          <a:solidFill>
                            <a:srgbClr val="333333"/>
                          </a:solidFill>
                          <a:effectLst/>
                          <a:latin typeface="inter-regular"/>
                        </a:rPr>
                        <a:t>Doctor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91310224"/>
                  </a:ext>
                </a:extLst>
              </a:tr>
              <a:tr h="264725">
                <a:tc>
                  <a:txBody>
                    <a:bodyPr/>
                    <a:lstStyle/>
                    <a:p>
                      <a:pPr algn="just" fontAlgn="t"/>
                      <a:r>
                        <a:rPr lang="en-SG" sz="1600" b="1" dirty="0">
                          <a:solidFill>
                            <a:srgbClr val="333333"/>
                          </a:solidFill>
                          <a:effectLst/>
                          <a:latin typeface="inter-bold"/>
                        </a:rPr>
                        <a:t>Age</a:t>
                      </a:r>
                      <a:endParaRPr lang="en-SG"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a:solidFill>
                            <a:srgbClr val="333333"/>
                          </a:solidFill>
                          <a:effectLst/>
                          <a:latin typeface="inter-regular"/>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488021"/>
                  </a:ext>
                </a:extLst>
              </a:tr>
              <a:tr h="264725">
                <a:tc>
                  <a:txBody>
                    <a:bodyPr/>
                    <a:lstStyle/>
                    <a:p>
                      <a:pPr algn="just" fontAlgn="t"/>
                      <a:r>
                        <a:rPr lang="en-SG" sz="1600" b="1">
                          <a:solidFill>
                            <a:srgbClr val="333333"/>
                          </a:solidFill>
                          <a:effectLst/>
                          <a:latin typeface="inter-bold"/>
                        </a:rPr>
                        <a:t>Marital status</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sz="1600">
                          <a:solidFill>
                            <a:srgbClr val="333333"/>
                          </a:solidFill>
                          <a:effectLst/>
                          <a:latin typeface="inter-regular"/>
                        </a:rPr>
                        <a:t>Single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7996199"/>
                  </a:ext>
                </a:extLst>
              </a:tr>
              <a:tr h="264725">
                <a:tc>
                  <a:txBody>
                    <a:bodyPr/>
                    <a:lstStyle/>
                    <a:p>
                      <a:pPr algn="just" fontAlgn="t"/>
                      <a:r>
                        <a:rPr lang="en-SG" sz="1600" b="1">
                          <a:solidFill>
                            <a:srgbClr val="333333"/>
                          </a:solidFill>
                          <a:effectLst/>
                          <a:latin typeface="inter-bold"/>
                        </a:rPr>
                        <a:t>Weight</a:t>
                      </a:r>
                      <a:endParaRPr lang="en-SG" sz="160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sz="1600" dirty="0">
                          <a:solidFill>
                            <a:srgbClr val="333333"/>
                          </a:solidFill>
                          <a:effectLst/>
                          <a:latin typeface="inter-regular"/>
                        </a:rPr>
                        <a:t>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52498662"/>
                  </a:ext>
                </a:extLst>
              </a:tr>
            </a:tbl>
          </a:graphicData>
        </a:graphic>
      </p:graphicFrame>
    </p:spTree>
    <p:extLst>
      <p:ext uri="{BB962C8B-B14F-4D97-AF65-F5344CB8AC3E}">
        <p14:creationId xmlns:p14="http://schemas.microsoft.com/office/powerpoint/2010/main" val="180544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855C2-644A-928C-C83F-7CD48BF4800E}"/>
              </a:ext>
            </a:extLst>
          </p:cNvPr>
          <p:cNvSpPr txBox="1"/>
          <p:nvPr/>
        </p:nvSpPr>
        <p:spPr>
          <a:xfrm>
            <a:off x="201705" y="111275"/>
            <a:ext cx="9139518" cy="4247317"/>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4. Production Rules</a:t>
            </a:r>
          </a:p>
          <a:p>
            <a:pPr algn="just"/>
            <a:r>
              <a:rPr lang="en-US" b="0" i="0" dirty="0">
                <a:solidFill>
                  <a:srgbClr val="333333"/>
                </a:solidFill>
                <a:effectLst/>
                <a:highlight>
                  <a:srgbClr val="FFFFFF"/>
                </a:highlight>
                <a:latin typeface="inter-regular"/>
              </a:rPr>
              <a:t>Production rules system consist of (</a:t>
            </a:r>
            <a:r>
              <a:rPr lang="en-US" b="1" i="0" dirty="0">
                <a:solidFill>
                  <a:srgbClr val="333333"/>
                </a:solidFill>
                <a:effectLst/>
                <a:highlight>
                  <a:srgbClr val="FFFFFF"/>
                </a:highlight>
                <a:latin typeface="inter-bold"/>
              </a:rPr>
              <a:t>condition, action</a:t>
            </a:r>
            <a:r>
              <a:rPr lang="en-US" b="0" i="0" dirty="0">
                <a:solidFill>
                  <a:srgbClr val="333333"/>
                </a:solidFill>
                <a:effectLst/>
                <a:highlight>
                  <a:srgbClr val="FFFFFF"/>
                </a:highlight>
                <a:latin typeface="inter-regular"/>
              </a:rPr>
              <a:t>) pairs which mean, "If condition then action". It has mainly three parts:</a:t>
            </a:r>
          </a:p>
          <a:p>
            <a:pPr algn="just">
              <a:buFont typeface="Arial" panose="020B0604020202020204" pitchFamily="34" charset="0"/>
              <a:buChar char="•"/>
            </a:pPr>
            <a:r>
              <a:rPr lang="en-US" b="0" i="0" dirty="0">
                <a:solidFill>
                  <a:srgbClr val="000000"/>
                </a:solidFill>
                <a:effectLst/>
                <a:highlight>
                  <a:srgbClr val="FFFFFF"/>
                </a:highlight>
                <a:latin typeface="inter-regular"/>
              </a:rPr>
              <a:t>The set of production rules</a:t>
            </a:r>
          </a:p>
          <a:p>
            <a:pPr algn="just">
              <a:buFont typeface="Arial" panose="020B0604020202020204" pitchFamily="34" charset="0"/>
              <a:buChar char="•"/>
            </a:pPr>
            <a:r>
              <a:rPr lang="en-US" b="0" i="0" dirty="0">
                <a:solidFill>
                  <a:srgbClr val="000000"/>
                </a:solidFill>
                <a:effectLst/>
                <a:highlight>
                  <a:srgbClr val="FFFFFF"/>
                </a:highlight>
                <a:latin typeface="inter-regular"/>
              </a:rPr>
              <a:t>Working Memory</a:t>
            </a:r>
          </a:p>
          <a:p>
            <a:pPr algn="just">
              <a:buFont typeface="Arial" panose="020B0604020202020204" pitchFamily="34" charset="0"/>
              <a:buChar char="•"/>
            </a:pPr>
            <a:r>
              <a:rPr lang="en-US" b="0" i="0" dirty="0">
                <a:solidFill>
                  <a:srgbClr val="000000"/>
                </a:solidFill>
                <a:effectLst/>
                <a:highlight>
                  <a:srgbClr val="FFFFFF"/>
                </a:highlight>
                <a:latin typeface="inter-regular"/>
              </a:rPr>
              <a:t>The recognize-act-cycle</a:t>
            </a:r>
          </a:p>
          <a:p>
            <a:pPr algn="just"/>
            <a:r>
              <a:rPr lang="en-US" b="0" i="0" dirty="0">
                <a:solidFill>
                  <a:srgbClr val="333333"/>
                </a:solidFill>
                <a:effectLst/>
                <a:highlight>
                  <a:srgbClr val="FFFFFF"/>
                </a:highlight>
                <a:latin typeface="inter-regular"/>
              </a:rPr>
              <a:t>In production rules agent checks for the condition and if the condition exists then production rule fires and corresponding action is carried out. The condition part of the rule determines which rule may be applied to a problem. And the action part carries out the associated problem-solving steps. This complete process is called a recognize-act cycle.</a:t>
            </a:r>
          </a:p>
          <a:p>
            <a:pPr algn="just"/>
            <a:r>
              <a:rPr lang="en-US" b="0" i="0" dirty="0">
                <a:solidFill>
                  <a:srgbClr val="333333"/>
                </a:solidFill>
                <a:effectLst/>
                <a:highlight>
                  <a:srgbClr val="FFFFFF"/>
                </a:highlight>
                <a:latin typeface="inter-regular"/>
              </a:rPr>
              <a:t>The working memory contains the description of the current state of problems-solving and rule can write knowledge to the working memory. This knowledge match and may fire other rules.</a:t>
            </a:r>
          </a:p>
          <a:p>
            <a:pPr algn="just"/>
            <a:r>
              <a:rPr lang="en-US" b="0" i="0" dirty="0">
                <a:solidFill>
                  <a:srgbClr val="333333"/>
                </a:solidFill>
                <a:effectLst/>
                <a:highlight>
                  <a:srgbClr val="FFFFFF"/>
                </a:highlight>
                <a:latin typeface="inter-regular"/>
              </a:rPr>
              <a:t>If there is a new situation (state) generates, then multiple production rules will be fired together, this is called conflict set. In this situation, the agent needs to select a rule from these sets, and it is called a conflict resolution.</a:t>
            </a:r>
          </a:p>
        </p:txBody>
      </p:sp>
      <p:sp>
        <p:nvSpPr>
          <p:cNvPr id="5" name="TextBox 4">
            <a:extLst>
              <a:ext uri="{FF2B5EF4-FFF2-40B4-BE49-F238E27FC236}">
                <a16:creationId xmlns:a16="http://schemas.microsoft.com/office/drawing/2014/main" id="{DD2B70D1-4FBF-33DC-0A54-8DD85E74F703}"/>
              </a:ext>
            </a:extLst>
          </p:cNvPr>
          <p:cNvSpPr txBox="1"/>
          <p:nvPr/>
        </p:nvSpPr>
        <p:spPr>
          <a:xfrm>
            <a:off x="484093" y="4358592"/>
            <a:ext cx="10502153" cy="1477328"/>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Example:</a:t>
            </a:r>
          </a:p>
          <a:p>
            <a:pPr algn="just">
              <a:buFont typeface="Arial" panose="020B0604020202020204" pitchFamily="34" charset="0"/>
              <a:buChar char="•"/>
            </a:pPr>
            <a:r>
              <a:rPr lang="en-US" b="1" i="0" dirty="0">
                <a:solidFill>
                  <a:srgbClr val="000000"/>
                </a:solidFill>
                <a:effectLst/>
                <a:highlight>
                  <a:srgbClr val="FFFFFF"/>
                </a:highlight>
                <a:latin typeface="inter-bold"/>
              </a:rPr>
              <a:t>IF (at bus stop AND bus arrives) THEN action (get into the bus)</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1" i="0" dirty="0">
                <a:solidFill>
                  <a:srgbClr val="000000"/>
                </a:solidFill>
                <a:effectLst/>
                <a:highlight>
                  <a:srgbClr val="FFFFFF"/>
                </a:highlight>
                <a:latin typeface="inter-bold"/>
              </a:rPr>
              <a:t>IF (on the bus AND paid AND empty seat) THEN action (sit down).</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1" i="0" dirty="0">
                <a:solidFill>
                  <a:srgbClr val="000000"/>
                </a:solidFill>
                <a:effectLst/>
                <a:highlight>
                  <a:srgbClr val="FFFFFF"/>
                </a:highlight>
                <a:latin typeface="inter-bold"/>
              </a:rPr>
              <a:t>IF (on bus AND unpaid) THEN action (pay charges).</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1" i="0" dirty="0">
                <a:solidFill>
                  <a:srgbClr val="000000"/>
                </a:solidFill>
                <a:effectLst/>
                <a:highlight>
                  <a:srgbClr val="FFFFFF"/>
                </a:highlight>
                <a:latin typeface="inter-bold"/>
              </a:rPr>
              <a:t>IF (bus arrives at destination) THEN action (get down from the bus).</a:t>
            </a:r>
            <a:endParaRPr lang="en-US"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92837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D91-096C-8B20-0EB3-936A961B963C}"/>
              </a:ext>
            </a:extLst>
          </p:cNvPr>
          <p:cNvSpPr>
            <a:spLocks noGrp="1"/>
          </p:cNvSpPr>
          <p:nvPr>
            <p:ph type="title"/>
          </p:nvPr>
        </p:nvSpPr>
        <p:spPr>
          <a:xfrm>
            <a:off x="121920" y="0"/>
            <a:ext cx="11567160" cy="754144"/>
          </a:xfrm>
        </p:spPr>
        <p:txBody>
          <a:bodyPr>
            <a:normAutofit/>
          </a:bodyPr>
          <a:lstStyle/>
          <a:p>
            <a:r>
              <a:rPr lang="en-US" sz="4000" b="0" i="0" dirty="0">
                <a:solidFill>
                  <a:srgbClr val="610B38"/>
                </a:solidFill>
                <a:effectLst/>
                <a:highlight>
                  <a:srgbClr val="FFFFFF"/>
                </a:highlight>
                <a:latin typeface="erdana"/>
              </a:rPr>
              <a:t>Knowledge-Based Agent in Artificial intelligence</a:t>
            </a:r>
            <a:endParaRPr lang="en-SG" sz="4000" dirty="0"/>
          </a:p>
        </p:txBody>
      </p:sp>
      <p:sp>
        <p:nvSpPr>
          <p:cNvPr id="3" name="Content Placeholder 2">
            <a:extLst>
              <a:ext uri="{FF2B5EF4-FFF2-40B4-BE49-F238E27FC236}">
                <a16:creationId xmlns:a16="http://schemas.microsoft.com/office/drawing/2014/main" id="{3730DB57-86B1-A3CB-E1FA-41E8B6214D93}"/>
              </a:ext>
            </a:extLst>
          </p:cNvPr>
          <p:cNvSpPr>
            <a:spLocks noGrp="1"/>
          </p:cNvSpPr>
          <p:nvPr>
            <p:ph idx="1"/>
          </p:nvPr>
        </p:nvSpPr>
        <p:spPr>
          <a:xfrm>
            <a:off x="396240" y="1325562"/>
            <a:ext cx="4983480" cy="4351337"/>
          </a:xfrm>
        </p:spPr>
        <p:txBody>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An intelligent agent needs </a:t>
            </a:r>
            <a:r>
              <a:rPr lang="en-US" b="1" i="0" dirty="0">
                <a:solidFill>
                  <a:srgbClr val="000000"/>
                </a:solidFill>
                <a:effectLst/>
                <a:highlight>
                  <a:srgbClr val="FFFFFF"/>
                </a:highlight>
                <a:latin typeface="inter-bold"/>
              </a:rPr>
              <a:t>knowledge</a:t>
            </a:r>
            <a:r>
              <a:rPr lang="en-US" b="0" i="0" dirty="0">
                <a:solidFill>
                  <a:srgbClr val="000000"/>
                </a:solidFill>
                <a:effectLst/>
                <a:highlight>
                  <a:srgbClr val="FFFFFF"/>
                </a:highlight>
                <a:latin typeface="inter-regular"/>
              </a:rPr>
              <a:t> about the real world for taking decisions and </a:t>
            </a:r>
            <a:r>
              <a:rPr lang="en-US" b="1" i="0" dirty="0">
                <a:solidFill>
                  <a:srgbClr val="000000"/>
                </a:solidFill>
                <a:effectLst/>
                <a:highlight>
                  <a:srgbClr val="FFFFFF"/>
                </a:highlight>
                <a:latin typeface="inter-bold"/>
              </a:rPr>
              <a:t>reasoning</a:t>
            </a:r>
            <a:r>
              <a:rPr lang="en-US" b="0" i="0" dirty="0">
                <a:solidFill>
                  <a:srgbClr val="000000"/>
                </a:solidFill>
                <a:effectLst/>
                <a:highlight>
                  <a:srgbClr val="FFFFFF"/>
                </a:highlight>
                <a:latin typeface="inter-regular"/>
              </a:rPr>
              <a:t> to act efficiently.</a:t>
            </a:r>
          </a:p>
          <a:p>
            <a:pPr algn="just">
              <a:buFont typeface="Arial" panose="020B0604020202020204" pitchFamily="34" charset="0"/>
              <a:buChar char="•"/>
            </a:pPr>
            <a:r>
              <a:rPr lang="en-US" b="0" i="0" dirty="0">
                <a:solidFill>
                  <a:srgbClr val="000000"/>
                </a:solidFill>
                <a:effectLst/>
                <a:highlight>
                  <a:srgbClr val="FFFFFF"/>
                </a:highlight>
                <a:latin typeface="inter-regular"/>
              </a:rPr>
              <a:t>Knowledge-based agents are those agents who have the capability of </a:t>
            </a:r>
            <a:r>
              <a:rPr lang="en-US" b="1" i="0" dirty="0">
                <a:solidFill>
                  <a:srgbClr val="000000"/>
                </a:solidFill>
                <a:effectLst/>
                <a:highlight>
                  <a:srgbClr val="FFFFFF"/>
                </a:highlight>
                <a:latin typeface="inter-bold"/>
              </a:rPr>
              <a:t>maintaining an internal state of knowledge, reason over that knowledge, update their knowledge after observations and take actions. These agents can represent the world with some formal representation and act intelligently</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Knowledge-based agents are composed of two main parts:</a:t>
            </a:r>
          </a:p>
          <a:p>
            <a:pPr marL="742950" lvl="1" indent="-285750" algn="just">
              <a:buFont typeface="Arial" panose="020B0604020202020204" pitchFamily="34" charset="0"/>
              <a:buChar char="•"/>
            </a:pPr>
            <a:r>
              <a:rPr lang="en-US" b="1" i="0" dirty="0">
                <a:solidFill>
                  <a:srgbClr val="000000"/>
                </a:solidFill>
                <a:effectLst/>
                <a:highlight>
                  <a:srgbClr val="FFFFFF"/>
                </a:highlight>
                <a:latin typeface="inter-bold"/>
              </a:rPr>
              <a:t>Knowledge-base and</a:t>
            </a:r>
            <a:endParaRPr lang="en-US" b="0" i="0" dirty="0">
              <a:solidFill>
                <a:srgbClr val="000000"/>
              </a:solidFill>
              <a:effectLst/>
              <a:highlight>
                <a:srgbClr val="FFFFFF"/>
              </a:highlight>
              <a:latin typeface="inter-regular"/>
            </a:endParaRPr>
          </a:p>
          <a:p>
            <a:pPr marL="742950" lvl="1" indent="-285750" algn="just">
              <a:buFont typeface="Arial" panose="020B0604020202020204" pitchFamily="34" charset="0"/>
              <a:buChar char="•"/>
            </a:pPr>
            <a:r>
              <a:rPr lang="en-US" b="1" i="0" dirty="0">
                <a:solidFill>
                  <a:srgbClr val="000000"/>
                </a:solidFill>
                <a:effectLst/>
                <a:highlight>
                  <a:srgbClr val="FFFFFF"/>
                </a:highlight>
                <a:latin typeface="inter-bold"/>
              </a:rPr>
              <a:t>Inference system</a:t>
            </a:r>
            <a:r>
              <a:rPr lang="en-US" b="0" i="0" dirty="0">
                <a:solidFill>
                  <a:srgbClr val="000000"/>
                </a:solidFill>
                <a:effectLst/>
                <a:highlight>
                  <a:srgbClr val="FFFFFF"/>
                </a:highlight>
                <a:latin typeface="inter-regular"/>
              </a:rPr>
              <a:t>.</a:t>
            </a:r>
          </a:p>
          <a:p>
            <a:endParaRPr lang="en-SG" dirty="0"/>
          </a:p>
        </p:txBody>
      </p:sp>
      <p:sp>
        <p:nvSpPr>
          <p:cNvPr id="5" name="TextBox 4">
            <a:extLst>
              <a:ext uri="{FF2B5EF4-FFF2-40B4-BE49-F238E27FC236}">
                <a16:creationId xmlns:a16="http://schemas.microsoft.com/office/drawing/2014/main" id="{95FE7517-1259-FAB9-3D64-46AA4984C3B1}"/>
              </a:ext>
            </a:extLst>
          </p:cNvPr>
          <p:cNvSpPr txBox="1"/>
          <p:nvPr/>
        </p:nvSpPr>
        <p:spPr>
          <a:xfrm>
            <a:off x="5905500" y="1674674"/>
            <a:ext cx="6164580" cy="1754326"/>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A knowledge-based agent must able to do the following:</a:t>
            </a:r>
          </a:p>
          <a:p>
            <a:pPr algn="just">
              <a:buFont typeface="Arial" panose="020B0604020202020204" pitchFamily="34" charset="0"/>
              <a:buChar char="•"/>
            </a:pPr>
            <a:r>
              <a:rPr lang="en-US" b="0" i="0" dirty="0">
                <a:solidFill>
                  <a:srgbClr val="000000"/>
                </a:solidFill>
                <a:effectLst/>
                <a:highlight>
                  <a:srgbClr val="FFFFFF"/>
                </a:highlight>
                <a:latin typeface="inter-regular"/>
              </a:rPr>
              <a:t>An agent should be able to represent states, actions, etc.</a:t>
            </a:r>
          </a:p>
          <a:p>
            <a:pPr algn="just">
              <a:buFont typeface="Arial" panose="020B0604020202020204" pitchFamily="34" charset="0"/>
              <a:buChar char="•"/>
            </a:pPr>
            <a:r>
              <a:rPr lang="en-US" b="0" i="0" dirty="0">
                <a:solidFill>
                  <a:srgbClr val="000000"/>
                </a:solidFill>
                <a:effectLst/>
                <a:highlight>
                  <a:srgbClr val="FFFFFF"/>
                </a:highlight>
                <a:latin typeface="inter-regular"/>
              </a:rPr>
              <a:t>An agent Should be able to incorporate new percepts</a:t>
            </a:r>
          </a:p>
          <a:p>
            <a:pPr algn="just">
              <a:buFont typeface="Arial" panose="020B0604020202020204" pitchFamily="34" charset="0"/>
              <a:buChar char="•"/>
            </a:pPr>
            <a:r>
              <a:rPr lang="en-US" b="0" i="0" dirty="0">
                <a:solidFill>
                  <a:srgbClr val="000000"/>
                </a:solidFill>
                <a:effectLst/>
                <a:highlight>
                  <a:srgbClr val="FFFFFF"/>
                </a:highlight>
                <a:latin typeface="inter-regular"/>
              </a:rPr>
              <a:t>An agent can update the internal representation of the world</a:t>
            </a:r>
          </a:p>
          <a:p>
            <a:pPr algn="just">
              <a:buFont typeface="Arial" panose="020B0604020202020204" pitchFamily="34" charset="0"/>
              <a:buChar char="•"/>
            </a:pPr>
            <a:r>
              <a:rPr lang="en-US" b="0" i="0" dirty="0">
                <a:solidFill>
                  <a:srgbClr val="000000"/>
                </a:solidFill>
                <a:effectLst/>
                <a:highlight>
                  <a:srgbClr val="FFFFFF"/>
                </a:highlight>
                <a:latin typeface="inter-regular"/>
              </a:rPr>
              <a:t>An agent can deduce the internal representation of the world</a:t>
            </a:r>
          </a:p>
          <a:p>
            <a:pPr algn="just">
              <a:buFont typeface="Arial" panose="020B0604020202020204" pitchFamily="34" charset="0"/>
              <a:buChar char="•"/>
            </a:pPr>
            <a:r>
              <a:rPr lang="en-US" b="0" i="0" dirty="0">
                <a:solidFill>
                  <a:srgbClr val="000000"/>
                </a:solidFill>
                <a:effectLst/>
                <a:highlight>
                  <a:srgbClr val="FFFFFF"/>
                </a:highlight>
                <a:latin typeface="inter-regular"/>
              </a:rPr>
              <a:t>An agent can deduce appropriate actions.</a:t>
            </a:r>
          </a:p>
        </p:txBody>
      </p:sp>
    </p:spTree>
    <p:extLst>
      <p:ext uri="{BB962C8B-B14F-4D97-AF65-F5344CB8AC3E}">
        <p14:creationId xmlns:p14="http://schemas.microsoft.com/office/powerpoint/2010/main" val="120279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2995-83FD-FB8C-95AB-9B42DABA6576}"/>
              </a:ext>
            </a:extLst>
          </p:cNvPr>
          <p:cNvSpPr>
            <a:spLocks noGrp="1"/>
          </p:cNvSpPr>
          <p:nvPr>
            <p:ph type="title"/>
          </p:nvPr>
        </p:nvSpPr>
        <p:spPr>
          <a:xfrm>
            <a:off x="182880" y="365760"/>
            <a:ext cx="11780520" cy="731520"/>
          </a:xfrm>
        </p:spPr>
        <p:txBody>
          <a:bodyPr>
            <a:normAutofit/>
          </a:bodyPr>
          <a:lstStyle/>
          <a:p>
            <a:r>
              <a:rPr lang="en-US" b="0" i="0" dirty="0">
                <a:solidFill>
                  <a:srgbClr val="610B38"/>
                </a:solidFill>
                <a:effectLst/>
                <a:highlight>
                  <a:srgbClr val="FFFFFF"/>
                </a:highlight>
                <a:latin typeface="erdana"/>
              </a:rPr>
              <a:t>The architecture of knowledge-based agent:</a:t>
            </a:r>
            <a:endParaRPr lang="en-SG" dirty="0"/>
          </a:p>
        </p:txBody>
      </p:sp>
      <p:pic>
        <p:nvPicPr>
          <p:cNvPr id="14338" name="Picture 2" descr="Knowledge-Based Agent in Artificial intelligence">
            <a:extLst>
              <a:ext uri="{FF2B5EF4-FFF2-40B4-BE49-F238E27FC236}">
                <a16:creationId xmlns:a16="http://schemas.microsoft.com/office/drawing/2014/main" id="{63F3BD62-8F80-AD32-5C2F-4F6627E9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484" y="1097280"/>
            <a:ext cx="5644516" cy="3194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3AD092-8A88-99C3-9CF6-9E069B30EB46}"/>
              </a:ext>
            </a:extLst>
          </p:cNvPr>
          <p:cNvSpPr txBox="1"/>
          <p:nvPr/>
        </p:nvSpPr>
        <p:spPr>
          <a:xfrm>
            <a:off x="182880" y="1230481"/>
            <a:ext cx="6134100" cy="4708981"/>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The above diagram is representing a generalized architecture for a knowledge-based agent. The knowledge-based agent (KBA) take input from the environment by perceiving the environment. The input is taken by the inference engine of the agent and which also communicate with KB to decide as per the knowledge store in KB. The learning element of KBA regularly updates the KB by learning new knowledge.</a:t>
            </a:r>
          </a:p>
          <a:p>
            <a:pPr algn="just"/>
            <a:r>
              <a:rPr lang="en-US" sz="2000" b="1" i="0" dirty="0">
                <a:solidFill>
                  <a:srgbClr val="333333"/>
                </a:solidFill>
                <a:effectLst/>
                <a:highlight>
                  <a:srgbClr val="FFFFFF"/>
                </a:highlight>
                <a:latin typeface="inter-bold"/>
              </a:rPr>
              <a:t>Knowledge base:</a:t>
            </a:r>
            <a:r>
              <a:rPr lang="en-US" sz="2000" b="0" i="0" dirty="0">
                <a:solidFill>
                  <a:srgbClr val="333333"/>
                </a:solidFill>
                <a:effectLst/>
                <a:highlight>
                  <a:srgbClr val="FFFFFF"/>
                </a:highlight>
                <a:latin typeface="inter-regular"/>
              </a:rPr>
              <a:t> Knowledge-base is a central component of a knowledge-based agent, it is also known as KB. It is a collection of sentences (here 'sentence' is a technical term and it is not identical to sentence in English). These sentences are expressed in a language which is called a knowledge representation language. The Knowledge-base of KBA stores fact about the world.</a:t>
            </a:r>
          </a:p>
        </p:txBody>
      </p:sp>
    </p:spTree>
    <p:extLst>
      <p:ext uri="{BB962C8B-B14F-4D97-AF65-F5344CB8AC3E}">
        <p14:creationId xmlns:p14="http://schemas.microsoft.com/office/powerpoint/2010/main" val="209340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A433-725B-179A-111F-BBC63756487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32D0C9B-DCF2-FFB4-7828-E1664A2B9E64}"/>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Why use a knowledge base?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knowledge base</a:t>
            </a:r>
            <a:r>
              <a:rPr lang="en-US" b="1" i="0" dirty="0">
                <a:solidFill>
                  <a:srgbClr val="273239"/>
                </a:solidFill>
                <a:effectLst/>
                <a:highlight>
                  <a:srgbClr val="FFFFFF"/>
                </a:highlight>
                <a:latin typeface="Nunito" pitchFamily="2" charset="0"/>
              </a:rPr>
              <a:t> inference</a:t>
            </a:r>
            <a:r>
              <a:rPr lang="en-US" b="0" i="0" dirty="0">
                <a:solidFill>
                  <a:srgbClr val="273239"/>
                </a:solidFill>
                <a:effectLst/>
                <a:highlight>
                  <a:srgbClr val="FFFFFF"/>
                </a:highlight>
                <a:latin typeface="Nunito" pitchFamily="2" charset="0"/>
              </a:rPr>
              <a:t> is required for updating knowledge for an agent to learn with experiences and take action as per the knowledge.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Inference means deriving new sentences from old. The inference-</a:t>
            </a:r>
            <a:r>
              <a:rPr lang="en-US" b="1" i="0" dirty="0">
                <a:solidFill>
                  <a:srgbClr val="273239"/>
                </a:solidFill>
                <a:effectLst/>
                <a:highlight>
                  <a:srgbClr val="FFFFFF"/>
                </a:highlight>
                <a:latin typeface="Nunito" pitchFamily="2" charset="0"/>
              </a:rPr>
              <a:t>based</a:t>
            </a:r>
            <a:r>
              <a:rPr lang="en-US" b="0" i="0" dirty="0">
                <a:solidFill>
                  <a:srgbClr val="273239"/>
                </a:solidFill>
                <a:effectLst/>
                <a:highlight>
                  <a:srgbClr val="FFFFFF"/>
                </a:highlight>
                <a:latin typeface="Nunito" pitchFamily="2" charset="0"/>
              </a:rPr>
              <a:t> system allows us to add a new sentence to the knowledge base. A sentence is a proposition about the world. The inference system applies logical rules to the KB to deduce new information.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The inference</a:t>
            </a:r>
            <a:r>
              <a:rPr lang="en-US" b="0" i="0" dirty="0">
                <a:solidFill>
                  <a:srgbClr val="273239"/>
                </a:solidFill>
                <a:effectLst/>
                <a:highlight>
                  <a:srgbClr val="FFFFFF"/>
                </a:highlight>
                <a:latin typeface="Nunito" pitchFamily="2" charset="0"/>
              </a:rPr>
              <a:t> system generates new facts so that an agent can update the KB. An inference system works mainly in two rules which are given:</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Forward chaining</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Backward chaining</a:t>
            </a:r>
          </a:p>
          <a:p>
            <a:endParaRPr lang="en-SG" dirty="0"/>
          </a:p>
        </p:txBody>
      </p:sp>
    </p:spTree>
    <p:extLst>
      <p:ext uri="{BB962C8B-B14F-4D97-AF65-F5344CB8AC3E}">
        <p14:creationId xmlns:p14="http://schemas.microsoft.com/office/powerpoint/2010/main" val="206343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A06D-8FF8-773B-42F1-36B69B3A6F8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1649C4F-A379-8E14-60F9-F0F772B271AB}"/>
              </a:ext>
            </a:extLst>
          </p:cNvPr>
          <p:cNvSpPr>
            <a:spLocks noGrp="1"/>
          </p:cNvSpPr>
          <p:nvPr>
            <p:ph idx="1"/>
          </p:nvPr>
        </p:nvSpPr>
        <p:spPr/>
        <p:txBody>
          <a:bodyPr/>
          <a:lstStyle/>
          <a:p>
            <a:pPr algn="just"/>
            <a:r>
              <a:rPr lang="en-US" b="0" i="0" dirty="0">
                <a:solidFill>
                  <a:srgbClr val="610B38"/>
                </a:solidFill>
                <a:effectLst/>
                <a:highlight>
                  <a:srgbClr val="FFFFFF"/>
                </a:highlight>
                <a:latin typeface="erdana"/>
              </a:rPr>
              <a:t>Operations Performed by KBA</a:t>
            </a:r>
          </a:p>
          <a:p>
            <a:pPr algn="just"/>
            <a:r>
              <a:rPr lang="en-US" b="1" i="0" dirty="0">
                <a:solidFill>
                  <a:srgbClr val="333333"/>
                </a:solidFill>
                <a:effectLst/>
                <a:highlight>
                  <a:srgbClr val="FFFFFF"/>
                </a:highlight>
                <a:latin typeface="inter-bold"/>
              </a:rPr>
              <a:t>Following are three operations which are performed by KBA in order to show the intelligent behavior:</a:t>
            </a:r>
            <a:endParaRPr lang="en-US" b="0" i="0" dirty="0">
              <a:solidFill>
                <a:srgbClr val="333333"/>
              </a:solidFill>
              <a:effectLst/>
              <a:highlight>
                <a:srgbClr val="FFFFFF"/>
              </a:highlight>
              <a:latin typeface="inter-regular"/>
            </a:endParaRPr>
          </a:p>
          <a:p>
            <a:pPr algn="just">
              <a:buFont typeface="+mj-lt"/>
              <a:buAutoNum type="arabicPeriod"/>
            </a:pPr>
            <a:r>
              <a:rPr lang="en-US" b="1" i="0" dirty="0">
                <a:solidFill>
                  <a:srgbClr val="000000"/>
                </a:solidFill>
                <a:effectLst/>
                <a:highlight>
                  <a:srgbClr val="FFFFFF"/>
                </a:highlight>
                <a:latin typeface="inter-bold"/>
              </a:rPr>
              <a:t>TELL:</a:t>
            </a:r>
            <a:r>
              <a:rPr lang="en-US" b="0" i="0" dirty="0">
                <a:solidFill>
                  <a:srgbClr val="000000"/>
                </a:solidFill>
                <a:effectLst/>
                <a:highlight>
                  <a:srgbClr val="FFFFFF"/>
                </a:highlight>
                <a:latin typeface="inter-regular"/>
              </a:rPr>
              <a:t> This operation tells the knowledge base what it perceives from the environment.</a:t>
            </a:r>
          </a:p>
          <a:p>
            <a:pPr algn="just">
              <a:buFont typeface="+mj-lt"/>
              <a:buAutoNum type="arabicPeriod"/>
            </a:pPr>
            <a:r>
              <a:rPr lang="en-US" b="1" i="0" dirty="0">
                <a:solidFill>
                  <a:srgbClr val="000000"/>
                </a:solidFill>
                <a:effectLst/>
                <a:highlight>
                  <a:srgbClr val="FFFFFF"/>
                </a:highlight>
                <a:latin typeface="inter-bold"/>
              </a:rPr>
              <a:t>ASK:</a:t>
            </a:r>
            <a:r>
              <a:rPr lang="en-US" b="0" i="0" dirty="0">
                <a:solidFill>
                  <a:srgbClr val="000000"/>
                </a:solidFill>
                <a:effectLst/>
                <a:highlight>
                  <a:srgbClr val="FFFFFF"/>
                </a:highlight>
                <a:latin typeface="inter-regular"/>
              </a:rPr>
              <a:t> This operation asks the knowledge base what action it should perform.</a:t>
            </a:r>
          </a:p>
          <a:p>
            <a:pPr algn="just">
              <a:buFont typeface="+mj-lt"/>
              <a:buAutoNum type="arabicPeriod"/>
            </a:pPr>
            <a:r>
              <a:rPr lang="en-US" b="1" i="0" dirty="0">
                <a:solidFill>
                  <a:srgbClr val="000000"/>
                </a:solidFill>
                <a:effectLst/>
                <a:highlight>
                  <a:srgbClr val="FFFFFF"/>
                </a:highlight>
                <a:latin typeface="inter-bold"/>
              </a:rPr>
              <a:t>Perform:</a:t>
            </a:r>
            <a:r>
              <a:rPr lang="en-US" b="0" i="0" dirty="0">
                <a:solidFill>
                  <a:srgbClr val="000000"/>
                </a:solidFill>
                <a:effectLst/>
                <a:highlight>
                  <a:srgbClr val="FFFFFF"/>
                </a:highlight>
                <a:latin typeface="inter-regular"/>
              </a:rPr>
              <a:t> It performs the selected action.</a:t>
            </a:r>
          </a:p>
          <a:p>
            <a:endParaRPr lang="en-SG" dirty="0"/>
          </a:p>
        </p:txBody>
      </p:sp>
    </p:spTree>
    <p:extLst>
      <p:ext uri="{BB962C8B-B14F-4D97-AF65-F5344CB8AC3E}">
        <p14:creationId xmlns:p14="http://schemas.microsoft.com/office/powerpoint/2010/main" val="224264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2B5CB-108F-215F-BE5B-ACD03A1FC1A8}"/>
              </a:ext>
            </a:extLst>
          </p:cNvPr>
          <p:cNvSpPr>
            <a:spLocks noGrp="1"/>
          </p:cNvSpPr>
          <p:nvPr>
            <p:ph idx="1"/>
          </p:nvPr>
        </p:nvSpPr>
        <p:spPr>
          <a:xfrm>
            <a:off x="254524" y="263951"/>
            <a:ext cx="11708090" cy="6410225"/>
          </a:xfrm>
          <a:solidFill>
            <a:schemeClr val="bg1"/>
          </a:solidFill>
        </p:spPr>
        <p:txBody>
          <a:bodyPr>
            <a:normAutofit/>
          </a:bodyPr>
          <a:lstStyle/>
          <a:p>
            <a:r>
              <a:rPr lang="en-US" b="0" dirty="0">
                <a:solidFill>
                  <a:srgbClr val="610B38"/>
                </a:solidFill>
                <a:effectLst/>
                <a:latin typeface="erdana"/>
              </a:rPr>
              <a:t>Various levels of knowledge-based agent:</a:t>
            </a:r>
          </a:p>
          <a:p>
            <a:r>
              <a:rPr lang="en-US" dirty="0"/>
              <a:t>A knowledge-based agent can be viewed at different levels which are given below:</a:t>
            </a:r>
          </a:p>
          <a:p>
            <a:r>
              <a:rPr lang="en-US" b="0" dirty="0">
                <a:solidFill>
                  <a:srgbClr val="610B4B"/>
                </a:solidFill>
                <a:effectLst/>
                <a:latin typeface="erdana"/>
              </a:rPr>
              <a:t>1. Knowledge level</a:t>
            </a:r>
          </a:p>
          <a:p>
            <a:r>
              <a:rPr lang="en-US" dirty="0"/>
              <a:t>Knowledge level is the first level of knowledge-based agent, and in this level, we need to specify what the agent knows, and what the agent goals are. With these specifications, we can fix its behavior. For example, suppose an automated taxi agent needs to go from a station A to station B, and he knows the way from A to B, so this comes at the knowledge level.</a:t>
            </a:r>
          </a:p>
          <a:p>
            <a:r>
              <a:rPr lang="en-US" b="0" dirty="0">
                <a:solidFill>
                  <a:srgbClr val="610B4B"/>
                </a:solidFill>
                <a:effectLst/>
                <a:latin typeface="erdana"/>
              </a:rPr>
              <a:t>2. Logical level:</a:t>
            </a:r>
          </a:p>
          <a:p>
            <a:r>
              <a:rPr lang="en-US" dirty="0"/>
              <a:t>At this level, we understand that how the knowledge representation of knowledge is stored. At this level, sentences are encoded into different logics. At the logical level, an encoding of knowledge into logical sentences occurs. At the logical level we can expect to the automated taxi agent to reach to the destination B.</a:t>
            </a:r>
          </a:p>
          <a:p>
            <a:r>
              <a:rPr lang="en-US" b="0" dirty="0">
                <a:solidFill>
                  <a:srgbClr val="610B4B"/>
                </a:solidFill>
                <a:effectLst/>
                <a:latin typeface="erdana"/>
              </a:rPr>
              <a:t>3. Implementation level:</a:t>
            </a:r>
          </a:p>
          <a:p>
            <a:r>
              <a:rPr lang="en-US" dirty="0"/>
              <a:t>This is the physical representation of logic and knowledge. At the implementation level agent perform actions as per logical and knowledge level. At this level, an automated taxi agent actually implement his knowledge and logic so that he can reach to the destination.</a:t>
            </a:r>
          </a:p>
        </p:txBody>
      </p:sp>
    </p:spTree>
    <p:extLst>
      <p:ext uri="{BB962C8B-B14F-4D97-AF65-F5344CB8AC3E}">
        <p14:creationId xmlns:p14="http://schemas.microsoft.com/office/powerpoint/2010/main" val="167181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A9100-07FB-96E9-8AEA-0B97A01A4016}"/>
              </a:ext>
            </a:extLst>
          </p:cNvPr>
          <p:cNvSpPr>
            <a:spLocks noGrp="1"/>
          </p:cNvSpPr>
          <p:nvPr>
            <p:ph idx="1"/>
          </p:nvPr>
        </p:nvSpPr>
        <p:spPr>
          <a:xfrm>
            <a:off x="213360" y="289560"/>
            <a:ext cx="11643360" cy="5890577"/>
          </a:xfrm>
        </p:spPr>
        <p:txBody>
          <a:bodyPr/>
          <a:lstStyle/>
          <a:p>
            <a:pPr algn="just"/>
            <a:r>
              <a:rPr lang="en-US" b="0" i="0" dirty="0">
                <a:solidFill>
                  <a:srgbClr val="610B38"/>
                </a:solidFill>
                <a:effectLst/>
                <a:highlight>
                  <a:srgbClr val="FFFFFF"/>
                </a:highlight>
                <a:latin typeface="erdana"/>
              </a:rPr>
              <a:t>Approaches to designing a knowledge-based agent:</a:t>
            </a:r>
          </a:p>
          <a:p>
            <a:pPr algn="just"/>
            <a:r>
              <a:rPr lang="en-US" b="0" i="0" dirty="0">
                <a:solidFill>
                  <a:srgbClr val="333333"/>
                </a:solidFill>
                <a:effectLst/>
                <a:highlight>
                  <a:srgbClr val="FFFFFF"/>
                </a:highlight>
                <a:latin typeface="inter-regular"/>
              </a:rPr>
              <a:t>There are mainly two approaches to build a knowledge-based agent:</a:t>
            </a:r>
          </a:p>
          <a:p>
            <a:pPr algn="just">
              <a:buFont typeface="+mj-lt"/>
              <a:buAutoNum type="arabicPeriod"/>
            </a:pPr>
            <a:r>
              <a:rPr lang="en-US" b="1" i="0" dirty="0">
                <a:solidFill>
                  <a:srgbClr val="000000"/>
                </a:solidFill>
                <a:effectLst/>
                <a:highlight>
                  <a:srgbClr val="FFFFFF"/>
                </a:highlight>
                <a:latin typeface="inter-bold"/>
              </a:rPr>
              <a:t>1. Declarative approach:</a:t>
            </a:r>
            <a:r>
              <a:rPr lang="en-US" b="0" i="0" dirty="0">
                <a:solidFill>
                  <a:srgbClr val="000000"/>
                </a:solidFill>
                <a:effectLst/>
                <a:highlight>
                  <a:srgbClr val="FFFFFF"/>
                </a:highlight>
                <a:latin typeface="inter-regular"/>
              </a:rPr>
              <a:t> We can create a knowledge-based agent by initializing with an empty knowledge base and telling the agent all the sentences with which we want to start with. This approach is called Declarative approach.</a:t>
            </a:r>
          </a:p>
          <a:p>
            <a:pPr algn="just">
              <a:buFont typeface="+mj-lt"/>
              <a:buAutoNum type="arabicPeriod"/>
            </a:pPr>
            <a:r>
              <a:rPr lang="en-US" b="1" i="0" dirty="0">
                <a:solidFill>
                  <a:srgbClr val="000000"/>
                </a:solidFill>
                <a:effectLst/>
                <a:highlight>
                  <a:srgbClr val="FFFFFF"/>
                </a:highlight>
                <a:latin typeface="inter-bold"/>
              </a:rPr>
              <a:t>2. Procedural approach:</a:t>
            </a:r>
            <a:r>
              <a:rPr lang="en-US" b="0" i="0" dirty="0">
                <a:solidFill>
                  <a:srgbClr val="000000"/>
                </a:solidFill>
                <a:effectLst/>
                <a:highlight>
                  <a:srgbClr val="FFFFFF"/>
                </a:highlight>
                <a:latin typeface="inter-regular"/>
              </a:rPr>
              <a:t> In the procedural approach, we directly encode desired behavior as a program code. Which means we just need to write a program that already encodes the desired behavior or agent.</a:t>
            </a:r>
          </a:p>
          <a:p>
            <a:endParaRPr lang="en-SG" dirty="0"/>
          </a:p>
        </p:txBody>
      </p:sp>
    </p:spTree>
    <p:extLst>
      <p:ext uri="{BB962C8B-B14F-4D97-AF65-F5344CB8AC3E}">
        <p14:creationId xmlns:p14="http://schemas.microsoft.com/office/powerpoint/2010/main" val="206498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646F-9186-5EC2-E255-805E1B4424F3}"/>
              </a:ext>
            </a:extLst>
          </p:cNvPr>
          <p:cNvSpPr>
            <a:spLocks noGrp="1"/>
          </p:cNvSpPr>
          <p:nvPr>
            <p:ph type="title"/>
          </p:nvPr>
        </p:nvSpPr>
        <p:spPr>
          <a:xfrm>
            <a:off x="347472" y="0"/>
            <a:ext cx="9692640" cy="777240"/>
          </a:xfrm>
        </p:spPr>
        <p:txBody>
          <a:bodyPr/>
          <a:lstStyle/>
          <a:p>
            <a:r>
              <a:rPr lang="en-SG" b="0" i="0" dirty="0">
                <a:solidFill>
                  <a:srgbClr val="610B38"/>
                </a:solidFill>
                <a:effectLst/>
                <a:highlight>
                  <a:srgbClr val="FFFFFF"/>
                </a:highlight>
                <a:latin typeface="erdana"/>
              </a:rPr>
              <a:t>What is knowledge representation?</a:t>
            </a:r>
            <a:endParaRPr lang="en-SG" dirty="0"/>
          </a:p>
        </p:txBody>
      </p:sp>
      <p:sp>
        <p:nvSpPr>
          <p:cNvPr id="7" name="TextBox 6">
            <a:extLst>
              <a:ext uri="{FF2B5EF4-FFF2-40B4-BE49-F238E27FC236}">
                <a16:creationId xmlns:a16="http://schemas.microsoft.com/office/drawing/2014/main" id="{08775DFA-A550-A596-353B-2C4C9BD14ADE}"/>
              </a:ext>
            </a:extLst>
          </p:cNvPr>
          <p:cNvSpPr txBox="1"/>
          <p:nvPr/>
        </p:nvSpPr>
        <p:spPr>
          <a:xfrm>
            <a:off x="347472" y="889843"/>
            <a:ext cx="11257340" cy="4247317"/>
          </a:xfrm>
          <a:prstGeom prst="rect">
            <a:avLst/>
          </a:prstGeom>
          <a:noFill/>
        </p:spPr>
        <p:txBody>
          <a:bodyPr wrap="square">
            <a:spAutoFit/>
          </a:bodyPr>
          <a:lstStyle/>
          <a:p>
            <a:r>
              <a:rPr lang="en-US" dirty="0"/>
              <a:t>Humans are best at understanding, reasoning, and interpreting knowledge. Human knows things, which is knowledge and as per their knowledge they perform various actions in the real world. </a:t>
            </a:r>
            <a:r>
              <a:rPr lang="en-US" b="1" dirty="0">
                <a:effectLst/>
                <a:latin typeface="inter-bold"/>
              </a:rPr>
              <a:t>But how machines do all these things comes under knowledge representation and reasoning</a:t>
            </a:r>
            <a:r>
              <a:rPr lang="en-US" dirty="0"/>
              <a:t>. Hence we can describe Knowledge representation as following:</a:t>
            </a:r>
          </a:p>
          <a:p>
            <a:pPr algn="just">
              <a:buFont typeface="Arial" panose="020B0604020202020204" pitchFamily="34" charset="0"/>
              <a:buChar char="•"/>
            </a:pPr>
            <a:r>
              <a:rPr lang="en-US" b="0" i="0" dirty="0">
                <a:solidFill>
                  <a:srgbClr val="000000"/>
                </a:solidFill>
                <a:effectLst/>
                <a:highlight>
                  <a:srgbClr val="FFFFFF"/>
                </a:highlight>
                <a:latin typeface="inter-regular"/>
              </a:rPr>
              <a:t>Knowledge representation and reasoning (KR, KRR) is the part of Artificial intelligence which concerned with AI agents thinking and how thinking contributes to intelligent behavior of agents.</a:t>
            </a:r>
          </a:p>
          <a:p>
            <a:pPr algn="just">
              <a:buFont typeface="Arial" panose="020B0604020202020204" pitchFamily="34" charset="0"/>
              <a:buChar char="•"/>
            </a:pPr>
            <a:r>
              <a:rPr lang="en-US" b="0" i="0" dirty="0">
                <a:solidFill>
                  <a:srgbClr val="000000"/>
                </a:solidFill>
                <a:effectLst/>
                <a:highlight>
                  <a:srgbClr val="FFFFFF"/>
                </a:highlight>
                <a:latin typeface="inter-regular"/>
              </a:rPr>
              <a:t>It is responsible for representing information about the real world so that a computer can understand and can utilize this knowledge to solve the complex real world problems such as diagnosis a medical condition or communicating with humans in natural language.</a:t>
            </a:r>
          </a:p>
          <a:p>
            <a:pPr algn="just">
              <a:buFont typeface="Arial" panose="020B0604020202020204" pitchFamily="34" charset="0"/>
              <a:buChar char="•"/>
            </a:pPr>
            <a:r>
              <a:rPr lang="en-US" b="0" i="0" dirty="0">
                <a:solidFill>
                  <a:srgbClr val="000000"/>
                </a:solidFill>
                <a:effectLst/>
                <a:highlight>
                  <a:srgbClr val="FFFFFF"/>
                </a:highlight>
                <a:latin typeface="inter-regular"/>
              </a:rPr>
              <a:t>It is also a way which describes how we can represent knowledge in artificial intelligence. Knowledge representation is not just storing data into some database, but it also enables an intelligent machine to learn from that knowledge and experiences so that it can behave intelligently like a human.</a:t>
            </a:r>
          </a:p>
          <a:p>
            <a:endParaRPr lang="en-US" dirty="0"/>
          </a:p>
          <a:p>
            <a:br>
              <a:rPr lang="en-US" dirty="0">
                <a:effectLst/>
              </a:rPr>
            </a:br>
            <a:endParaRPr lang="en-SG" dirty="0"/>
          </a:p>
        </p:txBody>
      </p:sp>
    </p:spTree>
    <p:extLst>
      <p:ext uri="{BB962C8B-B14F-4D97-AF65-F5344CB8AC3E}">
        <p14:creationId xmlns:p14="http://schemas.microsoft.com/office/powerpoint/2010/main" val="199135462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310</TotalTime>
  <Words>3405</Words>
  <Application>Microsoft Office PowerPoint</Application>
  <PresentationFormat>Widescreen</PresentationFormat>
  <Paragraphs>273</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Aharoni</vt:lpstr>
      <vt:lpstr>Aptos</vt:lpstr>
      <vt:lpstr>Arial</vt:lpstr>
      <vt:lpstr>Berlin Sans FB Demi</vt:lpstr>
      <vt:lpstr>Century Schoolbook</vt:lpstr>
      <vt:lpstr>erdana</vt:lpstr>
      <vt:lpstr>inter-bold</vt:lpstr>
      <vt:lpstr>inter-regular</vt:lpstr>
      <vt:lpstr>Nunito</vt:lpstr>
      <vt:lpstr>Times New Roman</vt:lpstr>
      <vt:lpstr>Wingdings</vt:lpstr>
      <vt:lpstr>Wingdings 2</vt:lpstr>
      <vt:lpstr>View</vt:lpstr>
      <vt:lpstr>Knowledge Representation</vt:lpstr>
      <vt:lpstr>Knowledge Based Agents</vt:lpstr>
      <vt:lpstr>Knowledge-Based Agent in Artificial intelligence</vt:lpstr>
      <vt:lpstr>The architecture of knowledge-based agent:</vt:lpstr>
      <vt:lpstr>PowerPoint Presentation</vt:lpstr>
      <vt:lpstr>PowerPoint Presentation</vt:lpstr>
      <vt:lpstr>PowerPoint Presentation</vt:lpstr>
      <vt:lpstr>PowerPoint Presentation</vt:lpstr>
      <vt:lpstr>What is knowledge representation?</vt:lpstr>
      <vt:lpstr>What to Represent:</vt:lpstr>
      <vt:lpstr>Types of knowledge</vt:lpstr>
      <vt:lpstr>PowerPoint Presentation</vt:lpstr>
      <vt:lpstr>PowerPoint Presentation</vt:lpstr>
      <vt:lpstr>PowerPoint Presentation</vt:lpstr>
      <vt:lpstr>PowerPoint Presentation</vt:lpstr>
      <vt:lpstr>PowerPoint Presentation</vt:lpstr>
      <vt:lpstr>Requirements for knowledge Representation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49</cp:revision>
  <dcterms:created xsi:type="dcterms:W3CDTF">2024-04-25T02:33:38Z</dcterms:created>
  <dcterms:modified xsi:type="dcterms:W3CDTF">2024-05-08T17:44:14Z</dcterms:modified>
</cp:coreProperties>
</file>