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9" r:id="rId5"/>
    <p:sldId id="260" r:id="rId6"/>
    <p:sldId id="261" r:id="rId7"/>
    <p:sldId id="262" r:id="rId8"/>
    <p:sldId id="263" r:id="rId9"/>
    <p:sldId id="264" r:id="rId10"/>
    <p:sldId id="265" r:id="rId11"/>
    <p:sldId id="275"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565AFDE-91C5-4183-A60C-E80762E01BEB}" type="datetimeFigureOut">
              <a:rPr lang="en-SG" smtClean="0"/>
              <a:t>25/4/2024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93BA867-89F9-4B63-8222-7475802D1E2D}"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20707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5AFDE-91C5-4183-A60C-E80762E01BEB}" type="datetimeFigureOut">
              <a:rPr lang="en-SG" smtClean="0"/>
              <a:t>25/4/2024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62423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5AFDE-91C5-4183-A60C-E80762E01BEB}" type="datetimeFigureOut">
              <a:rPr lang="en-SG" smtClean="0"/>
              <a:t>25/4/2024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122350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5AFDE-91C5-4183-A60C-E80762E01BEB}" type="datetimeFigureOut">
              <a:rPr lang="en-SG" smtClean="0"/>
              <a:t>25/4/2024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1129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5AFDE-91C5-4183-A60C-E80762E01BEB}" type="datetimeFigureOut">
              <a:rPr lang="en-SG" smtClean="0"/>
              <a:t>25/4/2024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93BA867-89F9-4B63-8222-7475802D1E2D}"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052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5AFDE-91C5-4183-A60C-E80762E01BEB}" type="datetimeFigureOut">
              <a:rPr lang="en-SG" smtClean="0"/>
              <a:t>25/4/2024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350742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5AFDE-91C5-4183-A60C-E80762E01BEB}" type="datetimeFigureOut">
              <a:rPr lang="en-SG" smtClean="0"/>
              <a:t>25/4/2024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263803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5AFDE-91C5-4183-A60C-E80762E01BEB}" type="datetimeFigureOut">
              <a:rPr lang="en-SG" smtClean="0"/>
              <a:t>25/4/2024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395774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5AFDE-91C5-4183-A60C-E80762E01BEB}" type="datetimeFigureOut">
              <a:rPr lang="en-SG" smtClean="0"/>
              <a:t>25/4/2024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80614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5AFDE-91C5-4183-A60C-E80762E01BEB}" type="datetimeFigureOut">
              <a:rPr lang="en-SG" smtClean="0"/>
              <a:t>25/4/2024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333519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5AFDE-91C5-4183-A60C-E80762E01BEB}" type="datetimeFigureOut">
              <a:rPr lang="en-SG" smtClean="0"/>
              <a:t>25/4/2024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93BA867-89F9-4B63-8222-7475802D1E2D}" type="slidenum">
              <a:rPr lang="en-SG" smtClean="0"/>
              <a:t>‹#›</a:t>
            </a:fld>
            <a:endParaRPr lang="en-SG"/>
          </a:p>
        </p:txBody>
      </p:sp>
    </p:spTree>
    <p:extLst>
      <p:ext uri="{BB962C8B-B14F-4D97-AF65-F5344CB8AC3E}">
        <p14:creationId xmlns:p14="http://schemas.microsoft.com/office/powerpoint/2010/main" val="229831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565AFDE-91C5-4183-A60C-E80762E01BEB}" type="datetimeFigureOut">
              <a:rPr lang="en-SG" smtClean="0"/>
              <a:t>25/4/2024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93BA867-89F9-4B63-8222-7475802D1E2D}" type="slidenum">
              <a:rPr lang="en-SG" smtClean="0"/>
              <a:t>‹#›</a:t>
            </a:fld>
            <a:endParaRPr lang="en-SG"/>
          </a:p>
        </p:txBody>
      </p:sp>
    </p:spTree>
    <p:extLst>
      <p:ext uri="{BB962C8B-B14F-4D97-AF65-F5344CB8AC3E}">
        <p14:creationId xmlns:p14="http://schemas.microsoft.com/office/powerpoint/2010/main" val="351575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EF1F-AE22-FFF4-DAC1-BA4E1A1F2715}"/>
              </a:ext>
            </a:extLst>
          </p:cNvPr>
          <p:cNvSpPr>
            <a:spLocks noGrp="1"/>
          </p:cNvSpPr>
          <p:nvPr>
            <p:ph type="ctrTitle"/>
          </p:nvPr>
        </p:nvSpPr>
        <p:spPr>
          <a:xfrm>
            <a:off x="1261872" y="466721"/>
            <a:ext cx="9418320" cy="4041648"/>
          </a:xfrm>
        </p:spPr>
        <p:txBody>
          <a:bodyPr/>
          <a:lstStyle/>
          <a:p>
            <a:pPr algn="ctr"/>
            <a:r>
              <a:rPr lang="en-US" sz="4800" kern="0" dirty="0">
                <a:solidFill>
                  <a:srgbClr val="FFC000"/>
                </a:solidFill>
                <a:effectLst/>
                <a:latin typeface="Times New Roman" panose="02020603050405020304" pitchFamily="18" charset="0"/>
                <a:ea typeface="Times New Roman" panose="02020603050405020304" pitchFamily="18" charset="0"/>
                <a:cs typeface="Vrinda" panose="020B0502040204020203" pitchFamily="34" charset="0"/>
              </a:rPr>
              <a:t>Overview of AI </a:t>
            </a:r>
            <a:br>
              <a:rPr lang="en-US" sz="4800" kern="0" dirty="0">
                <a:solidFill>
                  <a:srgbClr val="FFC000"/>
                </a:solidFill>
                <a:effectLst/>
                <a:latin typeface="Times New Roman" panose="02020603050405020304" pitchFamily="18" charset="0"/>
                <a:ea typeface="Times New Roman" panose="02020603050405020304" pitchFamily="18" charset="0"/>
                <a:cs typeface="Vrinda" panose="020B0502040204020203" pitchFamily="34" charset="0"/>
              </a:rPr>
            </a:br>
            <a:r>
              <a:rPr lang="en-US" sz="4800" kern="0" dirty="0">
                <a:solidFill>
                  <a:srgbClr val="FFC000"/>
                </a:solidFill>
                <a:effectLst/>
                <a:latin typeface="Times New Roman" panose="02020603050405020304" pitchFamily="18" charset="0"/>
                <a:ea typeface="Times New Roman" panose="02020603050405020304" pitchFamily="18" charset="0"/>
                <a:cs typeface="Vrinda" panose="020B0502040204020203" pitchFamily="34" charset="0"/>
              </a:rPr>
              <a:t>  LISP and </a:t>
            </a:r>
            <a:br>
              <a:rPr lang="en-US" sz="4800" kern="0" dirty="0">
                <a:solidFill>
                  <a:srgbClr val="FFC000"/>
                </a:solidFill>
                <a:effectLst/>
                <a:latin typeface="Times New Roman" panose="02020603050405020304" pitchFamily="18" charset="0"/>
                <a:ea typeface="Times New Roman" panose="02020603050405020304" pitchFamily="18" charset="0"/>
                <a:cs typeface="Vrinda" panose="020B0502040204020203" pitchFamily="34" charset="0"/>
              </a:rPr>
            </a:br>
            <a:r>
              <a:rPr lang="en-US" sz="4800" kern="0" dirty="0">
                <a:solidFill>
                  <a:srgbClr val="FFC000"/>
                </a:solidFill>
                <a:effectLst/>
                <a:latin typeface="Times New Roman" panose="02020603050405020304" pitchFamily="18" charset="0"/>
                <a:ea typeface="Times New Roman" panose="02020603050405020304" pitchFamily="18" charset="0"/>
                <a:cs typeface="Vrinda" panose="020B0502040204020203" pitchFamily="34" charset="0"/>
              </a:rPr>
              <a:t>other Al programming languages</a:t>
            </a:r>
            <a:br>
              <a:rPr lang="en-SG" sz="1800" kern="100" dirty="0">
                <a:effectLst/>
                <a:latin typeface="Calibri" panose="020F0502020204030204" pitchFamily="34" charset="0"/>
                <a:ea typeface="Calibri" panose="020F0502020204030204" pitchFamily="34" charset="0"/>
                <a:cs typeface="Vrinda" panose="020B0502040204020203" pitchFamily="34" charset="0"/>
              </a:rPr>
            </a:br>
            <a:endParaRPr lang="en-SG" dirty="0"/>
          </a:p>
        </p:txBody>
      </p:sp>
      <p:sp>
        <p:nvSpPr>
          <p:cNvPr id="4" name="Subtitle 2">
            <a:extLst>
              <a:ext uri="{FF2B5EF4-FFF2-40B4-BE49-F238E27FC236}">
                <a16:creationId xmlns:a16="http://schemas.microsoft.com/office/drawing/2014/main" id="{E6A0C128-C2C1-B3ED-F6F1-BF3252BDA101}"/>
              </a:ext>
            </a:extLst>
          </p:cNvPr>
          <p:cNvSpPr>
            <a:spLocks noGrp="1"/>
          </p:cNvSpPr>
          <p:nvPr>
            <p:ph type="subTitle" idx="1"/>
          </p:nvPr>
        </p:nvSpPr>
        <p:spPr>
          <a:xfrm>
            <a:off x="1261872" y="4800600"/>
            <a:ext cx="9418320" cy="1691640"/>
          </a:xfrm>
        </p:spPr>
        <p:txBody>
          <a:bodyPr>
            <a:normAutofit/>
          </a:bodyPr>
          <a:lstStyle/>
          <a:p>
            <a:r>
              <a:rPr lang="en-SG" sz="2800" b="1" dirty="0">
                <a:solidFill>
                  <a:schemeClr val="tx1"/>
                </a:solidFill>
                <a:latin typeface="Aptos" panose="020B0004020202020204" pitchFamily="34" charset="0"/>
              </a:rPr>
              <a:t>Course Name: </a:t>
            </a:r>
            <a:r>
              <a:rPr lang="en-US" sz="2400" b="1" kern="0" dirty="0">
                <a:solidFill>
                  <a:schemeClr val="tx1"/>
                </a:solidFill>
                <a:effectLst/>
                <a:latin typeface="Aptos" panose="020B0004020202020204" pitchFamily="34" charset="0"/>
                <a:ea typeface="Times New Roman" panose="02020603050405020304" pitchFamily="18" charset="0"/>
              </a:rPr>
              <a:t>Artificial Intelligence</a:t>
            </a:r>
          </a:p>
          <a:p>
            <a:r>
              <a:rPr lang="en-US" sz="2400" b="1" kern="0" dirty="0">
                <a:solidFill>
                  <a:schemeClr val="tx1"/>
                </a:solidFill>
                <a:latin typeface="Aptos" panose="020B0004020202020204" pitchFamily="34" charset="0"/>
              </a:rPr>
              <a:t>Course code: </a:t>
            </a:r>
            <a:r>
              <a:rPr lang="en-US" sz="2400" b="1" kern="0" dirty="0">
                <a:solidFill>
                  <a:schemeClr val="tx1"/>
                </a:solidFill>
                <a:effectLst/>
                <a:latin typeface="Aptos" panose="020B0004020202020204" pitchFamily="34" charset="0"/>
                <a:ea typeface="Times New Roman" panose="02020603050405020304" pitchFamily="18" charset="0"/>
              </a:rPr>
              <a:t>CSE-403 [ SECTION - A ] </a:t>
            </a:r>
            <a:endParaRPr lang="en-SG" sz="28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148975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694C-2C99-C0CA-E6F9-70E72B0C7533}"/>
              </a:ext>
            </a:extLst>
          </p:cNvPr>
          <p:cNvSpPr>
            <a:spLocks noGrp="1"/>
          </p:cNvSpPr>
          <p:nvPr>
            <p:ph type="title"/>
          </p:nvPr>
        </p:nvSpPr>
        <p:spPr>
          <a:xfrm>
            <a:off x="0" y="98743"/>
            <a:ext cx="12192000" cy="579120"/>
          </a:xfrm>
        </p:spPr>
        <p:txBody>
          <a:bodyPr>
            <a:normAutofit fontScale="90000"/>
          </a:bodyPr>
          <a:lstStyle/>
          <a:p>
            <a:r>
              <a:rPr lang="en-SG" b="0" i="0" dirty="0">
                <a:solidFill>
                  <a:srgbClr val="610B38"/>
                </a:solidFill>
                <a:effectLst/>
                <a:highlight>
                  <a:srgbClr val="FFFFFF"/>
                </a:highlight>
                <a:latin typeface="erdana"/>
              </a:rPr>
              <a:t>Types of AI Agents</a:t>
            </a:r>
            <a:endParaRPr lang="en-SG" dirty="0"/>
          </a:p>
        </p:txBody>
      </p:sp>
      <p:sp>
        <p:nvSpPr>
          <p:cNvPr id="7" name="TextBox 6">
            <a:extLst>
              <a:ext uri="{FF2B5EF4-FFF2-40B4-BE49-F238E27FC236}">
                <a16:creationId xmlns:a16="http://schemas.microsoft.com/office/drawing/2014/main" id="{D6E8F627-BBC1-8762-3046-F4F0945A1F0B}"/>
              </a:ext>
            </a:extLst>
          </p:cNvPr>
          <p:cNvSpPr txBox="1"/>
          <p:nvPr/>
        </p:nvSpPr>
        <p:spPr>
          <a:xfrm>
            <a:off x="182957" y="899269"/>
            <a:ext cx="6124673" cy="2308324"/>
          </a:xfrm>
          <a:prstGeom prst="rect">
            <a:avLst/>
          </a:prstGeom>
          <a:solidFill>
            <a:schemeClr val="accent3">
              <a:lumMod val="60000"/>
              <a:lumOff val="40000"/>
            </a:schemeClr>
          </a:solidFill>
        </p:spPr>
        <p:txBody>
          <a:bodyPr wrap="square">
            <a:spAutoFit/>
          </a:bodyPr>
          <a:lstStyle/>
          <a:p>
            <a:pPr algn="just"/>
            <a:r>
              <a:rPr lang="en-US" b="1" i="0" dirty="0">
                <a:effectLst/>
                <a:latin typeface="Verdana" panose="020B0604030504040204" pitchFamily="34" charset="0"/>
              </a:rPr>
              <a:t>Simple Reflex Agents</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They choose actions only based on the current percept.</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They are rational only if a correct decision is made only on the basis of current precept.</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Their environment is completely observable.</a:t>
            </a:r>
          </a:p>
          <a:p>
            <a:pPr algn="just"/>
            <a:r>
              <a:rPr lang="en-US" b="1" i="0" dirty="0">
                <a:solidFill>
                  <a:srgbClr val="000000"/>
                </a:solidFill>
                <a:effectLst/>
                <a:latin typeface="inherit"/>
              </a:rPr>
              <a:t>Condition-Action Rule</a:t>
            </a:r>
            <a:r>
              <a:rPr lang="en-US" b="0" i="0" dirty="0">
                <a:solidFill>
                  <a:srgbClr val="000000"/>
                </a:solidFill>
                <a:effectLst/>
                <a:latin typeface="Verdana" panose="020B0604030504040204" pitchFamily="34" charset="0"/>
              </a:rPr>
              <a:t> − It is a rule that maps a state (condition) to an action.</a:t>
            </a:r>
          </a:p>
        </p:txBody>
      </p:sp>
      <p:pic>
        <p:nvPicPr>
          <p:cNvPr id="5124" name="Picture 4" descr="Simple Reflex Agent">
            <a:extLst>
              <a:ext uri="{FF2B5EF4-FFF2-40B4-BE49-F238E27FC236}">
                <a16:creationId xmlns:a16="http://schemas.microsoft.com/office/drawing/2014/main" id="{9DC9E9F5-0B17-279D-6297-D5FE2DEA7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98743"/>
            <a:ext cx="5715000"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F330AE-DDA5-5295-F52E-890C8C33A17D}"/>
              </a:ext>
            </a:extLst>
          </p:cNvPr>
          <p:cNvSpPr txBox="1"/>
          <p:nvPr/>
        </p:nvSpPr>
        <p:spPr>
          <a:xfrm>
            <a:off x="193484" y="3590925"/>
            <a:ext cx="6103620" cy="3139321"/>
          </a:xfrm>
          <a:prstGeom prst="rect">
            <a:avLst/>
          </a:prstGeom>
          <a:solidFill>
            <a:schemeClr val="accent4">
              <a:lumMod val="60000"/>
              <a:lumOff val="40000"/>
            </a:schemeClr>
          </a:solidFill>
        </p:spPr>
        <p:txBody>
          <a:bodyPr wrap="square">
            <a:spAutoFit/>
          </a:bodyPr>
          <a:lstStyle/>
          <a:p>
            <a:pPr algn="just"/>
            <a:r>
              <a:rPr lang="en-US" b="1" i="0" dirty="0">
                <a:effectLst/>
                <a:latin typeface="Verdana" panose="020B0604030504040204" pitchFamily="34" charset="0"/>
              </a:rPr>
              <a:t>Model Based Reflex Agents</a:t>
            </a:r>
          </a:p>
          <a:p>
            <a:pPr algn="just"/>
            <a:r>
              <a:rPr lang="en-US" b="0" i="0" dirty="0">
                <a:solidFill>
                  <a:srgbClr val="000000"/>
                </a:solidFill>
                <a:effectLst/>
                <a:latin typeface="Verdana" panose="020B0604030504040204" pitchFamily="34" charset="0"/>
              </a:rPr>
              <a:t>They use a model of the world to choose their actions. They maintain an internal state.</a:t>
            </a:r>
          </a:p>
          <a:p>
            <a:pPr algn="just"/>
            <a:r>
              <a:rPr lang="en-US" b="1" i="0" dirty="0">
                <a:solidFill>
                  <a:srgbClr val="000000"/>
                </a:solidFill>
                <a:effectLst/>
                <a:latin typeface="inherit"/>
              </a:rPr>
              <a:t>Model</a:t>
            </a:r>
            <a:r>
              <a:rPr lang="en-US" b="0" i="0" dirty="0">
                <a:solidFill>
                  <a:srgbClr val="000000"/>
                </a:solidFill>
                <a:effectLst/>
                <a:latin typeface="Verdana" panose="020B0604030504040204" pitchFamily="34" charset="0"/>
              </a:rPr>
              <a:t> − knowledge about “how the things happen in the world”.</a:t>
            </a:r>
          </a:p>
          <a:p>
            <a:pPr algn="just"/>
            <a:r>
              <a:rPr lang="en-US" b="1" i="0" dirty="0">
                <a:solidFill>
                  <a:srgbClr val="000000"/>
                </a:solidFill>
                <a:effectLst/>
                <a:latin typeface="inherit"/>
              </a:rPr>
              <a:t>Internal State</a:t>
            </a:r>
            <a:r>
              <a:rPr lang="en-US" b="0" i="0" dirty="0">
                <a:solidFill>
                  <a:srgbClr val="000000"/>
                </a:solidFill>
                <a:effectLst/>
                <a:latin typeface="Verdana" panose="020B0604030504040204" pitchFamily="34" charset="0"/>
              </a:rPr>
              <a:t> − It is a representation of unobserved aspects of current state depending on percept history.</a:t>
            </a:r>
          </a:p>
          <a:p>
            <a:pPr algn="just"/>
            <a:r>
              <a:rPr lang="en-US" b="1" i="0" dirty="0">
                <a:solidFill>
                  <a:srgbClr val="000000"/>
                </a:solidFill>
                <a:effectLst/>
                <a:latin typeface="inherit"/>
              </a:rPr>
              <a:t>Updating the state requires the information about −</a:t>
            </a: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0" i="0" dirty="0">
                <a:solidFill>
                  <a:srgbClr val="000000"/>
                </a:solidFill>
                <a:effectLst/>
                <a:latin typeface="Verdana" panose="020B0604030504040204" pitchFamily="34" charset="0"/>
              </a:rPr>
              <a:t>How the world evolves.</a:t>
            </a:r>
          </a:p>
          <a:p>
            <a:pPr algn="just">
              <a:buFont typeface="Arial" panose="020B0604020202020204" pitchFamily="34" charset="0"/>
              <a:buChar char="•"/>
            </a:pPr>
            <a:r>
              <a:rPr lang="en-US" b="0" i="0" dirty="0">
                <a:solidFill>
                  <a:srgbClr val="000000"/>
                </a:solidFill>
                <a:effectLst/>
                <a:latin typeface="Verdana" panose="020B0604030504040204" pitchFamily="34" charset="0"/>
              </a:rPr>
              <a:t>How the agent’s actions affect the world.</a:t>
            </a:r>
          </a:p>
        </p:txBody>
      </p:sp>
      <p:pic>
        <p:nvPicPr>
          <p:cNvPr id="6148" name="Picture 4" descr="Model Based Reflex Agents">
            <a:extLst>
              <a:ext uri="{FF2B5EF4-FFF2-40B4-BE49-F238E27FC236}">
                <a16:creationId xmlns:a16="http://schemas.microsoft.com/office/drawing/2014/main" id="{73C76A4C-3BCC-0156-BA65-31D3C3995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527047"/>
            <a:ext cx="5715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0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37504C-DA4C-C05C-4973-5623C9B44342}"/>
              </a:ext>
            </a:extLst>
          </p:cNvPr>
          <p:cNvSpPr txBox="1"/>
          <p:nvPr/>
        </p:nvSpPr>
        <p:spPr>
          <a:xfrm>
            <a:off x="266700" y="3625532"/>
            <a:ext cx="5829300" cy="3139321"/>
          </a:xfrm>
          <a:prstGeom prst="rect">
            <a:avLst/>
          </a:prstGeom>
          <a:solidFill>
            <a:schemeClr val="accent2">
              <a:lumMod val="40000"/>
              <a:lumOff val="60000"/>
            </a:schemeClr>
          </a:solidFill>
        </p:spPr>
        <p:txBody>
          <a:bodyPr wrap="square">
            <a:spAutoFit/>
          </a:bodyPr>
          <a:lstStyle/>
          <a:p>
            <a:pPr algn="just"/>
            <a:r>
              <a:rPr lang="en-US" b="1" i="0" dirty="0">
                <a:effectLst/>
                <a:latin typeface="Verdana" panose="020B0604030504040204" pitchFamily="34" charset="0"/>
              </a:rPr>
              <a:t>Utility Based Agents</a:t>
            </a:r>
          </a:p>
          <a:p>
            <a:pPr algn="just"/>
            <a:r>
              <a:rPr lang="en-US" b="0" i="0" dirty="0">
                <a:solidFill>
                  <a:srgbClr val="000000"/>
                </a:solidFill>
                <a:effectLst/>
                <a:latin typeface="Verdana" panose="020B0604030504040204" pitchFamily="34" charset="0"/>
              </a:rPr>
              <a:t>They choose actions based on a preference (utility) for each state.</a:t>
            </a:r>
          </a:p>
          <a:p>
            <a:pPr algn="just"/>
            <a:r>
              <a:rPr lang="en-US" b="0" i="0" dirty="0">
                <a:solidFill>
                  <a:srgbClr val="000000"/>
                </a:solidFill>
                <a:effectLst/>
                <a:latin typeface="Verdana" panose="020B0604030504040204" pitchFamily="34" charset="0"/>
              </a:rPr>
              <a:t>Goals are inadequate when −</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There are conflicting goals, out of which only few can be achieved.</a:t>
            </a:r>
          </a:p>
          <a:p>
            <a:pPr algn="just">
              <a:buFont typeface="Arial" panose="020B0604020202020204" pitchFamily="34" charset="0"/>
              <a:buChar char="•"/>
            </a:pPr>
            <a:r>
              <a:rPr lang="en-US" b="0" i="0" dirty="0">
                <a:solidFill>
                  <a:srgbClr val="000000"/>
                </a:solidFill>
                <a:effectLst/>
                <a:latin typeface="Verdana" panose="020B0604030504040204" pitchFamily="34" charset="0"/>
              </a:rPr>
              <a:t>Goals have some uncertainty of being achieved and you need to weigh likelihood of success against the importance of a goal.</a:t>
            </a:r>
          </a:p>
          <a:p>
            <a:pPr algn="just"/>
            <a:br>
              <a:rPr lang="en-US" dirty="0"/>
            </a:br>
            <a:endParaRPr lang="en-SG" dirty="0"/>
          </a:p>
        </p:txBody>
      </p:sp>
      <p:pic>
        <p:nvPicPr>
          <p:cNvPr id="5126" name="Picture 6" descr="Utility Based Agents">
            <a:extLst>
              <a:ext uri="{FF2B5EF4-FFF2-40B4-BE49-F238E27FC236}">
                <a16:creationId xmlns:a16="http://schemas.microsoft.com/office/drawing/2014/main" id="{3E68DE11-D81C-E3D7-4361-A3B4C1C75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625532"/>
            <a:ext cx="5715000" cy="313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7DFB52-4983-344A-2E45-CAD2FC302394}"/>
              </a:ext>
            </a:extLst>
          </p:cNvPr>
          <p:cNvSpPr txBox="1"/>
          <p:nvPr/>
        </p:nvSpPr>
        <p:spPr>
          <a:xfrm>
            <a:off x="291954" y="349182"/>
            <a:ext cx="5829299" cy="2308324"/>
          </a:xfrm>
          <a:prstGeom prst="rect">
            <a:avLst/>
          </a:prstGeom>
          <a:solidFill>
            <a:schemeClr val="accent5">
              <a:lumMod val="20000"/>
              <a:lumOff val="80000"/>
            </a:schemeClr>
          </a:solidFill>
        </p:spPr>
        <p:txBody>
          <a:bodyPr wrap="square">
            <a:spAutoFit/>
          </a:bodyPr>
          <a:lstStyle/>
          <a:p>
            <a:pPr algn="just"/>
            <a:r>
              <a:rPr lang="en-US" b="1" i="0" dirty="0">
                <a:effectLst/>
                <a:latin typeface="Verdana" panose="020B0604030504040204" pitchFamily="34" charset="0"/>
              </a:rPr>
              <a:t>Goal Based Agents</a:t>
            </a:r>
          </a:p>
          <a:p>
            <a:pPr algn="just"/>
            <a:r>
              <a:rPr lang="en-US" b="0" i="0" dirty="0">
                <a:solidFill>
                  <a:srgbClr val="000000"/>
                </a:solidFill>
                <a:effectLst/>
                <a:latin typeface="Verdana" panose="020B0604030504040204" pitchFamily="34" charset="0"/>
              </a:rPr>
              <a:t>They choose their actions in order to achieve goals. Goal-based approach is more flexible than reflex agent since the knowledge supporting a decision is explicitly modeled, thereby allowing for modifications.</a:t>
            </a:r>
          </a:p>
          <a:p>
            <a:pPr algn="just"/>
            <a:r>
              <a:rPr lang="en-US" b="1" i="0" dirty="0">
                <a:solidFill>
                  <a:srgbClr val="000000"/>
                </a:solidFill>
                <a:effectLst/>
                <a:latin typeface="inherit"/>
              </a:rPr>
              <a:t>Goal</a:t>
            </a:r>
            <a:r>
              <a:rPr lang="en-US" b="0" i="0" dirty="0">
                <a:solidFill>
                  <a:srgbClr val="000000"/>
                </a:solidFill>
                <a:effectLst/>
                <a:latin typeface="Verdana" panose="020B0604030504040204" pitchFamily="34" charset="0"/>
              </a:rPr>
              <a:t> − It is the description of desirable situations.</a:t>
            </a:r>
          </a:p>
        </p:txBody>
      </p:sp>
      <p:pic>
        <p:nvPicPr>
          <p:cNvPr id="6150" name="Picture 6" descr="Goal Based Reflex Agents">
            <a:extLst>
              <a:ext uri="{FF2B5EF4-FFF2-40B4-BE49-F238E27FC236}">
                <a16:creationId xmlns:a16="http://schemas.microsoft.com/office/drawing/2014/main" id="{7D06966E-46E0-FCA5-F261-BCC89B2B2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577" y="349182"/>
            <a:ext cx="5715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3185F5-138C-251A-E5E1-2AB1D17DE83C}"/>
              </a:ext>
            </a:extLst>
          </p:cNvPr>
          <p:cNvSpPr txBox="1"/>
          <p:nvPr/>
        </p:nvSpPr>
        <p:spPr>
          <a:xfrm>
            <a:off x="222000" y="79453"/>
            <a:ext cx="11969999" cy="6432530"/>
          </a:xfrm>
          <a:prstGeom prst="rect">
            <a:avLst/>
          </a:prstGeom>
          <a:solidFill>
            <a:schemeClr val="bg1"/>
          </a:solidFill>
        </p:spPr>
        <p:txBody>
          <a:bodyPr wrap="square">
            <a:spAutoFit/>
          </a:bodyPr>
          <a:lstStyle/>
          <a:p>
            <a:pPr algn="just"/>
            <a:r>
              <a:rPr lang="en-US" sz="2800" b="1" i="0" dirty="0">
                <a:solidFill>
                  <a:srgbClr val="610B38"/>
                </a:solidFill>
                <a:effectLst/>
                <a:highlight>
                  <a:srgbClr val="FFFFFF"/>
                </a:highlight>
                <a:latin typeface="erdana"/>
              </a:rPr>
              <a:t>Agent Environment in AI</a:t>
            </a:r>
          </a:p>
          <a:p>
            <a:pPr algn="just"/>
            <a:r>
              <a:rPr lang="en-US" sz="2400" b="0" i="0" dirty="0">
                <a:solidFill>
                  <a:srgbClr val="333333"/>
                </a:solidFill>
                <a:effectLst/>
                <a:highlight>
                  <a:srgbClr val="FFFFFF"/>
                </a:highlight>
                <a:latin typeface="inter-regular"/>
              </a:rPr>
              <a:t>An environment is everything in the world which surrounds the agent, but it is not a part of an agent itself. An environment can be described as a situation in which an agent is present.</a:t>
            </a:r>
          </a:p>
          <a:p>
            <a:pPr algn="just"/>
            <a:r>
              <a:rPr lang="en-US" sz="2400" b="0" i="0" dirty="0">
                <a:solidFill>
                  <a:srgbClr val="333333"/>
                </a:solidFill>
                <a:effectLst/>
                <a:highlight>
                  <a:srgbClr val="FFFFFF"/>
                </a:highlight>
                <a:latin typeface="inter-regular"/>
              </a:rPr>
              <a:t>The environment is where agent lives, operate and provide the agent with something to sense and act upon it. An environment is mostly said to be non-feministic.</a:t>
            </a:r>
          </a:p>
          <a:p>
            <a:pPr algn="just"/>
            <a:endParaRPr lang="en-US" sz="2400" b="0" i="0" dirty="0">
              <a:solidFill>
                <a:srgbClr val="333333"/>
              </a:solidFill>
              <a:effectLst/>
              <a:highlight>
                <a:srgbClr val="FFFFFF"/>
              </a:highlight>
              <a:latin typeface="inter-regular"/>
            </a:endParaRPr>
          </a:p>
          <a:p>
            <a:pPr algn="just"/>
            <a:r>
              <a:rPr lang="en-US" sz="2400" b="1" i="0" dirty="0">
                <a:solidFill>
                  <a:srgbClr val="610B38"/>
                </a:solidFill>
                <a:effectLst/>
                <a:highlight>
                  <a:srgbClr val="FFFFFF"/>
                </a:highlight>
                <a:latin typeface="erdana"/>
              </a:rPr>
              <a:t>Features of Environment/</a:t>
            </a:r>
            <a:r>
              <a:rPr lang="en-SG" sz="2400" b="1" i="0" dirty="0">
                <a:solidFill>
                  <a:srgbClr val="000000"/>
                </a:solidFill>
                <a:effectLst/>
                <a:latin typeface="var(--ff-lato)"/>
              </a:rPr>
              <a:t>Properties of Environment</a:t>
            </a:r>
            <a:endParaRPr lang="en-US" sz="2400" b="0" i="0" dirty="0">
              <a:solidFill>
                <a:srgbClr val="610B38"/>
              </a:solidFill>
              <a:effectLst/>
              <a:highlight>
                <a:srgbClr val="FFFFFF"/>
              </a:highlight>
              <a:latin typeface="erdana"/>
            </a:endParaRPr>
          </a:p>
          <a:p>
            <a:pPr algn="just"/>
            <a:r>
              <a:rPr lang="en-US" sz="2400" b="0" i="0" dirty="0">
                <a:solidFill>
                  <a:srgbClr val="333333"/>
                </a:solidFill>
                <a:effectLst/>
                <a:highlight>
                  <a:srgbClr val="FFFFFF"/>
                </a:highlight>
                <a:latin typeface="inter-regular"/>
              </a:rPr>
              <a:t>As per Russell and Norvig, an environment can have various features from the point of view of an agent:</a:t>
            </a:r>
          </a:p>
          <a:p>
            <a:pPr algn="just"/>
            <a:r>
              <a:rPr lang="en-US" sz="2400" b="1" i="0" dirty="0">
                <a:solidFill>
                  <a:srgbClr val="000000"/>
                </a:solidFill>
                <a:effectLst/>
                <a:highlight>
                  <a:srgbClr val="FFFFFF"/>
                </a:highlight>
                <a:latin typeface="inter-regular"/>
              </a:rPr>
              <a:t>Fully observable vs Partially Observable</a:t>
            </a:r>
          </a:p>
          <a:p>
            <a:pPr algn="just">
              <a:buFont typeface="+mj-lt"/>
              <a:buAutoNum type="arabicPeriod"/>
            </a:pPr>
            <a:r>
              <a:rPr lang="en-US" sz="2400" b="1" i="0" dirty="0">
                <a:solidFill>
                  <a:srgbClr val="000000"/>
                </a:solidFill>
                <a:effectLst/>
                <a:highlight>
                  <a:srgbClr val="FFFFFF"/>
                </a:highlight>
                <a:latin typeface="inter-regular"/>
              </a:rPr>
              <a:t>Static vs Dynamic</a:t>
            </a:r>
          </a:p>
          <a:p>
            <a:pPr algn="just">
              <a:buFont typeface="+mj-lt"/>
              <a:buAutoNum type="arabicPeriod"/>
            </a:pPr>
            <a:r>
              <a:rPr lang="en-US" sz="2400" b="1" i="0" dirty="0">
                <a:solidFill>
                  <a:srgbClr val="000000"/>
                </a:solidFill>
                <a:effectLst/>
                <a:highlight>
                  <a:srgbClr val="FFFFFF"/>
                </a:highlight>
                <a:latin typeface="inter-regular"/>
              </a:rPr>
              <a:t>Discrete vs Continuous</a:t>
            </a:r>
          </a:p>
          <a:p>
            <a:pPr algn="just">
              <a:buFont typeface="+mj-lt"/>
              <a:buAutoNum type="arabicPeriod"/>
            </a:pPr>
            <a:r>
              <a:rPr lang="en-US" sz="2400" b="1" i="0" dirty="0">
                <a:solidFill>
                  <a:srgbClr val="000000"/>
                </a:solidFill>
                <a:effectLst/>
                <a:highlight>
                  <a:srgbClr val="FFFFFF"/>
                </a:highlight>
                <a:latin typeface="inter-regular"/>
              </a:rPr>
              <a:t>Deterministic vs Stochastic</a:t>
            </a:r>
          </a:p>
          <a:p>
            <a:pPr algn="just">
              <a:buFont typeface="+mj-lt"/>
              <a:buAutoNum type="arabicPeriod"/>
            </a:pPr>
            <a:r>
              <a:rPr lang="en-US" sz="2400" b="1" i="0" dirty="0">
                <a:solidFill>
                  <a:srgbClr val="000000"/>
                </a:solidFill>
                <a:effectLst/>
                <a:highlight>
                  <a:srgbClr val="FFFFFF"/>
                </a:highlight>
                <a:latin typeface="inter-regular"/>
              </a:rPr>
              <a:t>Single-agent vs Multi-agent</a:t>
            </a:r>
          </a:p>
          <a:p>
            <a:pPr algn="just">
              <a:buFont typeface="+mj-lt"/>
              <a:buAutoNum type="arabicPeriod"/>
            </a:pPr>
            <a:r>
              <a:rPr lang="en-US" sz="2400" b="1" i="0" dirty="0">
                <a:solidFill>
                  <a:srgbClr val="000000"/>
                </a:solidFill>
                <a:effectLst/>
                <a:highlight>
                  <a:srgbClr val="FFFFFF"/>
                </a:highlight>
                <a:latin typeface="inter-regular"/>
              </a:rPr>
              <a:t>Episodic vs sequential</a:t>
            </a:r>
          </a:p>
          <a:p>
            <a:pPr algn="just">
              <a:buFont typeface="+mj-lt"/>
              <a:buAutoNum type="arabicPeriod"/>
            </a:pPr>
            <a:r>
              <a:rPr lang="en-US" sz="2400" b="1" i="0" dirty="0">
                <a:solidFill>
                  <a:srgbClr val="000000"/>
                </a:solidFill>
                <a:effectLst/>
                <a:highlight>
                  <a:srgbClr val="FFFFFF"/>
                </a:highlight>
                <a:latin typeface="inter-regular"/>
              </a:rPr>
              <a:t>Known vs Unknown</a:t>
            </a:r>
          </a:p>
          <a:p>
            <a:pPr algn="just">
              <a:buFont typeface="+mj-lt"/>
              <a:buAutoNum type="arabicPeriod"/>
            </a:pPr>
            <a:r>
              <a:rPr lang="en-US" sz="2400" b="1" i="0" dirty="0">
                <a:solidFill>
                  <a:srgbClr val="000000"/>
                </a:solidFill>
                <a:effectLst/>
                <a:highlight>
                  <a:srgbClr val="FFFFFF"/>
                </a:highlight>
                <a:latin typeface="inter-regular"/>
              </a:rPr>
              <a:t>Accessible vs Inaccessible</a:t>
            </a:r>
          </a:p>
        </p:txBody>
      </p:sp>
    </p:spTree>
    <p:extLst>
      <p:ext uri="{BB962C8B-B14F-4D97-AF65-F5344CB8AC3E}">
        <p14:creationId xmlns:p14="http://schemas.microsoft.com/office/powerpoint/2010/main" val="111793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C05729-A1EE-C1F4-4C6F-DD0E9A643CED}"/>
              </a:ext>
            </a:extLst>
          </p:cNvPr>
          <p:cNvSpPr txBox="1"/>
          <p:nvPr/>
        </p:nvSpPr>
        <p:spPr>
          <a:xfrm>
            <a:off x="160020" y="335845"/>
            <a:ext cx="11871960" cy="6186309"/>
          </a:xfrm>
          <a:prstGeom prst="rect">
            <a:avLst/>
          </a:prstGeom>
          <a:solidFill>
            <a:schemeClr val="accent2">
              <a:lumMod val="20000"/>
              <a:lumOff val="80000"/>
            </a:schemeClr>
          </a:solidFill>
        </p:spPr>
        <p:txBody>
          <a:bodyPr wrap="square">
            <a:spAutoFit/>
          </a:bodyPr>
          <a:lstStyle/>
          <a:p>
            <a:pPr algn="just">
              <a:buFont typeface="Arial" panose="020B0604020202020204" pitchFamily="34" charset="0"/>
              <a:buChar char="•"/>
            </a:pPr>
            <a:r>
              <a:rPr lang="en-US" b="1" i="0" dirty="0">
                <a:solidFill>
                  <a:srgbClr val="000000"/>
                </a:solidFill>
                <a:effectLst/>
                <a:latin typeface="Aptos" panose="020B0004020202020204" pitchFamily="34" charset="0"/>
              </a:rPr>
              <a:t>Discrete / Continuous</a:t>
            </a:r>
            <a:r>
              <a:rPr lang="en-US" b="0" i="0" dirty="0">
                <a:solidFill>
                  <a:srgbClr val="000000"/>
                </a:solidFill>
                <a:effectLst/>
                <a:latin typeface="Aptos" panose="020B0004020202020204" pitchFamily="34" charset="0"/>
              </a:rPr>
              <a:t> − If there are a limited number of distinct, clearly defined, states of the environment, the environment is discrete (For example, chess); otherwise it is continuous (For example, driving).</a:t>
            </a:r>
          </a:p>
          <a:p>
            <a:pPr algn="just">
              <a:buFont typeface="Arial" panose="020B0604020202020204" pitchFamily="34" charset="0"/>
              <a:buChar char="•"/>
            </a:pPr>
            <a:r>
              <a:rPr lang="en-US" b="1" i="0" dirty="0">
                <a:solidFill>
                  <a:srgbClr val="000000"/>
                </a:solidFill>
                <a:effectLst/>
                <a:latin typeface="Aptos" panose="020B0004020202020204" pitchFamily="34" charset="0"/>
              </a:rPr>
              <a:t>Observable / Partially Observable</a:t>
            </a:r>
            <a:r>
              <a:rPr lang="en-US" b="0" i="0" dirty="0">
                <a:solidFill>
                  <a:srgbClr val="000000"/>
                </a:solidFill>
                <a:effectLst/>
                <a:latin typeface="Aptos" panose="020B0004020202020204" pitchFamily="34" charset="0"/>
              </a:rPr>
              <a:t> − If it is possible to determine the complete state of the environment at each time point from the percepts it is observable; otherwise it is only partially observable.</a:t>
            </a:r>
          </a:p>
          <a:p>
            <a:pPr algn="just">
              <a:buFont typeface="Arial" panose="020B0604020202020204" pitchFamily="34" charset="0"/>
              <a:buChar char="•"/>
            </a:pPr>
            <a:r>
              <a:rPr lang="en-US" b="1" i="0" dirty="0">
                <a:solidFill>
                  <a:srgbClr val="000000"/>
                </a:solidFill>
                <a:effectLst/>
                <a:latin typeface="Aptos" panose="020B0004020202020204" pitchFamily="34" charset="0"/>
              </a:rPr>
              <a:t>Static / Dynamic</a:t>
            </a:r>
            <a:r>
              <a:rPr lang="en-US" b="0" i="0" dirty="0">
                <a:solidFill>
                  <a:srgbClr val="000000"/>
                </a:solidFill>
                <a:effectLst/>
                <a:latin typeface="Aptos" panose="020B0004020202020204" pitchFamily="34" charset="0"/>
              </a:rPr>
              <a:t> − If the environment does not change while an agent is acting, then it is static; otherwise it is dynamic.</a:t>
            </a:r>
          </a:p>
          <a:p>
            <a:pPr algn="just">
              <a:buFont typeface="Arial" panose="020B0604020202020204" pitchFamily="34" charset="0"/>
              <a:buChar char="•"/>
            </a:pPr>
            <a:r>
              <a:rPr lang="en-US" b="1" i="0" dirty="0">
                <a:solidFill>
                  <a:srgbClr val="000000"/>
                </a:solidFill>
                <a:effectLst/>
                <a:latin typeface="Aptos" panose="020B0004020202020204" pitchFamily="34" charset="0"/>
              </a:rPr>
              <a:t>Single agent / Multiple agents</a:t>
            </a:r>
            <a:r>
              <a:rPr lang="en-US" b="0" i="0" dirty="0">
                <a:solidFill>
                  <a:srgbClr val="000000"/>
                </a:solidFill>
                <a:effectLst/>
                <a:latin typeface="Aptos" panose="020B0004020202020204" pitchFamily="34" charset="0"/>
              </a:rPr>
              <a:t> − The environment may contain other agents which may be of the same or different kind as that of the agent.</a:t>
            </a:r>
          </a:p>
          <a:p>
            <a:pPr algn="just">
              <a:buFont typeface="Arial" panose="020B0604020202020204" pitchFamily="34" charset="0"/>
              <a:buChar char="•"/>
            </a:pPr>
            <a:r>
              <a:rPr lang="en-US" b="1" i="0" dirty="0">
                <a:solidFill>
                  <a:srgbClr val="000000"/>
                </a:solidFill>
                <a:effectLst/>
                <a:latin typeface="Aptos" panose="020B0004020202020204" pitchFamily="34" charset="0"/>
              </a:rPr>
              <a:t>Accessible / Inaccessible</a:t>
            </a:r>
            <a:r>
              <a:rPr lang="en-US" b="0" i="0" dirty="0">
                <a:solidFill>
                  <a:srgbClr val="000000"/>
                </a:solidFill>
                <a:effectLst/>
                <a:latin typeface="Aptos" panose="020B0004020202020204" pitchFamily="34" charset="0"/>
              </a:rPr>
              <a:t> − If the agent’s sensory apparatus can have access to the complete state of the environment, then the environment is accessible to that agent.</a:t>
            </a:r>
          </a:p>
          <a:p>
            <a:pPr algn="just">
              <a:buFont typeface="Arial" panose="020B0604020202020204" pitchFamily="34" charset="0"/>
              <a:buChar char="•"/>
            </a:pPr>
            <a:r>
              <a:rPr lang="en-US" b="1" i="0" dirty="0">
                <a:solidFill>
                  <a:srgbClr val="000000"/>
                </a:solidFill>
                <a:effectLst/>
                <a:latin typeface="Aptos" panose="020B0004020202020204" pitchFamily="34" charset="0"/>
              </a:rPr>
              <a:t>Deterministic / Non-deterministic</a:t>
            </a:r>
            <a:r>
              <a:rPr lang="en-US" b="0" i="0" dirty="0">
                <a:solidFill>
                  <a:srgbClr val="000000"/>
                </a:solidFill>
                <a:effectLst/>
                <a:latin typeface="Aptos" panose="020B0004020202020204" pitchFamily="34" charset="0"/>
              </a:rPr>
              <a:t> − If the next state of the environment is completely determined by the current state and the actions of the agent, then the environment is deterministic; otherwise it is non-deterministic.</a:t>
            </a:r>
          </a:p>
          <a:p>
            <a:pPr algn="just">
              <a:buFont typeface="Arial" panose="020B0604020202020204" pitchFamily="34" charset="0"/>
              <a:buChar char="•"/>
            </a:pPr>
            <a:r>
              <a:rPr lang="en-US" b="1" i="0" dirty="0">
                <a:solidFill>
                  <a:srgbClr val="000000"/>
                </a:solidFill>
                <a:effectLst/>
                <a:latin typeface="Aptos" panose="020B0004020202020204" pitchFamily="34" charset="0"/>
              </a:rPr>
              <a:t>Episodic / Non-episodic</a:t>
            </a:r>
            <a:r>
              <a:rPr lang="en-US" b="0" i="0" dirty="0">
                <a:solidFill>
                  <a:srgbClr val="000000"/>
                </a:solidFill>
                <a:effectLst/>
                <a:latin typeface="Aptos" panose="020B0004020202020204" pitchFamily="34" charset="0"/>
              </a:rPr>
              <a:t> − In an episodic environment, each episode consists of the agent perceiving and then acting. The quality of its action depends just on the episode itself. Subsequent episodes do not depend on the actions in the previous episodes. Episodic environments are much simpler because the agent does not need to think ahead.</a:t>
            </a:r>
          </a:p>
          <a:p>
            <a:pPr marL="285750" indent="-285750" algn="just">
              <a:buFont typeface="Arial" panose="020B0604020202020204" pitchFamily="34" charset="0"/>
              <a:buChar char="•"/>
            </a:pPr>
            <a:r>
              <a:rPr lang="en-US" sz="1800" b="1" i="0" dirty="0">
                <a:effectLst/>
                <a:latin typeface="Aptos" panose="020B0004020202020204" pitchFamily="34" charset="0"/>
              </a:rPr>
              <a:t>Known vs Unknown</a:t>
            </a:r>
          </a:p>
          <a:p>
            <a:pPr algn="just">
              <a:buFont typeface="Arial" panose="020B0604020202020204" pitchFamily="34" charset="0"/>
              <a:buChar char="•"/>
            </a:pPr>
            <a:r>
              <a:rPr lang="en-US" sz="1800" b="0" i="0" dirty="0">
                <a:solidFill>
                  <a:srgbClr val="000000"/>
                </a:solidFill>
                <a:effectLst/>
                <a:latin typeface="Aptos" panose="020B0004020202020204" pitchFamily="34" charset="0"/>
              </a:rPr>
              <a:t>Known and unknown are not actually a feature of an environment, but it is an agent's state of knowledge to perform an action.</a:t>
            </a:r>
          </a:p>
          <a:p>
            <a:pPr algn="just">
              <a:buFont typeface="Arial" panose="020B0604020202020204" pitchFamily="34" charset="0"/>
              <a:buChar char="•"/>
            </a:pPr>
            <a:r>
              <a:rPr lang="en-US" sz="1800" b="0" i="0" dirty="0">
                <a:solidFill>
                  <a:srgbClr val="000000"/>
                </a:solidFill>
                <a:effectLst/>
                <a:latin typeface="Aptos" panose="020B0004020202020204" pitchFamily="34" charset="0"/>
              </a:rPr>
              <a:t>In a known environment, the results for all actions are known to the agent. While in unknown environment, agent needs to learn how it works in order to perform an action.</a:t>
            </a:r>
          </a:p>
          <a:p>
            <a:pPr algn="just">
              <a:buFont typeface="Arial" panose="020B0604020202020204" pitchFamily="34" charset="0"/>
              <a:buChar char="•"/>
            </a:pPr>
            <a:r>
              <a:rPr lang="en-US" sz="1800" b="0" i="0" dirty="0">
                <a:solidFill>
                  <a:srgbClr val="000000"/>
                </a:solidFill>
                <a:effectLst/>
                <a:latin typeface="Aptos" panose="020B0004020202020204" pitchFamily="34" charset="0"/>
              </a:rPr>
              <a:t>It is quite possible that a known environment to be partially observable and an Unknown environment to be fully observable.</a:t>
            </a:r>
          </a:p>
        </p:txBody>
      </p:sp>
    </p:spTree>
    <p:extLst>
      <p:ext uri="{BB962C8B-B14F-4D97-AF65-F5344CB8AC3E}">
        <p14:creationId xmlns:p14="http://schemas.microsoft.com/office/powerpoint/2010/main" val="385008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B247500-7A23-F5F0-929C-93CB4862A82A}"/>
              </a:ext>
            </a:extLst>
          </p:cNvPr>
          <p:cNvSpPr txBox="1"/>
          <p:nvPr/>
        </p:nvSpPr>
        <p:spPr>
          <a:xfrm>
            <a:off x="114300" y="12680"/>
            <a:ext cx="11963400" cy="3139321"/>
          </a:xfrm>
          <a:prstGeom prst="rect">
            <a:avLst/>
          </a:prstGeom>
          <a:solidFill>
            <a:schemeClr val="accent6">
              <a:lumMod val="40000"/>
              <a:lumOff val="60000"/>
            </a:schemeClr>
          </a:solidFill>
        </p:spPr>
        <p:txBody>
          <a:bodyPr wrap="square">
            <a:spAutoFit/>
          </a:bodyPr>
          <a:lstStyle/>
          <a:p>
            <a:pPr algn="just"/>
            <a:r>
              <a:rPr lang="en-US" b="0" i="0" dirty="0">
                <a:solidFill>
                  <a:srgbClr val="333333"/>
                </a:solidFill>
                <a:effectLst/>
                <a:latin typeface="Aptos" panose="020B0004020202020204" pitchFamily="34" charset="0"/>
              </a:rPr>
              <a:t>Today, there are two of the most common </a:t>
            </a:r>
            <a:r>
              <a:rPr lang="en-US" b="1" i="1" dirty="0">
                <a:solidFill>
                  <a:srgbClr val="333333"/>
                </a:solidFill>
                <a:effectLst/>
                <a:latin typeface="Aptos" panose="020B0004020202020204" pitchFamily="34" charset="0"/>
              </a:rPr>
              <a:t>AI (Artificial Intelligence)</a:t>
            </a:r>
            <a:r>
              <a:rPr lang="en-US" b="0" i="0" dirty="0">
                <a:solidFill>
                  <a:srgbClr val="333333"/>
                </a:solidFill>
                <a:effectLst/>
                <a:latin typeface="Aptos" panose="020B0004020202020204" pitchFamily="34" charset="0"/>
              </a:rPr>
              <a:t> computer programming languages are LISP and Prolog. They are designed with two distinct programming paradigms, and LISP is a functional language, whereas Prolog is a formal language. The main difference between these languages is that LISP was considered a computation model based on the theory of recursive functions. In contrast, the prolog includes a set of formal logic specifications that employ first-order predicate calculus.</a:t>
            </a:r>
            <a:r>
              <a:rPr lang="en-US" dirty="0">
                <a:solidFill>
                  <a:srgbClr val="333333"/>
                </a:solidFill>
                <a:latin typeface="Aptos" panose="020B0004020202020204" pitchFamily="34" charset="0"/>
              </a:rPr>
              <a:t> </a:t>
            </a:r>
            <a:r>
              <a:rPr lang="en-US" b="0" i="0" dirty="0">
                <a:solidFill>
                  <a:srgbClr val="333333"/>
                </a:solidFill>
                <a:effectLst/>
                <a:latin typeface="inter-regular"/>
              </a:rPr>
              <a:t>Below are the top five programming languages that are widely used for the development of Artificial Intelligence:</a:t>
            </a:r>
          </a:p>
          <a:p>
            <a:pPr algn="just">
              <a:buFont typeface="Arial" panose="020B0604020202020204" pitchFamily="34" charset="0"/>
              <a:buChar char="•"/>
            </a:pPr>
            <a:r>
              <a:rPr lang="en-US" b="0" i="0" dirty="0">
                <a:solidFill>
                  <a:srgbClr val="000000"/>
                </a:solidFill>
                <a:effectLst/>
                <a:latin typeface="inter-regular"/>
              </a:rPr>
              <a:t>Python</a:t>
            </a:r>
          </a:p>
          <a:p>
            <a:pPr algn="just">
              <a:buFont typeface="Arial" panose="020B0604020202020204" pitchFamily="34" charset="0"/>
              <a:buChar char="•"/>
            </a:pPr>
            <a:r>
              <a:rPr lang="en-US" b="0" i="0" dirty="0">
                <a:solidFill>
                  <a:srgbClr val="000000"/>
                </a:solidFill>
                <a:effectLst/>
                <a:latin typeface="inter-regular"/>
              </a:rPr>
              <a:t>Java</a:t>
            </a:r>
          </a:p>
          <a:p>
            <a:pPr algn="just">
              <a:buFont typeface="Arial" panose="020B0604020202020204" pitchFamily="34" charset="0"/>
              <a:buChar char="•"/>
            </a:pPr>
            <a:r>
              <a:rPr lang="en-US" b="0" i="0" dirty="0">
                <a:solidFill>
                  <a:srgbClr val="000000"/>
                </a:solidFill>
                <a:effectLst/>
                <a:latin typeface="inter-regular"/>
              </a:rPr>
              <a:t>Lisp</a:t>
            </a:r>
          </a:p>
          <a:p>
            <a:pPr algn="just">
              <a:buFont typeface="Arial" panose="020B0604020202020204" pitchFamily="34" charset="0"/>
              <a:buChar char="•"/>
            </a:pPr>
            <a:r>
              <a:rPr lang="en-US" b="0" i="0" dirty="0">
                <a:solidFill>
                  <a:srgbClr val="000000"/>
                </a:solidFill>
                <a:effectLst/>
                <a:latin typeface="inter-regular"/>
              </a:rPr>
              <a:t>R</a:t>
            </a:r>
          </a:p>
          <a:p>
            <a:pPr algn="just">
              <a:buFont typeface="Arial" panose="020B0604020202020204" pitchFamily="34" charset="0"/>
              <a:buChar char="•"/>
            </a:pPr>
            <a:r>
              <a:rPr lang="en-US" b="0" i="0" dirty="0">
                <a:solidFill>
                  <a:srgbClr val="000000"/>
                </a:solidFill>
                <a:effectLst/>
                <a:latin typeface="inter-regular"/>
              </a:rPr>
              <a:t>Prolog</a:t>
            </a:r>
          </a:p>
        </p:txBody>
      </p:sp>
      <p:sp>
        <p:nvSpPr>
          <p:cNvPr id="11" name="TextBox 10">
            <a:extLst>
              <a:ext uri="{FF2B5EF4-FFF2-40B4-BE49-F238E27FC236}">
                <a16:creationId xmlns:a16="http://schemas.microsoft.com/office/drawing/2014/main" id="{CC7C5151-B6DA-4E4C-47E6-A3742F5F2F26}"/>
              </a:ext>
            </a:extLst>
          </p:cNvPr>
          <p:cNvSpPr txBox="1"/>
          <p:nvPr/>
        </p:nvSpPr>
        <p:spPr>
          <a:xfrm>
            <a:off x="114300" y="3210610"/>
            <a:ext cx="11963400" cy="2308324"/>
          </a:xfrm>
          <a:prstGeom prst="rect">
            <a:avLst/>
          </a:prstGeom>
          <a:solidFill>
            <a:schemeClr val="accent6">
              <a:lumMod val="20000"/>
              <a:lumOff val="80000"/>
            </a:schemeClr>
          </a:solidFill>
        </p:spPr>
        <p:txBody>
          <a:bodyPr wrap="square">
            <a:spAutoFit/>
          </a:bodyPr>
          <a:lstStyle/>
          <a:p>
            <a:pPr algn="just"/>
            <a:r>
              <a:rPr lang="en-US" b="0" i="0" dirty="0">
                <a:solidFill>
                  <a:srgbClr val="610B38"/>
                </a:solidFill>
                <a:effectLst/>
                <a:latin typeface="erdana"/>
              </a:rPr>
              <a:t>What is LISP?</a:t>
            </a:r>
          </a:p>
          <a:p>
            <a:pPr algn="just"/>
            <a:r>
              <a:rPr lang="en-US" b="1" i="1" dirty="0">
                <a:solidFill>
                  <a:srgbClr val="333333"/>
                </a:solidFill>
                <a:effectLst/>
                <a:latin typeface="inter-bold"/>
              </a:rPr>
              <a:t>LISP</a:t>
            </a:r>
            <a:r>
              <a:rPr lang="en-US" b="0" i="0" dirty="0">
                <a:solidFill>
                  <a:srgbClr val="333333"/>
                </a:solidFill>
                <a:effectLst/>
                <a:latin typeface="inter-regular"/>
              </a:rPr>
              <a:t> is an abbreviation for </a:t>
            </a:r>
            <a:r>
              <a:rPr lang="en-US" b="1" i="1" dirty="0">
                <a:solidFill>
                  <a:srgbClr val="333333"/>
                </a:solidFill>
                <a:effectLst/>
                <a:latin typeface="inter-bold"/>
              </a:rPr>
              <a:t>"</a:t>
            </a:r>
            <a:r>
              <a:rPr lang="en-US" b="1" i="1" dirty="0" err="1">
                <a:solidFill>
                  <a:srgbClr val="333333"/>
                </a:solidFill>
                <a:effectLst/>
                <a:latin typeface="inter-bold"/>
              </a:rPr>
              <a:t>LISt</a:t>
            </a:r>
            <a:r>
              <a:rPr lang="en-US" b="1" i="1" dirty="0">
                <a:solidFill>
                  <a:srgbClr val="333333"/>
                </a:solidFill>
                <a:effectLst/>
                <a:latin typeface="inter-bold"/>
              </a:rPr>
              <a:t> Processing"</a:t>
            </a:r>
            <a:r>
              <a:rPr lang="en-US" b="0" i="0" dirty="0">
                <a:solidFill>
                  <a:srgbClr val="333333"/>
                </a:solidFill>
                <a:effectLst/>
                <a:latin typeface="inter-regular"/>
              </a:rPr>
              <a:t>. Lisp is a computer programming language family. It is a functional computer language that was created and used by </a:t>
            </a:r>
            <a:r>
              <a:rPr lang="en-US" b="1" i="1" dirty="0">
                <a:solidFill>
                  <a:srgbClr val="333333"/>
                </a:solidFill>
                <a:effectLst/>
                <a:latin typeface="inter-bold"/>
              </a:rPr>
              <a:t>John McCarthy</a:t>
            </a:r>
            <a:r>
              <a:rPr lang="en-US" b="0" i="0" dirty="0">
                <a:solidFill>
                  <a:srgbClr val="333333"/>
                </a:solidFill>
                <a:effectLst/>
                <a:latin typeface="inter-regular"/>
              </a:rPr>
              <a:t> and the </a:t>
            </a:r>
            <a:r>
              <a:rPr lang="en-US" b="1" i="1" dirty="0">
                <a:solidFill>
                  <a:srgbClr val="333333"/>
                </a:solidFill>
                <a:effectLst/>
                <a:latin typeface="inter-bold"/>
              </a:rPr>
              <a:t>MIT group</a:t>
            </a:r>
            <a:r>
              <a:rPr lang="en-US" b="0" i="0" dirty="0">
                <a:solidFill>
                  <a:srgbClr val="333333"/>
                </a:solidFill>
                <a:effectLst/>
                <a:latin typeface="inter-regular"/>
              </a:rPr>
              <a:t> in </a:t>
            </a:r>
            <a:r>
              <a:rPr lang="en-US" b="1" i="1" dirty="0">
                <a:solidFill>
                  <a:srgbClr val="333333"/>
                </a:solidFill>
                <a:effectLst/>
                <a:latin typeface="inter-bold"/>
              </a:rPr>
              <a:t>1960</a:t>
            </a:r>
            <a:r>
              <a:rPr lang="en-US" b="0" i="0" dirty="0">
                <a:solidFill>
                  <a:srgbClr val="333333"/>
                </a:solidFill>
                <a:effectLst/>
                <a:latin typeface="inter-regular"/>
              </a:rPr>
              <a:t>. It was primarily utilized in the computer science research initiatives, such as those involving artificial intelligence (including theorem proving, intelligent systems, robotics, natural language processing, etc.).</a:t>
            </a:r>
          </a:p>
          <a:p>
            <a:pPr algn="just"/>
            <a:r>
              <a:rPr lang="en-US" b="0" i="0" dirty="0">
                <a:solidFill>
                  <a:srgbClr val="333333"/>
                </a:solidFill>
                <a:effectLst/>
                <a:latin typeface="inter-regular"/>
              </a:rPr>
              <a:t>The most distinguishing characteristic of LISP language from other languages is the equivalence of forms between program and data, which means that LISP can execute data structures as programs, and programs may be altered as data. Furthermore, despite iteration, it is more dependent on recursion as a control mechanism (looping).</a:t>
            </a:r>
          </a:p>
        </p:txBody>
      </p:sp>
      <p:sp>
        <p:nvSpPr>
          <p:cNvPr id="13" name="TextBox 12">
            <a:extLst>
              <a:ext uri="{FF2B5EF4-FFF2-40B4-BE49-F238E27FC236}">
                <a16:creationId xmlns:a16="http://schemas.microsoft.com/office/drawing/2014/main" id="{7BEFB966-AD9A-F55D-F28F-9069CC402AE3}"/>
              </a:ext>
            </a:extLst>
          </p:cNvPr>
          <p:cNvSpPr txBox="1"/>
          <p:nvPr/>
        </p:nvSpPr>
        <p:spPr>
          <a:xfrm>
            <a:off x="114300" y="5518934"/>
            <a:ext cx="11963400" cy="1200329"/>
          </a:xfrm>
          <a:prstGeom prst="rect">
            <a:avLst/>
          </a:prstGeom>
          <a:solidFill>
            <a:schemeClr val="accent4">
              <a:lumMod val="20000"/>
              <a:lumOff val="80000"/>
            </a:schemeClr>
          </a:solidFill>
        </p:spPr>
        <p:txBody>
          <a:bodyPr wrap="square">
            <a:spAutoFit/>
          </a:bodyPr>
          <a:lstStyle/>
          <a:p>
            <a:r>
              <a:rPr lang="en-US" b="0" i="0" dirty="0">
                <a:solidFill>
                  <a:srgbClr val="333333"/>
                </a:solidFill>
                <a:effectLst/>
                <a:latin typeface="inter-regular"/>
              </a:rPr>
              <a:t>LISP generates an interactive environment for running its programs. In an interactive environment, the main program alters the form, and the user inserts the main program as a sequence of expressions to be inspected at the terminal. It doesn't utilize block structure or any other type of complex syntactic organization, and it utilizes calls to communicate with the other functions running simultaneously.</a:t>
            </a:r>
            <a:endParaRPr lang="en-SG" dirty="0"/>
          </a:p>
        </p:txBody>
      </p:sp>
    </p:spTree>
    <p:extLst>
      <p:ext uri="{BB962C8B-B14F-4D97-AF65-F5344CB8AC3E}">
        <p14:creationId xmlns:p14="http://schemas.microsoft.com/office/powerpoint/2010/main" val="266007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1BC76F-B280-0F2C-AB17-4DCEFFC9B6D2}"/>
              </a:ext>
            </a:extLst>
          </p:cNvPr>
          <p:cNvSpPr txBox="1"/>
          <p:nvPr/>
        </p:nvSpPr>
        <p:spPr>
          <a:xfrm>
            <a:off x="152400" y="114300"/>
            <a:ext cx="12039600" cy="2031325"/>
          </a:xfrm>
          <a:prstGeom prst="rect">
            <a:avLst/>
          </a:prstGeom>
          <a:solidFill>
            <a:schemeClr val="bg1">
              <a:lumMod val="95000"/>
            </a:schemeClr>
          </a:solidFill>
        </p:spPr>
        <p:txBody>
          <a:bodyPr wrap="square">
            <a:spAutoFit/>
          </a:bodyPr>
          <a:lstStyle/>
          <a:p>
            <a:pPr algn="just"/>
            <a:r>
              <a:rPr lang="en-US" sz="1400" b="0" i="0" dirty="0">
                <a:solidFill>
                  <a:srgbClr val="610B38"/>
                </a:solidFill>
                <a:effectLst/>
                <a:latin typeface="Aptos" panose="020B0004020202020204" pitchFamily="34" charset="0"/>
              </a:rPr>
              <a:t>What is Prolog?</a:t>
            </a:r>
          </a:p>
          <a:p>
            <a:pPr algn="just"/>
            <a:r>
              <a:rPr lang="en-US" sz="1400" b="1" i="1" dirty="0">
                <a:solidFill>
                  <a:srgbClr val="333333"/>
                </a:solidFill>
                <a:effectLst/>
                <a:latin typeface="Aptos" panose="020B0004020202020204" pitchFamily="34" charset="0"/>
              </a:rPr>
              <a:t>Prolog</a:t>
            </a:r>
            <a:r>
              <a:rPr lang="en-US" sz="1400" b="0" i="0" dirty="0">
                <a:solidFill>
                  <a:srgbClr val="333333"/>
                </a:solidFill>
                <a:effectLst/>
                <a:latin typeface="Aptos" panose="020B0004020202020204" pitchFamily="34" charset="0"/>
              </a:rPr>
              <a:t> is a logic computer language that is utilized in artificial intelligence and computational linguistics. It is a member of the logic computer language family. Prolog is a declarative language in which computations are carried out by querying the relations that are specified as rules and facts. Prolog was created in </a:t>
            </a:r>
            <a:r>
              <a:rPr lang="en-US" sz="1400" b="1" i="1" dirty="0">
                <a:solidFill>
                  <a:srgbClr val="333333"/>
                </a:solidFill>
                <a:effectLst/>
                <a:latin typeface="Aptos" panose="020B0004020202020204" pitchFamily="34" charset="0"/>
              </a:rPr>
              <a:t>1970</a:t>
            </a:r>
            <a:r>
              <a:rPr lang="en-US" sz="1400" b="0" i="0" dirty="0">
                <a:solidFill>
                  <a:srgbClr val="333333"/>
                </a:solidFill>
                <a:effectLst/>
                <a:latin typeface="Aptos" panose="020B0004020202020204" pitchFamily="34" charset="0"/>
              </a:rPr>
              <a:t>, and it is one of the oldest logic programming languages and one of the most common AI programming languages today (along with Lisp). Although it is a free language, there are numerous commercial variants accessible.</a:t>
            </a:r>
          </a:p>
          <a:p>
            <a:pPr algn="just"/>
            <a:r>
              <a:rPr lang="en-US" sz="1400" b="0" i="0" dirty="0">
                <a:solidFill>
                  <a:srgbClr val="333333"/>
                </a:solidFill>
                <a:effectLst/>
                <a:latin typeface="Aptos" panose="020B0004020202020204" pitchFamily="34" charset="0"/>
              </a:rPr>
              <a:t>One of the first logic computer languages was Prolog. It aids the users in several tasks, including term rewriting, type systems, theorem proving, expert systems, natural language processing, and automated planning. It also aids in the development of graphical user interfaces (GUI), administrative apps, and networked applications. Furthermore, it is appropriate for rule-based logical inquiries, including template filling, database searching, and voice control systems.</a:t>
            </a:r>
          </a:p>
        </p:txBody>
      </p:sp>
      <p:graphicFrame>
        <p:nvGraphicFramePr>
          <p:cNvPr id="4" name="Table 3">
            <a:extLst>
              <a:ext uri="{FF2B5EF4-FFF2-40B4-BE49-F238E27FC236}">
                <a16:creationId xmlns:a16="http://schemas.microsoft.com/office/drawing/2014/main" id="{A197A850-3774-2048-8E56-9EB4D5D91A63}"/>
              </a:ext>
            </a:extLst>
          </p:cNvPr>
          <p:cNvGraphicFramePr>
            <a:graphicFrameLocks noGrp="1"/>
          </p:cNvGraphicFramePr>
          <p:nvPr>
            <p:extLst>
              <p:ext uri="{D42A27DB-BD31-4B8C-83A1-F6EECF244321}">
                <p14:modId xmlns:p14="http://schemas.microsoft.com/office/powerpoint/2010/main" val="3586341826"/>
              </p:ext>
            </p:extLst>
          </p:nvPr>
        </p:nvGraphicFramePr>
        <p:xfrm>
          <a:off x="152400" y="2267724"/>
          <a:ext cx="11972925" cy="4475976"/>
        </p:xfrm>
        <a:graphic>
          <a:graphicData uri="http://schemas.openxmlformats.org/drawingml/2006/table">
            <a:tbl>
              <a:tblPr/>
              <a:tblGrid>
                <a:gridCol w="1557245">
                  <a:extLst>
                    <a:ext uri="{9D8B030D-6E8A-4147-A177-3AD203B41FA5}">
                      <a16:colId xmlns:a16="http://schemas.microsoft.com/office/drawing/2014/main" val="2300165536"/>
                    </a:ext>
                  </a:extLst>
                </a:gridCol>
                <a:gridCol w="4829955">
                  <a:extLst>
                    <a:ext uri="{9D8B030D-6E8A-4147-A177-3AD203B41FA5}">
                      <a16:colId xmlns:a16="http://schemas.microsoft.com/office/drawing/2014/main" val="3033380685"/>
                    </a:ext>
                  </a:extLst>
                </a:gridCol>
                <a:gridCol w="5585725">
                  <a:extLst>
                    <a:ext uri="{9D8B030D-6E8A-4147-A177-3AD203B41FA5}">
                      <a16:colId xmlns:a16="http://schemas.microsoft.com/office/drawing/2014/main" val="3520257423"/>
                    </a:ext>
                  </a:extLst>
                </a:gridCol>
              </a:tblGrid>
              <a:tr h="130540">
                <a:tc>
                  <a:txBody>
                    <a:bodyPr/>
                    <a:lstStyle/>
                    <a:p>
                      <a:pPr algn="l" fontAlgn="t"/>
                      <a:r>
                        <a:rPr lang="en-SG" sz="1600">
                          <a:solidFill>
                            <a:srgbClr val="000000"/>
                          </a:solidFill>
                          <a:effectLst/>
                          <a:highlight>
                            <a:srgbClr val="C7CCBE"/>
                          </a:highlight>
                          <a:latin typeface="times new roman" panose="02020603050405020304" pitchFamily="18" charset="0"/>
                        </a:rPr>
                        <a:t>Features</a:t>
                      </a:r>
                    </a:p>
                  </a:txBody>
                  <a:tcPr marL="26108" marR="26108" marT="26108" marB="261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a:solidFill>
                            <a:srgbClr val="000000"/>
                          </a:solidFill>
                          <a:effectLst/>
                          <a:highlight>
                            <a:srgbClr val="C7CCBE"/>
                          </a:highlight>
                          <a:latin typeface="times new roman" panose="02020603050405020304" pitchFamily="18" charset="0"/>
                        </a:rPr>
                        <a:t>LISP</a:t>
                      </a:r>
                    </a:p>
                  </a:txBody>
                  <a:tcPr marL="26108" marR="26108" marT="26108" marB="261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dirty="0" err="1">
                          <a:solidFill>
                            <a:srgbClr val="000000"/>
                          </a:solidFill>
                          <a:effectLst/>
                          <a:highlight>
                            <a:srgbClr val="C7CCBE"/>
                          </a:highlight>
                          <a:latin typeface="times new roman" panose="02020603050405020304" pitchFamily="18" charset="0"/>
                        </a:rPr>
                        <a:t>Prolog</a:t>
                      </a:r>
                      <a:endParaRPr lang="en-SG" sz="1600" dirty="0">
                        <a:solidFill>
                          <a:srgbClr val="000000"/>
                        </a:solidFill>
                        <a:effectLst/>
                        <a:highlight>
                          <a:srgbClr val="C7CCBE"/>
                        </a:highlight>
                        <a:latin typeface="times new roman" panose="02020603050405020304" pitchFamily="18" charset="0"/>
                      </a:endParaRPr>
                    </a:p>
                  </a:txBody>
                  <a:tcPr marL="26108" marR="26108" marT="26108" marB="261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3218437050"/>
                  </a:ext>
                </a:extLst>
              </a:tr>
              <a:tr h="583079">
                <a:tc>
                  <a:txBody>
                    <a:bodyPr/>
                    <a:lstStyle/>
                    <a:p>
                      <a:pPr algn="just" fontAlgn="t"/>
                      <a:r>
                        <a:rPr lang="en-SG" sz="1600" b="1" dirty="0">
                          <a:solidFill>
                            <a:srgbClr val="333333"/>
                          </a:solidFill>
                          <a:effectLst/>
                          <a:latin typeface="inter-bold"/>
                        </a:rPr>
                        <a:t>Definition</a:t>
                      </a:r>
                      <a:endParaRPr lang="en-SG" sz="1600" dirty="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the second-oldest high-level computer language after FORTRAN, and it has evolved significantly since its inception.</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a logical computer language related to artificial intelligence and computational linguistics.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295953021"/>
                  </a:ext>
                </a:extLst>
              </a:tr>
              <a:tr h="191459">
                <a:tc>
                  <a:txBody>
                    <a:bodyPr/>
                    <a:lstStyle/>
                    <a:p>
                      <a:pPr algn="just" fontAlgn="t"/>
                      <a:r>
                        <a:rPr lang="en-SG" sz="1600" b="1">
                          <a:solidFill>
                            <a:srgbClr val="333333"/>
                          </a:solidFill>
                          <a:effectLst/>
                          <a:latin typeface="inter-bold"/>
                        </a:rPr>
                        <a:t>Language Types</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It is functional programming.</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It is logic programming.</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7469830"/>
                  </a:ext>
                </a:extLst>
              </a:tr>
              <a:tr h="504755">
                <a:tc>
                  <a:txBody>
                    <a:bodyPr/>
                    <a:lstStyle/>
                    <a:p>
                      <a:pPr algn="just" fontAlgn="t"/>
                      <a:r>
                        <a:rPr lang="en-SG" sz="1600" b="1">
                          <a:solidFill>
                            <a:srgbClr val="333333"/>
                          </a:solidFill>
                          <a:effectLst/>
                          <a:latin typeface="inter-bold"/>
                        </a:rPr>
                        <a:t>Program</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LISP programs include functions, conditional evaluation, loops, recursion, and iteration.</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includes directed control search, patterns, loops, and backtracking.</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72954273"/>
                  </a:ext>
                </a:extLst>
              </a:tr>
              <a:tr h="269783">
                <a:tc>
                  <a:txBody>
                    <a:bodyPr/>
                    <a:lstStyle/>
                    <a:p>
                      <a:pPr algn="just" fontAlgn="t"/>
                      <a:r>
                        <a:rPr lang="en-SG" sz="1600" b="1">
                          <a:solidFill>
                            <a:srgbClr val="333333"/>
                          </a:solidFill>
                          <a:effectLst/>
                          <a:latin typeface="inter-bold"/>
                        </a:rPr>
                        <a:t>Based on</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based on functions in a global environment.</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based on rules and facts.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2752889"/>
                  </a:ext>
                </a:extLst>
              </a:tr>
              <a:tr h="426431">
                <a:tc>
                  <a:txBody>
                    <a:bodyPr/>
                    <a:lstStyle/>
                    <a:p>
                      <a:pPr algn="just" fontAlgn="t"/>
                      <a:r>
                        <a:rPr lang="en-SG" sz="1600" b="1">
                          <a:solidFill>
                            <a:srgbClr val="333333"/>
                          </a:solidFill>
                          <a:effectLst/>
                          <a:latin typeface="inter-bold"/>
                        </a:rPr>
                        <a:t>Data Types</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has symbolic and numeric atoms, lists and list structure, and property and association lists.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has symbolic and numeric atoms, predicates, lists, and list structures.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99412298"/>
                  </a:ext>
                </a:extLst>
              </a:tr>
              <a:tr h="661403">
                <a:tc>
                  <a:txBody>
                    <a:bodyPr/>
                    <a:lstStyle/>
                    <a:p>
                      <a:pPr algn="just" fontAlgn="t"/>
                      <a:r>
                        <a:rPr lang="en-SG" sz="1600" b="1">
                          <a:solidFill>
                            <a:srgbClr val="333333"/>
                          </a:solidFill>
                          <a:effectLst/>
                          <a:latin typeface="inter-bold"/>
                        </a:rPr>
                        <a:t>Transmitting data</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In LISP, data transit in program function returns, local and global variables binding, and parameter passing by value are all supported.</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binds the data or numbers with the variable via unification.</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4178397"/>
                  </a:ext>
                </a:extLst>
              </a:tr>
              <a:tr h="504755">
                <a:tc>
                  <a:txBody>
                    <a:bodyPr/>
                    <a:lstStyle/>
                    <a:p>
                      <a:pPr algn="just" fontAlgn="t"/>
                      <a:r>
                        <a:rPr lang="en-SG" sz="1600" b="1">
                          <a:solidFill>
                            <a:srgbClr val="333333"/>
                          </a:solidFill>
                          <a:effectLst/>
                          <a:latin typeface="inter-bold"/>
                        </a:rPr>
                        <a:t>Variable</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has lexical or dynamic scoping of free variables, bound variables, and local variables using Let blocks.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Its variable scope scoping is confined to a single rule or fact.</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455628582"/>
                  </a:ext>
                </a:extLst>
              </a:tr>
              <a:tr h="348107">
                <a:tc>
                  <a:txBody>
                    <a:bodyPr/>
                    <a:lstStyle/>
                    <a:p>
                      <a:pPr algn="just" fontAlgn="t"/>
                      <a:r>
                        <a:rPr lang="en-SG" sz="1600" b="1">
                          <a:solidFill>
                            <a:srgbClr val="333333"/>
                          </a:solidFill>
                          <a:effectLst/>
                          <a:latin typeface="inter-bold"/>
                        </a:rPr>
                        <a:t>Supported Paradigms</a:t>
                      </a:r>
                      <a:endParaRPr lang="en-SG" sz="1600">
                        <a:solidFill>
                          <a:srgbClr val="333333"/>
                        </a:solidFill>
                        <a:effectLst/>
                        <a:latin typeface="inter-regular"/>
                      </a:endParaRP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supports the functional, reflective, procedural, and Meta paradigms.</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supports the logical computing paradigm.</a:t>
                      </a:r>
                    </a:p>
                  </a:txBody>
                  <a:tcPr marL="17405" marR="17405" marT="17405" marB="174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93567563"/>
                  </a:ext>
                </a:extLst>
              </a:tr>
            </a:tbl>
          </a:graphicData>
        </a:graphic>
      </p:graphicFrame>
    </p:spTree>
    <p:extLst>
      <p:ext uri="{BB962C8B-B14F-4D97-AF65-F5344CB8AC3E}">
        <p14:creationId xmlns:p14="http://schemas.microsoft.com/office/powerpoint/2010/main" val="405360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9AEA77-EC2D-214E-E8E6-CC579AC23CDF}"/>
              </a:ext>
            </a:extLst>
          </p:cNvPr>
          <p:cNvSpPr txBox="1"/>
          <p:nvPr/>
        </p:nvSpPr>
        <p:spPr>
          <a:xfrm>
            <a:off x="152400" y="146918"/>
            <a:ext cx="11887200" cy="707886"/>
          </a:xfrm>
          <a:prstGeom prst="rect">
            <a:avLst/>
          </a:prstGeom>
          <a:noFill/>
        </p:spPr>
        <p:txBody>
          <a:bodyPr wrap="square">
            <a:spAutoFit/>
          </a:bodyPr>
          <a:lstStyle/>
          <a:p>
            <a:pPr algn="just"/>
            <a:r>
              <a:rPr lang="en-US" sz="2000" b="0" i="0" dirty="0">
                <a:solidFill>
                  <a:srgbClr val="610B4B"/>
                </a:solidFill>
                <a:effectLst/>
                <a:highlight>
                  <a:srgbClr val="FFFFFF"/>
                </a:highlight>
                <a:latin typeface="erdana"/>
              </a:rPr>
              <a:t>How Artificial intelligence, Machine Learning, and Deep Learning differ from each other?</a:t>
            </a:r>
          </a:p>
          <a:p>
            <a:pPr algn="just"/>
            <a:r>
              <a:rPr lang="en-US" sz="2000" b="0" i="0" dirty="0">
                <a:solidFill>
                  <a:srgbClr val="333333"/>
                </a:solidFill>
                <a:effectLst/>
                <a:highlight>
                  <a:srgbClr val="FFFFFF"/>
                </a:highlight>
                <a:latin typeface="inter-regular"/>
              </a:rPr>
              <a:t>The difference between AI, ML, and Deep Learning is given in the below table:</a:t>
            </a:r>
          </a:p>
        </p:txBody>
      </p:sp>
      <p:graphicFrame>
        <p:nvGraphicFramePr>
          <p:cNvPr id="8" name="Table 7">
            <a:extLst>
              <a:ext uri="{FF2B5EF4-FFF2-40B4-BE49-F238E27FC236}">
                <a16:creationId xmlns:a16="http://schemas.microsoft.com/office/drawing/2014/main" id="{B89A2BE0-634B-C62B-D609-402929988D89}"/>
              </a:ext>
            </a:extLst>
          </p:cNvPr>
          <p:cNvGraphicFramePr>
            <a:graphicFrameLocks noGrp="1"/>
          </p:cNvGraphicFramePr>
          <p:nvPr>
            <p:extLst>
              <p:ext uri="{D42A27DB-BD31-4B8C-83A1-F6EECF244321}">
                <p14:modId xmlns:p14="http://schemas.microsoft.com/office/powerpoint/2010/main" val="1258473042"/>
              </p:ext>
            </p:extLst>
          </p:nvPr>
        </p:nvGraphicFramePr>
        <p:xfrm>
          <a:off x="152400" y="997679"/>
          <a:ext cx="11887200" cy="5311770"/>
        </p:xfrm>
        <a:graphic>
          <a:graphicData uri="http://schemas.openxmlformats.org/drawingml/2006/table">
            <a:tbl>
              <a:tblPr/>
              <a:tblGrid>
                <a:gridCol w="3962400">
                  <a:extLst>
                    <a:ext uri="{9D8B030D-6E8A-4147-A177-3AD203B41FA5}">
                      <a16:colId xmlns:a16="http://schemas.microsoft.com/office/drawing/2014/main" val="876781203"/>
                    </a:ext>
                  </a:extLst>
                </a:gridCol>
                <a:gridCol w="3962400">
                  <a:extLst>
                    <a:ext uri="{9D8B030D-6E8A-4147-A177-3AD203B41FA5}">
                      <a16:colId xmlns:a16="http://schemas.microsoft.com/office/drawing/2014/main" val="71694282"/>
                    </a:ext>
                  </a:extLst>
                </a:gridCol>
                <a:gridCol w="3962400">
                  <a:extLst>
                    <a:ext uri="{9D8B030D-6E8A-4147-A177-3AD203B41FA5}">
                      <a16:colId xmlns:a16="http://schemas.microsoft.com/office/drawing/2014/main" val="2800683453"/>
                    </a:ext>
                  </a:extLst>
                </a:gridCol>
              </a:tblGrid>
              <a:tr h="363875">
                <a:tc>
                  <a:txBody>
                    <a:bodyPr/>
                    <a:lstStyle/>
                    <a:p>
                      <a:pPr algn="l" fontAlgn="t"/>
                      <a:r>
                        <a:rPr lang="en-SG" sz="2000" b="1" dirty="0">
                          <a:solidFill>
                            <a:srgbClr val="000000"/>
                          </a:solidFill>
                          <a:effectLst/>
                          <a:highlight>
                            <a:srgbClr val="C7CCBE"/>
                          </a:highlight>
                          <a:latin typeface="times new roman" panose="02020603050405020304" pitchFamily="18" charset="0"/>
                        </a:rPr>
                        <a:t>Artificial Intelligence</a:t>
                      </a:r>
                    </a:p>
                  </a:txBody>
                  <a:tcPr marL="45484" marR="45484" marT="45484" marB="45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000" b="1">
                          <a:solidFill>
                            <a:srgbClr val="000000"/>
                          </a:solidFill>
                          <a:effectLst/>
                          <a:highlight>
                            <a:srgbClr val="C7CCBE"/>
                          </a:highlight>
                          <a:latin typeface="times new roman" panose="02020603050405020304" pitchFamily="18" charset="0"/>
                        </a:rPr>
                        <a:t>Machine Learning</a:t>
                      </a:r>
                    </a:p>
                  </a:txBody>
                  <a:tcPr marL="45484" marR="45484" marT="45484" marB="45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000" b="1" dirty="0">
                          <a:solidFill>
                            <a:srgbClr val="000000"/>
                          </a:solidFill>
                          <a:effectLst/>
                          <a:highlight>
                            <a:srgbClr val="C7CCBE"/>
                          </a:highlight>
                          <a:latin typeface="times new roman" panose="02020603050405020304" pitchFamily="18" charset="0"/>
                        </a:rPr>
                        <a:t>Deep Learning</a:t>
                      </a:r>
                    </a:p>
                  </a:txBody>
                  <a:tcPr marL="45484" marR="45484" marT="45484" marB="45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916457780"/>
                  </a:ext>
                </a:extLst>
              </a:tr>
              <a:tr h="742911">
                <a:tc>
                  <a:txBody>
                    <a:bodyPr/>
                    <a:lstStyle/>
                    <a:p>
                      <a:pPr algn="just" fontAlgn="t"/>
                      <a:r>
                        <a:rPr lang="en-US" sz="2000" dirty="0">
                          <a:solidFill>
                            <a:srgbClr val="333333"/>
                          </a:solidFill>
                          <a:effectLst/>
                          <a:latin typeface="inter-regular"/>
                        </a:rPr>
                        <a:t>The term Artificial intelligence was first coined in the year </a:t>
                      </a:r>
                      <a:r>
                        <a:rPr lang="en-US" sz="2000" b="1" dirty="0">
                          <a:solidFill>
                            <a:srgbClr val="333333"/>
                          </a:solidFill>
                          <a:effectLst/>
                          <a:latin typeface="inter-bold"/>
                        </a:rPr>
                        <a:t>1956 by John McCarthy</a:t>
                      </a:r>
                      <a:r>
                        <a:rPr lang="en-US" sz="2000" dirty="0">
                          <a:solidFill>
                            <a:srgbClr val="333333"/>
                          </a:solidFill>
                          <a:effectLst/>
                          <a:latin typeface="inter-regular"/>
                        </a:rPr>
                        <a:t>.</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term ML was first coined in the year </a:t>
                      </a:r>
                      <a:r>
                        <a:rPr lang="en-US" sz="2000" b="1">
                          <a:solidFill>
                            <a:srgbClr val="333333"/>
                          </a:solidFill>
                          <a:effectLst/>
                          <a:latin typeface="inter-bold"/>
                        </a:rPr>
                        <a:t>1959 by Arthur Samuel</a:t>
                      </a:r>
                      <a:r>
                        <a:rPr lang="en-US" sz="2000">
                          <a:solidFill>
                            <a:srgbClr val="333333"/>
                          </a:solidFill>
                          <a:effectLst/>
                          <a:latin typeface="inter-regular"/>
                        </a:rPr>
                        <a:t>.</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term DL was first coined in the year </a:t>
                      </a:r>
                      <a:r>
                        <a:rPr lang="en-US" sz="2000" b="1">
                          <a:solidFill>
                            <a:srgbClr val="333333"/>
                          </a:solidFill>
                          <a:effectLst/>
                          <a:latin typeface="inter-bold"/>
                        </a:rPr>
                        <a:t>2000 Igor Aizenberg</a:t>
                      </a:r>
                      <a:r>
                        <a:rPr lang="en-US" sz="2000">
                          <a:solidFill>
                            <a:srgbClr val="333333"/>
                          </a:solidFill>
                          <a:effectLst/>
                          <a:latin typeface="inter-regular"/>
                        </a:rPr>
                        <a:t>.</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5557325"/>
                  </a:ext>
                </a:extLst>
              </a:tr>
              <a:tr h="1152271">
                <a:tc>
                  <a:txBody>
                    <a:bodyPr/>
                    <a:lstStyle/>
                    <a:p>
                      <a:pPr algn="just" fontAlgn="t"/>
                      <a:r>
                        <a:rPr lang="en-US" sz="2000" dirty="0">
                          <a:solidFill>
                            <a:srgbClr val="333333"/>
                          </a:solidFill>
                          <a:effectLst/>
                          <a:latin typeface="inter-regular"/>
                        </a:rPr>
                        <a:t>It is a technology that is used to create intelligent machines that can mimic human behavior.</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a subset of AI that learns from past data and experiences.</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the subset of machine learning and AI that is inspired by the human brain cells, called neurons, and imitates the working of the human brain.</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693144066"/>
                  </a:ext>
                </a:extLst>
              </a:tr>
              <a:tr h="470005">
                <a:tc>
                  <a:txBody>
                    <a:bodyPr/>
                    <a:lstStyle/>
                    <a:p>
                      <a:pPr algn="just" fontAlgn="t"/>
                      <a:r>
                        <a:rPr lang="en-US" sz="2000">
                          <a:solidFill>
                            <a:srgbClr val="333333"/>
                          </a:solidFill>
                          <a:effectLst/>
                          <a:latin typeface="inter-regular"/>
                        </a:rPr>
                        <a:t>AI completely deals with structured, semi-structured data.</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ML deals with structured and semi-structured data.</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Deep learning deals with structured and unstructured data.</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6781896"/>
                  </a:ext>
                </a:extLst>
              </a:tr>
              <a:tr h="606458">
                <a:tc>
                  <a:txBody>
                    <a:bodyPr/>
                    <a:lstStyle/>
                    <a:p>
                      <a:pPr algn="just" fontAlgn="t"/>
                      <a:r>
                        <a:rPr lang="en-US" sz="2000">
                          <a:solidFill>
                            <a:srgbClr val="333333"/>
                          </a:solidFill>
                          <a:effectLst/>
                          <a:latin typeface="inter-regular"/>
                        </a:rPr>
                        <a:t>It requires a huge amount of data to work.</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can work with less amount of data compared to deep learning and AI.</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requires a huge amount of the data compared to the ML.</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621339455"/>
                  </a:ext>
                </a:extLst>
              </a:tr>
              <a:tr h="1015818">
                <a:tc>
                  <a:txBody>
                    <a:bodyPr/>
                    <a:lstStyle/>
                    <a:p>
                      <a:pPr algn="just" fontAlgn="t"/>
                      <a:r>
                        <a:rPr lang="en-US" sz="2000" dirty="0">
                          <a:solidFill>
                            <a:srgbClr val="333333"/>
                          </a:solidFill>
                          <a:effectLst/>
                          <a:latin typeface="inter-regular"/>
                        </a:rPr>
                        <a:t>The goal of AI is to enable the machine to think without any human intervention.</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goal of ML is to enable the machine to learn from past experiences.</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The goal of deep learning is to solve the complex problems as the human brain does, using various algorithms.</a:t>
                      </a:r>
                    </a:p>
                  </a:txBody>
                  <a:tcPr marL="30323" marR="30323" marT="30323" marB="30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7432073"/>
                  </a:ext>
                </a:extLst>
              </a:tr>
            </a:tbl>
          </a:graphicData>
        </a:graphic>
      </p:graphicFrame>
    </p:spTree>
    <p:extLst>
      <p:ext uri="{BB962C8B-B14F-4D97-AF65-F5344CB8AC3E}">
        <p14:creationId xmlns:p14="http://schemas.microsoft.com/office/powerpoint/2010/main" val="43378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295EA-07FD-6C63-BDDE-023999EF9FBE}"/>
              </a:ext>
            </a:extLst>
          </p:cNvPr>
          <p:cNvSpPr txBox="1"/>
          <p:nvPr/>
        </p:nvSpPr>
        <p:spPr>
          <a:xfrm>
            <a:off x="207645" y="3796368"/>
            <a:ext cx="11776710" cy="677108"/>
          </a:xfrm>
          <a:prstGeom prst="rect">
            <a:avLst/>
          </a:prstGeom>
          <a:noFill/>
        </p:spPr>
        <p:txBody>
          <a:bodyPr wrap="square">
            <a:spAutoFit/>
          </a:bodyPr>
          <a:lstStyle/>
          <a:p>
            <a:pPr algn="just"/>
            <a:r>
              <a:rPr lang="en-US" sz="2000" b="1" i="0" dirty="0">
                <a:solidFill>
                  <a:srgbClr val="610B4B"/>
                </a:solidFill>
                <a:effectLst/>
                <a:highlight>
                  <a:srgbClr val="FFFFFF"/>
                </a:highlight>
                <a:latin typeface="erdana"/>
              </a:rPr>
              <a:t>What are the different domains/Subsets of AI?</a:t>
            </a:r>
          </a:p>
          <a:p>
            <a:pPr algn="just"/>
            <a:r>
              <a:rPr lang="en-US" b="0" i="0" dirty="0">
                <a:solidFill>
                  <a:srgbClr val="333333"/>
                </a:solidFill>
                <a:effectLst/>
                <a:highlight>
                  <a:srgbClr val="FFFFFF"/>
                </a:highlight>
                <a:latin typeface="inter-regular"/>
              </a:rPr>
              <a:t>AI covers lots of domains or subsets, and some main domains are given below:</a:t>
            </a:r>
          </a:p>
        </p:txBody>
      </p:sp>
      <p:sp>
        <p:nvSpPr>
          <p:cNvPr id="7" name="TextBox 6">
            <a:extLst>
              <a:ext uri="{FF2B5EF4-FFF2-40B4-BE49-F238E27FC236}">
                <a16:creationId xmlns:a16="http://schemas.microsoft.com/office/drawing/2014/main" id="{D53D1B1A-B875-ED8A-6D18-D1DAF27E55F7}"/>
              </a:ext>
            </a:extLst>
          </p:cNvPr>
          <p:cNvSpPr txBox="1"/>
          <p:nvPr/>
        </p:nvSpPr>
        <p:spPr>
          <a:xfrm>
            <a:off x="207645" y="4549676"/>
            <a:ext cx="11776709" cy="2308324"/>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Machine Learning</a:t>
            </a:r>
          </a:p>
          <a:p>
            <a:pPr algn="just">
              <a:buFont typeface="Arial" panose="020B0604020202020204" pitchFamily="34" charset="0"/>
              <a:buChar char="•"/>
            </a:pPr>
            <a:r>
              <a:rPr lang="en-US" b="0" i="0" dirty="0">
                <a:solidFill>
                  <a:srgbClr val="000000"/>
                </a:solidFill>
                <a:effectLst/>
                <a:highlight>
                  <a:srgbClr val="FFFFFF"/>
                </a:highlight>
                <a:latin typeface="inter-regular"/>
              </a:rPr>
              <a:t>Deep Learning</a:t>
            </a:r>
          </a:p>
          <a:p>
            <a:pPr algn="just">
              <a:buFont typeface="Arial" panose="020B0604020202020204" pitchFamily="34" charset="0"/>
              <a:buChar char="•"/>
            </a:pPr>
            <a:r>
              <a:rPr lang="en-US" b="0" i="0" dirty="0">
                <a:solidFill>
                  <a:srgbClr val="000000"/>
                </a:solidFill>
                <a:effectLst/>
                <a:highlight>
                  <a:srgbClr val="FFFFFF"/>
                </a:highlight>
                <a:latin typeface="inter-regular"/>
              </a:rPr>
              <a:t>Neural Network</a:t>
            </a:r>
          </a:p>
          <a:p>
            <a:pPr algn="just">
              <a:buFont typeface="Arial" panose="020B0604020202020204" pitchFamily="34" charset="0"/>
              <a:buChar char="•"/>
            </a:pPr>
            <a:r>
              <a:rPr lang="en-US" b="0" i="0" dirty="0">
                <a:solidFill>
                  <a:srgbClr val="000000"/>
                </a:solidFill>
                <a:effectLst/>
                <a:highlight>
                  <a:srgbClr val="FFFFFF"/>
                </a:highlight>
                <a:latin typeface="inter-regular"/>
              </a:rPr>
              <a:t>Expert System</a:t>
            </a:r>
          </a:p>
          <a:p>
            <a:pPr algn="just">
              <a:buFont typeface="Arial" panose="020B0604020202020204" pitchFamily="34" charset="0"/>
              <a:buChar char="•"/>
            </a:pPr>
            <a:r>
              <a:rPr lang="en-US" b="0" i="0" dirty="0">
                <a:solidFill>
                  <a:srgbClr val="000000"/>
                </a:solidFill>
                <a:effectLst/>
                <a:highlight>
                  <a:srgbClr val="FFFFFF"/>
                </a:highlight>
                <a:latin typeface="inter-regular"/>
              </a:rPr>
              <a:t>Fuzzy Logic</a:t>
            </a:r>
          </a:p>
          <a:p>
            <a:pPr algn="just">
              <a:buFont typeface="Arial" panose="020B0604020202020204" pitchFamily="34" charset="0"/>
              <a:buChar char="•"/>
            </a:pPr>
            <a:r>
              <a:rPr lang="en-US" b="0" i="0" dirty="0">
                <a:solidFill>
                  <a:srgbClr val="000000"/>
                </a:solidFill>
                <a:effectLst/>
                <a:highlight>
                  <a:srgbClr val="FFFFFF"/>
                </a:highlight>
                <a:latin typeface="inter-regular"/>
              </a:rPr>
              <a:t>Natural Language Processing</a:t>
            </a:r>
          </a:p>
          <a:p>
            <a:pPr algn="just">
              <a:buFont typeface="Arial" panose="020B0604020202020204" pitchFamily="34" charset="0"/>
              <a:buChar char="•"/>
            </a:pPr>
            <a:r>
              <a:rPr lang="en-US" b="0" i="0" dirty="0">
                <a:solidFill>
                  <a:srgbClr val="000000"/>
                </a:solidFill>
                <a:effectLst/>
                <a:highlight>
                  <a:srgbClr val="FFFFFF"/>
                </a:highlight>
                <a:latin typeface="inter-regular"/>
              </a:rPr>
              <a:t>Robotics</a:t>
            </a:r>
          </a:p>
          <a:p>
            <a:pPr algn="just">
              <a:buFont typeface="Arial" panose="020B0604020202020204" pitchFamily="34" charset="0"/>
              <a:buChar char="•"/>
            </a:pPr>
            <a:r>
              <a:rPr lang="en-US" b="0" i="0" dirty="0">
                <a:solidFill>
                  <a:srgbClr val="000000"/>
                </a:solidFill>
                <a:effectLst/>
                <a:highlight>
                  <a:srgbClr val="FFFFFF"/>
                </a:highlight>
                <a:latin typeface="inter-regular"/>
              </a:rPr>
              <a:t>Speech Recognition</a:t>
            </a:r>
          </a:p>
        </p:txBody>
      </p:sp>
      <p:pic>
        <p:nvPicPr>
          <p:cNvPr id="3" name="Picture 2">
            <a:extLst>
              <a:ext uri="{FF2B5EF4-FFF2-40B4-BE49-F238E27FC236}">
                <a16:creationId xmlns:a16="http://schemas.microsoft.com/office/drawing/2014/main" id="{425CFAF3-C1BE-823B-A7D8-390C39CF3018}"/>
              </a:ext>
            </a:extLst>
          </p:cNvPr>
          <p:cNvPicPr>
            <a:picLocks noChangeAspect="1"/>
          </p:cNvPicPr>
          <p:nvPr/>
        </p:nvPicPr>
        <p:blipFill>
          <a:blip r:embed="rId2"/>
          <a:stretch>
            <a:fillRect/>
          </a:stretch>
        </p:blipFill>
        <p:spPr>
          <a:xfrm>
            <a:off x="2697265" y="0"/>
            <a:ext cx="4246460" cy="3823116"/>
          </a:xfrm>
          <a:prstGeom prst="rect">
            <a:avLst/>
          </a:prstGeom>
        </p:spPr>
      </p:pic>
    </p:spTree>
    <p:extLst>
      <p:ext uri="{BB962C8B-B14F-4D97-AF65-F5344CB8AC3E}">
        <p14:creationId xmlns:p14="http://schemas.microsoft.com/office/powerpoint/2010/main" val="268781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A54B-1E0D-30E2-6998-971519DFCB2B}"/>
              </a:ext>
            </a:extLst>
          </p:cNvPr>
          <p:cNvSpPr>
            <a:spLocks noGrp="1"/>
          </p:cNvSpPr>
          <p:nvPr>
            <p:ph type="title"/>
          </p:nvPr>
        </p:nvSpPr>
        <p:spPr>
          <a:xfrm>
            <a:off x="0" y="157840"/>
            <a:ext cx="12192000" cy="605201"/>
          </a:xfrm>
        </p:spPr>
        <p:txBody>
          <a:bodyPr>
            <a:normAutofit fontScale="90000"/>
          </a:bodyPr>
          <a:lstStyle/>
          <a:p>
            <a:r>
              <a:rPr lang="en-SG" dirty="0"/>
              <a:t> Outlines</a:t>
            </a:r>
          </a:p>
        </p:txBody>
      </p:sp>
      <p:sp>
        <p:nvSpPr>
          <p:cNvPr id="3" name="Content Placeholder 2">
            <a:extLst>
              <a:ext uri="{FF2B5EF4-FFF2-40B4-BE49-F238E27FC236}">
                <a16:creationId xmlns:a16="http://schemas.microsoft.com/office/drawing/2014/main" id="{0F76CA96-6E6E-4695-B1C6-B1103C65B7F9}"/>
              </a:ext>
            </a:extLst>
          </p:cNvPr>
          <p:cNvSpPr>
            <a:spLocks noGrp="1"/>
          </p:cNvSpPr>
          <p:nvPr>
            <p:ph idx="1"/>
          </p:nvPr>
        </p:nvSpPr>
        <p:spPr>
          <a:xfrm>
            <a:off x="310299" y="1061988"/>
            <a:ext cx="11726944" cy="5335571"/>
          </a:xfrm>
        </p:spPr>
        <p:txBody>
          <a:bodyPr>
            <a:normAutofit fontScale="92500" lnSpcReduction="10000"/>
          </a:bodyPr>
          <a:lstStyle/>
          <a:p>
            <a:r>
              <a:rPr lang="en-US" sz="2800" dirty="0">
                <a:latin typeface="Aptos" panose="020B0004020202020204" pitchFamily="34" charset="0"/>
              </a:rPr>
              <a:t>Difference between Human and Machine Intelligence</a:t>
            </a:r>
          </a:p>
          <a:p>
            <a:r>
              <a:rPr lang="en-US" sz="2800" dirty="0">
                <a:latin typeface="Aptos" panose="020B0004020202020204" pitchFamily="34" charset="0"/>
              </a:rPr>
              <a:t>Speech and Voice Recognition</a:t>
            </a:r>
          </a:p>
          <a:p>
            <a:r>
              <a:rPr lang="en-US" sz="2800" dirty="0">
                <a:latin typeface="Aptos" panose="020B0004020202020204" pitchFamily="34" charset="0"/>
              </a:rPr>
              <a:t>Agents in Artificial Intelligence</a:t>
            </a:r>
          </a:p>
          <a:p>
            <a:r>
              <a:rPr lang="en-US" sz="2800" dirty="0">
                <a:latin typeface="Aptos" panose="020B0004020202020204" pitchFamily="34" charset="0"/>
              </a:rPr>
              <a:t>PEAS Representation</a:t>
            </a:r>
          </a:p>
          <a:p>
            <a:r>
              <a:rPr lang="en-US" sz="2800" dirty="0">
                <a:latin typeface="Aptos" panose="020B0004020202020204" pitchFamily="34" charset="0"/>
              </a:rPr>
              <a:t>What is Ideal Rational Agent?</a:t>
            </a:r>
          </a:p>
          <a:p>
            <a:r>
              <a:rPr lang="en-US" sz="2800" dirty="0">
                <a:latin typeface="Aptos" panose="020B0004020202020204" pitchFamily="34" charset="0"/>
              </a:rPr>
              <a:t>Types of AI Agents</a:t>
            </a:r>
          </a:p>
          <a:p>
            <a:r>
              <a:rPr lang="en-US" sz="2800" dirty="0">
                <a:latin typeface="Aptos" panose="020B0004020202020204" pitchFamily="34" charset="0"/>
              </a:rPr>
              <a:t>Agent Environment in AI</a:t>
            </a:r>
          </a:p>
          <a:p>
            <a:r>
              <a:rPr lang="en-US" sz="2800" dirty="0">
                <a:latin typeface="Aptos" panose="020B0004020202020204" pitchFamily="34" charset="0"/>
              </a:rPr>
              <a:t>AI (Artificial Intelligence) computer programming languages </a:t>
            </a:r>
          </a:p>
          <a:p>
            <a:r>
              <a:rPr lang="en-US" sz="2800" dirty="0">
                <a:latin typeface="Aptos" panose="020B0004020202020204" pitchFamily="34" charset="0"/>
              </a:rPr>
              <a:t>Artificial intelligence, Machine Learning, and Deep Learning</a:t>
            </a:r>
          </a:p>
          <a:p>
            <a:r>
              <a:rPr lang="en-US" sz="2800" dirty="0">
                <a:latin typeface="Aptos" panose="020B0004020202020204" pitchFamily="34" charset="0"/>
              </a:rPr>
              <a:t>What are the different domains/Subsets of AI?</a:t>
            </a:r>
            <a:endParaRPr lang="en-SG" sz="2800" dirty="0">
              <a:latin typeface="Aptos" panose="020B0004020202020204" pitchFamily="34" charset="0"/>
            </a:endParaRPr>
          </a:p>
        </p:txBody>
      </p:sp>
    </p:spTree>
    <p:extLst>
      <p:ext uri="{BB962C8B-B14F-4D97-AF65-F5344CB8AC3E}">
        <p14:creationId xmlns:p14="http://schemas.microsoft.com/office/powerpoint/2010/main" val="136238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F4FE2E-07FE-01D0-BEB4-E50F0E2E1DA8}"/>
              </a:ext>
            </a:extLst>
          </p:cNvPr>
          <p:cNvSpPr txBox="1"/>
          <p:nvPr/>
        </p:nvSpPr>
        <p:spPr>
          <a:xfrm>
            <a:off x="114300" y="131346"/>
            <a:ext cx="11963400" cy="2308324"/>
          </a:xfrm>
          <a:prstGeom prst="rect">
            <a:avLst/>
          </a:prstGeom>
          <a:solidFill>
            <a:schemeClr val="bg1">
              <a:lumMod val="95000"/>
            </a:schemeClr>
          </a:solidFill>
        </p:spPr>
        <p:txBody>
          <a:bodyPr wrap="square">
            <a:spAutoFit/>
          </a:bodyPr>
          <a:lstStyle/>
          <a:p>
            <a:pPr algn="l"/>
            <a:r>
              <a:rPr lang="en-US" sz="3200" b="0" i="0" dirty="0">
                <a:solidFill>
                  <a:srgbClr val="000000"/>
                </a:solidFill>
                <a:effectLst/>
                <a:latin typeface="var(--ff-lato)"/>
              </a:rPr>
              <a:t>Difference between Human and Machine Intelligence</a:t>
            </a: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Humans perceive by patterns whereas the machines perceive by set of rules and data.</a:t>
            </a:r>
          </a:p>
          <a:p>
            <a:pPr algn="just">
              <a:buFont typeface="Arial" panose="020B0604020202020204" pitchFamily="34" charset="0"/>
              <a:buChar char="•"/>
            </a:pPr>
            <a:endParaRPr lang="en-US" sz="16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Humans store and recall information by patterns, machines do it by searching algorithms. For example, the number 40404040 is easy to remember, store, and recall as its pattern is simple.</a:t>
            </a:r>
          </a:p>
          <a:p>
            <a:pPr algn="just">
              <a:buFont typeface="Arial" panose="020B0604020202020204" pitchFamily="34" charset="0"/>
              <a:buChar char="•"/>
            </a:pPr>
            <a:endParaRPr lang="en-US" sz="16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1600" b="0" i="0" dirty="0">
                <a:solidFill>
                  <a:srgbClr val="000000"/>
                </a:solidFill>
                <a:effectLst/>
                <a:latin typeface="Verdana" panose="020B0604030504040204" pitchFamily="34" charset="0"/>
              </a:rPr>
              <a:t>Humans can figure out the complete object even if some part of it is missing or distorted; whereas the machines cannot do it correctly.</a:t>
            </a:r>
          </a:p>
        </p:txBody>
      </p:sp>
      <p:sp>
        <p:nvSpPr>
          <p:cNvPr id="7" name="TextBox 6">
            <a:extLst>
              <a:ext uri="{FF2B5EF4-FFF2-40B4-BE49-F238E27FC236}">
                <a16:creationId xmlns:a16="http://schemas.microsoft.com/office/drawing/2014/main" id="{D988C8EB-907A-A9EB-11DE-BCD99F9A38BD}"/>
              </a:ext>
            </a:extLst>
          </p:cNvPr>
          <p:cNvSpPr txBox="1"/>
          <p:nvPr/>
        </p:nvSpPr>
        <p:spPr>
          <a:xfrm>
            <a:off x="114300" y="2619715"/>
            <a:ext cx="11963400" cy="954107"/>
          </a:xfrm>
          <a:prstGeom prst="rect">
            <a:avLst/>
          </a:prstGeom>
          <a:solidFill>
            <a:schemeClr val="bg1">
              <a:lumMod val="95000"/>
            </a:schemeClr>
          </a:solidFill>
        </p:spPr>
        <p:txBody>
          <a:bodyPr wrap="square">
            <a:spAutoFit/>
          </a:bodyPr>
          <a:lstStyle/>
          <a:p>
            <a:pPr algn="l"/>
            <a:r>
              <a:rPr lang="en-US" sz="2000" b="0" i="0" u="sng" dirty="0">
                <a:solidFill>
                  <a:srgbClr val="000000"/>
                </a:solidFill>
                <a:effectLst/>
                <a:latin typeface="var(--ff-lato)"/>
              </a:rPr>
              <a:t>Speech and Voice Recognition</a:t>
            </a:r>
          </a:p>
          <a:p>
            <a:pPr algn="l"/>
            <a:r>
              <a:rPr lang="en-US" b="0" i="0" dirty="0">
                <a:solidFill>
                  <a:srgbClr val="000000"/>
                </a:solidFill>
                <a:effectLst/>
                <a:latin typeface="Verdana" panose="020B0604030504040204" pitchFamily="34" charset="0"/>
              </a:rPr>
              <a:t>These both terms are common in robotics, expert systems and natural language processing. Though these terms are used interchangeably, their objectives are different.</a:t>
            </a:r>
          </a:p>
        </p:txBody>
      </p:sp>
      <p:graphicFrame>
        <p:nvGraphicFramePr>
          <p:cNvPr id="8" name="Table 7">
            <a:extLst>
              <a:ext uri="{FF2B5EF4-FFF2-40B4-BE49-F238E27FC236}">
                <a16:creationId xmlns:a16="http://schemas.microsoft.com/office/drawing/2014/main" id="{35CC96A3-0096-45E4-8C14-58B0ABB13611}"/>
              </a:ext>
            </a:extLst>
          </p:cNvPr>
          <p:cNvGraphicFramePr>
            <a:graphicFrameLocks noGrp="1"/>
          </p:cNvGraphicFramePr>
          <p:nvPr>
            <p:extLst>
              <p:ext uri="{D42A27DB-BD31-4B8C-83A1-F6EECF244321}">
                <p14:modId xmlns:p14="http://schemas.microsoft.com/office/powerpoint/2010/main" val="4027922834"/>
              </p:ext>
            </p:extLst>
          </p:nvPr>
        </p:nvGraphicFramePr>
        <p:xfrm>
          <a:off x="114300" y="3596795"/>
          <a:ext cx="12077700" cy="3129859"/>
        </p:xfrm>
        <a:graphic>
          <a:graphicData uri="http://schemas.openxmlformats.org/drawingml/2006/table">
            <a:tbl>
              <a:tblPr/>
              <a:tblGrid>
                <a:gridCol w="6038850">
                  <a:extLst>
                    <a:ext uri="{9D8B030D-6E8A-4147-A177-3AD203B41FA5}">
                      <a16:colId xmlns:a16="http://schemas.microsoft.com/office/drawing/2014/main" val="2325428003"/>
                    </a:ext>
                  </a:extLst>
                </a:gridCol>
                <a:gridCol w="6038850">
                  <a:extLst>
                    <a:ext uri="{9D8B030D-6E8A-4147-A177-3AD203B41FA5}">
                      <a16:colId xmlns:a16="http://schemas.microsoft.com/office/drawing/2014/main" val="3069886892"/>
                    </a:ext>
                  </a:extLst>
                </a:gridCol>
              </a:tblGrid>
              <a:tr h="304134">
                <a:tc>
                  <a:txBody>
                    <a:bodyPr/>
                    <a:lstStyle/>
                    <a:p>
                      <a:pPr algn="ctr"/>
                      <a:r>
                        <a:rPr lang="en-SG" sz="1800" b="1" dirty="0">
                          <a:effectLst/>
                          <a:latin typeface="inherit"/>
                        </a:rPr>
                        <a:t>speech Recognition</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SG" sz="1800" b="1">
                          <a:effectLst/>
                          <a:latin typeface="inherit"/>
                        </a:rPr>
                        <a:t>Voice Recognition</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8280484"/>
                  </a:ext>
                </a:extLst>
              </a:tr>
              <a:tr h="710949">
                <a:tc>
                  <a:txBody>
                    <a:bodyPr/>
                    <a:lstStyle/>
                    <a:p>
                      <a:pPr algn="l"/>
                      <a:r>
                        <a:rPr lang="en-US" sz="1800">
                          <a:effectLst/>
                        </a:rPr>
                        <a:t>The speech recognition aims at understanding and comprehending </a:t>
                      </a:r>
                      <a:r>
                        <a:rPr lang="en-US" sz="1800" b="1">
                          <a:effectLst/>
                          <a:latin typeface="inherit"/>
                        </a:rPr>
                        <a:t>WHAT</a:t>
                      </a:r>
                      <a:r>
                        <a:rPr lang="en-US" sz="1800">
                          <a:effectLst/>
                        </a:rPr>
                        <a:t> was spoken.</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800">
                          <a:effectLst/>
                        </a:rPr>
                        <a:t>The objective of voice recognition is to recognize </a:t>
                      </a:r>
                      <a:r>
                        <a:rPr lang="en-US" sz="1800" b="1">
                          <a:effectLst/>
                          <a:latin typeface="inherit"/>
                        </a:rPr>
                        <a:t>WHO</a:t>
                      </a:r>
                      <a:r>
                        <a:rPr lang="en-US" sz="1800">
                          <a:effectLst/>
                        </a:rPr>
                        <a:t> is speaking.</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83661100"/>
                  </a:ext>
                </a:extLst>
              </a:tr>
              <a:tr h="580366">
                <a:tc>
                  <a:txBody>
                    <a:bodyPr/>
                    <a:lstStyle/>
                    <a:p>
                      <a:pPr algn="l"/>
                      <a:r>
                        <a:rPr lang="en-US" sz="1800" dirty="0">
                          <a:effectLst/>
                        </a:rPr>
                        <a:t>It is used in hand-free computing, map, or menu navigation.</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800" dirty="0">
                          <a:effectLst/>
                        </a:rPr>
                        <a:t>It is used to identify a person by </a:t>
                      </a:r>
                      <a:r>
                        <a:rPr lang="en-US" sz="1800" dirty="0" err="1">
                          <a:effectLst/>
                        </a:rPr>
                        <a:t>analysing</a:t>
                      </a:r>
                      <a:r>
                        <a:rPr lang="en-US" sz="1800" dirty="0">
                          <a:effectLst/>
                        </a:rPr>
                        <a:t> its tone, voice pitch, and accent, etc.</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47328392"/>
                  </a:ext>
                </a:extLst>
              </a:tr>
              <a:tr h="710949">
                <a:tc>
                  <a:txBody>
                    <a:bodyPr/>
                    <a:lstStyle/>
                    <a:p>
                      <a:pPr algn="l"/>
                      <a:r>
                        <a:rPr lang="en-US" sz="1800" dirty="0">
                          <a:effectLst/>
                        </a:rPr>
                        <a:t>Machine does not need training for Speech Recognition as it is not speaker dependent.</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800" dirty="0">
                          <a:effectLst/>
                        </a:rPr>
                        <a:t>This recognition system needs training as it is person oriented.</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6333410"/>
                  </a:ext>
                </a:extLst>
              </a:tr>
              <a:tr h="710949">
                <a:tc>
                  <a:txBody>
                    <a:bodyPr/>
                    <a:lstStyle/>
                    <a:p>
                      <a:pPr algn="l"/>
                      <a:r>
                        <a:rPr lang="en-US" sz="1800">
                          <a:effectLst/>
                        </a:rPr>
                        <a:t>Speaker independent Speech Recognition systems are difficult to develop.</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800" dirty="0">
                          <a:effectLst/>
                        </a:rPr>
                        <a:t>Speaker dependent Speech Recognition systems are comparatively easy to develop.</a:t>
                      </a:r>
                    </a:p>
                  </a:txBody>
                  <a:tcPr marL="43513" marR="43513"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70918149"/>
                  </a:ext>
                </a:extLst>
              </a:tr>
            </a:tbl>
          </a:graphicData>
        </a:graphic>
      </p:graphicFrame>
    </p:spTree>
    <p:extLst>
      <p:ext uri="{BB962C8B-B14F-4D97-AF65-F5344CB8AC3E}">
        <p14:creationId xmlns:p14="http://schemas.microsoft.com/office/powerpoint/2010/main" val="40188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20B874-50CF-0F04-C1E1-A99277F6AE76}"/>
              </a:ext>
            </a:extLst>
          </p:cNvPr>
          <p:cNvSpPr txBox="1"/>
          <p:nvPr/>
        </p:nvSpPr>
        <p:spPr>
          <a:xfrm>
            <a:off x="213359" y="152225"/>
            <a:ext cx="11978640" cy="3046988"/>
          </a:xfrm>
          <a:prstGeom prst="rect">
            <a:avLst/>
          </a:prstGeom>
          <a:solidFill>
            <a:schemeClr val="bg1">
              <a:lumMod val="95000"/>
            </a:schemeClr>
          </a:solidFill>
        </p:spPr>
        <p:txBody>
          <a:bodyPr wrap="square">
            <a:spAutoFit/>
          </a:bodyPr>
          <a:lstStyle/>
          <a:p>
            <a:pPr algn="just"/>
            <a:r>
              <a:rPr lang="en-US" sz="2400" b="0" i="0" dirty="0">
                <a:solidFill>
                  <a:srgbClr val="610B38"/>
                </a:solidFill>
                <a:effectLst/>
                <a:latin typeface="erdana"/>
              </a:rPr>
              <a:t>Agents in Artificial Intelligence</a:t>
            </a:r>
          </a:p>
          <a:p>
            <a:pPr algn="just"/>
            <a:r>
              <a:rPr lang="en-US" sz="2400" b="0" i="0" dirty="0">
                <a:solidFill>
                  <a:srgbClr val="333333"/>
                </a:solidFill>
                <a:effectLst/>
                <a:latin typeface="inter-regular"/>
              </a:rPr>
              <a:t>An AI system can be defined as the study of the rational agent and its environment. The agents sense the environment through sensors and act on their environment through actuators. An AI agent can have mental properties such as knowledge, belief, intention, etc.</a:t>
            </a:r>
          </a:p>
          <a:p>
            <a:pPr algn="just"/>
            <a:r>
              <a:rPr lang="en-US" sz="2400" b="0" i="0" dirty="0">
                <a:solidFill>
                  <a:srgbClr val="610B38"/>
                </a:solidFill>
                <a:effectLst/>
                <a:latin typeface="erdana"/>
              </a:rPr>
              <a:t>What is an Agent?</a:t>
            </a:r>
          </a:p>
          <a:p>
            <a:pPr algn="just"/>
            <a:r>
              <a:rPr lang="en-US" sz="2400" b="0" i="0" dirty="0">
                <a:solidFill>
                  <a:srgbClr val="333333"/>
                </a:solidFill>
                <a:effectLst/>
                <a:latin typeface="inter-regular"/>
              </a:rPr>
              <a:t>An agent can be anything that </a:t>
            </a:r>
            <a:r>
              <a:rPr lang="en-US" sz="2400" b="0" i="0" dirty="0" err="1">
                <a:solidFill>
                  <a:srgbClr val="333333"/>
                </a:solidFill>
                <a:effectLst/>
                <a:latin typeface="inter-regular"/>
              </a:rPr>
              <a:t>perceiveits</a:t>
            </a:r>
            <a:r>
              <a:rPr lang="en-US" sz="2400" b="0" i="0" dirty="0">
                <a:solidFill>
                  <a:srgbClr val="333333"/>
                </a:solidFill>
                <a:effectLst/>
                <a:latin typeface="inter-regular"/>
              </a:rPr>
              <a:t> environment through sensors and act upon that environment through actuators. An Agent runs in the cycle of </a:t>
            </a:r>
            <a:r>
              <a:rPr lang="en-US" sz="2400" b="1" i="0" dirty="0">
                <a:solidFill>
                  <a:srgbClr val="333333"/>
                </a:solidFill>
                <a:effectLst/>
                <a:latin typeface="inter-bold"/>
              </a:rPr>
              <a:t>perceiving</a:t>
            </a:r>
            <a:r>
              <a:rPr lang="en-US" sz="2400" b="0" i="0" dirty="0">
                <a:solidFill>
                  <a:srgbClr val="333333"/>
                </a:solidFill>
                <a:effectLst/>
                <a:latin typeface="inter-regular"/>
              </a:rPr>
              <a:t>, </a:t>
            </a:r>
            <a:r>
              <a:rPr lang="en-US" sz="2400" b="1" i="0" dirty="0">
                <a:solidFill>
                  <a:srgbClr val="333333"/>
                </a:solidFill>
                <a:effectLst/>
                <a:latin typeface="inter-bold"/>
              </a:rPr>
              <a:t>thinking</a:t>
            </a:r>
            <a:r>
              <a:rPr lang="en-US" sz="2400" b="0" i="0" dirty="0">
                <a:solidFill>
                  <a:srgbClr val="333333"/>
                </a:solidFill>
                <a:effectLst/>
                <a:latin typeface="inter-regular"/>
              </a:rPr>
              <a:t>, and </a:t>
            </a:r>
            <a:r>
              <a:rPr lang="en-US" sz="2400" b="1" i="0" dirty="0">
                <a:solidFill>
                  <a:srgbClr val="333333"/>
                </a:solidFill>
                <a:effectLst/>
                <a:latin typeface="inter-bold"/>
              </a:rPr>
              <a:t>acting</a:t>
            </a:r>
            <a:r>
              <a:rPr lang="en-US" sz="2400" b="0" i="0" dirty="0">
                <a:solidFill>
                  <a:srgbClr val="333333"/>
                </a:solidFill>
                <a:effectLst/>
                <a:latin typeface="inter-regular"/>
              </a:rPr>
              <a:t>. An agent can be:</a:t>
            </a:r>
          </a:p>
        </p:txBody>
      </p:sp>
      <p:sp>
        <p:nvSpPr>
          <p:cNvPr id="7" name="TextBox 6">
            <a:extLst>
              <a:ext uri="{FF2B5EF4-FFF2-40B4-BE49-F238E27FC236}">
                <a16:creationId xmlns:a16="http://schemas.microsoft.com/office/drawing/2014/main" id="{C545D453-16CD-E19B-7354-2681591D8853}"/>
              </a:ext>
            </a:extLst>
          </p:cNvPr>
          <p:cNvSpPr txBox="1"/>
          <p:nvPr/>
        </p:nvSpPr>
        <p:spPr>
          <a:xfrm>
            <a:off x="213359" y="3358920"/>
            <a:ext cx="11978641" cy="3416320"/>
          </a:xfrm>
          <a:prstGeom prst="rect">
            <a:avLst/>
          </a:prstGeom>
          <a:solidFill>
            <a:schemeClr val="accent3">
              <a:lumMod val="40000"/>
              <a:lumOff val="60000"/>
            </a:schemeClr>
          </a:solidFill>
        </p:spPr>
        <p:txBody>
          <a:bodyPr wrap="square">
            <a:spAutoFit/>
          </a:bodyPr>
          <a:lstStyle/>
          <a:p>
            <a:pPr algn="just">
              <a:buFont typeface="Arial" panose="020B0604020202020204" pitchFamily="34" charset="0"/>
              <a:buChar char="•"/>
            </a:pPr>
            <a:r>
              <a:rPr lang="en-US" sz="2400" b="1" i="0" dirty="0">
                <a:solidFill>
                  <a:srgbClr val="000000"/>
                </a:solidFill>
                <a:effectLst/>
                <a:latin typeface="inter-bold"/>
              </a:rPr>
              <a:t>Human-Agent:</a:t>
            </a:r>
            <a:r>
              <a:rPr lang="en-US" sz="2400" b="0" i="0" dirty="0">
                <a:solidFill>
                  <a:srgbClr val="000000"/>
                </a:solidFill>
                <a:effectLst/>
                <a:latin typeface="inter-regular"/>
              </a:rPr>
              <a:t> A human agent has eyes, ears, and other organs which work for sensors and hand, legs, vocal tract work for actuators.</a:t>
            </a:r>
          </a:p>
          <a:p>
            <a:pPr algn="just">
              <a:buFont typeface="Arial" panose="020B0604020202020204" pitchFamily="34" charset="0"/>
              <a:buChar char="•"/>
            </a:pPr>
            <a:r>
              <a:rPr lang="en-US" sz="2400" b="1" i="0" dirty="0">
                <a:solidFill>
                  <a:srgbClr val="000000"/>
                </a:solidFill>
                <a:effectLst/>
                <a:latin typeface="inter-bold"/>
              </a:rPr>
              <a:t>Robotic Agent:</a:t>
            </a:r>
            <a:r>
              <a:rPr lang="en-US" sz="2400" b="0" i="0" dirty="0">
                <a:solidFill>
                  <a:srgbClr val="000000"/>
                </a:solidFill>
                <a:effectLst/>
                <a:latin typeface="inter-regular"/>
              </a:rPr>
              <a:t> A robotic agent can have cameras, infrared range finder, NLP for sensors and various motors for actuators.</a:t>
            </a:r>
          </a:p>
          <a:p>
            <a:pPr algn="just">
              <a:buFont typeface="Arial" panose="020B0604020202020204" pitchFamily="34" charset="0"/>
              <a:buChar char="•"/>
            </a:pPr>
            <a:r>
              <a:rPr lang="en-US" sz="2400" b="1" i="0" dirty="0">
                <a:solidFill>
                  <a:srgbClr val="000000"/>
                </a:solidFill>
                <a:effectLst/>
                <a:latin typeface="inter-bold"/>
              </a:rPr>
              <a:t>Software Agent:</a:t>
            </a:r>
            <a:r>
              <a:rPr lang="en-US" sz="2400" b="0" i="0" dirty="0">
                <a:solidFill>
                  <a:srgbClr val="000000"/>
                </a:solidFill>
                <a:effectLst/>
                <a:latin typeface="inter-regular"/>
              </a:rPr>
              <a:t> Software agent can have keystrokes, file contents as sensory input and act on those inputs and display output on the screen.</a:t>
            </a:r>
          </a:p>
          <a:p>
            <a:pPr algn="just"/>
            <a:r>
              <a:rPr lang="en-US" sz="2400" b="0" i="0" dirty="0">
                <a:solidFill>
                  <a:srgbClr val="333333"/>
                </a:solidFill>
                <a:effectLst/>
                <a:latin typeface="inter-regular"/>
              </a:rPr>
              <a:t>Hence the world around us is full of agents such as thermostat, cellphone, camera, and even we are also agents.</a:t>
            </a:r>
          </a:p>
          <a:p>
            <a:pPr algn="just"/>
            <a:r>
              <a:rPr lang="en-US" sz="2400" b="0" i="0" dirty="0">
                <a:solidFill>
                  <a:srgbClr val="333333"/>
                </a:solidFill>
                <a:effectLst/>
                <a:latin typeface="inter-regular"/>
              </a:rPr>
              <a:t>Before moving forward, we should first know about sensors, effectors, and actuators.</a:t>
            </a:r>
          </a:p>
        </p:txBody>
      </p:sp>
    </p:spTree>
    <p:extLst>
      <p:ext uri="{BB962C8B-B14F-4D97-AF65-F5344CB8AC3E}">
        <p14:creationId xmlns:p14="http://schemas.microsoft.com/office/powerpoint/2010/main" val="335113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gents in AI">
            <a:extLst>
              <a:ext uri="{FF2B5EF4-FFF2-40B4-BE49-F238E27FC236}">
                <a16:creationId xmlns:a16="http://schemas.microsoft.com/office/drawing/2014/main" id="{E5A662FD-E723-1CAA-3B72-CFE721DC3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454" y="2238626"/>
            <a:ext cx="6670196" cy="23807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27A8F4-F6D1-623A-782F-0C91978383FE}"/>
              </a:ext>
            </a:extLst>
          </p:cNvPr>
          <p:cNvSpPr txBox="1"/>
          <p:nvPr/>
        </p:nvSpPr>
        <p:spPr>
          <a:xfrm>
            <a:off x="84841" y="4443952"/>
            <a:ext cx="12107159" cy="2308324"/>
          </a:xfrm>
          <a:prstGeom prst="rect">
            <a:avLst/>
          </a:prstGeom>
          <a:noFill/>
        </p:spPr>
        <p:txBody>
          <a:bodyPr wrap="square">
            <a:spAutoFit/>
          </a:bodyPr>
          <a:lstStyle/>
          <a:p>
            <a:pPr algn="just"/>
            <a:r>
              <a:rPr lang="en-US" b="1" i="0" dirty="0">
                <a:solidFill>
                  <a:srgbClr val="610B38"/>
                </a:solidFill>
                <a:effectLst/>
                <a:highlight>
                  <a:srgbClr val="FFFFFF"/>
                </a:highlight>
                <a:latin typeface="erdana"/>
              </a:rPr>
              <a:t>Intelligent Agents:</a:t>
            </a:r>
          </a:p>
          <a:p>
            <a:pPr algn="just"/>
            <a:r>
              <a:rPr lang="en-US" b="0" i="0" dirty="0">
                <a:solidFill>
                  <a:srgbClr val="333333"/>
                </a:solidFill>
                <a:effectLst/>
                <a:highlight>
                  <a:srgbClr val="FFFFFF"/>
                </a:highlight>
                <a:latin typeface="inter-regular"/>
              </a:rPr>
              <a:t>An intelligent agent is an autonomous entity which act upon an environment using sensors and actuators for achieving goals. An intelligent agent may learn from the environment to achieve their goals. A thermostat is an example of an intelligent agent.</a:t>
            </a:r>
          </a:p>
          <a:p>
            <a:pPr algn="just"/>
            <a:r>
              <a:rPr lang="en-US" b="0" i="0" dirty="0">
                <a:solidFill>
                  <a:srgbClr val="333333"/>
                </a:solidFill>
                <a:effectLst/>
                <a:highlight>
                  <a:srgbClr val="FFFFFF"/>
                </a:highlight>
                <a:latin typeface="inter-regular"/>
              </a:rPr>
              <a:t>Following are the main four rules for an AI agent:</a:t>
            </a:r>
          </a:p>
          <a:p>
            <a:pPr algn="just">
              <a:buFont typeface="Arial" panose="020B0604020202020204" pitchFamily="34" charset="0"/>
              <a:buChar char="•"/>
            </a:pPr>
            <a:r>
              <a:rPr lang="en-US" b="1" i="0" dirty="0">
                <a:solidFill>
                  <a:srgbClr val="000000"/>
                </a:solidFill>
                <a:effectLst/>
                <a:highlight>
                  <a:srgbClr val="FFFFFF"/>
                </a:highlight>
                <a:latin typeface="inter-bold"/>
              </a:rPr>
              <a:t>Rule 1:</a:t>
            </a:r>
            <a:r>
              <a:rPr lang="en-US" b="0" i="0" dirty="0">
                <a:solidFill>
                  <a:srgbClr val="000000"/>
                </a:solidFill>
                <a:effectLst/>
                <a:highlight>
                  <a:srgbClr val="FFFFFF"/>
                </a:highlight>
                <a:latin typeface="inter-regular"/>
              </a:rPr>
              <a:t> An AI agent must have the ability to perceive the environment.</a:t>
            </a:r>
          </a:p>
          <a:p>
            <a:pPr algn="just">
              <a:buFont typeface="Arial" panose="020B0604020202020204" pitchFamily="34" charset="0"/>
              <a:buChar char="•"/>
            </a:pPr>
            <a:r>
              <a:rPr lang="en-US" b="1" i="0" dirty="0">
                <a:solidFill>
                  <a:srgbClr val="000000"/>
                </a:solidFill>
                <a:effectLst/>
                <a:highlight>
                  <a:srgbClr val="FFFFFF"/>
                </a:highlight>
                <a:latin typeface="inter-bold"/>
              </a:rPr>
              <a:t>Rule 2:</a:t>
            </a:r>
            <a:r>
              <a:rPr lang="en-US" b="0" i="0" dirty="0">
                <a:solidFill>
                  <a:srgbClr val="000000"/>
                </a:solidFill>
                <a:effectLst/>
                <a:highlight>
                  <a:srgbClr val="FFFFFF"/>
                </a:highlight>
                <a:latin typeface="inter-regular"/>
              </a:rPr>
              <a:t> The observation must be used to make decisions.</a:t>
            </a:r>
          </a:p>
          <a:p>
            <a:pPr algn="just">
              <a:buFont typeface="Arial" panose="020B0604020202020204" pitchFamily="34" charset="0"/>
              <a:buChar char="•"/>
            </a:pPr>
            <a:r>
              <a:rPr lang="en-US" b="1" i="0" dirty="0">
                <a:solidFill>
                  <a:srgbClr val="000000"/>
                </a:solidFill>
                <a:effectLst/>
                <a:highlight>
                  <a:srgbClr val="FFFFFF"/>
                </a:highlight>
                <a:latin typeface="inter-bold"/>
              </a:rPr>
              <a:t>Rule 3:</a:t>
            </a:r>
            <a:r>
              <a:rPr lang="en-US" b="0" i="0" dirty="0">
                <a:solidFill>
                  <a:srgbClr val="000000"/>
                </a:solidFill>
                <a:effectLst/>
                <a:highlight>
                  <a:srgbClr val="FFFFFF"/>
                </a:highlight>
                <a:latin typeface="inter-regular"/>
              </a:rPr>
              <a:t> Decision should result in an action.</a:t>
            </a:r>
          </a:p>
          <a:p>
            <a:pPr algn="just">
              <a:buFont typeface="Arial" panose="020B0604020202020204" pitchFamily="34" charset="0"/>
              <a:buChar char="•"/>
            </a:pPr>
            <a:r>
              <a:rPr lang="en-US" b="1" i="0" dirty="0">
                <a:solidFill>
                  <a:srgbClr val="000000"/>
                </a:solidFill>
                <a:effectLst/>
                <a:highlight>
                  <a:srgbClr val="FFFFFF"/>
                </a:highlight>
                <a:latin typeface="inter-bold"/>
              </a:rPr>
              <a:t>Rule 4:</a:t>
            </a:r>
            <a:r>
              <a:rPr lang="en-US" b="0" i="0" dirty="0">
                <a:solidFill>
                  <a:srgbClr val="000000"/>
                </a:solidFill>
                <a:effectLst/>
                <a:highlight>
                  <a:srgbClr val="FFFFFF"/>
                </a:highlight>
                <a:latin typeface="inter-regular"/>
              </a:rPr>
              <a:t> The action taken by an AI agent must be a rational action.</a:t>
            </a:r>
          </a:p>
        </p:txBody>
      </p:sp>
      <p:sp>
        <p:nvSpPr>
          <p:cNvPr id="9" name="TextBox 8">
            <a:extLst>
              <a:ext uri="{FF2B5EF4-FFF2-40B4-BE49-F238E27FC236}">
                <a16:creationId xmlns:a16="http://schemas.microsoft.com/office/drawing/2014/main" id="{C745811B-925D-A5E2-EACE-C5E0E8FD0AB1}"/>
              </a:ext>
            </a:extLst>
          </p:cNvPr>
          <p:cNvSpPr txBox="1"/>
          <p:nvPr/>
        </p:nvSpPr>
        <p:spPr>
          <a:xfrm>
            <a:off x="106680" y="137932"/>
            <a:ext cx="11978639" cy="1938992"/>
          </a:xfrm>
          <a:prstGeom prst="rect">
            <a:avLst/>
          </a:prstGeom>
          <a:solidFill>
            <a:schemeClr val="accent5">
              <a:lumMod val="40000"/>
              <a:lumOff val="60000"/>
            </a:schemeClr>
          </a:solidFill>
        </p:spPr>
        <p:txBody>
          <a:bodyPr wrap="square">
            <a:spAutoFit/>
          </a:bodyPr>
          <a:lstStyle/>
          <a:p>
            <a:pPr algn="just"/>
            <a:r>
              <a:rPr lang="en-US" sz="2000" b="1" i="0" dirty="0">
                <a:solidFill>
                  <a:srgbClr val="333333"/>
                </a:solidFill>
                <a:effectLst/>
                <a:latin typeface="inter-bold"/>
              </a:rPr>
              <a:t>Sensor:</a:t>
            </a:r>
            <a:r>
              <a:rPr lang="en-US" sz="2000" b="0" i="0" dirty="0">
                <a:solidFill>
                  <a:srgbClr val="333333"/>
                </a:solidFill>
                <a:effectLst/>
                <a:latin typeface="inter-regular"/>
              </a:rPr>
              <a:t> Sensor is a device which detects the change in the environment and sends the information to other electronic devices. An agent observes its environment through sensors.</a:t>
            </a:r>
          </a:p>
          <a:p>
            <a:pPr algn="just"/>
            <a:r>
              <a:rPr lang="en-US" sz="2000" b="1" i="0" dirty="0">
                <a:solidFill>
                  <a:srgbClr val="333333"/>
                </a:solidFill>
                <a:effectLst/>
                <a:latin typeface="inter-bold"/>
              </a:rPr>
              <a:t>Actuators:</a:t>
            </a:r>
            <a:r>
              <a:rPr lang="en-US" sz="2000" b="0" i="0" dirty="0">
                <a:solidFill>
                  <a:srgbClr val="333333"/>
                </a:solidFill>
                <a:effectLst/>
                <a:latin typeface="inter-regular"/>
              </a:rPr>
              <a:t> Actuators are the component of machines that converts energy into motion. The actuators are only responsible for moving and controlling a system. An actuator can be an electric motor, gears, rails, etc.</a:t>
            </a:r>
          </a:p>
          <a:p>
            <a:pPr algn="just"/>
            <a:r>
              <a:rPr lang="en-US" sz="2000" b="1" i="0" dirty="0">
                <a:solidFill>
                  <a:srgbClr val="333333"/>
                </a:solidFill>
                <a:effectLst/>
                <a:latin typeface="inter-bold"/>
              </a:rPr>
              <a:t>Effectors:</a:t>
            </a:r>
            <a:r>
              <a:rPr lang="en-US" sz="2000" b="0" i="0" dirty="0">
                <a:solidFill>
                  <a:srgbClr val="333333"/>
                </a:solidFill>
                <a:effectLst/>
                <a:latin typeface="inter-regular"/>
              </a:rPr>
              <a:t> Effectors are the devices which affect the environment. Effectors can be legs, wheels, arms, fingers, wings, fins, and display screen.</a:t>
            </a:r>
          </a:p>
        </p:txBody>
      </p:sp>
    </p:spTree>
    <p:extLst>
      <p:ext uri="{BB962C8B-B14F-4D97-AF65-F5344CB8AC3E}">
        <p14:creationId xmlns:p14="http://schemas.microsoft.com/office/powerpoint/2010/main" val="95146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E32AA6-DDB3-7DC2-DB78-8D80351FCC8A}"/>
              </a:ext>
            </a:extLst>
          </p:cNvPr>
          <p:cNvSpPr txBox="1"/>
          <p:nvPr/>
        </p:nvSpPr>
        <p:spPr>
          <a:xfrm>
            <a:off x="176202" y="360214"/>
            <a:ext cx="12015798" cy="3293209"/>
          </a:xfrm>
          <a:prstGeom prst="rect">
            <a:avLst/>
          </a:prstGeom>
          <a:solidFill>
            <a:schemeClr val="accent3">
              <a:lumMod val="40000"/>
              <a:lumOff val="60000"/>
            </a:schemeClr>
          </a:solidFill>
        </p:spPr>
        <p:txBody>
          <a:bodyPr wrap="square">
            <a:spAutoFit/>
          </a:bodyPr>
          <a:lstStyle/>
          <a:p>
            <a:pPr algn="just"/>
            <a:r>
              <a:rPr lang="en-US" sz="2800" b="0" i="0" dirty="0">
                <a:solidFill>
                  <a:srgbClr val="610B38"/>
                </a:solidFill>
                <a:effectLst/>
                <a:latin typeface="erdana"/>
              </a:rPr>
              <a:t>Structure of an AI Agent</a:t>
            </a:r>
          </a:p>
          <a:p>
            <a:pPr algn="just"/>
            <a:r>
              <a:rPr lang="en-US" sz="2000" b="0" i="0" dirty="0">
                <a:solidFill>
                  <a:srgbClr val="333333"/>
                </a:solidFill>
                <a:effectLst/>
                <a:latin typeface="inter-regular"/>
              </a:rPr>
              <a:t>The task of AI is to design an agent program which implements the agent function. The structure of an intelligent agent is a combination of architecture and agent program. It can be viewed as:</a:t>
            </a:r>
          </a:p>
          <a:p>
            <a:pPr algn="just">
              <a:buFont typeface="+mj-lt"/>
              <a:buAutoNum type="arabicPeriod"/>
            </a:pPr>
            <a:r>
              <a:rPr lang="en-US" sz="2000" b="0" i="0" dirty="0">
                <a:solidFill>
                  <a:srgbClr val="000000"/>
                </a:solidFill>
                <a:effectLst/>
                <a:latin typeface="inter-regular"/>
              </a:rPr>
              <a:t>Agent = Architecture + Agent program  </a:t>
            </a:r>
          </a:p>
          <a:p>
            <a:pPr algn="just"/>
            <a:r>
              <a:rPr lang="en-US" sz="2000" b="0" i="0" dirty="0">
                <a:solidFill>
                  <a:srgbClr val="333333"/>
                </a:solidFill>
                <a:effectLst/>
                <a:latin typeface="inter-regular"/>
              </a:rPr>
              <a:t>Following are the main three terms involved in the structure of an AI agent:</a:t>
            </a:r>
          </a:p>
          <a:p>
            <a:pPr algn="just"/>
            <a:r>
              <a:rPr lang="en-US" sz="2000" b="1" i="0" dirty="0">
                <a:solidFill>
                  <a:srgbClr val="333333"/>
                </a:solidFill>
                <a:effectLst/>
                <a:latin typeface="inter-bold"/>
              </a:rPr>
              <a:t>Architecture:</a:t>
            </a:r>
            <a:r>
              <a:rPr lang="en-US" sz="2000" b="0" i="0" dirty="0">
                <a:solidFill>
                  <a:srgbClr val="333333"/>
                </a:solidFill>
                <a:effectLst/>
                <a:latin typeface="inter-regular"/>
              </a:rPr>
              <a:t> Architecture is machinery that an AI agent executes on.</a:t>
            </a:r>
          </a:p>
          <a:p>
            <a:pPr algn="just"/>
            <a:r>
              <a:rPr lang="en-US" sz="2000" b="1" i="0" dirty="0">
                <a:solidFill>
                  <a:srgbClr val="333333"/>
                </a:solidFill>
                <a:effectLst/>
                <a:latin typeface="inter-bold"/>
              </a:rPr>
              <a:t>Agent Function:</a:t>
            </a:r>
            <a:r>
              <a:rPr lang="en-US" sz="2000" b="0" i="0" dirty="0">
                <a:solidFill>
                  <a:srgbClr val="333333"/>
                </a:solidFill>
                <a:effectLst/>
                <a:latin typeface="inter-regular"/>
              </a:rPr>
              <a:t> Agent function is used to map a percept to an action.</a:t>
            </a:r>
          </a:p>
          <a:p>
            <a:pPr algn="just">
              <a:buFont typeface="+mj-lt"/>
              <a:buAutoNum type="arabicPeriod"/>
            </a:pPr>
            <a:r>
              <a:rPr lang="en-US" sz="2000" b="0" i="0" dirty="0">
                <a:solidFill>
                  <a:srgbClr val="000000"/>
                </a:solidFill>
                <a:effectLst/>
                <a:latin typeface="inter-regular"/>
              </a:rPr>
              <a:t>f:P* → A  </a:t>
            </a:r>
          </a:p>
          <a:p>
            <a:pPr algn="just"/>
            <a:r>
              <a:rPr lang="en-US" sz="2000" b="1" i="0" dirty="0">
                <a:solidFill>
                  <a:srgbClr val="333333"/>
                </a:solidFill>
                <a:effectLst/>
                <a:latin typeface="inter-bold"/>
              </a:rPr>
              <a:t>Agent program:</a:t>
            </a:r>
            <a:r>
              <a:rPr lang="en-US" sz="2000" b="0" i="0" dirty="0">
                <a:solidFill>
                  <a:srgbClr val="333333"/>
                </a:solidFill>
                <a:effectLst/>
                <a:latin typeface="inter-regular"/>
              </a:rPr>
              <a:t> Agent program is an implementation of agent function. An agent program executes on the physical architecture to produce function f.</a:t>
            </a:r>
          </a:p>
        </p:txBody>
      </p:sp>
      <p:sp>
        <p:nvSpPr>
          <p:cNvPr id="7" name="TextBox 6">
            <a:extLst>
              <a:ext uri="{FF2B5EF4-FFF2-40B4-BE49-F238E27FC236}">
                <a16:creationId xmlns:a16="http://schemas.microsoft.com/office/drawing/2014/main" id="{862C61B9-4701-9D20-F3DE-7AEBFDE1FBC8}"/>
              </a:ext>
            </a:extLst>
          </p:cNvPr>
          <p:cNvSpPr txBox="1"/>
          <p:nvPr/>
        </p:nvSpPr>
        <p:spPr>
          <a:xfrm>
            <a:off x="176202" y="3933815"/>
            <a:ext cx="12015798" cy="2677656"/>
          </a:xfrm>
          <a:prstGeom prst="rect">
            <a:avLst/>
          </a:prstGeom>
          <a:solidFill>
            <a:schemeClr val="bg1"/>
          </a:solidFill>
        </p:spPr>
        <p:txBody>
          <a:bodyPr wrap="square">
            <a:spAutoFit/>
          </a:bodyPr>
          <a:lstStyle/>
          <a:p>
            <a:pPr algn="just"/>
            <a:r>
              <a:rPr lang="en-US" sz="2800" b="0" i="0" dirty="0">
                <a:solidFill>
                  <a:srgbClr val="610B38"/>
                </a:solidFill>
                <a:effectLst/>
                <a:highlight>
                  <a:srgbClr val="FFFFFF"/>
                </a:highlight>
                <a:latin typeface="erdana"/>
              </a:rPr>
              <a:t>PEAS Representation</a:t>
            </a:r>
          </a:p>
          <a:p>
            <a:pPr algn="just"/>
            <a:r>
              <a:rPr lang="en-US" sz="2000" b="0" i="0" dirty="0">
                <a:solidFill>
                  <a:srgbClr val="333333"/>
                </a:solidFill>
                <a:effectLst/>
                <a:highlight>
                  <a:srgbClr val="FFFFFF"/>
                </a:highlight>
                <a:latin typeface="inter-regular"/>
              </a:rPr>
              <a:t>PEAS is a type of model on which an AI agent works upon. When we define an AI agent or rational agent, then we can group its properties under PEAS representation model. It is made up of four words:</a:t>
            </a:r>
          </a:p>
          <a:p>
            <a:pPr algn="just">
              <a:buFont typeface="Arial" panose="020B0604020202020204" pitchFamily="34" charset="0"/>
              <a:buChar char="•"/>
            </a:pPr>
            <a:r>
              <a:rPr lang="en-US" sz="2000" b="1" i="0" dirty="0">
                <a:solidFill>
                  <a:srgbClr val="000000"/>
                </a:solidFill>
                <a:effectLst/>
                <a:highlight>
                  <a:srgbClr val="FFFFFF"/>
                </a:highlight>
                <a:latin typeface="inter-bold"/>
              </a:rPr>
              <a:t>P:</a:t>
            </a:r>
            <a:r>
              <a:rPr lang="en-US" sz="2000" b="0" i="0" dirty="0">
                <a:solidFill>
                  <a:srgbClr val="000000"/>
                </a:solidFill>
                <a:effectLst/>
                <a:highlight>
                  <a:srgbClr val="FFFFFF"/>
                </a:highlight>
                <a:latin typeface="inter-regular"/>
              </a:rPr>
              <a:t> Performance measure</a:t>
            </a:r>
          </a:p>
          <a:p>
            <a:pPr algn="just">
              <a:buFont typeface="Arial" panose="020B0604020202020204" pitchFamily="34" charset="0"/>
              <a:buChar char="•"/>
            </a:pPr>
            <a:r>
              <a:rPr lang="en-US" sz="2000" b="1" i="0" dirty="0">
                <a:solidFill>
                  <a:srgbClr val="000000"/>
                </a:solidFill>
                <a:effectLst/>
                <a:highlight>
                  <a:srgbClr val="FFFFFF"/>
                </a:highlight>
                <a:latin typeface="inter-bold"/>
              </a:rPr>
              <a:t>E:</a:t>
            </a:r>
            <a:r>
              <a:rPr lang="en-US" sz="2000" b="0" i="0" dirty="0">
                <a:solidFill>
                  <a:srgbClr val="000000"/>
                </a:solidFill>
                <a:effectLst/>
                <a:highlight>
                  <a:srgbClr val="FFFFFF"/>
                </a:highlight>
                <a:latin typeface="inter-regular"/>
              </a:rPr>
              <a:t> Environment</a:t>
            </a:r>
          </a:p>
          <a:p>
            <a:pPr algn="just">
              <a:buFont typeface="Arial" panose="020B0604020202020204" pitchFamily="34" charset="0"/>
              <a:buChar char="•"/>
            </a:pPr>
            <a:r>
              <a:rPr lang="en-US" sz="2000" b="1" i="0" dirty="0">
                <a:solidFill>
                  <a:srgbClr val="000000"/>
                </a:solidFill>
                <a:effectLst/>
                <a:highlight>
                  <a:srgbClr val="FFFFFF"/>
                </a:highlight>
                <a:latin typeface="inter-bold"/>
              </a:rPr>
              <a:t>A:</a:t>
            </a:r>
            <a:r>
              <a:rPr lang="en-US" sz="2000" b="0" i="0" dirty="0">
                <a:solidFill>
                  <a:srgbClr val="000000"/>
                </a:solidFill>
                <a:effectLst/>
                <a:highlight>
                  <a:srgbClr val="FFFFFF"/>
                </a:highlight>
                <a:latin typeface="inter-regular"/>
              </a:rPr>
              <a:t> Actuators</a:t>
            </a:r>
          </a:p>
          <a:p>
            <a:pPr algn="just">
              <a:buFont typeface="Arial" panose="020B0604020202020204" pitchFamily="34" charset="0"/>
              <a:buChar char="•"/>
            </a:pPr>
            <a:r>
              <a:rPr lang="en-US" sz="2000" b="1" i="0" dirty="0">
                <a:solidFill>
                  <a:srgbClr val="000000"/>
                </a:solidFill>
                <a:effectLst/>
                <a:highlight>
                  <a:srgbClr val="FFFFFF"/>
                </a:highlight>
                <a:latin typeface="inter-bold"/>
              </a:rPr>
              <a:t>S:</a:t>
            </a:r>
            <a:r>
              <a:rPr lang="en-US" sz="2000" b="0" i="0" dirty="0">
                <a:solidFill>
                  <a:srgbClr val="000000"/>
                </a:solidFill>
                <a:effectLst/>
                <a:highlight>
                  <a:srgbClr val="FFFFFF"/>
                </a:highlight>
                <a:latin typeface="inter-regular"/>
              </a:rPr>
              <a:t> Sensors</a:t>
            </a:r>
          </a:p>
          <a:p>
            <a:pPr algn="just"/>
            <a:r>
              <a:rPr lang="en-US" sz="2000" b="0" i="0" dirty="0">
                <a:solidFill>
                  <a:srgbClr val="333333"/>
                </a:solidFill>
                <a:effectLst/>
                <a:highlight>
                  <a:srgbClr val="FFFFFF"/>
                </a:highlight>
                <a:latin typeface="inter-regular"/>
              </a:rPr>
              <a:t>Here performance measure is the objective for the success of an agent's behavior.</a:t>
            </a:r>
          </a:p>
        </p:txBody>
      </p:sp>
    </p:spTree>
    <p:extLst>
      <p:ext uri="{BB962C8B-B14F-4D97-AF65-F5344CB8AC3E}">
        <p14:creationId xmlns:p14="http://schemas.microsoft.com/office/powerpoint/2010/main" val="277098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CCC64B-57FA-C268-2FE3-DFE60258AB73}"/>
              </a:ext>
            </a:extLst>
          </p:cNvPr>
          <p:cNvSpPr txBox="1"/>
          <p:nvPr/>
        </p:nvSpPr>
        <p:spPr>
          <a:xfrm>
            <a:off x="171450" y="0"/>
            <a:ext cx="6103620" cy="523220"/>
          </a:xfrm>
          <a:prstGeom prst="rect">
            <a:avLst/>
          </a:prstGeom>
          <a:noFill/>
        </p:spPr>
        <p:txBody>
          <a:bodyPr wrap="square">
            <a:spAutoFit/>
          </a:bodyPr>
          <a:lstStyle/>
          <a:p>
            <a:pPr algn="just"/>
            <a:r>
              <a:rPr lang="en-SG" sz="2800" b="0" i="0" dirty="0">
                <a:solidFill>
                  <a:srgbClr val="610B4B"/>
                </a:solidFill>
                <a:effectLst/>
                <a:highlight>
                  <a:srgbClr val="FFFFFF"/>
                </a:highlight>
                <a:latin typeface="erdana"/>
              </a:rPr>
              <a:t>PEAS for self-driving cars:</a:t>
            </a:r>
          </a:p>
        </p:txBody>
      </p:sp>
      <p:sp>
        <p:nvSpPr>
          <p:cNvPr id="7" name="TextBox 6">
            <a:extLst>
              <a:ext uri="{FF2B5EF4-FFF2-40B4-BE49-F238E27FC236}">
                <a16:creationId xmlns:a16="http://schemas.microsoft.com/office/drawing/2014/main" id="{B827A6FE-2980-227D-B593-0C8DF6FCBBEE}"/>
              </a:ext>
            </a:extLst>
          </p:cNvPr>
          <p:cNvSpPr txBox="1"/>
          <p:nvPr/>
        </p:nvSpPr>
        <p:spPr>
          <a:xfrm>
            <a:off x="171450" y="685049"/>
            <a:ext cx="11923140" cy="1631216"/>
          </a:xfrm>
          <a:prstGeom prst="rect">
            <a:avLst/>
          </a:prstGeom>
          <a:solidFill>
            <a:schemeClr val="bg1"/>
          </a:solidFill>
        </p:spPr>
        <p:txBody>
          <a:bodyPr wrap="square">
            <a:spAutoFit/>
          </a:bodyPr>
          <a:lstStyle/>
          <a:p>
            <a:pPr algn="just"/>
            <a:r>
              <a:rPr lang="en-SG" sz="2000" b="0" i="0" dirty="0">
                <a:solidFill>
                  <a:srgbClr val="333333"/>
                </a:solidFill>
                <a:effectLst/>
                <a:highlight>
                  <a:srgbClr val="FFFFFF"/>
                </a:highlight>
                <a:latin typeface="inter-regular"/>
              </a:rPr>
              <a:t>Let's suppose a self-driving car then PEAS representation will be:</a:t>
            </a:r>
          </a:p>
          <a:p>
            <a:pPr algn="just"/>
            <a:r>
              <a:rPr lang="en-SG" sz="2000" b="1" i="0" dirty="0">
                <a:solidFill>
                  <a:srgbClr val="333333"/>
                </a:solidFill>
                <a:effectLst/>
                <a:highlight>
                  <a:srgbClr val="FFFFFF"/>
                </a:highlight>
                <a:latin typeface="inter-bold"/>
              </a:rPr>
              <a:t>Performance:</a:t>
            </a:r>
            <a:r>
              <a:rPr lang="en-SG" sz="2000" b="0" i="0" dirty="0">
                <a:solidFill>
                  <a:srgbClr val="333333"/>
                </a:solidFill>
                <a:effectLst/>
                <a:highlight>
                  <a:srgbClr val="FFFFFF"/>
                </a:highlight>
                <a:latin typeface="inter-regular"/>
              </a:rPr>
              <a:t> Safety, time, legal drive, comfort</a:t>
            </a:r>
          </a:p>
          <a:p>
            <a:pPr algn="just"/>
            <a:r>
              <a:rPr lang="en-SG" sz="2000" b="1" i="0" dirty="0">
                <a:solidFill>
                  <a:srgbClr val="333333"/>
                </a:solidFill>
                <a:effectLst/>
                <a:highlight>
                  <a:srgbClr val="FFFFFF"/>
                </a:highlight>
                <a:latin typeface="inter-bold"/>
              </a:rPr>
              <a:t>Environment:</a:t>
            </a:r>
            <a:r>
              <a:rPr lang="en-SG" sz="2000" b="0" i="0" dirty="0">
                <a:solidFill>
                  <a:srgbClr val="333333"/>
                </a:solidFill>
                <a:effectLst/>
                <a:highlight>
                  <a:srgbClr val="FFFFFF"/>
                </a:highlight>
                <a:latin typeface="inter-regular"/>
              </a:rPr>
              <a:t> Roads, other vehicles, road signs, pedestrian</a:t>
            </a:r>
          </a:p>
          <a:p>
            <a:pPr algn="just"/>
            <a:r>
              <a:rPr lang="en-SG" sz="2000" b="1" i="0" dirty="0">
                <a:solidFill>
                  <a:srgbClr val="333333"/>
                </a:solidFill>
                <a:effectLst/>
                <a:highlight>
                  <a:srgbClr val="FFFFFF"/>
                </a:highlight>
                <a:latin typeface="inter-bold"/>
              </a:rPr>
              <a:t>Actuators:</a:t>
            </a:r>
            <a:r>
              <a:rPr lang="en-SG" sz="2000" b="0" i="0" dirty="0">
                <a:solidFill>
                  <a:srgbClr val="333333"/>
                </a:solidFill>
                <a:effectLst/>
                <a:highlight>
                  <a:srgbClr val="FFFFFF"/>
                </a:highlight>
                <a:latin typeface="inter-regular"/>
              </a:rPr>
              <a:t> Steering, accelerator, brake, signal, horn</a:t>
            </a:r>
          </a:p>
          <a:p>
            <a:pPr algn="just"/>
            <a:r>
              <a:rPr lang="en-SG" sz="2000" b="1" i="0" dirty="0">
                <a:solidFill>
                  <a:srgbClr val="333333"/>
                </a:solidFill>
                <a:effectLst/>
                <a:highlight>
                  <a:srgbClr val="FFFFFF"/>
                </a:highlight>
                <a:latin typeface="inter-bold"/>
              </a:rPr>
              <a:t>Sensors:</a:t>
            </a:r>
            <a:r>
              <a:rPr lang="en-SG" sz="2000" b="0" i="0" dirty="0">
                <a:solidFill>
                  <a:srgbClr val="333333"/>
                </a:solidFill>
                <a:effectLst/>
                <a:highlight>
                  <a:srgbClr val="FFFFFF"/>
                </a:highlight>
                <a:latin typeface="inter-regular"/>
              </a:rPr>
              <a:t> Camera, GPS, speedometer, odometer, accelerometer, sonar.</a:t>
            </a:r>
          </a:p>
        </p:txBody>
      </p:sp>
      <p:pic>
        <p:nvPicPr>
          <p:cNvPr id="3074" name="Picture 2" descr="Agents in AI">
            <a:extLst>
              <a:ext uri="{FF2B5EF4-FFF2-40B4-BE49-F238E27FC236}">
                <a16:creationId xmlns:a16="http://schemas.microsoft.com/office/drawing/2014/main" id="{957568B1-EA9A-841C-EF17-4FE9817069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22" b="15403"/>
          <a:stretch/>
        </p:blipFill>
        <p:spPr bwMode="auto">
          <a:xfrm>
            <a:off x="456081" y="2408075"/>
            <a:ext cx="10618155" cy="432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8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14F05-DBF4-519E-F458-F642429AC439}"/>
              </a:ext>
            </a:extLst>
          </p:cNvPr>
          <p:cNvGraphicFramePr>
            <a:graphicFrameLocks noGrp="1"/>
          </p:cNvGraphicFramePr>
          <p:nvPr>
            <p:extLst>
              <p:ext uri="{D42A27DB-BD31-4B8C-83A1-F6EECF244321}">
                <p14:modId xmlns:p14="http://schemas.microsoft.com/office/powerpoint/2010/main" val="4057907216"/>
              </p:ext>
            </p:extLst>
          </p:nvPr>
        </p:nvGraphicFramePr>
        <p:xfrm>
          <a:off x="216346" y="242897"/>
          <a:ext cx="11868815" cy="6134437"/>
        </p:xfrm>
        <a:graphic>
          <a:graphicData uri="http://schemas.openxmlformats.org/drawingml/2006/table">
            <a:tbl>
              <a:tblPr/>
              <a:tblGrid>
                <a:gridCol w="2373763">
                  <a:extLst>
                    <a:ext uri="{9D8B030D-6E8A-4147-A177-3AD203B41FA5}">
                      <a16:colId xmlns:a16="http://schemas.microsoft.com/office/drawing/2014/main" val="1934866078"/>
                    </a:ext>
                  </a:extLst>
                </a:gridCol>
                <a:gridCol w="2373763">
                  <a:extLst>
                    <a:ext uri="{9D8B030D-6E8A-4147-A177-3AD203B41FA5}">
                      <a16:colId xmlns:a16="http://schemas.microsoft.com/office/drawing/2014/main" val="292791695"/>
                    </a:ext>
                  </a:extLst>
                </a:gridCol>
                <a:gridCol w="2373763">
                  <a:extLst>
                    <a:ext uri="{9D8B030D-6E8A-4147-A177-3AD203B41FA5}">
                      <a16:colId xmlns:a16="http://schemas.microsoft.com/office/drawing/2014/main" val="2735285280"/>
                    </a:ext>
                  </a:extLst>
                </a:gridCol>
                <a:gridCol w="2373763">
                  <a:extLst>
                    <a:ext uri="{9D8B030D-6E8A-4147-A177-3AD203B41FA5}">
                      <a16:colId xmlns:a16="http://schemas.microsoft.com/office/drawing/2014/main" val="1611149368"/>
                    </a:ext>
                  </a:extLst>
                </a:gridCol>
                <a:gridCol w="2373763">
                  <a:extLst>
                    <a:ext uri="{9D8B030D-6E8A-4147-A177-3AD203B41FA5}">
                      <a16:colId xmlns:a16="http://schemas.microsoft.com/office/drawing/2014/main" val="2987390514"/>
                    </a:ext>
                  </a:extLst>
                </a:gridCol>
              </a:tblGrid>
              <a:tr h="939630">
                <a:tc>
                  <a:txBody>
                    <a:bodyPr/>
                    <a:lstStyle/>
                    <a:p>
                      <a:pPr algn="l" fontAlgn="t"/>
                      <a:r>
                        <a:rPr lang="en-SG" sz="2800" b="1" dirty="0">
                          <a:solidFill>
                            <a:srgbClr val="000000"/>
                          </a:solidFill>
                          <a:effectLst/>
                          <a:highlight>
                            <a:srgbClr val="C7CCBE"/>
                          </a:highlight>
                          <a:latin typeface="Aptos" panose="020B0004020202020204" pitchFamily="34" charset="0"/>
                        </a:rPr>
                        <a:t>Agent</a:t>
                      </a:r>
                    </a:p>
                  </a:txBody>
                  <a:tcPr marL="69069" marR="69069" marT="69069" marB="69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800" b="1" dirty="0">
                          <a:solidFill>
                            <a:srgbClr val="000000"/>
                          </a:solidFill>
                          <a:effectLst/>
                          <a:highlight>
                            <a:srgbClr val="C7CCBE"/>
                          </a:highlight>
                          <a:latin typeface="Aptos" panose="020B0004020202020204" pitchFamily="34" charset="0"/>
                        </a:rPr>
                        <a:t>Performance measure</a:t>
                      </a:r>
                    </a:p>
                  </a:txBody>
                  <a:tcPr marL="69069" marR="69069" marT="69069" marB="69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800" b="1">
                          <a:solidFill>
                            <a:srgbClr val="000000"/>
                          </a:solidFill>
                          <a:effectLst/>
                          <a:highlight>
                            <a:srgbClr val="C7CCBE"/>
                          </a:highlight>
                          <a:latin typeface="Aptos" panose="020B0004020202020204" pitchFamily="34" charset="0"/>
                        </a:rPr>
                        <a:t>Environment</a:t>
                      </a:r>
                    </a:p>
                  </a:txBody>
                  <a:tcPr marL="69069" marR="69069" marT="69069" marB="69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800" b="1">
                          <a:solidFill>
                            <a:srgbClr val="000000"/>
                          </a:solidFill>
                          <a:effectLst/>
                          <a:highlight>
                            <a:srgbClr val="C7CCBE"/>
                          </a:highlight>
                          <a:latin typeface="Aptos" panose="020B0004020202020204" pitchFamily="34" charset="0"/>
                        </a:rPr>
                        <a:t>Actuators</a:t>
                      </a:r>
                    </a:p>
                  </a:txBody>
                  <a:tcPr marL="69069" marR="69069" marT="69069" marB="69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2800" b="1" dirty="0">
                          <a:solidFill>
                            <a:srgbClr val="000000"/>
                          </a:solidFill>
                          <a:effectLst/>
                          <a:highlight>
                            <a:srgbClr val="C7CCBE"/>
                          </a:highlight>
                          <a:latin typeface="Aptos" panose="020B0004020202020204" pitchFamily="34" charset="0"/>
                        </a:rPr>
                        <a:t>Sensors</a:t>
                      </a:r>
                    </a:p>
                  </a:txBody>
                  <a:tcPr marL="69069" marR="69069" marT="69069" marB="69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660896018"/>
                  </a:ext>
                </a:extLst>
              </a:tr>
              <a:tr h="1215779">
                <a:tc>
                  <a:txBody>
                    <a:bodyPr/>
                    <a:lstStyle/>
                    <a:p>
                      <a:pPr algn="l" fontAlgn="t"/>
                      <a:r>
                        <a:rPr lang="en-SG" sz="2400" b="1" dirty="0">
                          <a:solidFill>
                            <a:srgbClr val="333333"/>
                          </a:solidFill>
                          <a:effectLst/>
                          <a:latin typeface="Aptos" panose="020B0004020202020204" pitchFamily="34" charset="0"/>
                        </a:rPr>
                        <a:t>1.Medical Diagnose</a:t>
                      </a:r>
                      <a:endParaRPr lang="en-SG" sz="2400" dirty="0">
                        <a:solidFill>
                          <a:srgbClr val="333333"/>
                        </a:solidFill>
                        <a:effectLst/>
                        <a:latin typeface="Aptos" panose="020B0004020202020204" pitchFamily="34" charset="0"/>
                      </a:endParaRP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Healthy patient</a:t>
                      </a:r>
                    </a:p>
                    <a:p>
                      <a:pPr algn="l" fontAlgn="t">
                        <a:buFont typeface="Arial" panose="020B0604020202020204" pitchFamily="34" charset="0"/>
                        <a:buChar char="•"/>
                      </a:pPr>
                      <a:r>
                        <a:rPr lang="en-SG" sz="2400">
                          <a:solidFill>
                            <a:srgbClr val="000000"/>
                          </a:solidFill>
                          <a:effectLst/>
                          <a:latin typeface="Aptos" panose="020B0004020202020204" pitchFamily="34" charset="0"/>
                        </a:rPr>
                        <a:t>Minimized cost</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Patient</a:t>
                      </a:r>
                    </a:p>
                    <a:p>
                      <a:pPr algn="l" fontAlgn="t">
                        <a:buFont typeface="Arial" panose="020B0604020202020204" pitchFamily="34" charset="0"/>
                        <a:buChar char="•"/>
                      </a:pPr>
                      <a:r>
                        <a:rPr lang="en-SG" sz="2400">
                          <a:solidFill>
                            <a:srgbClr val="000000"/>
                          </a:solidFill>
                          <a:effectLst/>
                          <a:latin typeface="Aptos" panose="020B0004020202020204" pitchFamily="34" charset="0"/>
                        </a:rPr>
                        <a:t>Hospital</a:t>
                      </a:r>
                    </a:p>
                    <a:p>
                      <a:pPr algn="l" fontAlgn="t">
                        <a:buFont typeface="Arial" panose="020B0604020202020204" pitchFamily="34" charset="0"/>
                        <a:buChar char="•"/>
                      </a:pPr>
                      <a:r>
                        <a:rPr lang="en-SG" sz="2400">
                          <a:solidFill>
                            <a:srgbClr val="000000"/>
                          </a:solidFill>
                          <a:effectLst/>
                          <a:latin typeface="Aptos" panose="020B0004020202020204" pitchFamily="34" charset="0"/>
                        </a:rPr>
                        <a:t>Staff</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Tests</a:t>
                      </a:r>
                    </a:p>
                    <a:p>
                      <a:pPr algn="l" fontAlgn="t">
                        <a:buFont typeface="Arial" panose="020B0604020202020204" pitchFamily="34" charset="0"/>
                        <a:buChar char="•"/>
                      </a:pPr>
                      <a:r>
                        <a:rPr lang="en-SG" sz="2400">
                          <a:solidFill>
                            <a:srgbClr val="000000"/>
                          </a:solidFill>
                          <a:effectLst/>
                          <a:latin typeface="Aptos" panose="020B0004020202020204" pitchFamily="34" charset="0"/>
                        </a:rPr>
                        <a:t>Treatments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2400">
                          <a:solidFill>
                            <a:srgbClr val="333333"/>
                          </a:solidFill>
                          <a:effectLst/>
                          <a:latin typeface="Aptos" panose="020B0004020202020204" pitchFamily="34" charset="0"/>
                        </a:rPr>
                        <a:t>Keyboard</a:t>
                      </a:r>
                      <a:br>
                        <a:rPr lang="en-SG" sz="2400">
                          <a:solidFill>
                            <a:srgbClr val="333333"/>
                          </a:solidFill>
                          <a:effectLst/>
                          <a:latin typeface="Aptos" panose="020B0004020202020204" pitchFamily="34" charset="0"/>
                        </a:rPr>
                      </a:br>
                      <a:r>
                        <a:rPr lang="en-SG" sz="2400">
                          <a:solidFill>
                            <a:srgbClr val="333333"/>
                          </a:solidFill>
                          <a:effectLst/>
                          <a:latin typeface="Aptos" panose="020B0004020202020204" pitchFamily="34" charset="0"/>
                        </a:rPr>
                        <a:t>(Entry of symptoms)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6860073"/>
                  </a:ext>
                </a:extLst>
              </a:tr>
              <a:tr h="2711301">
                <a:tc>
                  <a:txBody>
                    <a:bodyPr/>
                    <a:lstStyle/>
                    <a:p>
                      <a:pPr algn="l" fontAlgn="t"/>
                      <a:r>
                        <a:rPr lang="en-SG" sz="2400" b="1" dirty="0">
                          <a:solidFill>
                            <a:srgbClr val="333333"/>
                          </a:solidFill>
                          <a:effectLst/>
                          <a:latin typeface="Aptos" panose="020B0004020202020204" pitchFamily="34" charset="0"/>
                        </a:rPr>
                        <a:t>2.Vacuum Cleaner</a:t>
                      </a:r>
                      <a:endParaRPr lang="en-SG" sz="2400" dirty="0">
                        <a:solidFill>
                          <a:srgbClr val="333333"/>
                        </a:solidFill>
                        <a:effectLst/>
                        <a:latin typeface="Aptos" panose="020B0004020202020204" pitchFamily="34" charset="0"/>
                      </a:endParaRP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buFont typeface="Arial" panose="020B0604020202020204" pitchFamily="34" charset="0"/>
                        <a:buChar char="•"/>
                      </a:pPr>
                      <a:r>
                        <a:rPr lang="en-US" sz="2400" dirty="0">
                          <a:solidFill>
                            <a:srgbClr val="000000"/>
                          </a:solidFill>
                          <a:effectLst/>
                          <a:latin typeface="Aptos" panose="020B0004020202020204" pitchFamily="34" charset="0"/>
                        </a:rPr>
                        <a:t>Cleanness</a:t>
                      </a:r>
                    </a:p>
                    <a:p>
                      <a:pPr algn="l" fontAlgn="t">
                        <a:buFont typeface="Arial" panose="020B0604020202020204" pitchFamily="34" charset="0"/>
                        <a:buChar char="•"/>
                      </a:pPr>
                      <a:r>
                        <a:rPr lang="en-US" sz="2400" dirty="0">
                          <a:solidFill>
                            <a:srgbClr val="000000"/>
                          </a:solidFill>
                          <a:effectLst/>
                          <a:latin typeface="Aptos" panose="020B0004020202020204" pitchFamily="34" charset="0"/>
                        </a:rPr>
                        <a:t>Efficiency</a:t>
                      </a:r>
                    </a:p>
                    <a:p>
                      <a:pPr algn="l" fontAlgn="t">
                        <a:buFont typeface="Arial" panose="020B0604020202020204" pitchFamily="34" charset="0"/>
                        <a:buChar char="•"/>
                      </a:pPr>
                      <a:r>
                        <a:rPr lang="en-US" sz="2400" dirty="0">
                          <a:solidFill>
                            <a:srgbClr val="000000"/>
                          </a:solidFill>
                          <a:effectLst/>
                          <a:latin typeface="Aptos" panose="020B0004020202020204" pitchFamily="34" charset="0"/>
                        </a:rPr>
                        <a:t>Battery life</a:t>
                      </a:r>
                    </a:p>
                    <a:p>
                      <a:pPr algn="l" fontAlgn="t">
                        <a:buFont typeface="Arial" panose="020B0604020202020204" pitchFamily="34" charset="0"/>
                        <a:buChar char="•"/>
                      </a:pPr>
                      <a:r>
                        <a:rPr lang="en-US" sz="2400" dirty="0">
                          <a:solidFill>
                            <a:srgbClr val="000000"/>
                          </a:solidFill>
                          <a:effectLst/>
                          <a:latin typeface="Aptos" panose="020B0004020202020204" pitchFamily="34" charset="0"/>
                        </a:rPr>
                        <a:t>Security</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buFont typeface="Arial" panose="020B0604020202020204" pitchFamily="34" charset="0"/>
                        <a:buChar char="•"/>
                      </a:pPr>
                      <a:r>
                        <a:rPr lang="en-US" sz="2400">
                          <a:solidFill>
                            <a:srgbClr val="000000"/>
                          </a:solidFill>
                          <a:effectLst/>
                          <a:latin typeface="Aptos" panose="020B0004020202020204" pitchFamily="34" charset="0"/>
                        </a:rPr>
                        <a:t>Room</a:t>
                      </a:r>
                    </a:p>
                    <a:p>
                      <a:pPr algn="l" fontAlgn="t">
                        <a:buFont typeface="Arial" panose="020B0604020202020204" pitchFamily="34" charset="0"/>
                        <a:buChar char="•"/>
                      </a:pPr>
                      <a:r>
                        <a:rPr lang="en-US" sz="2400">
                          <a:solidFill>
                            <a:srgbClr val="000000"/>
                          </a:solidFill>
                          <a:effectLst/>
                          <a:latin typeface="Aptos" panose="020B0004020202020204" pitchFamily="34" charset="0"/>
                        </a:rPr>
                        <a:t>Table</a:t>
                      </a:r>
                    </a:p>
                    <a:p>
                      <a:pPr algn="l" fontAlgn="t">
                        <a:buFont typeface="Arial" panose="020B0604020202020204" pitchFamily="34" charset="0"/>
                        <a:buChar char="•"/>
                      </a:pPr>
                      <a:r>
                        <a:rPr lang="en-US" sz="2400">
                          <a:solidFill>
                            <a:srgbClr val="000000"/>
                          </a:solidFill>
                          <a:effectLst/>
                          <a:latin typeface="Aptos" panose="020B0004020202020204" pitchFamily="34" charset="0"/>
                        </a:rPr>
                        <a:t>Wood floor</a:t>
                      </a:r>
                    </a:p>
                    <a:p>
                      <a:pPr algn="l" fontAlgn="t">
                        <a:buFont typeface="Arial" panose="020B0604020202020204" pitchFamily="34" charset="0"/>
                        <a:buChar char="•"/>
                      </a:pPr>
                      <a:r>
                        <a:rPr lang="en-US" sz="2400">
                          <a:solidFill>
                            <a:srgbClr val="000000"/>
                          </a:solidFill>
                          <a:effectLst/>
                          <a:latin typeface="Aptos" panose="020B0004020202020204" pitchFamily="34" charset="0"/>
                        </a:rPr>
                        <a:t>Carpet</a:t>
                      </a:r>
                    </a:p>
                    <a:p>
                      <a:pPr algn="l" fontAlgn="t">
                        <a:buFont typeface="Arial" panose="020B0604020202020204" pitchFamily="34" charset="0"/>
                        <a:buChar char="•"/>
                      </a:pPr>
                      <a:r>
                        <a:rPr lang="en-US" sz="2400">
                          <a:solidFill>
                            <a:srgbClr val="000000"/>
                          </a:solidFill>
                          <a:effectLst/>
                          <a:latin typeface="Aptos" panose="020B0004020202020204" pitchFamily="34" charset="0"/>
                        </a:rPr>
                        <a:t>Various obstacles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Wheels</a:t>
                      </a:r>
                    </a:p>
                    <a:p>
                      <a:pPr algn="l" fontAlgn="t">
                        <a:buFont typeface="Arial" panose="020B0604020202020204" pitchFamily="34" charset="0"/>
                        <a:buChar char="•"/>
                      </a:pPr>
                      <a:r>
                        <a:rPr lang="en-SG" sz="2400">
                          <a:solidFill>
                            <a:srgbClr val="000000"/>
                          </a:solidFill>
                          <a:effectLst/>
                          <a:latin typeface="Aptos" panose="020B0004020202020204" pitchFamily="34" charset="0"/>
                        </a:rPr>
                        <a:t>Brushes</a:t>
                      </a:r>
                    </a:p>
                    <a:p>
                      <a:pPr algn="l" fontAlgn="t">
                        <a:buFont typeface="Arial" panose="020B0604020202020204" pitchFamily="34" charset="0"/>
                        <a:buChar char="•"/>
                      </a:pPr>
                      <a:r>
                        <a:rPr lang="en-SG" sz="2400">
                          <a:solidFill>
                            <a:srgbClr val="000000"/>
                          </a:solidFill>
                          <a:effectLst/>
                          <a:latin typeface="Aptos" panose="020B0004020202020204" pitchFamily="34" charset="0"/>
                        </a:rPr>
                        <a:t>Vacuum Extractor</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Camera</a:t>
                      </a:r>
                    </a:p>
                    <a:p>
                      <a:pPr algn="l" fontAlgn="t">
                        <a:buFont typeface="Arial" panose="020B0604020202020204" pitchFamily="34" charset="0"/>
                        <a:buChar char="•"/>
                      </a:pPr>
                      <a:r>
                        <a:rPr lang="en-SG" sz="2400">
                          <a:solidFill>
                            <a:srgbClr val="000000"/>
                          </a:solidFill>
                          <a:effectLst/>
                          <a:latin typeface="Aptos" panose="020B0004020202020204" pitchFamily="34" charset="0"/>
                        </a:rPr>
                        <a:t>Dirt detection sensor</a:t>
                      </a:r>
                    </a:p>
                    <a:p>
                      <a:pPr algn="l" fontAlgn="t">
                        <a:buFont typeface="Arial" panose="020B0604020202020204" pitchFamily="34" charset="0"/>
                        <a:buChar char="•"/>
                      </a:pPr>
                      <a:r>
                        <a:rPr lang="en-SG" sz="2400">
                          <a:solidFill>
                            <a:srgbClr val="000000"/>
                          </a:solidFill>
                          <a:effectLst/>
                          <a:latin typeface="Aptos" panose="020B0004020202020204" pitchFamily="34" charset="0"/>
                        </a:rPr>
                        <a:t>Cliff sensor</a:t>
                      </a:r>
                    </a:p>
                    <a:p>
                      <a:pPr algn="l" fontAlgn="t">
                        <a:buFont typeface="Arial" panose="020B0604020202020204" pitchFamily="34" charset="0"/>
                        <a:buChar char="•"/>
                      </a:pPr>
                      <a:r>
                        <a:rPr lang="en-SG" sz="2400">
                          <a:solidFill>
                            <a:srgbClr val="000000"/>
                          </a:solidFill>
                          <a:effectLst/>
                          <a:latin typeface="Aptos" panose="020B0004020202020204" pitchFamily="34" charset="0"/>
                        </a:rPr>
                        <a:t>Bump Sensor</a:t>
                      </a:r>
                    </a:p>
                    <a:p>
                      <a:pPr algn="l" fontAlgn="t">
                        <a:buFont typeface="Arial" panose="020B0604020202020204" pitchFamily="34" charset="0"/>
                        <a:buChar char="•"/>
                      </a:pPr>
                      <a:r>
                        <a:rPr lang="en-SG" sz="2400">
                          <a:solidFill>
                            <a:srgbClr val="000000"/>
                          </a:solidFill>
                          <a:effectLst/>
                          <a:latin typeface="Aptos" panose="020B0004020202020204" pitchFamily="34" charset="0"/>
                        </a:rPr>
                        <a:t>Infrared Wall Sensor</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778858054"/>
                  </a:ext>
                </a:extLst>
              </a:tr>
              <a:tr h="1215779">
                <a:tc>
                  <a:txBody>
                    <a:bodyPr/>
                    <a:lstStyle/>
                    <a:p>
                      <a:pPr algn="l" fontAlgn="t"/>
                      <a:r>
                        <a:rPr lang="en-SG" sz="2400" b="1">
                          <a:solidFill>
                            <a:srgbClr val="333333"/>
                          </a:solidFill>
                          <a:effectLst/>
                          <a:latin typeface="Aptos" panose="020B0004020202020204" pitchFamily="34" charset="0"/>
                        </a:rPr>
                        <a:t>3. Part -picking Robot</a:t>
                      </a:r>
                      <a:endParaRPr lang="en-SG" sz="2400">
                        <a:solidFill>
                          <a:srgbClr val="333333"/>
                        </a:solidFill>
                        <a:effectLst/>
                        <a:latin typeface="Aptos" panose="020B0004020202020204" pitchFamily="34" charset="0"/>
                      </a:endParaRP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2400">
                          <a:solidFill>
                            <a:srgbClr val="000000"/>
                          </a:solidFill>
                          <a:effectLst/>
                          <a:latin typeface="Aptos" panose="020B0004020202020204" pitchFamily="34" charset="0"/>
                        </a:rPr>
                        <a:t>Percentage of parts in correct bins.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2400">
                          <a:solidFill>
                            <a:srgbClr val="000000"/>
                          </a:solidFill>
                          <a:effectLst/>
                          <a:latin typeface="Aptos" panose="020B0004020202020204" pitchFamily="34" charset="0"/>
                        </a:rPr>
                        <a:t>Conveyor belt with parts,</a:t>
                      </a:r>
                    </a:p>
                    <a:p>
                      <a:pPr algn="l" fontAlgn="t">
                        <a:buFont typeface="Arial" panose="020B0604020202020204" pitchFamily="34" charset="0"/>
                        <a:buChar char="•"/>
                      </a:pPr>
                      <a:r>
                        <a:rPr lang="en-US" sz="2400">
                          <a:solidFill>
                            <a:srgbClr val="000000"/>
                          </a:solidFill>
                          <a:effectLst/>
                          <a:latin typeface="Aptos" panose="020B0004020202020204" pitchFamily="34" charset="0"/>
                        </a:rPr>
                        <a:t>Bins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SG" sz="2400">
                          <a:solidFill>
                            <a:srgbClr val="000000"/>
                          </a:solidFill>
                          <a:effectLst/>
                          <a:latin typeface="Aptos" panose="020B0004020202020204" pitchFamily="34" charset="0"/>
                        </a:rPr>
                        <a:t>Jointed Arms</a:t>
                      </a:r>
                    </a:p>
                    <a:p>
                      <a:pPr algn="l" fontAlgn="t">
                        <a:buFont typeface="Arial" panose="020B0604020202020204" pitchFamily="34" charset="0"/>
                        <a:buChar char="•"/>
                      </a:pPr>
                      <a:r>
                        <a:rPr lang="en-SG" sz="2400">
                          <a:solidFill>
                            <a:srgbClr val="000000"/>
                          </a:solidFill>
                          <a:effectLst/>
                          <a:latin typeface="Aptos" panose="020B0004020202020204" pitchFamily="34" charset="0"/>
                        </a:rPr>
                        <a:t>Hand</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SG" sz="2400" dirty="0">
                          <a:solidFill>
                            <a:srgbClr val="000000"/>
                          </a:solidFill>
                          <a:effectLst/>
                          <a:latin typeface="Aptos" panose="020B0004020202020204" pitchFamily="34" charset="0"/>
                        </a:rPr>
                        <a:t>Camera</a:t>
                      </a:r>
                    </a:p>
                    <a:p>
                      <a:pPr algn="l" fontAlgn="t">
                        <a:buFont typeface="Arial" panose="020B0604020202020204" pitchFamily="34" charset="0"/>
                        <a:buChar char="•"/>
                      </a:pPr>
                      <a:r>
                        <a:rPr lang="en-SG" sz="2400" dirty="0">
                          <a:solidFill>
                            <a:srgbClr val="000000"/>
                          </a:solidFill>
                          <a:effectLst/>
                          <a:latin typeface="Aptos" panose="020B0004020202020204" pitchFamily="34" charset="0"/>
                        </a:rPr>
                        <a:t>Joint angle sensors.</a:t>
                      </a:r>
                    </a:p>
                  </a:txBody>
                  <a:tcPr marL="46046" marR="46046" marT="46046" marB="46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10817626"/>
                  </a:ext>
                </a:extLst>
              </a:tr>
            </a:tbl>
          </a:graphicData>
        </a:graphic>
      </p:graphicFrame>
    </p:spTree>
    <p:extLst>
      <p:ext uri="{BB962C8B-B14F-4D97-AF65-F5344CB8AC3E}">
        <p14:creationId xmlns:p14="http://schemas.microsoft.com/office/powerpoint/2010/main" val="132462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27FFB2-B2F0-CD2E-D1C0-660D60DB0761}"/>
              </a:ext>
            </a:extLst>
          </p:cNvPr>
          <p:cNvSpPr txBox="1"/>
          <p:nvPr/>
        </p:nvSpPr>
        <p:spPr>
          <a:xfrm>
            <a:off x="176045" y="225626"/>
            <a:ext cx="11839909" cy="6124754"/>
          </a:xfrm>
          <a:prstGeom prst="rect">
            <a:avLst/>
          </a:prstGeom>
          <a:solidFill>
            <a:schemeClr val="bg1"/>
          </a:solidFill>
        </p:spPr>
        <p:txBody>
          <a:bodyPr wrap="square">
            <a:spAutoFit/>
          </a:bodyPr>
          <a:lstStyle/>
          <a:p>
            <a:pPr algn="just"/>
            <a:r>
              <a:rPr lang="en-US" sz="2800" b="1" i="0" dirty="0">
                <a:solidFill>
                  <a:srgbClr val="000000"/>
                </a:solidFill>
                <a:effectLst/>
                <a:latin typeface="var(--ff-lato)"/>
              </a:rPr>
              <a:t>What is Ideal Rational Agent?</a:t>
            </a:r>
            <a:endParaRPr lang="en-US" b="0" i="0" dirty="0">
              <a:solidFill>
                <a:srgbClr val="000000"/>
              </a:solidFill>
              <a:effectLst/>
              <a:latin typeface="var(--ff-lato)"/>
            </a:endParaRPr>
          </a:p>
          <a:p>
            <a:pPr algn="just"/>
            <a:r>
              <a:rPr lang="en-US" b="0" i="0" dirty="0">
                <a:solidFill>
                  <a:srgbClr val="000000"/>
                </a:solidFill>
                <a:effectLst/>
                <a:latin typeface="Verdana" panose="020B0604030504040204" pitchFamily="34" charset="0"/>
              </a:rPr>
              <a:t>An ideal rational agent is the one, which is capable of doing expected actions to maximize its performance measure, on the basis of −</a:t>
            </a:r>
          </a:p>
          <a:p>
            <a:pPr algn="just">
              <a:buFont typeface="Arial" panose="020B0604020202020204" pitchFamily="34" charset="0"/>
              <a:buChar char="•"/>
            </a:pPr>
            <a:r>
              <a:rPr lang="en-US" b="0" i="0" dirty="0">
                <a:solidFill>
                  <a:srgbClr val="000000"/>
                </a:solidFill>
                <a:effectLst/>
                <a:latin typeface="Verdana" panose="020B0604030504040204" pitchFamily="34" charset="0"/>
              </a:rPr>
              <a:t>Its percept sequence</a:t>
            </a:r>
          </a:p>
          <a:p>
            <a:pPr algn="just">
              <a:buFont typeface="Arial" panose="020B0604020202020204" pitchFamily="34" charset="0"/>
              <a:buChar char="•"/>
            </a:pPr>
            <a:r>
              <a:rPr lang="en-US" b="0" i="0" dirty="0">
                <a:solidFill>
                  <a:srgbClr val="000000"/>
                </a:solidFill>
                <a:effectLst/>
                <a:latin typeface="Verdana" panose="020B0604030504040204" pitchFamily="34" charset="0"/>
              </a:rPr>
              <a:t>Its built-in knowledge base</a:t>
            </a:r>
          </a:p>
          <a:p>
            <a:pPr algn="just">
              <a:buFont typeface="Arial" panose="020B0604020202020204" pitchFamily="34" charset="0"/>
              <a:buChar char="•"/>
            </a:pPr>
            <a:endParaRPr lang="en-US" b="0" i="0" dirty="0">
              <a:solidFill>
                <a:srgbClr val="000000"/>
              </a:solidFill>
              <a:effectLst/>
              <a:latin typeface="Verdana" panose="020B0604030504040204" pitchFamily="34" charset="0"/>
            </a:endParaRPr>
          </a:p>
          <a:p>
            <a:pPr algn="just"/>
            <a:r>
              <a:rPr lang="en-US" sz="2000" b="1" i="0" dirty="0">
                <a:solidFill>
                  <a:srgbClr val="000000"/>
                </a:solidFill>
                <a:effectLst/>
                <a:latin typeface="Verdana" panose="020B0604030504040204" pitchFamily="34" charset="0"/>
              </a:rPr>
              <a:t>Rationality of an agent depends on the following −</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performance measures</a:t>
            </a:r>
            <a:r>
              <a:rPr lang="en-US" b="0" i="0" dirty="0">
                <a:solidFill>
                  <a:srgbClr val="000000"/>
                </a:solidFill>
                <a:effectLst/>
                <a:latin typeface="Verdana" panose="020B0604030504040204" pitchFamily="34" charset="0"/>
              </a:rPr>
              <a:t>, which determine the degree of success.</a:t>
            </a:r>
          </a:p>
          <a:p>
            <a:pPr algn="just">
              <a:buFont typeface="Arial" panose="020B0604020202020204" pitchFamily="34" charset="0"/>
              <a:buChar char="•"/>
            </a:pPr>
            <a:r>
              <a:rPr lang="en-US" b="0" i="0" dirty="0">
                <a:solidFill>
                  <a:srgbClr val="000000"/>
                </a:solidFill>
                <a:effectLst/>
                <a:latin typeface="Verdana" panose="020B0604030504040204" pitchFamily="34" charset="0"/>
              </a:rPr>
              <a:t>Agent’s </a:t>
            </a:r>
            <a:r>
              <a:rPr lang="en-US" b="1" i="0" dirty="0">
                <a:solidFill>
                  <a:srgbClr val="000000"/>
                </a:solidFill>
                <a:effectLst/>
                <a:latin typeface="inherit"/>
              </a:rPr>
              <a:t>Percept Sequence</a:t>
            </a:r>
            <a:r>
              <a:rPr lang="en-US" b="0" i="0" dirty="0">
                <a:solidFill>
                  <a:srgbClr val="000000"/>
                </a:solidFill>
                <a:effectLst/>
                <a:latin typeface="Verdana" panose="020B0604030504040204" pitchFamily="34" charset="0"/>
              </a:rPr>
              <a:t> till now.</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 agent’s </a:t>
            </a:r>
            <a:r>
              <a:rPr lang="en-US" b="1" i="0" dirty="0">
                <a:solidFill>
                  <a:srgbClr val="000000"/>
                </a:solidFill>
                <a:effectLst/>
                <a:latin typeface="inherit"/>
              </a:rPr>
              <a:t>prior knowledge about the environment</a:t>
            </a:r>
            <a:r>
              <a:rPr lang="en-US" b="0" i="0" dirty="0">
                <a:solidFill>
                  <a:srgbClr val="000000"/>
                </a:solidFill>
                <a:effectLst/>
                <a:latin typeface="Verdana" panose="020B0604030504040204" pitchFamily="34" charset="0"/>
              </a:rPr>
              <a:t>.</a:t>
            </a:r>
          </a:p>
          <a:p>
            <a:pPr algn="just">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actions</a:t>
            </a:r>
            <a:r>
              <a:rPr lang="en-US" b="0" i="0" dirty="0">
                <a:solidFill>
                  <a:srgbClr val="000000"/>
                </a:solidFill>
                <a:effectLst/>
                <a:latin typeface="Verdana" panose="020B0604030504040204" pitchFamily="34" charset="0"/>
              </a:rPr>
              <a:t> that the agent can carry out.</a:t>
            </a:r>
          </a:p>
          <a:p>
            <a:pPr algn="just">
              <a:buFont typeface="Arial" panose="020B0604020202020204" pitchFamily="34" charset="0"/>
              <a:buChar char="•"/>
            </a:pP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a:p>
            <a:pPr algn="just"/>
            <a:endParaRPr lang="en-US" b="0" i="0" dirty="0">
              <a:solidFill>
                <a:srgbClr val="000000"/>
              </a:solidFill>
              <a:effectLst/>
              <a:latin typeface="Verdana" panose="020B0604030504040204" pitchFamily="34" charset="0"/>
            </a:endParaRPr>
          </a:p>
          <a:p>
            <a:pPr algn="just"/>
            <a:r>
              <a:rPr lang="en-US" sz="2000" b="1" i="0" dirty="0">
                <a:solidFill>
                  <a:srgbClr val="000000"/>
                </a:solidFill>
                <a:effectLst/>
                <a:latin typeface="var(--ff-lato)"/>
              </a:rPr>
              <a:t>The Structure of Intelligent Agents</a:t>
            </a:r>
          </a:p>
          <a:p>
            <a:pPr algn="just"/>
            <a:r>
              <a:rPr lang="en-US" b="0" i="0" dirty="0">
                <a:solidFill>
                  <a:srgbClr val="000000"/>
                </a:solidFill>
                <a:effectLst/>
                <a:latin typeface="Verdana" panose="020B0604030504040204" pitchFamily="34" charset="0"/>
              </a:rPr>
              <a:t>Agent’s structure can be viewed as −</a:t>
            </a:r>
          </a:p>
          <a:p>
            <a:pPr algn="just">
              <a:buFont typeface="Arial" panose="020B0604020202020204" pitchFamily="34" charset="0"/>
              <a:buChar char="•"/>
            </a:pPr>
            <a:r>
              <a:rPr lang="en-US" b="0" i="0" dirty="0">
                <a:solidFill>
                  <a:srgbClr val="000000"/>
                </a:solidFill>
                <a:effectLst/>
                <a:latin typeface="Verdana" panose="020B0604030504040204" pitchFamily="34" charset="0"/>
              </a:rPr>
              <a:t>Agent = Architecture + Agent Program</a:t>
            </a:r>
          </a:p>
          <a:p>
            <a:pPr algn="just">
              <a:buFont typeface="Arial" panose="020B0604020202020204" pitchFamily="34" charset="0"/>
              <a:buChar char="•"/>
            </a:pPr>
            <a:r>
              <a:rPr lang="en-US" b="0" i="0" dirty="0">
                <a:solidFill>
                  <a:srgbClr val="000000"/>
                </a:solidFill>
                <a:effectLst/>
                <a:latin typeface="Verdana" panose="020B0604030504040204" pitchFamily="34" charset="0"/>
              </a:rPr>
              <a:t>Architecture = the machinery that an agent executes on.</a:t>
            </a:r>
          </a:p>
          <a:p>
            <a:pPr algn="just">
              <a:buFont typeface="Arial" panose="020B0604020202020204" pitchFamily="34" charset="0"/>
              <a:buChar char="•"/>
            </a:pPr>
            <a:r>
              <a:rPr lang="en-US" b="0" i="0" dirty="0">
                <a:solidFill>
                  <a:srgbClr val="000000"/>
                </a:solidFill>
                <a:effectLst/>
                <a:latin typeface="Verdana" panose="020B0604030504040204" pitchFamily="34" charset="0"/>
              </a:rPr>
              <a:t>Agent Program = an implementation of an agent function.</a:t>
            </a:r>
          </a:p>
        </p:txBody>
      </p:sp>
    </p:spTree>
    <p:extLst>
      <p:ext uri="{BB962C8B-B14F-4D97-AF65-F5344CB8AC3E}">
        <p14:creationId xmlns:p14="http://schemas.microsoft.com/office/powerpoint/2010/main" val="38015803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66</TotalTime>
  <Words>2955</Words>
  <Application>Microsoft Office PowerPoint</Application>
  <PresentationFormat>Widescreen</PresentationFormat>
  <Paragraphs>247</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Aptos</vt:lpstr>
      <vt:lpstr>Arial</vt:lpstr>
      <vt:lpstr>Calibri</vt:lpstr>
      <vt:lpstr>Century Schoolbook</vt:lpstr>
      <vt:lpstr>erdana</vt:lpstr>
      <vt:lpstr>inherit</vt:lpstr>
      <vt:lpstr>inter-bold</vt:lpstr>
      <vt:lpstr>inter-regular</vt:lpstr>
      <vt:lpstr>Times New Roman</vt:lpstr>
      <vt:lpstr>Times New Roman</vt:lpstr>
      <vt:lpstr>var(--ff-lato)</vt:lpstr>
      <vt:lpstr>Verdana</vt:lpstr>
      <vt:lpstr>Wingdings 2</vt:lpstr>
      <vt:lpstr>View</vt:lpstr>
      <vt:lpstr>Overview of AI    LISP and  other Al programming languages </vt:lpstr>
      <vt:lpstr>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AI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AI, Knowledge representation, LISP and other Al programming languages; </dc:title>
  <dc:creator>Raajokiaa Ritu</dc:creator>
  <cp:lastModifiedBy>Raajokiaa Ritu</cp:lastModifiedBy>
  <cp:revision>32</cp:revision>
  <dcterms:created xsi:type="dcterms:W3CDTF">2024-04-23T15:33:42Z</dcterms:created>
  <dcterms:modified xsi:type="dcterms:W3CDTF">2024-04-25T02:59:50Z</dcterms:modified>
</cp:coreProperties>
</file>