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58" y="5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D407575-A303-4666-BD02-7485F4FF11D5}" type="datetimeFigureOut">
              <a:rPr lang="en-SG" smtClean="0"/>
              <a:t>12/5/2024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5A4F7C8-E634-4B74-83F2-A1A8A853EBFF}"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67737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07575-A303-4666-BD02-7485F4FF11D5}" type="datetimeFigureOut">
              <a:rPr lang="en-SG" smtClean="0"/>
              <a:t>12/5/2024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385419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07575-A303-4666-BD02-7485F4FF11D5}" type="datetimeFigureOut">
              <a:rPr lang="en-SG" smtClean="0"/>
              <a:t>12/5/2024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303617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07575-A303-4666-BD02-7485F4FF11D5}" type="datetimeFigureOut">
              <a:rPr lang="en-SG" smtClean="0"/>
              <a:t>12/5/2024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7673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07575-A303-4666-BD02-7485F4FF11D5}" type="datetimeFigureOut">
              <a:rPr lang="en-SG" smtClean="0"/>
              <a:t>12/5/2024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5A4F7C8-E634-4B74-83F2-A1A8A853EBFF}"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457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407575-A303-4666-BD02-7485F4FF11D5}" type="datetimeFigureOut">
              <a:rPr lang="en-SG" smtClean="0"/>
              <a:t>12/5/2024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319518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407575-A303-4666-BD02-7485F4FF11D5}" type="datetimeFigureOut">
              <a:rPr lang="en-SG" smtClean="0"/>
              <a:t>12/5/2024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197279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407575-A303-4666-BD02-7485F4FF11D5}" type="datetimeFigureOut">
              <a:rPr lang="en-SG" smtClean="0"/>
              <a:t>12/5/2024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19101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07575-A303-4666-BD02-7485F4FF11D5}" type="datetimeFigureOut">
              <a:rPr lang="en-SG" smtClean="0"/>
              <a:t>12/5/2024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211070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07575-A303-4666-BD02-7485F4FF11D5}" type="datetimeFigureOut">
              <a:rPr lang="en-SG" smtClean="0"/>
              <a:t>12/5/2024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118778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07575-A303-4666-BD02-7485F4FF11D5}" type="datetimeFigureOut">
              <a:rPr lang="en-SG" smtClean="0"/>
              <a:t>12/5/2024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5A4F7C8-E634-4B74-83F2-A1A8A853EBFF}" type="slidenum">
              <a:rPr lang="en-SG" smtClean="0"/>
              <a:t>‹#›</a:t>
            </a:fld>
            <a:endParaRPr lang="en-SG"/>
          </a:p>
        </p:txBody>
      </p:sp>
    </p:spTree>
    <p:extLst>
      <p:ext uri="{BB962C8B-B14F-4D97-AF65-F5344CB8AC3E}">
        <p14:creationId xmlns:p14="http://schemas.microsoft.com/office/powerpoint/2010/main" val="204818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D407575-A303-4666-BD02-7485F4FF11D5}" type="datetimeFigureOut">
              <a:rPr lang="en-SG" smtClean="0"/>
              <a:t>12/5/2024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5A4F7C8-E634-4B74-83F2-A1A8A853EBFF}" type="slidenum">
              <a:rPr lang="en-SG" smtClean="0"/>
              <a:t>‹#›</a:t>
            </a:fld>
            <a:endParaRPr lang="en-SG"/>
          </a:p>
        </p:txBody>
      </p:sp>
    </p:spTree>
    <p:extLst>
      <p:ext uri="{BB962C8B-B14F-4D97-AF65-F5344CB8AC3E}">
        <p14:creationId xmlns:p14="http://schemas.microsoft.com/office/powerpoint/2010/main" val="1865805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62-31ED-7C1C-0B80-8C2BE803BF55}"/>
              </a:ext>
            </a:extLst>
          </p:cNvPr>
          <p:cNvSpPr>
            <a:spLocks noGrp="1"/>
          </p:cNvSpPr>
          <p:nvPr>
            <p:ph type="ctrTitle"/>
          </p:nvPr>
        </p:nvSpPr>
        <p:spPr>
          <a:xfrm>
            <a:off x="194821" y="-1"/>
            <a:ext cx="11997179" cy="4081807"/>
          </a:xfrm>
        </p:spPr>
        <p:txBody>
          <a:bodyPr>
            <a:normAutofit/>
          </a:bodyPr>
          <a:lstStyle/>
          <a:p>
            <a:pPr algn="ctr"/>
            <a:r>
              <a:rPr lang="en-SG" sz="12500" dirty="0">
                <a:latin typeface="Berlin Sans FB Demi" panose="020E0802020502020306" pitchFamily="34" charset="0"/>
              </a:rPr>
              <a:t>Scan Conversion Of Circle</a:t>
            </a:r>
          </a:p>
        </p:txBody>
      </p:sp>
      <p:sp>
        <p:nvSpPr>
          <p:cNvPr id="4" name="Subtitle 2">
            <a:extLst>
              <a:ext uri="{FF2B5EF4-FFF2-40B4-BE49-F238E27FC236}">
                <a16:creationId xmlns:a16="http://schemas.microsoft.com/office/drawing/2014/main" id="{50A470AB-783E-5BE6-7613-A4F0C50CBD28}"/>
              </a:ext>
            </a:extLst>
          </p:cNvPr>
          <p:cNvSpPr txBox="1">
            <a:spLocks/>
          </p:cNvSpPr>
          <p:nvPr/>
        </p:nvSpPr>
        <p:spPr>
          <a:xfrm>
            <a:off x="0" y="4391667"/>
            <a:ext cx="12192000" cy="1449370"/>
          </a:xfrm>
          <a:prstGeom prst="rect">
            <a:avLst/>
          </a:prstGeom>
          <a:solidFill>
            <a:schemeClr val="accent6">
              <a:lumMod val="5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endParaRPr lang="en-SG">
              <a:solidFill>
                <a:schemeClr val="tx1">
                  <a:lumMod val="95000"/>
                </a:schemeClr>
              </a:solidFill>
              <a:latin typeface="Aharoni" panose="02010803020104030203" pitchFamily="2" charset="-79"/>
              <a:cs typeface="Aharoni" panose="02010803020104030203" pitchFamily="2" charset="-79"/>
            </a:endParaRPr>
          </a:p>
          <a:p>
            <a:pPr lvl="3" algn="l"/>
            <a:r>
              <a:rPr lang="en-SG">
                <a:solidFill>
                  <a:schemeClr val="tx1">
                    <a:lumMod val="95000"/>
                  </a:schemeClr>
                </a:solidFill>
                <a:latin typeface="Aharoni" panose="02010803020104030203" pitchFamily="2" charset="-79"/>
                <a:cs typeface="Aharoni" panose="02010803020104030203" pitchFamily="2" charset="-79"/>
              </a:rPr>
              <a:t>Course Title: Computer Graphics</a:t>
            </a:r>
          </a:p>
          <a:p>
            <a:pPr lvl="3" algn="l"/>
            <a:r>
              <a:rPr lang="en-SG">
                <a:solidFill>
                  <a:schemeClr val="tx1">
                    <a:lumMod val="95000"/>
                  </a:schemeClr>
                </a:solidFill>
                <a:latin typeface="Aharoni" panose="02010803020104030203" pitchFamily="2" charset="-79"/>
                <a:cs typeface="Aharoni" panose="02010803020104030203" pitchFamily="2" charset="-79"/>
              </a:rPr>
              <a:t>Course Code: CSE - 413</a:t>
            </a:r>
            <a:endParaRPr lang="en-SG" dirty="0">
              <a:solidFill>
                <a:schemeClr val="tx1">
                  <a:lumMod val="9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9981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2CC8D-924D-1BF8-407E-B01C4C9B80E2}"/>
              </a:ext>
            </a:extLst>
          </p:cNvPr>
          <p:cNvSpPr txBox="1"/>
          <p:nvPr/>
        </p:nvSpPr>
        <p:spPr>
          <a:xfrm>
            <a:off x="424542" y="428178"/>
            <a:ext cx="10156372" cy="6001643"/>
          </a:xfrm>
          <a:prstGeom prst="rect">
            <a:avLst/>
          </a:prstGeom>
          <a:noFill/>
        </p:spPr>
        <p:txBody>
          <a:bodyPr wrap="square">
            <a:spAutoFit/>
          </a:bodyPr>
          <a:lstStyle/>
          <a:p>
            <a:r>
              <a:rPr lang="en-SG" sz="2400" dirty="0">
                <a:latin typeface="Aptos" panose="020B0004020202020204" pitchFamily="34" charset="0"/>
              </a:rPr>
              <a:t>Algorithm for Polar coordinates Method</a:t>
            </a:r>
          </a:p>
          <a:p>
            <a:r>
              <a:rPr lang="en-SG" sz="2400" dirty="0">
                <a:latin typeface="Aptos" panose="020B0004020202020204" pitchFamily="34" charset="0"/>
              </a:rPr>
              <a:t>Step1: Set the initial variables:</a:t>
            </a:r>
          </a:p>
          <a:p>
            <a:r>
              <a:rPr lang="en-SG" sz="2400" dirty="0">
                <a:latin typeface="Aptos" panose="020B0004020202020204" pitchFamily="34" charset="0"/>
              </a:rPr>
              <a:t>r = circle radius</a:t>
            </a:r>
          </a:p>
          <a:p>
            <a:r>
              <a:rPr lang="en-SG" sz="2400" dirty="0">
                <a:latin typeface="Aptos" panose="020B0004020202020204" pitchFamily="34" charset="0"/>
              </a:rPr>
              <a:t> (h, k) = coordinates of the circle center</a:t>
            </a:r>
          </a:p>
          <a:p>
            <a:r>
              <a:rPr lang="en-SG" sz="2400" dirty="0">
                <a:latin typeface="Aptos" panose="020B0004020202020204" pitchFamily="34" charset="0"/>
              </a:rPr>
              <a:t>Step2: for θ = 0 to π / 4; step 1/r</a:t>
            </a:r>
          </a:p>
          <a:p>
            <a:r>
              <a:rPr lang="en-SG" sz="2400" dirty="0">
                <a:latin typeface="Aptos" panose="020B0004020202020204" pitchFamily="34" charset="0"/>
              </a:rPr>
              <a:t> Compute x = h + r * cos θ</a:t>
            </a:r>
          </a:p>
          <a:p>
            <a:r>
              <a:rPr lang="en-SG" sz="2400" dirty="0">
                <a:latin typeface="Aptos" panose="020B0004020202020204" pitchFamily="34" charset="0"/>
              </a:rPr>
              <a:t> y = k + r * sin θ</a:t>
            </a:r>
          </a:p>
          <a:p>
            <a:r>
              <a:rPr lang="en-SG" sz="2400" dirty="0">
                <a:latin typeface="Aptos" panose="020B0004020202020204" pitchFamily="34" charset="0"/>
              </a:rPr>
              <a:t> </a:t>
            </a:r>
            <a:r>
              <a:rPr lang="en-SG" sz="2400" dirty="0" err="1">
                <a:latin typeface="Aptos" panose="020B0004020202020204" pitchFamily="34" charset="0"/>
              </a:rPr>
              <a:t>DrawSymmetricPoints</a:t>
            </a:r>
            <a:r>
              <a:rPr lang="en-SG" sz="2400" dirty="0">
                <a:latin typeface="Aptos" panose="020B0004020202020204" pitchFamily="34" charset="0"/>
              </a:rPr>
              <a:t> (h, k, x, y)</a:t>
            </a:r>
          </a:p>
          <a:p>
            <a:r>
              <a:rPr lang="en-SG" sz="2400" dirty="0">
                <a:latin typeface="Aptos" panose="020B0004020202020204" pitchFamily="34" charset="0"/>
              </a:rPr>
              <a:t>Step3: </a:t>
            </a:r>
            <a:r>
              <a:rPr lang="en-SG" sz="2400" dirty="0" err="1">
                <a:latin typeface="Aptos" panose="020B0004020202020204" pitchFamily="34" charset="0"/>
              </a:rPr>
              <a:t>DrawSymmetricPoints</a:t>
            </a:r>
            <a:r>
              <a:rPr lang="en-SG" sz="2400" dirty="0">
                <a:latin typeface="Aptos" panose="020B0004020202020204" pitchFamily="34" charset="0"/>
              </a:rPr>
              <a:t> (h, k, x, y)</a:t>
            </a:r>
          </a:p>
          <a:p>
            <a:r>
              <a:rPr lang="en-SG" sz="2400" dirty="0">
                <a:latin typeface="Aptos" panose="020B0004020202020204" pitchFamily="34" charset="0"/>
              </a:rPr>
              <a:t>(i.e., the center (h, k), at the current (x, y) coordinates)</a:t>
            </a:r>
          </a:p>
          <a:p>
            <a:r>
              <a:rPr lang="en-SG" sz="2400" dirty="0">
                <a:latin typeface="Aptos" panose="020B0004020202020204" pitchFamily="34" charset="0"/>
              </a:rPr>
              <a:t>Plot (x + h, y + k) Plot (-x + h, -y + k)</a:t>
            </a:r>
          </a:p>
          <a:p>
            <a:r>
              <a:rPr lang="en-SG" sz="2400" dirty="0">
                <a:latin typeface="Aptos" panose="020B0004020202020204" pitchFamily="34" charset="0"/>
              </a:rPr>
              <a:t>Plot (y + h, x + k) Plot (-y + h, -x + k)</a:t>
            </a:r>
          </a:p>
          <a:p>
            <a:r>
              <a:rPr lang="en-SG" sz="2400" dirty="0">
                <a:latin typeface="Aptos" panose="020B0004020202020204" pitchFamily="34" charset="0"/>
              </a:rPr>
              <a:t>Plot (-y + h, x + k) Plot (y + h, -x + k)</a:t>
            </a:r>
          </a:p>
          <a:p>
            <a:r>
              <a:rPr lang="en-SG" sz="2400" dirty="0">
                <a:latin typeface="Aptos" panose="020B0004020202020204" pitchFamily="34" charset="0"/>
              </a:rPr>
              <a:t>Plot (-x + h, y + k) Plot (x + h, -y + k)</a:t>
            </a:r>
          </a:p>
          <a:p>
            <a:r>
              <a:rPr lang="en-SG" sz="2400" dirty="0">
                <a:latin typeface="Aptos" panose="020B0004020202020204" pitchFamily="34" charset="0"/>
              </a:rPr>
              <a:t>Step4: Go to step2.</a:t>
            </a:r>
          </a:p>
          <a:p>
            <a:r>
              <a:rPr lang="en-SG" sz="2400" dirty="0">
                <a:latin typeface="Aptos" panose="020B0004020202020204" pitchFamily="34" charset="0"/>
              </a:rPr>
              <a:t>Step5: Stop</a:t>
            </a:r>
          </a:p>
        </p:txBody>
      </p:sp>
    </p:spTree>
    <p:extLst>
      <p:ext uri="{BB962C8B-B14F-4D97-AF65-F5344CB8AC3E}">
        <p14:creationId xmlns:p14="http://schemas.microsoft.com/office/powerpoint/2010/main" val="115621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E850-BDB3-9A07-1CA4-D77ECB32D6E3}"/>
              </a:ext>
            </a:extLst>
          </p:cNvPr>
          <p:cNvSpPr>
            <a:spLocks noGrp="1"/>
          </p:cNvSpPr>
          <p:nvPr>
            <p:ph type="title"/>
          </p:nvPr>
        </p:nvSpPr>
        <p:spPr>
          <a:xfrm>
            <a:off x="222721" y="218804"/>
            <a:ext cx="11746557" cy="2508068"/>
          </a:xfrm>
        </p:spPr>
        <p:txBody>
          <a:bodyPr>
            <a:normAutofit/>
          </a:bodyPr>
          <a:lstStyle/>
          <a:p>
            <a:r>
              <a:rPr lang="en-SG" dirty="0"/>
              <a:t>There are two circle drawing algorithms: </a:t>
            </a:r>
            <a:br>
              <a:rPr lang="en-SG" dirty="0"/>
            </a:br>
            <a:r>
              <a:rPr lang="en-SG" dirty="0"/>
              <a:t>1. Bresenham Circle Drawing Algorithm </a:t>
            </a:r>
            <a:br>
              <a:rPr lang="en-SG" dirty="0"/>
            </a:br>
            <a:r>
              <a:rPr lang="en-SG" dirty="0"/>
              <a:t>2. Mid-Point Circle Drawing Algorithm </a:t>
            </a:r>
          </a:p>
        </p:txBody>
      </p:sp>
    </p:spTree>
    <p:extLst>
      <p:ext uri="{BB962C8B-B14F-4D97-AF65-F5344CB8AC3E}">
        <p14:creationId xmlns:p14="http://schemas.microsoft.com/office/powerpoint/2010/main" val="416370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060241-DED7-895C-CCD9-962542BD7332}"/>
              </a:ext>
            </a:extLst>
          </p:cNvPr>
          <p:cNvSpPr txBox="1"/>
          <p:nvPr/>
        </p:nvSpPr>
        <p:spPr>
          <a:xfrm>
            <a:off x="244929" y="286860"/>
            <a:ext cx="6776358" cy="6555641"/>
          </a:xfrm>
          <a:prstGeom prst="rect">
            <a:avLst/>
          </a:prstGeom>
          <a:solidFill>
            <a:schemeClr val="bg1"/>
          </a:solidFill>
        </p:spPr>
        <p:txBody>
          <a:bodyPr wrap="square">
            <a:spAutoFit/>
          </a:bodyPr>
          <a:lstStyle/>
          <a:p>
            <a:pPr algn="just"/>
            <a:r>
              <a:rPr lang="en-US" sz="2000" dirty="0">
                <a:latin typeface="Aptos" panose="020B0004020202020204" pitchFamily="34" charset="0"/>
              </a:rPr>
              <a:t>Bresenham Circle Drawing Algorithm </a:t>
            </a:r>
          </a:p>
          <a:p>
            <a:pPr algn="just"/>
            <a:r>
              <a:rPr lang="en-US" sz="2000" dirty="0">
                <a:latin typeface="Aptos" panose="020B0004020202020204" pitchFamily="34" charset="0"/>
              </a:rPr>
              <a:t>The Bresenham's circle drawing algorithm is a circle drawing algorithm which calculates all the nearest points nearest to the circle boundary. It is an incremental method (i.e., we increment one of the coordinates of the point and calculate the other coordinate according to it. In this manner we find all the points of that particular polygon). It only uses integer arithmetic which makes it's working faster as well as less complex. The strategy that is followed in this algorithm is to select the pixel which has the least distance with the true circle boundary and with then keep calculating the successive points on the circle. As we know that the circle follows 8 symmetry properties, i.e., if we know the boundary coordinates of the first octant, the rest 7 octant’s value can be easily calculated by changing their magnitudes or by interchanging the coordinate values according to the respective octants. Scan-Converting a circle using Bresenham's algorithm works as follows: Points are generated from 90° to 45°, moves will be made only in the +x &amp; -y directions. This can be well illustrated by the following diagram:</a:t>
            </a:r>
            <a:endParaRPr lang="en-SG" sz="2000" dirty="0">
              <a:latin typeface="Aptos" panose="020B0004020202020204" pitchFamily="34" charset="0"/>
            </a:endParaRPr>
          </a:p>
        </p:txBody>
      </p:sp>
      <p:pic>
        <p:nvPicPr>
          <p:cNvPr id="7" name="Picture 6">
            <a:extLst>
              <a:ext uri="{FF2B5EF4-FFF2-40B4-BE49-F238E27FC236}">
                <a16:creationId xmlns:a16="http://schemas.microsoft.com/office/drawing/2014/main" id="{AD6FB830-D7CD-F134-F1FF-CA08CDBDA27A}"/>
              </a:ext>
            </a:extLst>
          </p:cNvPr>
          <p:cNvPicPr>
            <a:picLocks noChangeAspect="1"/>
          </p:cNvPicPr>
          <p:nvPr/>
        </p:nvPicPr>
        <p:blipFill>
          <a:blip r:embed="rId2"/>
          <a:stretch>
            <a:fillRect/>
          </a:stretch>
        </p:blipFill>
        <p:spPr>
          <a:xfrm>
            <a:off x="7021287" y="580098"/>
            <a:ext cx="5170713" cy="4073545"/>
          </a:xfrm>
          <a:prstGeom prst="rect">
            <a:avLst/>
          </a:prstGeom>
        </p:spPr>
      </p:pic>
    </p:spTree>
    <p:extLst>
      <p:ext uri="{BB962C8B-B14F-4D97-AF65-F5344CB8AC3E}">
        <p14:creationId xmlns:p14="http://schemas.microsoft.com/office/powerpoint/2010/main" val="201779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CD97FE-B65B-6C7B-9CC5-E0C0E48D30BA}"/>
              </a:ext>
            </a:extLst>
          </p:cNvPr>
          <p:cNvSpPr txBox="1"/>
          <p:nvPr/>
        </p:nvSpPr>
        <p:spPr>
          <a:xfrm>
            <a:off x="217714" y="146957"/>
            <a:ext cx="11756572" cy="923330"/>
          </a:xfrm>
          <a:prstGeom prst="rect">
            <a:avLst/>
          </a:prstGeom>
          <a:solidFill>
            <a:schemeClr val="bg1"/>
          </a:solidFill>
        </p:spPr>
        <p:txBody>
          <a:bodyPr wrap="square">
            <a:spAutoFit/>
          </a:bodyPr>
          <a:lstStyle/>
          <a:p>
            <a:pPr algn="just"/>
            <a:r>
              <a:rPr lang="en-US" dirty="0">
                <a:latin typeface="Aptos" panose="020B0004020202020204" pitchFamily="34" charset="0"/>
              </a:rPr>
              <a:t>This Algorithm calculates the location of the pixels similarly. Here, we calculate the values only for the first octant and the values for the rest octants can be calculated by extending these values to the other 7 octants, using the eight-way symmetry property of the circle. </a:t>
            </a:r>
            <a:endParaRPr lang="en-SG" dirty="0">
              <a:latin typeface="Aptos" panose="020B0004020202020204" pitchFamily="34" charset="0"/>
            </a:endParaRPr>
          </a:p>
        </p:txBody>
      </p:sp>
      <p:sp>
        <p:nvSpPr>
          <p:cNvPr id="7" name="TextBox 6">
            <a:extLst>
              <a:ext uri="{FF2B5EF4-FFF2-40B4-BE49-F238E27FC236}">
                <a16:creationId xmlns:a16="http://schemas.microsoft.com/office/drawing/2014/main" id="{82F86314-35DA-162A-E2FD-3A99D6620713}"/>
              </a:ext>
            </a:extLst>
          </p:cNvPr>
          <p:cNvSpPr txBox="1"/>
          <p:nvPr/>
        </p:nvSpPr>
        <p:spPr>
          <a:xfrm>
            <a:off x="217714" y="1190455"/>
            <a:ext cx="7113815" cy="5078313"/>
          </a:xfrm>
          <a:prstGeom prst="rect">
            <a:avLst/>
          </a:prstGeom>
          <a:solidFill>
            <a:schemeClr val="bg1"/>
          </a:solidFill>
        </p:spPr>
        <p:txBody>
          <a:bodyPr wrap="square">
            <a:spAutoFit/>
          </a:bodyPr>
          <a:lstStyle/>
          <a:p>
            <a:pPr algn="just"/>
            <a:r>
              <a:rPr lang="en-US" dirty="0">
                <a:latin typeface="Aptos" panose="020B0004020202020204" pitchFamily="34" charset="0"/>
              </a:rPr>
              <a:t>Working of Bresenham's Circle Drawing Algorithm </a:t>
            </a:r>
          </a:p>
          <a:p>
            <a:pPr algn="just"/>
            <a:r>
              <a:rPr lang="en-US" dirty="0">
                <a:latin typeface="Aptos" panose="020B0004020202020204" pitchFamily="34" charset="0"/>
              </a:rPr>
              <a:t>Let us assume we have a point p (x, y) on the boundary of the circle and with r radius satisfying the equation fc (x, y) = 0 </a:t>
            </a:r>
          </a:p>
          <a:p>
            <a:pPr algn="just"/>
            <a:r>
              <a:rPr lang="en-US" dirty="0">
                <a:latin typeface="Aptos" panose="020B0004020202020204" pitchFamily="34" charset="0"/>
              </a:rPr>
              <a:t>As we know the equation of the circle is – fc (x, y) = x 2 + y 2 = r 2 𝑖</a:t>
            </a:r>
          </a:p>
          <a:p>
            <a:pPr algn="just"/>
            <a:r>
              <a:rPr lang="en-US" dirty="0">
                <a:latin typeface="Aptos" panose="020B0004020202020204" pitchFamily="34" charset="0"/>
              </a:rPr>
              <a:t>𝑓 fc (x, y) = { &lt; 0 The point (x, y) is inside the circle boundary. </a:t>
            </a:r>
          </a:p>
          <a:p>
            <a:pPr lvl="2" algn="just"/>
            <a:r>
              <a:rPr lang="en-US" dirty="0">
                <a:latin typeface="Aptos" panose="020B0004020202020204" pitchFamily="34" charset="0"/>
              </a:rPr>
              <a:t>       = 0 The point (x, y) is on the circle boundary. </a:t>
            </a:r>
          </a:p>
          <a:p>
            <a:pPr lvl="2" algn="just"/>
            <a:r>
              <a:rPr lang="en-US" dirty="0">
                <a:latin typeface="Aptos" panose="020B0004020202020204" pitchFamily="34" charset="0"/>
              </a:rPr>
              <a:t>        &gt;0 The point (x, y) is outside the circle boundary. </a:t>
            </a:r>
          </a:p>
          <a:p>
            <a:pPr algn="just"/>
            <a:r>
              <a:rPr lang="en-US" dirty="0">
                <a:latin typeface="Aptos" panose="020B0004020202020204" pitchFamily="34" charset="0"/>
              </a:rPr>
              <a:t>The Algorithm works in the following way: Let us consider a point (</a:t>
            </a:r>
            <a:r>
              <a:rPr lang="en-US" dirty="0" err="1">
                <a:latin typeface="Aptos" panose="020B0004020202020204" pitchFamily="34" charset="0"/>
              </a:rPr>
              <a:t>xk</a:t>
            </a:r>
            <a:r>
              <a:rPr lang="en-US" dirty="0">
                <a:latin typeface="Aptos" panose="020B0004020202020204" pitchFamily="34" charset="0"/>
              </a:rPr>
              <a:t> + 1, y) on true circle boundary having a radius 'r'. When the circle passes through two pixels simultaneously then the one to chosen will be decided on the basis of their least distance with the circle.</a:t>
            </a:r>
          </a:p>
          <a:p>
            <a:pPr algn="just"/>
            <a:r>
              <a:rPr lang="en-US" dirty="0">
                <a:latin typeface="Aptos" panose="020B0004020202020204" pitchFamily="34" charset="0"/>
              </a:rPr>
              <a:t>There can be two positions from which the circle passes: </a:t>
            </a:r>
          </a:p>
          <a:p>
            <a:pPr marL="342900" indent="-342900" algn="just">
              <a:buAutoNum type="alphaLcPeriod"/>
            </a:pPr>
            <a:r>
              <a:rPr lang="en-US" dirty="0">
                <a:latin typeface="Aptos" panose="020B0004020202020204" pitchFamily="34" charset="0"/>
              </a:rPr>
              <a:t>to the top, say point P3 </a:t>
            </a:r>
          </a:p>
          <a:p>
            <a:pPr marL="342900" indent="-342900" algn="just">
              <a:buAutoNum type="alphaLcPeriod"/>
            </a:pPr>
            <a:r>
              <a:rPr lang="en-US" dirty="0">
                <a:latin typeface="Aptos" panose="020B0004020202020204" pitchFamily="34" charset="0"/>
              </a:rPr>
              <a:t>b. to the bottom, say point P2 </a:t>
            </a:r>
          </a:p>
          <a:p>
            <a:pPr algn="just"/>
            <a:r>
              <a:rPr lang="en-US" dirty="0">
                <a:latin typeface="Aptos" panose="020B0004020202020204" pitchFamily="34" charset="0"/>
              </a:rPr>
              <a:t>The coordinates for point P3 will be (</a:t>
            </a:r>
            <a:r>
              <a:rPr lang="en-US" dirty="0" err="1">
                <a:latin typeface="Aptos" panose="020B0004020202020204" pitchFamily="34" charset="0"/>
              </a:rPr>
              <a:t>xk</a:t>
            </a:r>
            <a:r>
              <a:rPr lang="en-US" dirty="0">
                <a:latin typeface="Aptos" panose="020B0004020202020204" pitchFamily="34" charset="0"/>
              </a:rPr>
              <a:t> + 1, </a:t>
            </a:r>
            <a:r>
              <a:rPr lang="en-US" dirty="0" err="1">
                <a:latin typeface="Aptos" panose="020B0004020202020204" pitchFamily="34" charset="0"/>
              </a:rPr>
              <a:t>yk</a:t>
            </a:r>
            <a:r>
              <a:rPr lang="en-US" dirty="0">
                <a:latin typeface="Aptos" panose="020B0004020202020204" pitchFamily="34" charset="0"/>
              </a:rPr>
              <a:t>). </a:t>
            </a:r>
          </a:p>
          <a:p>
            <a:pPr algn="just"/>
            <a:r>
              <a:rPr lang="en-US" dirty="0">
                <a:latin typeface="Aptos" panose="020B0004020202020204" pitchFamily="34" charset="0"/>
              </a:rPr>
              <a:t>The coordinates for point P2 will be (</a:t>
            </a:r>
            <a:r>
              <a:rPr lang="en-US" dirty="0" err="1">
                <a:latin typeface="Aptos" panose="020B0004020202020204" pitchFamily="34" charset="0"/>
              </a:rPr>
              <a:t>xk</a:t>
            </a:r>
            <a:r>
              <a:rPr lang="en-US" dirty="0">
                <a:latin typeface="Aptos" panose="020B0004020202020204" pitchFamily="34" charset="0"/>
              </a:rPr>
              <a:t> + 1, </a:t>
            </a:r>
            <a:r>
              <a:rPr lang="en-US" dirty="0" err="1">
                <a:latin typeface="Aptos" panose="020B0004020202020204" pitchFamily="34" charset="0"/>
              </a:rPr>
              <a:t>yk</a:t>
            </a:r>
            <a:r>
              <a:rPr lang="en-US" dirty="0">
                <a:latin typeface="Aptos" panose="020B0004020202020204" pitchFamily="34" charset="0"/>
              </a:rPr>
              <a:t> – 1). </a:t>
            </a:r>
          </a:p>
          <a:p>
            <a:pPr algn="just"/>
            <a:r>
              <a:rPr lang="en-US" dirty="0">
                <a:latin typeface="Aptos" panose="020B0004020202020204" pitchFamily="34" charset="0"/>
              </a:rPr>
              <a:t>Let, the distance from origin O to point P3= D1 </a:t>
            </a:r>
          </a:p>
          <a:p>
            <a:pPr algn="just"/>
            <a:r>
              <a:rPr lang="en-US" dirty="0">
                <a:latin typeface="Aptos" panose="020B0004020202020204" pitchFamily="34" charset="0"/>
              </a:rPr>
              <a:t>And the distance from origin O to point P2 = D2 </a:t>
            </a:r>
            <a:endParaRPr lang="en-SG" dirty="0">
              <a:latin typeface="Aptos" panose="020B0004020202020204" pitchFamily="34" charset="0"/>
            </a:endParaRPr>
          </a:p>
        </p:txBody>
      </p:sp>
      <p:pic>
        <p:nvPicPr>
          <p:cNvPr id="9" name="Picture 8">
            <a:extLst>
              <a:ext uri="{FF2B5EF4-FFF2-40B4-BE49-F238E27FC236}">
                <a16:creationId xmlns:a16="http://schemas.microsoft.com/office/drawing/2014/main" id="{4F249A36-FCAC-EB34-9FF8-E8E0BA9D7B26}"/>
              </a:ext>
            </a:extLst>
          </p:cNvPr>
          <p:cNvPicPr>
            <a:picLocks noChangeAspect="1"/>
          </p:cNvPicPr>
          <p:nvPr/>
        </p:nvPicPr>
        <p:blipFill>
          <a:blip r:embed="rId2"/>
          <a:stretch>
            <a:fillRect/>
          </a:stretch>
        </p:blipFill>
        <p:spPr>
          <a:xfrm>
            <a:off x="7430323" y="1190455"/>
            <a:ext cx="4761677" cy="2989659"/>
          </a:xfrm>
          <a:prstGeom prst="rect">
            <a:avLst/>
          </a:prstGeom>
        </p:spPr>
      </p:pic>
    </p:spTree>
    <p:extLst>
      <p:ext uri="{BB962C8B-B14F-4D97-AF65-F5344CB8AC3E}">
        <p14:creationId xmlns:p14="http://schemas.microsoft.com/office/powerpoint/2010/main" val="202211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0123D4-DA0A-30EA-EABE-CC4C4B941D70}"/>
              </a:ext>
            </a:extLst>
          </p:cNvPr>
          <p:cNvSpPr txBox="1"/>
          <p:nvPr/>
        </p:nvSpPr>
        <p:spPr>
          <a:xfrm>
            <a:off x="114300" y="250682"/>
            <a:ext cx="11936186" cy="6186309"/>
          </a:xfrm>
          <a:prstGeom prst="rect">
            <a:avLst/>
          </a:prstGeom>
          <a:solidFill>
            <a:schemeClr val="bg1"/>
          </a:solidFill>
        </p:spPr>
        <p:txBody>
          <a:bodyPr wrap="square">
            <a:spAutoFit/>
          </a:bodyPr>
          <a:lstStyle/>
          <a:p>
            <a:r>
              <a:rPr lang="en-US" dirty="0">
                <a:latin typeface="Aptos" panose="020B0004020202020204" pitchFamily="34" charset="0"/>
              </a:rPr>
              <a:t>According to Pythagoras theorem we can write: </a:t>
            </a:r>
          </a:p>
          <a:p>
            <a:r>
              <a:rPr lang="en-US" dirty="0">
                <a:latin typeface="Aptos" panose="020B0004020202020204" pitchFamily="34" charset="0"/>
              </a:rPr>
              <a:t>D1= √(</a:t>
            </a:r>
            <a:r>
              <a:rPr lang="en-US" dirty="0" err="1">
                <a:latin typeface="Aptos" panose="020B0004020202020204" pitchFamily="34" charset="0"/>
              </a:rPr>
              <a:t>xk</a:t>
            </a:r>
            <a:r>
              <a:rPr lang="en-US" dirty="0">
                <a:latin typeface="Aptos" panose="020B0004020202020204" pitchFamily="34" charset="0"/>
              </a:rPr>
              <a:t> + 1) 2+ </a:t>
            </a:r>
            <a:r>
              <a:rPr lang="en-US" dirty="0" err="1">
                <a:latin typeface="Aptos" panose="020B0004020202020204" pitchFamily="34" charset="0"/>
              </a:rPr>
              <a:t>yk</a:t>
            </a:r>
            <a:r>
              <a:rPr lang="en-US" dirty="0">
                <a:latin typeface="Aptos" panose="020B0004020202020204" pitchFamily="34" charset="0"/>
              </a:rPr>
              <a:t> 2 </a:t>
            </a:r>
          </a:p>
          <a:p>
            <a:r>
              <a:rPr lang="en-US" dirty="0">
                <a:latin typeface="Aptos" panose="020B0004020202020204" pitchFamily="34" charset="0"/>
              </a:rPr>
              <a:t>D2 = √(</a:t>
            </a:r>
            <a:r>
              <a:rPr lang="en-US" dirty="0" err="1">
                <a:latin typeface="Aptos" panose="020B0004020202020204" pitchFamily="34" charset="0"/>
              </a:rPr>
              <a:t>xk</a:t>
            </a:r>
            <a:r>
              <a:rPr lang="en-US" dirty="0">
                <a:latin typeface="Aptos" panose="020B0004020202020204" pitchFamily="34" charset="0"/>
              </a:rPr>
              <a:t> + 1) 2+ (yk-1) 2 </a:t>
            </a:r>
          </a:p>
          <a:p>
            <a:r>
              <a:rPr lang="en-US" dirty="0">
                <a:latin typeface="Aptos" panose="020B0004020202020204" pitchFamily="34" charset="0"/>
              </a:rPr>
              <a:t>We also assume that, </a:t>
            </a:r>
          </a:p>
          <a:p>
            <a:r>
              <a:rPr lang="en-US" dirty="0">
                <a:latin typeface="Aptos" panose="020B0004020202020204" pitchFamily="34" charset="0"/>
              </a:rPr>
              <a:t>The distance between point P3 and circle boundary = d1 </a:t>
            </a:r>
          </a:p>
          <a:p>
            <a:r>
              <a:rPr lang="en-US" dirty="0">
                <a:latin typeface="Aptos" panose="020B0004020202020204" pitchFamily="34" charset="0"/>
              </a:rPr>
              <a:t>The distance between point P2 and circle boundary = d2 </a:t>
            </a:r>
          </a:p>
          <a:p>
            <a:r>
              <a:rPr lang="en-US" dirty="0">
                <a:latin typeface="Aptos" panose="020B0004020202020204" pitchFamily="34" charset="0"/>
              </a:rPr>
              <a:t>To simply the algorithm, we have to avoid the squared root calculations: </a:t>
            </a:r>
          </a:p>
          <a:p>
            <a:r>
              <a:rPr lang="en-US" dirty="0">
                <a:latin typeface="Aptos" panose="020B0004020202020204" pitchFamily="34" charset="0"/>
              </a:rPr>
              <a:t>d1= D1 2 – r 2 = (</a:t>
            </a:r>
            <a:r>
              <a:rPr lang="en-US" dirty="0" err="1">
                <a:latin typeface="Aptos" panose="020B0004020202020204" pitchFamily="34" charset="0"/>
              </a:rPr>
              <a:t>xk</a:t>
            </a:r>
            <a:r>
              <a:rPr lang="en-US" dirty="0">
                <a:latin typeface="Aptos" panose="020B0004020202020204" pitchFamily="34" charset="0"/>
              </a:rPr>
              <a:t> + 1)2 + (</a:t>
            </a:r>
            <a:r>
              <a:rPr lang="en-US" dirty="0" err="1">
                <a:latin typeface="Aptos" panose="020B0004020202020204" pitchFamily="34" charset="0"/>
              </a:rPr>
              <a:t>yk</a:t>
            </a:r>
            <a:r>
              <a:rPr lang="en-US" dirty="0">
                <a:latin typeface="Aptos" panose="020B0004020202020204" pitchFamily="34" charset="0"/>
              </a:rPr>
              <a:t> ) 2 - r 2 [ always +</a:t>
            </a:r>
            <a:r>
              <a:rPr lang="en-US" dirty="0" err="1">
                <a:latin typeface="Aptos" panose="020B0004020202020204" pitchFamily="34" charset="0"/>
              </a:rPr>
              <a:t>ve</a:t>
            </a:r>
            <a:r>
              <a:rPr lang="en-US" dirty="0">
                <a:latin typeface="Aptos" panose="020B0004020202020204" pitchFamily="34" charset="0"/>
              </a:rPr>
              <a:t> because P3 is outside of the circle boundary] </a:t>
            </a:r>
          </a:p>
          <a:p>
            <a:r>
              <a:rPr lang="en-US" dirty="0">
                <a:latin typeface="Aptos" panose="020B0004020202020204" pitchFamily="34" charset="0"/>
              </a:rPr>
              <a:t>d2=D2 2 – r 2 = (</a:t>
            </a:r>
            <a:r>
              <a:rPr lang="en-US" dirty="0" err="1">
                <a:latin typeface="Aptos" panose="020B0004020202020204" pitchFamily="34" charset="0"/>
              </a:rPr>
              <a:t>xk</a:t>
            </a:r>
            <a:r>
              <a:rPr lang="en-US" dirty="0">
                <a:latin typeface="Aptos" panose="020B0004020202020204" pitchFamily="34" charset="0"/>
              </a:rPr>
              <a:t> + 1 )2 + (</a:t>
            </a:r>
            <a:r>
              <a:rPr lang="en-US" dirty="0" err="1">
                <a:latin typeface="Aptos" panose="020B0004020202020204" pitchFamily="34" charset="0"/>
              </a:rPr>
              <a:t>yk</a:t>
            </a:r>
            <a:r>
              <a:rPr lang="en-US" dirty="0">
                <a:latin typeface="Aptos" panose="020B0004020202020204" pitchFamily="34" charset="0"/>
              </a:rPr>
              <a:t> – 1 )2 - r 2 [ always –</a:t>
            </a:r>
            <a:r>
              <a:rPr lang="en-US" dirty="0" err="1">
                <a:latin typeface="Aptos" panose="020B0004020202020204" pitchFamily="34" charset="0"/>
              </a:rPr>
              <a:t>ve</a:t>
            </a:r>
            <a:r>
              <a:rPr lang="en-US" dirty="0">
                <a:latin typeface="Aptos" panose="020B0004020202020204" pitchFamily="34" charset="0"/>
              </a:rPr>
              <a:t> because P2 is inside of the circle boundary]</a:t>
            </a:r>
          </a:p>
          <a:p>
            <a:r>
              <a:rPr lang="en-US" dirty="0">
                <a:latin typeface="Aptos" panose="020B0004020202020204" pitchFamily="34" charset="0"/>
              </a:rPr>
              <a:t>Let us introduce the decision parameter Dk which will help in the selection process of the successive points of the circle (Since d1 will always be +</a:t>
            </a:r>
            <a:r>
              <a:rPr lang="en-US" dirty="0" err="1">
                <a:latin typeface="Aptos" panose="020B0004020202020204" pitchFamily="34" charset="0"/>
              </a:rPr>
              <a:t>ve</a:t>
            </a:r>
            <a:r>
              <a:rPr lang="en-US" dirty="0">
                <a:latin typeface="Aptos" panose="020B0004020202020204" pitchFamily="34" charset="0"/>
              </a:rPr>
              <a:t> &amp; d2 will always be -</a:t>
            </a:r>
            <a:r>
              <a:rPr lang="en-US" dirty="0" err="1">
                <a:latin typeface="Aptos" panose="020B0004020202020204" pitchFamily="34" charset="0"/>
              </a:rPr>
              <a:t>ve</a:t>
            </a:r>
            <a:r>
              <a:rPr lang="en-US" dirty="0">
                <a:latin typeface="Aptos" panose="020B0004020202020204" pitchFamily="34" charset="0"/>
              </a:rPr>
              <a:t>). So, we can write Dk as follows: </a:t>
            </a:r>
          </a:p>
          <a:p>
            <a:r>
              <a:rPr lang="en-US" dirty="0">
                <a:latin typeface="Aptos" panose="020B0004020202020204" pitchFamily="34" charset="0"/>
              </a:rPr>
              <a:t>Dk = d1 + d2 </a:t>
            </a:r>
          </a:p>
          <a:p>
            <a:r>
              <a:rPr lang="en-US" dirty="0">
                <a:latin typeface="Aptos" panose="020B0004020202020204" pitchFamily="34" charset="0"/>
              </a:rPr>
              <a:t>= (</a:t>
            </a:r>
            <a:r>
              <a:rPr lang="en-US" dirty="0" err="1">
                <a:latin typeface="Aptos" panose="020B0004020202020204" pitchFamily="34" charset="0"/>
              </a:rPr>
              <a:t>xk</a:t>
            </a:r>
            <a:r>
              <a:rPr lang="en-US" dirty="0">
                <a:latin typeface="Aptos" panose="020B0004020202020204" pitchFamily="34" charset="0"/>
              </a:rPr>
              <a:t> + 1)2 + (</a:t>
            </a:r>
            <a:r>
              <a:rPr lang="en-US" dirty="0" err="1">
                <a:latin typeface="Aptos" panose="020B0004020202020204" pitchFamily="34" charset="0"/>
              </a:rPr>
              <a:t>yk</a:t>
            </a:r>
            <a:r>
              <a:rPr lang="en-US" dirty="0">
                <a:latin typeface="Aptos" panose="020B0004020202020204" pitchFamily="34" charset="0"/>
              </a:rPr>
              <a:t> ) 2 - r 2 + (</a:t>
            </a:r>
            <a:r>
              <a:rPr lang="en-US" dirty="0" err="1">
                <a:latin typeface="Aptos" panose="020B0004020202020204" pitchFamily="34" charset="0"/>
              </a:rPr>
              <a:t>xk</a:t>
            </a:r>
            <a:r>
              <a:rPr lang="en-US" dirty="0">
                <a:latin typeface="Aptos" panose="020B0004020202020204" pitchFamily="34" charset="0"/>
              </a:rPr>
              <a:t> + 1 )2 + ( </a:t>
            </a:r>
            <a:r>
              <a:rPr lang="en-US" dirty="0" err="1">
                <a:latin typeface="Aptos" panose="020B0004020202020204" pitchFamily="34" charset="0"/>
              </a:rPr>
              <a:t>yk</a:t>
            </a:r>
            <a:r>
              <a:rPr lang="en-US" dirty="0">
                <a:latin typeface="Aptos" panose="020B0004020202020204" pitchFamily="34" charset="0"/>
              </a:rPr>
              <a:t> – 1 )2 - r 2 </a:t>
            </a:r>
          </a:p>
          <a:p>
            <a:r>
              <a:rPr lang="en-US" dirty="0">
                <a:latin typeface="Aptos" panose="020B0004020202020204" pitchFamily="34" charset="0"/>
              </a:rPr>
              <a:t>= 2 (</a:t>
            </a:r>
            <a:r>
              <a:rPr lang="en-US" dirty="0" err="1">
                <a:latin typeface="Aptos" panose="020B0004020202020204" pitchFamily="34" charset="0"/>
              </a:rPr>
              <a:t>xk</a:t>
            </a:r>
            <a:r>
              <a:rPr lang="en-US" dirty="0">
                <a:latin typeface="Aptos" panose="020B0004020202020204" pitchFamily="34" charset="0"/>
              </a:rPr>
              <a:t> + 1 )2+ (</a:t>
            </a:r>
            <a:r>
              <a:rPr lang="en-US" dirty="0" err="1">
                <a:latin typeface="Aptos" panose="020B0004020202020204" pitchFamily="34" charset="0"/>
              </a:rPr>
              <a:t>yk</a:t>
            </a:r>
            <a:r>
              <a:rPr lang="en-US" dirty="0">
                <a:latin typeface="Aptos" panose="020B0004020202020204" pitchFamily="34" charset="0"/>
              </a:rPr>
              <a:t> ) 2 - 2r2 + (</a:t>
            </a:r>
            <a:r>
              <a:rPr lang="en-US" dirty="0" err="1">
                <a:latin typeface="Aptos" panose="020B0004020202020204" pitchFamily="34" charset="0"/>
              </a:rPr>
              <a:t>yk</a:t>
            </a:r>
            <a:r>
              <a:rPr lang="en-US" dirty="0">
                <a:latin typeface="Aptos" panose="020B0004020202020204" pitchFamily="34" charset="0"/>
              </a:rPr>
              <a:t> - 1 )2 ……………………………… (1)</a:t>
            </a:r>
          </a:p>
          <a:p>
            <a:r>
              <a:rPr lang="en-US" dirty="0">
                <a:latin typeface="Aptos" panose="020B0004020202020204" pitchFamily="34" charset="0"/>
              </a:rPr>
              <a:t> For next decision variable: </a:t>
            </a:r>
          </a:p>
          <a:p>
            <a:r>
              <a:rPr lang="en-US" dirty="0">
                <a:latin typeface="Aptos" panose="020B0004020202020204" pitchFamily="34" charset="0"/>
              </a:rPr>
              <a:t>Dk+1 = 2 (xk+1 + 1 )2 + (yk+1 ) 2 - 2r2 + (yk+1– 1 )2 ……………………… (2) </a:t>
            </a:r>
          </a:p>
          <a:p>
            <a:r>
              <a:rPr lang="en-US" dirty="0">
                <a:latin typeface="Aptos" panose="020B0004020202020204" pitchFamily="34" charset="0"/>
              </a:rPr>
              <a:t>If dk &lt; 0, then point P3 is closer to circle boundary, and the final coordinates are- (</a:t>
            </a:r>
            <a:r>
              <a:rPr lang="en-US" dirty="0" err="1">
                <a:latin typeface="Aptos" panose="020B0004020202020204" pitchFamily="34" charset="0"/>
              </a:rPr>
              <a:t>xk</a:t>
            </a:r>
            <a:r>
              <a:rPr lang="en-US" dirty="0">
                <a:latin typeface="Aptos" panose="020B0004020202020204" pitchFamily="34" charset="0"/>
              </a:rPr>
              <a:t> +1, yk+1) = (</a:t>
            </a:r>
            <a:r>
              <a:rPr lang="en-US" dirty="0" err="1">
                <a:latin typeface="Aptos" panose="020B0004020202020204" pitchFamily="34" charset="0"/>
              </a:rPr>
              <a:t>xk</a:t>
            </a:r>
            <a:r>
              <a:rPr lang="en-US" dirty="0">
                <a:latin typeface="Aptos" panose="020B0004020202020204" pitchFamily="34" charset="0"/>
              </a:rPr>
              <a:t> +1, </a:t>
            </a:r>
            <a:r>
              <a:rPr lang="en-US" dirty="0" err="1">
                <a:latin typeface="Aptos" panose="020B0004020202020204" pitchFamily="34" charset="0"/>
              </a:rPr>
              <a:t>yk</a:t>
            </a:r>
            <a:r>
              <a:rPr lang="en-US" dirty="0">
                <a:latin typeface="Aptos" panose="020B0004020202020204" pitchFamily="34" charset="0"/>
              </a:rPr>
              <a:t>) </a:t>
            </a:r>
          </a:p>
          <a:p>
            <a:r>
              <a:rPr lang="en-US" dirty="0">
                <a:latin typeface="Aptos" panose="020B0004020202020204" pitchFamily="34" charset="0"/>
              </a:rPr>
              <a:t>If dk &gt;= 0, then point P2 is closer to circle boundary, and the final coordinates are- (</a:t>
            </a:r>
            <a:r>
              <a:rPr lang="en-US" dirty="0" err="1">
                <a:latin typeface="Aptos" panose="020B0004020202020204" pitchFamily="34" charset="0"/>
              </a:rPr>
              <a:t>xk</a:t>
            </a:r>
            <a:r>
              <a:rPr lang="en-US" dirty="0">
                <a:latin typeface="Aptos" panose="020B0004020202020204" pitchFamily="34" charset="0"/>
              </a:rPr>
              <a:t> +1, yk+1) = (</a:t>
            </a:r>
            <a:r>
              <a:rPr lang="en-US" dirty="0" err="1">
                <a:latin typeface="Aptos" panose="020B0004020202020204" pitchFamily="34" charset="0"/>
              </a:rPr>
              <a:t>xk</a:t>
            </a:r>
            <a:r>
              <a:rPr lang="en-US" dirty="0">
                <a:latin typeface="Aptos" panose="020B0004020202020204" pitchFamily="34" charset="0"/>
              </a:rPr>
              <a:t> +1, </a:t>
            </a:r>
            <a:r>
              <a:rPr lang="en-US" dirty="0" err="1">
                <a:latin typeface="Aptos" panose="020B0004020202020204" pitchFamily="34" charset="0"/>
              </a:rPr>
              <a:t>yk</a:t>
            </a:r>
            <a:r>
              <a:rPr lang="en-US" dirty="0">
                <a:latin typeface="Aptos" panose="020B0004020202020204" pitchFamily="34" charset="0"/>
              </a:rPr>
              <a:t> -1) </a:t>
            </a:r>
          </a:p>
          <a:p>
            <a:r>
              <a:rPr lang="en-US" dirty="0">
                <a:latin typeface="Aptos" panose="020B0004020202020204" pitchFamily="34" charset="0"/>
              </a:rPr>
              <a:t>Now, we find the difference between decision parameter equation (2) – equation (1) </a:t>
            </a:r>
          </a:p>
          <a:p>
            <a:r>
              <a:rPr lang="en-US" dirty="0">
                <a:latin typeface="Aptos" panose="020B0004020202020204" pitchFamily="34" charset="0"/>
              </a:rPr>
              <a:t>dk+1 – dk = 2(xk+1+1)2 + (yk+1) 2– 2r2 + (yk+1–1)2 – 2(</a:t>
            </a:r>
            <a:r>
              <a:rPr lang="en-US" dirty="0" err="1">
                <a:latin typeface="Aptos" panose="020B0004020202020204" pitchFamily="34" charset="0"/>
              </a:rPr>
              <a:t>xk</a:t>
            </a:r>
            <a:r>
              <a:rPr lang="en-US" dirty="0">
                <a:latin typeface="Aptos" panose="020B0004020202020204" pitchFamily="34" charset="0"/>
              </a:rPr>
              <a:t> +1)2 - (</a:t>
            </a:r>
            <a:r>
              <a:rPr lang="en-US" dirty="0" err="1">
                <a:latin typeface="Aptos" panose="020B0004020202020204" pitchFamily="34" charset="0"/>
              </a:rPr>
              <a:t>yk</a:t>
            </a:r>
            <a:r>
              <a:rPr lang="en-US" dirty="0">
                <a:latin typeface="Aptos" panose="020B0004020202020204" pitchFamily="34" charset="0"/>
              </a:rPr>
              <a:t>) 2 + 2r2 - (</a:t>
            </a:r>
            <a:r>
              <a:rPr lang="en-US" dirty="0" err="1">
                <a:latin typeface="Aptos" panose="020B0004020202020204" pitchFamily="34" charset="0"/>
              </a:rPr>
              <a:t>yk</a:t>
            </a:r>
            <a:r>
              <a:rPr lang="en-US" dirty="0">
                <a:latin typeface="Aptos" panose="020B0004020202020204" pitchFamily="34" charset="0"/>
              </a:rPr>
              <a:t>– 1)2 </a:t>
            </a:r>
          </a:p>
          <a:p>
            <a:r>
              <a:rPr lang="en-US" dirty="0">
                <a:latin typeface="Aptos" panose="020B0004020202020204" pitchFamily="34" charset="0"/>
              </a:rPr>
              <a:t>For both points, put xk+1 = </a:t>
            </a:r>
            <a:r>
              <a:rPr lang="en-US" dirty="0" err="1">
                <a:latin typeface="Aptos" panose="020B0004020202020204" pitchFamily="34" charset="0"/>
              </a:rPr>
              <a:t>xk</a:t>
            </a:r>
            <a:r>
              <a:rPr lang="en-US" dirty="0">
                <a:latin typeface="Aptos" panose="020B0004020202020204" pitchFamily="34" charset="0"/>
              </a:rPr>
              <a:t> + 1 </a:t>
            </a:r>
          </a:p>
          <a:p>
            <a:r>
              <a:rPr lang="en-US" dirty="0">
                <a:latin typeface="Aptos" panose="020B0004020202020204" pitchFamily="34" charset="0"/>
              </a:rPr>
              <a:t>dk+1 = dk + 2(</a:t>
            </a:r>
            <a:r>
              <a:rPr lang="en-US" dirty="0" err="1">
                <a:latin typeface="Aptos" panose="020B0004020202020204" pitchFamily="34" charset="0"/>
              </a:rPr>
              <a:t>xk</a:t>
            </a:r>
            <a:r>
              <a:rPr lang="en-US" dirty="0">
                <a:latin typeface="Aptos" panose="020B0004020202020204" pitchFamily="34" charset="0"/>
              </a:rPr>
              <a:t> + 1+1)2 + (yk+1) 2– 2r2 + (yk+1–1)2 – 2(</a:t>
            </a:r>
            <a:r>
              <a:rPr lang="en-US" dirty="0" err="1">
                <a:latin typeface="Aptos" panose="020B0004020202020204" pitchFamily="34" charset="0"/>
              </a:rPr>
              <a:t>xk</a:t>
            </a:r>
            <a:r>
              <a:rPr lang="en-US" dirty="0">
                <a:latin typeface="Aptos" panose="020B0004020202020204" pitchFamily="34" charset="0"/>
              </a:rPr>
              <a:t> +1)2 - (</a:t>
            </a:r>
            <a:r>
              <a:rPr lang="en-US" dirty="0" err="1">
                <a:latin typeface="Aptos" panose="020B0004020202020204" pitchFamily="34" charset="0"/>
              </a:rPr>
              <a:t>yk</a:t>
            </a:r>
            <a:r>
              <a:rPr lang="en-US" dirty="0">
                <a:latin typeface="Aptos" panose="020B0004020202020204" pitchFamily="34" charset="0"/>
              </a:rPr>
              <a:t>) 2 + 2r2 - (</a:t>
            </a:r>
            <a:r>
              <a:rPr lang="en-US" dirty="0" err="1">
                <a:latin typeface="Aptos" panose="020B0004020202020204" pitchFamily="34" charset="0"/>
              </a:rPr>
              <a:t>yk</a:t>
            </a:r>
            <a:r>
              <a:rPr lang="en-US" dirty="0">
                <a:latin typeface="Aptos" panose="020B0004020202020204" pitchFamily="34" charset="0"/>
              </a:rPr>
              <a:t>– 1)2  </a:t>
            </a:r>
            <a:endParaRPr lang="en-SG" dirty="0">
              <a:latin typeface="Aptos" panose="020B0004020202020204" pitchFamily="34" charset="0"/>
            </a:endParaRPr>
          </a:p>
        </p:txBody>
      </p:sp>
    </p:spTree>
    <p:extLst>
      <p:ext uri="{BB962C8B-B14F-4D97-AF65-F5344CB8AC3E}">
        <p14:creationId xmlns:p14="http://schemas.microsoft.com/office/powerpoint/2010/main" val="298593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80325-A16A-849F-21BA-D6063002E205}"/>
              </a:ext>
            </a:extLst>
          </p:cNvPr>
          <p:cNvSpPr txBox="1"/>
          <p:nvPr/>
        </p:nvSpPr>
        <p:spPr>
          <a:xfrm>
            <a:off x="138793" y="0"/>
            <a:ext cx="11914413" cy="7017306"/>
          </a:xfrm>
          <a:prstGeom prst="rect">
            <a:avLst/>
          </a:prstGeom>
          <a:solidFill>
            <a:schemeClr val="bg1"/>
          </a:solidFill>
        </p:spPr>
        <p:txBody>
          <a:bodyPr wrap="square">
            <a:spAutoFit/>
          </a:bodyPr>
          <a:lstStyle/>
          <a:p>
            <a:r>
              <a:rPr lang="en-SG" dirty="0">
                <a:latin typeface="Aptos" panose="020B0004020202020204" pitchFamily="34" charset="0"/>
              </a:rPr>
              <a:t>= dk + 2(</a:t>
            </a:r>
            <a:r>
              <a:rPr lang="en-SG" dirty="0" err="1">
                <a:latin typeface="Aptos" panose="020B0004020202020204" pitchFamily="34" charset="0"/>
              </a:rPr>
              <a:t>xk</a:t>
            </a:r>
            <a:r>
              <a:rPr lang="en-SG" dirty="0">
                <a:latin typeface="Aptos" panose="020B0004020202020204" pitchFamily="34" charset="0"/>
              </a:rPr>
              <a:t> + 2) 2 + (yk+1) 2– 2r2 + (yk+1–1)2 – 2(</a:t>
            </a:r>
            <a:r>
              <a:rPr lang="en-SG" dirty="0" err="1">
                <a:latin typeface="Aptos" panose="020B0004020202020204" pitchFamily="34" charset="0"/>
              </a:rPr>
              <a:t>xk</a:t>
            </a:r>
            <a:r>
              <a:rPr lang="en-SG" dirty="0">
                <a:latin typeface="Aptos" panose="020B0004020202020204" pitchFamily="34" charset="0"/>
              </a:rPr>
              <a:t> +1)2 - </a:t>
            </a:r>
            <a:r>
              <a:rPr lang="en-SG" dirty="0" err="1">
                <a:latin typeface="Aptos" panose="020B0004020202020204" pitchFamily="34" charset="0"/>
              </a:rPr>
              <a:t>yk</a:t>
            </a:r>
            <a:r>
              <a:rPr lang="en-SG" dirty="0">
                <a:latin typeface="Aptos" panose="020B0004020202020204" pitchFamily="34" charset="0"/>
              </a:rPr>
              <a:t> 2 + 2r2 - (</a:t>
            </a:r>
            <a:r>
              <a:rPr lang="en-SG" dirty="0" err="1">
                <a:latin typeface="Aptos" panose="020B0004020202020204" pitchFamily="34" charset="0"/>
              </a:rPr>
              <a:t>yk</a:t>
            </a:r>
            <a:r>
              <a:rPr lang="en-SG" dirty="0">
                <a:latin typeface="Aptos" panose="020B0004020202020204" pitchFamily="34" charset="0"/>
              </a:rPr>
              <a:t>– 1)2 </a:t>
            </a:r>
          </a:p>
          <a:p>
            <a:r>
              <a:rPr lang="en-SG" dirty="0">
                <a:latin typeface="Aptos" panose="020B0004020202020204" pitchFamily="34" charset="0"/>
              </a:rPr>
              <a:t>= dk +2(</a:t>
            </a:r>
            <a:r>
              <a:rPr lang="en-SG" dirty="0" err="1">
                <a:latin typeface="Aptos" panose="020B0004020202020204" pitchFamily="34" charset="0"/>
              </a:rPr>
              <a:t>xk</a:t>
            </a:r>
            <a:r>
              <a:rPr lang="en-SG" dirty="0">
                <a:latin typeface="Aptos" panose="020B0004020202020204" pitchFamily="34" charset="0"/>
              </a:rPr>
              <a:t> 2 + 2. xk.2 +4) + yk+12 +( yk+1 2 - 2. yk+1 .1+1) - 2(</a:t>
            </a:r>
            <a:r>
              <a:rPr lang="en-SG" dirty="0" err="1">
                <a:latin typeface="Aptos" panose="020B0004020202020204" pitchFamily="34" charset="0"/>
              </a:rPr>
              <a:t>xk</a:t>
            </a:r>
            <a:r>
              <a:rPr lang="en-SG" dirty="0">
                <a:latin typeface="Aptos" panose="020B0004020202020204" pitchFamily="34" charset="0"/>
              </a:rPr>
              <a:t> 2 + 2. xk.1 +1) - </a:t>
            </a:r>
            <a:r>
              <a:rPr lang="en-SG" dirty="0" err="1">
                <a:latin typeface="Aptos" panose="020B0004020202020204" pitchFamily="34" charset="0"/>
              </a:rPr>
              <a:t>yk</a:t>
            </a:r>
            <a:r>
              <a:rPr lang="en-SG" dirty="0">
                <a:latin typeface="Aptos" panose="020B0004020202020204" pitchFamily="34" charset="0"/>
              </a:rPr>
              <a:t> 2 - (</a:t>
            </a:r>
            <a:r>
              <a:rPr lang="en-SG" dirty="0" err="1">
                <a:latin typeface="Aptos" panose="020B0004020202020204" pitchFamily="34" charset="0"/>
              </a:rPr>
              <a:t>yk</a:t>
            </a:r>
            <a:r>
              <a:rPr lang="en-SG" dirty="0">
                <a:latin typeface="Aptos" panose="020B0004020202020204" pitchFamily="34" charset="0"/>
              </a:rPr>
              <a:t> 2 - 2. </a:t>
            </a:r>
            <a:r>
              <a:rPr lang="en-SG" dirty="0" err="1">
                <a:latin typeface="Aptos" panose="020B0004020202020204" pitchFamily="34" charset="0"/>
              </a:rPr>
              <a:t>yk</a:t>
            </a:r>
            <a:r>
              <a:rPr lang="en-SG" dirty="0">
                <a:latin typeface="Aptos" panose="020B0004020202020204" pitchFamily="34" charset="0"/>
              </a:rPr>
              <a:t> .1+1) </a:t>
            </a:r>
          </a:p>
          <a:p>
            <a:r>
              <a:rPr lang="en-SG" dirty="0">
                <a:latin typeface="Aptos" panose="020B0004020202020204" pitchFamily="34" charset="0"/>
              </a:rPr>
              <a:t>= dk +2xk 2 + 8xk +8 + yk+12 + yk+1 2 - 2yk+1 +1 - 2xk 2 - 4xk -2 - </a:t>
            </a:r>
            <a:r>
              <a:rPr lang="en-SG" dirty="0" err="1">
                <a:latin typeface="Aptos" panose="020B0004020202020204" pitchFamily="34" charset="0"/>
              </a:rPr>
              <a:t>yk</a:t>
            </a:r>
            <a:r>
              <a:rPr lang="en-SG" dirty="0">
                <a:latin typeface="Aptos" panose="020B0004020202020204" pitchFamily="34" charset="0"/>
              </a:rPr>
              <a:t> 2 - </a:t>
            </a:r>
            <a:r>
              <a:rPr lang="en-SG" dirty="0" err="1">
                <a:latin typeface="Aptos" panose="020B0004020202020204" pitchFamily="34" charset="0"/>
              </a:rPr>
              <a:t>yk</a:t>
            </a:r>
            <a:r>
              <a:rPr lang="en-SG" dirty="0">
                <a:latin typeface="Aptos" panose="020B0004020202020204" pitchFamily="34" charset="0"/>
              </a:rPr>
              <a:t> 2 +2yk -1 </a:t>
            </a:r>
          </a:p>
          <a:p>
            <a:r>
              <a:rPr lang="en-SG" dirty="0">
                <a:latin typeface="Aptos" panose="020B0004020202020204" pitchFamily="34" charset="0"/>
              </a:rPr>
              <a:t>= dk + 4xk +6 + 2yk+12 - 2yk+1 - 2yk 2 +2yk dk+1 </a:t>
            </a:r>
          </a:p>
          <a:p>
            <a:r>
              <a:rPr lang="en-SG" dirty="0">
                <a:latin typeface="Aptos" panose="020B0004020202020204" pitchFamily="34" charset="0"/>
              </a:rPr>
              <a:t>= dk +4xk + 2(yk+12– </a:t>
            </a:r>
            <a:r>
              <a:rPr lang="en-SG" dirty="0" err="1">
                <a:latin typeface="Aptos" panose="020B0004020202020204" pitchFamily="34" charset="0"/>
              </a:rPr>
              <a:t>yk</a:t>
            </a:r>
            <a:r>
              <a:rPr lang="en-SG" dirty="0">
                <a:latin typeface="Aptos" panose="020B0004020202020204" pitchFamily="34" charset="0"/>
              </a:rPr>
              <a:t> 2 ) – 2(yk+1– </a:t>
            </a:r>
            <a:r>
              <a:rPr lang="en-SG" dirty="0" err="1">
                <a:latin typeface="Aptos" panose="020B0004020202020204" pitchFamily="34" charset="0"/>
              </a:rPr>
              <a:t>yk</a:t>
            </a:r>
            <a:r>
              <a:rPr lang="en-SG" dirty="0">
                <a:latin typeface="Aptos" panose="020B0004020202020204" pitchFamily="34" charset="0"/>
              </a:rPr>
              <a:t>) + 6 </a:t>
            </a:r>
          </a:p>
          <a:p>
            <a:r>
              <a:rPr lang="en-SG" dirty="0">
                <a:latin typeface="Aptos" panose="020B0004020202020204" pitchFamily="34" charset="0"/>
              </a:rPr>
              <a:t>Now, we check two conditions for decision parameter</a:t>
            </a:r>
          </a:p>
          <a:p>
            <a:r>
              <a:rPr lang="en-SG" dirty="0">
                <a:latin typeface="Aptos" panose="020B0004020202020204" pitchFamily="34" charset="0"/>
              </a:rPr>
              <a:t>Condition 1: If dk &lt; 0, then yk+1 = </a:t>
            </a:r>
            <a:r>
              <a:rPr lang="en-SG" dirty="0" err="1">
                <a:latin typeface="Aptos" panose="020B0004020202020204" pitchFamily="34" charset="0"/>
              </a:rPr>
              <a:t>yk</a:t>
            </a:r>
            <a:r>
              <a:rPr lang="en-SG" dirty="0">
                <a:latin typeface="Aptos" panose="020B0004020202020204" pitchFamily="34" charset="0"/>
              </a:rPr>
              <a:t> (We select point P3) </a:t>
            </a:r>
          </a:p>
          <a:p>
            <a:r>
              <a:rPr lang="en-SG" dirty="0">
                <a:latin typeface="Aptos" panose="020B0004020202020204" pitchFamily="34" charset="0"/>
              </a:rPr>
              <a:t>So, we get </a:t>
            </a:r>
          </a:p>
          <a:p>
            <a:r>
              <a:rPr lang="en-SG" dirty="0">
                <a:latin typeface="Aptos" panose="020B0004020202020204" pitchFamily="34" charset="0"/>
              </a:rPr>
              <a:t>dk+1 = dk +4xk + 2(</a:t>
            </a:r>
            <a:r>
              <a:rPr lang="en-SG" dirty="0" err="1">
                <a:latin typeface="Aptos" panose="020B0004020202020204" pitchFamily="34" charset="0"/>
              </a:rPr>
              <a:t>yk</a:t>
            </a:r>
            <a:r>
              <a:rPr lang="en-SG" dirty="0">
                <a:latin typeface="Aptos" panose="020B0004020202020204" pitchFamily="34" charset="0"/>
              </a:rPr>
              <a:t> 2– </a:t>
            </a:r>
            <a:r>
              <a:rPr lang="en-SG" dirty="0" err="1">
                <a:latin typeface="Aptos" panose="020B0004020202020204" pitchFamily="34" charset="0"/>
              </a:rPr>
              <a:t>yk</a:t>
            </a:r>
            <a:r>
              <a:rPr lang="en-SG" dirty="0">
                <a:latin typeface="Aptos" panose="020B0004020202020204" pitchFamily="34" charset="0"/>
              </a:rPr>
              <a:t> 2 ) – 2(</a:t>
            </a:r>
            <a:r>
              <a:rPr lang="en-SG" dirty="0" err="1">
                <a:latin typeface="Aptos" panose="020B0004020202020204" pitchFamily="34" charset="0"/>
              </a:rPr>
              <a:t>yk</a:t>
            </a:r>
            <a:r>
              <a:rPr lang="en-SG" dirty="0">
                <a:latin typeface="Aptos" panose="020B0004020202020204" pitchFamily="34" charset="0"/>
              </a:rPr>
              <a:t> – </a:t>
            </a:r>
            <a:r>
              <a:rPr lang="en-SG" dirty="0" err="1">
                <a:latin typeface="Aptos" panose="020B0004020202020204" pitchFamily="34" charset="0"/>
              </a:rPr>
              <a:t>yk</a:t>
            </a:r>
            <a:r>
              <a:rPr lang="en-SG" dirty="0">
                <a:latin typeface="Aptos" panose="020B0004020202020204" pitchFamily="34" charset="0"/>
              </a:rPr>
              <a:t>) + 6 </a:t>
            </a:r>
          </a:p>
          <a:p>
            <a:r>
              <a:rPr lang="en-SG" dirty="0">
                <a:latin typeface="Aptos" panose="020B0004020202020204" pitchFamily="34" charset="0"/>
              </a:rPr>
              <a:t>= dk +4xk + 6 </a:t>
            </a:r>
          </a:p>
          <a:p>
            <a:r>
              <a:rPr lang="en-SG" dirty="0">
                <a:latin typeface="Aptos" panose="020B0004020202020204" pitchFamily="34" charset="0"/>
              </a:rPr>
              <a:t>Condition 2: If dk &gt;= 0, then yk+1 = yk-1 (We select point P2) </a:t>
            </a:r>
          </a:p>
          <a:p>
            <a:r>
              <a:rPr lang="en-SG" dirty="0">
                <a:latin typeface="Aptos" panose="020B0004020202020204" pitchFamily="34" charset="0"/>
              </a:rPr>
              <a:t>So, we get </a:t>
            </a:r>
          </a:p>
          <a:p>
            <a:r>
              <a:rPr lang="en-SG" dirty="0">
                <a:latin typeface="Aptos" panose="020B0004020202020204" pitchFamily="34" charset="0"/>
              </a:rPr>
              <a:t>dk+1 = dk +4xk + 2[(yk-1)2– </a:t>
            </a:r>
            <a:r>
              <a:rPr lang="en-SG" dirty="0" err="1">
                <a:latin typeface="Aptos" panose="020B0004020202020204" pitchFamily="34" charset="0"/>
              </a:rPr>
              <a:t>yk</a:t>
            </a:r>
            <a:r>
              <a:rPr lang="en-SG" dirty="0">
                <a:latin typeface="Aptos" panose="020B0004020202020204" pitchFamily="34" charset="0"/>
              </a:rPr>
              <a:t> 2 )] – 2(yk-1– </a:t>
            </a:r>
            <a:r>
              <a:rPr lang="en-SG" dirty="0" err="1">
                <a:latin typeface="Aptos" panose="020B0004020202020204" pitchFamily="34" charset="0"/>
              </a:rPr>
              <a:t>yk</a:t>
            </a:r>
            <a:r>
              <a:rPr lang="en-SG" dirty="0">
                <a:latin typeface="Aptos" panose="020B0004020202020204" pitchFamily="34" charset="0"/>
              </a:rPr>
              <a:t>) + 6 </a:t>
            </a:r>
          </a:p>
          <a:p>
            <a:r>
              <a:rPr lang="en-SG" dirty="0">
                <a:latin typeface="Aptos" panose="020B0004020202020204" pitchFamily="34" charset="0"/>
              </a:rPr>
              <a:t>= dk +4xk + 2[(</a:t>
            </a:r>
            <a:r>
              <a:rPr lang="en-SG" dirty="0" err="1">
                <a:latin typeface="Aptos" panose="020B0004020202020204" pitchFamily="34" charset="0"/>
              </a:rPr>
              <a:t>yk</a:t>
            </a:r>
            <a:r>
              <a:rPr lang="en-SG" dirty="0">
                <a:latin typeface="Aptos" panose="020B0004020202020204" pitchFamily="34" charset="0"/>
              </a:rPr>
              <a:t> 2 - 2.yk .1+1)- </a:t>
            </a:r>
            <a:r>
              <a:rPr lang="en-SG" dirty="0" err="1">
                <a:latin typeface="Aptos" panose="020B0004020202020204" pitchFamily="34" charset="0"/>
              </a:rPr>
              <a:t>yk</a:t>
            </a:r>
            <a:r>
              <a:rPr lang="en-SG" dirty="0">
                <a:latin typeface="Aptos" panose="020B0004020202020204" pitchFamily="34" charset="0"/>
              </a:rPr>
              <a:t> 2 )] + 2+6 </a:t>
            </a:r>
          </a:p>
          <a:p>
            <a:r>
              <a:rPr lang="en-SG" dirty="0">
                <a:latin typeface="Aptos" panose="020B0004020202020204" pitchFamily="34" charset="0"/>
              </a:rPr>
              <a:t>= dk +4xk + 2yk 2 - 4yk + 2 - 2yk 2+8 </a:t>
            </a:r>
          </a:p>
          <a:p>
            <a:r>
              <a:rPr lang="en-SG" dirty="0">
                <a:latin typeface="Aptos" panose="020B0004020202020204" pitchFamily="34" charset="0"/>
              </a:rPr>
              <a:t>= dk +4xk - 4yk +10 </a:t>
            </a:r>
          </a:p>
          <a:p>
            <a:r>
              <a:rPr lang="en-SG" dirty="0">
                <a:latin typeface="Aptos" panose="020B0004020202020204" pitchFamily="34" charset="0"/>
              </a:rPr>
              <a:t>= dk +4(</a:t>
            </a:r>
            <a:r>
              <a:rPr lang="en-SG" dirty="0" err="1">
                <a:latin typeface="Aptos" panose="020B0004020202020204" pitchFamily="34" charset="0"/>
              </a:rPr>
              <a:t>xk</a:t>
            </a:r>
            <a:r>
              <a:rPr lang="en-SG" dirty="0">
                <a:latin typeface="Aptos" panose="020B0004020202020204" pitchFamily="34" charset="0"/>
              </a:rPr>
              <a:t> - </a:t>
            </a:r>
            <a:r>
              <a:rPr lang="en-SG" dirty="0" err="1">
                <a:latin typeface="Aptos" panose="020B0004020202020204" pitchFamily="34" charset="0"/>
              </a:rPr>
              <a:t>yk</a:t>
            </a:r>
            <a:r>
              <a:rPr lang="en-SG" dirty="0">
                <a:latin typeface="Aptos" panose="020B0004020202020204" pitchFamily="34" charset="0"/>
              </a:rPr>
              <a:t>) +10 </a:t>
            </a:r>
          </a:p>
          <a:p>
            <a:r>
              <a:rPr lang="en-SG" dirty="0">
                <a:latin typeface="Aptos" panose="020B0004020202020204" pitchFamily="34" charset="0"/>
              </a:rPr>
              <a:t>Now, we calculate initial decision parameter d0, the initial points will be (0, r) [it is assumed that the circle is centered at the origin, then at the first step xo = 0 &amp; y0 = r]. </a:t>
            </a:r>
          </a:p>
          <a:p>
            <a:r>
              <a:rPr lang="en-SG" dirty="0">
                <a:latin typeface="Aptos" panose="020B0004020202020204" pitchFamily="34" charset="0"/>
              </a:rPr>
              <a:t>From equation (1): </a:t>
            </a:r>
          </a:p>
          <a:p>
            <a:r>
              <a:rPr lang="en-SG" dirty="0">
                <a:latin typeface="Aptos" panose="020B0004020202020204" pitchFamily="34" charset="0"/>
              </a:rPr>
              <a:t>Dk= 2 (</a:t>
            </a:r>
            <a:r>
              <a:rPr lang="en-SG" dirty="0" err="1">
                <a:latin typeface="Aptos" panose="020B0004020202020204" pitchFamily="34" charset="0"/>
              </a:rPr>
              <a:t>xk</a:t>
            </a:r>
            <a:r>
              <a:rPr lang="en-SG" dirty="0">
                <a:latin typeface="Aptos" panose="020B0004020202020204" pitchFamily="34" charset="0"/>
              </a:rPr>
              <a:t> + 1 )2+ (</a:t>
            </a:r>
            <a:r>
              <a:rPr lang="en-SG" dirty="0" err="1">
                <a:latin typeface="Aptos" panose="020B0004020202020204" pitchFamily="34" charset="0"/>
              </a:rPr>
              <a:t>yk</a:t>
            </a:r>
            <a:r>
              <a:rPr lang="en-SG" dirty="0">
                <a:latin typeface="Aptos" panose="020B0004020202020204" pitchFamily="34" charset="0"/>
              </a:rPr>
              <a:t> ) 2 - 2r2 + (</a:t>
            </a:r>
            <a:r>
              <a:rPr lang="en-SG" dirty="0" err="1">
                <a:latin typeface="Aptos" panose="020B0004020202020204" pitchFamily="34" charset="0"/>
              </a:rPr>
              <a:t>yk</a:t>
            </a:r>
            <a:r>
              <a:rPr lang="en-SG" dirty="0">
                <a:latin typeface="Aptos" panose="020B0004020202020204" pitchFamily="34" charset="0"/>
              </a:rPr>
              <a:t> - 1 )2 </a:t>
            </a:r>
          </a:p>
          <a:p>
            <a:r>
              <a:rPr lang="en-SG" dirty="0">
                <a:latin typeface="Aptos" panose="020B0004020202020204" pitchFamily="34" charset="0"/>
              </a:rPr>
              <a:t>So, D0= 2 (xo + 1 )2+ (y0 ) 2 - 2r2 + (y0 - 1 )2 </a:t>
            </a:r>
          </a:p>
          <a:p>
            <a:r>
              <a:rPr lang="en-SG" dirty="0">
                <a:latin typeface="Aptos" panose="020B0004020202020204" pitchFamily="34" charset="0"/>
              </a:rPr>
              <a:t>D0 = 2 (0 + 1 )2+ (r ) 2 - 2r2 + (r - 1 )2 </a:t>
            </a:r>
          </a:p>
          <a:p>
            <a:r>
              <a:rPr lang="en-SG" dirty="0">
                <a:latin typeface="Aptos" panose="020B0004020202020204" pitchFamily="34" charset="0"/>
              </a:rPr>
              <a:t>D0 = 2 + r 2 - 2r2 +r 2 – 2r + 1 </a:t>
            </a:r>
          </a:p>
          <a:p>
            <a:r>
              <a:rPr lang="en-SG" dirty="0">
                <a:latin typeface="Aptos" panose="020B0004020202020204" pitchFamily="34" charset="0"/>
              </a:rPr>
              <a:t>D0 = 3- 2r </a:t>
            </a:r>
          </a:p>
        </p:txBody>
      </p:sp>
    </p:spTree>
    <p:extLst>
      <p:ext uri="{BB962C8B-B14F-4D97-AF65-F5344CB8AC3E}">
        <p14:creationId xmlns:p14="http://schemas.microsoft.com/office/powerpoint/2010/main" val="224997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7070C6-19FE-5087-FAFE-6272EBBE4FAB}"/>
              </a:ext>
            </a:extLst>
          </p:cNvPr>
          <p:cNvSpPr txBox="1"/>
          <p:nvPr/>
        </p:nvSpPr>
        <p:spPr>
          <a:xfrm>
            <a:off x="114300" y="390356"/>
            <a:ext cx="11838214" cy="4524315"/>
          </a:xfrm>
          <a:prstGeom prst="rect">
            <a:avLst/>
          </a:prstGeom>
          <a:solidFill>
            <a:schemeClr val="bg1"/>
          </a:solidFill>
        </p:spPr>
        <p:txBody>
          <a:bodyPr wrap="square">
            <a:spAutoFit/>
          </a:bodyPr>
          <a:lstStyle/>
          <a:p>
            <a:pPr algn="just"/>
            <a:r>
              <a:rPr lang="en-US" sz="2400" dirty="0">
                <a:latin typeface="Aptos" panose="020B0004020202020204" pitchFamily="34" charset="0"/>
              </a:rPr>
              <a:t>Advantages of Bresenham's Circle Drawing Algorithm </a:t>
            </a:r>
          </a:p>
          <a:p>
            <a:pPr marL="457200" indent="-457200" algn="just">
              <a:buAutoNum type="arabicPeriod"/>
            </a:pPr>
            <a:r>
              <a:rPr lang="en-US" sz="2400" dirty="0">
                <a:latin typeface="Aptos" panose="020B0004020202020204" pitchFamily="34" charset="0"/>
              </a:rPr>
              <a:t>The </a:t>
            </a:r>
            <a:r>
              <a:rPr lang="en-US" sz="2400" dirty="0" err="1">
                <a:latin typeface="Aptos" panose="020B0004020202020204" pitchFamily="34" charset="0"/>
              </a:rPr>
              <a:t>Bresenhem’s</a:t>
            </a:r>
            <a:r>
              <a:rPr lang="en-US" sz="2400" dirty="0">
                <a:latin typeface="Aptos" panose="020B0004020202020204" pitchFamily="34" charset="0"/>
              </a:rPr>
              <a:t> circle drawing algorithm uses integer arithmetic which makes the implementation less complex. </a:t>
            </a:r>
          </a:p>
          <a:p>
            <a:pPr marL="457200" indent="-457200" algn="just">
              <a:buAutoNum type="arabicPeriod"/>
            </a:pPr>
            <a:r>
              <a:rPr lang="en-US" sz="2400" dirty="0">
                <a:latin typeface="Aptos" panose="020B0004020202020204" pitchFamily="34" charset="0"/>
              </a:rPr>
              <a:t>Due to its integer arithmetic, it is less time-consuming. </a:t>
            </a:r>
          </a:p>
          <a:p>
            <a:pPr marL="457200" indent="-457200" algn="just">
              <a:buAutoNum type="arabicPeriod"/>
            </a:pPr>
            <a:r>
              <a:rPr lang="en-US" sz="2400" dirty="0">
                <a:latin typeface="Aptos" panose="020B0004020202020204" pitchFamily="34" charset="0"/>
              </a:rPr>
              <a:t>This algorithm is more accurate than any other circle drawing algorithm as it avoids the use of round off function. </a:t>
            </a:r>
          </a:p>
          <a:p>
            <a:pPr algn="just"/>
            <a:endParaRPr lang="en-US" sz="2400" dirty="0">
              <a:latin typeface="Aptos" panose="020B0004020202020204" pitchFamily="34" charset="0"/>
            </a:endParaRPr>
          </a:p>
          <a:p>
            <a:pPr algn="just"/>
            <a:r>
              <a:rPr lang="en-US" sz="2400" dirty="0">
                <a:latin typeface="Aptos" panose="020B0004020202020204" pitchFamily="34" charset="0"/>
              </a:rPr>
              <a:t>Disadvantages of Bresenham's Circle Drawing Algorithm </a:t>
            </a:r>
          </a:p>
          <a:p>
            <a:pPr marL="457200" indent="-457200" algn="just">
              <a:buAutoNum type="arabicPeriod"/>
            </a:pPr>
            <a:r>
              <a:rPr lang="en-US" sz="2400" dirty="0">
                <a:latin typeface="Aptos" panose="020B0004020202020204" pitchFamily="34" charset="0"/>
              </a:rPr>
              <a:t>This algorithm does not produce smooth results due to its integer arithmetic as it fails to diminish the zigzags completely. </a:t>
            </a:r>
          </a:p>
          <a:p>
            <a:pPr marL="457200" indent="-457200" algn="just">
              <a:buAutoNum type="arabicPeriod"/>
            </a:pPr>
            <a:r>
              <a:rPr lang="en-US" sz="2400" dirty="0">
                <a:latin typeface="Aptos" panose="020B0004020202020204" pitchFamily="34" charset="0"/>
              </a:rPr>
              <a:t>The </a:t>
            </a:r>
            <a:r>
              <a:rPr lang="en-US" sz="2400" dirty="0" err="1">
                <a:latin typeface="Aptos" panose="020B0004020202020204" pitchFamily="34" charset="0"/>
              </a:rPr>
              <a:t>Bresenhem’s</a:t>
            </a:r>
            <a:r>
              <a:rPr lang="en-US" sz="2400" dirty="0">
                <a:latin typeface="Aptos" panose="020B0004020202020204" pitchFamily="34" charset="0"/>
              </a:rPr>
              <a:t> circle drawing algorithm is not accurate in the case of drawing of complex graphical images. </a:t>
            </a:r>
            <a:endParaRPr lang="en-SG" sz="2400" dirty="0">
              <a:latin typeface="Aptos" panose="020B0004020202020204" pitchFamily="34" charset="0"/>
            </a:endParaRPr>
          </a:p>
        </p:txBody>
      </p:sp>
    </p:spTree>
    <p:extLst>
      <p:ext uri="{BB962C8B-B14F-4D97-AF65-F5344CB8AC3E}">
        <p14:creationId xmlns:p14="http://schemas.microsoft.com/office/powerpoint/2010/main" val="103337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2F49D57-C853-579C-31D0-4F0CBF7A577F}"/>
              </a:ext>
            </a:extLst>
          </p:cNvPr>
          <p:cNvSpPr txBox="1"/>
          <p:nvPr/>
        </p:nvSpPr>
        <p:spPr>
          <a:xfrm>
            <a:off x="58700" y="0"/>
            <a:ext cx="12074600" cy="7232749"/>
          </a:xfrm>
          <a:prstGeom prst="rect">
            <a:avLst/>
          </a:prstGeom>
          <a:solidFill>
            <a:schemeClr val="bg1"/>
          </a:solidFill>
        </p:spPr>
        <p:txBody>
          <a:bodyPr wrap="square">
            <a:spAutoFit/>
          </a:bodyPr>
          <a:lstStyle/>
          <a:p>
            <a:r>
              <a:rPr lang="en-SG" sz="2000" dirty="0">
                <a:latin typeface="Aptos" panose="020B0004020202020204" pitchFamily="34" charset="0"/>
              </a:rPr>
              <a:t>Step 1: Start.</a:t>
            </a:r>
          </a:p>
          <a:p>
            <a:r>
              <a:rPr lang="en-SG" sz="2000" dirty="0">
                <a:latin typeface="Aptos" panose="020B0004020202020204" pitchFamily="34" charset="0"/>
              </a:rPr>
              <a:t>Step 2: Declare x, y, r, h, k and d as variables, where (h, k) are coordinates of the center.</a:t>
            </a:r>
          </a:p>
          <a:p>
            <a:r>
              <a:rPr lang="en-SG" sz="2000" dirty="0">
                <a:latin typeface="Aptos" panose="020B0004020202020204" pitchFamily="34" charset="0"/>
              </a:rPr>
              <a:t>Step 3: Calculate the decision parameter as follows: D = 3 - 2r</a:t>
            </a:r>
          </a:p>
          <a:p>
            <a:r>
              <a:rPr lang="en-SG" sz="2000" dirty="0">
                <a:latin typeface="Aptos" panose="020B0004020202020204" pitchFamily="34" charset="0"/>
              </a:rPr>
              <a:t>Step 4: Initialize x = 0, y = r</a:t>
            </a:r>
          </a:p>
          <a:p>
            <a:r>
              <a:rPr lang="en-SG" sz="2000" dirty="0">
                <a:latin typeface="Aptos" panose="020B0004020202020204" pitchFamily="34" charset="0"/>
              </a:rPr>
              <a:t>Step 5: If x &gt;= y Stop.</a:t>
            </a:r>
          </a:p>
          <a:p>
            <a:r>
              <a:rPr lang="en-SG" sz="2000" dirty="0">
                <a:latin typeface="Aptos" panose="020B0004020202020204" pitchFamily="34" charset="0"/>
              </a:rPr>
              <a:t>Step 6: Plot eight points by using concepts of eight-way symmetry. The center is at (h, k). Current active pixel is (x, y).</a:t>
            </a:r>
          </a:p>
          <a:p>
            <a:pPr lvl="1"/>
            <a:r>
              <a:rPr lang="en-SG" dirty="0" err="1">
                <a:latin typeface="Aptos" panose="020B0004020202020204" pitchFamily="34" charset="0"/>
              </a:rPr>
              <a:t>putpixel</a:t>
            </a:r>
            <a:r>
              <a:rPr lang="en-SG" dirty="0">
                <a:latin typeface="Aptos" panose="020B0004020202020204" pitchFamily="34" charset="0"/>
              </a:rPr>
              <a:t> (</a:t>
            </a:r>
            <a:r>
              <a:rPr lang="en-SG" dirty="0" err="1">
                <a:latin typeface="Aptos" panose="020B0004020202020204" pitchFamily="34" charset="0"/>
              </a:rPr>
              <a:t>x+h</a:t>
            </a:r>
            <a:r>
              <a:rPr lang="en-SG" dirty="0">
                <a:latin typeface="Aptos" panose="020B0004020202020204" pitchFamily="34" charset="0"/>
              </a:rPr>
              <a:t>, </a:t>
            </a:r>
            <a:r>
              <a:rPr lang="en-SG" dirty="0" err="1">
                <a:latin typeface="Aptos" panose="020B0004020202020204" pitchFamily="34" charset="0"/>
              </a:rPr>
              <a:t>y+k</a:t>
            </a:r>
            <a:r>
              <a:rPr lang="en-SG" dirty="0">
                <a:latin typeface="Aptos" panose="020B0004020202020204" pitchFamily="34" charset="0"/>
              </a:rPr>
              <a:t>)</a:t>
            </a:r>
          </a:p>
          <a:p>
            <a:pPr lvl="1"/>
            <a:r>
              <a:rPr lang="en-SG" dirty="0" err="1">
                <a:latin typeface="Aptos" panose="020B0004020202020204" pitchFamily="34" charset="0"/>
              </a:rPr>
              <a:t>putpixel</a:t>
            </a:r>
            <a:r>
              <a:rPr lang="en-SG" dirty="0">
                <a:latin typeface="Aptos" panose="020B0004020202020204" pitchFamily="34" charset="0"/>
              </a:rPr>
              <a:t> (</a:t>
            </a:r>
            <a:r>
              <a:rPr lang="en-SG" dirty="0" err="1">
                <a:latin typeface="Aptos" panose="020B0004020202020204" pitchFamily="34" charset="0"/>
              </a:rPr>
              <a:t>y+h</a:t>
            </a:r>
            <a:r>
              <a:rPr lang="en-SG" dirty="0">
                <a:latin typeface="Aptos" panose="020B0004020202020204" pitchFamily="34" charset="0"/>
              </a:rPr>
              <a:t>, </a:t>
            </a:r>
            <a:r>
              <a:rPr lang="en-SG" dirty="0" err="1">
                <a:latin typeface="Aptos" panose="020B0004020202020204" pitchFamily="34" charset="0"/>
              </a:rPr>
              <a:t>x+k</a:t>
            </a:r>
            <a:r>
              <a:rPr lang="en-SG" dirty="0">
                <a:latin typeface="Aptos" panose="020B0004020202020204" pitchFamily="34" charset="0"/>
              </a:rPr>
              <a:t>)</a:t>
            </a:r>
          </a:p>
          <a:p>
            <a:pPr lvl="1"/>
            <a:r>
              <a:rPr lang="en-SG" dirty="0" err="1">
                <a:latin typeface="Aptos" panose="020B0004020202020204" pitchFamily="34" charset="0"/>
              </a:rPr>
              <a:t>putpixel</a:t>
            </a:r>
            <a:r>
              <a:rPr lang="en-SG" dirty="0">
                <a:latin typeface="Aptos" panose="020B0004020202020204" pitchFamily="34" charset="0"/>
              </a:rPr>
              <a:t> (-</a:t>
            </a:r>
            <a:r>
              <a:rPr lang="en-SG" dirty="0" err="1">
                <a:latin typeface="Aptos" panose="020B0004020202020204" pitchFamily="34" charset="0"/>
              </a:rPr>
              <a:t>y+h</a:t>
            </a:r>
            <a:r>
              <a:rPr lang="en-SG" dirty="0">
                <a:latin typeface="Aptos" panose="020B0004020202020204" pitchFamily="34" charset="0"/>
              </a:rPr>
              <a:t>, </a:t>
            </a:r>
            <a:r>
              <a:rPr lang="en-SG" dirty="0" err="1">
                <a:latin typeface="Aptos" panose="020B0004020202020204" pitchFamily="34" charset="0"/>
              </a:rPr>
              <a:t>x+k</a:t>
            </a:r>
            <a:r>
              <a:rPr lang="en-SG" dirty="0">
                <a:latin typeface="Aptos" panose="020B0004020202020204" pitchFamily="34" charset="0"/>
              </a:rPr>
              <a:t>)</a:t>
            </a:r>
          </a:p>
          <a:p>
            <a:pPr lvl="1"/>
            <a:r>
              <a:rPr lang="en-SG" dirty="0" err="1">
                <a:latin typeface="Aptos" panose="020B0004020202020204" pitchFamily="34" charset="0"/>
              </a:rPr>
              <a:t>putpixel</a:t>
            </a:r>
            <a:r>
              <a:rPr lang="en-SG" dirty="0">
                <a:latin typeface="Aptos" panose="020B0004020202020204" pitchFamily="34" charset="0"/>
              </a:rPr>
              <a:t> (-</a:t>
            </a:r>
            <a:r>
              <a:rPr lang="en-SG" dirty="0" err="1">
                <a:latin typeface="Aptos" panose="020B0004020202020204" pitchFamily="34" charset="0"/>
              </a:rPr>
              <a:t>x+h</a:t>
            </a:r>
            <a:r>
              <a:rPr lang="en-SG" dirty="0">
                <a:latin typeface="Aptos" panose="020B0004020202020204" pitchFamily="34" charset="0"/>
              </a:rPr>
              <a:t>, </a:t>
            </a:r>
            <a:r>
              <a:rPr lang="en-SG" dirty="0" err="1">
                <a:latin typeface="Aptos" panose="020B0004020202020204" pitchFamily="34" charset="0"/>
              </a:rPr>
              <a:t>y+k</a:t>
            </a:r>
            <a:r>
              <a:rPr lang="en-SG" dirty="0">
                <a:latin typeface="Aptos" panose="020B0004020202020204" pitchFamily="34" charset="0"/>
              </a:rPr>
              <a:t>)</a:t>
            </a:r>
          </a:p>
          <a:p>
            <a:pPr lvl="1"/>
            <a:r>
              <a:rPr lang="en-SG" dirty="0" err="1">
                <a:latin typeface="Aptos" panose="020B0004020202020204" pitchFamily="34" charset="0"/>
              </a:rPr>
              <a:t>putpixel</a:t>
            </a:r>
            <a:r>
              <a:rPr lang="en-SG" dirty="0">
                <a:latin typeface="Aptos" panose="020B0004020202020204" pitchFamily="34" charset="0"/>
              </a:rPr>
              <a:t> (-</a:t>
            </a:r>
            <a:r>
              <a:rPr lang="en-SG" dirty="0" err="1">
                <a:latin typeface="Aptos" panose="020B0004020202020204" pitchFamily="34" charset="0"/>
              </a:rPr>
              <a:t>x+h</a:t>
            </a:r>
            <a:r>
              <a:rPr lang="en-SG" dirty="0">
                <a:latin typeface="Aptos" panose="020B0004020202020204" pitchFamily="34" charset="0"/>
              </a:rPr>
              <a:t>, -</a:t>
            </a:r>
            <a:r>
              <a:rPr lang="en-SG" dirty="0" err="1">
                <a:latin typeface="Aptos" panose="020B0004020202020204" pitchFamily="34" charset="0"/>
              </a:rPr>
              <a:t>y+k</a:t>
            </a:r>
            <a:r>
              <a:rPr lang="en-SG" dirty="0">
                <a:latin typeface="Aptos" panose="020B0004020202020204" pitchFamily="34" charset="0"/>
              </a:rPr>
              <a:t>)</a:t>
            </a:r>
          </a:p>
          <a:p>
            <a:pPr lvl="1"/>
            <a:r>
              <a:rPr lang="en-SG" dirty="0" err="1">
                <a:latin typeface="Aptos" panose="020B0004020202020204" pitchFamily="34" charset="0"/>
              </a:rPr>
              <a:t>putpixel</a:t>
            </a:r>
            <a:r>
              <a:rPr lang="en-SG" dirty="0">
                <a:latin typeface="Aptos" panose="020B0004020202020204" pitchFamily="34" charset="0"/>
              </a:rPr>
              <a:t> (-</a:t>
            </a:r>
            <a:r>
              <a:rPr lang="en-SG" dirty="0" err="1">
                <a:latin typeface="Aptos" panose="020B0004020202020204" pitchFamily="34" charset="0"/>
              </a:rPr>
              <a:t>y+h</a:t>
            </a:r>
            <a:r>
              <a:rPr lang="en-SG" dirty="0">
                <a:latin typeface="Aptos" panose="020B0004020202020204" pitchFamily="34" charset="0"/>
              </a:rPr>
              <a:t>, -</a:t>
            </a:r>
            <a:r>
              <a:rPr lang="en-SG" dirty="0" err="1">
                <a:latin typeface="Aptos" panose="020B0004020202020204" pitchFamily="34" charset="0"/>
              </a:rPr>
              <a:t>x+k</a:t>
            </a:r>
            <a:r>
              <a:rPr lang="en-SG" dirty="0">
                <a:latin typeface="Aptos" panose="020B0004020202020204" pitchFamily="34" charset="0"/>
              </a:rPr>
              <a:t>)</a:t>
            </a:r>
          </a:p>
          <a:p>
            <a:pPr lvl="1"/>
            <a:r>
              <a:rPr lang="en-SG" dirty="0" err="1">
                <a:latin typeface="Aptos" panose="020B0004020202020204" pitchFamily="34" charset="0"/>
              </a:rPr>
              <a:t>putpixel</a:t>
            </a:r>
            <a:r>
              <a:rPr lang="en-SG" dirty="0">
                <a:latin typeface="Aptos" panose="020B0004020202020204" pitchFamily="34" charset="0"/>
              </a:rPr>
              <a:t> (</a:t>
            </a:r>
            <a:r>
              <a:rPr lang="en-SG" dirty="0" err="1">
                <a:latin typeface="Aptos" panose="020B0004020202020204" pitchFamily="34" charset="0"/>
              </a:rPr>
              <a:t>y+h</a:t>
            </a:r>
            <a:r>
              <a:rPr lang="en-SG" dirty="0">
                <a:latin typeface="Aptos" panose="020B0004020202020204" pitchFamily="34" charset="0"/>
              </a:rPr>
              <a:t>, -</a:t>
            </a:r>
            <a:r>
              <a:rPr lang="en-SG" dirty="0" err="1">
                <a:latin typeface="Aptos" panose="020B0004020202020204" pitchFamily="34" charset="0"/>
              </a:rPr>
              <a:t>x+k</a:t>
            </a:r>
            <a:r>
              <a:rPr lang="en-SG" dirty="0">
                <a:latin typeface="Aptos" panose="020B0004020202020204" pitchFamily="34" charset="0"/>
              </a:rPr>
              <a:t>)</a:t>
            </a:r>
          </a:p>
          <a:p>
            <a:pPr lvl="1"/>
            <a:r>
              <a:rPr lang="en-SG" dirty="0" err="1">
                <a:latin typeface="Aptos" panose="020B0004020202020204" pitchFamily="34" charset="0"/>
              </a:rPr>
              <a:t>putpixel</a:t>
            </a:r>
            <a:r>
              <a:rPr lang="en-SG" dirty="0">
                <a:latin typeface="Aptos" panose="020B0004020202020204" pitchFamily="34" charset="0"/>
              </a:rPr>
              <a:t> (</a:t>
            </a:r>
            <a:r>
              <a:rPr lang="en-SG" dirty="0" err="1">
                <a:latin typeface="Aptos" panose="020B0004020202020204" pitchFamily="34" charset="0"/>
              </a:rPr>
              <a:t>x+h</a:t>
            </a:r>
            <a:r>
              <a:rPr lang="en-SG" dirty="0">
                <a:latin typeface="Aptos" panose="020B0004020202020204" pitchFamily="34" charset="0"/>
              </a:rPr>
              <a:t>, -y-k)</a:t>
            </a:r>
          </a:p>
          <a:p>
            <a:r>
              <a:rPr lang="en-SG" sz="2000" dirty="0">
                <a:latin typeface="Aptos" panose="020B0004020202020204" pitchFamily="34" charset="0"/>
              </a:rPr>
              <a:t>Step 7: If D &lt; 0</a:t>
            </a:r>
          </a:p>
          <a:p>
            <a:r>
              <a:rPr lang="en-SG" sz="2000" dirty="0">
                <a:latin typeface="Aptos" panose="020B0004020202020204" pitchFamily="34" charset="0"/>
              </a:rPr>
              <a:t> then D = D + 4x + 6</a:t>
            </a:r>
          </a:p>
          <a:p>
            <a:r>
              <a:rPr lang="en-SG" sz="2000" dirty="0">
                <a:latin typeface="Aptos" panose="020B0004020202020204" pitchFamily="34" charset="0"/>
              </a:rPr>
              <a:t> x = x + 1</a:t>
            </a:r>
          </a:p>
          <a:p>
            <a:r>
              <a:rPr lang="en-SG" sz="2000" dirty="0">
                <a:latin typeface="Aptos" panose="020B0004020202020204" pitchFamily="34" charset="0"/>
              </a:rPr>
              <a:t> y = y</a:t>
            </a:r>
          </a:p>
          <a:p>
            <a:r>
              <a:rPr lang="en-SG" sz="2000" dirty="0">
                <a:latin typeface="Aptos" panose="020B0004020202020204" pitchFamily="34" charset="0"/>
              </a:rPr>
              <a:t> If D ≥ 0</a:t>
            </a:r>
          </a:p>
          <a:p>
            <a:r>
              <a:rPr lang="en-SG" sz="2000" dirty="0">
                <a:latin typeface="Aptos" panose="020B0004020202020204" pitchFamily="34" charset="0"/>
              </a:rPr>
              <a:t> then D = D+ 4 (x - y) + 10</a:t>
            </a:r>
          </a:p>
          <a:p>
            <a:r>
              <a:rPr lang="en-SG" sz="2000" dirty="0">
                <a:latin typeface="Aptos" panose="020B0004020202020204" pitchFamily="34" charset="0"/>
              </a:rPr>
              <a:t> x = x + 1</a:t>
            </a:r>
          </a:p>
          <a:p>
            <a:r>
              <a:rPr lang="en-SG" sz="2000" dirty="0">
                <a:latin typeface="Aptos" panose="020B0004020202020204" pitchFamily="34" charset="0"/>
              </a:rPr>
              <a:t> y = y – 1</a:t>
            </a:r>
          </a:p>
          <a:p>
            <a:r>
              <a:rPr lang="en-SG" sz="2000" dirty="0">
                <a:latin typeface="Aptos" panose="020B0004020202020204" pitchFamily="34" charset="0"/>
              </a:rPr>
              <a:t>Step 8: Go to step 5.</a:t>
            </a:r>
          </a:p>
        </p:txBody>
      </p:sp>
    </p:spTree>
    <p:extLst>
      <p:ext uri="{BB962C8B-B14F-4D97-AF65-F5344CB8AC3E}">
        <p14:creationId xmlns:p14="http://schemas.microsoft.com/office/powerpoint/2010/main" val="290965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75783-B87B-8368-81BD-DB287066F564}"/>
              </a:ext>
            </a:extLst>
          </p:cNvPr>
          <p:cNvSpPr txBox="1"/>
          <p:nvPr/>
        </p:nvSpPr>
        <p:spPr>
          <a:xfrm>
            <a:off x="163773" y="0"/>
            <a:ext cx="11928143" cy="1200329"/>
          </a:xfrm>
          <a:prstGeom prst="rect">
            <a:avLst/>
          </a:prstGeom>
          <a:solidFill>
            <a:schemeClr val="bg1"/>
          </a:solidFill>
        </p:spPr>
        <p:txBody>
          <a:bodyPr wrap="square">
            <a:spAutoFit/>
          </a:bodyPr>
          <a:lstStyle/>
          <a:p>
            <a:pPr algn="just"/>
            <a:r>
              <a:rPr lang="en-US" b="1" dirty="0">
                <a:latin typeface="Aptos" panose="020B0004020202020204" pitchFamily="34" charset="0"/>
              </a:rPr>
              <a:t>Example-01: </a:t>
            </a:r>
            <a:r>
              <a:rPr lang="en-US" dirty="0">
                <a:latin typeface="Aptos" panose="020B0004020202020204" pitchFamily="34" charset="0"/>
              </a:rPr>
              <a:t>The radius of a circle is 7, and center point coordinates are (0, 0). Apply </a:t>
            </a:r>
            <a:r>
              <a:rPr lang="en-US" dirty="0" err="1">
                <a:latin typeface="Aptos" panose="020B0004020202020204" pitchFamily="34" charset="0"/>
              </a:rPr>
              <a:t>bresenham’s</a:t>
            </a:r>
            <a:r>
              <a:rPr lang="en-US" dirty="0">
                <a:latin typeface="Aptos" panose="020B0004020202020204" pitchFamily="34" charset="0"/>
              </a:rPr>
              <a:t> circle drawing algorithm to plot all points of the circle. </a:t>
            </a:r>
          </a:p>
          <a:p>
            <a:pPr algn="just"/>
            <a:r>
              <a:rPr lang="en-US" b="1" dirty="0">
                <a:latin typeface="Aptos" panose="020B0004020202020204" pitchFamily="34" charset="0"/>
              </a:rPr>
              <a:t>Solution: </a:t>
            </a:r>
            <a:r>
              <a:rPr lang="en-US" dirty="0">
                <a:latin typeface="Aptos" panose="020B0004020202020204" pitchFamily="34" charset="0"/>
              </a:rPr>
              <a:t>Given radius r= 7 			And initial center coordinates (h, k): (0, 0) </a:t>
            </a:r>
          </a:p>
          <a:p>
            <a:pPr algn="just"/>
            <a:r>
              <a:rPr lang="en-US" dirty="0">
                <a:latin typeface="Aptos" panose="020B0004020202020204" pitchFamily="34" charset="0"/>
              </a:rPr>
              <a:t>Initialize x = 0, and y = r=7 			Calculate D= 3 – 2r = 3 – 2.7= -11</a:t>
            </a:r>
            <a:endParaRPr lang="en-SG" dirty="0">
              <a:latin typeface="Aptos" panose="020B0004020202020204" pitchFamily="34" charset="0"/>
            </a:endParaRPr>
          </a:p>
        </p:txBody>
      </p:sp>
      <p:graphicFrame>
        <p:nvGraphicFramePr>
          <p:cNvPr id="9" name="Table 8">
            <a:extLst>
              <a:ext uri="{FF2B5EF4-FFF2-40B4-BE49-F238E27FC236}">
                <a16:creationId xmlns:a16="http://schemas.microsoft.com/office/drawing/2014/main" id="{AE73831D-0650-A88C-35C5-E9AE6CED955B}"/>
              </a:ext>
            </a:extLst>
          </p:cNvPr>
          <p:cNvGraphicFramePr>
            <a:graphicFrameLocks noGrp="1"/>
          </p:cNvGraphicFramePr>
          <p:nvPr>
            <p:extLst>
              <p:ext uri="{D42A27DB-BD31-4B8C-83A1-F6EECF244321}">
                <p14:modId xmlns:p14="http://schemas.microsoft.com/office/powerpoint/2010/main" val="3322381342"/>
              </p:ext>
            </p:extLst>
          </p:nvPr>
        </p:nvGraphicFramePr>
        <p:xfrm>
          <a:off x="163776" y="1304023"/>
          <a:ext cx="11928140" cy="5472349"/>
        </p:xfrm>
        <a:graphic>
          <a:graphicData uri="http://schemas.openxmlformats.org/drawingml/2006/table">
            <a:tbl>
              <a:tblPr firstRow="1" bandRow="1">
                <a:tableStyleId>{5940675A-B579-460E-94D1-54222C63F5DA}</a:tableStyleId>
              </a:tblPr>
              <a:tblGrid>
                <a:gridCol w="712920">
                  <a:extLst>
                    <a:ext uri="{9D8B030D-6E8A-4147-A177-3AD203B41FA5}">
                      <a16:colId xmlns:a16="http://schemas.microsoft.com/office/drawing/2014/main" val="2889593594"/>
                    </a:ext>
                  </a:extLst>
                </a:gridCol>
                <a:gridCol w="622169">
                  <a:extLst>
                    <a:ext uri="{9D8B030D-6E8A-4147-A177-3AD203B41FA5}">
                      <a16:colId xmlns:a16="http://schemas.microsoft.com/office/drawing/2014/main" val="552086576"/>
                    </a:ext>
                  </a:extLst>
                </a:gridCol>
                <a:gridCol w="518474">
                  <a:extLst>
                    <a:ext uri="{9D8B030D-6E8A-4147-A177-3AD203B41FA5}">
                      <a16:colId xmlns:a16="http://schemas.microsoft.com/office/drawing/2014/main" val="2454858778"/>
                    </a:ext>
                  </a:extLst>
                </a:gridCol>
                <a:gridCol w="820132">
                  <a:extLst>
                    <a:ext uri="{9D8B030D-6E8A-4147-A177-3AD203B41FA5}">
                      <a16:colId xmlns:a16="http://schemas.microsoft.com/office/drawing/2014/main" val="3568645525"/>
                    </a:ext>
                  </a:extLst>
                </a:gridCol>
                <a:gridCol w="1715678">
                  <a:extLst>
                    <a:ext uri="{9D8B030D-6E8A-4147-A177-3AD203B41FA5}">
                      <a16:colId xmlns:a16="http://schemas.microsoft.com/office/drawing/2014/main" val="3549012998"/>
                    </a:ext>
                  </a:extLst>
                </a:gridCol>
                <a:gridCol w="2092751">
                  <a:extLst>
                    <a:ext uri="{9D8B030D-6E8A-4147-A177-3AD203B41FA5}">
                      <a16:colId xmlns:a16="http://schemas.microsoft.com/office/drawing/2014/main" val="832495461"/>
                    </a:ext>
                  </a:extLst>
                </a:gridCol>
                <a:gridCol w="5446016">
                  <a:extLst>
                    <a:ext uri="{9D8B030D-6E8A-4147-A177-3AD203B41FA5}">
                      <a16:colId xmlns:a16="http://schemas.microsoft.com/office/drawing/2014/main" val="2689657799"/>
                    </a:ext>
                  </a:extLst>
                </a:gridCol>
              </a:tblGrid>
              <a:tr h="443149">
                <a:tc>
                  <a:txBody>
                    <a:bodyPr/>
                    <a:lstStyle/>
                    <a:p>
                      <a:r>
                        <a:rPr lang="en-SG" sz="1600" dirty="0">
                          <a:latin typeface="Aptos" panose="020B0004020202020204" pitchFamily="34" charset="0"/>
                        </a:rPr>
                        <a:t>Step</a:t>
                      </a:r>
                    </a:p>
                  </a:txBody>
                  <a:tcPr>
                    <a:solidFill>
                      <a:schemeClr val="bg1"/>
                    </a:solidFill>
                  </a:tcPr>
                </a:tc>
                <a:tc>
                  <a:txBody>
                    <a:bodyPr/>
                    <a:lstStyle/>
                    <a:p>
                      <a:r>
                        <a:rPr lang="en-SG" sz="1600" dirty="0">
                          <a:latin typeface="Aptos" panose="020B0004020202020204" pitchFamily="34" charset="0"/>
                        </a:rPr>
                        <a:t>X</a:t>
                      </a:r>
                    </a:p>
                  </a:txBody>
                  <a:tcPr>
                    <a:solidFill>
                      <a:schemeClr val="bg1"/>
                    </a:solidFill>
                  </a:tcPr>
                </a:tc>
                <a:tc>
                  <a:txBody>
                    <a:bodyPr/>
                    <a:lstStyle/>
                    <a:p>
                      <a:r>
                        <a:rPr lang="en-SG" sz="1600" dirty="0">
                          <a:latin typeface="Aptos" panose="020B0004020202020204" pitchFamily="34" charset="0"/>
                        </a:rPr>
                        <a:t>Y</a:t>
                      </a:r>
                    </a:p>
                  </a:txBody>
                  <a:tcPr>
                    <a:solidFill>
                      <a:schemeClr val="bg1"/>
                    </a:solidFill>
                  </a:tcPr>
                </a:tc>
                <a:tc>
                  <a:txBody>
                    <a:bodyPr/>
                    <a:lstStyle/>
                    <a:p>
                      <a:r>
                        <a:rPr lang="en-SG" sz="1600" dirty="0">
                          <a:latin typeface="Aptos" panose="020B0004020202020204" pitchFamily="34" charset="0"/>
                        </a:rPr>
                        <a:t>(</a:t>
                      </a:r>
                      <a:r>
                        <a:rPr lang="en-SG" sz="1600" dirty="0" err="1">
                          <a:latin typeface="Aptos" panose="020B0004020202020204" pitchFamily="34" charset="0"/>
                        </a:rPr>
                        <a:t>x,y</a:t>
                      </a:r>
                      <a:r>
                        <a:rPr lang="en-SG" sz="1600" dirty="0">
                          <a:latin typeface="Aptos" panose="020B0004020202020204" pitchFamily="34" charset="0"/>
                        </a:rPr>
                        <a:t>)</a:t>
                      </a:r>
                    </a:p>
                  </a:txBody>
                  <a:tcPr>
                    <a:solidFill>
                      <a:schemeClr val="bg1"/>
                    </a:solidFill>
                  </a:tcPr>
                </a:tc>
                <a:tc>
                  <a:txBody>
                    <a:bodyPr/>
                    <a:lstStyle/>
                    <a:p>
                      <a:r>
                        <a:rPr lang="en-SG" sz="1600" dirty="0">
                          <a:latin typeface="Aptos" panose="020B0004020202020204" pitchFamily="34" charset="0"/>
                        </a:rPr>
                        <a:t>Plot (</a:t>
                      </a:r>
                      <a:r>
                        <a:rPr lang="en-SG" sz="1600" dirty="0" err="1">
                          <a:latin typeface="Aptos" panose="020B0004020202020204" pitchFamily="34" charset="0"/>
                        </a:rPr>
                        <a:t>x+h</a:t>
                      </a:r>
                      <a:r>
                        <a:rPr lang="en-SG" sz="1600" dirty="0">
                          <a:latin typeface="Aptos" panose="020B0004020202020204" pitchFamily="34" charset="0"/>
                        </a:rPr>
                        <a:t>, </a:t>
                      </a:r>
                      <a:r>
                        <a:rPr lang="en-SG" sz="1600" dirty="0" err="1">
                          <a:latin typeface="Aptos" panose="020B0004020202020204" pitchFamily="34" charset="0"/>
                        </a:rPr>
                        <a:t>y+k</a:t>
                      </a:r>
                      <a:r>
                        <a:rPr lang="en-SG" sz="1600" dirty="0">
                          <a:latin typeface="Aptos" panose="020B0004020202020204" pitchFamily="34" charset="0"/>
                        </a:rPr>
                        <a:t>)</a:t>
                      </a:r>
                    </a:p>
                    <a:p>
                      <a:r>
                        <a:rPr lang="en-SG" sz="1600" dirty="0">
                          <a:latin typeface="Aptos" panose="020B0004020202020204" pitchFamily="34" charset="0"/>
                        </a:rPr>
                        <a:t> = (x + 0, y +0)</a:t>
                      </a:r>
                    </a:p>
                  </a:txBody>
                  <a:tcPr>
                    <a:solidFill>
                      <a:schemeClr val="bg1"/>
                    </a:solidFill>
                  </a:tcPr>
                </a:tc>
                <a:tc>
                  <a:txBody>
                    <a:bodyPr/>
                    <a:lstStyle/>
                    <a:p>
                      <a:r>
                        <a:rPr lang="en-SG" sz="1600" dirty="0">
                          <a:latin typeface="Aptos" panose="020B0004020202020204" pitchFamily="34" charset="0"/>
                        </a:rPr>
                        <a:t>Previous Decision parameter(D)</a:t>
                      </a:r>
                    </a:p>
                  </a:txBody>
                  <a:tcPr>
                    <a:solidFill>
                      <a:schemeClr val="bg1"/>
                    </a:solidFill>
                  </a:tcPr>
                </a:tc>
                <a:tc>
                  <a:txBody>
                    <a:bodyPr/>
                    <a:lstStyle/>
                    <a:p>
                      <a:r>
                        <a:rPr lang="en-SG" sz="1600" dirty="0">
                          <a:latin typeface="Aptos" panose="020B0004020202020204" pitchFamily="34" charset="0"/>
                        </a:rPr>
                        <a:t>D&lt;0    : D = D + 4x + 6                   [ x = x+1, y=y ]</a:t>
                      </a:r>
                    </a:p>
                    <a:p>
                      <a:r>
                        <a:rPr lang="en-SG" sz="1600" dirty="0">
                          <a:latin typeface="Aptos" panose="020B0004020202020204" pitchFamily="34" charset="0"/>
                        </a:rPr>
                        <a:t>D&gt;= 0 : D = D + 4(x – y) + 10       [ x = x+1, y=y-1 ]</a:t>
                      </a:r>
                    </a:p>
                  </a:txBody>
                  <a:tcPr>
                    <a:solidFill>
                      <a:schemeClr val="bg1"/>
                    </a:solidFill>
                  </a:tcPr>
                </a:tc>
                <a:extLst>
                  <a:ext uri="{0D108BD9-81ED-4DB2-BD59-A6C34878D82A}">
                    <a16:rowId xmlns:a16="http://schemas.microsoft.com/office/drawing/2014/main" val="4238723770"/>
                  </a:ext>
                </a:extLst>
              </a:tr>
              <a:tr h="443149">
                <a:tc>
                  <a:txBody>
                    <a:bodyPr/>
                    <a:lstStyle/>
                    <a:p>
                      <a:pPr marL="0" indent="0">
                        <a:buFont typeface="+mj-lt"/>
                        <a:buNone/>
                      </a:pPr>
                      <a:r>
                        <a:rPr lang="en-SG" sz="1600" dirty="0">
                          <a:latin typeface="Aptos" panose="020B0004020202020204" pitchFamily="34" charset="0"/>
                        </a:rPr>
                        <a:t>1</a:t>
                      </a:r>
                    </a:p>
                  </a:txBody>
                  <a:tcPr>
                    <a:solidFill>
                      <a:schemeClr val="bg1"/>
                    </a:solidFill>
                  </a:tcPr>
                </a:tc>
                <a:tc>
                  <a:txBody>
                    <a:bodyPr/>
                    <a:lstStyle/>
                    <a:p>
                      <a:r>
                        <a:rPr lang="en-SG" sz="1600" dirty="0">
                          <a:latin typeface="Aptos" panose="020B0004020202020204" pitchFamily="34" charset="0"/>
                        </a:rPr>
                        <a:t>0</a:t>
                      </a:r>
                    </a:p>
                  </a:txBody>
                  <a:tcPr>
                    <a:solidFill>
                      <a:schemeClr val="bg1"/>
                    </a:solidFill>
                  </a:tcPr>
                </a:tc>
                <a:tc>
                  <a:txBody>
                    <a:bodyPr/>
                    <a:lstStyle/>
                    <a:p>
                      <a:r>
                        <a:rPr lang="en-SG" sz="1600" dirty="0">
                          <a:latin typeface="Aptos" panose="020B0004020202020204" pitchFamily="34" charset="0"/>
                        </a:rPr>
                        <a:t>7</a:t>
                      </a:r>
                    </a:p>
                  </a:txBody>
                  <a:tcPr>
                    <a:solidFill>
                      <a:schemeClr val="bg1"/>
                    </a:solidFill>
                  </a:tcPr>
                </a:tc>
                <a:tc>
                  <a:txBody>
                    <a:bodyPr/>
                    <a:lstStyle/>
                    <a:p>
                      <a:r>
                        <a:rPr lang="en-SG" sz="1600" dirty="0">
                          <a:latin typeface="Aptos" panose="020B0004020202020204" pitchFamily="34" charset="0"/>
                        </a:rPr>
                        <a:t>(0, 7)</a:t>
                      </a:r>
                    </a:p>
                  </a:txBody>
                  <a:tcPr>
                    <a:solidFill>
                      <a:schemeClr val="bg1"/>
                    </a:solidFill>
                  </a:tcPr>
                </a:tc>
                <a:tc>
                  <a:txBody>
                    <a:bodyPr/>
                    <a:lstStyle/>
                    <a:p>
                      <a:r>
                        <a:rPr lang="en-SG" sz="1600" dirty="0">
                          <a:latin typeface="Aptos" panose="020B0004020202020204" pitchFamily="34" charset="0"/>
                        </a:rPr>
                        <a:t>= (0, 7)</a:t>
                      </a:r>
                    </a:p>
                  </a:txBody>
                  <a:tcPr>
                    <a:solidFill>
                      <a:schemeClr val="bg1"/>
                    </a:solidFill>
                  </a:tcPr>
                </a:tc>
                <a:tc>
                  <a:txBody>
                    <a:bodyPr/>
                    <a:lstStyle/>
                    <a:p>
                      <a:r>
                        <a:rPr lang="en-SG" sz="1600" dirty="0">
                          <a:latin typeface="Aptos" panose="020B0004020202020204" pitchFamily="34" charset="0"/>
                        </a:rPr>
                        <a:t>- 11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D = D + 4x + 6 = -11 + 4*0 + 6 = -5</a:t>
                      </a:r>
                    </a:p>
                    <a:p>
                      <a:r>
                        <a:rPr lang="en-SG" sz="1600" dirty="0">
                          <a:latin typeface="Aptos" panose="020B0004020202020204" pitchFamily="34" charset="0"/>
                        </a:rPr>
                        <a:t>x = x+1 = 0+1 = 1</a:t>
                      </a:r>
                    </a:p>
                    <a:p>
                      <a:r>
                        <a:rPr lang="en-SG" sz="1600" dirty="0">
                          <a:latin typeface="Aptos" panose="020B0004020202020204" pitchFamily="34" charset="0"/>
                        </a:rPr>
                        <a:t>y =  7                                                 new points = (1, 7)</a:t>
                      </a:r>
                    </a:p>
                  </a:txBody>
                  <a:tcPr>
                    <a:solidFill>
                      <a:schemeClr val="bg1"/>
                    </a:solidFill>
                  </a:tcPr>
                </a:tc>
                <a:extLst>
                  <a:ext uri="{0D108BD9-81ED-4DB2-BD59-A6C34878D82A}">
                    <a16:rowId xmlns:a16="http://schemas.microsoft.com/office/drawing/2014/main" val="2896494146"/>
                  </a:ext>
                </a:extLst>
              </a:tr>
              <a:tr h="443149">
                <a:tc>
                  <a:txBody>
                    <a:bodyPr/>
                    <a:lstStyle/>
                    <a:p>
                      <a:pPr marL="0" indent="0">
                        <a:buFont typeface="+mj-lt"/>
                        <a:buNone/>
                      </a:pPr>
                      <a:r>
                        <a:rPr lang="en-SG" sz="1600" dirty="0">
                          <a:latin typeface="Aptos" panose="020B0004020202020204" pitchFamily="34" charset="0"/>
                        </a:rPr>
                        <a:t>2</a:t>
                      </a:r>
                    </a:p>
                  </a:txBody>
                  <a:tcPr>
                    <a:solidFill>
                      <a:schemeClr val="bg1"/>
                    </a:solidFill>
                  </a:tcPr>
                </a:tc>
                <a:tc>
                  <a:txBody>
                    <a:bodyPr/>
                    <a:lstStyle/>
                    <a:p>
                      <a:r>
                        <a:rPr lang="en-SG" sz="1600" dirty="0">
                          <a:latin typeface="Aptos" panose="020B0004020202020204" pitchFamily="34" charset="0"/>
                        </a:rPr>
                        <a:t>1</a:t>
                      </a:r>
                    </a:p>
                  </a:txBody>
                  <a:tcPr>
                    <a:solidFill>
                      <a:schemeClr val="bg1"/>
                    </a:solidFill>
                  </a:tcPr>
                </a:tc>
                <a:tc>
                  <a:txBody>
                    <a:bodyPr/>
                    <a:lstStyle/>
                    <a:p>
                      <a:r>
                        <a:rPr lang="en-SG" sz="1600" dirty="0">
                          <a:latin typeface="Aptos" panose="020B0004020202020204" pitchFamily="34" charset="0"/>
                        </a:rPr>
                        <a:t>7</a:t>
                      </a:r>
                    </a:p>
                  </a:txBody>
                  <a:tcPr>
                    <a:solidFill>
                      <a:schemeClr val="bg1"/>
                    </a:solidFill>
                  </a:tcPr>
                </a:tc>
                <a:tc>
                  <a:txBody>
                    <a:bodyPr/>
                    <a:lstStyle/>
                    <a:p>
                      <a:r>
                        <a:rPr lang="en-SG" sz="1600" dirty="0">
                          <a:latin typeface="Aptos" panose="020B0004020202020204" pitchFamily="34" charset="0"/>
                        </a:rPr>
                        <a:t>(1, 7)</a:t>
                      </a:r>
                    </a:p>
                  </a:txBody>
                  <a:tcPr>
                    <a:solidFill>
                      <a:schemeClr val="bg1"/>
                    </a:solidFill>
                  </a:tcPr>
                </a:tc>
                <a:tc>
                  <a:txBody>
                    <a:bodyPr/>
                    <a:lstStyle/>
                    <a:p>
                      <a:r>
                        <a:rPr lang="en-SG" sz="1600" dirty="0">
                          <a:latin typeface="Aptos" panose="020B0004020202020204" pitchFamily="34" charset="0"/>
                        </a:rPr>
                        <a:t>= (1, 7)</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D = D + 4x + 6 = -5 + 4*1 + 6 = 5</a:t>
                      </a:r>
                    </a:p>
                    <a:p>
                      <a:r>
                        <a:rPr lang="en-SG" sz="1600" dirty="0">
                          <a:latin typeface="Aptos" panose="020B0004020202020204" pitchFamily="34" charset="0"/>
                        </a:rPr>
                        <a:t>x = x + 1 = 1+1 =2</a:t>
                      </a:r>
                    </a:p>
                    <a:p>
                      <a:r>
                        <a:rPr lang="en-SG" sz="1600" dirty="0">
                          <a:latin typeface="Aptos" panose="020B0004020202020204" pitchFamily="34" charset="0"/>
                        </a:rPr>
                        <a:t>y = 7                                                 new points = (2, 7)</a:t>
                      </a:r>
                    </a:p>
                  </a:txBody>
                  <a:tcPr>
                    <a:solidFill>
                      <a:schemeClr val="bg1"/>
                    </a:solidFill>
                  </a:tcPr>
                </a:tc>
                <a:extLst>
                  <a:ext uri="{0D108BD9-81ED-4DB2-BD59-A6C34878D82A}">
                    <a16:rowId xmlns:a16="http://schemas.microsoft.com/office/drawing/2014/main" val="4105870937"/>
                  </a:ext>
                </a:extLst>
              </a:tr>
              <a:tr h="443149">
                <a:tc>
                  <a:txBody>
                    <a:bodyPr/>
                    <a:lstStyle/>
                    <a:p>
                      <a:pPr marL="0" indent="0">
                        <a:buFont typeface="+mj-lt"/>
                        <a:buNone/>
                      </a:pPr>
                      <a:r>
                        <a:rPr lang="en-SG" sz="1600" dirty="0">
                          <a:latin typeface="Aptos" panose="020B0004020202020204" pitchFamily="34" charset="0"/>
                        </a:rPr>
                        <a:t>3</a:t>
                      </a:r>
                    </a:p>
                  </a:txBody>
                  <a:tcPr>
                    <a:solidFill>
                      <a:schemeClr val="bg1"/>
                    </a:solidFill>
                  </a:tcPr>
                </a:tc>
                <a:tc>
                  <a:txBody>
                    <a:bodyPr/>
                    <a:lstStyle/>
                    <a:p>
                      <a:r>
                        <a:rPr lang="en-SG" sz="1600" dirty="0">
                          <a:latin typeface="Aptos" panose="020B0004020202020204" pitchFamily="34" charset="0"/>
                        </a:rPr>
                        <a:t>2</a:t>
                      </a:r>
                    </a:p>
                  </a:txBody>
                  <a:tcPr>
                    <a:solidFill>
                      <a:schemeClr val="bg1"/>
                    </a:solidFill>
                  </a:tcPr>
                </a:tc>
                <a:tc>
                  <a:txBody>
                    <a:bodyPr/>
                    <a:lstStyle/>
                    <a:p>
                      <a:r>
                        <a:rPr lang="en-SG" sz="1600" dirty="0">
                          <a:latin typeface="Aptos" panose="020B0004020202020204" pitchFamily="34" charset="0"/>
                        </a:rPr>
                        <a:t>7</a:t>
                      </a:r>
                    </a:p>
                  </a:txBody>
                  <a:tcPr>
                    <a:solidFill>
                      <a:schemeClr val="bg1"/>
                    </a:solidFill>
                  </a:tcPr>
                </a:tc>
                <a:tc>
                  <a:txBody>
                    <a:bodyPr/>
                    <a:lstStyle/>
                    <a:p>
                      <a:r>
                        <a:rPr lang="en-SG" sz="1600" dirty="0">
                          <a:latin typeface="Aptos" panose="020B0004020202020204" pitchFamily="34" charset="0"/>
                        </a:rPr>
                        <a:t> (2, 7)</a:t>
                      </a:r>
                    </a:p>
                  </a:txBody>
                  <a:tcPr>
                    <a:solidFill>
                      <a:schemeClr val="bg1"/>
                    </a:solidFill>
                  </a:tcPr>
                </a:tc>
                <a:tc>
                  <a:txBody>
                    <a:bodyPr/>
                    <a:lstStyle/>
                    <a:p>
                      <a:r>
                        <a:rPr lang="en-SG" sz="1600" dirty="0">
                          <a:latin typeface="Aptos" panose="020B0004020202020204" pitchFamily="34" charset="0"/>
                        </a:rPr>
                        <a:t>= (2, 7)</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D = D + 4(x – y) + 10 =5 + 4(2-7) + 10 =  -5</a:t>
                      </a:r>
                    </a:p>
                    <a:p>
                      <a:r>
                        <a:rPr lang="en-SG" sz="1600" dirty="0">
                          <a:latin typeface="Aptos" panose="020B0004020202020204" pitchFamily="34" charset="0"/>
                        </a:rPr>
                        <a:t>x = x+1 = 2+1 = 3</a:t>
                      </a:r>
                    </a:p>
                    <a:p>
                      <a:r>
                        <a:rPr lang="en-SG" sz="1600" dirty="0">
                          <a:latin typeface="Aptos" panose="020B0004020202020204" pitchFamily="34" charset="0"/>
                        </a:rPr>
                        <a:t>Y = y-1 = 7-1 = 6                          new points = (3, 6)   </a:t>
                      </a:r>
                    </a:p>
                  </a:txBody>
                  <a:tcPr>
                    <a:solidFill>
                      <a:schemeClr val="bg1"/>
                    </a:solidFill>
                  </a:tcPr>
                </a:tc>
                <a:extLst>
                  <a:ext uri="{0D108BD9-81ED-4DB2-BD59-A6C34878D82A}">
                    <a16:rowId xmlns:a16="http://schemas.microsoft.com/office/drawing/2014/main" val="1726544486"/>
                  </a:ext>
                </a:extLst>
              </a:tr>
              <a:tr h="443149">
                <a:tc>
                  <a:txBody>
                    <a:bodyPr/>
                    <a:lstStyle/>
                    <a:p>
                      <a:pPr marL="0" indent="0">
                        <a:buFont typeface="+mj-lt"/>
                        <a:buNone/>
                      </a:pPr>
                      <a:r>
                        <a:rPr lang="en-SG" sz="1600" dirty="0">
                          <a:latin typeface="Aptos" panose="020B0004020202020204" pitchFamily="34" charset="0"/>
                        </a:rPr>
                        <a:t>4</a:t>
                      </a:r>
                    </a:p>
                  </a:txBody>
                  <a:tcPr>
                    <a:solidFill>
                      <a:schemeClr val="bg1"/>
                    </a:solidFill>
                  </a:tcPr>
                </a:tc>
                <a:tc>
                  <a:txBody>
                    <a:bodyPr/>
                    <a:lstStyle/>
                    <a:p>
                      <a:r>
                        <a:rPr lang="en-SG" sz="1600" dirty="0">
                          <a:latin typeface="Aptos" panose="020B0004020202020204" pitchFamily="34" charset="0"/>
                        </a:rPr>
                        <a:t>3</a:t>
                      </a:r>
                    </a:p>
                  </a:txBody>
                  <a:tcPr>
                    <a:solidFill>
                      <a:schemeClr val="bg1"/>
                    </a:solidFill>
                  </a:tcPr>
                </a:tc>
                <a:tc>
                  <a:txBody>
                    <a:bodyPr/>
                    <a:lstStyle/>
                    <a:p>
                      <a:r>
                        <a:rPr lang="en-SG" sz="1600" dirty="0">
                          <a:latin typeface="Aptos" panose="020B0004020202020204" pitchFamily="34" charset="0"/>
                        </a:rPr>
                        <a:t>6</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(3, 6) </a:t>
                      </a:r>
                    </a:p>
                  </a:txBody>
                  <a:tcPr>
                    <a:solidFill>
                      <a:schemeClr val="bg1"/>
                    </a:solidFill>
                  </a:tcPr>
                </a:tc>
                <a:tc>
                  <a:txBody>
                    <a:bodyPr/>
                    <a:lstStyle/>
                    <a:p>
                      <a:r>
                        <a:rPr lang="en-SG" sz="1600" dirty="0">
                          <a:latin typeface="Aptos" panose="020B0004020202020204" pitchFamily="34" charset="0"/>
                        </a:rPr>
                        <a:t>= (3, 6) </a:t>
                      </a:r>
                    </a:p>
                  </a:txBody>
                  <a:tcPr>
                    <a:solidFill>
                      <a:schemeClr val="bg1"/>
                    </a:solidFill>
                  </a:tcPr>
                </a:tc>
                <a:tc>
                  <a:txBody>
                    <a:bodyPr/>
                    <a:lstStyle/>
                    <a:p>
                      <a:r>
                        <a:rPr lang="en-SG" sz="1600" dirty="0">
                          <a:latin typeface="Aptos" panose="020B0004020202020204" pitchFamily="34" charset="0"/>
                        </a:rPr>
                        <a:t>-5 </a:t>
                      </a:r>
                    </a:p>
                  </a:txBody>
                  <a:tcPr>
                    <a:solidFill>
                      <a:schemeClr val="bg1"/>
                    </a:solidFill>
                  </a:tcPr>
                </a:tc>
                <a:tc>
                  <a:txBody>
                    <a:bodyPr/>
                    <a:lstStyle/>
                    <a:p>
                      <a:r>
                        <a:rPr lang="en-SG" sz="1600" dirty="0">
                          <a:latin typeface="Aptos" panose="020B0004020202020204" pitchFamily="34" charset="0"/>
                        </a:rPr>
                        <a:t>D = D + 4x + 6 = -5 + 4*3 + 6 = 13</a:t>
                      </a:r>
                    </a:p>
                    <a:p>
                      <a:r>
                        <a:rPr lang="en-SG" sz="1600" dirty="0">
                          <a:latin typeface="Aptos" panose="020B0004020202020204" pitchFamily="34" charset="0"/>
                        </a:rPr>
                        <a:t>x = x + 1 = 3+1 =4</a:t>
                      </a:r>
                    </a:p>
                    <a:p>
                      <a:r>
                        <a:rPr lang="en-SG" sz="1600" dirty="0">
                          <a:latin typeface="Aptos" panose="020B0004020202020204" pitchFamily="34" charset="0"/>
                        </a:rPr>
                        <a:t>y = 6                                                new points = (4, 6)</a:t>
                      </a:r>
                    </a:p>
                  </a:txBody>
                  <a:tcPr>
                    <a:solidFill>
                      <a:schemeClr val="bg1"/>
                    </a:solidFill>
                  </a:tcPr>
                </a:tc>
                <a:extLst>
                  <a:ext uri="{0D108BD9-81ED-4DB2-BD59-A6C34878D82A}">
                    <a16:rowId xmlns:a16="http://schemas.microsoft.com/office/drawing/2014/main" val="3781436440"/>
                  </a:ext>
                </a:extLst>
              </a:tr>
              <a:tr h="443149">
                <a:tc>
                  <a:txBody>
                    <a:bodyPr/>
                    <a:lstStyle/>
                    <a:p>
                      <a:pPr marL="0" indent="0">
                        <a:buFont typeface="+mj-lt"/>
                        <a:buNone/>
                      </a:pPr>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4</a:t>
                      </a:r>
                    </a:p>
                  </a:txBody>
                  <a:tcPr>
                    <a:solidFill>
                      <a:schemeClr val="bg1"/>
                    </a:solidFill>
                  </a:tcPr>
                </a:tc>
                <a:tc>
                  <a:txBody>
                    <a:bodyPr/>
                    <a:lstStyle/>
                    <a:p>
                      <a:r>
                        <a:rPr lang="en-SG" sz="1600" dirty="0">
                          <a:latin typeface="Aptos" panose="020B0004020202020204" pitchFamily="34" charset="0"/>
                        </a:rPr>
                        <a:t>6</a:t>
                      </a:r>
                    </a:p>
                  </a:txBody>
                  <a:tcPr>
                    <a:solidFill>
                      <a:schemeClr val="bg1"/>
                    </a:solidFill>
                  </a:tcPr>
                </a:tc>
                <a:tc>
                  <a:txBody>
                    <a:bodyPr/>
                    <a:lstStyle/>
                    <a:p>
                      <a:r>
                        <a:rPr lang="en-SG" sz="1600" dirty="0">
                          <a:latin typeface="Aptos" panose="020B0004020202020204" pitchFamily="34" charset="0"/>
                        </a:rPr>
                        <a:t>(4, 6)</a:t>
                      </a:r>
                    </a:p>
                  </a:txBody>
                  <a:tcPr>
                    <a:solidFill>
                      <a:schemeClr val="bg1"/>
                    </a:solidFill>
                  </a:tcPr>
                </a:tc>
                <a:tc>
                  <a:txBody>
                    <a:bodyPr/>
                    <a:lstStyle/>
                    <a:p>
                      <a:r>
                        <a:rPr lang="en-SG" sz="1600" dirty="0">
                          <a:latin typeface="Aptos" panose="020B0004020202020204" pitchFamily="34" charset="0"/>
                        </a:rPr>
                        <a:t>= (4, 6)</a:t>
                      </a:r>
                    </a:p>
                  </a:txBody>
                  <a:tcPr>
                    <a:solidFill>
                      <a:schemeClr val="bg1"/>
                    </a:solidFill>
                  </a:tcPr>
                </a:tc>
                <a:tc>
                  <a:txBody>
                    <a:bodyPr/>
                    <a:lstStyle/>
                    <a:p>
                      <a:r>
                        <a:rPr lang="en-SG" sz="1600" dirty="0">
                          <a:latin typeface="Aptos" panose="020B0004020202020204" pitchFamily="34" charset="0"/>
                        </a:rPr>
                        <a:t>13</a:t>
                      </a:r>
                    </a:p>
                  </a:txBody>
                  <a:tcPr>
                    <a:solidFill>
                      <a:schemeClr val="bg1"/>
                    </a:solidFill>
                  </a:tcPr>
                </a:tc>
                <a:tc>
                  <a:txBody>
                    <a:bodyPr/>
                    <a:lstStyle/>
                    <a:p>
                      <a:r>
                        <a:rPr lang="en-SG" sz="1600" dirty="0">
                          <a:latin typeface="Aptos" panose="020B0004020202020204" pitchFamily="34" charset="0"/>
                        </a:rPr>
                        <a:t>D = D + 4(x – y) + 10 =13 + 4(4-6) + 10 =  15</a:t>
                      </a:r>
                    </a:p>
                    <a:p>
                      <a:r>
                        <a:rPr lang="en-SG" sz="1600" dirty="0">
                          <a:latin typeface="Aptos" panose="020B0004020202020204" pitchFamily="34" charset="0"/>
                        </a:rPr>
                        <a:t>x = x+1 = 4+1 = 5</a:t>
                      </a:r>
                    </a:p>
                    <a:p>
                      <a:r>
                        <a:rPr lang="en-SG" sz="1600" dirty="0">
                          <a:latin typeface="Aptos" panose="020B0004020202020204" pitchFamily="34" charset="0"/>
                        </a:rPr>
                        <a:t>Y = y-1 = 6-1 = 5                         new points = (5, 5)   </a:t>
                      </a:r>
                    </a:p>
                  </a:txBody>
                  <a:tcPr>
                    <a:solidFill>
                      <a:schemeClr val="bg1"/>
                    </a:solidFill>
                  </a:tcPr>
                </a:tc>
                <a:extLst>
                  <a:ext uri="{0D108BD9-81ED-4DB2-BD59-A6C34878D82A}">
                    <a16:rowId xmlns:a16="http://schemas.microsoft.com/office/drawing/2014/main" val="1692039680"/>
                  </a:ext>
                </a:extLst>
              </a:tr>
              <a:tr h="443149">
                <a:tc>
                  <a:txBody>
                    <a:bodyPr/>
                    <a:lstStyle/>
                    <a:p>
                      <a:pPr marL="0" indent="0">
                        <a:buFont typeface="+mj-lt"/>
                        <a:buNone/>
                      </a:pPr>
                      <a:r>
                        <a:rPr lang="en-SG" sz="1600" dirty="0">
                          <a:latin typeface="Aptos" panose="020B0004020202020204" pitchFamily="34" charset="0"/>
                        </a:rPr>
                        <a:t>6</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(5, 5) </a:t>
                      </a:r>
                    </a:p>
                  </a:txBody>
                  <a:tcPr>
                    <a:solidFill>
                      <a:schemeClr val="bg1"/>
                    </a:solidFill>
                  </a:tcPr>
                </a:tc>
                <a:tc>
                  <a:txBody>
                    <a:bodyPr/>
                    <a:lstStyle/>
                    <a:p>
                      <a:r>
                        <a:rPr lang="en-SG" sz="1600" dirty="0">
                          <a:latin typeface="Aptos" panose="020B0004020202020204" pitchFamily="34" charset="0"/>
                        </a:rPr>
                        <a:t>= (5, 5) </a:t>
                      </a:r>
                    </a:p>
                  </a:txBody>
                  <a:tcPr>
                    <a:solidFill>
                      <a:schemeClr val="bg1"/>
                    </a:solidFill>
                  </a:tcPr>
                </a:tc>
                <a:tc gridSpan="2">
                  <a:txBody>
                    <a:bodyPr/>
                    <a:lstStyle/>
                    <a:p>
                      <a:r>
                        <a:rPr lang="en-US" sz="1600" dirty="0">
                          <a:latin typeface="Aptos" panose="020B0004020202020204" pitchFamily="34" charset="0"/>
                        </a:rPr>
                        <a:t>Since x&gt;=y i.e., 5=5, so stops here.</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2888315944"/>
                  </a:ext>
                </a:extLst>
              </a:tr>
              <a:tr h="270792">
                <a:tc gridSpan="7">
                  <a:txBody>
                    <a:bodyPr/>
                    <a:lstStyle/>
                    <a:p>
                      <a:r>
                        <a:rPr lang="en-US" sz="1600" dirty="0">
                          <a:latin typeface="Aptos" panose="020B0004020202020204" pitchFamily="34" charset="0"/>
                        </a:rPr>
                        <a:t>These are all the points of octant -1. </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a:p>
                  </a:txBody>
                  <a:tcPr/>
                </a:tc>
                <a:extLst>
                  <a:ext uri="{0D108BD9-81ED-4DB2-BD59-A6C34878D82A}">
                    <a16:rowId xmlns:a16="http://schemas.microsoft.com/office/drawing/2014/main" val="1899139846"/>
                  </a:ext>
                </a:extLst>
              </a:tr>
            </a:tbl>
          </a:graphicData>
        </a:graphic>
      </p:graphicFrame>
    </p:spTree>
    <p:extLst>
      <p:ext uri="{BB962C8B-B14F-4D97-AF65-F5344CB8AC3E}">
        <p14:creationId xmlns:p14="http://schemas.microsoft.com/office/powerpoint/2010/main" val="4277898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80F572-7517-4AA7-2C9D-6F902DFF996B}"/>
              </a:ext>
            </a:extLst>
          </p:cNvPr>
          <p:cNvPicPr>
            <a:picLocks noChangeAspect="1"/>
          </p:cNvPicPr>
          <p:nvPr/>
        </p:nvPicPr>
        <p:blipFill>
          <a:blip r:embed="rId2"/>
          <a:stretch>
            <a:fillRect/>
          </a:stretch>
        </p:blipFill>
        <p:spPr>
          <a:xfrm>
            <a:off x="1274038" y="0"/>
            <a:ext cx="8766212" cy="6858000"/>
          </a:xfrm>
          <a:prstGeom prst="rect">
            <a:avLst/>
          </a:prstGeom>
        </p:spPr>
      </p:pic>
    </p:spTree>
    <p:extLst>
      <p:ext uri="{BB962C8B-B14F-4D97-AF65-F5344CB8AC3E}">
        <p14:creationId xmlns:p14="http://schemas.microsoft.com/office/powerpoint/2010/main" val="212808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60FA-0907-C284-CE05-B2C79DCAE285}"/>
              </a:ext>
            </a:extLst>
          </p:cNvPr>
          <p:cNvSpPr>
            <a:spLocks noGrp="1"/>
          </p:cNvSpPr>
          <p:nvPr>
            <p:ph type="title"/>
          </p:nvPr>
        </p:nvSpPr>
        <p:spPr>
          <a:xfrm>
            <a:off x="481943" y="110266"/>
            <a:ext cx="9692640" cy="765456"/>
          </a:xfrm>
        </p:spPr>
        <p:txBody>
          <a:bodyPr/>
          <a:lstStyle/>
          <a:p>
            <a:r>
              <a:rPr lang="en-SG" dirty="0"/>
              <a:t>Outlines:-</a:t>
            </a:r>
          </a:p>
        </p:txBody>
      </p:sp>
      <p:sp>
        <p:nvSpPr>
          <p:cNvPr id="3" name="Content Placeholder 2">
            <a:extLst>
              <a:ext uri="{FF2B5EF4-FFF2-40B4-BE49-F238E27FC236}">
                <a16:creationId xmlns:a16="http://schemas.microsoft.com/office/drawing/2014/main" id="{050CBECE-48E8-E916-49DC-FE0AF5DC83C2}"/>
              </a:ext>
            </a:extLst>
          </p:cNvPr>
          <p:cNvSpPr>
            <a:spLocks noGrp="1"/>
          </p:cNvSpPr>
          <p:nvPr>
            <p:ph idx="1"/>
          </p:nvPr>
        </p:nvSpPr>
        <p:spPr>
          <a:xfrm>
            <a:off x="632012" y="875722"/>
            <a:ext cx="11282082" cy="5304415"/>
          </a:xfrm>
        </p:spPr>
        <p:txBody>
          <a:bodyPr/>
          <a:lstStyle/>
          <a:p>
            <a:r>
              <a:rPr lang="en-SG" dirty="0"/>
              <a:t>Bresenham circle drawing algorithm</a:t>
            </a:r>
          </a:p>
          <a:p>
            <a:r>
              <a:rPr lang="en-SG" dirty="0"/>
              <a:t>Mid-point circle drawing algorithm</a:t>
            </a:r>
          </a:p>
        </p:txBody>
      </p:sp>
    </p:spTree>
    <p:extLst>
      <p:ext uri="{BB962C8B-B14F-4D97-AF65-F5344CB8AC3E}">
        <p14:creationId xmlns:p14="http://schemas.microsoft.com/office/powerpoint/2010/main" val="330701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F55D11-E40B-441C-301B-D22AA06D0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641" y="112488"/>
            <a:ext cx="6992718" cy="6633023"/>
          </a:xfrm>
          <a:prstGeom prst="rect">
            <a:avLst/>
          </a:prstGeom>
        </p:spPr>
      </p:pic>
    </p:spTree>
    <p:extLst>
      <p:ext uri="{BB962C8B-B14F-4D97-AF65-F5344CB8AC3E}">
        <p14:creationId xmlns:p14="http://schemas.microsoft.com/office/powerpoint/2010/main" val="422306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A12F6-A1CD-5DBC-13F7-547414271E84}"/>
              </a:ext>
            </a:extLst>
          </p:cNvPr>
          <p:cNvSpPr txBox="1"/>
          <p:nvPr/>
        </p:nvSpPr>
        <p:spPr>
          <a:xfrm>
            <a:off x="202367" y="134673"/>
            <a:ext cx="11759784" cy="1200329"/>
          </a:xfrm>
          <a:prstGeom prst="rect">
            <a:avLst/>
          </a:prstGeom>
          <a:solidFill>
            <a:schemeClr val="bg1"/>
          </a:solidFill>
        </p:spPr>
        <p:txBody>
          <a:bodyPr wrap="square">
            <a:spAutoFit/>
          </a:bodyPr>
          <a:lstStyle/>
          <a:p>
            <a:pPr algn="just"/>
            <a:r>
              <a:rPr lang="en-US" b="1" dirty="0">
                <a:latin typeface="Aptos" panose="020B0004020202020204" pitchFamily="34" charset="0"/>
              </a:rPr>
              <a:t>Example-02: </a:t>
            </a:r>
            <a:r>
              <a:rPr lang="en-US" dirty="0">
                <a:latin typeface="Aptos" panose="020B0004020202020204" pitchFamily="34" charset="0"/>
              </a:rPr>
              <a:t>The radius of a circle is 8, and center point coordinates are (0, 0). Apply </a:t>
            </a:r>
            <a:r>
              <a:rPr lang="en-US" dirty="0" err="1">
                <a:latin typeface="Aptos" panose="020B0004020202020204" pitchFamily="34" charset="0"/>
              </a:rPr>
              <a:t>bresenham’s</a:t>
            </a:r>
            <a:r>
              <a:rPr lang="en-US" dirty="0">
                <a:latin typeface="Aptos" panose="020B0004020202020204" pitchFamily="34" charset="0"/>
              </a:rPr>
              <a:t> circle drawing algorithm to plot all points of the circle. </a:t>
            </a:r>
          </a:p>
          <a:p>
            <a:pPr algn="just"/>
            <a:r>
              <a:rPr lang="en-US" b="1" dirty="0">
                <a:latin typeface="Aptos" panose="020B0004020202020204" pitchFamily="34" charset="0"/>
              </a:rPr>
              <a:t>Solution:  </a:t>
            </a:r>
            <a:r>
              <a:rPr lang="en-US" dirty="0">
                <a:latin typeface="Aptos" panose="020B0004020202020204" pitchFamily="34" charset="0"/>
              </a:rPr>
              <a:t>Given radius r= 8 					And initial center coordinates (h, k): (0, 0) </a:t>
            </a:r>
          </a:p>
          <a:p>
            <a:pPr algn="just"/>
            <a:r>
              <a:rPr lang="en-US" dirty="0">
                <a:latin typeface="Aptos" panose="020B0004020202020204" pitchFamily="34" charset="0"/>
              </a:rPr>
              <a:t>		Initialize x = 0, and y = r=8 			Calculate D= 3 – 2r = 3 – 2.8= -13 </a:t>
            </a:r>
            <a:endParaRPr lang="en-SG" dirty="0">
              <a:latin typeface="Aptos" panose="020B0004020202020204" pitchFamily="34" charset="0"/>
            </a:endParaRPr>
          </a:p>
        </p:txBody>
      </p:sp>
      <p:graphicFrame>
        <p:nvGraphicFramePr>
          <p:cNvPr id="5" name="Table 4">
            <a:extLst>
              <a:ext uri="{FF2B5EF4-FFF2-40B4-BE49-F238E27FC236}">
                <a16:creationId xmlns:a16="http://schemas.microsoft.com/office/drawing/2014/main" id="{2CEFF994-0EA9-2386-BA67-4C41F3F8EDFA}"/>
              </a:ext>
            </a:extLst>
          </p:cNvPr>
          <p:cNvGraphicFramePr>
            <a:graphicFrameLocks noGrp="1"/>
          </p:cNvGraphicFramePr>
          <p:nvPr>
            <p:extLst>
              <p:ext uri="{D42A27DB-BD31-4B8C-83A1-F6EECF244321}">
                <p14:modId xmlns:p14="http://schemas.microsoft.com/office/powerpoint/2010/main" val="380438466"/>
              </p:ext>
            </p:extLst>
          </p:nvPr>
        </p:nvGraphicFramePr>
        <p:xfrm>
          <a:off x="118189" y="1498895"/>
          <a:ext cx="11928140" cy="3953105"/>
        </p:xfrm>
        <a:graphic>
          <a:graphicData uri="http://schemas.openxmlformats.org/drawingml/2006/table">
            <a:tbl>
              <a:tblPr firstRow="1" bandRow="1">
                <a:tableStyleId>{5940675A-B579-460E-94D1-54222C63F5DA}</a:tableStyleId>
              </a:tblPr>
              <a:tblGrid>
                <a:gridCol w="712920">
                  <a:extLst>
                    <a:ext uri="{9D8B030D-6E8A-4147-A177-3AD203B41FA5}">
                      <a16:colId xmlns:a16="http://schemas.microsoft.com/office/drawing/2014/main" val="2889593594"/>
                    </a:ext>
                  </a:extLst>
                </a:gridCol>
                <a:gridCol w="622169">
                  <a:extLst>
                    <a:ext uri="{9D8B030D-6E8A-4147-A177-3AD203B41FA5}">
                      <a16:colId xmlns:a16="http://schemas.microsoft.com/office/drawing/2014/main" val="552086576"/>
                    </a:ext>
                  </a:extLst>
                </a:gridCol>
                <a:gridCol w="518474">
                  <a:extLst>
                    <a:ext uri="{9D8B030D-6E8A-4147-A177-3AD203B41FA5}">
                      <a16:colId xmlns:a16="http://schemas.microsoft.com/office/drawing/2014/main" val="2454858778"/>
                    </a:ext>
                  </a:extLst>
                </a:gridCol>
                <a:gridCol w="820132">
                  <a:extLst>
                    <a:ext uri="{9D8B030D-6E8A-4147-A177-3AD203B41FA5}">
                      <a16:colId xmlns:a16="http://schemas.microsoft.com/office/drawing/2014/main" val="3568645525"/>
                    </a:ext>
                  </a:extLst>
                </a:gridCol>
                <a:gridCol w="1715678">
                  <a:extLst>
                    <a:ext uri="{9D8B030D-6E8A-4147-A177-3AD203B41FA5}">
                      <a16:colId xmlns:a16="http://schemas.microsoft.com/office/drawing/2014/main" val="3549012998"/>
                    </a:ext>
                  </a:extLst>
                </a:gridCol>
                <a:gridCol w="2092751">
                  <a:extLst>
                    <a:ext uri="{9D8B030D-6E8A-4147-A177-3AD203B41FA5}">
                      <a16:colId xmlns:a16="http://schemas.microsoft.com/office/drawing/2014/main" val="832495461"/>
                    </a:ext>
                  </a:extLst>
                </a:gridCol>
                <a:gridCol w="5446016">
                  <a:extLst>
                    <a:ext uri="{9D8B030D-6E8A-4147-A177-3AD203B41FA5}">
                      <a16:colId xmlns:a16="http://schemas.microsoft.com/office/drawing/2014/main" val="2689657799"/>
                    </a:ext>
                  </a:extLst>
                </a:gridCol>
              </a:tblGrid>
              <a:tr h="443149">
                <a:tc>
                  <a:txBody>
                    <a:bodyPr/>
                    <a:lstStyle/>
                    <a:p>
                      <a:r>
                        <a:rPr lang="en-SG" sz="1600" dirty="0">
                          <a:latin typeface="Aptos" panose="020B0004020202020204" pitchFamily="34" charset="0"/>
                        </a:rPr>
                        <a:t>Step</a:t>
                      </a:r>
                    </a:p>
                  </a:txBody>
                  <a:tcPr>
                    <a:solidFill>
                      <a:schemeClr val="bg1"/>
                    </a:solidFill>
                  </a:tcPr>
                </a:tc>
                <a:tc>
                  <a:txBody>
                    <a:bodyPr/>
                    <a:lstStyle/>
                    <a:p>
                      <a:r>
                        <a:rPr lang="en-SG" sz="1600" dirty="0">
                          <a:latin typeface="Aptos" panose="020B0004020202020204" pitchFamily="34" charset="0"/>
                        </a:rPr>
                        <a:t>X</a:t>
                      </a:r>
                    </a:p>
                  </a:txBody>
                  <a:tcPr>
                    <a:solidFill>
                      <a:schemeClr val="bg1"/>
                    </a:solidFill>
                  </a:tcPr>
                </a:tc>
                <a:tc>
                  <a:txBody>
                    <a:bodyPr/>
                    <a:lstStyle/>
                    <a:p>
                      <a:r>
                        <a:rPr lang="en-SG" sz="1600" dirty="0">
                          <a:latin typeface="Aptos" panose="020B0004020202020204" pitchFamily="34" charset="0"/>
                        </a:rPr>
                        <a:t>Y</a:t>
                      </a:r>
                    </a:p>
                  </a:txBody>
                  <a:tcPr>
                    <a:solidFill>
                      <a:schemeClr val="bg1"/>
                    </a:solidFill>
                  </a:tcPr>
                </a:tc>
                <a:tc>
                  <a:txBody>
                    <a:bodyPr/>
                    <a:lstStyle/>
                    <a:p>
                      <a:r>
                        <a:rPr lang="en-SG" sz="1600" dirty="0">
                          <a:latin typeface="Aptos" panose="020B0004020202020204" pitchFamily="34" charset="0"/>
                        </a:rPr>
                        <a:t>(</a:t>
                      </a:r>
                      <a:r>
                        <a:rPr lang="en-SG" sz="1600" dirty="0" err="1">
                          <a:latin typeface="Aptos" panose="020B0004020202020204" pitchFamily="34" charset="0"/>
                        </a:rPr>
                        <a:t>x,y</a:t>
                      </a:r>
                      <a:r>
                        <a:rPr lang="en-SG" sz="1600" dirty="0">
                          <a:latin typeface="Aptos" panose="020B0004020202020204" pitchFamily="34" charset="0"/>
                        </a:rPr>
                        <a:t>)</a:t>
                      </a:r>
                    </a:p>
                  </a:txBody>
                  <a:tcPr>
                    <a:solidFill>
                      <a:schemeClr val="bg1"/>
                    </a:solidFill>
                  </a:tcPr>
                </a:tc>
                <a:tc>
                  <a:txBody>
                    <a:bodyPr/>
                    <a:lstStyle/>
                    <a:p>
                      <a:r>
                        <a:rPr lang="en-SG" sz="1600" dirty="0">
                          <a:latin typeface="Aptos" panose="020B0004020202020204" pitchFamily="34" charset="0"/>
                        </a:rPr>
                        <a:t>Plot (</a:t>
                      </a:r>
                      <a:r>
                        <a:rPr lang="en-SG" sz="1600" dirty="0" err="1">
                          <a:latin typeface="Aptos" panose="020B0004020202020204" pitchFamily="34" charset="0"/>
                        </a:rPr>
                        <a:t>x+h</a:t>
                      </a:r>
                      <a:r>
                        <a:rPr lang="en-SG" sz="1600" dirty="0">
                          <a:latin typeface="Aptos" panose="020B0004020202020204" pitchFamily="34" charset="0"/>
                        </a:rPr>
                        <a:t>, </a:t>
                      </a:r>
                      <a:r>
                        <a:rPr lang="en-SG" sz="1600" dirty="0" err="1">
                          <a:latin typeface="Aptos" panose="020B0004020202020204" pitchFamily="34" charset="0"/>
                        </a:rPr>
                        <a:t>y+k</a:t>
                      </a:r>
                      <a:r>
                        <a:rPr lang="en-SG" sz="1600" dirty="0">
                          <a:latin typeface="Aptos" panose="020B0004020202020204" pitchFamily="34" charset="0"/>
                        </a:rPr>
                        <a:t>)</a:t>
                      </a:r>
                    </a:p>
                    <a:p>
                      <a:r>
                        <a:rPr lang="en-SG" sz="1600" dirty="0">
                          <a:latin typeface="Aptos" panose="020B0004020202020204" pitchFamily="34" charset="0"/>
                        </a:rPr>
                        <a:t> = (x + 0, y +0)</a:t>
                      </a:r>
                    </a:p>
                  </a:txBody>
                  <a:tcPr>
                    <a:solidFill>
                      <a:schemeClr val="bg1"/>
                    </a:solidFill>
                  </a:tcPr>
                </a:tc>
                <a:tc>
                  <a:txBody>
                    <a:bodyPr/>
                    <a:lstStyle/>
                    <a:p>
                      <a:r>
                        <a:rPr lang="en-SG" sz="1600" dirty="0">
                          <a:latin typeface="Aptos" panose="020B0004020202020204" pitchFamily="34" charset="0"/>
                        </a:rPr>
                        <a:t>Previous Decision parameter(D)</a:t>
                      </a:r>
                    </a:p>
                  </a:txBody>
                  <a:tcPr>
                    <a:solidFill>
                      <a:schemeClr val="bg1"/>
                    </a:solidFill>
                  </a:tcPr>
                </a:tc>
                <a:tc>
                  <a:txBody>
                    <a:bodyPr/>
                    <a:lstStyle/>
                    <a:p>
                      <a:r>
                        <a:rPr lang="en-SG" sz="1600" dirty="0">
                          <a:latin typeface="Aptos" panose="020B0004020202020204" pitchFamily="34" charset="0"/>
                        </a:rPr>
                        <a:t>D&lt;0    : D = D + 4x + 6                   [ x = x+1, y=y ]</a:t>
                      </a:r>
                    </a:p>
                    <a:p>
                      <a:r>
                        <a:rPr lang="en-SG" sz="1600" dirty="0">
                          <a:latin typeface="Aptos" panose="020B0004020202020204" pitchFamily="34" charset="0"/>
                        </a:rPr>
                        <a:t>D&gt;= 0 : D = D + 4(x – y) + 10       [ x = x+1, y=y-1 ]</a:t>
                      </a:r>
                    </a:p>
                  </a:txBody>
                  <a:tcPr>
                    <a:solidFill>
                      <a:schemeClr val="bg1"/>
                    </a:solidFill>
                  </a:tcPr>
                </a:tc>
                <a:extLst>
                  <a:ext uri="{0D108BD9-81ED-4DB2-BD59-A6C34878D82A}">
                    <a16:rowId xmlns:a16="http://schemas.microsoft.com/office/drawing/2014/main" val="4238723770"/>
                  </a:ext>
                </a:extLst>
              </a:tr>
              <a:tr h="443149">
                <a:tc>
                  <a:txBody>
                    <a:bodyPr/>
                    <a:lstStyle/>
                    <a:p>
                      <a:pPr marL="0" indent="0">
                        <a:buFont typeface="+mj-lt"/>
                        <a:buNone/>
                      </a:pPr>
                      <a:r>
                        <a:rPr lang="en-SG" sz="1600" dirty="0">
                          <a:latin typeface="Aptos" panose="020B0004020202020204" pitchFamily="34" charset="0"/>
                        </a:rPr>
                        <a:t>1</a:t>
                      </a:r>
                    </a:p>
                  </a:txBody>
                  <a:tcPr>
                    <a:solidFill>
                      <a:schemeClr val="bg1"/>
                    </a:solidFill>
                  </a:tcPr>
                </a:tc>
                <a:tc>
                  <a:txBody>
                    <a:bodyPr/>
                    <a:lstStyle/>
                    <a:p>
                      <a:r>
                        <a:rPr lang="en-SG" sz="1600" dirty="0">
                          <a:latin typeface="Aptos" panose="020B0004020202020204" pitchFamily="34" charset="0"/>
                        </a:rPr>
                        <a:t>0</a:t>
                      </a:r>
                    </a:p>
                  </a:txBody>
                  <a:tcPr>
                    <a:solidFill>
                      <a:schemeClr val="bg1"/>
                    </a:solidFill>
                  </a:tcPr>
                </a:tc>
                <a:tc>
                  <a:txBody>
                    <a:bodyPr/>
                    <a:lstStyle/>
                    <a:p>
                      <a:r>
                        <a:rPr lang="en-SG" sz="1600" dirty="0">
                          <a:latin typeface="Aptos" panose="020B0004020202020204" pitchFamily="34" charset="0"/>
                        </a:rPr>
                        <a:t>8</a:t>
                      </a:r>
                    </a:p>
                  </a:txBody>
                  <a:tcPr>
                    <a:solidFill>
                      <a:schemeClr val="bg1"/>
                    </a:solidFill>
                  </a:tcPr>
                </a:tc>
                <a:tc>
                  <a:txBody>
                    <a:bodyPr/>
                    <a:lstStyle/>
                    <a:p>
                      <a:r>
                        <a:rPr lang="en-SG" sz="1600" dirty="0">
                          <a:latin typeface="Aptos" panose="020B0004020202020204" pitchFamily="34" charset="0"/>
                        </a:rPr>
                        <a:t>(0, 8)</a:t>
                      </a:r>
                    </a:p>
                  </a:txBody>
                  <a:tcPr>
                    <a:solidFill>
                      <a:schemeClr val="bg1"/>
                    </a:solidFill>
                  </a:tcPr>
                </a:tc>
                <a:tc>
                  <a:txBody>
                    <a:bodyPr/>
                    <a:lstStyle/>
                    <a:p>
                      <a:r>
                        <a:rPr lang="en-SG" sz="1600" dirty="0">
                          <a:latin typeface="Aptos" panose="020B0004020202020204" pitchFamily="34" charset="0"/>
                        </a:rPr>
                        <a:t>(0, 8)</a:t>
                      </a:r>
                    </a:p>
                  </a:txBody>
                  <a:tcPr>
                    <a:solidFill>
                      <a:schemeClr val="bg1"/>
                    </a:solidFill>
                  </a:tcPr>
                </a:tc>
                <a:tc>
                  <a:txBody>
                    <a:bodyPr/>
                    <a:lstStyle/>
                    <a:p>
                      <a:r>
                        <a:rPr lang="en-SG" sz="1600" dirty="0">
                          <a:latin typeface="Aptos" panose="020B0004020202020204" pitchFamily="34" charset="0"/>
                        </a:rPr>
                        <a:t>-13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D = D + 4x + 6 = </a:t>
                      </a:r>
                    </a:p>
                    <a:p>
                      <a:r>
                        <a:rPr lang="en-SG" sz="1600" dirty="0">
                          <a:latin typeface="Aptos" panose="020B0004020202020204" pitchFamily="34" charset="0"/>
                        </a:rPr>
                        <a:t>x = x+1 = </a:t>
                      </a:r>
                    </a:p>
                    <a:p>
                      <a:r>
                        <a:rPr lang="en-SG" sz="1600" dirty="0">
                          <a:latin typeface="Aptos" panose="020B0004020202020204" pitchFamily="34" charset="0"/>
                        </a:rPr>
                        <a:t>y =                                                   new points = ()</a:t>
                      </a:r>
                    </a:p>
                  </a:txBody>
                  <a:tcPr>
                    <a:solidFill>
                      <a:schemeClr val="bg1"/>
                    </a:solidFill>
                  </a:tcPr>
                </a:tc>
                <a:extLst>
                  <a:ext uri="{0D108BD9-81ED-4DB2-BD59-A6C34878D82A}">
                    <a16:rowId xmlns:a16="http://schemas.microsoft.com/office/drawing/2014/main" val="2896494146"/>
                  </a:ext>
                </a:extLst>
              </a:tr>
              <a:tr h="443149">
                <a:tc>
                  <a:txBody>
                    <a:bodyPr/>
                    <a:lstStyle/>
                    <a:p>
                      <a:pPr marL="0" indent="0">
                        <a:buFont typeface="+mj-lt"/>
                        <a:buNone/>
                      </a:pPr>
                      <a:r>
                        <a:rPr lang="en-SG" sz="1600" dirty="0">
                          <a:latin typeface="Aptos" panose="020B0004020202020204" pitchFamily="34" charset="0"/>
                        </a:rPr>
                        <a:t>2</a:t>
                      </a: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4105870937"/>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1726544486"/>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3781436440"/>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1692039680"/>
                  </a:ext>
                </a:extLst>
              </a:tr>
              <a:tr h="443149">
                <a:tc>
                  <a:txBody>
                    <a:bodyPr/>
                    <a:lstStyle/>
                    <a:p>
                      <a:pPr marL="0" indent="0">
                        <a:buFont typeface="+mj-lt"/>
                        <a:buNone/>
                      </a:pPr>
                      <a:r>
                        <a:rPr lang="en-SG" sz="1600" dirty="0">
                          <a:latin typeface="Aptos" panose="020B0004020202020204" pitchFamily="34" charset="0"/>
                        </a:rPr>
                        <a:t>6</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(5, 5) </a:t>
                      </a:r>
                    </a:p>
                  </a:txBody>
                  <a:tcPr>
                    <a:solidFill>
                      <a:schemeClr val="bg1"/>
                    </a:solidFill>
                  </a:tcPr>
                </a:tc>
                <a:tc>
                  <a:txBody>
                    <a:bodyPr/>
                    <a:lstStyle/>
                    <a:p>
                      <a:r>
                        <a:rPr lang="en-SG" sz="1600" dirty="0">
                          <a:latin typeface="Aptos" panose="020B0004020202020204" pitchFamily="34" charset="0"/>
                        </a:rPr>
                        <a:t>= (5, 5) </a:t>
                      </a:r>
                    </a:p>
                  </a:txBody>
                  <a:tcPr>
                    <a:solidFill>
                      <a:schemeClr val="bg1"/>
                    </a:solidFill>
                  </a:tcPr>
                </a:tc>
                <a:tc gridSpan="2">
                  <a:txBody>
                    <a:bodyPr/>
                    <a:lstStyle/>
                    <a:p>
                      <a:r>
                        <a:rPr lang="en-US" sz="1600" dirty="0">
                          <a:latin typeface="Aptos" panose="020B0004020202020204" pitchFamily="34" charset="0"/>
                        </a:rPr>
                        <a:t>Since x&gt;=y i.e., 5=5, so stops here.</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2888315944"/>
                  </a:ext>
                </a:extLst>
              </a:tr>
              <a:tr h="270792">
                <a:tc gridSpan="7">
                  <a:txBody>
                    <a:bodyPr/>
                    <a:lstStyle/>
                    <a:p>
                      <a:r>
                        <a:rPr lang="en-US" sz="1600" dirty="0">
                          <a:latin typeface="Aptos" panose="020B0004020202020204" pitchFamily="34" charset="0"/>
                        </a:rPr>
                        <a:t>These are all the points of octant -1. </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a:p>
                  </a:txBody>
                  <a:tcPr/>
                </a:tc>
                <a:extLst>
                  <a:ext uri="{0D108BD9-81ED-4DB2-BD59-A6C34878D82A}">
                    <a16:rowId xmlns:a16="http://schemas.microsoft.com/office/drawing/2014/main" val="1899139846"/>
                  </a:ext>
                </a:extLst>
              </a:tr>
            </a:tbl>
          </a:graphicData>
        </a:graphic>
      </p:graphicFrame>
    </p:spTree>
    <p:extLst>
      <p:ext uri="{BB962C8B-B14F-4D97-AF65-F5344CB8AC3E}">
        <p14:creationId xmlns:p14="http://schemas.microsoft.com/office/powerpoint/2010/main" val="286038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38181D-A702-5D21-8A2F-D6F67473F84C}"/>
              </a:ext>
            </a:extLst>
          </p:cNvPr>
          <p:cNvPicPr>
            <a:picLocks noChangeAspect="1"/>
          </p:cNvPicPr>
          <p:nvPr/>
        </p:nvPicPr>
        <p:blipFill>
          <a:blip r:embed="rId2"/>
          <a:stretch>
            <a:fillRect/>
          </a:stretch>
        </p:blipFill>
        <p:spPr>
          <a:xfrm>
            <a:off x="1142937" y="0"/>
            <a:ext cx="8795542" cy="6808702"/>
          </a:xfrm>
          <a:prstGeom prst="rect">
            <a:avLst/>
          </a:prstGeom>
        </p:spPr>
      </p:pic>
    </p:spTree>
    <p:extLst>
      <p:ext uri="{BB962C8B-B14F-4D97-AF65-F5344CB8AC3E}">
        <p14:creationId xmlns:p14="http://schemas.microsoft.com/office/powerpoint/2010/main" val="301614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F02D1B-3002-1817-7E17-11E7D1122F3A}"/>
              </a:ext>
            </a:extLst>
          </p:cNvPr>
          <p:cNvPicPr>
            <a:picLocks noChangeAspect="1"/>
          </p:cNvPicPr>
          <p:nvPr/>
        </p:nvPicPr>
        <p:blipFill>
          <a:blip r:embed="rId2"/>
          <a:stretch>
            <a:fillRect/>
          </a:stretch>
        </p:blipFill>
        <p:spPr>
          <a:xfrm>
            <a:off x="1545619" y="0"/>
            <a:ext cx="7718301" cy="6851314"/>
          </a:xfrm>
          <a:prstGeom prst="rect">
            <a:avLst/>
          </a:prstGeom>
        </p:spPr>
      </p:pic>
    </p:spTree>
    <p:extLst>
      <p:ext uri="{BB962C8B-B14F-4D97-AF65-F5344CB8AC3E}">
        <p14:creationId xmlns:p14="http://schemas.microsoft.com/office/powerpoint/2010/main" val="11041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0366C2-4B42-C669-FD6D-3D17D004E082}"/>
              </a:ext>
            </a:extLst>
          </p:cNvPr>
          <p:cNvSpPr txBox="1"/>
          <p:nvPr/>
        </p:nvSpPr>
        <p:spPr>
          <a:xfrm>
            <a:off x="217357" y="134912"/>
            <a:ext cx="11974643" cy="1200329"/>
          </a:xfrm>
          <a:prstGeom prst="rect">
            <a:avLst/>
          </a:prstGeom>
          <a:solidFill>
            <a:schemeClr val="bg1"/>
          </a:solidFill>
        </p:spPr>
        <p:txBody>
          <a:bodyPr wrap="square">
            <a:spAutoFit/>
          </a:bodyPr>
          <a:lstStyle/>
          <a:p>
            <a:pPr algn="just"/>
            <a:r>
              <a:rPr lang="en-US" dirty="0">
                <a:latin typeface="Aptos" panose="020B0004020202020204" pitchFamily="34" charset="0"/>
              </a:rPr>
              <a:t>Example-03: Plot all points of circle using Bresenham Algorithm. When radius of circle is 10 units. The circle has center (0, 0). </a:t>
            </a:r>
          </a:p>
          <a:p>
            <a:pPr algn="just"/>
            <a:r>
              <a:rPr lang="en-US" dirty="0">
                <a:latin typeface="Aptos" panose="020B0004020202020204" pitchFamily="34" charset="0"/>
              </a:rPr>
              <a:t>Solution: Given radius r= 10 				And initial center coordinates (h, k): (0, 0) </a:t>
            </a:r>
          </a:p>
          <a:p>
            <a:pPr algn="just"/>
            <a:r>
              <a:rPr lang="en-US" dirty="0">
                <a:latin typeface="Aptos" panose="020B0004020202020204" pitchFamily="34" charset="0"/>
              </a:rPr>
              <a:t>Initialize x = 0, and y = r=10  				Calculate D= 3 – 2r = 3 – 2.10= -17 </a:t>
            </a:r>
            <a:endParaRPr lang="en-SG" dirty="0">
              <a:latin typeface="Aptos" panose="020B0004020202020204" pitchFamily="34" charset="0"/>
            </a:endParaRPr>
          </a:p>
        </p:txBody>
      </p:sp>
      <p:graphicFrame>
        <p:nvGraphicFramePr>
          <p:cNvPr id="5" name="Table 4">
            <a:extLst>
              <a:ext uri="{FF2B5EF4-FFF2-40B4-BE49-F238E27FC236}">
                <a16:creationId xmlns:a16="http://schemas.microsoft.com/office/drawing/2014/main" id="{516F1864-7A0A-1929-787F-E1E4E8AB320F}"/>
              </a:ext>
            </a:extLst>
          </p:cNvPr>
          <p:cNvGraphicFramePr>
            <a:graphicFrameLocks noGrp="1"/>
          </p:cNvGraphicFramePr>
          <p:nvPr>
            <p:extLst>
              <p:ext uri="{D42A27DB-BD31-4B8C-83A1-F6EECF244321}">
                <p14:modId xmlns:p14="http://schemas.microsoft.com/office/powerpoint/2010/main" val="591078536"/>
              </p:ext>
            </p:extLst>
          </p:nvPr>
        </p:nvGraphicFramePr>
        <p:xfrm>
          <a:off x="118189" y="1498895"/>
          <a:ext cx="11928140" cy="3953105"/>
        </p:xfrm>
        <a:graphic>
          <a:graphicData uri="http://schemas.openxmlformats.org/drawingml/2006/table">
            <a:tbl>
              <a:tblPr firstRow="1" bandRow="1">
                <a:tableStyleId>{5940675A-B579-460E-94D1-54222C63F5DA}</a:tableStyleId>
              </a:tblPr>
              <a:tblGrid>
                <a:gridCol w="712920">
                  <a:extLst>
                    <a:ext uri="{9D8B030D-6E8A-4147-A177-3AD203B41FA5}">
                      <a16:colId xmlns:a16="http://schemas.microsoft.com/office/drawing/2014/main" val="2889593594"/>
                    </a:ext>
                  </a:extLst>
                </a:gridCol>
                <a:gridCol w="622169">
                  <a:extLst>
                    <a:ext uri="{9D8B030D-6E8A-4147-A177-3AD203B41FA5}">
                      <a16:colId xmlns:a16="http://schemas.microsoft.com/office/drawing/2014/main" val="552086576"/>
                    </a:ext>
                  </a:extLst>
                </a:gridCol>
                <a:gridCol w="518474">
                  <a:extLst>
                    <a:ext uri="{9D8B030D-6E8A-4147-A177-3AD203B41FA5}">
                      <a16:colId xmlns:a16="http://schemas.microsoft.com/office/drawing/2014/main" val="2454858778"/>
                    </a:ext>
                  </a:extLst>
                </a:gridCol>
                <a:gridCol w="820132">
                  <a:extLst>
                    <a:ext uri="{9D8B030D-6E8A-4147-A177-3AD203B41FA5}">
                      <a16:colId xmlns:a16="http://schemas.microsoft.com/office/drawing/2014/main" val="3568645525"/>
                    </a:ext>
                  </a:extLst>
                </a:gridCol>
                <a:gridCol w="1715678">
                  <a:extLst>
                    <a:ext uri="{9D8B030D-6E8A-4147-A177-3AD203B41FA5}">
                      <a16:colId xmlns:a16="http://schemas.microsoft.com/office/drawing/2014/main" val="3549012998"/>
                    </a:ext>
                  </a:extLst>
                </a:gridCol>
                <a:gridCol w="2092751">
                  <a:extLst>
                    <a:ext uri="{9D8B030D-6E8A-4147-A177-3AD203B41FA5}">
                      <a16:colId xmlns:a16="http://schemas.microsoft.com/office/drawing/2014/main" val="832495461"/>
                    </a:ext>
                  </a:extLst>
                </a:gridCol>
                <a:gridCol w="5446016">
                  <a:extLst>
                    <a:ext uri="{9D8B030D-6E8A-4147-A177-3AD203B41FA5}">
                      <a16:colId xmlns:a16="http://schemas.microsoft.com/office/drawing/2014/main" val="2689657799"/>
                    </a:ext>
                  </a:extLst>
                </a:gridCol>
              </a:tblGrid>
              <a:tr h="443149">
                <a:tc>
                  <a:txBody>
                    <a:bodyPr/>
                    <a:lstStyle/>
                    <a:p>
                      <a:r>
                        <a:rPr lang="en-SG" sz="1600" dirty="0">
                          <a:latin typeface="Aptos" panose="020B0004020202020204" pitchFamily="34" charset="0"/>
                        </a:rPr>
                        <a:t>Step</a:t>
                      </a:r>
                    </a:p>
                  </a:txBody>
                  <a:tcPr>
                    <a:solidFill>
                      <a:schemeClr val="bg1"/>
                    </a:solidFill>
                  </a:tcPr>
                </a:tc>
                <a:tc>
                  <a:txBody>
                    <a:bodyPr/>
                    <a:lstStyle/>
                    <a:p>
                      <a:r>
                        <a:rPr lang="en-SG" sz="1600" dirty="0">
                          <a:latin typeface="Aptos" panose="020B0004020202020204" pitchFamily="34" charset="0"/>
                        </a:rPr>
                        <a:t>X</a:t>
                      </a:r>
                    </a:p>
                  </a:txBody>
                  <a:tcPr>
                    <a:solidFill>
                      <a:schemeClr val="bg1"/>
                    </a:solidFill>
                  </a:tcPr>
                </a:tc>
                <a:tc>
                  <a:txBody>
                    <a:bodyPr/>
                    <a:lstStyle/>
                    <a:p>
                      <a:r>
                        <a:rPr lang="en-SG" sz="1600" dirty="0">
                          <a:latin typeface="Aptos" panose="020B0004020202020204" pitchFamily="34" charset="0"/>
                        </a:rPr>
                        <a:t>Y</a:t>
                      </a:r>
                    </a:p>
                  </a:txBody>
                  <a:tcPr>
                    <a:solidFill>
                      <a:schemeClr val="bg1"/>
                    </a:solidFill>
                  </a:tcPr>
                </a:tc>
                <a:tc>
                  <a:txBody>
                    <a:bodyPr/>
                    <a:lstStyle/>
                    <a:p>
                      <a:r>
                        <a:rPr lang="en-SG" sz="1600" dirty="0">
                          <a:latin typeface="Aptos" panose="020B0004020202020204" pitchFamily="34" charset="0"/>
                        </a:rPr>
                        <a:t>(</a:t>
                      </a:r>
                      <a:r>
                        <a:rPr lang="en-SG" sz="1600" dirty="0" err="1">
                          <a:latin typeface="Aptos" panose="020B0004020202020204" pitchFamily="34" charset="0"/>
                        </a:rPr>
                        <a:t>x,y</a:t>
                      </a:r>
                      <a:r>
                        <a:rPr lang="en-SG" sz="1600" dirty="0">
                          <a:latin typeface="Aptos" panose="020B0004020202020204" pitchFamily="34" charset="0"/>
                        </a:rPr>
                        <a:t>)</a:t>
                      </a:r>
                    </a:p>
                  </a:txBody>
                  <a:tcPr>
                    <a:solidFill>
                      <a:schemeClr val="bg1"/>
                    </a:solidFill>
                  </a:tcPr>
                </a:tc>
                <a:tc>
                  <a:txBody>
                    <a:bodyPr/>
                    <a:lstStyle/>
                    <a:p>
                      <a:r>
                        <a:rPr lang="en-SG" sz="1600" dirty="0">
                          <a:latin typeface="Aptos" panose="020B0004020202020204" pitchFamily="34" charset="0"/>
                        </a:rPr>
                        <a:t>Plot (</a:t>
                      </a:r>
                      <a:r>
                        <a:rPr lang="en-SG" sz="1600" dirty="0" err="1">
                          <a:latin typeface="Aptos" panose="020B0004020202020204" pitchFamily="34" charset="0"/>
                        </a:rPr>
                        <a:t>x+h</a:t>
                      </a:r>
                      <a:r>
                        <a:rPr lang="en-SG" sz="1600" dirty="0">
                          <a:latin typeface="Aptos" panose="020B0004020202020204" pitchFamily="34" charset="0"/>
                        </a:rPr>
                        <a:t>, </a:t>
                      </a:r>
                      <a:r>
                        <a:rPr lang="en-SG" sz="1600" dirty="0" err="1">
                          <a:latin typeface="Aptos" panose="020B0004020202020204" pitchFamily="34" charset="0"/>
                        </a:rPr>
                        <a:t>y+k</a:t>
                      </a:r>
                      <a:r>
                        <a:rPr lang="en-SG" sz="1600" dirty="0">
                          <a:latin typeface="Aptos" panose="020B0004020202020204" pitchFamily="34" charset="0"/>
                        </a:rPr>
                        <a:t>)</a:t>
                      </a:r>
                    </a:p>
                    <a:p>
                      <a:r>
                        <a:rPr lang="en-SG" sz="1600" dirty="0">
                          <a:latin typeface="Aptos" panose="020B0004020202020204" pitchFamily="34" charset="0"/>
                        </a:rPr>
                        <a:t> = (x + 0, y +0)</a:t>
                      </a:r>
                    </a:p>
                  </a:txBody>
                  <a:tcPr>
                    <a:solidFill>
                      <a:schemeClr val="bg1"/>
                    </a:solidFill>
                  </a:tcPr>
                </a:tc>
                <a:tc>
                  <a:txBody>
                    <a:bodyPr/>
                    <a:lstStyle/>
                    <a:p>
                      <a:r>
                        <a:rPr lang="en-SG" sz="1600" dirty="0">
                          <a:latin typeface="Aptos" panose="020B0004020202020204" pitchFamily="34" charset="0"/>
                        </a:rPr>
                        <a:t>Previous Decision parameter(D)</a:t>
                      </a:r>
                    </a:p>
                  </a:txBody>
                  <a:tcPr>
                    <a:solidFill>
                      <a:schemeClr val="bg1"/>
                    </a:solidFill>
                  </a:tcPr>
                </a:tc>
                <a:tc>
                  <a:txBody>
                    <a:bodyPr/>
                    <a:lstStyle/>
                    <a:p>
                      <a:r>
                        <a:rPr lang="en-SG" sz="1600" dirty="0">
                          <a:latin typeface="Aptos" panose="020B0004020202020204" pitchFamily="34" charset="0"/>
                        </a:rPr>
                        <a:t>D&lt;0    : D = D + 4x + 6                   [ x = x+1, y=y ]</a:t>
                      </a:r>
                    </a:p>
                    <a:p>
                      <a:r>
                        <a:rPr lang="en-SG" sz="1600" dirty="0">
                          <a:latin typeface="Aptos" panose="020B0004020202020204" pitchFamily="34" charset="0"/>
                        </a:rPr>
                        <a:t>D&gt;= 0 : D = D + 4(x – y) + 10       [ x = x+1, y=y-1 ]</a:t>
                      </a:r>
                    </a:p>
                  </a:txBody>
                  <a:tcPr>
                    <a:solidFill>
                      <a:schemeClr val="bg1"/>
                    </a:solidFill>
                  </a:tcPr>
                </a:tc>
                <a:extLst>
                  <a:ext uri="{0D108BD9-81ED-4DB2-BD59-A6C34878D82A}">
                    <a16:rowId xmlns:a16="http://schemas.microsoft.com/office/drawing/2014/main" val="4238723770"/>
                  </a:ext>
                </a:extLst>
              </a:tr>
              <a:tr h="443149">
                <a:tc>
                  <a:txBody>
                    <a:bodyPr/>
                    <a:lstStyle/>
                    <a:p>
                      <a:pPr marL="0" indent="0">
                        <a:buFont typeface="+mj-lt"/>
                        <a:buNone/>
                      </a:pPr>
                      <a:r>
                        <a:rPr lang="en-SG" sz="1600" dirty="0">
                          <a:latin typeface="Aptos" panose="020B0004020202020204" pitchFamily="34" charset="0"/>
                        </a:rPr>
                        <a:t>1</a:t>
                      </a:r>
                    </a:p>
                  </a:txBody>
                  <a:tcPr>
                    <a:solidFill>
                      <a:schemeClr val="bg1"/>
                    </a:solidFill>
                  </a:tcPr>
                </a:tc>
                <a:tc>
                  <a:txBody>
                    <a:bodyPr/>
                    <a:lstStyle/>
                    <a:p>
                      <a:r>
                        <a:rPr lang="en-SG" sz="1600" dirty="0">
                          <a:latin typeface="Aptos" panose="020B0004020202020204" pitchFamily="34" charset="0"/>
                        </a:rPr>
                        <a:t>0</a:t>
                      </a:r>
                    </a:p>
                  </a:txBody>
                  <a:tcPr>
                    <a:solidFill>
                      <a:schemeClr val="bg1"/>
                    </a:solidFill>
                  </a:tcPr>
                </a:tc>
                <a:tc>
                  <a:txBody>
                    <a:bodyPr/>
                    <a:lstStyle/>
                    <a:p>
                      <a:r>
                        <a:rPr lang="en-SG" sz="1600" dirty="0">
                          <a:latin typeface="Aptos" panose="020B0004020202020204" pitchFamily="34" charset="0"/>
                        </a:rPr>
                        <a:t>8</a:t>
                      </a:r>
                    </a:p>
                  </a:txBody>
                  <a:tcPr>
                    <a:solidFill>
                      <a:schemeClr val="bg1"/>
                    </a:solidFill>
                  </a:tcPr>
                </a:tc>
                <a:tc>
                  <a:txBody>
                    <a:bodyPr/>
                    <a:lstStyle/>
                    <a:p>
                      <a:r>
                        <a:rPr lang="en-SG" sz="1600" dirty="0">
                          <a:latin typeface="Aptos" panose="020B0004020202020204" pitchFamily="34" charset="0"/>
                        </a:rPr>
                        <a:t>(0, 8)</a:t>
                      </a:r>
                    </a:p>
                  </a:txBody>
                  <a:tcPr>
                    <a:solidFill>
                      <a:schemeClr val="bg1"/>
                    </a:solidFill>
                  </a:tcPr>
                </a:tc>
                <a:tc>
                  <a:txBody>
                    <a:bodyPr/>
                    <a:lstStyle/>
                    <a:p>
                      <a:r>
                        <a:rPr lang="en-SG" sz="1600" dirty="0">
                          <a:latin typeface="Aptos" panose="020B0004020202020204" pitchFamily="34" charset="0"/>
                        </a:rPr>
                        <a:t>(0, 8)</a:t>
                      </a:r>
                    </a:p>
                  </a:txBody>
                  <a:tcPr>
                    <a:solidFill>
                      <a:schemeClr val="bg1"/>
                    </a:solidFill>
                  </a:tcPr>
                </a:tc>
                <a:tc>
                  <a:txBody>
                    <a:bodyPr/>
                    <a:lstStyle/>
                    <a:p>
                      <a:r>
                        <a:rPr lang="en-SG" sz="1600" dirty="0">
                          <a:latin typeface="Aptos" panose="020B0004020202020204" pitchFamily="34" charset="0"/>
                        </a:rPr>
                        <a:t>-13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D = D + 4x + 6 = </a:t>
                      </a:r>
                    </a:p>
                    <a:p>
                      <a:r>
                        <a:rPr lang="en-SG" sz="1600" dirty="0">
                          <a:latin typeface="Aptos" panose="020B0004020202020204" pitchFamily="34" charset="0"/>
                        </a:rPr>
                        <a:t>x = x+1 = </a:t>
                      </a:r>
                    </a:p>
                    <a:p>
                      <a:r>
                        <a:rPr lang="en-SG" sz="1600" dirty="0">
                          <a:latin typeface="Aptos" panose="020B0004020202020204" pitchFamily="34" charset="0"/>
                        </a:rPr>
                        <a:t>y =                                                   new points = ()</a:t>
                      </a:r>
                    </a:p>
                  </a:txBody>
                  <a:tcPr>
                    <a:solidFill>
                      <a:schemeClr val="bg1"/>
                    </a:solidFill>
                  </a:tcPr>
                </a:tc>
                <a:extLst>
                  <a:ext uri="{0D108BD9-81ED-4DB2-BD59-A6C34878D82A}">
                    <a16:rowId xmlns:a16="http://schemas.microsoft.com/office/drawing/2014/main" val="2896494146"/>
                  </a:ext>
                </a:extLst>
              </a:tr>
              <a:tr h="443149">
                <a:tc>
                  <a:txBody>
                    <a:bodyPr/>
                    <a:lstStyle/>
                    <a:p>
                      <a:pPr marL="0" indent="0">
                        <a:buFont typeface="+mj-lt"/>
                        <a:buNone/>
                      </a:pPr>
                      <a:r>
                        <a:rPr lang="en-SG" sz="1600" dirty="0">
                          <a:latin typeface="Aptos" panose="020B0004020202020204" pitchFamily="34" charset="0"/>
                        </a:rPr>
                        <a:t>2</a:t>
                      </a: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4105870937"/>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1726544486"/>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3781436440"/>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1692039680"/>
                  </a:ext>
                </a:extLst>
              </a:tr>
              <a:tr h="443149">
                <a:tc>
                  <a:txBody>
                    <a:bodyPr/>
                    <a:lstStyle/>
                    <a:p>
                      <a:pPr marL="0" indent="0">
                        <a:buFont typeface="+mj-lt"/>
                        <a:buNone/>
                      </a:pPr>
                      <a:r>
                        <a:rPr lang="en-SG" sz="1600" dirty="0">
                          <a:latin typeface="Aptos" panose="020B0004020202020204" pitchFamily="34" charset="0"/>
                        </a:rPr>
                        <a:t>6</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(5, 5) </a:t>
                      </a:r>
                    </a:p>
                  </a:txBody>
                  <a:tcPr>
                    <a:solidFill>
                      <a:schemeClr val="bg1"/>
                    </a:solidFill>
                  </a:tcPr>
                </a:tc>
                <a:tc>
                  <a:txBody>
                    <a:bodyPr/>
                    <a:lstStyle/>
                    <a:p>
                      <a:r>
                        <a:rPr lang="en-SG" sz="1600" dirty="0">
                          <a:latin typeface="Aptos" panose="020B0004020202020204" pitchFamily="34" charset="0"/>
                        </a:rPr>
                        <a:t>= (5, 5) </a:t>
                      </a:r>
                    </a:p>
                  </a:txBody>
                  <a:tcPr>
                    <a:solidFill>
                      <a:schemeClr val="bg1"/>
                    </a:solidFill>
                  </a:tcPr>
                </a:tc>
                <a:tc gridSpan="2">
                  <a:txBody>
                    <a:bodyPr/>
                    <a:lstStyle/>
                    <a:p>
                      <a:r>
                        <a:rPr lang="en-US" sz="1600" dirty="0">
                          <a:latin typeface="Aptos" panose="020B0004020202020204" pitchFamily="34" charset="0"/>
                        </a:rPr>
                        <a:t>Since x&gt;=y i.e., 5=5, so stops here.</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2888315944"/>
                  </a:ext>
                </a:extLst>
              </a:tr>
              <a:tr h="270792">
                <a:tc gridSpan="7">
                  <a:txBody>
                    <a:bodyPr/>
                    <a:lstStyle/>
                    <a:p>
                      <a:r>
                        <a:rPr lang="en-US" sz="1600" dirty="0">
                          <a:latin typeface="Aptos" panose="020B0004020202020204" pitchFamily="34" charset="0"/>
                        </a:rPr>
                        <a:t>These are all the points of octant -1. </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a:p>
                  </a:txBody>
                  <a:tcPr/>
                </a:tc>
                <a:extLst>
                  <a:ext uri="{0D108BD9-81ED-4DB2-BD59-A6C34878D82A}">
                    <a16:rowId xmlns:a16="http://schemas.microsoft.com/office/drawing/2014/main" val="1899139846"/>
                  </a:ext>
                </a:extLst>
              </a:tr>
            </a:tbl>
          </a:graphicData>
        </a:graphic>
      </p:graphicFrame>
    </p:spTree>
    <p:extLst>
      <p:ext uri="{BB962C8B-B14F-4D97-AF65-F5344CB8AC3E}">
        <p14:creationId xmlns:p14="http://schemas.microsoft.com/office/powerpoint/2010/main" val="2678988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154E47-C89E-9255-431F-21DAB07EEAE2}"/>
              </a:ext>
            </a:extLst>
          </p:cNvPr>
          <p:cNvPicPr>
            <a:picLocks noChangeAspect="1"/>
          </p:cNvPicPr>
          <p:nvPr/>
        </p:nvPicPr>
        <p:blipFill>
          <a:blip r:embed="rId2"/>
          <a:stretch>
            <a:fillRect/>
          </a:stretch>
        </p:blipFill>
        <p:spPr>
          <a:xfrm>
            <a:off x="0" y="56043"/>
            <a:ext cx="6116113" cy="6801957"/>
          </a:xfrm>
          <a:prstGeom prst="rect">
            <a:avLst/>
          </a:prstGeom>
        </p:spPr>
      </p:pic>
      <p:pic>
        <p:nvPicPr>
          <p:cNvPr id="5" name="Picture 4">
            <a:extLst>
              <a:ext uri="{FF2B5EF4-FFF2-40B4-BE49-F238E27FC236}">
                <a16:creationId xmlns:a16="http://schemas.microsoft.com/office/drawing/2014/main" id="{5FCFD02F-8641-ED58-9A61-74F0AA434C79}"/>
              </a:ext>
            </a:extLst>
          </p:cNvPr>
          <p:cNvPicPr>
            <a:picLocks noChangeAspect="1"/>
          </p:cNvPicPr>
          <p:nvPr/>
        </p:nvPicPr>
        <p:blipFill>
          <a:blip r:embed="rId3"/>
          <a:stretch>
            <a:fillRect/>
          </a:stretch>
        </p:blipFill>
        <p:spPr>
          <a:xfrm>
            <a:off x="6096000" y="0"/>
            <a:ext cx="6110874" cy="6041036"/>
          </a:xfrm>
          <a:prstGeom prst="rect">
            <a:avLst/>
          </a:prstGeom>
        </p:spPr>
      </p:pic>
    </p:spTree>
    <p:extLst>
      <p:ext uri="{BB962C8B-B14F-4D97-AF65-F5344CB8AC3E}">
        <p14:creationId xmlns:p14="http://schemas.microsoft.com/office/powerpoint/2010/main" val="40154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16AFCD-46CC-D6BE-FA20-949DA850B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582" y="0"/>
            <a:ext cx="5262835" cy="6858000"/>
          </a:xfrm>
          <a:prstGeom prst="rect">
            <a:avLst/>
          </a:prstGeom>
        </p:spPr>
      </p:pic>
    </p:spTree>
    <p:extLst>
      <p:ext uri="{BB962C8B-B14F-4D97-AF65-F5344CB8AC3E}">
        <p14:creationId xmlns:p14="http://schemas.microsoft.com/office/powerpoint/2010/main" val="2908474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939FB7-F7DB-BC9B-3E34-9EE3B291FAD2}"/>
              </a:ext>
            </a:extLst>
          </p:cNvPr>
          <p:cNvSpPr txBox="1"/>
          <p:nvPr/>
        </p:nvSpPr>
        <p:spPr>
          <a:xfrm>
            <a:off x="232346" y="0"/>
            <a:ext cx="11959653" cy="1200329"/>
          </a:xfrm>
          <a:prstGeom prst="rect">
            <a:avLst/>
          </a:prstGeom>
          <a:solidFill>
            <a:schemeClr val="bg1"/>
          </a:solidFill>
        </p:spPr>
        <p:txBody>
          <a:bodyPr wrap="square">
            <a:spAutoFit/>
          </a:bodyPr>
          <a:lstStyle/>
          <a:p>
            <a:pPr algn="just"/>
            <a:r>
              <a:rPr lang="en-US" dirty="0">
                <a:latin typeface="Aptos" panose="020B0004020202020204" pitchFamily="34" charset="0"/>
              </a:rPr>
              <a:t>Example-04: Plot all points of circle using Bresenham Algorithm. When radius of circle is 10 units. The circle has center (50, 50). </a:t>
            </a:r>
          </a:p>
          <a:p>
            <a:pPr algn="just"/>
            <a:r>
              <a:rPr lang="en-US" dirty="0">
                <a:latin typeface="Aptos" panose="020B0004020202020204" pitchFamily="34" charset="0"/>
              </a:rPr>
              <a:t>Solution: Given radius r= 10 			And initial center coordinates (h, k): (50, 50) </a:t>
            </a:r>
          </a:p>
          <a:p>
            <a:pPr algn="just"/>
            <a:r>
              <a:rPr lang="en-US" dirty="0">
                <a:latin typeface="Aptos" panose="020B0004020202020204" pitchFamily="34" charset="0"/>
              </a:rPr>
              <a:t>Initialize x = 0, and y = r=10 			Calculate D= 3 – 2r = 3 – 2.10= -17</a:t>
            </a:r>
            <a:endParaRPr lang="en-SG" dirty="0">
              <a:latin typeface="Aptos" panose="020B0004020202020204" pitchFamily="34" charset="0"/>
            </a:endParaRPr>
          </a:p>
        </p:txBody>
      </p:sp>
      <p:graphicFrame>
        <p:nvGraphicFramePr>
          <p:cNvPr id="4" name="Table 3">
            <a:extLst>
              <a:ext uri="{FF2B5EF4-FFF2-40B4-BE49-F238E27FC236}">
                <a16:creationId xmlns:a16="http://schemas.microsoft.com/office/drawing/2014/main" id="{AAE17EFB-3515-2967-3872-C998D3FBF016}"/>
              </a:ext>
            </a:extLst>
          </p:cNvPr>
          <p:cNvGraphicFramePr>
            <a:graphicFrameLocks noGrp="1"/>
          </p:cNvGraphicFramePr>
          <p:nvPr>
            <p:extLst>
              <p:ext uri="{D42A27DB-BD31-4B8C-83A1-F6EECF244321}">
                <p14:modId xmlns:p14="http://schemas.microsoft.com/office/powerpoint/2010/main" val="2981615722"/>
              </p:ext>
            </p:extLst>
          </p:nvPr>
        </p:nvGraphicFramePr>
        <p:xfrm>
          <a:off x="118189" y="1498895"/>
          <a:ext cx="11928140" cy="3953105"/>
        </p:xfrm>
        <a:graphic>
          <a:graphicData uri="http://schemas.openxmlformats.org/drawingml/2006/table">
            <a:tbl>
              <a:tblPr firstRow="1" bandRow="1">
                <a:tableStyleId>{5940675A-B579-460E-94D1-54222C63F5DA}</a:tableStyleId>
              </a:tblPr>
              <a:tblGrid>
                <a:gridCol w="712920">
                  <a:extLst>
                    <a:ext uri="{9D8B030D-6E8A-4147-A177-3AD203B41FA5}">
                      <a16:colId xmlns:a16="http://schemas.microsoft.com/office/drawing/2014/main" val="2889593594"/>
                    </a:ext>
                  </a:extLst>
                </a:gridCol>
                <a:gridCol w="622169">
                  <a:extLst>
                    <a:ext uri="{9D8B030D-6E8A-4147-A177-3AD203B41FA5}">
                      <a16:colId xmlns:a16="http://schemas.microsoft.com/office/drawing/2014/main" val="552086576"/>
                    </a:ext>
                  </a:extLst>
                </a:gridCol>
                <a:gridCol w="518474">
                  <a:extLst>
                    <a:ext uri="{9D8B030D-6E8A-4147-A177-3AD203B41FA5}">
                      <a16:colId xmlns:a16="http://schemas.microsoft.com/office/drawing/2014/main" val="2454858778"/>
                    </a:ext>
                  </a:extLst>
                </a:gridCol>
                <a:gridCol w="820132">
                  <a:extLst>
                    <a:ext uri="{9D8B030D-6E8A-4147-A177-3AD203B41FA5}">
                      <a16:colId xmlns:a16="http://schemas.microsoft.com/office/drawing/2014/main" val="3568645525"/>
                    </a:ext>
                  </a:extLst>
                </a:gridCol>
                <a:gridCol w="1715678">
                  <a:extLst>
                    <a:ext uri="{9D8B030D-6E8A-4147-A177-3AD203B41FA5}">
                      <a16:colId xmlns:a16="http://schemas.microsoft.com/office/drawing/2014/main" val="3549012998"/>
                    </a:ext>
                  </a:extLst>
                </a:gridCol>
                <a:gridCol w="2092751">
                  <a:extLst>
                    <a:ext uri="{9D8B030D-6E8A-4147-A177-3AD203B41FA5}">
                      <a16:colId xmlns:a16="http://schemas.microsoft.com/office/drawing/2014/main" val="832495461"/>
                    </a:ext>
                  </a:extLst>
                </a:gridCol>
                <a:gridCol w="5446016">
                  <a:extLst>
                    <a:ext uri="{9D8B030D-6E8A-4147-A177-3AD203B41FA5}">
                      <a16:colId xmlns:a16="http://schemas.microsoft.com/office/drawing/2014/main" val="2689657799"/>
                    </a:ext>
                  </a:extLst>
                </a:gridCol>
              </a:tblGrid>
              <a:tr h="443149">
                <a:tc>
                  <a:txBody>
                    <a:bodyPr/>
                    <a:lstStyle/>
                    <a:p>
                      <a:r>
                        <a:rPr lang="en-SG" sz="1600" dirty="0">
                          <a:latin typeface="Aptos" panose="020B0004020202020204" pitchFamily="34" charset="0"/>
                        </a:rPr>
                        <a:t>Step</a:t>
                      </a:r>
                    </a:p>
                  </a:txBody>
                  <a:tcPr>
                    <a:solidFill>
                      <a:schemeClr val="bg1"/>
                    </a:solidFill>
                  </a:tcPr>
                </a:tc>
                <a:tc>
                  <a:txBody>
                    <a:bodyPr/>
                    <a:lstStyle/>
                    <a:p>
                      <a:r>
                        <a:rPr lang="en-SG" sz="1600" dirty="0">
                          <a:latin typeface="Aptos" panose="020B0004020202020204" pitchFamily="34" charset="0"/>
                        </a:rPr>
                        <a:t>X</a:t>
                      </a:r>
                    </a:p>
                  </a:txBody>
                  <a:tcPr>
                    <a:solidFill>
                      <a:schemeClr val="bg1"/>
                    </a:solidFill>
                  </a:tcPr>
                </a:tc>
                <a:tc>
                  <a:txBody>
                    <a:bodyPr/>
                    <a:lstStyle/>
                    <a:p>
                      <a:r>
                        <a:rPr lang="en-SG" sz="1600" dirty="0">
                          <a:latin typeface="Aptos" panose="020B0004020202020204" pitchFamily="34" charset="0"/>
                        </a:rPr>
                        <a:t>Y</a:t>
                      </a:r>
                    </a:p>
                  </a:txBody>
                  <a:tcPr>
                    <a:solidFill>
                      <a:schemeClr val="bg1"/>
                    </a:solidFill>
                  </a:tcPr>
                </a:tc>
                <a:tc>
                  <a:txBody>
                    <a:bodyPr/>
                    <a:lstStyle/>
                    <a:p>
                      <a:r>
                        <a:rPr lang="en-SG" sz="1600" dirty="0">
                          <a:latin typeface="Aptos" panose="020B0004020202020204" pitchFamily="34" charset="0"/>
                        </a:rPr>
                        <a:t>(</a:t>
                      </a:r>
                      <a:r>
                        <a:rPr lang="en-SG" sz="1600" dirty="0" err="1">
                          <a:latin typeface="Aptos" panose="020B0004020202020204" pitchFamily="34" charset="0"/>
                        </a:rPr>
                        <a:t>x,y</a:t>
                      </a:r>
                      <a:r>
                        <a:rPr lang="en-SG" sz="1600" dirty="0">
                          <a:latin typeface="Aptos" panose="020B0004020202020204" pitchFamily="34" charset="0"/>
                        </a:rPr>
                        <a:t>)</a:t>
                      </a:r>
                    </a:p>
                  </a:txBody>
                  <a:tcPr>
                    <a:solidFill>
                      <a:schemeClr val="bg1"/>
                    </a:solidFill>
                  </a:tcPr>
                </a:tc>
                <a:tc>
                  <a:txBody>
                    <a:bodyPr/>
                    <a:lstStyle/>
                    <a:p>
                      <a:r>
                        <a:rPr lang="en-SG" sz="1600" dirty="0">
                          <a:latin typeface="Aptos" panose="020B0004020202020204" pitchFamily="34" charset="0"/>
                        </a:rPr>
                        <a:t>Plot (</a:t>
                      </a:r>
                      <a:r>
                        <a:rPr lang="en-SG" sz="1600" dirty="0" err="1">
                          <a:latin typeface="Aptos" panose="020B0004020202020204" pitchFamily="34" charset="0"/>
                        </a:rPr>
                        <a:t>x+h</a:t>
                      </a:r>
                      <a:r>
                        <a:rPr lang="en-SG" sz="1600" dirty="0">
                          <a:latin typeface="Aptos" panose="020B0004020202020204" pitchFamily="34" charset="0"/>
                        </a:rPr>
                        <a:t>, </a:t>
                      </a:r>
                      <a:r>
                        <a:rPr lang="en-SG" sz="1600" dirty="0" err="1">
                          <a:latin typeface="Aptos" panose="020B0004020202020204" pitchFamily="34" charset="0"/>
                        </a:rPr>
                        <a:t>y+k</a:t>
                      </a:r>
                      <a:r>
                        <a:rPr lang="en-SG" sz="1600" dirty="0">
                          <a:latin typeface="Aptos" panose="020B0004020202020204" pitchFamily="34" charset="0"/>
                        </a:rPr>
                        <a:t>)</a:t>
                      </a:r>
                    </a:p>
                    <a:p>
                      <a:r>
                        <a:rPr lang="en-SG" sz="1600" dirty="0">
                          <a:latin typeface="Aptos" panose="020B0004020202020204" pitchFamily="34" charset="0"/>
                        </a:rPr>
                        <a:t> = (x + 50, y +50)</a:t>
                      </a:r>
                    </a:p>
                  </a:txBody>
                  <a:tcPr>
                    <a:solidFill>
                      <a:schemeClr val="bg1"/>
                    </a:solidFill>
                  </a:tcPr>
                </a:tc>
                <a:tc>
                  <a:txBody>
                    <a:bodyPr/>
                    <a:lstStyle/>
                    <a:p>
                      <a:r>
                        <a:rPr lang="en-SG" sz="1600" dirty="0">
                          <a:latin typeface="Aptos" panose="020B0004020202020204" pitchFamily="34" charset="0"/>
                        </a:rPr>
                        <a:t>Previous Decision parameter(D)</a:t>
                      </a:r>
                    </a:p>
                  </a:txBody>
                  <a:tcPr>
                    <a:solidFill>
                      <a:schemeClr val="bg1"/>
                    </a:solidFill>
                  </a:tcPr>
                </a:tc>
                <a:tc>
                  <a:txBody>
                    <a:bodyPr/>
                    <a:lstStyle/>
                    <a:p>
                      <a:r>
                        <a:rPr lang="en-SG" sz="1600" dirty="0">
                          <a:latin typeface="Aptos" panose="020B0004020202020204" pitchFamily="34" charset="0"/>
                        </a:rPr>
                        <a:t>D&lt;0    : D = D + 4x + 6                   [ x = x+1, y=y ]</a:t>
                      </a:r>
                    </a:p>
                    <a:p>
                      <a:r>
                        <a:rPr lang="en-SG" sz="1600" dirty="0">
                          <a:latin typeface="Aptos" panose="020B0004020202020204" pitchFamily="34" charset="0"/>
                        </a:rPr>
                        <a:t>D&gt;= 0 : D = D + 4(x – y) + 10       [ x = x+1, y=y-1 ]</a:t>
                      </a:r>
                    </a:p>
                  </a:txBody>
                  <a:tcPr>
                    <a:solidFill>
                      <a:schemeClr val="bg1"/>
                    </a:solidFill>
                  </a:tcPr>
                </a:tc>
                <a:extLst>
                  <a:ext uri="{0D108BD9-81ED-4DB2-BD59-A6C34878D82A}">
                    <a16:rowId xmlns:a16="http://schemas.microsoft.com/office/drawing/2014/main" val="4238723770"/>
                  </a:ext>
                </a:extLst>
              </a:tr>
              <a:tr h="443149">
                <a:tc>
                  <a:txBody>
                    <a:bodyPr/>
                    <a:lstStyle/>
                    <a:p>
                      <a:pPr marL="0" indent="0">
                        <a:buFont typeface="+mj-lt"/>
                        <a:buNone/>
                      </a:pPr>
                      <a:r>
                        <a:rPr lang="en-SG" sz="1600" dirty="0">
                          <a:latin typeface="Aptos" panose="020B0004020202020204" pitchFamily="34" charset="0"/>
                        </a:rPr>
                        <a:t>1</a:t>
                      </a:r>
                    </a:p>
                  </a:txBody>
                  <a:tcPr>
                    <a:solidFill>
                      <a:schemeClr val="bg1"/>
                    </a:solidFill>
                  </a:tcPr>
                </a:tc>
                <a:tc>
                  <a:txBody>
                    <a:bodyPr/>
                    <a:lstStyle/>
                    <a:p>
                      <a:r>
                        <a:rPr lang="en-SG" sz="1600" dirty="0">
                          <a:latin typeface="Aptos" panose="020B0004020202020204" pitchFamily="34" charset="0"/>
                        </a:rPr>
                        <a:t>0</a:t>
                      </a:r>
                    </a:p>
                  </a:txBody>
                  <a:tcPr>
                    <a:solidFill>
                      <a:schemeClr val="bg1"/>
                    </a:solidFill>
                  </a:tcPr>
                </a:tc>
                <a:tc>
                  <a:txBody>
                    <a:bodyPr/>
                    <a:lstStyle/>
                    <a:p>
                      <a:r>
                        <a:rPr lang="en-SG" sz="1600" dirty="0">
                          <a:latin typeface="Aptos" panose="020B0004020202020204" pitchFamily="34" charset="0"/>
                        </a:rPr>
                        <a:t>8</a:t>
                      </a:r>
                    </a:p>
                  </a:txBody>
                  <a:tcPr>
                    <a:solidFill>
                      <a:schemeClr val="bg1"/>
                    </a:solidFill>
                  </a:tcPr>
                </a:tc>
                <a:tc>
                  <a:txBody>
                    <a:bodyPr/>
                    <a:lstStyle/>
                    <a:p>
                      <a:r>
                        <a:rPr lang="en-SG" sz="1600" dirty="0">
                          <a:latin typeface="Aptos" panose="020B0004020202020204" pitchFamily="34" charset="0"/>
                        </a:rPr>
                        <a:t>(0, 8)</a:t>
                      </a:r>
                    </a:p>
                  </a:txBody>
                  <a:tcPr>
                    <a:solidFill>
                      <a:schemeClr val="bg1"/>
                    </a:solidFill>
                  </a:tcPr>
                </a:tc>
                <a:tc>
                  <a:txBody>
                    <a:bodyPr/>
                    <a:lstStyle/>
                    <a:p>
                      <a:r>
                        <a:rPr lang="en-SG" sz="1600" dirty="0">
                          <a:latin typeface="Aptos" panose="020B0004020202020204" pitchFamily="34" charset="0"/>
                        </a:rPr>
                        <a:t>(0, 8)</a:t>
                      </a:r>
                    </a:p>
                  </a:txBody>
                  <a:tcPr>
                    <a:solidFill>
                      <a:schemeClr val="bg1"/>
                    </a:solidFill>
                  </a:tcPr>
                </a:tc>
                <a:tc>
                  <a:txBody>
                    <a:bodyPr/>
                    <a:lstStyle/>
                    <a:p>
                      <a:r>
                        <a:rPr lang="en-SG" sz="1600" dirty="0">
                          <a:latin typeface="Aptos" panose="020B0004020202020204" pitchFamily="34" charset="0"/>
                        </a:rPr>
                        <a:t>-13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D = D + 4x + 6 = </a:t>
                      </a:r>
                    </a:p>
                    <a:p>
                      <a:r>
                        <a:rPr lang="en-SG" sz="1600" dirty="0">
                          <a:latin typeface="Aptos" panose="020B0004020202020204" pitchFamily="34" charset="0"/>
                        </a:rPr>
                        <a:t>x = x+1 = </a:t>
                      </a:r>
                    </a:p>
                    <a:p>
                      <a:r>
                        <a:rPr lang="en-SG" sz="1600" dirty="0">
                          <a:latin typeface="Aptos" panose="020B0004020202020204" pitchFamily="34" charset="0"/>
                        </a:rPr>
                        <a:t>y =                                                   new points = ()</a:t>
                      </a:r>
                    </a:p>
                  </a:txBody>
                  <a:tcPr>
                    <a:solidFill>
                      <a:schemeClr val="bg1"/>
                    </a:solidFill>
                  </a:tcPr>
                </a:tc>
                <a:extLst>
                  <a:ext uri="{0D108BD9-81ED-4DB2-BD59-A6C34878D82A}">
                    <a16:rowId xmlns:a16="http://schemas.microsoft.com/office/drawing/2014/main" val="2896494146"/>
                  </a:ext>
                </a:extLst>
              </a:tr>
              <a:tr h="443149">
                <a:tc>
                  <a:txBody>
                    <a:bodyPr/>
                    <a:lstStyle/>
                    <a:p>
                      <a:pPr marL="0" indent="0">
                        <a:buFont typeface="+mj-lt"/>
                        <a:buNone/>
                      </a:pPr>
                      <a:r>
                        <a:rPr lang="en-SG" sz="1600" dirty="0">
                          <a:latin typeface="Aptos" panose="020B0004020202020204" pitchFamily="34" charset="0"/>
                        </a:rPr>
                        <a:t>2</a:t>
                      </a: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4105870937"/>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1726544486"/>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3781436440"/>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1692039680"/>
                  </a:ext>
                </a:extLst>
              </a:tr>
              <a:tr h="443149">
                <a:tc>
                  <a:txBody>
                    <a:bodyPr/>
                    <a:lstStyle/>
                    <a:p>
                      <a:pPr marL="0" indent="0">
                        <a:buFont typeface="+mj-lt"/>
                        <a:buNone/>
                      </a:pPr>
                      <a:r>
                        <a:rPr lang="en-SG" sz="1600" dirty="0">
                          <a:latin typeface="Aptos" panose="020B0004020202020204" pitchFamily="34" charset="0"/>
                        </a:rPr>
                        <a:t>6</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(5, 5) </a:t>
                      </a:r>
                    </a:p>
                  </a:txBody>
                  <a:tcPr>
                    <a:solidFill>
                      <a:schemeClr val="bg1"/>
                    </a:solidFill>
                  </a:tcPr>
                </a:tc>
                <a:tc>
                  <a:txBody>
                    <a:bodyPr/>
                    <a:lstStyle/>
                    <a:p>
                      <a:r>
                        <a:rPr lang="en-SG" sz="1600" dirty="0">
                          <a:latin typeface="Aptos" panose="020B0004020202020204" pitchFamily="34" charset="0"/>
                        </a:rPr>
                        <a:t>= (5, 5) </a:t>
                      </a:r>
                    </a:p>
                  </a:txBody>
                  <a:tcPr>
                    <a:solidFill>
                      <a:schemeClr val="bg1"/>
                    </a:solidFill>
                  </a:tcPr>
                </a:tc>
                <a:tc gridSpan="2">
                  <a:txBody>
                    <a:bodyPr/>
                    <a:lstStyle/>
                    <a:p>
                      <a:r>
                        <a:rPr lang="en-US" sz="1600" dirty="0">
                          <a:latin typeface="Aptos" panose="020B0004020202020204" pitchFamily="34" charset="0"/>
                        </a:rPr>
                        <a:t>Since x&gt;=y i.e., 5=5, so stops here.</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2888315944"/>
                  </a:ext>
                </a:extLst>
              </a:tr>
              <a:tr h="270792">
                <a:tc gridSpan="7">
                  <a:txBody>
                    <a:bodyPr/>
                    <a:lstStyle/>
                    <a:p>
                      <a:r>
                        <a:rPr lang="en-US" sz="1600" dirty="0">
                          <a:latin typeface="Aptos" panose="020B0004020202020204" pitchFamily="34" charset="0"/>
                        </a:rPr>
                        <a:t>These are all the points of octant -1. </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a:p>
                  </a:txBody>
                  <a:tcPr/>
                </a:tc>
                <a:extLst>
                  <a:ext uri="{0D108BD9-81ED-4DB2-BD59-A6C34878D82A}">
                    <a16:rowId xmlns:a16="http://schemas.microsoft.com/office/drawing/2014/main" val="1899139846"/>
                  </a:ext>
                </a:extLst>
              </a:tr>
            </a:tbl>
          </a:graphicData>
        </a:graphic>
      </p:graphicFrame>
    </p:spTree>
    <p:extLst>
      <p:ext uri="{BB962C8B-B14F-4D97-AF65-F5344CB8AC3E}">
        <p14:creationId xmlns:p14="http://schemas.microsoft.com/office/powerpoint/2010/main" val="86598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741B5-AB44-D14B-DA93-CA408CC7C104}"/>
              </a:ext>
            </a:extLst>
          </p:cNvPr>
          <p:cNvPicPr>
            <a:picLocks noChangeAspect="1"/>
          </p:cNvPicPr>
          <p:nvPr/>
        </p:nvPicPr>
        <p:blipFill>
          <a:blip r:embed="rId2"/>
          <a:stretch>
            <a:fillRect/>
          </a:stretch>
        </p:blipFill>
        <p:spPr>
          <a:xfrm>
            <a:off x="0" y="0"/>
            <a:ext cx="6979220" cy="6784542"/>
          </a:xfrm>
          <a:prstGeom prst="rect">
            <a:avLst/>
          </a:prstGeom>
        </p:spPr>
      </p:pic>
    </p:spTree>
    <p:extLst>
      <p:ext uri="{BB962C8B-B14F-4D97-AF65-F5344CB8AC3E}">
        <p14:creationId xmlns:p14="http://schemas.microsoft.com/office/powerpoint/2010/main" val="2197159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23D932-9F58-1D61-E372-DC1CD8662AAF}"/>
              </a:ext>
            </a:extLst>
          </p:cNvPr>
          <p:cNvPicPr>
            <a:picLocks noChangeAspect="1"/>
          </p:cNvPicPr>
          <p:nvPr/>
        </p:nvPicPr>
        <p:blipFill>
          <a:blip r:embed="rId2"/>
          <a:stretch>
            <a:fillRect/>
          </a:stretch>
        </p:blipFill>
        <p:spPr>
          <a:xfrm>
            <a:off x="1172623" y="-1"/>
            <a:ext cx="6007665" cy="6897689"/>
          </a:xfrm>
          <a:prstGeom prst="rect">
            <a:avLst/>
          </a:prstGeom>
        </p:spPr>
      </p:pic>
    </p:spTree>
    <p:extLst>
      <p:ext uri="{BB962C8B-B14F-4D97-AF65-F5344CB8AC3E}">
        <p14:creationId xmlns:p14="http://schemas.microsoft.com/office/powerpoint/2010/main" val="398454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2394C6-B240-5473-0CF2-9419028F899C}"/>
              </a:ext>
            </a:extLst>
          </p:cNvPr>
          <p:cNvSpPr txBox="1"/>
          <p:nvPr/>
        </p:nvSpPr>
        <p:spPr>
          <a:xfrm>
            <a:off x="179614" y="218024"/>
            <a:ext cx="12012386" cy="2677656"/>
          </a:xfrm>
          <a:prstGeom prst="rect">
            <a:avLst/>
          </a:prstGeom>
          <a:solidFill>
            <a:schemeClr val="bg1"/>
          </a:solidFill>
        </p:spPr>
        <p:txBody>
          <a:bodyPr wrap="square">
            <a:spAutoFit/>
          </a:bodyPr>
          <a:lstStyle/>
          <a:p>
            <a:r>
              <a:rPr lang="en-US" sz="2400" dirty="0">
                <a:latin typeface="Aptos" panose="020B0004020202020204" pitchFamily="34" charset="0"/>
              </a:rPr>
              <a:t>Circle A circle is the set of points in a plane that are equidistant from a given point O. The distance r from the center is called the radius, and the point O is called the center. Twice the radius is known as the diameter d=2r. The angle a circle subtends from its center is a full angle, equal to 360° or 2π radians. </a:t>
            </a:r>
          </a:p>
          <a:p>
            <a:r>
              <a:rPr lang="en-US" sz="2400" dirty="0">
                <a:latin typeface="Aptos" panose="020B0004020202020204" pitchFamily="34" charset="0"/>
              </a:rPr>
              <a:t>A circle has the maximum possible area for a given perimeter, and the minimum possible perimeter for a given area. The perimeter C of a circle is called the circumference, and is given by C = 2 π r.</a:t>
            </a:r>
            <a:endParaRPr lang="en-SG" sz="2400" dirty="0">
              <a:latin typeface="Aptos" panose="020B0004020202020204" pitchFamily="34" charset="0"/>
            </a:endParaRPr>
          </a:p>
        </p:txBody>
      </p:sp>
      <p:sp>
        <p:nvSpPr>
          <p:cNvPr id="7" name="TextBox 6">
            <a:extLst>
              <a:ext uri="{FF2B5EF4-FFF2-40B4-BE49-F238E27FC236}">
                <a16:creationId xmlns:a16="http://schemas.microsoft.com/office/drawing/2014/main" id="{B96BB9BB-5FE1-F881-5457-7938963C59AB}"/>
              </a:ext>
            </a:extLst>
          </p:cNvPr>
          <p:cNvSpPr txBox="1"/>
          <p:nvPr/>
        </p:nvSpPr>
        <p:spPr>
          <a:xfrm>
            <a:off x="179614" y="3122750"/>
            <a:ext cx="3918857" cy="3416320"/>
          </a:xfrm>
          <a:prstGeom prst="rect">
            <a:avLst/>
          </a:prstGeom>
          <a:noFill/>
        </p:spPr>
        <p:txBody>
          <a:bodyPr wrap="square">
            <a:spAutoFit/>
          </a:bodyPr>
          <a:lstStyle/>
          <a:p>
            <a:r>
              <a:rPr lang="en-US" sz="2400" dirty="0"/>
              <a:t>It is an eight-way symmetric figure which can be divided into four quadrants and each quadrant has two octants. This symmetry helps in drawing a circle on a computer by knowing only one point of any octant. </a:t>
            </a:r>
            <a:endParaRPr lang="en-SG" sz="2400" dirty="0"/>
          </a:p>
        </p:txBody>
      </p:sp>
      <p:pic>
        <p:nvPicPr>
          <p:cNvPr id="9" name="Picture 8">
            <a:extLst>
              <a:ext uri="{FF2B5EF4-FFF2-40B4-BE49-F238E27FC236}">
                <a16:creationId xmlns:a16="http://schemas.microsoft.com/office/drawing/2014/main" id="{FB5A6366-BBEB-AE11-2BFA-4B13C9CFFBB6}"/>
              </a:ext>
            </a:extLst>
          </p:cNvPr>
          <p:cNvPicPr>
            <a:picLocks noChangeAspect="1"/>
          </p:cNvPicPr>
          <p:nvPr/>
        </p:nvPicPr>
        <p:blipFill>
          <a:blip r:embed="rId2"/>
          <a:stretch>
            <a:fillRect/>
          </a:stretch>
        </p:blipFill>
        <p:spPr>
          <a:xfrm>
            <a:off x="5295830" y="2872692"/>
            <a:ext cx="1600339" cy="1112616"/>
          </a:xfrm>
          <a:prstGeom prst="rect">
            <a:avLst/>
          </a:prstGeom>
        </p:spPr>
      </p:pic>
      <p:pic>
        <p:nvPicPr>
          <p:cNvPr id="11" name="Picture 10">
            <a:extLst>
              <a:ext uri="{FF2B5EF4-FFF2-40B4-BE49-F238E27FC236}">
                <a16:creationId xmlns:a16="http://schemas.microsoft.com/office/drawing/2014/main" id="{DD31B57E-E5FB-6214-E03A-1BBC6D98A2C8}"/>
              </a:ext>
            </a:extLst>
          </p:cNvPr>
          <p:cNvPicPr>
            <a:picLocks noChangeAspect="1"/>
          </p:cNvPicPr>
          <p:nvPr/>
        </p:nvPicPr>
        <p:blipFill>
          <a:blip r:embed="rId3"/>
          <a:stretch>
            <a:fillRect/>
          </a:stretch>
        </p:blipFill>
        <p:spPr>
          <a:xfrm>
            <a:off x="8093528" y="2643947"/>
            <a:ext cx="3901778" cy="2636748"/>
          </a:xfrm>
          <a:prstGeom prst="rect">
            <a:avLst/>
          </a:prstGeom>
        </p:spPr>
      </p:pic>
    </p:spTree>
    <p:extLst>
      <p:ext uri="{BB962C8B-B14F-4D97-AF65-F5344CB8AC3E}">
        <p14:creationId xmlns:p14="http://schemas.microsoft.com/office/powerpoint/2010/main" val="941239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31FA6-E847-0F6E-CE2F-E8DEE2C43E86}"/>
              </a:ext>
            </a:extLst>
          </p:cNvPr>
          <p:cNvSpPr txBox="1"/>
          <p:nvPr/>
        </p:nvSpPr>
        <p:spPr>
          <a:xfrm>
            <a:off x="202367" y="0"/>
            <a:ext cx="11789764" cy="1200329"/>
          </a:xfrm>
          <a:prstGeom prst="rect">
            <a:avLst/>
          </a:prstGeom>
          <a:solidFill>
            <a:schemeClr val="bg1"/>
          </a:solidFill>
        </p:spPr>
        <p:txBody>
          <a:bodyPr wrap="square">
            <a:spAutoFit/>
          </a:bodyPr>
          <a:lstStyle/>
          <a:p>
            <a:r>
              <a:rPr lang="en-US" dirty="0">
                <a:latin typeface="Aptos" panose="020B0004020202020204" pitchFamily="34" charset="0"/>
              </a:rPr>
              <a:t>Example-05: Given the center point coordinates (10, 10) and radius as 10, generate all the points to form a circle using Bresenham Algorithm. </a:t>
            </a:r>
          </a:p>
          <a:p>
            <a:r>
              <a:rPr lang="en-US" dirty="0">
                <a:latin typeface="Aptos" panose="020B0004020202020204" pitchFamily="34" charset="0"/>
              </a:rPr>
              <a:t>Solution: Given radius r= 10 				And initial center coordinates (h, k): (10, 10) </a:t>
            </a:r>
          </a:p>
          <a:p>
            <a:r>
              <a:rPr lang="en-US" dirty="0">
                <a:latin typeface="Aptos" panose="020B0004020202020204" pitchFamily="34" charset="0"/>
              </a:rPr>
              <a:t>Initialize x = 0, and y = r=10 				Calculate D= 3 – 2r = 3 – 2.10= -17</a:t>
            </a:r>
            <a:endParaRPr lang="en-SG" dirty="0">
              <a:latin typeface="Aptos" panose="020B0004020202020204" pitchFamily="34" charset="0"/>
            </a:endParaRPr>
          </a:p>
        </p:txBody>
      </p:sp>
      <p:graphicFrame>
        <p:nvGraphicFramePr>
          <p:cNvPr id="4" name="Table 3">
            <a:extLst>
              <a:ext uri="{FF2B5EF4-FFF2-40B4-BE49-F238E27FC236}">
                <a16:creationId xmlns:a16="http://schemas.microsoft.com/office/drawing/2014/main" id="{A76C99D1-4355-E071-449F-9864623DF25F}"/>
              </a:ext>
            </a:extLst>
          </p:cNvPr>
          <p:cNvGraphicFramePr>
            <a:graphicFrameLocks noGrp="1"/>
          </p:cNvGraphicFramePr>
          <p:nvPr>
            <p:extLst>
              <p:ext uri="{D42A27DB-BD31-4B8C-83A1-F6EECF244321}">
                <p14:modId xmlns:p14="http://schemas.microsoft.com/office/powerpoint/2010/main" val="2468249281"/>
              </p:ext>
            </p:extLst>
          </p:nvPr>
        </p:nvGraphicFramePr>
        <p:xfrm>
          <a:off x="118189" y="1498895"/>
          <a:ext cx="11928140" cy="3953105"/>
        </p:xfrm>
        <a:graphic>
          <a:graphicData uri="http://schemas.openxmlformats.org/drawingml/2006/table">
            <a:tbl>
              <a:tblPr firstRow="1" bandRow="1">
                <a:tableStyleId>{5940675A-B579-460E-94D1-54222C63F5DA}</a:tableStyleId>
              </a:tblPr>
              <a:tblGrid>
                <a:gridCol w="712920">
                  <a:extLst>
                    <a:ext uri="{9D8B030D-6E8A-4147-A177-3AD203B41FA5}">
                      <a16:colId xmlns:a16="http://schemas.microsoft.com/office/drawing/2014/main" val="2889593594"/>
                    </a:ext>
                  </a:extLst>
                </a:gridCol>
                <a:gridCol w="622169">
                  <a:extLst>
                    <a:ext uri="{9D8B030D-6E8A-4147-A177-3AD203B41FA5}">
                      <a16:colId xmlns:a16="http://schemas.microsoft.com/office/drawing/2014/main" val="552086576"/>
                    </a:ext>
                  </a:extLst>
                </a:gridCol>
                <a:gridCol w="518474">
                  <a:extLst>
                    <a:ext uri="{9D8B030D-6E8A-4147-A177-3AD203B41FA5}">
                      <a16:colId xmlns:a16="http://schemas.microsoft.com/office/drawing/2014/main" val="2454858778"/>
                    </a:ext>
                  </a:extLst>
                </a:gridCol>
                <a:gridCol w="820132">
                  <a:extLst>
                    <a:ext uri="{9D8B030D-6E8A-4147-A177-3AD203B41FA5}">
                      <a16:colId xmlns:a16="http://schemas.microsoft.com/office/drawing/2014/main" val="3568645525"/>
                    </a:ext>
                  </a:extLst>
                </a:gridCol>
                <a:gridCol w="1715678">
                  <a:extLst>
                    <a:ext uri="{9D8B030D-6E8A-4147-A177-3AD203B41FA5}">
                      <a16:colId xmlns:a16="http://schemas.microsoft.com/office/drawing/2014/main" val="3549012998"/>
                    </a:ext>
                  </a:extLst>
                </a:gridCol>
                <a:gridCol w="2092751">
                  <a:extLst>
                    <a:ext uri="{9D8B030D-6E8A-4147-A177-3AD203B41FA5}">
                      <a16:colId xmlns:a16="http://schemas.microsoft.com/office/drawing/2014/main" val="832495461"/>
                    </a:ext>
                  </a:extLst>
                </a:gridCol>
                <a:gridCol w="5446016">
                  <a:extLst>
                    <a:ext uri="{9D8B030D-6E8A-4147-A177-3AD203B41FA5}">
                      <a16:colId xmlns:a16="http://schemas.microsoft.com/office/drawing/2014/main" val="2689657799"/>
                    </a:ext>
                  </a:extLst>
                </a:gridCol>
              </a:tblGrid>
              <a:tr h="443149">
                <a:tc>
                  <a:txBody>
                    <a:bodyPr/>
                    <a:lstStyle/>
                    <a:p>
                      <a:r>
                        <a:rPr lang="en-SG" sz="1600" dirty="0">
                          <a:latin typeface="Aptos" panose="020B0004020202020204" pitchFamily="34" charset="0"/>
                        </a:rPr>
                        <a:t>Step</a:t>
                      </a:r>
                    </a:p>
                  </a:txBody>
                  <a:tcPr>
                    <a:solidFill>
                      <a:schemeClr val="bg1"/>
                    </a:solidFill>
                  </a:tcPr>
                </a:tc>
                <a:tc>
                  <a:txBody>
                    <a:bodyPr/>
                    <a:lstStyle/>
                    <a:p>
                      <a:r>
                        <a:rPr lang="en-SG" sz="1600" dirty="0">
                          <a:latin typeface="Aptos" panose="020B0004020202020204" pitchFamily="34" charset="0"/>
                        </a:rPr>
                        <a:t>X</a:t>
                      </a:r>
                    </a:p>
                  </a:txBody>
                  <a:tcPr>
                    <a:solidFill>
                      <a:schemeClr val="bg1"/>
                    </a:solidFill>
                  </a:tcPr>
                </a:tc>
                <a:tc>
                  <a:txBody>
                    <a:bodyPr/>
                    <a:lstStyle/>
                    <a:p>
                      <a:r>
                        <a:rPr lang="en-SG" sz="1600" dirty="0">
                          <a:latin typeface="Aptos" panose="020B0004020202020204" pitchFamily="34" charset="0"/>
                        </a:rPr>
                        <a:t>Y</a:t>
                      </a:r>
                    </a:p>
                  </a:txBody>
                  <a:tcPr>
                    <a:solidFill>
                      <a:schemeClr val="bg1"/>
                    </a:solidFill>
                  </a:tcPr>
                </a:tc>
                <a:tc>
                  <a:txBody>
                    <a:bodyPr/>
                    <a:lstStyle/>
                    <a:p>
                      <a:r>
                        <a:rPr lang="en-SG" sz="1600" dirty="0">
                          <a:latin typeface="Aptos" panose="020B0004020202020204" pitchFamily="34" charset="0"/>
                        </a:rPr>
                        <a:t>(</a:t>
                      </a:r>
                      <a:r>
                        <a:rPr lang="en-SG" sz="1600" dirty="0" err="1">
                          <a:latin typeface="Aptos" panose="020B0004020202020204" pitchFamily="34" charset="0"/>
                        </a:rPr>
                        <a:t>x,y</a:t>
                      </a:r>
                      <a:r>
                        <a:rPr lang="en-SG" sz="1600" dirty="0">
                          <a:latin typeface="Aptos" panose="020B0004020202020204" pitchFamily="34" charset="0"/>
                        </a:rPr>
                        <a:t>)</a:t>
                      </a:r>
                    </a:p>
                  </a:txBody>
                  <a:tcPr>
                    <a:solidFill>
                      <a:schemeClr val="bg1"/>
                    </a:solidFill>
                  </a:tcPr>
                </a:tc>
                <a:tc>
                  <a:txBody>
                    <a:bodyPr/>
                    <a:lstStyle/>
                    <a:p>
                      <a:r>
                        <a:rPr lang="en-SG" sz="1600" dirty="0">
                          <a:latin typeface="Aptos" panose="020B0004020202020204" pitchFamily="34" charset="0"/>
                        </a:rPr>
                        <a:t>Plot (</a:t>
                      </a:r>
                      <a:r>
                        <a:rPr lang="en-SG" sz="1600" dirty="0" err="1">
                          <a:latin typeface="Aptos" panose="020B0004020202020204" pitchFamily="34" charset="0"/>
                        </a:rPr>
                        <a:t>x+h</a:t>
                      </a:r>
                      <a:r>
                        <a:rPr lang="en-SG" sz="1600" dirty="0">
                          <a:latin typeface="Aptos" panose="020B0004020202020204" pitchFamily="34" charset="0"/>
                        </a:rPr>
                        <a:t>, </a:t>
                      </a:r>
                      <a:r>
                        <a:rPr lang="en-SG" sz="1600" dirty="0" err="1">
                          <a:latin typeface="Aptos" panose="020B0004020202020204" pitchFamily="34" charset="0"/>
                        </a:rPr>
                        <a:t>y+k</a:t>
                      </a:r>
                      <a:r>
                        <a:rPr lang="en-SG" sz="1600" dirty="0">
                          <a:latin typeface="Aptos" panose="020B0004020202020204" pitchFamily="34" charset="0"/>
                        </a:rPr>
                        <a:t>)</a:t>
                      </a:r>
                    </a:p>
                    <a:p>
                      <a:r>
                        <a:rPr lang="en-SG" sz="1600" dirty="0">
                          <a:latin typeface="Aptos" panose="020B0004020202020204" pitchFamily="34" charset="0"/>
                        </a:rPr>
                        <a:t> = (x + 10, y +10)</a:t>
                      </a:r>
                    </a:p>
                  </a:txBody>
                  <a:tcPr>
                    <a:solidFill>
                      <a:schemeClr val="bg1"/>
                    </a:solidFill>
                  </a:tcPr>
                </a:tc>
                <a:tc>
                  <a:txBody>
                    <a:bodyPr/>
                    <a:lstStyle/>
                    <a:p>
                      <a:r>
                        <a:rPr lang="en-SG" sz="1600" dirty="0">
                          <a:latin typeface="Aptos" panose="020B0004020202020204" pitchFamily="34" charset="0"/>
                        </a:rPr>
                        <a:t>Previous Decision parameter(D)</a:t>
                      </a:r>
                    </a:p>
                  </a:txBody>
                  <a:tcPr>
                    <a:solidFill>
                      <a:schemeClr val="bg1"/>
                    </a:solidFill>
                  </a:tcPr>
                </a:tc>
                <a:tc>
                  <a:txBody>
                    <a:bodyPr/>
                    <a:lstStyle/>
                    <a:p>
                      <a:r>
                        <a:rPr lang="en-SG" sz="1600" dirty="0">
                          <a:latin typeface="Aptos" panose="020B0004020202020204" pitchFamily="34" charset="0"/>
                        </a:rPr>
                        <a:t>D&lt;0    : D = D + 4x + 6                   [ x = x+1, y=y ]</a:t>
                      </a:r>
                    </a:p>
                    <a:p>
                      <a:r>
                        <a:rPr lang="en-SG" sz="1600" dirty="0">
                          <a:latin typeface="Aptos" panose="020B0004020202020204" pitchFamily="34" charset="0"/>
                        </a:rPr>
                        <a:t>D&gt;= 0 : D = D + 4(x – y) + 10       [ x = x+1, y=y-1 ]</a:t>
                      </a:r>
                    </a:p>
                  </a:txBody>
                  <a:tcPr>
                    <a:solidFill>
                      <a:schemeClr val="bg1"/>
                    </a:solidFill>
                  </a:tcPr>
                </a:tc>
                <a:extLst>
                  <a:ext uri="{0D108BD9-81ED-4DB2-BD59-A6C34878D82A}">
                    <a16:rowId xmlns:a16="http://schemas.microsoft.com/office/drawing/2014/main" val="4238723770"/>
                  </a:ext>
                </a:extLst>
              </a:tr>
              <a:tr h="443149">
                <a:tc>
                  <a:txBody>
                    <a:bodyPr/>
                    <a:lstStyle/>
                    <a:p>
                      <a:pPr marL="0" indent="0">
                        <a:buFont typeface="+mj-lt"/>
                        <a:buNone/>
                      </a:pPr>
                      <a:r>
                        <a:rPr lang="en-SG" sz="1600" dirty="0">
                          <a:latin typeface="Aptos" panose="020B0004020202020204" pitchFamily="34" charset="0"/>
                        </a:rPr>
                        <a:t>1</a:t>
                      </a:r>
                    </a:p>
                  </a:txBody>
                  <a:tcPr>
                    <a:solidFill>
                      <a:schemeClr val="bg1"/>
                    </a:solidFill>
                  </a:tcPr>
                </a:tc>
                <a:tc>
                  <a:txBody>
                    <a:bodyPr/>
                    <a:lstStyle/>
                    <a:p>
                      <a:r>
                        <a:rPr lang="en-SG" sz="1600" dirty="0">
                          <a:latin typeface="Aptos" panose="020B0004020202020204" pitchFamily="34" charset="0"/>
                        </a:rPr>
                        <a:t>0</a:t>
                      </a:r>
                    </a:p>
                  </a:txBody>
                  <a:tcPr>
                    <a:solidFill>
                      <a:schemeClr val="bg1"/>
                    </a:solidFill>
                  </a:tcPr>
                </a:tc>
                <a:tc>
                  <a:txBody>
                    <a:bodyPr/>
                    <a:lstStyle/>
                    <a:p>
                      <a:r>
                        <a:rPr lang="en-SG" sz="1600" dirty="0">
                          <a:latin typeface="Aptos" panose="020B0004020202020204" pitchFamily="34" charset="0"/>
                        </a:rPr>
                        <a:t>8</a:t>
                      </a:r>
                    </a:p>
                  </a:txBody>
                  <a:tcPr>
                    <a:solidFill>
                      <a:schemeClr val="bg1"/>
                    </a:solidFill>
                  </a:tcPr>
                </a:tc>
                <a:tc>
                  <a:txBody>
                    <a:bodyPr/>
                    <a:lstStyle/>
                    <a:p>
                      <a:r>
                        <a:rPr lang="en-SG" sz="1600" dirty="0">
                          <a:latin typeface="Aptos" panose="020B0004020202020204" pitchFamily="34" charset="0"/>
                        </a:rPr>
                        <a:t>(0, 8)</a:t>
                      </a:r>
                    </a:p>
                  </a:txBody>
                  <a:tcPr>
                    <a:solidFill>
                      <a:schemeClr val="bg1"/>
                    </a:solidFill>
                  </a:tcPr>
                </a:tc>
                <a:tc>
                  <a:txBody>
                    <a:bodyPr/>
                    <a:lstStyle/>
                    <a:p>
                      <a:r>
                        <a:rPr lang="en-SG" sz="1600" dirty="0">
                          <a:latin typeface="Aptos" panose="020B0004020202020204" pitchFamily="34" charset="0"/>
                        </a:rPr>
                        <a:t>(0, 8)</a:t>
                      </a:r>
                    </a:p>
                  </a:txBody>
                  <a:tcPr>
                    <a:solidFill>
                      <a:schemeClr val="bg1"/>
                    </a:solidFill>
                  </a:tcPr>
                </a:tc>
                <a:tc>
                  <a:txBody>
                    <a:bodyPr/>
                    <a:lstStyle/>
                    <a:p>
                      <a:r>
                        <a:rPr lang="en-SG" sz="1600" dirty="0">
                          <a:latin typeface="Aptos" panose="020B0004020202020204" pitchFamily="34" charset="0"/>
                        </a:rPr>
                        <a:t>-13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latin typeface="Aptos" panose="020B0004020202020204" pitchFamily="34" charset="0"/>
                        </a:rPr>
                        <a:t>D = D + 4x + 6 = </a:t>
                      </a:r>
                    </a:p>
                    <a:p>
                      <a:r>
                        <a:rPr lang="en-SG" sz="1600" dirty="0">
                          <a:latin typeface="Aptos" panose="020B0004020202020204" pitchFamily="34" charset="0"/>
                        </a:rPr>
                        <a:t>x = x+1 = </a:t>
                      </a:r>
                    </a:p>
                    <a:p>
                      <a:r>
                        <a:rPr lang="en-SG" sz="1600" dirty="0">
                          <a:latin typeface="Aptos" panose="020B0004020202020204" pitchFamily="34" charset="0"/>
                        </a:rPr>
                        <a:t>y =                                                   new points = ()</a:t>
                      </a:r>
                    </a:p>
                  </a:txBody>
                  <a:tcPr>
                    <a:solidFill>
                      <a:schemeClr val="bg1"/>
                    </a:solidFill>
                  </a:tcPr>
                </a:tc>
                <a:extLst>
                  <a:ext uri="{0D108BD9-81ED-4DB2-BD59-A6C34878D82A}">
                    <a16:rowId xmlns:a16="http://schemas.microsoft.com/office/drawing/2014/main" val="2896494146"/>
                  </a:ext>
                </a:extLst>
              </a:tr>
              <a:tr h="443149">
                <a:tc>
                  <a:txBody>
                    <a:bodyPr/>
                    <a:lstStyle/>
                    <a:p>
                      <a:pPr marL="0" indent="0">
                        <a:buFont typeface="+mj-lt"/>
                        <a:buNone/>
                      </a:pPr>
                      <a:r>
                        <a:rPr lang="en-SG" sz="1600" dirty="0">
                          <a:latin typeface="Aptos" panose="020B0004020202020204" pitchFamily="34" charset="0"/>
                        </a:rPr>
                        <a:t>2</a:t>
                      </a: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4105870937"/>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1726544486"/>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3781436440"/>
                  </a:ext>
                </a:extLst>
              </a:tr>
              <a:tr h="443149">
                <a:tc>
                  <a:txBody>
                    <a:bodyPr/>
                    <a:lstStyle/>
                    <a:p>
                      <a:pPr marL="0" indent="0">
                        <a:buFont typeface="+mj-lt"/>
                        <a:buNone/>
                      </a:pPr>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tc>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1692039680"/>
                  </a:ext>
                </a:extLst>
              </a:tr>
              <a:tr h="443149">
                <a:tc>
                  <a:txBody>
                    <a:bodyPr/>
                    <a:lstStyle/>
                    <a:p>
                      <a:pPr marL="0" indent="0">
                        <a:buFont typeface="+mj-lt"/>
                        <a:buNone/>
                      </a:pPr>
                      <a:r>
                        <a:rPr lang="en-SG" sz="1600" dirty="0">
                          <a:latin typeface="Aptos" panose="020B0004020202020204" pitchFamily="34" charset="0"/>
                        </a:rPr>
                        <a:t>6</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a:t>
                      </a:r>
                    </a:p>
                  </a:txBody>
                  <a:tcPr>
                    <a:solidFill>
                      <a:schemeClr val="bg1"/>
                    </a:solidFill>
                  </a:tcPr>
                </a:tc>
                <a:tc>
                  <a:txBody>
                    <a:bodyPr/>
                    <a:lstStyle/>
                    <a:p>
                      <a:r>
                        <a:rPr lang="en-SG" sz="1600" dirty="0">
                          <a:latin typeface="Aptos" panose="020B0004020202020204" pitchFamily="34" charset="0"/>
                        </a:rPr>
                        <a:t>(5, 5) </a:t>
                      </a:r>
                    </a:p>
                  </a:txBody>
                  <a:tcPr>
                    <a:solidFill>
                      <a:schemeClr val="bg1"/>
                    </a:solidFill>
                  </a:tcPr>
                </a:tc>
                <a:tc>
                  <a:txBody>
                    <a:bodyPr/>
                    <a:lstStyle/>
                    <a:p>
                      <a:r>
                        <a:rPr lang="en-SG" sz="1600" dirty="0">
                          <a:latin typeface="Aptos" panose="020B0004020202020204" pitchFamily="34" charset="0"/>
                        </a:rPr>
                        <a:t>= (5, 5) </a:t>
                      </a:r>
                    </a:p>
                  </a:txBody>
                  <a:tcPr>
                    <a:solidFill>
                      <a:schemeClr val="bg1"/>
                    </a:solidFill>
                  </a:tcPr>
                </a:tc>
                <a:tc gridSpan="2">
                  <a:txBody>
                    <a:bodyPr/>
                    <a:lstStyle/>
                    <a:p>
                      <a:r>
                        <a:rPr lang="en-US" sz="1600" dirty="0">
                          <a:latin typeface="Aptos" panose="020B0004020202020204" pitchFamily="34" charset="0"/>
                        </a:rPr>
                        <a:t>Since x&gt;=y i.e., 5=5, so stops here.</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extLst>
                  <a:ext uri="{0D108BD9-81ED-4DB2-BD59-A6C34878D82A}">
                    <a16:rowId xmlns:a16="http://schemas.microsoft.com/office/drawing/2014/main" val="2888315944"/>
                  </a:ext>
                </a:extLst>
              </a:tr>
              <a:tr h="270792">
                <a:tc gridSpan="7">
                  <a:txBody>
                    <a:bodyPr/>
                    <a:lstStyle/>
                    <a:p>
                      <a:r>
                        <a:rPr lang="en-US" sz="1600" dirty="0">
                          <a:latin typeface="Aptos" panose="020B0004020202020204" pitchFamily="34" charset="0"/>
                        </a:rPr>
                        <a:t>These are all the points of octant -1. </a:t>
                      </a:r>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sz="1600" dirty="0">
                        <a:latin typeface="Aptos" panose="020B0004020202020204" pitchFamily="34" charset="0"/>
                      </a:endParaRPr>
                    </a:p>
                  </a:txBody>
                  <a:tcPr>
                    <a:solidFill>
                      <a:schemeClr val="bg1"/>
                    </a:solidFill>
                  </a:tcPr>
                </a:tc>
                <a:tc hMerge="1">
                  <a:txBody>
                    <a:bodyPr/>
                    <a:lstStyle/>
                    <a:p>
                      <a:endParaRPr lang="en-SG"/>
                    </a:p>
                  </a:txBody>
                  <a:tcPr/>
                </a:tc>
                <a:extLst>
                  <a:ext uri="{0D108BD9-81ED-4DB2-BD59-A6C34878D82A}">
                    <a16:rowId xmlns:a16="http://schemas.microsoft.com/office/drawing/2014/main" val="1899139846"/>
                  </a:ext>
                </a:extLst>
              </a:tr>
            </a:tbl>
          </a:graphicData>
        </a:graphic>
      </p:graphicFrame>
    </p:spTree>
    <p:extLst>
      <p:ext uri="{BB962C8B-B14F-4D97-AF65-F5344CB8AC3E}">
        <p14:creationId xmlns:p14="http://schemas.microsoft.com/office/powerpoint/2010/main" val="2964195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335033-1DA2-A464-31AF-3FEFA8589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582" y="-1"/>
            <a:ext cx="7819269" cy="6858001"/>
          </a:xfrm>
          <a:prstGeom prst="rect">
            <a:avLst/>
          </a:prstGeom>
        </p:spPr>
      </p:pic>
    </p:spTree>
    <p:extLst>
      <p:ext uri="{BB962C8B-B14F-4D97-AF65-F5344CB8AC3E}">
        <p14:creationId xmlns:p14="http://schemas.microsoft.com/office/powerpoint/2010/main" val="3378418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66BEBF-1F9A-5398-A912-B0047AF691CF}"/>
              </a:ext>
            </a:extLst>
          </p:cNvPr>
          <p:cNvPicPr>
            <a:picLocks noChangeAspect="1"/>
          </p:cNvPicPr>
          <p:nvPr/>
        </p:nvPicPr>
        <p:blipFill>
          <a:blip r:embed="rId2"/>
          <a:stretch>
            <a:fillRect/>
          </a:stretch>
        </p:blipFill>
        <p:spPr>
          <a:xfrm>
            <a:off x="2480830" y="0"/>
            <a:ext cx="6093544" cy="6845402"/>
          </a:xfrm>
          <a:prstGeom prst="rect">
            <a:avLst/>
          </a:prstGeom>
        </p:spPr>
      </p:pic>
    </p:spTree>
    <p:extLst>
      <p:ext uri="{BB962C8B-B14F-4D97-AF65-F5344CB8AC3E}">
        <p14:creationId xmlns:p14="http://schemas.microsoft.com/office/powerpoint/2010/main" val="2322461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D5E046-796E-9C41-EE4B-6E3C93494DED}"/>
              </a:ext>
            </a:extLst>
          </p:cNvPr>
          <p:cNvSpPr txBox="1"/>
          <p:nvPr/>
        </p:nvSpPr>
        <p:spPr>
          <a:xfrm>
            <a:off x="362262" y="397401"/>
            <a:ext cx="11467475" cy="6063198"/>
          </a:xfrm>
          <a:prstGeom prst="rect">
            <a:avLst/>
          </a:prstGeom>
          <a:solidFill>
            <a:schemeClr val="bg1"/>
          </a:solidFill>
        </p:spPr>
        <p:txBody>
          <a:bodyPr wrap="square">
            <a:spAutoFit/>
          </a:bodyPr>
          <a:lstStyle/>
          <a:p>
            <a:pPr algn="just"/>
            <a:r>
              <a:rPr lang="en-SG" sz="2400" b="1" dirty="0">
                <a:latin typeface="Aptos" panose="020B0004020202020204" pitchFamily="34" charset="0"/>
              </a:rPr>
              <a:t>Assignment (Solve these problems using Bresenham’s Circle Algorithm)</a:t>
            </a:r>
          </a:p>
          <a:p>
            <a:pPr algn="just"/>
            <a:endParaRPr lang="en-SG" sz="2800" b="1" dirty="0">
              <a:latin typeface="Aptos" panose="020B0004020202020204" pitchFamily="34" charset="0"/>
            </a:endParaRPr>
          </a:p>
          <a:p>
            <a:pPr algn="just"/>
            <a:r>
              <a:rPr lang="en-SG" sz="2400" b="1" dirty="0">
                <a:latin typeface="Aptos" panose="020B0004020202020204" pitchFamily="34" charset="0"/>
              </a:rPr>
              <a:t>Problem-01: </a:t>
            </a:r>
            <a:r>
              <a:rPr lang="en-SG" sz="2400" dirty="0">
                <a:latin typeface="Aptos" panose="020B0004020202020204" pitchFamily="34" charset="0"/>
              </a:rPr>
              <a:t>The radius of a circle is 7, and center point coordinates are (0, 0). Apply </a:t>
            </a:r>
            <a:r>
              <a:rPr lang="en-SG" sz="2400" dirty="0" err="1">
                <a:latin typeface="Aptos" panose="020B0004020202020204" pitchFamily="34" charset="0"/>
              </a:rPr>
              <a:t>bresenham’s</a:t>
            </a:r>
            <a:r>
              <a:rPr lang="en-SG" sz="2400" dirty="0">
                <a:latin typeface="Aptos" panose="020B0004020202020204" pitchFamily="34" charset="0"/>
              </a:rPr>
              <a:t> circle drawing algorithm to plot all points of the circle.</a:t>
            </a:r>
          </a:p>
          <a:p>
            <a:pPr algn="just"/>
            <a:endParaRPr lang="en-SG" sz="2400" dirty="0">
              <a:latin typeface="Aptos" panose="020B0004020202020204" pitchFamily="34" charset="0"/>
            </a:endParaRPr>
          </a:p>
          <a:p>
            <a:pPr algn="just"/>
            <a:r>
              <a:rPr lang="en-SG" sz="2400" b="1" dirty="0">
                <a:latin typeface="Aptos" panose="020B0004020202020204" pitchFamily="34" charset="0"/>
              </a:rPr>
              <a:t>Problem-02: </a:t>
            </a:r>
            <a:r>
              <a:rPr lang="en-SG" sz="2400" dirty="0">
                <a:latin typeface="Aptos" panose="020B0004020202020204" pitchFamily="34" charset="0"/>
              </a:rPr>
              <a:t>The radius of a circle is 8, and center point coordinates are (0, 0). Apply </a:t>
            </a:r>
            <a:r>
              <a:rPr lang="en-SG" sz="2400" dirty="0" err="1">
                <a:latin typeface="Aptos" panose="020B0004020202020204" pitchFamily="34" charset="0"/>
              </a:rPr>
              <a:t>bresenham’s</a:t>
            </a:r>
            <a:r>
              <a:rPr lang="en-SG" sz="2400" dirty="0">
                <a:latin typeface="Aptos" panose="020B0004020202020204" pitchFamily="34" charset="0"/>
              </a:rPr>
              <a:t> circle drawing algorithm to plot all points of the circle.</a:t>
            </a:r>
          </a:p>
          <a:p>
            <a:pPr algn="just"/>
            <a:endParaRPr lang="en-SG" sz="2400" dirty="0">
              <a:latin typeface="Aptos" panose="020B0004020202020204" pitchFamily="34" charset="0"/>
            </a:endParaRPr>
          </a:p>
          <a:p>
            <a:pPr algn="just"/>
            <a:r>
              <a:rPr lang="en-SG" sz="2400" b="1" dirty="0">
                <a:latin typeface="Aptos" panose="020B0004020202020204" pitchFamily="34" charset="0"/>
              </a:rPr>
              <a:t>Problem-03: </a:t>
            </a:r>
            <a:r>
              <a:rPr lang="en-SG" sz="2400" dirty="0">
                <a:latin typeface="Aptos" panose="020B0004020202020204" pitchFamily="34" charset="0"/>
              </a:rPr>
              <a:t>Plot all points of circle using Bresenham Algorithm. When radius of circle is 10 units. The circle has center (0, 0).</a:t>
            </a:r>
          </a:p>
          <a:p>
            <a:pPr algn="just"/>
            <a:endParaRPr lang="en-SG" sz="2400" dirty="0">
              <a:latin typeface="Aptos" panose="020B0004020202020204" pitchFamily="34" charset="0"/>
            </a:endParaRPr>
          </a:p>
          <a:p>
            <a:pPr algn="just"/>
            <a:r>
              <a:rPr lang="en-SG" sz="2400" b="1" dirty="0">
                <a:latin typeface="Aptos" panose="020B0004020202020204" pitchFamily="34" charset="0"/>
              </a:rPr>
              <a:t>Problem-04: </a:t>
            </a:r>
            <a:r>
              <a:rPr lang="en-SG" sz="2400" dirty="0">
                <a:latin typeface="Aptos" panose="020B0004020202020204" pitchFamily="34" charset="0"/>
              </a:rPr>
              <a:t>Plot all points of circle using Bresenham Algorithm. When radius of circle is 10 units. The circle has center (50, 50).</a:t>
            </a:r>
          </a:p>
          <a:p>
            <a:pPr algn="just"/>
            <a:endParaRPr lang="en-SG" sz="2400" dirty="0">
              <a:latin typeface="Aptos" panose="020B0004020202020204" pitchFamily="34" charset="0"/>
            </a:endParaRPr>
          </a:p>
          <a:p>
            <a:pPr algn="just"/>
            <a:r>
              <a:rPr lang="en-SG" sz="2400" b="1" dirty="0">
                <a:latin typeface="Aptos" panose="020B0004020202020204" pitchFamily="34" charset="0"/>
              </a:rPr>
              <a:t>Problem-05: </a:t>
            </a:r>
            <a:r>
              <a:rPr lang="en-SG" sz="2400" dirty="0">
                <a:latin typeface="Aptos" panose="020B0004020202020204" pitchFamily="34" charset="0"/>
              </a:rPr>
              <a:t>Given the center point coordinates (10, 10) and radius as 10, generate all the points to form a circle using Bresenham Algorithm.</a:t>
            </a:r>
          </a:p>
        </p:txBody>
      </p:sp>
    </p:spTree>
    <p:extLst>
      <p:ext uri="{BB962C8B-B14F-4D97-AF65-F5344CB8AC3E}">
        <p14:creationId xmlns:p14="http://schemas.microsoft.com/office/powerpoint/2010/main" val="3044995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21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53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14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194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355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48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fining a Circle">
            <a:extLst>
              <a:ext uri="{FF2B5EF4-FFF2-40B4-BE49-F238E27FC236}">
                <a16:creationId xmlns:a16="http://schemas.microsoft.com/office/drawing/2014/main" id="{3EBB7138-DB93-C2B2-442A-10EEB4F58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475" y="133350"/>
            <a:ext cx="5343525" cy="659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66D832-6860-F009-7C8D-6344CC11B4CA}"/>
              </a:ext>
            </a:extLst>
          </p:cNvPr>
          <p:cNvSpPr txBox="1"/>
          <p:nvPr/>
        </p:nvSpPr>
        <p:spPr>
          <a:xfrm>
            <a:off x="306161" y="460606"/>
            <a:ext cx="6164034" cy="4524315"/>
          </a:xfrm>
          <a:prstGeom prst="rect">
            <a:avLst/>
          </a:prstGeom>
          <a:noFill/>
        </p:spPr>
        <p:txBody>
          <a:bodyPr wrap="square">
            <a:spAutoFit/>
          </a:bodyPr>
          <a:lstStyle/>
          <a:p>
            <a:r>
              <a:rPr lang="en-US" b="0" i="0" dirty="0">
                <a:solidFill>
                  <a:srgbClr val="333333"/>
                </a:solidFill>
                <a:effectLst/>
                <a:highlight>
                  <a:srgbClr val="FFFFFF"/>
                </a:highlight>
                <a:latin typeface="inter-regular"/>
              </a:rPr>
              <a:t>For drawing, circle considers it at the origin. If a point is P</a:t>
            </a:r>
            <a:r>
              <a:rPr lang="en-US" b="0" i="0" baseline="-25000" dirty="0">
                <a:solidFill>
                  <a:srgbClr val="333333"/>
                </a:solidFill>
                <a:effectLst/>
                <a:highlight>
                  <a:srgbClr val="FFFFFF"/>
                </a:highlight>
                <a:latin typeface="inter-regular"/>
              </a:rPr>
              <a:t>1</a:t>
            </a:r>
            <a:r>
              <a:rPr lang="en-US" b="0" i="0" dirty="0">
                <a:solidFill>
                  <a:srgbClr val="333333"/>
                </a:solidFill>
                <a:effectLst/>
                <a:highlight>
                  <a:srgbClr val="FFFFFF"/>
                </a:highlight>
                <a:latin typeface="inter-regular"/>
              </a:rPr>
              <a:t>(x, y), then the other seven points will be</a:t>
            </a:r>
          </a:p>
          <a:p>
            <a:r>
              <a:rPr lang="en-US" dirty="0"/>
              <a:t>So we will calculate only 45°arc. From which the whole circle can be determined easily.</a:t>
            </a:r>
          </a:p>
          <a:p>
            <a:endParaRPr lang="en-US" dirty="0"/>
          </a:p>
          <a:p>
            <a:r>
              <a:rPr lang="en-US" dirty="0"/>
              <a:t>If we want to display circle on screen then the </a:t>
            </a:r>
            <a:r>
              <a:rPr lang="en-US" dirty="0" err="1"/>
              <a:t>putpixel</a:t>
            </a:r>
            <a:r>
              <a:rPr lang="en-US" dirty="0"/>
              <a:t> function is used for eight points as shown below:</a:t>
            </a:r>
          </a:p>
          <a:p>
            <a:endParaRPr lang="en-US" dirty="0"/>
          </a:p>
          <a:p>
            <a:r>
              <a:rPr lang="en-US" dirty="0"/>
              <a:t>          </a:t>
            </a:r>
            <a:r>
              <a:rPr lang="en-US" dirty="0" err="1"/>
              <a:t>putpixel</a:t>
            </a:r>
            <a:r>
              <a:rPr lang="en-US" dirty="0"/>
              <a:t> (x, y, color)</a:t>
            </a:r>
          </a:p>
          <a:p>
            <a:r>
              <a:rPr lang="en-US" dirty="0"/>
              <a:t>          </a:t>
            </a:r>
            <a:r>
              <a:rPr lang="en-US" dirty="0" err="1"/>
              <a:t>putpixel</a:t>
            </a:r>
            <a:r>
              <a:rPr lang="en-US" dirty="0"/>
              <a:t> (x, -y, color)</a:t>
            </a:r>
          </a:p>
          <a:p>
            <a:r>
              <a:rPr lang="en-US" dirty="0"/>
              <a:t>          </a:t>
            </a:r>
            <a:r>
              <a:rPr lang="en-US" dirty="0" err="1"/>
              <a:t>putpixel</a:t>
            </a:r>
            <a:r>
              <a:rPr lang="en-US" dirty="0"/>
              <a:t> (-x, y, color)</a:t>
            </a:r>
          </a:p>
          <a:p>
            <a:r>
              <a:rPr lang="en-US" dirty="0"/>
              <a:t>          </a:t>
            </a:r>
            <a:r>
              <a:rPr lang="en-US" dirty="0" err="1"/>
              <a:t>putpixel</a:t>
            </a:r>
            <a:r>
              <a:rPr lang="en-US" dirty="0"/>
              <a:t> (-x, -y, color)</a:t>
            </a:r>
          </a:p>
          <a:p>
            <a:r>
              <a:rPr lang="en-US" dirty="0"/>
              <a:t>          </a:t>
            </a:r>
            <a:r>
              <a:rPr lang="en-US" dirty="0" err="1"/>
              <a:t>putpixel</a:t>
            </a:r>
            <a:r>
              <a:rPr lang="en-US" dirty="0"/>
              <a:t> (y, x, color)</a:t>
            </a:r>
          </a:p>
          <a:p>
            <a:r>
              <a:rPr lang="en-US" dirty="0"/>
              <a:t>          </a:t>
            </a:r>
            <a:r>
              <a:rPr lang="en-US" dirty="0" err="1"/>
              <a:t>putpixel</a:t>
            </a:r>
            <a:r>
              <a:rPr lang="en-US" dirty="0"/>
              <a:t> (y, -x, color)</a:t>
            </a:r>
          </a:p>
          <a:p>
            <a:r>
              <a:rPr lang="en-US" dirty="0"/>
              <a:t>          </a:t>
            </a:r>
            <a:r>
              <a:rPr lang="en-US" dirty="0" err="1"/>
              <a:t>putpixel</a:t>
            </a:r>
            <a:r>
              <a:rPr lang="en-US" dirty="0"/>
              <a:t> (-y, x, color)</a:t>
            </a:r>
          </a:p>
          <a:p>
            <a:r>
              <a:rPr lang="en-US" dirty="0"/>
              <a:t>          </a:t>
            </a:r>
            <a:r>
              <a:rPr lang="en-US" dirty="0" err="1"/>
              <a:t>putpixel</a:t>
            </a:r>
            <a:r>
              <a:rPr lang="en-US" dirty="0"/>
              <a:t> (-y, -x, color)</a:t>
            </a:r>
            <a:endParaRPr lang="en-SG" dirty="0"/>
          </a:p>
        </p:txBody>
      </p:sp>
    </p:spTree>
    <p:extLst>
      <p:ext uri="{BB962C8B-B14F-4D97-AF65-F5344CB8AC3E}">
        <p14:creationId xmlns:p14="http://schemas.microsoft.com/office/powerpoint/2010/main" val="4277569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218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438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8945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007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732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925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3825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402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14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45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723592-EBF5-F6E9-9B9D-31FF832B9B63}"/>
              </a:ext>
            </a:extLst>
          </p:cNvPr>
          <p:cNvSpPr txBox="1"/>
          <p:nvPr/>
        </p:nvSpPr>
        <p:spPr>
          <a:xfrm>
            <a:off x="138793" y="0"/>
            <a:ext cx="11914414" cy="1938992"/>
          </a:xfrm>
          <a:prstGeom prst="rect">
            <a:avLst/>
          </a:prstGeom>
          <a:noFill/>
        </p:spPr>
        <p:txBody>
          <a:bodyPr wrap="square">
            <a:spAutoFit/>
          </a:bodyPr>
          <a:lstStyle/>
          <a:p>
            <a:pPr algn="just"/>
            <a:r>
              <a:rPr lang="en-US" sz="2400" b="1" i="0" dirty="0">
                <a:solidFill>
                  <a:srgbClr val="333333"/>
                </a:solidFill>
                <a:effectLst/>
                <a:highlight>
                  <a:srgbClr val="FFFFFF"/>
                </a:highlight>
                <a:latin typeface="inter-bold"/>
              </a:rPr>
              <a:t>Example:</a:t>
            </a:r>
            <a:r>
              <a:rPr lang="en-US" sz="2400" b="0" i="0" dirty="0">
                <a:solidFill>
                  <a:srgbClr val="333333"/>
                </a:solidFill>
                <a:effectLst/>
                <a:highlight>
                  <a:srgbClr val="FFFFFF"/>
                </a:highlight>
                <a:latin typeface="inter-regular"/>
              </a:rPr>
              <a:t> Let we determine a point (2, 7) of the circle then other points will be (2, -7), (-2, -7), (-2, 7), (7, 2), (-7, 2), (-7, -2), (7, -2)</a:t>
            </a:r>
          </a:p>
          <a:p>
            <a:pPr algn="just"/>
            <a:r>
              <a:rPr lang="en-US" sz="2400" b="0" i="0" dirty="0">
                <a:solidFill>
                  <a:srgbClr val="333333"/>
                </a:solidFill>
                <a:effectLst/>
                <a:highlight>
                  <a:srgbClr val="FFFFFF"/>
                </a:highlight>
                <a:latin typeface="inter-regular"/>
              </a:rPr>
              <a:t>These seven points are calculated by using the property of reflection. The reflection is accomplished in the following way:</a:t>
            </a:r>
          </a:p>
          <a:p>
            <a:pPr algn="just"/>
            <a:r>
              <a:rPr lang="en-US" sz="2400" b="0" i="0" dirty="0">
                <a:solidFill>
                  <a:srgbClr val="333333"/>
                </a:solidFill>
                <a:effectLst/>
                <a:highlight>
                  <a:srgbClr val="FFFFFF"/>
                </a:highlight>
                <a:latin typeface="inter-regular"/>
              </a:rPr>
              <a:t>The reflection is accomplished by reversing x, y co-ordinates.</a:t>
            </a:r>
          </a:p>
        </p:txBody>
      </p:sp>
      <p:pic>
        <p:nvPicPr>
          <p:cNvPr id="2052" name="Picture 4" descr="Defining a Circle">
            <a:extLst>
              <a:ext uri="{FF2B5EF4-FFF2-40B4-BE49-F238E27FC236}">
                <a16:creationId xmlns:a16="http://schemas.microsoft.com/office/drawing/2014/main" id="{7254B0E4-E3F6-D692-84FE-380609A4A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261" y="1938992"/>
            <a:ext cx="5343525"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40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521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989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5183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32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8076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018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553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3893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5486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09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B670B6-8DD7-CFE5-A32C-44A43A0D22E3}"/>
              </a:ext>
            </a:extLst>
          </p:cNvPr>
          <p:cNvSpPr txBox="1"/>
          <p:nvPr/>
        </p:nvSpPr>
        <p:spPr>
          <a:xfrm>
            <a:off x="153859" y="0"/>
            <a:ext cx="12038141" cy="1015663"/>
          </a:xfrm>
          <a:prstGeom prst="rect">
            <a:avLst/>
          </a:prstGeom>
          <a:noFill/>
        </p:spPr>
        <p:txBody>
          <a:bodyPr wrap="square">
            <a:spAutoFit/>
          </a:bodyPr>
          <a:lstStyle/>
          <a:p>
            <a:pPr algn="just"/>
            <a:r>
              <a:rPr lang="en-US" sz="2000" b="0" i="0" dirty="0">
                <a:solidFill>
                  <a:srgbClr val="333333"/>
                </a:solidFill>
                <a:effectLst/>
                <a:highlight>
                  <a:srgbClr val="FFFFFF"/>
                </a:highlight>
                <a:latin typeface="inter-regular"/>
              </a:rPr>
              <a:t>There are two standards methods of mathematically defining a circle centered at the origin.</a:t>
            </a:r>
          </a:p>
          <a:p>
            <a:pPr algn="just">
              <a:buFont typeface="+mj-lt"/>
              <a:buAutoNum type="arabicPeriod"/>
            </a:pPr>
            <a:r>
              <a:rPr lang="en-US" sz="2000" b="0" i="0" dirty="0">
                <a:solidFill>
                  <a:srgbClr val="000000"/>
                </a:solidFill>
                <a:effectLst/>
                <a:highlight>
                  <a:srgbClr val="FFFFFF"/>
                </a:highlight>
                <a:latin typeface="inter-regular"/>
              </a:rPr>
              <a:t>Defining a circle using Polynomial Method</a:t>
            </a:r>
          </a:p>
          <a:p>
            <a:pPr algn="just">
              <a:buFont typeface="+mj-lt"/>
              <a:buAutoNum type="arabicPeriod"/>
            </a:pPr>
            <a:r>
              <a:rPr lang="en-US" sz="2000" b="0" i="0" dirty="0">
                <a:solidFill>
                  <a:srgbClr val="000000"/>
                </a:solidFill>
                <a:effectLst/>
                <a:highlight>
                  <a:srgbClr val="FFFFFF"/>
                </a:highlight>
                <a:latin typeface="inter-regular"/>
              </a:rPr>
              <a:t>Defining a circle using Polar Co-ordinates</a:t>
            </a:r>
          </a:p>
        </p:txBody>
      </p:sp>
      <p:sp>
        <p:nvSpPr>
          <p:cNvPr id="9" name="TextBox 8">
            <a:extLst>
              <a:ext uri="{FF2B5EF4-FFF2-40B4-BE49-F238E27FC236}">
                <a16:creationId xmlns:a16="http://schemas.microsoft.com/office/drawing/2014/main" id="{6568EDDA-517E-5983-436D-52B26EA7E8C8}"/>
              </a:ext>
            </a:extLst>
          </p:cNvPr>
          <p:cNvSpPr txBox="1"/>
          <p:nvPr/>
        </p:nvSpPr>
        <p:spPr>
          <a:xfrm>
            <a:off x="153859" y="1015663"/>
            <a:ext cx="7321596" cy="5693866"/>
          </a:xfrm>
          <a:prstGeom prst="rect">
            <a:avLst/>
          </a:prstGeom>
          <a:noFill/>
        </p:spPr>
        <p:txBody>
          <a:bodyPr wrap="square">
            <a:spAutoFit/>
          </a:bodyPr>
          <a:lstStyle/>
          <a:p>
            <a:pPr marL="457200" indent="-457200" algn="just">
              <a:buAutoNum type="arabicPeriod"/>
            </a:pPr>
            <a:r>
              <a:rPr lang="en-US" sz="2400" b="1" dirty="0">
                <a:latin typeface="Aptos" panose="020B0004020202020204" pitchFamily="34" charset="0"/>
              </a:rPr>
              <a:t>Direct or Polynomial Method </a:t>
            </a:r>
          </a:p>
          <a:p>
            <a:pPr algn="just"/>
            <a:r>
              <a:rPr lang="en-US" sz="2000" dirty="0">
                <a:latin typeface="Aptos" panose="020B0004020202020204" pitchFamily="34" charset="0"/>
              </a:rPr>
              <a:t>This technique uses the equation for a circle on radius r centered at (0, 0) given as: </a:t>
            </a:r>
          </a:p>
          <a:p>
            <a:pPr algn="just"/>
            <a:r>
              <a:rPr lang="en-US" sz="2000" dirty="0">
                <a:latin typeface="Aptos" panose="020B0004020202020204" pitchFamily="34" charset="0"/>
              </a:rPr>
              <a:t>x 2+ y2 = r2 , </a:t>
            </a:r>
          </a:p>
          <a:p>
            <a:pPr algn="just"/>
            <a:r>
              <a:rPr lang="en-US" sz="2000" dirty="0">
                <a:latin typeface="Aptos" panose="020B0004020202020204" pitchFamily="34" charset="0"/>
              </a:rPr>
              <a:t>an obvious choice is to plot </a:t>
            </a:r>
          </a:p>
          <a:p>
            <a:pPr algn="just"/>
            <a:r>
              <a:rPr lang="en-US" sz="2000" dirty="0">
                <a:latin typeface="Aptos" panose="020B0004020202020204" pitchFamily="34" charset="0"/>
              </a:rPr>
              <a:t>y = ± √(r2-x2)</a:t>
            </a:r>
          </a:p>
          <a:p>
            <a:pPr algn="just"/>
            <a:r>
              <a:rPr lang="en-US" sz="2000" dirty="0">
                <a:latin typeface="Aptos" panose="020B0004020202020204" pitchFamily="34" charset="0"/>
              </a:rPr>
              <a:t>Obviously in most of the cases the circle is not centered at (0, 0), rather there is a center point (h, k); other than (0, 0). Therefore, the equation of the circle having center at point (h, k):</a:t>
            </a:r>
          </a:p>
          <a:p>
            <a:pPr algn="just"/>
            <a:r>
              <a:rPr lang="en-US" sz="2000" dirty="0">
                <a:latin typeface="Aptos" panose="020B0004020202020204" pitchFamily="34" charset="0"/>
              </a:rPr>
              <a:t> (x - h) 2 + (y - k) 2 = r2 </a:t>
            </a:r>
          </a:p>
          <a:p>
            <a:pPr algn="just"/>
            <a:r>
              <a:rPr lang="en-US" sz="2000" dirty="0">
                <a:latin typeface="Aptos" panose="020B0004020202020204" pitchFamily="34" charset="0"/>
              </a:rPr>
              <a:t>For each value of x, value of y can be calculated using, </a:t>
            </a:r>
          </a:p>
          <a:p>
            <a:pPr algn="just"/>
            <a:r>
              <a:rPr lang="en-US" sz="2000" dirty="0">
                <a:latin typeface="Aptos" panose="020B0004020202020204" pitchFamily="34" charset="0"/>
              </a:rPr>
              <a:t>y = k ± √r2 – (x - h) 2 </a:t>
            </a:r>
          </a:p>
          <a:p>
            <a:pPr algn="just"/>
            <a:r>
              <a:rPr lang="en-US" sz="2000" dirty="0">
                <a:latin typeface="Aptos" panose="020B0004020202020204" pitchFamily="34" charset="0"/>
              </a:rPr>
              <a:t>The initial points will be: x = h – r, and y = k </a:t>
            </a:r>
          </a:p>
          <a:p>
            <a:pPr algn="just"/>
            <a:r>
              <a:rPr lang="en-US" sz="2000" dirty="0">
                <a:latin typeface="Aptos" panose="020B0004020202020204" pitchFamily="34" charset="0"/>
              </a:rPr>
              <a:t>This is a very ineffective method because for each point value of h, x and r are squared and then subtracted and then the square root is calculated, which leads to high time complexity. It also creates large gaps in the circle for values of x close to r as shown in the following figure.</a:t>
            </a:r>
            <a:endParaRPr lang="en-SG" sz="2000" dirty="0">
              <a:latin typeface="Aptos" panose="020B0004020202020204" pitchFamily="34" charset="0"/>
            </a:endParaRPr>
          </a:p>
        </p:txBody>
      </p:sp>
      <p:pic>
        <p:nvPicPr>
          <p:cNvPr id="3074" name="Picture 2" descr="Defining a circle using Polynomial Method">
            <a:extLst>
              <a:ext uri="{FF2B5EF4-FFF2-40B4-BE49-F238E27FC236}">
                <a16:creationId xmlns:a16="http://schemas.microsoft.com/office/drawing/2014/main" id="{5A072862-DA03-790C-DBA2-ED8B2215BC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00" b="23621"/>
          <a:stretch/>
        </p:blipFill>
        <p:spPr bwMode="auto">
          <a:xfrm>
            <a:off x="7553900" y="1320455"/>
            <a:ext cx="4638100" cy="404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5328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1975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984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6008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199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6852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08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E9D4D8-2F47-5E56-97E3-A45C78200A60}"/>
              </a:ext>
            </a:extLst>
          </p:cNvPr>
          <p:cNvSpPr txBox="1"/>
          <p:nvPr/>
        </p:nvSpPr>
        <p:spPr>
          <a:xfrm>
            <a:off x="197962" y="58846"/>
            <a:ext cx="11994038" cy="6740307"/>
          </a:xfrm>
          <a:prstGeom prst="rect">
            <a:avLst/>
          </a:prstGeom>
          <a:solidFill>
            <a:schemeClr val="bg1"/>
          </a:solidFill>
        </p:spPr>
        <p:txBody>
          <a:bodyPr wrap="square">
            <a:spAutoFit/>
          </a:bodyPr>
          <a:lstStyle/>
          <a:p>
            <a:r>
              <a:rPr lang="en-SG" sz="2400" b="1" u="sng" dirty="0">
                <a:latin typeface="Aptos" panose="020B0004020202020204" pitchFamily="34" charset="0"/>
              </a:rPr>
              <a:t>Algorithm:</a:t>
            </a:r>
          </a:p>
          <a:p>
            <a:r>
              <a:rPr lang="en-SG" sz="2400" dirty="0">
                <a:latin typeface="Aptos" panose="020B0004020202020204" pitchFamily="34" charset="0"/>
              </a:rPr>
              <a:t>Step1: Set the initial variables</a:t>
            </a:r>
          </a:p>
          <a:p>
            <a:r>
              <a:rPr lang="en-SG" sz="2400" dirty="0">
                <a:latin typeface="Aptos" panose="020B0004020202020204" pitchFamily="34" charset="0"/>
              </a:rPr>
              <a:t>          r = circle radius</a:t>
            </a:r>
          </a:p>
          <a:p>
            <a:r>
              <a:rPr lang="en-SG" sz="2400" dirty="0">
                <a:latin typeface="Aptos" panose="020B0004020202020204" pitchFamily="34" charset="0"/>
              </a:rPr>
              <a:t>          (h, k) = coordinates of circle center</a:t>
            </a:r>
          </a:p>
          <a:p>
            <a:r>
              <a:rPr lang="en-SG" sz="2400" dirty="0">
                <a:latin typeface="Aptos" panose="020B0004020202020204" pitchFamily="34" charset="0"/>
              </a:rPr>
              <a:t>                x=o</a:t>
            </a:r>
          </a:p>
          <a:p>
            <a:r>
              <a:rPr lang="en-SG" sz="2400" dirty="0">
                <a:latin typeface="Aptos" panose="020B0004020202020204" pitchFamily="34" charset="0"/>
              </a:rPr>
              <a:t>                I = step size</a:t>
            </a:r>
          </a:p>
          <a:p>
            <a:r>
              <a:rPr lang="en-SG" sz="2400" dirty="0">
                <a:latin typeface="Aptos" panose="020B0004020202020204" pitchFamily="34" charset="0"/>
              </a:rPr>
              <a:t>                </a:t>
            </a:r>
            <a:r>
              <a:rPr lang="en-SG" sz="2400" dirty="0" err="1">
                <a:latin typeface="Aptos" panose="020B0004020202020204" pitchFamily="34" charset="0"/>
              </a:rPr>
              <a:t>x</a:t>
            </a:r>
            <a:r>
              <a:rPr lang="en-SG" sz="2400" baseline="-25000" dirty="0" err="1">
                <a:latin typeface="Aptos" panose="020B0004020202020204" pitchFamily="34" charset="0"/>
              </a:rPr>
              <a:t>end</a:t>
            </a:r>
            <a:r>
              <a:rPr lang="en-SG" sz="2400" dirty="0">
                <a:latin typeface="Aptos" panose="020B0004020202020204" pitchFamily="34" charset="0"/>
              </a:rPr>
              <a:t>= r / </a:t>
            </a:r>
            <a:r>
              <a:rPr lang="en-US" sz="2400" dirty="0">
                <a:latin typeface="Aptos" panose="020B0004020202020204" pitchFamily="34" charset="0"/>
              </a:rPr>
              <a:t>√2</a:t>
            </a:r>
            <a:endParaRPr lang="en-SG" sz="2400" dirty="0">
              <a:latin typeface="Aptos" panose="020B0004020202020204" pitchFamily="34" charset="0"/>
            </a:endParaRPr>
          </a:p>
          <a:p>
            <a:r>
              <a:rPr lang="en-SG" sz="2400" dirty="0">
                <a:latin typeface="Aptos" panose="020B0004020202020204" pitchFamily="34" charset="0"/>
              </a:rPr>
              <a:t>Step2: Test to determine whether the entire circle has been scan-converted.</a:t>
            </a:r>
          </a:p>
          <a:p>
            <a:r>
              <a:rPr lang="en-SG" sz="2400" dirty="0">
                <a:latin typeface="Aptos" panose="020B0004020202020204" pitchFamily="34" charset="0"/>
              </a:rPr>
              <a:t>If x &gt; </a:t>
            </a:r>
            <a:r>
              <a:rPr lang="en-SG" sz="2400" dirty="0" err="1">
                <a:latin typeface="Aptos" panose="020B0004020202020204" pitchFamily="34" charset="0"/>
              </a:rPr>
              <a:t>x</a:t>
            </a:r>
            <a:r>
              <a:rPr lang="en-SG" sz="2400" baseline="-25000" dirty="0" err="1">
                <a:latin typeface="Aptos" panose="020B0004020202020204" pitchFamily="34" charset="0"/>
              </a:rPr>
              <a:t>end</a:t>
            </a:r>
            <a:r>
              <a:rPr lang="en-SG" sz="2400" dirty="0">
                <a:latin typeface="Aptos" panose="020B0004020202020204" pitchFamily="34" charset="0"/>
              </a:rPr>
              <a:t> then stop.</a:t>
            </a:r>
          </a:p>
          <a:p>
            <a:r>
              <a:rPr lang="en-SG" sz="2400" dirty="0">
                <a:latin typeface="Aptos" panose="020B0004020202020204" pitchFamily="34" charset="0"/>
              </a:rPr>
              <a:t>Step3: Compute y = </a:t>
            </a:r>
            <a:r>
              <a:rPr lang="en-US" sz="2400" dirty="0">
                <a:latin typeface="Aptos" panose="020B0004020202020204" pitchFamily="34" charset="0"/>
              </a:rPr>
              <a:t>± √(r2-x2)</a:t>
            </a:r>
            <a:endParaRPr lang="en-SG" sz="2400" dirty="0">
              <a:latin typeface="Aptos" panose="020B0004020202020204" pitchFamily="34" charset="0"/>
            </a:endParaRPr>
          </a:p>
          <a:p>
            <a:r>
              <a:rPr lang="en-SG" sz="2400" dirty="0">
                <a:latin typeface="Aptos" panose="020B0004020202020204" pitchFamily="34" charset="0"/>
              </a:rPr>
              <a:t>Step4: Plot the eight points found by symmetry concerning the center (h, k) at the current (x, y) coordinates.</a:t>
            </a:r>
          </a:p>
          <a:p>
            <a:r>
              <a:rPr lang="en-SG" sz="2400" dirty="0">
                <a:latin typeface="Aptos" panose="020B0004020202020204" pitchFamily="34" charset="0"/>
              </a:rPr>
              <a:t>                Plot (x + h, y +k)          Plot (-x + h, -y + k)</a:t>
            </a:r>
          </a:p>
          <a:p>
            <a:r>
              <a:rPr lang="en-SG" sz="2400" dirty="0">
                <a:latin typeface="Aptos" panose="020B0004020202020204" pitchFamily="34" charset="0"/>
              </a:rPr>
              <a:t>                Plot (y + h, x + k)          Plot (-y + h, -x + k)</a:t>
            </a:r>
          </a:p>
          <a:p>
            <a:r>
              <a:rPr lang="en-SG" sz="2400" dirty="0">
                <a:latin typeface="Aptos" panose="020B0004020202020204" pitchFamily="34" charset="0"/>
              </a:rPr>
              <a:t>                Plot (-y + h, x + k)          Plot (y + h, -x + k)</a:t>
            </a:r>
          </a:p>
          <a:p>
            <a:r>
              <a:rPr lang="en-SG" sz="2400" dirty="0">
                <a:latin typeface="Aptos" panose="020B0004020202020204" pitchFamily="34" charset="0"/>
              </a:rPr>
              <a:t>                Plot (-x + h, y + k)          Plot (x + h, -y + k)</a:t>
            </a:r>
          </a:p>
          <a:p>
            <a:r>
              <a:rPr lang="en-SG" sz="2400" dirty="0">
                <a:latin typeface="Aptos" panose="020B0004020202020204" pitchFamily="34" charset="0"/>
              </a:rPr>
              <a:t>Step5: Increment x = x + </a:t>
            </a:r>
            <a:r>
              <a:rPr lang="en-SG" sz="2400" dirty="0" err="1">
                <a:latin typeface="Aptos" panose="020B0004020202020204" pitchFamily="34" charset="0"/>
              </a:rPr>
              <a:t>i</a:t>
            </a:r>
            <a:endParaRPr lang="en-SG" sz="2400" dirty="0">
              <a:latin typeface="Aptos" panose="020B0004020202020204" pitchFamily="34" charset="0"/>
            </a:endParaRPr>
          </a:p>
          <a:p>
            <a:r>
              <a:rPr lang="en-SG" sz="2400" dirty="0">
                <a:latin typeface="Aptos" panose="020B0004020202020204" pitchFamily="34" charset="0"/>
              </a:rPr>
              <a:t>Step6: Go to step (ii).</a:t>
            </a:r>
          </a:p>
        </p:txBody>
      </p:sp>
    </p:spTree>
    <p:extLst>
      <p:ext uri="{BB962C8B-B14F-4D97-AF65-F5344CB8AC3E}">
        <p14:creationId xmlns:p14="http://schemas.microsoft.com/office/powerpoint/2010/main" val="251034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891477-6A6F-1CC2-1D1E-01C5763143D7}"/>
              </a:ext>
            </a:extLst>
          </p:cNvPr>
          <p:cNvSpPr txBox="1"/>
          <p:nvPr/>
        </p:nvSpPr>
        <p:spPr>
          <a:xfrm>
            <a:off x="195943" y="184194"/>
            <a:ext cx="11870871" cy="3046988"/>
          </a:xfrm>
          <a:prstGeom prst="rect">
            <a:avLst/>
          </a:prstGeom>
          <a:solidFill>
            <a:schemeClr val="bg1"/>
          </a:solidFill>
        </p:spPr>
        <p:txBody>
          <a:bodyPr wrap="square">
            <a:spAutoFit/>
          </a:bodyPr>
          <a:lstStyle/>
          <a:p>
            <a:r>
              <a:rPr lang="en-US" sz="2400" dirty="0">
                <a:latin typeface="Aptos" panose="020B0004020202020204" pitchFamily="34" charset="0"/>
              </a:rPr>
              <a:t>2. </a:t>
            </a:r>
            <a:r>
              <a:rPr lang="en-US" sz="2400" b="1" u="sng" dirty="0">
                <a:latin typeface="Aptos" panose="020B0004020202020204" pitchFamily="34" charset="0"/>
              </a:rPr>
              <a:t>Polar coordinates Method </a:t>
            </a:r>
            <a:r>
              <a:rPr lang="en-US" sz="2400" dirty="0">
                <a:latin typeface="Aptos" panose="020B0004020202020204" pitchFamily="34" charset="0"/>
              </a:rPr>
              <a:t>A better approach, to eliminate unequal spacing as shown in above figure is to calculate points along the circular boundary using polar coordinates r and θ. </a:t>
            </a:r>
          </a:p>
          <a:p>
            <a:r>
              <a:rPr lang="en-US" sz="2400" dirty="0">
                <a:latin typeface="Aptos" panose="020B0004020202020204" pitchFamily="34" charset="0"/>
              </a:rPr>
              <a:t>Expressing the circle equation in parametric polar form yields the pair of equations</a:t>
            </a:r>
          </a:p>
          <a:p>
            <a:r>
              <a:rPr lang="en-US" sz="2400" dirty="0">
                <a:latin typeface="Aptos" panose="020B0004020202020204" pitchFamily="34" charset="0"/>
              </a:rPr>
              <a:t>x = r </a:t>
            </a:r>
            <a:r>
              <a:rPr lang="en-US" sz="2400" dirty="0" err="1">
                <a:latin typeface="Aptos" panose="020B0004020202020204" pitchFamily="34" charset="0"/>
              </a:rPr>
              <a:t>cosθ</a:t>
            </a:r>
            <a:r>
              <a:rPr lang="en-US" sz="2400" dirty="0">
                <a:latin typeface="Aptos" panose="020B0004020202020204" pitchFamily="34" charset="0"/>
              </a:rPr>
              <a:t> ...(1) </a:t>
            </a:r>
          </a:p>
          <a:p>
            <a:r>
              <a:rPr lang="en-US" sz="2400" dirty="0">
                <a:latin typeface="Aptos" panose="020B0004020202020204" pitchFamily="34" charset="0"/>
              </a:rPr>
              <a:t>y = r </a:t>
            </a:r>
            <a:r>
              <a:rPr lang="en-US" sz="2400" dirty="0" err="1">
                <a:latin typeface="Aptos" panose="020B0004020202020204" pitchFamily="34" charset="0"/>
              </a:rPr>
              <a:t>sinθ</a:t>
            </a:r>
            <a:r>
              <a:rPr lang="en-US" sz="2400" dirty="0">
                <a:latin typeface="Aptos" panose="020B0004020202020204" pitchFamily="34" charset="0"/>
              </a:rPr>
              <a:t> ...(2) </a:t>
            </a:r>
          </a:p>
          <a:p>
            <a:r>
              <a:rPr lang="en-US" sz="2400" dirty="0">
                <a:latin typeface="Aptos" panose="020B0004020202020204" pitchFamily="34" charset="0"/>
              </a:rPr>
              <a:t>X2+y2 = r2</a:t>
            </a:r>
          </a:p>
          <a:p>
            <a:endParaRPr lang="en-SG" sz="2400" dirty="0">
              <a:latin typeface="Aptos" panose="020B0004020202020204" pitchFamily="34" charset="0"/>
            </a:endParaRPr>
          </a:p>
        </p:txBody>
      </p:sp>
      <p:pic>
        <p:nvPicPr>
          <p:cNvPr id="5122" name="Picture 2" descr="Defining a circle using Polar Co-ordinates">
            <a:extLst>
              <a:ext uri="{FF2B5EF4-FFF2-40B4-BE49-F238E27FC236}">
                <a16:creationId xmlns:a16="http://schemas.microsoft.com/office/drawing/2014/main" id="{20A85116-58FD-34F1-A726-7BDF7DBA31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603" t="8572" r="19778" b="32143"/>
          <a:stretch/>
        </p:blipFill>
        <p:spPr bwMode="auto">
          <a:xfrm>
            <a:off x="7392802" y="1869443"/>
            <a:ext cx="4767944" cy="40658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807116-49BF-BCC9-7BB8-9540E8C8DE3F}"/>
              </a:ext>
            </a:extLst>
          </p:cNvPr>
          <p:cNvSpPr txBox="1"/>
          <p:nvPr/>
        </p:nvSpPr>
        <p:spPr>
          <a:xfrm>
            <a:off x="289875" y="2949400"/>
            <a:ext cx="7520000" cy="3785652"/>
          </a:xfrm>
          <a:prstGeom prst="rect">
            <a:avLst/>
          </a:prstGeom>
          <a:noFill/>
        </p:spPr>
        <p:txBody>
          <a:bodyPr wrap="square">
            <a:spAutoFit/>
          </a:bodyPr>
          <a:lstStyle/>
          <a:p>
            <a:pPr algn="just"/>
            <a:r>
              <a:rPr lang="en-US" sz="2400" dirty="0">
                <a:latin typeface="Aptos" panose="020B0004020202020204" pitchFamily="34" charset="0"/>
              </a:rPr>
              <a:t>Using above equation circle can be plotted by calculating x and y coordinates as θ takes values from 0 to 360 degrees or 0 to 2π. The step size chosen for θ depends on the application and the display device. Larger angular separations along the circumference can be connected with straight-line segments to approximate the circular path. For a more continuous boundary on a raster display, we can set the step size at 1/r. This plots pixel positions that are approximately one unit apart. </a:t>
            </a:r>
          </a:p>
        </p:txBody>
      </p:sp>
    </p:spTree>
    <p:extLst>
      <p:ext uri="{BB962C8B-B14F-4D97-AF65-F5344CB8AC3E}">
        <p14:creationId xmlns:p14="http://schemas.microsoft.com/office/powerpoint/2010/main" val="14571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B86D54-6EFF-F5CC-3B65-FA6D4C6D78AD}"/>
              </a:ext>
            </a:extLst>
          </p:cNvPr>
          <p:cNvSpPr txBox="1"/>
          <p:nvPr/>
        </p:nvSpPr>
        <p:spPr>
          <a:xfrm>
            <a:off x="201386" y="235670"/>
            <a:ext cx="11789228" cy="5016758"/>
          </a:xfrm>
          <a:prstGeom prst="rect">
            <a:avLst/>
          </a:prstGeom>
          <a:solidFill>
            <a:schemeClr val="bg1"/>
          </a:solidFill>
        </p:spPr>
        <p:txBody>
          <a:bodyPr wrap="square">
            <a:spAutoFit/>
          </a:bodyPr>
          <a:lstStyle/>
          <a:p>
            <a:pPr algn="just"/>
            <a:r>
              <a:rPr lang="en-US" sz="2000" dirty="0">
                <a:latin typeface="Aptos" panose="020B0004020202020204" pitchFamily="34" charset="0"/>
              </a:rPr>
              <a:t>Now let us see how this technique can be sum up in algorithmic form. </a:t>
            </a:r>
          </a:p>
          <a:p>
            <a:pPr algn="just"/>
            <a:r>
              <a:rPr lang="en-US" sz="2000" dirty="0">
                <a:latin typeface="Aptos" panose="020B0004020202020204" pitchFamily="34" charset="0"/>
              </a:rPr>
              <a:t>Circle (h, k, radius) </a:t>
            </a:r>
          </a:p>
          <a:p>
            <a:pPr algn="just"/>
            <a:r>
              <a:rPr lang="en-US" sz="2000" dirty="0">
                <a:latin typeface="Aptos" panose="020B0004020202020204" pitchFamily="34" charset="0"/>
              </a:rPr>
              <a:t>for θ = 0 to 2π; step 1/r </a:t>
            </a:r>
          </a:p>
          <a:p>
            <a:pPr algn="just"/>
            <a:r>
              <a:rPr lang="en-US" sz="2000" dirty="0">
                <a:latin typeface="Aptos" panose="020B0004020202020204" pitchFamily="34" charset="0"/>
              </a:rPr>
              <a:t>x = h + r * </a:t>
            </a:r>
            <a:r>
              <a:rPr lang="en-US" sz="2000" dirty="0" err="1">
                <a:latin typeface="Aptos" panose="020B0004020202020204" pitchFamily="34" charset="0"/>
              </a:rPr>
              <a:t>cosθ</a:t>
            </a:r>
            <a:r>
              <a:rPr lang="en-US" sz="2000" dirty="0">
                <a:latin typeface="Aptos" panose="020B0004020202020204" pitchFamily="34" charset="0"/>
              </a:rPr>
              <a:t> </a:t>
            </a:r>
          </a:p>
          <a:p>
            <a:pPr algn="just"/>
            <a:r>
              <a:rPr lang="en-US" sz="2000" dirty="0">
                <a:latin typeface="Aptos" panose="020B0004020202020204" pitchFamily="34" charset="0"/>
              </a:rPr>
              <a:t>y = k + r * </a:t>
            </a:r>
            <a:r>
              <a:rPr lang="en-US" sz="2000" dirty="0" err="1">
                <a:latin typeface="Aptos" panose="020B0004020202020204" pitchFamily="34" charset="0"/>
              </a:rPr>
              <a:t>sinθ</a:t>
            </a:r>
            <a:r>
              <a:rPr lang="en-US" sz="2000" dirty="0">
                <a:latin typeface="Aptos" panose="020B0004020202020204" pitchFamily="34" charset="0"/>
              </a:rPr>
              <a:t> </a:t>
            </a:r>
          </a:p>
          <a:p>
            <a:pPr algn="just"/>
            <a:r>
              <a:rPr lang="en-US" sz="2000" dirty="0" err="1">
                <a:latin typeface="Aptos" panose="020B0004020202020204" pitchFamily="34" charset="0"/>
              </a:rPr>
              <a:t>drawPixel</a:t>
            </a:r>
            <a:r>
              <a:rPr lang="en-US" sz="2000" dirty="0">
                <a:latin typeface="Aptos" panose="020B0004020202020204" pitchFamily="34" charset="0"/>
              </a:rPr>
              <a:t> (x, y) </a:t>
            </a:r>
          </a:p>
          <a:p>
            <a:pPr algn="just"/>
            <a:r>
              <a:rPr lang="en-US" sz="2000" dirty="0">
                <a:latin typeface="Aptos" panose="020B0004020202020204" pitchFamily="34" charset="0"/>
              </a:rPr>
              <a:t>Again, this is very simple technique and also solves problem of unequal space but unfortunately this technique is still inefficient in terms of calculations involves especially floating-point calculations.</a:t>
            </a:r>
          </a:p>
          <a:p>
            <a:pPr algn="just"/>
            <a:r>
              <a:rPr lang="en-US" sz="2000" dirty="0">
                <a:latin typeface="Aptos" panose="020B0004020202020204" pitchFamily="34" charset="0"/>
              </a:rPr>
              <a:t>Calculations can be reduced by considering the symmetry of circles. </a:t>
            </a:r>
          </a:p>
          <a:p>
            <a:pPr algn="just"/>
            <a:r>
              <a:rPr lang="en-US" sz="2000" dirty="0">
                <a:latin typeface="Aptos" panose="020B0004020202020204" pitchFamily="34" charset="0"/>
              </a:rPr>
              <a:t>We know that the shape of circle is similar in each quadrant. For the first octant i.e., from θ = 0</a:t>
            </a:r>
            <a:r>
              <a:rPr lang="en-US" sz="2000" baseline="30000" dirty="0">
                <a:latin typeface="Aptos" panose="020B0004020202020204" pitchFamily="34" charset="0"/>
              </a:rPr>
              <a:t>0</a:t>
            </a:r>
            <a:r>
              <a:rPr lang="en-US" sz="2000" dirty="0">
                <a:latin typeface="Aptos" panose="020B0004020202020204" pitchFamily="34" charset="0"/>
              </a:rPr>
              <a:t> to θ = 45</a:t>
            </a:r>
            <a:r>
              <a:rPr lang="en-US" sz="2000" baseline="30000" dirty="0">
                <a:latin typeface="Aptos" panose="020B0004020202020204" pitchFamily="34" charset="0"/>
              </a:rPr>
              <a:t>0</a:t>
            </a:r>
            <a:r>
              <a:rPr lang="en-US" sz="2000" dirty="0">
                <a:latin typeface="Aptos" panose="020B0004020202020204" pitchFamily="34" charset="0"/>
              </a:rPr>
              <a:t> </a:t>
            </a:r>
          </a:p>
          <a:p>
            <a:pPr algn="just"/>
            <a:r>
              <a:rPr lang="en-US" sz="2000" dirty="0">
                <a:latin typeface="Aptos" panose="020B0004020202020204" pitchFamily="34" charset="0"/>
              </a:rPr>
              <a:t>The values of x and y are calculated using equations (1) and (2). </a:t>
            </a:r>
          </a:p>
          <a:p>
            <a:pPr algn="just"/>
            <a:r>
              <a:rPr lang="en-US" sz="2000" dirty="0">
                <a:latin typeface="Aptos" panose="020B0004020202020204" pitchFamily="34" charset="0"/>
              </a:rPr>
              <a:t>Simultaneously, all the eight points for the rest of the octants can be calculated using the </a:t>
            </a:r>
            <a:r>
              <a:rPr lang="en-US" sz="2000" dirty="0" err="1">
                <a:latin typeface="Aptos" panose="020B0004020202020204" pitchFamily="34" charset="0"/>
              </a:rPr>
              <a:t>eightway</a:t>
            </a:r>
            <a:r>
              <a:rPr lang="en-US" sz="2000" dirty="0">
                <a:latin typeface="Aptos" panose="020B0004020202020204" pitchFamily="34" charset="0"/>
              </a:rPr>
              <a:t> symmetry property of the circle. Then, the plotting of the circle is done. </a:t>
            </a:r>
          </a:p>
          <a:p>
            <a:pPr algn="just"/>
            <a:r>
              <a:rPr lang="en-US" sz="2000" dirty="0">
                <a:latin typeface="Aptos" panose="020B0004020202020204" pitchFamily="34" charset="0"/>
              </a:rPr>
              <a:t>Hence, we have reduced half the calculations by considering symmetric octants of the circle but as we discussed earlier inefficiency is still there and that is due to the use of floating-point calculations. In next algorithm we will try to remove this problem. </a:t>
            </a:r>
            <a:endParaRPr lang="en-SG" sz="2000" dirty="0">
              <a:latin typeface="Aptos" panose="020B0004020202020204" pitchFamily="34" charset="0"/>
            </a:endParaRPr>
          </a:p>
        </p:txBody>
      </p:sp>
    </p:spTree>
    <p:extLst>
      <p:ext uri="{BB962C8B-B14F-4D97-AF65-F5344CB8AC3E}">
        <p14:creationId xmlns:p14="http://schemas.microsoft.com/office/powerpoint/2010/main" val="168234164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327</TotalTime>
  <Words>4906</Words>
  <Application>Microsoft Office PowerPoint</Application>
  <PresentationFormat>Widescreen</PresentationFormat>
  <Paragraphs>376</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Aharoni</vt:lpstr>
      <vt:lpstr>Aptos</vt:lpstr>
      <vt:lpstr>Arial</vt:lpstr>
      <vt:lpstr>Berlin Sans FB Demi</vt:lpstr>
      <vt:lpstr>Century Schoolbook</vt:lpstr>
      <vt:lpstr>inter-bold</vt:lpstr>
      <vt:lpstr>inter-regular</vt:lpstr>
      <vt:lpstr>Wingdings 2</vt:lpstr>
      <vt:lpstr>View</vt:lpstr>
      <vt:lpstr>Scan Conversion Of Circle</vt:lpstr>
      <vt:lpstr>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two circle drawing algorithms:  1. Bresenham Circle Drawing Algorithm  2. Mid-Point Circle Drawing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 Conversion Of Circle</dc:title>
  <dc:creator>Raajokiaa Ritu</dc:creator>
  <cp:lastModifiedBy>Raajokiaa Ritu</cp:lastModifiedBy>
  <cp:revision>60</cp:revision>
  <dcterms:created xsi:type="dcterms:W3CDTF">2024-05-10T11:25:02Z</dcterms:created>
  <dcterms:modified xsi:type="dcterms:W3CDTF">2024-05-12T05:33:20Z</dcterms:modified>
</cp:coreProperties>
</file>