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77" r:id="rId8"/>
    <p:sldId id="279" r:id="rId9"/>
    <p:sldId id="280" r:id="rId10"/>
    <p:sldId id="264" r:id="rId11"/>
    <p:sldId id="287" r:id="rId12"/>
    <p:sldId id="288" r:id="rId13"/>
    <p:sldId id="289" r:id="rId14"/>
    <p:sldId id="290" r:id="rId15"/>
    <p:sldId id="291" r:id="rId16"/>
    <p:sldId id="286" r:id="rId17"/>
    <p:sldId id="292" r:id="rId18"/>
    <p:sldId id="272" r:id="rId19"/>
    <p:sldId id="273" r:id="rId20"/>
    <p:sldId id="274" r:id="rId21"/>
    <p:sldId id="275" r:id="rId22"/>
    <p:sldId id="270" r:id="rId23"/>
    <p:sldId id="276" r:id="rId24"/>
    <p:sldId id="263" r:id="rId25"/>
    <p:sldId id="281" r:id="rId26"/>
    <p:sldId id="265" r:id="rId27"/>
    <p:sldId id="266" r:id="rId28"/>
    <p:sldId id="267" r:id="rId29"/>
    <p:sldId id="268" r:id="rId30"/>
    <p:sldId id="269" r:id="rId31"/>
    <p:sldId id="285" r:id="rId32"/>
    <p:sldId id="282" r:id="rId33"/>
    <p:sldId id="283" r:id="rId34"/>
    <p:sldId id="2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ajokiaa Ritu" initials="RR" lastIdx="1" clrIdx="0">
    <p:extLst>
      <p:ext uri="{19B8F6BF-5375-455C-9EA6-DF929625EA0E}">
        <p15:presenceInfo xmlns:p15="http://schemas.microsoft.com/office/powerpoint/2012/main" userId="f74311fc61c8a6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varScale="1">
        <p:scale>
          <a:sx n="68" d="100"/>
          <a:sy n="68"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BD615C1-265C-46F9-8E7B-3DCE970FD242}" type="datetimeFigureOut">
              <a:rPr lang="en-SG" smtClean="0"/>
              <a:t>9/7/2024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CE8945-EE67-433E-872F-D7AE40EB1171}"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92823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9/7/2024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40709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9/7/2024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57547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9/7/2024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39613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615C1-265C-46F9-8E7B-3DCE970FD242}" type="datetimeFigureOut">
              <a:rPr lang="en-SG" smtClean="0"/>
              <a:t>9/7/2024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556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D615C1-265C-46F9-8E7B-3DCE970FD242}" type="datetimeFigureOut">
              <a:rPr lang="en-SG" smtClean="0"/>
              <a:t>9/7/2024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75633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D615C1-265C-46F9-8E7B-3DCE970FD242}" type="datetimeFigureOut">
              <a:rPr lang="en-SG" smtClean="0"/>
              <a:t>9/7/2024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56746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615C1-265C-46F9-8E7B-3DCE970FD242}" type="datetimeFigureOut">
              <a:rPr lang="en-SG" smtClean="0"/>
              <a:t>9/7/2024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259052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615C1-265C-46F9-8E7B-3DCE970FD242}" type="datetimeFigureOut">
              <a:rPr lang="en-SG" smtClean="0"/>
              <a:t>9/7/2024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389540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615C1-265C-46F9-8E7B-3DCE970FD242}" type="datetimeFigureOut">
              <a:rPr lang="en-SG" smtClean="0"/>
              <a:t>9/7/2024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60904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615C1-265C-46F9-8E7B-3DCE970FD242}" type="datetimeFigureOut">
              <a:rPr lang="en-SG" smtClean="0"/>
              <a:t>9/7/2024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412319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D615C1-265C-46F9-8E7B-3DCE970FD242}" type="datetimeFigureOut">
              <a:rPr lang="en-SG" smtClean="0"/>
              <a:t>9/7/2024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CE8945-EE67-433E-872F-D7AE40EB1171}" type="slidenum">
              <a:rPr lang="en-SG" smtClean="0"/>
              <a:t>‹#›</a:t>
            </a:fld>
            <a:endParaRPr lang="en-SG"/>
          </a:p>
        </p:txBody>
      </p:sp>
    </p:spTree>
    <p:extLst>
      <p:ext uri="{BB962C8B-B14F-4D97-AF65-F5344CB8AC3E}">
        <p14:creationId xmlns:p14="http://schemas.microsoft.com/office/powerpoint/2010/main" val="2750762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7.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1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image" Target="../media/image8.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1.png"/><Relationship Id="rId15" Type="http://schemas.openxmlformats.org/officeDocument/2006/relationships/image" Target="../media/image14.png"/><Relationship Id="rId10"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26.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716B-C6AE-C962-763E-77EAFF196CC2}"/>
              </a:ext>
            </a:extLst>
          </p:cNvPr>
          <p:cNvSpPr>
            <a:spLocks noGrp="1"/>
          </p:cNvSpPr>
          <p:nvPr>
            <p:ph type="ctrTitle"/>
          </p:nvPr>
        </p:nvSpPr>
        <p:spPr>
          <a:xfrm>
            <a:off x="342900" y="259237"/>
            <a:ext cx="11747500" cy="3544478"/>
          </a:xfrm>
        </p:spPr>
        <p:txBody>
          <a:bodyPr>
            <a:noAutofit/>
          </a:bodyPr>
          <a:lstStyle/>
          <a:p>
            <a:pPr algn="ctr"/>
            <a:r>
              <a:rPr lang="en-SG" sz="13000" b="1" dirty="0">
                <a:solidFill>
                  <a:schemeClr val="tx2"/>
                </a:solidFill>
                <a:latin typeface="Britannic Bold" panose="020B0903060703020204" pitchFamily="34" charset="0"/>
                <a:ea typeface="Cascadia Code SemiBold" panose="020B0609020000020004" pitchFamily="49" charset="0"/>
                <a:cs typeface="Aharoni" panose="02010803020104030203" pitchFamily="2" charset="-79"/>
              </a:rPr>
              <a:t>Viewing</a:t>
            </a:r>
            <a:br>
              <a:rPr lang="en-SG" sz="13000" b="1" dirty="0">
                <a:solidFill>
                  <a:schemeClr val="tx2"/>
                </a:solidFill>
                <a:latin typeface="Britannic Bold" panose="020B0903060703020204" pitchFamily="34" charset="0"/>
                <a:ea typeface="Cascadia Code SemiBold" panose="020B0609020000020004" pitchFamily="49" charset="0"/>
                <a:cs typeface="Aharoni" panose="02010803020104030203" pitchFamily="2" charset="-79"/>
              </a:rPr>
            </a:br>
            <a:r>
              <a:rPr lang="en-SG" sz="13000" b="1" dirty="0">
                <a:solidFill>
                  <a:schemeClr val="tx2"/>
                </a:solidFill>
                <a:latin typeface="Britannic Bold" panose="020B0903060703020204" pitchFamily="34" charset="0"/>
                <a:ea typeface="Cascadia Code SemiBold" panose="020B0609020000020004" pitchFamily="49" charset="0"/>
                <a:cs typeface="Aharoni" panose="02010803020104030203" pitchFamily="2" charset="-79"/>
              </a:rPr>
              <a:t>Transformation</a:t>
            </a:r>
          </a:p>
        </p:txBody>
      </p:sp>
      <p:sp>
        <p:nvSpPr>
          <p:cNvPr id="4" name="Subtitle 2">
            <a:extLst>
              <a:ext uri="{FF2B5EF4-FFF2-40B4-BE49-F238E27FC236}">
                <a16:creationId xmlns:a16="http://schemas.microsoft.com/office/drawing/2014/main" id="{B8D3A464-6303-033D-D56D-1ADEFC41C6E9}"/>
              </a:ext>
            </a:extLst>
          </p:cNvPr>
          <p:cNvSpPr txBox="1">
            <a:spLocks/>
          </p:cNvSpPr>
          <p:nvPr/>
        </p:nvSpPr>
        <p:spPr>
          <a:xfrm>
            <a:off x="0" y="4826524"/>
            <a:ext cx="12192000" cy="1915469"/>
          </a:xfrm>
          <a:prstGeom prst="rect">
            <a:avLst/>
          </a:prstGeom>
          <a:solidFill>
            <a:schemeClr val="accent6">
              <a:lumMod val="5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endParaRPr lang="en-SG" sz="2800" dirty="0">
              <a:solidFill>
                <a:schemeClr val="tx1">
                  <a:lumMod val="95000"/>
                </a:schemeClr>
              </a:solidFill>
              <a:latin typeface="Aharoni" panose="02010803020104030203" pitchFamily="2" charset="-79"/>
              <a:cs typeface="Aharoni" panose="02010803020104030203" pitchFamily="2" charset="-79"/>
            </a:endParaRPr>
          </a:p>
          <a:p>
            <a:pPr lvl="3" algn="l"/>
            <a:r>
              <a:rPr lang="en-SG" sz="2400" dirty="0">
                <a:solidFill>
                  <a:schemeClr val="tx1">
                    <a:lumMod val="95000"/>
                  </a:schemeClr>
                </a:solidFill>
                <a:latin typeface="Aharoni" panose="02010803020104030203" pitchFamily="2" charset="-79"/>
                <a:cs typeface="Aharoni" panose="02010803020104030203" pitchFamily="2" charset="-79"/>
              </a:rPr>
              <a:t>Course Title: Computer Graphics</a:t>
            </a:r>
          </a:p>
          <a:p>
            <a:pPr lvl="3" algn="l"/>
            <a:r>
              <a:rPr lang="en-SG" sz="2400" dirty="0">
                <a:solidFill>
                  <a:schemeClr val="tx1">
                    <a:lumMod val="95000"/>
                  </a:schemeClr>
                </a:solidFill>
                <a:latin typeface="Aharoni" panose="02010803020104030203" pitchFamily="2" charset="-79"/>
                <a:cs typeface="Aharoni" panose="02010803020104030203" pitchFamily="2" charset="-79"/>
              </a:rPr>
              <a:t>Course Code: CSE – 413</a:t>
            </a:r>
          </a:p>
          <a:p>
            <a:pPr lvl="3" algn="l"/>
            <a:r>
              <a:rPr lang="en-SG" dirty="0">
                <a:solidFill>
                  <a:schemeClr val="tx1">
                    <a:lumMod val="95000"/>
                  </a:schemeClr>
                </a:solidFill>
                <a:latin typeface="Aharoni" panose="02010803020104030203" pitchFamily="2" charset="-79"/>
                <a:cs typeface="Aharoni" panose="02010803020104030203" pitchFamily="2" charset="-79"/>
              </a:rPr>
              <a:t>Instructor: Khandaker Jannatul Ritu, Lecturer, Dept. of CSE(BAIUST)</a:t>
            </a:r>
          </a:p>
        </p:txBody>
      </p:sp>
    </p:spTree>
    <p:extLst>
      <p:ext uri="{BB962C8B-B14F-4D97-AF65-F5344CB8AC3E}">
        <p14:creationId xmlns:p14="http://schemas.microsoft.com/office/powerpoint/2010/main" val="236972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0F7FA2-199F-DF8B-6B4F-F221D2C14CC4}"/>
              </a:ext>
            </a:extLst>
          </p:cNvPr>
          <p:cNvSpPr>
            <a:spLocks noGrp="1"/>
          </p:cNvSpPr>
          <p:nvPr>
            <p:ph idx="1"/>
          </p:nvPr>
        </p:nvSpPr>
        <p:spPr>
          <a:xfrm>
            <a:off x="221627" y="1061357"/>
            <a:ext cx="11748746" cy="1309807"/>
          </a:xfrm>
        </p:spPr>
        <p:txBody>
          <a:bodyPr>
            <a:normAutofit/>
          </a:bodyPr>
          <a:lstStyle/>
          <a:p>
            <a:pPr marL="0" indent="0">
              <a:buNone/>
            </a:pPr>
            <a:r>
              <a:rPr lang="en-SG" sz="2000" b="1" i="1" u="sng" dirty="0">
                <a:solidFill>
                  <a:schemeClr val="tx1">
                    <a:lumMod val="95000"/>
                    <a:lumOff val="5000"/>
                  </a:schemeClr>
                </a:solidFill>
                <a:latin typeface="Nunito" pitchFamily="2" charset="0"/>
              </a:rPr>
              <a:t>Example-02:</a:t>
            </a:r>
            <a:r>
              <a:rPr lang="en-SG" sz="2000" b="1" dirty="0">
                <a:solidFill>
                  <a:schemeClr val="tx1">
                    <a:lumMod val="95000"/>
                    <a:lumOff val="5000"/>
                  </a:schemeClr>
                </a:solidFill>
                <a:latin typeface="Nunito" pitchFamily="2" charset="0"/>
              </a:rPr>
              <a:t> </a:t>
            </a:r>
            <a:r>
              <a:rPr lang="en-SG" sz="2000" dirty="0">
                <a:solidFill>
                  <a:schemeClr val="tx1">
                    <a:lumMod val="95000"/>
                    <a:lumOff val="5000"/>
                  </a:schemeClr>
                </a:solidFill>
                <a:latin typeface="Nunito" pitchFamily="2" charset="0"/>
              </a:rPr>
              <a:t>If there is a coordinate point (30, 80) on the window port where the coordinate of lower left corner is (20, 80) and the upper right corner is (40, 80), then will be the corresponding coordinate point(x</a:t>
            </a:r>
            <a:r>
              <a:rPr lang="en-SG" sz="2000" baseline="-25000" dirty="0">
                <a:solidFill>
                  <a:schemeClr val="tx1">
                    <a:lumMod val="95000"/>
                    <a:lumOff val="5000"/>
                  </a:schemeClr>
                </a:solidFill>
                <a:latin typeface="Nunito" pitchFamily="2" charset="0"/>
              </a:rPr>
              <a:t>v</a:t>
            </a:r>
            <a:r>
              <a:rPr lang="en-SG" sz="2000" dirty="0">
                <a:solidFill>
                  <a:schemeClr val="tx1">
                    <a:lumMod val="95000"/>
                    <a:lumOff val="5000"/>
                  </a:schemeClr>
                </a:solidFill>
                <a:latin typeface="Nunito" pitchFamily="2" charset="0"/>
              </a:rPr>
              <a:t>, </a:t>
            </a:r>
            <a:r>
              <a:rPr lang="en-SG" sz="2000" dirty="0" err="1">
                <a:solidFill>
                  <a:schemeClr val="tx1">
                    <a:lumMod val="95000"/>
                    <a:lumOff val="5000"/>
                  </a:schemeClr>
                </a:solidFill>
                <a:latin typeface="Nunito" pitchFamily="2" charset="0"/>
              </a:rPr>
              <a:t>y</a:t>
            </a:r>
            <a:r>
              <a:rPr lang="en-SG" sz="2000" baseline="-25000" dirty="0" err="1">
                <a:solidFill>
                  <a:schemeClr val="tx1">
                    <a:lumMod val="95000"/>
                    <a:lumOff val="5000"/>
                  </a:schemeClr>
                </a:solidFill>
                <a:latin typeface="Nunito" pitchFamily="2" charset="0"/>
              </a:rPr>
              <a:t>v</a:t>
            </a:r>
            <a:r>
              <a:rPr lang="en-SG" sz="2000" dirty="0">
                <a:solidFill>
                  <a:schemeClr val="tx1">
                    <a:lumMod val="95000"/>
                    <a:lumOff val="5000"/>
                  </a:schemeClr>
                </a:solidFill>
                <a:latin typeface="Nunito" pitchFamily="2" charset="0"/>
              </a:rPr>
              <a:t>) on viewport where the coordinate of lower left corner is (30, 60) and the upper right corner is (40, 60),</a:t>
            </a:r>
          </a:p>
        </p:txBody>
      </p:sp>
      <p:sp>
        <p:nvSpPr>
          <p:cNvPr id="2" name="Content Placeholder 2">
            <a:extLst>
              <a:ext uri="{FF2B5EF4-FFF2-40B4-BE49-F238E27FC236}">
                <a16:creationId xmlns:a16="http://schemas.microsoft.com/office/drawing/2014/main" id="{CC1E0B31-94CC-129E-6857-30B96413B666}"/>
              </a:ext>
            </a:extLst>
          </p:cNvPr>
          <p:cNvSpPr txBox="1">
            <a:spLocks/>
          </p:cNvSpPr>
          <p:nvPr/>
        </p:nvSpPr>
        <p:spPr>
          <a:xfrm>
            <a:off x="221627" y="135236"/>
            <a:ext cx="11748746" cy="926121"/>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Font typeface="Arial" pitchFamily="34" charset="0"/>
              <a:buNone/>
            </a:pPr>
            <a:r>
              <a:rPr lang="en-SG" sz="2000" b="1" i="1" u="sng" dirty="0">
                <a:solidFill>
                  <a:schemeClr val="tx1">
                    <a:lumMod val="95000"/>
                    <a:lumOff val="5000"/>
                  </a:schemeClr>
                </a:solidFill>
                <a:latin typeface="Nunito" pitchFamily="2" charset="0"/>
              </a:rPr>
              <a:t>Example-01</a:t>
            </a:r>
            <a:r>
              <a:rPr lang="en-SG" sz="2000" b="1" i="1" dirty="0">
                <a:solidFill>
                  <a:schemeClr val="tx1">
                    <a:lumMod val="95000"/>
                    <a:lumOff val="5000"/>
                  </a:schemeClr>
                </a:solidFill>
                <a:latin typeface="Nunito" pitchFamily="2" charset="0"/>
              </a:rPr>
              <a:t>:  </a:t>
            </a:r>
            <a:r>
              <a:rPr lang="en-SG" sz="2000" dirty="0">
                <a:solidFill>
                  <a:schemeClr val="tx1">
                    <a:lumMod val="95000"/>
                    <a:lumOff val="5000"/>
                  </a:schemeClr>
                </a:solidFill>
                <a:latin typeface="Nunito" pitchFamily="2" charset="0"/>
              </a:rPr>
              <a:t>If there is a coordinate (</a:t>
            </a:r>
            <a:r>
              <a:rPr lang="en-SG" sz="2000" dirty="0" err="1">
                <a:solidFill>
                  <a:schemeClr val="tx1">
                    <a:lumMod val="95000"/>
                    <a:lumOff val="5000"/>
                  </a:schemeClr>
                </a:solidFill>
                <a:latin typeface="Nunito" pitchFamily="2" charset="0"/>
              </a:rPr>
              <a:t>x</a:t>
            </a:r>
            <a:r>
              <a:rPr lang="en-SG" sz="2000" baseline="-25000" dirty="0" err="1">
                <a:solidFill>
                  <a:schemeClr val="tx1">
                    <a:lumMod val="95000"/>
                    <a:lumOff val="5000"/>
                  </a:schemeClr>
                </a:solidFill>
                <a:latin typeface="Nunito" pitchFamily="2" charset="0"/>
              </a:rPr>
              <a:t>w</a:t>
            </a:r>
            <a:r>
              <a:rPr lang="en-SG" sz="2000" dirty="0" err="1">
                <a:solidFill>
                  <a:schemeClr val="tx1">
                    <a:lumMod val="95000"/>
                    <a:lumOff val="5000"/>
                  </a:schemeClr>
                </a:solidFill>
                <a:latin typeface="Nunito" pitchFamily="2" charset="0"/>
              </a:rPr>
              <a:t>,y</a:t>
            </a:r>
            <a:r>
              <a:rPr lang="en-SG" sz="2000" baseline="-25000" dirty="0" err="1">
                <a:solidFill>
                  <a:schemeClr val="tx1">
                    <a:lumMod val="95000"/>
                    <a:lumOff val="5000"/>
                  </a:schemeClr>
                </a:solidFill>
                <a:latin typeface="Nunito" pitchFamily="2" charset="0"/>
              </a:rPr>
              <a:t>w</a:t>
            </a:r>
            <a:r>
              <a:rPr lang="en-SG" sz="2000" dirty="0">
                <a:solidFill>
                  <a:schemeClr val="tx1">
                    <a:lumMod val="95000"/>
                    <a:lumOff val="5000"/>
                  </a:schemeClr>
                </a:solidFill>
                <a:latin typeface="Nunito" pitchFamily="2" charset="0"/>
              </a:rPr>
              <a:t>) in the window port what will the corresponding coordinate value(x</a:t>
            </a:r>
            <a:r>
              <a:rPr lang="en-SG" sz="2000" baseline="-25000" dirty="0">
                <a:solidFill>
                  <a:schemeClr val="tx1">
                    <a:lumMod val="95000"/>
                    <a:lumOff val="5000"/>
                  </a:schemeClr>
                </a:solidFill>
                <a:latin typeface="Nunito" pitchFamily="2" charset="0"/>
              </a:rPr>
              <a:t>v</a:t>
            </a:r>
            <a:r>
              <a:rPr lang="en-SG" sz="2000" dirty="0">
                <a:solidFill>
                  <a:schemeClr val="tx1">
                    <a:lumMod val="95000"/>
                    <a:lumOff val="5000"/>
                  </a:schemeClr>
                </a:solidFill>
                <a:latin typeface="Nunito" pitchFamily="2" charset="0"/>
              </a:rPr>
              <a:t>, </a:t>
            </a:r>
            <a:r>
              <a:rPr lang="en-SG" sz="2000" dirty="0" err="1">
                <a:solidFill>
                  <a:schemeClr val="tx1">
                    <a:lumMod val="95000"/>
                    <a:lumOff val="5000"/>
                  </a:schemeClr>
                </a:solidFill>
                <a:latin typeface="Nunito" pitchFamily="2" charset="0"/>
              </a:rPr>
              <a:t>y</a:t>
            </a:r>
            <a:r>
              <a:rPr lang="en-SG" sz="2000" baseline="-25000" dirty="0" err="1">
                <a:solidFill>
                  <a:schemeClr val="tx1">
                    <a:lumMod val="95000"/>
                    <a:lumOff val="5000"/>
                  </a:schemeClr>
                </a:solidFill>
                <a:latin typeface="Nunito" pitchFamily="2" charset="0"/>
              </a:rPr>
              <a:t>v</a:t>
            </a:r>
            <a:r>
              <a:rPr lang="en-SG" sz="2000" dirty="0">
                <a:solidFill>
                  <a:schemeClr val="tx1">
                    <a:lumMod val="95000"/>
                    <a:lumOff val="5000"/>
                  </a:schemeClr>
                </a:solidFill>
                <a:latin typeface="Nunito" pitchFamily="2" charset="0"/>
              </a:rPr>
              <a:t>) in the viewport with respect to (a) scaling factor and (b) translation factor?  Find the equation. [ see previous equation. ]</a:t>
            </a:r>
            <a:endParaRPr lang="en-SG" sz="2000" b="1" dirty="0">
              <a:solidFill>
                <a:schemeClr val="tx1">
                  <a:lumMod val="95000"/>
                  <a:lumOff val="5000"/>
                </a:schemeClr>
              </a:solidFill>
              <a:latin typeface="Nunito" pitchFamily="2" charset="0"/>
            </a:endParaRPr>
          </a:p>
        </p:txBody>
      </p:sp>
      <p:pic>
        <p:nvPicPr>
          <p:cNvPr id="9" name="Picture 8">
            <a:extLst>
              <a:ext uri="{FF2B5EF4-FFF2-40B4-BE49-F238E27FC236}">
                <a16:creationId xmlns:a16="http://schemas.microsoft.com/office/drawing/2014/main" id="{EC4DEC9C-C3C4-F96F-EDD6-9CF37D85EE55}"/>
              </a:ext>
            </a:extLst>
          </p:cNvPr>
          <p:cNvPicPr>
            <a:picLocks noChangeAspect="1"/>
          </p:cNvPicPr>
          <p:nvPr/>
        </p:nvPicPr>
        <p:blipFill>
          <a:blip r:embed="rId2"/>
          <a:stretch>
            <a:fillRect/>
          </a:stretch>
        </p:blipFill>
        <p:spPr>
          <a:xfrm>
            <a:off x="7188591" y="2213866"/>
            <a:ext cx="5003409" cy="2548906"/>
          </a:xfrm>
          <a:prstGeom prst="rect">
            <a:avLst/>
          </a:prstGeom>
        </p:spPr>
      </p:pic>
      <p:sp>
        <p:nvSpPr>
          <p:cNvPr id="11" name="TextBox 10">
            <a:extLst>
              <a:ext uri="{FF2B5EF4-FFF2-40B4-BE49-F238E27FC236}">
                <a16:creationId xmlns:a16="http://schemas.microsoft.com/office/drawing/2014/main" id="{8C8373D7-395D-465D-3A01-EDD43B3253B9}"/>
              </a:ext>
            </a:extLst>
          </p:cNvPr>
          <p:cNvSpPr txBox="1"/>
          <p:nvPr/>
        </p:nvSpPr>
        <p:spPr>
          <a:xfrm>
            <a:off x="221627" y="2344935"/>
            <a:ext cx="7338646" cy="2862322"/>
          </a:xfrm>
          <a:prstGeom prst="rect">
            <a:avLst/>
          </a:prstGeom>
          <a:noFill/>
        </p:spPr>
        <p:txBody>
          <a:bodyPr wrap="square">
            <a:spAutoFit/>
          </a:bodyPr>
          <a:lstStyle/>
          <a:p>
            <a:pPr algn="l" fontAlgn="base"/>
            <a:r>
              <a:rPr lang="en-US" b="1" i="0" u="sng" dirty="0">
                <a:effectLst/>
                <a:highlight>
                  <a:srgbClr val="FFFFFF"/>
                </a:highlight>
                <a:latin typeface="Nunito" pitchFamily="2" charset="0"/>
              </a:rPr>
              <a:t>Solution:</a:t>
            </a:r>
          </a:p>
          <a:p>
            <a:pPr algn="l" fontAlgn="base"/>
            <a:r>
              <a:rPr lang="en-US" b="0" i="0" dirty="0">
                <a:effectLst/>
                <a:highlight>
                  <a:srgbClr val="FFFFFF"/>
                </a:highlight>
                <a:latin typeface="Nunito" pitchFamily="2" charset="0"/>
              </a:rPr>
              <a:t>Let us assume, </a:t>
            </a:r>
          </a:p>
          <a:p>
            <a:pPr algn="l" fontAlgn="base">
              <a:buFont typeface="Arial" panose="020B0604020202020204" pitchFamily="34" charset="0"/>
              <a:buChar char="•"/>
            </a:pPr>
            <a:r>
              <a:rPr lang="en-US" b="0" i="0" dirty="0">
                <a:effectLst/>
                <a:highlight>
                  <a:srgbClr val="FFFFFF"/>
                </a:highlight>
                <a:latin typeface="Nunito" pitchFamily="2" charset="0"/>
              </a:rPr>
              <a:t>for window, </a:t>
            </a:r>
            <a:r>
              <a:rPr lang="en-US" b="1" i="0" dirty="0" err="1">
                <a:effectLst/>
                <a:highlight>
                  <a:srgbClr val="FFFFFF"/>
                </a:highlight>
                <a:latin typeface="Nunito" pitchFamily="2" charset="0"/>
              </a:rPr>
              <a:t>X</a:t>
            </a:r>
            <a:r>
              <a:rPr lang="en-US" b="1" i="0" baseline="-25000" dirty="0" err="1">
                <a:effectLst/>
                <a:highlight>
                  <a:srgbClr val="FFFFFF"/>
                </a:highlight>
                <a:latin typeface="Nunito" pitchFamily="2" charset="0"/>
              </a:rPr>
              <a:t>wmin</a:t>
            </a:r>
            <a:r>
              <a:rPr lang="en-US" b="1" i="0" dirty="0">
                <a:effectLst/>
                <a:highlight>
                  <a:srgbClr val="FFFFFF"/>
                </a:highlight>
                <a:latin typeface="Nunito" pitchFamily="2" charset="0"/>
              </a:rPr>
              <a:t> = 20, </a:t>
            </a:r>
            <a:r>
              <a:rPr lang="en-US" b="1" i="0" dirty="0" err="1">
                <a:effectLst/>
                <a:highlight>
                  <a:srgbClr val="FFFFFF"/>
                </a:highlight>
                <a:latin typeface="Nunito" pitchFamily="2" charset="0"/>
              </a:rPr>
              <a:t>X</a:t>
            </a:r>
            <a:r>
              <a:rPr lang="en-US" b="1" i="0" baseline="-25000" dirty="0" err="1">
                <a:effectLst/>
                <a:highlight>
                  <a:srgbClr val="FFFFFF"/>
                </a:highlight>
                <a:latin typeface="Nunito" pitchFamily="2" charset="0"/>
              </a:rPr>
              <a:t>wmax</a:t>
            </a:r>
            <a:r>
              <a:rPr lang="en-US" b="1" i="0" dirty="0">
                <a:effectLst/>
                <a:highlight>
                  <a:srgbClr val="FFFFFF"/>
                </a:highlight>
                <a:latin typeface="Nunito" pitchFamily="2" charset="0"/>
              </a:rPr>
              <a:t> = 80, </a:t>
            </a:r>
            <a:r>
              <a:rPr lang="en-US" b="1" i="0" dirty="0" err="1">
                <a:effectLst/>
                <a:highlight>
                  <a:srgbClr val="FFFFFF"/>
                </a:highlight>
                <a:latin typeface="Nunito" pitchFamily="2" charset="0"/>
              </a:rPr>
              <a:t>Y</a:t>
            </a:r>
            <a:r>
              <a:rPr lang="en-US" b="1" i="0" baseline="-25000" dirty="0" err="1">
                <a:effectLst/>
                <a:highlight>
                  <a:srgbClr val="FFFFFF"/>
                </a:highlight>
                <a:latin typeface="Nunito" pitchFamily="2" charset="0"/>
              </a:rPr>
              <a:t>wmin</a:t>
            </a:r>
            <a:r>
              <a:rPr lang="en-US" b="1" i="0" dirty="0">
                <a:effectLst/>
                <a:highlight>
                  <a:srgbClr val="FFFFFF"/>
                </a:highlight>
                <a:latin typeface="Nunito" pitchFamily="2" charset="0"/>
              </a:rPr>
              <a:t> = 40, </a:t>
            </a:r>
            <a:r>
              <a:rPr lang="en-US" b="1" i="0" dirty="0" err="1">
                <a:effectLst/>
                <a:highlight>
                  <a:srgbClr val="FFFFFF"/>
                </a:highlight>
                <a:latin typeface="Nunito" pitchFamily="2" charset="0"/>
              </a:rPr>
              <a:t>Y</a:t>
            </a:r>
            <a:r>
              <a:rPr lang="en-US" b="1" i="0" baseline="-25000" dirty="0" err="1">
                <a:effectLst/>
                <a:highlight>
                  <a:srgbClr val="FFFFFF"/>
                </a:highlight>
                <a:latin typeface="Nunito" pitchFamily="2" charset="0"/>
              </a:rPr>
              <a:t>wmax</a:t>
            </a:r>
            <a:r>
              <a:rPr lang="en-US" b="1" i="0" dirty="0">
                <a:effectLst/>
                <a:highlight>
                  <a:srgbClr val="FFFFFF"/>
                </a:highlight>
                <a:latin typeface="Nunito" pitchFamily="2" charset="0"/>
              </a:rPr>
              <a:t> = 80</a:t>
            </a:r>
            <a:r>
              <a:rPr lang="en-US" b="0" i="0" dirty="0">
                <a:effectLst/>
                <a:highlight>
                  <a:srgbClr val="FFFFFF"/>
                </a:highlight>
                <a:latin typeface="Nunito" pitchFamily="2" charset="0"/>
              </a:rPr>
              <a:t>.</a:t>
            </a:r>
          </a:p>
          <a:p>
            <a:pPr algn="l" fontAlgn="base">
              <a:buFont typeface="Arial" panose="020B0604020202020204" pitchFamily="34" charset="0"/>
              <a:buChar char="•"/>
            </a:pPr>
            <a:r>
              <a:rPr lang="en-US" b="0" i="0" dirty="0">
                <a:effectLst/>
                <a:highlight>
                  <a:srgbClr val="FFFFFF"/>
                </a:highlight>
                <a:latin typeface="Nunito" pitchFamily="2" charset="0"/>
              </a:rPr>
              <a:t>for viewport, </a:t>
            </a:r>
            <a:r>
              <a:rPr lang="en-US" b="1" i="0" dirty="0" err="1">
                <a:effectLst/>
                <a:highlight>
                  <a:srgbClr val="FFFFFF"/>
                </a:highlight>
                <a:latin typeface="Nunito" pitchFamily="2" charset="0"/>
              </a:rPr>
              <a:t>X</a:t>
            </a:r>
            <a:r>
              <a:rPr lang="en-US" b="1" i="0" baseline="-25000" dirty="0" err="1">
                <a:effectLst/>
                <a:highlight>
                  <a:srgbClr val="FFFFFF"/>
                </a:highlight>
                <a:latin typeface="Nunito" pitchFamily="2" charset="0"/>
              </a:rPr>
              <a:t>vmin</a:t>
            </a:r>
            <a:r>
              <a:rPr lang="en-US" b="1" i="0" dirty="0">
                <a:effectLst/>
                <a:highlight>
                  <a:srgbClr val="FFFFFF"/>
                </a:highlight>
                <a:latin typeface="Nunito" pitchFamily="2" charset="0"/>
              </a:rPr>
              <a:t> = 30, </a:t>
            </a:r>
            <a:r>
              <a:rPr lang="en-US" b="1" i="0" dirty="0" err="1">
                <a:effectLst/>
                <a:highlight>
                  <a:srgbClr val="FFFFFF"/>
                </a:highlight>
                <a:latin typeface="Nunito" pitchFamily="2" charset="0"/>
              </a:rPr>
              <a:t>X</a:t>
            </a:r>
            <a:r>
              <a:rPr lang="en-US" b="1" i="0" baseline="-25000" dirty="0" err="1">
                <a:effectLst/>
                <a:highlight>
                  <a:srgbClr val="FFFFFF"/>
                </a:highlight>
                <a:latin typeface="Nunito" pitchFamily="2" charset="0"/>
              </a:rPr>
              <a:t>vmax</a:t>
            </a:r>
            <a:r>
              <a:rPr lang="en-US" b="1" i="0" dirty="0">
                <a:effectLst/>
                <a:highlight>
                  <a:srgbClr val="FFFFFF"/>
                </a:highlight>
                <a:latin typeface="Nunito" pitchFamily="2" charset="0"/>
              </a:rPr>
              <a:t> = 60, </a:t>
            </a:r>
            <a:r>
              <a:rPr lang="en-US" b="1" i="0" dirty="0" err="1">
                <a:effectLst/>
                <a:highlight>
                  <a:srgbClr val="FFFFFF"/>
                </a:highlight>
                <a:latin typeface="Nunito" pitchFamily="2" charset="0"/>
              </a:rPr>
              <a:t>Y</a:t>
            </a:r>
            <a:r>
              <a:rPr lang="en-US" b="1" i="0" baseline="-25000" dirty="0" err="1">
                <a:effectLst/>
                <a:highlight>
                  <a:srgbClr val="FFFFFF"/>
                </a:highlight>
                <a:latin typeface="Nunito" pitchFamily="2" charset="0"/>
              </a:rPr>
              <a:t>vmin</a:t>
            </a:r>
            <a:r>
              <a:rPr lang="en-US" b="1" i="0" dirty="0">
                <a:effectLst/>
                <a:highlight>
                  <a:srgbClr val="FFFFFF"/>
                </a:highlight>
                <a:latin typeface="Nunito" pitchFamily="2" charset="0"/>
              </a:rPr>
              <a:t> = 40, </a:t>
            </a:r>
            <a:r>
              <a:rPr lang="en-US" b="1" i="0" dirty="0" err="1">
                <a:effectLst/>
                <a:highlight>
                  <a:srgbClr val="FFFFFF"/>
                </a:highlight>
                <a:latin typeface="Nunito" pitchFamily="2" charset="0"/>
              </a:rPr>
              <a:t>Y</a:t>
            </a:r>
            <a:r>
              <a:rPr lang="en-US" b="1" i="0" baseline="-25000" dirty="0" err="1">
                <a:effectLst/>
                <a:highlight>
                  <a:srgbClr val="FFFFFF"/>
                </a:highlight>
                <a:latin typeface="Nunito" pitchFamily="2" charset="0"/>
              </a:rPr>
              <a:t>vmax</a:t>
            </a:r>
            <a:r>
              <a:rPr lang="en-US" b="1" i="0" dirty="0">
                <a:effectLst/>
                <a:highlight>
                  <a:srgbClr val="FFFFFF"/>
                </a:highlight>
                <a:latin typeface="Nunito" pitchFamily="2" charset="0"/>
              </a:rPr>
              <a:t> = 60</a:t>
            </a:r>
            <a:r>
              <a:rPr lang="en-US" b="0" i="0" dirty="0">
                <a:effectLst/>
                <a:highlight>
                  <a:srgbClr val="FFFFFF"/>
                </a:highlight>
                <a:latin typeface="Nunito" pitchFamily="2" charset="0"/>
              </a:rPr>
              <a:t>.</a:t>
            </a:r>
          </a:p>
          <a:p>
            <a:pPr algn="l" fontAlgn="base"/>
            <a:endParaRPr lang="en-US" dirty="0">
              <a:highlight>
                <a:srgbClr val="FFFFFF"/>
              </a:highlight>
              <a:latin typeface="Nunito" pitchFamily="2" charset="0"/>
            </a:endParaRPr>
          </a:p>
          <a:p>
            <a:pPr algn="l" fontAlgn="base">
              <a:buFont typeface="Arial" panose="020B0604020202020204" pitchFamily="34" charset="0"/>
              <a:buChar char="•"/>
            </a:pPr>
            <a:r>
              <a:rPr lang="en-US" b="0" i="0" dirty="0">
                <a:effectLst/>
                <a:highlight>
                  <a:srgbClr val="FFFFFF"/>
                </a:highlight>
                <a:latin typeface="Nunito" pitchFamily="2" charset="0"/>
              </a:rPr>
              <a:t>Now a point ( </a:t>
            </a:r>
            <a:r>
              <a:rPr lang="en-US" b="0" i="0" dirty="0" err="1">
                <a:effectLst/>
                <a:highlight>
                  <a:srgbClr val="FFFFFF"/>
                </a:highlight>
                <a:latin typeface="Nunito" pitchFamily="2" charset="0"/>
              </a:rPr>
              <a:t>X</a:t>
            </a:r>
            <a:r>
              <a:rPr lang="en-US" b="0" i="0" baseline="-25000" dirty="0" err="1">
                <a:effectLst/>
                <a:highlight>
                  <a:srgbClr val="FFFFFF"/>
                </a:highlight>
                <a:latin typeface="Nunito" pitchFamily="2" charset="0"/>
              </a:rPr>
              <a:t>w</a:t>
            </a:r>
            <a:r>
              <a:rPr lang="en-US" b="0" i="0" dirty="0">
                <a:effectLst/>
                <a:highlight>
                  <a:srgbClr val="FFFFFF"/>
                </a:highlight>
                <a:latin typeface="Nunito" pitchFamily="2" charset="0"/>
              </a:rPr>
              <a:t>, </a:t>
            </a:r>
            <a:r>
              <a:rPr lang="en-US" b="0" i="0" dirty="0" err="1">
                <a:effectLst/>
                <a:highlight>
                  <a:srgbClr val="FFFFFF"/>
                </a:highlight>
                <a:latin typeface="Nunito" pitchFamily="2" charset="0"/>
              </a:rPr>
              <a:t>Y</a:t>
            </a:r>
            <a:r>
              <a:rPr lang="en-US" b="0" i="0" baseline="-25000" dirty="0" err="1">
                <a:effectLst/>
                <a:highlight>
                  <a:srgbClr val="FFFFFF"/>
                </a:highlight>
                <a:latin typeface="Nunito" pitchFamily="2" charset="0"/>
              </a:rPr>
              <a:t>w</a:t>
            </a:r>
            <a:r>
              <a:rPr lang="en-US" b="0" i="0" dirty="0">
                <a:effectLst/>
                <a:highlight>
                  <a:srgbClr val="FFFFFF"/>
                </a:highlight>
                <a:latin typeface="Nunito" pitchFamily="2" charset="0"/>
              </a:rPr>
              <a:t> ) be ( 30, 80 ) on the window. We have to calculate that point on the viewport </a:t>
            </a:r>
            <a:br>
              <a:rPr lang="en-US" b="0" i="0" dirty="0">
                <a:effectLst/>
                <a:highlight>
                  <a:srgbClr val="FFFFFF"/>
                </a:highlight>
                <a:latin typeface="Nunito" pitchFamily="2" charset="0"/>
              </a:rPr>
            </a:br>
            <a:r>
              <a:rPr lang="en-US" b="0" i="0" dirty="0" err="1">
                <a:effectLst/>
                <a:highlight>
                  <a:srgbClr val="FFFFFF"/>
                </a:highlight>
                <a:latin typeface="Nunito" pitchFamily="2" charset="0"/>
              </a:rPr>
              <a:t>i.e</a:t>
            </a:r>
            <a:r>
              <a:rPr lang="en-US" b="0" i="0" dirty="0">
                <a:effectLst/>
                <a:highlight>
                  <a:srgbClr val="FFFFFF"/>
                </a:highlight>
                <a:latin typeface="Nunito" pitchFamily="2" charset="0"/>
              </a:rPr>
              <a:t> </a:t>
            </a:r>
            <a:r>
              <a:rPr lang="en-US" b="1" i="0" dirty="0">
                <a:effectLst/>
                <a:highlight>
                  <a:srgbClr val="FFFFFF"/>
                </a:highlight>
                <a:latin typeface="Nunito" pitchFamily="2" charset="0"/>
              </a:rPr>
              <a:t>( </a:t>
            </a:r>
            <a:r>
              <a:rPr lang="en-US" b="1" i="0" dirty="0" err="1">
                <a:effectLst/>
                <a:highlight>
                  <a:srgbClr val="FFFFFF"/>
                </a:highlight>
                <a:latin typeface="Nunito" pitchFamily="2" charset="0"/>
              </a:rPr>
              <a:t>X</a:t>
            </a:r>
            <a:r>
              <a:rPr lang="en-US" b="1" i="0" baseline="-25000" dirty="0" err="1">
                <a:effectLst/>
                <a:highlight>
                  <a:srgbClr val="FFFFFF"/>
                </a:highlight>
                <a:latin typeface="Nunito" pitchFamily="2" charset="0"/>
              </a:rPr>
              <a:t>v</a:t>
            </a:r>
            <a:r>
              <a:rPr lang="en-US" b="1" i="0" dirty="0">
                <a:effectLst/>
                <a:highlight>
                  <a:srgbClr val="FFFFFF"/>
                </a:highlight>
                <a:latin typeface="Nunito" pitchFamily="2" charset="0"/>
              </a:rPr>
              <a:t>, </a:t>
            </a:r>
            <a:r>
              <a:rPr lang="en-US" b="1" i="0" dirty="0" err="1">
                <a:effectLst/>
                <a:highlight>
                  <a:srgbClr val="FFFFFF"/>
                </a:highlight>
                <a:latin typeface="Nunito" pitchFamily="2" charset="0"/>
              </a:rPr>
              <a:t>Y</a:t>
            </a:r>
            <a:r>
              <a:rPr lang="en-US" b="1" i="0" baseline="-25000" dirty="0" err="1">
                <a:effectLst/>
                <a:highlight>
                  <a:srgbClr val="FFFFFF"/>
                </a:highlight>
                <a:latin typeface="Nunito" pitchFamily="2" charset="0"/>
              </a:rPr>
              <a:t>v</a:t>
            </a:r>
            <a:r>
              <a:rPr lang="en-US" b="1" i="0" dirty="0">
                <a:effectLst/>
                <a:highlight>
                  <a:srgbClr val="FFFFFF"/>
                </a:highlight>
                <a:latin typeface="Nunito" pitchFamily="2" charset="0"/>
              </a:rPr>
              <a:t> )</a:t>
            </a:r>
            <a:r>
              <a:rPr lang="en-US" b="0" i="0" dirty="0">
                <a:effectLst/>
                <a:highlight>
                  <a:srgbClr val="FFFFFF"/>
                </a:highlight>
                <a:latin typeface="Nunito" pitchFamily="2" charset="0"/>
              </a:rPr>
              <a:t>.</a:t>
            </a:r>
          </a:p>
          <a:p>
            <a:pPr algn="l" fontAlgn="base">
              <a:buFont typeface="Arial" panose="020B0604020202020204" pitchFamily="34" charset="0"/>
              <a:buChar char="•"/>
            </a:pPr>
            <a:r>
              <a:rPr lang="en-US" b="0" i="0" dirty="0">
                <a:effectLst/>
                <a:highlight>
                  <a:srgbClr val="FFFFFF"/>
                </a:highlight>
                <a:latin typeface="Nunito" pitchFamily="2" charset="0"/>
              </a:rPr>
              <a:t>First of all, calculate the scaling factor of x coordinate </a:t>
            </a:r>
            <a:r>
              <a:rPr lang="en-US" b="0" i="0" dirty="0" err="1">
                <a:effectLst/>
                <a:highlight>
                  <a:srgbClr val="FFFFFF"/>
                </a:highlight>
                <a:latin typeface="Nunito" pitchFamily="2" charset="0"/>
              </a:rPr>
              <a:t>S</a:t>
            </a:r>
            <a:r>
              <a:rPr lang="en-US" b="0" i="0" baseline="-25000" dirty="0" err="1">
                <a:effectLst/>
                <a:highlight>
                  <a:srgbClr val="FFFFFF"/>
                </a:highlight>
                <a:latin typeface="Nunito" pitchFamily="2" charset="0"/>
              </a:rPr>
              <a:t>x</a:t>
            </a:r>
            <a:r>
              <a:rPr lang="en-US" b="0" i="0" dirty="0">
                <a:effectLst/>
                <a:highlight>
                  <a:srgbClr val="FFFFFF"/>
                </a:highlight>
                <a:latin typeface="Nunito" pitchFamily="2" charset="0"/>
              </a:rPr>
              <a:t> and the scaling factor of y coordinate S</a:t>
            </a:r>
            <a:r>
              <a:rPr lang="en-US" b="0" i="0" baseline="-25000" dirty="0">
                <a:effectLst/>
                <a:highlight>
                  <a:srgbClr val="FFFFFF"/>
                </a:highlight>
                <a:latin typeface="Nunito" pitchFamily="2" charset="0"/>
              </a:rPr>
              <a:t>y</a:t>
            </a:r>
            <a:r>
              <a:rPr lang="en-US" b="0" i="0" dirty="0">
                <a:effectLst/>
                <a:highlight>
                  <a:srgbClr val="FFFFFF"/>
                </a:highlight>
                <a:latin typeface="Nunito" pitchFamily="2" charset="0"/>
              </a:rPr>
              <a:t> using the above-mentioned formula.</a:t>
            </a:r>
          </a:p>
        </p:txBody>
      </p:sp>
      <p:sp>
        <p:nvSpPr>
          <p:cNvPr id="13" name="TextBox 12">
            <a:extLst>
              <a:ext uri="{FF2B5EF4-FFF2-40B4-BE49-F238E27FC236}">
                <a16:creationId xmlns:a16="http://schemas.microsoft.com/office/drawing/2014/main" id="{8DAE7EDE-B26B-15D6-0AAA-3E94061B0390}"/>
              </a:ext>
            </a:extLst>
          </p:cNvPr>
          <p:cNvSpPr txBox="1"/>
          <p:nvPr/>
        </p:nvSpPr>
        <p:spPr>
          <a:xfrm>
            <a:off x="545184" y="5207257"/>
            <a:ext cx="4786471" cy="646331"/>
          </a:xfrm>
          <a:prstGeom prst="rect">
            <a:avLst/>
          </a:prstGeom>
          <a:noFill/>
        </p:spPr>
        <p:txBody>
          <a:bodyPr wrap="square">
            <a:spAutoFit/>
          </a:bodyPr>
          <a:lstStyle/>
          <a:p>
            <a:r>
              <a:rPr lang="en-US" dirty="0" err="1"/>
              <a:t>Sx</a:t>
            </a:r>
            <a:r>
              <a:rPr lang="en-US" dirty="0"/>
              <a:t> = ( 60 - 30 ) / ( 80 - 20 ) = 30 / 60</a:t>
            </a:r>
          </a:p>
          <a:p>
            <a:r>
              <a:rPr lang="en-US" dirty="0"/>
              <a:t>Sy = ( 60 - 40 ) / ( 80 - 40 ) = 20 / 40</a:t>
            </a:r>
          </a:p>
        </p:txBody>
      </p:sp>
      <p:sp>
        <p:nvSpPr>
          <p:cNvPr id="15" name="TextBox 14">
            <a:extLst>
              <a:ext uri="{FF2B5EF4-FFF2-40B4-BE49-F238E27FC236}">
                <a16:creationId xmlns:a16="http://schemas.microsoft.com/office/drawing/2014/main" id="{4086FA66-4633-7C11-33FD-6A875F63D596}"/>
              </a:ext>
            </a:extLst>
          </p:cNvPr>
          <p:cNvSpPr txBox="1"/>
          <p:nvPr/>
        </p:nvSpPr>
        <p:spPr>
          <a:xfrm>
            <a:off x="221627" y="6353432"/>
            <a:ext cx="11748746" cy="369332"/>
          </a:xfrm>
          <a:prstGeom prst="rect">
            <a:avLst/>
          </a:prstGeom>
          <a:noFill/>
        </p:spPr>
        <p:txBody>
          <a:bodyPr wrap="square">
            <a:spAutoFit/>
          </a:bodyPr>
          <a:lstStyle/>
          <a:p>
            <a:r>
              <a:rPr lang="en-US" dirty="0"/>
              <a:t>So, the point on window ( </a:t>
            </a:r>
            <a:r>
              <a:rPr lang="en-US" dirty="0" err="1"/>
              <a:t>Xw</a:t>
            </a:r>
            <a:r>
              <a:rPr lang="en-US" dirty="0"/>
              <a:t>, </a:t>
            </a:r>
            <a:r>
              <a:rPr lang="en-US" dirty="0" err="1"/>
              <a:t>Yw</a:t>
            </a:r>
            <a:r>
              <a:rPr lang="en-US" dirty="0"/>
              <a:t> ) = ( 30, 80 ) will be ( </a:t>
            </a:r>
            <a:r>
              <a:rPr lang="en-US" dirty="0" err="1"/>
              <a:t>Xv</a:t>
            </a:r>
            <a:r>
              <a:rPr lang="en-US" dirty="0"/>
              <a:t>, </a:t>
            </a:r>
            <a:r>
              <a:rPr lang="en-US" dirty="0" err="1"/>
              <a:t>Yv</a:t>
            </a:r>
            <a:r>
              <a:rPr lang="en-US" dirty="0"/>
              <a:t> ) = ( 35, 60 ) on viewport.</a:t>
            </a:r>
          </a:p>
        </p:txBody>
      </p:sp>
      <p:sp>
        <p:nvSpPr>
          <p:cNvPr id="17" name="TextBox 16">
            <a:extLst>
              <a:ext uri="{FF2B5EF4-FFF2-40B4-BE49-F238E27FC236}">
                <a16:creationId xmlns:a16="http://schemas.microsoft.com/office/drawing/2014/main" id="{6F97F541-632F-21B5-4F63-85514C37A39F}"/>
              </a:ext>
            </a:extLst>
          </p:cNvPr>
          <p:cNvSpPr txBox="1"/>
          <p:nvPr/>
        </p:nvSpPr>
        <p:spPr>
          <a:xfrm>
            <a:off x="6315283" y="5207257"/>
            <a:ext cx="5876717" cy="923330"/>
          </a:xfrm>
          <a:prstGeom prst="rect">
            <a:avLst/>
          </a:prstGeom>
          <a:noFill/>
        </p:spPr>
        <p:txBody>
          <a:bodyPr wrap="square">
            <a:spAutoFit/>
          </a:bodyPr>
          <a:lstStyle/>
          <a:p>
            <a:r>
              <a:rPr lang="en-US" dirty="0"/>
              <a:t>So, now calculate the point on the viewport ( </a:t>
            </a:r>
            <a:r>
              <a:rPr lang="en-US" dirty="0" err="1"/>
              <a:t>Xv</a:t>
            </a:r>
            <a:r>
              <a:rPr lang="en-US" dirty="0"/>
              <a:t>, </a:t>
            </a:r>
            <a:r>
              <a:rPr lang="en-US" dirty="0" err="1"/>
              <a:t>Yv</a:t>
            </a:r>
            <a:r>
              <a:rPr lang="en-US" dirty="0"/>
              <a:t> ).</a:t>
            </a:r>
          </a:p>
          <a:p>
            <a:r>
              <a:rPr lang="en-US" dirty="0" err="1"/>
              <a:t>Xv</a:t>
            </a:r>
            <a:r>
              <a:rPr lang="en-US" dirty="0"/>
              <a:t> = 30 + ( 30 - 20 ) * ( 30 / 60 ) = 35</a:t>
            </a:r>
          </a:p>
          <a:p>
            <a:r>
              <a:rPr lang="en-US" dirty="0" err="1"/>
              <a:t>Yv</a:t>
            </a:r>
            <a:r>
              <a:rPr lang="en-US" dirty="0"/>
              <a:t> = 40 + ( 80 - 40 ) * ( 20 / 40 ) = 60</a:t>
            </a:r>
          </a:p>
        </p:txBody>
      </p:sp>
    </p:spTree>
    <p:extLst>
      <p:ext uri="{BB962C8B-B14F-4D97-AF65-F5344CB8AC3E}">
        <p14:creationId xmlns:p14="http://schemas.microsoft.com/office/powerpoint/2010/main" val="160128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26F973-739C-0131-A04C-65C5A3AC49CB}"/>
              </a:ext>
            </a:extLst>
          </p:cNvPr>
          <p:cNvPicPr>
            <a:picLocks noChangeAspect="1"/>
          </p:cNvPicPr>
          <p:nvPr/>
        </p:nvPicPr>
        <p:blipFill rotWithShape="1">
          <a:blip r:embed="rId2"/>
          <a:srcRect t="6056" b="5609"/>
          <a:stretch/>
        </p:blipFill>
        <p:spPr>
          <a:xfrm>
            <a:off x="4875431" y="17819"/>
            <a:ext cx="7316569" cy="3292515"/>
          </a:xfrm>
          <a:prstGeom prst="rect">
            <a:avLst/>
          </a:prstGeom>
          <a:ln>
            <a:solidFill>
              <a:schemeClr val="accent1"/>
            </a:solidFill>
          </a:ln>
        </p:spPr>
      </p:pic>
      <p:sp>
        <p:nvSpPr>
          <p:cNvPr id="7" name="TextBox 6">
            <a:extLst>
              <a:ext uri="{FF2B5EF4-FFF2-40B4-BE49-F238E27FC236}">
                <a16:creationId xmlns:a16="http://schemas.microsoft.com/office/drawing/2014/main" id="{370D7666-2F72-532E-304B-9EF84C45E46C}"/>
              </a:ext>
            </a:extLst>
          </p:cNvPr>
          <p:cNvSpPr txBox="1"/>
          <p:nvPr/>
        </p:nvSpPr>
        <p:spPr>
          <a:xfrm>
            <a:off x="193431" y="45775"/>
            <a:ext cx="6098344"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Example-03:</a:t>
            </a:r>
            <a:r>
              <a:rPr lang="en-SG" sz="1800" b="1" dirty="0">
                <a:solidFill>
                  <a:schemeClr val="tx1">
                    <a:lumMod val="95000"/>
                    <a:lumOff val="5000"/>
                  </a:schemeClr>
                </a:solidFill>
                <a:latin typeface="Nunito" pitchFamily="2" charset="0"/>
              </a:rPr>
              <a:t> </a:t>
            </a:r>
            <a:endParaRPr lang="en-US" dirty="0"/>
          </a:p>
        </p:txBody>
      </p:sp>
      <p:sp>
        <p:nvSpPr>
          <p:cNvPr id="8" name="TextBox 7">
            <a:extLst>
              <a:ext uri="{FF2B5EF4-FFF2-40B4-BE49-F238E27FC236}">
                <a16:creationId xmlns:a16="http://schemas.microsoft.com/office/drawing/2014/main" id="{D876713A-CECA-11E8-6C18-149951623C6E}"/>
              </a:ext>
            </a:extLst>
          </p:cNvPr>
          <p:cNvSpPr txBox="1"/>
          <p:nvPr/>
        </p:nvSpPr>
        <p:spPr>
          <a:xfrm>
            <a:off x="193431" y="3133523"/>
            <a:ext cx="6098344"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Example-04:</a:t>
            </a:r>
            <a:r>
              <a:rPr lang="en-SG" sz="1800" b="1" dirty="0">
                <a:solidFill>
                  <a:schemeClr val="tx1">
                    <a:lumMod val="95000"/>
                    <a:lumOff val="5000"/>
                  </a:schemeClr>
                </a:solidFill>
                <a:latin typeface="Nunito" pitchFamily="2" charset="0"/>
              </a:rPr>
              <a:t> </a:t>
            </a:r>
            <a:endParaRPr lang="en-US" dirty="0"/>
          </a:p>
        </p:txBody>
      </p:sp>
      <p:sp>
        <p:nvSpPr>
          <p:cNvPr id="9" name="TextBox 8">
            <a:extLst>
              <a:ext uri="{FF2B5EF4-FFF2-40B4-BE49-F238E27FC236}">
                <a16:creationId xmlns:a16="http://schemas.microsoft.com/office/drawing/2014/main" id="{EB8706F8-CE33-A7C4-00FA-351A40207BDD}"/>
              </a:ext>
            </a:extLst>
          </p:cNvPr>
          <p:cNvSpPr txBox="1"/>
          <p:nvPr/>
        </p:nvSpPr>
        <p:spPr>
          <a:xfrm>
            <a:off x="256736" y="850985"/>
            <a:ext cx="3404382" cy="1015663"/>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Xv</a:t>
            </a:r>
            <a:r>
              <a:rPr lang="en-US" sz="2000" dirty="0">
                <a:latin typeface="Aptos" panose="020B0004020202020204" pitchFamily="34" charset="0"/>
              </a:rPr>
              <a:t>, </a:t>
            </a:r>
            <a:r>
              <a:rPr lang="en-US" sz="2000" dirty="0" err="1">
                <a:latin typeface="Aptos" panose="020B0004020202020204" pitchFamily="34" charset="0"/>
              </a:rPr>
              <a:t>Yv</a:t>
            </a:r>
            <a:r>
              <a:rPr lang="en-US" sz="2000" dirty="0">
                <a:latin typeface="Aptos" panose="020B0004020202020204" pitchFamily="34" charset="0"/>
              </a:rPr>
              <a:t>) = ?</a:t>
            </a:r>
          </a:p>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Sx</a:t>
            </a:r>
            <a:r>
              <a:rPr lang="en-US" sz="2000" dirty="0">
                <a:latin typeface="Aptos" panose="020B0004020202020204" pitchFamily="34" charset="0"/>
              </a:rPr>
              <a:t>, Sy) = ?</a:t>
            </a:r>
          </a:p>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tx</a:t>
            </a:r>
            <a:r>
              <a:rPr lang="en-US" sz="2000" dirty="0">
                <a:latin typeface="Aptos" panose="020B0004020202020204" pitchFamily="34" charset="0"/>
              </a:rPr>
              <a:t>, ty) = ?</a:t>
            </a:r>
          </a:p>
        </p:txBody>
      </p:sp>
      <p:pic>
        <p:nvPicPr>
          <p:cNvPr id="11" name="Picture 10">
            <a:extLst>
              <a:ext uri="{FF2B5EF4-FFF2-40B4-BE49-F238E27FC236}">
                <a16:creationId xmlns:a16="http://schemas.microsoft.com/office/drawing/2014/main" id="{D54D1BF7-93F1-839D-AB11-48F40015D151}"/>
              </a:ext>
            </a:extLst>
          </p:cNvPr>
          <p:cNvPicPr>
            <a:picLocks noChangeAspect="1"/>
          </p:cNvPicPr>
          <p:nvPr/>
        </p:nvPicPr>
        <p:blipFill rotWithShape="1">
          <a:blip r:embed="rId3"/>
          <a:srcRect t="5142" b="5471"/>
          <a:stretch/>
        </p:blipFill>
        <p:spPr>
          <a:xfrm>
            <a:off x="4919003" y="3502855"/>
            <a:ext cx="7257757" cy="3292515"/>
          </a:xfrm>
          <a:prstGeom prst="rect">
            <a:avLst/>
          </a:prstGeom>
          <a:ln>
            <a:solidFill>
              <a:schemeClr val="accent1"/>
            </a:solidFill>
          </a:ln>
        </p:spPr>
      </p:pic>
      <p:sp>
        <p:nvSpPr>
          <p:cNvPr id="12" name="TextBox 11">
            <a:extLst>
              <a:ext uri="{FF2B5EF4-FFF2-40B4-BE49-F238E27FC236}">
                <a16:creationId xmlns:a16="http://schemas.microsoft.com/office/drawing/2014/main" id="{0E575FCC-9BAE-C1EF-2C92-C1F1D7B0BD06}"/>
              </a:ext>
            </a:extLst>
          </p:cNvPr>
          <p:cNvSpPr txBox="1"/>
          <p:nvPr/>
        </p:nvSpPr>
        <p:spPr>
          <a:xfrm>
            <a:off x="239738" y="3713650"/>
            <a:ext cx="3404382" cy="707886"/>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Xv</a:t>
            </a:r>
            <a:r>
              <a:rPr lang="en-US" sz="2000" dirty="0">
                <a:latin typeface="Aptos" panose="020B0004020202020204" pitchFamily="34" charset="0"/>
              </a:rPr>
              <a:t>, </a:t>
            </a:r>
            <a:r>
              <a:rPr lang="en-US" sz="2000" dirty="0" err="1">
                <a:latin typeface="Aptos" panose="020B0004020202020204" pitchFamily="34" charset="0"/>
              </a:rPr>
              <a:t>Yv</a:t>
            </a:r>
            <a:r>
              <a:rPr lang="en-US" sz="2000" dirty="0">
                <a:latin typeface="Aptos" panose="020B0004020202020204" pitchFamily="34" charset="0"/>
              </a:rPr>
              <a:t>) = ?</a:t>
            </a:r>
          </a:p>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tx</a:t>
            </a:r>
            <a:r>
              <a:rPr lang="en-US" sz="2000" dirty="0">
                <a:latin typeface="Aptos" panose="020B0004020202020204" pitchFamily="34" charset="0"/>
              </a:rPr>
              <a:t>, ty) = ?</a:t>
            </a:r>
          </a:p>
        </p:txBody>
      </p:sp>
    </p:spTree>
    <p:extLst>
      <p:ext uri="{BB962C8B-B14F-4D97-AF65-F5344CB8AC3E}">
        <p14:creationId xmlns:p14="http://schemas.microsoft.com/office/powerpoint/2010/main" val="390153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D65904-96BB-530D-F081-ADCDB3C32827}"/>
              </a:ext>
            </a:extLst>
          </p:cNvPr>
          <p:cNvPicPr>
            <a:picLocks noChangeAspect="1"/>
          </p:cNvPicPr>
          <p:nvPr/>
        </p:nvPicPr>
        <p:blipFill rotWithShape="1">
          <a:blip r:embed="rId2"/>
          <a:srcRect t="4220"/>
          <a:stretch/>
        </p:blipFill>
        <p:spPr>
          <a:xfrm>
            <a:off x="4530241" y="0"/>
            <a:ext cx="7661759" cy="3523443"/>
          </a:xfrm>
          <a:prstGeom prst="rect">
            <a:avLst/>
          </a:prstGeom>
          <a:ln>
            <a:solidFill>
              <a:schemeClr val="accent1"/>
            </a:solidFill>
          </a:ln>
        </p:spPr>
      </p:pic>
      <p:sp>
        <p:nvSpPr>
          <p:cNvPr id="4" name="TextBox 3">
            <a:extLst>
              <a:ext uri="{FF2B5EF4-FFF2-40B4-BE49-F238E27FC236}">
                <a16:creationId xmlns:a16="http://schemas.microsoft.com/office/drawing/2014/main" id="{CEBF0481-87FE-2789-E9AF-114AC73C0E9C}"/>
              </a:ext>
            </a:extLst>
          </p:cNvPr>
          <p:cNvSpPr txBox="1"/>
          <p:nvPr/>
        </p:nvSpPr>
        <p:spPr>
          <a:xfrm>
            <a:off x="148298" y="165239"/>
            <a:ext cx="3404382"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Example-05:</a:t>
            </a:r>
            <a:r>
              <a:rPr lang="en-SG" sz="1800" b="1" dirty="0">
                <a:solidFill>
                  <a:schemeClr val="tx1">
                    <a:lumMod val="95000"/>
                    <a:lumOff val="5000"/>
                  </a:schemeClr>
                </a:solidFill>
                <a:latin typeface="Nunito" pitchFamily="2" charset="0"/>
              </a:rPr>
              <a:t> </a:t>
            </a:r>
            <a:endParaRPr lang="en-US" dirty="0"/>
          </a:p>
        </p:txBody>
      </p:sp>
      <p:sp>
        <p:nvSpPr>
          <p:cNvPr id="5" name="TextBox 4">
            <a:extLst>
              <a:ext uri="{FF2B5EF4-FFF2-40B4-BE49-F238E27FC236}">
                <a16:creationId xmlns:a16="http://schemas.microsoft.com/office/drawing/2014/main" id="{3F23B68C-0D5E-1EB6-AEAE-A771E17D0664}"/>
              </a:ext>
            </a:extLst>
          </p:cNvPr>
          <p:cNvSpPr txBox="1"/>
          <p:nvPr/>
        </p:nvSpPr>
        <p:spPr>
          <a:xfrm>
            <a:off x="148298" y="699810"/>
            <a:ext cx="3404382" cy="400110"/>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Xv</a:t>
            </a:r>
            <a:r>
              <a:rPr lang="en-US" sz="2000" dirty="0">
                <a:latin typeface="Aptos" panose="020B0004020202020204" pitchFamily="34" charset="0"/>
              </a:rPr>
              <a:t>, </a:t>
            </a:r>
            <a:r>
              <a:rPr lang="en-US" sz="2000" dirty="0" err="1">
                <a:latin typeface="Aptos" panose="020B0004020202020204" pitchFamily="34" charset="0"/>
              </a:rPr>
              <a:t>Yv</a:t>
            </a:r>
            <a:r>
              <a:rPr lang="en-US" sz="2000" dirty="0">
                <a:latin typeface="Aptos" panose="020B0004020202020204" pitchFamily="34" charset="0"/>
              </a:rPr>
              <a:t>) = ?</a:t>
            </a:r>
          </a:p>
        </p:txBody>
      </p:sp>
      <p:pic>
        <p:nvPicPr>
          <p:cNvPr id="7" name="Picture 6">
            <a:extLst>
              <a:ext uri="{FF2B5EF4-FFF2-40B4-BE49-F238E27FC236}">
                <a16:creationId xmlns:a16="http://schemas.microsoft.com/office/drawing/2014/main" id="{2F22365C-012B-4D59-982A-B6EF6B105A0B}"/>
              </a:ext>
            </a:extLst>
          </p:cNvPr>
          <p:cNvPicPr>
            <a:picLocks noChangeAspect="1"/>
          </p:cNvPicPr>
          <p:nvPr/>
        </p:nvPicPr>
        <p:blipFill rotWithShape="1">
          <a:blip r:embed="rId3"/>
          <a:srcRect t="11191"/>
          <a:stretch/>
        </p:blipFill>
        <p:spPr>
          <a:xfrm>
            <a:off x="4530241" y="3873082"/>
            <a:ext cx="7661759" cy="2984918"/>
          </a:xfrm>
          <a:prstGeom prst="rect">
            <a:avLst/>
          </a:prstGeom>
          <a:ln>
            <a:solidFill>
              <a:schemeClr val="accent1"/>
            </a:solidFill>
          </a:ln>
        </p:spPr>
      </p:pic>
      <p:sp>
        <p:nvSpPr>
          <p:cNvPr id="8" name="TextBox 7">
            <a:extLst>
              <a:ext uri="{FF2B5EF4-FFF2-40B4-BE49-F238E27FC236}">
                <a16:creationId xmlns:a16="http://schemas.microsoft.com/office/drawing/2014/main" id="{C16770A0-03D9-A71F-184B-44C0D37E23BF}"/>
              </a:ext>
            </a:extLst>
          </p:cNvPr>
          <p:cNvSpPr txBox="1"/>
          <p:nvPr/>
        </p:nvSpPr>
        <p:spPr>
          <a:xfrm>
            <a:off x="164124" y="3548520"/>
            <a:ext cx="3404382"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Example-06:</a:t>
            </a:r>
            <a:r>
              <a:rPr lang="en-SG" sz="1800" b="1" dirty="0">
                <a:solidFill>
                  <a:schemeClr val="tx1">
                    <a:lumMod val="95000"/>
                    <a:lumOff val="5000"/>
                  </a:schemeClr>
                </a:solidFill>
                <a:latin typeface="Nunito" pitchFamily="2" charset="0"/>
              </a:rPr>
              <a:t> </a:t>
            </a:r>
            <a:endParaRPr lang="en-US" dirty="0"/>
          </a:p>
        </p:txBody>
      </p:sp>
      <p:sp>
        <p:nvSpPr>
          <p:cNvPr id="9" name="TextBox 8">
            <a:extLst>
              <a:ext uri="{FF2B5EF4-FFF2-40B4-BE49-F238E27FC236}">
                <a16:creationId xmlns:a16="http://schemas.microsoft.com/office/drawing/2014/main" id="{4764F9C7-2CE0-CDDD-B7E8-DED5E14D2190}"/>
              </a:ext>
            </a:extLst>
          </p:cNvPr>
          <p:cNvSpPr txBox="1"/>
          <p:nvPr/>
        </p:nvSpPr>
        <p:spPr>
          <a:xfrm>
            <a:off x="164124" y="4083091"/>
            <a:ext cx="3404382" cy="400110"/>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tx</a:t>
            </a:r>
            <a:r>
              <a:rPr lang="en-US" sz="2000" dirty="0">
                <a:latin typeface="Aptos" panose="020B0004020202020204" pitchFamily="34" charset="0"/>
              </a:rPr>
              <a:t>, </a:t>
            </a:r>
            <a:r>
              <a:rPr lang="en-US" sz="2000" dirty="0" err="1">
                <a:latin typeface="Aptos" panose="020B0004020202020204" pitchFamily="34" charset="0"/>
              </a:rPr>
              <a:t>tx</a:t>
            </a:r>
            <a:r>
              <a:rPr lang="en-US" sz="2000" dirty="0">
                <a:latin typeface="Aptos" panose="020B0004020202020204" pitchFamily="34" charset="0"/>
              </a:rPr>
              <a:t>) = ?</a:t>
            </a:r>
          </a:p>
        </p:txBody>
      </p:sp>
    </p:spTree>
    <p:extLst>
      <p:ext uri="{BB962C8B-B14F-4D97-AF65-F5344CB8AC3E}">
        <p14:creationId xmlns:p14="http://schemas.microsoft.com/office/powerpoint/2010/main" val="116230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CC897C-B52A-0321-45C2-A758691B26B4}"/>
              </a:ext>
            </a:extLst>
          </p:cNvPr>
          <p:cNvPicPr>
            <a:picLocks noChangeAspect="1"/>
          </p:cNvPicPr>
          <p:nvPr/>
        </p:nvPicPr>
        <p:blipFill>
          <a:blip r:embed="rId2"/>
          <a:stretch>
            <a:fillRect/>
          </a:stretch>
        </p:blipFill>
        <p:spPr>
          <a:xfrm>
            <a:off x="4067175" y="0"/>
            <a:ext cx="8124825" cy="3305175"/>
          </a:xfrm>
          <a:prstGeom prst="rect">
            <a:avLst/>
          </a:prstGeom>
          <a:ln>
            <a:solidFill>
              <a:schemeClr val="accent1"/>
            </a:solidFill>
          </a:ln>
        </p:spPr>
      </p:pic>
      <p:sp>
        <p:nvSpPr>
          <p:cNvPr id="4" name="TextBox 3">
            <a:extLst>
              <a:ext uri="{FF2B5EF4-FFF2-40B4-BE49-F238E27FC236}">
                <a16:creationId xmlns:a16="http://schemas.microsoft.com/office/drawing/2014/main" id="{3FEDAED9-CF66-279F-1771-66BBB76D72B5}"/>
              </a:ext>
            </a:extLst>
          </p:cNvPr>
          <p:cNvSpPr txBox="1"/>
          <p:nvPr/>
        </p:nvSpPr>
        <p:spPr>
          <a:xfrm>
            <a:off x="107853" y="170909"/>
            <a:ext cx="3404382"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Example-07:</a:t>
            </a:r>
            <a:r>
              <a:rPr lang="en-SG" sz="1800" b="1" dirty="0">
                <a:solidFill>
                  <a:schemeClr val="tx1">
                    <a:lumMod val="95000"/>
                    <a:lumOff val="5000"/>
                  </a:schemeClr>
                </a:solidFill>
                <a:latin typeface="Nunito" pitchFamily="2" charset="0"/>
              </a:rPr>
              <a:t> </a:t>
            </a:r>
            <a:endParaRPr lang="en-US" dirty="0"/>
          </a:p>
        </p:txBody>
      </p:sp>
      <p:sp>
        <p:nvSpPr>
          <p:cNvPr id="5" name="TextBox 4">
            <a:extLst>
              <a:ext uri="{FF2B5EF4-FFF2-40B4-BE49-F238E27FC236}">
                <a16:creationId xmlns:a16="http://schemas.microsoft.com/office/drawing/2014/main" id="{19144613-FA9B-C483-852D-7ADAADE090C4}"/>
              </a:ext>
            </a:extLst>
          </p:cNvPr>
          <p:cNvSpPr txBox="1"/>
          <p:nvPr/>
        </p:nvSpPr>
        <p:spPr>
          <a:xfrm>
            <a:off x="107853" y="705480"/>
            <a:ext cx="3404382" cy="400110"/>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Sx</a:t>
            </a:r>
            <a:r>
              <a:rPr lang="en-US" sz="2000" dirty="0">
                <a:latin typeface="Aptos" panose="020B0004020202020204" pitchFamily="34" charset="0"/>
              </a:rPr>
              <a:t>, Sy) = ?</a:t>
            </a:r>
          </a:p>
        </p:txBody>
      </p:sp>
      <p:pic>
        <p:nvPicPr>
          <p:cNvPr id="6" name="Picture 5">
            <a:extLst>
              <a:ext uri="{FF2B5EF4-FFF2-40B4-BE49-F238E27FC236}">
                <a16:creationId xmlns:a16="http://schemas.microsoft.com/office/drawing/2014/main" id="{6E6D6201-75F5-E0B3-7520-D7B999C0D03F}"/>
              </a:ext>
            </a:extLst>
          </p:cNvPr>
          <p:cNvPicPr>
            <a:picLocks noChangeAspect="1"/>
          </p:cNvPicPr>
          <p:nvPr/>
        </p:nvPicPr>
        <p:blipFill rotWithShape="1">
          <a:blip r:embed="rId3"/>
          <a:srcRect l="5300" t="16165"/>
          <a:stretch/>
        </p:blipFill>
        <p:spPr>
          <a:xfrm>
            <a:off x="3926197" y="3457723"/>
            <a:ext cx="8265803" cy="3305175"/>
          </a:xfrm>
          <a:prstGeom prst="rect">
            <a:avLst/>
          </a:prstGeom>
          <a:ln>
            <a:solidFill>
              <a:schemeClr val="accent1"/>
            </a:solidFill>
          </a:ln>
        </p:spPr>
      </p:pic>
      <p:sp>
        <p:nvSpPr>
          <p:cNvPr id="7" name="TextBox 6">
            <a:extLst>
              <a:ext uri="{FF2B5EF4-FFF2-40B4-BE49-F238E27FC236}">
                <a16:creationId xmlns:a16="http://schemas.microsoft.com/office/drawing/2014/main" id="{4DECD012-64F3-E391-CBCA-1FDED3E7EBE7}"/>
              </a:ext>
            </a:extLst>
          </p:cNvPr>
          <p:cNvSpPr txBox="1"/>
          <p:nvPr/>
        </p:nvSpPr>
        <p:spPr>
          <a:xfrm>
            <a:off x="107853" y="3575204"/>
            <a:ext cx="3404382"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Example-08:</a:t>
            </a:r>
            <a:r>
              <a:rPr lang="en-SG" sz="1800" b="1" dirty="0">
                <a:solidFill>
                  <a:schemeClr val="tx1">
                    <a:lumMod val="95000"/>
                    <a:lumOff val="5000"/>
                  </a:schemeClr>
                </a:solidFill>
                <a:latin typeface="Nunito" pitchFamily="2" charset="0"/>
              </a:rPr>
              <a:t> </a:t>
            </a:r>
            <a:endParaRPr lang="en-US" dirty="0"/>
          </a:p>
        </p:txBody>
      </p:sp>
      <p:sp>
        <p:nvSpPr>
          <p:cNvPr id="8" name="TextBox 7">
            <a:extLst>
              <a:ext uri="{FF2B5EF4-FFF2-40B4-BE49-F238E27FC236}">
                <a16:creationId xmlns:a16="http://schemas.microsoft.com/office/drawing/2014/main" id="{700441FF-AD95-D24A-B695-E03829124B00}"/>
              </a:ext>
            </a:extLst>
          </p:cNvPr>
          <p:cNvSpPr txBox="1"/>
          <p:nvPr/>
        </p:nvSpPr>
        <p:spPr>
          <a:xfrm>
            <a:off x="107853" y="4109775"/>
            <a:ext cx="3404382" cy="1015663"/>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Xw</a:t>
            </a:r>
            <a:r>
              <a:rPr lang="en-US" sz="2000" dirty="0">
                <a:latin typeface="Aptos" panose="020B0004020202020204" pitchFamily="34" charset="0"/>
              </a:rPr>
              <a:t>, </a:t>
            </a:r>
            <a:r>
              <a:rPr lang="en-US" sz="2000" dirty="0" err="1">
                <a:latin typeface="Aptos" panose="020B0004020202020204" pitchFamily="34" charset="0"/>
              </a:rPr>
              <a:t>Yw</a:t>
            </a:r>
            <a:r>
              <a:rPr lang="en-US" sz="2000" dirty="0">
                <a:latin typeface="Aptos" panose="020B0004020202020204" pitchFamily="34" charset="0"/>
              </a:rPr>
              <a:t>) = ?</a:t>
            </a:r>
          </a:p>
          <a:p>
            <a:pPr marL="400050" indent="-400050">
              <a:buFontTx/>
              <a:buAutoNum type="romanLcParenR"/>
            </a:pPr>
            <a:r>
              <a:rPr lang="en-US" sz="2000" dirty="0">
                <a:latin typeface="Aptos" panose="020B0004020202020204" pitchFamily="34" charset="0"/>
              </a:rPr>
              <a:t>Find (</a:t>
            </a:r>
            <a:r>
              <a:rPr lang="en-US" sz="2000" dirty="0" err="1">
                <a:latin typeface="Aptos" panose="020B0004020202020204" pitchFamily="34" charset="0"/>
              </a:rPr>
              <a:t>Sx</a:t>
            </a:r>
            <a:r>
              <a:rPr lang="en-US" sz="2000" dirty="0">
                <a:latin typeface="Aptos" panose="020B0004020202020204" pitchFamily="34" charset="0"/>
              </a:rPr>
              <a:t>, Sy) = ?</a:t>
            </a:r>
          </a:p>
          <a:p>
            <a:pPr marL="400050" indent="-400050">
              <a:buFontTx/>
              <a:buAutoNum type="romanLcParenR"/>
            </a:pPr>
            <a:r>
              <a:rPr lang="en-US" sz="2000" dirty="0">
                <a:latin typeface="Aptos" panose="020B0004020202020204" pitchFamily="34" charset="0"/>
              </a:rPr>
              <a:t>Find (</a:t>
            </a:r>
            <a:r>
              <a:rPr lang="en-US" sz="2000" dirty="0" err="1">
                <a:latin typeface="Aptos" panose="020B0004020202020204" pitchFamily="34" charset="0"/>
              </a:rPr>
              <a:t>tx</a:t>
            </a:r>
            <a:r>
              <a:rPr lang="en-US" sz="2000" dirty="0">
                <a:latin typeface="Aptos" panose="020B0004020202020204" pitchFamily="34" charset="0"/>
              </a:rPr>
              <a:t>, ty) = ?</a:t>
            </a:r>
          </a:p>
        </p:txBody>
      </p:sp>
    </p:spTree>
    <p:extLst>
      <p:ext uri="{BB962C8B-B14F-4D97-AF65-F5344CB8AC3E}">
        <p14:creationId xmlns:p14="http://schemas.microsoft.com/office/powerpoint/2010/main" val="60209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1B3707-56A7-DF00-F929-96433C66D99F}"/>
              </a:ext>
            </a:extLst>
          </p:cNvPr>
          <p:cNvPicPr>
            <a:picLocks noChangeAspect="1"/>
          </p:cNvPicPr>
          <p:nvPr/>
        </p:nvPicPr>
        <p:blipFill rotWithShape="1">
          <a:blip r:embed="rId2"/>
          <a:srcRect t="7888"/>
          <a:stretch/>
        </p:blipFill>
        <p:spPr>
          <a:xfrm>
            <a:off x="4772819" y="0"/>
            <a:ext cx="7419181" cy="3428999"/>
          </a:xfrm>
          <a:prstGeom prst="rect">
            <a:avLst/>
          </a:prstGeom>
          <a:ln>
            <a:solidFill>
              <a:schemeClr val="accent1"/>
            </a:solidFill>
          </a:ln>
        </p:spPr>
      </p:pic>
      <p:sp>
        <p:nvSpPr>
          <p:cNvPr id="6" name="TextBox 5">
            <a:extLst>
              <a:ext uri="{FF2B5EF4-FFF2-40B4-BE49-F238E27FC236}">
                <a16:creationId xmlns:a16="http://schemas.microsoft.com/office/drawing/2014/main" id="{4FD94682-5E85-319C-13F3-C85D35EA9FFB}"/>
              </a:ext>
            </a:extLst>
          </p:cNvPr>
          <p:cNvSpPr txBox="1"/>
          <p:nvPr/>
        </p:nvSpPr>
        <p:spPr>
          <a:xfrm>
            <a:off x="290733" y="100484"/>
            <a:ext cx="3404382"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Example-09:</a:t>
            </a:r>
            <a:r>
              <a:rPr lang="en-SG" sz="1800" b="1" dirty="0">
                <a:solidFill>
                  <a:schemeClr val="tx1">
                    <a:lumMod val="95000"/>
                    <a:lumOff val="5000"/>
                  </a:schemeClr>
                </a:solidFill>
                <a:latin typeface="Nunito" pitchFamily="2" charset="0"/>
              </a:rPr>
              <a:t> </a:t>
            </a:r>
            <a:endParaRPr lang="en-US" dirty="0"/>
          </a:p>
        </p:txBody>
      </p:sp>
      <p:sp>
        <p:nvSpPr>
          <p:cNvPr id="7" name="TextBox 6">
            <a:extLst>
              <a:ext uri="{FF2B5EF4-FFF2-40B4-BE49-F238E27FC236}">
                <a16:creationId xmlns:a16="http://schemas.microsoft.com/office/drawing/2014/main" id="{FF102CFB-DC69-0B6C-815E-EE0240FDB256}"/>
              </a:ext>
            </a:extLst>
          </p:cNvPr>
          <p:cNvSpPr txBox="1"/>
          <p:nvPr/>
        </p:nvSpPr>
        <p:spPr>
          <a:xfrm>
            <a:off x="290733" y="635055"/>
            <a:ext cx="3404382" cy="400110"/>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Xw</a:t>
            </a:r>
            <a:r>
              <a:rPr lang="en-US" sz="2000" dirty="0">
                <a:latin typeface="Aptos" panose="020B0004020202020204" pitchFamily="34" charset="0"/>
              </a:rPr>
              <a:t>, </a:t>
            </a:r>
            <a:r>
              <a:rPr lang="en-US" sz="2000" dirty="0" err="1">
                <a:latin typeface="Aptos" panose="020B0004020202020204" pitchFamily="34" charset="0"/>
              </a:rPr>
              <a:t>Yw</a:t>
            </a:r>
            <a:r>
              <a:rPr lang="en-US" sz="2000" dirty="0">
                <a:latin typeface="Aptos" panose="020B0004020202020204" pitchFamily="34" charset="0"/>
              </a:rPr>
              <a:t>) = ?</a:t>
            </a:r>
          </a:p>
        </p:txBody>
      </p:sp>
      <p:pic>
        <p:nvPicPr>
          <p:cNvPr id="9" name="Picture 8">
            <a:extLst>
              <a:ext uri="{FF2B5EF4-FFF2-40B4-BE49-F238E27FC236}">
                <a16:creationId xmlns:a16="http://schemas.microsoft.com/office/drawing/2014/main" id="{9A2B4237-320D-AAC3-8B06-6F38240648BE}"/>
              </a:ext>
            </a:extLst>
          </p:cNvPr>
          <p:cNvPicPr>
            <a:picLocks noChangeAspect="1"/>
          </p:cNvPicPr>
          <p:nvPr/>
        </p:nvPicPr>
        <p:blipFill>
          <a:blip r:embed="rId3"/>
          <a:stretch>
            <a:fillRect/>
          </a:stretch>
        </p:blipFill>
        <p:spPr>
          <a:xfrm>
            <a:off x="4775980" y="3428999"/>
            <a:ext cx="7416019" cy="3381843"/>
          </a:xfrm>
          <a:prstGeom prst="rect">
            <a:avLst/>
          </a:prstGeom>
          <a:ln>
            <a:solidFill>
              <a:schemeClr val="accent1"/>
            </a:solidFill>
          </a:ln>
        </p:spPr>
      </p:pic>
      <p:sp>
        <p:nvSpPr>
          <p:cNvPr id="10" name="TextBox 9">
            <a:extLst>
              <a:ext uri="{FF2B5EF4-FFF2-40B4-BE49-F238E27FC236}">
                <a16:creationId xmlns:a16="http://schemas.microsoft.com/office/drawing/2014/main" id="{65527B22-1D90-62D8-15DB-A79DE12B03E3}"/>
              </a:ext>
            </a:extLst>
          </p:cNvPr>
          <p:cNvSpPr txBox="1"/>
          <p:nvPr/>
        </p:nvSpPr>
        <p:spPr>
          <a:xfrm>
            <a:off x="290733" y="3409087"/>
            <a:ext cx="3404382"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Example-10:</a:t>
            </a:r>
            <a:r>
              <a:rPr lang="en-SG" sz="1800" b="1" dirty="0">
                <a:solidFill>
                  <a:schemeClr val="tx1">
                    <a:lumMod val="95000"/>
                    <a:lumOff val="5000"/>
                  </a:schemeClr>
                </a:solidFill>
                <a:latin typeface="Nunito" pitchFamily="2" charset="0"/>
              </a:rPr>
              <a:t> </a:t>
            </a:r>
            <a:endParaRPr lang="en-US" dirty="0"/>
          </a:p>
        </p:txBody>
      </p:sp>
      <p:sp>
        <p:nvSpPr>
          <p:cNvPr id="11" name="TextBox 10">
            <a:extLst>
              <a:ext uri="{FF2B5EF4-FFF2-40B4-BE49-F238E27FC236}">
                <a16:creationId xmlns:a16="http://schemas.microsoft.com/office/drawing/2014/main" id="{B55AB637-9928-427A-F205-7B49B5B728E5}"/>
              </a:ext>
            </a:extLst>
          </p:cNvPr>
          <p:cNvSpPr txBox="1"/>
          <p:nvPr/>
        </p:nvSpPr>
        <p:spPr>
          <a:xfrm>
            <a:off x="290733" y="3943658"/>
            <a:ext cx="3404382" cy="400110"/>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Xwmin</a:t>
            </a:r>
            <a:r>
              <a:rPr lang="en-US" sz="2000" dirty="0">
                <a:latin typeface="Aptos" panose="020B0004020202020204" pitchFamily="34" charset="0"/>
              </a:rPr>
              <a:t>, </a:t>
            </a:r>
            <a:r>
              <a:rPr lang="en-US" sz="2000" dirty="0" err="1">
                <a:latin typeface="Aptos" panose="020B0004020202020204" pitchFamily="34" charset="0"/>
              </a:rPr>
              <a:t>Ywmin</a:t>
            </a:r>
            <a:r>
              <a:rPr lang="en-US" sz="2000" dirty="0">
                <a:latin typeface="Aptos" panose="020B0004020202020204" pitchFamily="34" charset="0"/>
              </a:rPr>
              <a:t>) = ?</a:t>
            </a:r>
          </a:p>
        </p:txBody>
      </p:sp>
    </p:spTree>
    <p:extLst>
      <p:ext uri="{BB962C8B-B14F-4D97-AF65-F5344CB8AC3E}">
        <p14:creationId xmlns:p14="http://schemas.microsoft.com/office/powerpoint/2010/main" val="639714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417787-8CD6-B04E-756D-AD921927F703}"/>
              </a:ext>
            </a:extLst>
          </p:cNvPr>
          <p:cNvPicPr>
            <a:picLocks noChangeAspect="1"/>
          </p:cNvPicPr>
          <p:nvPr/>
        </p:nvPicPr>
        <p:blipFill>
          <a:blip r:embed="rId2"/>
          <a:stretch>
            <a:fillRect/>
          </a:stretch>
        </p:blipFill>
        <p:spPr>
          <a:xfrm>
            <a:off x="4763194" y="-2"/>
            <a:ext cx="7428805" cy="3366579"/>
          </a:xfrm>
          <a:prstGeom prst="rect">
            <a:avLst/>
          </a:prstGeom>
          <a:ln>
            <a:solidFill>
              <a:schemeClr val="accent1"/>
            </a:solidFill>
          </a:ln>
        </p:spPr>
      </p:pic>
      <p:sp>
        <p:nvSpPr>
          <p:cNvPr id="4" name="TextBox 3">
            <a:extLst>
              <a:ext uri="{FF2B5EF4-FFF2-40B4-BE49-F238E27FC236}">
                <a16:creationId xmlns:a16="http://schemas.microsoft.com/office/drawing/2014/main" id="{F0161A0D-B8B8-79BC-6FCE-1A245886FB3B}"/>
              </a:ext>
            </a:extLst>
          </p:cNvPr>
          <p:cNvSpPr txBox="1"/>
          <p:nvPr/>
        </p:nvSpPr>
        <p:spPr>
          <a:xfrm>
            <a:off x="178191" y="145382"/>
            <a:ext cx="3404382"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Example-1</a:t>
            </a:r>
            <a:r>
              <a:rPr lang="en-SG" b="1" i="1" u="sng" dirty="0">
                <a:solidFill>
                  <a:schemeClr val="tx1">
                    <a:lumMod val="95000"/>
                    <a:lumOff val="5000"/>
                  </a:schemeClr>
                </a:solidFill>
                <a:latin typeface="Nunito" pitchFamily="2" charset="0"/>
              </a:rPr>
              <a:t>1</a:t>
            </a:r>
            <a:r>
              <a:rPr lang="en-SG" sz="1800" b="1" i="1" u="sng" dirty="0">
                <a:solidFill>
                  <a:schemeClr val="tx1">
                    <a:lumMod val="95000"/>
                    <a:lumOff val="5000"/>
                  </a:schemeClr>
                </a:solidFill>
                <a:latin typeface="Nunito" pitchFamily="2" charset="0"/>
              </a:rPr>
              <a:t>:</a:t>
            </a:r>
            <a:r>
              <a:rPr lang="en-SG" sz="1800" b="1" dirty="0">
                <a:solidFill>
                  <a:schemeClr val="tx1">
                    <a:lumMod val="95000"/>
                    <a:lumOff val="5000"/>
                  </a:schemeClr>
                </a:solidFill>
                <a:latin typeface="Nunito" pitchFamily="2" charset="0"/>
              </a:rPr>
              <a:t> </a:t>
            </a:r>
            <a:endParaRPr lang="en-US" dirty="0"/>
          </a:p>
        </p:txBody>
      </p:sp>
      <p:sp>
        <p:nvSpPr>
          <p:cNvPr id="5" name="TextBox 4">
            <a:extLst>
              <a:ext uri="{FF2B5EF4-FFF2-40B4-BE49-F238E27FC236}">
                <a16:creationId xmlns:a16="http://schemas.microsoft.com/office/drawing/2014/main" id="{D589A167-94C5-4CD9-0912-F61872B4A36E}"/>
              </a:ext>
            </a:extLst>
          </p:cNvPr>
          <p:cNvSpPr txBox="1"/>
          <p:nvPr/>
        </p:nvSpPr>
        <p:spPr>
          <a:xfrm>
            <a:off x="178191" y="679953"/>
            <a:ext cx="3404382" cy="400110"/>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tx</a:t>
            </a:r>
            <a:r>
              <a:rPr lang="en-US" sz="2000" dirty="0">
                <a:latin typeface="Aptos" panose="020B0004020202020204" pitchFamily="34" charset="0"/>
              </a:rPr>
              <a:t>, ty) = ?</a:t>
            </a:r>
          </a:p>
        </p:txBody>
      </p:sp>
      <p:pic>
        <p:nvPicPr>
          <p:cNvPr id="7" name="Picture 6">
            <a:extLst>
              <a:ext uri="{FF2B5EF4-FFF2-40B4-BE49-F238E27FC236}">
                <a16:creationId xmlns:a16="http://schemas.microsoft.com/office/drawing/2014/main" id="{7F6837BD-130A-93F0-2B78-9EDD32919A6C}"/>
              </a:ext>
            </a:extLst>
          </p:cNvPr>
          <p:cNvPicPr>
            <a:picLocks noChangeAspect="1"/>
          </p:cNvPicPr>
          <p:nvPr/>
        </p:nvPicPr>
        <p:blipFill>
          <a:blip r:embed="rId3"/>
          <a:stretch>
            <a:fillRect/>
          </a:stretch>
        </p:blipFill>
        <p:spPr>
          <a:xfrm>
            <a:off x="4763196" y="3429000"/>
            <a:ext cx="7428804" cy="3415542"/>
          </a:xfrm>
          <a:prstGeom prst="rect">
            <a:avLst/>
          </a:prstGeom>
          <a:ln>
            <a:solidFill>
              <a:schemeClr val="accent1"/>
            </a:solidFill>
          </a:ln>
        </p:spPr>
      </p:pic>
      <p:sp>
        <p:nvSpPr>
          <p:cNvPr id="8" name="TextBox 7">
            <a:extLst>
              <a:ext uri="{FF2B5EF4-FFF2-40B4-BE49-F238E27FC236}">
                <a16:creationId xmlns:a16="http://schemas.microsoft.com/office/drawing/2014/main" id="{FD7CE79E-BE5E-FFFC-ADE3-5064CEDA7845}"/>
              </a:ext>
            </a:extLst>
          </p:cNvPr>
          <p:cNvSpPr txBox="1"/>
          <p:nvPr/>
        </p:nvSpPr>
        <p:spPr>
          <a:xfrm>
            <a:off x="178191" y="3716232"/>
            <a:ext cx="3404382" cy="369332"/>
          </a:xfrm>
          <a:prstGeom prst="rect">
            <a:avLst/>
          </a:prstGeom>
          <a:noFill/>
        </p:spPr>
        <p:txBody>
          <a:bodyPr wrap="square">
            <a:spAutoFit/>
          </a:bodyPr>
          <a:lstStyle/>
          <a:p>
            <a:r>
              <a:rPr lang="en-SG" sz="1800" b="1" i="1" u="sng" dirty="0">
                <a:solidFill>
                  <a:schemeClr val="tx1">
                    <a:lumMod val="95000"/>
                    <a:lumOff val="5000"/>
                  </a:schemeClr>
                </a:solidFill>
                <a:latin typeface="Nunito" pitchFamily="2" charset="0"/>
              </a:rPr>
              <a:t>Example-1</a:t>
            </a:r>
            <a:r>
              <a:rPr lang="en-SG" b="1" i="1" u="sng" dirty="0">
                <a:solidFill>
                  <a:schemeClr val="tx1">
                    <a:lumMod val="95000"/>
                    <a:lumOff val="5000"/>
                  </a:schemeClr>
                </a:solidFill>
                <a:latin typeface="Nunito" pitchFamily="2" charset="0"/>
              </a:rPr>
              <a:t>2</a:t>
            </a:r>
            <a:r>
              <a:rPr lang="en-SG" sz="1800" b="1" i="1" u="sng" dirty="0">
                <a:solidFill>
                  <a:schemeClr val="tx1">
                    <a:lumMod val="95000"/>
                    <a:lumOff val="5000"/>
                  </a:schemeClr>
                </a:solidFill>
                <a:latin typeface="Nunito" pitchFamily="2" charset="0"/>
              </a:rPr>
              <a:t>:</a:t>
            </a:r>
            <a:r>
              <a:rPr lang="en-SG" sz="1800" b="1" dirty="0">
                <a:solidFill>
                  <a:schemeClr val="tx1">
                    <a:lumMod val="95000"/>
                    <a:lumOff val="5000"/>
                  </a:schemeClr>
                </a:solidFill>
                <a:latin typeface="Nunito" pitchFamily="2" charset="0"/>
              </a:rPr>
              <a:t> </a:t>
            </a:r>
            <a:endParaRPr lang="en-US" dirty="0"/>
          </a:p>
        </p:txBody>
      </p:sp>
      <p:sp>
        <p:nvSpPr>
          <p:cNvPr id="9" name="TextBox 8">
            <a:extLst>
              <a:ext uri="{FF2B5EF4-FFF2-40B4-BE49-F238E27FC236}">
                <a16:creationId xmlns:a16="http://schemas.microsoft.com/office/drawing/2014/main" id="{C8DF5096-568E-7523-1BA2-87B4DA6526E5}"/>
              </a:ext>
            </a:extLst>
          </p:cNvPr>
          <p:cNvSpPr txBox="1"/>
          <p:nvPr/>
        </p:nvSpPr>
        <p:spPr>
          <a:xfrm>
            <a:off x="178191" y="4250803"/>
            <a:ext cx="3404382" cy="400110"/>
          </a:xfrm>
          <a:prstGeom prst="rect">
            <a:avLst/>
          </a:prstGeom>
          <a:noFill/>
        </p:spPr>
        <p:txBody>
          <a:bodyPr wrap="square" rtlCol="0">
            <a:spAutoFit/>
          </a:bodyPr>
          <a:lstStyle/>
          <a:p>
            <a:pPr marL="400050" indent="-400050">
              <a:buAutoNum type="romanLcParenR"/>
            </a:pPr>
            <a:r>
              <a:rPr lang="en-US" sz="2000" dirty="0">
                <a:latin typeface="Aptos" panose="020B0004020202020204" pitchFamily="34" charset="0"/>
              </a:rPr>
              <a:t>Find (</a:t>
            </a:r>
            <a:r>
              <a:rPr lang="en-US" sz="2000" dirty="0" err="1">
                <a:latin typeface="Aptos" panose="020B0004020202020204" pitchFamily="34" charset="0"/>
              </a:rPr>
              <a:t>tx</a:t>
            </a:r>
            <a:r>
              <a:rPr lang="en-US" sz="2000" dirty="0">
                <a:latin typeface="Aptos" panose="020B0004020202020204" pitchFamily="34" charset="0"/>
              </a:rPr>
              <a:t>, ty) = ?</a:t>
            </a:r>
          </a:p>
        </p:txBody>
      </p:sp>
    </p:spTree>
    <p:extLst>
      <p:ext uri="{BB962C8B-B14F-4D97-AF65-F5344CB8AC3E}">
        <p14:creationId xmlns:p14="http://schemas.microsoft.com/office/powerpoint/2010/main" val="92070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39FBFE-183E-D292-91C3-ACED9A1CA5DD}"/>
              </a:ext>
            </a:extLst>
          </p:cNvPr>
          <p:cNvSpPr txBox="1"/>
          <p:nvPr/>
        </p:nvSpPr>
        <p:spPr>
          <a:xfrm>
            <a:off x="2873325" y="1842868"/>
            <a:ext cx="2078503" cy="1655270"/>
          </a:xfrm>
          <a:prstGeom prst="rect">
            <a:avLst/>
          </a:prstGeom>
          <a:solidFill>
            <a:schemeClr val="accent3">
              <a:lumMod val="20000"/>
              <a:lumOff val="80000"/>
            </a:schemeClr>
          </a:solidFill>
          <a:ln>
            <a:solidFill>
              <a:schemeClr val="accent1"/>
            </a:solidFill>
          </a:ln>
        </p:spPr>
        <p:txBody>
          <a:bodyPr wrap="square" rtlCol="0">
            <a:spAutoFit/>
          </a:bodyPr>
          <a:lstStyle/>
          <a:p>
            <a:endParaRPr lang="en-US" dirty="0"/>
          </a:p>
        </p:txBody>
      </p:sp>
      <p:cxnSp>
        <p:nvCxnSpPr>
          <p:cNvPr id="3" name="Connector: Elbow 2">
            <a:extLst>
              <a:ext uri="{FF2B5EF4-FFF2-40B4-BE49-F238E27FC236}">
                <a16:creationId xmlns:a16="http://schemas.microsoft.com/office/drawing/2014/main" id="{CAF510BD-F863-0BCF-7D80-523851D2CAD5}"/>
              </a:ext>
            </a:extLst>
          </p:cNvPr>
          <p:cNvCxnSpPr>
            <a:cxnSpLocks/>
          </p:cNvCxnSpPr>
          <p:nvPr/>
        </p:nvCxnSpPr>
        <p:spPr>
          <a:xfrm>
            <a:off x="2208628" y="1842868"/>
            <a:ext cx="3270738" cy="2342271"/>
          </a:xfrm>
          <a:prstGeom prst="bentConnector3">
            <a:avLst>
              <a:gd name="adj1" fmla="val 107"/>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227174C-53E4-0EFD-2EA7-A5CE558C6350}"/>
              </a:ext>
            </a:extLst>
          </p:cNvPr>
          <p:cNvSpPr txBox="1"/>
          <p:nvPr/>
        </p:nvSpPr>
        <p:spPr>
          <a:xfrm>
            <a:off x="1856935" y="1252025"/>
            <a:ext cx="773723" cy="369332"/>
          </a:xfrm>
          <a:prstGeom prst="rect">
            <a:avLst/>
          </a:prstGeom>
          <a:noFill/>
        </p:spPr>
        <p:txBody>
          <a:bodyPr wrap="square" rtlCol="0">
            <a:spAutoFit/>
          </a:bodyPr>
          <a:lstStyle/>
          <a:p>
            <a:r>
              <a:rPr lang="en-US" dirty="0" err="1"/>
              <a:t>Yw</a:t>
            </a:r>
            <a:endParaRPr lang="en-US" dirty="0"/>
          </a:p>
        </p:txBody>
      </p:sp>
      <p:sp>
        <p:nvSpPr>
          <p:cNvPr id="16" name="TextBox 15">
            <a:extLst>
              <a:ext uri="{FF2B5EF4-FFF2-40B4-BE49-F238E27FC236}">
                <a16:creationId xmlns:a16="http://schemas.microsoft.com/office/drawing/2014/main" id="{F907DE13-3EF9-9A15-20BD-7ECF96073376}"/>
              </a:ext>
            </a:extLst>
          </p:cNvPr>
          <p:cNvSpPr txBox="1"/>
          <p:nvPr/>
        </p:nvSpPr>
        <p:spPr>
          <a:xfrm>
            <a:off x="5479366" y="4000473"/>
            <a:ext cx="773723" cy="369332"/>
          </a:xfrm>
          <a:prstGeom prst="rect">
            <a:avLst/>
          </a:prstGeom>
          <a:noFill/>
        </p:spPr>
        <p:txBody>
          <a:bodyPr wrap="square" rtlCol="0">
            <a:spAutoFit/>
          </a:bodyPr>
          <a:lstStyle/>
          <a:p>
            <a:r>
              <a:rPr lang="en-US" dirty="0" err="1"/>
              <a:t>Xw</a:t>
            </a:r>
            <a:endParaRPr lang="en-US" dirty="0"/>
          </a:p>
        </p:txBody>
      </p:sp>
      <p:sp>
        <p:nvSpPr>
          <p:cNvPr id="17" name="TextBox 16">
            <a:extLst>
              <a:ext uri="{FF2B5EF4-FFF2-40B4-BE49-F238E27FC236}">
                <a16:creationId xmlns:a16="http://schemas.microsoft.com/office/drawing/2014/main" id="{50FD961F-2AC5-CB4D-E39E-890B4D7513EB}"/>
              </a:ext>
            </a:extLst>
          </p:cNvPr>
          <p:cNvSpPr txBox="1"/>
          <p:nvPr/>
        </p:nvSpPr>
        <p:spPr>
          <a:xfrm>
            <a:off x="2380958" y="3532694"/>
            <a:ext cx="1825282" cy="338554"/>
          </a:xfrm>
          <a:prstGeom prst="rect">
            <a:avLst/>
          </a:prstGeom>
          <a:noFill/>
        </p:spPr>
        <p:txBody>
          <a:bodyPr wrap="square" rtlCol="0">
            <a:spAutoFit/>
          </a:bodyPr>
          <a:lstStyle/>
          <a:p>
            <a:r>
              <a:rPr lang="en-US" sz="1600" dirty="0"/>
              <a:t>(20, 80)</a:t>
            </a:r>
          </a:p>
        </p:txBody>
      </p:sp>
      <p:sp>
        <p:nvSpPr>
          <p:cNvPr id="18" name="TextBox 17">
            <a:extLst>
              <a:ext uri="{FF2B5EF4-FFF2-40B4-BE49-F238E27FC236}">
                <a16:creationId xmlns:a16="http://schemas.microsoft.com/office/drawing/2014/main" id="{A6F01535-37F5-36B8-333F-6FDD0156C2A7}"/>
              </a:ext>
            </a:extLst>
          </p:cNvPr>
          <p:cNvSpPr txBox="1"/>
          <p:nvPr/>
        </p:nvSpPr>
        <p:spPr>
          <a:xfrm>
            <a:off x="3967676" y="1469758"/>
            <a:ext cx="1968303" cy="338554"/>
          </a:xfrm>
          <a:prstGeom prst="rect">
            <a:avLst/>
          </a:prstGeom>
          <a:noFill/>
        </p:spPr>
        <p:txBody>
          <a:bodyPr wrap="square" rtlCol="0">
            <a:spAutoFit/>
          </a:bodyPr>
          <a:lstStyle/>
          <a:p>
            <a:r>
              <a:rPr lang="en-US" sz="1600" dirty="0">
                <a:solidFill>
                  <a:schemeClr val="bg1"/>
                </a:solidFill>
              </a:rPr>
              <a:t>(40, 80)</a:t>
            </a:r>
          </a:p>
        </p:txBody>
      </p:sp>
      <p:sp>
        <p:nvSpPr>
          <p:cNvPr id="19" name="Flowchart: Connector 18">
            <a:extLst>
              <a:ext uri="{FF2B5EF4-FFF2-40B4-BE49-F238E27FC236}">
                <a16:creationId xmlns:a16="http://schemas.microsoft.com/office/drawing/2014/main" id="{9E5C0B38-DB25-6C9B-4462-9F32917AD2B7}"/>
              </a:ext>
            </a:extLst>
          </p:cNvPr>
          <p:cNvSpPr/>
          <p:nvPr/>
        </p:nvSpPr>
        <p:spPr>
          <a:xfrm>
            <a:off x="3742593" y="2166424"/>
            <a:ext cx="111955" cy="112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E98D414-C884-5FEE-0401-9C8B602EF98A}"/>
              </a:ext>
            </a:extLst>
          </p:cNvPr>
          <p:cNvSpPr txBox="1"/>
          <p:nvPr/>
        </p:nvSpPr>
        <p:spPr>
          <a:xfrm>
            <a:off x="3259017" y="2313522"/>
            <a:ext cx="1041009" cy="369332"/>
          </a:xfrm>
          <a:prstGeom prst="rect">
            <a:avLst/>
          </a:prstGeom>
          <a:noFill/>
        </p:spPr>
        <p:txBody>
          <a:bodyPr wrap="square" rtlCol="0">
            <a:spAutoFit/>
          </a:bodyPr>
          <a:lstStyle/>
          <a:p>
            <a:r>
              <a:rPr lang="en-US" dirty="0"/>
              <a:t>(35, 80)</a:t>
            </a:r>
          </a:p>
        </p:txBody>
      </p:sp>
      <p:sp>
        <p:nvSpPr>
          <p:cNvPr id="21" name="TextBox 20">
            <a:extLst>
              <a:ext uri="{FF2B5EF4-FFF2-40B4-BE49-F238E27FC236}">
                <a16:creationId xmlns:a16="http://schemas.microsoft.com/office/drawing/2014/main" id="{E68AC898-41A6-E819-8F25-EF243378CD0B}"/>
              </a:ext>
            </a:extLst>
          </p:cNvPr>
          <p:cNvSpPr txBox="1"/>
          <p:nvPr/>
        </p:nvSpPr>
        <p:spPr>
          <a:xfrm>
            <a:off x="7195622" y="1842868"/>
            <a:ext cx="2078503" cy="1655270"/>
          </a:xfrm>
          <a:prstGeom prst="rect">
            <a:avLst/>
          </a:prstGeom>
          <a:solidFill>
            <a:schemeClr val="accent3">
              <a:lumMod val="20000"/>
              <a:lumOff val="80000"/>
            </a:schemeClr>
          </a:solidFill>
          <a:ln>
            <a:solidFill>
              <a:schemeClr val="accent1"/>
            </a:solidFill>
          </a:ln>
        </p:spPr>
        <p:txBody>
          <a:bodyPr wrap="square" rtlCol="0">
            <a:spAutoFit/>
          </a:bodyPr>
          <a:lstStyle/>
          <a:p>
            <a:endParaRPr lang="en-US" dirty="0"/>
          </a:p>
        </p:txBody>
      </p:sp>
      <p:cxnSp>
        <p:nvCxnSpPr>
          <p:cNvPr id="22" name="Connector: Elbow 21">
            <a:extLst>
              <a:ext uri="{FF2B5EF4-FFF2-40B4-BE49-F238E27FC236}">
                <a16:creationId xmlns:a16="http://schemas.microsoft.com/office/drawing/2014/main" id="{267C9131-9C0D-E216-BB8C-0E13C327F3FF}"/>
              </a:ext>
            </a:extLst>
          </p:cNvPr>
          <p:cNvCxnSpPr>
            <a:cxnSpLocks/>
          </p:cNvCxnSpPr>
          <p:nvPr/>
        </p:nvCxnSpPr>
        <p:spPr>
          <a:xfrm>
            <a:off x="6530925" y="1842868"/>
            <a:ext cx="3270738" cy="2342271"/>
          </a:xfrm>
          <a:prstGeom prst="bentConnector3">
            <a:avLst>
              <a:gd name="adj1" fmla="val 107"/>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DF7E98-F950-0F4A-C4F7-719E6FD940CB}"/>
              </a:ext>
            </a:extLst>
          </p:cNvPr>
          <p:cNvSpPr txBox="1"/>
          <p:nvPr/>
        </p:nvSpPr>
        <p:spPr>
          <a:xfrm>
            <a:off x="6179232" y="1252025"/>
            <a:ext cx="773723" cy="369332"/>
          </a:xfrm>
          <a:prstGeom prst="rect">
            <a:avLst/>
          </a:prstGeom>
          <a:noFill/>
        </p:spPr>
        <p:txBody>
          <a:bodyPr wrap="square" rtlCol="0">
            <a:spAutoFit/>
          </a:bodyPr>
          <a:lstStyle/>
          <a:p>
            <a:r>
              <a:rPr lang="en-US" dirty="0" err="1"/>
              <a:t>Yv</a:t>
            </a:r>
            <a:endParaRPr lang="en-US" dirty="0"/>
          </a:p>
        </p:txBody>
      </p:sp>
      <p:sp>
        <p:nvSpPr>
          <p:cNvPr id="24" name="TextBox 23">
            <a:extLst>
              <a:ext uri="{FF2B5EF4-FFF2-40B4-BE49-F238E27FC236}">
                <a16:creationId xmlns:a16="http://schemas.microsoft.com/office/drawing/2014/main" id="{F43FC5F4-F727-DFFF-97A8-9F0F2F896B0A}"/>
              </a:ext>
            </a:extLst>
          </p:cNvPr>
          <p:cNvSpPr txBox="1"/>
          <p:nvPr/>
        </p:nvSpPr>
        <p:spPr>
          <a:xfrm>
            <a:off x="9801663" y="4000473"/>
            <a:ext cx="773723" cy="369332"/>
          </a:xfrm>
          <a:prstGeom prst="rect">
            <a:avLst/>
          </a:prstGeom>
          <a:noFill/>
        </p:spPr>
        <p:txBody>
          <a:bodyPr wrap="square" rtlCol="0">
            <a:spAutoFit/>
          </a:bodyPr>
          <a:lstStyle/>
          <a:p>
            <a:r>
              <a:rPr lang="en-US" dirty="0" err="1"/>
              <a:t>Xv</a:t>
            </a:r>
            <a:endParaRPr lang="en-US" dirty="0"/>
          </a:p>
        </p:txBody>
      </p:sp>
      <p:sp>
        <p:nvSpPr>
          <p:cNvPr id="25" name="TextBox 24">
            <a:extLst>
              <a:ext uri="{FF2B5EF4-FFF2-40B4-BE49-F238E27FC236}">
                <a16:creationId xmlns:a16="http://schemas.microsoft.com/office/drawing/2014/main" id="{CABEB428-CAFC-489B-F1A0-5038CF920E2F}"/>
              </a:ext>
            </a:extLst>
          </p:cNvPr>
          <p:cNvSpPr txBox="1"/>
          <p:nvPr/>
        </p:nvSpPr>
        <p:spPr>
          <a:xfrm>
            <a:off x="6703255" y="3532694"/>
            <a:ext cx="1825282" cy="338554"/>
          </a:xfrm>
          <a:prstGeom prst="rect">
            <a:avLst/>
          </a:prstGeom>
          <a:noFill/>
        </p:spPr>
        <p:txBody>
          <a:bodyPr wrap="square" rtlCol="0">
            <a:spAutoFit/>
          </a:bodyPr>
          <a:lstStyle/>
          <a:p>
            <a:r>
              <a:rPr lang="en-US" sz="1600" dirty="0">
                <a:solidFill>
                  <a:schemeClr val="bg1"/>
                </a:solidFill>
              </a:rPr>
              <a:t>(30, 60)</a:t>
            </a:r>
          </a:p>
        </p:txBody>
      </p:sp>
      <p:sp>
        <p:nvSpPr>
          <p:cNvPr id="26" name="TextBox 25">
            <a:extLst>
              <a:ext uri="{FF2B5EF4-FFF2-40B4-BE49-F238E27FC236}">
                <a16:creationId xmlns:a16="http://schemas.microsoft.com/office/drawing/2014/main" id="{3E3459C4-1160-BF3D-F118-B86E51EF97A8}"/>
              </a:ext>
            </a:extLst>
          </p:cNvPr>
          <p:cNvSpPr txBox="1"/>
          <p:nvPr/>
        </p:nvSpPr>
        <p:spPr>
          <a:xfrm>
            <a:off x="3137095" y="2765010"/>
            <a:ext cx="1817665" cy="338554"/>
          </a:xfrm>
          <a:prstGeom prst="rect">
            <a:avLst/>
          </a:prstGeom>
          <a:noFill/>
        </p:spPr>
        <p:txBody>
          <a:bodyPr wrap="square" rtlCol="0">
            <a:spAutoFit/>
          </a:bodyPr>
          <a:lstStyle/>
          <a:p>
            <a:r>
              <a:rPr lang="en-US" sz="1600" b="1" dirty="0"/>
              <a:t>Window port</a:t>
            </a:r>
          </a:p>
        </p:txBody>
      </p:sp>
      <p:sp>
        <p:nvSpPr>
          <p:cNvPr id="27" name="Flowchart: Connector 26">
            <a:extLst>
              <a:ext uri="{FF2B5EF4-FFF2-40B4-BE49-F238E27FC236}">
                <a16:creationId xmlns:a16="http://schemas.microsoft.com/office/drawing/2014/main" id="{FE1ED9FD-FBC5-F50A-6863-F132E2857ED5}"/>
              </a:ext>
            </a:extLst>
          </p:cNvPr>
          <p:cNvSpPr/>
          <p:nvPr/>
        </p:nvSpPr>
        <p:spPr>
          <a:xfrm>
            <a:off x="8064890" y="2166424"/>
            <a:ext cx="111955" cy="11254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8F45AF3-EE84-5790-51EA-D0D273796BD7}"/>
              </a:ext>
            </a:extLst>
          </p:cNvPr>
          <p:cNvSpPr txBox="1"/>
          <p:nvPr/>
        </p:nvSpPr>
        <p:spPr>
          <a:xfrm>
            <a:off x="7581314" y="2313522"/>
            <a:ext cx="1041009" cy="369332"/>
          </a:xfrm>
          <a:prstGeom prst="rect">
            <a:avLst/>
          </a:prstGeom>
          <a:noFill/>
        </p:spPr>
        <p:txBody>
          <a:bodyPr wrap="square" rtlCol="0">
            <a:spAutoFit/>
          </a:bodyPr>
          <a:lstStyle/>
          <a:p>
            <a:r>
              <a:rPr lang="en-US" dirty="0">
                <a:solidFill>
                  <a:schemeClr val="accent3">
                    <a:lumMod val="20000"/>
                    <a:lumOff val="80000"/>
                  </a:schemeClr>
                </a:solidFill>
              </a:rPr>
              <a:t>(35, 80)</a:t>
            </a:r>
          </a:p>
        </p:txBody>
      </p:sp>
      <p:sp>
        <p:nvSpPr>
          <p:cNvPr id="29" name="TextBox 28">
            <a:extLst>
              <a:ext uri="{FF2B5EF4-FFF2-40B4-BE49-F238E27FC236}">
                <a16:creationId xmlns:a16="http://schemas.microsoft.com/office/drawing/2014/main" id="{D6CAC046-70B1-DF92-0FD0-A95F70CE010E}"/>
              </a:ext>
            </a:extLst>
          </p:cNvPr>
          <p:cNvSpPr txBox="1"/>
          <p:nvPr/>
        </p:nvSpPr>
        <p:spPr>
          <a:xfrm>
            <a:off x="8440611" y="1504314"/>
            <a:ext cx="1968303" cy="338554"/>
          </a:xfrm>
          <a:prstGeom prst="rect">
            <a:avLst/>
          </a:prstGeom>
          <a:noFill/>
        </p:spPr>
        <p:txBody>
          <a:bodyPr wrap="square" rtlCol="0">
            <a:spAutoFit/>
          </a:bodyPr>
          <a:lstStyle/>
          <a:p>
            <a:r>
              <a:rPr lang="en-US" sz="1600" dirty="0">
                <a:solidFill>
                  <a:schemeClr val="bg1"/>
                </a:solidFill>
              </a:rPr>
              <a:t>(40, 60)</a:t>
            </a:r>
          </a:p>
        </p:txBody>
      </p:sp>
      <p:sp>
        <p:nvSpPr>
          <p:cNvPr id="30" name="TextBox 29">
            <a:extLst>
              <a:ext uri="{FF2B5EF4-FFF2-40B4-BE49-F238E27FC236}">
                <a16:creationId xmlns:a16="http://schemas.microsoft.com/office/drawing/2014/main" id="{C640C7BA-28C8-A5FF-CA77-BECA4FBA5054}"/>
              </a:ext>
            </a:extLst>
          </p:cNvPr>
          <p:cNvSpPr txBox="1"/>
          <p:nvPr/>
        </p:nvSpPr>
        <p:spPr>
          <a:xfrm>
            <a:off x="7581314" y="2719849"/>
            <a:ext cx="1692811" cy="338554"/>
          </a:xfrm>
          <a:prstGeom prst="rect">
            <a:avLst/>
          </a:prstGeom>
          <a:noFill/>
        </p:spPr>
        <p:txBody>
          <a:bodyPr wrap="square" rtlCol="0">
            <a:spAutoFit/>
          </a:bodyPr>
          <a:lstStyle/>
          <a:p>
            <a:r>
              <a:rPr lang="en-US" sz="1600" b="1" dirty="0"/>
              <a:t>Viewport</a:t>
            </a:r>
          </a:p>
        </p:txBody>
      </p:sp>
      <p:sp>
        <p:nvSpPr>
          <p:cNvPr id="31" name="TextBox 30">
            <a:extLst>
              <a:ext uri="{FF2B5EF4-FFF2-40B4-BE49-F238E27FC236}">
                <a16:creationId xmlns:a16="http://schemas.microsoft.com/office/drawing/2014/main" id="{78D2CC92-D3F5-D69D-66AB-4F6DDCCD1D18}"/>
              </a:ext>
            </a:extLst>
          </p:cNvPr>
          <p:cNvSpPr txBox="1"/>
          <p:nvPr/>
        </p:nvSpPr>
        <p:spPr>
          <a:xfrm>
            <a:off x="1774291" y="4213149"/>
            <a:ext cx="773724" cy="338554"/>
          </a:xfrm>
          <a:prstGeom prst="rect">
            <a:avLst/>
          </a:prstGeom>
          <a:noFill/>
        </p:spPr>
        <p:txBody>
          <a:bodyPr wrap="square" rtlCol="0">
            <a:spAutoFit/>
          </a:bodyPr>
          <a:lstStyle/>
          <a:p>
            <a:r>
              <a:rPr lang="en-US" sz="1600" dirty="0"/>
              <a:t>(0, 0)</a:t>
            </a:r>
          </a:p>
        </p:txBody>
      </p:sp>
      <p:sp>
        <p:nvSpPr>
          <p:cNvPr id="32" name="TextBox 31">
            <a:extLst>
              <a:ext uri="{FF2B5EF4-FFF2-40B4-BE49-F238E27FC236}">
                <a16:creationId xmlns:a16="http://schemas.microsoft.com/office/drawing/2014/main" id="{71C35799-3888-2CD4-0E45-BF2EEA88BBDB}"/>
              </a:ext>
            </a:extLst>
          </p:cNvPr>
          <p:cNvSpPr txBox="1"/>
          <p:nvPr/>
        </p:nvSpPr>
        <p:spPr>
          <a:xfrm>
            <a:off x="6144063" y="4213149"/>
            <a:ext cx="773724" cy="338554"/>
          </a:xfrm>
          <a:prstGeom prst="rect">
            <a:avLst/>
          </a:prstGeom>
          <a:noFill/>
        </p:spPr>
        <p:txBody>
          <a:bodyPr wrap="square" rtlCol="0">
            <a:spAutoFit/>
          </a:bodyPr>
          <a:lstStyle/>
          <a:p>
            <a:r>
              <a:rPr lang="en-US" sz="1600" dirty="0"/>
              <a:t>(0, 0)</a:t>
            </a:r>
          </a:p>
        </p:txBody>
      </p:sp>
      <p:sp>
        <p:nvSpPr>
          <p:cNvPr id="33" name="TextBox 32">
            <a:extLst>
              <a:ext uri="{FF2B5EF4-FFF2-40B4-BE49-F238E27FC236}">
                <a16:creationId xmlns:a16="http://schemas.microsoft.com/office/drawing/2014/main" id="{D78BFCD9-C305-5836-4209-B9F26471C6A0}"/>
              </a:ext>
            </a:extLst>
          </p:cNvPr>
          <p:cNvSpPr txBox="1"/>
          <p:nvPr/>
        </p:nvSpPr>
        <p:spPr>
          <a:xfrm>
            <a:off x="4810929" y="848110"/>
            <a:ext cx="4213716" cy="369332"/>
          </a:xfrm>
          <a:prstGeom prst="rect">
            <a:avLst/>
          </a:prstGeom>
          <a:noFill/>
        </p:spPr>
        <p:txBody>
          <a:bodyPr wrap="square" rtlCol="0">
            <a:spAutoFit/>
          </a:bodyPr>
          <a:lstStyle/>
          <a:p>
            <a:r>
              <a:rPr lang="en-US" b="1" dirty="0" err="1">
                <a:solidFill>
                  <a:schemeClr val="tx1">
                    <a:lumMod val="95000"/>
                    <a:lumOff val="5000"/>
                  </a:schemeClr>
                </a:solidFill>
              </a:rPr>
              <a:t>tx</a:t>
            </a:r>
            <a:r>
              <a:rPr lang="en-US" b="1" dirty="0">
                <a:solidFill>
                  <a:schemeClr val="tx1">
                    <a:lumMod val="95000"/>
                    <a:lumOff val="5000"/>
                  </a:schemeClr>
                </a:solidFill>
              </a:rPr>
              <a:t> = 10,   ty = 10</a:t>
            </a:r>
          </a:p>
        </p:txBody>
      </p:sp>
    </p:spTree>
    <p:extLst>
      <p:ext uri="{BB962C8B-B14F-4D97-AF65-F5344CB8AC3E}">
        <p14:creationId xmlns:p14="http://schemas.microsoft.com/office/powerpoint/2010/main" val="4106344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997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9457-87C1-1E92-A222-433068BF8416}"/>
              </a:ext>
            </a:extLst>
          </p:cNvPr>
          <p:cNvSpPr>
            <a:spLocks noGrp="1"/>
          </p:cNvSpPr>
          <p:nvPr>
            <p:ph type="title"/>
          </p:nvPr>
        </p:nvSpPr>
        <p:spPr>
          <a:xfrm>
            <a:off x="324091" y="155923"/>
            <a:ext cx="9324797" cy="584858"/>
          </a:xfrm>
        </p:spPr>
        <p:txBody>
          <a:bodyPr>
            <a:normAutofit/>
          </a:bodyPr>
          <a:lstStyle/>
          <a:p>
            <a:pPr marL="457200" indent="-457200">
              <a:buFont typeface="Wingdings" panose="05000000000000000000" pitchFamily="2" charset="2"/>
              <a:buChar char="q"/>
            </a:pPr>
            <a:r>
              <a:rPr lang="en-SG" sz="2800" b="1" dirty="0">
                <a:solidFill>
                  <a:schemeClr val="accent3">
                    <a:lumMod val="50000"/>
                  </a:schemeClr>
                </a:solidFill>
                <a:latin typeface="Berlin Sans FB Demi" panose="020E0802020502020306" pitchFamily="34" charset="0"/>
              </a:rPr>
              <a:t>Viewing transformation</a:t>
            </a:r>
          </a:p>
        </p:txBody>
      </p:sp>
      <p:sp>
        <p:nvSpPr>
          <p:cNvPr id="3" name="Content Placeholder 2">
            <a:extLst>
              <a:ext uri="{FF2B5EF4-FFF2-40B4-BE49-F238E27FC236}">
                <a16:creationId xmlns:a16="http://schemas.microsoft.com/office/drawing/2014/main" id="{D38DDACB-96A6-F3DB-80DF-BCB11CAF544E}"/>
              </a:ext>
            </a:extLst>
          </p:cNvPr>
          <p:cNvSpPr>
            <a:spLocks noGrp="1"/>
          </p:cNvSpPr>
          <p:nvPr>
            <p:ph idx="1"/>
          </p:nvPr>
        </p:nvSpPr>
        <p:spPr>
          <a:xfrm>
            <a:off x="324091" y="1011382"/>
            <a:ext cx="11438418" cy="5690695"/>
          </a:xfrm>
        </p:spPr>
        <p:txBody>
          <a:bodyPr>
            <a:normAutofit/>
          </a:bodyPr>
          <a:lstStyle/>
          <a:p>
            <a:pPr algn="just"/>
            <a:r>
              <a:rPr lang="en-US" sz="2000" dirty="0">
                <a:latin typeface="Aptos" panose="020B0004020202020204" pitchFamily="34" charset="0"/>
              </a:rPr>
              <a:t>We know that the picture is stored in the computer memory using any convenient cartesian coordinate system, referred to as </a:t>
            </a:r>
            <a:r>
              <a:rPr lang="en-US" sz="2000" b="1" dirty="0">
                <a:latin typeface="Aptos" panose="020B0004020202020204" pitchFamily="34" charset="0"/>
              </a:rPr>
              <a:t>world coordinate system (WCS)</a:t>
            </a:r>
            <a:r>
              <a:rPr lang="en-US" sz="2000" dirty="0">
                <a:latin typeface="Aptos" panose="020B0004020202020204" pitchFamily="34" charset="0"/>
              </a:rPr>
              <a:t>.</a:t>
            </a:r>
            <a:r>
              <a:rPr lang="en-US" sz="2000" b="1" dirty="0">
                <a:latin typeface="Aptos" panose="020B0004020202020204" pitchFamily="34" charset="0"/>
              </a:rPr>
              <a:t> </a:t>
            </a:r>
            <a:r>
              <a:rPr lang="en-US" sz="2000" dirty="0">
                <a:latin typeface="Aptos" panose="020B0004020202020204" pitchFamily="34" charset="0"/>
              </a:rPr>
              <a:t>However, when picture is displayed on the display device it is measured in </a:t>
            </a:r>
            <a:r>
              <a:rPr lang="en-US" sz="2000" b="1" dirty="0">
                <a:latin typeface="Aptos" panose="020B0004020202020204" pitchFamily="34" charset="0"/>
              </a:rPr>
              <a:t>physical device coordinate system (PDCS) </a:t>
            </a:r>
            <a:r>
              <a:rPr lang="en-US" sz="2000" dirty="0">
                <a:latin typeface="Aptos" panose="020B0004020202020204" pitchFamily="34" charset="0"/>
              </a:rPr>
              <a:t>corresponding to the display device. </a:t>
            </a:r>
          </a:p>
          <a:p>
            <a:pPr algn="just"/>
            <a:r>
              <a:rPr lang="en-US" sz="2000" dirty="0">
                <a:latin typeface="Aptos" panose="020B0004020202020204" pitchFamily="34" charset="0"/>
              </a:rPr>
              <a:t>Therefore, displaying an image of a picture involves mapping the coordinates of the points and lines that form the picture into the appropriate physical device coordinate where the image is to be displayed.</a:t>
            </a:r>
          </a:p>
          <a:p>
            <a:pPr algn="just"/>
            <a:r>
              <a:rPr lang="en-US" sz="2000" dirty="0">
                <a:latin typeface="Aptos" panose="020B0004020202020204" pitchFamily="34" charset="0"/>
              </a:rPr>
              <a:t>This mapping of coordinates is achieved with the use of coordinate transformation known as </a:t>
            </a:r>
            <a:r>
              <a:rPr lang="en-US" sz="2000" b="1" dirty="0">
                <a:latin typeface="Aptos" panose="020B0004020202020204" pitchFamily="34" charset="0"/>
              </a:rPr>
              <a:t>viewing transformation</a:t>
            </a:r>
            <a:r>
              <a:rPr lang="en-US" sz="2000" dirty="0">
                <a:latin typeface="Aptos" panose="020B0004020202020204" pitchFamily="34" charset="0"/>
              </a:rPr>
              <a:t>. </a:t>
            </a:r>
          </a:p>
          <a:p>
            <a:pPr algn="just"/>
            <a:r>
              <a:rPr lang="en-US" sz="2000" dirty="0">
                <a:latin typeface="Aptos" panose="020B0004020202020204" pitchFamily="34" charset="0"/>
              </a:rPr>
              <a:t>The viewing transformation which maps picture coordinates in the WCS to display coordinates in PDCS is performed by the following transformations :</a:t>
            </a:r>
          </a:p>
          <a:p>
            <a:pPr lvl="2" algn="just">
              <a:buFont typeface="Wingdings" panose="05000000000000000000" pitchFamily="2" charset="2"/>
              <a:buChar char="§"/>
            </a:pPr>
            <a:r>
              <a:rPr lang="en-US" sz="1800" b="1" dirty="0">
                <a:solidFill>
                  <a:srgbClr val="00B050"/>
                </a:solidFill>
                <a:latin typeface="Aptos" panose="020B0004020202020204" pitchFamily="34" charset="0"/>
              </a:rPr>
              <a:t>Normalization transformation (N) and</a:t>
            </a:r>
          </a:p>
          <a:p>
            <a:pPr lvl="2" algn="just">
              <a:buFont typeface="Wingdings" panose="05000000000000000000" pitchFamily="2" charset="2"/>
              <a:buChar char="§"/>
            </a:pPr>
            <a:r>
              <a:rPr lang="en-US" sz="1800" b="1" dirty="0">
                <a:solidFill>
                  <a:srgbClr val="00B050"/>
                </a:solidFill>
                <a:latin typeface="Aptos" panose="020B0004020202020204" pitchFamily="34" charset="0"/>
              </a:rPr>
              <a:t>Workstation transformation (W)</a:t>
            </a:r>
            <a:endParaRPr lang="en-SG" sz="1800" b="1" dirty="0">
              <a:solidFill>
                <a:srgbClr val="00B050"/>
              </a:solidFill>
              <a:latin typeface="Aptos" panose="020B0004020202020204" pitchFamily="34" charset="0"/>
            </a:endParaRPr>
          </a:p>
        </p:txBody>
      </p:sp>
    </p:spTree>
    <p:extLst>
      <p:ext uri="{BB962C8B-B14F-4D97-AF65-F5344CB8AC3E}">
        <p14:creationId xmlns:p14="http://schemas.microsoft.com/office/powerpoint/2010/main" val="227924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32E9-2612-CB0F-47E5-538565AEA6D0}"/>
              </a:ext>
            </a:extLst>
          </p:cNvPr>
          <p:cNvSpPr>
            <a:spLocks noGrp="1"/>
          </p:cNvSpPr>
          <p:nvPr>
            <p:ph type="title"/>
          </p:nvPr>
        </p:nvSpPr>
        <p:spPr>
          <a:xfrm>
            <a:off x="164591" y="124690"/>
            <a:ext cx="9692640" cy="451658"/>
          </a:xfrm>
        </p:spPr>
        <p:txBody>
          <a:bodyPr>
            <a:normAutofit fontScale="90000"/>
          </a:bodyPr>
          <a:lstStyle/>
          <a:p>
            <a:pPr marL="457200" indent="-457200">
              <a:buFont typeface="Wingdings" panose="05000000000000000000" pitchFamily="2" charset="2"/>
              <a:buChar char="q"/>
            </a:pPr>
            <a:r>
              <a:rPr lang="en-SG" sz="2800" b="1" dirty="0">
                <a:solidFill>
                  <a:schemeClr val="accent3">
                    <a:lumMod val="50000"/>
                  </a:schemeClr>
                </a:solidFill>
                <a:latin typeface="Berlin Sans FB Demi" panose="020E0802020502020306" pitchFamily="34" charset="0"/>
              </a:rPr>
              <a:t>Normalization transformation</a:t>
            </a:r>
          </a:p>
        </p:txBody>
      </p:sp>
      <p:sp>
        <p:nvSpPr>
          <p:cNvPr id="3" name="Content Placeholder 2">
            <a:extLst>
              <a:ext uri="{FF2B5EF4-FFF2-40B4-BE49-F238E27FC236}">
                <a16:creationId xmlns:a16="http://schemas.microsoft.com/office/drawing/2014/main" id="{9A7ECDDD-C752-65CD-DB28-C719BA1E135D}"/>
              </a:ext>
            </a:extLst>
          </p:cNvPr>
          <p:cNvSpPr>
            <a:spLocks noGrp="1"/>
          </p:cNvSpPr>
          <p:nvPr>
            <p:ph idx="1"/>
          </p:nvPr>
        </p:nvSpPr>
        <p:spPr>
          <a:xfrm>
            <a:off x="164591" y="762001"/>
            <a:ext cx="11687885" cy="3411375"/>
          </a:xfrm>
        </p:spPr>
        <p:txBody>
          <a:bodyPr>
            <a:normAutofit/>
          </a:bodyPr>
          <a:lstStyle/>
          <a:p>
            <a:pPr algn="just">
              <a:buFont typeface="Wingdings" panose="05000000000000000000" pitchFamily="2" charset="2"/>
              <a:buChar char="ü"/>
            </a:pPr>
            <a:r>
              <a:rPr lang="en-US" dirty="0">
                <a:solidFill>
                  <a:schemeClr val="tx1">
                    <a:lumMod val="95000"/>
                    <a:lumOff val="5000"/>
                  </a:schemeClr>
                </a:solidFill>
                <a:latin typeface="Aptos" panose="020B0004020202020204" pitchFamily="34" charset="0"/>
              </a:rPr>
              <a:t>We know that, different display devices may have different screen sizes as measured in pixels. Size of the screen in pixels increases as resolution of the screen increases. </a:t>
            </a:r>
          </a:p>
          <a:p>
            <a:pPr algn="just">
              <a:buFont typeface="Wingdings" panose="05000000000000000000" pitchFamily="2" charset="2"/>
              <a:buChar char="ü"/>
            </a:pPr>
            <a:r>
              <a:rPr lang="en-US" dirty="0">
                <a:solidFill>
                  <a:schemeClr val="tx1">
                    <a:lumMod val="95000"/>
                    <a:lumOff val="5000"/>
                  </a:schemeClr>
                </a:solidFill>
                <a:latin typeface="Aptos" panose="020B0004020202020204" pitchFamily="34" charset="0"/>
              </a:rPr>
              <a:t>When picture is defined in the pixel values then it is displayed large in size on the low resolution screen while small in size on the high resolution screen. </a:t>
            </a:r>
          </a:p>
          <a:p>
            <a:pPr algn="just">
              <a:buFont typeface="Wingdings" panose="05000000000000000000" pitchFamily="2" charset="2"/>
              <a:buChar char="ü"/>
            </a:pPr>
            <a:r>
              <a:rPr lang="en-US" dirty="0">
                <a:solidFill>
                  <a:schemeClr val="tx1">
                    <a:lumMod val="95000"/>
                    <a:lumOff val="5000"/>
                  </a:schemeClr>
                </a:solidFill>
                <a:latin typeface="Aptos" panose="020B0004020202020204" pitchFamily="34" charset="0"/>
              </a:rPr>
              <a:t>To avoid this and to make our programs to be device independent, we have to define the picture coordinates in some units other than pixels and use the interpreter to convert these coordinates to appropriate pixel values for the particular display device. The device independent units are called the </a:t>
            </a:r>
            <a:r>
              <a:rPr lang="en-US" b="1" dirty="0">
                <a:solidFill>
                  <a:schemeClr val="tx1">
                    <a:lumMod val="95000"/>
                    <a:lumOff val="5000"/>
                  </a:schemeClr>
                </a:solidFill>
                <a:latin typeface="Aptos" panose="020B0004020202020204" pitchFamily="34" charset="0"/>
              </a:rPr>
              <a:t>normalized device coordinates</a:t>
            </a:r>
            <a:r>
              <a:rPr lang="en-US" dirty="0">
                <a:solidFill>
                  <a:schemeClr val="tx1">
                    <a:lumMod val="95000"/>
                    <a:lumOff val="5000"/>
                  </a:schemeClr>
                </a:solidFill>
                <a:latin typeface="Aptos" panose="020B0004020202020204" pitchFamily="34" charset="0"/>
              </a:rPr>
              <a:t>. </a:t>
            </a:r>
          </a:p>
          <a:p>
            <a:pPr algn="just">
              <a:buFont typeface="Wingdings" panose="05000000000000000000" pitchFamily="2" charset="2"/>
              <a:buChar char="ü"/>
            </a:pPr>
            <a:r>
              <a:rPr lang="en-US" dirty="0">
                <a:solidFill>
                  <a:schemeClr val="tx1">
                    <a:lumMod val="95000"/>
                    <a:lumOff val="5000"/>
                  </a:schemeClr>
                </a:solidFill>
                <a:latin typeface="Aptos" panose="020B0004020202020204" pitchFamily="34" charset="0"/>
              </a:rPr>
              <a:t>In these units, the screen measures 1 unit wide and 1 unit length as shown in the Fig. 5.3. The lower left corner of the screen is the origin, and the upper-right corner is the point (1, 1). The point(0.5, 0.5) is the center of the screen no matter what the physical dimensions or resolution of the actual display device may be.</a:t>
            </a:r>
            <a:endParaRPr lang="en-SG" dirty="0">
              <a:solidFill>
                <a:schemeClr val="tx1">
                  <a:lumMod val="95000"/>
                  <a:lumOff val="5000"/>
                </a:schemeClr>
              </a:solidFill>
              <a:latin typeface="Aptos" panose="020B0004020202020204" pitchFamily="34" charset="0"/>
            </a:endParaRPr>
          </a:p>
        </p:txBody>
      </p:sp>
      <p:pic>
        <p:nvPicPr>
          <p:cNvPr id="5" name="Picture 4">
            <a:extLst>
              <a:ext uri="{FF2B5EF4-FFF2-40B4-BE49-F238E27FC236}">
                <a16:creationId xmlns:a16="http://schemas.microsoft.com/office/drawing/2014/main" id="{CD1AB2CA-C7E8-5D09-602A-B96A7EE687B6}"/>
              </a:ext>
            </a:extLst>
          </p:cNvPr>
          <p:cNvPicPr>
            <a:picLocks noChangeAspect="1"/>
          </p:cNvPicPr>
          <p:nvPr/>
        </p:nvPicPr>
        <p:blipFill rotWithShape="1">
          <a:blip r:embed="rId2"/>
          <a:srcRect l="28061" t="11443" r="22857" b="22046"/>
          <a:stretch/>
        </p:blipFill>
        <p:spPr>
          <a:xfrm>
            <a:off x="4298622" y="4173376"/>
            <a:ext cx="3044858" cy="1922623"/>
          </a:xfrm>
          <a:prstGeom prst="rect">
            <a:avLst/>
          </a:prstGeom>
        </p:spPr>
      </p:pic>
      <p:sp>
        <p:nvSpPr>
          <p:cNvPr id="6" name="TextBox 5">
            <a:extLst>
              <a:ext uri="{FF2B5EF4-FFF2-40B4-BE49-F238E27FC236}">
                <a16:creationId xmlns:a16="http://schemas.microsoft.com/office/drawing/2014/main" id="{885F77B6-D326-CF89-A8CA-C689AEA46A5C}"/>
              </a:ext>
            </a:extLst>
          </p:cNvPr>
          <p:cNvSpPr txBox="1"/>
          <p:nvPr/>
        </p:nvSpPr>
        <p:spPr>
          <a:xfrm>
            <a:off x="3064357" y="6095999"/>
            <a:ext cx="5888352" cy="369332"/>
          </a:xfrm>
          <a:prstGeom prst="rect">
            <a:avLst/>
          </a:prstGeom>
          <a:noFill/>
        </p:spPr>
        <p:txBody>
          <a:bodyPr wrap="square" rtlCol="0">
            <a:spAutoFit/>
          </a:bodyPr>
          <a:lstStyle/>
          <a:p>
            <a:r>
              <a:rPr lang="en-SG" dirty="0">
                <a:latin typeface="Aptos" panose="020B0004020202020204" pitchFamily="34" charset="0"/>
              </a:rPr>
              <a:t>Fig. 5.3: Entire normalized device screen coordinates.</a:t>
            </a:r>
          </a:p>
        </p:txBody>
      </p:sp>
    </p:spTree>
    <p:extLst>
      <p:ext uri="{BB962C8B-B14F-4D97-AF65-F5344CB8AC3E}">
        <p14:creationId xmlns:p14="http://schemas.microsoft.com/office/powerpoint/2010/main" val="23044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CB45-AB1F-D4F5-A22C-4C08D4E2011E}"/>
              </a:ext>
            </a:extLst>
          </p:cNvPr>
          <p:cNvSpPr>
            <a:spLocks noGrp="1"/>
          </p:cNvSpPr>
          <p:nvPr>
            <p:ph type="title"/>
          </p:nvPr>
        </p:nvSpPr>
        <p:spPr>
          <a:xfrm>
            <a:off x="303424" y="0"/>
            <a:ext cx="9692640" cy="780134"/>
          </a:xfrm>
        </p:spPr>
        <p:txBody>
          <a:bodyPr/>
          <a:lstStyle/>
          <a:p>
            <a:r>
              <a:rPr lang="en-SG" u="sng" dirty="0">
                <a:solidFill>
                  <a:srgbClr val="C00000"/>
                </a:solidFill>
                <a:latin typeface="Berlin Sans FB Demi" panose="020E0802020502020306" pitchFamily="34" charset="0"/>
              </a:rPr>
              <a:t>Outlines </a:t>
            </a:r>
          </a:p>
        </p:txBody>
      </p:sp>
      <p:sp>
        <p:nvSpPr>
          <p:cNvPr id="3" name="Content Placeholder 2">
            <a:extLst>
              <a:ext uri="{FF2B5EF4-FFF2-40B4-BE49-F238E27FC236}">
                <a16:creationId xmlns:a16="http://schemas.microsoft.com/office/drawing/2014/main" id="{2C3BB482-6BC1-D6EE-40A1-C607E57D86A3}"/>
              </a:ext>
            </a:extLst>
          </p:cNvPr>
          <p:cNvSpPr>
            <a:spLocks noGrp="1"/>
          </p:cNvSpPr>
          <p:nvPr>
            <p:ph idx="1"/>
          </p:nvPr>
        </p:nvSpPr>
        <p:spPr>
          <a:xfrm>
            <a:off x="303424" y="914401"/>
            <a:ext cx="10626132" cy="5943599"/>
          </a:xfrm>
        </p:spPr>
        <p:txBody>
          <a:bodyPr>
            <a:normAutofit/>
          </a:bodyPr>
          <a:lstStyle/>
          <a:p>
            <a:pPr>
              <a:lnSpc>
                <a:spcPct val="100000"/>
              </a:lnSpc>
              <a:spcAft>
                <a:spcPts val="0"/>
              </a:spcAft>
            </a:pPr>
            <a:r>
              <a:rPr lang="en-SG" dirty="0">
                <a:solidFill>
                  <a:srgbClr val="002060"/>
                </a:solidFill>
                <a:latin typeface="Nunito" pitchFamily="2" charset="0"/>
              </a:rPr>
              <a:t>Introduction to Viewing Transformation</a:t>
            </a:r>
          </a:p>
          <a:p>
            <a:pPr>
              <a:lnSpc>
                <a:spcPct val="100000"/>
              </a:lnSpc>
              <a:spcAft>
                <a:spcPts val="0"/>
              </a:spcAft>
            </a:pPr>
            <a:r>
              <a:rPr lang="en-SG" dirty="0">
                <a:solidFill>
                  <a:srgbClr val="002060"/>
                </a:solidFill>
                <a:latin typeface="Nunito" pitchFamily="2" charset="0"/>
              </a:rPr>
              <a:t>Viewing transformation</a:t>
            </a:r>
          </a:p>
          <a:p>
            <a:pPr>
              <a:lnSpc>
                <a:spcPct val="100000"/>
              </a:lnSpc>
              <a:spcAft>
                <a:spcPts val="0"/>
              </a:spcAft>
            </a:pPr>
            <a:r>
              <a:rPr lang="en-SG" dirty="0">
                <a:solidFill>
                  <a:srgbClr val="002060"/>
                </a:solidFill>
                <a:latin typeface="Nunito" pitchFamily="2" charset="0"/>
              </a:rPr>
              <a:t>Window port and Viewport in Computer Graphics </a:t>
            </a:r>
          </a:p>
          <a:p>
            <a:pPr>
              <a:lnSpc>
                <a:spcPct val="100000"/>
              </a:lnSpc>
              <a:spcAft>
                <a:spcPts val="0"/>
              </a:spcAft>
            </a:pPr>
            <a:r>
              <a:rPr lang="en-SG" dirty="0">
                <a:solidFill>
                  <a:srgbClr val="002060"/>
                </a:solidFill>
                <a:latin typeface="Nunito" pitchFamily="2" charset="0"/>
              </a:rPr>
              <a:t>Normalization transformation</a:t>
            </a:r>
          </a:p>
          <a:p>
            <a:pPr>
              <a:lnSpc>
                <a:spcPct val="100000"/>
              </a:lnSpc>
              <a:spcAft>
                <a:spcPts val="0"/>
              </a:spcAft>
            </a:pPr>
            <a:r>
              <a:rPr lang="en-SG" dirty="0">
                <a:solidFill>
                  <a:srgbClr val="002060"/>
                </a:solidFill>
                <a:latin typeface="Nunito" pitchFamily="2" charset="0"/>
              </a:rPr>
              <a:t>Window to Viewport Transformation / Viewing transformation / windowing transformation</a:t>
            </a:r>
          </a:p>
          <a:p>
            <a:pPr>
              <a:lnSpc>
                <a:spcPct val="100000"/>
              </a:lnSpc>
              <a:spcAft>
                <a:spcPts val="0"/>
              </a:spcAft>
            </a:pPr>
            <a:r>
              <a:rPr lang="en-SG" dirty="0">
                <a:solidFill>
                  <a:srgbClr val="002060"/>
                </a:solidFill>
                <a:latin typeface="Nunito" pitchFamily="2" charset="0"/>
              </a:rPr>
              <a:t>Workstation transformation</a:t>
            </a:r>
          </a:p>
          <a:p>
            <a:pPr>
              <a:lnSpc>
                <a:spcPct val="100000"/>
              </a:lnSpc>
              <a:spcAft>
                <a:spcPts val="0"/>
              </a:spcAft>
            </a:pPr>
            <a:r>
              <a:rPr lang="en-SG" dirty="0">
                <a:solidFill>
                  <a:srgbClr val="002060"/>
                </a:solidFill>
                <a:latin typeface="Nunito" pitchFamily="2" charset="0"/>
              </a:rPr>
              <a:t>2D Viewing-Transformation Pipeline</a:t>
            </a:r>
          </a:p>
          <a:p>
            <a:pPr>
              <a:lnSpc>
                <a:spcPct val="100000"/>
              </a:lnSpc>
              <a:spcAft>
                <a:spcPts val="0"/>
              </a:spcAft>
            </a:pPr>
            <a:r>
              <a:rPr lang="en-SG" dirty="0">
                <a:solidFill>
                  <a:srgbClr val="002060"/>
                </a:solidFill>
                <a:latin typeface="Nunito" pitchFamily="2" charset="0"/>
              </a:rPr>
              <a:t>Example problems</a:t>
            </a:r>
          </a:p>
          <a:p>
            <a:pPr>
              <a:lnSpc>
                <a:spcPct val="100000"/>
              </a:lnSpc>
              <a:spcAft>
                <a:spcPts val="0"/>
              </a:spcAft>
            </a:pPr>
            <a:r>
              <a:rPr lang="en-SG" dirty="0">
                <a:solidFill>
                  <a:srgbClr val="002060"/>
                </a:solidFill>
                <a:latin typeface="Nunito" pitchFamily="2" charset="0"/>
              </a:rPr>
              <a:t>Difference Between Window Port And Viewport</a:t>
            </a:r>
          </a:p>
          <a:p>
            <a:pPr>
              <a:lnSpc>
                <a:spcPct val="100000"/>
              </a:lnSpc>
              <a:spcAft>
                <a:spcPts val="0"/>
              </a:spcAft>
            </a:pPr>
            <a:r>
              <a:rPr lang="en-SG" dirty="0">
                <a:solidFill>
                  <a:srgbClr val="002060"/>
                </a:solidFill>
                <a:latin typeface="Nunito" pitchFamily="2" charset="0"/>
              </a:rPr>
              <a:t>Computer Graphics Zooming</a:t>
            </a:r>
          </a:p>
          <a:p>
            <a:pPr>
              <a:lnSpc>
                <a:spcPct val="100000"/>
              </a:lnSpc>
              <a:spcAft>
                <a:spcPts val="0"/>
              </a:spcAft>
            </a:pPr>
            <a:r>
              <a:rPr lang="en-SG" dirty="0">
                <a:solidFill>
                  <a:srgbClr val="002060"/>
                </a:solidFill>
                <a:latin typeface="Nunito" pitchFamily="2" charset="0"/>
              </a:rPr>
              <a:t>Computer Graphics Panning</a:t>
            </a:r>
          </a:p>
          <a:p>
            <a:pPr>
              <a:lnSpc>
                <a:spcPct val="100000"/>
              </a:lnSpc>
              <a:spcAft>
                <a:spcPts val="0"/>
              </a:spcAft>
            </a:pPr>
            <a:r>
              <a:rPr lang="en-SG" dirty="0">
                <a:solidFill>
                  <a:srgbClr val="002060"/>
                </a:solidFill>
                <a:latin typeface="Nunito" pitchFamily="2" charset="0"/>
              </a:rPr>
              <a:t>Inking</a:t>
            </a:r>
          </a:p>
          <a:p>
            <a:pPr>
              <a:lnSpc>
                <a:spcPct val="100000"/>
              </a:lnSpc>
              <a:spcAft>
                <a:spcPts val="0"/>
              </a:spcAft>
            </a:pPr>
            <a:r>
              <a:rPr lang="en-SG" dirty="0">
                <a:solidFill>
                  <a:srgbClr val="002060"/>
                </a:solidFill>
                <a:latin typeface="Nunito" pitchFamily="2" charset="0"/>
              </a:rPr>
              <a:t>Scissoring</a:t>
            </a:r>
          </a:p>
        </p:txBody>
      </p:sp>
    </p:spTree>
    <p:extLst>
      <p:ext uri="{BB962C8B-B14F-4D97-AF65-F5344CB8AC3E}">
        <p14:creationId xmlns:p14="http://schemas.microsoft.com/office/powerpoint/2010/main" val="498022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FA8A1-9792-FAA6-8621-C250F77CEB1B}"/>
              </a:ext>
            </a:extLst>
          </p:cNvPr>
          <p:cNvSpPr>
            <a:spLocks noGrp="1"/>
          </p:cNvSpPr>
          <p:nvPr>
            <p:ph idx="1"/>
          </p:nvPr>
        </p:nvSpPr>
        <p:spPr>
          <a:xfrm>
            <a:off x="495300" y="207817"/>
            <a:ext cx="11544300" cy="6137564"/>
          </a:xfrm>
        </p:spPr>
        <p:txBody>
          <a:bodyPr>
            <a:normAutofit/>
          </a:bodyPr>
          <a:lstStyle/>
          <a:p>
            <a:pPr marL="0" indent="0">
              <a:buNone/>
            </a:pPr>
            <a:r>
              <a:rPr lang="en-US" dirty="0">
                <a:solidFill>
                  <a:schemeClr val="tx1">
                    <a:lumMod val="95000"/>
                    <a:lumOff val="5000"/>
                  </a:schemeClr>
                </a:solidFill>
                <a:latin typeface="Aptos" panose="020B0004020202020204" pitchFamily="34" charset="0"/>
              </a:rPr>
              <a:t>The interpreter uses a simple linear formula to convert the normalized device coordinates to the actual device coordinates. </a:t>
            </a:r>
          </a:p>
          <a:p>
            <a:pPr marL="0" indent="0">
              <a:buNone/>
            </a:pPr>
            <a:r>
              <a:rPr lang="en-US" dirty="0">
                <a:solidFill>
                  <a:schemeClr val="tx1">
                    <a:lumMod val="95000"/>
                    <a:lumOff val="5000"/>
                  </a:schemeClr>
                </a:solidFill>
                <a:latin typeface="Aptos" panose="020B0004020202020204" pitchFamily="34" charset="0"/>
              </a:rPr>
              <a:t>X = </a:t>
            </a:r>
            <a:r>
              <a:rPr lang="en-US" dirty="0" err="1">
                <a:solidFill>
                  <a:schemeClr val="tx1">
                    <a:lumMod val="95000"/>
                    <a:lumOff val="5000"/>
                  </a:schemeClr>
                </a:solidFill>
                <a:latin typeface="Aptos" panose="020B0004020202020204" pitchFamily="34" charset="0"/>
              </a:rPr>
              <a:t>X</a:t>
            </a:r>
            <a:r>
              <a:rPr lang="en-US" baseline="-25000" dirty="0" err="1">
                <a:solidFill>
                  <a:schemeClr val="tx1">
                    <a:lumMod val="95000"/>
                    <a:lumOff val="5000"/>
                  </a:schemeClr>
                </a:solidFill>
                <a:latin typeface="Aptos" panose="020B0004020202020204" pitchFamily="34" charset="0"/>
              </a:rPr>
              <a:t>n</a:t>
            </a:r>
            <a:r>
              <a:rPr lang="en-US" dirty="0">
                <a:solidFill>
                  <a:schemeClr val="tx1">
                    <a:lumMod val="95000"/>
                    <a:lumOff val="5000"/>
                  </a:schemeClr>
                </a:solidFill>
                <a:latin typeface="Aptos" panose="020B0004020202020204" pitchFamily="34" charset="0"/>
              </a:rPr>
              <a:t> x </a:t>
            </a:r>
            <a:r>
              <a:rPr lang="en-US" dirty="0" err="1">
                <a:solidFill>
                  <a:schemeClr val="tx1">
                    <a:lumMod val="95000"/>
                    <a:lumOff val="5000"/>
                  </a:schemeClr>
                </a:solidFill>
                <a:latin typeface="Aptos" panose="020B0004020202020204" pitchFamily="34" charset="0"/>
              </a:rPr>
              <a:t>X</a:t>
            </a:r>
            <a:r>
              <a:rPr lang="en-US" baseline="-25000" dirty="0" err="1">
                <a:solidFill>
                  <a:schemeClr val="tx1">
                    <a:lumMod val="95000"/>
                    <a:lumOff val="5000"/>
                  </a:schemeClr>
                </a:solidFill>
                <a:latin typeface="Aptos" panose="020B0004020202020204" pitchFamily="34" charset="0"/>
              </a:rPr>
              <a:t>w</a:t>
            </a:r>
            <a:r>
              <a:rPr lang="en-US" dirty="0">
                <a:solidFill>
                  <a:schemeClr val="tx1">
                    <a:lumMod val="95000"/>
                    <a:lumOff val="5000"/>
                  </a:schemeClr>
                </a:solidFill>
                <a:latin typeface="Aptos" panose="020B0004020202020204" pitchFamily="34" charset="0"/>
              </a:rPr>
              <a:t> ................................................................. (5.1) </a:t>
            </a:r>
          </a:p>
          <a:p>
            <a:pPr marL="0" indent="0">
              <a:buNone/>
            </a:pPr>
            <a:r>
              <a:rPr lang="en-US" dirty="0">
                <a:solidFill>
                  <a:schemeClr val="tx1">
                    <a:lumMod val="95000"/>
                    <a:lumOff val="5000"/>
                  </a:schemeClr>
                </a:solidFill>
                <a:latin typeface="Aptos" panose="020B0004020202020204" pitchFamily="34" charset="0"/>
              </a:rPr>
              <a:t>Y = Y</a:t>
            </a:r>
            <a:r>
              <a:rPr lang="en-US" baseline="-25000" dirty="0">
                <a:solidFill>
                  <a:schemeClr val="tx1">
                    <a:lumMod val="95000"/>
                    <a:lumOff val="5000"/>
                  </a:schemeClr>
                </a:solidFill>
                <a:latin typeface="Aptos" panose="020B0004020202020204" pitchFamily="34" charset="0"/>
              </a:rPr>
              <a:t>n</a:t>
            </a:r>
            <a:r>
              <a:rPr lang="en-US" dirty="0">
                <a:solidFill>
                  <a:schemeClr val="tx1">
                    <a:lumMod val="95000"/>
                    <a:lumOff val="5000"/>
                  </a:schemeClr>
                </a:solidFill>
                <a:latin typeface="Aptos" panose="020B0004020202020204" pitchFamily="34" charset="0"/>
              </a:rPr>
              <a:t> x Y</a:t>
            </a:r>
            <a:r>
              <a:rPr lang="en-US" baseline="-25000" dirty="0">
                <a:solidFill>
                  <a:schemeClr val="tx1">
                    <a:lumMod val="95000"/>
                    <a:lumOff val="5000"/>
                  </a:schemeClr>
                </a:solidFill>
                <a:latin typeface="Aptos" panose="020B0004020202020204" pitchFamily="34" charset="0"/>
              </a:rPr>
              <a:t>H</a:t>
            </a:r>
            <a:r>
              <a:rPr lang="en-US" dirty="0">
                <a:solidFill>
                  <a:schemeClr val="tx1">
                    <a:lumMod val="95000"/>
                    <a:lumOff val="5000"/>
                  </a:schemeClr>
                </a:solidFill>
                <a:latin typeface="Aptos" panose="020B0004020202020204" pitchFamily="34" charset="0"/>
              </a:rPr>
              <a:t> …………………………………………….... (5.2)</a:t>
            </a:r>
          </a:p>
          <a:p>
            <a:pPr marL="0" indent="0">
              <a:buNone/>
            </a:pPr>
            <a:r>
              <a:rPr lang="en-US" dirty="0">
                <a:solidFill>
                  <a:schemeClr val="tx1">
                    <a:lumMod val="95000"/>
                    <a:lumOff val="5000"/>
                  </a:schemeClr>
                </a:solidFill>
                <a:latin typeface="Aptos" panose="020B0004020202020204" pitchFamily="34" charset="0"/>
              </a:rPr>
              <a:t>where</a:t>
            </a:r>
          </a:p>
          <a:p>
            <a:pPr marL="274320" lvl="1" indent="0">
              <a:buNone/>
            </a:pPr>
            <a:r>
              <a:rPr lang="en-US" dirty="0">
                <a:solidFill>
                  <a:schemeClr val="tx1">
                    <a:lumMod val="95000"/>
                    <a:lumOff val="5000"/>
                  </a:schemeClr>
                </a:solidFill>
                <a:latin typeface="Aptos" panose="020B0004020202020204" pitchFamily="34" charset="0"/>
              </a:rPr>
              <a:t>X : Actual device x coordinate</a:t>
            </a:r>
          </a:p>
          <a:p>
            <a:pPr marL="274320" lvl="1" indent="0">
              <a:buNone/>
            </a:pPr>
            <a:r>
              <a:rPr lang="en-US" dirty="0">
                <a:solidFill>
                  <a:schemeClr val="tx1">
                    <a:lumMod val="95000"/>
                    <a:lumOff val="5000"/>
                  </a:schemeClr>
                </a:solidFill>
                <a:latin typeface="Aptos" panose="020B0004020202020204" pitchFamily="34" charset="0"/>
              </a:rPr>
              <a:t>Y : Actual device y coordinate</a:t>
            </a:r>
          </a:p>
          <a:p>
            <a:pPr marL="274320" lvl="1" indent="0">
              <a:buNone/>
            </a:pPr>
            <a:r>
              <a:rPr lang="en-US" dirty="0" err="1">
                <a:solidFill>
                  <a:schemeClr val="tx1">
                    <a:lumMod val="95000"/>
                    <a:lumOff val="5000"/>
                  </a:schemeClr>
                </a:solidFill>
                <a:latin typeface="Aptos" panose="020B0004020202020204" pitchFamily="34" charset="0"/>
              </a:rPr>
              <a:t>X</a:t>
            </a:r>
            <a:r>
              <a:rPr lang="en-US" baseline="-25000" dirty="0" err="1">
                <a:solidFill>
                  <a:schemeClr val="tx1">
                    <a:lumMod val="95000"/>
                    <a:lumOff val="5000"/>
                  </a:schemeClr>
                </a:solidFill>
                <a:latin typeface="Aptos" panose="020B0004020202020204" pitchFamily="34" charset="0"/>
              </a:rPr>
              <a:t>n</a:t>
            </a:r>
            <a:r>
              <a:rPr lang="en-US" dirty="0">
                <a:solidFill>
                  <a:schemeClr val="tx1">
                    <a:lumMod val="95000"/>
                    <a:lumOff val="5000"/>
                  </a:schemeClr>
                </a:solidFill>
                <a:latin typeface="Aptos" panose="020B0004020202020204" pitchFamily="34" charset="0"/>
              </a:rPr>
              <a:t> : Normalized x coordinate</a:t>
            </a:r>
          </a:p>
          <a:p>
            <a:pPr marL="274320" lvl="1" indent="0">
              <a:buNone/>
            </a:pPr>
            <a:r>
              <a:rPr lang="en-US" dirty="0">
                <a:solidFill>
                  <a:schemeClr val="tx1">
                    <a:lumMod val="95000"/>
                    <a:lumOff val="5000"/>
                  </a:schemeClr>
                </a:solidFill>
                <a:latin typeface="Aptos" panose="020B0004020202020204" pitchFamily="34" charset="0"/>
              </a:rPr>
              <a:t>Y</a:t>
            </a:r>
            <a:r>
              <a:rPr lang="en-US" baseline="-25000" dirty="0">
                <a:solidFill>
                  <a:schemeClr val="tx1">
                    <a:lumMod val="95000"/>
                    <a:lumOff val="5000"/>
                  </a:schemeClr>
                </a:solidFill>
                <a:latin typeface="Aptos" panose="020B0004020202020204" pitchFamily="34" charset="0"/>
              </a:rPr>
              <a:t>n</a:t>
            </a:r>
            <a:r>
              <a:rPr lang="en-US" dirty="0">
                <a:solidFill>
                  <a:schemeClr val="tx1">
                    <a:lumMod val="95000"/>
                    <a:lumOff val="5000"/>
                  </a:schemeClr>
                </a:solidFill>
                <a:latin typeface="Aptos" panose="020B0004020202020204" pitchFamily="34" charset="0"/>
              </a:rPr>
              <a:t> : Normalized y coordinate</a:t>
            </a:r>
          </a:p>
          <a:p>
            <a:pPr marL="274320" lvl="1" indent="0">
              <a:buNone/>
            </a:pPr>
            <a:r>
              <a:rPr lang="en-US" dirty="0" err="1">
                <a:solidFill>
                  <a:schemeClr val="tx1">
                    <a:lumMod val="95000"/>
                    <a:lumOff val="5000"/>
                  </a:schemeClr>
                </a:solidFill>
                <a:latin typeface="Aptos" panose="020B0004020202020204" pitchFamily="34" charset="0"/>
              </a:rPr>
              <a:t>X</a:t>
            </a:r>
            <a:r>
              <a:rPr lang="en-US" baseline="-25000" dirty="0" err="1">
                <a:solidFill>
                  <a:schemeClr val="tx1">
                    <a:lumMod val="95000"/>
                    <a:lumOff val="5000"/>
                  </a:schemeClr>
                </a:solidFill>
                <a:latin typeface="Aptos" panose="020B0004020202020204" pitchFamily="34" charset="0"/>
              </a:rPr>
              <a:t>w</a:t>
            </a:r>
            <a:r>
              <a:rPr lang="en-US" dirty="0">
                <a:solidFill>
                  <a:schemeClr val="tx1">
                    <a:lumMod val="95000"/>
                    <a:lumOff val="5000"/>
                  </a:schemeClr>
                </a:solidFill>
                <a:latin typeface="Aptos" panose="020B0004020202020204" pitchFamily="34" charset="0"/>
              </a:rPr>
              <a:t> : Width of actual screen in pixels</a:t>
            </a:r>
          </a:p>
          <a:p>
            <a:pPr marL="274320" lvl="1" indent="0">
              <a:buNone/>
            </a:pPr>
            <a:r>
              <a:rPr lang="en-US" dirty="0">
                <a:solidFill>
                  <a:schemeClr val="tx1">
                    <a:lumMod val="95000"/>
                    <a:lumOff val="5000"/>
                  </a:schemeClr>
                </a:solidFill>
                <a:latin typeface="Aptos" panose="020B0004020202020204" pitchFamily="34" charset="0"/>
              </a:rPr>
              <a:t>Y</a:t>
            </a:r>
            <a:r>
              <a:rPr lang="en-US" baseline="-25000" dirty="0">
                <a:solidFill>
                  <a:schemeClr val="tx1">
                    <a:lumMod val="95000"/>
                    <a:lumOff val="5000"/>
                  </a:schemeClr>
                </a:solidFill>
                <a:latin typeface="Aptos" panose="020B0004020202020204" pitchFamily="34" charset="0"/>
              </a:rPr>
              <a:t>H</a:t>
            </a:r>
            <a:r>
              <a:rPr lang="en-US" dirty="0">
                <a:solidFill>
                  <a:schemeClr val="tx1">
                    <a:lumMod val="95000"/>
                    <a:lumOff val="5000"/>
                  </a:schemeClr>
                </a:solidFill>
                <a:latin typeface="Aptos" panose="020B0004020202020204" pitchFamily="34" charset="0"/>
              </a:rPr>
              <a:t> : Height of actual screen in pixels</a:t>
            </a:r>
          </a:p>
          <a:p>
            <a:pPr marL="0" indent="0">
              <a:buNone/>
            </a:pPr>
            <a:r>
              <a:rPr lang="en-US" dirty="0">
                <a:solidFill>
                  <a:schemeClr val="tx1">
                    <a:lumMod val="95000"/>
                    <a:lumOff val="5000"/>
                  </a:schemeClr>
                </a:solidFill>
                <a:latin typeface="Aptos" panose="020B0004020202020204" pitchFamily="34" charset="0"/>
              </a:rPr>
              <a:t>The transformation which maps the world coordinate to normalized device coordinate is called </a:t>
            </a:r>
            <a:r>
              <a:rPr lang="en-US" b="1" dirty="0">
                <a:solidFill>
                  <a:schemeClr val="tx1">
                    <a:lumMod val="95000"/>
                    <a:lumOff val="5000"/>
                  </a:schemeClr>
                </a:solidFill>
                <a:latin typeface="Aptos" panose="020B0004020202020204" pitchFamily="34" charset="0"/>
              </a:rPr>
              <a:t>normalization transformation</a:t>
            </a:r>
            <a:r>
              <a:rPr lang="en-US" dirty="0">
                <a:solidFill>
                  <a:schemeClr val="tx1">
                    <a:lumMod val="95000"/>
                    <a:lumOff val="5000"/>
                  </a:schemeClr>
                </a:solidFill>
                <a:latin typeface="Aptos" panose="020B0004020202020204" pitchFamily="34" charset="0"/>
              </a:rPr>
              <a:t>. It involves scaling of x and y, thus it is also referred to as </a:t>
            </a:r>
            <a:r>
              <a:rPr lang="en-US" b="1" dirty="0">
                <a:solidFill>
                  <a:schemeClr val="tx1">
                    <a:lumMod val="95000"/>
                    <a:lumOff val="5000"/>
                  </a:schemeClr>
                </a:solidFill>
                <a:latin typeface="Aptos" panose="020B0004020202020204" pitchFamily="34" charset="0"/>
              </a:rPr>
              <a:t>scaling transformation</a:t>
            </a:r>
            <a:r>
              <a:rPr lang="en-US" dirty="0">
                <a:solidFill>
                  <a:schemeClr val="tx1">
                    <a:lumMod val="95000"/>
                    <a:lumOff val="5000"/>
                  </a:schemeClr>
                </a:solidFill>
                <a:latin typeface="Aptos" panose="020B0004020202020204" pitchFamily="34" charset="0"/>
              </a:rPr>
              <a:t>.</a:t>
            </a:r>
            <a:endParaRPr lang="en-SG"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2943069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8652-41E1-2E9F-42A2-1A82A1AADF25}"/>
              </a:ext>
            </a:extLst>
          </p:cNvPr>
          <p:cNvSpPr>
            <a:spLocks noGrp="1"/>
          </p:cNvSpPr>
          <p:nvPr>
            <p:ph type="title"/>
          </p:nvPr>
        </p:nvSpPr>
        <p:spPr>
          <a:xfrm>
            <a:off x="277091" y="0"/>
            <a:ext cx="9580141" cy="419100"/>
          </a:xfrm>
        </p:spPr>
        <p:txBody>
          <a:bodyPr>
            <a:normAutofit/>
          </a:bodyPr>
          <a:lstStyle/>
          <a:p>
            <a:pPr marL="342900" indent="-342900">
              <a:buFont typeface="Wingdings" panose="05000000000000000000" pitchFamily="2" charset="2"/>
              <a:buChar char="q"/>
            </a:pPr>
            <a:r>
              <a:rPr lang="en-SG" sz="2000" b="1" dirty="0">
                <a:solidFill>
                  <a:srgbClr val="C00000"/>
                </a:solidFill>
                <a:latin typeface="Aptos" panose="020B0004020202020204" pitchFamily="34" charset="0"/>
              </a:rPr>
              <a:t>Workstation transformation</a:t>
            </a:r>
          </a:p>
        </p:txBody>
      </p:sp>
      <p:sp>
        <p:nvSpPr>
          <p:cNvPr id="3" name="Content Placeholder 2">
            <a:extLst>
              <a:ext uri="{FF2B5EF4-FFF2-40B4-BE49-F238E27FC236}">
                <a16:creationId xmlns:a16="http://schemas.microsoft.com/office/drawing/2014/main" id="{200DCC88-2B3B-2074-03E9-AC2965C094D0}"/>
              </a:ext>
            </a:extLst>
          </p:cNvPr>
          <p:cNvSpPr>
            <a:spLocks noGrp="1"/>
          </p:cNvSpPr>
          <p:nvPr>
            <p:ph idx="1"/>
          </p:nvPr>
        </p:nvSpPr>
        <p:spPr>
          <a:xfrm>
            <a:off x="304800" y="569191"/>
            <a:ext cx="11582399" cy="4351337"/>
          </a:xfrm>
        </p:spPr>
        <p:txBody>
          <a:bodyPr/>
          <a:lstStyle/>
          <a:p>
            <a:r>
              <a:rPr lang="en-US" dirty="0">
                <a:latin typeface="Nunito" pitchFamily="2" charset="0"/>
              </a:rPr>
              <a:t>The transformation which maps the normalized device coordinates to physical device coordinates is called </a:t>
            </a:r>
            <a:r>
              <a:rPr lang="en-US" b="1" dirty="0">
                <a:latin typeface="Nunito" pitchFamily="2" charset="0"/>
              </a:rPr>
              <a:t>workstation transformation</a:t>
            </a:r>
            <a:r>
              <a:rPr lang="en-US" dirty="0">
                <a:latin typeface="Nunito" pitchFamily="2" charset="0"/>
              </a:rPr>
              <a:t>.</a:t>
            </a:r>
          </a:p>
          <a:p>
            <a:r>
              <a:rPr lang="en-US" dirty="0">
                <a:latin typeface="Nunito" pitchFamily="2" charset="0"/>
              </a:rPr>
              <a:t>The viewing transformation is the combination of normalization transformation and workstation transformations as shown in the Fig. 5.4. It is given as</a:t>
            </a:r>
          </a:p>
          <a:p>
            <a:pPr marL="0" indent="0">
              <a:buNone/>
            </a:pPr>
            <a:r>
              <a:rPr lang="en-US" dirty="0">
                <a:latin typeface="Nunito" pitchFamily="2" charset="0"/>
              </a:rPr>
              <a:t>				V = N.W       …………………………………..... (5.3)</a:t>
            </a:r>
            <a:endParaRPr lang="en-SG" dirty="0">
              <a:latin typeface="Nunito" pitchFamily="2" charset="0"/>
            </a:endParaRPr>
          </a:p>
        </p:txBody>
      </p:sp>
      <p:pic>
        <p:nvPicPr>
          <p:cNvPr id="7" name="Picture 6">
            <a:extLst>
              <a:ext uri="{FF2B5EF4-FFF2-40B4-BE49-F238E27FC236}">
                <a16:creationId xmlns:a16="http://schemas.microsoft.com/office/drawing/2014/main" id="{AACD5ADB-EBF6-8251-50F6-544A9957EB5D}"/>
              </a:ext>
            </a:extLst>
          </p:cNvPr>
          <p:cNvPicPr>
            <a:picLocks noChangeAspect="1"/>
          </p:cNvPicPr>
          <p:nvPr/>
        </p:nvPicPr>
        <p:blipFill rotWithShape="1">
          <a:blip r:embed="rId2"/>
          <a:srcRect l="6522" t="11160" r="6186" b="18206"/>
          <a:stretch/>
        </p:blipFill>
        <p:spPr>
          <a:xfrm>
            <a:off x="2494301" y="2367646"/>
            <a:ext cx="6582270" cy="1604339"/>
          </a:xfrm>
          <a:prstGeom prst="rect">
            <a:avLst/>
          </a:prstGeom>
        </p:spPr>
      </p:pic>
      <p:pic>
        <p:nvPicPr>
          <p:cNvPr id="9" name="Picture 8">
            <a:extLst>
              <a:ext uri="{FF2B5EF4-FFF2-40B4-BE49-F238E27FC236}">
                <a16:creationId xmlns:a16="http://schemas.microsoft.com/office/drawing/2014/main" id="{3155947D-B921-AC4A-E06E-4A6D4817FB0A}"/>
              </a:ext>
            </a:extLst>
          </p:cNvPr>
          <p:cNvPicPr>
            <a:picLocks noChangeAspect="1"/>
          </p:cNvPicPr>
          <p:nvPr/>
        </p:nvPicPr>
        <p:blipFill rotWithShape="1">
          <a:blip r:embed="rId3"/>
          <a:srcRect l="6083" t="3140" r="9116" b="17253"/>
          <a:stretch/>
        </p:blipFill>
        <p:spPr>
          <a:xfrm>
            <a:off x="1391962" y="4118359"/>
            <a:ext cx="8465270" cy="2552882"/>
          </a:xfrm>
          <a:prstGeom prst="rect">
            <a:avLst/>
          </a:prstGeom>
        </p:spPr>
      </p:pic>
    </p:spTree>
    <p:extLst>
      <p:ext uri="{BB962C8B-B14F-4D97-AF65-F5344CB8AC3E}">
        <p14:creationId xmlns:p14="http://schemas.microsoft.com/office/powerpoint/2010/main" val="2879116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D76F66-7777-3317-D06B-BDD3FF31C008}"/>
              </a:ext>
            </a:extLst>
          </p:cNvPr>
          <p:cNvSpPr txBox="1"/>
          <p:nvPr/>
        </p:nvSpPr>
        <p:spPr>
          <a:xfrm>
            <a:off x="233312" y="106104"/>
            <a:ext cx="6103854" cy="461665"/>
          </a:xfrm>
          <a:prstGeom prst="rect">
            <a:avLst/>
          </a:prstGeom>
          <a:noFill/>
        </p:spPr>
        <p:txBody>
          <a:bodyPr wrap="square">
            <a:spAutoFit/>
          </a:bodyPr>
          <a:lstStyle/>
          <a:p>
            <a:pPr marL="342900" marR="0" indent="-342900" algn="l">
              <a:spcBef>
                <a:spcPts val="1200"/>
              </a:spcBef>
              <a:spcAft>
                <a:spcPts val="300"/>
              </a:spcAft>
              <a:buFont typeface="Wingdings" panose="05000000000000000000" pitchFamily="2" charset="2"/>
              <a:buChar char="q"/>
            </a:pPr>
            <a:r>
              <a:rPr lang="en-SG" sz="2400" b="1" i="0" dirty="0">
                <a:solidFill>
                  <a:srgbClr val="000000"/>
                </a:solidFill>
                <a:effectLst/>
                <a:latin typeface="Arial" panose="020B0604020202020204" pitchFamily="34" charset="0"/>
              </a:rPr>
              <a:t>2D Viewing-Transformation Pipeline</a:t>
            </a:r>
          </a:p>
        </p:txBody>
      </p:sp>
      <p:pic>
        <p:nvPicPr>
          <p:cNvPr id="2050" name="Picture 2" descr="Computer Graphics Window">
            <a:extLst>
              <a:ext uri="{FF2B5EF4-FFF2-40B4-BE49-F238E27FC236}">
                <a16:creationId xmlns:a16="http://schemas.microsoft.com/office/drawing/2014/main" id="{0DD4659E-1064-9E01-F06F-80C0E7DE6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56" y="845027"/>
            <a:ext cx="11730088" cy="24061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C063065-3CA8-E6D9-3931-F5BB412CEDA1}"/>
              </a:ext>
            </a:extLst>
          </p:cNvPr>
          <p:cNvSpPr txBox="1"/>
          <p:nvPr/>
        </p:nvSpPr>
        <p:spPr>
          <a:xfrm>
            <a:off x="233312" y="3606801"/>
            <a:ext cx="11404600" cy="2862322"/>
          </a:xfrm>
          <a:prstGeom prst="rect">
            <a:avLst/>
          </a:prstGeom>
          <a:noFill/>
        </p:spPr>
        <p:txBody>
          <a:bodyPr wrap="square">
            <a:spAutoFit/>
          </a:bodyPr>
          <a:lstStyle/>
          <a:p>
            <a:pPr marL="285750" indent="-285750" algn="just">
              <a:buFont typeface="Wingdings" panose="05000000000000000000" pitchFamily="2" charset="2"/>
              <a:buChar char="ü"/>
            </a:pPr>
            <a:r>
              <a:rPr lang="en-US" sz="2000" b="0" i="0" dirty="0">
                <a:effectLst/>
                <a:highlight>
                  <a:srgbClr val="FFFFFF"/>
                </a:highlight>
                <a:latin typeface="Nunito" pitchFamily="2" charset="0"/>
              </a:rPr>
              <a:t>First, we construct the scene in world coordinate using the output primitives and attributes.</a:t>
            </a:r>
          </a:p>
          <a:p>
            <a:pPr marL="285750" indent="-285750" algn="just">
              <a:buFont typeface="Wingdings" panose="05000000000000000000" pitchFamily="2" charset="2"/>
              <a:buChar char="ü"/>
            </a:pPr>
            <a:r>
              <a:rPr lang="en-US" sz="2000" b="0" i="0" dirty="0">
                <a:effectLst/>
                <a:highlight>
                  <a:srgbClr val="FFFFFF"/>
                </a:highlight>
                <a:latin typeface="Nunito" pitchFamily="2" charset="0"/>
              </a:rPr>
              <a:t>To obtain a particular orientation, we can set up a 2-D viewing coordinate system in the window coordinate plane and define a window in viewing coordinates system.</a:t>
            </a:r>
          </a:p>
          <a:p>
            <a:pPr marL="285750" indent="-285750" algn="just">
              <a:buFont typeface="Wingdings" panose="05000000000000000000" pitchFamily="2" charset="2"/>
              <a:buChar char="ü"/>
            </a:pPr>
            <a:r>
              <a:rPr lang="en-US" sz="2000" b="0" i="0" dirty="0">
                <a:effectLst/>
                <a:highlight>
                  <a:srgbClr val="FFFFFF"/>
                </a:highlight>
                <a:latin typeface="Nunito" pitchFamily="2" charset="0"/>
              </a:rPr>
              <a:t>Once the viewing frame is established, are then transform description in world coordinates to viewing coordinates.</a:t>
            </a:r>
          </a:p>
          <a:p>
            <a:pPr marL="285750" indent="-285750" algn="just">
              <a:buFont typeface="Wingdings" panose="05000000000000000000" pitchFamily="2" charset="2"/>
              <a:buChar char="ü"/>
            </a:pPr>
            <a:r>
              <a:rPr lang="en-US" sz="2000" b="0" i="0" dirty="0">
                <a:effectLst/>
                <a:highlight>
                  <a:srgbClr val="FFFFFF"/>
                </a:highlight>
                <a:latin typeface="Nunito" pitchFamily="2" charset="0"/>
              </a:rPr>
              <a:t>Then, we define viewport in normalized coordinates (range from 0 to 1) and map the viewing coordinates description of the scene to normalized coordinates.</a:t>
            </a:r>
          </a:p>
          <a:p>
            <a:pPr marL="285750" indent="-285750" algn="just">
              <a:buFont typeface="Wingdings" panose="05000000000000000000" pitchFamily="2" charset="2"/>
              <a:buChar char="ü"/>
            </a:pPr>
            <a:r>
              <a:rPr lang="en-US" sz="2000" b="0" i="0" dirty="0">
                <a:effectLst/>
                <a:highlight>
                  <a:srgbClr val="FFFFFF"/>
                </a:highlight>
                <a:latin typeface="Nunito" pitchFamily="2" charset="0"/>
              </a:rPr>
              <a:t>At the final step, all parts of the picture that (i.e., outside the viewport are dipped, and the contents are transferred to device coordinates).</a:t>
            </a:r>
          </a:p>
        </p:txBody>
      </p:sp>
    </p:spTree>
    <p:extLst>
      <p:ext uri="{BB962C8B-B14F-4D97-AF65-F5344CB8AC3E}">
        <p14:creationId xmlns:p14="http://schemas.microsoft.com/office/powerpoint/2010/main" val="1137230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C1AB2-362F-117C-6C20-2ADCD9B1597F}"/>
              </a:ext>
            </a:extLst>
          </p:cNvPr>
          <p:cNvSpPr>
            <a:spLocks noGrp="1"/>
          </p:cNvSpPr>
          <p:nvPr>
            <p:ph idx="1"/>
          </p:nvPr>
        </p:nvSpPr>
        <p:spPr>
          <a:xfrm>
            <a:off x="298427" y="108705"/>
            <a:ext cx="11595147" cy="2682364"/>
          </a:xfrm>
        </p:spPr>
        <p:txBody>
          <a:bodyPr>
            <a:normAutofit lnSpcReduction="10000"/>
          </a:bodyPr>
          <a:lstStyle/>
          <a:p>
            <a:pPr algn="just"/>
            <a:r>
              <a:rPr lang="en-US" sz="2000" dirty="0">
                <a:latin typeface="Nunito" pitchFamily="2" charset="0"/>
              </a:rPr>
              <a:t>We know that </a:t>
            </a:r>
            <a:r>
              <a:rPr lang="en-US" sz="2000" b="1" dirty="0">
                <a:solidFill>
                  <a:srgbClr val="C00000"/>
                </a:solidFill>
                <a:latin typeface="Nunito" pitchFamily="2" charset="0"/>
              </a:rPr>
              <a:t>world coordinate system (WCS) </a:t>
            </a:r>
            <a:r>
              <a:rPr lang="en-US" sz="2000" dirty="0">
                <a:latin typeface="Nunito" pitchFamily="2" charset="0"/>
              </a:rPr>
              <a:t>is infinite in extent and the device display area is finite. Therefore, to perform a viewing transformation we select a finite world coordinate area for display called a </a:t>
            </a:r>
            <a:r>
              <a:rPr lang="en-US" sz="2000" b="1" dirty="0">
                <a:solidFill>
                  <a:srgbClr val="C00000"/>
                </a:solidFill>
                <a:latin typeface="Nunito" pitchFamily="2" charset="0"/>
              </a:rPr>
              <a:t>window</a:t>
            </a:r>
            <a:r>
              <a:rPr lang="en-US" sz="2000" dirty="0">
                <a:latin typeface="Nunito" pitchFamily="2" charset="0"/>
              </a:rPr>
              <a:t>. An area on a device to which a window is mapped is called a </a:t>
            </a:r>
            <a:r>
              <a:rPr lang="en-US" sz="2000" b="1" dirty="0">
                <a:solidFill>
                  <a:srgbClr val="C00000"/>
                </a:solidFill>
                <a:latin typeface="Nunito" pitchFamily="2" charset="0"/>
              </a:rPr>
              <a:t>viewport</a:t>
            </a:r>
            <a:r>
              <a:rPr lang="en-US" sz="2000" dirty="0">
                <a:latin typeface="Nunito" pitchFamily="2" charset="0"/>
              </a:rPr>
              <a:t>. The window defines what is to be viewed; the viewport defines where it is to be displayed, as shown in the Fig. 5.5.</a:t>
            </a:r>
          </a:p>
          <a:p>
            <a:pPr algn="just"/>
            <a:r>
              <a:rPr lang="en-US" sz="2000" dirty="0">
                <a:latin typeface="Nunito" pitchFamily="2" charset="0"/>
              </a:rPr>
              <a:t>The window defined in world coordinates is first transformed into the normalized device coordinates. The normalized window is then transformed into the viewport coordinate. This window to viewport coordinate transformation is known as </a:t>
            </a:r>
            <a:r>
              <a:rPr lang="en-US" sz="2000" b="1" dirty="0">
                <a:solidFill>
                  <a:srgbClr val="C00000"/>
                </a:solidFill>
                <a:latin typeface="Nunito" pitchFamily="2" charset="0"/>
              </a:rPr>
              <a:t>workstation transformation</a:t>
            </a:r>
            <a:r>
              <a:rPr lang="en-US" sz="2000" dirty="0">
                <a:latin typeface="Nunito" pitchFamily="2" charset="0"/>
              </a:rPr>
              <a:t>. It is achieved by performing following steps :</a:t>
            </a:r>
            <a:endParaRPr lang="en-SG" sz="2000" dirty="0">
              <a:latin typeface="Nunito" pitchFamily="2" charset="0"/>
            </a:endParaRPr>
          </a:p>
        </p:txBody>
      </p:sp>
      <p:sp>
        <p:nvSpPr>
          <p:cNvPr id="4" name="Content Placeholder 2">
            <a:extLst>
              <a:ext uri="{FF2B5EF4-FFF2-40B4-BE49-F238E27FC236}">
                <a16:creationId xmlns:a16="http://schemas.microsoft.com/office/drawing/2014/main" id="{77549893-DBE2-4EDA-E858-EEBEA984B480}"/>
              </a:ext>
            </a:extLst>
          </p:cNvPr>
          <p:cNvSpPr txBox="1">
            <a:spLocks/>
          </p:cNvSpPr>
          <p:nvPr/>
        </p:nvSpPr>
        <p:spPr>
          <a:xfrm>
            <a:off x="298427" y="3187700"/>
            <a:ext cx="6165873" cy="35687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617220" lvl="1" indent="-342900" algn="just">
              <a:buFont typeface="+mj-lt"/>
              <a:buAutoNum type="arabicPeriod"/>
            </a:pPr>
            <a:r>
              <a:rPr lang="en-US" sz="2000" dirty="0">
                <a:solidFill>
                  <a:schemeClr val="tx1">
                    <a:lumMod val="95000"/>
                    <a:lumOff val="5000"/>
                  </a:schemeClr>
                </a:solidFill>
                <a:latin typeface="Nunito" pitchFamily="2" charset="0"/>
              </a:rPr>
              <a:t>The object together with its window is translated until the lower left corner of the window is at the origin.</a:t>
            </a:r>
          </a:p>
          <a:p>
            <a:pPr marL="617220" lvl="1" indent="-342900" algn="just">
              <a:buFont typeface="+mj-lt"/>
              <a:buAutoNum type="arabicPeriod"/>
            </a:pPr>
            <a:r>
              <a:rPr lang="en-US" sz="2000" dirty="0">
                <a:solidFill>
                  <a:schemeClr val="tx1">
                    <a:lumMod val="95000"/>
                    <a:lumOff val="5000"/>
                  </a:schemeClr>
                </a:solidFill>
                <a:latin typeface="Nunito" pitchFamily="2" charset="0"/>
              </a:rPr>
              <a:t>Object and window are scaled until the window has the dimensions of the viewport.</a:t>
            </a:r>
          </a:p>
          <a:p>
            <a:pPr marL="617220" lvl="1" indent="-342900" algn="just">
              <a:buFont typeface="+mj-lt"/>
              <a:buAutoNum type="arabicPeriod"/>
            </a:pPr>
            <a:r>
              <a:rPr lang="en-US" sz="2000" dirty="0">
                <a:solidFill>
                  <a:schemeClr val="tx1">
                    <a:lumMod val="95000"/>
                    <a:lumOff val="5000"/>
                  </a:schemeClr>
                </a:solidFill>
                <a:latin typeface="Nunito" pitchFamily="2" charset="0"/>
              </a:rPr>
              <a:t>Translate the viewport to its correct position on the screen. </a:t>
            </a:r>
          </a:p>
          <a:p>
            <a:pPr marL="274320" lvl="1" indent="0" algn="just">
              <a:buNone/>
            </a:pPr>
            <a:endParaRPr lang="en-US" sz="2000" dirty="0">
              <a:solidFill>
                <a:schemeClr val="tx1">
                  <a:lumMod val="95000"/>
                  <a:lumOff val="5000"/>
                </a:schemeClr>
              </a:solidFill>
              <a:latin typeface="Nunito" pitchFamily="2" charset="0"/>
            </a:endParaRPr>
          </a:p>
          <a:p>
            <a:pPr marL="274320" lvl="1" indent="0" algn="just">
              <a:buNone/>
            </a:pPr>
            <a:r>
              <a:rPr lang="en-US" sz="2000" dirty="0">
                <a:solidFill>
                  <a:schemeClr val="tx1">
                    <a:lumMod val="95000"/>
                    <a:lumOff val="5000"/>
                  </a:schemeClr>
                </a:solidFill>
                <a:latin typeface="Nunito" pitchFamily="2" charset="0"/>
              </a:rPr>
              <a:t>Therefore, the workstation transformation is given as: </a:t>
            </a:r>
          </a:p>
          <a:p>
            <a:pPr marL="274320" lvl="1" indent="0" algn="just">
              <a:buNone/>
            </a:pPr>
            <a:r>
              <a:rPr lang="en-US" sz="2000" b="1" dirty="0">
                <a:solidFill>
                  <a:schemeClr val="tx1">
                    <a:lumMod val="95000"/>
                    <a:lumOff val="5000"/>
                  </a:schemeClr>
                </a:solidFill>
                <a:latin typeface="Nunito" pitchFamily="2" charset="0"/>
              </a:rPr>
              <a:t>W = T . S . T</a:t>
            </a:r>
            <a:r>
              <a:rPr lang="en-US" sz="2000" b="1" baseline="30000" dirty="0">
                <a:solidFill>
                  <a:schemeClr val="tx1">
                    <a:lumMod val="95000"/>
                    <a:lumOff val="5000"/>
                  </a:schemeClr>
                </a:solidFill>
                <a:latin typeface="Nunito" pitchFamily="2" charset="0"/>
              </a:rPr>
              <a:t>-1</a:t>
            </a:r>
            <a:r>
              <a:rPr lang="en-US" sz="2000" b="1" dirty="0">
                <a:solidFill>
                  <a:schemeClr val="tx1">
                    <a:lumMod val="95000"/>
                    <a:lumOff val="5000"/>
                  </a:schemeClr>
                </a:solidFill>
                <a:latin typeface="Nunito" pitchFamily="2" charset="0"/>
              </a:rPr>
              <a:t> </a:t>
            </a:r>
          </a:p>
        </p:txBody>
      </p:sp>
      <p:pic>
        <p:nvPicPr>
          <p:cNvPr id="7" name="Picture 6">
            <a:extLst>
              <a:ext uri="{FF2B5EF4-FFF2-40B4-BE49-F238E27FC236}">
                <a16:creationId xmlns:a16="http://schemas.microsoft.com/office/drawing/2014/main" id="{4F3C1108-4E51-0B75-5B1E-073330B0C02E}"/>
              </a:ext>
            </a:extLst>
          </p:cNvPr>
          <p:cNvPicPr>
            <a:picLocks noChangeAspect="1"/>
          </p:cNvPicPr>
          <p:nvPr/>
        </p:nvPicPr>
        <p:blipFill>
          <a:blip r:embed="rId2"/>
          <a:stretch>
            <a:fillRect/>
          </a:stretch>
        </p:blipFill>
        <p:spPr>
          <a:xfrm>
            <a:off x="7482755" y="2816457"/>
            <a:ext cx="2248631" cy="1754203"/>
          </a:xfrm>
          <a:prstGeom prst="rect">
            <a:avLst/>
          </a:prstGeom>
        </p:spPr>
      </p:pic>
      <p:pic>
        <p:nvPicPr>
          <p:cNvPr id="9" name="Picture 8">
            <a:extLst>
              <a:ext uri="{FF2B5EF4-FFF2-40B4-BE49-F238E27FC236}">
                <a16:creationId xmlns:a16="http://schemas.microsoft.com/office/drawing/2014/main" id="{8D95AC29-5395-677F-C10E-1D9D0AB55F11}"/>
              </a:ext>
            </a:extLst>
          </p:cNvPr>
          <p:cNvPicPr>
            <a:picLocks noChangeAspect="1"/>
          </p:cNvPicPr>
          <p:nvPr/>
        </p:nvPicPr>
        <p:blipFill>
          <a:blip r:embed="rId3"/>
          <a:stretch>
            <a:fillRect/>
          </a:stretch>
        </p:blipFill>
        <p:spPr>
          <a:xfrm>
            <a:off x="9847956" y="2791069"/>
            <a:ext cx="2187131" cy="1779591"/>
          </a:xfrm>
          <a:prstGeom prst="rect">
            <a:avLst/>
          </a:prstGeom>
        </p:spPr>
      </p:pic>
      <p:pic>
        <p:nvPicPr>
          <p:cNvPr id="11" name="Picture 10">
            <a:extLst>
              <a:ext uri="{FF2B5EF4-FFF2-40B4-BE49-F238E27FC236}">
                <a16:creationId xmlns:a16="http://schemas.microsoft.com/office/drawing/2014/main" id="{CFC5FB95-0223-FAAF-D54E-E1CEC747CA86}"/>
              </a:ext>
            </a:extLst>
          </p:cNvPr>
          <p:cNvPicPr>
            <a:picLocks noChangeAspect="1"/>
          </p:cNvPicPr>
          <p:nvPr/>
        </p:nvPicPr>
        <p:blipFill>
          <a:blip r:embed="rId4"/>
          <a:stretch>
            <a:fillRect/>
          </a:stretch>
        </p:blipFill>
        <p:spPr>
          <a:xfrm>
            <a:off x="7329490" y="4683671"/>
            <a:ext cx="2110230" cy="1597650"/>
          </a:xfrm>
          <a:prstGeom prst="rect">
            <a:avLst/>
          </a:prstGeom>
        </p:spPr>
      </p:pic>
      <p:pic>
        <p:nvPicPr>
          <p:cNvPr id="13" name="Picture 12">
            <a:extLst>
              <a:ext uri="{FF2B5EF4-FFF2-40B4-BE49-F238E27FC236}">
                <a16:creationId xmlns:a16="http://schemas.microsoft.com/office/drawing/2014/main" id="{742216C5-DD91-D2CE-3D1B-F2A7EA548A2E}"/>
              </a:ext>
            </a:extLst>
          </p:cNvPr>
          <p:cNvPicPr>
            <a:picLocks noChangeAspect="1"/>
          </p:cNvPicPr>
          <p:nvPr/>
        </p:nvPicPr>
        <p:blipFill>
          <a:blip r:embed="rId5"/>
          <a:stretch>
            <a:fillRect/>
          </a:stretch>
        </p:blipFill>
        <p:spPr>
          <a:xfrm>
            <a:off x="9989471" y="4665273"/>
            <a:ext cx="1904102" cy="1532570"/>
          </a:xfrm>
          <a:prstGeom prst="rect">
            <a:avLst/>
          </a:prstGeom>
        </p:spPr>
      </p:pic>
      <p:sp>
        <p:nvSpPr>
          <p:cNvPr id="15" name="TextBox 14">
            <a:extLst>
              <a:ext uri="{FF2B5EF4-FFF2-40B4-BE49-F238E27FC236}">
                <a16:creationId xmlns:a16="http://schemas.microsoft.com/office/drawing/2014/main" id="{F8060E0F-435A-0391-5EBC-EAC4E2839952}"/>
              </a:ext>
            </a:extLst>
          </p:cNvPr>
          <p:cNvSpPr txBox="1"/>
          <p:nvPr/>
        </p:nvSpPr>
        <p:spPr>
          <a:xfrm>
            <a:off x="7482755" y="6387068"/>
            <a:ext cx="4324372" cy="369332"/>
          </a:xfrm>
          <a:prstGeom prst="rect">
            <a:avLst/>
          </a:prstGeom>
          <a:noFill/>
        </p:spPr>
        <p:txBody>
          <a:bodyPr wrap="square">
            <a:spAutoFit/>
          </a:bodyPr>
          <a:lstStyle/>
          <a:p>
            <a:pPr marL="0" indent="0" algn="just">
              <a:buFont typeface="Arial" pitchFamily="34" charset="0"/>
              <a:buNone/>
            </a:pPr>
            <a:r>
              <a:rPr lang="en-US" dirty="0">
                <a:latin typeface="Nunito" pitchFamily="2" charset="0"/>
              </a:rPr>
              <a:t>Fig:- Step in workstation transformation</a:t>
            </a:r>
            <a:endParaRPr lang="en-SG" dirty="0">
              <a:latin typeface="Nunito" pitchFamily="2" charset="0"/>
            </a:endParaRPr>
          </a:p>
        </p:txBody>
      </p:sp>
    </p:spTree>
    <p:extLst>
      <p:ext uri="{BB962C8B-B14F-4D97-AF65-F5344CB8AC3E}">
        <p14:creationId xmlns:p14="http://schemas.microsoft.com/office/powerpoint/2010/main" val="3836616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814E22-5AD9-2DEE-3800-11F96793B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0134"/>
            <a:ext cx="10307721" cy="6817731"/>
          </a:xfrm>
          <a:prstGeom prst="rect">
            <a:avLst/>
          </a:prstGeom>
        </p:spPr>
      </p:pic>
    </p:spTree>
    <p:extLst>
      <p:ext uri="{BB962C8B-B14F-4D97-AF65-F5344CB8AC3E}">
        <p14:creationId xmlns:p14="http://schemas.microsoft.com/office/powerpoint/2010/main" val="2622934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FD63C9-3A10-20AF-C060-04ABA2D49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69" y="908771"/>
            <a:ext cx="10365186" cy="4597112"/>
          </a:xfrm>
          <a:prstGeom prst="rect">
            <a:avLst/>
          </a:prstGeom>
        </p:spPr>
      </p:pic>
      <p:sp>
        <p:nvSpPr>
          <p:cNvPr id="8" name="Content Placeholder 2">
            <a:extLst>
              <a:ext uri="{FF2B5EF4-FFF2-40B4-BE49-F238E27FC236}">
                <a16:creationId xmlns:a16="http://schemas.microsoft.com/office/drawing/2014/main" id="{75A94C07-6C27-BF9A-1C41-08434F0A4C21}"/>
              </a:ext>
            </a:extLst>
          </p:cNvPr>
          <p:cNvSpPr>
            <a:spLocks noGrp="1"/>
          </p:cNvSpPr>
          <p:nvPr>
            <p:ph idx="1"/>
          </p:nvPr>
        </p:nvSpPr>
        <p:spPr>
          <a:xfrm>
            <a:off x="492269" y="206664"/>
            <a:ext cx="7424928" cy="483901"/>
          </a:xfrm>
        </p:spPr>
        <p:txBody>
          <a:bodyPr>
            <a:normAutofit/>
          </a:bodyPr>
          <a:lstStyle/>
          <a:p>
            <a:pPr marL="0" indent="0">
              <a:buNone/>
            </a:pPr>
            <a:r>
              <a:rPr lang="en-SG" sz="2400" b="1" dirty="0">
                <a:latin typeface="Nunito" pitchFamily="2" charset="0"/>
              </a:rPr>
              <a:t>Another way:</a:t>
            </a:r>
          </a:p>
        </p:txBody>
      </p:sp>
    </p:spTree>
    <p:extLst>
      <p:ext uri="{BB962C8B-B14F-4D97-AF65-F5344CB8AC3E}">
        <p14:creationId xmlns:p14="http://schemas.microsoft.com/office/powerpoint/2010/main" val="2607411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6DD70-D0C0-F70D-8FD6-715B13B9002E}"/>
              </a:ext>
            </a:extLst>
          </p:cNvPr>
          <p:cNvSpPr txBox="1"/>
          <p:nvPr/>
        </p:nvSpPr>
        <p:spPr>
          <a:xfrm>
            <a:off x="199736" y="251254"/>
            <a:ext cx="11792527" cy="923330"/>
          </a:xfrm>
          <a:prstGeom prst="rect">
            <a:avLst/>
          </a:prstGeom>
          <a:noFill/>
        </p:spPr>
        <p:txBody>
          <a:bodyPr wrap="square">
            <a:spAutoFit/>
          </a:bodyPr>
          <a:lstStyle/>
          <a:p>
            <a:pPr algn="just"/>
            <a:r>
              <a:rPr lang="en-US" b="1" i="1" u="sng" dirty="0">
                <a:latin typeface="Nunito" pitchFamily="2" charset="0"/>
              </a:rPr>
              <a:t>Example-02: </a:t>
            </a:r>
            <a:r>
              <a:rPr lang="en-US" dirty="0">
                <a:latin typeface="Nunito" pitchFamily="2" charset="0"/>
              </a:rPr>
              <a:t>Find normalization transformation that maps a window whose lower-left corner is at (1,1) and upper right corner is at (3,5) onto: a) Viewport with lower-left corner (0,0) and upper right corner (1,1) b) Viewport with lower left corner (0,0) and upper right corner (1/2,1/2). </a:t>
            </a:r>
            <a:endParaRPr lang="en-SG" dirty="0">
              <a:latin typeface="Nunito" pitchFamily="2" charset="0"/>
            </a:endParaRPr>
          </a:p>
        </p:txBody>
      </p:sp>
      <p:pic>
        <p:nvPicPr>
          <p:cNvPr id="5" name="Picture 4">
            <a:extLst>
              <a:ext uri="{FF2B5EF4-FFF2-40B4-BE49-F238E27FC236}">
                <a16:creationId xmlns:a16="http://schemas.microsoft.com/office/drawing/2014/main" id="{5C390966-F8B6-3FB4-863F-A045ABECA1DE}"/>
              </a:ext>
            </a:extLst>
          </p:cNvPr>
          <p:cNvPicPr>
            <a:picLocks noChangeAspect="1"/>
          </p:cNvPicPr>
          <p:nvPr/>
        </p:nvPicPr>
        <p:blipFill rotWithShape="1">
          <a:blip r:embed="rId2"/>
          <a:srcRect b="57420"/>
          <a:stretch/>
        </p:blipFill>
        <p:spPr>
          <a:xfrm>
            <a:off x="183572" y="1391152"/>
            <a:ext cx="8623544" cy="3355317"/>
          </a:xfrm>
          <a:prstGeom prst="rect">
            <a:avLst/>
          </a:prstGeom>
        </p:spPr>
      </p:pic>
      <p:pic>
        <p:nvPicPr>
          <p:cNvPr id="7" name="Picture 6">
            <a:extLst>
              <a:ext uri="{FF2B5EF4-FFF2-40B4-BE49-F238E27FC236}">
                <a16:creationId xmlns:a16="http://schemas.microsoft.com/office/drawing/2014/main" id="{11E7C196-7734-4C52-D1C7-6D3C03A8A805}"/>
              </a:ext>
            </a:extLst>
          </p:cNvPr>
          <p:cNvPicPr>
            <a:picLocks noChangeAspect="1"/>
          </p:cNvPicPr>
          <p:nvPr/>
        </p:nvPicPr>
        <p:blipFill rotWithShape="1">
          <a:blip r:embed="rId2"/>
          <a:srcRect t="44893" r="13799"/>
          <a:stretch/>
        </p:blipFill>
        <p:spPr>
          <a:xfrm>
            <a:off x="4994367" y="3429000"/>
            <a:ext cx="5834054" cy="3355317"/>
          </a:xfrm>
          <a:prstGeom prst="rect">
            <a:avLst/>
          </a:prstGeom>
        </p:spPr>
      </p:pic>
    </p:spTree>
    <p:extLst>
      <p:ext uri="{BB962C8B-B14F-4D97-AF65-F5344CB8AC3E}">
        <p14:creationId xmlns:p14="http://schemas.microsoft.com/office/powerpoint/2010/main" val="2741204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CD52FF-3ACD-77FC-3062-C5BD3371B234}"/>
              </a:ext>
            </a:extLst>
          </p:cNvPr>
          <p:cNvPicPr>
            <a:picLocks noChangeAspect="1"/>
          </p:cNvPicPr>
          <p:nvPr/>
        </p:nvPicPr>
        <p:blipFill>
          <a:blip r:embed="rId2"/>
          <a:stretch>
            <a:fillRect/>
          </a:stretch>
        </p:blipFill>
        <p:spPr>
          <a:xfrm>
            <a:off x="308426" y="168432"/>
            <a:ext cx="8921618" cy="3042176"/>
          </a:xfrm>
          <a:prstGeom prst="rect">
            <a:avLst/>
          </a:prstGeom>
        </p:spPr>
      </p:pic>
      <p:pic>
        <p:nvPicPr>
          <p:cNvPr id="5" name="Picture 4">
            <a:extLst>
              <a:ext uri="{FF2B5EF4-FFF2-40B4-BE49-F238E27FC236}">
                <a16:creationId xmlns:a16="http://schemas.microsoft.com/office/drawing/2014/main" id="{EE9D5B69-E640-5A41-8D0C-A418EA2F3D24}"/>
              </a:ext>
            </a:extLst>
          </p:cNvPr>
          <p:cNvPicPr>
            <a:picLocks noChangeAspect="1"/>
          </p:cNvPicPr>
          <p:nvPr/>
        </p:nvPicPr>
        <p:blipFill>
          <a:blip r:embed="rId3"/>
          <a:stretch>
            <a:fillRect/>
          </a:stretch>
        </p:blipFill>
        <p:spPr>
          <a:xfrm>
            <a:off x="3407125" y="2730620"/>
            <a:ext cx="6470801" cy="3509216"/>
          </a:xfrm>
          <a:prstGeom prst="rect">
            <a:avLst/>
          </a:prstGeom>
        </p:spPr>
      </p:pic>
    </p:spTree>
    <p:extLst>
      <p:ext uri="{BB962C8B-B14F-4D97-AF65-F5344CB8AC3E}">
        <p14:creationId xmlns:p14="http://schemas.microsoft.com/office/powerpoint/2010/main" val="2984331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5762C-7381-FC2A-7BDA-6E49EE8BDAA8}"/>
              </a:ext>
            </a:extLst>
          </p:cNvPr>
          <p:cNvSpPr txBox="1"/>
          <p:nvPr/>
        </p:nvSpPr>
        <p:spPr>
          <a:xfrm>
            <a:off x="252845" y="280100"/>
            <a:ext cx="11624077" cy="1323439"/>
          </a:xfrm>
          <a:prstGeom prst="rect">
            <a:avLst/>
          </a:prstGeom>
          <a:noFill/>
        </p:spPr>
        <p:txBody>
          <a:bodyPr wrap="square">
            <a:spAutoFit/>
          </a:bodyPr>
          <a:lstStyle/>
          <a:p>
            <a:r>
              <a:rPr lang="en-US" sz="2000" b="1" i="1" u="sng" dirty="0">
                <a:latin typeface="Nunito" pitchFamily="2" charset="0"/>
              </a:rPr>
              <a:t>Example-03: </a:t>
            </a:r>
            <a:r>
              <a:rPr lang="en-US" sz="2000" dirty="0">
                <a:latin typeface="Nunito" pitchFamily="2" charset="0"/>
              </a:rPr>
              <a:t>Find normalization transformation that maps a window whose lower-left corner is at (1,1) and upper right corner is at (3,5) onto: a) Viewport that is the entire normalized device screen.</a:t>
            </a:r>
          </a:p>
          <a:p>
            <a:endParaRPr lang="en-US" sz="2000" dirty="0">
              <a:latin typeface="Nunito" pitchFamily="2" charset="0"/>
            </a:endParaRPr>
          </a:p>
          <a:p>
            <a:r>
              <a:rPr lang="en-US" sz="2000" b="1" u="sng" dirty="0">
                <a:latin typeface="Nunito" pitchFamily="2" charset="0"/>
              </a:rPr>
              <a:t>Solution:</a:t>
            </a:r>
          </a:p>
        </p:txBody>
      </p:sp>
      <p:pic>
        <p:nvPicPr>
          <p:cNvPr id="5" name="Picture 4">
            <a:extLst>
              <a:ext uri="{FF2B5EF4-FFF2-40B4-BE49-F238E27FC236}">
                <a16:creationId xmlns:a16="http://schemas.microsoft.com/office/drawing/2014/main" id="{0008A965-70BB-4607-6AEB-CCC51D15EA28}"/>
              </a:ext>
            </a:extLst>
          </p:cNvPr>
          <p:cNvPicPr>
            <a:picLocks noChangeAspect="1"/>
          </p:cNvPicPr>
          <p:nvPr/>
        </p:nvPicPr>
        <p:blipFill>
          <a:blip r:embed="rId2"/>
          <a:stretch>
            <a:fillRect/>
          </a:stretch>
        </p:blipFill>
        <p:spPr>
          <a:xfrm>
            <a:off x="252845" y="1763944"/>
            <a:ext cx="11624077" cy="2376256"/>
          </a:xfrm>
          <a:prstGeom prst="rect">
            <a:avLst/>
          </a:prstGeom>
        </p:spPr>
      </p:pic>
    </p:spTree>
    <p:extLst>
      <p:ext uri="{BB962C8B-B14F-4D97-AF65-F5344CB8AC3E}">
        <p14:creationId xmlns:p14="http://schemas.microsoft.com/office/powerpoint/2010/main" val="1901161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914B5-FE2C-EAEC-A092-E5EAE8F0EBD2}"/>
              </a:ext>
            </a:extLst>
          </p:cNvPr>
          <p:cNvPicPr>
            <a:picLocks noChangeAspect="1"/>
          </p:cNvPicPr>
          <p:nvPr/>
        </p:nvPicPr>
        <p:blipFill rotWithShape="1">
          <a:blip r:embed="rId2"/>
          <a:srcRect l="1838" b="42080"/>
          <a:stretch/>
        </p:blipFill>
        <p:spPr>
          <a:xfrm>
            <a:off x="276252" y="600625"/>
            <a:ext cx="11639495" cy="5849255"/>
          </a:xfrm>
          <a:prstGeom prst="rect">
            <a:avLst/>
          </a:prstGeom>
        </p:spPr>
      </p:pic>
      <p:sp>
        <p:nvSpPr>
          <p:cNvPr id="5" name="TextBox 4">
            <a:extLst>
              <a:ext uri="{FF2B5EF4-FFF2-40B4-BE49-F238E27FC236}">
                <a16:creationId xmlns:a16="http://schemas.microsoft.com/office/drawing/2014/main" id="{9ED00330-9502-B212-EBB1-DFF9E98E2CFC}"/>
              </a:ext>
            </a:extLst>
          </p:cNvPr>
          <p:cNvSpPr txBox="1"/>
          <p:nvPr/>
        </p:nvSpPr>
        <p:spPr>
          <a:xfrm>
            <a:off x="469248" y="304317"/>
            <a:ext cx="6105832" cy="400110"/>
          </a:xfrm>
          <a:prstGeom prst="rect">
            <a:avLst/>
          </a:prstGeom>
          <a:noFill/>
        </p:spPr>
        <p:txBody>
          <a:bodyPr wrap="square">
            <a:spAutoFit/>
          </a:bodyPr>
          <a:lstStyle/>
          <a:p>
            <a:r>
              <a:rPr lang="en-US" sz="2000" b="1" i="1" u="sng" dirty="0">
                <a:latin typeface="Nunito" pitchFamily="2" charset="0"/>
              </a:rPr>
              <a:t>Example-04: </a:t>
            </a:r>
            <a:endParaRPr lang="en-SG" sz="2000" b="1" i="1" u="sng" dirty="0">
              <a:latin typeface="Nunito" pitchFamily="2" charset="0"/>
            </a:endParaRPr>
          </a:p>
        </p:txBody>
      </p:sp>
    </p:spTree>
    <p:extLst>
      <p:ext uri="{BB962C8B-B14F-4D97-AF65-F5344CB8AC3E}">
        <p14:creationId xmlns:p14="http://schemas.microsoft.com/office/powerpoint/2010/main" val="229931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663604-8AA5-7340-AC7F-FEA637010414}"/>
              </a:ext>
            </a:extLst>
          </p:cNvPr>
          <p:cNvSpPr txBox="1"/>
          <p:nvPr/>
        </p:nvSpPr>
        <p:spPr>
          <a:xfrm>
            <a:off x="246240" y="197346"/>
            <a:ext cx="11696378" cy="4370427"/>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b="1" u="sng" dirty="0">
                <a:solidFill>
                  <a:srgbClr val="002060"/>
                </a:solidFill>
                <a:latin typeface="Aptos" panose="020B0004020202020204" pitchFamily="34" charset="0"/>
              </a:rPr>
              <a:t>Introduction to Viewing Transformation:</a:t>
            </a:r>
          </a:p>
          <a:p>
            <a:pPr marL="457200" indent="-457200" algn="just">
              <a:buFont typeface="Wingdings" panose="05000000000000000000" pitchFamily="2" charset="2"/>
              <a:buChar char="q"/>
            </a:pPr>
            <a:endParaRPr lang="en-US" sz="1000" b="1" u="sng" dirty="0">
              <a:solidFill>
                <a:srgbClr val="002060"/>
              </a:solidFill>
              <a:latin typeface="Aptos" panose="020B0004020202020204" pitchFamily="34" charset="0"/>
            </a:endParaRPr>
          </a:p>
          <a:p>
            <a:pPr marL="342900" indent="-342900" algn="just">
              <a:buFont typeface="Wingdings" panose="05000000000000000000" pitchFamily="2" charset="2"/>
              <a:buChar char="ü"/>
            </a:pPr>
            <a:r>
              <a:rPr lang="en-US" sz="2000" dirty="0">
                <a:latin typeface="Aptos" panose="020B0004020202020204" pitchFamily="34" charset="0"/>
              </a:rPr>
              <a:t>Typically, a graphics package allows us to specify which part of a defined picture is to be displayed and where that part is to be displayed on the display device. Furthermore, the package also provides the use of the scaling, translation and rotation techniques to generate a variety of different views of a single picture. </a:t>
            </a:r>
          </a:p>
          <a:p>
            <a:pPr marL="342900" indent="-342900" algn="just">
              <a:buFont typeface="Wingdings" panose="05000000000000000000" pitchFamily="2" charset="2"/>
              <a:buChar char="ü"/>
            </a:pPr>
            <a:r>
              <a:rPr lang="en-US" sz="2000" dirty="0">
                <a:latin typeface="Aptos" panose="020B0004020202020204" pitchFamily="34" charset="0"/>
              </a:rPr>
              <a:t>We can generate different view of a picture by applying the appropriate scaling and translation. While doing this, we have to identify the visible part of the picture for inclusion in the display image. </a:t>
            </a:r>
          </a:p>
          <a:p>
            <a:pPr marL="342900" indent="-342900" algn="just">
              <a:buFont typeface="Wingdings" panose="05000000000000000000" pitchFamily="2" charset="2"/>
              <a:buChar char="ü"/>
            </a:pPr>
            <a:r>
              <a:rPr lang="en-US" sz="2000" dirty="0">
                <a:latin typeface="Aptos" panose="020B0004020202020204" pitchFamily="34" charset="0"/>
              </a:rPr>
              <a:t>This selection process is not straight forward. Certain lines may lie partly inside the visible portion of the picture and partly outside. These lines cannot be omitted entirely from the display image because the image would become inaccurate. </a:t>
            </a:r>
          </a:p>
          <a:p>
            <a:pPr marL="342900" indent="-342900" algn="just">
              <a:buFont typeface="Wingdings" panose="05000000000000000000" pitchFamily="2" charset="2"/>
              <a:buChar char="ü"/>
            </a:pPr>
            <a:r>
              <a:rPr lang="en-US" sz="2000" dirty="0">
                <a:latin typeface="Aptos" panose="020B0004020202020204" pitchFamily="34" charset="0"/>
              </a:rPr>
              <a:t>The process of selecting and viewing the picture with different views is called </a:t>
            </a:r>
            <a:r>
              <a:rPr lang="en-US" sz="2000" b="1" dirty="0">
                <a:latin typeface="Aptos" panose="020B0004020202020204" pitchFamily="34" charset="0"/>
              </a:rPr>
              <a:t>windowing</a:t>
            </a:r>
            <a:r>
              <a:rPr lang="en-US" sz="2000" dirty="0">
                <a:latin typeface="Aptos" panose="020B0004020202020204" pitchFamily="34" charset="0"/>
              </a:rPr>
              <a:t>, and a process which divides each element of the picture into its visible and invisible portions, allowing the invisible portion to be discarded is called </a:t>
            </a:r>
            <a:r>
              <a:rPr lang="en-US" sz="2000" b="1" dirty="0">
                <a:latin typeface="Aptos" panose="020B0004020202020204" pitchFamily="34" charset="0"/>
              </a:rPr>
              <a:t>clipping</a:t>
            </a:r>
            <a:r>
              <a:rPr lang="en-US" sz="2000" dirty="0">
                <a:latin typeface="Aptos" panose="020B0004020202020204" pitchFamily="34" charset="0"/>
              </a:rPr>
              <a:t>.</a:t>
            </a:r>
          </a:p>
        </p:txBody>
      </p:sp>
      <p:pic>
        <p:nvPicPr>
          <p:cNvPr id="6" name="Picture 5">
            <a:extLst>
              <a:ext uri="{FF2B5EF4-FFF2-40B4-BE49-F238E27FC236}">
                <a16:creationId xmlns:a16="http://schemas.microsoft.com/office/drawing/2014/main" id="{D2316698-D600-AFB7-3760-6ABDC0A858D5}"/>
              </a:ext>
            </a:extLst>
          </p:cNvPr>
          <p:cNvPicPr>
            <a:picLocks noChangeAspect="1"/>
          </p:cNvPicPr>
          <p:nvPr/>
        </p:nvPicPr>
        <p:blipFill rotWithShape="1">
          <a:blip r:embed="rId2"/>
          <a:srcRect t="10470"/>
          <a:stretch/>
        </p:blipFill>
        <p:spPr>
          <a:xfrm>
            <a:off x="1281902" y="4567773"/>
            <a:ext cx="9144657" cy="2246769"/>
          </a:xfrm>
          <a:prstGeom prst="rect">
            <a:avLst/>
          </a:prstGeom>
        </p:spPr>
      </p:pic>
    </p:spTree>
    <p:extLst>
      <p:ext uri="{BB962C8B-B14F-4D97-AF65-F5344CB8AC3E}">
        <p14:creationId xmlns:p14="http://schemas.microsoft.com/office/powerpoint/2010/main" val="2706586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414F3B-81C4-0E2C-E27E-15C175166871}"/>
              </a:ext>
            </a:extLst>
          </p:cNvPr>
          <p:cNvPicPr>
            <a:picLocks noChangeAspect="1"/>
          </p:cNvPicPr>
          <p:nvPr/>
        </p:nvPicPr>
        <p:blipFill rotWithShape="1">
          <a:blip r:embed="rId2"/>
          <a:srcRect t="57417"/>
          <a:stretch/>
        </p:blipFill>
        <p:spPr>
          <a:xfrm>
            <a:off x="372979" y="361622"/>
            <a:ext cx="11466095" cy="5162878"/>
          </a:xfrm>
          <a:prstGeom prst="rect">
            <a:avLst/>
          </a:prstGeom>
        </p:spPr>
      </p:pic>
    </p:spTree>
    <p:extLst>
      <p:ext uri="{BB962C8B-B14F-4D97-AF65-F5344CB8AC3E}">
        <p14:creationId xmlns:p14="http://schemas.microsoft.com/office/powerpoint/2010/main" val="3812537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AC85EC0-C5BE-7AC5-D29A-E2F57A460B6D}"/>
              </a:ext>
            </a:extLst>
          </p:cNvPr>
          <p:cNvGraphicFramePr>
            <a:graphicFrameLocks noGrp="1"/>
          </p:cNvGraphicFramePr>
          <p:nvPr>
            <p:extLst>
              <p:ext uri="{D42A27DB-BD31-4B8C-83A1-F6EECF244321}">
                <p14:modId xmlns:p14="http://schemas.microsoft.com/office/powerpoint/2010/main" val="1524114919"/>
              </p:ext>
            </p:extLst>
          </p:nvPr>
        </p:nvGraphicFramePr>
        <p:xfrm>
          <a:off x="139700" y="157840"/>
          <a:ext cx="11874500" cy="6547760"/>
        </p:xfrm>
        <a:graphic>
          <a:graphicData uri="http://schemas.openxmlformats.org/drawingml/2006/table">
            <a:tbl>
              <a:tblPr firstRow="1" bandRow="1">
                <a:tableStyleId>{F5AB1C69-6EDB-4FF4-983F-18BD219EF322}</a:tableStyleId>
              </a:tblPr>
              <a:tblGrid>
                <a:gridCol w="5937250">
                  <a:extLst>
                    <a:ext uri="{9D8B030D-6E8A-4147-A177-3AD203B41FA5}">
                      <a16:colId xmlns:a16="http://schemas.microsoft.com/office/drawing/2014/main" val="2504485283"/>
                    </a:ext>
                  </a:extLst>
                </a:gridCol>
                <a:gridCol w="5937250">
                  <a:extLst>
                    <a:ext uri="{9D8B030D-6E8A-4147-A177-3AD203B41FA5}">
                      <a16:colId xmlns:a16="http://schemas.microsoft.com/office/drawing/2014/main" val="170684340"/>
                    </a:ext>
                  </a:extLst>
                </a:gridCol>
              </a:tblGrid>
              <a:tr h="624266">
                <a:tc gridSpan="2">
                  <a:txBody>
                    <a:bodyP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Difference Between Window Port And Viewport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912176"/>
                  </a:ext>
                </a:extLst>
              </a:tr>
              <a:tr h="624266">
                <a:tc>
                  <a:txBody>
                    <a:bodyPr/>
                    <a:lstStyle/>
                    <a:p>
                      <a:pPr algn="ctr"/>
                      <a:r>
                        <a:rPr lang="en-US" sz="3200" b="1" dirty="0">
                          <a:latin typeface="Times New Roman" panose="02020603050405020304" pitchFamily="18" charset="0"/>
                          <a:cs typeface="Times New Roman" panose="02020603050405020304" pitchFamily="18" charset="0"/>
                        </a:rPr>
                        <a:t>Window 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b="1" dirty="0">
                          <a:latin typeface="Times New Roman" panose="02020603050405020304" pitchFamily="18" charset="0"/>
                          <a:cs typeface="Times New Roman" panose="02020603050405020304" pitchFamily="18" charset="0"/>
                        </a:rPr>
                        <a:t>Viewport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927812"/>
                  </a:ext>
                </a:extLst>
              </a:tr>
              <a:tr h="755690">
                <a:tc>
                  <a:txBody>
                    <a:bodyPr/>
                    <a:lstStyle/>
                    <a:p>
                      <a:pPr algn="just"/>
                      <a:r>
                        <a:rPr lang="en-US" sz="2000" dirty="0">
                          <a:latin typeface="Times New Roman" panose="02020603050405020304" pitchFamily="18" charset="0"/>
                          <a:cs typeface="Times New Roman" panose="02020603050405020304" pitchFamily="18" charset="0"/>
                        </a:rPr>
                        <a:t>Window port is the coordinate area specially selected for the display.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An area on display device to which a window is mapped.</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403827"/>
                  </a:ext>
                </a:extLst>
              </a:tr>
              <a:tr h="481112">
                <a:tc>
                  <a:txBody>
                    <a:bodyPr/>
                    <a:lstStyle/>
                    <a:p>
                      <a:pPr algn="just"/>
                      <a:r>
                        <a:rPr lang="en-US" sz="2000" dirty="0">
                          <a:latin typeface="Times New Roman" panose="02020603050405020304" pitchFamily="18" charset="0"/>
                          <a:cs typeface="Times New Roman" panose="02020603050405020304" pitchFamily="18" charset="0"/>
                        </a:rPr>
                        <a:t>Region created according to the world coordinates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a:latin typeface="Times New Roman" panose="02020603050405020304" pitchFamily="18" charset="0"/>
                          <a:cs typeface="Times New Roman" panose="02020603050405020304" pitchFamily="18" charset="0"/>
                        </a:rPr>
                        <a:t>Region created according to device coordinates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3438369"/>
                  </a:ext>
                </a:extLst>
              </a:tr>
              <a:tr h="1412812">
                <a:tc>
                  <a:txBody>
                    <a:bodyPr/>
                    <a:lstStyle/>
                    <a:p>
                      <a:pPr algn="just"/>
                      <a:r>
                        <a:rPr lang="en-US" sz="2000" dirty="0">
                          <a:latin typeface="Times New Roman" panose="02020603050405020304" pitchFamily="18" charset="0"/>
                          <a:cs typeface="Times New Roman" panose="02020603050405020304" pitchFamily="18" charset="0"/>
                        </a:rPr>
                        <a:t>It is a region selected from the real world. It is a graphically control thing and composed of visual areas along with some of its program controlled with help of window decoration.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a:latin typeface="Times New Roman" panose="02020603050405020304" pitchFamily="18" charset="0"/>
                          <a:cs typeface="Times New Roman" panose="02020603050405020304" pitchFamily="18" charset="0"/>
                        </a:rPr>
                        <a:t>It is the region in computer graphics which is a polygon viewing region.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5948769"/>
                  </a:ext>
                </a:extLst>
              </a:tr>
              <a:tr h="755690">
                <a:tc>
                  <a:txBody>
                    <a:bodyPr/>
                    <a:lstStyle/>
                    <a:p>
                      <a:pPr algn="just"/>
                      <a:r>
                        <a:rPr lang="en-US" sz="2000" dirty="0">
                          <a:latin typeface="Times New Roman" panose="02020603050405020304" pitchFamily="18" charset="0"/>
                          <a:cs typeface="Times New Roman" panose="02020603050405020304" pitchFamily="18" charset="0"/>
                        </a:rPr>
                        <a:t>A window port can be defined with the help of a GWINDOW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 view port can be defined with the help of a GPORT command.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674320"/>
                  </a:ext>
                </a:extLst>
              </a:tr>
              <a:tr h="1412812">
                <a:tc>
                  <a:txBody>
                    <a:bodyPr/>
                    <a:lstStyle/>
                    <a:p>
                      <a:pPr algn="just"/>
                      <a:r>
                        <a:rPr lang="en-US" sz="2000" dirty="0">
                          <a:latin typeface="Times New Roman" panose="02020603050405020304" pitchFamily="18" charset="0"/>
                          <a:cs typeface="Times New Roman" panose="02020603050405020304" pitchFamily="18" charset="0"/>
                        </a:rPr>
                        <a:t>You can define the window to be larger than, the same as or smaller than the actual range of data values, depending on whether you want to show all of the data or only part of the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a:latin typeface="Times New Roman" panose="02020603050405020304" pitchFamily="18" charset="0"/>
                          <a:cs typeface="Times New Roman" panose="02020603050405020304" pitchFamily="18" charset="0"/>
                        </a:rPr>
                        <a:t>The rectangular portion of the interface window that defines where the image will defines where the image will actually appear.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8175990"/>
                  </a:ext>
                </a:extLst>
              </a:tr>
              <a:tr h="481112">
                <a:tc>
                  <a:txBody>
                    <a:bodyPr/>
                    <a:lstStyle/>
                    <a:p>
                      <a:pPr algn="just"/>
                      <a:r>
                        <a:rPr lang="en-US" sz="2000" dirty="0">
                          <a:latin typeface="Times New Roman" panose="02020603050405020304" pitchFamily="18" charset="0"/>
                          <a:cs typeface="Times New Roman" panose="02020603050405020304" pitchFamily="18" charset="0"/>
                        </a:rPr>
                        <a:t>Window defines what is to be viewed.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a:latin typeface="Times New Roman" panose="02020603050405020304" pitchFamily="18" charset="0"/>
                          <a:cs typeface="Times New Roman" panose="02020603050405020304" pitchFamily="18" charset="0"/>
                        </a:rPr>
                        <a:t>Viewport defines where the window to be displayed.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5139188"/>
                  </a:ext>
                </a:extLst>
              </a:tr>
            </a:tbl>
          </a:graphicData>
        </a:graphic>
      </p:graphicFrame>
      <p:sp>
        <p:nvSpPr>
          <p:cNvPr id="3" name="AutoShape 2" descr="Window to viewport transformation&amp;amp;matrix representation of homogeneous  coordinates | PPT">
            <a:extLst>
              <a:ext uri="{FF2B5EF4-FFF2-40B4-BE49-F238E27FC236}">
                <a16:creationId xmlns:a16="http://schemas.microsoft.com/office/drawing/2014/main" id="{8FA13C03-6A31-E098-78CF-F25FC6BB4C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4021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3E10-E9CC-2996-2778-7A4311A23B7D}"/>
              </a:ext>
            </a:extLst>
          </p:cNvPr>
          <p:cNvSpPr>
            <a:spLocks noGrp="1"/>
          </p:cNvSpPr>
          <p:nvPr>
            <p:ph type="title"/>
          </p:nvPr>
        </p:nvSpPr>
        <p:spPr>
          <a:xfrm>
            <a:off x="164592" y="167482"/>
            <a:ext cx="9692640" cy="543718"/>
          </a:xfrm>
        </p:spPr>
        <p:txBody>
          <a:bodyPr>
            <a:normAutofit/>
          </a:bodyPr>
          <a:lstStyle/>
          <a:p>
            <a:pPr marL="342900" indent="-342900">
              <a:buFont typeface="Wingdings" panose="05000000000000000000" pitchFamily="2" charset="2"/>
              <a:buChar char="q"/>
            </a:pPr>
            <a:r>
              <a:rPr lang="en-SG" sz="2400" b="1" i="0" dirty="0">
                <a:solidFill>
                  <a:srgbClr val="610B38"/>
                </a:solidFill>
                <a:effectLst/>
                <a:highlight>
                  <a:srgbClr val="FFFFFF"/>
                </a:highlight>
                <a:latin typeface="Nunito" pitchFamily="2" charset="0"/>
              </a:rPr>
              <a:t>Computer Graphics Zooming</a:t>
            </a:r>
            <a:endParaRPr lang="en-SG" sz="2400" b="1" dirty="0">
              <a:latin typeface="Nunito" pitchFamily="2" charset="0"/>
            </a:endParaRPr>
          </a:p>
        </p:txBody>
      </p:sp>
      <p:sp>
        <p:nvSpPr>
          <p:cNvPr id="3" name="Content Placeholder 2">
            <a:extLst>
              <a:ext uri="{FF2B5EF4-FFF2-40B4-BE49-F238E27FC236}">
                <a16:creationId xmlns:a16="http://schemas.microsoft.com/office/drawing/2014/main" id="{B8B416DE-F5FF-5528-CEE1-733F8EAB8C4B}"/>
              </a:ext>
            </a:extLst>
          </p:cNvPr>
          <p:cNvSpPr>
            <a:spLocks noGrp="1"/>
          </p:cNvSpPr>
          <p:nvPr>
            <p:ph idx="1"/>
          </p:nvPr>
        </p:nvSpPr>
        <p:spPr>
          <a:xfrm>
            <a:off x="269224" y="783559"/>
            <a:ext cx="11643376" cy="4351337"/>
          </a:xfrm>
        </p:spPr>
        <p:txBody>
          <a:bodyPr>
            <a:normAutofit/>
          </a:bodyPr>
          <a:lstStyle/>
          <a:p>
            <a:pPr algn="just"/>
            <a:r>
              <a:rPr lang="en-US" sz="2000" b="1" dirty="0">
                <a:latin typeface="Nunito" pitchFamily="2" charset="0"/>
              </a:rPr>
              <a:t>Zooming</a:t>
            </a:r>
            <a:r>
              <a:rPr lang="en-US" sz="2000" dirty="0">
                <a:latin typeface="Nunito" pitchFamily="2" charset="0"/>
              </a:rPr>
              <a:t> is a transformation often provided with an imaginary software. The transformation effectively scales down or blows up a pixel map or a portion of it with the instructions from the user. Such scaling is commonly implemented at the pixel level rather than at the coordinates level. A video display or an image is necessarily a pixel map, i.e., a collection of pixels which are the smallest addressable elements of a picture. The process of zooming replicates pixels along successive scan lines.</a:t>
            </a:r>
          </a:p>
          <a:p>
            <a:pPr algn="just"/>
            <a:r>
              <a:rPr lang="en-US" sz="2000" b="1" dirty="0">
                <a:effectLst/>
                <a:latin typeface="Nunito" pitchFamily="2" charset="0"/>
              </a:rPr>
              <a:t>Example:</a:t>
            </a:r>
            <a:r>
              <a:rPr lang="en-US" sz="2000" dirty="0">
                <a:latin typeface="Nunito" pitchFamily="2" charset="0"/>
              </a:rPr>
              <a:t> for a zoom factor of two</a:t>
            </a:r>
          </a:p>
          <a:p>
            <a:pPr lvl="1"/>
            <a:r>
              <a:rPr lang="en-US" sz="1800" dirty="0">
                <a:latin typeface="Nunito" pitchFamily="2" charset="0"/>
              </a:rPr>
              <a:t>Each pixel value is used four times twice on each of the two successive scan lines.</a:t>
            </a:r>
          </a:p>
          <a:p>
            <a:pPr lvl="1"/>
            <a:r>
              <a:rPr lang="en-US" sz="1800" b="0" i="0" dirty="0">
                <a:solidFill>
                  <a:srgbClr val="333333"/>
                </a:solidFill>
                <a:effectLst/>
                <a:highlight>
                  <a:srgbClr val="FFFFFF"/>
                </a:highlight>
                <a:latin typeface="Nunito" pitchFamily="2" charset="0"/>
              </a:rPr>
              <a:t>Figure shows the effect of zooming by a factor of 2.</a:t>
            </a:r>
            <a:br>
              <a:rPr lang="en-US" sz="1800" dirty="0">
                <a:latin typeface="Nunito" pitchFamily="2" charset="0"/>
              </a:rPr>
            </a:br>
            <a:endParaRPr lang="en-SG" sz="1800" dirty="0">
              <a:latin typeface="Nunito" pitchFamily="2" charset="0"/>
            </a:endParaRPr>
          </a:p>
        </p:txBody>
      </p:sp>
      <p:pic>
        <p:nvPicPr>
          <p:cNvPr id="5122" name="Picture 2" descr="Computer Graphics Zooming">
            <a:extLst>
              <a:ext uri="{FF2B5EF4-FFF2-40B4-BE49-F238E27FC236}">
                <a16:creationId xmlns:a16="http://schemas.microsoft.com/office/drawing/2014/main" id="{DAF9D407-E45B-8A04-754F-558A77061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07"/>
          <a:stretch/>
        </p:blipFill>
        <p:spPr bwMode="auto">
          <a:xfrm>
            <a:off x="1055123" y="3870516"/>
            <a:ext cx="10071578" cy="2820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38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9605-8328-C66B-5F0A-ACC4AF55CA76}"/>
              </a:ext>
            </a:extLst>
          </p:cNvPr>
          <p:cNvSpPr>
            <a:spLocks noGrp="1"/>
          </p:cNvSpPr>
          <p:nvPr>
            <p:ph idx="1"/>
          </p:nvPr>
        </p:nvSpPr>
        <p:spPr>
          <a:xfrm>
            <a:off x="243414" y="299065"/>
            <a:ext cx="11745386" cy="2781301"/>
          </a:xfrm>
        </p:spPr>
        <p:txBody>
          <a:bodyPr>
            <a:normAutofit/>
          </a:bodyPr>
          <a:lstStyle/>
          <a:p>
            <a:pPr algn="just"/>
            <a:r>
              <a:rPr lang="en-US" sz="2000" b="0" i="0" dirty="0">
                <a:solidFill>
                  <a:srgbClr val="333333"/>
                </a:solidFill>
                <a:effectLst/>
                <a:highlight>
                  <a:srgbClr val="FFFFFF"/>
                </a:highlight>
                <a:latin typeface="Nunito" pitchFamily="2" charset="0"/>
              </a:rPr>
              <a:t>Such integration of pixels sometimes involves replication using a set of ordered patterns, commonly known as Dithering.</a:t>
            </a:r>
          </a:p>
          <a:p>
            <a:pPr algn="just"/>
            <a:r>
              <a:rPr lang="en-US" sz="2000" b="0" i="0" dirty="0">
                <a:solidFill>
                  <a:srgbClr val="333333"/>
                </a:solidFill>
                <a:effectLst/>
                <a:highlight>
                  <a:srgbClr val="FFFFFF"/>
                </a:highlight>
                <a:latin typeface="Nunito" pitchFamily="2" charset="0"/>
              </a:rPr>
              <a:t>The two most common dither types are:</a:t>
            </a:r>
          </a:p>
          <a:p>
            <a:pPr lvl="1" algn="just">
              <a:buFont typeface="Arial" panose="020B0604020202020204" pitchFamily="34" charset="0"/>
              <a:buChar char="•"/>
            </a:pPr>
            <a:r>
              <a:rPr lang="en-SG" sz="1800" b="0" i="0" dirty="0">
                <a:solidFill>
                  <a:srgbClr val="000000"/>
                </a:solidFill>
                <a:effectLst/>
                <a:highlight>
                  <a:srgbClr val="FFFFFF"/>
                </a:highlight>
                <a:latin typeface="Nunito" pitchFamily="2" charset="0"/>
              </a:rPr>
              <a:t>Ordered dither.</a:t>
            </a:r>
          </a:p>
          <a:p>
            <a:pPr lvl="1" algn="just">
              <a:buFont typeface="Arial" panose="020B0604020202020204" pitchFamily="34" charset="0"/>
              <a:buChar char="•"/>
            </a:pPr>
            <a:r>
              <a:rPr lang="en-SG" sz="1800" b="0" i="0" dirty="0">
                <a:solidFill>
                  <a:srgbClr val="000000"/>
                </a:solidFill>
                <a:effectLst/>
                <a:highlight>
                  <a:srgbClr val="FFFFFF"/>
                </a:highlight>
                <a:latin typeface="Nunito" pitchFamily="2" charset="0"/>
              </a:rPr>
              <a:t>Random dither.</a:t>
            </a:r>
          </a:p>
          <a:p>
            <a:r>
              <a:rPr lang="en-US" sz="2000" b="0" i="0" dirty="0">
                <a:solidFill>
                  <a:srgbClr val="333333"/>
                </a:solidFill>
                <a:effectLst/>
                <a:highlight>
                  <a:srgbClr val="FFFFFF"/>
                </a:highlight>
                <a:latin typeface="Nunito" pitchFamily="2" charset="0"/>
              </a:rPr>
              <a:t>There are widely used, especially when the grey levels (share of brightness) are synthetically generated.</a:t>
            </a:r>
            <a:endParaRPr lang="en-SG" sz="2000" dirty="0">
              <a:latin typeface="Nunito" pitchFamily="2" charset="0"/>
            </a:endParaRPr>
          </a:p>
        </p:txBody>
      </p:sp>
      <p:pic>
        <p:nvPicPr>
          <p:cNvPr id="9218" name="Picture 2" descr="Computer Graphics Zooming">
            <a:extLst>
              <a:ext uri="{FF2B5EF4-FFF2-40B4-BE49-F238E27FC236}">
                <a16:creationId xmlns:a16="http://schemas.microsoft.com/office/drawing/2014/main" id="{49BB1481-24C6-CC96-5F6E-719987263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915673"/>
            <a:ext cx="9393117" cy="384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20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93FC-2C13-B2C2-4662-3815558E71D1}"/>
              </a:ext>
            </a:extLst>
          </p:cNvPr>
          <p:cNvSpPr>
            <a:spLocks noGrp="1"/>
          </p:cNvSpPr>
          <p:nvPr>
            <p:ph type="title"/>
          </p:nvPr>
        </p:nvSpPr>
        <p:spPr>
          <a:xfrm>
            <a:off x="334298" y="112090"/>
            <a:ext cx="10620214" cy="507340"/>
          </a:xfrm>
        </p:spPr>
        <p:txBody>
          <a:bodyPr>
            <a:normAutofit/>
          </a:bodyPr>
          <a:lstStyle/>
          <a:p>
            <a:pPr marL="342900" indent="-342900">
              <a:buFont typeface="Wingdings" panose="05000000000000000000" pitchFamily="2" charset="2"/>
              <a:buChar char="q"/>
            </a:pPr>
            <a:r>
              <a:rPr lang="en-SG" sz="2400" b="1" i="0" dirty="0">
                <a:solidFill>
                  <a:srgbClr val="610B38"/>
                </a:solidFill>
                <a:effectLst/>
                <a:highlight>
                  <a:srgbClr val="FFFFFF"/>
                </a:highlight>
                <a:latin typeface="Nunito" pitchFamily="2" charset="0"/>
              </a:rPr>
              <a:t>Computer Graphics Panning</a:t>
            </a:r>
            <a:endParaRPr lang="en-SG" sz="2400" b="1" dirty="0">
              <a:latin typeface="Nunito" pitchFamily="2" charset="0"/>
            </a:endParaRPr>
          </a:p>
        </p:txBody>
      </p:sp>
      <p:sp>
        <p:nvSpPr>
          <p:cNvPr id="3" name="Content Placeholder 2">
            <a:extLst>
              <a:ext uri="{FF2B5EF4-FFF2-40B4-BE49-F238E27FC236}">
                <a16:creationId xmlns:a16="http://schemas.microsoft.com/office/drawing/2014/main" id="{44958EFB-882F-5413-FAC7-757F0D78BB1A}"/>
              </a:ext>
            </a:extLst>
          </p:cNvPr>
          <p:cNvSpPr>
            <a:spLocks noGrp="1"/>
          </p:cNvSpPr>
          <p:nvPr>
            <p:ph idx="1"/>
          </p:nvPr>
        </p:nvSpPr>
        <p:spPr>
          <a:xfrm>
            <a:off x="249444" y="654627"/>
            <a:ext cx="11693111" cy="1665523"/>
          </a:xfrm>
        </p:spPr>
        <p:txBody>
          <a:bodyPr>
            <a:normAutofit fontScale="92500" lnSpcReduction="10000"/>
          </a:bodyPr>
          <a:lstStyle/>
          <a:p>
            <a:pPr algn="just"/>
            <a:r>
              <a:rPr lang="en-US" sz="2000" b="0" i="0" dirty="0">
                <a:solidFill>
                  <a:srgbClr val="333333"/>
                </a:solidFill>
                <a:effectLst/>
                <a:highlight>
                  <a:srgbClr val="FFFFFF"/>
                </a:highlight>
                <a:latin typeface="Nunito" pitchFamily="2" charset="0"/>
              </a:rPr>
              <a:t>The process of panning acts as a qualifier to the </a:t>
            </a:r>
            <a:r>
              <a:rPr lang="en-US" sz="2000" b="1" i="0" dirty="0">
                <a:solidFill>
                  <a:srgbClr val="333333"/>
                </a:solidFill>
                <a:effectLst/>
                <a:highlight>
                  <a:srgbClr val="FFFFFF"/>
                </a:highlight>
                <a:latin typeface="Nunito" pitchFamily="2" charset="0"/>
              </a:rPr>
              <a:t>zooming transformation</a:t>
            </a:r>
            <a:r>
              <a:rPr lang="en-US" sz="2000" b="0" i="0" dirty="0">
                <a:solidFill>
                  <a:srgbClr val="333333"/>
                </a:solidFill>
                <a:effectLst/>
                <a:highlight>
                  <a:srgbClr val="FFFFFF"/>
                </a:highlight>
                <a:latin typeface="Nunito" pitchFamily="2" charset="0"/>
              </a:rPr>
              <a:t>. This step moves the scaled up portion of the image to the center of the screen and depending on the scale factor, fill up the entire screen.</a:t>
            </a:r>
          </a:p>
          <a:p>
            <a:pPr algn="just"/>
            <a:r>
              <a:rPr lang="en-US" sz="2000" b="1" i="0" dirty="0">
                <a:solidFill>
                  <a:srgbClr val="610B38"/>
                </a:solidFill>
                <a:effectLst/>
                <a:highlight>
                  <a:srgbClr val="FFFFFF"/>
                </a:highlight>
                <a:latin typeface="Nunito" pitchFamily="2" charset="0"/>
              </a:rPr>
              <a:t>Advantage: </a:t>
            </a:r>
            <a:r>
              <a:rPr lang="en-US" sz="2000" b="0" i="0" dirty="0">
                <a:solidFill>
                  <a:srgbClr val="333333"/>
                </a:solidFill>
                <a:effectLst/>
                <a:highlight>
                  <a:srgbClr val="FFFFFF"/>
                </a:highlight>
                <a:latin typeface="Nunito" pitchFamily="2" charset="0"/>
              </a:rPr>
              <a:t>Effective increase in zoom area in all four direction even if the selected image portion (for zooming) is close to the screen boundary.</a:t>
            </a:r>
          </a:p>
        </p:txBody>
      </p:sp>
      <p:sp>
        <p:nvSpPr>
          <p:cNvPr id="5" name="TextBox 4">
            <a:extLst>
              <a:ext uri="{FF2B5EF4-FFF2-40B4-BE49-F238E27FC236}">
                <a16:creationId xmlns:a16="http://schemas.microsoft.com/office/drawing/2014/main" id="{F1B7AB39-A401-C4B6-43B6-312A319188F0}"/>
              </a:ext>
            </a:extLst>
          </p:cNvPr>
          <p:cNvSpPr txBox="1"/>
          <p:nvPr/>
        </p:nvSpPr>
        <p:spPr>
          <a:xfrm>
            <a:off x="334298" y="2303500"/>
            <a:ext cx="5876002" cy="3231654"/>
          </a:xfrm>
          <a:prstGeom prst="rect">
            <a:avLst/>
          </a:prstGeom>
          <a:noFill/>
        </p:spPr>
        <p:txBody>
          <a:bodyPr wrap="square">
            <a:spAutoFit/>
          </a:bodyPr>
          <a:lstStyle/>
          <a:p>
            <a:pPr marL="342900" indent="-342900" algn="just">
              <a:buFont typeface="Wingdings" panose="05000000000000000000" pitchFamily="2" charset="2"/>
              <a:buChar char="q"/>
            </a:pPr>
            <a:r>
              <a:rPr lang="en-US" sz="2400" b="1" i="0" dirty="0">
                <a:solidFill>
                  <a:srgbClr val="610B38"/>
                </a:solidFill>
                <a:effectLst/>
                <a:highlight>
                  <a:srgbClr val="FFFFFF"/>
                </a:highlight>
                <a:latin typeface="Nunito" pitchFamily="2" charset="0"/>
              </a:rPr>
              <a:t>Inking</a:t>
            </a:r>
            <a:r>
              <a:rPr lang="en-US" sz="2000" b="0" i="0" dirty="0">
                <a:solidFill>
                  <a:srgbClr val="610B38"/>
                </a:solidFill>
                <a:effectLst/>
                <a:highlight>
                  <a:srgbClr val="FFFFFF"/>
                </a:highlight>
                <a:latin typeface="Nunito" pitchFamily="2" charset="0"/>
              </a:rPr>
              <a:t>:</a:t>
            </a:r>
          </a:p>
          <a:p>
            <a:pPr algn="just"/>
            <a:r>
              <a:rPr lang="en-US" sz="2000" b="0" i="0" dirty="0">
                <a:solidFill>
                  <a:srgbClr val="333333"/>
                </a:solidFill>
                <a:effectLst/>
                <a:highlight>
                  <a:srgbClr val="FFFFFF"/>
                </a:highlight>
                <a:latin typeface="Nunito" pitchFamily="2" charset="0"/>
              </a:rPr>
              <a:t>If we sample the position of a graphical input device at regular intervals and display a dot at each sampled position, a trial will be displayed of the movement of the device. This technique which closely simulates the effect of drawing on paper is called Inking.</a:t>
            </a:r>
          </a:p>
          <a:p>
            <a:pPr algn="just"/>
            <a:r>
              <a:rPr lang="en-US" sz="2000" b="0" i="0" dirty="0">
                <a:solidFill>
                  <a:srgbClr val="333333"/>
                </a:solidFill>
                <a:effectLst/>
                <a:highlight>
                  <a:srgbClr val="FFFFFF"/>
                </a:highlight>
                <a:latin typeface="Nunito" pitchFamily="2" charset="0"/>
              </a:rPr>
              <a:t>For many years the primary use of inking has been in conjunction with online character-recognition programs.</a:t>
            </a:r>
          </a:p>
        </p:txBody>
      </p:sp>
      <p:pic>
        <p:nvPicPr>
          <p:cNvPr id="10242" name="Picture 2" descr="Computer Graphics Panning">
            <a:extLst>
              <a:ext uri="{FF2B5EF4-FFF2-40B4-BE49-F238E27FC236}">
                <a16:creationId xmlns:a16="http://schemas.microsoft.com/office/drawing/2014/main" id="{7B0C7808-2534-BA35-DCA5-10B2321B5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43" y="3015571"/>
            <a:ext cx="5564157" cy="19845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AC2E04-791B-AB74-C651-0E87E718D3F4}"/>
              </a:ext>
            </a:extLst>
          </p:cNvPr>
          <p:cNvSpPr txBox="1"/>
          <p:nvPr/>
        </p:nvSpPr>
        <p:spPr>
          <a:xfrm>
            <a:off x="300023" y="5553795"/>
            <a:ext cx="11591951" cy="1077218"/>
          </a:xfrm>
          <a:prstGeom prst="rect">
            <a:avLst/>
          </a:prstGeom>
          <a:noFill/>
        </p:spPr>
        <p:txBody>
          <a:bodyPr wrap="square">
            <a:spAutoFit/>
          </a:bodyPr>
          <a:lstStyle/>
          <a:p>
            <a:pPr marL="342900" indent="-342900" algn="just">
              <a:buFont typeface="Wingdings" panose="05000000000000000000" pitchFamily="2" charset="2"/>
              <a:buChar char="q"/>
            </a:pPr>
            <a:r>
              <a:rPr lang="en-US" sz="2400" b="1" i="0" dirty="0">
                <a:solidFill>
                  <a:srgbClr val="610B38"/>
                </a:solidFill>
                <a:effectLst/>
                <a:highlight>
                  <a:srgbClr val="FFFFFF"/>
                </a:highlight>
                <a:latin typeface="Nunito" pitchFamily="2" charset="0"/>
              </a:rPr>
              <a:t>Scissoring:</a:t>
            </a:r>
          </a:p>
          <a:p>
            <a:pPr algn="just"/>
            <a:r>
              <a:rPr lang="en-US" sz="2000" b="0" i="0" dirty="0">
                <a:solidFill>
                  <a:srgbClr val="333333"/>
                </a:solidFill>
                <a:effectLst/>
                <a:highlight>
                  <a:srgbClr val="FFFFFF"/>
                </a:highlight>
                <a:latin typeface="Nunito" pitchFamily="2" charset="0"/>
              </a:rPr>
              <a:t>In computer graphics, the deleting of any parts of an image which falls outside of a window that has been sized and laid the original vision ever. It is also called the </a:t>
            </a:r>
            <a:r>
              <a:rPr lang="en-US" sz="2000" b="1" i="0" dirty="0">
                <a:solidFill>
                  <a:srgbClr val="333333"/>
                </a:solidFill>
                <a:effectLst/>
                <a:highlight>
                  <a:srgbClr val="FFFFFF"/>
                </a:highlight>
                <a:latin typeface="Nunito" pitchFamily="2" charset="0"/>
              </a:rPr>
              <a:t>clipping</a:t>
            </a:r>
            <a:r>
              <a:rPr lang="en-US" sz="2000" b="0" i="0" dirty="0">
                <a:solidFill>
                  <a:srgbClr val="333333"/>
                </a:solidFill>
                <a:effectLst/>
                <a:highlight>
                  <a:srgbClr val="FFFFFF"/>
                </a:highlight>
                <a:latin typeface="Nunito" pitchFamily="2" charset="0"/>
              </a:rPr>
              <a:t>.</a:t>
            </a:r>
          </a:p>
        </p:txBody>
      </p:sp>
    </p:spTree>
    <p:extLst>
      <p:ext uri="{BB962C8B-B14F-4D97-AF65-F5344CB8AC3E}">
        <p14:creationId xmlns:p14="http://schemas.microsoft.com/office/powerpoint/2010/main" val="288830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FF263-8958-FB3B-11D6-7171631FA2A8}"/>
              </a:ext>
            </a:extLst>
          </p:cNvPr>
          <p:cNvSpPr txBox="1"/>
          <p:nvPr/>
        </p:nvSpPr>
        <p:spPr>
          <a:xfrm>
            <a:off x="232012" y="126959"/>
            <a:ext cx="11736211" cy="3731791"/>
          </a:xfrm>
          <a:prstGeom prst="rect">
            <a:avLst/>
          </a:prstGeom>
          <a:noFill/>
        </p:spPr>
        <p:txBody>
          <a:bodyPr wrap="square">
            <a:spAutoFit/>
          </a:bodyPr>
          <a:lstStyle/>
          <a:p>
            <a:pPr algn="just"/>
            <a:r>
              <a:rPr lang="en-US" b="1" dirty="0">
                <a:latin typeface="Aptos" panose="020B0004020202020204" pitchFamily="34" charset="0"/>
              </a:rPr>
              <a:t>Window port and Viewport in Computer Graphics </a:t>
            </a:r>
          </a:p>
          <a:p>
            <a:pPr algn="just"/>
            <a:endParaRPr lang="en-US" sz="1200" dirty="0">
              <a:latin typeface="Aptos" panose="020B0004020202020204" pitchFamily="34" charset="0"/>
            </a:endParaRPr>
          </a:p>
          <a:p>
            <a:pPr algn="just"/>
            <a:r>
              <a:rPr lang="en-US" dirty="0">
                <a:latin typeface="Aptos" panose="020B0004020202020204" pitchFamily="34" charset="0"/>
              </a:rPr>
              <a:t>Capturing images from the real world and displaying them on the screen is an astonishing process, only if we do not know the underlying process. Here, we will be studying how the images are captured. This process is held by the Window port and Viewport in Computer Graphics. </a:t>
            </a:r>
          </a:p>
          <a:p>
            <a:pPr algn="just"/>
            <a:endParaRPr lang="en-US" sz="1050" dirty="0">
              <a:latin typeface="Aptos" panose="020B0004020202020204" pitchFamily="34" charset="0"/>
            </a:endParaRPr>
          </a:p>
          <a:p>
            <a:pPr algn="just"/>
            <a:r>
              <a:rPr lang="en-US" b="1" u="sng" dirty="0">
                <a:latin typeface="Aptos" panose="020B0004020202020204" pitchFamily="34" charset="0"/>
              </a:rPr>
              <a:t>Window Port </a:t>
            </a:r>
          </a:p>
          <a:p>
            <a:pPr algn="just"/>
            <a:r>
              <a:rPr lang="en-US" dirty="0">
                <a:latin typeface="Aptos" panose="020B0004020202020204" pitchFamily="34" charset="0"/>
              </a:rPr>
              <a:t>The window port can be confused with the computer window but it isn’t the same. The window port is the area chosen from the real world for display. This window port decides what portion of the real world should be captured and be displayed on the screen. </a:t>
            </a:r>
          </a:p>
          <a:p>
            <a:pPr algn="just"/>
            <a:r>
              <a:rPr lang="en-US" dirty="0">
                <a:latin typeface="Aptos" panose="020B0004020202020204" pitchFamily="34" charset="0"/>
              </a:rPr>
              <a:t>So, the Window defines what is to be viewed. The widow port can thus be defined as, </a:t>
            </a:r>
          </a:p>
          <a:p>
            <a:pPr marL="285750" indent="-285750" algn="just">
              <a:buFont typeface="Wingdings" panose="05000000000000000000" pitchFamily="2" charset="2"/>
              <a:buChar char="ü"/>
            </a:pPr>
            <a:r>
              <a:rPr lang="en-US" sz="1600" i="1" dirty="0">
                <a:latin typeface="Aptos" panose="020B0004020202020204" pitchFamily="34" charset="0"/>
              </a:rPr>
              <a:t>"A world-coordinate area selected for display is called a window. A window defines a rectangular area in the world coordinates." </a:t>
            </a:r>
          </a:p>
          <a:p>
            <a:pPr marL="285750" indent="-285750" algn="just">
              <a:buFont typeface="Wingdings" panose="05000000000000000000" pitchFamily="2" charset="2"/>
              <a:buChar char="ü"/>
            </a:pPr>
            <a:r>
              <a:rPr lang="en-US" sz="1600" i="1" dirty="0">
                <a:latin typeface="Aptos" panose="020B0004020202020204" pitchFamily="34" charset="0"/>
              </a:rPr>
              <a:t> “The Capability to show some part of an object in a window is known as windowing.” </a:t>
            </a:r>
          </a:p>
          <a:p>
            <a:pPr marL="285750" indent="-285750" algn="just">
              <a:buFont typeface="Wingdings" panose="05000000000000000000" pitchFamily="2" charset="2"/>
              <a:buChar char="ü"/>
            </a:pPr>
            <a:r>
              <a:rPr lang="en-US" sz="1600" i="1" dirty="0">
                <a:latin typeface="Aptos" panose="020B0004020202020204" pitchFamily="34" charset="0"/>
              </a:rPr>
              <a:t>“The rectangular area describes in the world coordinate system is called the window.”</a:t>
            </a:r>
            <a:endParaRPr lang="en-SG" sz="1600" i="1" dirty="0">
              <a:latin typeface="Aptos" panose="020B0004020202020204" pitchFamily="34" charset="0"/>
            </a:endParaRPr>
          </a:p>
        </p:txBody>
      </p:sp>
      <p:pic>
        <p:nvPicPr>
          <p:cNvPr id="9" name="Picture 8">
            <a:extLst>
              <a:ext uri="{FF2B5EF4-FFF2-40B4-BE49-F238E27FC236}">
                <a16:creationId xmlns:a16="http://schemas.microsoft.com/office/drawing/2014/main" id="{17F50CD7-C542-CF74-A4E9-4FCA13DDFDAC}"/>
              </a:ext>
            </a:extLst>
          </p:cNvPr>
          <p:cNvPicPr>
            <a:picLocks noChangeAspect="1"/>
          </p:cNvPicPr>
          <p:nvPr/>
        </p:nvPicPr>
        <p:blipFill>
          <a:blip r:embed="rId2"/>
          <a:stretch>
            <a:fillRect/>
          </a:stretch>
        </p:blipFill>
        <p:spPr>
          <a:xfrm>
            <a:off x="2137643" y="3746982"/>
            <a:ext cx="7423045" cy="3092936"/>
          </a:xfrm>
          <a:prstGeom prst="rect">
            <a:avLst/>
          </a:prstGeom>
        </p:spPr>
      </p:pic>
    </p:spTree>
    <p:extLst>
      <p:ext uri="{BB962C8B-B14F-4D97-AF65-F5344CB8AC3E}">
        <p14:creationId xmlns:p14="http://schemas.microsoft.com/office/powerpoint/2010/main" val="292107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FD5E36-2EB5-E27E-A7CF-673D9EF9C213}"/>
              </a:ext>
            </a:extLst>
          </p:cNvPr>
          <p:cNvSpPr txBox="1"/>
          <p:nvPr/>
        </p:nvSpPr>
        <p:spPr>
          <a:xfrm>
            <a:off x="137061" y="187236"/>
            <a:ext cx="11808011" cy="2031325"/>
          </a:xfrm>
          <a:prstGeom prst="rect">
            <a:avLst/>
          </a:prstGeom>
          <a:noFill/>
        </p:spPr>
        <p:txBody>
          <a:bodyPr wrap="square">
            <a:spAutoFit/>
          </a:bodyPr>
          <a:lstStyle/>
          <a:p>
            <a:pPr algn="just"/>
            <a:r>
              <a:rPr lang="en-US" b="1" u="sng" dirty="0">
                <a:latin typeface="Aptos" panose="020B0004020202020204" pitchFamily="34" charset="0"/>
              </a:rPr>
              <a:t>Viewport </a:t>
            </a:r>
          </a:p>
          <a:p>
            <a:pPr algn="just"/>
            <a:endParaRPr lang="en-US" dirty="0">
              <a:latin typeface="Aptos" panose="020B0004020202020204" pitchFamily="34" charset="0"/>
            </a:endParaRPr>
          </a:p>
          <a:p>
            <a:pPr algn="just"/>
            <a:r>
              <a:rPr lang="en-US" dirty="0">
                <a:latin typeface="Aptos" panose="020B0004020202020204" pitchFamily="34" charset="0"/>
              </a:rPr>
              <a:t>Now, the Viewport is the area on a display device to which a window is mapped. </a:t>
            </a:r>
            <a:r>
              <a:rPr lang="en-US" b="1" i="1" dirty="0">
                <a:latin typeface="Aptos" panose="020B0004020202020204" pitchFamily="34" charset="0"/>
              </a:rPr>
              <a:t>“The viewport can be defined as an area on the screen which is used to display the object”.</a:t>
            </a:r>
            <a:r>
              <a:rPr lang="en-US" i="1" dirty="0">
                <a:latin typeface="Aptos" panose="020B0004020202020204" pitchFamily="34" charset="0"/>
              </a:rPr>
              <a:t> </a:t>
            </a:r>
            <a:r>
              <a:rPr lang="en-US" dirty="0">
                <a:latin typeface="Aptos" panose="020B0004020202020204" pitchFamily="34" charset="0"/>
              </a:rPr>
              <a:t>So, Viewport defines where is to be viewed. Thus, the viewport is nothing else but our device’s screen. The viewport can thus be defined as follows: </a:t>
            </a:r>
          </a:p>
          <a:p>
            <a:pPr algn="just"/>
            <a:r>
              <a:rPr lang="en-US" i="1" dirty="0">
                <a:latin typeface="Aptos" panose="020B0004020202020204" pitchFamily="34" charset="0"/>
              </a:rPr>
              <a:t>"A viewport is a polygon viewing region in computer graphics. The viewport is an area expressed in rendering-device-specific coordinates, e.g. pixels for screen coordinates, in which the objects of interest are going to be rendered."</a:t>
            </a:r>
            <a:endParaRPr lang="en-SG" i="1" dirty="0">
              <a:latin typeface="Aptos" panose="020B0004020202020204" pitchFamily="34" charset="0"/>
            </a:endParaRPr>
          </a:p>
        </p:txBody>
      </p:sp>
      <p:pic>
        <p:nvPicPr>
          <p:cNvPr id="5" name="Picture 4">
            <a:extLst>
              <a:ext uri="{FF2B5EF4-FFF2-40B4-BE49-F238E27FC236}">
                <a16:creationId xmlns:a16="http://schemas.microsoft.com/office/drawing/2014/main" id="{2D3162F0-8784-138E-AECF-D446D32E193E}"/>
              </a:ext>
            </a:extLst>
          </p:cNvPr>
          <p:cNvPicPr>
            <a:picLocks noChangeAspect="1"/>
          </p:cNvPicPr>
          <p:nvPr/>
        </p:nvPicPr>
        <p:blipFill>
          <a:blip r:embed="rId2"/>
          <a:stretch>
            <a:fillRect/>
          </a:stretch>
        </p:blipFill>
        <p:spPr>
          <a:xfrm>
            <a:off x="2257926" y="2503575"/>
            <a:ext cx="6932781" cy="2716607"/>
          </a:xfrm>
          <a:prstGeom prst="rect">
            <a:avLst/>
          </a:prstGeom>
        </p:spPr>
      </p:pic>
      <p:sp>
        <p:nvSpPr>
          <p:cNvPr id="8" name="TextBox 7">
            <a:extLst>
              <a:ext uri="{FF2B5EF4-FFF2-40B4-BE49-F238E27FC236}">
                <a16:creationId xmlns:a16="http://schemas.microsoft.com/office/drawing/2014/main" id="{6601D9B4-A886-5914-146B-D9C8FF816986}"/>
              </a:ext>
            </a:extLst>
          </p:cNvPr>
          <p:cNvSpPr txBox="1"/>
          <p:nvPr/>
        </p:nvSpPr>
        <p:spPr>
          <a:xfrm>
            <a:off x="137061" y="5634462"/>
            <a:ext cx="11808010" cy="923330"/>
          </a:xfrm>
          <a:prstGeom prst="rect">
            <a:avLst/>
          </a:prstGeom>
          <a:noFill/>
        </p:spPr>
        <p:txBody>
          <a:bodyPr wrap="square">
            <a:spAutoFit/>
          </a:bodyPr>
          <a:lstStyle/>
          <a:p>
            <a:pPr algn="just"/>
            <a:r>
              <a:rPr lang="en-US" dirty="0">
                <a:latin typeface="Aptos" panose="020B0004020202020204" pitchFamily="34" charset="0"/>
              </a:rPr>
              <a:t>So, to display the image on the computer screen, we must map our window port to the viewport. The capture ratio of the window might not always be similar to or easily adjustable to the viewport. Thus, some necessary transformations adjustments like clipping and cropping are performed on the window. </a:t>
            </a:r>
            <a:endParaRPr lang="en-SG" dirty="0">
              <a:latin typeface="Aptos" panose="020B0004020202020204" pitchFamily="34" charset="0"/>
            </a:endParaRPr>
          </a:p>
        </p:txBody>
      </p:sp>
    </p:spTree>
    <p:extLst>
      <p:ext uri="{BB962C8B-B14F-4D97-AF65-F5344CB8AC3E}">
        <p14:creationId xmlns:p14="http://schemas.microsoft.com/office/powerpoint/2010/main" val="275914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BDD5EF-D2E7-36BB-5432-79CD77718451}"/>
              </a:ext>
            </a:extLst>
          </p:cNvPr>
          <p:cNvSpPr txBox="1"/>
          <p:nvPr/>
        </p:nvSpPr>
        <p:spPr>
          <a:xfrm>
            <a:off x="49784" y="27891"/>
            <a:ext cx="12162935" cy="400110"/>
          </a:xfrm>
          <a:prstGeom prst="rect">
            <a:avLst/>
          </a:prstGeom>
          <a:noFill/>
        </p:spPr>
        <p:txBody>
          <a:bodyPr wrap="square">
            <a:spAutoFit/>
          </a:bodyPr>
          <a:lstStyle/>
          <a:p>
            <a:pPr marL="342900" indent="-342900" algn="l" fontAlgn="base">
              <a:buFont typeface="Wingdings" panose="05000000000000000000" pitchFamily="2" charset="2"/>
              <a:buChar char="q"/>
            </a:pPr>
            <a:r>
              <a:rPr lang="en-US" sz="2000" b="1" i="0" dirty="0">
                <a:solidFill>
                  <a:srgbClr val="C00000"/>
                </a:solidFill>
                <a:effectLst>
                  <a:outerShdw blurRad="38100" dist="38100" dir="2700000" algn="tl">
                    <a:srgbClr val="000000">
                      <a:alpha val="43137"/>
                    </a:srgbClr>
                  </a:outerShdw>
                </a:effectLst>
                <a:latin typeface="Century Gothic" panose="020B0502020202020204" pitchFamily="34" charset="0"/>
              </a:rPr>
              <a:t>Window to Viewport Transformation /</a:t>
            </a:r>
            <a:r>
              <a:rPr lang="en-SG" sz="2000" b="1" i="0" dirty="0">
                <a:solidFill>
                  <a:srgbClr val="C00000"/>
                </a:solidFill>
                <a:effectLst>
                  <a:outerShdw blurRad="38100" dist="38100" dir="2700000" algn="tl">
                    <a:srgbClr val="000000">
                      <a:alpha val="43137"/>
                    </a:srgbClr>
                  </a:outerShdw>
                </a:effectLst>
                <a:latin typeface="Century Gothic" panose="020B0502020202020204" pitchFamily="34" charset="0"/>
              </a:rPr>
              <a:t>Viewing transformation/windowing transformation</a:t>
            </a:r>
            <a:endParaRPr lang="en-US" sz="2000" b="1" i="0" dirty="0">
              <a:solidFill>
                <a:srgbClr val="C00000"/>
              </a:solidFill>
              <a:effectLst>
                <a:outerShdw blurRad="38100" dist="38100" dir="2700000" algn="tl">
                  <a:srgbClr val="000000">
                    <a:alpha val="43137"/>
                  </a:srgbClr>
                </a:outerShdw>
              </a:effectLst>
              <a:latin typeface="Century Gothic" panose="020B0502020202020204" pitchFamily="34" charset="0"/>
            </a:endParaRPr>
          </a:p>
        </p:txBody>
      </p:sp>
      <p:sp>
        <p:nvSpPr>
          <p:cNvPr id="5" name="TextBox 4">
            <a:extLst>
              <a:ext uri="{FF2B5EF4-FFF2-40B4-BE49-F238E27FC236}">
                <a16:creationId xmlns:a16="http://schemas.microsoft.com/office/drawing/2014/main" id="{08FE3105-2FF6-2D38-3216-273F937ABB6F}"/>
              </a:ext>
            </a:extLst>
          </p:cNvPr>
          <p:cNvSpPr txBox="1"/>
          <p:nvPr/>
        </p:nvSpPr>
        <p:spPr>
          <a:xfrm>
            <a:off x="167325" y="565138"/>
            <a:ext cx="11748155" cy="923330"/>
          </a:xfrm>
          <a:prstGeom prst="rect">
            <a:avLst/>
          </a:prstGeom>
          <a:noFill/>
        </p:spPr>
        <p:txBody>
          <a:bodyPr wrap="square">
            <a:spAutoFit/>
          </a:bodyPr>
          <a:lstStyle/>
          <a:p>
            <a:pPr algn="just"/>
            <a:r>
              <a:rPr lang="en-US" b="1" i="0" dirty="0">
                <a:solidFill>
                  <a:srgbClr val="273239"/>
                </a:solidFill>
                <a:effectLst/>
                <a:highlight>
                  <a:srgbClr val="FFFFFF"/>
                </a:highlight>
                <a:latin typeface="Nunito" pitchFamily="2" charset="0"/>
              </a:rPr>
              <a:t>Window to Viewport Transformation </a:t>
            </a:r>
            <a:r>
              <a:rPr lang="en-US" b="0" i="0" dirty="0">
                <a:solidFill>
                  <a:srgbClr val="273239"/>
                </a:solidFill>
                <a:effectLst/>
                <a:highlight>
                  <a:srgbClr val="FFFFFF"/>
                </a:highlight>
                <a:latin typeface="Nunito" pitchFamily="2" charset="0"/>
              </a:rPr>
              <a:t>is the process of transforming 2D world-coordinate objects to device coordinates. Objects inside the world or clipping window are mapped to the viewport which is the area on the screen where world coordinates are mapped to be displayed.</a:t>
            </a:r>
            <a:endParaRPr lang="en-SG" dirty="0"/>
          </a:p>
        </p:txBody>
      </p:sp>
      <p:sp>
        <p:nvSpPr>
          <p:cNvPr id="9" name="TextBox 8">
            <a:extLst>
              <a:ext uri="{FF2B5EF4-FFF2-40B4-BE49-F238E27FC236}">
                <a16:creationId xmlns:a16="http://schemas.microsoft.com/office/drawing/2014/main" id="{6140B65A-796F-EA2F-FEB7-B657FD056E59}"/>
              </a:ext>
            </a:extLst>
          </p:cNvPr>
          <p:cNvSpPr txBox="1"/>
          <p:nvPr/>
        </p:nvSpPr>
        <p:spPr>
          <a:xfrm>
            <a:off x="167325" y="5279632"/>
            <a:ext cx="12024675" cy="1477328"/>
          </a:xfrm>
          <a:prstGeom prst="rect">
            <a:avLst/>
          </a:prstGeom>
          <a:noFill/>
        </p:spPr>
        <p:txBody>
          <a:bodyPr wrap="square">
            <a:spAutoFit/>
          </a:bodyPr>
          <a:lstStyle/>
          <a:p>
            <a:pPr fontAlgn="base"/>
            <a:r>
              <a:rPr lang="en-US" b="1" i="0" dirty="0">
                <a:solidFill>
                  <a:srgbClr val="273239"/>
                </a:solidFill>
                <a:effectLst/>
                <a:highlight>
                  <a:srgbClr val="FFFFFF"/>
                </a:highlight>
                <a:latin typeface="Nunito" pitchFamily="2" charset="0"/>
              </a:rPr>
              <a:t>General Terms: </a:t>
            </a:r>
          </a:p>
          <a:p>
            <a:pPr fontAlgn="base">
              <a:buFont typeface="Arial" panose="020B0604020202020204" pitchFamily="34" charset="0"/>
              <a:buChar char="•"/>
            </a:pPr>
            <a:r>
              <a:rPr lang="en-US" b="1" i="0" dirty="0">
                <a:solidFill>
                  <a:srgbClr val="273239"/>
                </a:solidFill>
                <a:effectLst/>
                <a:highlight>
                  <a:srgbClr val="FFFFFF"/>
                </a:highlight>
                <a:latin typeface="Nunito" pitchFamily="2" charset="0"/>
              </a:rPr>
              <a:t>World coordinate –</a:t>
            </a:r>
            <a:r>
              <a:rPr lang="en-US" b="0" i="0" dirty="0">
                <a:solidFill>
                  <a:srgbClr val="273239"/>
                </a:solidFill>
                <a:effectLst/>
                <a:highlight>
                  <a:srgbClr val="FFFFFF"/>
                </a:highlight>
                <a:latin typeface="Nunito" pitchFamily="2" charset="0"/>
              </a:rPr>
              <a:t> It is the Cartesian coordinate w.r.t which we define the diagram, like </a:t>
            </a:r>
            <a:r>
              <a:rPr lang="en-US" b="0" i="0" dirty="0" err="1">
                <a:solidFill>
                  <a:srgbClr val="273239"/>
                </a:solidFill>
                <a:effectLst/>
                <a:highlight>
                  <a:srgbClr val="FFFFFF"/>
                </a:highlight>
                <a:latin typeface="Nunito" pitchFamily="2" charset="0"/>
              </a:rPr>
              <a:t>X</a:t>
            </a:r>
            <a:r>
              <a:rPr lang="en-US" b="0" i="0" baseline="-25000" dirty="0" err="1">
                <a:solidFill>
                  <a:srgbClr val="273239"/>
                </a:solidFill>
                <a:effectLst/>
                <a:highlight>
                  <a:srgbClr val="FFFFFF"/>
                </a:highlight>
                <a:latin typeface="Nunito" pitchFamily="2" charset="0"/>
              </a:rPr>
              <a:t>wmin</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X</a:t>
            </a:r>
            <a:r>
              <a:rPr lang="en-US" b="0" i="0" baseline="-25000" dirty="0" err="1">
                <a:solidFill>
                  <a:srgbClr val="273239"/>
                </a:solidFill>
                <a:effectLst/>
                <a:highlight>
                  <a:srgbClr val="FFFFFF"/>
                </a:highlight>
                <a:latin typeface="Nunito" pitchFamily="2" charset="0"/>
              </a:rPr>
              <a:t>wmax</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Y</a:t>
            </a:r>
            <a:r>
              <a:rPr lang="en-US" b="0" i="0" baseline="-25000" dirty="0" err="1">
                <a:solidFill>
                  <a:srgbClr val="273239"/>
                </a:solidFill>
                <a:effectLst/>
                <a:highlight>
                  <a:srgbClr val="FFFFFF"/>
                </a:highlight>
                <a:latin typeface="Nunito" pitchFamily="2" charset="0"/>
              </a:rPr>
              <a:t>wmin</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Y</a:t>
            </a:r>
            <a:r>
              <a:rPr lang="en-US" b="0" i="0" baseline="-25000" dirty="0" err="1">
                <a:solidFill>
                  <a:srgbClr val="273239"/>
                </a:solidFill>
                <a:effectLst/>
                <a:highlight>
                  <a:srgbClr val="FFFFFF"/>
                </a:highlight>
                <a:latin typeface="Nunito" pitchFamily="2" charset="0"/>
              </a:rPr>
              <a:t>wmax</a:t>
            </a:r>
            <a:endParaRPr lang="en-US" b="1" i="0" dirty="0">
              <a:solidFill>
                <a:srgbClr val="273239"/>
              </a:solidFill>
              <a:effectLst/>
              <a:highlight>
                <a:srgbClr val="FFFFFF"/>
              </a:highlight>
              <a:latin typeface="Nunito" pitchFamily="2" charset="0"/>
            </a:endParaRPr>
          </a:p>
          <a:p>
            <a:pPr fontAlgn="base">
              <a:buFont typeface="Arial" panose="020B0604020202020204" pitchFamily="34" charset="0"/>
              <a:buChar char="•"/>
            </a:pPr>
            <a:r>
              <a:rPr lang="en-US" b="1" i="0" dirty="0">
                <a:solidFill>
                  <a:srgbClr val="273239"/>
                </a:solidFill>
                <a:effectLst/>
                <a:highlight>
                  <a:srgbClr val="FFFFFF"/>
                </a:highlight>
                <a:latin typeface="Nunito" pitchFamily="2" charset="0"/>
              </a:rPr>
              <a:t>Device Coordinate –</a:t>
            </a:r>
            <a:r>
              <a:rPr lang="en-US" b="0" i="0" dirty="0">
                <a:solidFill>
                  <a:srgbClr val="273239"/>
                </a:solidFill>
                <a:effectLst/>
                <a:highlight>
                  <a:srgbClr val="FFFFFF"/>
                </a:highlight>
                <a:latin typeface="Nunito" pitchFamily="2" charset="0"/>
              </a:rPr>
              <a:t>It is the screen coordinate where the objects are to be displayed, like </a:t>
            </a:r>
            <a:r>
              <a:rPr lang="en-US" b="0" i="0" dirty="0" err="1">
                <a:solidFill>
                  <a:srgbClr val="273239"/>
                </a:solidFill>
                <a:effectLst/>
                <a:highlight>
                  <a:srgbClr val="FFFFFF"/>
                </a:highlight>
                <a:latin typeface="Nunito" pitchFamily="2" charset="0"/>
              </a:rPr>
              <a:t>X</a:t>
            </a:r>
            <a:r>
              <a:rPr lang="en-US" b="0" i="0" baseline="-25000" dirty="0" err="1">
                <a:solidFill>
                  <a:srgbClr val="273239"/>
                </a:solidFill>
                <a:effectLst/>
                <a:highlight>
                  <a:srgbClr val="FFFFFF"/>
                </a:highlight>
                <a:latin typeface="Nunito" pitchFamily="2" charset="0"/>
              </a:rPr>
              <a:t>vmin</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X</a:t>
            </a:r>
            <a:r>
              <a:rPr lang="en-US" b="0" i="0" baseline="-25000" dirty="0" err="1">
                <a:solidFill>
                  <a:srgbClr val="273239"/>
                </a:solidFill>
                <a:effectLst/>
                <a:highlight>
                  <a:srgbClr val="FFFFFF"/>
                </a:highlight>
                <a:latin typeface="Nunito" pitchFamily="2" charset="0"/>
              </a:rPr>
              <a:t>vmax</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Y</a:t>
            </a:r>
            <a:r>
              <a:rPr lang="en-US" b="0" i="0" baseline="-25000" dirty="0" err="1">
                <a:solidFill>
                  <a:srgbClr val="273239"/>
                </a:solidFill>
                <a:effectLst/>
                <a:highlight>
                  <a:srgbClr val="FFFFFF"/>
                </a:highlight>
                <a:latin typeface="Nunito" pitchFamily="2" charset="0"/>
              </a:rPr>
              <a:t>vmin</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Y</a:t>
            </a:r>
            <a:r>
              <a:rPr lang="en-US" b="0" i="0" baseline="-25000" dirty="0" err="1">
                <a:solidFill>
                  <a:srgbClr val="273239"/>
                </a:solidFill>
                <a:effectLst/>
                <a:highlight>
                  <a:srgbClr val="FFFFFF"/>
                </a:highlight>
                <a:latin typeface="Nunito" pitchFamily="2" charset="0"/>
              </a:rPr>
              <a:t>vmax</a:t>
            </a:r>
            <a:endParaRPr lang="en-US" b="1"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Window –</a:t>
            </a:r>
            <a:r>
              <a:rPr lang="en-US" b="0" i="0" dirty="0">
                <a:solidFill>
                  <a:srgbClr val="273239"/>
                </a:solidFill>
                <a:effectLst/>
                <a:highlight>
                  <a:srgbClr val="FFFFFF"/>
                </a:highlight>
                <a:latin typeface="Nunito" pitchFamily="2" charset="0"/>
              </a:rPr>
              <a:t>It is the area on the world coordinate selected for display.</a:t>
            </a:r>
          </a:p>
          <a:p>
            <a:pPr algn="l" fontAlgn="base">
              <a:buFont typeface="Arial" panose="020B0604020202020204" pitchFamily="34" charset="0"/>
              <a:buChar char="•"/>
            </a:pPr>
            <a:r>
              <a:rPr lang="en-US" b="1" i="0" dirty="0" err="1">
                <a:solidFill>
                  <a:srgbClr val="273239"/>
                </a:solidFill>
                <a:effectLst/>
                <a:highlight>
                  <a:srgbClr val="FFFFFF"/>
                </a:highlight>
                <a:latin typeface="Nunito" pitchFamily="2" charset="0"/>
              </a:rPr>
              <a:t>ViewPort</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It is the area on the device coordinate where graphics is to be displayed.</a:t>
            </a:r>
          </a:p>
        </p:txBody>
      </p:sp>
      <p:pic>
        <p:nvPicPr>
          <p:cNvPr id="11" name="Picture 10">
            <a:extLst>
              <a:ext uri="{FF2B5EF4-FFF2-40B4-BE49-F238E27FC236}">
                <a16:creationId xmlns:a16="http://schemas.microsoft.com/office/drawing/2014/main" id="{8F1A8DC9-E7E4-A93E-0EE1-DF37188A7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581" y="1488468"/>
            <a:ext cx="8682150" cy="3672167"/>
          </a:xfrm>
          <a:prstGeom prst="rect">
            <a:avLst/>
          </a:prstGeom>
        </p:spPr>
      </p:pic>
    </p:spTree>
    <p:extLst>
      <p:ext uri="{BB962C8B-B14F-4D97-AF65-F5344CB8AC3E}">
        <p14:creationId xmlns:p14="http://schemas.microsoft.com/office/powerpoint/2010/main" val="363685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CFB9-FA7F-868D-352C-2E4911FCECFD}"/>
              </a:ext>
            </a:extLst>
          </p:cNvPr>
          <p:cNvSpPr>
            <a:spLocks noGrp="1"/>
          </p:cNvSpPr>
          <p:nvPr>
            <p:ph type="title"/>
          </p:nvPr>
        </p:nvSpPr>
        <p:spPr>
          <a:xfrm>
            <a:off x="249382" y="170787"/>
            <a:ext cx="10677421" cy="507076"/>
          </a:xfrm>
        </p:spPr>
        <p:txBody>
          <a:bodyPr>
            <a:normAutofit/>
          </a:bodyPr>
          <a:lstStyle/>
          <a:p>
            <a:r>
              <a:rPr lang="en-US" sz="2400" b="1" i="0" dirty="0">
                <a:solidFill>
                  <a:schemeClr val="accent2">
                    <a:lumMod val="50000"/>
                  </a:schemeClr>
                </a:solidFill>
                <a:effectLst/>
                <a:highlight>
                  <a:srgbClr val="FFFFFF"/>
                </a:highlight>
                <a:latin typeface="Nunito" pitchFamily="2" charset="0"/>
              </a:rPr>
              <a:t>Mathematical Calculation of Window to Viewport: </a:t>
            </a:r>
            <a:endParaRPr lang="en-SG" sz="2400" dirty="0">
              <a:solidFill>
                <a:schemeClr val="accent2">
                  <a:lumMod val="50000"/>
                </a:schemeClr>
              </a:solidFill>
            </a:endParaRPr>
          </a:p>
        </p:txBody>
      </p:sp>
      <p:sp>
        <p:nvSpPr>
          <p:cNvPr id="7" name="TextBox 6">
            <a:extLst>
              <a:ext uri="{FF2B5EF4-FFF2-40B4-BE49-F238E27FC236}">
                <a16:creationId xmlns:a16="http://schemas.microsoft.com/office/drawing/2014/main" id="{832DF468-05DB-28B4-DE5C-0D5A86237D76}"/>
              </a:ext>
            </a:extLst>
          </p:cNvPr>
          <p:cNvSpPr txBox="1"/>
          <p:nvPr/>
        </p:nvSpPr>
        <p:spPr>
          <a:xfrm>
            <a:off x="249381" y="805981"/>
            <a:ext cx="11790219" cy="1323439"/>
          </a:xfrm>
          <a:prstGeom prst="rect">
            <a:avLst/>
          </a:prstGeom>
          <a:noFill/>
        </p:spPr>
        <p:txBody>
          <a:bodyPr wrap="square">
            <a:spAutoFit/>
          </a:bodyPr>
          <a:lstStyle/>
          <a:p>
            <a:r>
              <a:rPr lang="en-SG" sz="2000" dirty="0">
                <a:latin typeface="Aptos" panose="020B0004020202020204" pitchFamily="34" charset="0"/>
              </a:rPr>
              <a:t>If (</a:t>
            </a:r>
            <a:r>
              <a:rPr lang="en-SG" sz="2000" dirty="0" err="1">
                <a:latin typeface="Aptos" panose="020B0004020202020204" pitchFamily="34" charset="0"/>
              </a:rPr>
              <a:t>x</a:t>
            </a:r>
            <a:r>
              <a:rPr lang="en-SG" sz="2000" baseline="-25000" dirty="0" err="1">
                <a:latin typeface="Aptos" panose="020B0004020202020204" pitchFamily="34" charset="0"/>
              </a:rPr>
              <a:t>w</a:t>
            </a:r>
            <a:r>
              <a:rPr lang="en-SG" sz="2000" dirty="0">
                <a:latin typeface="Aptos" panose="020B0004020202020204" pitchFamily="34" charset="0"/>
              </a:rPr>
              <a:t>, </a:t>
            </a:r>
            <a:r>
              <a:rPr lang="en-SG" sz="2000" dirty="0" err="1">
                <a:latin typeface="Aptos" panose="020B0004020202020204" pitchFamily="34" charset="0"/>
              </a:rPr>
              <a:t>y</a:t>
            </a:r>
            <a:r>
              <a:rPr lang="en-SG" sz="2000" baseline="-25000" dirty="0" err="1">
                <a:latin typeface="Aptos" panose="020B0004020202020204" pitchFamily="34" charset="0"/>
              </a:rPr>
              <a:t>w</a:t>
            </a:r>
            <a:r>
              <a:rPr lang="en-SG" sz="2000" dirty="0">
                <a:latin typeface="Aptos" panose="020B0004020202020204" pitchFamily="34" charset="0"/>
              </a:rPr>
              <a:t>) is a point on Window port. Then (x</a:t>
            </a:r>
            <a:r>
              <a:rPr lang="en-SG" sz="2000" baseline="-25000" dirty="0">
                <a:latin typeface="Aptos" panose="020B0004020202020204" pitchFamily="34" charset="0"/>
              </a:rPr>
              <a:t>v</a:t>
            </a:r>
            <a:r>
              <a:rPr lang="en-SG" sz="2000" dirty="0">
                <a:latin typeface="Aptos" panose="020B0004020202020204" pitchFamily="34" charset="0"/>
              </a:rPr>
              <a:t>, </a:t>
            </a:r>
            <a:r>
              <a:rPr lang="en-SG" sz="2000" dirty="0" err="1">
                <a:latin typeface="Aptos" panose="020B0004020202020204" pitchFamily="34" charset="0"/>
              </a:rPr>
              <a:t>y</a:t>
            </a:r>
            <a:r>
              <a:rPr lang="en-SG" sz="2000" baseline="-25000" dirty="0" err="1">
                <a:latin typeface="Aptos" panose="020B0004020202020204" pitchFamily="34" charset="0"/>
              </a:rPr>
              <a:t>v</a:t>
            </a:r>
            <a:r>
              <a:rPr lang="en-SG" sz="2000" dirty="0">
                <a:latin typeface="Aptos" panose="020B0004020202020204" pitchFamily="34" charset="0"/>
              </a:rPr>
              <a:t>) is the Corresponding  point on Viewport. What is the value of this viewport points (x</a:t>
            </a:r>
            <a:r>
              <a:rPr lang="en-SG" sz="2000" baseline="-25000" dirty="0">
                <a:latin typeface="Aptos" panose="020B0004020202020204" pitchFamily="34" charset="0"/>
              </a:rPr>
              <a:t>v</a:t>
            </a:r>
            <a:r>
              <a:rPr lang="en-SG" sz="2000" dirty="0">
                <a:latin typeface="Aptos" panose="020B0004020202020204" pitchFamily="34" charset="0"/>
              </a:rPr>
              <a:t>, </a:t>
            </a:r>
            <a:r>
              <a:rPr lang="en-SG" sz="2000" dirty="0" err="1">
                <a:latin typeface="Aptos" panose="020B0004020202020204" pitchFamily="34" charset="0"/>
              </a:rPr>
              <a:t>y</a:t>
            </a:r>
            <a:r>
              <a:rPr lang="en-SG" sz="2000" baseline="-25000" dirty="0" err="1">
                <a:latin typeface="Aptos" panose="020B0004020202020204" pitchFamily="34" charset="0"/>
              </a:rPr>
              <a:t>v</a:t>
            </a:r>
            <a:r>
              <a:rPr lang="en-SG" sz="2000" dirty="0">
                <a:latin typeface="Aptos" panose="020B0004020202020204" pitchFamily="34" charset="0"/>
              </a:rPr>
              <a:t>) ?</a:t>
            </a:r>
          </a:p>
          <a:p>
            <a:endParaRPr lang="en-SG" sz="2000" dirty="0">
              <a:latin typeface="Aptos" panose="020B0004020202020204" pitchFamily="34" charset="0"/>
            </a:endParaRPr>
          </a:p>
          <a:p>
            <a:r>
              <a:rPr lang="en-SG" sz="2000" b="1" u="sng" dirty="0">
                <a:latin typeface="Aptos" panose="020B0004020202020204" pitchFamily="34" charset="0"/>
              </a:rPr>
              <a:t>Solution: </a:t>
            </a:r>
            <a:r>
              <a:rPr lang="en-US" sz="2000" b="0" i="0" dirty="0">
                <a:solidFill>
                  <a:srgbClr val="273239"/>
                </a:solidFill>
                <a:effectLst/>
                <a:highlight>
                  <a:srgbClr val="FFFFFF"/>
                </a:highlight>
                <a:latin typeface="Nunito" pitchFamily="2" charset="0"/>
              </a:rPr>
              <a:t>We have to calculate the point </a:t>
            </a:r>
            <a:r>
              <a:rPr lang="en-US" sz="2000" b="1" i="0" dirty="0">
                <a:solidFill>
                  <a:srgbClr val="273239"/>
                </a:solidFill>
                <a:effectLst/>
                <a:highlight>
                  <a:srgbClr val="FFFFFF"/>
                </a:highlight>
                <a:latin typeface="Nunito" pitchFamily="2" charset="0"/>
              </a:rPr>
              <a:t>(x</a:t>
            </a:r>
            <a:r>
              <a:rPr lang="en-US" sz="2000" b="1" i="0" baseline="-25000" dirty="0">
                <a:solidFill>
                  <a:srgbClr val="273239"/>
                </a:solidFill>
                <a:effectLst/>
                <a:highlight>
                  <a:srgbClr val="FFFFFF"/>
                </a:highlight>
                <a:latin typeface="Nunito" pitchFamily="2" charset="0"/>
              </a:rPr>
              <a:t>v</a:t>
            </a:r>
            <a:r>
              <a:rPr lang="en-US" sz="2000" b="1" i="0" dirty="0">
                <a:solidFill>
                  <a:srgbClr val="273239"/>
                </a:solidFill>
                <a:effectLst/>
                <a:highlight>
                  <a:srgbClr val="FFFFFF"/>
                </a:highlight>
                <a:latin typeface="Nunito" pitchFamily="2" charset="0"/>
              </a:rPr>
              <a:t>, </a:t>
            </a:r>
            <a:r>
              <a:rPr lang="en-US" sz="2000" b="1" i="0" dirty="0" err="1">
                <a:solidFill>
                  <a:srgbClr val="273239"/>
                </a:solidFill>
                <a:effectLst/>
                <a:highlight>
                  <a:srgbClr val="FFFFFF"/>
                </a:highlight>
                <a:latin typeface="Nunito" pitchFamily="2" charset="0"/>
              </a:rPr>
              <a:t>y</a:t>
            </a:r>
            <a:r>
              <a:rPr lang="en-US" sz="2000" b="1" i="0" baseline="-25000" dirty="0" err="1">
                <a:solidFill>
                  <a:srgbClr val="273239"/>
                </a:solidFill>
                <a:effectLst/>
                <a:highlight>
                  <a:srgbClr val="FFFFFF"/>
                </a:highlight>
                <a:latin typeface="Nunito" pitchFamily="2" charset="0"/>
              </a:rPr>
              <a:t>v</a:t>
            </a:r>
            <a:r>
              <a:rPr lang="en-US" sz="2000" b="1" i="0" dirty="0">
                <a:solidFill>
                  <a:srgbClr val="273239"/>
                </a:solidFill>
                <a:effectLst/>
                <a:highlight>
                  <a:srgbClr val="FFFFFF"/>
                </a:highlight>
                <a:latin typeface="Nunito" pitchFamily="2" charset="0"/>
              </a:rPr>
              <a:t>)</a:t>
            </a:r>
            <a:endParaRPr lang="en-SG" sz="2000" dirty="0">
              <a:latin typeface="Aptos" panose="020B0004020202020204" pitchFamily="34" charset="0"/>
            </a:endParaRPr>
          </a:p>
        </p:txBody>
      </p:sp>
      <p:pic>
        <p:nvPicPr>
          <p:cNvPr id="9" name="Picture 8">
            <a:extLst>
              <a:ext uri="{FF2B5EF4-FFF2-40B4-BE49-F238E27FC236}">
                <a16:creationId xmlns:a16="http://schemas.microsoft.com/office/drawing/2014/main" id="{E3464F30-4AE9-021C-D367-7BD04743F68C}"/>
              </a:ext>
            </a:extLst>
          </p:cNvPr>
          <p:cNvPicPr>
            <a:picLocks noChangeAspect="1"/>
          </p:cNvPicPr>
          <p:nvPr/>
        </p:nvPicPr>
        <p:blipFill rotWithShape="1">
          <a:blip r:embed="rId2"/>
          <a:srcRect t="9607" b="58611"/>
          <a:stretch/>
        </p:blipFill>
        <p:spPr>
          <a:xfrm>
            <a:off x="152397" y="2257538"/>
            <a:ext cx="5581313" cy="872443"/>
          </a:xfrm>
          <a:prstGeom prst="rect">
            <a:avLst/>
          </a:prstGeom>
          <a:ln>
            <a:solidFill>
              <a:schemeClr val="accent1"/>
            </a:solidFill>
          </a:ln>
        </p:spPr>
      </p:pic>
      <p:pic>
        <p:nvPicPr>
          <p:cNvPr id="10" name="Picture 9">
            <a:extLst>
              <a:ext uri="{FF2B5EF4-FFF2-40B4-BE49-F238E27FC236}">
                <a16:creationId xmlns:a16="http://schemas.microsoft.com/office/drawing/2014/main" id="{C815E8FA-3A54-838A-C1B4-20E4D1DB2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4371" y="1298228"/>
            <a:ext cx="6145229" cy="2599161"/>
          </a:xfrm>
          <a:prstGeom prst="rect">
            <a:avLst/>
          </a:prstGeom>
          <a:ln>
            <a:solidFill>
              <a:schemeClr val="accent1"/>
            </a:solidFill>
          </a:ln>
        </p:spPr>
      </p:pic>
      <p:sp>
        <p:nvSpPr>
          <p:cNvPr id="11" name="Content Placeholder 2">
            <a:extLst>
              <a:ext uri="{FF2B5EF4-FFF2-40B4-BE49-F238E27FC236}">
                <a16:creationId xmlns:a16="http://schemas.microsoft.com/office/drawing/2014/main" id="{F230DB1C-B9EC-5AAE-1A78-29F4D72CB986}"/>
              </a:ext>
            </a:extLst>
          </p:cNvPr>
          <p:cNvSpPr>
            <a:spLocks noGrp="1"/>
          </p:cNvSpPr>
          <p:nvPr>
            <p:ph idx="1"/>
          </p:nvPr>
        </p:nvSpPr>
        <p:spPr>
          <a:xfrm>
            <a:off x="152398" y="4651090"/>
            <a:ext cx="9666523" cy="507076"/>
          </a:xfrm>
        </p:spPr>
        <p:txBody>
          <a:bodyPr>
            <a:normAutofit/>
          </a:bodyPr>
          <a:lstStyle/>
          <a:p>
            <a:pPr marL="0" indent="0">
              <a:buNone/>
            </a:pPr>
            <a:r>
              <a:rPr lang="en-US" b="0" i="0" dirty="0">
                <a:solidFill>
                  <a:srgbClr val="273239"/>
                </a:solidFill>
                <a:effectLst/>
                <a:highlight>
                  <a:srgbClr val="FFFFFF"/>
                </a:highlight>
                <a:latin typeface="Nunito" pitchFamily="2" charset="0"/>
              </a:rPr>
              <a:t>Now the relative position of the object in Window and Viewport are same.</a:t>
            </a:r>
          </a:p>
        </p:txBody>
      </p:sp>
      <p:pic>
        <p:nvPicPr>
          <p:cNvPr id="12" name="Picture 11">
            <a:extLst>
              <a:ext uri="{FF2B5EF4-FFF2-40B4-BE49-F238E27FC236}">
                <a16:creationId xmlns:a16="http://schemas.microsoft.com/office/drawing/2014/main" id="{1D60A931-C16F-CECB-85D4-1539C85519DD}"/>
              </a:ext>
            </a:extLst>
          </p:cNvPr>
          <p:cNvPicPr>
            <a:picLocks noChangeAspect="1"/>
          </p:cNvPicPr>
          <p:nvPr/>
        </p:nvPicPr>
        <p:blipFill rotWithShape="1">
          <a:blip r:embed="rId4"/>
          <a:srcRect l="46829" t="21393" b="54279"/>
          <a:stretch/>
        </p:blipFill>
        <p:spPr>
          <a:xfrm>
            <a:off x="152398" y="5470950"/>
            <a:ext cx="4640330" cy="1216263"/>
          </a:xfrm>
          <a:prstGeom prst="rect">
            <a:avLst/>
          </a:prstGeom>
        </p:spPr>
      </p:pic>
      <p:pic>
        <p:nvPicPr>
          <p:cNvPr id="13" name="Picture 12">
            <a:extLst>
              <a:ext uri="{FF2B5EF4-FFF2-40B4-BE49-F238E27FC236}">
                <a16:creationId xmlns:a16="http://schemas.microsoft.com/office/drawing/2014/main" id="{0B5F2EDB-59D9-D6CA-D6E6-54042980026C}"/>
              </a:ext>
            </a:extLst>
          </p:cNvPr>
          <p:cNvPicPr>
            <a:picLocks noChangeAspect="1"/>
          </p:cNvPicPr>
          <p:nvPr/>
        </p:nvPicPr>
        <p:blipFill rotWithShape="1">
          <a:blip r:embed="rId4"/>
          <a:srcRect l="46829" t="76642"/>
          <a:stretch/>
        </p:blipFill>
        <p:spPr>
          <a:xfrm>
            <a:off x="5850372" y="5470950"/>
            <a:ext cx="4833268" cy="1216263"/>
          </a:xfrm>
          <a:prstGeom prst="rect">
            <a:avLst/>
          </a:prstGeom>
        </p:spPr>
      </p:pic>
      <p:sp>
        <p:nvSpPr>
          <p:cNvPr id="15" name="TextBox 14">
            <a:extLst>
              <a:ext uri="{FF2B5EF4-FFF2-40B4-BE49-F238E27FC236}">
                <a16:creationId xmlns:a16="http://schemas.microsoft.com/office/drawing/2014/main" id="{3F58D2F3-883B-75F9-2A11-9BCDC95B132A}"/>
              </a:ext>
            </a:extLst>
          </p:cNvPr>
          <p:cNvSpPr txBox="1"/>
          <p:nvPr/>
        </p:nvSpPr>
        <p:spPr>
          <a:xfrm>
            <a:off x="152398" y="5101618"/>
            <a:ext cx="3075008" cy="369332"/>
          </a:xfrm>
          <a:prstGeom prst="rect">
            <a:avLst/>
          </a:prstGeom>
          <a:noFill/>
        </p:spPr>
        <p:txBody>
          <a:bodyPr wrap="square">
            <a:spAutoFit/>
          </a:bodyPr>
          <a:lstStyle/>
          <a:p>
            <a:r>
              <a:rPr lang="en-US" b="1" i="1" u="sng" dirty="0">
                <a:solidFill>
                  <a:srgbClr val="273239"/>
                </a:solidFill>
                <a:highlight>
                  <a:srgbClr val="FFFFFF"/>
                </a:highlight>
                <a:latin typeface="Nunito" pitchFamily="2" charset="0"/>
              </a:rPr>
              <a:t>For x coordinate,</a:t>
            </a:r>
            <a:endParaRPr lang="en-SG" b="1" i="1" u="sng" dirty="0"/>
          </a:p>
        </p:txBody>
      </p:sp>
      <p:sp>
        <p:nvSpPr>
          <p:cNvPr id="16" name="TextBox 15">
            <a:extLst>
              <a:ext uri="{FF2B5EF4-FFF2-40B4-BE49-F238E27FC236}">
                <a16:creationId xmlns:a16="http://schemas.microsoft.com/office/drawing/2014/main" id="{5644A8AF-2121-95A8-A154-02296A1BE520}"/>
              </a:ext>
            </a:extLst>
          </p:cNvPr>
          <p:cNvSpPr txBox="1"/>
          <p:nvPr/>
        </p:nvSpPr>
        <p:spPr>
          <a:xfrm>
            <a:off x="5850372" y="5101618"/>
            <a:ext cx="2869608" cy="369332"/>
          </a:xfrm>
          <a:prstGeom prst="rect">
            <a:avLst/>
          </a:prstGeom>
          <a:noFill/>
        </p:spPr>
        <p:txBody>
          <a:bodyPr wrap="square">
            <a:spAutoFit/>
          </a:bodyPr>
          <a:lstStyle/>
          <a:p>
            <a:r>
              <a:rPr lang="en-US" b="1" i="1" u="sng" dirty="0">
                <a:solidFill>
                  <a:srgbClr val="273239"/>
                </a:solidFill>
                <a:highlight>
                  <a:srgbClr val="FFFFFF"/>
                </a:highlight>
                <a:latin typeface="Nunito" pitchFamily="2" charset="0"/>
              </a:rPr>
              <a:t>For y coordinate,</a:t>
            </a:r>
            <a:endParaRPr lang="en-SG" b="1" i="1" u="sng" dirty="0"/>
          </a:p>
        </p:txBody>
      </p:sp>
      <p:pic>
        <p:nvPicPr>
          <p:cNvPr id="17" name="Picture 16">
            <a:extLst>
              <a:ext uri="{FF2B5EF4-FFF2-40B4-BE49-F238E27FC236}">
                <a16:creationId xmlns:a16="http://schemas.microsoft.com/office/drawing/2014/main" id="{8F161634-CC89-D278-78F6-B0561A4EF6E9}"/>
              </a:ext>
            </a:extLst>
          </p:cNvPr>
          <p:cNvPicPr>
            <a:picLocks noChangeAspect="1"/>
          </p:cNvPicPr>
          <p:nvPr/>
        </p:nvPicPr>
        <p:blipFill rotWithShape="1">
          <a:blip r:embed="rId2"/>
          <a:srcRect t="67990"/>
          <a:stretch/>
        </p:blipFill>
        <p:spPr>
          <a:xfrm>
            <a:off x="152398" y="3414377"/>
            <a:ext cx="5581313" cy="872443"/>
          </a:xfrm>
          <a:prstGeom prst="rect">
            <a:avLst/>
          </a:prstGeom>
          <a:ln>
            <a:solidFill>
              <a:schemeClr val="accent1"/>
            </a:solidFill>
          </a:ln>
        </p:spPr>
      </p:pic>
    </p:spTree>
    <p:extLst>
      <p:ext uri="{BB962C8B-B14F-4D97-AF65-F5344CB8AC3E}">
        <p14:creationId xmlns:p14="http://schemas.microsoft.com/office/powerpoint/2010/main" val="19642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2B4C-01D7-0AF3-C6FD-A04833285BF1}"/>
              </a:ext>
            </a:extLst>
          </p:cNvPr>
          <p:cNvSpPr>
            <a:spLocks noGrp="1"/>
          </p:cNvSpPr>
          <p:nvPr>
            <p:ph type="title"/>
          </p:nvPr>
        </p:nvSpPr>
        <p:spPr>
          <a:xfrm>
            <a:off x="121227" y="563646"/>
            <a:ext cx="5250873" cy="531704"/>
          </a:xfrm>
        </p:spPr>
        <p:txBody>
          <a:bodyPr>
            <a:normAutofit/>
          </a:bodyPr>
          <a:lstStyle/>
          <a:p>
            <a:r>
              <a:rPr lang="en-US" sz="2800" b="1" i="0" u="sng" dirty="0">
                <a:solidFill>
                  <a:srgbClr val="273239"/>
                </a:solidFill>
                <a:effectLst/>
                <a:highlight>
                  <a:srgbClr val="FFFFFF"/>
                </a:highlight>
                <a:latin typeface="Nunito" pitchFamily="2" charset="0"/>
              </a:rPr>
              <a:t>calculating for x coordinate:</a:t>
            </a:r>
            <a:endParaRPr lang="en-SG" sz="2800" b="1" u="sng" dirty="0"/>
          </a:p>
        </p:txBody>
      </p:sp>
      <p:pic>
        <p:nvPicPr>
          <p:cNvPr id="4098" name="Picture 2" descr="Lightbox">
            <a:extLst>
              <a:ext uri="{FF2B5EF4-FFF2-40B4-BE49-F238E27FC236}">
                <a16:creationId xmlns:a16="http://schemas.microsoft.com/office/drawing/2014/main" id="{F748F22F-081F-EFDA-8AB6-6EF83A1215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81" t="32063" r="6531" b="31232"/>
          <a:stretch/>
        </p:blipFill>
        <p:spPr bwMode="auto">
          <a:xfrm>
            <a:off x="294410" y="3299962"/>
            <a:ext cx="3540898" cy="4279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ghtbox">
            <a:extLst>
              <a:ext uri="{FF2B5EF4-FFF2-40B4-BE49-F238E27FC236}">
                <a16:creationId xmlns:a16="http://schemas.microsoft.com/office/drawing/2014/main" id="{14A1D28D-E569-EA8E-8A13-DFE7C40D10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73" b="14835"/>
          <a:stretch/>
        </p:blipFill>
        <p:spPr bwMode="auto">
          <a:xfrm>
            <a:off x="267532" y="1224892"/>
            <a:ext cx="4121727" cy="821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81C72A-AD32-FA52-4B22-0A750CDB8518}"/>
              </a:ext>
            </a:extLst>
          </p:cNvPr>
          <p:cNvSpPr txBox="1"/>
          <p:nvPr/>
        </p:nvSpPr>
        <p:spPr>
          <a:xfrm>
            <a:off x="83545" y="4210846"/>
            <a:ext cx="5417128" cy="400110"/>
          </a:xfrm>
          <a:prstGeom prst="rect">
            <a:avLst/>
          </a:prstGeom>
          <a:noFill/>
        </p:spPr>
        <p:txBody>
          <a:bodyPr wrap="square">
            <a:spAutoFit/>
          </a:bodyPr>
          <a:lstStyle/>
          <a:p>
            <a:r>
              <a:rPr lang="en-US" sz="2000" b="0" i="0" dirty="0">
                <a:solidFill>
                  <a:srgbClr val="273239"/>
                </a:solidFill>
                <a:effectLst/>
                <a:highlight>
                  <a:srgbClr val="FFFFFF"/>
                </a:highlight>
                <a:latin typeface="Nunito" pitchFamily="2" charset="0"/>
              </a:rPr>
              <a:t>Where </a:t>
            </a:r>
            <a:r>
              <a:rPr lang="en-US" sz="2000" b="0" i="0" dirty="0" err="1">
                <a:solidFill>
                  <a:srgbClr val="273239"/>
                </a:solidFill>
                <a:effectLst/>
                <a:highlight>
                  <a:srgbClr val="FFFFFF"/>
                </a:highlight>
                <a:latin typeface="Nunito" pitchFamily="2" charset="0"/>
              </a:rPr>
              <a:t>s</a:t>
            </a:r>
            <a:r>
              <a:rPr lang="en-US" sz="2000" b="0" i="0" baseline="-25000" dirty="0" err="1">
                <a:solidFill>
                  <a:srgbClr val="273239"/>
                </a:solidFill>
                <a:effectLst/>
                <a:highlight>
                  <a:srgbClr val="FFFFFF"/>
                </a:highlight>
                <a:latin typeface="Nunito" pitchFamily="2" charset="0"/>
              </a:rPr>
              <a:t>x</a:t>
            </a:r>
            <a:r>
              <a:rPr lang="en-US" sz="2000" b="0" i="0" dirty="0">
                <a:solidFill>
                  <a:srgbClr val="273239"/>
                </a:solidFill>
                <a:effectLst/>
                <a:highlight>
                  <a:srgbClr val="FFFFFF"/>
                </a:highlight>
                <a:latin typeface="Nunito" pitchFamily="2" charset="0"/>
              </a:rPr>
              <a:t> is the scaling factor of x coordinate</a:t>
            </a:r>
            <a:endParaRPr lang="en-SG" sz="2000" dirty="0"/>
          </a:p>
        </p:txBody>
      </p:sp>
      <p:pic>
        <p:nvPicPr>
          <p:cNvPr id="4102" name="Picture 6" descr="Lightbox">
            <a:extLst>
              <a:ext uri="{FF2B5EF4-FFF2-40B4-BE49-F238E27FC236}">
                <a16:creationId xmlns:a16="http://schemas.microsoft.com/office/drawing/2014/main" id="{C328045B-B94A-095E-45CC-0664A102AB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43" t="15905" r="8388" b="11483"/>
          <a:stretch/>
        </p:blipFill>
        <p:spPr bwMode="auto">
          <a:xfrm>
            <a:off x="437466" y="4707718"/>
            <a:ext cx="3574473" cy="105127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54E604A-8D3C-688D-B590-BBC00F53284F}"/>
              </a:ext>
            </a:extLst>
          </p:cNvPr>
          <p:cNvSpPr txBox="1">
            <a:spLocks/>
          </p:cNvSpPr>
          <p:nvPr/>
        </p:nvSpPr>
        <p:spPr>
          <a:xfrm>
            <a:off x="6646717" y="463583"/>
            <a:ext cx="5250873" cy="6317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u="sng" dirty="0">
                <a:solidFill>
                  <a:srgbClr val="273239"/>
                </a:solidFill>
                <a:highlight>
                  <a:srgbClr val="FFFFFF"/>
                </a:highlight>
                <a:latin typeface="Nunito" pitchFamily="2" charset="0"/>
              </a:rPr>
              <a:t>calculating for y coordinate:</a:t>
            </a:r>
            <a:endParaRPr lang="en-SG" sz="2800" b="1" u="sng" dirty="0"/>
          </a:p>
        </p:txBody>
      </p:sp>
      <p:pic>
        <p:nvPicPr>
          <p:cNvPr id="4104" name="Picture 8" descr="Lightbox">
            <a:extLst>
              <a:ext uri="{FF2B5EF4-FFF2-40B4-BE49-F238E27FC236}">
                <a16:creationId xmlns:a16="http://schemas.microsoft.com/office/drawing/2014/main" id="{098EFAC2-6785-16BF-78BE-D7EC8E36B9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680" b="17094"/>
          <a:stretch/>
        </p:blipFill>
        <p:spPr bwMode="auto">
          <a:xfrm>
            <a:off x="6383736" y="1268573"/>
            <a:ext cx="4121727" cy="8533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8FEAC9F-3705-BFD7-7444-4ED4188514BD}"/>
              </a:ext>
            </a:extLst>
          </p:cNvPr>
          <p:cNvSpPr txBox="1"/>
          <p:nvPr/>
        </p:nvSpPr>
        <p:spPr>
          <a:xfrm>
            <a:off x="6242305" y="4201378"/>
            <a:ext cx="5417128" cy="400110"/>
          </a:xfrm>
          <a:prstGeom prst="rect">
            <a:avLst/>
          </a:prstGeom>
          <a:noFill/>
        </p:spPr>
        <p:txBody>
          <a:bodyPr wrap="square">
            <a:spAutoFit/>
          </a:bodyPr>
          <a:lstStyle/>
          <a:p>
            <a:r>
              <a:rPr lang="en-US" sz="2000" b="0" i="0" dirty="0">
                <a:solidFill>
                  <a:srgbClr val="273239"/>
                </a:solidFill>
                <a:effectLst/>
                <a:highlight>
                  <a:srgbClr val="FFFFFF"/>
                </a:highlight>
                <a:latin typeface="Nunito" pitchFamily="2" charset="0"/>
              </a:rPr>
              <a:t>Where </a:t>
            </a:r>
            <a:r>
              <a:rPr lang="en-US" sz="2000" b="0" i="0" dirty="0" err="1">
                <a:solidFill>
                  <a:srgbClr val="273239"/>
                </a:solidFill>
                <a:effectLst/>
                <a:highlight>
                  <a:srgbClr val="FFFFFF"/>
                </a:highlight>
                <a:latin typeface="Nunito" pitchFamily="2" charset="0"/>
              </a:rPr>
              <a:t>s</a:t>
            </a:r>
            <a:r>
              <a:rPr lang="en-US" sz="2000" b="0" i="0" baseline="-25000" dirty="0" err="1">
                <a:solidFill>
                  <a:srgbClr val="273239"/>
                </a:solidFill>
                <a:effectLst/>
                <a:highlight>
                  <a:srgbClr val="FFFFFF"/>
                </a:highlight>
                <a:latin typeface="Nunito" pitchFamily="2" charset="0"/>
              </a:rPr>
              <a:t>y</a:t>
            </a:r>
            <a:r>
              <a:rPr lang="en-US" sz="2000" b="0" i="0" dirty="0">
                <a:solidFill>
                  <a:srgbClr val="273239"/>
                </a:solidFill>
                <a:effectLst/>
                <a:highlight>
                  <a:srgbClr val="FFFFFF"/>
                </a:highlight>
                <a:latin typeface="Nunito" pitchFamily="2" charset="0"/>
              </a:rPr>
              <a:t> is the scaling factor of y coordinate</a:t>
            </a:r>
            <a:endParaRPr lang="en-SG" sz="2000" dirty="0"/>
          </a:p>
        </p:txBody>
      </p:sp>
      <p:pic>
        <p:nvPicPr>
          <p:cNvPr id="4108" name="Picture 12" descr="Lightbox">
            <a:extLst>
              <a:ext uri="{FF2B5EF4-FFF2-40B4-BE49-F238E27FC236}">
                <a16:creationId xmlns:a16="http://schemas.microsoft.com/office/drawing/2014/main" id="{6F2C5C4F-E946-8D18-CBB1-1DC344E7F4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9623" b="11402"/>
          <a:stretch/>
        </p:blipFill>
        <p:spPr bwMode="auto">
          <a:xfrm>
            <a:off x="6596124" y="4838080"/>
            <a:ext cx="3843264" cy="91124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6DF8A4A2-2A13-7513-87C7-B95E6C1F92D3}"/>
              </a:ext>
            </a:extLst>
          </p:cNvPr>
          <p:cNvSpPr>
            <a:spLocks noGrp="1"/>
          </p:cNvSpPr>
          <p:nvPr>
            <p:ph idx="1"/>
          </p:nvPr>
        </p:nvSpPr>
        <p:spPr>
          <a:xfrm>
            <a:off x="186095" y="119361"/>
            <a:ext cx="4705853" cy="433556"/>
          </a:xfrm>
        </p:spPr>
        <p:txBody>
          <a:bodyPr>
            <a:normAutofit lnSpcReduction="10000"/>
          </a:bodyPr>
          <a:lstStyle/>
          <a:p>
            <a:pPr>
              <a:buFont typeface="Wingdings" panose="05000000000000000000" pitchFamily="2" charset="2"/>
              <a:buChar char="v"/>
            </a:pPr>
            <a:r>
              <a:rPr lang="en-US" sz="2400" b="1" i="0" dirty="0">
                <a:solidFill>
                  <a:srgbClr val="C00000"/>
                </a:solidFill>
                <a:effectLst/>
                <a:highlight>
                  <a:srgbClr val="FFFFFF"/>
                </a:highlight>
                <a:latin typeface="Nunito" pitchFamily="2" charset="0"/>
              </a:rPr>
              <a:t>Considering scaling factor</a:t>
            </a:r>
            <a:endParaRPr lang="en-SG" sz="2400" b="1" dirty="0">
              <a:solidFill>
                <a:srgbClr val="C00000"/>
              </a:solidFill>
            </a:endParaRPr>
          </a:p>
        </p:txBody>
      </p:sp>
      <p:sp>
        <p:nvSpPr>
          <p:cNvPr id="15" name="TextBox 14">
            <a:extLst>
              <a:ext uri="{FF2B5EF4-FFF2-40B4-BE49-F238E27FC236}">
                <a16:creationId xmlns:a16="http://schemas.microsoft.com/office/drawing/2014/main" id="{D7F7AF9D-D8D4-5372-FE41-9472C3567BA6}"/>
              </a:ext>
            </a:extLst>
          </p:cNvPr>
          <p:cNvSpPr txBox="1"/>
          <p:nvPr/>
        </p:nvSpPr>
        <p:spPr>
          <a:xfrm>
            <a:off x="267531" y="2180119"/>
            <a:ext cx="5974774" cy="984885"/>
          </a:xfrm>
          <a:prstGeom prst="rect">
            <a:avLst/>
          </a:prstGeom>
          <a:noFill/>
        </p:spPr>
        <p:txBody>
          <a:bodyPr wrap="square">
            <a:spAutoFit/>
          </a:bodyPr>
          <a:lstStyle/>
          <a:p>
            <a:r>
              <a:rPr lang="en-US" sz="1600" b="1" i="0" dirty="0">
                <a:solidFill>
                  <a:srgbClr val="00B050"/>
                </a:solidFill>
                <a:effectLst/>
                <a:highlight>
                  <a:srgbClr val="FFFFFF"/>
                </a:highlight>
                <a:latin typeface="Nunito" pitchFamily="2" charset="0"/>
              </a:rPr>
              <a:t>(</a:t>
            </a:r>
            <a:r>
              <a:rPr lang="en-US" sz="1600" b="1" i="0" dirty="0" err="1">
                <a:solidFill>
                  <a:srgbClr val="00B050"/>
                </a:solidFill>
                <a:effectLst/>
                <a:highlight>
                  <a:srgbClr val="FFFFFF"/>
                </a:highlight>
                <a:latin typeface="Nunito" pitchFamily="2" charset="0"/>
              </a:rPr>
              <a:t>X</a:t>
            </a:r>
            <a:r>
              <a:rPr lang="en-US" sz="2000" b="1" i="0" baseline="-25000" dirty="0" err="1">
                <a:solidFill>
                  <a:srgbClr val="00B050"/>
                </a:solidFill>
                <a:effectLst/>
                <a:highlight>
                  <a:srgbClr val="FFFFFF"/>
                </a:highlight>
                <a:latin typeface="Nunito" pitchFamily="2" charset="0"/>
              </a:rPr>
              <a:t>v</a:t>
            </a:r>
            <a:r>
              <a:rPr lang="en-US" sz="1600" b="1" i="0" dirty="0">
                <a:solidFill>
                  <a:srgbClr val="00B050"/>
                </a:solidFill>
                <a:effectLst/>
                <a:highlight>
                  <a:srgbClr val="FFFFFF"/>
                </a:highlight>
                <a:latin typeface="Nunito" pitchFamily="2" charset="0"/>
              </a:rPr>
              <a:t> – </a:t>
            </a:r>
            <a:r>
              <a:rPr lang="en-US" sz="1600" b="1" dirty="0" err="1">
                <a:solidFill>
                  <a:srgbClr val="00B050"/>
                </a:solidFill>
                <a:highlight>
                  <a:srgbClr val="FFFFFF"/>
                </a:highlight>
                <a:latin typeface="Nunito" pitchFamily="2" charset="0"/>
              </a:rPr>
              <a:t>X</a:t>
            </a:r>
            <a:r>
              <a:rPr lang="en-US" sz="2000" b="1" i="0" baseline="-25000" dirty="0" err="1">
                <a:solidFill>
                  <a:srgbClr val="00B050"/>
                </a:solidFill>
                <a:effectLst/>
                <a:highlight>
                  <a:srgbClr val="FFFFFF"/>
                </a:highlight>
                <a:latin typeface="Nunito" pitchFamily="2" charset="0"/>
              </a:rPr>
              <a:t>vmin</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X</a:t>
            </a:r>
            <a:r>
              <a:rPr lang="en-US" sz="2000" b="1" baseline="-25000" dirty="0" err="1">
                <a:solidFill>
                  <a:srgbClr val="00B050"/>
                </a:solidFill>
                <a:highlight>
                  <a:srgbClr val="FFFFFF"/>
                </a:highlight>
                <a:latin typeface="Nunito" pitchFamily="2" charset="0"/>
              </a:rPr>
              <a:t>wmax</a:t>
            </a:r>
            <a:r>
              <a:rPr lang="en-US" sz="1600" b="1" dirty="0">
                <a:solidFill>
                  <a:srgbClr val="00B050"/>
                </a:solidFill>
                <a:highlight>
                  <a:srgbClr val="FFFFFF"/>
                </a:highlight>
                <a:latin typeface="Nunito" pitchFamily="2" charset="0"/>
              </a:rPr>
              <a:t> - </a:t>
            </a:r>
            <a:r>
              <a:rPr lang="en-US" sz="1600" b="1" dirty="0" err="1">
                <a:solidFill>
                  <a:srgbClr val="00B050"/>
                </a:solidFill>
                <a:highlight>
                  <a:srgbClr val="FFFFFF"/>
                </a:highlight>
                <a:latin typeface="Nunito" pitchFamily="2" charset="0"/>
              </a:rPr>
              <a:t>X</a:t>
            </a:r>
            <a:r>
              <a:rPr lang="en-US" sz="2000" b="1" baseline="-25000" dirty="0" err="1">
                <a:solidFill>
                  <a:srgbClr val="00B050"/>
                </a:solidFill>
                <a:highlight>
                  <a:srgbClr val="FFFFFF"/>
                </a:highlight>
                <a:latin typeface="Nunito" pitchFamily="2" charset="0"/>
              </a:rPr>
              <a:t>wmin</a:t>
            </a:r>
            <a:r>
              <a:rPr lang="en-US" sz="1600" b="1" dirty="0">
                <a:solidFill>
                  <a:srgbClr val="00B050"/>
                </a:solidFill>
                <a:highlight>
                  <a:srgbClr val="FFFFFF"/>
                </a:highlight>
                <a:latin typeface="Nunito" pitchFamily="2" charset="0"/>
              </a:rPr>
              <a:t>) </a:t>
            </a:r>
            <a:r>
              <a:rPr lang="en-US" b="1" dirty="0">
                <a:highlight>
                  <a:srgbClr val="FFFFFF"/>
                </a:highlight>
                <a:latin typeface="Nunito" pitchFamily="2" charset="0"/>
              </a:rPr>
              <a:t>=</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X</a:t>
            </a:r>
            <a:r>
              <a:rPr lang="en-US" sz="2000" b="1" baseline="-25000" dirty="0" err="1">
                <a:solidFill>
                  <a:srgbClr val="00B050"/>
                </a:solidFill>
                <a:highlight>
                  <a:srgbClr val="FFFFFF"/>
                </a:highlight>
                <a:latin typeface="Nunito" pitchFamily="2" charset="0"/>
              </a:rPr>
              <a:t>w</a:t>
            </a:r>
            <a:r>
              <a:rPr lang="en-US" sz="1600" b="1" dirty="0" err="1">
                <a:solidFill>
                  <a:srgbClr val="00B050"/>
                </a:solidFill>
                <a:highlight>
                  <a:srgbClr val="FFFFFF"/>
                </a:highlight>
                <a:latin typeface="Nunito" pitchFamily="2" charset="0"/>
              </a:rPr>
              <a:t>-X</a:t>
            </a:r>
            <a:r>
              <a:rPr lang="en-US" sz="2000" b="1" baseline="-25000" dirty="0" err="1">
                <a:solidFill>
                  <a:srgbClr val="00B050"/>
                </a:solidFill>
                <a:highlight>
                  <a:srgbClr val="FFFFFF"/>
                </a:highlight>
                <a:latin typeface="Nunito" pitchFamily="2" charset="0"/>
              </a:rPr>
              <a:t>wmin</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X</a:t>
            </a:r>
            <a:r>
              <a:rPr lang="en-US" sz="2000" b="1" baseline="-25000" dirty="0" err="1">
                <a:solidFill>
                  <a:srgbClr val="00B050"/>
                </a:solidFill>
                <a:highlight>
                  <a:srgbClr val="FFFFFF"/>
                </a:highlight>
                <a:latin typeface="Nunito" pitchFamily="2" charset="0"/>
              </a:rPr>
              <a:t>vmax</a:t>
            </a:r>
            <a:r>
              <a:rPr lang="en-US" sz="1600" b="1" dirty="0">
                <a:solidFill>
                  <a:srgbClr val="00B050"/>
                </a:solidFill>
                <a:highlight>
                  <a:srgbClr val="FFFFFF"/>
                </a:highlight>
                <a:latin typeface="Nunito" pitchFamily="2" charset="0"/>
              </a:rPr>
              <a:t> - </a:t>
            </a:r>
            <a:r>
              <a:rPr lang="en-US" sz="1600" b="1" dirty="0" err="1">
                <a:solidFill>
                  <a:srgbClr val="00B050"/>
                </a:solidFill>
                <a:highlight>
                  <a:srgbClr val="FFFFFF"/>
                </a:highlight>
                <a:latin typeface="Nunito" pitchFamily="2" charset="0"/>
              </a:rPr>
              <a:t>X</a:t>
            </a:r>
            <a:r>
              <a:rPr lang="en-US" sz="2000" b="1" baseline="-25000" dirty="0" err="1">
                <a:solidFill>
                  <a:srgbClr val="00B050"/>
                </a:solidFill>
                <a:highlight>
                  <a:srgbClr val="FFFFFF"/>
                </a:highlight>
                <a:latin typeface="Nunito" pitchFamily="2" charset="0"/>
              </a:rPr>
              <a:t>vmin</a:t>
            </a:r>
            <a:r>
              <a:rPr lang="en-US" sz="1600" b="1" dirty="0">
                <a:solidFill>
                  <a:srgbClr val="00B050"/>
                </a:solidFill>
                <a:highlight>
                  <a:srgbClr val="FFFFFF"/>
                </a:highlight>
                <a:latin typeface="Nunito" pitchFamily="2" charset="0"/>
              </a:rPr>
              <a:t>)</a:t>
            </a:r>
          </a:p>
          <a:p>
            <a:endParaRPr lang="en-US" sz="1600" b="1" dirty="0">
              <a:solidFill>
                <a:srgbClr val="00B050"/>
              </a:solidFill>
              <a:highlight>
                <a:srgbClr val="FFFFFF"/>
              </a:highlight>
              <a:latin typeface="Nunito" pitchFamily="2" charset="0"/>
            </a:endParaRPr>
          </a:p>
          <a:p>
            <a:r>
              <a:rPr lang="en-US" sz="2000" b="1" i="0" dirty="0" err="1">
                <a:solidFill>
                  <a:srgbClr val="00B050"/>
                </a:solidFill>
                <a:effectLst/>
                <a:highlight>
                  <a:srgbClr val="FFFFFF"/>
                </a:highlight>
                <a:latin typeface="Nunito" pitchFamily="2" charset="0"/>
              </a:rPr>
              <a:t>X</a:t>
            </a:r>
            <a:r>
              <a:rPr lang="en-US" sz="2800" b="1" i="0" baseline="-25000" dirty="0" err="1">
                <a:solidFill>
                  <a:srgbClr val="00B050"/>
                </a:solidFill>
                <a:effectLst/>
                <a:highlight>
                  <a:srgbClr val="FFFFFF"/>
                </a:highlight>
                <a:latin typeface="Nunito" pitchFamily="2" charset="0"/>
              </a:rPr>
              <a:t>v</a:t>
            </a:r>
            <a:r>
              <a:rPr lang="en-US" sz="2000" b="1" i="0" dirty="0">
                <a:solidFill>
                  <a:srgbClr val="00B050"/>
                </a:solidFill>
                <a:effectLst/>
                <a:highlight>
                  <a:srgbClr val="FFFFFF"/>
                </a:highlight>
                <a:latin typeface="Nunito" pitchFamily="2" charset="0"/>
              </a:rPr>
              <a:t> – </a:t>
            </a:r>
            <a:r>
              <a:rPr lang="en-US" sz="2000" b="1" dirty="0" err="1">
                <a:solidFill>
                  <a:srgbClr val="00B050"/>
                </a:solidFill>
                <a:highlight>
                  <a:srgbClr val="FFFFFF"/>
                </a:highlight>
                <a:latin typeface="Nunito" pitchFamily="2" charset="0"/>
              </a:rPr>
              <a:t>X</a:t>
            </a:r>
            <a:r>
              <a:rPr lang="en-US" sz="2800" b="1" i="0" baseline="-25000" dirty="0" err="1">
                <a:solidFill>
                  <a:srgbClr val="00B050"/>
                </a:solidFill>
                <a:effectLst/>
                <a:highlight>
                  <a:srgbClr val="FFFFFF"/>
                </a:highlight>
                <a:latin typeface="Nunito" pitchFamily="2" charset="0"/>
              </a:rPr>
              <a:t>vmin</a:t>
            </a:r>
            <a:r>
              <a:rPr lang="en-US" sz="2000" b="1" i="0" dirty="0">
                <a:solidFill>
                  <a:srgbClr val="00B050"/>
                </a:solidFill>
                <a:effectLst/>
                <a:highlight>
                  <a:srgbClr val="FFFFFF"/>
                </a:highlight>
                <a:latin typeface="Nunito" pitchFamily="2" charset="0"/>
              </a:rPr>
              <a:t> </a:t>
            </a:r>
            <a:r>
              <a:rPr lang="en-US" sz="2400" b="1" i="0" dirty="0">
                <a:effectLst/>
                <a:highlight>
                  <a:srgbClr val="FFFFFF"/>
                </a:highlight>
                <a:latin typeface="Nunito" pitchFamily="2" charset="0"/>
              </a:rPr>
              <a:t>= </a:t>
            </a:r>
            <a:r>
              <a:rPr lang="en-US" sz="2000" b="1" i="0" dirty="0">
                <a:solidFill>
                  <a:srgbClr val="00B050"/>
                </a:solidFill>
                <a:effectLst/>
                <a:highlight>
                  <a:srgbClr val="FFFFFF"/>
                </a:highlight>
                <a:latin typeface="Nunito" pitchFamily="2" charset="0"/>
              </a:rPr>
              <a:t> (</a:t>
            </a:r>
            <a:r>
              <a:rPr lang="en-US" sz="2000" b="1" i="0" dirty="0" err="1">
                <a:solidFill>
                  <a:srgbClr val="00B050"/>
                </a:solidFill>
                <a:effectLst/>
                <a:highlight>
                  <a:srgbClr val="FFFFFF"/>
                </a:highlight>
                <a:latin typeface="Nunito" pitchFamily="2" charset="0"/>
              </a:rPr>
              <a:t>X</a:t>
            </a:r>
            <a:r>
              <a:rPr lang="en-US" sz="2800" b="1" i="0" baseline="-25000" dirty="0" err="1">
                <a:solidFill>
                  <a:srgbClr val="00B050"/>
                </a:solidFill>
                <a:effectLst/>
                <a:highlight>
                  <a:srgbClr val="FFFFFF"/>
                </a:highlight>
                <a:latin typeface="Nunito" pitchFamily="2" charset="0"/>
              </a:rPr>
              <a:t>w</a:t>
            </a:r>
            <a:r>
              <a:rPr lang="en-US" sz="2000" b="1" i="0" dirty="0">
                <a:solidFill>
                  <a:srgbClr val="00B050"/>
                </a:solidFill>
                <a:effectLst/>
                <a:highlight>
                  <a:srgbClr val="FFFFFF"/>
                </a:highlight>
                <a:latin typeface="Nunito" pitchFamily="2" charset="0"/>
              </a:rPr>
              <a:t> - </a:t>
            </a:r>
            <a:r>
              <a:rPr lang="en-US" sz="2000" b="1" i="0" dirty="0" err="1">
                <a:solidFill>
                  <a:srgbClr val="00B050"/>
                </a:solidFill>
                <a:effectLst/>
                <a:highlight>
                  <a:srgbClr val="FFFFFF"/>
                </a:highlight>
                <a:latin typeface="Nunito" pitchFamily="2" charset="0"/>
              </a:rPr>
              <a:t>X</a:t>
            </a:r>
            <a:r>
              <a:rPr lang="en-US" sz="2800" b="1" i="0" baseline="-25000" dirty="0" err="1">
                <a:solidFill>
                  <a:srgbClr val="00B050"/>
                </a:solidFill>
                <a:effectLst/>
                <a:highlight>
                  <a:srgbClr val="FFFFFF"/>
                </a:highlight>
                <a:latin typeface="Nunito" pitchFamily="2" charset="0"/>
              </a:rPr>
              <a:t>wmin</a:t>
            </a:r>
            <a:r>
              <a:rPr lang="en-US" sz="2000" b="1" i="0" dirty="0">
                <a:solidFill>
                  <a:srgbClr val="00B050"/>
                </a:solidFill>
                <a:effectLst/>
                <a:highlight>
                  <a:srgbClr val="FFFFFF"/>
                </a:highlight>
                <a:latin typeface="Nunito" pitchFamily="2" charset="0"/>
              </a:rPr>
              <a:t>)  </a:t>
            </a:r>
            <a:r>
              <a:rPr lang="en-US" sz="2400" b="1" i="0" dirty="0">
                <a:effectLst/>
                <a:highlight>
                  <a:srgbClr val="FFFFFF"/>
                </a:highlight>
                <a:latin typeface="Nunito" pitchFamily="2" charset="0"/>
              </a:rPr>
              <a:t>*</a:t>
            </a:r>
            <a:endParaRPr lang="en-US" sz="2000" b="1" i="0" dirty="0">
              <a:effectLst/>
              <a:highlight>
                <a:srgbClr val="FFFFFF"/>
              </a:highlight>
              <a:latin typeface="Nunito" pitchFamily="2" charset="0"/>
            </a:endParaRPr>
          </a:p>
        </p:txBody>
      </p:sp>
      <p:pic>
        <p:nvPicPr>
          <p:cNvPr id="16" name="Picture 6" descr="Lightbox">
            <a:extLst>
              <a:ext uri="{FF2B5EF4-FFF2-40B4-BE49-F238E27FC236}">
                <a16:creationId xmlns:a16="http://schemas.microsoft.com/office/drawing/2014/main" id="{1BAFBE56-3CB8-9C06-94B6-55BD2D76E6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995" t="15905" r="8388" b="11483"/>
          <a:stretch/>
        </p:blipFill>
        <p:spPr bwMode="auto">
          <a:xfrm>
            <a:off x="3938786" y="2630820"/>
            <a:ext cx="1599412" cy="7309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E8C2009-9B7E-90BA-4186-9E3F9865889C}"/>
                  </a:ext>
                </a:extLst>
              </p:cNvPr>
              <p:cNvSpPr txBox="1"/>
              <p:nvPr/>
            </p:nvSpPr>
            <p:spPr>
              <a:xfrm>
                <a:off x="83545" y="2201577"/>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17" name="TextBox 16">
                <a:extLst>
                  <a:ext uri="{FF2B5EF4-FFF2-40B4-BE49-F238E27FC236}">
                    <a16:creationId xmlns:a16="http://schemas.microsoft.com/office/drawing/2014/main" id="{8E8C2009-9B7E-90BA-4186-9E3F9865889C}"/>
                  </a:ext>
                </a:extLst>
              </p:cNvPr>
              <p:cNvSpPr txBox="1">
                <a:spLocks noRot="1" noChangeAspect="1" noMove="1" noResize="1" noEditPoints="1" noAdjustHandles="1" noChangeArrowheads="1" noChangeShapeType="1" noTextEdit="1"/>
              </p:cNvSpPr>
              <p:nvPr/>
            </p:nvSpPr>
            <p:spPr>
              <a:xfrm>
                <a:off x="83545" y="2201577"/>
                <a:ext cx="264496" cy="276999"/>
              </a:xfrm>
              <a:prstGeom prst="rect">
                <a:avLst/>
              </a:prstGeom>
              <a:blipFill>
                <a:blip r:embed="rId7"/>
                <a:stretch>
                  <a:fillRect l="-13953" r="-13953" b="-434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43449D-65A0-71FB-0F18-06E03D845EF6}"/>
                  </a:ext>
                </a:extLst>
              </p:cNvPr>
              <p:cNvSpPr txBox="1"/>
              <p:nvPr/>
            </p:nvSpPr>
            <p:spPr>
              <a:xfrm>
                <a:off x="83545" y="1496713"/>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18" name="TextBox 17">
                <a:extLst>
                  <a:ext uri="{FF2B5EF4-FFF2-40B4-BE49-F238E27FC236}">
                    <a16:creationId xmlns:a16="http://schemas.microsoft.com/office/drawing/2014/main" id="{3143449D-65A0-71FB-0F18-06E03D845EF6}"/>
                  </a:ext>
                </a:extLst>
              </p:cNvPr>
              <p:cNvSpPr txBox="1">
                <a:spLocks noRot="1" noChangeAspect="1" noMove="1" noResize="1" noEditPoints="1" noAdjustHandles="1" noChangeArrowheads="1" noChangeShapeType="1" noTextEdit="1"/>
              </p:cNvSpPr>
              <p:nvPr/>
            </p:nvSpPr>
            <p:spPr>
              <a:xfrm>
                <a:off x="83545" y="1496713"/>
                <a:ext cx="264496" cy="276999"/>
              </a:xfrm>
              <a:prstGeom prst="rect">
                <a:avLst/>
              </a:prstGeom>
              <a:blipFill>
                <a:blip r:embed="rId8"/>
                <a:stretch>
                  <a:fillRect l="-13953" r="-13953"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999DEB-6648-D0DD-0B3F-4DBF5EBBC0D6}"/>
                  </a:ext>
                </a:extLst>
              </p:cNvPr>
              <p:cNvSpPr txBox="1"/>
              <p:nvPr/>
            </p:nvSpPr>
            <p:spPr>
              <a:xfrm>
                <a:off x="53847" y="2788767"/>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19" name="TextBox 18">
                <a:extLst>
                  <a:ext uri="{FF2B5EF4-FFF2-40B4-BE49-F238E27FC236}">
                    <a16:creationId xmlns:a16="http://schemas.microsoft.com/office/drawing/2014/main" id="{65999DEB-6648-D0DD-0B3F-4DBF5EBBC0D6}"/>
                  </a:ext>
                </a:extLst>
              </p:cNvPr>
              <p:cNvSpPr txBox="1">
                <a:spLocks noRot="1" noChangeAspect="1" noMove="1" noResize="1" noEditPoints="1" noAdjustHandles="1" noChangeArrowheads="1" noChangeShapeType="1" noTextEdit="1"/>
              </p:cNvSpPr>
              <p:nvPr/>
            </p:nvSpPr>
            <p:spPr>
              <a:xfrm>
                <a:off x="53847" y="2788767"/>
                <a:ext cx="264496" cy="276999"/>
              </a:xfrm>
              <a:prstGeom prst="rect">
                <a:avLst/>
              </a:prstGeom>
              <a:blipFill>
                <a:blip r:embed="rId9"/>
                <a:stretch>
                  <a:fillRect l="-13953" r="-13953" b="-434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2C74D0F-B208-69D9-1A9E-2A8104BA977B}"/>
                  </a:ext>
                </a:extLst>
              </p:cNvPr>
              <p:cNvSpPr txBox="1"/>
              <p:nvPr/>
            </p:nvSpPr>
            <p:spPr>
              <a:xfrm>
                <a:off x="53847" y="3358646"/>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0" name="TextBox 19">
                <a:extLst>
                  <a:ext uri="{FF2B5EF4-FFF2-40B4-BE49-F238E27FC236}">
                    <a16:creationId xmlns:a16="http://schemas.microsoft.com/office/drawing/2014/main" id="{92C74D0F-B208-69D9-1A9E-2A8104BA977B}"/>
                  </a:ext>
                </a:extLst>
              </p:cNvPr>
              <p:cNvSpPr txBox="1">
                <a:spLocks noRot="1" noChangeAspect="1" noMove="1" noResize="1" noEditPoints="1" noAdjustHandles="1" noChangeArrowheads="1" noChangeShapeType="1" noTextEdit="1"/>
              </p:cNvSpPr>
              <p:nvPr/>
            </p:nvSpPr>
            <p:spPr>
              <a:xfrm>
                <a:off x="53847" y="3358646"/>
                <a:ext cx="264496" cy="276999"/>
              </a:xfrm>
              <a:prstGeom prst="rect">
                <a:avLst/>
              </a:prstGeom>
              <a:blipFill>
                <a:blip r:embed="rId10"/>
                <a:stretch>
                  <a:fillRect l="-13953" r="-13953" b="-6667"/>
                </a:stretch>
              </a:blipFill>
            </p:spPr>
            <p:txBody>
              <a:bodyPr/>
              <a:lstStyle/>
              <a:p>
                <a:r>
                  <a:rPr lang="en-SG">
                    <a:noFill/>
                  </a:rPr>
                  <a:t> </a:t>
                </a:r>
              </a:p>
            </p:txBody>
          </p:sp>
        </mc:Fallback>
      </mc:AlternateContent>
      <p:sp>
        <p:nvSpPr>
          <p:cNvPr id="21" name="TextBox 20">
            <a:extLst>
              <a:ext uri="{FF2B5EF4-FFF2-40B4-BE49-F238E27FC236}">
                <a16:creationId xmlns:a16="http://schemas.microsoft.com/office/drawing/2014/main" id="{6C41AD86-DF24-3500-7365-0515B84CB884}"/>
              </a:ext>
            </a:extLst>
          </p:cNvPr>
          <p:cNvSpPr txBox="1"/>
          <p:nvPr/>
        </p:nvSpPr>
        <p:spPr>
          <a:xfrm>
            <a:off x="6383528" y="2201577"/>
            <a:ext cx="5777249" cy="2031325"/>
          </a:xfrm>
          <a:prstGeom prst="rect">
            <a:avLst/>
          </a:prstGeom>
          <a:noFill/>
        </p:spPr>
        <p:txBody>
          <a:bodyPr wrap="square">
            <a:spAutoFit/>
          </a:bodyPr>
          <a:lstStyle/>
          <a:p>
            <a:r>
              <a:rPr lang="en-US" sz="1600" b="1" i="0" dirty="0">
                <a:solidFill>
                  <a:srgbClr val="00B050"/>
                </a:solidFill>
                <a:effectLst/>
                <a:highlight>
                  <a:srgbClr val="FFFFFF"/>
                </a:highlight>
                <a:latin typeface="Nunito" pitchFamily="2" charset="0"/>
              </a:rPr>
              <a:t>(</a:t>
            </a:r>
            <a:r>
              <a:rPr lang="en-US" sz="1600" b="1" i="0" dirty="0" err="1">
                <a:solidFill>
                  <a:srgbClr val="00B050"/>
                </a:solidFill>
                <a:effectLst/>
                <a:highlight>
                  <a:srgbClr val="FFFFFF"/>
                </a:highlight>
                <a:latin typeface="Nunito" pitchFamily="2" charset="0"/>
              </a:rPr>
              <a:t>Y</a:t>
            </a:r>
            <a:r>
              <a:rPr lang="en-US" sz="2000" b="1" i="0" baseline="-25000" dirty="0" err="1">
                <a:solidFill>
                  <a:srgbClr val="00B050"/>
                </a:solidFill>
                <a:effectLst/>
                <a:highlight>
                  <a:srgbClr val="FFFFFF"/>
                </a:highlight>
                <a:latin typeface="Nunito" pitchFamily="2" charset="0"/>
              </a:rPr>
              <a:t>v</a:t>
            </a:r>
            <a:r>
              <a:rPr lang="en-US" sz="1600" b="1" i="0" dirty="0">
                <a:solidFill>
                  <a:srgbClr val="00B050"/>
                </a:solidFill>
                <a:effectLst/>
                <a:highlight>
                  <a:srgbClr val="FFFFFF"/>
                </a:highlight>
                <a:latin typeface="Nunito" pitchFamily="2" charset="0"/>
              </a:rPr>
              <a:t> – </a:t>
            </a:r>
            <a:r>
              <a:rPr lang="en-US" sz="1600" b="1" i="0" dirty="0" err="1">
                <a:solidFill>
                  <a:srgbClr val="00B050"/>
                </a:solidFill>
                <a:effectLst/>
                <a:highlight>
                  <a:srgbClr val="FFFFFF"/>
                </a:highlight>
                <a:latin typeface="Nunito" pitchFamily="2" charset="0"/>
              </a:rPr>
              <a:t>Y</a:t>
            </a:r>
            <a:r>
              <a:rPr lang="en-US" sz="2000" b="1" i="0" baseline="-25000" dirty="0" err="1">
                <a:solidFill>
                  <a:srgbClr val="00B050"/>
                </a:solidFill>
                <a:effectLst/>
                <a:highlight>
                  <a:srgbClr val="FFFFFF"/>
                </a:highlight>
                <a:latin typeface="Nunito" pitchFamily="2" charset="0"/>
              </a:rPr>
              <a:t>vmin</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Y</a:t>
            </a:r>
            <a:r>
              <a:rPr lang="en-US" sz="2000" b="1" baseline="-25000" dirty="0" err="1">
                <a:solidFill>
                  <a:srgbClr val="00B050"/>
                </a:solidFill>
                <a:highlight>
                  <a:srgbClr val="FFFFFF"/>
                </a:highlight>
                <a:latin typeface="Nunito" pitchFamily="2" charset="0"/>
              </a:rPr>
              <a:t>wmax</a:t>
            </a:r>
            <a:r>
              <a:rPr lang="en-US" sz="1600" b="1" dirty="0">
                <a:solidFill>
                  <a:srgbClr val="00B050"/>
                </a:solidFill>
                <a:highlight>
                  <a:srgbClr val="FFFFFF"/>
                </a:highlight>
                <a:latin typeface="Nunito" pitchFamily="2" charset="0"/>
              </a:rPr>
              <a:t> - </a:t>
            </a:r>
            <a:r>
              <a:rPr lang="en-US" sz="1600" b="1" dirty="0" err="1">
                <a:solidFill>
                  <a:srgbClr val="00B050"/>
                </a:solidFill>
                <a:highlight>
                  <a:srgbClr val="FFFFFF"/>
                </a:highlight>
                <a:latin typeface="Nunito" pitchFamily="2" charset="0"/>
              </a:rPr>
              <a:t>Y</a:t>
            </a:r>
            <a:r>
              <a:rPr lang="en-US" sz="2000" b="1" baseline="-25000" dirty="0" err="1">
                <a:solidFill>
                  <a:srgbClr val="00B050"/>
                </a:solidFill>
                <a:highlight>
                  <a:srgbClr val="FFFFFF"/>
                </a:highlight>
                <a:latin typeface="Nunito" pitchFamily="2" charset="0"/>
              </a:rPr>
              <a:t>wmin</a:t>
            </a:r>
            <a:r>
              <a:rPr lang="en-US" sz="1600" b="1" dirty="0">
                <a:solidFill>
                  <a:srgbClr val="00B050"/>
                </a:solidFill>
                <a:highlight>
                  <a:srgbClr val="FFFFFF"/>
                </a:highlight>
                <a:latin typeface="Nunito" pitchFamily="2" charset="0"/>
              </a:rPr>
              <a:t>) </a:t>
            </a:r>
            <a:r>
              <a:rPr lang="en-US" b="1" dirty="0">
                <a:highlight>
                  <a:srgbClr val="FFFFFF"/>
                </a:highlight>
                <a:latin typeface="Nunito" pitchFamily="2" charset="0"/>
              </a:rPr>
              <a:t>=</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Y</a:t>
            </a:r>
            <a:r>
              <a:rPr lang="en-US" sz="2000" b="1" baseline="-25000" dirty="0" err="1">
                <a:solidFill>
                  <a:srgbClr val="00B050"/>
                </a:solidFill>
                <a:highlight>
                  <a:srgbClr val="FFFFFF"/>
                </a:highlight>
                <a:latin typeface="Nunito" pitchFamily="2" charset="0"/>
              </a:rPr>
              <a:t>w</a:t>
            </a:r>
            <a:r>
              <a:rPr lang="en-US" sz="1600" b="1" dirty="0" err="1">
                <a:solidFill>
                  <a:srgbClr val="00B050"/>
                </a:solidFill>
                <a:highlight>
                  <a:srgbClr val="FFFFFF"/>
                </a:highlight>
                <a:latin typeface="Nunito" pitchFamily="2" charset="0"/>
              </a:rPr>
              <a:t>-Y</a:t>
            </a:r>
            <a:r>
              <a:rPr lang="en-US" sz="2000" b="1" baseline="-25000" dirty="0" err="1">
                <a:solidFill>
                  <a:srgbClr val="00B050"/>
                </a:solidFill>
                <a:highlight>
                  <a:srgbClr val="FFFFFF"/>
                </a:highlight>
                <a:latin typeface="Nunito" pitchFamily="2" charset="0"/>
              </a:rPr>
              <a:t>wmin</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Y</a:t>
            </a:r>
            <a:r>
              <a:rPr lang="en-US" sz="2000" b="1" baseline="-25000" dirty="0" err="1">
                <a:solidFill>
                  <a:srgbClr val="00B050"/>
                </a:solidFill>
                <a:highlight>
                  <a:srgbClr val="FFFFFF"/>
                </a:highlight>
                <a:latin typeface="Nunito" pitchFamily="2" charset="0"/>
              </a:rPr>
              <a:t>vmax</a:t>
            </a:r>
            <a:r>
              <a:rPr lang="en-US" sz="1600" b="1" dirty="0">
                <a:solidFill>
                  <a:srgbClr val="00B050"/>
                </a:solidFill>
                <a:highlight>
                  <a:srgbClr val="FFFFFF"/>
                </a:highlight>
                <a:latin typeface="Nunito" pitchFamily="2" charset="0"/>
              </a:rPr>
              <a:t> - </a:t>
            </a:r>
            <a:r>
              <a:rPr lang="en-US" sz="1600" b="1" dirty="0" err="1">
                <a:solidFill>
                  <a:srgbClr val="00B050"/>
                </a:solidFill>
                <a:highlight>
                  <a:srgbClr val="FFFFFF"/>
                </a:highlight>
                <a:latin typeface="Nunito" pitchFamily="2" charset="0"/>
              </a:rPr>
              <a:t>Y</a:t>
            </a:r>
            <a:r>
              <a:rPr lang="en-US" sz="2000" b="1" baseline="-25000" dirty="0" err="1">
                <a:solidFill>
                  <a:srgbClr val="00B050"/>
                </a:solidFill>
                <a:highlight>
                  <a:srgbClr val="FFFFFF"/>
                </a:highlight>
                <a:latin typeface="Nunito" pitchFamily="2" charset="0"/>
              </a:rPr>
              <a:t>vmin</a:t>
            </a:r>
            <a:r>
              <a:rPr lang="en-US" sz="1600" b="1" dirty="0">
                <a:solidFill>
                  <a:srgbClr val="00B050"/>
                </a:solidFill>
                <a:highlight>
                  <a:srgbClr val="FFFFFF"/>
                </a:highlight>
                <a:latin typeface="Nunito" pitchFamily="2" charset="0"/>
              </a:rPr>
              <a:t>)</a:t>
            </a:r>
          </a:p>
          <a:p>
            <a:endParaRPr lang="en-US" sz="1600" b="1" dirty="0">
              <a:solidFill>
                <a:srgbClr val="00B050"/>
              </a:solidFill>
              <a:highlight>
                <a:srgbClr val="FFFFFF"/>
              </a:highlight>
              <a:latin typeface="Nunito" pitchFamily="2" charset="0"/>
            </a:endParaRPr>
          </a:p>
          <a:p>
            <a:r>
              <a:rPr lang="en-US" sz="2000" b="1" i="0" dirty="0" err="1">
                <a:solidFill>
                  <a:srgbClr val="00B050"/>
                </a:solidFill>
                <a:effectLst/>
                <a:highlight>
                  <a:srgbClr val="FFFFFF"/>
                </a:highlight>
                <a:latin typeface="Nunito" pitchFamily="2" charset="0"/>
              </a:rPr>
              <a:t>Y</a:t>
            </a:r>
            <a:r>
              <a:rPr lang="en-US" sz="2800" b="1" i="0" baseline="-25000" dirty="0" err="1">
                <a:solidFill>
                  <a:srgbClr val="00B050"/>
                </a:solidFill>
                <a:effectLst/>
                <a:highlight>
                  <a:srgbClr val="FFFFFF"/>
                </a:highlight>
                <a:latin typeface="Nunito" pitchFamily="2" charset="0"/>
              </a:rPr>
              <a:t>v</a:t>
            </a:r>
            <a:r>
              <a:rPr lang="en-US" sz="2000" b="1" i="0" dirty="0">
                <a:solidFill>
                  <a:srgbClr val="00B050"/>
                </a:solidFill>
                <a:effectLst/>
                <a:highlight>
                  <a:srgbClr val="FFFFFF"/>
                </a:highlight>
                <a:latin typeface="Nunito" pitchFamily="2" charset="0"/>
              </a:rPr>
              <a:t> – </a:t>
            </a:r>
            <a:r>
              <a:rPr lang="en-US" sz="2000" b="1" i="0" dirty="0" err="1">
                <a:solidFill>
                  <a:srgbClr val="00B050"/>
                </a:solidFill>
                <a:effectLst/>
                <a:highlight>
                  <a:srgbClr val="FFFFFF"/>
                </a:highlight>
                <a:latin typeface="Nunito" pitchFamily="2" charset="0"/>
              </a:rPr>
              <a:t>Y</a:t>
            </a:r>
            <a:r>
              <a:rPr lang="en-US" sz="2800" b="1" i="0" baseline="-25000" dirty="0" err="1">
                <a:solidFill>
                  <a:srgbClr val="00B050"/>
                </a:solidFill>
                <a:effectLst/>
                <a:highlight>
                  <a:srgbClr val="FFFFFF"/>
                </a:highlight>
                <a:latin typeface="Nunito" pitchFamily="2" charset="0"/>
              </a:rPr>
              <a:t>vmin</a:t>
            </a:r>
            <a:r>
              <a:rPr lang="en-US" sz="2000" b="1" i="0" dirty="0">
                <a:solidFill>
                  <a:srgbClr val="00B050"/>
                </a:solidFill>
                <a:effectLst/>
                <a:highlight>
                  <a:srgbClr val="FFFFFF"/>
                </a:highlight>
                <a:latin typeface="Nunito" pitchFamily="2" charset="0"/>
              </a:rPr>
              <a:t> </a:t>
            </a:r>
            <a:r>
              <a:rPr lang="en-US" sz="2400" b="1" i="0" dirty="0">
                <a:effectLst/>
                <a:highlight>
                  <a:srgbClr val="FFFFFF"/>
                </a:highlight>
                <a:latin typeface="Nunito" pitchFamily="2" charset="0"/>
              </a:rPr>
              <a:t>= </a:t>
            </a:r>
            <a:r>
              <a:rPr lang="en-US" sz="2000" b="1" i="0" dirty="0">
                <a:solidFill>
                  <a:srgbClr val="00B050"/>
                </a:solidFill>
                <a:effectLst/>
                <a:highlight>
                  <a:srgbClr val="FFFFFF"/>
                </a:highlight>
                <a:latin typeface="Nunito" pitchFamily="2" charset="0"/>
              </a:rPr>
              <a:t> (</a:t>
            </a:r>
            <a:r>
              <a:rPr lang="en-US" sz="2000" b="1" i="0" dirty="0" err="1">
                <a:solidFill>
                  <a:srgbClr val="00B050"/>
                </a:solidFill>
                <a:effectLst/>
                <a:highlight>
                  <a:srgbClr val="FFFFFF"/>
                </a:highlight>
                <a:latin typeface="Nunito" pitchFamily="2" charset="0"/>
              </a:rPr>
              <a:t>Y</a:t>
            </a:r>
            <a:r>
              <a:rPr lang="en-US" sz="2800" b="1" i="0" baseline="-25000" dirty="0" err="1">
                <a:solidFill>
                  <a:srgbClr val="00B050"/>
                </a:solidFill>
                <a:effectLst/>
                <a:highlight>
                  <a:srgbClr val="FFFFFF"/>
                </a:highlight>
                <a:latin typeface="Nunito" pitchFamily="2" charset="0"/>
              </a:rPr>
              <a:t>w</a:t>
            </a:r>
            <a:r>
              <a:rPr lang="en-US" sz="2000" b="1" i="0" dirty="0">
                <a:solidFill>
                  <a:srgbClr val="00B050"/>
                </a:solidFill>
                <a:effectLst/>
                <a:highlight>
                  <a:srgbClr val="FFFFFF"/>
                </a:highlight>
                <a:latin typeface="Nunito" pitchFamily="2" charset="0"/>
              </a:rPr>
              <a:t> - </a:t>
            </a:r>
            <a:r>
              <a:rPr lang="en-US" sz="2000" b="1" i="0" dirty="0" err="1">
                <a:solidFill>
                  <a:srgbClr val="00B050"/>
                </a:solidFill>
                <a:effectLst/>
                <a:highlight>
                  <a:srgbClr val="FFFFFF"/>
                </a:highlight>
                <a:latin typeface="Nunito" pitchFamily="2" charset="0"/>
              </a:rPr>
              <a:t>Y</a:t>
            </a:r>
            <a:r>
              <a:rPr lang="en-US" sz="2800" b="1" i="0" baseline="-25000" dirty="0" err="1">
                <a:solidFill>
                  <a:srgbClr val="00B050"/>
                </a:solidFill>
                <a:effectLst/>
                <a:highlight>
                  <a:srgbClr val="FFFFFF"/>
                </a:highlight>
                <a:latin typeface="Nunito" pitchFamily="2" charset="0"/>
              </a:rPr>
              <a:t>wmin</a:t>
            </a:r>
            <a:r>
              <a:rPr lang="en-US" sz="2000" b="1" i="0" dirty="0">
                <a:solidFill>
                  <a:srgbClr val="00B050"/>
                </a:solidFill>
                <a:effectLst/>
                <a:highlight>
                  <a:srgbClr val="FFFFFF"/>
                </a:highlight>
                <a:latin typeface="Nunito" pitchFamily="2" charset="0"/>
              </a:rPr>
              <a:t>)  </a:t>
            </a:r>
            <a:r>
              <a:rPr lang="en-US" sz="2400" b="1" i="0" dirty="0">
                <a:effectLst/>
                <a:highlight>
                  <a:srgbClr val="FFFFFF"/>
                </a:highlight>
                <a:latin typeface="Nunito" pitchFamily="2" charset="0"/>
              </a:rPr>
              <a:t>*</a:t>
            </a:r>
          </a:p>
          <a:p>
            <a:endParaRPr lang="en-US" sz="2400" b="1" dirty="0">
              <a:highlight>
                <a:srgbClr val="FFFFFF"/>
              </a:highlight>
              <a:latin typeface="Nunito" pitchFamily="2" charset="0"/>
            </a:endParaRPr>
          </a:p>
          <a:p>
            <a:r>
              <a:rPr lang="en-US" sz="2000" b="1" i="0" dirty="0" err="1">
                <a:solidFill>
                  <a:srgbClr val="00B050"/>
                </a:solidFill>
                <a:effectLst/>
                <a:highlight>
                  <a:srgbClr val="FFFFFF"/>
                </a:highlight>
                <a:latin typeface="Nunito" pitchFamily="2" charset="0"/>
              </a:rPr>
              <a:t>Y</a:t>
            </a:r>
            <a:r>
              <a:rPr lang="en-US" sz="2800" b="1" i="0" baseline="-25000" dirty="0" err="1">
                <a:solidFill>
                  <a:srgbClr val="00B050"/>
                </a:solidFill>
                <a:effectLst/>
                <a:highlight>
                  <a:srgbClr val="FFFFFF"/>
                </a:highlight>
                <a:latin typeface="Nunito" pitchFamily="2" charset="0"/>
              </a:rPr>
              <a:t>v</a:t>
            </a:r>
            <a:r>
              <a:rPr lang="en-US" sz="2000" b="1" i="0" dirty="0">
                <a:solidFill>
                  <a:srgbClr val="00B050"/>
                </a:solidFill>
                <a:effectLst/>
                <a:highlight>
                  <a:srgbClr val="FFFFFF"/>
                </a:highlight>
                <a:latin typeface="Nunito" pitchFamily="2" charset="0"/>
              </a:rPr>
              <a:t> = </a:t>
            </a:r>
            <a:r>
              <a:rPr lang="en-US" sz="2000" b="1" i="0" dirty="0" err="1">
                <a:solidFill>
                  <a:srgbClr val="00B050"/>
                </a:solidFill>
                <a:effectLst/>
                <a:highlight>
                  <a:srgbClr val="FFFFFF"/>
                </a:highlight>
                <a:latin typeface="Nunito" pitchFamily="2" charset="0"/>
              </a:rPr>
              <a:t>Y</a:t>
            </a:r>
            <a:r>
              <a:rPr lang="en-US" sz="2800" b="1" i="0" baseline="-25000" dirty="0" err="1">
                <a:solidFill>
                  <a:srgbClr val="00B050"/>
                </a:solidFill>
                <a:effectLst/>
                <a:highlight>
                  <a:srgbClr val="FFFFFF"/>
                </a:highlight>
                <a:latin typeface="Nunito" pitchFamily="2" charset="0"/>
              </a:rPr>
              <a:t>vmin</a:t>
            </a:r>
            <a:r>
              <a:rPr lang="en-US" sz="2000" b="1" i="0" dirty="0">
                <a:solidFill>
                  <a:srgbClr val="00B050"/>
                </a:solidFill>
                <a:effectLst/>
                <a:highlight>
                  <a:srgbClr val="FFFFFF"/>
                </a:highlight>
                <a:latin typeface="Nunito" pitchFamily="2" charset="0"/>
              </a:rPr>
              <a:t> + (</a:t>
            </a:r>
            <a:r>
              <a:rPr lang="en-US" sz="2000" b="1" i="0" dirty="0" err="1">
                <a:solidFill>
                  <a:srgbClr val="00B050"/>
                </a:solidFill>
                <a:effectLst/>
                <a:highlight>
                  <a:srgbClr val="FFFFFF"/>
                </a:highlight>
                <a:latin typeface="Nunito" pitchFamily="2" charset="0"/>
              </a:rPr>
              <a:t>Y</a:t>
            </a:r>
            <a:r>
              <a:rPr lang="en-US" sz="2800" b="1" i="0" baseline="-25000" dirty="0" err="1">
                <a:solidFill>
                  <a:srgbClr val="00B050"/>
                </a:solidFill>
                <a:effectLst/>
                <a:highlight>
                  <a:srgbClr val="FFFFFF"/>
                </a:highlight>
                <a:latin typeface="Nunito" pitchFamily="2" charset="0"/>
              </a:rPr>
              <a:t>w</a:t>
            </a:r>
            <a:r>
              <a:rPr lang="en-US" sz="2000" b="1" i="0" dirty="0">
                <a:solidFill>
                  <a:srgbClr val="00B050"/>
                </a:solidFill>
                <a:effectLst/>
                <a:highlight>
                  <a:srgbClr val="FFFFFF"/>
                </a:highlight>
                <a:latin typeface="Nunito" pitchFamily="2" charset="0"/>
              </a:rPr>
              <a:t> - </a:t>
            </a:r>
            <a:r>
              <a:rPr lang="en-US" sz="2000" b="1" i="0" dirty="0" err="1">
                <a:solidFill>
                  <a:srgbClr val="00B050"/>
                </a:solidFill>
                <a:effectLst/>
                <a:highlight>
                  <a:srgbClr val="FFFFFF"/>
                </a:highlight>
                <a:latin typeface="Nunito" pitchFamily="2" charset="0"/>
              </a:rPr>
              <a:t>Y</a:t>
            </a:r>
            <a:r>
              <a:rPr lang="en-US" sz="2800" b="1" i="0" baseline="-25000" dirty="0" err="1">
                <a:solidFill>
                  <a:srgbClr val="00B050"/>
                </a:solidFill>
                <a:effectLst/>
                <a:highlight>
                  <a:srgbClr val="FFFFFF"/>
                </a:highlight>
                <a:latin typeface="Nunito" pitchFamily="2" charset="0"/>
              </a:rPr>
              <a:t>wmin</a:t>
            </a:r>
            <a:r>
              <a:rPr lang="en-US" sz="2000" b="1" i="0" dirty="0">
                <a:solidFill>
                  <a:srgbClr val="00B050"/>
                </a:solidFill>
                <a:effectLst/>
                <a:highlight>
                  <a:srgbClr val="FFFFFF"/>
                </a:highlight>
                <a:latin typeface="Nunito" pitchFamily="2" charset="0"/>
              </a:rPr>
              <a:t>)  </a:t>
            </a:r>
            <a:r>
              <a:rPr lang="en-US" sz="2400" b="1" i="0" dirty="0">
                <a:effectLst/>
                <a:highlight>
                  <a:srgbClr val="FFFFFF"/>
                </a:highlight>
                <a:latin typeface="Nunito" pitchFamily="2" charset="0"/>
              </a:rPr>
              <a:t>* </a:t>
            </a:r>
            <a:r>
              <a:rPr lang="en-US" sz="2400" b="1" i="0" dirty="0">
                <a:solidFill>
                  <a:srgbClr val="00B050"/>
                </a:solidFill>
                <a:effectLst/>
                <a:highlight>
                  <a:srgbClr val="FFFFFF"/>
                </a:highlight>
                <a:latin typeface="Nunito" pitchFamily="2" charset="0"/>
              </a:rPr>
              <a:t>S</a:t>
            </a:r>
            <a:r>
              <a:rPr lang="en-US" sz="2400" b="1" i="0" baseline="-25000" dirty="0">
                <a:solidFill>
                  <a:srgbClr val="00B050"/>
                </a:solidFill>
                <a:effectLst/>
                <a:highlight>
                  <a:srgbClr val="FFFFFF"/>
                </a:highlight>
                <a:latin typeface="Nunito" pitchFamily="2" charset="0"/>
              </a:rPr>
              <a:t>y</a:t>
            </a:r>
          </a:p>
          <a:p>
            <a:endParaRPr lang="en-US" sz="2000" b="1" i="0" dirty="0">
              <a:effectLst/>
              <a:highlight>
                <a:srgbClr val="FFFFFF"/>
              </a:highlight>
              <a:latin typeface="Nunito" pitchFamily="2" charset="0"/>
            </a:endParaRPr>
          </a:p>
        </p:txBody>
      </p:sp>
      <p:pic>
        <p:nvPicPr>
          <p:cNvPr id="22" name="Picture 12" descr="Lightbox">
            <a:extLst>
              <a:ext uri="{FF2B5EF4-FFF2-40B4-BE49-F238E27FC236}">
                <a16:creationId xmlns:a16="http://schemas.microsoft.com/office/drawing/2014/main" id="{4DE8F4DF-DC3A-6D3C-AEC1-9E106CCC3E4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8146" t="19623" r="11564" b="11402"/>
          <a:stretch/>
        </p:blipFill>
        <p:spPr bwMode="auto">
          <a:xfrm>
            <a:off x="10147491" y="2616221"/>
            <a:ext cx="1552136" cy="7317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BF58F37-511A-3F68-9FD3-6D444CFDCC41}"/>
                  </a:ext>
                </a:extLst>
              </p:cNvPr>
              <p:cNvSpPr txBox="1"/>
              <p:nvPr/>
            </p:nvSpPr>
            <p:spPr>
              <a:xfrm>
                <a:off x="6195518" y="2276390"/>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3" name="TextBox 22">
                <a:extLst>
                  <a:ext uri="{FF2B5EF4-FFF2-40B4-BE49-F238E27FC236}">
                    <a16:creationId xmlns:a16="http://schemas.microsoft.com/office/drawing/2014/main" id="{1BF58F37-511A-3F68-9FD3-6D444CFDCC41}"/>
                  </a:ext>
                </a:extLst>
              </p:cNvPr>
              <p:cNvSpPr txBox="1">
                <a:spLocks noRot="1" noChangeAspect="1" noMove="1" noResize="1" noEditPoints="1" noAdjustHandles="1" noChangeArrowheads="1" noChangeShapeType="1" noTextEdit="1"/>
              </p:cNvSpPr>
              <p:nvPr/>
            </p:nvSpPr>
            <p:spPr>
              <a:xfrm>
                <a:off x="6195518" y="2276390"/>
                <a:ext cx="264496" cy="276999"/>
              </a:xfrm>
              <a:prstGeom prst="rect">
                <a:avLst/>
              </a:prstGeom>
              <a:blipFill>
                <a:blip r:embed="rId11"/>
                <a:stretch>
                  <a:fillRect l="-13636" r="-11364" b="-434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31B7B02-8F4C-DF5F-A4A5-2B5579B181C5}"/>
                  </a:ext>
                </a:extLst>
              </p:cNvPr>
              <p:cNvSpPr txBox="1"/>
              <p:nvPr/>
            </p:nvSpPr>
            <p:spPr>
              <a:xfrm>
                <a:off x="6195518" y="1571526"/>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4" name="TextBox 23">
                <a:extLst>
                  <a:ext uri="{FF2B5EF4-FFF2-40B4-BE49-F238E27FC236}">
                    <a16:creationId xmlns:a16="http://schemas.microsoft.com/office/drawing/2014/main" id="{531B7B02-8F4C-DF5F-A4A5-2B5579B181C5}"/>
                  </a:ext>
                </a:extLst>
              </p:cNvPr>
              <p:cNvSpPr txBox="1">
                <a:spLocks noRot="1" noChangeAspect="1" noMove="1" noResize="1" noEditPoints="1" noAdjustHandles="1" noChangeArrowheads="1" noChangeShapeType="1" noTextEdit="1"/>
              </p:cNvSpPr>
              <p:nvPr/>
            </p:nvSpPr>
            <p:spPr>
              <a:xfrm>
                <a:off x="6195518" y="1571526"/>
                <a:ext cx="264496" cy="276999"/>
              </a:xfrm>
              <a:prstGeom prst="rect">
                <a:avLst/>
              </a:prstGeom>
              <a:blipFill>
                <a:blip r:embed="rId12"/>
                <a:stretch>
                  <a:fillRect l="-13636" r="-11364"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F26A207-448E-3518-C593-6EAEC95F3B49}"/>
                  </a:ext>
                </a:extLst>
              </p:cNvPr>
              <p:cNvSpPr txBox="1"/>
              <p:nvPr/>
            </p:nvSpPr>
            <p:spPr>
              <a:xfrm>
                <a:off x="6165820" y="2863580"/>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5" name="TextBox 24">
                <a:extLst>
                  <a:ext uri="{FF2B5EF4-FFF2-40B4-BE49-F238E27FC236}">
                    <a16:creationId xmlns:a16="http://schemas.microsoft.com/office/drawing/2014/main" id="{6F26A207-448E-3518-C593-6EAEC95F3B49}"/>
                  </a:ext>
                </a:extLst>
              </p:cNvPr>
              <p:cNvSpPr txBox="1">
                <a:spLocks noRot="1" noChangeAspect="1" noMove="1" noResize="1" noEditPoints="1" noAdjustHandles="1" noChangeArrowheads="1" noChangeShapeType="1" noTextEdit="1"/>
              </p:cNvSpPr>
              <p:nvPr/>
            </p:nvSpPr>
            <p:spPr>
              <a:xfrm>
                <a:off x="6165820" y="2863580"/>
                <a:ext cx="264496" cy="276999"/>
              </a:xfrm>
              <a:prstGeom prst="rect">
                <a:avLst/>
              </a:prstGeom>
              <a:blipFill>
                <a:blip r:embed="rId13"/>
                <a:stretch>
                  <a:fillRect l="-13636" r="-11364"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A62FE8-A700-1A61-B912-D49954AC7CB7}"/>
                  </a:ext>
                </a:extLst>
              </p:cNvPr>
              <p:cNvSpPr txBox="1"/>
              <p:nvPr/>
            </p:nvSpPr>
            <p:spPr>
              <a:xfrm>
                <a:off x="6165820" y="3433459"/>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6" name="TextBox 25">
                <a:extLst>
                  <a:ext uri="{FF2B5EF4-FFF2-40B4-BE49-F238E27FC236}">
                    <a16:creationId xmlns:a16="http://schemas.microsoft.com/office/drawing/2014/main" id="{DBA62FE8-A700-1A61-B912-D49954AC7CB7}"/>
                  </a:ext>
                </a:extLst>
              </p:cNvPr>
              <p:cNvSpPr txBox="1">
                <a:spLocks noRot="1" noChangeAspect="1" noMove="1" noResize="1" noEditPoints="1" noAdjustHandles="1" noChangeArrowheads="1" noChangeShapeType="1" noTextEdit="1"/>
              </p:cNvSpPr>
              <p:nvPr/>
            </p:nvSpPr>
            <p:spPr>
              <a:xfrm>
                <a:off x="6165820" y="3433459"/>
                <a:ext cx="264496" cy="276999"/>
              </a:xfrm>
              <a:prstGeom prst="rect">
                <a:avLst/>
              </a:prstGeom>
              <a:blipFill>
                <a:blip r:embed="rId14"/>
                <a:stretch>
                  <a:fillRect l="-13636" r="-11364" b="-4348"/>
                </a:stretch>
              </a:blipFill>
            </p:spPr>
            <p:txBody>
              <a:bodyPr/>
              <a:lstStyle/>
              <a:p>
                <a:r>
                  <a:rPr lang="en-SG">
                    <a:noFill/>
                  </a:rPr>
                  <a:t> </a:t>
                </a:r>
              </a:p>
            </p:txBody>
          </p:sp>
        </mc:Fallback>
      </mc:AlternateContent>
      <p:cxnSp>
        <p:nvCxnSpPr>
          <p:cNvPr id="28" name="Straight Connector 27">
            <a:extLst>
              <a:ext uri="{FF2B5EF4-FFF2-40B4-BE49-F238E27FC236}">
                <a16:creationId xmlns:a16="http://schemas.microsoft.com/office/drawing/2014/main" id="{BF00A8FC-45CA-8ADE-B5B5-FE68B4447D07}"/>
              </a:ext>
            </a:extLst>
          </p:cNvPr>
          <p:cNvCxnSpPr>
            <a:cxnSpLocks/>
          </p:cNvCxnSpPr>
          <p:nvPr/>
        </p:nvCxnSpPr>
        <p:spPr>
          <a:xfrm>
            <a:off x="5984112" y="729205"/>
            <a:ext cx="0" cy="604352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3530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2B4C-01D7-0AF3-C6FD-A04833285BF1}"/>
              </a:ext>
            </a:extLst>
          </p:cNvPr>
          <p:cNvSpPr>
            <a:spLocks noGrp="1"/>
          </p:cNvSpPr>
          <p:nvPr>
            <p:ph type="title"/>
          </p:nvPr>
        </p:nvSpPr>
        <p:spPr>
          <a:xfrm>
            <a:off x="225140" y="677865"/>
            <a:ext cx="5250873" cy="483901"/>
          </a:xfrm>
        </p:spPr>
        <p:txBody>
          <a:bodyPr>
            <a:normAutofit/>
          </a:bodyPr>
          <a:lstStyle/>
          <a:p>
            <a:r>
              <a:rPr lang="en-US" sz="2800" b="1" i="0" u="sng" dirty="0">
                <a:solidFill>
                  <a:srgbClr val="273239"/>
                </a:solidFill>
                <a:effectLst/>
                <a:highlight>
                  <a:srgbClr val="FFFFFF"/>
                </a:highlight>
                <a:latin typeface="Nunito" pitchFamily="2" charset="0"/>
              </a:rPr>
              <a:t>calculating for x coordinate:</a:t>
            </a:r>
            <a:endParaRPr lang="en-SG" sz="2800" b="1" u="sng" dirty="0"/>
          </a:p>
        </p:txBody>
      </p:sp>
      <p:pic>
        <p:nvPicPr>
          <p:cNvPr id="4100" name="Picture 4" descr="Lightbox">
            <a:extLst>
              <a:ext uri="{FF2B5EF4-FFF2-40B4-BE49-F238E27FC236}">
                <a16:creationId xmlns:a16="http://schemas.microsoft.com/office/drawing/2014/main" id="{14A1D28D-E569-EA8E-8A13-DFE7C40D10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26" t="15673" b="14835"/>
          <a:stretch/>
        </p:blipFill>
        <p:spPr bwMode="auto">
          <a:xfrm>
            <a:off x="361326" y="1225203"/>
            <a:ext cx="4085457" cy="8409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81C72A-AD32-FA52-4B22-0A750CDB8518}"/>
              </a:ext>
            </a:extLst>
          </p:cNvPr>
          <p:cNvSpPr txBox="1"/>
          <p:nvPr/>
        </p:nvSpPr>
        <p:spPr>
          <a:xfrm>
            <a:off x="142013" y="4508702"/>
            <a:ext cx="5763491" cy="400110"/>
          </a:xfrm>
          <a:prstGeom prst="rect">
            <a:avLst/>
          </a:prstGeom>
          <a:noFill/>
        </p:spPr>
        <p:txBody>
          <a:bodyPr wrap="square">
            <a:spAutoFit/>
          </a:bodyPr>
          <a:lstStyle/>
          <a:p>
            <a:r>
              <a:rPr lang="en-US" sz="2000" b="0" i="0" dirty="0">
                <a:solidFill>
                  <a:srgbClr val="273239"/>
                </a:solidFill>
                <a:effectLst/>
                <a:highlight>
                  <a:srgbClr val="FFFFFF"/>
                </a:highlight>
                <a:latin typeface="Nunito" pitchFamily="2" charset="0"/>
              </a:rPr>
              <a:t>Where </a:t>
            </a:r>
            <a:r>
              <a:rPr lang="en-US" sz="2000" b="0" i="0" dirty="0" err="1">
                <a:solidFill>
                  <a:srgbClr val="273239"/>
                </a:solidFill>
                <a:effectLst/>
                <a:highlight>
                  <a:srgbClr val="FFFFFF"/>
                </a:highlight>
                <a:latin typeface="Nunito" pitchFamily="2" charset="0"/>
              </a:rPr>
              <a:t>t</a:t>
            </a:r>
            <a:r>
              <a:rPr lang="en-US" sz="2000" b="0" i="0" baseline="-25000" dirty="0" err="1">
                <a:solidFill>
                  <a:srgbClr val="273239"/>
                </a:solidFill>
                <a:effectLst/>
                <a:highlight>
                  <a:srgbClr val="FFFFFF"/>
                </a:highlight>
                <a:latin typeface="Nunito" pitchFamily="2" charset="0"/>
              </a:rPr>
              <a:t>x</a:t>
            </a:r>
            <a:r>
              <a:rPr lang="en-US" sz="2000" b="0" i="0" dirty="0">
                <a:solidFill>
                  <a:srgbClr val="273239"/>
                </a:solidFill>
                <a:effectLst/>
                <a:highlight>
                  <a:srgbClr val="FFFFFF"/>
                </a:highlight>
                <a:latin typeface="Nunito" pitchFamily="2" charset="0"/>
              </a:rPr>
              <a:t> is the translation factor of x coordinate</a:t>
            </a:r>
            <a:endParaRPr lang="en-SG" sz="2000" dirty="0"/>
          </a:p>
        </p:txBody>
      </p:sp>
      <p:sp>
        <p:nvSpPr>
          <p:cNvPr id="8" name="Title 1">
            <a:extLst>
              <a:ext uri="{FF2B5EF4-FFF2-40B4-BE49-F238E27FC236}">
                <a16:creationId xmlns:a16="http://schemas.microsoft.com/office/drawing/2014/main" id="{F54E604A-8D3C-688D-B590-BBC00F53284F}"/>
              </a:ext>
            </a:extLst>
          </p:cNvPr>
          <p:cNvSpPr txBox="1">
            <a:spLocks/>
          </p:cNvSpPr>
          <p:nvPr/>
        </p:nvSpPr>
        <p:spPr>
          <a:xfrm>
            <a:off x="6673596" y="613502"/>
            <a:ext cx="5250873" cy="4839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u="sng" dirty="0">
                <a:solidFill>
                  <a:srgbClr val="273239"/>
                </a:solidFill>
                <a:highlight>
                  <a:srgbClr val="FFFFFF"/>
                </a:highlight>
                <a:latin typeface="Nunito" pitchFamily="2" charset="0"/>
              </a:rPr>
              <a:t>calculating for y coordinate:</a:t>
            </a:r>
            <a:endParaRPr lang="en-SG" sz="2800" b="1" u="sng" dirty="0"/>
          </a:p>
        </p:txBody>
      </p:sp>
      <p:pic>
        <p:nvPicPr>
          <p:cNvPr id="4104" name="Picture 8" descr="Lightbox">
            <a:extLst>
              <a:ext uri="{FF2B5EF4-FFF2-40B4-BE49-F238E27FC236}">
                <a16:creationId xmlns:a16="http://schemas.microsoft.com/office/drawing/2014/main" id="{098EFAC2-6785-16BF-78BE-D7EC8E36B9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58" t="8215" b="17094"/>
          <a:stretch/>
        </p:blipFill>
        <p:spPr bwMode="auto">
          <a:xfrm>
            <a:off x="6673596" y="1181195"/>
            <a:ext cx="4069193" cy="908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8FEAC9F-3705-BFD7-7444-4ED4188514BD}"/>
              </a:ext>
            </a:extLst>
          </p:cNvPr>
          <p:cNvSpPr txBox="1"/>
          <p:nvPr/>
        </p:nvSpPr>
        <p:spPr>
          <a:xfrm>
            <a:off x="6501250" y="4477214"/>
            <a:ext cx="5690750" cy="400110"/>
          </a:xfrm>
          <a:prstGeom prst="rect">
            <a:avLst/>
          </a:prstGeom>
          <a:noFill/>
        </p:spPr>
        <p:txBody>
          <a:bodyPr wrap="square">
            <a:spAutoFit/>
          </a:bodyPr>
          <a:lstStyle/>
          <a:p>
            <a:r>
              <a:rPr lang="en-US" sz="2000" b="0" i="0" dirty="0">
                <a:solidFill>
                  <a:srgbClr val="273239"/>
                </a:solidFill>
                <a:effectLst/>
                <a:highlight>
                  <a:srgbClr val="FFFFFF"/>
                </a:highlight>
                <a:latin typeface="Nunito" pitchFamily="2" charset="0"/>
              </a:rPr>
              <a:t>Where t</a:t>
            </a:r>
            <a:r>
              <a:rPr lang="en-US" sz="2000" b="0" i="0" baseline="-25000" dirty="0">
                <a:solidFill>
                  <a:srgbClr val="273239"/>
                </a:solidFill>
                <a:effectLst/>
                <a:highlight>
                  <a:srgbClr val="FFFFFF"/>
                </a:highlight>
                <a:latin typeface="Nunito" pitchFamily="2" charset="0"/>
              </a:rPr>
              <a:t>y</a:t>
            </a:r>
            <a:r>
              <a:rPr lang="en-US" sz="2000" b="0" i="0" dirty="0">
                <a:solidFill>
                  <a:srgbClr val="273239"/>
                </a:solidFill>
                <a:effectLst/>
                <a:highlight>
                  <a:srgbClr val="FFFFFF"/>
                </a:highlight>
                <a:latin typeface="Nunito" pitchFamily="2" charset="0"/>
              </a:rPr>
              <a:t> is the translation factor of y coordinate</a:t>
            </a:r>
            <a:endParaRPr lang="en-SG" sz="2000" dirty="0"/>
          </a:p>
        </p:txBody>
      </p:sp>
      <p:sp>
        <p:nvSpPr>
          <p:cNvPr id="3" name="Title 1">
            <a:extLst>
              <a:ext uri="{FF2B5EF4-FFF2-40B4-BE49-F238E27FC236}">
                <a16:creationId xmlns:a16="http://schemas.microsoft.com/office/drawing/2014/main" id="{403F4093-DE01-5454-E836-429C257F9924}"/>
              </a:ext>
            </a:extLst>
          </p:cNvPr>
          <p:cNvSpPr txBox="1">
            <a:spLocks/>
          </p:cNvSpPr>
          <p:nvPr/>
        </p:nvSpPr>
        <p:spPr>
          <a:xfrm>
            <a:off x="361326" y="3435202"/>
            <a:ext cx="4085457" cy="5112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b="1" dirty="0" err="1">
                <a:solidFill>
                  <a:srgbClr val="00B050"/>
                </a:solidFill>
                <a:highlight>
                  <a:srgbClr val="FFFFFF"/>
                </a:highlight>
                <a:latin typeface="Nunito" pitchFamily="2" charset="0"/>
              </a:rPr>
              <a:t>X</a:t>
            </a:r>
            <a:r>
              <a:rPr lang="en-US" sz="2400" b="1" baseline="-25000" dirty="0" err="1">
                <a:solidFill>
                  <a:srgbClr val="00B050"/>
                </a:solidFill>
                <a:highlight>
                  <a:srgbClr val="FFFFFF"/>
                </a:highlight>
                <a:latin typeface="Nunito" pitchFamily="2" charset="0"/>
              </a:rPr>
              <a:t>v</a:t>
            </a:r>
            <a:r>
              <a:rPr lang="en-US" sz="2400" b="1" dirty="0">
                <a:solidFill>
                  <a:srgbClr val="00B050"/>
                </a:solidFill>
                <a:highlight>
                  <a:srgbClr val="FFFFFF"/>
                </a:highlight>
                <a:latin typeface="Nunito" pitchFamily="2" charset="0"/>
              </a:rPr>
              <a:t> = </a:t>
            </a:r>
            <a:r>
              <a:rPr lang="en-US" sz="2400" b="1" dirty="0" err="1">
                <a:solidFill>
                  <a:srgbClr val="00B050"/>
                </a:solidFill>
                <a:highlight>
                  <a:srgbClr val="FFFFFF"/>
                </a:highlight>
                <a:latin typeface="Nunito" pitchFamily="2" charset="0"/>
              </a:rPr>
              <a:t>X</a:t>
            </a:r>
            <a:r>
              <a:rPr lang="en-US" sz="2400" b="1" baseline="-25000" dirty="0" err="1">
                <a:solidFill>
                  <a:srgbClr val="00B050"/>
                </a:solidFill>
                <a:highlight>
                  <a:srgbClr val="FFFFFF"/>
                </a:highlight>
                <a:latin typeface="Nunito" pitchFamily="2" charset="0"/>
              </a:rPr>
              <a:t>vmin</a:t>
            </a:r>
            <a:r>
              <a:rPr lang="en-US" sz="2400" b="1" dirty="0">
                <a:solidFill>
                  <a:srgbClr val="00B050"/>
                </a:solidFill>
                <a:highlight>
                  <a:srgbClr val="FFFFFF"/>
                </a:highlight>
                <a:latin typeface="Nunito" pitchFamily="2" charset="0"/>
              </a:rPr>
              <a:t> + </a:t>
            </a:r>
            <a:r>
              <a:rPr lang="en-US" sz="2400" b="1" dirty="0" err="1">
                <a:solidFill>
                  <a:srgbClr val="00B050"/>
                </a:solidFill>
                <a:highlight>
                  <a:srgbClr val="FFFFFF"/>
                </a:highlight>
                <a:latin typeface="Nunito" pitchFamily="2" charset="0"/>
              </a:rPr>
              <a:t>t</a:t>
            </a:r>
            <a:r>
              <a:rPr lang="en-US" sz="2400" b="1" baseline="-25000" dirty="0" err="1">
                <a:solidFill>
                  <a:srgbClr val="00B050"/>
                </a:solidFill>
                <a:highlight>
                  <a:srgbClr val="FFFFFF"/>
                </a:highlight>
                <a:latin typeface="Nunito" pitchFamily="2" charset="0"/>
              </a:rPr>
              <a:t>x</a:t>
            </a:r>
            <a:endParaRPr lang="en-SG" sz="2400" b="1" baseline="-25000" dirty="0">
              <a:solidFill>
                <a:srgbClr val="00B050"/>
              </a:solidFill>
            </a:endParaRPr>
          </a:p>
        </p:txBody>
      </p:sp>
      <p:pic>
        <p:nvPicPr>
          <p:cNvPr id="6" name="Picture 5">
            <a:extLst>
              <a:ext uri="{FF2B5EF4-FFF2-40B4-BE49-F238E27FC236}">
                <a16:creationId xmlns:a16="http://schemas.microsoft.com/office/drawing/2014/main" id="{19569F82-7319-5059-2D17-1D2060C16FCB}"/>
              </a:ext>
            </a:extLst>
          </p:cNvPr>
          <p:cNvPicPr>
            <a:picLocks noChangeAspect="1"/>
          </p:cNvPicPr>
          <p:nvPr/>
        </p:nvPicPr>
        <p:blipFill>
          <a:blip r:embed="rId4"/>
          <a:stretch>
            <a:fillRect/>
          </a:stretch>
        </p:blipFill>
        <p:spPr>
          <a:xfrm>
            <a:off x="142013" y="5879256"/>
            <a:ext cx="4692226" cy="972147"/>
          </a:xfrm>
          <a:prstGeom prst="rect">
            <a:avLst/>
          </a:prstGeom>
        </p:spPr>
      </p:pic>
      <p:sp>
        <p:nvSpPr>
          <p:cNvPr id="7" name="Title 1">
            <a:extLst>
              <a:ext uri="{FF2B5EF4-FFF2-40B4-BE49-F238E27FC236}">
                <a16:creationId xmlns:a16="http://schemas.microsoft.com/office/drawing/2014/main" id="{2A50DF8A-2403-B176-9591-2F751C7190BD}"/>
              </a:ext>
            </a:extLst>
          </p:cNvPr>
          <p:cNvSpPr txBox="1">
            <a:spLocks/>
          </p:cNvSpPr>
          <p:nvPr/>
        </p:nvSpPr>
        <p:spPr>
          <a:xfrm>
            <a:off x="6673596" y="3436793"/>
            <a:ext cx="3118150" cy="5237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b="1" dirty="0" err="1">
                <a:solidFill>
                  <a:srgbClr val="00B050"/>
                </a:solidFill>
                <a:highlight>
                  <a:srgbClr val="FFFFFF"/>
                </a:highlight>
                <a:latin typeface="Nunito" pitchFamily="2" charset="0"/>
              </a:rPr>
              <a:t>Y</a:t>
            </a:r>
            <a:r>
              <a:rPr lang="en-US" sz="2400" b="1" baseline="-25000" dirty="0" err="1">
                <a:solidFill>
                  <a:srgbClr val="00B050"/>
                </a:solidFill>
                <a:highlight>
                  <a:srgbClr val="FFFFFF"/>
                </a:highlight>
                <a:latin typeface="Nunito" pitchFamily="2" charset="0"/>
              </a:rPr>
              <a:t>v</a:t>
            </a:r>
            <a:r>
              <a:rPr lang="en-US" sz="2400" b="1" dirty="0">
                <a:solidFill>
                  <a:srgbClr val="00B050"/>
                </a:solidFill>
                <a:highlight>
                  <a:srgbClr val="FFFFFF"/>
                </a:highlight>
                <a:latin typeface="Nunito" pitchFamily="2" charset="0"/>
              </a:rPr>
              <a:t> = </a:t>
            </a:r>
            <a:r>
              <a:rPr lang="en-US" sz="2400" b="1" dirty="0" err="1">
                <a:solidFill>
                  <a:srgbClr val="00B050"/>
                </a:solidFill>
                <a:highlight>
                  <a:srgbClr val="FFFFFF"/>
                </a:highlight>
                <a:latin typeface="Nunito" pitchFamily="2" charset="0"/>
              </a:rPr>
              <a:t>Y</a:t>
            </a:r>
            <a:r>
              <a:rPr lang="en-US" sz="2400" b="1" baseline="-25000" dirty="0" err="1">
                <a:solidFill>
                  <a:srgbClr val="00B050"/>
                </a:solidFill>
                <a:highlight>
                  <a:srgbClr val="FFFFFF"/>
                </a:highlight>
                <a:latin typeface="Nunito" pitchFamily="2" charset="0"/>
              </a:rPr>
              <a:t>vmin</a:t>
            </a:r>
            <a:r>
              <a:rPr lang="en-US" sz="2400" b="1" dirty="0">
                <a:solidFill>
                  <a:srgbClr val="00B050"/>
                </a:solidFill>
                <a:highlight>
                  <a:srgbClr val="FFFFFF"/>
                </a:highlight>
                <a:latin typeface="Nunito" pitchFamily="2" charset="0"/>
              </a:rPr>
              <a:t> + t</a:t>
            </a:r>
            <a:r>
              <a:rPr lang="en-US" sz="2400" b="1" baseline="-25000" dirty="0">
                <a:solidFill>
                  <a:srgbClr val="00B050"/>
                </a:solidFill>
                <a:highlight>
                  <a:srgbClr val="FFFFFF"/>
                </a:highlight>
                <a:latin typeface="Nunito" pitchFamily="2" charset="0"/>
              </a:rPr>
              <a:t>y</a:t>
            </a:r>
            <a:endParaRPr lang="en-SG" sz="2400" b="1" baseline="-25000" dirty="0">
              <a:solidFill>
                <a:srgbClr val="00B050"/>
              </a:solidFill>
            </a:endParaRPr>
          </a:p>
        </p:txBody>
      </p:sp>
      <p:pic>
        <p:nvPicPr>
          <p:cNvPr id="10" name="Picture 9">
            <a:extLst>
              <a:ext uri="{FF2B5EF4-FFF2-40B4-BE49-F238E27FC236}">
                <a16:creationId xmlns:a16="http://schemas.microsoft.com/office/drawing/2014/main" id="{10D2CDD5-06E1-40C1-6577-5206EF204034}"/>
              </a:ext>
            </a:extLst>
          </p:cNvPr>
          <p:cNvPicPr>
            <a:picLocks noChangeAspect="1"/>
          </p:cNvPicPr>
          <p:nvPr/>
        </p:nvPicPr>
        <p:blipFill>
          <a:blip r:embed="rId5"/>
          <a:stretch>
            <a:fillRect/>
          </a:stretch>
        </p:blipFill>
        <p:spPr>
          <a:xfrm>
            <a:off x="6519070" y="5789012"/>
            <a:ext cx="5020891" cy="1062391"/>
          </a:xfrm>
          <a:prstGeom prst="rect">
            <a:avLst/>
          </a:prstGeom>
        </p:spPr>
      </p:pic>
      <p:sp>
        <p:nvSpPr>
          <p:cNvPr id="12" name="Content Placeholder 2">
            <a:extLst>
              <a:ext uri="{FF2B5EF4-FFF2-40B4-BE49-F238E27FC236}">
                <a16:creationId xmlns:a16="http://schemas.microsoft.com/office/drawing/2014/main" id="{90DC7B57-D3D4-2F52-2FE5-F4477F06CA0A}"/>
              </a:ext>
            </a:extLst>
          </p:cNvPr>
          <p:cNvSpPr>
            <a:spLocks noGrp="1"/>
          </p:cNvSpPr>
          <p:nvPr>
            <p:ph idx="1"/>
          </p:nvPr>
        </p:nvSpPr>
        <p:spPr>
          <a:xfrm>
            <a:off x="142013" y="115068"/>
            <a:ext cx="10833146" cy="483901"/>
          </a:xfrm>
        </p:spPr>
        <p:txBody>
          <a:bodyPr>
            <a:normAutofit/>
          </a:bodyPr>
          <a:lstStyle/>
          <a:p>
            <a:pPr>
              <a:buFont typeface="Wingdings" panose="05000000000000000000" pitchFamily="2" charset="2"/>
              <a:buChar char="v"/>
            </a:pPr>
            <a:r>
              <a:rPr lang="en-US" sz="2000" b="1" i="0" dirty="0">
                <a:solidFill>
                  <a:srgbClr val="C00000"/>
                </a:solidFill>
                <a:effectLst/>
                <a:highlight>
                  <a:srgbClr val="FFFFFF"/>
                </a:highlight>
                <a:latin typeface="Nunito" pitchFamily="2" charset="0"/>
              </a:rPr>
              <a:t>Considering translation factor</a:t>
            </a:r>
            <a:endParaRPr lang="en-SG" sz="2000" b="1" dirty="0">
              <a:solidFill>
                <a:srgbClr val="C0000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36E3303-7058-CCAE-716A-061642C13F0E}"/>
                  </a:ext>
                </a:extLst>
              </p:cNvPr>
              <p:cNvSpPr txBox="1"/>
              <p:nvPr/>
            </p:nvSpPr>
            <p:spPr>
              <a:xfrm>
                <a:off x="267531" y="2180119"/>
                <a:ext cx="5974774" cy="1241943"/>
              </a:xfrm>
              <a:prstGeom prst="rect">
                <a:avLst/>
              </a:prstGeom>
              <a:noFill/>
            </p:spPr>
            <p:txBody>
              <a:bodyPr wrap="square">
                <a:spAutoFit/>
              </a:bodyPr>
              <a:lstStyle/>
              <a:p>
                <a:r>
                  <a:rPr lang="en-US" sz="1600" b="1" i="0" dirty="0">
                    <a:solidFill>
                      <a:srgbClr val="00B050"/>
                    </a:solidFill>
                    <a:effectLst/>
                    <a:highlight>
                      <a:srgbClr val="FFFFFF"/>
                    </a:highlight>
                    <a:latin typeface="Nunito" pitchFamily="2" charset="0"/>
                  </a:rPr>
                  <a:t>(</a:t>
                </a:r>
                <a:r>
                  <a:rPr lang="en-US" sz="1600" b="1" i="0" dirty="0" err="1">
                    <a:solidFill>
                      <a:srgbClr val="00B050"/>
                    </a:solidFill>
                    <a:effectLst/>
                    <a:highlight>
                      <a:srgbClr val="FFFFFF"/>
                    </a:highlight>
                    <a:latin typeface="Nunito" pitchFamily="2" charset="0"/>
                  </a:rPr>
                  <a:t>X</a:t>
                </a:r>
                <a:r>
                  <a:rPr lang="en-US" sz="1600" b="1" i="0" baseline="-25000" dirty="0" err="1">
                    <a:solidFill>
                      <a:srgbClr val="00B050"/>
                    </a:solidFill>
                    <a:effectLst/>
                    <a:highlight>
                      <a:srgbClr val="FFFFFF"/>
                    </a:highlight>
                    <a:latin typeface="Nunito" pitchFamily="2" charset="0"/>
                  </a:rPr>
                  <a:t>v</a:t>
                </a:r>
                <a:r>
                  <a:rPr lang="en-US" sz="1600" b="1" i="0" dirty="0">
                    <a:solidFill>
                      <a:srgbClr val="00B050"/>
                    </a:solidFill>
                    <a:effectLst/>
                    <a:highlight>
                      <a:srgbClr val="FFFFFF"/>
                    </a:highlight>
                    <a:latin typeface="Nunito" pitchFamily="2" charset="0"/>
                  </a:rPr>
                  <a:t> – </a:t>
                </a:r>
                <a:r>
                  <a:rPr lang="en-US" sz="1600" b="1" dirty="0" err="1">
                    <a:solidFill>
                      <a:srgbClr val="00B050"/>
                    </a:solidFill>
                    <a:highlight>
                      <a:srgbClr val="FFFFFF"/>
                    </a:highlight>
                    <a:latin typeface="Nunito" pitchFamily="2" charset="0"/>
                  </a:rPr>
                  <a:t>X</a:t>
                </a:r>
                <a:r>
                  <a:rPr lang="en-US" sz="1600" b="1" i="0" baseline="-25000" dirty="0" err="1">
                    <a:solidFill>
                      <a:srgbClr val="00B050"/>
                    </a:solidFill>
                    <a:effectLst/>
                    <a:highlight>
                      <a:srgbClr val="FFFFFF"/>
                    </a:highlight>
                    <a:latin typeface="Nunito" pitchFamily="2" charset="0"/>
                  </a:rPr>
                  <a:t>vmin</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X</a:t>
                </a:r>
                <a:r>
                  <a:rPr lang="en-US" sz="1600" b="1" baseline="-25000" dirty="0" err="1">
                    <a:solidFill>
                      <a:srgbClr val="00B050"/>
                    </a:solidFill>
                    <a:highlight>
                      <a:srgbClr val="FFFFFF"/>
                    </a:highlight>
                    <a:latin typeface="Nunito" pitchFamily="2" charset="0"/>
                  </a:rPr>
                  <a:t>wmax</a:t>
                </a:r>
                <a:r>
                  <a:rPr lang="en-US" sz="1600" b="1" dirty="0">
                    <a:solidFill>
                      <a:srgbClr val="00B050"/>
                    </a:solidFill>
                    <a:highlight>
                      <a:srgbClr val="FFFFFF"/>
                    </a:highlight>
                    <a:latin typeface="Nunito" pitchFamily="2" charset="0"/>
                  </a:rPr>
                  <a:t> - </a:t>
                </a:r>
                <a:r>
                  <a:rPr lang="en-US" sz="1600" b="1" dirty="0" err="1">
                    <a:solidFill>
                      <a:srgbClr val="00B050"/>
                    </a:solidFill>
                    <a:highlight>
                      <a:srgbClr val="FFFFFF"/>
                    </a:highlight>
                    <a:latin typeface="Nunito" pitchFamily="2" charset="0"/>
                  </a:rPr>
                  <a:t>X</a:t>
                </a:r>
                <a:r>
                  <a:rPr lang="en-US" sz="1600" b="1" baseline="-25000" dirty="0" err="1">
                    <a:solidFill>
                      <a:srgbClr val="00B050"/>
                    </a:solidFill>
                    <a:highlight>
                      <a:srgbClr val="FFFFFF"/>
                    </a:highlight>
                    <a:latin typeface="Nunito" pitchFamily="2" charset="0"/>
                  </a:rPr>
                  <a:t>wmin</a:t>
                </a:r>
                <a:r>
                  <a:rPr lang="en-US" sz="1600" b="1" dirty="0">
                    <a:solidFill>
                      <a:srgbClr val="00B050"/>
                    </a:solidFill>
                    <a:highlight>
                      <a:srgbClr val="FFFFFF"/>
                    </a:highlight>
                    <a:latin typeface="Nunito" pitchFamily="2" charset="0"/>
                  </a:rPr>
                  <a:t>) </a:t>
                </a:r>
                <a:r>
                  <a:rPr lang="en-US" sz="1600" b="1" dirty="0">
                    <a:highlight>
                      <a:srgbClr val="FFFFFF"/>
                    </a:highlight>
                    <a:latin typeface="Nunito" pitchFamily="2" charset="0"/>
                  </a:rPr>
                  <a:t>=</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X</a:t>
                </a:r>
                <a:r>
                  <a:rPr lang="en-US" sz="1600" b="1" baseline="-25000" dirty="0" err="1">
                    <a:solidFill>
                      <a:srgbClr val="00B050"/>
                    </a:solidFill>
                    <a:highlight>
                      <a:srgbClr val="FFFFFF"/>
                    </a:highlight>
                    <a:latin typeface="Nunito" pitchFamily="2" charset="0"/>
                  </a:rPr>
                  <a:t>w</a:t>
                </a:r>
                <a:r>
                  <a:rPr lang="en-US" sz="1600" b="1" dirty="0" err="1">
                    <a:solidFill>
                      <a:srgbClr val="00B050"/>
                    </a:solidFill>
                    <a:highlight>
                      <a:srgbClr val="FFFFFF"/>
                    </a:highlight>
                    <a:latin typeface="Nunito" pitchFamily="2" charset="0"/>
                  </a:rPr>
                  <a:t>-X</a:t>
                </a:r>
                <a:r>
                  <a:rPr lang="en-US" sz="1600" b="1" baseline="-25000" dirty="0" err="1">
                    <a:solidFill>
                      <a:srgbClr val="00B050"/>
                    </a:solidFill>
                    <a:highlight>
                      <a:srgbClr val="FFFFFF"/>
                    </a:highlight>
                    <a:latin typeface="Nunito" pitchFamily="2" charset="0"/>
                  </a:rPr>
                  <a:t>wmin</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X</a:t>
                </a:r>
                <a:r>
                  <a:rPr lang="en-US" sz="1600" b="1" baseline="-25000" dirty="0" err="1">
                    <a:solidFill>
                      <a:srgbClr val="00B050"/>
                    </a:solidFill>
                    <a:highlight>
                      <a:srgbClr val="FFFFFF"/>
                    </a:highlight>
                    <a:latin typeface="Nunito" pitchFamily="2" charset="0"/>
                  </a:rPr>
                  <a:t>vmax</a:t>
                </a:r>
                <a:r>
                  <a:rPr lang="en-US" sz="1600" b="1" dirty="0">
                    <a:solidFill>
                      <a:srgbClr val="00B050"/>
                    </a:solidFill>
                    <a:highlight>
                      <a:srgbClr val="FFFFFF"/>
                    </a:highlight>
                    <a:latin typeface="Nunito" pitchFamily="2" charset="0"/>
                  </a:rPr>
                  <a:t> - </a:t>
                </a:r>
                <a:r>
                  <a:rPr lang="en-US" sz="1600" b="1" dirty="0" err="1">
                    <a:solidFill>
                      <a:srgbClr val="00B050"/>
                    </a:solidFill>
                    <a:highlight>
                      <a:srgbClr val="FFFFFF"/>
                    </a:highlight>
                    <a:latin typeface="Nunito" pitchFamily="2" charset="0"/>
                  </a:rPr>
                  <a:t>X</a:t>
                </a:r>
                <a:r>
                  <a:rPr lang="en-US" sz="1600" b="1" baseline="-25000" dirty="0" err="1">
                    <a:solidFill>
                      <a:srgbClr val="00B050"/>
                    </a:solidFill>
                    <a:highlight>
                      <a:srgbClr val="FFFFFF"/>
                    </a:highlight>
                    <a:latin typeface="Nunito" pitchFamily="2" charset="0"/>
                  </a:rPr>
                  <a:t>vmin</a:t>
                </a:r>
                <a:r>
                  <a:rPr lang="en-US" sz="1600" b="1" dirty="0">
                    <a:solidFill>
                      <a:srgbClr val="00B050"/>
                    </a:solidFill>
                    <a:highlight>
                      <a:srgbClr val="FFFFFF"/>
                    </a:highlight>
                    <a:latin typeface="Nunito" pitchFamily="2" charset="0"/>
                  </a:rPr>
                  <a:t>)</a:t>
                </a:r>
              </a:p>
              <a:p>
                <a:endParaRPr lang="en-US" sz="2000" b="1" dirty="0">
                  <a:solidFill>
                    <a:srgbClr val="00B050"/>
                  </a:solidFill>
                  <a:highlight>
                    <a:srgbClr val="FFFFFF"/>
                  </a:highlight>
                  <a:latin typeface="Nunito" pitchFamily="2" charset="0"/>
                </a:endParaRPr>
              </a:p>
              <a:p>
                <a:r>
                  <a:rPr lang="en-US" sz="2000" b="1" i="0" dirty="0" err="1">
                    <a:solidFill>
                      <a:srgbClr val="00B050"/>
                    </a:solidFill>
                    <a:effectLst/>
                    <a:highlight>
                      <a:srgbClr val="FFFFFF"/>
                    </a:highlight>
                    <a:latin typeface="Nunito" pitchFamily="2" charset="0"/>
                  </a:rPr>
                  <a:t>X</a:t>
                </a:r>
                <a:r>
                  <a:rPr lang="en-US" sz="2000" b="1" i="0" baseline="-25000" dirty="0" err="1">
                    <a:solidFill>
                      <a:srgbClr val="00B050"/>
                    </a:solidFill>
                    <a:effectLst/>
                    <a:highlight>
                      <a:srgbClr val="FFFFFF"/>
                    </a:highlight>
                    <a:latin typeface="Nunito" pitchFamily="2" charset="0"/>
                  </a:rPr>
                  <a:t>v</a:t>
                </a:r>
                <a:r>
                  <a:rPr lang="en-US" sz="2000" b="1" i="0" dirty="0">
                    <a:solidFill>
                      <a:srgbClr val="00B050"/>
                    </a:solidFill>
                    <a:effectLst/>
                    <a:highlight>
                      <a:srgbClr val="FFFFFF"/>
                    </a:highlight>
                    <a:latin typeface="Nunito" pitchFamily="2" charset="0"/>
                  </a:rPr>
                  <a:t> – </a:t>
                </a:r>
                <a:r>
                  <a:rPr lang="en-US" sz="2000" b="1" dirty="0" err="1">
                    <a:solidFill>
                      <a:srgbClr val="00B050"/>
                    </a:solidFill>
                    <a:highlight>
                      <a:srgbClr val="FFFFFF"/>
                    </a:highlight>
                    <a:latin typeface="Nunito" pitchFamily="2" charset="0"/>
                  </a:rPr>
                  <a:t>X</a:t>
                </a:r>
                <a:r>
                  <a:rPr lang="en-US" sz="2000" b="1" i="0" baseline="-25000" dirty="0" err="1">
                    <a:solidFill>
                      <a:srgbClr val="00B050"/>
                    </a:solidFill>
                    <a:effectLst/>
                    <a:highlight>
                      <a:srgbClr val="FFFFFF"/>
                    </a:highlight>
                    <a:latin typeface="Nunito" pitchFamily="2" charset="0"/>
                  </a:rPr>
                  <a:t>vmin</a:t>
                </a:r>
                <a:r>
                  <a:rPr lang="en-US" sz="2000" b="1" i="0" dirty="0">
                    <a:solidFill>
                      <a:srgbClr val="00B050"/>
                    </a:solidFill>
                    <a:effectLst/>
                    <a:highlight>
                      <a:srgbClr val="FFFFFF"/>
                    </a:highlight>
                    <a:latin typeface="Nunito" pitchFamily="2" charset="0"/>
                  </a:rPr>
                  <a:t> </a:t>
                </a:r>
                <a:r>
                  <a:rPr lang="en-US" sz="2000" b="1" i="0" dirty="0">
                    <a:effectLst/>
                    <a:highlight>
                      <a:srgbClr val="FFFFFF"/>
                    </a:highlight>
                    <a:latin typeface="Nunito" pitchFamily="2" charset="0"/>
                  </a:rPr>
                  <a:t>= </a:t>
                </a:r>
                <a14:m>
                  <m:oMath xmlns:m="http://schemas.openxmlformats.org/officeDocument/2006/math">
                    <m:f>
                      <m:fPr>
                        <m:ctrlPr>
                          <a:rPr lang="en-US" sz="2400" b="1" i="1" dirty="0" smtClean="0">
                            <a:solidFill>
                              <a:srgbClr val="00B050"/>
                            </a:solidFill>
                            <a:effectLst/>
                            <a:highlight>
                              <a:srgbClr val="FFFFFF"/>
                            </a:highlight>
                            <a:latin typeface="Cambria Math" panose="02040503050406030204" pitchFamily="18" charset="0"/>
                          </a:rPr>
                        </m:ctrlPr>
                      </m:fPr>
                      <m:num>
                        <m:d>
                          <m:dPr>
                            <m:ctrlPr>
                              <a:rPr lang="en-US" sz="2400" b="1" i="1" dirty="0" smtClean="0">
                                <a:solidFill>
                                  <a:srgbClr val="00B050"/>
                                </a:solidFill>
                                <a:effectLst/>
                                <a:highlight>
                                  <a:srgbClr val="FFFFFF"/>
                                </a:highlight>
                                <a:latin typeface="Cambria Math" panose="02040503050406030204" pitchFamily="18" charset="0"/>
                              </a:rPr>
                            </m:ctrlPr>
                          </m:dPr>
                          <m:e>
                            <m:sSub>
                              <m:sSubPr>
                                <m:ctrlPr>
                                  <a:rPr lang="en-US" sz="2400" b="1" i="1" dirty="0" smtClean="0">
                                    <a:solidFill>
                                      <a:srgbClr val="00B050"/>
                                    </a:solidFill>
                                    <a:effectLst/>
                                    <a:highlight>
                                      <a:srgbClr val="FFFFFF"/>
                                    </a:highlight>
                                    <a:latin typeface="Cambria Math" panose="02040503050406030204" pitchFamily="18" charset="0"/>
                                  </a:rPr>
                                </m:ctrlPr>
                              </m:sSubPr>
                              <m:e>
                                <m:r>
                                  <a:rPr lang="en-US" sz="2400" b="1" i="0" dirty="0" smtClean="0">
                                    <a:solidFill>
                                      <a:srgbClr val="00B050"/>
                                    </a:solidFill>
                                    <a:effectLst/>
                                    <a:highlight>
                                      <a:srgbClr val="FFFFFF"/>
                                    </a:highlight>
                                    <a:latin typeface="Cambria Math" panose="02040503050406030204" pitchFamily="18" charset="0"/>
                                  </a:rPr>
                                  <m:t>𝐱</m:t>
                                </m:r>
                              </m:e>
                              <m:sub>
                                <m:r>
                                  <a:rPr lang="en-US" sz="2400" b="1" i="0" dirty="0" smtClean="0">
                                    <a:solidFill>
                                      <a:srgbClr val="00B050"/>
                                    </a:solidFill>
                                    <a:effectLst/>
                                    <a:highlight>
                                      <a:srgbClr val="FFFFFF"/>
                                    </a:highlight>
                                    <a:latin typeface="Cambria Math" panose="02040503050406030204" pitchFamily="18" charset="0"/>
                                  </a:rPr>
                                  <m:t>𝐰</m:t>
                                </m:r>
                              </m:sub>
                            </m:sSub>
                            <m:r>
                              <a:rPr lang="en-US" sz="2400" b="1" i="0" dirty="0" smtClean="0">
                                <a:solidFill>
                                  <a:srgbClr val="00B050"/>
                                </a:solidFill>
                                <a:effectLst/>
                                <a:highlight>
                                  <a:srgbClr val="FFFFFF"/>
                                </a:highlight>
                                <a:latin typeface="Cambria Math" panose="02040503050406030204" pitchFamily="18" charset="0"/>
                              </a:rPr>
                              <m:t>−</m:t>
                            </m:r>
                            <m:sSub>
                              <m:sSubPr>
                                <m:ctrlPr>
                                  <a:rPr lang="en-US" sz="2400" b="1" i="1" dirty="0" smtClean="0">
                                    <a:solidFill>
                                      <a:srgbClr val="00B050"/>
                                    </a:solidFill>
                                    <a:effectLst/>
                                    <a:highlight>
                                      <a:srgbClr val="FFFFFF"/>
                                    </a:highlight>
                                    <a:latin typeface="Cambria Math" panose="02040503050406030204" pitchFamily="18" charset="0"/>
                                  </a:rPr>
                                </m:ctrlPr>
                              </m:sSubPr>
                              <m:e>
                                <m:r>
                                  <a:rPr lang="en-US" sz="2400" b="1" i="0" dirty="0" smtClean="0">
                                    <a:solidFill>
                                      <a:srgbClr val="00B050"/>
                                    </a:solidFill>
                                    <a:effectLst/>
                                    <a:highlight>
                                      <a:srgbClr val="FFFFFF"/>
                                    </a:highlight>
                                    <a:latin typeface="Cambria Math" panose="02040503050406030204" pitchFamily="18" charset="0"/>
                                  </a:rPr>
                                  <m:t>𝐱</m:t>
                                </m:r>
                              </m:e>
                              <m:sub>
                                <m:r>
                                  <a:rPr lang="en-US" sz="2400" b="1" i="0" dirty="0" smtClean="0">
                                    <a:solidFill>
                                      <a:srgbClr val="00B050"/>
                                    </a:solidFill>
                                    <a:effectLst/>
                                    <a:highlight>
                                      <a:srgbClr val="FFFFFF"/>
                                    </a:highlight>
                                    <a:latin typeface="Cambria Math" panose="02040503050406030204" pitchFamily="18" charset="0"/>
                                  </a:rPr>
                                  <m:t>𝐰</m:t>
                                </m:r>
                                <m:r>
                                  <a:rPr lang="en-SG" sz="2400" b="1" i="0" dirty="0" smtClean="0">
                                    <a:solidFill>
                                      <a:srgbClr val="00B050"/>
                                    </a:solidFill>
                                    <a:effectLst/>
                                    <a:highlight>
                                      <a:srgbClr val="FFFFFF"/>
                                    </a:highlight>
                                    <a:latin typeface="Cambria Math" panose="02040503050406030204" pitchFamily="18" charset="0"/>
                                  </a:rPr>
                                  <m:t>𝐦𝐢𝐧</m:t>
                                </m:r>
                              </m:sub>
                            </m:sSub>
                          </m:e>
                        </m:d>
                        <m:d>
                          <m:dPr>
                            <m:ctrlPr>
                              <a:rPr lang="en-US" sz="2400" b="1" i="1" dirty="0" smtClean="0">
                                <a:solidFill>
                                  <a:srgbClr val="00B050"/>
                                </a:solidFill>
                                <a:effectLst/>
                                <a:highlight>
                                  <a:srgbClr val="FFFFFF"/>
                                </a:highlight>
                                <a:latin typeface="Cambria Math" panose="02040503050406030204" pitchFamily="18" charset="0"/>
                              </a:rPr>
                            </m:ctrlPr>
                          </m:dPr>
                          <m:e>
                            <m:sSub>
                              <m:sSubPr>
                                <m:ctrlPr>
                                  <a:rPr lang="en-US" sz="2400" b="1" i="1" dirty="0" smtClean="0">
                                    <a:solidFill>
                                      <a:srgbClr val="00B050"/>
                                    </a:solidFill>
                                    <a:effectLst/>
                                    <a:highlight>
                                      <a:srgbClr val="FFFFFF"/>
                                    </a:highlight>
                                    <a:latin typeface="Cambria Math" panose="02040503050406030204" pitchFamily="18" charset="0"/>
                                  </a:rPr>
                                </m:ctrlPr>
                              </m:sSubPr>
                              <m:e>
                                <m:r>
                                  <a:rPr lang="en-US" sz="2400" b="1" i="0" dirty="0" smtClean="0">
                                    <a:solidFill>
                                      <a:srgbClr val="00B050"/>
                                    </a:solidFill>
                                    <a:effectLst/>
                                    <a:highlight>
                                      <a:srgbClr val="FFFFFF"/>
                                    </a:highlight>
                                    <a:latin typeface="Cambria Math" panose="02040503050406030204" pitchFamily="18" charset="0"/>
                                  </a:rPr>
                                  <m:t>𝐱</m:t>
                                </m:r>
                              </m:e>
                              <m:sub>
                                <m:r>
                                  <a:rPr lang="en-US" sz="2400" b="1" i="0" dirty="0" smtClean="0">
                                    <a:solidFill>
                                      <a:srgbClr val="00B050"/>
                                    </a:solidFill>
                                    <a:effectLst/>
                                    <a:highlight>
                                      <a:srgbClr val="FFFFFF"/>
                                    </a:highlight>
                                    <a:latin typeface="Cambria Math" panose="02040503050406030204" pitchFamily="18" charset="0"/>
                                  </a:rPr>
                                  <m:t>𝐯</m:t>
                                </m:r>
                                <m:r>
                                  <a:rPr lang="en-SG" sz="2400" b="1" i="0" dirty="0" smtClean="0">
                                    <a:solidFill>
                                      <a:srgbClr val="00B050"/>
                                    </a:solidFill>
                                    <a:effectLst/>
                                    <a:highlight>
                                      <a:srgbClr val="FFFFFF"/>
                                    </a:highlight>
                                    <a:latin typeface="Cambria Math" panose="02040503050406030204" pitchFamily="18" charset="0"/>
                                  </a:rPr>
                                  <m:t>𝐦𝐚𝐱</m:t>
                                </m:r>
                              </m:sub>
                            </m:sSub>
                            <m:r>
                              <a:rPr lang="en-US" sz="2400" b="1" i="0" dirty="0" smtClean="0">
                                <a:solidFill>
                                  <a:srgbClr val="00B050"/>
                                </a:solidFill>
                                <a:effectLst/>
                                <a:highlight>
                                  <a:srgbClr val="FFFFFF"/>
                                </a:highlight>
                                <a:latin typeface="Cambria Math" panose="02040503050406030204" pitchFamily="18" charset="0"/>
                              </a:rPr>
                              <m:t>−</m:t>
                            </m:r>
                            <m:sSub>
                              <m:sSubPr>
                                <m:ctrlPr>
                                  <a:rPr lang="en-US" sz="2400" b="1" i="1" dirty="0" smtClean="0">
                                    <a:solidFill>
                                      <a:srgbClr val="00B050"/>
                                    </a:solidFill>
                                    <a:effectLst/>
                                    <a:highlight>
                                      <a:srgbClr val="FFFFFF"/>
                                    </a:highlight>
                                    <a:latin typeface="Cambria Math" panose="02040503050406030204" pitchFamily="18" charset="0"/>
                                  </a:rPr>
                                </m:ctrlPr>
                              </m:sSubPr>
                              <m:e>
                                <m:r>
                                  <a:rPr lang="en-US" sz="2400" b="1" i="0" dirty="0" smtClean="0">
                                    <a:solidFill>
                                      <a:srgbClr val="00B050"/>
                                    </a:solidFill>
                                    <a:effectLst/>
                                    <a:highlight>
                                      <a:srgbClr val="FFFFFF"/>
                                    </a:highlight>
                                    <a:latin typeface="Cambria Math" panose="02040503050406030204" pitchFamily="18" charset="0"/>
                                  </a:rPr>
                                  <m:t>𝐱</m:t>
                                </m:r>
                              </m:e>
                              <m:sub>
                                <m:r>
                                  <a:rPr lang="en-US" sz="2400" b="1" i="0" dirty="0" smtClean="0">
                                    <a:solidFill>
                                      <a:srgbClr val="00B050"/>
                                    </a:solidFill>
                                    <a:effectLst/>
                                    <a:highlight>
                                      <a:srgbClr val="FFFFFF"/>
                                    </a:highlight>
                                    <a:latin typeface="Cambria Math" panose="02040503050406030204" pitchFamily="18" charset="0"/>
                                  </a:rPr>
                                  <m:t>𝐯</m:t>
                                </m:r>
                                <m:r>
                                  <a:rPr lang="en-SG" sz="2400" b="1" i="0" dirty="0" smtClean="0">
                                    <a:solidFill>
                                      <a:srgbClr val="00B050"/>
                                    </a:solidFill>
                                    <a:effectLst/>
                                    <a:highlight>
                                      <a:srgbClr val="FFFFFF"/>
                                    </a:highlight>
                                    <a:latin typeface="Cambria Math" panose="02040503050406030204" pitchFamily="18" charset="0"/>
                                  </a:rPr>
                                  <m:t>𝐦𝐢𝐧</m:t>
                                </m:r>
                              </m:sub>
                            </m:sSub>
                          </m:e>
                        </m:d>
                      </m:num>
                      <m:den>
                        <m:d>
                          <m:dPr>
                            <m:ctrlPr>
                              <a:rPr lang="en-US" sz="2400" b="1" i="1" dirty="0" smtClean="0">
                                <a:solidFill>
                                  <a:srgbClr val="00B050"/>
                                </a:solidFill>
                                <a:effectLst/>
                                <a:highlight>
                                  <a:srgbClr val="FFFFFF"/>
                                </a:highlight>
                                <a:latin typeface="Cambria Math" panose="02040503050406030204" pitchFamily="18" charset="0"/>
                              </a:rPr>
                            </m:ctrlPr>
                          </m:dPr>
                          <m:e>
                            <m:sSub>
                              <m:sSubPr>
                                <m:ctrlPr>
                                  <a:rPr lang="en-US" sz="2400" b="1" i="1" dirty="0" smtClean="0">
                                    <a:solidFill>
                                      <a:srgbClr val="00B050"/>
                                    </a:solidFill>
                                    <a:effectLst/>
                                    <a:highlight>
                                      <a:srgbClr val="FFFFFF"/>
                                    </a:highlight>
                                    <a:latin typeface="Cambria Math" panose="02040503050406030204" pitchFamily="18" charset="0"/>
                                  </a:rPr>
                                </m:ctrlPr>
                              </m:sSubPr>
                              <m:e>
                                <m:r>
                                  <a:rPr lang="en-US" sz="2400" b="1" i="0" dirty="0" smtClean="0">
                                    <a:solidFill>
                                      <a:srgbClr val="00B050"/>
                                    </a:solidFill>
                                    <a:effectLst/>
                                    <a:highlight>
                                      <a:srgbClr val="FFFFFF"/>
                                    </a:highlight>
                                    <a:latin typeface="Cambria Math" panose="02040503050406030204" pitchFamily="18" charset="0"/>
                                  </a:rPr>
                                  <m:t>𝐱</m:t>
                                </m:r>
                              </m:e>
                              <m:sub>
                                <m:r>
                                  <a:rPr lang="en-US" sz="2400" b="1" i="0" dirty="0" smtClean="0">
                                    <a:solidFill>
                                      <a:srgbClr val="00B050"/>
                                    </a:solidFill>
                                    <a:effectLst/>
                                    <a:highlight>
                                      <a:srgbClr val="FFFFFF"/>
                                    </a:highlight>
                                    <a:latin typeface="Cambria Math" panose="02040503050406030204" pitchFamily="18" charset="0"/>
                                  </a:rPr>
                                  <m:t>𝐰</m:t>
                                </m:r>
                                <m:r>
                                  <a:rPr lang="en-SG" sz="2400" b="1" i="0" dirty="0" smtClean="0">
                                    <a:solidFill>
                                      <a:srgbClr val="00B050"/>
                                    </a:solidFill>
                                    <a:effectLst/>
                                    <a:highlight>
                                      <a:srgbClr val="FFFFFF"/>
                                    </a:highlight>
                                    <a:latin typeface="Cambria Math" panose="02040503050406030204" pitchFamily="18" charset="0"/>
                                  </a:rPr>
                                  <m:t>𝐦𝐚𝐱</m:t>
                                </m:r>
                              </m:sub>
                            </m:sSub>
                            <m:r>
                              <a:rPr lang="en-US" sz="2400" b="1" i="0" dirty="0" smtClean="0">
                                <a:solidFill>
                                  <a:srgbClr val="00B050"/>
                                </a:solidFill>
                                <a:effectLst/>
                                <a:highlight>
                                  <a:srgbClr val="FFFFFF"/>
                                </a:highlight>
                                <a:latin typeface="Cambria Math" panose="02040503050406030204" pitchFamily="18" charset="0"/>
                              </a:rPr>
                              <m:t>−</m:t>
                            </m:r>
                            <m:sSub>
                              <m:sSubPr>
                                <m:ctrlPr>
                                  <a:rPr lang="en-US" sz="2400" b="1" i="1" dirty="0" smtClean="0">
                                    <a:solidFill>
                                      <a:srgbClr val="00B050"/>
                                    </a:solidFill>
                                    <a:effectLst/>
                                    <a:highlight>
                                      <a:srgbClr val="FFFFFF"/>
                                    </a:highlight>
                                    <a:latin typeface="Cambria Math" panose="02040503050406030204" pitchFamily="18" charset="0"/>
                                  </a:rPr>
                                </m:ctrlPr>
                              </m:sSubPr>
                              <m:e>
                                <m:r>
                                  <a:rPr lang="en-US" sz="2400" b="1" i="0" dirty="0" smtClean="0">
                                    <a:solidFill>
                                      <a:srgbClr val="00B050"/>
                                    </a:solidFill>
                                    <a:effectLst/>
                                    <a:highlight>
                                      <a:srgbClr val="FFFFFF"/>
                                    </a:highlight>
                                    <a:latin typeface="Cambria Math" panose="02040503050406030204" pitchFamily="18" charset="0"/>
                                  </a:rPr>
                                  <m:t>𝐱</m:t>
                                </m:r>
                              </m:e>
                              <m:sub>
                                <m:r>
                                  <a:rPr lang="en-US" sz="2400" b="1" i="0" dirty="0" smtClean="0">
                                    <a:solidFill>
                                      <a:srgbClr val="00B050"/>
                                    </a:solidFill>
                                    <a:effectLst/>
                                    <a:highlight>
                                      <a:srgbClr val="FFFFFF"/>
                                    </a:highlight>
                                    <a:latin typeface="Cambria Math" panose="02040503050406030204" pitchFamily="18" charset="0"/>
                                  </a:rPr>
                                  <m:t>𝐰</m:t>
                                </m:r>
                                <m:r>
                                  <a:rPr lang="en-SG" sz="2400" b="1" i="0" dirty="0" smtClean="0">
                                    <a:solidFill>
                                      <a:srgbClr val="00B050"/>
                                    </a:solidFill>
                                    <a:effectLst/>
                                    <a:highlight>
                                      <a:srgbClr val="FFFFFF"/>
                                    </a:highlight>
                                    <a:latin typeface="Cambria Math" panose="02040503050406030204" pitchFamily="18" charset="0"/>
                                  </a:rPr>
                                  <m:t>𝐦𝐢𝐧</m:t>
                                </m:r>
                              </m:sub>
                            </m:sSub>
                          </m:e>
                        </m:d>
                      </m:den>
                    </m:f>
                  </m:oMath>
                </a14:m>
                <a:endParaRPr lang="en-US" sz="1600" b="1" dirty="0">
                  <a:effectLst/>
                  <a:highlight>
                    <a:srgbClr val="FFFFFF"/>
                  </a:highlight>
                  <a:latin typeface="Nunito" pitchFamily="2" charset="0"/>
                </a:endParaRPr>
              </a:p>
            </p:txBody>
          </p:sp>
        </mc:Choice>
        <mc:Fallback xmlns="">
          <p:sp>
            <p:nvSpPr>
              <p:cNvPr id="13" name="TextBox 12">
                <a:extLst>
                  <a:ext uri="{FF2B5EF4-FFF2-40B4-BE49-F238E27FC236}">
                    <a16:creationId xmlns:a16="http://schemas.microsoft.com/office/drawing/2014/main" id="{436E3303-7058-CCAE-716A-061642C13F0E}"/>
                  </a:ext>
                </a:extLst>
              </p:cNvPr>
              <p:cNvSpPr txBox="1">
                <a:spLocks noRot="1" noChangeAspect="1" noMove="1" noResize="1" noEditPoints="1" noAdjustHandles="1" noChangeArrowheads="1" noChangeShapeType="1" noTextEdit="1"/>
              </p:cNvSpPr>
              <p:nvPr/>
            </p:nvSpPr>
            <p:spPr>
              <a:xfrm>
                <a:off x="267531" y="2180119"/>
                <a:ext cx="5974774" cy="1241943"/>
              </a:xfrm>
              <a:prstGeom prst="rect">
                <a:avLst/>
              </a:prstGeom>
              <a:blipFill>
                <a:blip r:embed="rId6"/>
                <a:stretch>
                  <a:fillRect l="-1122" t="-985"/>
                </a:stretch>
              </a:blipFill>
            </p:spPr>
            <p:txBody>
              <a:bodyPr/>
              <a:lstStyle/>
              <a:p>
                <a:r>
                  <a:rPr lang="en-SG">
                    <a:noFill/>
                  </a:rPr>
                  <a:t> </a:t>
                </a:r>
              </a:p>
            </p:txBody>
          </p:sp>
        </mc:Fallback>
      </mc:AlternateContent>
      <p:sp>
        <p:nvSpPr>
          <p:cNvPr id="14" name="TextBox 13">
            <a:extLst>
              <a:ext uri="{FF2B5EF4-FFF2-40B4-BE49-F238E27FC236}">
                <a16:creationId xmlns:a16="http://schemas.microsoft.com/office/drawing/2014/main" id="{84683489-9E30-8493-A9BF-01532B310630}"/>
              </a:ext>
            </a:extLst>
          </p:cNvPr>
          <p:cNvSpPr txBox="1"/>
          <p:nvPr/>
        </p:nvSpPr>
        <p:spPr>
          <a:xfrm>
            <a:off x="5648445" y="2974693"/>
            <a:ext cx="65" cy="276999"/>
          </a:xfrm>
          <a:prstGeom prst="rect">
            <a:avLst/>
          </a:prstGeom>
          <a:noFill/>
        </p:spPr>
        <p:txBody>
          <a:bodyPr wrap="none" lIns="0" tIns="0" rIns="0" bIns="0" rtlCol="0">
            <a:spAutoFit/>
          </a:bodyPr>
          <a:lstStyle/>
          <a:p>
            <a:endParaRPr lang="en-SG"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690B70D-F82B-E094-F47F-8DFD8EE5E541}"/>
                  </a:ext>
                </a:extLst>
              </p:cNvPr>
              <p:cNvSpPr txBox="1"/>
              <p:nvPr/>
            </p:nvSpPr>
            <p:spPr>
              <a:xfrm>
                <a:off x="225139" y="4992603"/>
                <a:ext cx="4384961" cy="787010"/>
              </a:xfrm>
              <a:prstGeom prst="rect">
                <a:avLst/>
              </a:prstGeom>
              <a:noFill/>
            </p:spPr>
            <p:txBody>
              <a:bodyPr wrap="square">
                <a:spAutoFit/>
              </a:bodyPr>
              <a:lstStyle/>
              <a:p>
                <a:r>
                  <a:rPr lang="en-US" sz="2800" b="1" dirty="0" err="1">
                    <a:solidFill>
                      <a:srgbClr val="00B050"/>
                    </a:solidFill>
                    <a:effectLst/>
                    <a:highlight>
                      <a:srgbClr val="FFFFFF"/>
                    </a:highlight>
                  </a:rPr>
                  <a:t>t</a:t>
                </a:r>
                <a:r>
                  <a:rPr lang="en-US" sz="2800" b="1" baseline="-25000" dirty="0" err="1">
                    <a:solidFill>
                      <a:srgbClr val="00B050"/>
                    </a:solidFill>
                    <a:effectLst/>
                    <a:highlight>
                      <a:srgbClr val="FFFFFF"/>
                    </a:highlight>
                  </a:rPr>
                  <a:t>x</a:t>
                </a:r>
                <a:r>
                  <a:rPr lang="en-US" sz="2800" b="1" dirty="0">
                    <a:solidFill>
                      <a:srgbClr val="00B050"/>
                    </a:solidFill>
                    <a:effectLst/>
                    <a:highlight>
                      <a:srgbClr val="FFFFFF"/>
                    </a:highlight>
                  </a:rPr>
                  <a:t>=</a:t>
                </a:r>
                <a14:m>
                  <m:oMath xmlns:m="http://schemas.openxmlformats.org/officeDocument/2006/math">
                    <m:f>
                      <m:fPr>
                        <m:ctrlPr>
                          <a:rPr lang="en-US" sz="2800" b="1" i="1" dirty="0" smtClean="0">
                            <a:solidFill>
                              <a:srgbClr val="00B050"/>
                            </a:solidFill>
                            <a:effectLst/>
                            <a:highlight>
                              <a:srgbClr val="FFFFFF"/>
                            </a:highlight>
                            <a:latin typeface="Cambria Math" panose="02040503050406030204" pitchFamily="18" charset="0"/>
                          </a:rPr>
                        </m:ctrlPr>
                      </m:fPr>
                      <m:num>
                        <m:d>
                          <m:dPr>
                            <m:ctrlPr>
                              <a:rPr lang="en-US" sz="2800" b="1" i="1" dirty="0" smtClean="0">
                                <a:solidFill>
                                  <a:srgbClr val="00B050"/>
                                </a:solidFill>
                                <a:effectLst/>
                                <a:highlight>
                                  <a:srgbClr val="FFFFFF"/>
                                </a:highlight>
                                <a:latin typeface="Cambria Math" panose="02040503050406030204" pitchFamily="18" charset="0"/>
                              </a:rPr>
                            </m:ctrlPr>
                          </m:dPr>
                          <m:e>
                            <m:sSub>
                              <m:sSubPr>
                                <m:ctrlPr>
                                  <a:rPr lang="en-US" sz="2800" b="1" i="1" dirty="0" smtClean="0">
                                    <a:solidFill>
                                      <a:srgbClr val="00B050"/>
                                    </a:solidFill>
                                    <a:effectLst/>
                                    <a:highlight>
                                      <a:srgbClr val="FFFFFF"/>
                                    </a:highlight>
                                    <a:latin typeface="Cambria Math" panose="02040503050406030204" pitchFamily="18" charset="0"/>
                                  </a:rPr>
                                </m:ctrlPr>
                              </m:sSubPr>
                              <m:e>
                                <m:r>
                                  <a:rPr lang="en-US" sz="2800" b="1" i="0" dirty="0" smtClean="0">
                                    <a:solidFill>
                                      <a:srgbClr val="00B050"/>
                                    </a:solidFill>
                                    <a:effectLst/>
                                    <a:highlight>
                                      <a:srgbClr val="FFFFFF"/>
                                    </a:highlight>
                                    <a:latin typeface="Cambria Math" panose="02040503050406030204" pitchFamily="18" charset="0"/>
                                  </a:rPr>
                                  <m:t>𝐱</m:t>
                                </m:r>
                              </m:e>
                              <m:sub>
                                <m:r>
                                  <a:rPr lang="en-US" sz="2800" b="1" i="0" dirty="0" smtClean="0">
                                    <a:solidFill>
                                      <a:srgbClr val="00B050"/>
                                    </a:solidFill>
                                    <a:effectLst/>
                                    <a:highlight>
                                      <a:srgbClr val="FFFFFF"/>
                                    </a:highlight>
                                    <a:latin typeface="Cambria Math" panose="02040503050406030204" pitchFamily="18" charset="0"/>
                                  </a:rPr>
                                  <m:t>𝐰</m:t>
                                </m:r>
                              </m:sub>
                            </m:sSub>
                            <m:r>
                              <a:rPr lang="en-US" sz="2800" b="1" i="0" dirty="0" smtClean="0">
                                <a:solidFill>
                                  <a:srgbClr val="00B050"/>
                                </a:solidFill>
                                <a:effectLst/>
                                <a:highlight>
                                  <a:srgbClr val="FFFFFF"/>
                                </a:highlight>
                                <a:latin typeface="Cambria Math" panose="02040503050406030204" pitchFamily="18" charset="0"/>
                              </a:rPr>
                              <m:t>−</m:t>
                            </m:r>
                            <m:sSub>
                              <m:sSubPr>
                                <m:ctrlPr>
                                  <a:rPr lang="en-US" sz="2800" b="1" i="1" dirty="0" smtClean="0">
                                    <a:solidFill>
                                      <a:srgbClr val="00B050"/>
                                    </a:solidFill>
                                    <a:effectLst/>
                                    <a:highlight>
                                      <a:srgbClr val="FFFFFF"/>
                                    </a:highlight>
                                    <a:latin typeface="Cambria Math" panose="02040503050406030204" pitchFamily="18" charset="0"/>
                                  </a:rPr>
                                </m:ctrlPr>
                              </m:sSubPr>
                              <m:e>
                                <m:r>
                                  <a:rPr lang="en-US" sz="2800" b="1" i="0" dirty="0" smtClean="0">
                                    <a:solidFill>
                                      <a:srgbClr val="00B050"/>
                                    </a:solidFill>
                                    <a:effectLst/>
                                    <a:highlight>
                                      <a:srgbClr val="FFFFFF"/>
                                    </a:highlight>
                                    <a:latin typeface="Cambria Math" panose="02040503050406030204" pitchFamily="18" charset="0"/>
                                  </a:rPr>
                                  <m:t>𝐱</m:t>
                                </m:r>
                              </m:e>
                              <m:sub>
                                <m:r>
                                  <a:rPr lang="en-US" sz="2800" b="1" i="0" dirty="0" smtClean="0">
                                    <a:solidFill>
                                      <a:srgbClr val="00B050"/>
                                    </a:solidFill>
                                    <a:effectLst/>
                                    <a:highlight>
                                      <a:srgbClr val="FFFFFF"/>
                                    </a:highlight>
                                    <a:latin typeface="Cambria Math" panose="02040503050406030204" pitchFamily="18" charset="0"/>
                                  </a:rPr>
                                  <m:t>𝐰</m:t>
                                </m:r>
                                <m:r>
                                  <a:rPr lang="en-SG" sz="2800" b="1" i="0" dirty="0" smtClean="0">
                                    <a:solidFill>
                                      <a:srgbClr val="00B050"/>
                                    </a:solidFill>
                                    <a:effectLst/>
                                    <a:highlight>
                                      <a:srgbClr val="FFFFFF"/>
                                    </a:highlight>
                                    <a:latin typeface="Cambria Math" panose="02040503050406030204" pitchFamily="18" charset="0"/>
                                  </a:rPr>
                                  <m:t>𝐦𝐢𝐧</m:t>
                                </m:r>
                              </m:sub>
                            </m:sSub>
                          </m:e>
                        </m:d>
                        <m:d>
                          <m:dPr>
                            <m:ctrlPr>
                              <a:rPr lang="en-US" sz="2800" b="1" i="1" dirty="0" smtClean="0">
                                <a:solidFill>
                                  <a:srgbClr val="00B050"/>
                                </a:solidFill>
                                <a:effectLst/>
                                <a:highlight>
                                  <a:srgbClr val="FFFFFF"/>
                                </a:highlight>
                                <a:latin typeface="Cambria Math" panose="02040503050406030204" pitchFamily="18" charset="0"/>
                              </a:rPr>
                            </m:ctrlPr>
                          </m:dPr>
                          <m:e>
                            <m:sSub>
                              <m:sSubPr>
                                <m:ctrlPr>
                                  <a:rPr lang="en-US" sz="2800" b="1" i="1" dirty="0" smtClean="0">
                                    <a:solidFill>
                                      <a:srgbClr val="00B050"/>
                                    </a:solidFill>
                                    <a:effectLst/>
                                    <a:highlight>
                                      <a:srgbClr val="FFFFFF"/>
                                    </a:highlight>
                                    <a:latin typeface="Cambria Math" panose="02040503050406030204" pitchFamily="18" charset="0"/>
                                  </a:rPr>
                                </m:ctrlPr>
                              </m:sSubPr>
                              <m:e>
                                <m:r>
                                  <a:rPr lang="en-US" sz="2800" b="1" i="0" dirty="0" smtClean="0">
                                    <a:solidFill>
                                      <a:srgbClr val="00B050"/>
                                    </a:solidFill>
                                    <a:effectLst/>
                                    <a:highlight>
                                      <a:srgbClr val="FFFFFF"/>
                                    </a:highlight>
                                    <a:latin typeface="Cambria Math" panose="02040503050406030204" pitchFamily="18" charset="0"/>
                                  </a:rPr>
                                  <m:t>𝐱</m:t>
                                </m:r>
                              </m:e>
                              <m:sub>
                                <m:r>
                                  <a:rPr lang="en-US" sz="2800" b="1" i="0" dirty="0" smtClean="0">
                                    <a:solidFill>
                                      <a:srgbClr val="00B050"/>
                                    </a:solidFill>
                                    <a:effectLst/>
                                    <a:highlight>
                                      <a:srgbClr val="FFFFFF"/>
                                    </a:highlight>
                                    <a:latin typeface="Cambria Math" panose="02040503050406030204" pitchFamily="18" charset="0"/>
                                  </a:rPr>
                                  <m:t>𝐯</m:t>
                                </m:r>
                                <m:r>
                                  <a:rPr lang="en-SG" sz="2800" b="1" i="0" dirty="0" smtClean="0">
                                    <a:solidFill>
                                      <a:srgbClr val="00B050"/>
                                    </a:solidFill>
                                    <a:effectLst/>
                                    <a:highlight>
                                      <a:srgbClr val="FFFFFF"/>
                                    </a:highlight>
                                    <a:latin typeface="Cambria Math" panose="02040503050406030204" pitchFamily="18" charset="0"/>
                                  </a:rPr>
                                  <m:t>𝐦𝐚𝐱</m:t>
                                </m:r>
                              </m:sub>
                            </m:sSub>
                            <m:r>
                              <a:rPr lang="en-US" sz="2800" b="1" i="0" dirty="0" smtClean="0">
                                <a:solidFill>
                                  <a:srgbClr val="00B050"/>
                                </a:solidFill>
                                <a:effectLst/>
                                <a:highlight>
                                  <a:srgbClr val="FFFFFF"/>
                                </a:highlight>
                                <a:latin typeface="Cambria Math" panose="02040503050406030204" pitchFamily="18" charset="0"/>
                              </a:rPr>
                              <m:t>−</m:t>
                            </m:r>
                            <m:sSub>
                              <m:sSubPr>
                                <m:ctrlPr>
                                  <a:rPr lang="en-US" sz="2800" b="1" i="1" dirty="0" smtClean="0">
                                    <a:solidFill>
                                      <a:srgbClr val="00B050"/>
                                    </a:solidFill>
                                    <a:effectLst/>
                                    <a:highlight>
                                      <a:srgbClr val="FFFFFF"/>
                                    </a:highlight>
                                    <a:latin typeface="Cambria Math" panose="02040503050406030204" pitchFamily="18" charset="0"/>
                                  </a:rPr>
                                </m:ctrlPr>
                              </m:sSubPr>
                              <m:e>
                                <m:r>
                                  <a:rPr lang="en-US" sz="2800" b="1" i="0" dirty="0" smtClean="0">
                                    <a:solidFill>
                                      <a:srgbClr val="00B050"/>
                                    </a:solidFill>
                                    <a:effectLst/>
                                    <a:highlight>
                                      <a:srgbClr val="FFFFFF"/>
                                    </a:highlight>
                                    <a:latin typeface="Cambria Math" panose="02040503050406030204" pitchFamily="18" charset="0"/>
                                  </a:rPr>
                                  <m:t>𝐱</m:t>
                                </m:r>
                              </m:e>
                              <m:sub>
                                <m:r>
                                  <a:rPr lang="en-US" sz="2800" b="1" i="0" dirty="0" smtClean="0">
                                    <a:solidFill>
                                      <a:srgbClr val="00B050"/>
                                    </a:solidFill>
                                    <a:effectLst/>
                                    <a:highlight>
                                      <a:srgbClr val="FFFFFF"/>
                                    </a:highlight>
                                    <a:latin typeface="Cambria Math" panose="02040503050406030204" pitchFamily="18" charset="0"/>
                                  </a:rPr>
                                  <m:t>𝐯</m:t>
                                </m:r>
                                <m:r>
                                  <a:rPr lang="en-SG" sz="2800" b="1" i="0" dirty="0" smtClean="0">
                                    <a:solidFill>
                                      <a:srgbClr val="00B050"/>
                                    </a:solidFill>
                                    <a:effectLst/>
                                    <a:highlight>
                                      <a:srgbClr val="FFFFFF"/>
                                    </a:highlight>
                                    <a:latin typeface="Cambria Math" panose="02040503050406030204" pitchFamily="18" charset="0"/>
                                  </a:rPr>
                                  <m:t>𝐦𝐢𝐧</m:t>
                                </m:r>
                              </m:sub>
                            </m:sSub>
                          </m:e>
                        </m:d>
                      </m:num>
                      <m:den>
                        <m:d>
                          <m:dPr>
                            <m:ctrlPr>
                              <a:rPr lang="en-US" sz="2800" b="1" i="1" dirty="0" smtClean="0">
                                <a:solidFill>
                                  <a:srgbClr val="00B050"/>
                                </a:solidFill>
                                <a:effectLst/>
                                <a:highlight>
                                  <a:srgbClr val="FFFFFF"/>
                                </a:highlight>
                                <a:latin typeface="Cambria Math" panose="02040503050406030204" pitchFamily="18" charset="0"/>
                              </a:rPr>
                            </m:ctrlPr>
                          </m:dPr>
                          <m:e>
                            <m:sSub>
                              <m:sSubPr>
                                <m:ctrlPr>
                                  <a:rPr lang="en-US" sz="2800" b="1" i="1" dirty="0" smtClean="0">
                                    <a:solidFill>
                                      <a:srgbClr val="00B050"/>
                                    </a:solidFill>
                                    <a:effectLst/>
                                    <a:highlight>
                                      <a:srgbClr val="FFFFFF"/>
                                    </a:highlight>
                                    <a:latin typeface="Cambria Math" panose="02040503050406030204" pitchFamily="18" charset="0"/>
                                  </a:rPr>
                                </m:ctrlPr>
                              </m:sSubPr>
                              <m:e>
                                <m:r>
                                  <a:rPr lang="en-US" sz="2800" b="1" i="0" dirty="0" smtClean="0">
                                    <a:solidFill>
                                      <a:srgbClr val="00B050"/>
                                    </a:solidFill>
                                    <a:effectLst/>
                                    <a:highlight>
                                      <a:srgbClr val="FFFFFF"/>
                                    </a:highlight>
                                    <a:latin typeface="Cambria Math" panose="02040503050406030204" pitchFamily="18" charset="0"/>
                                  </a:rPr>
                                  <m:t>𝐱</m:t>
                                </m:r>
                              </m:e>
                              <m:sub>
                                <m:r>
                                  <a:rPr lang="en-US" sz="2800" b="1" i="0" dirty="0" smtClean="0">
                                    <a:solidFill>
                                      <a:srgbClr val="00B050"/>
                                    </a:solidFill>
                                    <a:effectLst/>
                                    <a:highlight>
                                      <a:srgbClr val="FFFFFF"/>
                                    </a:highlight>
                                    <a:latin typeface="Cambria Math" panose="02040503050406030204" pitchFamily="18" charset="0"/>
                                  </a:rPr>
                                  <m:t>𝐰</m:t>
                                </m:r>
                                <m:r>
                                  <a:rPr lang="en-SG" sz="2800" b="1" i="0" dirty="0" smtClean="0">
                                    <a:solidFill>
                                      <a:srgbClr val="00B050"/>
                                    </a:solidFill>
                                    <a:effectLst/>
                                    <a:highlight>
                                      <a:srgbClr val="FFFFFF"/>
                                    </a:highlight>
                                    <a:latin typeface="Cambria Math" panose="02040503050406030204" pitchFamily="18" charset="0"/>
                                  </a:rPr>
                                  <m:t>𝐦𝐚𝐱</m:t>
                                </m:r>
                              </m:sub>
                            </m:sSub>
                            <m:r>
                              <a:rPr lang="en-US" sz="2800" b="1" i="0" dirty="0" smtClean="0">
                                <a:solidFill>
                                  <a:srgbClr val="00B050"/>
                                </a:solidFill>
                                <a:effectLst/>
                                <a:highlight>
                                  <a:srgbClr val="FFFFFF"/>
                                </a:highlight>
                                <a:latin typeface="Cambria Math" panose="02040503050406030204" pitchFamily="18" charset="0"/>
                              </a:rPr>
                              <m:t>−</m:t>
                            </m:r>
                            <m:sSub>
                              <m:sSubPr>
                                <m:ctrlPr>
                                  <a:rPr lang="en-US" sz="2800" b="1" i="1" dirty="0" smtClean="0">
                                    <a:solidFill>
                                      <a:srgbClr val="00B050"/>
                                    </a:solidFill>
                                    <a:effectLst/>
                                    <a:highlight>
                                      <a:srgbClr val="FFFFFF"/>
                                    </a:highlight>
                                    <a:latin typeface="Cambria Math" panose="02040503050406030204" pitchFamily="18" charset="0"/>
                                  </a:rPr>
                                </m:ctrlPr>
                              </m:sSubPr>
                              <m:e>
                                <m:r>
                                  <a:rPr lang="en-US" sz="2800" b="1" i="0" dirty="0" smtClean="0">
                                    <a:solidFill>
                                      <a:srgbClr val="00B050"/>
                                    </a:solidFill>
                                    <a:effectLst/>
                                    <a:highlight>
                                      <a:srgbClr val="FFFFFF"/>
                                    </a:highlight>
                                    <a:latin typeface="Cambria Math" panose="02040503050406030204" pitchFamily="18" charset="0"/>
                                  </a:rPr>
                                  <m:t>𝐱</m:t>
                                </m:r>
                              </m:e>
                              <m:sub>
                                <m:r>
                                  <a:rPr lang="en-US" sz="2800" b="1" i="0" dirty="0" smtClean="0">
                                    <a:solidFill>
                                      <a:srgbClr val="00B050"/>
                                    </a:solidFill>
                                    <a:effectLst/>
                                    <a:highlight>
                                      <a:srgbClr val="FFFFFF"/>
                                    </a:highlight>
                                    <a:latin typeface="Cambria Math" panose="02040503050406030204" pitchFamily="18" charset="0"/>
                                  </a:rPr>
                                  <m:t>𝐰</m:t>
                                </m:r>
                                <m:r>
                                  <a:rPr lang="en-SG" sz="2800" b="1" i="0" dirty="0" smtClean="0">
                                    <a:solidFill>
                                      <a:srgbClr val="00B050"/>
                                    </a:solidFill>
                                    <a:effectLst/>
                                    <a:highlight>
                                      <a:srgbClr val="FFFFFF"/>
                                    </a:highlight>
                                    <a:latin typeface="Cambria Math" panose="02040503050406030204" pitchFamily="18" charset="0"/>
                                  </a:rPr>
                                  <m:t>𝐦𝐢𝐧</m:t>
                                </m:r>
                              </m:sub>
                            </m:sSub>
                          </m:e>
                        </m:d>
                      </m:den>
                    </m:f>
                  </m:oMath>
                </a14:m>
                <a:endParaRPr lang="en-SG" sz="2800" dirty="0"/>
              </a:p>
            </p:txBody>
          </p:sp>
        </mc:Choice>
        <mc:Fallback xmlns="">
          <p:sp>
            <p:nvSpPr>
              <p:cNvPr id="16" name="TextBox 15">
                <a:extLst>
                  <a:ext uri="{FF2B5EF4-FFF2-40B4-BE49-F238E27FC236}">
                    <a16:creationId xmlns:a16="http://schemas.microsoft.com/office/drawing/2014/main" id="{F690B70D-F82B-E094-F47F-8DFD8EE5E541}"/>
                  </a:ext>
                </a:extLst>
              </p:cNvPr>
              <p:cNvSpPr txBox="1">
                <a:spLocks noRot="1" noChangeAspect="1" noMove="1" noResize="1" noEditPoints="1" noAdjustHandles="1" noChangeArrowheads="1" noChangeShapeType="1" noTextEdit="1"/>
              </p:cNvSpPr>
              <p:nvPr/>
            </p:nvSpPr>
            <p:spPr>
              <a:xfrm>
                <a:off x="225139" y="4992603"/>
                <a:ext cx="4384961" cy="787010"/>
              </a:xfrm>
              <a:prstGeom prst="rect">
                <a:avLst/>
              </a:prstGeom>
              <a:blipFill>
                <a:blip r:embed="rId7"/>
                <a:stretch>
                  <a:fillRect l="-2921" b="-77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9653B0D-5F53-3669-E6A2-45C067C3DA0A}"/>
                  </a:ext>
                </a:extLst>
              </p:cNvPr>
              <p:cNvSpPr txBox="1"/>
              <p:nvPr/>
            </p:nvSpPr>
            <p:spPr>
              <a:xfrm>
                <a:off x="6673596" y="2148180"/>
                <a:ext cx="5542973" cy="1180388"/>
              </a:xfrm>
              <a:prstGeom prst="rect">
                <a:avLst/>
              </a:prstGeom>
              <a:noFill/>
            </p:spPr>
            <p:txBody>
              <a:bodyPr wrap="square">
                <a:spAutoFit/>
              </a:bodyPr>
              <a:lstStyle/>
              <a:p>
                <a:r>
                  <a:rPr lang="en-US" sz="1600" b="1" i="0" dirty="0">
                    <a:solidFill>
                      <a:srgbClr val="00B050"/>
                    </a:solidFill>
                    <a:effectLst/>
                    <a:highlight>
                      <a:srgbClr val="FFFFFF"/>
                    </a:highlight>
                    <a:latin typeface="Nunito" pitchFamily="2" charset="0"/>
                  </a:rPr>
                  <a:t>(</a:t>
                </a:r>
                <a:r>
                  <a:rPr lang="en-US" sz="1600" b="1" i="0" dirty="0" err="1">
                    <a:solidFill>
                      <a:srgbClr val="00B050"/>
                    </a:solidFill>
                    <a:effectLst/>
                    <a:highlight>
                      <a:srgbClr val="FFFFFF"/>
                    </a:highlight>
                    <a:latin typeface="Nunito" pitchFamily="2" charset="0"/>
                  </a:rPr>
                  <a:t>Y</a:t>
                </a:r>
                <a:r>
                  <a:rPr lang="en-US" sz="1600" b="1" i="0" baseline="-25000" dirty="0" err="1">
                    <a:solidFill>
                      <a:srgbClr val="00B050"/>
                    </a:solidFill>
                    <a:effectLst/>
                    <a:highlight>
                      <a:srgbClr val="FFFFFF"/>
                    </a:highlight>
                    <a:latin typeface="Nunito" pitchFamily="2" charset="0"/>
                  </a:rPr>
                  <a:t>v</a:t>
                </a:r>
                <a:r>
                  <a:rPr lang="en-US" sz="1600" b="1" i="0" dirty="0">
                    <a:solidFill>
                      <a:srgbClr val="00B050"/>
                    </a:solidFill>
                    <a:effectLst/>
                    <a:highlight>
                      <a:srgbClr val="FFFFFF"/>
                    </a:highlight>
                    <a:latin typeface="Nunito" pitchFamily="2" charset="0"/>
                  </a:rPr>
                  <a:t> – </a:t>
                </a:r>
                <a:r>
                  <a:rPr lang="en-US" sz="1600" b="1" dirty="0" err="1">
                    <a:solidFill>
                      <a:srgbClr val="00B050"/>
                    </a:solidFill>
                    <a:highlight>
                      <a:srgbClr val="FFFFFF"/>
                    </a:highlight>
                    <a:latin typeface="Nunito" pitchFamily="2" charset="0"/>
                  </a:rPr>
                  <a:t>Y</a:t>
                </a:r>
                <a:r>
                  <a:rPr lang="en-US" sz="1600" b="1" i="0" baseline="-25000" dirty="0" err="1">
                    <a:solidFill>
                      <a:srgbClr val="00B050"/>
                    </a:solidFill>
                    <a:effectLst/>
                    <a:highlight>
                      <a:srgbClr val="FFFFFF"/>
                    </a:highlight>
                    <a:latin typeface="Nunito" pitchFamily="2" charset="0"/>
                  </a:rPr>
                  <a:t>vmin</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Y</a:t>
                </a:r>
                <a:r>
                  <a:rPr lang="en-US" sz="1600" b="1" baseline="-25000" dirty="0" err="1">
                    <a:solidFill>
                      <a:srgbClr val="00B050"/>
                    </a:solidFill>
                    <a:highlight>
                      <a:srgbClr val="FFFFFF"/>
                    </a:highlight>
                    <a:latin typeface="Nunito" pitchFamily="2" charset="0"/>
                  </a:rPr>
                  <a:t>wmax</a:t>
                </a:r>
                <a:r>
                  <a:rPr lang="en-US" sz="1600" b="1" dirty="0">
                    <a:solidFill>
                      <a:srgbClr val="00B050"/>
                    </a:solidFill>
                    <a:highlight>
                      <a:srgbClr val="FFFFFF"/>
                    </a:highlight>
                    <a:latin typeface="Nunito" pitchFamily="2" charset="0"/>
                  </a:rPr>
                  <a:t> - </a:t>
                </a:r>
                <a:r>
                  <a:rPr lang="en-US" sz="1600" b="1" dirty="0" err="1">
                    <a:solidFill>
                      <a:srgbClr val="00B050"/>
                    </a:solidFill>
                    <a:highlight>
                      <a:srgbClr val="FFFFFF"/>
                    </a:highlight>
                    <a:latin typeface="Nunito" pitchFamily="2" charset="0"/>
                  </a:rPr>
                  <a:t>Y</a:t>
                </a:r>
                <a:r>
                  <a:rPr lang="en-US" sz="1600" b="1" baseline="-25000" dirty="0" err="1">
                    <a:solidFill>
                      <a:srgbClr val="00B050"/>
                    </a:solidFill>
                    <a:highlight>
                      <a:srgbClr val="FFFFFF"/>
                    </a:highlight>
                    <a:latin typeface="Nunito" pitchFamily="2" charset="0"/>
                  </a:rPr>
                  <a:t>wmin</a:t>
                </a:r>
                <a:r>
                  <a:rPr lang="en-US" sz="1600" b="1" dirty="0">
                    <a:solidFill>
                      <a:srgbClr val="00B050"/>
                    </a:solidFill>
                    <a:highlight>
                      <a:srgbClr val="FFFFFF"/>
                    </a:highlight>
                    <a:latin typeface="Nunito" pitchFamily="2" charset="0"/>
                  </a:rPr>
                  <a:t>) </a:t>
                </a:r>
                <a:r>
                  <a:rPr lang="en-US" sz="1600" b="1" dirty="0">
                    <a:highlight>
                      <a:srgbClr val="FFFFFF"/>
                    </a:highlight>
                    <a:latin typeface="Nunito" pitchFamily="2" charset="0"/>
                  </a:rPr>
                  <a:t>=</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Y</a:t>
                </a:r>
                <a:r>
                  <a:rPr lang="en-US" sz="1600" b="1" baseline="-25000" dirty="0" err="1">
                    <a:solidFill>
                      <a:srgbClr val="00B050"/>
                    </a:solidFill>
                    <a:highlight>
                      <a:srgbClr val="FFFFFF"/>
                    </a:highlight>
                    <a:latin typeface="Nunito" pitchFamily="2" charset="0"/>
                  </a:rPr>
                  <a:t>w</a:t>
                </a:r>
                <a:r>
                  <a:rPr lang="en-US" sz="1600" b="1" dirty="0" err="1">
                    <a:solidFill>
                      <a:srgbClr val="00B050"/>
                    </a:solidFill>
                    <a:highlight>
                      <a:srgbClr val="FFFFFF"/>
                    </a:highlight>
                    <a:latin typeface="Nunito" pitchFamily="2" charset="0"/>
                  </a:rPr>
                  <a:t>-Y</a:t>
                </a:r>
                <a:r>
                  <a:rPr lang="en-US" sz="1600" b="1" baseline="-25000" dirty="0" err="1">
                    <a:solidFill>
                      <a:srgbClr val="00B050"/>
                    </a:solidFill>
                    <a:highlight>
                      <a:srgbClr val="FFFFFF"/>
                    </a:highlight>
                    <a:latin typeface="Nunito" pitchFamily="2" charset="0"/>
                  </a:rPr>
                  <a:t>wmin</a:t>
                </a:r>
                <a:r>
                  <a:rPr lang="en-US" sz="1600" b="1" dirty="0">
                    <a:solidFill>
                      <a:srgbClr val="00B050"/>
                    </a:solidFill>
                    <a:highlight>
                      <a:srgbClr val="FFFFFF"/>
                    </a:highlight>
                    <a:latin typeface="Nunito" pitchFamily="2" charset="0"/>
                  </a:rPr>
                  <a:t>) (</a:t>
                </a:r>
                <a:r>
                  <a:rPr lang="en-US" sz="1600" b="1" dirty="0" err="1">
                    <a:solidFill>
                      <a:srgbClr val="00B050"/>
                    </a:solidFill>
                    <a:highlight>
                      <a:srgbClr val="FFFFFF"/>
                    </a:highlight>
                    <a:latin typeface="Nunito" pitchFamily="2" charset="0"/>
                  </a:rPr>
                  <a:t>Y</a:t>
                </a:r>
                <a:r>
                  <a:rPr lang="en-US" sz="1600" b="1" baseline="-25000" dirty="0" err="1">
                    <a:solidFill>
                      <a:srgbClr val="00B050"/>
                    </a:solidFill>
                    <a:highlight>
                      <a:srgbClr val="FFFFFF"/>
                    </a:highlight>
                    <a:latin typeface="Nunito" pitchFamily="2" charset="0"/>
                  </a:rPr>
                  <a:t>vmax</a:t>
                </a:r>
                <a:r>
                  <a:rPr lang="en-US" sz="1600" b="1" dirty="0">
                    <a:solidFill>
                      <a:srgbClr val="00B050"/>
                    </a:solidFill>
                    <a:highlight>
                      <a:srgbClr val="FFFFFF"/>
                    </a:highlight>
                    <a:latin typeface="Nunito" pitchFamily="2" charset="0"/>
                  </a:rPr>
                  <a:t> - </a:t>
                </a:r>
                <a:r>
                  <a:rPr lang="en-US" sz="1600" b="1" dirty="0" err="1">
                    <a:solidFill>
                      <a:srgbClr val="00B050"/>
                    </a:solidFill>
                    <a:highlight>
                      <a:srgbClr val="FFFFFF"/>
                    </a:highlight>
                    <a:latin typeface="Nunito" pitchFamily="2" charset="0"/>
                  </a:rPr>
                  <a:t>Y</a:t>
                </a:r>
                <a:r>
                  <a:rPr lang="en-US" sz="1600" b="1" baseline="-25000" dirty="0" err="1">
                    <a:solidFill>
                      <a:srgbClr val="00B050"/>
                    </a:solidFill>
                    <a:highlight>
                      <a:srgbClr val="FFFFFF"/>
                    </a:highlight>
                    <a:latin typeface="Nunito" pitchFamily="2" charset="0"/>
                  </a:rPr>
                  <a:t>vmin</a:t>
                </a:r>
                <a:r>
                  <a:rPr lang="en-US" sz="1600" b="1" dirty="0">
                    <a:solidFill>
                      <a:srgbClr val="00B050"/>
                    </a:solidFill>
                    <a:highlight>
                      <a:srgbClr val="FFFFFF"/>
                    </a:highlight>
                    <a:latin typeface="Nunito" pitchFamily="2" charset="0"/>
                  </a:rPr>
                  <a:t>)</a:t>
                </a:r>
              </a:p>
              <a:p>
                <a:endParaRPr lang="en-US" sz="1600" b="1" dirty="0">
                  <a:solidFill>
                    <a:srgbClr val="00B050"/>
                  </a:solidFill>
                  <a:highlight>
                    <a:srgbClr val="FFFFFF"/>
                  </a:highlight>
                  <a:latin typeface="Nunito" pitchFamily="2" charset="0"/>
                </a:endParaRPr>
              </a:p>
              <a:p>
                <a:r>
                  <a:rPr lang="en-US" b="1" i="0" dirty="0" err="1">
                    <a:solidFill>
                      <a:srgbClr val="00B050"/>
                    </a:solidFill>
                    <a:effectLst/>
                    <a:highlight>
                      <a:srgbClr val="FFFFFF"/>
                    </a:highlight>
                    <a:latin typeface="Nunito" pitchFamily="2" charset="0"/>
                  </a:rPr>
                  <a:t>Y</a:t>
                </a:r>
                <a:r>
                  <a:rPr lang="en-US" b="1" i="0" baseline="-25000" dirty="0" err="1">
                    <a:solidFill>
                      <a:srgbClr val="00B050"/>
                    </a:solidFill>
                    <a:effectLst/>
                    <a:highlight>
                      <a:srgbClr val="FFFFFF"/>
                    </a:highlight>
                    <a:latin typeface="Nunito" pitchFamily="2" charset="0"/>
                  </a:rPr>
                  <a:t>v</a:t>
                </a:r>
                <a:r>
                  <a:rPr lang="en-US" b="1" i="0" dirty="0">
                    <a:solidFill>
                      <a:srgbClr val="00B050"/>
                    </a:solidFill>
                    <a:effectLst/>
                    <a:highlight>
                      <a:srgbClr val="FFFFFF"/>
                    </a:highlight>
                    <a:latin typeface="Nunito" pitchFamily="2" charset="0"/>
                  </a:rPr>
                  <a:t> – </a:t>
                </a:r>
                <a:r>
                  <a:rPr lang="en-US" b="1" dirty="0" err="1">
                    <a:solidFill>
                      <a:srgbClr val="00B050"/>
                    </a:solidFill>
                    <a:highlight>
                      <a:srgbClr val="FFFFFF"/>
                    </a:highlight>
                    <a:latin typeface="Nunito" pitchFamily="2" charset="0"/>
                  </a:rPr>
                  <a:t>Y</a:t>
                </a:r>
                <a:r>
                  <a:rPr lang="en-US" b="1" i="0" baseline="-25000" dirty="0" err="1">
                    <a:solidFill>
                      <a:srgbClr val="00B050"/>
                    </a:solidFill>
                    <a:effectLst/>
                    <a:highlight>
                      <a:srgbClr val="FFFFFF"/>
                    </a:highlight>
                    <a:latin typeface="Nunito" pitchFamily="2" charset="0"/>
                  </a:rPr>
                  <a:t>vmin</a:t>
                </a:r>
                <a:r>
                  <a:rPr lang="en-US" b="1" i="0" dirty="0">
                    <a:solidFill>
                      <a:srgbClr val="00B050"/>
                    </a:solidFill>
                    <a:effectLst/>
                    <a:highlight>
                      <a:srgbClr val="FFFFFF"/>
                    </a:highlight>
                    <a:latin typeface="Nunito" pitchFamily="2" charset="0"/>
                  </a:rPr>
                  <a:t> </a:t>
                </a:r>
                <a:r>
                  <a:rPr lang="en-US" b="1" i="0" dirty="0">
                    <a:effectLst/>
                    <a:highlight>
                      <a:srgbClr val="FFFFFF"/>
                    </a:highlight>
                    <a:latin typeface="Nunito" pitchFamily="2" charset="0"/>
                  </a:rPr>
                  <a:t>= </a:t>
                </a:r>
                <a:r>
                  <a:rPr lang="en-US" b="1" i="0" dirty="0">
                    <a:solidFill>
                      <a:srgbClr val="00B050"/>
                    </a:solidFill>
                    <a:effectLst/>
                    <a:highlight>
                      <a:srgbClr val="FFFFFF"/>
                    </a:highlight>
                    <a:latin typeface="Nunito" pitchFamily="2" charset="0"/>
                  </a:rPr>
                  <a:t> </a:t>
                </a:r>
                <a14:m>
                  <m:oMath xmlns:m="http://schemas.openxmlformats.org/officeDocument/2006/math">
                    <m:f>
                      <m:fPr>
                        <m:ctrlPr>
                          <a:rPr lang="en-US" sz="2400" b="1" i="1" dirty="0" smtClean="0">
                            <a:solidFill>
                              <a:srgbClr val="00B050"/>
                            </a:solidFill>
                            <a:effectLst/>
                            <a:highlight>
                              <a:srgbClr val="FFFFFF"/>
                            </a:highlight>
                            <a:latin typeface="Cambria Math" panose="02040503050406030204" pitchFamily="18" charset="0"/>
                          </a:rPr>
                        </m:ctrlPr>
                      </m:fPr>
                      <m:num>
                        <m:d>
                          <m:dPr>
                            <m:ctrlPr>
                              <a:rPr lang="en-US" sz="2400" b="1" i="1" dirty="0" smtClean="0">
                                <a:solidFill>
                                  <a:srgbClr val="00B050"/>
                                </a:solidFill>
                                <a:effectLst/>
                                <a:highlight>
                                  <a:srgbClr val="FFFFFF"/>
                                </a:highlight>
                                <a:latin typeface="Cambria Math" panose="02040503050406030204" pitchFamily="18" charset="0"/>
                              </a:rPr>
                            </m:ctrlPr>
                          </m:dPr>
                          <m:e>
                            <m:sSub>
                              <m:sSubPr>
                                <m:ctrlPr>
                                  <a:rPr lang="en-US" sz="2400" b="1" i="1" dirty="0" smtClean="0">
                                    <a:solidFill>
                                      <a:srgbClr val="00B050"/>
                                    </a:solidFill>
                                    <a:effectLst/>
                                    <a:highlight>
                                      <a:srgbClr val="FFFFFF"/>
                                    </a:highlight>
                                    <a:latin typeface="Cambria Math" panose="02040503050406030204" pitchFamily="18" charset="0"/>
                                  </a:rPr>
                                </m:ctrlPr>
                              </m:sSubPr>
                              <m:e>
                                <m:r>
                                  <a:rPr lang="en-SG" sz="2400" b="1" i="0" dirty="0" smtClean="0">
                                    <a:solidFill>
                                      <a:srgbClr val="00B050"/>
                                    </a:solidFill>
                                    <a:effectLst/>
                                    <a:highlight>
                                      <a:srgbClr val="FFFFFF"/>
                                    </a:highlight>
                                    <a:latin typeface="Cambria Math" panose="02040503050406030204" pitchFamily="18" charset="0"/>
                                  </a:rPr>
                                  <m:t>𝐘</m:t>
                                </m:r>
                              </m:e>
                              <m:sub>
                                <m:r>
                                  <a:rPr lang="en-US" sz="2400" b="1" i="0" dirty="0" smtClean="0">
                                    <a:solidFill>
                                      <a:srgbClr val="00B050"/>
                                    </a:solidFill>
                                    <a:effectLst/>
                                    <a:highlight>
                                      <a:srgbClr val="FFFFFF"/>
                                    </a:highlight>
                                    <a:latin typeface="Cambria Math" panose="02040503050406030204" pitchFamily="18" charset="0"/>
                                  </a:rPr>
                                  <m:t>𝐰</m:t>
                                </m:r>
                              </m:sub>
                            </m:sSub>
                            <m:r>
                              <a:rPr lang="en-US" sz="2400" b="1" i="0" dirty="0" smtClean="0">
                                <a:solidFill>
                                  <a:srgbClr val="00B050"/>
                                </a:solidFill>
                                <a:effectLst/>
                                <a:highlight>
                                  <a:srgbClr val="FFFFFF"/>
                                </a:highlight>
                                <a:latin typeface="Cambria Math" panose="02040503050406030204" pitchFamily="18" charset="0"/>
                              </a:rPr>
                              <m:t>−</m:t>
                            </m:r>
                            <m:sSub>
                              <m:sSubPr>
                                <m:ctrlPr>
                                  <a:rPr lang="en-US" sz="2400" b="1" i="1" dirty="0" smtClean="0">
                                    <a:solidFill>
                                      <a:srgbClr val="00B050"/>
                                    </a:solidFill>
                                    <a:effectLst/>
                                    <a:highlight>
                                      <a:srgbClr val="FFFFFF"/>
                                    </a:highlight>
                                    <a:latin typeface="Cambria Math" panose="02040503050406030204" pitchFamily="18" charset="0"/>
                                  </a:rPr>
                                </m:ctrlPr>
                              </m:sSubPr>
                              <m:e>
                                <m:r>
                                  <a:rPr lang="en-SG" sz="2400" b="1" i="0" dirty="0" smtClean="0">
                                    <a:solidFill>
                                      <a:srgbClr val="00B050"/>
                                    </a:solidFill>
                                    <a:effectLst/>
                                    <a:highlight>
                                      <a:srgbClr val="FFFFFF"/>
                                    </a:highlight>
                                    <a:latin typeface="Cambria Math" panose="02040503050406030204" pitchFamily="18" charset="0"/>
                                  </a:rPr>
                                  <m:t>𝐘</m:t>
                                </m:r>
                              </m:e>
                              <m:sub>
                                <m:r>
                                  <a:rPr lang="en-US" sz="2400" b="1" i="0" dirty="0" smtClean="0">
                                    <a:solidFill>
                                      <a:srgbClr val="00B050"/>
                                    </a:solidFill>
                                    <a:effectLst/>
                                    <a:highlight>
                                      <a:srgbClr val="FFFFFF"/>
                                    </a:highlight>
                                    <a:latin typeface="Cambria Math" panose="02040503050406030204" pitchFamily="18" charset="0"/>
                                  </a:rPr>
                                  <m:t>𝐰</m:t>
                                </m:r>
                                <m:r>
                                  <a:rPr lang="en-SG" sz="2400" b="1" i="0" dirty="0" smtClean="0">
                                    <a:solidFill>
                                      <a:srgbClr val="00B050"/>
                                    </a:solidFill>
                                    <a:effectLst/>
                                    <a:highlight>
                                      <a:srgbClr val="FFFFFF"/>
                                    </a:highlight>
                                    <a:latin typeface="Cambria Math" panose="02040503050406030204" pitchFamily="18" charset="0"/>
                                  </a:rPr>
                                  <m:t>𝐦𝐢𝐧</m:t>
                                </m:r>
                              </m:sub>
                            </m:sSub>
                          </m:e>
                        </m:d>
                        <m:d>
                          <m:dPr>
                            <m:ctrlPr>
                              <a:rPr lang="en-US" sz="2400" b="1" i="1" dirty="0" smtClean="0">
                                <a:solidFill>
                                  <a:srgbClr val="00B050"/>
                                </a:solidFill>
                                <a:effectLst/>
                                <a:highlight>
                                  <a:srgbClr val="FFFFFF"/>
                                </a:highlight>
                                <a:latin typeface="Cambria Math" panose="02040503050406030204" pitchFamily="18" charset="0"/>
                              </a:rPr>
                            </m:ctrlPr>
                          </m:dPr>
                          <m:e>
                            <m:sSub>
                              <m:sSubPr>
                                <m:ctrlPr>
                                  <a:rPr lang="en-US" sz="2400" b="1" i="1" dirty="0" smtClean="0">
                                    <a:solidFill>
                                      <a:srgbClr val="00B050"/>
                                    </a:solidFill>
                                    <a:effectLst/>
                                    <a:highlight>
                                      <a:srgbClr val="FFFFFF"/>
                                    </a:highlight>
                                    <a:latin typeface="Cambria Math" panose="02040503050406030204" pitchFamily="18" charset="0"/>
                                  </a:rPr>
                                </m:ctrlPr>
                              </m:sSubPr>
                              <m:e>
                                <m:r>
                                  <a:rPr lang="en-SG" sz="2400" b="1" i="0" dirty="0" smtClean="0">
                                    <a:solidFill>
                                      <a:srgbClr val="00B050"/>
                                    </a:solidFill>
                                    <a:effectLst/>
                                    <a:highlight>
                                      <a:srgbClr val="FFFFFF"/>
                                    </a:highlight>
                                    <a:latin typeface="Cambria Math" panose="02040503050406030204" pitchFamily="18" charset="0"/>
                                  </a:rPr>
                                  <m:t>𝐘</m:t>
                                </m:r>
                              </m:e>
                              <m:sub>
                                <m:r>
                                  <a:rPr lang="en-US" sz="2400" b="1" i="0" dirty="0" smtClean="0">
                                    <a:solidFill>
                                      <a:srgbClr val="00B050"/>
                                    </a:solidFill>
                                    <a:effectLst/>
                                    <a:highlight>
                                      <a:srgbClr val="FFFFFF"/>
                                    </a:highlight>
                                    <a:latin typeface="Cambria Math" panose="02040503050406030204" pitchFamily="18" charset="0"/>
                                  </a:rPr>
                                  <m:t>𝐯</m:t>
                                </m:r>
                                <m:r>
                                  <a:rPr lang="en-SG" sz="2400" b="1" i="0" dirty="0" smtClean="0">
                                    <a:solidFill>
                                      <a:srgbClr val="00B050"/>
                                    </a:solidFill>
                                    <a:effectLst/>
                                    <a:highlight>
                                      <a:srgbClr val="FFFFFF"/>
                                    </a:highlight>
                                    <a:latin typeface="Cambria Math" panose="02040503050406030204" pitchFamily="18" charset="0"/>
                                  </a:rPr>
                                  <m:t>𝐦𝐚𝐱</m:t>
                                </m:r>
                              </m:sub>
                            </m:sSub>
                            <m:r>
                              <a:rPr lang="en-US" sz="2400" b="1" i="0" dirty="0" smtClean="0">
                                <a:solidFill>
                                  <a:srgbClr val="00B050"/>
                                </a:solidFill>
                                <a:effectLst/>
                                <a:highlight>
                                  <a:srgbClr val="FFFFFF"/>
                                </a:highlight>
                                <a:latin typeface="Cambria Math" panose="02040503050406030204" pitchFamily="18" charset="0"/>
                              </a:rPr>
                              <m:t>−</m:t>
                            </m:r>
                            <m:sSub>
                              <m:sSubPr>
                                <m:ctrlPr>
                                  <a:rPr lang="en-US" sz="2400" b="1" i="1" dirty="0" smtClean="0">
                                    <a:solidFill>
                                      <a:srgbClr val="00B050"/>
                                    </a:solidFill>
                                    <a:effectLst/>
                                    <a:highlight>
                                      <a:srgbClr val="FFFFFF"/>
                                    </a:highlight>
                                    <a:latin typeface="Cambria Math" panose="02040503050406030204" pitchFamily="18" charset="0"/>
                                  </a:rPr>
                                </m:ctrlPr>
                              </m:sSubPr>
                              <m:e>
                                <m:r>
                                  <a:rPr lang="en-SG" sz="2400" b="1" i="0" dirty="0" smtClean="0">
                                    <a:solidFill>
                                      <a:srgbClr val="00B050"/>
                                    </a:solidFill>
                                    <a:effectLst/>
                                    <a:highlight>
                                      <a:srgbClr val="FFFFFF"/>
                                    </a:highlight>
                                    <a:latin typeface="Cambria Math" panose="02040503050406030204" pitchFamily="18" charset="0"/>
                                  </a:rPr>
                                  <m:t>𝐘</m:t>
                                </m:r>
                              </m:e>
                              <m:sub>
                                <m:r>
                                  <a:rPr lang="en-US" sz="2400" b="1" i="0" dirty="0" smtClean="0">
                                    <a:solidFill>
                                      <a:srgbClr val="00B050"/>
                                    </a:solidFill>
                                    <a:effectLst/>
                                    <a:highlight>
                                      <a:srgbClr val="FFFFFF"/>
                                    </a:highlight>
                                    <a:latin typeface="Cambria Math" panose="02040503050406030204" pitchFamily="18" charset="0"/>
                                  </a:rPr>
                                  <m:t>𝐯</m:t>
                                </m:r>
                                <m:r>
                                  <a:rPr lang="en-SG" sz="2400" b="1" i="0" dirty="0" smtClean="0">
                                    <a:solidFill>
                                      <a:srgbClr val="00B050"/>
                                    </a:solidFill>
                                    <a:effectLst/>
                                    <a:highlight>
                                      <a:srgbClr val="FFFFFF"/>
                                    </a:highlight>
                                    <a:latin typeface="Cambria Math" panose="02040503050406030204" pitchFamily="18" charset="0"/>
                                  </a:rPr>
                                  <m:t>𝐦𝐢𝐧</m:t>
                                </m:r>
                              </m:sub>
                            </m:sSub>
                          </m:e>
                        </m:d>
                      </m:num>
                      <m:den>
                        <m:d>
                          <m:dPr>
                            <m:ctrlPr>
                              <a:rPr lang="en-US" sz="2400" b="1" i="1" dirty="0" smtClean="0">
                                <a:solidFill>
                                  <a:srgbClr val="00B050"/>
                                </a:solidFill>
                                <a:effectLst/>
                                <a:highlight>
                                  <a:srgbClr val="FFFFFF"/>
                                </a:highlight>
                                <a:latin typeface="Cambria Math" panose="02040503050406030204" pitchFamily="18" charset="0"/>
                              </a:rPr>
                            </m:ctrlPr>
                          </m:dPr>
                          <m:e>
                            <m:sSub>
                              <m:sSubPr>
                                <m:ctrlPr>
                                  <a:rPr lang="en-US" sz="2400" b="1" i="1" dirty="0" smtClean="0">
                                    <a:solidFill>
                                      <a:srgbClr val="00B050"/>
                                    </a:solidFill>
                                    <a:effectLst/>
                                    <a:highlight>
                                      <a:srgbClr val="FFFFFF"/>
                                    </a:highlight>
                                    <a:latin typeface="Cambria Math" panose="02040503050406030204" pitchFamily="18" charset="0"/>
                                  </a:rPr>
                                </m:ctrlPr>
                              </m:sSubPr>
                              <m:e>
                                <m:r>
                                  <a:rPr lang="en-SG" sz="2400" b="1" i="0" dirty="0" smtClean="0">
                                    <a:solidFill>
                                      <a:srgbClr val="00B050"/>
                                    </a:solidFill>
                                    <a:effectLst/>
                                    <a:highlight>
                                      <a:srgbClr val="FFFFFF"/>
                                    </a:highlight>
                                    <a:latin typeface="Cambria Math" panose="02040503050406030204" pitchFamily="18" charset="0"/>
                                  </a:rPr>
                                  <m:t>𝐘</m:t>
                                </m:r>
                              </m:e>
                              <m:sub>
                                <m:r>
                                  <a:rPr lang="en-US" sz="2400" b="1" i="0" dirty="0" smtClean="0">
                                    <a:solidFill>
                                      <a:srgbClr val="00B050"/>
                                    </a:solidFill>
                                    <a:effectLst/>
                                    <a:highlight>
                                      <a:srgbClr val="FFFFFF"/>
                                    </a:highlight>
                                    <a:latin typeface="Cambria Math" panose="02040503050406030204" pitchFamily="18" charset="0"/>
                                  </a:rPr>
                                  <m:t>𝐰</m:t>
                                </m:r>
                                <m:r>
                                  <a:rPr lang="en-SG" sz="2400" b="1" i="0" dirty="0" smtClean="0">
                                    <a:solidFill>
                                      <a:srgbClr val="00B050"/>
                                    </a:solidFill>
                                    <a:effectLst/>
                                    <a:highlight>
                                      <a:srgbClr val="FFFFFF"/>
                                    </a:highlight>
                                    <a:latin typeface="Cambria Math" panose="02040503050406030204" pitchFamily="18" charset="0"/>
                                  </a:rPr>
                                  <m:t>𝐦𝐚𝐱</m:t>
                                </m:r>
                              </m:sub>
                            </m:sSub>
                            <m:r>
                              <a:rPr lang="en-US" sz="2400" b="1" i="0" dirty="0" smtClean="0">
                                <a:solidFill>
                                  <a:srgbClr val="00B050"/>
                                </a:solidFill>
                                <a:effectLst/>
                                <a:highlight>
                                  <a:srgbClr val="FFFFFF"/>
                                </a:highlight>
                                <a:latin typeface="Cambria Math" panose="02040503050406030204" pitchFamily="18" charset="0"/>
                              </a:rPr>
                              <m:t>−</m:t>
                            </m:r>
                            <m:sSub>
                              <m:sSubPr>
                                <m:ctrlPr>
                                  <a:rPr lang="en-US" sz="2400" b="1" i="1" dirty="0" smtClean="0">
                                    <a:solidFill>
                                      <a:srgbClr val="00B050"/>
                                    </a:solidFill>
                                    <a:effectLst/>
                                    <a:highlight>
                                      <a:srgbClr val="FFFFFF"/>
                                    </a:highlight>
                                    <a:latin typeface="Cambria Math" panose="02040503050406030204" pitchFamily="18" charset="0"/>
                                  </a:rPr>
                                </m:ctrlPr>
                              </m:sSubPr>
                              <m:e>
                                <m:r>
                                  <a:rPr lang="en-SG" sz="2400" b="1" i="0" dirty="0" smtClean="0">
                                    <a:solidFill>
                                      <a:srgbClr val="00B050"/>
                                    </a:solidFill>
                                    <a:effectLst/>
                                    <a:highlight>
                                      <a:srgbClr val="FFFFFF"/>
                                    </a:highlight>
                                    <a:latin typeface="Cambria Math" panose="02040503050406030204" pitchFamily="18" charset="0"/>
                                  </a:rPr>
                                  <m:t>𝐘</m:t>
                                </m:r>
                              </m:e>
                              <m:sub>
                                <m:r>
                                  <a:rPr lang="en-US" sz="2400" b="1" i="0" dirty="0" smtClean="0">
                                    <a:solidFill>
                                      <a:srgbClr val="00B050"/>
                                    </a:solidFill>
                                    <a:effectLst/>
                                    <a:highlight>
                                      <a:srgbClr val="FFFFFF"/>
                                    </a:highlight>
                                    <a:latin typeface="Cambria Math" panose="02040503050406030204" pitchFamily="18" charset="0"/>
                                  </a:rPr>
                                  <m:t>𝐰</m:t>
                                </m:r>
                                <m:r>
                                  <a:rPr lang="en-SG" sz="2400" b="1" i="0" dirty="0" smtClean="0">
                                    <a:solidFill>
                                      <a:srgbClr val="00B050"/>
                                    </a:solidFill>
                                    <a:effectLst/>
                                    <a:highlight>
                                      <a:srgbClr val="FFFFFF"/>
                                    </a:highlight>
                                    <a:latin typeface="Cambria Math" panose="02040503050406030204" pitchFamily="18" charset="0"/>
                                  </a:rPr>
                                  <m:t>𝐦𝐢𝐧</m:t>
                                </m:r>
                              </m:sub>
                            </m:sSub>
                          </m:e>
                        </m:d>
                      </m:den>
                    </m:f>
                  </m:oMath>
                </a14:m>
                <a:endParaRPr lang="en-US" sz="2200" b="1" i="0" dirty="0">
                  <a:effectLst/>
                  <a:highlight>
                    <a:srgbClr val="FFFFFF"/>
                  </a:highlight>
                  <a:latin typeface="Nunito" pitchFamily="2" charset="0"/>
                </a:endParaRPr>
              </a:p>
            </p:txBody>
          </p:sp>
        </mc:Choice>
        <mc:Fallback xmlns="">
          <p:sp>
            <p:nvSpPr>
              <p:cNvPr id="17" name="TextBox 16">
                <a:extLst>
                  <a:ext uri="{FF2B5EF4-FFF2-40B4-BE49-F238E27FC236}">
                    <a16:creationId xmlns:a16="http://schemas.microsoft.com/office/drawing/2014/main" id="{69653B0D-5F53-3669-E6A2-45C067C3DA0A}"/>
                  </a:ext>
                </a:extLst>
              </p:cNvPr>
              <p:cNvSpPr txBox="1">
                <a:spLocks noRot="1" noChangeAspect="1" noMove="1" noResize="1" noEditPoints="1" noAdjustHandles="1" noChangeArrowheads="1" noChangeShapeType="1" noTextEdit="1"/>
              </p:cNvSpPr>
              <p:nvPr/>
            </p:nvSpPr>
            <p:spPr>
              <a:xfrm>
                <a:off x="6673596" y="2148180"/>
                <a:ext cx="5542973" cy="1180388"/>
              </a:xfrm>
              <a:prstGeom prst="rect">
                <a:avLst/>
              </a:prstGeom>
              <a:blipFill>
                <a:blip r:embed="rId8"/>
                <a:stretch>
                  <a:fillRect l="-990" t="-103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A3AA5F-633A-1C31-FF9B-993336DAFCA1}"/>
                  </a:ext>
                </a:extLst>
              </p:cNvPr>
              <p:cNvSpPr txBox="1"/>
              <p:nvPr/>
            </p:nvSpPr>
            <p:spPr>
              <a:xfrm>
                <a:off x="6673596" y="4992603"/>
                <a:ext cx="4384961" cy="787010"/>
              </a:xfrm>
              <a:prstGeom prst="rect">
                <a:avLst/>
              </a:prstGeom>
              <a:noFill/>
            </p:spPr>
            <p:txBody>
              <a:bodyPr wrap="square">
                <a:spAutoFit/>
              </a:bodyPr>
              <a:lstStyle/>
              <a:p>
                <a:r>
                  <a:rPr lang="en-US" sz="2800" b="1" dirty="0">
                    <a:solidFill>
                      <a:srgbClr val="00B050"/>
                    </a:solidFill>
                    <a:effectLst/>
                    <a:highlight>
                      <a:srgbClr val="FFFFFF"/>
                    </a:highlight>
                  </a:rPr>
                  <a:t>t</a:t>
                </a:r>
                <a:r>
                  <a:rPr lang="en-US" sz="2800" b="1" baseline="-25000" dirty="0">
                    <a:solidFill>
                      <a:srgbClr val="00B050"/>
                    </a:solidFill>
                    <a:effectLst/>
                    <a:highlight>
                      <a:srgbClr val="FFFFFF"/>
                    </a:highlight>
                  </a:rPr>
                  <a:t>y</a:t>
                </a:r>
                <a:r>
                  <a:rPr lang="en-US" sz="2800" b="1" dirty="0">
                    <a:solidFill>
                      <a:srgbClr val="00B050"/>
                    </a:solidFill>
                    <a:effectLst/>
                    <a:highlight>
                      <a:srgbClr val="FFFFFF"/>
                    </a:highlight>
                  </a:rPr>
                  <a:t>=</a:t>
                </a:r>
                <a14:m>
                  <m:oMath xmlns:m="http://schemas.openxmlformats.org/officeDocument/2006/math">
                    <m:f>
                      <m:fPr>
                        <m:ctrlPr>
                          <a:rPr lang="en-US" sz="2800" b="1" i="1" dirty="0" smtClean="0">
                            <a:solidFill>
                              <a:srgbClr val="00B050"/>
                            </a:solidFill>
                            <a:effectLst/>
                            <a:highlight>
                              <a:srgbClr val="FFFFFF"/>
                            </a:highlight>
                            <a:latin typeface="Cambria Math" panose="02040503050406030204" pitchFamily="18" charset="0"/>
                          </a:rPr>
                        </m:ctrlPr>
                      </m:fPr>
                      <m:num>
                        <m:d>
                          <m:dPr>
                            <m:ctrlPr>
                              <a:rPr lang="en-US" sz="2800" b="1" i="1" dirty="0" smtClean="0">
                                <a:solidFill>
                                  <a:srgbClr val="00B050"/>
                                </a:solidFill>
                                <a:effectLst/>
                                <a:highlight>
                                  <a:srgbClr val="FFFFFF"/>
                                </a:highlight>
                                <a:latin typeface="Cambria Math" panose="02040503050406030204" pitchFamily="18" charset="0"/>
                              </a:rPr>
                            </m:ctrlPr>
                          </m:dPr>
                          <m:e>
                            <m:sSub>
                              <m:sSubPr>
                                <m:ctrlPr>
                                  <a:rPr lang="en-US" sz="2800" b="1" i="1" dirty="0" smtClean="0">
                                    <a:solidFill>
                                      <a:srgbClr val="00B050"/>
                                    </a:solidFill>
                                    <a:effectLst/>
                                    <a:highlight>
                                      <a:srgbClr val="FFFFFF"/>
                                    </a:highlight>
                                    <a:latin typeface="Cambria Math" panose="02040503050406030204" pitchFamily="18" charset="0"/>
                                  </a:rPr>
                                </m:ctrlPr>
                              </m:sSubPr>
                              <m:e>
                                <m:r>
                                  <a:rPr lang="en-SG" sz="2800" b="1" i="0" dirty="0" smtClean="0">
                                    <a:solidFill>
                                      <a:srgbClr val="00B050"/>
                                    </a:solidFill>
                                    <a:effectLst/>
                                    <a:highlight>
                                      <a:srgbClr val="FFFFFF"/>
                                    </a:highlight>
                                    <a:latin typeface="Cambria Math" panose="02040503050406030204" pitchFamily="18" charset="0"/>
                                  </a:rPr>
                                  <m:t>𝐘</m:t>
                                </m:r>
                              </m:e>
                              <m:sub>
                                <m:r>
                                  <a:rPr lang="en-US" sz="2800" b="1" i="0" dirty="0" smtClean="0">
                                    <a:solidFill>
                                      <a:srgbClr val="00B050"/>
                                    </a:solidFill>
                                    <a:effectLst/>
                                    <a:highlight>
                                      <a:srgbClr val="FFFFFF"/>
                                    </a:highlight>
                                    <a:latin typeface="Cambria Math" panose="02040503050406030204" pitchFamily="18" charset="0"/>
                                  </a:rPr>
                                  <m:t>𝐰</m:t>
                                </m:r>
                              </m:sub>
                            </m:sSub>
                            <m:r>
                              <a:rPr lang="en-US" sz="2800" b="1" i="0" dirty="0" smtClean="0">
                                <a:solidFill>
                                  <a:srgbClr val="00B050"/>
                                </a:solidFill>
                                <a:effectLst/>
                                <a:highlight>
                                  <a:srgbClr val="FFFFFF"/>
                                </a:highlight>
                                <a:latin typeface="Cambria Math" panose="02040503050406030204" pitchFamily="18" charset="0"/>
                              </a:rPr>
                              <m:t>−</m:t>
                            </m:r>
                            <m:sSub>
                              <m:sSubPr>
                                <m:ctrlPr>
                                  <a:rPr lang="en-US" sz="2800" b="1" i="1" dirty="0" smtClean="0">
                                    <a:solidFill>
                                      <a:srgbClr val="00B050"/>
                                    </a:solidFill>
                                    <a:effectLst/>
                                    <a:highlight>
                                      <a:srgbClr val="FFFFFF"/>
                                    </a:highlight>
                                    <a:latin typeface="Cambria Math" panose="02040503050406030204" pitchFamily="18" charset="0"/>
                                  </a:rPr>
                                </m:ctrlPr>
                              </m:sSubPr>
                              <m:e>
                                <m:r>
                                  <a:rPr lang="en-SG" sz="2800" b="1" i="0" dirty="0" smtClean="0">
                                    <a:solidFill>
                                      <a:srgbClr val="00B050"/>
                                    </a:solidFill>
                                    <a:effectLst/>
                                    <a:highlight>
                                      <a:srgbClr val="FFFFFF"/>
                                    </a:highlight>
                                    <a:latin typeface="Cambria Math" panose="02040503050406030204" pitchFamily="18" charset="0"/>
                                  </a:rPr>
                                  <m:t>𝐘</m:t>
                                </m:r>
                              </m:e>
                              <m:sub>
                                <m:r>
                                  <a:rPr lang="en-US" sz="2800" b="1" i="0" dirty="0" smtClean="0">
                                    <a:solidFill>
                                      <a:srgbClr val="00B050"/>
                                    </a:solidFill>
                                    <a:effectLst/>
                                    <a:highlight>
                                      <a:srgbClr val="FFFFFF"/>
                                    </a:highlight>
                                    <a:latin typeface="Cambria Math" panose="02040503050406030204" pitchFamily="18" charset="0"/>
                                  </a:rPr>
                                  <m:t>𝐰</m:t>
                                </m:r>
                                <m:r>
                                  <a:rPr lang="en-SG" sz="2800" b="1" i="0" dirty="0" smtClean="0">
                                    <a:solidFill>
                                      <a:srgbClr val="00B050"/>
                                    </a:solidFill>
                                    <a:effectLst/>
                                    <a:highlight>
                                      <a:srgbClr val="FFFFFF"/>
                                    </a:highlight>
                                    <a:latin typeface="Cambria Math" panose="02040503050406030204" pitchFamily="18" charset="0"/>
                                  </a:rPr>
                                  <m:t>𝐦𝐢𝐧</m:t>
                                </m:r>
                              </m:sub>
                            </m:sSub>
                          </m:e>
                        </m:d>
                        <m:d>
                          <m:dPr>
                            <m:ctrlPr>
                              <a:rPr lang="en-US" sz="2800" b="1" i="1" dirty="0" smtClean="0">
                                <a:solidFill>
                                  <a:srgbClr val="00B050"/>
                                </a:solidFill>
                                <a:effectLst/>
                                <a:highlight>
                                  <a:srgbClr val="FFFFFF"/>
                                </a:highlight>
                                <a:latin typeface="Cambria Math" panose="02040503050406030204" pitchFamily="18" charset="0"/>
                              </a:rPr>
                            </m:ctrlPr>
                          </m:dPr>
                          <m:e>
                            <m:sSub>
                              <m:sSubPr>
                                <m:ctrlPr>
                                  <a:rPr lang="en-US" sz="2800" b="1" i="1" dirty="0" smtClean="0">
                                    <a:solidFill>
                                      <a:srgbClr val="00B050"/>
                                    </a:solidFill>
                                    <a:effectLst/>
                                    <a:highlight>
                                      <a:srgbClr val="FFFFFF"/>
                                    </a:highlight>
                                    <a:latin typeface="Cambria Math" panose="02040503050406030204" pitchFamily="18" charset="0"/>
                                  </a:rPr>
                                </m:ctrlPr>
                              </m:sSubPr>
                              <m:e>
                                <m:r>
                                  <a:rPr lang="en-SG" sz="2800" b="1" i="0" dirty="0" smtClean="0">
                                    <a:solidFill>
                                      <a:srgbClr val="00B050"/>
                                    </a:solidFill>
                                    <a:effectLst/>
                                    <a:highlight>
                                      <a:srgbClr val="FFFFFF"/>
                                    </a:highlight>
                                    <a:latin typeface="Cambria Math" panose="02040503050406030204" pitchFamily="18" charset="0"/>
                                  </a:rPr>
                                  <m:t>𝐘</m:t>
                                </m:r>
                              </m:e>
                              <m:sub>
                                <m:r>
                                  <a:rPr lang="en-US" sz="2800" b="1" i="0" dirty="0" smtClean="0">
                                    <a:solidFill>
                                      <a:srgbClr val="00B050"/>
                                    </a:solidFill>
                                    <a:effectLst/>
                                    <a:highlight>
                                      <a:srgbClr val="FFFFFF"/>
                                    </a:highlight>
                                    <a:latin typeface="Cambria Math" panose="02040503050406030204" pitchFamily="18" charset="0"/>
                                  </a:rPr>
                                  <m:t>𝐯</m:t>
                                </m:r>
                                <m:r>
                                  <a:rPr lang="en-SG" sz="2800" b="1" i="0" dirty="0" smtClean="0">
                                    <a:solidFill>
                                      <a:srgbClr val="00B050"/>
                                    </a:solidFill>
                                    <a:effectLst/>
                                    <a:highlight>
                                      <a:srgbClr val="FFFFFF"/>
                                    </a:highlight>
                                    <a:latin typeface="Cambria Math" panose="02040503050406030204" pitchFamily="18" charset="0"/>
                                  </a:rPr>
                                  <m:t>𝐦𝐚𝐱</m:t>
                                </m:r>
                              </m:sub>
                            </m:sSub>
                            <m:r>
                              <a:rPr lang="en-US" sz="2800" b="1" i="0" dirty="0" smtClean="0">
                                <a:solidFill>
                                  <a:srgbClr val="00B050"/>
                                </a:solidFill>
                                <a:effectLst/>
                                <a:highlight>
                                  <a:srgbClr val="FFFFFF"/>
                                </a:highlight>
                                <a:latin typeface="Cambria Math" panose="02040503050406030204" pitchFamily="18" charset="0"/>
                              </a:rPr>
                              <m:t>−</m:t>
                            </m:r>
                            <m:sSub>
                              <m:sSubPr>
                                <m:ctrlPr>
                                  <a:rPr lang="en-US" sz="2800" b="1" i="1" dirty="0" smtClean="0">
                                    <a:solidFill>
                                      <a:srgbClr val="00B050"/>
                                    </a:solidFill>
                                    <a:effectLst/>
                                    <a:highlight>
                                      <a:srgbClr val="FFFFFF"/>
                                    </a:highlight>
                                    <a:latin typeface="Cambria Math" panose="02040503050406030204" pitchFamily="18" charset="0"/>
                                  </a:rPr>
                                </m:ctrlPr>
                              </m:sSubPr>
                              <m:e>
                                <m:r>
                                  <a:rPr lang="en-SG" sz="2800" b="1" i="0" dirty="0" smtClean="0">
                                    <a:solidFill>
                                      <a:srgbClr val="00B050"/>
                                    </a:solidFill>
                                    <a:effectLst/>
                                    <a:highlight>
                                      <a:srgbClr val="FFFFFF"/>
                                    </a:highlight>
                                    <a:latin typeface="Cambria Math" panose="02040503050406030204" pitchFamily="18" charset="0"/>
                                  </a:rPr>
                                  <m:t>𝐘</m:t>
                                </m:r>
                              </m:e>
                              <m:sub>
                                <m:r>
                                  <a:rPr lang="en-US" sz="2800" b="1" i="0" dirty="0" smtClean="0">
                                    <a:solidFill>
                                      <a:srgbClr val="00B050"/>
                                    </a:solidFill>
                                    <a:effectLst/>
                                    <a:highlight>
                                      <a:srgbClr val="FFFFFF"/>
                                    </a:highlight>
                                    <a:latin typeface="Cambria Math" panose="02040503050406030204" pitchFamily="18" charset="0"/>
                                  </a:rPr>
                                  <m:t>𝐯</m:t>
                                </m:r>
                                <m:r>
                                  <a:rPr lang="en-SG" sz="2800" b="1" i="0" dirty="0" smtClean="0">
                                    <a:solidFill>
                                      <a:srgbClr val="00B050"/>
                                    </a:solidFill>
                                    <a:effectLst/>
                                    <a:highlight>
                                      <a:srgbClr val="FFFFFF"/>
                                    </a:highlight>
                                    <a:latin typeface="Cambria Math" panose="02040503050406030204" pitchFamily="18" charset="0"/>
                                  </a:rPr>
                                  <m:t>𝐦𝐢𝐧</m:t>
                                </m:r>
                              </m:sub>
                            </m:sSub>
                          </m:e>
                        </m:d>
                      </m:num>
                      <m:den>
                        <m:d>
                          <m:dPr>
                            <m:ctrlPr>
                              <a:rPr lang="en-US" sz="2800" b="1" i="1" dirty="0" smtClean="0">
                                <a:solidFill>
                                  <a:srgbClr val="00B050"/>
                                </a:solidFill>
                                <a:effectLst/>
                                <a:highlight>
                                  <a:srgbClr val="FFFFFF"/>
                                </a:highlight>
                                <a:latin typeface="Cambria Math" panose="02040503050406030204" pitchFamily="18" charset="0"/>
                              </a:rPr>
                            </m:ctrlPr>
                          </m:dPr>
                          <m:e>
                            <m:sSub>
                              <m:sSubPr>
                                <m:ctrlPr>
                                  <a:rPr lang="en-US" sz="2800" b="1" i="1" dirty="0" smtClean="0">
                                    <a:solidFill>
                                      <a:srgbClr val="00B050"/>
                                    </a:solidFill>
                                    <a:effectLst/>
                                    <a:highlight>
                                      <a:srgbClr val="FFFFFF"/>
                                    </a:highlight>
                                    <a:latin typeface="Cambria Math" panose="02040503050406030204" pitchFamily="18" charset="0"/>
                                  </a:rPr>
                                </m:ctrlPr>
                              </m:sSubPr>
                              <m:e>
                                <m:r>
                                  <a:rPr lang="en-SG" sz="2800" b="1" i="0" dirty="0" smtClean="0">
                                    <a:solidFill>
                                      <a:srgbClr val="00B050"/>
                                    </a:solidFill>
                                    <a:effectLst/>
                                    <a:highlight>
                                      <a:srgbClr val="FFFFFF"/>
                                    </a:highlight>
                                    <a:latin typeface="Cambria Math" panose="02040503050406030204" pitchFamily="18" charset="0"/>
                                  </a:rPr>
                                  <m:t>𝐘</m:t>
                                </m:r>
                              </m:e>
                              <m:sub>
                                <m:r>
                                  <a:rPr lang="en-US" sz="2800" b="1" i="0" dirty="0" smtClean="0">
                                    <a:solidFill>
                                      <a:srgbClr val="00B050"/>
                                    </a:solidFill>
                                    <a:effectLst/>
                                    <a:highlight>
                                      <a:srgbClr val="FFFFFF"/>
                                    </a:highlight>
                                    <a:latin typeface="Cambria Math" panose="02040503050406030204" pitchFamily="18" charset="0"/>
                                  </a:rPr>
                                  <m:t>𝐰</m:t>
                                </m:r>
                                <m:r>
                                  <a:rPr lang="en-SG" sz="2800" b="1" i="0" dirty="0" smtClean="0">
                                    <a:solidFill>
                                      <a:srgbClr val="00B050"/>
                                    </a:solidFill>
                                    <a:effectLst/>
                                    <a:highlight>
                                      <a:srgbClr val="FFFFFF"/>
                                    </a:highlight>
                                    <a:latin typeface="Cambria Math" panose="02040503050406030204" pitchFamily="18" charset="0"/>
                                  </a:rPr>
                                  <m:t>𝐦𝐚𝐱</m:t>
                                </m:r>
                              </m:sub>
                            </m:sSub>
                            <m:r>
                              <a:rPr lang="en-US" sz="2800" b="1" i="0" dirty="0" smtClean="0">
                                <a:solidFill>
                                  <a:srgbClr val="00B050"/>
                                </a:solidFill>
                                <a:effectLst/>
                                <a:highlight>
                                  <a:srgbClr val="FFFFFF"/>
                                </a:highlight>
                                <a:latin typeface="Cambria Math" panose="02040503050406030204" pitchFamily="18" charset="0"/>
                              </a:rPr>
                              <m:t>−</m:t>
                            </m:r>
                            <m:sSub>
                              <m:sSubPr>
                                <m:ctrlPr>
                                  <a:rPr lang="en-US" sz="2800" b="1" i="1" dirty="0" smtClean="0">
                                    <a:solidFill>
                                      <a:srgbClr val="00B050"/>
                                    </a:solidFill>
                                    <a:effectLst/>
                                    <a:highlight>
                                      <a:srgbClr val="FFFFFF"/>
                                    </a:highlight>
                                    <a:latin typeface="Cambria Math" panose="02040503050406030204" pitchFamily="18" charset="0"/>
                                  </a:rPr>
                                </m:ctrlPr>
                              </m:sSubPr>
                              <m:e>
                                <m:r>
                                  <a:rPr lang="en-SG" sz="2800" b="1" i="0" dirty="0" smtClean="0">
                                    <a:solidFill>
                                      <a:srgbClr val="00B050"/>
                                    </a:solidFill>
                                    <a:effectLst/>
                                    <a:highlight>
                                      <a:srgbClr val="FFFFFF"/>
                                    </a:highlight>
                                    <a:latin typeface="Cambria Math" panose="02040503050406030204" pitchFamily="18" charset="0"/>
                                  </a:rPr>
                                  <m:t>𝐘</m:t>
                                </m:r>
                              </m:e>
                              <m:sub>
                                <m:r>
                                  <a:rPr lang="en-US" sz="2800" b="1" i="0" dirty="0" smtClean="0">
                                    <a:solidFill>
                                      <a:srgbClr val="00B050"/>
                                    </a:solidFill>
                                    <a:effectLst/>
                                    <a:highlight>
                                      <a:srgbClr val="FFFFFF"/>
                                    </a:highlight>
                                    <a:latin typeface="Cambria Math" panose="02040503050406030204" pitchFamily="18" charset="0"/>
                                  </a:rPr>
                                  <m:t>𝐰</m:t>
                                </m:r>
                                <m:r>
                                  <a:rPr lang="en-SG" sz="2800" b="1" i="0" dirty="0" smtClean="0">
                                    <a:solidFill>
                                      <a:srgbClr val="00B050"/>
                                    </a:solidFill>
                                    <a:effectLst/>
                                    <a:highlight>
                                      <a:srgbClr val="FFFFFF"/>
                                    </a:highlight>
                                    <a:latin typeface="Cambria Math" panose="02040503050406030204" pitchFamily="18" charset="0"/>
                                  </a:rPr>
                                  <m:t>𝐦𝐢𝐧</m:t>
                                </m:r>
                              </m:sub>
                            </m:sSub>
                          </m:e>
                        </m:d>
                      </m:den>
                    </m:f>
                  </m:oMath>
                </a14:m>
                <a:endParaRPr lang="en-SG" sz="2800" dirty="0"/>
              </a:p>
            </p:txBody>
          </p:sp>
        </mc:Choice>
        <mc:Fallback xmlns="">
          <p:sp>
            <p:nvSpPr>
              <p:cNvPr id="18" name="TextBox 17">
                <a:extLst>
                  <a:ext uri="{FF2B5EF4-FFF2-40B4-BE49-F238E27FC236}">
                    <a16:creationId xmlns:a16="http://schemas.microsoft.com/office/drawing/2014/main" id="{C4A3AA5F-633A-1C31-FF9B-993336DAFCA1}"/>
                  </a:ext>
                </a:extLst>
              </p:cNvPr>
              <p:cNvSpPr txBox="1">
                <a:spLocks noRot="1" noChangeAspect="1" noMove="1" noResize="1" noEditPoints="1" noAdjustHandles="1" noChangeArrowheads="1" noChangeShapeType="1" noTextEdit="1"/>
              </p:cNvSpPr>
              <p:nvPr/>
            </p:nvSpPr>
            <p:spPr>
              <a:xfrm>
                <a:off x="6673596" y="4992603"/>
                <a:ext cx="4384961" cy="787010"/>
              </a:xfrm>
              <a:prstGeom prst="rect">
                <a:avLst/>
              </a:prstGeom>
              <a:blipFill>
                <a:blip r:embed="rId9"/>
                <a:stretch>
                  <a:fillRect l="-2921" b="-775"/>
                </a:stretch>
              </a:blipFill>
            </p:spPr>
            <p:txBody>
              <a:bodyPr/>
              <a:lstStyle/>
              <a:p>
                <a:r>
                  <a:rPr lang="en-SG">
                    <a:noFill/>
                  </a:rPr>
                  <a:t> </a:t>
                </a:r>
              </a:p>
            </p:txBody>
          </p:sp>
        </mc:Fallback>
      </mc:AlternateContent>
      <p:cxnSp>
        <p:nvCxnSpPr>
          <p:cNvPr id="20" name="Straight Connector 19">
            <a:extLst>
              <a:ext uri="{FF2B5EF4-FFF2-40B4-BE49-F238E27FC236}">
                <a16:creationId xmlns:a16="http://schemas.microsoft.com/office/drawing/2014/main" id="{84C7AF97-09D8-E11B-3602-CCAA51C12456}"/>
              </a:ext>
            </a:extLst>
          </p:cNvPr>
          <p:cNvCxnSpPr>
            <a:cxnSpLocks/>
          </p:cNvCxnSpPr>
          <p:nvPr/>
        </p:nvCxnSpPr>
        <p:spPr>
          <a:xfrm>
            <a:off x="5984112" y="729205"/>
            <a:ext cx="0" cy="6043527"/>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94A764C-8F15-4845-228C-98091C694296}"/>
                  </a:ext>
                </a:extLst>
              </p:cNvPr>
              <p:cNvSpPr txBox="1"/>
              <p:nvPr/>
            </p:nvSpPr>
            <p:spPr>
              <a:xfrm>
                <a:off x="6409100" y="2192819"/>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1" name="TextBox 20">
                <a:extLst>
                  <a:ext uri="{FF2B5EF4-FFF2-40B4-BE49-F238E27FC236}">
                    <a16:creationId xmlns:a16="http://schemas.microsoft.com/office/drawing/2014/main" id="{194A764C-8F15-4845-228C-98091C694296}"/>
                  </a:ext>
                </a:extLst>
              </p:cNvPr>
              <p:cNvSpPr txBox="1">
                <a:spLocks noRot="1" noChangeAspect="1" noMove="1" noResize="1" noEditPoints="1" noAdjustHandles="1" noChangeArrowheads="1" noChangeShapeType="1" noTextEdit="1"/>
              </p:cNvSpPr>
              <p:nvPr/>
            </p:nvSpPr>
            <p:spPr>
              <a:xfrm>
                <a:off x="6409100" y="2192819"/>
                <a:ext cx="264496" cy="276999"/>
              </a:xfrm>
              <a:prstGeom prst="rect">
                <a:avLst/>
              </a:prstGeom>
              <a:blipFill>
                <a:blip r:embed="rId10"/>
                <a:stretch>
                  <a:fillRect l="-13636" r="-11364"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F448FBE-39F0-0190-FDD9-61B27B15E9F5}"/>
                  </a:ext>
                </a:extLst>
              </p:cNvPr>
              <p:cNvSpPr txBox="1"/>
              <p:nvPr/>
            </p:nvSpPr>
            <p:spPr>
              <a:xfrm>
                <a:off x="6386822" y="1519744"/>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2" name="TextBox 21">
                <a:extLst>
                  <a:ext uri="{FF2B5EF4-FFF2-40B4-BE49-F238E27FC236}">
                    <a16:creationId xmlns:a16="http://schemas.microsoft.com/office/drawing/2014/main" id="{AF448FBE-39F0-0190-FDD9-61B27B15E9F5}"/>
                  </a:ext>
                </a:extLst>
              </p:cNvPr>
              <p:cNvSpPr txBox="1">
                <a:spLocks noRot="1" noChangeAspect="1" noMove="1" noResize="1" noEditPoints="1" noAdjustHandles="1" noChangeArrowheads="1" noChangeShapeType="1" noTextEdit="1"/>
              </p:cNvSpPr>
              <p:nvPr/>
            </p:nvSpPr>
            <p:spPr>
              <a:xfrm>
                <a:off x="6386822" y="1519744"/>
                <a:ext cx="264496" cy="276999"/>
              </a:xfrm>
              <a:prstGeom prst="rect">
                <a:avLst/>
              </a:prstGeom>
              <a:blipFill>
                <a:blip r:embed="rId11"/>
                <a:stretch>
                  <a:fillRect l="-13953" r="-13953" b="-434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0857FA6-9EB5-2C76-8DF9-28177918AE3D}"/>
                  </a:ext>
                </a:extLst>
              </p:cNvPr>
              <p:cNvSpPr txBox="1"/>
              <p:nvPr/>
            </p:nvSpPr>
            <p:spPr>
              <a:xfrm>
                <a:off x="6415404" y="2851053"/>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3" name="TextBox 22">
                <a:extLst>
                  <a:ext uri="{FF2B5EF4-FFF2-40B4-BE49-F238E27FC236}">
                    <a16:creationId xmlns:a16="http://schemas.microsoft.com/office/drawing/2014/main" id="{80857FA6-9EB5-2C76-8DF9-28177918AE3D}"/>
                  </a:ext>
                </a:extLst>
              </p:cNvPr>
              <p:cNvSpPr txBox="1">
                <a:spLocks noRot="1" noChangeAspect="1" noMove="1" noResize="1" noEditPoints="1" noAdjustHandles="1" noChangeArrowheads="1" noChangeShapeType="1" noTextEdit="1"/>
              </p:cNvSpPr>
              <p:nvPr/>
            </p:nvSpPr>
            <p:spPr>
              <a:xfrm>
                <a:off x="6415404" y="2851053"/>
                <a:ext cx="264496" cy="276999"/>
              </a:xfrm>
              <a:prstGeom prst="rect">
                <a:avLst/>
              </a:prstGeom>
              <a:blipFill>
                <a:blip r:embed="rId12"/>
                <a:stretch>
                  <a:fillRect l="-13636" r="-11364"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EA2E32B-7168-178C-E53E-8413D82CE25D}"/>
                  </a:ext>
                </a:extLst>
              </p:cNvPr>
              <p:cNvSpPr txBox="1"/>
              <p:nvPr/>
            </p:nvSpPr>
            <p:spPr>
              <a:xfrm>
                <a:off x="6430316" y="3578922"/>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4" name="TextBox 23">
                <a:extLst>
                  <a:ext uri="{FF2B5EF4-FFF2-40B4-BE49-F238E27FC236}">
                    <a16:creationId xmlns:a16="http://schemas.microsoft.com/office/drawing/2014/main" id="{5EA2E32B-7168-178C-E53E-8413D82CE25D}"/>
                  </a:ext>
                </a:extLst>
              </p:cNvPr>
              <p:cNvSpPr txBox="1">
                <a:spLocks noRot="1" noChangeAspect="1" noMove="1" noResize="1" noEditPoints="1" noAdjustHandles="1" noChangeArrowheads="1" noChangeShapeType="1" noTextEdit="1"/>
              </p:cNvSpPr>
              <p:nvPr/>
            </p:nvSpPr>
            <p:spPr>
              <a:xfrm>
                <a:off x="6430316" y="3578922"/>
                <a:ext cx="264496" cy="276999"/>
              </a:xfrm>
              <a:prstGeom prst="rect">
                <a:avLst/>
              </a:prstGeom>
              <a:blipFill>
                <a:blip r:embed="rId13"/>
                <a:stretch>
                  <a:fillRect l="-13953" r="-13953" b="-434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F8D9965-60F5-5B5A-24AD-33F2226F64DB}"/>
                  </a:ext>
                </a:extLst>
              </p:cNvPr>
              <p:cNvSpPr txBox="1"/>
              <p:nvPr/>
            </p:nvSpPr>
            <p:spPr>
              <a:xfrm>
                <a:off x="83545" y="2201577"/>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5" name="TextBox 24">
                <a:extLst>
                  <a:ext uri="{FF2B5EF4-FFF2-40B4-BE49-F238E27FC236}">
                    <a16:creationId xmlns:a16="http://schemas.microsoft.com/office/drawing/2014/main" id="{AF8D9965-60F5-5B5A-24AD-33F2226F64DB}"/>
                  </a:ext>
                </a:extLst>
              </p:cNvPr>
              <p:cNvSpPr txBox="1">
                <a:spLocks noRot="1" noChangeAspect="1" noMove="1" noResize="1" noEditPoints="1" noAdjustHandles="1" noChangeArrowheads="1" noChangeShapeType="1" noTextEdit="1"/>
              </p:cNvSpPr>
              <p:nvPr/>
            </p:nvSpPr>
            <p:spPr>
              <a:xfrm>
                <a:off x="83545" y="2201577"/>
                <a:ext cx="264496" cy="276999"/>
              </a:xfrm>
              <a:prstGeom prst="rect">
                <a:avLst/>
              </a:prstGeom>
              <a:blipFill>
                <a:blip r:embed="rId14"/>
                <a:stretch>
                  <a:fillRect l="-13953" r="-13953" b="-434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3F16343-A81E-8933-BDEB-CBC12F868D40}"/>
                  </a:ext>
                </a:extLst>
              </p:cNvPr>
              <p:cNvSpPr txBox="1"/>
              <p:nvPr/>
            </p:nvSpPr>
            <p:spPr>
              <a:xfrm>
                <a:off x="83545" y="1496713"/>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6" name="TextBox 25">
                <a:extLst>
                  <a:ext uri="{FF2B5EF4-FFF2-40B4-BE49-F238E27FC236}">
                    <a16:creationId xmlns:a16="http://schemas.microsoft.com/office/drawing/2014/main" id="{33F16343-A81E-8933-BDEB-CBC12F868D40}"/>
                  </a:ext>
                </a:extLst>
              </p:cNvPr>
              <p:cNvSpPr txBox="1">
                <a:spLocks noRot="1" noChangeAspect="1" noMove="1" noResize="1" noEditPoints="1" noAdjustHandles="1" noChangeArrowheads="1" noChangeShapeType="1" noTextEdit="1"/>
              </p:cNvSpPr>
              <p:nvPr/>
            </p:nvSpPr>
            <p:spPr>
              <a:xfrm>
                <a:off x="83545" y="1496713"/>
                <a:ext cx="264496" cy="276999"/>
              </a:xfrm>
              <a:prstGeom prst="rect">
                <a:avLst/>
              </a:prstGeom>
              <a:blipFill>
                <a:blip r:embed="rId15"/>
                <a:stretch>
                  <a:fillRect l="-13953" r="-13953" b="-666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6E7E55-F474-74C4-1CEA-F3F643BF88AC}"/>
                  </a:ext>
                </a:extLst>
              </p:cNvPr>
              <p:cNvSpPr txBox="1"/>
              <p:nvPr/>
            </p:nvSpPr>
            <p:spPr>
              <a:xfrm>
                <a:off x="67347" y="2902304"/>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7" name="TextBox 26">
                <a:extLst>
                  <a:ext uri="{FF2B5EF4-FFF2-40B4-BE49-F238E27FC236}">
                    <a16:creationId xmlns:a16="http://schemas.microsoft.com/office/drawing/2014/main" id="{D06E7E55-F474-74C4-1CEA-F3F643BF88AC}"/>
                  </a:ext>
                </a:extLst>
              </p:cNvPr>
              <p:cNvSpPr txBox="1">
                <a:spLocks noRot="1" noChangeAspect="1" noMove="1" noResize="1" noEditPoints="1" noAdjustHandles="1" noChangeArrowheads="1" noChangeShapeType="1" noTextEdit="1"/>
              </p:cNvSpPr>
              <p:nvPr/>
            </p:nvSpPr>
            <p:spPr>
              <a:xfrm>
                <a:off x="67347" y="2902304"/>
                <a:ext cx="264496" cy="276999"/>
              </a:xfrm>
              <a:prstGeom prst="rect">
                <a:avLst/>
              </a:prstGeom>
              <a:blipFill>
                <a:blip r:embed="rId16"/>
                <a:stretch>
                  <a:fillRect l="-13953" r="-13953" b="-434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F71DF93-6215-2BD8-5379-2EF0F159435A}"/>
                  </a:ext>
                </a:extLst>
              </p:cNvPr>
              <p:cNvSpPr txBox="1"/>
              <p:nvPr/>
            </p:nvSpPr>
            <p:spPr>
              <a:xfrm>
                <a:off x="67347" y="3536050"/>
                <a:ext cx="2644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mtClean="0">
                          <a:latin typeface="Cambria Math" panose="02040503050406030204" pitchFamily="18" charset="0"/>
                        </a:rPr>
                        <m:t>⇒</m:t>
                      </m:r>
                    </m:oMath>
                  </m:oMathPara>
                </a14:m>
                <a:endParaRPr lang="en-SG" dirty="0"/>
              </a:p>
            </p:txBody>
          </p:sp>
        </mc:Choice>
        <mc:Fallback xmlns="">
          <p:sp>
            <p:nvSpPr>
              <p:cNvPr id="28" name="TextBox 27">
                <a:extLst>
                  <a:ext uri="{FF2B5EF4-FFF2-40B4-BE49-F238E27FC236}">
                    <a16:creationId xmlns:a16="http://schemas.microsoft.com/office/drawing/2014/main" id="{BF71DF93-6215-2BD8-5379-2EF0F159435A}"/>
                  </a:ext>
                </a:extLst>
              </p:cNvPr>
              <p:cNvSpPr txBox="1">
                <a:spLocks noRot="1" noChangeAspect="1" noMove="1" noResize="1" noEditPoints="1" noAdjustHandles="1" noChangeArrowheads="1" noChangeShapeType="1" noTextEdit="1"/>
              </p:cNvSpPr>
              <p:nvPr/>
            </p:nvSpPr>
            <p:spPr>
              <a:xfrm>
                <a:off x="67347" y="3536050"/>
                <a:ext cx="264496" cy="276999"/>
              </a:xfrm>
              <a:prstGeom prst="rect">
                <a:avLst/>
              </a:prstGeom>
              <a:blipFill>
                <a:blip r:embed="rId17"/>
                <a:stretch>
                  <a:fillRect l="-13953" r="-13953" b="-4348"/>
                </a:stretch>
              </a:blipFill>
            </p:spPr>
            <p:txBody>
              <a:bodyPr/>
              <a:lstStyle/>
              <a:p>
                <a:r>
                  <a:rPr lang="en-SG">
                    <a:noFill/>
                  </a:rPr>
                  <a:t> </a:t>
                </a:r>
              </a:p>
            </p:txBody>
          </p:sp>
        </mc:Fallback>
      </mc:AlternateContent>
    </p:spTree>
    <p:extLst>
      <p:ext uri="{BB962C8B-B14F-4D97-AF65-F5344CB8AC3E}">
        <p14:creationId xmlns:p14="http://schemas.microsoft.com/office/powerpoint/2010/main" val="51972256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544</TotalTime>
  <Words>3104</Words>
  <Application>Microsoft Office PowerPoint</Application>
  <PresentationFormat>Widescreen</PresentationFormat>
  <Paragraphs>235</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Aharoni</vt:lpstr>
      <vt:lpstr>Aptos</vt:lpstr>
      <vt:lpstr>Arial</vt:lpstr>
      <vt:lpstr>Berlin Sans FB Demi</vt:lpstr>
      <vt:lpstr>Britannic Bold</vt:lpstr>
      <vt:lpstr>Cambria Math</vt:lpstr>
      <vt:lpstr>Century Gothic</vt:lpstr>
      <vt:lpstr>Century Schoolbook</vt:lpstr>
      <vt:lpstr>Nunito</vt:lpstr>
      <vt:lpstr>Times New Roman</vt:lpstr>
      <vt:lpstr>Wingdings</vt:lpstr>
      <vt:lpstr>Wingdings 2</vt:lpstr>
      <vt:lpstr>View</vt:lpstr>
      <vt:lpstr>Viewing Transformation</vt:lpstr>
      <vt:lpstr>Outlines </vt:lpstr>
      <vt:lpstr>PowerPoint Presentation</vt:lpstr>
      <vt:lpstr>PowerPoint Presentation</vt:lpstr>
      <vt:lpstr>PowerPoint Presentation</vt:lpstr>
      <vt:lpstr>PowerPoint Presentation</vt:lpstr>
      <vt:lpstr>Mathematical Calculation of Window to Viewport: </vt:lpstr>
      <vt:lpstr>calculating for x coordinate:</vt:lpstr>
      <vt:lpstr>calculating for x coordinate: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Viewing transformation</vt:lpstr>
      <vt:lpstr>Normalization transformation</vt:lpstr>
      <vt:lpstr>PowerPoint Presentation</vt:lpstr>
      <vt:lpstr>Workstation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 Graphics Zooming</vt:lpstr>
      <vt:lpstr>PowerPoint Presentation</vt:lpstr>
      <vt:lpstr>Computer Graphics Panning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346</cp:revision>
  <dcterms:created xsi:type="dcterms:W3CDTF">2024-05-30T06:32:45Z</dcterms:created>
  <dcterms:modified xsi:type="dcterms:W3CDTF">2024-07-09T04:33:08Z</dcterms:modified>
</cp:coreProperties>
</file>