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5" r:id="rId5"/>
    <p:sldId id="265" r:id="rId6"/>
    <p:sldId id="260" r:id="rId7"/>
    <p:sldId id="266" r:id="rId8"/>
    <p:sldId id="267" r:id="rId9"/>
    <p:sldId id="268" r:id="rId10"/>
    <p:sldId id="269" r:id="rId11"/>
    <p:sldId id="270" r:id="rId12"/>
    <p:sldId id="271" r:id="rId13"/>
    <p:sldId id="272" r:id="rId14"/>
    <p:sldId id="273" r:id="rId15"/>
    <p:sldId id="279" r:id="rId16"/>
    <p:sldId id="274" r:id="rId17"/>
    <p:sldId id="261" r:id="rId18"/>
    <p:sldId id="263" r:id="rId19"/>
    <p:sldId id="304" r:id="rId20"/>
    <p:sldId id="264"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4" r:id="rId34"/>
    <p:sldId id="295" r:id="rId35"/>
    <p:sldId id="292" r:id="rId36"/>
    <p:sldId id="293" r:id="rId37"/>
    <p:sldId id="296" r:id="rId38"/>
    <p:sldId id="297" r:id="rId39"/>
    <p:sldId id="298" r:id="rId40"/>
    <p:sldId id="299" r:id="rId41"/>
    <p:sldId id="300" r:id="rId42"/>
    <p:sldId id="301" r:id="rId43"/>
    <p:sldId id="302" r:id="rId44"/>
    <p:sldId id="30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5B6C83B-43E6-421E-B783-9E32521F2A53}" type="datetimeFigureOut">
              <a:rPr lang="en-SG" smtClean="0"/>
              <a:t>19/5/2024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AAD818B-2FA5-43BA-AC54-D39AF948B9E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25870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6C83B-43E6-421E-B783-9E32521F2A53}" type="datetimeFigureOut">
              <a:rPr lang="en-SG" smtClean="0"/>
              <a:t>19/5/2024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421718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6C83B-43E6-421E-B783-9E32521F2A53}" type="datetimeFigureOut">
              <a:rPr lang="en-SG" smtClean="0"/>
              <a:t>19/5/2024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161648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6C83B-43E6-421E-B783-9E32521F2A53}" type="datetimeFigureOut">
              <a:rPr lang="en-SG" smtClean="0"/>
              <a:t>19/5/2024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246450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6C83B-43E6-421E-B783-9E32521F2A53}" type="datetimeFigureOut">
              <a:rPr lang="en-SG" smtClean="0"/>
              <a:t>19/5/2024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AD818B-2FA5-43BA-AC54-D39AF948B9E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345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6C83B-43E6-421E-B783-9E32521F2A53}" type="datetimeFigureOut">
              <a:rPr lang="en-SG" smtClean="0"/>
              <a:t>19/5/2024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57999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B6C83B-43E6-421E-B783-9E32521F2A53}" type="datetimeFigureOut">
              <a:rPr lang="en-SG" smtClean="0"/>
              <a:t>19/5/2024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237408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6C83B-43E6-421E-B783-9E32521F2A53}" type="datetimeFigureOut">
              <a:rPr lang="en-SG" smtClean="0"/>
              <a:t>19/5/2024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1559649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6C83B-43E6-421E-B783-9E32521F2A53}" type="datetimeFigureOut">
              <a:rPr lang="en-SG" smtClean="0"/>
              <a:t>19/5/2024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94004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B6C83B-43E6-421E-B783-9E32521F2A53}" type="datetimeFigureOut">
              <a:rPr lang="en-SG" smtClean="0"/>
              <a:t>19/5/2024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391698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B6C83B-43E6-421E-B783-9E32521F2A53}" type="datetimeFigureOut">
              <a:rPr lang="en-SG" smtClean="0"/>
              <a:t>19/5/2024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2102881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5B6C83B-43E6-421E-B783-9E32521F2A53}" type="datetimeFigureOut">
              <a:rPr lang="en-SG" smtClean="0"/>
              <a:t>19/5/2024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AAD818B-2FA5-43BA-AC54-D39AF948B9EA}" type="slidenum">
              <a:rPr lang="en-SG" smtClean="0"/>
              <a:t>‹#›</a:t>
            </a:fld>
            <a:endParaRPr lang="en-SG"/>
          </a:p>
        </p:txBody>
      </p:sp>
    </p:spTree>
    <p:extLst>
      <p:ext uri="{BB962C8B-B14F-4D97-AF65-F5344CB8AC3E}">
        <p14:creationId xmlns:p14="http://schemas.microsoft.com/office/powerpoint/2010/main" val="4041727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computer-graphics-scaling" TargetMode="External"/><Relationship Id="rId7" Type="http://schemas.openxmlformats.org/officeDocument/2006/relationships/image" Target="../media/image1.png"/><Relationship Id="rId2" Type="http://schemas.openxmlformats.org/officeDocument/2006/relationships/hyperlink" Target="https://www.javatpoint.com/computer-graphics-translation" TargetMode="External"/><Relationship Id="rId1" Type="http://schemas.openxmlformats.org/officeDocument/2006/relationships/slideLayout" Target="../slideLayouts/slideLayout2.xml"/><Relationship Id="rId6" Type="http://schemas.openxmlformats.org/officeDocument/2006/relationships/hyperlink" Target="https://www.javatpoint.com/computer-graphics-shearing" TargetMode="External"/><Relationship Id="rId5" Type="http://schemas.openxmlformats.org/officeDocument/2006/relationships/hyperlink" Target="https://www.javatpoint.com/computer-graphics-reflection" TargetMode="External"/><Relationship Id="rId4" Type="http://schemas.openxmlformats.org/officeDocument/2006/relationships/hyperlink" Target="https://www.javatpoint.com/computer-graphics-rotation"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0D96-8548-2135-8086-1A6444A1FE40}"/>
              </a:ext>
            </a:extLst>
          </p:cNvPr>
          <p:cNvSpPr>
            <a:spLocks noGrp="1"/>
          </p:cNvSpPr>
          <p:nvPr>
            <p:ph type="ctrTitle"/>
          </p:nvPr>
        </p:nvSpPr>
        <p:spPr>
          <a:xfrm>
            <a:off x="1248224" y="116007"/>
            <a:ext cx="9418320" cy="4544704"/>
          </a:xfrm>
        </p:spPr>
        <p:txBody>
          <a:bodyPr>
            <a:normAutofit fontScale="90000"/>
          </a:bodyPr>
          <a:lstStyle/>
          <a:p>
            <a:pPr algn="ctr"/>
            <a:r>
              <a:rPr lang="en-SG" sz="12500" dirty="0">
                <a:latin typeface="Bernard MT Condensed" panose="02050806060905020404" pitchFamily="18" charset="0"/>
                <a:cs typeface="Aharoni" panose="02010803020104030203" pitchFamily="2" charset="-79"/>
              </a:rPr>
              <a:t>Transformation </a:t>
            </a:r>
            <a:br>
              <a:rPr lang="en-SG" sz="12500" dirty="0">
                <a:latin typeface="Bernard MT Condensed" panose="02050806060905020404" pitchFamily="18" charset="0"/>
                <a:cs typeface="Aharoni" panose="02010803020104030203" pitchFamily="2" charset="-79"/>
              </a:rPr>
            </a:br>
            <a:r>
              <a:rPr lang="en-SG" sz="12500" dirty="0">
                <a:latin typeface="Bernard MT Condensed" panose="02050806060905020404" pitchFamily="18" charset="0"/>
                <a:cs typeface="Aharoni" panose="02010803020104030203" pitchFamily="2" charset="-79"/>
              </a:rPr>
              <a:t>In </a:t>
            </a:r>
            <a:br>
              <a:rPr lang="en-SG" sz="12500" dirty="0">
                <a:latin typeface="Bernard MT Condensed" panose="02050806060905020404" pitchFamily="18" charset="0"/>
                <a:cs typeface="Aharoni" panose="02010803020104030203" pitchFamily="2" charset="-79"/>
              </a:rPr>
            </a:br>
            <a:r>
              <a:rPr lang="en-SG" sz="12500" dirty="0">
                <a:latin typeface="Bernard MT Condensed" panose="02050806060905020404" pitchFamily="18" charset="0"/>
                <a:cs typeface="Aharoni" panose="02010803020104030203" pitchFamily="2" charset="-79"/>
              </a:rPr>
              <a:t>2D and 3D</a:t>
            </a:r>
          </a:p>
        </p:txBody>
      </p:sp>
      <p:sp>
        <p:nvSpPr>
          <p:cNvPr id="4" name="Subtitle 2">
            <a:extLst>
              <a:ext uri="{FF2B5EF4-FFF2-40B4-BE49-F238E27FC236}">
                <a16:creationId xmlns:a16="http://schemas.microsoft.com/office/drawing/2014/main" id="{9001B26D-2DCB-D2E7-DEAF-F3D7BF6CE496}"/>
              </a:ext>
            </a:extLst>
          </p:cNvPr>
          <p:cNvSpPr txBox="1">
            <a:spLocks/>
          </p:cNvSpPr>
          <p:nvPr/>
        </p:nvSpPr>
        <p:spPr>
          <a:xfrm>
            <a:off x="0" y="5033110"/>
            <a:ext cx="12192000" cy="1708883"/>
          </a:xfrm>
          <a:prstGeom prst="rect">
            <a:avLst/>
          </a:prstGeom>
          <a:solidFill>
            <a:schemeClr val="accent6">
              <a:lumMod val="50000"/>
            </a:schemeClr>
          </a:solidFill>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lvl="3" algn="l"/>
            <a:endParaRPr lang="en-SG" sz="2800">
              <a:solidFill>
                <a:schemeClr val="tx1">
                  <a:lumMod val="95000"/>
                </a:schemeClr>
              </a:solidFill>
              <a:latin typeface="Aharoni" panose="02010803020104030203" pitchFamily="2" charset="-79"/>
              <a:cs typeface="Aharoni" panose="02010803020104030203" pitchFamily="2" charset="-79"/>
            </a:endParaRPr>
          </a:p>
          <a:p>
            <a:pPr lvl="3" algn="l"/>
            <a:r>
              <a:rPr lang="en-SG" sz="2800">
                <a:solidFill>
                  <a:schemeClr val="tx1">
                    <a:lumMod val="95000"/>
                  </a:schemeClr>
                </a:solidFill>
                <a:latin typeface="Aharoni" panose="02010803020104030203" pitchFamily="2" charset="-79"/>
                <a:cs typeface="Aharoni" panose="02010803020104030203" pitchFamily="2" charset="-79"/>
              </a:rPr>
              <a:t>Course Title: Computer Graphics</a:t>
            </a:r>
          </a:p>
          <a:p>
            <a:pPr lvl="3" algn="l"/>
            <a:r>
              <a:rPr lang="en-SG" sz="2800">
                <a:solidFill>
                  <a:schemeClr val="tx1">
                    <a:lumMod val="95000"/>
                  </a:schemeClr>
                </a:solidFill>
                <a:latin typeface="Aharoni" panose="02010803020104030203" pitchFamily="2" charset="-79"/>
                <a:cs typeface="Aharoni" panose="02010803020104030203" pitchFamily="2" charset="-79"/>
              </a:rPr>
              <a:t>Course Code: CSE - 413</a:t>
            </a:r>
            <a:endParaRPr lang="en-SG" sz="2800" dirty="0">
              <a:solidFill>
                <a:schemeClr val="tx1">
                  <a:lumMod val="95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71480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85D890-5C96-14DD-2BAB-1F05099C1D97}"/>
              </a:ext>
            </a:extLst>
          </p:cNvPr>
          <p:cNvSpPr txBox="1"/>
          <p:nvPr/>
        </p:nvSpPr>
        <p:spPr>
          <a:xfrm>
            <a:off x="211541" y="338631"/>
            <a:ext cx="6100548" cy="461665"/>
          </a:xfrm>
          <a:prstGeom prst="rect">
            <a:avLst/>
          </a:prstGeom>
          <a:noFill/>
        </p:spPr>
        <p:txBody>
          <a:bodyPr wrap="square">
            <a:spAutoFit/>
          </a:bodyPr>
          <a:lstStyle/>
          <a:p>
            <a:pPr algn="l"/>
            <a:r>
              <a:rPr lang="en-SG" sz="2400" b="1" i="0" u="sng" dirty="0">
                <a:solidFill>
                  <a:srgbClr val="303030"/>
                </a:solidFill>
                <a:effectLst/>
                <a:highlight>
                  <a:srgbClr val="FFFFFF"/>
                </a:highlight>
                <a:latin typeface="Aptos" panose="020B0004020202020204" pitchFamily="34" charset="0"/>
              </a:rPr>
              <a:t>2D Rotation in Computer Graphics-</a:t>
            </a:r>
            <a:endParaRPr lang="en-SG" sz="2400" b="1" i="0" dirty="0">
              <a:solidFill>
                <a:srgbClr val="303030"/>
              </a:solidFill>
              <a:effectLst/>
              <a:highlight>
                <a:srgbClr val="FFFFFF"/>
              </a:highlight>
              <a:latin typeface="Aptos" panose="020B0004020202020204" pitchFamily="34" charset="0"/>
            </a:endParaRPr>
          </a:p>
        </p:txBody>
      </p:sp>
      <p:sp>
        <p:nvSpPr>
          <p:cNvPr id="7" name="TextBox 6">
            <a:extLst>
              <a:ext uri="{FF2B5EF4-FFF2-40B4-BE49-F238E27FC236}">
                <a16:creationId xmlns:a16="http://schemas.microsoft.com/office/drawing/2014/main" id="{B3311C53-882D-A879-C5B9-1075789E07BC}"/>
              </a:ext>
            </a:extLst>
          </p:cNvPr>
          <p:cNvSpPr txBox="1"/>
          <p:nvPr/>
        </p:nvSpPr>
        <p:spPr>
          <a:xfrm>
            <a:off x="352943" y="1210223"/>
            <a:ext cx="10676418" cy="5078313"/>
          </a:xfrm>
          <a:prstGeom prst="rect">
            <a:avLst/>
          </a:prstGeom>
          <a:solidFill>
            <a:schemeClr val="bg1"/>
          </a:solidFill>
        </p:spPr>
        <p:txBody>
          <a:bodyPr wrap="square">
            <a:spAutoFit/>
          </a:bodyPr>
          <a:lstStyle/>
          <a:p>
            <a:pPr algn="just"/>
            <a:r>
              <a:rPr lang="en-SG" dirty="0">
                <a:latin typeface="Aptos" panose="020B0004020202020204" pitchFamily="34" charset="0"/>
              </a:rPr>
              <a:t>In Computer graphics,</a:t>
            </a:r>
          </a:p>
          <a:p>
            <a:pPr algn="just"/>
            <a:endParaRPr lang="en-SG" dirty="0">
              <a:latin typeface="Aptos" panose="020B0004020202020204" pitchFamily="34" charset="0"/>
            </a:endParaRPr>
          </a:p>
          <a:p>
            <a:pPr marL="285750" indent="-285750" algn="just">
              <a:buFont typeface="Wingdings" panose="05000000000000000000" pitchFamily="2" charset="2"/>
              <a:buChar char="ü"/>
            </a:pPr>
            <a:r>
              <a:rPr lang="en-SG" dirty="0">
                <a:latin typeface="Aptos" panose="020B0004020202020204" pitchFamily="34" charset="0"/>
              </a:rPr>
              <a:t>2D Rotation is a process of rotating an object with respect to an angle in a two dimensional plane.</a:t>
            </a:r>
          </a:p>
          <a:p>
            <a:pPr marL="285750" indent="-285750" algn="just">
              <a:buFont typeface="Wingdings" panose="05000000000000000000" pitchFamily="2" charset="2"/>
              <a:buChar char="ü"/>
            </a:pPr>
            <a:r>
              <a:rPr lang="en-US" dirty="0">
                <a:latin typeface="Aptos" panose="020B0004020202020204" pitchFamily="34" charset="0"/>
              </a:rPr>
              <a:t>Rotation is a type of transformation that is very often used in computer graphics and image processing. </a:t>
            </a:r>
          </a:p>
          <a:p>
            <a:pPr marL="285750" indent="-285750" algn="just">
              <a:buFont typeface="Wingdings" panose="05000000000000000000" pitchFamily="2" charset="2"/>
              <a:buChar char="ü"/>
            </a:pPr>
            <a:r>
              <a:rPr lang="en-US" dirty="0">
                <a:latin typeface="Aptos" panose="020B0004020202020204" pitchFamily="34" charset="0"/>
              </a:rPr>
              <a:t>Rotation is a process of rotating an object with respect to an angle in a two-dimensional plane. </a:t>
            </a:r>
          </a:p>
          <a:p>
            <a:pPr marL="285750" indent="-285750" algn="just">
              <a:buFont typeface="Wingdings" panose="05000000000000000000" pitchFamily="2" charset="2"/>
              <a:buChar char="ü"/>
            </a:pPr>
            <a:r>
              <a:rPr lang="en-US" dirty="0">
                <a:latin typeface="Aptos" panose="020B0004020202020204" pitchFamily="34" charset="0"/>
              </a:rPr>
              <a:t>It is a process of changing the angle of the object which can be clockwise or anticlockwise, while we have to specify the angle of rotation and rotation point. A rotation point is also called a pivot point.</a:t>
            </a:r>
          </a:p>
          <a:p>
            <a:pPr algn="just"/>
            <a:endParaRPr lang="en-US" dirty="0">
              <a:latin typeface="Aptos" panose="020B0004020202020204" pitchFamily="34" charset="0"/>
            </a:endParaRPr>
          </a:p>
          <a:p>
            <a:pPr algn="just"/>
            <a:r>
              <a:rPr lang="en-US" dirty="0">
                <a:latin typeface="Aptos" panose="020B0004020202020204" pitchFamily="34" charset="0"/>
              </a:rPr>
              <a:t>There are two types of rotations according to the direction of the movement of the object. These are:</a:t>
            </a:r>
          </a:p>
          <a:p>
            <a:pPr algn="just"/>
            <a:r>
              <a:rPr lang="en-US" b="1" dirty="0">
                <a:latin typeface="Aptos" panose="020B0004020202020204" pitchFamily="34" charset="0"/>
              </a:rPr>
              <a:t>• Anti-clockwise rotation</a:t>
            </a:r>
          </a:p>
          <a:p>
            <a:pPr algn="just"/>
            <a:r>
              <a:rPr lang="en-US" b="1" dirty="0">
                <a:latin typeface="Aptos" panose="020B0004020202020204" pitchFamily="34" charset="0"/>
              </a:rPr>
              <a:t>• Clockwise rotation</a:t>
            </a:r>
          </a:p>
          <a:p>
            <a:pPr algn="just"/>
            <a:endParaRPr lang="en-US" b="1" dirty="0">
              <a:latin typeface="Aptos" panose="020B0004020202020204" pitchFamily="34" charset="0"/>
            </a:endParaRPr>
          </a:p>
          <a:p>
            <a:pPr algn="just"/>
            <a:r>
              <a:rPr lang="en-US" dirty="0">
                <a:latin typeface="Aptos" panose="020B0004020202020204" pitchFamily="34" charset="0"/>
              </a:rPr>
              <a:t>The positive value of the rotation angle rotates an object in an anti-clockwise direction while the negative value of the rotation angle rotates an object in a clockwise direction. When we rotate any object, then every point of that object is rotated by the same angle. For example, a straight line is rotated by the endpoints with the same angle and the line is re-drawn between the new endpoints. Also, the polygon is rotated by shifting every vertex with the help of the same rotational angle. Same for circle also, it can be obtained by center position by the specified angle.</a:t>
            </a:r>
            <a:r>
              <a:rPr lang="en-SG" dirty="0">
                <a:latin typeface="Aptos" panose="020B0004020202020204" pitchFamily="34" charset="0"/>
              </a:rPr>
              <a:t> </a:t>
            </a:r>
          </a:p>
        </p:txBody>
      </p:sp>
    </p:spTree>
    <p:extLst>
      <p:ext uri="{BB962C8B-B14F-4D97-AF65-F5344CB8AC3E}">
        <p14:creationId xmlns:p14="http://schemas.microsoft.com/office/powerpoint/2010/main" val="184605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8E0D7E-CD4D-ABC4-8EFF-E692BDB731BA}"/>
              </a:ext>
            </a:extLst>
          </p:cNvPr>
          <p:cNvSpPr txBox="1"/>
          <p:nvPr/>
        </p:nvSpPr>
        <p:spPr>
          <a:xfrm>
            <a:off x="120507" y="246348"/>
            <a:ext cx="8386549" cy="1754326"/>
          </a:xfrm>
          <a:prstGeom prst="rect">
            <a:avLst/>
          </a:prstGeom>
          <a:noFill/>
        </p:spPr>
        <p:txBody>
          <a:bodyPr wrap="square">
            <a:spAutoFit/>
          </a:bodyPr>
          <a:lstStyle/>
          <a:p>
            <a:pPr algn="l"/>
            <a:r>
              <a:rPr lang="en-US" b="0" i="0" dirty="0">
                <a:solidFill>
                  <a:srgbClr val="303030"/>
                </a:solidFill>
                <a:effectLst/>
                <a:highlight>
                  <a:srgbClr val="FFFFFF"/>
                </a:highlight>
                <a:latin typeface="Aptos" panose="020B0004020202020204" pitchFamily="34" charset="0"/>
              </a:rPr>
              <a:t>Consider a point object O has to be rotated from one angle to another in a 2D plane.</a:t>
            </a:r>
          </a:p>
          <a:p>
            <a:pPr algn="l"/>
            <a:r>
              <a:rPr lang="en-US" b="0" i="0" dirty="0">
                <a:solidFill>
                  <a:srgbClr val="303030"/>
                </a:solidFill>
                <a:effectLst/>
                <a:highlight>
                  <a:srgbClr val="FFFFFF"/>
                </a:highlight>
                <a:latin typeface="Aptos" panose="020B0004020202020204" pitchFamily="34" charset="0"/>
              </a:rPr>
              <a:t>Let-</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Initial coordinates of the object O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Initial angle of the object O with respect to origin = Φ</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Rotation angle = θ</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New coordinates of the object O after rotation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a:t>
            </a:r>
          </a:p>
        </p:txBody>
      </p:sp>
      <p:pic>
        <p:nvPicPr>
          <p:cNvPr id="5" name="Picture 4">
            <a:extLst>
              <a:ext uri="{FF2B5EF4-FFF2-40B4-BE49-F238E27FC236}">
                <a16:creationId xmlns:a16="http://schemas.microsoft.com/office/drawing/2014/main" id="{6F679622-7BF5-6B1F-5560-1AE877A3CC98}"/>
              </a:ext>
            </a:extLst>
          </p:cNvPr>
          <p:cNvPicPr>
            <a:picLocks noChangeAspect="1"/>
          </p:cNvPicPr>
          <p:nvPr/>
        </p:nvPicPr>
        <p:blipFill>
          <a:blip r:embed="rId2"/>
          <a:stretch>
            <a:fillRect/>
          </a:stretch>
        </p:blipFill>
        <p:spPr>
          <a:xfrm>
            <a:off x="6968861" y="728563"/>
            <a:ext cx="3636294" cy="3251169"/>
          </a:xfrm>
          <a:prstGeom prst="rect">
            <a:avLst/>
          </a:prstGeom>
          <a:solidFill>
            <a:schemeClr val="bg1"/>
          </a:solidFill>
        </p:spPr>
      </p:pic>
      <p:sp>
        <p:nvSpPr>
          <p:cNvPr id="7" name="TextBox 6">
            <a:extLst>
              <a:ext uri="{FF2B5EF4-FFF2-40B4-BE49-F238E27FC236}">
                <a16:creationId xmlns:a16="http://schemas.microsoft.com/office/drawing/2014/main" id="{1BEF6038-C211-A34A-94E5-A5003198BB88}"/>
              </a:ext>
            </a:extLst>
          </p:cNvPr>
          <p:cNvSpPr txBox="1"/>
          <p:nvPr/>
        </p:nvSpPr>
        <p:spPr>
          <a:xfrm>
            <a:off x="356178" y="4128652"/>
            <a:ext cx="6100548" cy="2308324"/>
          </a:xfrm>
          <a:prstGeom prst="rect">
            <a:avLst/>
          </a:prstGeom>
          <a:noFill/>
        </p:spPr>
        <p:txBody>
          <a:bodyPr wrap="square">
            <a:spAutoFit/>
          </a:bodyPr>
          <a:lstStyle/>
          <a:p>
            <a:r>
              <a:rPr lang="en-US" b="0" i="0" dirty="0">
                <a:solidFill>
                  <a:srgbClr val="303030"/>
                </a:solidFill>
                <a:effectLst/>
                <a:highlight>
                  <a:srgbClr val="FFFFFF"/>
                </a:highlight>
                <a:latin typeface="Aptos" panose="020B0004020202020204" pitchFamily="34" charset="0"/>
              </a:rPr>
              <a:t>This rotation is achieved by using the following rotation equations-</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cosθ</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sinθ</a:t>
            </a:r>
            <a:endParaRPr lang="en-US" b="0" i="0" dirty="0">
              <a:solidFill>
                <a:srgbClr val="303030"/>
              </a:solidFill>
              <a:effectLst/>
              <a:highlight>
                <a:srgbClr val="FFFFFF"/>
              </a:highlight>
              <a:latin typeface="Aptos" panose="020B0004020202020204" pitchFamily="34" charset="0"/>
            </a:endParaRP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sinθ</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cosθ</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In Matrix form, the above rotation equations may be represented as-</a:t>
            </a:r>
          </a:p>
          <a:p>
            <a:endParaRPr lang="en-SG" dirty="0">
              <a:latin typeface="Aptos" panose="020B0004020202020204" pitchFamily="34" charset="0"/>
            </a:endParaRPr>
          </a:p>
        </p:txBody>
      </p:sp>
      <p:pic>
        <p:nvPicPr>
          <p:cNvPr id="9" name="Picture 8">
            <a:extLst>
              <a:ext uri="{FF2B5EF4-FFF2-40B4-BE49-F238E27FC236}">
                <a16:creationId xmlns:a16="http://schemas.microsoft.com/office/drawing/2014/main" id="{BC3DC59F-9CDD-7BC3-0029-DD9C373CDEFF}"/>
              </a:ext>
            </a:extLst>
          </p:cNvPr>
          <p:cNvPicPr>
            <a:picLocks noChangeAspect="1"/>
          </p:cNvPicPr>
          <p:nvPr/>
        </p:nvPicPr>
        <p:blipFill>
          <a:blip r:embed="rId3"/>
          <a:stretch>
            <a:fillRect/>
          </a:stretch>
        </p:blipFill>
        <p:spPr>
          <a:xfrm>
            <a:off x="6068655" y="4231824"/>
            <a:ext cx="5880405" cy="2205152"/>
          </a:xfrm>
          <a:prstGeom prst="rect">
            <a:avLst/>
          </a:prstGeom>
        </p:spPr>
      </p:pic>
    </p:spTree>
    <p:extLst>
      <p:ext uri="{BB962C8B-B14F-4D97-AF65-F5344CB8AC3E}">
        <p14:creationId xmlns:p14="http://schemas.microsoft.com/office/powerpoint/2010/main" val="424527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566088-CC95-39A3-39DD-4A3AFE8558E3}"/>
              </a:ext>
            </a:extLst>
          </p:cNvPr>
          <p:cNvSpPr txBox="1"/>
          <p:nvPr/>
        </p:nvSpPr>
        <p:spPr>
          <a:xfrm>
            <a:off x="341827" y="322149"/>
            <a:ext cx="11271996" cy="369332"/>
          </a:xfrm>
          <a:prstGeom prst="rect">
            <a:avLst/>
          </a:prstGeom>
          <a:noFill/>
        </p:spPr>
        <p:txBody>
          <a:bodyPr wrap="square">
            <a:spAutoFit/>
          </a:bodyPr>
          <a:lstStyle/>
          <a:p>
            <a:r>
              <a:rPr lang="en-US" b="0" i="0" dirty="0">
                <a:solidFill>
                  <a:srgbClr val="303030"/>
                </a:solidFill>
                <a:effectLst/>
                <a:highlight>
                  <a:srgbClr val="FFFFFF"/>
                </a:highlight>
                <a:latin typeface="Aptos" panose="020B0004020202020204" pitchFamily="34" charset="0"/>
              </a:rPr>
              <a:t>For homogeneous coordinates, the above rotation matrix may be represented as a 3 x 3 matrix as-</a:t>
            </a:r>
            <a:endParaRPr lang="en-SG" dirty="0">
              <a:latin typeface="Aptos" panose="020B0004020202020204" pitchFamily="34" charset="0"/>
            </a:endParaRPr>
          </a:p>
        </p:txBody>
      </p:sp>
      <p:pic>
        <p:nvPicPr>
          <p:cNvPr id="6" name="Picture 5">
            <a:extLst>
              <a:ext uri="{FF2B5EF4-FFF2-40B4-BE49-F238E27FC236}">
                <a16:creationId xmlns:a16="http://schemas.microsoft.com/office/drawing/2014/main" id="{1BC1D3EE-1CC8-1DB9-F6FC-6D3E0D56FEFB}"/>
              </a:ext>
            </a:extLst>
          </p:cNvPr>
          <p:cNvPicPr>
            <a:picLocks noChangeAspect="1"/>
          </p:cNvPicPr>
          <p:nvPr/>
        </p:nvPicPr>
        <p:blipFill>
          <a:blip r:embed="rId2"/>
          <a:stretch>
            <a:fillRect/>
          </a:stretch>
        </p:blipFill>
        <p:spPr>
          <a:xfrm>
            <a:off x="1197702" y="711331"/>
            <a:ext cx="7786042" cy="4194694"/>
          </a:xfrm>
          <a:prstGeom prst="rect">
            <a:avLst/>
          </a:prstGeom>
        </p:spPr>
      </p:pic>
    </p:spTree>
    <p:extLst>
      <p:ext uri="{BB962C8B-B14F-4D97-AF65-F5344CB8AC3E}">
        <p14:creationId xmlns:p14="http://schemas.microsoft.com/office/powerpoint/2010/main" val="132095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74510-C280-878B-0063-FFC236B61821}"/>
              </a:ext>
            </a:extLst>
          </p:cNvPr>
          <p:cNvSpPr txBox="1"/>
          <p:nvPr/>
        </p:nvSpPr>
        <p:spPr>
          <a:xfrm>
            <a:off x="358218" y="117860"/>
            <a:ext cx="11833782" cy="5355312"/>
          </a:xfrm>
          <a:prstGeom prst="rect">
            <a:avLst/>
          </a:prstGeom>
          <a:solidFill>
            <a:schemeClr val="bg1"/>
          </a:solidFill>
        </p:spPr>
        <p:txBody>
          <a:bodyPr wrap="square">
            <a:spAutoFit/>
          </a:bodyPr>
          <a:lstStyle/>
          <a:p>
            <a:r>
              <a:rPr lang="en-SG" b="1" dirty="0">
                <a:latin typeface="Aptos" panose="020B0004020202020204" pitchFamily="34" charset="0"/>
              </a:rPr>
              <a:t>Problem-01:</a:t>
            </a:r>
          </a:p>
          <a:p>
            <a:r>
              <a:rPr lang="en-SG" dirty="0">
                <a:latin typeface="Aptos" panose="020B0004020202020204" pitchFamily="34" charset="0"/>
              </a:rPr>
              <a:t>Given a line segment with starting point as (0, 0) and ending point as (4, 4). Apply 30 degree rotation anticlockwise direction on the line segment and find out the new coordinates of the line.</a:t>
            </a:r>
          </a:p>
          <a:p>
            <a:r>
              <a:rPr lang="en-SG" b="1" dirty="0">
                <a:latin typeface="Aptos" panose="020B0004020202020204" pitchFamily="34" charset="0"/>
              </a:rPr>
              <a:t>Solution-</a:t>
            </a:r>
          </a:p>
          <a:p>
            <a:pPr algn="just"/>
            <a:r>
              <a:rPr lang="en-SG" dirty="0">
                <a:latin typeface="Aptos" panose="020B0004020202020204" pitchFamily="34" charset="0"/>
              </a:rPr>
              <a:t>We rotate a straight line by its end points with the same angle. Then, we re-draw a line between the new end points.</a:t>
            </a:r>
          </a:p>
          <a:p>
            <a:pPr algn="just"/>
            <a:endParaRPr lang="en-SG" dirty="0">
              <a:latin typeface="Aptos" panose="020B0004020202020204" pitchFamily="34" charset="0"/>
            </a:endParaRPr>
          </a:p>
          <a:p>
            <a:r>
              <a:rPr lang="en-SG" dirty="0">
                <a:latin typeface="Aptos" panose="020B0004020202020204" pitchFamily="34" charset="0"/>
              </a:rPr>
              <a:t>Given-</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Old ending coordinates of the line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 (4, 4)</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Rotation angle = θ = 30º</a:t>
            </a:r>
          </a:p>
          <a:p>
            <a:pPr algn="l"/>
            <a:r>
              <a:rPr lang="en-US" b="0" i="0" dirty="0">
                <a:solidFill>
                  <a:srgbClr val="303030"/>
                </a:solidFill>
                <a:effectLst/>
                <a:highlight>
                  <a:srgbClr val="FFFFFF"/>
                </a:highlight>
                <a:latin typeface="Aptos" panose="020B0004020202020204" pitchFamily="34" charset="0"/>
              </a:rPr>
              <a:t>Let new ending coordinates of the line after rotation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a:t>
            </a:r>
          </a:p>
          <a:p>
            <a:pPr algn="l"/>
            <a:r>
              <a:rPr lang="en-US" b="0" i="0" dirty="0">
                <a:solidFill>
                  <a:srgbClr val="303030"/>
                </a:solidFill>
                <a:effectLst/>
                <a:highlight>
                  <a:srgbClr val="FFFFFF"/>
                </a:highlight>
                <a:latin typeface="Aptos" panose="020B0004020202020204" pitchFamily="34" charset="0"/>
              </a:rPr>
              <a:t>Applying the rotation equations, we have-</a:t>
            </a:r>
          </a:p>
          <a:p>
            <a:pPr algn="l"/>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cosθ</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sinθ</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4 x cos30º – 4 x sin30º</a:t>
            </a:r>
          </a:p>
          <a:p>
            <a:pPr algn="l"/>
            <a:r>
              <a:rPr lang="en-US" b="0" i="0" dirty="0">
                <a:solidFill>
                  <a:srgbClr val="303030"/>
                </a:solidFill>
                <a:effectLst/>
                <a:highlight>
                  <a:srgbClr val="FFFFFF"/>
                </a:highlight>
                <a:latin typeface="Aptos" panose="020B0004020202020204" pitchFamily="34" charset="0"/>
              </a:rPr>
              <a:t>= 4 x (√3 / 2) – 4 x (1 / 2)</a:t>
            </a:r>
          </a:p>
          <a:p>
            <a:pPr algn="l"/>
            <a:r>
              <a:rPr lang="en-US" b="0" i="0" dirty="0">
                <a:solidFill>
                  <a:srgbClr val="303030"/>
                </a:solidFill>
                <a:effectLst/>
                <a:highlight>
                  <a:srgbClr val="FFFFFF"/>
                </a:highlight>
                <a:latin typeface="Aptos" panose="020B0004020202020204" pitchFamily="34" charset="0"/>
              </a:rPr>
              <a:t>= 2√3 – 2</a:t>
            </a:r>
          </a:p>
          <a:p>
            <a:pPr algn="l"/>
            <a:r>
              <a:rPr lang="en-US" b="0" i="0" dirty="0">
                <a:solidFill>
                  <a:srgbClr val="303030"/>
                </a:solidFill>
                <a:effectLst/>
                <a:highlight>
                  <a:srgbClr val="FFFFFF"/>
                </a:highlight>
                <a:latin typeface="Aptos" panose="020B0004020202020204" pitchFamily="34" charset="0"/>
              </a:rPr>
              <a:t>= 2(√3 – 1)</a:t>
            </a:r>
          </a:p>
          <a:p>
            <a:pPr algn="l"/>
            <a:r>
              <a:rPr lang="en-US" b="0" i="0" dirty="0">
                <a:solidFill>
                  <a:srgbClr val="303030"/>
                </a:solidFill>
                <a:effectLst/>
                <a:highlight>
                  <a:srgbClr val="FFFFFF"/>
                </a:highlight>
                <a:latin typeface="Aptos" panose="020B0004020202020204" pitchFamily="34" charset="0"/>
              </a:rPr>
              <a:t>= 2(1.73 – 1)</a:t>
            </a:r>
          </a:p>
          <a:p>
            <a:pPr algn="l"/>
            <a:r>
              <a:rPr lang="en-US" b="0" i="0" dirty="0">
                <a:solidFill>
                  <a:srgbClr val="303030"/>
                </a:solidFill>
                <a:effectLst/>
                <a:highlight>
                  <a:srgbClr val="FFFFFF"/>
                </a:highlight>
                <a:latin typeface="Aptos" panose="020B0004020202020204" pitchFamily="34" charset="0"/>
              </a:rPr>
              <a:t>= 1.46</a:t>
            </a:r>
          </a:p>
        </p:txBody>
      </p:sp>
      <p:sp>
        <p:nvSpPr>
          <p:cNvPr id="4" name="TextBox 3">
            <a:extLst>
              <a:ext uri="{FF2B5EF4-FFF2-40B4-BE49-F238E27FC236}">
                <a16:creationId xmlns:a16="http://schemas.microsoft.com/office/drawing/2014/main" id="{BD3D0E6F-FA38-9562-D0B2-75CC252E4E54}"/>
              </a:ext>
            </a:extLst>
          </p:cNvPr>
          <p:cNvSpPr txBox="1"/>
          <p:nvPr/>
        </p:nvSpPr>
        <p:spPr>
          <a:xfrm>
            <a:off x="5221653" y="3607908"/>
            <a:ext cx="6970347" cy="2585323"/>
          </a:xfrm>
          <a:prstGeom prst="rect">
            <a:avLst/>
          </a:prstGeom>
          <a:solidFill>
            <a:schemeClr val="bg1"/>
          </a:solidFill>
        </p:spPr>
        <p:txBody>
          <a:bodyPr wrap="square">
            <a:spAutoFit/>
          </a:bodyPr>
          <a:lstStyle/>
          <a:p>
            <a:pPr algn="l"/>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sinθ</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cosθ</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4 x sin30º + 4 x cos30º</a:t>
            </a:r>
          </a:p>
          <a:p>
            <a:pPr algn="l"/>
            <a:r>
              <a:rPr lang="en-US" b="0" i="0" dirty="0">
                <a:solidFill>
                  <a:srgbClr val="303030"/>
                </a:solidFill>
                <a:effectLst/>
                <a:highlight>
                  <a:srgbClr val="FFFFFF"/>
                </a:highlight>
                <a:latin typeface="Aptos" panose="020B0004020202020204" pitchFamily="34" charset="0"/>
              </a:rPr>
              <a:t>= 4 x (1 / 2) + 4 x (√3 / 2)</a:t>
            </a:r>
          </a:p>
          <a:p>
            <a:pPr algn="l"/>
            <a:r>
              <a:rPr lang="en-US" b="0" i="0" dirty="0">
                <a:solidFill>
                  <a:srgbClr val="303030"/>
                </a:solidFill>
                <a:effectLst/>
                <a:highlight>
                  <a:srgbClr val="FFFFFF"/>
                </a:highlight>
                <a:latin typeface="Aptos" panose="020B0004020202020204" pitchFamily="34" charset="0"/>
              </a:rPr>
              <a:t>= 2 + 2√3</a:t>
            </a:r>
          </a:p>
          <a:p>
            <a:pPr algn="l"/>
            <a:r>
              <a:rPr lang="en-US" b="0" i="0" dirty="0">
                <a:solidFill>
                  <a:srgbClr val="303030"/>
                </a:solidFill>
                <a:effectLst/>
                <a:highlight>
                  <a:srgbClr val="FFFFFF"/>
                </a:highlight>
                <a:latin typeface="Aptos" panose="020B0004020202020204" pitchFamily="34" charset="0"/>
              </a:rPr>
              <a:t>= 2(1 + √3)</a:t>
            </a:r>
          </a:p>
          <a:p>
            <a:pPr algn="l"/>
            <a:r>
              <a:rPr lang="en-US" b="0" i="0" dirty="0">
                <a:solidFill>
                  <a:srgbClr val="303030"/>
                </a:solidFill>
                <a:effectLst/>
                <a:highlight>
                  <a:srgbClr val="FFFFFF"/>
                </a:highlight>
                <a:latin typeface="Aptos" panose="020B0004020202020204" pitchFamily="34" charset="0"/>
              </a:rPr>
              <a:t>= 2(1 + 1.73)</a:t>
            </a:r>
          </a:p>
          <a:p>
            <a:pPr algn="l"/>
            <a:r>
              <a:rPr lang="en-US" b="0" i="0" dirty="0">
                <a:solidFill>
                  <a:srgbClr val="303030"/>
                </a:solidFill>
                <a:effectLst/>
                <a:highlight>
                  <a:srgbClr val="FFFFFF"/>
                </a:highlight>
                <a:latin typeface="Aptos" panose="020B0004020202020204" pitchFamily="34" charset="0"/>
              </a:rPr>
              <a:t>= 5.46</a:t>
            </a:r>
          </a:p>
          <a:p>
            <a:pPr algn="l"/>
            <a:r>
              <a:rPr lang="en-US" b="0" i="0" dirty="0">
                <a:solidFill>
                  <a:srgbClr val="303030"/>
                </a:solidFill>
                <a:effectLst/>
                <a:highlight>
                  <a:srgbClr val="FFFFFF"/>
                </a:highlight>
                <a:latin typeface="Aptos" panose="020B0004020202020204" pitchFamily="34" charset="0"/>
              </a:rPr>
              <a:t>Thus, New ending coordinates of the line after rotation = (1.46, 5.46).</a:t>
            </a:r>
          </a:p>
        </p:txBody>
      </p:sp>
    </p:spTree>
    <p:extLst>
      <p:ext uri="{BB962C8B-B14F-4D97-AF65-F5344CB8AC3E}">
        <p14:creationId xmlns:p14="http://schemas.microsoft.com/office/powerpoint/2010/main" val="202956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C1ADCA-F754-EA5F-14BC-98B1408CD42A}"/>
              </a:ext>
            </a:extLst>
          </p:cNvPr>
          <p:cNvSpPr txBox="1"/>
          <p:nvPr/>
        </p:nvSpPr>
        <p:spPr>
          <a:xfrm>
            <a:off x="222232" y="0"/>
            <a:ext cx="11061653" cy="646331"/>
          </a:xfrm>
          <a:prstGeom prst="rect">
            <a:avLst/>
          </a:prstGeom>
          <a:noFill/>
        </p:spPr>
        <p:txBody>
          <a:bodyPr wrap="square">
            <a:spAutoFit/>
          </a:bodyPr>
          <a:lstStyle/>
          <a:p>
            <a:pPr algn="l"/>
            <a:r>
              <a:rPr lang="en-US" b="1" i="0" dirty="0">
                <a:solidFill>
                  <a:srgbClr val="303030"/>
                </a:solidFill>
                <a:effectLst/>
                <a:highlight>
                  <a:srgbClr val="FFFFFF"/>
                </a:highlight>
                <a:latin typeface="Aptos" panose="020B0004020202020204" pitchFamily="34" charset="0"/>
              </a:rPr>
              <a:t>Alternatively,</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In matrix form, the new ending coordinates of the line after rotation may be obtained as-</a:t>
            </a:r>
            <a:endParaRPr lang="en-SG" dirty="0">
              <a:latin typeface="Aptos" panose="020B0004020202020204" pitchFamily="34" charset="0"/>
            </a:endParaRPr>
          </a:p>
        </p:txBody>
      </p:sp>
      <p:pic>
        <p:nvPicPr>
          <p:cNvPr id="5" name="Picture 4">
            <a:extLst>
              <a:ext uri="{FF2B5EF4-FFF2-40B4-BE49-F238E27FC236}">
                <a16:creationId xmlns:a16="http://schemas.microsoft.com/office/drawing/2014/main" id="{EA4577B9-FE00-CB90-43C0-879179439776}"/>
              </a:ext>
            </a:extLst>
          </p:cNvPr>
          <p:cNvPicPr>
            <a:picLocks noChangeAspect="1"/>
          </p:cNvPicPr>
          <p:nvPr/>
        </p:nvPicPr>
        <p:blipFill>
          <a:blip r:embed="rId2"/>
          <a:stretch>
            <a:fillRect/>
          </a:stretch>
        </p:blipFill>
        <p:spPr>
          <a:xfrm>
            <a:off x="307074" y="742950"/>
            <a:ext cx="4333875" cy="5372100"/>
          </a:xfrm>
          <a:prstGeom prst="rect">
            <a:avLst/>
          </a:prstGeom>
        </p:spPr>
      </p:pic>
      <p:sp>
        <p:nvSpPr>
          <p:cNvPr id="7" name="TextBox 6">
            <a:extLst>
              <a:ext uri="{FF2B5EF4-FFF2-40B4-BE49-F238E27FC236}">
                <a16:creationId xmlns:a16="http://schemas.microsoft.com/office/drawing/2014/main" id="{673F62F4-F058-43E1-D01E-A0D8CDC38557}"/>
              </a:ext>
            </a:extLst>
          </p:cNvPr>
          <p:cNvSpPr txBox="1"/>
          <p:nvPr/>
        </p:nvSpPr>
        <p:spPr>
          <a:xfrm>
            <a:off x="129652" y="6330201"/>
            <a:ext cx="8318311" cy="369332"/>
          </a:xfrm>
          <a:prstGeom prst="rect">
            <a:avLst/>
          </a:prstGeom>
          <a:noFill/>
        </p:spPr>
        <p:txBody>
          <a:bodyPr wrap="square">
            <a:spAutoFit/>
          </a:bodyPr>
          <a:lstStyle/>
          <a:p>
            <a:r>
              <a:rPr lang="en-US" b="0" i="0" dirty="0">
                <a:solidFill>
                  <a:srgbClr val="303030"/>
                </a:solidFill>
                <a:effectLst/>
                <a:highlight>
                  <a:srgbClr val="FFFFFF"/>
                </a:highlight>
                <a:latin typeface="Arimo"/>
              </a:rPr>
              <a:t>Thus, New ending coordinates of the line after rotation = (1.46, 5.46).</a:t>
            </a:r>
            <a:endParaRPr lang="en-SG" dirty="0"/>
          </a:p>
        </p:txBody>
      </p:sp>
      <p:pic>
        <p:nvPicPr>
          <p:cNvPr id="9" name="Picture 8">
            <a:extLst>
              <a:ext uri="{FF2B5EF4-FFF2-40B4-BE49-F238E27FC236}">
                <a16:creationId xmlns:a16="http://schemas.microsoft.com/office/drawing/2014/main" id="{587BF5BB-3578-DAA9-DAAD-D99B79523E99}"/>
              </a:ext>
            </a:extLst>
          </p:cNvPr>
          <p:cNvPicPr>
            <a:picLocks noChangeAspect="1"/>
          </p:cNvPicPr>
          <p:nvPr/>
        </p:nvPicPr>
        <p:blipFill>
          <a:blip r:embed="rId3"/>
          <a:stretch>
            <a:fillRect/>
          </a:stretch>
        </p:blipFill>
        <p:spPr>
          <a:xfrm>
            <a:off x="5276819" y="742950"/>
            <a:ext cx="5375470" cy="4214700"/>
          </a:xfrm>
          <a:prstGeom prst="rect">
            <a:avLst/>
          </a:prstGeom>
        </p:spPr>
      </p:pic>
    </p:spTree>
    <p:extLst>
      <p:ext uri="{BB962C8B-B14F-4D97-AF65-F5344CB8AC3E}">
        <p14:creationId xmlns:p14="http://schemas.microsoft.com/office/powerpoint/2010/main" val="251384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D0633D-308D-BF46-171C-912FC4EE81F0}"/>
              </a:ext>
            </a:extLst>
          </p:cNvPr>
          <p:cNvPicPr>
            <a:picLocks noChangeAspect="1"/>
          </p:cNvPicPr>
          <p:nvPr/>
        </p:nvPicPr>
        <p:blipFill>
          <a:blip r:embed="rId2"/>
          <a:stretch>
            <a:fillRect/>
          </a:stretch>
        </p:blipFill>
        <p:spPr>
          <a:xfrm>
            <a:off x="103701" y="0"/>
            <a:ext cx="7396074" cy="6858000"/>
          </a:xfrm>
          <a:prstGeom prst="rect">
            <a:avLst/>
          </a:prstGeom>
        </p:spPr>
      </p:pic>
      <p:pic>
        <p:nvPicPr>
          <p:cNvPr id="7" name="Picture 6">
            <a:extLst>
              <a:ext uri="{FF2B5EF4-FFF2-40B4-BE49-F238E27FC236}">
                <a16:creationId xmlns:a16="http://schemas.microsoft.com/office/drawing/2014/main" id="{C6472865-E521-3231-3E7C-BE45950AB064}"/>
              </a:ext>
            </a:extLst>
          </p:cNvPr>
          <p:cNvPicPr>
            <a:picLocks noChangeAspect="1"/>
          </p:cNvPicPr>
          <p:nvPr/>
        </p:nvPicPr>
        <p:blipFill>
          <a:blip r:embed="rId3"/>
          <a:stretch>
            <a:fillRect/>
          </a:stretch>
        </p:blipFill>
        <p:spPr>
          <a:xfrm>
            <a:off x="5386645" y="2227070"/>
            <a:ext cx="6804114" cy="2844551"/>
          </a:xfrm>
          <a:prstGeom prst="rect">
            <a:avLst/>
          </a:prstGeom>
        </p:spPr>
      </p:pic>
    </p:spTree>
    <p:extLst>
      <p:ext uri="{BB962C8B-B14F-4D97-AF65-F5344CB8AC3E}">
        <p14:creationId xmlns:p14="http://schemas.microsoft.com/office/powerpoint/2010/main" val="263210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3FC9CB-F8CA-ACE4-27BD-6DBC39A8F41D}"/>
              </a:ext>
            </a:extLst>
          </p:cNvPr>
          <p:cNvSpPr txBox="1"/>
          <p:nvPr/>
        </p:nvSpPr>
        <p:spPr>
          <a:xfrm>
            <a:off x="95536" y="170430"/>
            <a:ext cx="11818960" cy="2031325"/>
          </a:xfrm>
          <a:prstGeom prst="rect">
            <a:avLst/>
          </a:prstGeom>
          <a:noFill/>
        </p:spPr>
        <p:txBody>
          <a:bodyPr wrap="square">
            <a:spAutoFit/>
          </a:bodyPr>
          <a:lstStyle/>
          <a:p>
            <a:r>
              <a:rPr lang="en-SG" b="1" dirty="0">
                <a:latin typeface="Aptos" panose="020B0004020202020204" pitchFamily="34" charset="0"/>
              </a:rPr>
              <a:t>Problem-03:</a:t>
            </a:r>
          </a:p>
          <a:p>
            <a:r>
              <a:rPr lang="en-SG" dirty="0">
                <a:latin typeface="Aptos" panose="020B0004020202020204" pitchFamily="34" charset="0"/>
              </a:rPr>
              <a:t>Given a triangle with corner coordinates (0, 0), (1, 0) and (1, 1). Rotate the triangle by 90 degree anticlockwise direction and find out the new coordinates.</a:t>
            </a:r>
          </a:p>
          <a:p>
            <a:r>
              <a:rPr lang="en-SG" b="1" dirty="0">
                <a:latin typeface="Aptos" panose="020B0004020202020204" pitchFamily="34" charset="0"/>
              </a:rPr>
              <a:t>Solution-</a:t>
            </a:r>
          </a:p>
          <a:p>
            <a:r>
              <a:rPr lang="en-SG" dirty="0">
                <a:latin typeface="Aptos" panose="020B0004020202020204" pitchFamily="34" charset="0"/>
              </a:rPr>
              <a:t> We rotate a polygon by rotating each vertex of it with the same rotation angle.</a:t>
            </a:r>
          </a:p>
          <a:p>
            <a:r>
              <a:rPr lang="en-SG" dirty="0">
                <a:latin typeface="Aptos" panose="020B0004020202020204" pitchFamily="34" charset="0"/>
              </a:rPr>
              <a:t>Old corner coordinates of the triangle = A (0, 0), B(1, 0), C(1, 1)</a:t>
            </a:r>
          </a:p>
          <a:p>
            <a:r>
              <a:rPr lang="en-SG" b="0" i="0" dirty="0">
                <a:solidFill>
                  <a:srgbClr val="303030"/>
                </a:solidFill>
                <a:effectLst/>
                <a:highlight>
                  <a:srgbClr val="FFFFFF"/>
                </a:highlight>
                <a:latin typeface="Aptos" panose="020B0004020202020204" pitchFamily="34" charset="0"/>
              </a:rPr>
              <a:t>Rotation angle = </a:t>
            </a:r>
            <a:r>
              <a:rPr lang="el-GR" b="0" i="0" dirty="0">
                <a:solidFill>
                  <a:srgbClr val="303030"/>
                </a:solidFill>
                <a:effectLst/>
                <a:highlight>
                  <a:srgbClr val="FFFFFF"/>
                </a:highlight>
                <a:latin typeface="Aptos" panose="020B0004020202020204" pitchFamily="34" charset="0"/>
              </a:rPr>
              <a:t>θ = 90</a:t>
            </a:r>
            <a:r>
              <a:rPr lang="en-SG" b="0" i="0" dirty="0">
                <a:solidFill>
                  <a:srgbClr val="303030"/>
                </a:solidFill>
                <a:effectLst/>
                <a:highlight>
                  <a:srgbClr val="FFFFFF"/>
                </a:highlight>
                <a:latin typeface="Aptos" panose="020B0004020202020204" pitchFamily="34" charset="0"/>
              </a:rPr>
              <a:t>º</a:t>
            </a:r>
          </a:p>
        </p:txBody>
      </p:sp>
      <p:sp>
        <p:nvSpPr>
          <p:cNvPr id="6" name="TextBox 5">
            <a:extLst>
              <a:ext uri="{FF2B5EF4-FFF2-40B4-BE49-F238E27FC236}">
                <a16:creationId xmlns:a16="http://schemas.microsoft.com/office/drawing/2014/main" id="{35CC344C-A0A4-E8BE-A881-29C2E5F4F5A3}"/>
              </a:ext>
            </a:extLst>
          </p:cNvPr>
          <p:cNvSpPr txBox="1"/>
          <p:nvPr/>
        </p:nvSpPr>
        <p:spPr>
          <a:xfrm>
            <a:off x="187481" y="2274838"/>
            <a:ext cx="6397564" cy="3970318"/>
          </a:xfrm>
          <a:prstGeom prst="rect">
            <a:avLst/>
          </a:prstGeom>
          <a:noFill/>
        </p:spPr>
        <p:txBody>
          <a:bodyPr wrap="square">
            <a:spAutoFit/>
          </a:bodyPr>
          <a:lstStyle/>
          <a:p>
            <a:pPr algn="l"/>
            <a:r>
              <a:rPr lang="en-US" b="1" i="0" u="sng" dirty="0">
                <a:solidFill>
                  <a:srgbClr val="303030"/>
                </a:solidFill>
                <a:effectLst/>
                <a:highlight>
                  <a:srgbClr val="FFFFFF"/>
                </a:highlight>
                <a:latin typeface="Aptos" panose="020B0004020202020204" pitchFamily="34" charset="0"/>
              </a:rPr>
              <a:t>For Coordinates A(0, 0)</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Let the new coordinates of corner A after rotation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a:t>
            </a:r>
          </a:p>
          <a:p>
            <a:pPr algn="l"/>
            <a:r>
              <a:rPr lang="en-US" b="0" i="0" dirty="0">
                <a:solidFill>
                  <a:srgbClr val="303030"/>
                </a:solidFill>
                <a:effectLst/>
                <a:highlight>
                  <a:srgbClr val="FFFFFF"/>
                </a:highlight>
                <a:latin typeface="Aptos" panose="020B0004020202020204" pitchFamily="34" charset="0"/>
              </a:rPr>
              <a:t>Applying the rotation equations, we have-</a:t>
            </a:r>
          </a:p>
          <a:p>
            <a:pPr algn="l"/>
            <a:r>
              <a:rPr lang="en-US" b="0" i="0" dirty="0">
                <a:solidFill>
                  <a:srgbClr val="303030"/>
                </a:solidFill>
                <a:effectLst/>
                <a:highlight>
                  <a:srgbClr val="FFFFFF"/>
                </a:highlight>
                <a:latin typeface="Aptos" panose="020B0004020202020204" pitchFamily="34" charset="0"/>
              </a:rPr>
              <a:t> </a:t>
            </a:r>
          </a:p>
          <a:p>
            <a:pPr algn="l"/>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cosθ</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sinθ</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0 x cos90º – 0 x sin90º</a:t>
            </a:r>
          </a:p>
          <a:p>
            <a:pPr algn="l"/>
            <a:r>
              <a:rPr lang="en-US" b="0" i="0" dirty="0">
                <a:solidFill>
                  <a:srgbClr val="303030"/>
                </a:solidFill>
                <a:effectLst/>
                <a:highlight>
                  <a:srgbClr val="FFFFFF"/>
                </a:highlight>
                <a:latin typeface="Aptos" panose="020B0004020202020204" pitchFamily="34" charset="0"/>
              </a:rPr>
              <a:t>= 0</a:t>
            </a:r>
          </a:p>
          <a:p>
            <a:pPr algn="l"/>
            <a:r>
              <a:rPr lang="en-US" b="0" i="0" dirty="0">
                <a:solidFill>
                  <a:srgbClr val="303030"/>
                </a:solidFill>
                <a:effectLst/>
                <a:highlight>
                  <a:srgbClr val="FFFFFF"/>
                </a:highlight>
                <a:latin typeface="Aptos" panose="020B0004020202020204" pitchFamily="34" charset="0"/>
              </a:rPr>
              <a:t> </a:t>
            </a:r>
          </a:p>
          <a:p>
            <a:pPr algn="l"/>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sinθ</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cosθ</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0 x sin90º + 0 x cos90º</a:t>
            </a:r>
          </a:p>
          <a:p>
            <a:pPr algn="l"/>
            <a:r>
              <a:rPr lang="en-US" b="0" i="0" dirty="0">
                <a:solidFill>
                  <a:srgbClr val="303030"/>
                </a:solidFill>
                <a:effectLst/>
                <a:highlight>
                  <a:srgbClr val="FFFFFF"/>
                </a:highlight>
                <a:latin typeface="Aptos" panose="020B0004020202020204" pitchFamily="34" charset="0"/>
              </a:rPr>
              <a:t>= 0</a:t>
            </a:r>
          </a:p>
          <a:p>
            <a:pPr algn="l"/>
            <a:r>
              <a:rPr lang="en-US" b="0" i="0" dirty="0">
                <a:solidFill>
                  <a:srgbClr val="303030"/>
                </a:solidFill>
                <a:effectLst/>
                <a:highlight>
                  <a:srgbClr val="FFFFFF"/>
                </a:highlight>
                <a:latin typeface="Aptos" panose="020B0004020202020204" pitchFamily="34" charset="0"/>
              </a:rPr>
              <a:t>Thus, New coordinates of corner A after rotation = (0, 0).</a:t>
            </a:r>
          </a:p>
        </p:txBody>
      </p:sp>
      <p:sp>
        <p:nvSpPr>
          <p:cNvPr id="5" name="TextBox 4">
            <a:extLst>
              <a:ext uri="{FF2B5EF4-FFF2-40B4-BE49-F238E27FC236}">
                <a16:creationId xmlns:a16="http://schemas.microsoft.com/office/drawing/2014/main" id="{3EC29ADA-099E-73DB-05CB-B5290C08A41B}"/>
              </a:ext>
            </a:extLst>
          </p:cNvPr>
          <p:cNvSpPr txBox="1"/>
          <p:nvPr/>
        </p:nvSpPr>
        <p:spPr>
          <a:xfrm>
            <a:off x="6005016" y="2928263"/>
            <a:ext cx="6047668" cy="3693319"/>
          </a:xfrm>
          <a:prstGeom prst="rect">
            <a:avLst/>
          </a:prstGeom>
          <a:solidFill>
            <a:schemeClr val="bg1"/>
          </a:solidFill>
        </p:spPr>
        <p:txBody>
          <a:bodyPr wrap="square">
            <a:spAutoFit/>
          </a:bodyPr>
          <a:lstStyle/>
          <a:p>
            <a:pPr algn="l"/>
            <a:r>
              <a:rPr lang="en-US" b="1" i="0" u="sng" dirty="0">
                <a:solidFill>
                  <a:srgbClr val="303030"/>
                </a:solidFill>
                <a:effectLst/>
                <a:highlight>
                  <a:srgbClr val="FFFFFF"/>
                </a:highlight>
                <a:latin typeface="Aptos" panose="020B0004020202020204" pitchFamily="34" charset="0"/>
              </a:rPr>
              <a:t>For Coordinates B(1, 0)</a:t>
            </a:r>
            <a:endParaRPr lang="en-US" b="1"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The new coordinates of corner B after rotation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a:t>
            </a:r>
          </a:p>
          <a:p>
            <a:pPr algn="l"/>
            <a:endParaRPr lang="en-US" b="0" i="0" dirty="0">
              <a:solidFill>
                <a:srgbClr val="303030"/>
              </a:solidFill>
              <a:effectLst/>
              <a:highlight>
                <a:srgbClr val="FFFFFF"/>
              </a:highlight>
              <a:latin typeface="Aptos" panose="020B0004020202020204" pitchFamily="34" charset="0"/>
            </a:endParaRPr>
          </a:p>
          <a:p>
            <a:pPr algn="l"/>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cosθ</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sinθ</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1 x cos90º – 0 x sin90º</a:t>
            </a:r>
          </a:p>
          <a:p>
            <a:pPr algn="l"/>
            <a:r>
              <a:rPr lang="en-US" b="0" i="0" dirty="0">
                <a:solidFill>
                  <a:srgbClr val="303030"/>
                </a:solidFill>
                <a:effectLst/>
                <a:highlight>
                  <a:srgbClr val="FFFFFF"/>
                </a:highlight>
                <a:latin typeface="Aptos" panose="020B0004020202020204" pitchFamily="34" charset="0"/>
              </a:rPr>
              <a:t>= 0</a:t>
            </a:r>
          </a:p>
          <a:p>
            <a:pPr algn="l"/>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sinθ</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cosθ</a:t>
            </a:r>
            <a:endParaRPr lang="en-US" b="0"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1 x sin90º + 0 x cos90º</a:t>
            </a:r>
          </a:p>
          <a:p>
            <a:pPr algn="l"/>
            <a:r>
              <a:rPr lang="en-US" b="0" i="0" dirty="0">
                <a:solidFill>
                  <a:srgbClr val="303030"/>
                </a:solidFill>
                <a:effectLst/>
                <a:highlight>
                  <a:srgbClr val="FFFFFF"/>
                </a:highlight>
                <a:latin typeface="Aptos" panose="020B0004020202020204" pitchFamily="34" charset="0"/>
              </a:rPr>
              <a:t>= 1 + 0</a:t>
            </a:r>
          </a:p>
          <a:p>
            <a:pPr algn="l"/>
            <a:r>
              <a:rPr lang="en-US" b="0" i="0" dirty="0">
                <a:solidFill>
                  <a:srgbClr val="303030"/>
                </a:solidFill>
                <a:effectLst/>
                <a:highlight>
                  <a:srgbClr val="FFFFFF"/>
                </a:highlight>
                <a:latin typeface="Aptos" panose="020B0004020202020204" pitchFamily="34" charset="0"/>
              </a:rPr>
              <a:t>= 1</a:t>
            </a:r>
          </a:p>
          <a:p>
            <a:pPr algn="l"/>
            <a:r>
              <a:rPr lang="en-US" b="0" i="0" dirty="0">
                <a:solidFill>
                  <a:srgbClr val="303030"/>
                </a:solidFill>
                <a:effectLst/>
                <a:highlight>
                  <a:srgbClr val="FFFFFF"/>
                </a:highlight>
                <a:latin typeface="Aptos" panose="020B0004020202020204" pitchFamily="34" charset="0"/>
              </a:rPr>
              <a:t>Thus, New coordinates of corner B after rotation = (0, 1).</a:t>
            </a:r>
          </a:p>
        </p:txBody>
      </p:sp>
    </p:spTree>
    <p:extLst>
      <p:ext uri="{BB962C8B-B14F-4D97-AF65-F5344CB8AC3E}">
        <p14:creationId xmlns:p14="http://schemas.microsoft.com/office/powerpoint/2010/main" val="2529506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747CA2-B455-F8AC-4250-3D1A905FEF1B}"/>
              </a:ext>
            </a:extLst>
          </p:cNvPr>
          <p:cNvSpPr txBox="1"/>
          <p:nvPr/>
        </p:nvSpPr>
        <p:spPr>
          <a:xfrm>
            <a:off x="480766" y="217105"/>
            <a:ext cx="11230467" cy="5078313"/>
          </a:xfrm>
          <a:prstGeom prst="rect">
            <a:avLst/>
          </a:prstGeom>
          <a:noFill/>
        </p:spPr>
        <p:txBody>
          <a:bodyPr wrap="square">
            <a:spAutoFit/>
          </a:bodyPr>
          <a:lstStyle/>
          <a:p>
            <a:pPr algn="l"/>
            <a:r>
              <a:rPr lang="en-US" b="1" i="0" u="sng" dirty="0">
                <a:solidFill>
                  <a:srgbClr val="303030"/>
                </a:solidFill>
                <a:effectLst/>
                <a:highlight>
                  <a:srgbClr val="FFFFFF"/>
                </a:highlight>
                <a:latin typeface="Roboto Condensed" panose="02000000000000000000" pitchFamily="2" charset="0"/>
              </a:rPr>
              <a:t>For Coordinates C(1, 1)</a:t>
            </a:r>
            <a:endParaRPr lang="en-US" b="1" i="0" dirty="0">
              <a:solidFill>
                <a:srgbClr val="303030"/>
              </a:solidFill>
              <a:effectLst/>
              <a:highlight>
                <a:srgbClr val="FFFFFF"/>
              </a:highlight>
              <a:latin typeface="Roboto Condensed" panose="02000000000000000000" pitchFamily="2" charset="0"/>
            </a:endParaRPr>
          </a:p>
          <a:p>
            <a:pPr algn="l"/>
            <a:r>
              <a:rPr lang="en-US" b="0" i="0" dirty="0">
                <a:solidFill>
                  <a:srgbClr val="303030"/>
                </a:solidFill>
                <a:effectLst/>
                <a:highlight>
                  <a:srgbClr val="FFFFFF"/>
                </a:highlight>
                <a:latin typeface="Arimo"/>
              </a:rPr>
              <a:t>The new coordinates of corner C after rotation = (</a:t>
            </a:r>
            <a:r>
              <a:rPr lang="en-US" b="0" i="0" dirty="0" err="1">
                <a:solidFill>
                  <a:srgbClr val="303030"/>
                </a:solidFill>
                <a:effectLst/>
                <a:highlight>
                  <a:srgbClr val="FFFFFF"/>
                </a:highlight>
                <a:latin typeface="Arimo"/>
              </a:rPr>
              <a:t>X</a:t>
            </a:r>
            <a:r>
              <a:rPr lang="en-US" b="0" i="0" baseline="-25000" dirty="0" err="1">
                <a:solidFill>
                  <a:srgbClr val="303030"/>
                </a:solidFill>
                <a:effectLst/>
                <a:highlight>
                  <a:srgbClr val="FFFFFF"/>
                </a:highlight>
                <a:latin typeface="Arimo"/>
              </a:rPr>
              <a:t>new</a:t>
            </a:r>
            <a:r>
              <a:rPr lang="en-US" b="0" i="0" dirty="0">
                <a:solidFill>
                  <a:srgbClr val="303030"/>
                </a:solidFill>
                <a:effectLst/>
                <a:highlight>
                  <a:srgbClr val="FFFFFF"/>
                </a:highlight>
                <a:latin typeface="Arimo"/>
              </a:rPr>
              <a:t>, </a:t>
            </a:r>
            <a:r>
              <a:rPr lang="en-US" b="0" i="0" dirty="0" err="1">
                <a:solidFill>
                  <a:srgbClr val="303030"/>
                </a:solidFill>
                <a:effectLst/>
                <a:highlight>
                  <a:srgbClr val="FFFFFF"/>
                </a:highlight>
                <a:latin typeface="Arimo"/>
              </a:rPr>
              <a:t>Y</a:t>
            </a:r>
            <a:r>
              <a:rPr lang="en-US" b="0" i="0" baseline="-25000" dirty="0" err="1">
                <a:solidFill>
                  <a:srgbClr val="303030"/>
                </a:solidFill>
                <a:effectLst/>
                <a:highlight>
                  <a:srgbClr val="FFFFFF"/>
                </a:highlight>
                <a:latin typeface="Arimo"/>
              </a:rPr>
              <a:t>new</a:t>
            </a:r>
            <a:r>
              <a:rPr lang="en-US" b="0" i="0" dirty="0">
                <a:solidFill>
                  <a:srgbClr val="303030"/>
                </a:solidFill>
                <a:effectLst/>
                <a:highlight>
                  <a:srgbClr val="FFFFFF"/>
                </a:highlight>
                <a:latin typeface="Arimo"/>
              </a:rPr>
              <a:t>).</a:t>
            </a:r>
          </a:p>
          <a:p>
            <a:pPr algn="l"/>
            <a:endParaRPr lang="en-US" b="0" i="0" dirty="0">
              <a:solidFill>
                <a:srgbClr val="303030"/>
              </a:solidFill>
              <a:effectLst/>
              <a:highlight>
                <a:srgbClr val="FFFFFF"/>
              </a:highlight>
              <a:latin typeface="Arimo"/>
            </a:endParaRPr>
          </a:p>
          <a:p>
            <a:pPr algn="l"/>
            <a:r>
              <a:rPr lang="en-US" b="0" i="0" dirty="0" err="1">
                <a:solidFill>
                  <a:srgbClr val="303030"/>
                </a:solidFill>
                <a:effectLst/>
                <a:highlight>
                  <a:srgbClr val="FFFFFF"/>
                </a:highlight>
                <a:latin typeface="Arimo"/>
              </a:rPr>
              <a:t>X</a:t>
            </a:r>
            <a:r>
              <a:rPr lang="en-US" b="0" i="0" baseline="-25000" dirty="0" err="1">
                <a:solidFill>
                  <a:srgbClr val="303030"/>
                </a:solidFill>
                <a:effectLst/>
                <a:highlight>
                  <a:srgbClr val="FFFFFF"/>
                </a:highlight>
                <a:latin typeface="Arimo"/>
              </a:rPr>
              <a:t>new</a:t>
            </a:r>
            <a:endParaRPr lang="en-US" b="0" i="0" dirty="0">
              <a:solidFill>
                <a:srgbClr val="303030"/>
              </a:solidFill>
              <a:effectLst/>
              <a:highlight>
                <a:srgbClr val="FFFFFF"/>
              </a:highlight>
              <a:latin typeface="Arimo"/>
            </a:endParaRPr>
          </a:p>
          <a:p>
            <a:pPr algn="l"/>
            <a:r>
              <a:rPr lang="en-US" b="0" i="0" dirty="0">
                <a:solidFill>
                  <a:srgbClr val="303030"/>
                </a:solidFill>
                <a:effectLst/>
                <a:highlight>
                  <a:srgbClr val="FFFFFF"/>
                </a:highlight>
                <a:latin typeface="Arimo"/>
              </a:rPr>
              <a:t>= </a:t>
            </a:r>
            <a:r>
              <a:rPr lang="en-US" b="0" i="0" dirty="0" err="1">
                <a:solidFill>
                  <a:srgbClr val="303030"/>
                </a:solidFill>
                <a:effectLst/>
                <a:highlight>
                  <a:srgbClr val="FFFFFF"/>
                </a:highlight>
                <a:latin typeface="Arimo"/>
              </a:rPr>
              <a:t>X</a:t>
            </a:r>
            <a:r>
              <a:rPr lang="en-US" b="0" i="0" baseline="-25000" dirty="0" err="1">
                <a:solidFill>
                  <a:srgbClr val="303030"/>
                </a:solidFill>
                <a:effectLst/>
                <a:highlight>
                  <a:srgbClr val="FFFFFF"/>
                </a:highlight>
                <a:latin typeface="Arimo"/>
              </a:rPr>
              <a:t>old</a:t>
            </a:r>
            <a:r>
              <a:rPr lang="en-US" b="0" i="0" dirty="0">
                <a:solidFill>
                  <a:srgbClr val="303030"/>
                </a:solidFill>
                <a:effectLst/>
                <a:highlight>
                  <a:srgbClr val="FFFFFF"/>
                </a:highlight>
                <a:latin typeface="Arimo"/>
              </a:rPr>
              <a:t> x </a:t>
            </a:r>
            <a:r>
              <a:rPr lang="en-US" b="0" i="0" dirty="0" err="1">
                <a:solidFill>
                  <a:srgbClr val="303030"/>
                </a:solidFill>
                <a:effectLst/>
                <a:highlight>
                  <a:srgbClr val="FFFFFF"/>
                </a:highlight>
                <a:latin typeface="Arimo"/>
              </a:rPr>
              <a:t>cosθ</a:t>
            </a:r>
            <a:r>
              <a:rPr lang="en-US" b="0" i="0" dirty="0">
                <a:solidFill>
                  <a:srgbClr val="303030"/>
                </a:solidFill>
                <a:effectLst/>
                <a:highlight>
                  <a:srgbClr val="FFFFFF"/>
                </a:highlight>
                <a:latin typeface="Arimo"/>
              </a:rPr>
              <a:t> – </a:t>
            </a:r>
            <a:r>
              <a:rPr lang="en-US" b="0" i="0" dirty="0" err="1">
                <a:solidFill>
                  <a:srgbClr val="303030"/>
                </a:solidFill>
                <a:effectLst/>
                <a:highlight>
                  <a:srgbClr val="FFFFFF"/>
                </a:highlight>
                <a:latin typeface="Arimo"/>
              </a:rPr>
              <a:t>Y</a:t>
            </a:r>
            <a:r>
              <a:rPr lang="en-US" b="0" i="0" baseline="-25000" dirty="0" err="1">
                <a:solidFill>
                  <a:srgbClr val="303030"/>
                </a:solidFill>
                <a:effectLst/>
                <a:highlight>
                  <a:srgbClr val="FFFFFF"/>
                </a:highlight>
                <a:latin typeface="Arimo"/>
              </a:rPr>
              <a:t>old</a:t>
            </a:r>
            <a:r>
              <a:rPr lang="en-US" b="0" i="0" dirty="0">
                <a:solidFill>
                  <a:srgbClr val="303030"/>
                </a:solidFill>
                <a:effectLst/>
                <a:highlight>
                  <a:srgbClr val="FFFFFF"/>
                </a:highlight>
                <a:latin typeface="Arimo"/>
              </a:rPr>
              <a:t> x </a:t>
            </a:r>
            <a:r>
              <a:rPr lang="en-US" b="0" i="0" dirty="0" err="1">
                <a:solidFill>
                  <a:srgbClr val="303030"/>
                </a:solidFill>
                <a:effectLst/>
                <a:highlight>
                  <a:srgbClr val="FFFFFF"/>
                </a:highlight>
                <a:latin typeface="Arimo"/>
              </a:rPr>
              <a:t>sinθ</a:t>
            </a:r>
            <a:endParaRPr lang="en-US" b="0" i="0" dirty="0">
              <a:solidFill>
                <a:srgbClr val="303030"/>
              </a:solidFill>
              <a:effectLst/>
              <a:highlight>
                <a:srgbClr val="FFFFFF"/>
              </a:highlight>
              <a:latin typeface="Arimo"/>
            </a:endParaRPr>
          </a:p>
          <a:p>
            <a:pPr algn="l"/>
            <a:r>
              <a:rPr lang="en-US" b="0" i="0" dirty="0">
                <a:solidFill>
                  <a:srgbClr val="303030"/>
                </a:solidFill>
                <a:effectLst/>
                <a:highlight>
                  <a:srgbClr val="FFFFFF"/>
                </a:highlight>
                <a:latin typeface="Arimo"/>
              </a:rPr>
              <a:t>= 1 x cos90º – 1 x sin90º</a:t>
            </a:r>
          </a:p>
          <a:p>
            <a:pPr algn="l"/>
            <a:r>
              <a:rPr lang="en-US" b="0" i="0" dirty="0">
                <a:solidFill>
                  <a:srgbClr val="303030"/>
                </a:solidFill>
                <a:effectLst/>
                <a:highlight>
                  <a:srgbClr val="FFFFFF"/>
                </a:highlight>
                <a:latin typeface="Arimo"/>
              </a:rPr>
              <a:t>= 0 – 1</a:t>
            </a:r>
          </a:p>
          <a:p>
            <a:pPr algn="l"/>
            <a:r>
              <a:rPr lang="en-US" b="0" i="0" dirty="0">
                <a:solidFill>
                  <a:srgbClr val="303030"/>
                </a:solidFill>
                <a:effectLst/>
                <a:highlight>
                  <a:srgbClr val="FFFFFF"/>
                </a:highlight>
                <a:latin typeface="Arimo"/>
              </a:rPr>
              <a:t>= -1</a:t>
            </a:r>
          </a:p>
          <a:p>
            <a:pPr algn="l"/>
            <a:endParaRPr lang="en-US" b="0" i="0" dirty="0">
              <a:solidFill>
                <a:srgbClr val="303030"/>
              </a:solidFill>
              <a:effectLst/>
              <a:highlight>
                <a:srgbClr val="FFFFFF"/>
              </a:highlight>
              <a:latin typeface="Arimo"/>
            </a:endParaRPr>
          </a:p>
          <a:p>
            <a:pPr algn="l"/>
            <a:r>
              <a:rPr lang="en-US" b="0" i="0" dirty="0" err="1">
                <a:solidFill>
                  <a:srgbClr val="303030"/>
                </a:solidFill>
                <a:effectLst/>
                <a:highlight>
                  <a:srgbClr val="FFFFFF"/>
                </a:highlight>
                <a:latin typeface="Arimo"/>
              </a:rPr>
              <a:t>Y</a:t>
            </a:r>
            <a:r>
              <a:rPr lang="en-US" b="0" i="0" baseline="-25000" dirty="0" err="1">
                <a:solidFill>
                  <a:srgbClr val="303030"/>
                </a:solidFill>
                <a:effectLst/>
                <a:highlight>
                  <a:srgbClr val="FFFFFF"/>
                </a:highlight>
                <a:latin typeface="Arimo"/>
              </a:rPr>
              <a:t>new</a:t>
            </a:r>
            <a:endParaRPr lang="en-US" b="0" i="0" dirty="0">
              <a:solidFill>
                <a:srgbClr val="303030"/>
              </a:solidFill>
              <a:effectLst/>
              <a:highlight>
                <a:srgbClr val="FFFFFF"/>
              </a:highlight>
              <a:latin typeface="Arimo"/>
            </a:endParaRPr>
          </a:p>
          <a:p>
            <a:pPr algn="l"/>
            <a:r>
              <a:rPr lang="en-US" b="0" i="0" dirty="0">
                <a:solidFill>
                  <a:srgbClr val="303030"/>
                </a:solidFill>
                <a:effectLst/>
                <a:highlight>
                  <a:srgbClr val="FFFFFF"/>
                </a:highlight>
                <a:latin typeface="Arimo"/>
              </a:rPr>
              <a:t>= </a:t>
            </a:r>
            <a:r>
              <a:rPr lang="en-US" b="0" i="0" dirty="0" err="1">
                <a:solidFill>
                  <a:srgbClr val="303030"/>
                </a:solidFill>
                <a:effectLst/>
                <a:highlight>
                  <a:srgbClr val="FFFFFF"/>
                </a:highlight>
                <a:latin typeface="Arimo"/>
              </a:rPr>
              <a:t>X</a:t>
            </a:r>
            <a:r>
              <a:rPr lang="en-US" b="0" i="0" baseline="-25000" dirty="0" err="1">
                <a:solidFill>
                  <a:srgbClr val="303030"/>
                </a:solidFill>
                <a:effectLst/>
                <a:highlight>
                  <a:srgbClr val="FFFFFF"/>
                </a:highlight>
                <a:latin typeface="Arimo"/>
              </a:rPr>
              <a:t>old</a:t>
            </a:r>
            <a:r>
              <a:rPr lang="en-US" b="0" i="0" dirty="0">
                <a:solidFill>
                  <a:srgbClr val="303030"/>
                </a:solidFill>
                <a:effectLst/>
                <a:highlight>
                  <a:srgbClr val="FFFFFF"/>
                </a:highlight>
                <a:latin typeface="Arimo"/>
              </a:rPr>
              <a:t> x </a:t>
            </a:r>
            <a:r>
              <a:rPr lang="en-US" b="0" i="0" dirty="0" err="1">
                <a:solidFill>
                  <a:srgbClr val="303030"/>
                </a:solidFill>
                <a:effectLst/>
                <a:highlight>
                  <a:srgbClr val="FFFFFF"/>
                </a:highlight>
                <a:latin typeface="Arimo"/>
              </a:rPr>
              <a:t>sinθ</a:t>
            </a:r>
            <a:r>
              <a:rPr lang="en-US" b="0" i="0" dirty="0">
                <a:solidFill>
                  <a:srgbClr val="303030"/>
                </a:solidFill>
                <a:effectLst/>
                <a:highlight>
                  <a:srgbClr val="FFFFFF"/>
                </a:highlight>
                <a:latin typeface="Arimo"/>
              </a:rPr>
              <a:t> + </a:t>
            </a:r>
            <a:r>
              <a:rPr lang="en-US" b="0" i="0" dirty="0" err="1">
                <a:solidFill>
                  <a:srgbClr val="303030"/>
                </a:solidFill>
                <a:effectLst/>
                <a:highlight>
                  <a:srgbClr val="FFFFFF"/>
                </a:highlight>
                <a:latin typeface="Arimo"/>
              </a:rPr>
              <a:t>Y</a:t>
            </a:r>
            <a:r>
              <a:rPr lang="en-US" b="0" i="0" baseline="-25000" dirty="0" err="1">
                <a:solidFill>
                  <a:srgbClr val="303030"/>
                </a:solidFill>
                <a:effectLst/>
                <a:highlight>
                  <a:srgbClr val="FFFFFF"/>
                </a:highlight>
                <a:latin typeface="Arimo"/>
              </a:rPr>
              <a:t>old</a:t>
            </a:r>
            <a:r>
              <a:rPr lang="en-US" b="0" i="0" dirty="0">
                <a:solidFill>
                  <a:srgbClr val="303030"/>
                </a:solidFill>
                <a:effectLst/>
                <a:highlight>
                  <a:srgbClr val="FFFFFF"/>
                </a:highlight>
                <a:latin typeface="Arimo"/>
              </a:rPr>
              <a:t> x </a:t>
            </a:r>
            <a:r>
              <a:rPr lang="en-US" b="0" i="0" dirty="0" err="1">
                <a:solidFill>
                  <a:srgbClr val="303030"/>
                </a:solidFill>
                <a:effectLst/>
                <a:highlight>
                  <a:srgbClr val="FFFFFF"/>
                </a:highlight>
                <a:latin typeface="Arimo"/>
              </a:rPr>
              <a:t>cosθ</a:t>
            </a:r>
            <a:endParaRPr lang="en-US" b="0" i="0" dirty="0">
              <a:solidFill>
                <a:srgbClr val="303030"/>
              </a:solidFill>
              <a:effectLst/>
              <a:highlight>
                <a:srgbClr val="FFFFFF"/>
              </a:highlight>
              <a:latin typeface="Arimo"/>
            </a:endParaRPr>
          </a:p>
          <a:p>
            <a:pPr algn="l"/>
            <a:r>
              <a:rPr lang="en-US" b="0" i="0" dirty="0">
                <a:solidFill>
                  <a:srgbClr val="303030"/>
                </a:solidFill>
                <a:effectLst/>
                <a:highlight>
                  <a:srgbClr val="FFFFFF"/>
                </a:highlight>
                <a:latin typeface="Arimo"/>
              </a:rPr>
              <a:t>= 1 x sin90º + 1 x cos90º</a:t>
            </a:r>
          </a:p>
          <a:p>
            <a:pPr algn="l"/>
            <a:r>
              <a:rPr lang="en-US" b="0" i="0" dirty="0">
                <a:solidFill>
                  <a:srgbClr val="303030"/>
                </a:solidFill>
                <a:effectLst/>
                <a:highlight>
                  <a:srgbClr val="FFFFFF"/>
                </a:highlight>
                <a:latin typeface="Arimo"/>
              </a:rPr>
              <a:t>= 1 + 0</a:t>
            </a:r>
          </a:p>
          <a:p>
            <a:pPr algn="l"/>
            <a:r>
              <a:rPr lang="en-US" b="0" i="0" dirty="0">
                <a:solidFill>
                  <a:srgbClr val="303030"/>
                </a:solidFill>
                <a:effectLst/>
                <a:highlight>
                  <a:srgbClr val="FFFFFF"/>
                </a:highlight>
                <a:latin typeface="Arimo"/>
              </a:rPr>
              <a:t>= 1</a:t>
            </a:r>
          </a:p>
          <a:p>
            <a:pPr algn="l"/>
            <a:endParaRPr lang="en-US" b="0" i="0" dirty="0">
              <a:solidFill>
                <a:srgbClr val="303030"/>
              </a:solidFill>
              <a:effectLst/>
              <a:highlight>
                <a:srgbClr val="FFFFFF"/>
              </a:highlight>
              <a:latin typeface="Arimo"/>
            </a:endParaRPr>
          </a:p>
          <a:p>
            <a:pPr algn="l"/>
            <a:endParaRPr lang="en-US" b="0" i="0" dirty="0">
              <a:solidFill>
                <a:srgbClr val="303030"/>
              </a:solidFill>
              <a:effectLst/>
              <a:highlight>
                <a:srgbClr val="FFFFFF"/>
              </a:highlight>
              <a:latin typeface="Arimo"/>
            </a:endParaRPr>
          </a:p>
          <a:p>
            <a:pPr algn="l"/>
            <a:r>
              <a:rPr lang="en-US" b="0" i="0" dirty="0">
                <a:solidFill>
                  <a:srgbClr val="303030"/>
                </a:solidFill>
                <a:effectLst/>
                <a:highlight>
                  <a:srgbClr val="FFFFFF"/>
                </a:highlight>
                <a:latin typeface="Arimo"/>
              </a:rPr>
              <a:t>Thus, New coordinates of corner C after rotation = (-1, 1).</a:t>
            </a:r>
          </a:p>
          <a:p>
            <a:pPr algn="l"/>
            <a:r>
              <a:rPr lang="en-US" b="0" i="0" dirty="0">
                <a:solidFill>
                  <a:srgbClr val="303030"/>
                </a:solidFill>
                <a:effectLst/>
                <a:highlight>
                  <a:srgbClr val="FFFFFF"/>
                </a:highlight>
                <a:latin typeface="Arimo"/>
              </a:rPr>
              <a:t>Thus, New coordinates of the triangle after rotation = A (0, 0), B(0, 1), C(-1, 1).</a:t>
            </a:r>
          </a:p>
        </p:txBody>
      </p:sp>
      <p:pic>
        <p:nvPicPr>
          <p:cNvPr id="2" name="Picture 1">
            <a:extLst>
              <a:ext uri="{FF2B5EF4-FFF2-40B4-BE49-F238E27FC236}">
                <a16:creationId xmlns:a16="http://schemas.microsoft.com/office/drawing/2014/main" id="{64A956C0-3C21-C26B-EBD3-0D07BC4D87F9}"/>
              </a:ext>
            </a:extLst>
          </p:cNvPr>
          <p:cNvPicPr>
            <a:picLocks noChangeAspect="1"/>
          </p:cNvPicPr>
          <p:nvPr/>
        </p:nvPicPr>
        <p:blipFill>
          <a:blip r:embed="rId2"/>
          <a:stretch>
            <a:fillRect/>
          </a:stretch>
        </p:blipFill>
        <p:spPr>
          <a:xfrm>
            <a:off x="4757020" y="1211607"/>
            <a:ext cx="6954213" cy="2768807"/>
          </a:xfrm>
          <a:prstGeom prst="rect">
            <a:avLst/>
          </a:prstGeom>
          <a:solidFill>
            <a:schemeClr val="bg1"/>
          </a:solidFill>
        </p:spPr>
      </p:pic>
    </p:spTree>
    <p:extLst>
      <p:ext uri="{BB962C8B-B14F-4D97-AF65-F5344CB8AC3E}">
        <p14:creationId xmlns:p14="http://schemas.microsoft.com/office/powerpoint/2010/main" val="466184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FB4212-265F-7262-CBF7-0AF3A882CD13}"/>
              </a:ext>
            </a:extLst>
          </p:cNvPr>
          <p:cNvPicPr>
            <a:picLocks noChangeAspect="1"/>
          </p:cNvPicPr>
          <p:nvPr/>
        </p:nvPicPr>
        <p:blipFill>
          <a:blip r:embed="rId2"/>
          <a:stretch>
            <a:fillRect/>
          </a:stretch>
        </p:blipFill>
        <p:spPr>
          <a:xfrm>
            <a:off x="247176" y="-1"/>
            <a:ext cx="10386259" cy="3344405"/>
          </a:xfrm>
          <a:prstGeom prst="rect">
            <a:avLst/>
          </a:prstGeom>
        </p:spPr>
      </p:pic>
      <p:pic>
        <p:nvPicPr>
          <p:cNvPr id="7" name="Picture 6">
            <a:extLst>
              <a:ext uri="{FF2B5EF4-FFF2-40B4-BE49-F238E27FC236}">
                <a16:creationId xmlns:a16="http://schemas.microsoft.com/office/drawing/2014/main" id="{D966976E-374A-CE2F-92A4-A7FA6D95A536}"/>
              </a:ext>
            </a:extLst>
          </p:cNvPr>
          <p:cNvPicPr>
            <a:picLocks noChangeAspect="1"/>
          </p:cNvPicPr>
          <p:nvPr/>
        </p:nvPicPr>
        <p:blipFill>
          <a:blip r:embed="rId3"/>
          <a:stretch>
            <a:fillRect/>
          </a:stretch>
        </p:blipFill>
        <p:spPr>
          <a:xfrm>
            <a:off x="341443" y="3344404"/>
            <a:ext cx="9764091" cy="3513596"/>
          </a:xfrm>
          <a:prstGeom prst="rect">
            <a:avLst/>
          </a:prstGeom>
        </p:spPr>
      </p:pic>
    </p:spTree>
    <p:extLst>
      <p:ext uri="{BB962C8B-B14F-4D97-AF65-F5344CB8AC3E}">
        <p14:creationId xmlns:p14="http://schemas.microsoft.com/office/powerpoint/2010/main" val="1330068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1B5A507-2B3F-51B4-ABD7-8806FC416D7A}"/>
              </a:ext>
            </a:extLst>
          </p:cNvPr>
          <p:cNvPicPr>
            <a:picLocks noChangeAspect="1"/>
          </p:cNvPicPr>
          <p:nvPr/>
        </p:nvPicPr>
        <p:blipFill>
          <a:blip r:embed="rId2"/>
          <a:stretch>
            <a:fillRect/>
          </a:stretch>
        </p:blipFill>
        <p:spPr>
          <a:xfrm>
            <a:off x="1363962" y="0"/>
            <a:ext cx="9608839" cy="6785223"/>
          </a:xfrm>
          <a:prstGeom prst="rect">
            <a:avLst/>
          </a:prstGeom>
        </p:spPr>
      </p:pic>
    </p:spTree>
    <p:extLst>
      <p:ext uri="{BB962C8B-B14F-4D97-AF65-F5344CB8AC3E}">
        <p14:creationId xmlns:p14="http://schemas.microsoft.com/office/powerpoint/2010/main" val="222304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BDCA-BC24-5F87-E1C5-77935FB51A38}"/>
              </a:ext>
            </a:extLst>
          </p:cNvPr>
          <p:cNvSpPr>
            <a:spLocks noGrp="1"/>
          </p:cNvSpPr>
          <p:nvPr>
            <p:ph type="title"/>
          </p:nvPr>
        </p:nvSpPr>
        <p:spPr>
          <a:xfrm>
            <a:off x="323228" y="47336"/>
            <a:ext cx="10508453" cy="630527"/>
          </a:xfrm>
        </p:spPr>
        <p:txBody>
          <a:bodyPr>
            <a:normAutofit fontScale="90000"/>
          </a:bodyPr>
          <a:lstStyle/>
          <a:p>
            <a:r>
              <a:rPr lang="en-SG" b="0" i="0" dirty="0">
                <a:solidFill>
                  <a:srgbClr val="610B38"/>
                </a:solidFill>
                <a:effectLst/>
                <a:highlight>
                  <a:srgbClr val="FFFFFF"/>
                </a:highlight>
                <a:latin typeface="erdana"/>
              </a:rPr>
              <a:t>Introduction of Transformations</a:t>
            </a:r>
            <a:endParaRPr lang="en-SG" dirty="0"/>
          </a:p>
        </p:txBody>
      </p:sp>
      <p:sp>
        <p:nvSpPr>
          <p:cNvPr id="5" name="TextBox 4">
            <a:extLst>
              <a:ext uri="{FF2B5EF4-FFF2-40B4-BE49-F238E27FC236}">
                <a16:creationId xmlns:a16="http://schemas.microsoft.com/office/drawing/2014/main" id="{969C5ABF-4AF0-A201-8090-7ECF55B0B0AF}"/>
              </a:ext>
            </a:extLst>
          </p:cNvPr>
          <p:cNvSpPr txBox="1"/>
          <p:nvPr/>
        </p:nvSpPr>
        <p:spPr>
          <a:xfrm>
            <a:off x="323228" y="790984"/>
            <a:ext cx="10908838" cy="5909310"/>
          </a:xfrm>
          <a:prstGeom prst="rect">
            <a:avLst/>
          </a:prstGeom>
          <a:solidFill>
            <a:schemeClr val="accent3">
              <a:lumMod val="20000"/>
              <a:lumOff val="80000"/>
            </a:schemeClr>
          </a:solidFill>
        </p:spPr>
        <p:txBody>
          <a:bodyPr wrap="square">
            <a:spAutoFit/>
          </a:bodyPr>
          <a:lstStyle/>
          <a:p>
            <a:pPr algn="just"/>
            <a:r>
              <a:rPr lang="en-US" b="0" i="0" dirty="0">
                <a:solidFill>
                  <a:srgbClr val="333333"/>
                </a:solidFill>
                <a:effectLst/>
                <a:latin typeface="Aptos" panose="020B0004020202020204" pitchFamily="34" charset="0"/>
              </a:rPr>
              <a:t>Computer Graphics provide the facility of viewing object from different angles. The architect can study building from different angles i.e.</a:t>
            </a:r>
          </a:p>
          <a:p>
            <a:pPr algn="just">
              <a:buFont typeface="+mj-lt"/>
              <a:buAutoNum type="arabicPeriod"/>
            </a:pPr>
            <a:r>
              <a:rPr lang="en-US" b="1" i="0" dirty="0">
                <a:solidFill>
                  <a:srgbClr val="000000"/>
                </a:solidFill>
                <a:effectLst/>
                <a:latin typeface="Aptos" panose="020B0004020202020204" pitchFamily="34" charset="0"/>
              </a:rPr>
              <a:t>Front Evaluation</a:t>
            </a:r>
          </a:p>
          <a:p>
            <a:pPr algn="just">
              <a:buFont typeface="+mj-lt"/>
              <a:buAutoNum type="arabicPeriod"/>
            </a:pPr>
            <a:r>
              <a:rPr lang="en-US" b="1" i="0" dirty="0">
                <a:solidFill>
                  <a:srgbClr val="000000"/>
                </a:solidFill>
                <a:effectLst/>
                <a:latin typeface="Aptos" panose="020B0004020202020204" pitchFamily="34" charset="0"/>
              </a:rPr>
              <a:t>Side elevation</a:t>
            </a:r>
          </a:p>
          <a:p>
            <a:pPr algn="just">
              <a:buFont typeface="+mj-lt"/>
              <a:buAutoNum type="arabicPeriod"/>
            </a:pPr>
            <a:r>
              <a:rPr lang="en-US" b="1" i="0" dirty="0">
                <a:solidFill>
                  <a:srgbClr val="000000"/>
                </a:solidFill>
                <a:effectLst/>
                <a:latin typeface="Aptos" panose="020B0004020202020204" pitchFamily="34" charset="0"/>
              </a:rPr>
              <a:t>Top plan</a:t>
            </a:r>
          </a:p>
          <a:p>
            <a:pPr algn="just"/>
            <a:r>
              <a:rPr lang="en-US" b="0" i="0" dirty="0">
                <a:solidFill>
                  <a:srgbClr val="333333"/>
                </a:solidFill>
                <a:effectLst/>
                <a:latin typeface="Aptos" panose="020B0004020202020204" pitchFamily="34" charset="0"/>
              </a:rPr>
              <a:t>A Cartographer can change the size of charts and topographical maps. So if graphics images are coded as numbers, the numbers can be stored in memory. These numbers are modified by mathematical operations called as Transformation.</a:t>
            </a:r>
          </a:p>
          <a:p>
            <a:pPr algn="just"/>
            <a:r>
              <a:rPr lang="en-US" b="0" i="0" dirty="0">
                <a:solidFill>
                  <a:srgbClr val="333333"/>
                </a:solidFill>
                <a:effectLst/>
                <a:latin typeface="Aptos" panose="020B0004020202020204" pitchFamily="34" charset="0"/>
              </a:rPr>
              <a:t>The purpose of using computers for drawing is to provide facility to user to view the object from different angles, enlarging or reducing the scale or shape of object called as Transformation.</a:t>
            </a:r>
          </a:p>
          <a:p>
            <a:pPr algn="just"/>
            <a:r>
              <a:rPr lang="en-US" b="1" i="0" dirty="0">
                <a:solidFill>
                  <a:srgbClr val="333333"/>
                </a:solidFill>
                <a:effectLst/>
                <a:latin typeface="Aptos" panose="020B0004020202020204" pitchFamily="34" charset="0"/>
              </a:rPr>
              <a:t>Two essential aspects of transformation are given below:</a:t>
            </a:r>
          </a:p>
          <a:p>
            <a:pPr algn="just">
              <a:buFont typeface="+mj-lt"/>
              <a:buAutoNum type="arabicPeriod"/>
            </a:pPr>
            <a:r>
              <a:rPr lang="en-US" dirty="0">
                <a:solidFill>
                  <a:srgbClr val="000000"/>
                </a:solidFill>
                <a:effectLst/>
                <a:latin typeface="Aptos" panose="020B0004020202020204" pitchFamily="34" charset="0"/>
              </a:rPr>
              <a:t>Each transformation is a single entity. It can be denoted by a unique name or symbol.</a:t>
            </a:r>
          </a:p>
          <a:p>
            <a:pPr algn="just">
              <a:buFont typeface="+mj-lt"/>
              <a:buAutoNum type="arabicPeriod"/>
            </a:pPr>
            <a:r>
              <a:rPr lang="en-US" dirty="0">
                <a:solidFill>
                  <a:srgbClr val="000000"/>
                </a:solidFill>
                <a:effectLst/>
                <a:latin typeface="Aptos" panose="020B0004020202020204" pitchFamily="34" charset="0"/>
              </a:rPr>
              <a:t>It is possible to combine two transformations, after connecting a single transformation is obtained, e.g., A is a transformation for translation. The B transformation performs scaling. The combination of two is C=AB. So C is obtained by concatenation property.</a:t>
            </a:r>
          </a:p>
          <a:p>
            <a:pPr algn="just"/>
            <a:r>
              <a:rPr lang="en-US" b="1" dirty="0">
                <a:latin typeface="Aptos" panose="020B0004020202020204" pitchFamily="34" charset="0"/>
              </a:rPr>
              <a:t>There are two complementary points of view for describing object transformation.</a:t>
            </a:r>
          </a:p>
          <a:p>
            <a:pPr algn="just">
              <a:buFont typeface="+mj-lt"/>
              <a:buAutoNum type="arabicPeriod"/>
            </a:pPr>
            <a:r>
              <a:rPr lang="en-US" b="1" dirty="0">
                <a:solidFill>
                  <a:srgbClr val="000000"/>
                </a:solidFill>
                <a:effectLst/>
                <a:latin typeface="Aptos" panose="020B0004020202020204" pitchFamily="34" charset="0"/>
              </a:rPr>
              <a:t>Geometric Transformation: </a:t>
            </a:r>
            <a:r>
              <a:rPr lang="en-US" dirty="0">
                <a:solidFill>
                  <a:srgbClr val="000000"/>
                </a:solidFill>
                <a:effectLst/>
                <a:latin typeface="Aptos" panose="020B0004020202020204" pitchFamily="34" charset="0"/>
              </a:rPr>
              <a:t>The object itself is transformed relative to the coordinate system or background. The mathematical statement of this viewpoint is defined by geometric transformations applied to each point of the object.</a:t>
            </a:r>
          </a:p>
          <a:p>
            <a:pPr algn="just">
              <a:buFont typeface="+mj-lt"/>
              <a:buAutoNum type="arabicPeriod"/>
            </a:pPr>
            <a:r>
              <a:rPr lang="en-US" b="1" dirty="0">
                <a:solidFill>
                  <a:srgbClr val="000000"/>
                </a:solidFill>
                <a:effectLst/>
                <a:latin typeface="Aptos" panose="020B0004020202020204" pitchFamily="34" charset="0"/>
              </a:rPr>
              <a:t>Coordinate Transformation: </a:t>
            </a:r>
            <a:r>
              <a:rPr lang="en-US" dirty="0">
                <a:solidFill>
                  <a:srgbClr val="000000"/>
                </a:solidFill>
                <a:effectLst/>
                <a:latin typeface="Aptos" panose="020B0004020202020204" pitchFamily="34" charset="0"/>
              </a:rPr>
              <a:t>The object is held stationary while the coordinate system is transformed relative to the object. This effect is attained through the application of coordinate transformations.</a:t>
            </a:r>
          </a:p>
        </p:txBody>
      </p:sp>
    </p:spTree>
    <p:extLst>
      <p:ext uri="{BB962C8B-B14F-4D97-AF65-F5344CB8AC3E}">
        <p14:creationId xmlns:p14="http://schemas.microsoft.com/office/powerpoint/2010/main" val="492293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A89E02-C4EA-DA40-865B-03F6536860A4}"/>
              </a:ext>
            </a:extLst>
          </p:cNvPr>
          <p:cNvPicPr>
            <a:picLocks noChangeAspect="1"/>
          </p:cNvPicPr>
          <p:nvPr/>
        </p:nvPicPr>
        <p:blipFill rotWithShape="1">
          <a:blip r:embed="rId2"/>
          <a:srcRect b="51830"/>
          <a:stretch/>
        </p:blipFill>
        <p:spPr>
          <a:xfrm>
            <a:off x="120125" y="0"/>
            <a:ext cx="8846454" cy="5298724"/>
          </a:xfrm>
          <a:prstGeom prst="rect">
            <a:avLst/>
          </a:prstGeom>
        </p:spPr>
      </p:pic>
      <p:pic>
        <p:nvPicPr>
          <p:cNvPr id="7" name="Picture 6">
            <a:extLst>
              <a:ext uri="{FF2B5EF4-FFF2-40B4-BE49-F238E27FC236}">
                <a16:creationId xmlns:a16="http://schemas.microsoft.com/office/drawing/2014/main" id="{10CB98FD-105E-69DC-CEF3-D6B770EB5CA9}"/>
              </a:ext>
            </a:extLst>
          </p:cNvPr>
          <p:cNvPicPr>
            <a:picLocks noChangeAspect="1"/>
          </p:cNvPicPr>
          <p:nvPr/>
        </p:nvPicPr>
        <p:blipFill rotWithShape="1">
          <a:blip r:embed="rId2"/>
          <a:srcRect t="48008"/>
          <a:stretch/>
        </p:blipFill>
        <p:spPr>
          <a:xfrm>
            <a:off x="3809519" y="2168646"/>
            <a:ext cx="8457896" cy="4689354"/>
          </a:xfrm>
          <a:prstGeom prst="rect">
            <a:avLst/>
          </a:prstGeom>
        </p:spPr>
      </p:pic>
    </p:spTree>
    <p:extLst>
      <p:ext uri="{BB962C8B-B14F-4D97-AF65-F5344CB8AC3E}">
        <p14:creationId xmlns:p14="http://schemas.microsoft.com/office/powerpoint/2010/main" val="1754588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0D8F2C-5367-FBAF-2CCB-E5D23D944E81}"/>
              </a:ext>
            </a:extLst>
          </p:cNvPr>
          <p:cNvPicPr>
            <a:picLocks noChangeAspect="1"/>
          </p:cNvPicPr>
          <p:nvPr/>
        </p:nvPicPr>
        <p:blipFill>
          <a:blip r:embed="rId2"/>
          <a:stretch>
            <a:fillRect/>
          </a:stretch>
        </p:blipFill>
        <p:spPr>
          <a:xfrm>
            <a:off x="191068" y="0"/>
            <a:ext cx="10037014" cy="6782637"/>
          </a:xfrm>
          <a:prstGeom prst="rect">
            <a:avLst/>
          </a:prstGeom>
        </p:spPr>
      </p:pic>
    </p:spTree>
    <p:extLst>
      <p:ext uri="{BB962C8B-B14F-4D97-AF65-F5344CB8AC3E}">
        <p14:creationId xmlns:p14="http://schemas.microsoft.com/office/powerpoint/2010/main" val="4146923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0A4631-D5E0-4072-2AA3-AC48F91A11B8}"/>
              </a:ext>
            </a:extLst>
          </p:cNvPr>
          <p:cNvPicPr>
            <a:picLocks noChangeAspect="1"/>
          </p:cNvPicPr>
          <p:nvPr/>
        </p:nvPicPr>
        <p:blipFill>
          <a:blip r:embed="rId2"/>
          <a:stretch>
            <a:fillRect/>
          </a:stretch>
        </p:blipFill>
        <p:spPr>
          <a:xfrm>
            <a:off x="0" y="0"/>
            <a:ext cx="8531258" cy="2778841"/>
          </a:xfrm>
          <a:prstGeom prst="rect">
            <a:avLst/>
          </a:prstGeom>
        </p:spPr>
      </p:pic>
      <p:pic>
        <p:nvPicPr>
          <p:cNvPr id="7" name="Picture 6">
            <a:extLst>
              <a:ext uri="{FF2B5EF4-FFF2-40B4-BE49-F238E27FC236}">
                <a16:creationId xmlns:a16="http://schemas.microsoft.com/office/drawing/2014/main" id="{7630AAEA-CF33-F7DB-23EE-FBB45CA8238D}"/>
              </a:ext>
            </a:extLst>
          </p:cNvPr>
          <p:cNvPicPr>
            <a:picLocks noChangeAspect="1"/>
          </p:cNvPicPr>
          <p:nvPr/>
        </p:nvPicPr>
        <p:blipFill>
          <a:blip r:embed="rId3"/>
          <a:stretch>
            <a:fillRect/>
          </a:stretch>
        </p:blipFill>
        <p:spPr>
          <a:xfrm>
            <a:off x="4124832" y="1705219"/>
            <a:ext cx="8067168" cy="5237623"/>
          </a:xfrm>
          <a:prstGeom prst="rect">
            <a:avLst/>
          </a:prstGeom>
        </p:spPr>
      </p:pic>
    </p:spTree>
    <p:extLst>
      <p:ext uri="{BB962C8B-B14F-4D97-AF65-F5344CB8AC3E}">
        <p14:creationId xmlns:p14="http://schemas.microsoft.com/office/powerpoint/2010/main" val="3656058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A996FA-2045-B7B0-41AA-B8E804FA8B39}"/>
              </a:ext>
            </a:extLst>
          </p:cNvPr>
          <p:cNvPicPr>
            <a:picLocks noChangeAspect="1"/>
          </p:cNvPicPr>
          <p:nvPr/>
        </p:nvPicPr>
        <p:blipFill>
          <a:blip r:embed="rId2"/>
          <a:stretch>
            <a:fillRect/>
          </a:stretch>
        </p:blipFill>
        <p:spPr>
          <a:xfrm>
            <a:off x="288198" y="0"/>
            <a:ext cx="6574515" cy="3345610"/>
          </a:xfrm>
          <a:prstGeom prst="rect">
            <a:avLst/>
          </a:prstGeom>
        </p:spPr>
      </p:pic>
      <p:pic>
        <p:nvPicPr>
          <p:cNvPr id="7" name="Picture 6">
            <a:extLst>
              <a:ext uri="{FF2B5EF4-FFF2-40B4-BE49-F238E27FC236}">
                <a16:creationId xmlns:a16="http://schemas.microsoft.com/office/drawing/2014/main" id="{900A0966-27E8-46A9-F2A9-0D87C84A2B2B}"/>
              </a:ext>
            </a:extLst>
          </p:cNvPr>
          <p:cNvPicPr>
            <a:picLocks noChangeAspect="1"/>
          </p:cNvPicPr>
          <p:nvPr/>
        </p:nvPicPr>
        <p:blipFill>
          <a:blip r:embed="rId3"/>
          <a:stretch>
            <a:fillRect/>
          </a:stretch>
        </p:blipFill>
        <p:spPr>
          <a:xfrm>
            <a:off x="3017669" y="1191194"/>
            <a:ext cx="9067493" cy="5666806"/>
          </a:xfrm>
          <a:prstGeom prst="rect">
            <a:avLst/>
          </a:prstGeom>
        </p:spPr>
      </p:pic>
    </p:spTree>
    <p:extLst>
      <p:ext uri="{BB962C8B-B14F-4D97-AF65-F5344CB8AC3E}">
        <p14:creationId xmlns:p14="http://schemas.microsoft.com/office/powerpoint/2010/main" val="198301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A2B171-83EB-6B7B-E183-258100A07452}"/>
              </a:ext>
            </a:extLst>
          </p:cNvPr>
          <p:cNvPicPr>
            <a:picLocks noChangeAspect="1"/>
          </p:cNvPicPr>
          <p:nvPr/>
        </p:nvPicPr>
        <p:blipFill>
          <a:blip r:embed="rId2"/>
          <a:stretch>
            <a:fillRect/>
          </a:stretch>
        </p:blipFill>
        <p:spPr>
          <a:xfrm>
            <a:off x="836549" y="207390"/>
            <a:ext cx="9523509" cy="5928956"/>
          </a:xfrm>
          <a:prstGeom prst="rect">
            <a:avLst/>
          </a:prstGeom>
        </p:spPr>
      </p:pic>
    </p:spTree>
    <p:extLst>
      <p:ext uri="{BB962C8B-B14F-4D97-AF65-F5344CB8AC3E}">
        <p14:creationId xmlns:p14="http://schemas.microsoft.com/office/powerpoint/2010/main" val="2022169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79EABF-BC55-30D1-1B51-3871BABD4757}"/>
              </a:ext>
            </a:extLst>
          </p:cNvPr>
          <p:cNvPicPr>
            <a:picLocks noChangeAspect="1"/>
          </p:cNvPicPr>
          <p:nvPr/>
        </p:nvPicPr>
        <p:blipFill>
          <a:blip r:embed="rId2"/>
          <a:stretch>
            <a:fillRect/>
          </a:stretch>
        </p:blipFill>
        <p:spPr>
          <a:xfrm>
            <a:off x="941044" y="-1"/>
            <a:ext cx="8363211" cy="6619643"/>
          </a:xfrm>
          <a:prstGeom prst="rect">
            <a:avLst/>
          </a:prstGeom>
        </p:spPr>
      </p:pic>
    </p:spTree>
    <p:extLst>
      <p:ext uri="{BB962C8B-B14F-4D97-AF65-F5344CB8AC3E}">
        <p14:creationId xmlns:p14="http://schemas.microsoft.com/office/powerpoint/2010/main" val="167862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3360C1-42C8-F245-2252-C590DA4600F4}"/>
              </a:ext>
            </a:extLst>
          </p:cNvPr>
          <p:cNvPicPr>
            <a:picLocks noChangeAspect="1"/>
          </p:cNvPicPr>
          <p:nvPr/>
        </p:nvPicPr>
        <p:blipFill>
          <a:blip r:embed="rId2"/>
          <a:stretch>
            <a:fillRect/>
          </a:stretch>
        </p:blipFill>
        <p:spPr>
          <a:xfrm>
            <a:off x="944893" y="-1"/>
            <a:ext cx="10310999" cy="6202837"/>
          </a:xfrm>
          <a:prstGeom prst="rect">
            <a:avLst/>
          </a:prstGeom>
        </p:spPr>
      </p:pic>
    </p:spTree>
    <p:extLst>
      <p:ext uri="{BB962C8B-B14F-4D97-AF65-F5344CB8AC3E}">
        <p14:creationId xmlns:p14="http://schemas.microsoft.com/office/powerpoint/2010/main" val="1869568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3993BF-A404-610C-F6C6-30D0372F3A96}"/>
              </a:ext>
            </a:extLst>
          </p:cNvPr>
          <p:cNvPicPr>
            <a:picLocks noChangeAspect="1"/>
          </p:cNvPicPr>
          <p:nvPr/>
        </p:nvPicPr>
        <p:blipFill>
          <a:blip r:embed="rId2"/>
          <a:stretch>
            <a:fillRect/>
          </a:stretch>
        </p:blipFill>
        <p:spPr>
          <a:xfrm>
            <a:off x="137164" y="-1"/>
            <a:ext cx="6481999" cy="5662103"/>
          </a:xfrm>
          <a:prstGeom prst="rect">
            <a:avLst/>
          </a:prstGeom>
        </p:spPr>
      </p:pic>
      <p:pic>
        <p:nvPicPr>
          <p:cNvPr id="5" name="Picture 4">
            <a:extLst>
              <a:ext uri="{FF2B5EF4-FFF2-40B4-BE49-F238E27FC236}">
                <a16:creationId xmlns:a16="http://schemas.microsoft.com/office/drawing/2014/main" id="{E59D7698-B26D-5917-2AEC-7D624E9FA301}"/>
              </a:ext>
            </a:extLst>
          </p:cNvPr>
          <p:cNvPicPr>
            <a:picLocks noChangeAspect="1"/>
          </p:cNvPicPr>
          <p:nvPr/>
        </p:nvPicPr>
        <p:blipFill>
          <a:blip r:embed="rId3"/>
          <a:stretch>
            <a:fillRect/>
          </a:stretch>
        </p:blipFill>
        <p:spPr>
          <a:xfrm>
            <a:off x="6096000" y="1440007"/>
            <a:ext cx="5958617" cy="2627025"/>
          </a:xfrm>
          <a:prstGeom prst="rect">
            <a:avLst/>
          </a:prstGeom>
        </p:spPr>
      </p:pic>
    </p:spTree>
    <p:extLst>
      <p:ext uri="{BB962C8B-B14F-4D97-AF65-F5344CB8AC3E}">
        <p14:creationId xmlns:p14="http://schemas.microsoft.com/office/powerpoint/2010/main" val="2823364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944DF3-E096-AABA-2037-29FA18EAA993}"/>
              </a:ext>
            </a:extLst>
          </p:cNvPr>
          <p:cNvPicPr>
            <a:picLocks noChangeAspect="1"/>
          </p:cNvPicPr>
          <p:nvPr/>
        </p:nvPicPr>
        <p:blipFill>
          <a:blip r:embed="rId2"/>
          <a:stretch>
            <a:fillRect/>
          </a:stretch>
        </p:blipFill>
        <p:spPr>
          <a:xfrm>
            <a:off x="2109890" y="0"/>
            <a:ext cx="8532971" cy="6809176"/>
          </a:xfrm>
          <a:prstGeom prst="rect">
            <a:avLst/>
          </a:prstGeom>
        </p:spPr>
      </p:pic>
    </p:spTree>
    <p:extLst>
      <p:ext uri="{BB962C8B-B14F-4D97-AF65-F5344CB8AC3E}">
        <p14:creationId xmlns:p14="http://schemas.microsoft.com/office/powerpoint/2010/main" val="1867087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16921E-4B3B-BE88-99FD-4C433C9E348B}"/>
              </a:ext>
            </a:extLst>
          </p:cNvPr>
          <p:cNvPicPr>
            <a:picLocks noChangeAspect="1"/>
          </p:cNvPicPr>
          <p:nvPr/>
        </p:nvPicPr>
        <p:blipFill>
          <a:blip r:embed="rId2"/>
          <a:stretch>
            <a:fillRect/>
          </a:stretch>
        </p:blipFill>
        <p:spPr>
          <a:xfrm>
            <a:off x="1421371" y="0"/>
            <a:ext cx="8080847" cy="6855210"/>
          </a:xfrm>
          <a:prstGeom prst="rect">
            <a:avLst/>
          </a:prstGeom>
        </p:spPr>
      </p:pic>
    </p:spTree>
    <p:extLst>
      <p:ext uri="{BB962C8B-B14F-4D97-AF65-F5344CB8AC3E}">
        <p14:creationId xmlns:p14="http://schemas.microsoft.com/office/powerpoint/2010/main" val="376081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DB3B5F-99F9-093D-F849-C93C36DA5FD8}"/>
              </a:ext>
            </a:extLst>
          </p:cNvPr>
          <p:cNvSpPr txBox="1"/>
          <p:nvPr/>
        </p:nvSpPr>
        <p:spPr>
          <a:xfrm>
            <a:off x="329118" y="120438"/>
            <a:ext cx="8334115" cy="5909310"/>
          </a:xfrm>
          <a:prstGeom prst="rect">
            <a:avLst/>
          </a:prstGeom>
          <a:noFill/>
        </p:spPr>
        <p:txBody>
          <a:bodyPr wrap="square">
            <a:spAutoFit/>
          </a:bodyPr>
          <a:lstStyle/>
          <a:p>
            <a:pPr algn="just"/>
            <a:r>
              <a:rPr lang="en-US" b="1" dirty="0">
                <a:latin typeface="Aptos" panose="020B0004020202020204" pitchFamily="34" charset="0"/>
              </a:rPr>
              <a:t>An example that helps to distinguish these two viewpoints:</a:t>
            </a:r>
          </a:p>
          <a:p>
            <a:pPr algn="just">
              <a:buFont typeface="Arial" panose="020B0604020202020204" pitchFamily="34" charset="0"/>
              <a:buChar char="•"/>
            </a:pPr>
            <a:r>
              <a:rPr lang="en-US" dirty="0">
                <a:latin typeface="Aptos" panose="020B0004020202020204" pitchFamily="34" charset="0"/>
              </a:rPr>
              <a:t>The movement of an automobile against a scenic background we can simulate this by</a:t>
            </a:r>
            <a:endParaRPr lang="en-US" b="0" i="0" dirty="0">
              <a:solidFill>
                <a:srgbClr val="000000"/>
              </a:solidFill>
              <a:effectLst/>
              <a:highlight>
                <a:srgbClr val="FFFFFF"/>
              </a:highlight>
              <a:latin typeface="Aptos" panose="020B0004020202020204" pitchFamily="34" charset="0"/>
            </a:endParaRPr>
          </a:p>
          <a:p>
            <a:pPr algn="just">
              <a:buFont typeface="Arial" panose="020B0604020202020204" pitchFamily="34" charset="0"/>
              <a:buChar char="•"/>
            </a:pPr>
            <a:r>
              <a:rPr lang="en-US" b="0" i="0" dirty="0">
                <a:solidFill>
                  <a:srgbClr val="000000"/>
                </a:solidFill>
                <a:effectLst/>
                <a:highlight>
                  <a:srgbClr val="FFFFFF"/>
                </a:highlight>
                <a:latin typeface="Aptos" panose="020B0004020202020204" pitchFamily="34" charset="0"/>
              </a:rPr>
              <a:t>Moving the automobile while keeping the background fixed-(Geometric Transformation)</a:t>
            </a:r>
          </a:p>
          <a:p>
            <a:pPr algn="just">
              <a:buFont typeface="Arial" panose="020B0604020202020204" pitchFamily="34" charset="0"/>
              <a:buChar char="•"/>
            </a:pPr>
            <a:r>
              <a:rPr lang="en-US" b="0" i="0" dirty="0">
                <a:solidFill>
                  <a:srgbClr val="000000"/>
                </a:solidFill>
                <a:effectLst/>
                <a:highlight>
                  <a:srgbClr val="FFFFFF"/>
                </a:highlight>
                <a:latin typeface="Aptos" panose="020B0004020202020204" pitchFamily="34" charset="0"/>
              </a:rPr>
              <a:t>We can keep the car fixed while moving the background scenery- (Coordinate Transformation)</a:t>
            </a:r>
          </a:p>
          <a:p>
            <a:pPr algn="just">
              <a:buFont typeface="Arial" panose="020B0604020202020204" pitchFamily="34" charset="0"/>
              <a:buChar char="•"/>
            </a:pPr>
            <a:endParaRPr lang="en-US" b="0" i="0" dirty="0">
              <a:solidFill>
                <a:srgbClr val="000000"/>
              </a:solidFill>
              <a:effectLst/>
              <a:highlight>
                <a:srgbClr val="FFFFFF"/>
              </a:highlight>
              <a:latin typeface="Aptos" panose="020B0004020202020204" pitchFamily="34" charset="0"/>
            </a:endParaRPr>
          </a:p>
          <a:p>
            <a:pPr algn="just"/>
            <a:r>
              <a:rPr lang="en-US" b="1" i="0" dirty="0">
                <a:solidFill>
                  <a:srgbClr val="610B4B"/>
                </a:solidFill>
                <a:effectLst/>
                <a:highlight>
                  <a:srgbClr val="FFFFFF"/>
                </a:highlight>
                <a:latin typeface="Aptos" panose="020B0004020202020204" pitchFamily="34" charset="0"/>
              </a:rPr>
              <a:t>Types of Transformations:</a:t>
            </a:r>
          </a:p>
          <a:p>
            <a:pPr algn="just">
              <a:buFont typeface="+mj-lt"/>
              <a:buAutoNum type="arabicPeriod"/>
            </a:pPr>
            <a:r>
              <a:rPr lang="en-US" b="0" i="0" u="none" strike="noStrike" dirty="0">
                <a:solidFill>
                  <a:srgbClr val="008000"/>
                </a:solidFill>
                <a:effectLst/>
                <a:highlight>
                  <a:srgbClr val="FFFFFF"/>
                </a:highlight>
                <a:latin typeface="Aptos" panose="020B0004020202020204" pitchFamily="34" charset="0"/>
                <a:hlinkClick r:id="rId2"/>
              </a:rPr>
              <a:t>Translation</a:t>
            </a:r>
            <a:endParaRPr lang="en-US" b="0" i="0" dirty="0">
              <a:solidFill>
                <a:srgbClr val="000000"/>
              </a:solidFill>
              <a:effectLst/>
              <a:highlight>
                <a:srgbClr val="FFFFFF"/>
              </a:highlight>
              <a:latin typeface="Aptos" panose="020B0004020202020204" pitchFamily="34" charset="0"/>
            </a:endParaRPr>
          </a:p>
          <a:p>
            <a:pPr algn="just">
              <a:buFont typeface="+mj-lt"/>
              <a:buAutoNum type="arabicPeriod"/>
            </a:pPr>
            <a:r>
              <a:rPr lang="en-US" b="0" i="0" u="none" strike="noStrike" dirty="0">
                <a:solidFill>
                  <a:srgbClr val="008000"/>
                </a:solidFill>
                <a:effectLst/>
                <a:highlight>
                  <a:srgbClr val="FFFFFF"/>
                </a:highlight>
                <a:latin typeface="Aptos" panose="020B0004020202020204" pitchFamily="34" charset="0"/>
                <a:hlinkClick r:id="rId3"/>
              </a:rPr>
              <a:t>Scaling</a:t>
            </a:r>
            <a:endParaRPr lang="en-US" b="0" i="0" dirty="0">
              <a:solidFill>
                <a:srgbClr val="000000"/>
              </a:solidFill>
              <a:effectLst/>
              <a:highlight>
                <a:srgbClr val="FFFFFF"/>
              </a:highlight>
              <a:latin typeface="Aptos" panose="020B0004020202020204" pitchFamily="34" charset="0"/>
            </a:endParaRPr>
          </a:p>
          <a:p>
            <a:pPr algn="just">
              <a:buFont typeface="+mj-lt"/>
              <a:buAutoNum type="arabicPeriod"/>
            </a:pPr>
            <a:r>
              <a:rPr lang="en-US" b="0" i="0" u="none" strike="noStrike" dirty="0">
                <a:solidFill>
                  <a:srgbClr val="008000"/>
                </a:solidFill>
                <a:effectLst/>
                <a:highlight>
                  <a:srgbClr val="FFFFFF"/>
                </a:highlight>
                <a:latin typeface="Aptos" panose="020B0004020202020204" pitchFamily="34" charset="0"/>
                <a:hlinkClick r:id="rId4"/>
              </a:rPr>
              <a:t>Rotating</a:t>
            </a:r>
            <a:endParaRPr lang="en-US" b="0" i="0" dirty="0">
              <a:solidFill>
                <a:srgbClr val="000000"/>
              </a:solidFill>
              <a:effectLst/>
              <a:highlight>
                <a:srgbClr val="FFFFFF"/>
              </a:highlight>
              <a:latin typeface="Aptos" panose="020B0004020202020204" pitchFamily="34" charset="0"/>
            </a:endParaRPr>
          </a:p>
          <a:p>
            <a:pPr algn="just">
              <a:buFont typeface="+mj-lt"/>
              <a:buAutoNum type="arabicPeriod"/>
            </a:pPr>
            <a:r>
              <a:rPr lang="en-US" b="0" i="0" u="none" strike="noStrike" dirty="0">
                <a:solidFill>
                  <a:srgbClr val="008000"/>
                </a:solidFill>
                <a:effectLst/>
                <a:highlight>
                  <a:srgbClr val="FFFFFF"/>
                </a:highlight>
                <a:latin typeface="Aptos" panose="020B0004020202020204" pitchFamily="34" charset="0"/>
                <a:hlinkClick r:id="rId5"/>
              </a:rPr>
              <a:t>Reflection</a:t>
            </a:r>
            <a:endParaRPr lang="en-US" b="0" i="0" dirty="0">
              <a:solidFill>
                <a:srgbClr val="000000"/>
              </a:solidFill>
              <a:effectLst/>
              <a:highlight>
                <a:srgbClr val="FFFFFF"/>
              </a:highlight>
              <a:latin typeface="Aptos" panose="020B0004020202020204" pitchFamily="34" charset="0"/>
            </a:endParaRPr>
          </a:p>
          <a:p>
            <a:pPr algn="just">
              <a:buFont typeface="+mj-lt"/>
              <a:buAutoNum type="arabicPeriod"/>
            </a:pPr>
            <a:r>
              <a:rPr lang="en-US" b="0" i="0" u="none" strike="noStrike" dirty="0">
                <a:solidFill>
                  <a:srgbClr val="008000"/>
                </a:solidFill>
                <a:effectLst/>
                <a:highlight>
                  <a:srgbClr val="FFFFFF"/>
                </a:highlight>
                <a:latin typeface="Aptos" panose="020B0004020202020204" pitchFamily="34" charset="0"/>
                <a:hlinkClick r:id="rId6"/>
              </a:rPr>
              <a:t>Shearing</a:t>
            </a:r>
            <a:endParaRPr lang="en-US" u="none" strike="noStrike" dirty="0">
              <a:solidFill>
                <a:srgbClr val="000000"/>
              </a:solidFill>
              <a:highlight>
                <a:srgbClr val="FFFFFF"/>
              </a:highlight>
              <a:latin typeface="Aptos" panose="020B0004020202020204" pitchFamily="34" charset="0"/>
            </a:endParaRPr>
          </a:p>
          <a:p>
            <a:pPr algn="just">
              <a:buFont typeface="+mj-lt"/>
              <a:buAutoNum type="arabicPeriod"/>
            </a:pPr>
            <a:endParaRPr lang="en-US" b="0" i="0" dirty="0">
              <a:solidFill>
                <a:srgbClr val="000000"/>
              </a:solidFill>
              <a:effectLst/>
              <a:highlight>
                <a:srgbClr val="FFFFFF"/>
              </a:highlight>
              <a:latin typeface="Aptos" panose="020B0004020202020204" pitchFamily="34" charset="0"/>
            </a:endParaRPr>
          </a:p>
          <a:p>
            <a:pPr algn="just"/>
            <a:r>
              <a:rPr lang="en-SG" dirty="0">
                <a:latin typeface="Aptos" panose="020B0004020202020204" pitchFamily="34" charset="0"/>
              </a:rPr>
              <a:t>2D Transformation in Computer Graphics-</a:t>
            </a:r>
          </a:p>
          <a:p>
            <a:pPr algn="just"/>
            <a:r>
              <a:rPr lang="en-SG" b="1" dirty="0">
                <a:latin typeface="Aptos" panose="020B0004020202020204" pitchFamily="34" charset="0"/>
              </a:rPr>
              <a:t>Definition-1: </a:t>
            </a:r>
            <a:r>
              <a:rPr lang="en-SG" dirty="0">
                <a:latin typeface="Aptos" panose="020B0004020202020204" pitchFamily="34" charset="0"/>
              </a:rPr>
              <a:t>In Computer graphics,</a:t>
            </a:r>
          </a:p>
          <a:p>
            <a:pPr algn="just"/>
            <a:r>
              <a:rPr lang="en-SG" dirty="0">
                <a:latin typeface="Aptos" panose="020B0004020202020204" pitchFamily="34" charset="0"/>
              </a:rPr>
              <a:t>Transformation is a process of modifying and re-positioning the existing graphics.</a:t>
            </a:r>
          </a:p>
          <a:p>
            <a:pPr algn="just"/>
            <a:r>
              <a:rPr lang="en-SG" b="1" dirty="0">
                <a:latin typeface="Aptos" panose="020B0004020202020204" pitchFamily="34" charset="0"/>
              </a:rPr>
              <a:t>Definition-2: </a:t>
            </a:r>
            <a:r>
              <a:rPr lang="en-SG" dirty="0">
                <a:latin typeface="Aptos" panose="020B0004020202020204" pitchFamily="34" charset="0"/>
              </a:rPr>
              <a:t>2D Transformations take place in a two dimensional plane.</a:t>
            </a:r>
          </a:p>
          <a:p>
            <a:pPr algn="just"/>
            <a:r>
              <a:rPr lang="en-SG" dirty="0">
                <a:latin typeface="Aptos" panose="020B0004020202020204" pitchFamily="34" charset="0"/>
              </a:rPr>
              <a:t>Transformations are helpful in changing the position, size, orientation, shape etc of the object.</a:t>
            </a:r>
          </a:p>
        </p:txBody>
      </p:sp>
      <p:pic>
        <p:nvPicPr>
          <p:cNvPr id="12" name="Picture 11">
            <a:extLst>
              <a:ext uri="{FF2B5EF4-FFF2-40B4-BE49-F238E27FC236}">
                <a16:creationId xmlns:a16="http://schemas.microsoft.com/office/drawing/2014/main" id="{FC0C28BD-B3CF-8CF4-6EB8-E4D889CDCCA2}"/>
              </a:ext>
            </a:extLst>
          </p:cNvPr>
          <p:cNvPicPr>
            <a:picLocks noChangeAspect="1"/>
          </p:cNvPicPr>
          <p:nvPr/>
        </p:nvPicPr>
        <p:blipFill>
          <a:blip r:embed="rId7"/>
          <a:stretch>
            <a:fillRect/>
          </a:stretch>
        </p:blipFill>
        <p:spPr>
          <a:xfrm>
            <a:off x="5071792" y="790671"/>
            <a:ext cx="6168921" cy="5276658"/>
          </a:xfrm>
          <a:prstGeom prst="rect">
            <a:avLst/>
          </a:prstGeom>
        </p:spPr>
      </p:pic>
    </p:spTree>
    <p:extLst>
      <p:ext uri="{BB962C8B-B14F-4D97-AF65-F5344CB8AC3E}">
        <p14:creationId xmlns:p14="http://schemas.microsoft.com/office/powerpoint/2010/main" val="1291281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CDBBC4-34F0-6B6B-8E6F-6E651D6F6448}"/>
              </a:ext>
            </a:extLst>
          </p:cNvPr>
          <p:cNvPicPr>
            <a:picLocks noChangeAspect="1"/>
          </p:cNvPicPr>
          <p:nvPr/>
        </p:nvPicPr>
        <p:blipFill>
          <a:blip r:embed="rId2"/>
          <a:stretch>
            <a:fillRect/>
          </a:stretch>
        </p:blipFill>
        <p:spPr>
          <a:xfrm>
            <a:off x="1528961" y="0"/>
            <a:ext cx="9085620" cy="6863473"/>
          </a:xfrm>
          <a:prstGeom prst="rect">
            <a:avLst/>
          </a:prstGeom>
        </p:spPr>
      </p:pic>
    </p:spTree>
    <p:extLst>
      <p:ext uri="{BB962C8B-B14F-4D97-AF65-F5344CB8AC3E}">
        <p14:creationId xmlns:p14="http://schemas.microsoft.com/office/powerpoint/2010/main" val="2885862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62E520-27C9-BF4F-32B2-1BC47474AA33}"/>
              </a:ext>
            </a:extLst>
          </p:cNvPr>
          <p:cNvSpPr txBox="1"/>
          <p:nvPr/>
        </p:nvSpPr>
        <p:spPr>
          <a:xfrm>
            <a:off x="443553" y="0"/>
            <a:ext cx="6100548" cy="369332"/>
          </a:xfrm>
          <a:prstGeom prst="rect">
            <a:avLst/>
          </a:prstGeom>
          <a:noFill/>
        </p:spPr>
        <p:txBody>
          <a:bodyPr wrap="square">
            <a:spAutoFit/>
          </a:bodyPr>
          <a:lstStyle/>
          <a:p>
            <a:pPr algn="l"/>
            <a:r>
              <a:rPr lang="en-SG" b="1" i="0" u="sng" dirty="0">
                <a:solidFill>
                  <a:srgbClr val="303030"/>
                </a:solidFill>
                <a:effectLst/>
                <a:highlight>
                  <a:srgbClr val="FFFFFF"/>
                </a:highlight>
                <a:latin typeface="Roboto Condensed" panose="02000000000000000000" pitchFamily="2" charset="0"/>
              </a:rPr>
              <a:t>2D Scaling in Computer Graphics-</a:t>
            </a:r>
            <a:endParaRPr lang="en-SG" b="1" i="0" dirty="0">
              <a:solidFill>
                <a:srgbClr val="303030"/>
              </a:solidFill>
              <a:effectLst/>
              <a:highlight>
                <a:srgbClr val="FFFFFF"/>
              </a:highlight>
              <a:latin typeface="Roboto Condensed" panose="02000000000000000000" pitchFamily="2" charset="0"/>
            </a:endParaRPr>
          </a:p>
        </p:txBody>
      </p:sp>
      <p:sp>
        <p:nvSpPr>
          <p:cNvPr id="5" name="TextBox 4">
            <a:extLst>
              <a:ext uri="{FF2B5EF4-FFF2-40B4-BE49-F238E27FC236}">
                <a16:creationId xmlns:a16="http://schemas.microsoft.com/office/drawing/2014/main" id="{E51BA694-26A1-7FC5-9D98-430B0979A0CE}"/>
              </a:ext>
            </a:extLst>
          </p:cNvPr>
          <p:cNvSpPr txBox="1"/>
          <p:nvPr/>
        </p:nvSpPr>
        <p:spPr>
          <a:xfrm>
            <a:off x="443553" y="480284"/>
            <a:ext cx="9182668" cy="5355312"/>
          </a:xfrm>
          <a:prstGeom prst="rect">
            <a:avLst/>
          </a:prstGeom>
          <a:noFill/>
        </p:spPr>
        <p:txBody>
          <a:bodyPr wrap="square">
            <a:spAutoFit/>
          </a:bodyPr>
          <a:lstStyle/>
          <a:p>
            <a:r>
              <a:rPr lang="en-SG" dirty="0">
                <a:latin typeface="Aptos" panose="020B0004020202020204" pitchFamily="34" charset="0"/>
              </a:rPr>
              <a:t>In computer graphics, scaling is a process of modifying or altering the size of objects.</a:t>
            </a:r>
          </a:p>
          <a:p>
            <a:endParaRPr lang="en-SG" dirty="0">
              <a:latin typeface="Aptos" panose="020B0004020202020204" pitchFamily="34" charset="0"/>
            </a:endParaRPr>
          </a:p>
          <a:p>
            <a:r>
              <a:rPr lang="en-SG" dirty="0">
                <a:latin typeface="Aptos" panose="020B0004020202020204" pitchFamily="34" charset="0"/>
              </a:rPr>
              <a:t>Scaling may be used to increase or reduce the size of object.</a:t>
            </a:r>
          </a:p>
          <a:p>
            <a:r>
              <a:rPr lang="en-SG" dirty="0">
                <a:latin typeface="Aptos" panose="020B0004020202020204" pitchFamily="34" charset="0"/>
              </a:rPr>
              <a:t>Scaling subjects the coordinate points of the original object to change.</a:t>
            </a:r>
          </a:p>
          <a:p>
            <a:r>
              <a:rPr lang="en-SG" dirty="0">
                <a:latin typeface="Aptos" panose="020B0004020202020204" pitchFamily="34" charset="0"/>
              </a:rPr>
              <a:t>Scaling factor determines whether the object size is to be increased or reduced.</a:t>
            </a:r>
          </a:p>
          <a:p>
            <a:r>
              <a:rPr lang="en-SG" dirty="0">
                <a:latin typeface="Aptos" panose="020B0004020202020204" pitchFamily="34" charset="0"/>
              </a:rPr>
              <a:t>If scaling factor &gt; 1, then the object size is increased.</a:t>
            </a:r>
          </a:p>
          <a:p>
            <a:r>
              <a:rPr lang="en-SG" dirty="0">
                <a:latin typeface="Aptos" panose="020B0004020202020204" pitchFamily="34" charset="0"/>
              </a:rPr>
              <a:t>If scaling factor &lt; 1, then the object size is reduced.</a:t>
            </a:r>
          </a:p>
          <a:p>
            <a:r>
              <a:rPr lang="en-SG" dirty="0">
                <a:latin typeface="Aptos" panose="020B0004020202020204" pitchFamily="34" charset="0"/>
              </a:rPr>
              <a:t> </a:t>
            </a:r>
          </a:p>
          <a:p>
            <a:r>
              <a:rPr lang="en-SG" dirty="0">
                <a:latin typeface="Aptos" panose="020B0004020202020204" pitchFamily="34" charset="0"/>
              </a:rPr>
              <a:t>Consider a point object O has to be scaled in a 2D plane.</a:t>
            </a:r>
          </a:p>
          <a:p>
            <a:pPr algn="l"/>
            <a:r>
              <a:rPr lang="en-US" b="0" i="0" dirty="0">
                <a:solidFill>
                  <a:srgbClr val="303030"/>
                </a:solidFill>
                <a:effectLst/>
                <a:highlight>
                  <a:srgbClr val="FFFFFF"/>
                </a:highlight>
                <a:latin typeface="Arimo"/>
              </a:rPr>
              <a:t>Let-</a:t>
            </a:r>
          </a:p>
          <a:p>
            <a:pPr algn="l">
              <a:buFont typeface="Arial" panose="020B0604020202020204" pitchFamily="34" charset="0"/>
              <a:buChar char="•"/>
            </a:pPr>
            <a:r>
              <a:rPr lang="en-US" b="0" i="0" dirty="0">
                <a:solidFill>
                  <a:srgbClr val="303030"/>
                </a:solidFill>
                <a:effectLst/>
                <a:highlight>
                  <a:srgbClr val="FFFFFF"/>
                </a:highlight>
                <a:latin typeface="Arimo"/>
              </a:rPr>
              <a:t>Initial coordinates of the object O = (</a:t>
            </a:r>
            <a:r>
              <a:rPr lang="en-US" b="0" i="0" dirty="0" err="1">
                <a:solidFill>
                  <a:srgbClr val="303030"/>
                </a:solidFill>
                <a:effectLst/>
                <a:highlight>
                  <a:srgbClr val="FFFFFF"/>
                </a:highlight>
                <a:latin typeface="Arimo"/>
              </a:rPr>
              <a:t>X</a:t>
            </a:r>
            <a:r>
              <a:rPr lang="en-US" b="0" i="0" baseline="-25000" dirty="0" err="1">
                <a:solidFill>
                  <a:srgbClr val="303030"/>
                </a:solidFill>
                <a:effectLst/>
                <a:highlight>
                  <a:srgbClr val="FFFFFF"/>
                </a:highlight>
                <a:latin typeface="Arimo"/>
              </a:rPr>
              <a:t>old</a:t>
            </a:r>
            <a:r>
              <a:rPr lang="en-US" b="0" i="0" dirty="0">
                <a:solidFill>
                  <a:srgbClr val="303030"/>
                </a:solidFill>
                <a:effectLst/>
                <a:highlight>
                  <a:srgbClr val="FFFFFF"/>
                </a:highlight>
                <a:latin typeface="Arimo"/>
              </a:rPr>
              <a:t>, </a:t>
            </a:r>
            <a:r>
              <a:rPr lang="en-US" b="0" i="0" dirty="0" err="1">
                <a:solidFill>
                  <a:srgbClr val="303030"/>
                </a:solidFill>
                <a:effectLst/>
                <a:highlight>
                  <a:srgbClr val="FFFFFF"/>
                </a:highlight>
                <a:latin typeface="Arimo"/>
              </a:rPr>
              <a:t>Y</a:t>
            </a:r>
            <a:r>
              <a:rPr lang="en-US" b="0" i="0" baseline="-25000" dirty="0" err="1">
                <a:solidFill>
                  <a:srgbClr val="303030"/>
                </a:solidFill>
                <a:effectLst/>
                <a:highlight>
                  <a:srgbClr val="FFFFFF"/>
                </a:highlight>
                <a:latin typeface="Arimo"/>
              </a:rPr>
              <a:t>old</a:t>
            </a:r>
            <a:r>
              <a:rPr lang="en-US" b="0" i="0" dirty="0">
                <a:solidFill>
                  <a:srgbClr val="303030"/>
                </a:solidFill>
                <a:effectLst/>
                <a:highlight>
                  <a:srgbClr val="FFFFFF"/>
                </a:highlight>
                <a:latin typeface="Arimo"/>
              </a:rPr>
              <a:t>)</a:t>
            </a:r>
          </a:p>
          <a:p>
            <a:pPr algn="l">
              <a:buFont typeface="Arial" panose="020B0604020202020204" pitchFamily="34" charset="0"/>
              <a:buChar char="•"/>
            </a:pPr>
            <a:r>
              <a:rPr lang="en-US" b="0" i="0" dirty="0">
                <a:solidFill>
                  <a:srgbClr val="303030"/>
                </a:solidFill>
                <a:effectLst/>
                <a:highlight>
                  <a:srgbClr val="FFFFFF"/>
                </a:highlight>
                <a:latin typeface="Arimo"/>
              </a:rPr>
              <a:t>Scaling factor for X-axis = </a:t>
            </a:r>
            <a:r>
              <a:rPr lang="en-US" b="0" i="0" dirty="0" err="1">
                <a:solidFill>
                  <a:srgbClr val="303030"/>
                </a:solidFill>
                <a:effectLst/>
                <a:highlight>
                  <a:srgbClr val="FFFFFF"/>
                </a:highlight>
                <a:latin typeface="Arimo"/>
              </a:rPr>
              <a:t>S</a:t>
            </a:r>
            <a:r>
              <a:rPr lang="en-US" b="0" i="0" baseline="-25000" dirty="0" err="1">
                <a:solidFill>
                  <a:srgbClr val="303030"/>
                </a:solidFill>
                <a:effectLst/>
                <a:highlight>
                  <a:srgbClr val="FFFFFF"/>
                </a:highlight>
                <a:latin typeface="Arimo"/>
              </a:rPr>
              <a:t>x</a:t>
            </a:r>
            <a:endParaRPr lang="en-US" b="0" i="0" dirty="0">
              <a:solidFill>
                <a:srgbClr val="303030"/>
              </a:solidFill>
              <a:effectLst/>
              <a:highlight>
                <a:srgbClr val="FFFFFF"/>
              </a:highlight>
              <a:latin typeface="Arimo"/>
            </a:endParaRPr>
          </a:p>
          <a:p>
            <a:pPr algn="l">
              <a:buFont typeface="Arial" panose="020B0604020202020204" pitchFamily="34" charset="0"/>
              <a:buChar char="•"/>
            </a:pPr>
            <a:r>
              <a:rPr lang="en-US" b="0" i="0" dirty="0">
                <a:solidFill>
                  <a:srgbClr val="303030"/>
                </a:solidFill>
                <a:effectLst/>
                <a:highlight>
                  <a:srgbClr val="FFFFFF"/>
                </a:highlight>
                <a:latin typeface="Arimo"/>
              </a:rPr>
              <a:t>Scaling factor for Y-axis = S</a:t>
            </a:r>
            <a:r>
              <a:rPr lang="en-US" b="0" i="0" baseline="-25000" dirty="0">
                <a:solidFill>
                  <a:srgbClr val="303030"/>
                </a:solidFill>
                <a:effectLst/>
                <a:highlight>
                  <a:srgbClr val="FFFFFF"/>
                </a:highlight>
                <a:latin typeface="Arimo"/>
              </a:rPr>
              <a:t>y</a:t>
            </a:r>
            <a:endParaRPr lang="en-US" b="0" i="0" dirty="0">
              <a:solidFill>
                <a:srgbClr val="303030"/>
              </a:solidFill>
              <a:effectLst/>
              <a:highlight>
                <a:srgbClr val="FFFFFF"/>
              </a:highlight>
              <a:latin typeface="Arimo"/>
            </a:endParaRPr>
          </a:p>
          <a:p>
            <a:pPr algn="l">
              <a:buFont typeface="Arial" panose="020B0604020202020204" pitchFamily="34" charset="0"/>
              <a:buChar char="•"/>
            </a:pPr>
            <a:r>
              <a:rPr lang="en-US" b="0" i="0" dirty="0">
                <a:solidFill>
                  <a:srgbClr val="303030"/>
                </a:solidFill>
                <a:effectLst/>
                <a:highlight>
                  <a:srgbClr val="FFFFFF"/>
                </a:highlight>
                <a:latin typeface="Arimo"/>
              </a:rPr>
              <a:t>New coordinates of the object O after scaling = (</a:t>
            </a:r>
            <a:r>
              <a:rPr lang="en-US" b="0" i="0" dirty="0" err="1">
                <a:solidFill>
                  <a:srgbClr val="303030"/>
                </a:solidFill>
                <a:effectLst/>
                <a:highlight>
                  <a:srgbClr val="FFFFFF"/>
                </a:highlight>
                <a:latin typeface="Arimo"/>
              </a:rPr>
              <a:t>X</a:t>
            </a:r>
            <a:r>
              <a:rPr lang="en-US" b="0" i="0" baseline="-25000" dirty="0" err="1">
                <a:solidFill>
                  <a:srgbClr val="303030"/>
                </a:solidFill>
                <a:effectLst/>
                <a:highlight>
                  <a:srgbClr val="FFFFFF"/>
                </a:highlight>
                <a:latin typeface="Arimo"/>
              </a:rPr>
              <a:t>new</a:t>
            </a:r>
            <a:r>
              <a:rPr lang="en-US" b="0" i="0" dirty="0">
                <a:solidFill>
                  <a:srgbClr val="303030"/>
                </a:solidFill>
                <a:effectLst/>
                <a:highlight>
                  <a:srgbClr val="FFFFFF"/>
                </a:highlight>
                <a:latin typeface="Arimo"/>
              </a:rPr>
              <a:t>, </a:t>
            </a:r>
            <a:r>
              <a:rPr lang="en-US" b="0" i="0" dirty="0" err="1">
                <a:solidFill>
                  <a:srgbClr val="303030"/>
                </a:solidFill>
                <a:effectLst/>
                <a:highlight>
                  <a:srgbClr val="FFFFFF"/>
                </a:highlight>
                <a:latin typeface="Arimo"/>
              </a:rPr>
              <a:t>Y</a:t>
            </a:r>
            <a:r>
              <a:rPr lang="en-US" b="0" i="0" baseline="-25000" dirty="0" err="1">
                <a:solidFill>
                  <a:srgbClr val="303030"/>
                </a:solidFill>
                <a:effectLst/>
                <a:highlight>
                  <a:srgbClr val="FFFFFF"/>
                </a:highlight>
                <a:latin typeface="Arimo"/>
              </a:rPr>
              <a:t>new</a:t>
            </a:r>
            <a:r>
              <a:rPr lang="en-US" b="0" i="0" dirty="0">
                <a:solidFill>
                  <a:srgbClr val="303030"/>
                </a:solidFill>
                <a:effectLst/>
                <a:highlight>
                  <a:srgbClr val="FFFFFF"/>
                </a:highlight>
                <a:latin typeface="Arimo"/>
              </a:rPr>
              <a:t>)</a:t>
            </a:r>
          </a:p>
          <a:p>
            <a:pPr algn="l"/>
            <a:r>
              <a:rPr lang="en-US" b="0" i="0" dirty="0">
                <a:solidFill>
                  <a:srgbClr val="303030"/>
                </a:solidFill>
                <a:effectLst/>
                <a:highlight>
                  <a:srgbClr val="FFFFFF"/>
                </a:highlight>
                <a:latin typeface="Arimo"/>
              </a:rPr>
              <a:t> </a:t>
            </a:r>
          </a:p>
          <a:p>
            <a:pPr algn="l"/>
            <a:r>
              <a:rPr lang="en-US" b="0" i="0" dirty="0">
                <a:solidFill>
                  <a:srgbClr val="303030"/>
                </a:solidFill>
                <a:effectLst/>
                <a:highlight>
                  <a:srgbClr val="FFFFFF"/>
                </a:highlight>
                <a:latin typeface="Arimo"/>
              </a:rPr>
              <a:t>This scaling is achieved by using the following scaling equations-</a:t>
            </a:r>
          </a:p>
          <a:p>
            <a:pPr algn="l">
              <a:buFont typeface="Arial" panose="020B0604020202020204" pitchFamily="34" charset="0"/>
              <a:buChar char="•"/>
            </a:pPr>
            <a:r>
              <a:rPr lang="en-US" b="0" i="0" dirty="0" err="1">
                <a:solidFill>
                  <a:srgbClr val="303030"/>
                </a:solidFill>
                <a:effectLst/>
                <a:highlight>
                  <a:srgbClr val="FFFFFF"/>
                </a:highlight>
                <a:latin typeface="Arimo"/>
              </a:rPr>
              <a:t>X</a:t>
            </a:r>
            <a:r>
              <a:rPr lang="en-US" b="0" i="0" baseline="-25000" dirty="0" err="1">
                <a:solidFill>
                  <a:srgbClr val="303030"/>
                </a:solidFill>
                <a:effectLst/>
                <a:highlight>
                  <a:srgbClr val="FFFFFF"/>
                </a:highlight>
                <a:latin typeface="Arimo"/>
              </a:rPr>
              <a:t>new</a:t>
            </a:r>
            <a:r>
              <a:rPr lang="en-US" b="0" i="0" dirty="0">
                <a:solidFill>
                  <a:srgbClr val="303030"/>
                </a:solidFill>
                <a:effectLst/>
                <a:highlight>
                  <a:srgbClr val="FFFFFF"/>
                </a:highlight>
                <a:latin typeface="Arimo"/>
              </a:rPr>
              <a:t> = </a:t>
            </a:r>
            <a:r>
              <a:rPr lang="en-US" b="0" i="0" dirty="0" err="1">
                <a:solidFill>
                  <a:srgbClr val="303030"/>
                </a:solidFill>
                <a:effectLst/>
                <a:highlight>
                  <a:srgbClr val="FFFFFF"/>
                </a:highlight>
                <a:latin typeface="Arimo"/>
              </a:rPr>
              <a:t>X</a:t>
            </a:r>
            <a:r>
              <a:rPr lang="en-US" b="0" i="0" baseline="-25000" dirty="0" err="1">
                <a:solidFill>
                  <a:srgbClr val="303030"/>
                </a:solidFill>
                <a:effectLst/>
                <a:highlight>
                  <a:srgbClr val="FFFFFF"/>
                </a:highlight>
                <a:latin typeface="Arimo"/>
              </a:rPr>
              <a:t>old</a:t>
            </a:r>
            <a:r>
              <a:rPr lang="en-US" b="0" i="0" dirty="0">
                <a:solidFill>
                  <a:srgbClr val="303030"/>
                </a:solidFill>
                <a:effectLst/>
                <a:highlight>
                  <a:srgbClr val="FFFFFF"/>
                </a:highlight>
                <a:latin typeface="Arimo"/>
              </a:rPr>
              <a:t> x </a:t>
            </a:r>
            <a:r>
              <a:rPr lang="en-US" b="0" i="0" dirty="0" err="1">
                <a:solidFill>
                  <a:srgbClr val="303030"/>
                </a:solidFill>
                <a:effectLst/>
                <a:highlight>
                  <a:srgbClr val="FFFFFF"/>
                </a:highlight>
                <a:latin typeface="Arimo"/>
              </a:rPr>
              <a:t>S</a:t>
            </a:r>
            <a:r>
              <a:rPr lang="en-US" b="0" i="0" baseline="-25000" dirty="0" err="1">
                <a:solidFill>
                  <a:srgbClr val="303030"/>
                </a:solidFill>
                <a:effectLst/>
                <a:highlight>
                  <a:srgbClr val="FFFFFF"/>
                </a:highlight>
                <a:latin typeface="Arimo"/>
              </a:rPr>
              <a:t>x</a:t>
            </a:r>
            <a:endParaRPr lang="en-US" b="0" i="0" dirty="0">
              <a:solidFill>
                <a:srgbClr val="303030"/>
              </a:solidFill>
              <a:effectLst/>
              <a:highlight>
                <a:srgbClr val="FFFFFF"/>
              </a:highlight>
              <a:latin typeface="Arimo"/>
            </a:endParaRPr>
          </a:p>
          <a:p>
            <a:pPr algn="l">
              <a:buFont typeface="Arial" panose="020B0604020202020204" pitchFamily="34" charset="0"/>
              <a:buChar char="•"/>
            </a:pPr>
            <a:r>
              <a:rPr lang="en-US" b="0" i="0" dirty="0" err="1">
                <a:solidFill>
                  <a:srgbClr val="303030"/>
                </a:solidFill>
                <a:effectLst/>
                <a:highlight>
                  <a:srgbClr val="FFFFFF"/>
                </a:highlight>
                <a:latin typeface="Arimo"/>
              </a:rPr>
              <a:t>Y</a:t>
            </a:r>
            <a:r>
              <a:rPr lang="en-US" b="0" i="0" baseline="-25000" dirty="0" err="1">
                <a:solidFill>
                  <a:srgbClr val="303030"/>
                </a:solidFill>
                <a:effectLst/>
                <a:highlight>
                  <a:srgbClr val="FFFFFF"/>
                </a:highlight>
                <a:latin typeface="Arimo"/>
              </a:rPr>
              <a:t>new</a:t>
            </a:r>
            <a:r>
              <a:rPr lang="en-US" b="0" i="0" dirty="0">
                <a:solidFill>
                  <a:srgbClr val="303030"/>
                </a:solidFill>
                <a:effectLst/>
                <a:highlight>
                  <a:srgbClr val="FFFFFF"/>
                </a:highlight>
                <a:latin typeface="Arimo"/>
              </a:rPr>
              <a:t> = </a:t>
            </a:r>
            <a:r>
              <a:rPr lang="en-US" b="0" i="0" dirty="0" err="1">
                <a:solidFill>
                  <a:srgbClr val="303030"/>
                </a:solidFill>
                <a:effectLst/>
                <a:highlight>
                  <a:srgbClr val="FFFFFF"/>
                </a:highlight>
                <a:latin typeface="Arimo"/>
              </a:rPr>
              <a:t>Y</a:t>
            </a:r>
            <a:r>
              <a:rPr lang="en-US" b="0" i="0" baseline="-25000" dirty="0" err="1">
                <a:solidFill>
                  <a:srgbClr val="303030"/>
                </a:solidFill>
                <a:effectLst/>
                <a:highlight>
                  <a:srgbClr val="FFFFFF"/>
                </a:highlight>
                <a:latin typeface="Arimo"/>
              </a:rPr>
              <a:t>old</a:t>
            </a:r>
            <a:r>
              <a:rPr lang="en-US" b="0" i="0" dirty="0">
                <a:solidFill>
                  <a:srgbClr val="303030"/>
                </a:solidFill>
                <a:effectLst/>
                <a:highlight>
                  <a:srgbClr val="FFFFFF"/>
                </a:highlight>
                <a:latin typeface="Arimo"/>
              </a:rPr>
              <a:t> x S</a:t>
            </a:r>
            <a:r>
              <a:rPr lang="en-US" b="0" i="0" baseline="-25000" dirty="0">
                <a:solidFill>
                  <a:srgbClr val="303030"/>
                </a:solidFill>
                <a:effectLst/>
                <a:highlight>
                  <a:srgbClr val="FFFFFF"/>
                </a:highlight>
                <a:latin typeface="Arimo"/>
              </a:rPr>
              <a:t>y</a:t>
            </a:r>
            <a:endParaRPr lang="en-US" b="0" i="0" dirty="0">
              <a:solidFill>
                <a:srgbClr val="303030"/>
              </a:solidFill>
              <a:effectLst/>
              <a:highlight>
                <a:srgbClr val="FFFFFF"/>
              </a:highlight>
              <a:latin typeface="Arimo"/>
            </a:endParaRPr>
          </a:p>
          <a:p>
            <a:endParaRPr lang="en-SG" dirty="0">
              <a:latin typeface="Aptos" panose="020B0004020202020204" pitchFamily="34" charset="0"/>
            </a:endParaRPr>
          </a:p>
        </p:txBody>
      </p:sp>
    </p:spTree>
    <p:extLst>
      <p:ext uri="{BB962C8B-B14F-4D97-AF65-F5344CB8AC3E}">
        <p14:creationId xmlns:p14="http://schemas.microsoft.com/office/powerpoint/2010/main" val="3278951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3B88278-073E-9245-2A6F-A413D6ACF1C9}"/>
              </a:ext>
            </a:extLst>
          </p:cNvPr>
          <p:cNvSpPr txBox="1"/>
          <p:nvPr/>
        </p:nvSpPr>
        <p:spPr>
          <a:xfrm>
            <a:off x="348019" y="334117"/>
            <a:ext cx="10133462" cy="369332"/>
          </a:xfrm>
          <a:prstGeom prst="rect">
            <a:avLst/>
          </a:prstGeom>
          <a:noFill/>
        </p:spPr>
        <p:txBody>
          <a:bodyPr wrap="square">
            <a:spAutoFit/>
          </a:bodyPr>
          <a:lstStyle/>
          <a:p>
            <a:r>
              <a:rPr lang="en-US" b="0" i="0" dirty="0">
                <a:solidFill>
                  <a:srgbClr val="303030"/>
                </a:solidFill>
                <a:effectLst/>
                <a:highlight>
                  <a:srgbClr val="FFFFFF"/>
                </a:highlight>
                <a:latin typeface="Arimo"/>
              </a:rPr>
              <a:t>In Matrix form, the above scaling equations may be represented as-</a:t>
            </a:r>
            <a:endParaRPr lang="en-SG" dirty="0"/>
          </a:p>
        </p:txBody>
      </p:sp>
      <p:pic>
        <p:nvPicPr>
          <p:cNvPr id="4" name="Picture 3">
            <a:extLst>
              <a:ext uri="{FF2B5EF4-FFF2-40B4-BE49-F238E27FC236}">
                <a16:creationId xmlns:a16="http://schemas.microsoft.com/office/drawing/2014/main" id="{6A4D73CA-4529-3CC7-AF55-ED2D87DA0E78}"/>
              </a:ext>
            </a:extLst>
          </p:cNvPr>
          <p:cNvPicPr>
            <a:picLocks noChangeAspect="1"/>
          </p:cNvPicPr>
          <p:nvPr/>
        </p:nvPicPr>
        <p:blipFill>
          <a:blip r:embed="rId2"/>
          <a:stretch>
            <a:fillRect/>
          </a:stretch>
        </p:blipFill>
        <p:spPr>
          <a:xfrm>
            <a:off x="2469676" y="703449"/>
            <a:ext cx="5803302" cy="2237714"/>
          </a:xfrm>
          <a:prstGeom prst="rect">
            <a:avLst/>
          </a:prstGeom>
        </p:spPr>
      </p:pic>
      <p:sp>
        <p:nvSpPr>
          <p:cNvPr id="6" name="TextBox 5">
            <a:extLst>
              <a:ext uri="{FF2B5EF4-FFF2-40B4-BE49-F238E27FC236}">
                <a16:creationId xmlns:a16="http://schemas.microsoft.com/office/drawing/2014/main" id="{EDADFD23-11F9-8372-7B67-046CC65F0446}"/>
              </a:ext>
            </a:extLst>
          </p:cNvPr>
          <p:cNvSpPr txBox="1"/>
          <p:nvPr/>
        </p:nvSpPr>
        <p:spPr>
          <a:xfrm>
            <a:off x="348020" y="3109247"/>
            <a:ext cx="11511884" cy="369332"/>
          </a:xfrm>
          <a:prstGeom prst="rect">
            <a:avLst/>
          </a:prstGeom>
          <a:noFill/>
        </p:spPr>
        <p:txBody>
          <a:bodyPr wrap="square">
            <a:spAutoFit/>
          </a:bodyPr>
          <a:lstStyle/>
          <a:p>
            <a:r>
              <a:rPr lang="en-US" b="0" i="0" dirty="0">
                <a:solidFill>
                  <a:srgbClr val="303030"/>
                </a:solidFill>
                <a:effectLst/>
                <a:highlight>
                  <a:srgbClr val="FFFFFF"/>
                </a:highlight>
                <a:latin typeface="Arimo"/>
              </a:rPr>
              <a:t>For homogeneous coordinates, the above scaling matrix may be represented as a 3 x 3 matrix as-</a:t>
            </a:r>
            <a:endParaRPr lang="en-SG" dirty="0"/>
          </a:p>
        </p:txBody>
      </p:sp>
      <p:pic>
        <p:nvPicPr>
          <p:cNvPr id="8" name="Picture 7">
            <a:extLst>
              <a:ext uri="{FF2B5EF4-FFF2-40B4-BE49-F238E27FC236}">
                <a16:creationId xmlns:a16="http://schemas.microsoft.com/office/drawing/2014/main" id="{A9A55350-64D9-1600-DB99-F1AC4E9B4502}"/>
              </a:ext>
            </a:extLst>
          </p:cNvPr>
          <p:cNvPicPr>
            <a:picLocks noChangeAspect="1"/>
          </p:cNvPicPr>
          <p:nvPr/>
        </p:nvPicPr>
        <p:blipFill>
          <a:blip r:embed="rId3"/>
          <a:stretch>
            <a:fillRect/>
          </a:stretch>
        </p:blipFill>
        <p:spPr>
          <a:xfrm>
            <a:off x="2469676" y="3578012"/>
            <a:ext cx="6337411" cy="3180398"/>
          </a:xfrm>
          <a:prstGeom prst="rect">
            <a:avLst/>
          </a:prstGeom>
        </p:spPr>
      </p:pic>
    </p:spTree>
    <p:extLst>
      <p:ext uri="{BB962C8B-B14F-4D97-AF65-F5344CB8AC3E}">
        <p14:creationId xmlns:p14="http://schemas.microsoft.com/office/powerpoint/2010/main" val="1883893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549E03-F52B-D839-2C2E-6F93ABD72138}"/>
              </a:ext>
            </a:extLst>
          </p:cNvPr>
          <p:cNvPicPr>
            <a:picLocks noChangeAspect="1"/>
          </p:cNvPicPr>
          <p:nvPr/>
        </p:nvPicPr>
        <p:blipFill>
          <a:blip r:embed="rId2"/>
          <a:stretch>
            <a:fillRect/>
          </a:stretch>
        </p:blipFill>
        <p:spPr>
          <a:xfrm>
            <a:off x="380742" y="-1"/>
            <a:ext cx="9896022" cy="6800343"/>
          </a:xfrm>
          <a:prstGeom prst="rect">
            <a:avLst/>
          </a:prstGeom>
        </p:spPr>
      </p:pic>
    </p:spTree>
    <p:extLst>
      <p:ext uri="{BB962C8B-B14F-4D97-AF65-F5344CB8AC3E}">
        <p14:creationId xmlns:p14="http://schemas.microsoft.com/office/powerpoint/2010/main" val="289008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D2C4A-91C3-37D8-8E89-FA59C78CE82C}"/>
              </a:ext>
            </a:extLst>
          </p:cNvPr>
          <p:cNvPicPr>
            <a:picLocks noChangeAspect="1"/>
          </p:cNvPicPr>
          <p:nvPr/>
        </p:nvPicPr>
        <p:blipFill>
          <a:blip r:embed="rId2"/>
          <a:stretch>
            <a:fillRect/>
          </a:stretch>
        </p:blipFill>
        <p:spPr>
          <a:xfrm>
            <a:off x="478084" y="157678"/>
            <a:ext cx="9316365" cy="5399749"/>
          </a:xfrm>
          <a:prstGeom prst="rect">
            <a:avLst/>
          </a:prstGeom>
        </p:spPr>
      </p:pic>
    </p:spTree>
    <p:extLst>
      <p:ext uri="{BB962C8B-B14F-4D97-AF65-F5344CB8AC3E}">
        <p14:creationId xmlns:p14="http://schemas.microsoft.com/office/powerpoint/2010/main" val="2590355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D1FF5C-C617-7F67-383E-38168AF7D9F8}"/>
              </a:ext>
            </a:extLst>
          </p:cNvPr>
          <p:cNvSpPr txBox="1"/>
          <p:nvPr/>
        </p:nvSpPr>
        <p:spPr>
          <a:xfrm>
            <a:off x="307074" y="184582"/>
            <a:ext cx="8727743" cy="369332"/>
          </a:xfrm>
          <a:prstGeom prst="rect">
            <a:avLst/>
          </a:prstGeom>
          <a:noFill/>
        </p:spPr>
        <p:txBody>
          <a:bodyPr wrap="square">
            <a:spAutoFit/>
          </a:bodyPr>
          <a:lstStyle/>
          <a:p>
            <a:pPr algn="l"/>
            <a:r>
              <a:rPr lang="en-US" b="1" i="0" u="sng" dirty="0">
                <a:solidFill>
                  <a:srgbClr val="303030"/>
                </a:solidFill>
                <a:effectLst/>
                <a:highlight>
                  <a:srgbClr val="FFFFFF"/>
                </a:highlight>
                <a:latin typeface="Roboto Condensed" panose="02000000000000000000" pitchFamily="2" charset="0"/>
              </a:rPr>
              <a:t>Problem-03:</a:t>
            </a:r>
            <a:endParaRPr lang="en-US" b="1" i="0" dirty="0">
              <a:solidFill>
                <a:srgbClr val="303030"/>
              </a:solidFill>
              <a:effectLst/>
              <a:highlight>
                <a:srgbClr val="FFFFFF"/>
              </a:highlight>
              <a:latin typeface="Roboto Condensed" panose="02000000000000000000" pitchFamily="2" charset="0"/>
            </a:endParaRPr>
          </a:p>
        </p:txBody>
      </p:sp>
      <p:sp>
        <p:nvSpPr>
          <p:cNvPr id="5" name="TextBox 4">
            <a:extLst>
              <a:ext uri="{FF2B5EF4-FFF2-40B4-BE49-F238E27FC236}">
                <a16:creationId xmlns:a16="http://schemas.microsoft.com/office/drawing/2014/main" id="{5CF68024-0A5B-3600-6F23-8D817E7CA287}"/>
              </a:ext>
            </a:extLst>
          </p:cNvPr>
          <p:cNvSpPr txBox="1"/>
          <p:nvPr/>
        </p:nvSpPr>
        <p:spPr>
          <a:xfrm>
            <a:off x="307074" y="553914"/>
            <a:ext cx="10929677" cy="4524315"/>
          </a:xfrm>
          <a:prstGeom prst="rect">
            <a:avLst/>
          </a:prstGeom>
          <a:solidFill>
            <a:schemeClr val="bg1"/>
          </a:solidFill>
        </p:spPr>
        <p:txBody>
          <a:bodyPr wrap="square">
            <a:spAutoFit/>
          </a:bodyPr>
          <a:lstStyle/>
          <a:p>
            <a:r>
              <a:rPr lang="en-SG" dirty="0">
                <a:latin typeface="Aptos" panose="020B0004020202020204" pitchFamily="34" charset="0"/>
              </a:rPr>
              <a:t>Given a square object with coordinate points A(0, 3), B(3, 3), C(3, 0), D(0, 0). Apply the scaling parameter 2 towards X axis and 3 towards Y axis and obtain the new coordinates of the object.</a:t>
            </a:r>
          </a:p>
          <a:p>
            <a:r>
              <a:rPr lang="en-SG" dirty="0">
                <a:latin typeface="Aptos" panose="020B0004020202020204" pitchFamily="34" charset="0"/>
              </a:rPr>
              <a:t>Solution-</a:t>
            </a:r>
          </a:p>
          <a:p>
            <a:r>
              <a:rPr lang="en-SG" dirty="0">
                <a:latin typeface="Aptos" panose="020B0004020202020204" pitchFamily="34" charset="0"/>
              </a:rPr>
              <a:t>Given-</a:t>
            </a:r>
          </a:p>
          <a:p>
            <a:r>
              <a:rPr lang="en-SG" dirty="0">
                <a:latin typeface="Aptos" panose="020B0004020202020204" pitchFamily="34" charset="0"/>
              </a:rPr>
              <a:t>Old corner coordinates of the square = A (0, 3), B(3, 3), C(3, 0), D(0, 0)</a:t>
            </a:r>
          </a:p>
          <a:p>
            <a:r>
              <a:rPr lang="en-SG" dirty="0">
                <a:latin typeface="Aptos" panose="020B0004020202020204" pitchFamily="34" charset="0"/>
              </a:rPr>
              <a:t>Scaling factor along X axis = 2</a:t>
            </a:r>
          </a:p>
          <a:p>
            <a:r>
              <a:rPr lang="en-SG" dirty="0">
                <a:latin typeface="Aptos" panose="020B0004020202020204" pitchFamily="34" charset="0"/>
              </a:rPr>
              <a:t>Scaling factor along Y axis = 3</a:t>
            </a:r>
          </a:p>
          <a:p>
            <a:endParaRPr lang="en-SG" dirty="0">
              <a:latin typeface="Aptos" panose="020B0004020202020204" pitchFamily="34" charset="0"/>
            </a:endParaRPr>
          </a:p>
          <a:p>
            <a:r>
              <a:rPr lang="en-SG" b="1" u="sng" dirty="0">
                <a:latin typeface="Aptos" panose="020B0004020202020204" pitchFamily="34" charset="0"/>
              </a:rPr>
              <a:t>For Coordinates A(0, 3)</a:t>
            </a:r>
          </a:p>
          <a:p>
            <a:pPr algn="l"/>
            <a:r>
              <a:rPr lang="en-US" b="0" i="0" dirty="0">
                <a:solidFill>
                  <a:srgbClr val="303030"/>
                </a:solidFill>
                <a:effectLst/>
                <a:highlight>
                  <a:srgbClr val="FFFFFF"/>
                </a:highlight>
                <a:latin typeface="Aptos" panose="020B0004020202020204" pitchFamily="34" charset="0"/>
              </a:rPr>
              <a:t>Let the new coordinates of corner A after scaling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Applying the scaling equations, we have-</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S</a:t>
            </a:r>
            <a:r>
              <a:rPr lang="en-US" b="0" i="0" baseline="-25000" dirty="0" err="1">
                <a:solidFill>
                  <a:srgbClr val="303030"/>
                </a:solidFill>
                <a:effectLst/>
                <a:highlight>
                  <a:srgbClr val="FFFFFF"/>
                </a:highlight>
                <a:latin typeface="Aptos" panose="020B0004020202020204" pitchFamily="34" charset="0"/>
              </a:rPr>
              <a:t>x</a:t>
            </a:r>
            <a:r>
              <a:rPr lang="en-US" b="0" i="0" dirty="0">
                <a:solidFill>
                  <a:srgbClr val="303030"/>
                </a:solidFill>
                <a:effectLst/>
                <a:highlight>
                  <a:srgbClr val="FFFFFF"/>
                </a:highlight>
                <a:latin typeface="Aptos" panose="020B0004020202020204" pitchFamily="34" charset="0"/>
              </a:rPr>
              <a:t> = 0  x 2 = 0</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S</a:t>
            </a:r>
            <a:r>
              <a:rPr lang="en-US" b="0" i="0" baseline="-25000" dirty="0">
                <a:solidFill>
                  <a:srgbClr val="303030"/>
                </a:solidFill>
                <a:effectLst/>
                <a:highlight>
                  <a:srgbClr val="FFFFFF"/>
                </a:highlight>
                <a:latin typeface="Aptos" panose="020B0004020202020204" pitchFamily="34" charset="0"/>
              </a:rPr>
              <a:t>y</a:t>
            </a:r>
            <a:r>
              <a:rPr lang="en-US" b="0" i="0" dirty="0">
                <a:solidFill>
                  <a:srgbClr val="303030"/>
                </a:solidFill>
                <a:effectLst/>
                <a:highlight>
                  <a:srgbClr val="FFFFFF"/>
                </a:highlight>
                <a:latin typeface="Aptos" panose="020B0004020202020204" pitchFamily="34" charset="0"/>
              </a:rPr>
              <a:t> = 3 x 3 = 9</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Thus, New coordinates of corner A after scaling = (0, 9).</a:t>
            </a:r>
          </a:p>
        </p:txBody>
      </p:sp>
      <p:sp>
        <p:nvSpPr>
          <p:cNvPr id="2" name="TextBox 1">
            <a:extLst>
              <a:ext uri="{FF2B5EF4-FFF2-40B4-BE49-F238E27FC236}">
                <a16:creationId xmlns:a16="http://schemas.microsoft.com/office/drawing/2014/main" id="{1CF4BBBA-6031-5D55-27E7-BB5F7D265190}"/>
              </a:ext>
            </a:extLst>
          </p:cNvPr>
          <p:cNvSpPr txBox="1"/>
          <p:nvPr/>
        </p:nvSpPr>
        <p:spPr>
          <a:xfrm>
            <a:off x="5901178" y="3644522"/>
            <a:ext cx="6290821" cy="2585323"/>
          </a:xfrm>
          <a:prstGeom prst="rect">
            <a:avLst/>
          </a:prstGeom>
          <a:solidFill>
            <a:schemeClr val="bg1"/>
          </a:solidFill>
        </p:spPr>
        <p:txBody>
          <a:bodyPr wrap="square">
            <a:spAutoFit/>
          </a:bodyPr>
          <a:lstStyle/>
          <a:p>
            <a:pPr algn="l"/>
            <a:r>
              <a:rPr lang="en-US" b="1" i="0" u="sng" dirty="0">
                <a:solidFill>
                  <a:srgbClr val="303030"/>
                </a:solidFill>
                <a:effectLst/>
                <a:highlight>
                  <a:srgbClr val="FFFFFF"/>
                </a:highlight>
                <a:latin typeface="Aptos" panose="020B0004020202020204" pitchFamily="34" charset="0"/>
              </a:rPr>
              <a:t>For Coordinates B(3, 3)</a:t>
            </a:r>
            <a:endParaRPr lang="en-US" b="1"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Let the new coordinates of corner B after scaling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Applying the scaling equations, we have-</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S</a:t>
            </a:r>
            <a:r>
              <a:rPr lang="en-US" b="0" i="0" baseline="-25000" dirty="0" err="1">
                <a:solidFill>
                  <a:srgbClr val="303030"/>
                </a:solidFill>
                <a:effectLst/>
                <a:highlight>
                  <a:srgbClr val="FFFFFF"/>
                </a:highlight>
                <a:latin typeface="Aptos" panose="020B0004020202020204" pitchFamily="34" charset="0"/>
              </a:rPr>
              <a:t>x</a:t>
            </a:r>
            <a:r>
              <a:rPr lang="en-US" b="0" i="0" dirty="0">
                <a:solidFill>
                  <a:srgbClr val="303030"/>
                </a:solidFill>
                <a:effectLst/>
                <a:highlight>
                  <a:srgbClr val="FFFFFF"/>
                </a:highlight>
                <a:latin typeface="Aptos" panose="020B0004020202020204" pitchFamily="34" charset="0"/>
              </a:rPr>
              <a:t> = 3  x 2 = 6</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S</a:t>
            </a:r>
            <a:r>
              <a:rPr lang="en-US" b="0" i="0" baseline="-25000" dirty="0">
                <a:solidFill>
                  <a:srgbClr val="303030"/>
                </a:solidFill>
                <a:effectLst/>
                <a:highlight>
                  <a:srgbClr val="FFFFFF"/>
                </a:highlight>
                <a:latin typeface="Aptos" panose="020B0004020202020204" pitchFamily="34" charset="0"/>
              </a:rPr>
              <a:t>y</a:t>
            </a:r>
            <a:r>
              <a:rPr lang="en-US" b="0" i="0" dirty="0">
                <a:solidFill>
                  <a:srgbClr val="303030"/>
                </a:solidFill>
                <a:effectLst/>
                <a:highlight>
                  <a:srgbClr val="FFFFFF"/>
                </a:highlight>
                <a:latin typeface="Aptos" panose="020B0004020202020204" pitchFamily="34" charset="0"/>
              </a:rPr>
              <a:t> = 3 x 3 = 9</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Thus, New coordinates of corner B after scaling = (6, 9).</a:t>
            </a:r>
          </a:p>
        </p:txBody>
      </p:sp>
    </p:spTree>
    <p:extLst>
      <p:ext uri="{BB962C8B-B14F-4D97-AF65-F5344CB8AC3E}">
        <p14:creationId xmlns:p14="http://schemas.microsoft.com/office/powerpoint/2010/main" val="2811902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E7656C-EF5D-70FE-0916-3B35351734FE}"/>
              </a:ext>
            </a:extLst>
          </p:cNvPr>
          <p:cNvSpPr txBox="1"/>
          <p:nvPr/>
        </p:nvSpPr>
        <p:spPr>
          <a:xfrm>
            <a:off x="5858924" y="1124415"/>
            <a:ext cx="6333076" cy="2585323"/>
          </a:xfrm>
          <a:prstGeom prst="rect">
            <a:avLst/>
          </a:prstGeom>
          <a:solidFill>
            <a:schemeClr val="bg1"/>
          </a:solidFill>
        </p:spPr>
        <p:txBody>
          <a:bodyPr wrap="square">
            <a:spAutoFit/>
          </a:bodyPr>
          <a:lstStyle/>
          <a:p>
            <a:pPr algn="l"/>
            <a:r>
              <a:rPr lang="en-US" b="1" i="0" u="sng" dirty="0">
                <a:solidFill>
                  <a:srgbClr val="303030"/>
                </a:solidFill>
                <a:effectLst/>
                <a:latin typeface="Aptos" panose="020B0004020202020204" pitchFamily="34" charset="0"/>
              </a:rPr>
              <a:t>For Coordinates C(3, 0)</a:t>
            </a:r>
            <a:endParaRPr lang="en-US" b="1" i="0" dirty="0">
              <a:solidFill>
                <a:srgbClr val="303030"/>
              </a:solidFill>
              <a:effectLst/>
              <a:latin typeface="Aptos" panose="020B0004020202020204" pitchFamily="34" charset="0"/>
            </a:endParaRPr>
          </a:p>
          <a:p>
            <a:pPr algn="l"/>
            <a:r>
              <a:rPr lang="en-US" b="0" i="0" dirty="0">
                <a:solidFill>
                  <a:srgbClr val="303030"/>
                </a:solidFill>
                <a:effectLst/>
                <a:latin typeface="Aptos" panose="020B0004020202020204" pitchFamily="34" charset="0"/>
              </a:rPr>
              <a:t> </a:t>
            </a:r>
          </a:p>
          <a:p>
            <a:pPr algn="l"/>
            <a:r>
              <a:rPr lang="en-US" b="0" i="0" dirty="0">
                <a:solidFill>
                  <a:srgbClr val="303030"/>
                </a:solidFill>
                <a:effectLst/>
                <a:latin typeface="Aptos" panose="020B0004020202020204" pitchFamily="34" charset="0"/>
              </a:rPr>
              <a:t>Let the new coordinates of corner C after scaling = (</a:t>
            </a:r>
            <a:r>
              <a:rPr lang="en-US" b="0" i="0" dirty="0" err="1">
                <a:solidFill>
                  <a:srgbClr val="303030"/>
                </a:solidFill>
                <a:effectLst/>
                <a:latin typeface="Aptos" panose="020B0004020202020204" pitchFamily="34" charset="0"/>
              </a:rPr>
              <a:t>X</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 </a:t>
            </a:r>
            <a:r>
              <a:rPr lang="en-US" b="0" i="0" dirty="0" err="1">
                <a:solidFill>
                  <a:srgbClr val="303030"/>
                </a:solidFill>
                <a:effectLst/>
                <a:latin typeface="Aptos" panose="020B0004020202020204" pitchFamily="34" charset="0"/>
              </a:rPr>
              <a:t>Y</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a:t>
            </a:r>
          </a:p>
          <a:p>
            <a:pPr algn="l"/>
            <a:r>
              <a:rPr lang="en-US" b="0" i="0" dirty="0">
                <a:solidFill>
                  <a:srgbClr val="303030"/>
                </a:solidFill>
                <a:effectLst/>
                <a:latin typeface="Aptos" panose="020B0004020202020204" pitchFamily="34" charset="0"/>
              </a:rPr>
              <a:t> </a:t>
            </a:r>
          </a:p>
          <a:p>
            <a:pPr algn="l"/>
            <a:r>
              <a:rPr lang="en-US" b="0" i="0" dirty="0">
                <a:solidFill>
                  <a:srgbClr val="303030"/>
                </a:solidFill>
                <a:effectLst/>
                <a:latin typeface="Aptos" panose="020B0004020202020204" pitchFamily="34" charset="0"/>
              </a:rPr>
              <a:t>Applying the scaling equations, we have-</a:t>
            </a:r>
          </a:p>
          <a:p>
            <a:pPr algn="l">
              <a:buFont typeface="Arial" panose="020B0604020202020204" pitchFamily="34" charset="0"/>
              <a:buChar char="•"/>
            </a:pPr>
            <a:r>
              <a:rPr lang="en-US" b="0" i="0" dirty="0" err="1">
                <a:solidFill>
                  <a:srgbClr val="303030"/>
                </a:solidFill>
                <a:effectLst/>
                <a:latin typeface="Aptos" panose="020B0004020202020204" pitchFamily="34" charset="0"/>
              </a:rPr>
              <a:t>X</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 = </a:t>
            </a:r>
            <a:r>
              <a:rPr lang="en-US" b="0" i="0" dirty="0" err="1">
                <a:solidFill>
                  <a:srgbClr val="303030"/>
                </a:solidFill>
                <a:effectLst/>
                <a:latin typeface="Aptos" panose="020B0004020202020204" pitchFamily="34" charset="0"/>
              </a:rPr>
              <a:t>X</a:t>
            </a:r>
            <a:r>
              <a:rPr lang="en-US" b="0" i="0" baseline="-25000" dirty="0" err="1">
                <a:solidFill>
                  <a:srgbClr val="303030"/>
                </a:solidFill>
                <a:effectLst/>
                <a:latin typeface="Aptos" panose="020B0004020202020204" pitchFamily="34" charset="0"/>
              </a:rPr>
              <a:t>old</a:t>
            </a:r>
            <a:r>
              <a:rPr lang="en-US" b="0" i="0" dirty="0">
                <a:solidFill>
                  <a:srgbClr val="303030"/>
                </a:solidFill>
                <a:effectLst/>
                <a:latin typeface="Aptos" panose="020B0004020202020204" pitchFamily="34" charset="0"/>
              </a:rPr>
              <a:t> x </a:t>
            </a:r>
            <a:r>
              <a:rPr lang="en-US" b="0" i="0" dirty="0" err="1">
                <a:solidFill>
                  <a:srgbClr val="303030"/>
                </a:solidFill>
                <a:effectLst/>
                <a:latin typeface="Aptos" panose="020B0004020202020204" pitchFamily="34" charset="0"/>
              </a:rPr>
              <a:t>S</a:t>
            </a:r>
            <a:r>
              <a:rPr lang="en-US" b="0" i="0" baseline="-25000" dirty="0" err="1">
                <a:solidFill>
                  <a:srgbClr val="303030"/>
                </a:solidFill>
                <a:effectLst/>
                <a:latin typeface="Aptos" panose="020B0004020202020204" pitchFamily="34" charset="0"/>
              </a:rPr>
              <a:t>x</a:t>
            </a:r>
            <a:r>
              <a:rPr lang="en-US" b="0" i="0" dirty="0">
                <a:solidFill>
                  <a:srgbClr val="303030"/>
                </a:solidFill>
                <a:effectLst/>
                <a:latin typeface="Aptos" panose="020B0004020202020204" pitchFamily="34" charset="0"/>
              </a:rPr>
              <a:t> = 3  x 2 = 6</a:t>
            </a:r>
          </a:p>
          <a:p>
            <a:pPr algn="l">
              <a:buFont typeface="Arial" panose="020B0604020202020204" pitchFamily="34" charset="0"/>
              <a:buChar char="•"/>
            </a:pPr>
            <a:r>
              <a:rPr lang="en-US" b="0" i="0" dirty="0" err="1">
                <a:solidFill>
                  <a:srgbClr val="303030"/>
                </a:solidFill>
                <a:effectLst/>
                <a:latin typeface="Aptos" panose="020B0004020202020204" pitchFamily="34" charset="0"/>
              </a:rPr>
              <a:t>Y</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 = </a:t>
            </a:r>
            <a:r>
              <a:rPr lang="en-US" b="0" i="0" dirty="0" err="1">
                <a:solidFill>
                  <a:srgbClr val="303030"/>
                </a:solidFill>
                <a:effectLst/>
                <a:latin typeface="Aptos" panose="020B0004020202020204" pitchFamily="34" charset="0"/>
              </a:rPr>
              <a:t>Y</a:t>
            </a:r>
            <a:r>
              <a:rPr lang="en-US" b="0" i="0" baseline="-25000" dirty="0" err="1">
                <a:solidFill>
                  <a:srgbClr val="303030"/>
                </a:solidFill>
                <a:effectLst/>
                <a:latin typeface="Aptos" panose="020B0004020202020204" pitchFamily="34" charset="0"/>
              </a:rPr>
              <a:t>old</a:t>
            </a:r>
            <a:r>
              <a:rPr lang="en-US" b="0" i="0" dirty="0">
                <a:solidFill>
                  <a:srgbClr val="303030"/>
                </a:solidFill>
                <a:effectLst/>
                <a:latin typeface="Aptos" panose="020B0004020202020204" pitchFamily="34" charset="0"/>
              </a:rPr>
              <a:t> x S</a:t>
            </a:r>
            <a:r>
              <a:rPr lang="en-US" b="0" i="0" baseline="-25000" dirty="0">
                <a:solidFill>
                  <a:srgbClr val="303030"/>
                </a:solidFill>
                <a:effectLst/>
                <a:latin typeface="Aptos" panose="020B0004020202020204" pitchFamily="34" charset="0"/>
              </a:rPr>
              <a:t>y</a:t>
            </a:r>
            <a:r>
              <a:rPr lang="en-US" b="0" i="0" dirty="0">
                <a:solidFill>
                  <a:srgbClr val="303030"/>
                </a:solidFill>
                <a:effectLst/>
                <a:latin typeface="Aptos" panose="020B0004020202020204" pitchFamily="34" charset="0"/>
              </a:rPr>
              <a:t> = 0 x 3 = 0</a:t>
            </a:r>
          </a:p>
          <a:p>
            <a:pPr algn="l"/>
            <a:r>
              <a:rPr lang="en-US" b="0" i="0" dirty="0">
                <a:solidFill>
                  <a:srgbClr val="303030"/>
                </a:solidFill>
                <a:effectLst/>
                <a:latin typeface="Aptos" panose="020B0004020202020204" pitchFamily="34" charset="0"/>
              </a:rPr>
              <a:t> </a:t>
            </a:r>
          </a:p>
          <a:p>
            <a:pPr algn="l"/>
            <a:r>
              <a:rPr lang="en-US" b="0" i="0" dirty="0">
                <a:solidFill>
                  <a:srgbClr val="303030"/>
                </a:solidFill>
                <a:effectLst/>
                <a:latin typeface="Aptos" panose="020B0004020202020204" pitchFamily="34" charset="0"/>
              </a:rPr>
              <a:t>Thus, New coordinates of corner C after scaling = (6, 0).</a:t>
            </a:r>
          </a:p>
        </p:txBody>
      </p:sp>
      <p:sp>
        <p:nvSpPr>
          <p:cNvPr id="7" name="TextBox 6">
            <a:extLst>
              <a:ext uri="{FF2B5EF4-FFF2-40B4-BE49-F238E27FC236}">
                <a16:creationId xmlns:a16="http://schemas.microsoft.com/office/drawing/2014/main" id="{960F518E-5D06-E7CD-2EF8-8E32EF5A7767}"/>
              </a:ext>
            </a:extLst>
          </p:cNvPr>
          <p:cNvSpPr txBox="1"/>
          <p:nvPr/>
        </p:nvSpPr>
        <p:spPr>
          <a:xfrm>
            <a:off x="180834" y="138968"/>
            <a:ext cx="10301772" cy="6463308"/>
          </a:xfrm>
          <a:prstGeom prst="rect">
            <a:avLst/>
          </a:prstGeom>
          <a:noFill/>
        </p:spPr>
        <p:txBody>
          <a:bodyPr wrap="square">
            <a:spAutoFit/>
          </a:bodyPr>
          <a:lstStyle/>
          <a:p>
            <a:pPr algn="l"/>
            <a:r>
              <a:rPr lang="en-US" b="1" i="0" u="sng" dirty="0">
                <a:solidFill>
                  <a:srgbClr val="303030"/>
                </a:solidFill>
                <a:effectLst/>
                <a:latin typeface="Aptos" panose="020B0004020202020204" pitchFamily="34" charset="0"/>
              </a:rPr>
              <a:t>For Coordinates D(0, 0)</a:t>
            </a:r>
            <a:endParaRPr lang="en-US" b="1" i="0" dirty="0">
              <a:solidFill>
                <a:srgbClr val="303030"/>
              </a:solidFill>
              <a:effectLst/>
              <a:latin typeface="Aptos" panose="020B0004020202020204" pitchFamily="34" charset="0"/>
            </a:endParaRPr>
          </a:p>
          <a:p>
            <a:pPr algn="l"/>
            <a:r>
              <a:rPr lang="en-US" b="0" i="0" dirty="0">
                <a:solidFill>
                  <a:srgbClr val="303030"/>
                </a:solidFill>
                <a:effectLst/>
                <a:latin typeface="Aptos" panose="020B0004020202020204" pitchFamily="34" charset="0"/>
              </a:rPr>
              <a:t> </a:t>
            </a:r>
          </a:p>
          <a:p>
            <a:pPr algn="l"/>
            <a:r>
              <a:rPr lang="en-US" b="0" i="0" dirty="0">
                <a:solidFill>
                  <a:srgbClr val="303030"/>
                </a:solidFill>
                <a:effectLst/>
                <a:latin typeface="Aptos" panose="020B0004020202020204" pitchFamily="34" charset="0"/>
              </a:rPr>
              <a:t>Let the new coordinates of corner D after scaling = (</a:t>
            </a:r>
            <a:r>
              <a:rPr lang="en-US" b="0" i="0" dirty="0" err="1">
                <a:solidFill>
                  <a:srgbClr val="303030"/>
                </a:solidFill>
                <a:effectLst/>
                <a:latin typeface="Aptos" panose="020B0004020202020204" pitchFamily="34" charset="0"/>
              </a:rPr>
              <a:t>X</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 </a:t>
            </a:r>
            <a:r>
              <a:rPr lang="en-US" b="0" i="0" dirty="0" err="1">
                <a:solidFill>
                  <a:srgbClr val="303030"/>
                </a:solidFill>
                <a:effectLst/>
                <a:latin typeface="Aptos" panose="020B0004020202020204" pitchFamily="34" charset="0"/>
              </a:rPr>
              <a:t>Y</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a:t>
            </a:r>
          </a:p>
          <a:p>
            <a:pPr algn="l"/>
            <a:r>
              <a:rPr lang="en-US" b="0" i="0" dirty="0">
                <a:solidFill>
                  <a:srgbClr val="303030"/>
                </a:solidFill>
                <a:effectLst/>
                <a:latin typeface="Aptos" panose="020B0004020202020204" pitchFamily="34" charset="0"/>
              </a:rPr>
              <a:t> </a:t>
            </a:r>
          </a:p>
          <a:p>
            <a:pPr algn="l"/>
            <a:r>
              <a:rPr lang="en-US" b="0" i="0" dirty="0">
                <a:solidFill>
                  <a:srgbClr val="303030"/>
                </a:solidFill>
                <a:effectLst/>
                <a:latin typeface="Aptos" panose="020B0004020202020204" pitchFamily="34" charset="0"/>
              </a:rPr>
              <a:t>Applying the scaling equations, we have-</a:t>
            </a:r>
          </a:p>
          <a:p>
            <a:pPr algn="l">
              <a:buFont typeface="Arial" panose="020B0604020202020204" pitchFamily="34" charset="0"/>
              <a:buChar char="•"/>
            </a:pPr>
            <a:r>
              <a:rPr lang="en-US" b="0" i="0" dirty="0" err="1">
                <a:solidFill>
                  <a:srgbClr val="303030"/>
                </a:solidFill>
                <a:effectLst/>
                <a:latin typeface="Aptos" panose="020B0004020202020204" pitchFamily="34" charset="0"/>
              </a:rPr>
              <a:t>X</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 = </a:t>
            </a:r>
            <a:r>
              <a:rPr lang="en-US" b="0" i="0" dirty="0" err="1">
                <a:solidFill>
                  <a:srgbClr val="303030"/>
                </a:solidFill>
                <a:effectLst/>
                <a:latin typeface="Aptos" panose="020B0004020202020204" pitchFamily="34" charset="0"/>
              </a:rPr>
              <a:t>X</a:t>
            </a:r>
            <a:r>
              <a:rPr lang="en-US" b="0" i="0" baseline="-25000" dirty="0" err="1">
                <a:solidFill>
                  <a:srgbClr val="303030"/>
                </a:solidFill>
                <a:effectLst/>
                <a:latin typeface="Aptos" panose="020B0004020202020204" pitchFamily="34" charset="0"/>
              </a:rPr>
              <a:t>old</a:t>
            </a:r>
            <a:r>
              <a:rPr lang="en-US" b="0" i="0" dirty="0">
                <a:solidFill>
                  <a:srgbClr val="303030"/>
                </a:solidFill>
                <a:effectLst/>
                <a:latin typeface="Aptos" panose="020B0004020202020204" pitchFamily="34" charset="0"/>
              </a:rPr>
              <a:t> x </a:t>
            </a:r>
            <a:r>
              <a:rPr lang="en-US" b="0" i="0" dirty="0" err="1">
                <a:solidFill>
                  <a:srgbClr val="303030"/>
                </a:solidFill>
                <a:effectLst/>
                <a:latin typeface="Aptos" panose="020B0004020202020204" pitchFamily="34" charset="0"/>
              </a:rPr>
              <a:t>S</a:t>
            </a:r>
            <a:r>
              <a:rPr lang="en-US" b="0" i="0" baseline="-25000" dirty="0" err="1">
                <a:solidFill>
                  <a:srgbClr val="303030"/>
                </a:solidFill>
                <a:effectLst/>
                <a:latin typeface="Aptos" panose="020B0004020202020204" pitchFamily="34" charset="0"/>
              </a:rPr>
              <a:t>x</a:t>
            </a:r>
            <a:r>
              <a:rPr lang="en-US" b="0" i="0" dirty="0">
                <a:solidFill>
                  <a:srgbClr val="303030"/>
                </a:solidFill>
                <a:effectLst/>
                <a:latin typeface="Aptos" panose="020B0004020202020204" pitchFamily="34" charset="0"/>
              </a:rPr>
              <a:t> = 0  x 2 = 0</a:t>
            </a:r>
          </a:p>
          <a:p>
            <a:pPr algn="l">
              <a:buFont typeface="Arial" panose="020B0604020202020204" pitchFamily="34" charset="0"/>
              <a:buChar char="•"/>
            </a:pPr>
            <a:r>
              <a:rPr lang="en-US" b="0" i="0" dirty="0" err="1">
                <a:solidFill>
                  <a:srgbClr val="303030"/>
                </a:solidFill>
                <a:effectLst/>
                <a:latin typeface="Aptos" panose="020B0004020202020204" pitchFamily="34" charset="0"/>
              </a:rPr>
              <a:t>Y</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 = </a:t>
            </a:r>
            <a:r>
              <a:rPr lang="en-US" b="0" i="0" dirty="0" err="1">
                <a:solidFill>
                  <a:srgbClr val="303030"/>
                </a:solidFill>
                <a:effectLst/>
                <a:latin typeface="Aptos" panose="020B0004020202020204" pitchFamily="34" charset="0"/>
              </a:rPr>
              <a:t>Y</a:t>
            </a:r>
            <a:r>
              <a:rPr lang="en-US" b="0" i="0" baseline="-25000" dirty="0" err="1">
                <a:solidFill>
                  <a:srgbClr val="303030"/>
                </a:solidFill>
                <a:effectLst/>
                <a:latin typeface="Aptos" panose="020B0004020202020204" pitchFamily="34" charset="0"/>
              </a:rPr>
              <a:t>old</a:t>
            </a:r>
            <a:r>
              <a:rPr lang="en-US" b="0" i="0" dirty="0">
                <a:solidFill>
                  <a:srgbClr val="303030"/>
                </a:solidFill>
                <a:effectLst/>
                <a:latin typeface="Aptos" panose="020B0004020202020204" pitchFamily="34" charset="0"/>
              </a:rPr>
              <a:t> x S</a:t>
            </a:r>
            <a:r>
              <a:rPr lang="en-US" b="0" i="0" baseline="-25000" dirty="0">
                <a:solidFill>
                  <a:srgbClr val="303030"/>
                </a:solidFill>
                <a:effectLst/>
                <a:latin typeface="Aptos" panose="020B0004020202020204" pitchFamily="34" charset="0"/>
              </a:rPr>
              <a:t>y</a:t>
            </a:r>
            <a:r>
              <a:rPr lang="en-US" b="0" i="0" dirty="0">
                <a:solidFill>
                  <a:srgbClr val="303030"/>
                </a:solidFill>
                <a:effectLst/>
                <a:latin typeface="Aptos" panose="020B0004020202020204" pitchFamily="34" charset="0"/>
              </a:rPr>
              <a:t> = 0 x 3 = 0</a:t>
            </a:r>
          </a:p>
          <a:p>
            <a:pPr algn="l"/>
            <a:r>
              <a:rPr lang="en-US" b="0" i="0" dirty="0">
                <a:solidFill>
                  <a:srgbClr val="303030"/>
                </a:solidFill>
                <a:effectLst/>
                <a:latin typeface="Aptos" panose="020B0004020202020204" pitchFamily="34" charset="0"/>
              </a:rPr>
              <a:t>Thus, New coordinates of corner D after scaling = (0, 0).</a:t>
            </a:r>
          </a:p>
          <a:p>
            <a:pPr algn="l"/>
            <a:r>
              <a:rPr lang="en-US" b="0" i="0" dirty="0">
                <a:solidFill>
                  <a:srgbClr val="303030"/>
                </a:solidFill>
                <a:effectLst/>
                <a:latin typeface="Aptos" panose="020B0004020202020204" pitchFamily="34" charset="0"/>
              </a:rPr>
              <a:t> </a:t>
            </a:r>
          </a:p>
          <a:p>
            <a:pPr algn="l"/>
            <a:endParaRPr lang="en-US" dirty="0">
              <a:solidFill>
                <a:srgbClr val="303030"/>
              </a:solidFill>
              <a:latin typeface="Aptos" panose="020B0004020202020204" pitchFamily="34" charset="0"/>
            </a:endParaRPr>
          </a:p>
          <a:p>
            <a:pPr algn="l"/>
            <a:endParaRPr lang="en-US" b="0" i="0" dirty="0">
              <a:solidFill>
                <a:srgbClr val="303030"/>
              </a:solidFill>
              <a:effectLst/>
              <a:latin typeface="Aptos" panose="020B0004020202020204" pitchFamily="34" charset="0"/>
            </a:endParaRPr>
          </a:p>
          <a:p>
            <a:pPr algn="l"/>
            <a:endParaRPr lang="en-US" b="0" i="0" dirty="0">
              <a:solidFill>
                <a:srgbClr val="303030"/>
              </a:solidFill>
              <a:effectLst/>
              <a:latin typeface="Aptos" panose="020B0004020202020204" pitchFamily="34" charset="0"/>
            </a:endParaRPr>
          </a:p>
          <a:p>
            <a:pPr algn="l"/>
            <a:endParaRPr lang="en-US" dirty="0">
              <a:solidFill>
                <a:srgbClr val="303030"/>
              </a:solidFill>
              <a:latin typeface="Aptos" panose="020B0004020202020204" pitchFamily="34" charset="0"/>
            </a:endParaRPr>
          </a:p>
          <a:p>
            <a:pPr algn="l"/>
            <a:endParaRPr lang="en-US" b="0" i="0" dirty="0">
              <a:solidFill>
                <a:srgbClr val="303030"/>
              </a:solidFill>
              <a:effectLst/>
              <a:latin typeface="Aptos" panose="020B0004020202020204" pitchFamily="34" charset="0"/>
            </a:endParaRPr>
          </a:p>
          <a:p>
            <a:pPr algn="l"/>
            <a:endParaRPr lang="en-US" dirty="0">
              <a:solidFill>
                <a:srgbClr val="303030"/>
              </a:solidFill>
              <a:latin typeface="Aptos" panose="020B0004020202020204" pitchFamily="34" charset="0"/>
            </a:endParaRPr>
          </a:p>
          <a:p>
            <a:pPr algn="l"/>
            <a:endParaRPr lang="en-US" b="0" i="0" dirty="0">
              <a:solidFill>
                <a:srgbClr val="303030"/>
              </a:solidFill>
              <a:effectLst/>
              <a:latin typeface="Aptos" panose="020B0004020202020204" pitchFamily="34" charset="0"/>
            </a:endParaRPr>
          </a:p>
          <a:p>
            <a:pPr algn="l"/>
            <a:endParaRPr lang="en-US" dirty="0">
              <a:solidFill>
                <a:srgbClr val="303030"/>
              </a:solidFill>
              <a:latin typeface="Aptos" panose="020B0004020202020204" pitchFamily="34" charset="0"/>
            </a:endParaRPr>
          </a:p>
          <a:p>
            <a:pPr algn="l"/>
            <a:endParaRPr lang="en-US" b="0" i="0" dirty="0">
              <a:solidFill>
                <a:srgbClr val="303030"/>
              </a:solidFill>
              <a:effectLst/>
              <a:latin typeface="Aptos" panose="020B0004020202020204" pitchFamily="34" charset="0"/>
            </a:endParaRPr>
          </a:p>
          <a:p>
            <a:pPr algn="l"/>
            <a:endParaRPr lang="en-US" dirty="0">
              <a:solidFill>
                <a:srgbClr val="303030"/>
              </a:solidFill>
              <a:latin typeface="Aptos" panose="020B0004020202020204" pitchFamily="34" charset="0"/>
            </a:endParaRPr>
          </a:p>
          <a:p>
            <a:pPr algn="l"/>
            <a:endParaRPr lang="en-US" b="0" i="0" dirty="0">
              <a:solidFill>
                <a:srgbClr val="303030"/>
              </a:solidFill>
              <a:effectLst/>
              <a:latin typeface="Aptos" panose="020B0004020202020204" pitchFamily="34" charset="0"/>
            </a:endParaRPr>
          </a:p>
          <a:p>
            <a:pPr algn="l"/>
            <a:endParaRPr lang="en-US" b="0" i="0" dirty="0">
              <a:solidFill>
                <a:srgbClr val="303030"/>
              </a:solidFill>
              <a:effectLst/>
              <a:latin typeface="Aptos" panose="020B0004020202020204" pitchFamily="34" charset="0"/>
            </a:endParaRPr>
          </a:p>
          <a:p>
            <a:pPr algn="l"/>
            <a:endParaRPr lang="en-US" b="0" i="0" dirty="0">
              <a:solidFill>
                <a:srgbClr val="303030"/>
              </a:solidFill>
              <a:effectLst/>
              <a:latin typeface="Aptos" panose="020B0004020202020204" pitchFamily="34" charset="0"/>
            </a:endParaRPr>
          </a:p>
          <a:p>
            <a:pPr algn="l"/>
            <a:r>
              <a:rPr lang="en-US" b="0" i="0" dirty="0">
                <a:solidFill>
                  <a:srgbClr val="303030"/>
                </a:solidFill>
                <a:effectLst/>
                <a:latin typeface="Aptos" panose="020B0004020202020204" pitchFamily="34" charset="0"/>
              </a:rPr>
              <a:t>Thus, New coordinates of the square after scaling = A (0, 9), B(6, 9), C(6, 0), D(0, 0).</a:t>
            </a:r>
          </a:p>
        </p:txBody>
      </p:sp>
      <p:pic>
        <p:nvPicPr>
          <p:cNvPr id="9" name="Picture 8">
            <a:extLst>
              <a:ext uri="{FF2B5EF4-FFF2-40B4-BE49-F238E27FC236}">
                <a16:creationId xmlns:a16="http://schemas.microsoft.com/office/drawing/2014/main" id="{DD50646F-6EC0-373C-63C2-DA085536D96B}"/>
              </a:ext>
            </a:extLst>
          </p:cNvPr>
          <p:cNvPicPr>
            <a:picLocks noChangeAspect="1"/>
          </p:cNvPicPr>
          <p:nvPr/>
        </p:nvPicPr>
        <p:blipFill>
          <a:blip r:embed="rId2"/>
          <a:stretch>
            <a:fillRect/>
          </a:stretch>
        </p:blipFill>
        <p:spPr>
          <a:xfrm>
            <a:off x="180834" y="3496073"/>
            <a:ext cx="6405349" cy="2655661"/>
          </a:xfrm>
          <a:prstGeom prst="rect">
            <a:avLst/>
          </a:prstGeom>
        </p:spPr>
      </p:pic>
    </p:spTree>
    <p:extLst>
      <p:ext uri="{BB962C8B-B14F-4D97-AF65-F5344CB8AC3E}">
        <p14:creationId xmlns:p14="http://schemas.microsoft.com/office/powerpoint/2010/main" val="1325814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CEC9C-35F0-8B0A-FA51-0C1A927DF1CD}"/>
              </a:ext>
            </a:extLst>
          </p:cNvPr>
          <p:cNvPicPr>
            <a:picLocks noChangeAspect="1"/>
          </p:cNvPicPr>
          <p:nvPr/>
        </p:nvPicPr>
        <p:blipFill>
          <a:blip r:embed="rId2"/>
          <a:stretch>
            <a:fillRect/>
          </a:stretch>
        </p:blipFill>
        <p:spPr>
          <a:xfrm>
            <a:off x="1155896" y="0"/>
            <a:ext cx="8574958" cy="6858000"/>
          </a:xfrm>
          <a:prstGeom prst="rect">
            <a:avLst/>
          </a:prstGeom>
        </p:spPr>
      </p:pic>
    </p:spTree>
    <p:extLst>
      <p:ext uri="{BB962C8B-B14F-4D97-AF65-F5344CB8AC3E}">
        <p14:creationId xmlns:p14="http://schemas.microsoft.com/office/powerpoint/2010/main" val="295487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B32281-768D-9B4D-BB97-99DA6B851FFE}"/>
              </a:ext>
            </a:extLst>
          </p:cNvPr>
          <p:cNvPicPr>
            <a:picLocks noChangeAspect="1"/>
          </p:cNvPicPr>
          <p:nvPr/>
        </p:nvPicPr>
        <p:blipFill>
          <a:blip r:embed="rId2"/>
          <a:stretch>
            <a:fillRect/>
          </a:stretch>
        </p:blipFill>
        <p:spPr>
          <a:xfrm>
            <a:off x="0" y="0"/>
            <a:ext cx="7220932" cy="5512499"/>
          </a:xfrm>
          <a:prstGeom prst="rect">
            <a:avLst/>
          </a:prstGeom>
        </p:spPr>
      </p:pic>
      <p:pic>
        <p:nvPicPr>
          <p:cNvPr id="5" name="Picture 4">
            <a:extLst>
              <a:ext uri="{FF2B5EF4-FFF2-40B4-BE49-F238E27FC236}">
                <a16:creationId xmlns:a16="http://schemas.microsoft.com/office/drawing/2014/main" id="{3EFC419B-A112-1405-B28F-E6BE0A1594CD}"/>
              </a:ext>
            </a:extLst>
          </p:cNvPr>
          <p:cNvPicPr>
            <a:picLocks noChangeAspect="1"/>
          </p:cNvPicPr>
          <p:nvPr/>
        </p:nvPicPr>
        <p:blipFill>
          <a:blip r:embed="rId3"/>
          <a:stretch>
            <a:fillRect/>
          </a:stretch>
        </p:blipFill>
        <p:spPr>
          <a:xfrm>
            <a:off x="5204847" y="4327785"/>
            <a:ext cx="6987153" cy="2530215"/>
          </a:xfrm>
          <a:prstGeom prst="rect">
            <a:avLst/>
          </a:prstGeom>
        </p:spPr>
      </p:pic>
    </p:spTree>
    <p:extLst>
      <p:ext uri="{BB962C8B-B14F-4D97-AF65-F5344CB8AC3E}">
        <p14:creationId xmlns:p14="http://schemas.microsoft.com/office/powerpoint/2010/main" val="1686831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83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3FE5-B57A-ED9E-74DD-F3392E331F29}"/>
              </a:ext>
            </a:extLst>
          </p:cNvPr>
          <p:cNvSpPr>
            <a:spLocks noGrp="1"/>
          </p:cNvSpPr>
          <p:nvPr>
            <p:ph type="title"/>
          </p:nvPr>
        </p:nvSpPr>
        <p:spPr>
          <a:xfrm>
            <a:off x="0" y="0"/>
            <a:ext cx="12191999" cy="638535"/>
          </a:xfrm>
          <a:solidFill>
            <a:schemeClr val="accent3">
              <a:lumMod val="20000"/>
              <a:lumOff val="80000"/>
            </a:schemeClr>
          </a:solidFill>
        </p:spPr>
        <p:txBody>
          <a:bodyPr>
            <a:normAutofit/>
          </a:bodyPr>
          <a:lstStyle/>
          <a:p>
            <a:r>
              <a:rPr lang="en-SG" sz="3200" b="1" i="0" dirty="0">
                <a:solidFill>
                  <a:srgbClr val="303030"/>
                </a:solidFill>
                <a:effectLst/>
                <a:latin typeface="Aptos" panose="020B0004020202020204" pitchFamily="34" charset="0"/>
              </a:rPr>
              <a:t>2D Translation in Computer Graphics-</a:t>
            </a:r>
            <a:endParaRPr lang="en-SG" sz="3200" dirty="0">
              <a:latin typeface="Aptos" panose="020B0004020202020204" pitchFamily="34" charset="0"/>
            </a:endParaRPr>
          </a:p>
        </p:txBody>
      </p:sp>
      <p:sp>
        <p:nvSpPr>
          <p:cNvPr id="7" name="TextBox 6">
            <a:extLst>
              <a:ext uri="{FF2B5EF4-FFF2-40B4-BE49-F238E27FC236}">
                <a16:creationId xmlns:a16="http://schemas.microsoft.com/office/drawing/2014/main" id="{ED1FD2FD-898E-0F01-CCDD-C70B1EB9A9C8}"/>
              </a:ext>
            </a:extLst>
          </p:cNvPr>
          <p:cNvSpPr txBox="1"/>
          <p:nvPr/>
        </p:nvSpPr>
        <p:spPr>
          <a:xfrm>
            <a:off x="268403" y="638535"/>
            <a:ext cx="11923596" cy="1477328"/>
          </a:xfrm>
          <a:prstGeom prst="rect">
            <a:avLst/>
          </a:prstGeom>
          <a:solidFill>
            <a:schemeClr val="bg1"/>
          </a:solidFill>
        </p:spPr>
        <p:txBody>
          <a:bodyPr wrap="square">
            <a:spAutoFit/>
          </a:bodyPr>
          <a:lstStyle/>
          <a:p>
            <a:pPr algn="just"/>
            <a:r>
              <a:rPr lang="en-SG" dirty="0">
                <a:latin typeface="Aptos" panose="020B0004020202020204" pitchFamily="34" charset="0"/>
              </a:rPr>
              <a:t>In Computer graphics,</a:t>
            </a:r>
          </a:p>
          <a:p>
            <a:pPr algn="just"/>
            <a:r>
              <a:rPr lang="en-SG" dirty="0">
                <a:latin typeface="Aptos" panose="020B0004020202020204" pitchFamily="34" charset="0"/>
              </a:rPr>
              <a:t>2D Translation is a process of moving an object from one position to another in a two dimensional plane. </a:t>
            </a:r>
            <a:r>
              <a:rPr lang="en-US" dirty="0">
                <a:latin typeface="Aptos" panose="020B0004020202020204" pitchFamily="34" charset="0"/>
              </a:rPr>
              <a:t>The movement of objects without deforming the shape of the object is Translation.</a:t>
            </a:r>
          </a:p>
          <a:p>
            <a:pPr algn="just"/>
            <a:endParaRPr lang="en-SG" dirty="0">
              <a:latin typeface="Aptos" panose="020B0004020202020204" pitchFamily="34" charset="0"/>
            </a:endParaRPr>
          </a:p>
          <a:p>
            <a:pPr algn="just"/>
            <a:r>
              <a:rPr lang="en-SG" dirty="0">
                <a:latin typeface="Aptos" panose="020B0004020202020204" pitchFamily="34" charset="0"/>
              </a:rPr>
              <a:t>Consider a point object O has to be moved from one position to another in a 2D plane.</a:t>
            </a:r>
          </a:p>
        </p:txBody>
      </p:sp>
      <p:sp>
        <p:nvSpPr>
          <p:cNvPr id="9" name="TextBox 8">
            <a:extLst>
              <a:ext uri="{FF2B5EF4-FFF2-40B4-BE49-F238E27FC236}">
                <a16:creationId xmlns:a16="http://schemas.microsoft.com/office/drawing/2014/main" id="{13991D88-A1E1-BF13-8DA5-D5FFE720BA7C}"/>
              </a:ext>
            </a:extLst>
          </p:cNvPr>
          <p:cNvSpPr txBox="1"/>
          <p:nvPr/>
        </p:nvSpPr>
        <p:spPr>
          <a:xfrm>
            <a:off x="268404" y="2333265"/>
            <a:ext cx="6405774" cy="2308324"/>
          </a:xfrm>
          <a:prstGeom prst="rect">
            <a:avLst/>
          </a:prstGeom>
          <a:noFill/>
        </p:spPr>
        <p:txBody>
          <a:bodyPr wrap="square">
            <a:spAutoFit/>
          </a:bodyPr>
          <a:lstStyle/>
          <a:p>
            <a:pPr algn="l"/>
            <a:r>
              <a:rPr lang="en-US" b="0" i="0" dirty="0">
                <a:solidFill>
                  <a:srgbClr val="303030"/>
                </a:solidFill>
                <a:effectLst/>
                <a:highlight>
                  <a:srgbClr val="FFFFFF"/>
                </a:highlight>
                <a:latin typeface="Aptos" panose="020B0004020202020204" pitchFamily="34" charset="0"/>
              </a:rPr>
              <a:t>Let-</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Initial coordinates of the object O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New coordinates of the object O after translation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Translation vector or Shift vector = (T</a:t>
            </a:r>
            <a:r>
              <a:rPr lang="en-US" b="0" i="0" baseline="-25000" dirty="0">
                <a:solidFill>
                  <a:srgbClr val="303030"/>
                </a:solidFill>
                <a:effectLst/>
                <a:highlight>
                  <a:srgbClr val="FFFFFF"/>
                </a:highlight>
                <a:latin typeface="Aptos" panose="020B0004020202020204" pitchFamily="34" charset="0"/>
              </a:rPr>
              <a:t>x</a:t>
            </a:r>
            <a:r>
              <a:rPr lang="en-US" b="0" i="0" dirty="0">
                <a:solidFill>
                  <a:srgbClr val="303030"/>
                </a:solidFill>
                <a:effectLst/>
                <a:highlight>
                  <a:srgbClr val="FFFFFF"/>
                </a:highlight>
                <a:latin typeface="Aptos" panose="020B0004020202020204" pitchFamily="34" charset="0"/>
              </a:rPr>
              <a:t>, T</a:t>
            </a:r>
            <a:r>
              <a:rPr lang="en-US" b="0" i="0" baseline="-25000" dirty="0">
                <a:solidFill>
                  <a:srgbClr val="303030"/>
                </a:solidFill>
                <a:effectLst/>
                <a:highlight>
                  <a:srgbClr val="FFFFFF"/>
                </a:highlight>
                <a:latin typeface="Aptos" panose="020B0004020202020204" pitchFamily="34" charset="0"/>
              </a:rPr>
              <a:t>y</a:t>
            </a:r>
            <a:r>
              <a:rPr lang="en-US" b="0" i="0" dirty="0">
                <a:solidFill>
                  <a:srgbClr val="303030"/>
                </a:solidFill>
                <a:effectLst/>
                <a:highlight>
                  <a:srgbClr val="FFFFFF"/>
                </a:highlight>
                <a:latin typeface="Aptos" panose="020B0004020202020204" pitchFamily="34" charset="0"/>
              </a:rPr>
              <a:t>)</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Given a Translation vector (T</a:t>
            </a:r>
            <a:r>
              <a:rPr lang="en-US" b="0" i="0" baseline="-25000" dirty="0">
                <a:solidFill>
                  <a:srgbClr val="303030"/>
                </a:solidFill>
                <a:effectLst/>
                <a:highlight>
                  <a:srgbClr val="FFFFFF"/>
                </a:highlight>
                <a:latin typeface="Aptos" panose="020B0004020202020204" pitchFamily="34" charset="0"/>
              </a:rPr>
              <a:t>x</a:t>
            </a:r>
            <a:r>
              <a:rPr lang="en-US" b="0" i="0" dirty="0">
                <a:solidFill>
                  <a:srgbClr val="303030"/>
                </a:solidFill>
                <a:effectLst/>
                <a:highlight>
                  <a:srgbClr val="FFFFFF"/>
                </a:highlight>
                <a:latin typeface="Aptos" panose="020B0004020202020204" pitchFamily="34" charset="0"/>
              </a:rPr>
              <a:t>, T</a:t>
            </a:r>
            <a:r>
              <a:rPr lang="en-US" b="0" i="0" baseline="-25000" dirty="0">
                <a:solidFill>
                  <a:srgbClr val="303030"/>
                </a:solidFill>
                <a:effectLst/>
                <a:highlight>
                  <a:srgbClr val="FFFFFF"/>
                </a:highlight>
                <a:latin typeface="Aptos" panose="020B0004020202020204" pitchFamily="34" charset="0"/>
              </a:rPr>
              <a:t>y</a:t>
            </a:r>
            <a:r>
              <a:rPr lang="en-US" b="0" i="0" dirty="0">
                <a:solidFill>
                  <a:srgbClr val="303030"/>
                </a:solidFill>
                <a:effectLst/>
                <a:highlight>
                  <a:srgbClr val="FFFFFF"/>
                </a:highlight>
                <a:latin typeface="Aptos" panose="020B0004020202020204" pitchFamily="34" charset="0"/>
              </a:rPr>
              <a:t>)-</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T</a:t>
            </a:r>
            <a:r>
              <a:rPr lang="en-US" b="0" i="0" baseline="-25000" dirty="0">
                <a:solidFill>
                  <a:srgbClr val="303030"/>
                </a:solidFill>
                <a:effectLst/>
                <a:highlight>
                  <a:srgbClr val="FFFFFF"/>
                </a:highlight>
                <a:latin typeface="Aptos" panose="020B0004020202020204" pitchFamily="34" charset="0"/>
              </a:rPr>
              <a:t>x</a:t>
            </a:r>
            <a:r>
              <a:rPr lang="en-US" b="0" i="0" dirty="0">
                <a:solidFill>
                  <a:srgbClr val="303030"/>
                </a:solidFill>
                <a:effectLst/>
                <a:highlight>
                  <a:srgbClr val="FFFFFF"/>
                </a:highlight>
                <a:latin typeface="Aptos" panose="020B0004020202020204" pitchFamily="34" charset="0"/>
              </a:rPr>
              <a:t> defines the distance the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coordinate has to be moved.</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T</a:t>
            </a:r>
            <a:r>
              <a:rPr lang="en-US" b="0" i="0" baseline="-25000" dirty="0">
                <a:solidFill>
                  <a:srgbClr val="303030"/>
                </a:solidFill>
                <a:effectLst/>
                <a:highlight>
                  <a:srgbClr val="FFFFFF"/>
                </a:highlight>
                <a:latin typeface="Aptos" panose="020B0004020202020204" pitchFamily="34" charset="0"/>
              </a:rPr>
              <a:t>y</a:t>
            </a:r>
            <a:r>
              <a:rPr lang="en-US" b="0" i="0" dirty="0">
                <a:solidFill>
                  <a:srgbClr val="303030"/>
                </a:solidFill>
                <a:effectLst/>
                <a:highlight>
                  <a:srgbClr val="FFFFFF"/>
                </a:highlight>
                <a:latin typeface="Aptos" panose="020B0004020202020204" pitchFamily="34" charset="0"/>
              </a:rPr>
              <a:t> defines the distance the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coordinate has to be moved.</a:t>
            </a:r>
          </a:p>
        </p:txBody>
      </p:sp>
      <p:pic>
        <p:nvPicPr>
          <p:cNvPr id="11" name="Picture 10">
            <a:extLst>
              <a:ext uri="{FF2B5EF4-FFF2-40B4-BE49-F238E27FC236}">
                <a16:creationId xmlns:a16="http://schemas.microsoft.com/office/drawing/2014/main" id="{7F521D7F-8333-E6B7-3C55-DEE7662ADB10}"/>
              </a:ext>
            </a:extLst>
          </p:cNvPr>
          <p:cNvPicPr>
            <a:picLocks noChangeAspect="1"/>
          </p:cNvPicPr>
          <p:nvPr/>
        </p:nvPicPr>
        <p:blipFill>
          <a:blip r:embed="rId2"/>
          <a:stretch>
            <a:fillRect/>
          </a:stretch>
        </p:blipFill>
        <p:spPr>
          <a:xfrm>
            <a:off x="7296346" y="2102222"/>
            <a:ext cx="4895654" cy="4755778"/>
          </a:xfrm>
          <a:prstGeom prst="rect">
            <a:avLst/>
          </a:prstGeom>
          <a:solidFill>
            <a:schemeClr val="bg1"/>
          </a:solidFill>
        </p:spPr>
      </p:pic>
    </p:spTree>
    <p:extLst>
      <p:ext uri="{BB962C8B-B14F-4D97-AF65-F5344CB8AC3E}">
        <p14:creationId xmlns:p14="http://schemas.microsoft.com/office/powerpoint/2010/main" val="3937239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113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49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0577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016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479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5D5DE7-45FC-27E2-A50B-7939C1BC531F}"/>
              </a:ext>
            </a:extLst>
          </p:cNvPr>
          <p:cNvSpPr txBox="1"/>
          <p:nvPr/>
        </p:nvSpPr>
        <p:spPr>
          <a:xfrm>
            <a:off x="245659" y="203790"/>
            <a:ext cx="10481481" cy="1754326"/>
          </a:xfrm>
          <a:prstGeom prst="rect">
            <a:avLst/>
          </a:prstGeom>
          <a:noFill/>
        </p:spPr>
        <p:txBody>
          <a:bodyPr wrap="square">
            <a:spAutoFit/>
          </a:bodyPr>
          <a:lstStyle/>
          <a:p>
            <a:pPr algn="l"/>
            <a:r>
              <a:rPr lang="en-US" b="0" i="0" dirty="0">
                <a:solidFill>
                  <a:srgbClr val="303030"/>
                </a:solidFill>
                <a:effectLst/>
                <a:highlight>
                  <a:srgbClr val="FFFFFF"/>
                </a:highlight>
                <a:latin typeface="Aptos" panose="020B0004020202020204" pitchFamily="34" charset="0"/>
              </a:rPr>
              <a:t>This translation is achieved by adding the translation coordinates to the old coordinates of the object as-</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 T</a:t>
            </a:r>
            <a:r>
              <a:rPr lang="en-US" b="0" i="0" baseline="-25000" dirty="0">
                <a:solidFill>
                  <a:srgbClr val="303030"/>
                </a:solidFill>
                <a:effectLst/>
                <a:highlight>
                  <a:srgbClr val="FFFFFF"/>
                </a:highlight>
                <a:latin typeface="Aptos" panose="020B0004020202020204" pitchFamily="34" charset="0"/>
              </a:rPr>
              <a:t>x</a:t>
            </a:r>
            <a:r>
              <a:rPr lang="en-US" b="0" i="0" dirty="0">
                <a:solidFill>
                  <a:srgbClr val="303030"/>
                </a:solidFill>
                <a:effectLst/>
                <a:highlight>
                  <a:srgbClr val="FFFFFF"/>
                </a:highlight>
                <a:latin typeface="Aptos" panose="020B0004020202020204" pitchFamily="34" charset="0"/>
              </a:rPr>
              <a:t>     (This denotes translation towards X axis)</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 T</a:t>
            </a:r>
            <a:r>
              <a:rPr lang="en-US" b="0" i="0" baseline="-25000" dirty="0">
                <a:solidFill>
                  <a:srgbClr val="303030"/>
                </a:solidFill>
                <a:effectLst/>
                <a:highlight>
                  <a:srgbClr val="FFFFFF"/>
                </a:highlight>
                <a:latin typeface="Aptos" panose="020B0004020202020204" pitchFamily="34" charset="0"/>
              </a:rPr>
              <a:t>y</a:t>
            </a:r>
            <a:r>
              <a:rPr lang="en-US" b="0" i="0" dirty="0">
                <a:solidFill>
                  <a:srgbClr val="303030"/>
                </a:solidFill>
                <a:effectLst/>
                <a:highlight>
                  <a:srgbClr val="FFFFFF"/>
                </a:highlight>
                <a:latin typeface="Aptos" panose="020B0004020202020204" pitchFamily="34" charset="0"/>
              </a:rPr>
              <a:t>     (This denotes translation towards Y axis)</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In Matrix form, the above translation equations may be represented as-</a:t>
            </a:r>
          </a:p>
          <a:p>
            <a:pPr algn="l"/>
            <a:r>
              <a:rPr lang="en-US" b="0" i="0" dirty="0">
                <a:solidFill>
                  <a:srgbClr val="303030"/>
                </a:solidFill>
                <a:effectLst/>
                <a:highlight>
                  <a:srgbClr val="FFFFFF"/>
                </a:highlight>
                <a:latin typeface="Aptos" panose="020B0004020202020204" pitchFamily="34" charset="0"/>
              </a:rPr>
              <a:t> </a:t>
            </a:r>
          </a:p>
        </p:txBody>
      </p:sp>
      <p:pic>
        <p:nvPicPr>
          <p:cNvPr id="5" name="Picture 4">
            <a:extLst>
              <a:ext uri="{FF2B5EF4-FFF2-40B4-BE49-F238E27FC236}">
                <a16:creationId xmlns:a16="http://schemas.microsoft.com/office/drawing/2014/main" id="{37D21A1E-15D8-9499-B345-24D0563A3F72}"/>
              </a:ext>
            </a:extLst>
          </p:cNvPr>
          <p:cNvPicPr>
            <a:picLocks noChangeAspect="1"/>
          </p:cNvPicPr>
          <p:nvPr/>
        </p:nvPicPr>
        <p:blipFill>
          <a:blip r:embed="rId2"/>
          <a:stretch>
            <a:fillRect/>
          </a:stretch>
        </p:blipFill>
        <p:spPr>
          <a:xfrm>
            <a:off x="1896162" y="1695450"/>
            <a:ext cx="3829050" cy="1733550"/>
          </a:xfrm>
          <a:prstGeom prst="rect">
            <a:avLst/>
          </a:prstGeom>
        </p:spPr>
      </p:pic>
      <p:sp>
        <p:nvSpPr>
          <p:cNvPr id="7" name="TextBox 6">
            <a:extLst>
              <a:ext uri="{FF2B5EF4-FFF2-40B4-BE49-F238E27FC236}">
                <a16:creationId xmlns:a16="http://schemas.microsoft.com/office/drawing/2014/main" id="{DACC801A-23A7-3D8E-6C8D-F983E2B4CB7F}"/>
              </a:ext>
            </a:extLst>
          </p:cNvPr>
          <p:cNvSpPr txBox="1"/>
          <p:nvPr/>
        </p:nvSpPr>
        <p:spPr>
          <a:xfrm>
            <a:off x="75976" y="3652453"/>
            <a:ext cx="6720750"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The homogeneous coordinates representation of (X, Y) is (X, Y, 1).</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Through this representation, all the transformations can be performed using matrix / vector multiplications.</a:t>
            </a:r>
          </a:p>
          <a:p>
            <a:pPr algn="l"/>
            <a:r>
              <a:rPr lang="en-US" b="0" i="0" dirty="0">
                <a:solidFill>
                  <a:srgbClr val="303030"/>
                </a:solidFill>
                <a:effectLst/>
                <a:highlight>
                  <a:srgbClr val="FFFFFF"/>
                </a:highlight>
                <a:latin typeface="Aptos" panose="020B0004020202020204" pitchFamily="34" charset="0"/>
              </a:rPr>
              <a:t>The above translation matrix may be represented as a 3 x 3 matrix as-</a:t>
            </a:r>
          </a:p>
        </p:txBody>
      </p:sp>
      <p:pic>
        <p:nvPicPr>
          <p:cNvPr id="9" name="Picture 8">
            <a:extLst>
              <a:ext uri="{FF2B5EF4-FFF2-40B4-BE49-F238E27FC236}">
                <a16:creationId xmlns:a16="http://schemas.microsoft.com/office/drawing/2014/main" id="{FA8B2523-2AC5-098B-DBA1-32958648B995}"/>
              </a:ext>
            </a:extLst>
          </p:cNvPr>
          <p:cNvPicPr>
            <a:picLocks noChangeAspect="1"/>
          </p:cNvPicPr>
          <p:nvPr/>
        </p:nvPicPr>
        <p:blipFill>
          <a:blip r:embed="rId3"/>
          <a:stretch>
            <a:fillRect/>
          </a:stretch>
        </p:blipFill>
        <p:spPr>
          <a:xfrm>
            <a:off x="6796726" y="3429000"/>
            <a:ext cx="4850877" cy="3206512"/>
          </a:xfrm>
          <a:prstGeom prst="rect">
            <a:avLst/>
          </a:prstGeom>
        </p:spPr>
      </p:pic>
    </p:spTree>
    <p:extLst>
      <p:ext uri="{BB962C8B-B14F-4D97-AF65-F5344CB8AC3E}">
        <p14:creationId xmlns:p14="http://schemas.microsoft.com/office/powerpoint/2010/main" val="392341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8F98CC8-7646-5643-9EE3-D1EC2D6510B4}"/>
              </a:ext>
            </a:extLst>
          </p:cNvPr>
          <p:cNvSpPr txBox="1"/>
          <p:nvPr/>
        </p:nvSpPr>
        <p:spPr>
          <a:xfrm>
            <a:off x="238835" y="-14940"/>
            <a:ext cx="11953165" cy="369332"/>
          </a:xfrm>
          <a:prstGeom prst="rect">
            <a:avLst/>
          </a:prstGeom>
          <a:solidFill>
            <a:schemeClr val="bg1"/>
          </a:solidFill>
        </p:spPr>
        <p:txBody>
          <a:bodyPr wrap="square">
            <a:spAutoFit/>
          </a:bodyPr>
          <a:lstStyle/>
          <a:p>
            <a:pPr algn="l"/>
            <a:r>
              <a:rPr lang="en-US" b="1" i="0" u="sng" dirty="0">
                <a:solidFill>
                  <a:srgbClr val="303030"/>
                </a:solidFill>
                <a:effectLst/>
                <a:highlight>
                  <a:srgbClr val="FFFFFF"/>
                </a:highlight>
                <a:latin typeface="Aptos" panose="020B0004020202020204" pitchFamily="34" charset="0"/>
              </a:rPr>
              <a:t>PRACTICE PROBLEMS BASED ON 2D TRANSLATION IN COMPUTER GRAPHICS-</a:t>
            </a:r>
            <a:endParaRPr lang="en-US" b="1" i="0" dirty="0">
              <a:solidFill>
                <a:srgbClr val="303030"/>
              </a:solidFill>
              <a:effectLst/>
              <a:highlight>
                <a:srgbClr val="FFFFFF"/>
              </a:highlight>
              <a:latin typeface="Aptos" panose="020B0004020202020204" pitchFamily="34" charset="0"/>
            </a:endParaRPr>
          </a:p>
        </p:txBody>
      </p:sp>
      <p:sp>
        <p:nvSpPr>
          <p:cNvPr id="13" name="TextBox 12">
            <a:extLst>
              <a:ext uri="{FF2B5EF4-FFF2-40B4-BE49-F238E27FC236}">
                <a16:creationId xmlns:a16="http://schemas.microsoft.com/office/drawing/2014/main" id="{B092760A-60F8-8B29-3C8E-A2837034FAA2}"/>
              </a:ext>
            </a:extLst>
          </p:cNvPr>
          <p:cNvSpPr txBox="1"/>
          <p:nvPr/>
        </p:nvSpPr>
        <p:spPr>
          <a:xfrm>
            <a:off x="191068" y="557958"/>
            <a:ext cx="5745708" cy="5355312"/>
          </a:xfrm>
          <a:prstGeom prst="rect">
            <a:avLst/>
          </a:prstGeom>
          <a:noFill/>
        </p:spPr>
        <p:txBody>
          <a:bodyPr wrap="square">
            <a:spAutoFit/>
          </a:bodyPr>
          <a:lstStyle/>
          <a:p>
            <a:pPr algn="l"/>
            <a:r>
              <a:rPr lang="en-US" b="1" i="0" u="sng" dirty="0">
                <a:solidFill>
                  <a:srgbClr val="303030"/>
                </a:solidFill>
                <a:effectLst/>
                <a:highlight>
                  <a:srgbClr val="FFFFFF"/>
                </a:highlight>
                <a:latin typeface="Aptos" panose="020B0004020202020204" pitchFamily="34" charset="0"/>
              </a:rPr>
              <a:t>Problem-01:</a:t>
            </a:r>
            <a:endParaRPr lang="en-US" b="1"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Given a circle C with radius 10 and center coordinates (1, 4). Apply the translation with distance 5 towards X axis and 1 towards Y axis. Obtain the new coordinates of C without changing its radius.</a:t>
            </a:r>
          </a:p>
          <a:p>
            <a:pPr algn="l"/>
            <a:r>
              <a:rPr lang="en-US" b="0" i="0" dirty="0">
                <a:solidFill>
                  <a:srgbClr val="303030"/>
                </a:solidFill>
                <a:effectLst/>
                <a:highlight>
                  <a:srgbClr val="FFFFFF"/>
                </a:highlight>
                <a:latin typeface="Aptos" panose="020B0004020202020204" pitchFamily="34" charset="0"/>
              </a:rPr>
              <a:t> </a:t>
            </a:r>
          </a:p>
          <a:p>
            <a:pPr algn="l"/>
            <a:r>
              <a:rPr lang="en-US" b="1" i="0" u="sng" dirty="0">
                <a:solidFill>
                  <a:srgbClr val="303030"/>
                </a:solidFill>
                <a:effectLst/>
                <a:highlight>
                  <a:srgbClr val="FFFFFF"/>
                </a:highlight>
                <a:latin typeface="Aptos" panose="020B0004020202020204" pitchFamily="34" charset="0"/>
              </a:rPr>
              <a:t>Solution-</a:t>
            </a:r>
            <a:endParaRPr lang="en-US" b="1"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Given-</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Old center coordinates of C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 (1, 4)</a:t>
            </a:r>
          </a:p>
          <a:p>
            <a:pPr algn="l">
              <a:buFont typeface="Arial" panose="020B0604020202020204" pitchFamily="34" charset="0"/>
              <a:buChar char="•"/>
            </a:pPr>
            <a:r>
              <a:rPr lang="en-US" b="0" i="0" dirty="0">
                <a:solidFill>
                  <a:srgbClr val="303030"/>
                </a:solidFill>
                <a:effectLst/>
                <a:highlight>
                  <a:srgbClr val="FFFFFF"/>
                </a:highlight>
                <a:latin typeface="Aptos" panose="020B0004020202020204" pitchFamily="34" charset="0"/>
              </a:rPr>
              <a:t>Translation vector = (T</a:t>
            </a:r>
            <a:r>
              <a:rPr lang="en-US" b="0" i="0" baseline="-25000" dirty="0">
                <a:solidFill>
                  <a:srgbClr val="303030"/>
                </a:solidFill>
                <a:effectLst/>
                <a:highlight>
                  <a:srgbClr val="FFFFFF"/>
                </a:highlight>
                <a:latin typeface="Aptos" panose="020B0004020202020204" pitchFamily="34" charset="0"/>
              </a:rPr>
              <a:t>x</a:t>
            </a:r>
            <a:r>
              <a:rPr lang="en-US" b="0" i="0" dirty="0">
                <a:solidFill>
                  <a:srgbClr val="303030"/>
                </a:solidFill>
                <a:effectLst/>
                <a:highlight>
                  <a:srgbClr val="FFFFFF"/>
                </a:highlight>
                <a:latin typeface="Aptos" panose="020B0004020202020204" pitchFamily="34" charset="0"/>
              </a:rPr>
              <a:t>, T</a:t>
            </a:r>
            <a:r>
              <a:rPr lang="en-US" b="0" i="0" baseline="-25000" dirty="0">
                <a:solidFill>
                  <a:srgbClr val="303030"/>
                </a:solidFill>
                <a:effectLst/>
                <a:highlight>
                  <a:srgbClr val="FFFFFF"/>
                </a:highlight>
                <a:latin typeface="Aptos" panose="020B0004020202020204" pitchFamily="34" charset="0"/>
              </a:rPr>
              <a:t>y</a:t>
            </a:r>
            <a:r>
              <a:rPr lang="en-US" b="0" i="0" dirty="0">
                <a:solidFill>
                  <a:srgbClr val="303030"/>
                </a:solidFill>
                <a:effectLst/>
                <a:highlight>
                  <a:srgbClr val="FFFFFF"/>
                </a:highlight>
                <a:latin typeface="Aptos" panose="020B0004020202020204" pitchFamily="34" charset="0"/>
              </a:rPr>
              <a:t>) = (5, 1)</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Let the new center coordinates of C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a:t>
            </a:r>
          </a:p>
          <a:p>
            <a:pPr algn="l"/>
            <a:r>
              <a:rPr lang="en-US" b="0" i="0" dirty="0">
                <a:solidFill>
                  <a:srgbClr val="303030"/>
                </a:solidFill>
                <a:effectLst/>
                <a:highlight>
                  <a:srgbClr val="FFFFFF"/>
                </a:highlight>
                <a:latin typeface="Aptos" panose="020B0004020202020204" pitchFamily="34" charset="0"/>
              </a:rPr>
              <a:t>Applying the translation equations, we have-</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 T</a:t>
            </a:r>
            <a:r>
              <a:rPr lang="en-US" b="0" i="0" baseline="-25000" dirty="0">
                <a:solidFill>
                  <a:srgbClr val="303030"/>
                </a:solidFill>
                <a:effectLst/>
                <a:highlight>
                  <a:srgbClr val="FFFFFF"/>
                </a:highlight>
                <a:latin typeface="Aptos" panose="020B0004020202020204" pitchFamily="34" charset="0"/>
              </a:rPr>
              <a:t>x</a:t>
            </a:r>
            <a:r>
              <a:rPr lang="en-US" b="0" i="0" dirty="0">
                <a:solidFill>
                  <a:srgbClr val="303030"/>
                </a:solidFill>
                <a:effectLst/>
                <a:highlight>
                  <a:srgbClr val="FFFFFF"/>
                </a:highlight>
                <a:latin typeface="Aptos" panose="020B0004020202020204" pitchFamily="34" charset="0"/>
              </a:rPr>
              <a:t> = 1 + 5 = 6</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 T</a:t>
            </a:r>
            <a:r>
              <a:rPr lang="en-US" b="0" i="0" baseline="-25000" dirty="0">
                <a:solidFill>
                  <a:srgbClr val="303030"/>
                </a:solidFill>
                <a:effectLst/>
                <a:highlight>
                  <a:srgbClr val="FFFFFF"/>
                </a:highlight>
                <a:latin typeface="Aptos" panose="020B0004020202020204" pitchFamily="34" charset="0"/>
              </a:rPr>
              <a:t>y</a:t>
            </a:r>
            <a:r>
              <a:rPr lang="en-US" b="0" i="0" dirty="0">
                <a:solidFill>
                  <a:srgbClr val="303030"/>
                </a:solidFill>
                <a:effectLst/>
                <a:highlight>
                  <a:srgbClr val="FFFFFF"/>
                </a:highlight>
                <a:latin typeface="Aptos" panose="020B0004020202020204" pitchFamily="34" charset="0"/>
              </a:rPr>
              <a:t> = 4 + 1 = 5</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Thus, New center coordinates of C = (6, 5).</a:t>
            </a:r>
          </a:p>
        </p:txBody>
      </p:sp>
      <p:sp>
        <p:nvSpPr>
          <p:cNvPr id="17" name="TextBox 16">
            <a:extLst>
              <a:ext uri="{FF2B5EF4-FFF2-40B4-BE49-F238E27FC236}">
                <a16:creationId xmlns:a16="http://schemas.microsoft.com/office/drawing/2014/main" id="{6E47EA6D-FBB2-A4D4-E02D-C122A399BB33}"/>
              </a:ext>
            </a:extLst>
          </p:cNvPr>
          <p:cNvSpPr txBox="1"/>
          <p:nvPr/>
        </p:nvSpPr>
        <p:spPr>
          <a:xfrm>
            <a:off x="6312088" y="557958"/>
            <a:ext cx="5879912" cy="1323439"/>
          </a:xfrm>
          <a:prstGeom prst="rect">
            <a:avLst/>
          </a:prstGeom>
          <a:solidFill>
            <a:schemeClr val="bg1"/>
          </a:solidFill>
        </p:spPr>
        <p:txBody>
          <a:bodyPr wrap="square">
            <a:spAutoFit/>
          </a:bodyPr>
          <a:lstStyle/>
          <a:p>
            <a:pPr algn="l"/>
            <a:r>
              <a:rPr lang="en-US" sz="1600" b="1" i="0" dirty="0">
                <a:solidFill>
                  <a:srgbClr val="303030"/>
                </a:solidFill>
                <a:effectLst/>
                <a:highlight>
                  <a:srgbClr val="FFFFFF"/>
                </a:highlight>
                <a:latin typeface="Aptos" panose="020B0004020202020204" pitchFamily="34" charset="0"/>
              </a:rPr>
              <a:t>Alternatively,</a:t>
            </a:r>
            <a:endParaRPr lang="en-US" sz="1600" b="0" i="0" dirty="0">
              <a:solidFill>
                <a:srgbClr val="303030"/>
              </a:solidFill>
              <a:effectLst/>
              <a:highlight>
                <a:srgbClr val="FFFFFF"/>
              </a:highlight>
              <a:latin typeface="Aptos" panose="020B0004020202020204" pitchFamily="34" charset="0"/>
            </a:endParaRPr>
          </a:p>
          <a:p>
            <a:pPr algn="l"/>
            <a:r>
              <a:rPr lang="en-US" sz="1600" b="0" i="0" dirty="0">
                <a:solidFill>
                  <a:srgbClr val="303030"/>
                </a:solidFill>
                <a:effectLst/>
                <a:highlight>
                  <a:srgbClr val="FFFFFF"/>
                </a:highlight>
                <a:latin typeface="Aptos" panose="020B0004020202020204" pitchFamily="34" charset="0"/>
              </a:rPr>
              <a:t> </a:t>
            </a:r>
          </a:p>
          <a:p>
            <a:pPr algn="l"/>
            <a:r>
              <a:rPr lang="en-US" sz="1600" b="0" i="0" dirty="0">
                <a:solidFill>
                  <a:srgbClr val="303030"/>
                </a:solidFill>
                <a:effectLst/>
                <a:highlight>
                  <a:srgbClr val="FFFFFF"/>
                </a:highlight>
                <a:latin typeface="Aptos" panose="020B0004020202020204" pitchFamily="34" charset="0"/>
              </a:rPr>
              <a:t>In matrix form, the new center coordinates of C after translation may be obtained as-</a:t>
            </a:r>
          </a:p>
          <a:p>
            <a:pPr algn="l"/>
            <a:r>
              <a:rPr lang="en-US" sz="1600" b="0" i="0" dirty="0">
                <a:solidFill>
                  <a:srgbClr val="303030"/>
                </a:solidFill>
                <a:effectLst/>
                <a:highlight>
                  <a:srgbClr val="FFFFFF"/>
                </a:highlight>
                <a:latin typeface="Aptos" panose="020B0004020202020204" pitchFamily="34" charset="0"/>
              </a:rPr>
              <a:t> </a:t>
            </a:r>
          </a:p>
        </p:txBody>
      </p:sp>
      <p:pic>
        <p:nvPicPr>
          <p:cNvPr id="19" name="Picture 18">
            <a:extLst>
              <a:ext uri="{FF2B5EF4-FFF2-40B4-BE49-F238E27FC236}">
                <a16:creationId xmlns:a16="http://schemas.microsoft.com/office/drawing/2014/main" id="{EFF4E204-68F2-F7CD-97D2-5E21D5BCC7B9}"/>
              </a:ext>
            </a:extLst>
          </p:cNvPr>
          <p:cNvPicPr>
            <a:picLocks noChangeAspect="1"/>
          </p:cNvPicPr>
          <p:nvPr/>
        </p:nvPicPr>
        <p:blipFill>
          <a:blip r:embed="rId2"/>
          <a:stretch>
            <a:fillRect/>
          </a:stretch>
        </p:blipFill>
        <p:spPr>
          <a:xfrm>
            <a:off x="7205661" y="1683038"/>
            <a:ext cx="4002809" cy="3804419"/>
          </a:xfrm>
          <a:prstGeom prst="rect">
            <a:avLst/>
          </a:prstGeom>
        </p:spPr>
      </p:pic>
      <p:sp>
        <p:nvSpPr>
          <p:cNvPr id="21" name="TextBox 20">
            <a:extLst>
              <a:ext uri="{FF2B5EF4-FFF2-40B4-BE49-F238E27FC236}">
                <a16:creationId xmlns:a16="http://schemas.microsoft.com/office/drawing/2014/main" id="{44CEAEF9-54F7-24EA-55FB-D06E1CAF2606}"/>
              </a:ext>
            </a:extLst>
          </p:cNvPr>
          <p:cNvSpPr txBox="1"/>
          <p:nvPr/>
        </p:nvSpPr>
        <p:spPr>
          <a:xfrm>
            <a:off x="7097621" y="5728604"/>
            <a:ext cx="4308845" cy="369332"/>
          </a:xfrm>
          <a:prstGeom prst="rect">
            <a:avLst/>
          </a:prstGeom>
          <a:noFill/>
        </p:spPr>
        <p:txBody>
          <a:bodyPr wrap="square">
            <a:spAutoFit/>
          </a:bodyPr>
          <a:lstStyle/>
          <a:p>
            <a:r>
              <a:rPr lang="en-US" b="0" i="0" dirty="0">
                <a:solidFill>
                  <a:srgbClr val="303030"/>
                </a:solidFill>
                <a:effectLst/>
                <a:highlight>
                  <a:srgbClr val="FFFFFF"/>
                </a:highlight>
                <a:latin typeface="Arimo"/>
              </a:rPr>
              <a:t>Thus, New center coordinates of C = (6, 5).</a:t>
            </a:r>
            <a:endParaRPr lang="en-SG" dirty="0"/>
          </a:p>
        </p:txBody>
      </p:sp>
    </p:spTree>
    <p:extLst>
      <p:ext uri="{BB962C8B-B14F-4D97-AF65-F5344CB8AC3E}">
        <p14:creationId xmlns:p14="http://schemas.microsoft.com/office/powerpoint/2010/main" val="91270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658C40-0F32-B923-CCD2-C517922F11A1}"/>
              </a:ext>
            </a:extLst>
          </p:cNvPr>
          <p:cNvPicPr>
            <a:picLocks noChangeAspect="1"/>
          </p:cNvPicPr>
          <p:nvPr/>
        </p:nvPicPr>
        <p:blipFill>
          <a:blip r:embed="rId2"/>
          <a:stretch>
            <a:fillRect/>
          </a:stretch>
        </p:blipFill>
        <p:spPr>
          <a:xfrm>
            <a:off x="1323616" y="1019019"/>
            <a:ext cx="9313722" cy="4325979"/>
          </a:xfrm>
          <a:prstGeom prst="rect">
            <a:avLst/>
          </a:prstGeom>
        </p:spPr>
      </p:pic>
      <p:sp>
        <p:nvSpPr>
          <p:cNvPr id="2" name="TextBox 1">
            <a:extLst>
              <a:ext uri="{FF2B5EF4-FFF2-40B4-BE49-F238E27FC236}">
                <a16:creationId xmlns:a16="http://schemas.microsoft.com/office/drawing/2014/main" id="{832E030A-AFD2-C589-ED49-17C522D77FED}"/>
              </a:ext>
            </a:extLst>
          </p:cNvPr>
          <p:cNvSpPr txBox="1"/>
          <p:nvPr/>
        </p:nvSpPr>
        <p:spPr>
          <a:xfrm>
            <a:off x="404590" y="298765"/>
            <a:ext cx="4308845" cy="369332"/>
          </a:xfrm>
          <a:prstGeom prst="rect">
            <a:avLst/>
          </a:prstGeom>
          <a:noFill/>
        </p:spPr>
        <p:txBody>
          <a:bodyPr wrap="square">
            <a:spAutoFit/>
          </a:bodyPr>
          <a:lstStyle/>
          <a:p>
            <a:r>
              <a:rPr lang="en-US" b="0" i="0" dirty="0">
                <a:solidFill>
                  <a:srgbClr val="303030"/>
                </a:solidFill>
                <a:effectLst/>
                <a:highlight>
                  <a:srgbClr val="FFFFFF"/>
                </a:highlight>
                <a:latin typeface="Arimo"/>
              </a:rPr>
              <a:t>Thus, New center coordinates of C = (6, 5).</a:t>
            </a:r>
            <a:endParaRPr lang="en-SG" dirty="0"/>
          </a:p>
        </p:txBody>
      </p:sp>
    </p:spTree>
    <p:extLst>
      <p:ext uri="{BB962C8B-B14F-4D97-AF65-F5344CB8AC3E}">
        <p14:creationId xmlns:p14="http://schemas.microsoft.com/office/powerpoint/2010/main" val="341359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B6ABB0-371B-124F-CB5A-F5B4971C0A13}"/>
              </a:ext>
            </a:extLst>
          </p:cNvPr>
          <p:cNvSpPr txBox="1"/>
          <p:nvPr/>
        </p:nvSpPr>
        <p:spPr>
          <a:xfrm>
            <a:off x="211541" y="122409"/>
            <a:ext cx="6100548" cy="369332"/>
          </a:xfrm>
          <a:prstGeom prst="rect">
            <a:avLst/>
          </a:prstGeom>
          <a:noFill/>
        </p:spPr>
        <p:txBody>
          <a:bodyPr wrap="square">
            <a:spAutoFit/>
          </a:bodyPr>
          <a:lstStyle/>
          <a:p>
            <a:pPr algn="l"/>
            <a:r>
              <a:rPr lang="en-SG" b="1" i="0" u="sng" dirty="0">
                <a:solidFill>
                  <a:srgbClr val="303030"/>
                </a:solidFill>
                <a:effectLst/>
                <a:highlight>
                  <a:srgbClr val="FFFFFF"/>
                </a:highlight>
                <a:latin typeface="Roboto Condensed" panose="02000000000000000000" pitchFamily="2" charset="0"/>
              </a:rPr>
              <a:t>Problem-02:</a:t>
            </a:r>
            <a:endParaRPr lang="en-SG" b="1" i="0" dirty="0">
              <a:solidFill>
                <a:srgbClr val="303030"/>
              </a:solidFill>
              <a:effectLst/>
              <a:highlight>
                <a:srgbClr val="FFFFFF"/>
              </a:highlight>
              <a:latin typeface="Roboto Condensed" panose="02000000000000000000" pitchFamily="2" charset="0"/>
            </a:endParaRPr>
          </a:p>
        </p:txBody>
      </p:sp>
      <p:sp>
        <p:nvSpPr>
          <p:cNvPr id="5" name="TextBox 4">
            <a:extLst>
              <a:ext uri="{FF2B5EF4-FFF2-40B4-BE49-F238E27FC236}">
                <a16:creationId xmlns:a16="http://schemas.microsoft.com/office/drawing/2014/main" id="{17EED9C7-8F6A-E5D4-92DB-8ABFCC51A987}"/>
              </a:ext>
            </a:extLst>
          </p:cNvPr>
          <p:cNvSpPr txBox="1"/>
          <p:nvPr/>
        </p:nvSpPr>
        <p:spPr>
          <a:xfrm>
            <a:off x="211541" y="491741"/>
            <a:ext cx="11072344" cy="1754326"/>
          </a:xfrm>
          <a:prstGeom prst="rect">
            <a:avLst/>
          </a:prstGeom>
          <a:solidFill>
            <a:schemeClr val="bg1"/>
          </a:solidFill>
        </p:spPr>
        <p:txBody>
          <a:bodyPr wrap="square">
            <a:spAutoFit/>
          </a:bodyPr>
          <a:lstStyle/>
          <a:p>
            <a:r>
              <a:rPr lang="en-US" b="0" i="0" dirty="0">
                <a:solidFill>
                  <a:srgbClr val="303030"/>
                </a:solidFill>
                <a:effectLst/>
                <a:highlight>
                  <a:srgbClr val="FFFFFF"/>
                </a:highlight>
                <a:latin typeface="Aptos" panose="020B0004020202020204" pitchFamily="34" charset="0"/>
              </a:rPr>
              <a:t>Given a square with coordinate points A(0, 3), B(3, 3), C(3, 0), D(0, 0). Apply the translation with distance 1 towards X axis and 1 towards Y axis. Obtain the new coordinates of the square.</a:t>
            </a:r>
          </a:p>
          <a:p>
            <a:r>
              <a:rPr lang="en-SG" b="1" dirty="0">
                <a:latin typeface="Aptos" panose="020B0004020202020204" pitchFamily="34" charset="0"/>
              </a:rPr>
              <a:t>Solution-</a:t>
            </a:r>
          </a:p>
          <a:p>
            <a:r>
              <a:rPr lang="en-SG" dirty="0">
                <a:latin typeface="Aptos" panose="020B0004020202020204" pitchFamily="34" charset="0"/>
              </a:rPr>
              <a:t>Given-</a:t>
            </a:r>
          </a:p>
          <a:p>
            <a:r>
              <a:rPr lang="en-SG" dirty="0">
                <a:latin typeface="Aptos" panose="020B0004020202020204" pitchFamily="34" charset="0"/>
              </a:rPr>
              <a:t>Old coordinates of the square = A (0, 3), B(3, 3), C(3, 0), D(0, 0)</a:t>
            </a:r>
          </a:p>
          <a:p>
            <a:pPr algn="l">
              <a:buFont typeface="Arial" panose="020B0604020202020204" pitchFamily="34" charset="0"/>
              <a:buChar char="•"/>
            </a:pPr>
            <a:r>
              <a:rPr lang="en-SG" b="0" i="0" dirty="0">
                <a:solidFill>
                  <a:srgbClr val="303030"/>
                </a:solidFill>
                <a:effectLst/>
                <a:highlight>
                  <a:srgbClr val="FFFFFF"/>
                </a:highlight>
                <a:latin typeface="Aptos" panose="020B0004020202020204" pitchFamily="34" charset="0"/>
              </a:rPr>
              <a:t>Translation vector = (T</a:t>
            </a:r>
            <a:r>
              <a:rPr lang="en-SG" b="0" i="0" baseline="-25000" dirty="0">
                <a:solidFill>
                  <a:srgbClr val="303030"/>
                </a:solidFill>
                <a:effectLst/>
                <a:highlight>
                  <a:srgbClr val="FFFFFF"/>
                </a:highlight>
                <a:latin typeface="Aptos" panose="020B0004020202020204" pitchFamily="34" charset="0"/>
              </a:rPr>
              <a:t>x</a:t>
            </a:r>
            <a:r>
              <a:rPr lang="en-SG" b="0" i="0" dirty="0">
                <a:solidFill>
                  <a:srgbClr val="303030"/>
                </a:solidFill>
                <a:effectLst/>
                <a:highlight>
                  <a:srgbClr val="FFFFFF"/>
                </a:highlight>
                <a:latin typeface="Aptos" panose="020B0004020202020204" pitchFamily="34" charset="0"/>
              </a:rPr>
              <a:t>, T</a:t>
            </a:r>
            <a:r>
              <a:rPr lang="en-SG" b="0" i="0" baseline="-25000" dirty="0">
                <a:solidFill>
                  <a:srgbClr val="303030"/>
                </a:solidFill>
                <a:effectLst/>
                <a:highlight>
                  <a:srgbClr val="FFFFFF"/>
                </a:highlight>
                <a:latin typeface="Aptos" panose="020B0004020202020204" pitchFamily="34" charset="0"/>
              </a:rPr>
              <a:t>y</a:t>
            </a:r>
            <a:r>
              <a:rPr lang="en-SG" b="0" i="0" dirty="0">
                <a:solidFill>
                  <a:srgbClr val="303030"/>
                </a:solidFill>
                <a:effectLst/>
                <a:highlight>
                  <a:srgbClr val="FFFFFF"/>
                </a:highlight>
                <a:latin typeface="Aptos" panose="020B0004020202020204" pitchFamily="34" charset="0"/>
              </a:rPr>
              <a:t>) = (1, 1)</a:t>
            </a:r>
          </a:p>
        </p:txBody>
      </p:sp>
      <p:sp>
        <p:nvSpPr>
          <p:cNvPr id="10" name="TextBox 9">
            <a:extLst>
              <a:ext uri="{FF2B5EF4-FFF2-40B4-BE49-F238E27FC236}">
                <a16:creationId xmlns:a16="http://schemas.microsoft.com/office/drawing/2014/main" id="{A0E4B628-B693-6143-66FA-E46B2CF61732}"/>
              </a:ext>
            </a:extLst>
          </p:cNvPr>
          <p:cNvSpPr txBox="1"/>
          <p:nvPr/>
        </p:nvSpPr>
        <p:spPr>
          <a:xfrm>
            <a:off x="211541" y="2656429"/>
            <a:ext cx="5133457" cy="2308324"/>
          </a:xfrm>
          <a:prstGeom prst="rect">
            <a:avLst/>
          </a:prstGeom>
          <a:solidFill>
            <a:schemeClr val="accent4">
              <a:lumMod val="20000"/>
              <a:lumOff val="80000"/>
            </a:schemeClr>
          </a:solidFill>
        </p:spPr>
        <p:txBody>
          <a:bodyPr wrap="square">
            <a:spAutoFit/>
          </a:bodyPr>
          <a:lstStyle/>
          <a:p>
            <a:pPr algn="l"/>
            <a:r>
              <a:rPr lang="en-US" b="1" i="0" u="sng" dirty="0">
                <a:solidFill>
                  <a:srgbClr val="303030"/>
                </a:solidFill>
                <a:effectLst/>
                <a:latin typeface="Aptos" panose="020B0004020202020204" pitchFamily="34" charset="0"/>
              </a:rPr>
              <a:t>For Coordinates A(0, 3)</a:t>
            </a:r>
            <a:endParaRPr lang="en-US" b="1" i="0" dirty="0">
              <a:solidFill>
                <a:srgbClr val="303030"/>
              </a:solidFill>
              <a:effectLst/>
              <a:latin typeface="Aptos" panose="020B0004020202020204" pitchFamily="34" charset="0"/>
            </a:endParaRPr>
          </a:p>
          <a:p>
            <a:pPr algn="l"/>
            <a:r>
              <a:rPr lang="en-US" b="0" i="0" dirty="0">
                <a:solidFill>
                  <a:srgbClr val="303030"/>
                </a:solidFill>
                <a:effectLst/>
                <a:latin typeface="Aptos" panose="020B0004020202020204" pitchFamily="34" charset="0"/>
              </a:rPr>
              <a:t> </a:t>
            </a:r>
          </a:p>
          <a:p>
            <a:pPr algn="l"/>
            <a:r>
              <a:rPr lang="en-US" b="0" i="0" dirty="0">
                <a:solidFill>
                  <a:srgbClr val="303030"/>
                </a:solidFill>
                <a:effectLst/>
                <a:latin typeface="Aptos" panose="020B0004020202020204" pitchFamily="34" charset="0"/>
              </a:rPr>
              <a:t>Let the new coordinates of corner A = (</a:t>
            </a:r>
            <a:r>
              <a:rPr lang="en-US" b="0" i="0" dirty="0" err="1">
                <a:solidFill>
                  <a:srgbClr val="303030"/>
                </a:solidFill>
                <a:effectLst/>
                <a:latin typeface="Aptos" panose="020B0004020202020204" pitchFamily="34" charset="0"/>
              </a:rPr>
              <a:t>X</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 </a:t>
            </a:r>
            <a:r>
              <a:rPr lang="en-US" b="0" i="0" dirty="0" err="1">
                <a:solidFill>
                  <a:srgbClr val="303030"/>
                </a:solidFill>
                <a:effectLst/>
                <a:latin typeface="Aptos" panose="020B0004020202020204" pitchFamily="34" charset="0"/>
              </a:rPr>
              <a:t>Y</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a:t>
            </a:r>
          </a:p>
          <a:p>
            <a:pPr algn="l"/>
            <a:r>
              <a:rPr lang="en-US" b="0" i="0" dirty="0">
                <a:solidFill>
                  <a:srgbClr val="303030"/>
                </a:solidFill>
                <a:effectLst/>
                <a:latin typeface="Aptos" panose="020B0004020202020204" pitchFamily="34" charset="0"/>
              </a:rPr>
              <a:t> </a:t>
            </a:r>
          </a:p>
          <a:p>
            <a:pPr algn="l"/>
            <a:r>
              <a:rPr lang="en-US" b="0" i="0" dirty="0">
                <a:solidFill>
                  <a:srgbClr val="303030"/>
                </a:solidFill>
                <a:effectLst/>
                <a:latin typeface="Aptos" panose="020B0004020202020204" pitchFamily="34" charset="0"/>
              </a:rPr>
              <a:t>Applying the translation equations, we have-</a:t>
            </a:r>
          </a:p>
          <a:p>
            <a:pPr algn="l">
              <a:buFont typeface="Arial" panose="020B0604020202020204" pitchFamily="34" charset="0"/>
              <a:buChar char="•"/>
            </a:pPr>
            <a:r>
              <a:rPr lang="en-US" b="0" i="0" dirty="0" err="1">
                <a:solidFill>
                  <a:srgbClr val="303030"/>
                </a:solidFill>
                <a:effectLst/>
                <a:latin typeface="Aptos" panose="020B0004020202020204" pitchFamily="34" charset="0"/>
              </a:rPr>
              <a:t>X</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 = </a:t>
            </a:r>
            <a:r>
              <a:rPr lang="en-US" b="0" i="0" dirty="0" err="1">
                <a:solidFill>
                  <a:srgbClr val="303030"/>
                </a:solidFill>
                <a:effectLst/>
                <a:latin typeface="Aptos" panose="020B0004020202020204" pitchFamily="34" charset="0"/>
              </a:rPr>
              <a:t>X</a:t>
            </a:r>
            <a:r>
              <a:rPr lang="en-US" b="0" i="0" baseline="-25000" dirty="0" err="1">
                <a:solidFill>
                  <a:srgbClr val="303030"/>
                </a:solidFill>
                <a:effectLst/>
                <a:latin typeface="Aptos" panose="020B0004020202020204" pitchFamily="34" charset="0"/>
              </a:rPr>
              <a:t>old</a:t>
            </a:r>
            <a:r>
              <a:rPr lang="en-US" b="0" i="0" dirty="0">
                <a:solidFill>
                  <a:srgbClr val="303030"/>
                </a:solidFill>
                <a:effectLst/>
                <a:latin typeface="Aptos" panose="020B0004020202020204" pitchFamily="34" charset="0"/>
              </a:rPr>
              <a:t> + T</a:t>
            </a:r>
            <a:r>
              <a:rPr lang="en-US" b="0" i="0" baseline="-25000" dirty="0">
                <a:solidFill>
                  <a:srgbClr val="303030"/>
                </a:solidFill>
                <a:effectLst/>
                <a:latin typeface="Aptos" panose="020B0004020202020204" pitchFamily="34" charset="0"/>
              </a:rPr>
              <a:t>x</a:t>
            </a:r>
            <a:r>
              <a:rPr lang="en-US" b="0" i="0" dirty="0">
                <a:solidFill>
                  <a:srgbClr val="303030"/>
                </a:solidFill>
                <a:effectLst/>
                <a:latin typeface="Aptos" panose="020B0004020202020204" pitchFamily="34" charset="0"/>
              </a:rPr>
              <a:t> = 0 + 1 = 1</a:t>
            </a:r>
          </a:p>
          <a:p>
            <a:pPr algn="l">
              <a:buFont typeface="Arial" panose="020B0604020202020204" pitchFamily="34" charset="0"/>
              <a:buChar char="•"/>
            </a:pPr>
            <a:r>
              <a:rPr lang="en-US" b="0" i="0" dirty="0" err="1">
                <a:solidFill>
                  <a:srgbClr val="303030"/>
                </a:solidFill>
                <a:effectLst/>
                <a:latin typeface="Aptos" panose="020B0004020202020204" pitchFamily="34" charset="0"/>
              </a:rPr>
              <a:t>Y</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 = </a:t>
            </a:r>
            <a:r>
              <a:rPr lang="en-US" b="0" i="0" dirty="0" err="1">
                <a:solidFill>
                  <a:srgbClr val="303030"/>
                </a:solidFill>
                <a:effectLst/>
                <a:latin typeface="Aptos" panose="020B0004020202020204" pitchFamily="34" charset="0"/>
              </a:rPr>
              <a:t>Y</a:t>
            </a:r>
            <a:r>
              <a:rPr lang="en-US" b="0" i="0" baseline="-25000" dirty="0" err="1">
                <a:solidFill>
                  <a:srgbClr val="303030"/>
                </a:solidFill>
                <a:effectLst/>
                <a:latin typeface="Aptos" panose="020B0004020202020204" pitchFamily="34" charset="0"/>
              </a:rPr>
              <a:t>old</a:t>
            </a:r>
            <a:r>
              <a:rPr lang="en-US" b="0" i="0" dirty="0">
                <a:solidFill>
                  <a:srgbClr val="303030"/>
                </a:solidFill>
                <a:effectLst/>
                <a:latin typeface="Aptos" panose="020B0004020202020204" pitchFamily="34" charset="0"/>
              </a:rPr>
              <a:t> + T</a:t>
            </a:r>
            <a:r>
              <a:rPr lang="en-US" b="0" i="0" baseline="-25000" dirty="0">
                <a:solidFill>
                  <a:srgbClr val="303030"/>
                </a:solidFill>
                <a:effectLst/>
                <a:latin typeface="Aptos" panose="020B0004020202020204" pitchFamily="34" charset="0"/>
              </a:rPr>
              <a:t>y</a:t>
            </a:r>
            <a:r>
              <a:rPr lang="en-US" b="0" i="0" dirty="0">
                <a:solidFill>
                  <a:srgbClr val="303030"/>
                </a:solidFill>
                <a:effectLst/>
                <a:latin typeface="Aptos" panose="020B0004020202020204" pitchFamily="34" charset="0"/>
              </a:rPr>
              <a:t> = 3 + 1 = 4</a:t>
            </a:r>
          </a:p>
          <a:p>
            <a:pPr algn="l"/>
            <a:r>
              <a:rPr lang="en-US" b="0" i="0" dirty="0">
                <a:solidFill>
                  <a:srgbClr val="303030"/>
                </a:solidFill>
                <a:effectLst/>
                <a:latin typeface="Aptos" panose="020B0004020202020204" pitchFamily="34" charset="0"/>
              </a:rPr>
              <a:t> Thus, New coordinates of corner A = (1, 4).</a:t>
            </a:r>
          </a:p>
        </p:txBody>
      </p:sp>
      <p:sp>
        <p:nvSpPr>
          <p:cNvPr id="12" name="TextBox 11">
            <a:extLst>
              <a:ext uri="{FF2B5EF4-FFF2-40B4-BE49-F238E27FC236}">
                <a16:creationId xmlns:a16="http://schemas.microsoft.com/office/drawing/2014/main" id="{DB245CF8-AD0E-A00E-59B1-E5FFE0728E80}"/>
              </a:ext>
            </a:extLst>
          </p:cNvPr>
          <p:cNvSpPr txBox="1"/>
          <p:nvPr/>
        </p:nvSpPr>
        <p:spPr>
          <a:xfrm>
            <a:off x="6020023" y="2656429"/>
            <a:ext cx="5133457" cy="2308324"/>
          </a:xfrm>
          <a:prstGeom prst="rect">
            <a:avLst/>
          </a:prstGeom>
          <a:solidFill>
            <a:schemeClr val="accent4">
              <a:lumMod val="20000"/>
              <a:lumOff val="80000"/>
            </a:schemeClr>
          </a:solidFill>
        </p:spPr>
        <p:txBody>
          <a:bodyPr wrap="square">
            <a:spAutoFit/>
          </a:bodyPr>
          <a:lstStyle/>
          <a:p>
            <a:pPr algn="l"/>
            <a:r>
              <a:rPr lang="en-US" b="1" i="0" u="sng" dirty="0">
                <a:solidFill>
                  <a:srgbClr val="303030"/>
                </a:solidFill>
                <a:effectLst/>
                <a:latin typeface="Aptos" panose="020B0004020202020204" pitchFamily="34" charset="0"/>
              </a:rPr>
              <a:t>For Coordinates B(3, 3)</a:t>
            </a:r>
            <a:endParaRPr lang="en-US" b="1" i="0" dirty="0">
              <a:solidFill>
                <a:srgbClr val="303030"/>
              </a:solidFill>
              <a:effectLst/>
              <a:latin typeface="Aptos" panose="020B0004020202020204" pitchFamily="34" charset="0"/>
            </a:endParaRPr>
          </a:p>
          <a:p>
            <a:pPr algn="l"/>
            <a:r>
              <a:rPr lang="en-US" b="0" i="0" dirty="0">
                <a:solidFill>
                  <a:srgbClr val="303030"/>
                </a:solidFill>
                <a:effectLst/>
                <a:latin typeface="Aptos" panose="020B0004020202020204" pitchFamily="34" charset="0"/>
              </a:rPr>
              <a:t> </a:t>
            </a:r>
          </a:p>
          <a:p>
            <a:pPr algn="l"/>
            <a:r>
              <a:rPr lang="en-US" b="0" i="0" dirty="0">
                <a:solidFill>
                  <a:srgbClr val="303030"/>
                </a:solidFill>
                <a:effectLst/>
                <a:latin typeface="Aptos" panose="020B0004020202020204" pitchFamily="34" charset="0"/>
              </a:rPr>
              <a:t>Let the new coordinates of corner B = (</a:t>
            </a:r>
            <a:r>
              <a:rPr lang="en-US" b="0" i="0" dirty="0" err="1">
                <a:solidFill>
                  <a:srgbClr val="303030"/>
                </a:solidFill>
                <a:effectLst/>
                <a:latin typeface="Aptos" panose="020B0004020202020204" pitchFamily="34" charset="0"/>
              </a:rPr>
              <a:t>X</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 </a:t>
            </a:r>
            <a:r>
              <a:rPr lang="en-US" b="0" i="0" dirty="0" err="1">
                <a:solidFill>
                  <a:srgbClr val="303030"/>
                </a:solidFill>
                <a:effectLst/>
                <a:latin typeface="Aptos" panose="020B0004020202020204" pitchFamily="34" charset="0"/>
              </a:rPr>
              <a:t>Y</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a:t>
            </a:r>
          </a:p>
          <a:p>
            <a:pPr algn="l"/>
            <a:r>
              <a:rPr lang="en-US" b="0" i="0" dirty="0">
                <a:solidFill>
                  <a:srgbClr val="303030"/>
                </a:solidFill>
                <a:effectLst/>
                <a:latin typeface="Aptos" panose="020B0004020202020204" pitchFamily="34" charset="0"/>
              </a:rPr>
              <a:t> </a:t>
            </a:r>
          </a:p>
          <a:p>
            <a:pPr algn="l"/>
            <a:r>
              <a:rPr lang="en-US" b="0" i="0" dirty="0">
                <a:solidFill>
                  <a:srgbClr val="303030"/>
                </a:solidFill>
                <a:effectLst/>
                <a:latin typeface="Aptos" panose="020B0004020202020204" pitchFamily="34" charset="0"/>
              </a:rPr>
              <a:t>Applying the translation equations, we have-</a:t>
            </a:r>
          </a:p>
          <a:p>
            <a:pPr algn="l">
              <a:buFont typeface="Arial" panose="020B0604020202020204" pitchFamily="34" charset="0"/>
              <a:buChar char="•"/>
            </a:pPr>
            <a:r>
              <a:rPr lang="en-US" b="0" i="0" dirty="0" err="1">
                <a:solidFill>
                  <a:srgbClr val="303030"/>
                </a:solidFill>
                <a:effectLst/>
                <a:latin typeface="Aptos" panose="020B0004020202020204" pitchFamily="34" charset="0"/>
              </a:rPr>
              <a:t>X</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 = </a:t>
            </a:r>
            <a:r>
              <a:rPr lang="en-US" b="0" i="0" dirty="0" err="1">
                <a:solidFill>
                  <a:srgbClr val="303030"/>
                </a:solidFill>
                <a:effectLst/>
                <a:latin typeface="Aptos" panose="020B0004020202020204" pitchFamily="34" charset="0"/>
              </a:rPr>
              <a:t>X</a:t>
            </a:r>
            <a:r>
              <a:rPr lang="en-US" b="0" i="0" baseline="-25000" dirty="0" err="1">
                <a:solidFill>
                  <a:srgbClr val="303030"/>
                </a:solidFill>
                <a:effectLst/>
                <a:latin typeface="Aptos" panose="020B0004020202020204" pitchFamily="34" charset="0"/>
              </a:rPr>
              <a:t>old</a:t>
            </a:r>
            <a:r>
              <a:rPr lang="en-US" b="0" i="0" dirty="0">
                <a:solidFill>
                  <a:srgbClr val="303030"/>
                </a:solidFill>
                <a:effectLst/>
                <a:latin typeface="Aptos" panose="020B0004020202020204" pitchFamily="34" charset="0"/>
              </a:rPr>
              <a:t> + T</a:t>
            </a:r>
            <a:r>
              <a:rPr lang="en-US" b="0" i="0" baseline="-25000" dirty="0">
                <a:solidFill>
                  <a:srgbClr val="303030"/>
                </a:solidFill>
                <a:effectLst/>
                <a:latin typeface="Aptos" panose="020B0004020202020204" pitchFamily="34" charset="0"/>
              </a:rPr>
              <a:t>x</a:t>
            </a:r>
            <a:r>
              <a:rPr lang="en-US" b="0" i="0" dirty="0">
                <a:solidFill>
                  <a:srgbClr val="303030"/>
                </a:solidFill>
                <a:effectLst/>
                <a:latin typeface="Aptos" panose="020B0004020202020204" pitchFamily="34" charset="0"/>
              </a:rPr>
              <a:t> = 3 + 1 = 4</a:t>
            </a:r>
          </a:p>
          <a:p>
            <a:pPr algn="l">
              <a:buFont typeface="Arial" panose="020B0604020202020204" pitchFamily="34" charset="0"/>
              <a:buChar char="•"/>
            </a:pPr>
            <a:r>
              <a:rPr lang="en-US" b="0" i="0" dirty="0" err="1">
                <a:solidFill>
                  <a:srgbClr val="303030"/>
                </a:solidFill>
                <a:effectLst/>
                <a:latin typeface="Aptos" panose="020B0004020202020204" pitchFamily="34" charset="0"/>
              </a:rPr>
              <a:t>Y</a:t>
            </a:r>
            <a:r>
              <a:rPr lang="en-US" b="0" i="0" baseline="-25000" dirty="0" err="1">
                <a:solidFill>
                  <a:srgbClr val="303030"/>
                </a:solidFill>
                <a:effectLst/>
                <a:latin typeface="Aptos" panose="020B0004020202020204" pitchFamily="34" charset="0"/>
              </a:rPr>
              <a:t>new</a:t>
            </a:r>
            <a:r>
              <a:rPr lang="en-US" b="0" i="0" dirty="0">
                <a:solidFill>
                  <a:srgbClr val="303030"/>
                </a:solidFill>
                <a:effectLst/>
                <a:latin typeface="Aptos" panose="020B0004020202020204" pitchFamily="34" charset="0"/>
              </a:rPr>
              <a:t> = </a:t>
            </a:r>
            <a:r>
              <a:rPr lang="en-US" b="0" i="0" dirty="0" err="1">
                <a:solidFill>
                  <a:srgbClr val="303030"/>
                </a:solidFill>
                <a:effectLst/>
                <a:latin typeface="Aptos" panose="020B0004020202020204" pitchFamily="34" charset="0"/>
              </a:rPr>
              <a:t>Y</a:t>
            </a:r>
            <a:r>
              <a:rPr lang="en-US" b="0" i="0" baseline="-25000" dirty="0" err="1">
                <a:solidFill>
                  <a:srgbClr val="303030"/>
                </a:solidFill>
                <a:effectLst/>
                <a:latin typeface="Aptos" panose="020B0004020202020204" pitchFamily="34" charset="0"/>
              </a:rPr>
              <a:t>old</a:t>
            </a:r>
            <a:r>
              <a:rPr lang="en-US" b="0" i="0" dirty="0">
                <a:solidFill>
                  <a:srgbClr val="303030"/>
                </a:solidFill>
                <a:effectLst/>
                <a:latin typeface="Aptos" panose="020B0004020202020204" pitchFamily="34" charset="0"/>
              </a:rPr>
              <a:t> + T</a:t>
            </a:r>
            <a:r>
              <a:rPr lang="en-US" b="0" i="0" baseline="-25000" dirty="0">
                <a:solidFill>
                  <a:srgbClr val="303030"/>
                </a:solidFill>
                <a:effectLst/>
                <a:latin typeface="Aptos" panose="020B0004020202020204" pitchFamily="34" charset="0"/>
              </a:rPr>
              <a:t>y</a:t>
            </a:r>
            <a:r>
              <a:rPr lang="en-US" b="0" i="0" dirty="0">
                <a:solidFill>
                  <a:srgbClr val="303030"/>
                </a:solidFill>
                <a:effectLst/>
                <a:latin typeface="Aptos" panose="020B0004020202020204" pitchFamily="34" charset="0"/>
              </a:rPr>
              <a:t> = 3 + 1 = 4</a:t>
            </a:r>
          </a:p>
          <a:p>
            <a:pPr algn="l"/>
            <a:r>
              <a:rPr lang="en-US" b="0" i="0" dirty="0">
                <a:solidFill>
                  <a:srgbClr val="303030"/>
                </a:solidFill>
                <a:effectLst/>
                <a:latin typeface="Aptos" panose="020B0004020202020204" pitchFamily="34" charset="0"/>
              </a:rPr>
              <a:t>Thus, New coordinates of corner B = (4, 4).</a:t>
            </a:r>
          </a:p>
        </p:txBody>
      </p:sp>
    </p:spTree>
    <p:extLst>
      <p:ext uri="{BB962C8B-B14F-4D97-AF65-F5344CB8AC3E}">
        <p14:creationId xmlns:p14="http://schemas.microsoft.com/office/powerpoint/2010/main" val="114410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164F08-4886-37B5-1A05-6E543EBB1D98}"/>
              </a:ext>
            </a:extLst>
          </p:cNvPr>
          <p:cNvSpPr txBox="1"/>
          <p:nvPr/>
        </p:nvSpPr>
        <p:spPr>
          <a:xfrm>
            <a:off x="276918" y="204505"/>
            <a:ext cx="5095750" cy="2585323"/>
          </a:xfrm>
          <a:prstGeom prst="rect">
            <a:avLst/>
          </a:prstGeom>
          <a:noFill/>
        </p:spPr>
        <p:txBody>
          <a:bodyPr wrap="square">
            <a:spAutoFit/>
          </a:bodyPr>
          <a:lstStyle/>
          <a:p>
            <a:pPr algn="l"/>
            <a:r>
              <a:rPr lang="en-US" b="1" i="0" u="sng" dirty="0">
                <a:solidFill>
                  <a:srgbClr val="303030"/>
                </a:solidFill>
                <a:effectLst/>
                <a:highlight>
                  <a:srgbClr val="FFFFFF"/>
                </a:highlight>
                <a:latin typeface="Aptos" panose="020B0004020202020204" pitchFamily="34" charset="0"/>
              </a:rPr>
              <a:t>For Coordinates C(3, 0)</a:t>
            </a:r>
            <a:endParaRPr lang="en-US" b="1"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Let the new coordinates of corner C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Applying the translation equations, we have-</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 T</a:t>
            </a:r>
            <a:r>
              <a:rPr lang="en-US" b="0" i="0" baseline="-25000" dirty="0">
                <a:solidFill>
                  <a:srgbClr val="303030"/>
                </a:solidFill>
                <a:effectLst/>
                <a:highlight>
                  <a:srgbClr val="FFFFFF"/>
                </a:highlight>
                <a:latin typeface="Aptos" panose="020B0004020202020204" pitchFamily="34" charset="0"/>
              </a:rPr>
              <a:t>x</a:t>
            </a:r>
            <a:r>
              <a:rPr lang="en-US" b="0" i="0" dirty="0">
                <a:solidFill>
                  <a:srgbClr val="303030"/>
                </a:solidFill>
                <a:effectLst/>
                <a:highlight>
                  <a:srgbClr val="FFFFFF"/>
                </a:highlight>
                <a:latin typeface="Aptos" panose="020B0004020202020204" pitchFamily="34" charset="0"/>
              </a:rPr>
              <a:t> = 3 + 1 = 4</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 T</a:t>
            </a:r>
            <a:r>
              <a:rPr lang="en-US" b="0" i="0" baseline="-25000" dirty="0">
                <a:solidFill>
                  <a:srgbClr val="303030"/>
                </a:solidFill>
                <a:effectLst/>
                <a:highlight>
                  <a:srgbClr val="FFFFFF"/>
                </a:highlight>
                <a:latin typeface="Aptos" panose="020B0004020202020204" pitchFamily="34" charset="0"/>
              </a:rPr>
              <a:t>y</a:t>
            </a:r>
            <a:r>
              <a:rPr lang="en-US" b="0" i="0" dirty="0">
                <a:solidFill>
                  <a:srgbClr val="303030"/>
                </a:solidFill>
                <a:effectLst/>
                <a:highlight>
                  <a:srgbClr val="FFFFFF"/>
                </a:highlight>
                <a:latin typeface="Aptos" panose="020B0004020202020204" pitchFamily="34" charset="0"/>
              </a:rPr>
              <a:t> = 0 + 1 = 1</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Thus, New coordinates of corner C = (4, 1).</a:t>
            </a:r>
          </a:p>
        </p:txBody>
      </p:sp>
      <p:sp>
        <p:nvSpPr>
          <p:cNvPr id="5" name="TextBox 4">
            <a:extLst>
              <a:ext uri="{FF2B5EF4-FFF2-40B4-BE49-F238E27FC236}">
                <a16:creationId xmlns:a16="http://schemas.microsoft.com/office/drawing/2014/main" id="{40966332-1449-2BCF-3038-A24B64C0ADC6}"/>
              </a:ext>
            </a:extLst>
          </p:cNvPr>
          <p:cNvSpPr txBox="1"/>
          <p:nvPr/>
        </p:nvSpPr>
        <p:spPr>
          <a:xfrm>
            <a:off x="6598762" y="204505"/>
            <a:ext cx="5593237" cy="2585323"/>
          </a:xfrm>
          <a:prstGeom prst="rect">
            <a:avLst/>
          </a:prstGeom>
          <a:solidFill>
            <a:schemeClr val="bg1"/>
          </a:solidFill>
        </p:spPr>
        <p:txBody>
          <a:bodyPr wrap="square">
            <a:spAutoFit/>
          </a:bodyPr>
          <a:lstStyle/>
          <a:p>
            <a:pPr algn="l"/>
            <a:r>
              <a:rPr lang="en-US" b="1" i="0" u="sng" dirty="0">
                <a:solidFill>
                  <a:srgbClr val="303030"/>
                </a:solidFill>
                <a:effectLst/>
                <a:highlight>
                  <a:srgbClr val="FFFFFF"/>
                </a:highlight>
                <a:latin typeface="Aptos" panose="020B0004020202020204" pitchFamily="34" charset="0"/>
              </a:rPr>
              <a:t>For Coordinates D(0, 0)</a:t>
            </a:r>
            <a:endParaRPr lang="en-US" b="1" i="0" dirty="0">
              <a:solidFill>
                <a:srgbClr val="303030"/>
              </a:solidFill>
              <a:effectLst/>
              <a:highlight>
                <a:srgbClr val="FFFFFF"/>
              </a:highlight>
              <a:latin typeface="Aptos" panose="020B0004020202020204" pitchFamily="34" charset="0"/>
            </a:endParaRP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Let the new coordinates of corner D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Applying the translation equations, we have-</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 T</a:t>
            </a:r>
            <a:r>
              <a:rPr lang="en-US" b="0" i="0" baseline="-25000" dirty="0">
                <a:solidFill>
                  <a:srgbClr val="303030"/>
                </a:solidFill>
                <a:effectLst/>
                <a:highlight>
                  <a:srgbClr val="FFFFFF"/>
                </a:highlight>
                <a:latin typeface="Aptos" panose="020B0004020202020204" pitchFamily="34" charset="0"/>
              </a:rPr>
              <a:t>x</a:t>
            </a:r>
            <a:r>
              <a:rPr lang="en-US" b="0" i="0" dirty="0">
                <a:solidFill>
                  <a:srgbClr val="303030"/>
                </a:solidFill>
                <a:effectLst/>
                <a:highlight>
                  <a:srgbClr val="FFFFFF"/>
                </a:highlight>
                <a:latin typeface="Aptos" panose="020B0004020202020204" pitchFamily="34" charset="0"/>
              </a:rPr>
              <a:t> = 0 + 1 = 1</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 T</a:t>
            </a:r>
            <a:r>
              <a:rPr lang="en-US" b="0" i="0" baseline="-25000" dirty="0">
                <a:solidFill>
                  <a:srgbClr val="303030"/>
                </a:solidFill>
                <a:effectLst/>
                <a:highlight>
                  <a:srgbClr val="FFFFFF"/>
                </a:highlight>
                <a:latin typeface="Aptos" panose="020B0004020202020204" pitchFamily="34" charset="0"/>
              </a:rPr>
              <a:t>y</a:t>
            </a:r>
            <a:r>
              <a:rPr lang="en-US" b="0" i="0" dirty="0">
                <a:solidFill>
                  <a:srgbClr val="303030"/>
                </a:solidFill>
                <a:effectLst/>
                <a:highlight>
                  <a:srgbClr val="FFFFFF"/>
                </a:highlight>
                <a:latin typeface="Aptos" panose="020B0004020202020204" pitchFamily="34" charset="0"/>
              </a:rPr>
              <a:t> = 0 + 1 = 1</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Thus, New coordinates of corner D = (1, 1).</a:t>
            </a:r>
          </a:p>
        </p:txBody>
      </p:sp>
      <p:pic>
        <p:nvPicPr>
          <p:cNvPr id="7" name="Picture 6">
            <a:extLst>
              <a:ext uri="{FF2B5EF4-FFF2-40B4-BE49-F238E27FC236}">
                <a16:creationId xmlns:a16="http://schemas.microsoft.com/office/drawing/2014/main" id="{2C7C7293-1C60-E446-000E-5D7333E54833}"/>
              </a:ext>
            </a:extLst>
          </p:cNvPr>
          <p:cNvPicPr>
            <a:picLocks noChangeAspect="1"/>
          </p:cNvPicPr>
          <p:nvPr/>
        </p:nvPicPr>
        <p:blipFill>
          <a:blip r:embed="rId2"/>
          <a:stretch>
            <a:fillRect/>
          </a:stretch>
        </p:blipFill>
        <p:spPr>
          <a:xfrm>
            <a:off x="1239163" y="3613666"/>
            <a:ext cx="8056944" cy="2927883"/>
          </a:xfrm>
          <a:prstGeom prst="rect">
            <a:avLst/>
          </a:prstGeom>
        </p:spPr>
      </p:pic>
      <p:sp>
        <p:nvSpPr>
          <p:cNvPr id="4" name="TextBox 3">
            <a:extLst>
              <a:ext uri="{FF2B5EF4-FFF2-40B4-BE49-F238E27FC236}">
                <a16:creationId xmlns:a16="http://schemas.microsoft.com/office/drawing/2014/main" id="{62EB9F98-14E6-7683-B754-50A9A20BBBB5}"/>
              </a:ext>
            </a:extLst>
          </p:cNvPr>
          <p:cNvSpPr txBox="1"/>
          <p:nvPr/>
        </p:nvSpPr>
        <p:spPr>
          <a:xfrm>
            <a:off x="1593130" y="3244334"/>
            <a:ext cx="8062273" cy="369332"/>
          </a:xfrm>
          <a:prstGeom prst="rect">
            <a:avLst/>
          </a:prstGeom>
          <a:noFill/>
        </p:spPr>
        <p:txBody>
          <a:bodyPr wrap="square">
            <a:spAutoFit/>
          </a:bodyPr>
          <a:lstStyle/>
          <a:p>
            <a:pPr algn="l"/>
            <a:r>
              <a:rPr lang="en-US" b="0" i="0" dirty="0">
                <a:solidFill>
                  <a:srgbClr val="303030"/>
                </a:solidFill>
                <a:effectLst/>
                <a:highlight>
                  <a:srgbClr val="FFFFFF"/>
                </a:highlight>
                <a:latin typeface="Aptos" panose="020B0004020202020204" pitchFamily="34" charset="0"/>
              </a:rPr>
              <a:t>Thus, New coordinates of the square = A (1, 4), B(4, 4), C(4, 1), D(1, 1).</a:t>
            </a:r>
          </a:p>
        </p:txBody>
      </p:sp>
    </p:spTree>
    <p:extLst>
      <p:ext uri="{BB962C8B-B14F-4D97-AF65-F5344CB8AC3E}">
        <p14:creationId xmlns:p14="http://schemas.microsoft.com/office/powerpoint/2010/main" val="394295446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131</TotalTime>
  <Words>2830</Words>
  <Application>Microsoft Office PowerPoint</Application>
  <PresentationFormat>Widescreen</PresentationFormat>
  <Paragraphs>304</Paragraphs>
  <Slides>44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Aharoni</vt:lpstr>
      <vt:lpstr>Aptos</vt:lpstr>
      <vt:lpstr>Arial</vt:lpstr>
      <vt:lpstr>Arimo</vt:lpstr>
      <vt:lpstr>Bernard MT Condensed</vt:lpstr>
      <vt:lpstr>Century Schoolbook</vt:lpstr>
      <vt:lpstr>erdana</vt:lpstr>
      <vt:lpstr>Roboto Condensed</vt:lpstr>
      <vt:lpstr>Wingdings</vt:lpstr>
      <vt:lpstr>Wingdings 2</vt:lpstr>
      <vt:lpstr>View</vt:lpstr>
      <vt:lpstr>Transformation  In  2D and 3D</vt:lpstr>
      <vt:lpstr>Introduction of Transformations</vt:lpstr>
      <vt:lpstr>PowerPoint Presentation</vt:lpstr>
      <vt:lpstr>2D Translation in Computer Graphics-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Raajokiaa Ritu</dc:creator>
  <cp:lastModifiedBy>Raajokiaa Ritu</cp:lastModifiedBy>
  <cp:revision>103</cp:revision>
  <dcterms:created xsi:type="dcterms:W3CDTF">2024-05-14T16:22:32Z</dcterms:created>
  <dcterms:modified xsi:type="dcterms:W3CDTF">2024-05-19T06:50:26Z</dcterms:modified>
</cp:coreProperties>
</file>