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96" r:id="rId4"/>
    <p:sldId id="271" r:id="rId5"/>
    <p:sldId id="258" r:id="rId6"/>
    <p:sldId id="259" r:id="rId7"/>
    <p:sldId id="277" r:id="rId8"/>
    <p:sldId id="261" r:id="rId9"/>
    <p:sldId id="287" r:id="rId10"/>
    <p:sldId id="290" r:id="rId11"/>
    <p:sldId id="279" r:id="rId12"/>
    <p:sldId id="297" r:id="rId13"/>
    <p:sldId id="280" r:id="rId14"/>
    <p:sldId id="264" r:id="rId15"/>
    <p:sldId id="291" r:id="rId16"/>
    <p:sldId id="298" r:id="rId17"/>
    <p:sldId id="272" r:id="rId18"/>
    <p:sldId id="299" r:id="rId19"/>
    <p:sldId id="288" r:id="rId20"/>
    <p:sldId id="289" r:id="rId21"/>
    <p:sldId id="274" r:id="rId22"/>
    <p:sldId id="275" r:id="rId23"/>
    <p:sldId id="281" r:id="rId24"/>
    <p:sldId id="300" r:id="rId25"/>
    <p:sldId id="306" r:id="rId26"/>
    <p:sldId id="305" r:id="rId27"/>
    <p:sldId id="301" r:id="rId28"/>
    <p:sldId id="302" r:id="rId29"/>
    <p:sldId id="303" r:id="rId30"/>
    <p:sldId id="304" r:id="rId31"/>
    <p:sldId id="270" r:id="rId32"/>
    <p:sldId id="276" r:id="rId33"/>
    <p:sldId id="295" r:id="rId34"/>
    <p:sldId id="265" r:id="rId35"/>
    <p:sldId id="266" r:id="rId36"/>
    <p:sldId id="267" r:id="rId37"/>
    <p:sldId id="294" r:id="rId38"/>
    <p:sldId id="269" r:id="rId39"/>
    <p:sldId id="285" r:id="rId40"/>
    <p:sldId id="282" r:id="rId41"/>
    <p:sldId id="283" r:id="rId42"/>
    <p:sldId id="284"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ajokiaa Ritu" initials="RR" lastIdx="1" clrIdx="0">
    <p:extLst>
      <p:ext uri="{19B8F6BF-5375-455C-9EA6-DF929625EA0E}">
        <p15:presenceInfo xmlns:p15="http://schemas.microsoft.com/office/powerpoint/2012/main" userId="f74311fc61c8a6e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412" autoAdjust="0"/>
    <p:restoredTop sz="94660"/>
  </p:normalViewPr>
  <p:slideViewPr>
    <p:cSldViewPr snapToGrid="0">
      <p:cViewPr varScale="1">
        <p:scale>
          <a:sx n="49" d="100"/>
          <a:sy n="49" d="100"/>
        </p:scale>
        <p:origin x="62" y="74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2BD615C1-265C-46F9-8E7B-3DCE970FD242}" type="datetimeFigureOut">
              <a:rPr lang="en-SG" smtClean="0"/>
              <a:t>17/8/2024</a:t>
            </a:fld>
            <a:endParaRPr lang="en-SG"/>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SG"/>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3FCE8945-EE67-433E-872F-D7AE40EB1171}" type="slidenum">
              <a:rPr lang="en-SG" smtClean="0"/>
              <a:t>‹#›</a:t>
            </a:fld>
            <a:endParaRPr lang="en-SG"/>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7928231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D615C1-265C-46F9-8E7B-3DCE970FD242}" type="datetimeFigureOut">
              <a:rPr lang="en-SG" smtClean="0"/>
              <a:t>17/8/2024</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3FCE8945-EE67-433E-872F-D7AE40EB1171}" type="slidenum">
              <a:rPr lang="en-SG" smtClean="0"/>
              <a:t>‹#›</a:t>
            </a:fld>
            <a:endParaRPr lang="en-SG"/>
          </a:p>
        </p:txBody>
      </p:sp>
    </p:spTree>
    <p:extLst>
      <p:ext uri="{BB962C8B-B14F-4D97-AF65-F5344CB8AC3E}">
        <p14:creationId xmlns:p14="http://schemas.microsoft.com/office/powerpoint/2010/main" val="1407095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D615C1-265C-46F9-8E7B-3DCE970FD242}" type="datetimeFigureOut">
              <a:rPr lang="en-SG" smtClean="0"/>
              <a:t>17/8/2024</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3FCE8945-EE67-433E-872F-D7AE40EB1171}" type="slidenum">
              <a:rPr lang="en-SG" smtClean="0"/>
              <a:t>‹#›</a:t>
            </a:fld>
            <a:endParaRPr lang="en-SG"/>
          </a:p>
        </p:txBody>
      </p:sp>
    </p:spTree>
    <p:extLst>
      <p:ext uri="{BB962C8B-B14F-4D97-AF65-F5344CB8AC3E}">
        <p14:creationId xmlns:p14="http://schemas.microsoft.com/office/powerpoint/2010/main" val="15754726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D615C1-265C-46F9-8E7B-3DCE970FD242}" type="datetimeFigureOut">
              <a:rPr lang="en-SG" smtClean="0"/>
              <a:t>17/8/2024</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3FCE8945-EE67-433E-872F-D7AE40EB1171}" type="slidenum">
              <a:rPr lang="en-SG" smtClean="0"/>
              <a:t>‹#›</a:t>
            </a:fld>
            <a:endParaRPr lang="en-SG"/>
          </a:p>
        </p:txBody>
      </p:sp>
    </p:spTree>
    <p:extLst>
      <p:ext uri="{BB962C8B-B14F-4D97-AF65-F5344CB8AC3E}">
        <p14:creationId xmlns:p14="http://schemas.microsoft.com/office/powerpoint/2010/main" val="13961348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D615C1-265C-46F9-8E7B-3DCE970FD242}" type="datetimeFigureOut">
              <a:rPr lang="en-SG" smtClean="0"/>
              <a:t>17/8/2024</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3FCE8945-EE67-433E-872F-D7AE40EB1171}" type="slidenum">
              <a:rPr lang="en-SG" smtClean="0"/>
              <a:t>‹#›</a:t>
            </a:fld>
            <a:endParaRPr lang="en-SG"/>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755685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BD615C1-265C-46F9-8E7B-3DCE970FD242}" type="datetimeFigureOut">
              <a:rPr lang="en-SG" smtClean="0"/>
              <a:t>17/8/2024</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3FCE8945-EE67-433E-872F-D7AE40EB1171}" type="slidenum">
              <a:rPr lang="en-SG" smtClean="0"/>
              <a:t>‹#›</a:t>
            </a:fld>
            <a:endParaRPr lang="en-SG"/>
          </a:p>
        </p:txBody>
      </p:sp>
    </p:spTree>
    <p:extLst>
      <p:ext uri="{BB962C8B-B14F-4D97-AF65-F5344CB8AC3E}">
        <p14:creationId xmlns:p14="http://schemas.microsoft.com/office/powerpoint/2010/main" val="7563379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BD615C1-265C-46F9-8E7B-3DCE970FD242}" type="datetimeFigureOut">
              <a:rPr lang="en-SG" smtClean="0"/>
              <a:t>17/8/2024</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3FCE8945-EE67-433E-872F-D7AE40EB1171}" type="slidenum">
              <a:rPr lang="en-SG" smtClean="0"/>
              <a:t>‹#›</a:t>
            </a:fld>
            <a:endParaRPr lang="en-SG"/>
          </a:p>
        </p:txBody>
      </p:sp>
    </p:spTree>
    <p:extLst>
      <p:ext uri="{BB962C8B-B14F-4D97-AF65-F5344CB8AC3E}">
        <p14:creationId xmlns:p14="http://schemas.microsoft.com/office/powerpoint/2010/main" val="567461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BD615C1-265C-46F9-8E7B-3DCE970FD242}" type="datetimeFigureOut">
              <a:rPr lang="en-SG" smtClean="0"/>
              <a:t>17/8/2024</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3FCE8945-EE67-433E-872F-D7AE40EB1171}" type="slidenum">
              <a:rPr lang="en-SG" smtClean="0"/>
              <a:t>‹#›</a:t>
            </a:fld>
            <a:endParaRPr lang="en-SG"/>
          </a:p>
        </p:txBody>
      </p:sp>
    </p:spTree>
    <p:extLst>
      <p:ext uri="{BB962C8B-B14F-4D97-AF65-F5344CB8AC3E}">
        <p14:creationId xmlns:p14="http://schemas.microsoft.com/office/powerpoint/2010/main" val="25905239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D615C1-265C-46F9-8E7B-3DCE970FD242}" type="datetimeFigureOut">
              <a:rPr lang="en-SG" smtClean="0"/>
              <a:t>17/8/2024</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3FCE8945-EE67-433E-872F-D7AE40EB1171}" type="slidenum">
              <a:rPr lang="en-SG" smtClean="0"/>
              <a:t>‹#›</a:t>
            </a:fld>
            <a:endParaRPr lang="en-SG"/>
          </a:p>
        </p:txBody>
      </p:sp>
    </p:spTree>
    <p:extLst>
      <p:ext uri="{BB962C8B-B14F-4D97-AF65-F5344CB8AC3E}">
        <p14:creationId xmlns:p14="http://schemas.microsoft.com/office/powerpoint/2010/main" val="3895407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BD615C1-265C-46F9-8E7B-3DCE970FD242}" type="datetimeFigureOut">
              <a:rPr lang="en-SG" smtClean="0"/>
              <a:t>17/8/2024</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3FCE8945-EE67-433E-872F-D7AE40EB1171}" type="slidenum">
              <a:rPr lang="en-SG" smtClean="0"/>
              <a:t>‹#›</a:t>
            </a:fld>
            <a:endParaRPr lang="en-SG"/>
          </a:p>
        </p:txBody>
      </p:sp>
    </p:spTree>
    <p:extLst>
      <p:ext uri="{BB962C8B-B14F-4D97-AF65-F5344CB8AC3E}">
        <p14:creationId xmlns:p14="http://schemas.microsoft.com/office/powerpoint/2010/main" val="6090419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BD615C1-265C-46F9-8E7B-3DCE970FD242}" type="datetimeFigureOut">
              <a:rPr lang="en-SG" smtClean="0"/>
              <a:t>17/8/2024</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3FCE8945-EE67-433E-872F-D7AE40EB1171}" type="slidenum">
              <a:rPr lang="en-SG" smtClean="0"/>
              <a:t>‹#›</a:t>
            </a:fld>
            <a:endParaRPr lang="en-SG"/>
          </a:p>
        </p:txBody>
      </p:sp>
    </p:spTree>
    <p:extLst>
      <p:ext uri="{BB962C8B-B14F-4D97-AF65-F5344CB8AC3E}">
        <p14:creationId xmlns:p14="http://schemas.microsoft.com/office/powerpoint/2010/main" val="41231993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2BD615C1-265C-46F9-8E7B-3DCE970FD242}" type="datetimeFigureOut">
              <a:rPr lang="en-SG" smtClean="0"/>
              <a:t>17/8/2024</a:t>
            </a:fld>
            <a:endParaRPr lang="en-SG"/>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SG"/>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3FCE8945-EE67-433E-872F-D7AE40EB1171}" type="slidenum">
              <a:rPr lang="en-SG" smtClean="0"/>
              <a:t>‹#›</a:t>
            </a:fld>
            <a:endParaRPr lang="en-SG"/>
          </a:p>
        </p:txBody>
      </p:sp>
    </p:spTree>
    <p:extLst>
      <p:ext uri="{BB962C8B-B14F-4D97-AF65-F5344CB8AC3E}">
        <p14:creationId xmlns:p14="http://schemas.microsoft.com/office/powerpoint/2010/main" val="275076299"/>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baeldung.com/cs/stereo-vision-3d" TargetMode="External"/><Relationship Id="rId2" Type="http://schemas.openxmlformats.org/officeDocument/2006/relationships/hyperlink" Target="https://www.baeldung.com/cs/what-are-videos" TargetMode="External"/><Relationship Id="rId1" Type="http://schemas.openxmlformats.org/officeDocument/2006/relationships/slideLayout" Target="../slideLayouts/slideLayout2.xml"/><Relationship Id="rId4" Type="http://schemas.openxmlformats.org/officeDocument/2006/relationships/hyperlink" Target="https://www.baeldung.com/cs/augmented-mixed-virtual-reality"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3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4716B-C6AE-C962-763E-77EAFF196CC2}"/>
              </a:ext>
            </a:extLst>
          </p:cNvPr>
          <p:cNvSpPr>
            <a:spLocks noGrp="1"/>
          </p:cNvSpPr>
          <p:nvPr>
            <p:ph type="ctrTitle"/>
          </p:nvPr>
        </p:nvSpPr>
        <p:spPr>
          <a:xfrm>
            <a:off x="342900" y="259237"/>
            <a:ext cx="11747500" cy="3544478"/>
          </a:xfrm>
        </p:spPr>
        <p:txBody>
          <a:bodyPr>
            <a:noAutofit/>
          </a:bodyPr>
          <a:lstStyle/>
          <a:p>
            <a:pPr algn="ctr"/>
            <a:r>
              <a:rPr lang="en-SG" sz="13000" b="1" dirty="0">
                <a:solidFill>
                  <a:schemeClr val="tx2"/>
                </a:solidFill>
                <a:latin typeface="Britannic Bold" panose="020B0903060703020204" pitchFamily="34" charset="0"/>
                <a:ea typeface="Cascadia Code SemiBold" panose="020B0609020000020004" pitchFamily="49" charset="0"/>
                <a:cs typeface="Aharoni" panose="02010803020104030203" pitchFamily="2" charset="-79"/>
              </a:rPr>
              <a:t>Clipping</a:t>
            </a:r>
            <a:br>
              <a:rPr lang="en-SG" sz="13000" b="1" dirty="0">
                <a:solidFill>
                  <a:schemeClr val="tx2"/>
                </a:solidFill>
                <a:latin typeface="Britannic Bold" panose="020B0903060703020204" pitchFamily="34" charset="0"/>
                <a:ea typeface="Cascadia Code SemiBold" panose="020B0609020000020004" pitchFamily="49" charset="0"/>
                <a:cs typeface="Aharoni" panose="02010803020104030203" pitchFamily="2" charset="-79"/>
              </a:rPr>
            </a:br>
            <a:r>
              <a:rPr lang="en-SG" sz="13000" b="1" dirty="0">
                <a:solidFill>
                  <a:schemeClr val="tx2"/>
                </a:solidFill>
                <a:latin typeface="Britannic Bold" panose="020B0903060703020204" pitchFamily="34" charset="0"/>
                <a:ea typeface="Cascadia Code SemiBold" panose="020B0609020000020004" pitchFamily="49" charset="0"/>
                <a:cs typeface="Aharoni" panose="02010803020104030203" pitchFamily="2" charset="-79"/>
              </a:rPr>
              <a:t>Transformation</a:t>
            </a:r>
          </a:p>
        </p:txBody>
      </p:sp>
      <p:sp>
        <p:nvSpPr>
          <p:cNvPr id="4" name="Subtitle 2">
            <a:extLst>
              <a:ext uri="{FF2B5EF4-FFF2-40B4-BE49-F238E27FC236}">
                <a16:creationId xmlns:a16="http://schemas.microsoft.com/office/drawing/2014/main" id="{B8D3A464-6303-033D-D56D-1ADEFC41C6E9}"/>
              </a:ext>
            </a:extLst>
          </p:cNvPr>
          <p:cNvSpPr txBox="1">
            <a:spLocks/>
          </p:cNvSpPr>
          <p:nvPr/>
        </p:nvSpPr>
        <p:spPr>
          <a:xfrm>
            <a:off x="0" y="4826524"/>
            <a:ext cx="12192000" cy="1915469"/>
          </a:xfrm>
          <a:prstGeom prst="rect">
            <a:avLst/>
          </a:prstGeom>
          <a:solidFill>
            <a:schemeClr val="accent6">
              <a:lumMod val="50000"/>
            </a:schemeClr>
          </a:solidFill>
        </p:spPr>
        <p:txBody>
          <a:bodyPr vert="horz" lIns="91440" tIns="45720" rIns="91440" bIns="45720" rtlCol="0">
            <a:normAutofit/>
          </a:bodyPr>
          <a:lstStyle>
            <a:lvl1pPr marL="0" indent="0" algn="l" defTabSz="914400" rtl="0" eaLnBrk="1" latinLnBrk="0" hangingPunct="1">
              <a:lnSpc>
                <a:spcPct val="95000"/>
              </a:lnSpc>
              <a:spcBef>
                <a:spcPts val="1400"/>
              </a:spcBef>
              <a:spcAft>
                <a:spcPts val="200"/>
              </a:spcAft>
              <a:buClr>
                <a:schemeClr val="accent1"/>
              </a:buClr>
              <a:buSzPct val="80000"/>
              <a:buFont typeface="Arial" pitchFamily="34" charset="0"/>
              <a:buNone/>
              <a:defRPr sz="2200" kern="1200" spc="10" baseline="0">
                <a:solidFill>
                  <a:schemeClr val="tx1">
                    <a:lumMod val="75000"/>
                  </a:schemeClr>
                </a:solidFill>
                <a:latin typeface="+mn-lt"/>
                <a:ea typeface="+mn-ea"/>
                <a:cs typeface="+mn-cs"/>
              </a:defRPr>
            </a:lvl1pPr>
            <a:lvl2pPr marL="4572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mn-lt"/>
                <a:ea typeface="+mn-ea"/>
                <a:cs typeface="+mn-cs"/>
              </a:defRPr>
            </a:lvl2pPr>
            <a:lvl3pPr marL="9144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mn-lt"/>
                <a:ea typeface="+mn-ea"/>
                <a:cs typeface="+mn-cs"/>
              </a:defRPr>
            </a:lvl3pPr>
            <a:lvl4pPr marL="1371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9pPr>
          </a:lstStyle>
          <a:p>
            <a:pPr lvl="3" algn="l"/>
            <a:endParaRPr lang="en-SG" sz="2800" dirty="0">
              <a:solidFill>
                <a:schemeClr val="tx1">
                  <a:lumMod val="95000"/>
                </a:schemeClr>
              </a:solidFill>
              <a:latin typeface="Aharoni" panose="02010803020104030203" pitchFamily="2" charset="-79"/>
              <a:cs typeface="Aharoni" panose="02010803020104030203" pitchFamily="2" charset="-79"/>
            </a:endParaRPr>
          </a:p>
          <a:p>
            <a:pPr lvl="3" algn="l"/>
            <a:r>
              <a:rPr lang="en-SG" sz="2400" dirty="0">
                <a:solidFill>
                  <a:schemeClr val="tx1">
                    <a:lumMod val="95000"/>
                  </a:schemeClr>
                </a:solidFill>
                <a:latin typeface="Aharoni" panose="02010803020104030203" pitchFamily="2" charset="-79"/>
                <a:cs typeface="Aharoni" panose="02010803020104030203" pitchFamily="2" charset="-79"/>
              </a:rPr>
              <a:t>Course Title: Computer Graphics</a:t>
            </a:r>
          </a:p>
          <a:p>
            <a:pPr lvl="3" algn="l"/>
            <a:r>
              <a:rPr lang="en-SG" sz="2400" dirty="0">
                <a:solidFill>
                  <a:schemeClr val="tx1">
                    <a:lumMod val="95000"/>
                  </a:schemeClr>
                </a:solidFill>
                <a:latin typeface="Aharoni" panose="02010803020104030203" pitchFamily="2" charset="-79"/>
                <a:cs typeface="Aharoni" panose="02010803020104030203" pitchFamily="2" charset="-79"/>
              </a:rPr>
              <a:t>Course Code: CSE – 413</a:t>
            </a:r>
          </a:p>
          <a:p>
            <a:pPr lvl="3" algn="l"/>
            <a:r>
              <a:rPr lang="en-SG" dirty="0">
                <a:solidFill>
                  <a:schemeClr val="tx1">
                    <a:lumMod val="95000"/>
                  </a:schemeClr>
                </a:solidFill>
                <a:latin typeface="Aharoni" panose="02010803020104030203" pitchFamily="2" charset="-79"/>
                <a:cs typeface="Aharoni" panose="02010803020104030203" pitchFamily="2" charset="-79"/>
              </a:rPr>
              <a:t>Instructor: Khandaker Jannatul Ritu, Lecturer, Dept. of CSE(BAIUST)</a:t>
            </a:r>
          </a:p>
        </p:txBody>
      </p:sp>
    </p:spTree>
    <p:extLst>
      <p:ext uri="{BB962C8B-B14F-4D97-AF65-F5344CB8AC3E}">
        <p14:creationId xmlns:p14="http://schemas.microsoft.com/office/powerpoint/2010/main" val="236972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3CAC94F-F7F7-6D37-B718-2B4695DF301D}"/>
              </a:ext>
            </a:extLst>
          </p:cNvPr>
          <p:cNvSpPr txBox="1"/>
          <p:nvPr/>
        </p:nvSpPr>
        <p:spPr>
          <a:xfrm>
            <a:off x="168442" y="76936"/>
            <a:ext cx="11806989" cy="646331"/>
          </a:xfrm>
          <a:prstGeom prst="rect">
            <a:avLst/>
          </a:prstGeom>
          <a:noFill/>
        </p:spPr>
        <p:txBody>
          <a:bodyPr wrap="square">
            <a:spAutoFit/>
          </a:bodyPr>
          <a:lstStyle/>
          <a:p>
            <a:pPr algn="just"/>
            <a:r>
              <a:rPr lang="en-US" b="1" u="sng" dirty="0">
                <a:latin typeface="Raleway" pitchFamily="2" charset="0"/>
              </a:rPr>
              <a:t>Case-3</a:t>
            </a:r>
            <a:r>
              <a:rPr lang="en-US" dirty="0">
                <a:latin typeface="Raleway" pitchFamily="2" charset="0"/>
              </a:rPr>
              <a:t>: A simple line partially lies inside the window and partially outside. In such conditions, we need to perform clipping. Thus, the clipping point of the intersection of a line with the window is determined</a:t>
            </a:r>
            <a:endParaRPr lang="en-SG" dirty="0">
              <a:latin typeface="Raleway" pitchFamily="2" charset="0"/>
            </a:endParaRPr>
          </a:p>
        </p:txBody>
      </p:sp>
      <p:pic>
        <p:nvPicPr>
          <p:cNvPr id="5" name="Picture 4">
            <a:extLst>
              <a:ext uri="{FF2B5EF4-FFF2-40B4-BE49-F238E27FC236}">
                <a16:creationId xmlns:a16="http://schemas.microsoft.com/office/drawing/2014/main" id="{B4D11C53-58D2-1C2A-D2D5-B8A79B054F96}"/>
              </a:ext>
            </a:extLst>
          </p:cNvPr>
          <p:cNvPicPr>
            <a:picLocks noChangeAspect="1"/>
          </p:cNvPicPr>
          <p:nvPr/>
        </p:nvPicPr>
        <p:blipFill>
          <a:blip r:embed="rId2"/>
          <a:stretch>
            <a:fillRect/>
          </a:stretch>
        </p:blipFill>
        <p:spPr>
          <a:xfrm>
            <a:off x="1426099" y="819497"/>
            <a:ext cx="9076053" cy="2402484"/>
          </a:xfrm>
          <a:prstGeom prst="rect">
            <a:avLst/>
          </a:prstGeom>
        </p:spPr>
      </p:pic>
      <p:sp>
        <p:nvSpPr>
          <p:cNvPr id="7" name="TextBox 6">
            <a:extLst>
              <a:ext uri="{FF2B5EF4-FFF2-40B4-BE49-F238E27FC236}">
                <a16:creationId xmlns:a16="http://schemas.microsoft.com/office/drawing/2014/main" id="{62B0278A-455C-5625-4E79-F6FE8B36CD4F}"/>
              </a:ext>
            </a:extLst>
          </p:cNvPr>
          <p:cNvSpPr txBox="1"/>
          <p:nvPr/>
        </p:nvSpPr>
        <p:spPr>
          <a:xfrm>
            <a:off x="304800" y="3429000"/>
            <a:ext cx="11534274" cy="923330"/>
          </a:xfrm>
          <a:prstGeom prst="rect">
            <a:avLst/>
          </a:prstGeom>
          <a:noFill/>
        </p:spPr>
        <p:txBody>
          <a:bodyPr wrap="square">
            <a:spAutoFit/>
          </a:bodyPr>
          <a:lstStyle/>
          <a:p>
            <a:pPr algn="just"/>
            <a:r>
              <a:rPr lang="en-US" b="1" u="sng" dirty="0">
                <a:latin typeface="Raleway" pitchFamily="2" charset="0"/>
              </a:rPr>
              <a:t>Case-4: </a:t>
            </a:r>
            <a:r>
              <a:rPr lang="en-US" dirty="0">
                <a:latin typeface="Raleway" pitchFamily="2" charset="0"/>
              </a:rPr>
              <a:t>So, for deciding the visible and invisible portion from the picture, clipping is performed on it. Clipping determines each element into the visible and invisible portion by omitting the extra part. So, the visible portion is selected. And an invisible portion is discarded.</a:t>
            </a:r>
            <a:endParaRPr lang="en-SG" dirty="0">
              <a:latin typeface="Raleway" pitchFamily="2" charset="0"/>
            </a:endParaRPr>
          </a:p>
        </p:txBody>
      </p:sp>
      <p:pic>
        <p:nvPicPr>
          <p:cNvPr id="9" name="Picture 8">
            <a:extLst>
              <a:ext uri="{FF2B5EF4-FFF2-40B4-BE49-F238E27FC236}">
                <a16:creationId xmlns:a16="http://schemas.microsoft.com/office/drawing/2014/main" id="{D2F38710-59FE-5F97-0CBD-BBFE1EAF814E}"/>
              </a:ext>
            </a:extLst>
          </p:cNvPr>
          <p:cNvPicPr>
            <a:picLocks noChangeAspect="1"/>
          </p:cNvPicPr>
          <p:nvPr/>
        </p:nvPicPr>
        <p:blipFill>
          <a:blip r:embed="rId3"/>
          <a:stretch>
            <a:fillRect/>
          </a:stretch>
        </p:blipFill>
        <p:spPr>
          <a:xfrm>
            <a:off x="1271040" y="4448560"/>
            <a:ext cx="9127188" cy="2332504"/>
          </a:xfrm>
          <a:prstGeom prst="rect">
            <a:avLst/>
          </a:prstGeom>
        </p:spPr>
      </p:pic>
    </p:spTree>
    <p:extLst>
      <p:ext uri="{BB962C8B-B14F-4D97-AF65-F5344CB8AC3E}">
        <p14:creationId xmlns:p14="http://schemas.microsoft.com/office/powerpoint/2010/main" val="6397143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40B93F7-EA11-8305-3DD7-FAA82EA6B390}"/>
              </a:ext>
            </a:extLst>
          </p:cNvPr>
          <p:cNvSpPr txBox="1"/>
          <p:nvPr/>
        </p:nvSpPr>
        <p:spPr>
          <a:xfrm>
            <a:off x="412376" y="249405"/>
            <a:ext cx="11367247" cy="4801314"/>
          </a:xfrm>
          <a:prstGeom prst="rect">
            <a:avLst/>
          </a:prstGeom>
          <a:noFill/>
        </p:spPr>
        <p:txBody>
          <a:bodyPr wrap="square">
            <a:spAutoFit/>
          </a:bodyPr>
          <a:lstStyle/>
          <a:p>
            <a:pPr algn="just"/>
            <a:r>
              <a:rPr lang="en-US" sz="2000" b="1" i="0" u="sng" dirty="0">
                <a:solidFill>
                  <a:schemeClr val="accent2">
                    <a:lumMod val="50000"/>
                  </a:schemeClr>
                </a:solidFill>
                <a:effectLst/>
                <a:highlight>
                  <a:srgbClr val="FFFFFF"/>
                </a:highlight>
                <a:latin typeface="Raleway" pitchFamily="2" charset="0"/>
              </a:rPr>
              <a:t>Applications of clipping:</a:t>
            </a:r>
          </a:p>
          <a:p>
            <a:pPr algn="just">
              <a:buFont typeface="+mj-lt"/>
              <a:buAutoNum type="arabicPeriod"/>
            </a:pPr>
            <a:r>
              <a:rPr lang="en-US" b="0" i="0" dirty="0">
                <a:solidFill>
                  <a:schemeClr val="accent2">
                    <a:lumMod val="50000"/>
                  </a:schemeClr>
                </a:solidFill>
                <a:effectLst/>
                <a:highlight>
                  <a:srgbClr val="FFFFFF"/>
                </a:highlight>
                <a:latin typeface="Raleway" pitchFamily="2" charset="0"/>
              </a:rPr>
              <a:t>It will extract part we desire.</a:t>
            </a:r>
          </a:p>
          <a:p>
            <a:pPr algn="just">
              <a:buFont typeface="+mj-lt"/>
              <a:buAutoNum type="arabicPeriod"/>
            </a:pPr>
            <a:r>
              <a:rPr lang="en-US" b="0" i="0" dirty="0">
                <a:solidFill>
                  <a:schemeClr val="accent2">
                    <a:lumMod val="50000"/>
                  </a:schemeClr>
                </a:solidFill>
                <a:effectLst/>
                <a:highlight>
                  <a:srgbClr val="FFFFFF"/>
                </a:highlight>
                <a:latin typeface="Raleway" pitchFamily="2" charset="0"/>
              </a:rPr>
              <a:t>For identifying the visible and invisible area in the 3D object.</a:t>
            </a:r>
          </a:p>
          <a:p>
            <a:pPr algn="just">
              <a:buFont typeface="+mj-lt"/>
              <a:buAutoNum type="arabicPeriod"/>
            </a:pPr>
            <a:r>
              <a:rPr lang="en-US" b="0" i="0" dirty="0">
                <a:solidFill>
                  <a:schemeClr val="accent2">
                    <a:lumMod val="50000"/>
                  </a:schemeClr>
                </a:solidFill>
                <a:effectLst/>
                <a:highlight>
                  <a:srgbClr val="FFFFFF"/>
                </a:highlight>
                <a:latin typeface="Raleway" pitchFamily="2" charset="0"/>
              </a:rPr>
              <a:t>For creating objects using solid modeling.</a:t>
            </a:r>
          </a:p>
          <a:p>
            <a:pPr algn="just">
              <a:buFont typeface="+mj-lt"/>
              <a:buAutoNum type="arabicPeriod"/>
            </a:pPr>
            <a:r>
              <a:rPr lang="en-US" b="0" i="0" dirty="0">
                <a:solidFill>
                  <a:schemeClr val="accent2">
                    <a:lumMod val="50000"/>
                  </a:schemeClr>
                </a:solidFill>
                <a:effectLst/>
                <a:highlight>
                  <a:srgbClr val="FFFFFF"/>
                </a:highlight>
                <a:latin typeface="Raleway" pitchFamily="2" charset="0"/>
              </a:rPr>
              <a:t>For drawing operations.</a:t>
            </a:r>
          </a:p>
          <a:p>
            <a:pPr algn="just">
              <a:buFont typeface="+mj-lt"/>
              <a:buAutoNum type="arabicPeriod"/>
            </a:pPr>
            <a:r>
              <a:rPr lang="en-US" b="0" i="0" dirty="0">
                <a:solidFill>
                  <a:schemeClr val="accent2">
                    <a:lumMod val="50000"/>
                  </a:schemeClr>
                </a:solidFill>
                <a:effectLst/>
                <a:highlight>
                  <a:srgbClr val="FFFFFF"/>
                </a:highlight>
                <a:latin typeface="Raleway" pitchFamily="2" charset="0"/>
              </a:rPr>
              <a:t>Operations related to the pointing of an object.</a:t>
            </a:r>
          </a:p>
          <a:p>
            <a:pPr algn="just">
              <a:buFont typeface="+mj-lt"/>
              <a:buAutoNum type="arabicPeriod"/>
            </a:pPr>
            <a:r>
              <a:rPr lang="en-US" b="0" i="0" dirty="0">
                <a:solidFill>
                  <a:schemeClr val="accent2">
                    <a:lumMod val="50000"/>
                  </a:schemeClr>
                </a:solidFill>
                <a:effectLst/>
                <a:highlight>
                  <a:srgbClr val="FFFFFF"/>
                </a:highlight>
                <a:latin typeface="Raleway" pitchFamily="2" charset="0"/>
              </a:rPr>
              <a:t>For deleting, copying, moving part of an object.</a:t>
            </a:r>
            <a:endParaRPr lang="en-US" dirty="0">
              <a:solidFill>
                <a:schemeClr val="accent2">
                  <a:lumMod val="50000"/>
                </a:schemeClr>
              </a:solidFill>
              <a:highlight>
                <a:srgbClr val="FFFFFF"/>
              </a:highlight>
              <a:latin typeface="Raleway" pitchFamily="2" charset="0"/>
            </a:endParaRPr>
          </a:p>
          <a:p>
            <a:pPr algn="just">
              <a:buFont typeface="+mj-lt"/>
              <a:buAutoNum type="arabicPeriod"/>
            </a:pPr>
            <a:r>
              <a:rPr lang="en-US" sz="1800" b="1" i="0" u="none" strike="noStrike" dirty="0">
                <a:solidFill>
                  <a:schemeClr val="accent2">
                    <a:lumMod val="50000"/>
                  </a:schemeClr>
                </a:solidFill>
                <a:effectLst/>
                <a:highlight>
                  <a:srgbClr val="FFFFFF"/>
                </a:highlight>
                <a:latin typeface="Raleway" pitchFamily="2" charset="0"/>
                <a:hlinkClick r:id="rId2">
                  <a:extLst>
                    <a:ext uri="{A12FA001-AC4F-418D-AE19-62706E023703}">
                      <ahyp:hlinkClr xmlns:ahyp="http://schemas.microsoft.com/office/drawing/2018/hyperlinkcolor" val="tx"/>
                    </a:ext>
                  </a:extLst>
                </a:hlinkClick>
              </a:rPr>
              <a:t>Real-time rendering in video games</a:t>
            </a:r>
            <a:r>
              <a:rPr lang="en-US" sz="1800" b="1" i="0" dirty="0">
                <a:solidFill>
                  <a:schemeClr val="accent2">
                    <a:lumMod val="50000"/>
                  </a:schemeClr>
                </a:solidFill>
                <a:effectLst/>
                <a:highlight>
                  <a:srgbClr val="FFFFFF"/>
                </a:highlight>
                <a:latin typeface="Raleway" pitchFamily="2" charset="0"/>
              </a:rPr>
              <a:t>:</a:t>
            </a:r>
            <a:r>
              <a:rPr lang="en-US" sz="1800" b="0" i="0" dirty="0">
                <a:solidFill>
                  <a:schemeClr val="accent2">
                    <a:lumMod val="50000"/>
                  </a:schemeClr>
                </a:solidFill>
                <a:effectLst/>
                <a:highlight>
                  <a:srgbClr val="FFFFFF"/>
                </a:highlight>
                <a:latin typeface="Raleway" pitchFamily="2" charset="0"/>
              </a:rPr>
              <a:t> Clipping can optimize the performance by rendering only the visible portions of game objects, improving frame rates and overall gameplay experience.</a:t>
            </a:r>
          </a:p>
          <a:p>
            <a:pPr algn="just">
              <a:buFont typeface="+mj-lt"/>
              <a:buAutoNum type="arabicPeriod"/>
            </a:pPr>
            <a:r>
              <a:rPr lang="en-US" sz="1800" b="1" i="0" dirty="0">
                <a:solidFill>
                  <a:schemeClr val="accent2">
                    <a:lumMod val="50000"/>
                  </a:schemeClr>
                </a:solidFill>
                <a:effectLst/>
                <a:highlight>
                  <a:srgbClr val="FFFFFF"/>
                </a:highlight>
                <a:latin typeface="Raleway" pitchFamily="2" charset="0"/>
              </a:rPr>
              <a:t>CAD and architectural design:</a:t>
            </a:r>
            <a:r>
              <a:rPr lang="en-US" sz="1800" b="0" i="0" dirty="0">
                <a:solidFill>
                  <a:schemeClr val="accent2">
                    <a:lumMod val="50000"/>
                  </a:schemeClr>
                </a:solidFill>
                <a:effectLst/>
                <a:highlight>
                  <a:srgbClr val="FFFFFF"/>
                </a:highlight>
                <a:latin typeface="Raleway" pitchFamily="2" charset="0"/>
              </a:rPr>
              <a:t> Clipping can also assist in displaying complex </a:t>
            </a:r>
            <a:r>
              <a:rPr lang="en-US" sz="1800" b="1" i="0" u="none" strike="noStrike" dirty="0">
                <a:solidFill>
                  <a:schemeClr val="accent2">
                    <a:lumMod val="50000"/>
                  </a:schemeClr>
                </a:solidFill>
                <a:effectLst/>
                <a:highlight>
                  <a:srgbClr val="FFFFFF"/>
                </a:highlight>
                <a:latin typeface="Raleway" pitchFamily="2" charset="0"/>
                <a:hlinkClick r:id="rId3">
                  <a:extLst>
                    <a:ext uri="{A12FA001-AC4F-418D-AE19-62706E023703}">
                      <ahyp:hlinkClr xmlns:ahyp="http://schemas.microsoft.com/office/drawing/2018/hyperlinkcolor" val="tx"/>
                    </a:ext>
                  </a:extLst>
                </a:hlinkClick>
              </a:rPr>
              <a:t>3D models</a:t>
            </a:r>
            <a:r>
              <a:rPr lang="en-US" sz="1800" b="0" i="0" dirty="0">
                <a:solidFill>
                  <a:schemeClr val="accent2">
                    <a:lumMod val="50000"/>
                  </a:schemeClr>
                </a:solidFill>
                <a:effectLst/>
                <a:highlight>
                  <a:srgbClr val="FFFFFF"/>
                </a:highlight>
                <a:latin typeface="Raleway" pitchFamily="2" charset="0"/>
              </a:rPr>
              <a:t> accurately, allowing designers to focus on the visible components during the design process.</a:t>
            </a:r>
          </a:p>
          <a:p>
            <a:pPr algn="just">
              <a:buFont typeface="+mj-lt"/>
              <a:buAutoNum type="arabicPeriod"/>
            </a:pPr>
            <a:r>
              <a:rPr lang="en-US" sz="1800" b="1" i="0" u="none" strike="noStrike" dirty="0">
                <a:solidFill>
                  <a:schemeClr val="accent2">
                    <a:lumMod val="50000"/>
                  </a:schemeClr>
                </a:solidFill>
                <a:effectLst/>
                <a:highlight>
                  <a:srgbClr val="FFFFFF"/>
                </a:highlight>
                <a:latin typeface="Raleway" pitchFamily="2" charset="0"/>
                <a:hlinkClick r:id="rId4">
                  <a:extLst>
                    <a:ext uri="{A12FA001-AC4F-418D-AE19-62706E023703}">
                      <ahyp:hlinkClr xmlns:ahyp="http://schemas.microsoft.com/office/drawing/2018/hyperlinkcolor" val="tx"/>
                    </a:ext>
                  </a:extLst>
                </a:hlinkClick>
              </a:rPr>
              <a:t>Virtual reality (VR) and augmented reality (AR)</a:t>
            </a:r>
            <a:r>
              <a:rPr lang="en-US" sz="1800" b="1" i="0" dirty="0">
                <a:solidFill>
                  <a:schemeClr val="accent2">
                    <a:lumMod val="50000"/>
                  </a:schemeClr>
                </a:solidFill>
                <a:effectLst/>
                <a:highlight>
                  <a:srgbClr val="FFFFFF"/>
                </a:highlight>
                <a:latin typeface="Raleway" pitchFamily="2" charset="0"/>
              </a:rPr>
              <a:t>:</a:t>
            </a:r>
            <a:r>
              <a:rPr lang="en-US" sz="1800" b="0" i="0" dirty="0">
                <a:solidFill>
                  <a:schemeClr val="accent2">
                    <a:lumMod val="50000"/>
                  </a:schemeClr>
                </a:solidFill>
                <a:effectLst/>
                <a:highlight>
                  <a:srgbClr val="FFFFFF"/>
                </a:highlight>
                <a:latin typeface="Raleway" pitchFamily="2" charset="0"/>
              </a:rPr>
              <a:t> Another application of clipping in ensuring that virtual or augmented objects are rendered realistically within the user’s field of view, enhancing the immersive experience.</a:t>
            </a:r>
            <a:endParaRPr lang="en-US" b="0" i="0" dirty="0">
              <a:solidFill>
                <a:schemeClr val="accent2">
                  <a:lumMod val="50000"/>
                </a:schemeClr>
              </a:solidFill>
              <a:effectLst/>
              <a:highlight>
                <a:srgbClr val="FFFFFF"/>
              </a:highlight>
              <a:latin typeface="Raleway" pitchFamily="2" charset="0"/>
            </a:endParaRPr>
          </a:p>
          <a:p>
            <a:pPr algn="just"/>
            <a:r>
              <a:rPr lang="en-US" b="0" i="0" dirty="0">
                <a:solidFill>
                  <a:schemeClr val="accent2">
                    <a:lumMod val="50000"/>
                  </a:schemeClr>
                </a:solidFill>
                <a:effectLst/>
                <a:highlight>
                  <a:srgbClr val="FFFFFF"/>
                </a:highlight>
                <a:latin typeface="Raleway" pitchFamily="2" charset="0"/>
              </a:rPr>
              <a:t>Clipping can be applied to world co-ordinates. The contents inside the window will be mapped to device co-ordinates. Another alternative is a complete world co-ordinates picture is assigned to device co-ordinates, and then clipping of viewport boundaries is done.</a:t>
            </a:r>
          </a:p>
        </p:txBody>
      </p:sp>
    </p:spTree>
    <p:extLst>
      <p:ext uri="{BB962C8B-B14F-4D97-AF65-F5344CB8AC3E}">
        <p14:creationId xmlns:p14="http://schemas.microsoft.com/office/powerpoint/2010/main" val="22353096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2F720-42FA-8AB8-4EAE-561E10F6C9A2}"/>
              </a:ext>
            </a:extLst>
          </p:cNvPr>
          <p:cNvSpPr>
            <a:spLocks noGrp="1"/>
          </p:cNvSpPr>
          <p:nvPr>
            <p:ph type="title"/>
          </p:nvPr>
        </p:nvSpPr>
        <p:spPr>
          <a:xfrm>
            <a:off x="301725" y="0"/>
            <a:ext cx="9692640" cy="793376"/>
          </a:xfrm>
        </p:spPr>
        <p:txBody>
          <a:bodyPr/>
          <a:lstStyle/>
          <a:p>
            <a:r>
              <a:rPr lang="en-US" b="1" u="sng" dirty="0">
                <a:solidFill>
                  <a:schemeClr val="accent2">
                    <a:lumMod val="75000"/>
                  </a:schemeClr>
                </a:solidFill>
                <a:effectLst>
                  <a:outerShdw blurRad="38100" dist="38100" dir="2700000" algn="tl">
                    <a:srgbClr val="000000">
                      <a:alpha val="43137"/>
                    </a:srgbClr>
                  </a:outerShdw>
                </a:effectLst>
                <a:latin typeface="Raleway" pitchFamily="2" charset="0"/>
              </a:rPr>
              <a:t>Types of Clipping</a:t>
            </a:r>
            <a:endParaRPr lang="en-SG" b="1" u="sng" dirty="0">
              <a:solidFill>
                <a:schemeClr val="accent2">
                  <a:lumMod val="75000"/>
                </a:schemeClr>
              </a:solidFill>
              <a:effectLst>
                <a:outerShdw blurRad="38100" dist="38100" dir="2700000" algn="tl">
                  <a:srgbClr val="000000">
                    <a:alpha val="43137"/>
                  </a:srgbClr>
                </a:outerShdw>
              </a:effectLst>
              <a:latin typeface="Raleway" pitchFamily="2" charset="0"/>
            </a:endParaRPr>
          </a:p>
        </p:txBody>
      </p:sp>
      <p:sp>
        <p:nvSpPr>
          <p:cNvPr id="4" name="Content Placeholder 3">
            <a:extLst>
              <a:ext uri="{FF2B5EF4-FFF2-40B4-BE49-F238E27FC236}">
                <a16:creationId xmlns:a16="http://schemas.microsoft.com/office/drawing/2014/main" id="{B56F8266-87B5-CEB0-3F66-88FAAB01A740}"/>
              </a:ext>
            </a:extLst>
          </p:cNvPr>
          <p:cNvSpPr txBox="1">
            <a:spLocks noGrp="1"/>
          </p:cNvSpPr>
          <p:nvPr>
            <p:ph idx="1"/>
          </p:nvPr>
        </p:nvSpPr>
        <p:spPr>
          <a:xfrm>
            <a:off x="454959" y="1237129"/>
            <a:ext cx="11282082" cy="3983655"/>
          </a:xfrm>
          <a:prstGeom prst="rect">
            <a:avLst/>
          </a:prstGeom>
          <a:noFill/>
        </p:spPr>
        <p:txBody>
          <a:bodyPr wrap="square">
            <a:spAutoFit/>
          </a:bodyPr>
          <a:lstStyle/>
          <a:p>
            <a:pPr marL="342900" indent="-342900" algn="just">
              <a:buAutoNum type="arabicPeriod"/>
            </a:pPr>
            <a:r>
              <a:rPr lang="en-US" sz="2800" b="1" i="1" u="sng" dirty="0">
                <a:solidFill>
                  <a:schemeClr val="accent2">
                    <a:lumMod val="50000"/>
                  </a:schemeClr>
                </a:solidFill>
                <a:latin typeface="Raleway" pitchFamily="2" charset="0"/>
              </a:rPr>
              <a:t>Point Clipping: </a:t>
            </a:r>
            <a:r>
              <a:rPr lang="en-US" sz="2800" dirty="0">
                <a:solidFill>
                  <a:schemeClr val="accent2">
                    <a:lumMod val="50000"/>
                  </a:schemeClr>
                </a:solidFill>
                <a:latin typeface="Raleway" pitchFamily="2" charset="0"/>
              </a:rPr>
              <a:t>Performed on a point </a:t>
            </a:r>
          </a:p>
          <a:p>
            <a:pPr marL="342900" indent="-342900" algn="just">
              <a:buAutoNum type="arabicPeriod"/>
            </a:pPr>
            <a:r>
              <a:rPr lang="en-US" sz="2800" b="1" i="1" u="sng" dirty="0">
                <a:solidFill>
                  <a:schemeClr val="accent2">
                    <a:lumMod val="50000"/>
                  </a:schemeClr>
                </a:solidFill>
                <a:latin typeface="Raleway" pitchFamily="2" charset="0"/>
              </a:rPr>
              <a:t>Line Clipping: </a:t>
            </a:r>
            <a:r>
              <a:rPr lang="en-US" sz="2800" dirty="0">
                <a:solidFill>
                  <a:schemeClr val="accent2">
                    <a:lumMod val="50000"/>
                  </a:schemeClr>
                </a:solidFill>
                <a:latin typeface="Raleway" pitchFamily="2" charset="0"/>
              </a:rPr>
              <a:t>Performed on a line</a:t>
            </a:r>
          </a:p>
          <a:p>
            <a:pPr marL="342900" indent="-342900" algn="just">
              <a:buAutoNum type="arabicPeriod"/>
            </a:pPr>
            <a:r>
              <a:rPr lang="en-US" sz="2800" b="1" i="1" u="sng" dirty="0">
                <a:solidFill>
                  <a:schemeClr val="accent2">
                    <a:lumMod val="50000"/>
                  </a:schemeClr>
                </a:solidFill>
                <a:latin typeface="Raleway" pitchFamily="2" charset="0"/>
              </a:rPr>
              <a:t>Area Clipping (Polygon): </a:t>
            </a:r>
            <a:r>
              <a:rPr lang="en-US" sz="2800" dirty="0">
                <a:solidFill>
                  <a:schemeClr val="accent2">
                    <a:lumMod val="50000"/>
                  </a:schemeClr>
                </a:solidFill>
                <a:latin typeface="Raleway" pitchFamily="2" charset="0"/>
              </a:rPr>
              <a:t>Performed on various types of polygons </a:t>
            </a:r>
          </a:p>
          <a:p>
            <a:pPr marL="342900" indent="-342900" algn="just">
              <a:buAutoNum type="arabicPeriod"/>
            </a:pPr>
            <a:r>
              <a:rPr lang="en-US" sz="2800" b="1" i="1" u="sng" dirty="0">
                <a:solidFill>
                  <a:schemeClr val="accent2">
                    <a:lumMod val="50000"/>
                  </a:schemeClr>
                </a:solidFill>
                <a:latin typeface="Raleway" pitchFamily="2" charset="0"/>
              </a:rPr>
              <a:t>Curve Clipping: </a:t>
            </a:r>
            <a:r>
              <a:rPr lang="en-US" sz="2800" dirty="0">
                <a:solidFill>
                  <a:schemeClr val="accent2">
                    <a:lumMod val="50000"/>
                  </a:schemeClr>
                </a:solidFill>
                <a:latin typeface="Raleway" pitchFamily="2" charset="0"/>
              </a:rPr>
              <a:t>Performed on curved lines and shapes </a:t>
            </a:r>
          </a:p>
          <a:p>
            <a:pPr marL="342900" indent="-342900" algn="just">
              <a:buAutoNum type="arabicPeriod"/>
            </a:pPr>
            <a:r>
              <a:rPr lang="en-US" sz="2800" b="1" i="1" u="sng" dirty="0">
                <a:solidFill>
                  <a:schemeClr val="accent2">
                    <a:lumMod val="50000"/>
                  </a:schemeClr>
                </a:solidFill>
                <a:latin typeface="Raleway" pitchFamily="2" charset="0"/>
              </a:rPr>
              <a:t>Text Clipping: </a:t>
            </a:r>
            <a:r>
              <a:rPr lang="en-US" sz="2800" dirty="0">
                <a:solidFill>
                  <a:schemeClr val="accent2">
                    <a:lumMod val="50000"/>
                  </a:schemeClr>
                </a:solidFill>
                <a:latin typeface="Raleway" pitchFamily="2" charset="0"/>
              </a:rPr>
              <a:t>Performed on texts. </a:t>
            </a:r>
          </a:p>
          <a:p>
            <a:pPr marL="342900" indent="-342900" algn="just">
              <a:buAutoNum type="arabicPeriod"/>
            </a:pPr>
            <a:r>
              <a:rPr lang="en-US" sz="2800" b="1" i="1" u="sng" dirty="0">
                <a:solidFill>
                  <a:schemeClr val="accent2">
                    <a:lumMod val="50000"/>
                  </a:schemeClr>
                </a:solidFill>
                <a:latin typeface="Raleway" pitchFamily="2" charset="0"/>
              </a:rPr>
              <a:t>Exterior Clipping</a:t>
            </a:r>
            <a:r>
              <a:rPr lang="en-US" sz="2800" dirty="0">
                <a:solidFill>
                  <a:schemeClr val="accent2">
                    <a:lumMod val="50000"/>
                  </a:schemeClr>
                </a:solidFill>
                <a:latin typeface="Raleway" pitchFamily="2" charset="0"/>
              </a:rPr>
              <a:t>: Performed without knowing about the content of the image.</a:t>
            </a:r>
            <a:endParaRPr lang="en-US" sz="2800" b="0" i="0" dirty="0">
              <a:solidFill>
                <a:schemeClr val="accent2">
                  <a:lumMod val="50000"/>
                </a:schemeClr>
              </a:solidFill>
              <a:effectLst/>
              <a:highlight>
                <a:srgbClr val="FFFFFF"/>
              </a:highlight>
              <a:latin typeface="Raleway" pitchFamily="2" charset="0"/>
            </a:endParaRPr>
          </a:p>
        </p:txBody>
      </p:sp>
    </p:spTree>
    <p:extLst>
      <p:ext uri="{BB962C8B-B14F-4D97-AF65-F5344CB8AC3E}">
        <p14:creationId xmlns:p14="http://schemas.microsoft.com/office/powerpoint/2010/main" val="5412855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572D5F2-2572-BF42-828B-60717D64D973}"/>
              </a:ext>
            </a:extLst>
          </p:cNvPr>
          <p:cNvSpPr txBox="1"/>
          <p:nvPr/>
        </p:nvSpPr>
        <p:spPr>
          <a:xfrm>
            <a:off x="207817" y="60642"/>
            <a:ext cx="6096000" cy="584775"/>
          </a:xfrm>
          <a:prstGeom prst="rect">
            <a:avLst/>
          </a:prstGeom>
          <a:noFill/>
        </p:spPr>
        <p:txBody>
          <a:bodyPr wrap="square">
            <a:spAutoFit/>
          </a:bodyPr>
          <a:lstStyle/>
          <a:p>
            <a:pPr algn="just"/>
            <a:r>
              <a:rPr lang="en-SG" sz="3200" b="1" i="0" u="sng" dirty="0">
                <a:solidFill>
                  <a:schemeClr val="accent2">
                    <a:lumMod val="75000"/>
                  </a:schemeClr>
                </a:solidFill>
                <a:effectLst>
                  <a:outerShdw blurRad="38100" dist="38100" dir="2700000" algn="tl">
                    <a:srgbClr val="000000">
                      <a:alpha val="43137"/>
                    </a:srgbClr>
                  </a:outerShdw>
                </a:effectLst>
                <a:latin typeface="Raleway" pitchFamily="2" charset="0"/>
              </a:rPr>
              <a:t>Point Clipping:</a:t>
            </a:r>
          </a:p>
        </p:txBody>
      </p:sp>
      <p:sp>
        <p:nvSpPr>
          <p:cNvPr id="5" name="TextBox 4">
            <a:extLst>
              <a:ext uri="{FF2B5EF4-FFF2-40B4-BE49-F238E27FC236}">
                <a16:creationId xmlns:a16="http://schemas.microsoft.com/office/drawing/2014/main" id="{F9C596B1-9C70-CCC4-1DC6-92579FF1B47D}"/>
              </a:ext>
            </a:extLst>
          </p:cNvPr>
          <p:cNvSpPr txBox="1"/>
          <p:nvPr/>
        </p:nvSpPr>
        <p:spPr>
          <a:xfrm>
            <a:off x="207816" y="739546"/>
            <a:ext cx="11872619" cy="2554545"/>
          </a:xfrm>
          <a:prstGeom prst="rect">
            <a:avLst/>
          </a:prstGeom>
          <a:noFill/>
        </p:spPr>
        <p:txBody>
          <a:bodyPr wrap="square">
            <a:spAutoFit/>
          </a:bodyPr>
          <a:lstStyle/>
          <a:p>
            <a:pPr algn="just"/>
            <a:r>
              <a:rPr lang="en-US" sz="2000" b="0" i="0" dirty="0">
                <a:solidFill>
                  <a:srgbClr val="333333"/>
                </a:solidFill>
                <a:effectLst/>
                <a:highlight>
                  <a:srgbClr val="FFFFFF"/>
                </a:highlight>
                <a:latin typeface="Raleway" pitchFamily="2" charset="0"/>
              </a:rPr>
              <a:t>Point Clipping is used to determining, whether the point is inside the window or not.</a:t>
            </a:r>
            <a:r>
              <a:rPr lang="en-US" sz="2000" b="0" i="0" dirty="0">
                <a:solidFill>
                  <a:srgbClr val="273239"/>
                </a:solidFill>
                <a:effectLst/>
                <a:highlight>
                  <a:srgbClr val="FFFFFF"/>
                </a:highlight>
                <a:latin typeface="Raleway" pitchFamily="2" charset="0"/>
              </a:rPr>
              <a:t> It is particularly useful when dealing with objects that have complex shapes or when displaying only a portion of an image.</a:t>
            </a:r>
            <a:endParaRPr lang="en-US" sz="2000" b="0" i="0" dirty="0">
              <a:solidFill>
                <a:srgbClr val="333333"/>
              </a:solidFill>
              <a:effectLst/>
              <a:highlight>
                <a:srgbClr val="FFFFFF"/>
              </a:highlight>
              <a:latin typeface="Raleway" pitchFamily="2" charset="0"/>
            </a:endParaRPr>
          </a:p>
          <a:p>
            <a:pPr algn="just"/>
            <a:r>
              <a:rPr lang="en-US" sz="2000" b="0" i="0" dirty="0">
                <a:solidFill>
                  <a:srgbClr val="333333"/>
                </a:solidFill>
                <a:effectLst/>
                <a:highlight>
                  <a:srgbClr val="FFFFFF"/>
                </a:highlight>
                <a:latin typeface="Raleway" pitchFamily="2" charset="0"/>
              </a:rPr>
              <a:t>For this following conditions are checked.</a:t>
            </a:r>
          </a:p>
          <a:p>
            <a:pPr algn="just">
              <a:buFont typeface="+mj-lt"/>
              <a:buAutoNum type="arabicPeriod"/>
            </a:pPr>
            <a:r>
              <a:rPr lang="en-US" sz="2000" b="0" i="0" dirty="0">
                <a:solidFill>
                  <a:srgbClr val="000000"/>
                </a:solidFill>
                <a:effectLst/>
                <a:highlight>
                  <a:srgbClr val="FFFFFF"/>
                </a:highlight>
                <a:latin typeface="Raleway" pitchFamily="2" charset="0"/>
              </a:rPr>
              <a:t> x ≤ </a:t>
            </a:r>
            <a:r>
              <a:rPr lang="en-US" sz="2000" b="0" i="0" dirty="0" err="1">
                <a:solidFill>
                  <a:srgbClr val="000000"/>
                </a:solidFill>
                <a:effectLst/>
                <a:highlight>
                  <a:srgbClr val="FFFFFF"/>
                </a:highlight>
                <a:latin typeface="Raleway" pitchFamily="2" charset="0"/>
              </a:rPr>
              <a:t>x</a:t>
            </a:r>
            <a:r>
              <a:rPr lang="en-US" sz="2000" b="0" i="0" baseline="-25000" dirty="0" err="1">
                <a:solidFill>
                  <a:srgbClr val="000000"/>
                </a:solidFill>
                <a:effectLst/>
                <a:highlight>
                  <a:srgbClr val="FFFFFF"/>
                </a:highlight>
                <a:latin typeface="Raleway" pitchFamily="2" charset="0"/>
              </a:rPr>
              <a:t>max</a:t>
            </a:r>
            <a:endParaRPr lang="en-US" sz="2000" b="0" i="0" dirty="0">
              <a:solidFill>
                <a:srgbClr val="000000"/>
              </a:solidFill>
              <a:effectLst/>
              <a:highlight>
                <a:srgbClr val="FFFFFF"/>
              </a:highlight>
              <a:latin typeface="Raleway" pitchFamily="2" charset="0"/>
            </a:endParaRPr>
          </a:p>
          <a:p>
            <a:pPr algn="just">
              <a:buFont typeface="+mj-lt"/>
              <a:buAutoNum type="arabicPeriod"/>
            </a:pPr>
            <a:r>
              <a:rPr lang="en-US" sz="2000" b="0" i="0" dirty="0">
                <a:solidFill>
                  <a:srgbClr val="000000"/>
                </a:solidFill>
                <a:effectLst/>
                <a:highlight>
                  <a:srgbClr val="FFFFFF"/>
                </a:highlight>
                <a:latin typeface="Raleway" pitchFamily="2" charset="0"/>
              </a:rPr>
              <a:t> x ≥ </a:t>
            </a:r>
            <a:r>
              <a:rPr lang="en-US" sz="2000" b="0" i="0" dirty="0" err="1">
                <a:solidFill>
                  <a:srgbClr val="000000"/>
                </a:solidFill>
                <a:effectLst/>
                <a:highlight>
                  <a:srgbClr val="FFFFFF"/>
                </a:highlight>
                <a:latin typeface="Raleway" pitchFamily="2" charset="0"/>
              </a:rPr>
              <a:t>x</a:t>
            </a:r>
            <a:r>
              <a:rPr lang="en-US" sz="2000" b="0" i="0" baseline="-25000" dirty="0" err="1">
                <a:solidFill>
                  <a:srgbClr val="000000"/>
                </a:solidFill>
                <a:effectLst/>
                <a:highlight>
                  <a:srgbClr val="FFFFFF"/>
                </a:highlight>
                <a:latin typeface="Raleway" pitchFamily="2" charset="0"/>
              </a:rPr>
              <a:t>min</a:t>
            </a:r>
            <a:endParaRPr lang="en-US" sz="2000" b="0" i="0" dirty="0">
              <a:solidFill>
                <a:srgbClr val="000000"/>
              </a:solidFill>
              <a:effectLst/>
              <a:highlight>
                <a:srgbClr val="FFFFFF"/>
              </a:highlight>
              <a:latin typeface="Raleway" pitchFamily="2" charset="0"/>
            </a:endParaRPr>
          </a:p>
          <a:p>
            <a:pPr algn="just">
              <a:buFont typeface="+mj-lt"/>
              <a:buAutoNum type="arabicPeriod"/>
            </a:pPr>
            <a:r>
              <a:rPr lang="en-US" sz="2000" b="0" i="0" dirty="0">
                <a:solidFill>
                  <a:srgbClr val="000000"/>
                </a:solidFill>
                <a:effectLst/>
                <a:highlight>
                  <a:srgbClr val="FFFFFF"/>
                </a:highlight>
                <a:latin typeface="Raleway" pitchFamily="2" charset="0"/>
              </a:rPr>
              <a:t> y ≤ </a:t>
            </a:r>
            <a:r>
              <a:rPr lang="en-US" sz="2000" b="0" i="0" dirty="0" err="1">
                <a:solidFill>
                  <a:srgbClr val="000000"/>
                </a:solidFill>
                <a:effectLst/>
                <a:highlight>
                  <a:srgbClr val="FFFFFF"/>
                </a:highlight>
                <a:latin typeface="Raleway" pitchFamily="2" charset="0"/>
              </a:rPr>
              <a:t>y</a:t>
            </a:r>
            <a:r>
              <a:rPr lang="en-US" sz="2000" b="0" i="0" baseline="-25000" dirty="0" err="1">
                <a:solidFill>
                  <a:srgbClr val="000000"/>
                </a:solidFill>
                <a:effectLst/>
                <a:highlight>
                  <a:srgbClr val="FFFFFF"/>
                </a:highlight>
                <a:latin typeface="Raleway" pitchFamily="2" charset="0"/>
              </a:rPr>
              <a:t>max</a:t>
            </a:r>
            <a:endParaRPr lang="en-US" sz="2000" b="0" i="0" dirty="0">
              <a:solidFill>
                <a:srgbClr val="000000"/>
              </a:solidFill>
              <a:effectLst/>
              <a:highlight>
                <a:srgbClr val="FFFFFF"/>
              </a:highlight>
              <a:latin typeface="Raleway" pitchFamily="2" charset="0"/>
            </a:endParaRPr>
          </a:p>
          <a:p>
            <a:pPr algn="just">
              <a:buFont typeface="+mj-lt"/>
              <a:buAutoNum type="arabicPeriod"/>
            </a:pPr>
            <a:r>
              <a:rPr lang="en-US" sz="2000" b="0" i="0" dirty="0">
                <a:solidFill>
                  <a:srgbClr val="000000"/>
                </a:solidFill>
                <a:effectLst/>
                <a:highlight>
                  <a:srgbClr val="FFFFFF"/>
                </a:highlight>
                <a:latin typeface="Raleway" pitchFamily="2" charset="0"/>
              </a:rPr>
              <a:t> y ≥ </a:t>
            </a:r>
            <a:r>
              <a:rPr lang="en-US" sz="2000" b="0" i="0" dirty="0" err="1">
                <a:solidFill>
                  <a:srgbClr val="000000"/>
                </a:solidFill>
                <a:effectLst/>
                <a:highlight>
                  <a:srgbClr val="FFFFFF"/>
                </a:highlight>
                <a:latin typeface="Raleway" pitchFamily="2" charset="0"/>
              </a:rPr>
              <a:t>y</a:t>
            </a:r>
            <a:r>
              <a:rPr lang="en-US" sz="2000" b="0" i="0" baseline="-25000" dirty="0" err="1">
                <a:solidFill>
                  <a:srgbClr val="000000"/>
                </a:solidFill>
                <a:effectLst/>
                <a:highlight>
                  <a:srgbClr val="FFFFFF"/>
                </a:highlight>
                <a:latin typeface="Raleway" pitchFamily="2" charset="0"/>
              </a:rPr>
              <a:t>min</a:t>
            </a:r>
            <a:endParaRPr lang="en-US" sz="2000" b="0" i="0" dirty="0">
              <a:solidFill>
                <a:srgbClr val="000000"/>
              </a:solidFill>
              <a:effectLst/>
              <a:highlight>
                <a:srgbClr val="FFFFFF"/>
              </a:highlight>
              <a:latin typeface="Raleway" pitchFamily="2" charset="0"/>
            </a:endParaRPr>
          </a:p>
        </p:txBody>
      </p:sp>
      <p:sp>
        <p:nvSpPr>
          <p:cNvPr id="7" name="TextBox 6">
            <a:extLst>
              <a:ext uri="{FF2B5EF4-FFF2-40B4-BE49-F238E27FC236}">
                <a16:creationId xmlns:a16="http://schemas.microsoft.com/office/drawing/2014/main" id="{ABB58518-5939-4483-ECB2-D628E6C3B98A}"/>
              </a:ext>
            </a:extLst>
          </p:cNvPr>
          <p:cNvSpPr txBox="1"/>
          <p:nvPr/>
        </p:nvSpPr>
        <p:spPr>
          <a:xfrm>
            <a:off x="207817" y="5178928"/>
            <a:ext cx="11872620" cy="1477328"/>
          </a:xfrm>
          <a:prstGeom prst="rect">
            <a:avLst/>
          </a:prstGeom>
          <a:noFill/>
        </p:spPr>
        <p:txBody>
          <a:bodyPr wrap="square">
            <a:spAutoFit/>
          </a:bodyPr>
          <a:lstStyle/>
          <a:p>
            <a:r>
              <a:rPr lang="en-US" b="0" i="0" dirty="0">
                <a:effectLst/>
                <a:highlight>
                  <a:srgbClr val="FFFFFF"/>
                </a:highlight>
                <a:latin typeface="Raleway" pitchFamily="2" charset="0"/>
              </a:rPr>
              <a:t>The (x, y) is coordinate of the point. If anyone from the above inequalities is false, then the point will fall outside the window and will not be considered to be visible</a:t>
            </a:r>
            <a:r>
              <a:rPr lang="en-US" dirty="0">
                <a:highlight>
                  <a:srgbClr val="FFFFFF"/>
                </a:highlight>
                <a:latin typeface="Raleway" pitchFamily="2" charset="0"/>
              </a:rPr>
              <a:t>.</a:t>
            </a:r>
          </a:p>
          <a:p>
            <a:endParaRPr lang="en-US" b="0" i="0" dirty="0">
              <a:effectLst/>
              <a:highlight>
                <a:srgbClr val="FFFFFF"/>
              </a:highlight>
              <a:latin typeface="Raleway" pitchFamily="2" charset="0"/>
            </a:endParaRPr>
          </a:p>
          <a:p>
            <a:r>
              <a:rPr lang="en-US" b="1" i="0" dirty="0">
                <a:effectLst/>
                <a:highlight>
                  <a:srgbClr val="FFFFFF"/>
                </a:highlight>
                <a:latin typeface="Raleway" pitchFamily="2" charset="0"/>
              </a:rPr>
              <a:t>For Example:</a:t>
            </a:r>
            <a:r>
              <a:rPr lang="en-US" b="0" i="0" dirty="0">
                <a:effectLst/>
                <a:highlight>
                  <a:srgbClr val="FFFFFF"/>
                </a:highlight>
                <a:latin typeface="Raleway" pitchFamily="2" charset="0"/>
              </a:rPr>
              <a:t> Point clipping can be applied to the scene involving explosions that are modelled with particles (points) distributed in some region of the scene.</a:t>
            </a:r>
            <a:endParaRPr lang="en-SG" dirty="0">
              <a:latin typeface="Raleway" pitchFamily="2" charset="0"/>
            </a:endParaRPr>
          </a:p>
        </p:txBody>
      </p:sp>
      <p:pic>
        <p:nvPicPr>
          <p:cNvPr id="4" name="Picture 3">
            <a:extLst>
              <a:ext uri="{FF2B5EF4-FFF2-40B4-BE49-F238E27FC236}">
                <a16:creationId xmlns:a16="http://schemas.microsoft.com/office/drawing/2014/main" id="{78B1478B-E3CE-FEFA-9E13-55C740FB438E}"/>
              </a:ext>
            </a:extLst>
          </p:cNvPr>
          <p:cNvPicPr>
            <a:picLocks noChangeAspect="1"/>
          </p:cNvPicPr>
          <p:nvPr/>
        </p:nvPicPr>
        <p:blipFill>
          <a:blip r:embed="rId2"/>
          <a:stretch>
            <a:fillRect/>
          </a:stretch>
        </p:blipFill>
        <p:spPr>
          <a:xfrm>
            <a:off x="7028872" y="1723496"/>
            <a:ext cx="4069433" cy="2667231"/>
          </a:xfrm>
          <a:prstGeom prst="rect">
            <a:avLst/>
          </a:prstGeom>
        </p:spPr>
      </p:pic>
    </p:spTree>
    <p:extLst>
      <p:ext uri="{BB962C8B-B14F-4D97-AF65-F5344CB8AC3E}">
        <p14:creationId xmlns:p14="http://schemas.microsoft.com/office/powerpoint/2010/main" val="5197225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746FC6E-4F8B-0333-51E1-0FD67AF5E6A0}"/>
              </a:ext>
            </a:extLst>
          </p:cNvPr>
          <p:cNvSpPr txBox="1"/>
          <p:nvPr/>
        </p:nvSpPr>
        <p:spPr>
          <a:xfrm>
            <a:off x="386498" y="299400"/>
            <a:ext cx="4593149" cy="3785652"/>
          </a:xfrm>
          <a:prstGeom prst="rect">
            <a:avLst/>
          </a:prstGeom>
          <a:noFill/>
        </p:spPr>
        <p:txBody>
          <a:bodyPr wrap="square">
            <a:spAutoFit/>
          </a:bodyPr>
          <a:lstStyle/>
          <a:p>
            <a:pPr algn="just" fontAlgn="base"/>
            <a:r>
              <a:rPr lang="en-US" sz="2400" b="1" i="0" u="sng" dirty="0">
                <a:effectLst/>
                <a:highlight>
                  <a:srgbClr val="FFFFFF"/>
                </a:highlight>
                <a:latin typeface="Nunito" pitchFamily="2" charset="0"/>
              </a:rPr>
              <a:t>Point Clipping Algorithm:</a:t>
            </a:r>
            <a:r>
              <a:rPr lang="en-US" sz="2400" b="0" i="0" u="sng" dirty="0">
                <a:effectLst/>
                <a:highlight>
                  <a:srgbClr val="FFFFFF"/>
                </a:highlight>
                <a:latin typeface="Nunito" pitchFamily="2" charset="0"/>
              </a:rPr>
              <a:t> </a:t>
            </a:r>
          </a:p>
          <a:p>
            <a:pPr algn="just" fontAlgn="base"/>
            <a:endParaRPr lang="en-US" b="0" i="0" dirty="0">
              <a:effectLst/>
              <a:highlight>
                <a:srgbClr val="FFFFFF"/>
              </a:highlight>
              <a:latin typeface="Nunito" pitchFamily="2" charset="0"/>
            </a:endParaRPr>
          </a:p>
          <a:p>
            <a:pPr algn="just" fontAlgn="base">
              <a:buFont typeface="+mj-lt"/>
              <a:buAutoNum type="arabicPeriod"/>
            </a:pPr>
            <a:r>
              <a:rPr lang="en-US" b="0" i="0" dirty="0">
                <a:effectLst/>
                <a:highlight>
                  <a:srgbClr val="FFFFFF"/>
                </a:highlight>
                <a:latin typeface="Nunito" pitchFamily="2" charset="0"/>
              </a:rPr>
              <a:t>Get the minimum and maximum coordinates of both viewing pane.</a:t>
            </a:r>
          </a:p>
          <a:p>
            <a:pPr algn="just" fontAlgn="base">
              <a:buFont typeface="+mj-lt"/>
              <a:buAutoNum type="arabicPeriod"/>
            </a:pPr>
            <a:endParaRPr lang="en-US" b="0" i="0" dirty="0">
              <a:effectLst/>
              <a:highlight>
                <a:srgbClr val="FFFFFF"/>
              </a:highlight>
              <a:latin typeface="Nunito" pitchFamily="2" charset="0"/>
            </a:endParaRPr>
          </a:p>
          <a:p>
            <a:pPr algn="just" fontAlgn="base">
              <a:buFont typeface="+mj-lt"/>
              <a:buAutoNum type="arabicPeriod"/>
            </a:pPr>
            <a:r>
              <a:rPr lang="en-US" b="0" i="0" dirty="0">
                <a:effectLst/>
                <a:highlight>
                  <a:srgbClr val="FFFFFF"/>
                </a:highlight>
                <a:latin typeface="Nunito" pitchFamily="2" charset="0"/>
              </a:rPr>
              <a:t>Get the coordinates for a point.</a:t>
            </a:r>
          </a:p>
          <a:p>
            <a:pPr algn="just" fontAlgn="base">
              <a:buFont typeface="+mj-lt"/>
              <a:buAutoNum type="arabicPeriod"/>
            </a:pPr>
            <a:endParaRPr lang="en-US" b="0" i="0" dirty="0">
              <a:effectLst/>
              <a:highlight>
                <a:srgbClr val="FFFFFF"/>
              </a:highlight>
              <a:latin typeface="Nunito" pitchFamily="2" charset="0"/>
            </a:endParaRPr>
          </a:p>
          <a:p>
            <a:pPr algn="just" fontAlgn="base">
              <a:buFont typeface="+mj-lt"/>
              <a:buAutoNum type="arabicPeriod"/>
            </a:pPr>
            <a:r>
              <a:rPr lang="en-US" b="0" i="0" dirty="0">
                <a:effectLst/>
                <a:highlight>
                  <a:srgbClr val="FFFFFF"/>
                </a:highlight>
                <a:latin typeface="Nunito" pitchFamily="2" charset="0"/>
              </a:rPr>
              <a:t>Check whether given input lies between minimum and maximum coordinate of viewing pane.</a:t>
            </a:r>
          </a:p>
          <a:p>
            <a:pPr algn="just" fontAlgn="base">
              <a:buFont typeface="+mj-lt"/>
              <a:buAutoNum type="arabicPeriod"/>
            </a:pPr>
            <a:endParaRPr lang="en-US" b="0" i="0" dirty="0">
              <a:effectLst/>
              <a:highlight>
                <a:srgbClr val="FFFFFF"/>
              </a:highlight>
              <a:latin typeface="Nunito" pitchFamily="2" charset="0"/>
            </a:endParaRPr>
          </a:p>
          <a:p>
            <a:pPr algn="just" fontAlgn="base">
              <a:buFont typeface="+mj-lt"/>
              <a:buAutoNum type="arabicPeriod"/>
            </a:pPr>
            <a:r>
              <a:rPr lang="en-US" b="0" i="0" dirty="0">
                <a:effectLst/>
                <a:highlight>
                  <a:srgbClr val="FFFFFF"/>
                </a:highlight>
                <a:latin typeface="Nunito" pitchFamily="2" charset="0"/>
              </a:rPr>
              <a:t>If yes display the point which lies inside the region otherwise discard it.</a:t>
            </a:r>
          </a:p>
        </p:txBody>
      </p:sp>
      <p:pic>
        <p:nvPicPr>
          <p:cNvPr id="8194" name="Picture 2" descr="Clipping Computer Graphics Cohen Sutherland Algorithm (Line) - ppt download">
            <a:extLst>
              <a:ext uri="{FF2B5EF4-FFF2-40B4-BE49-F238E27FC236}">
                <a16:creationId xmlns:a16="http://schemas.microsoft.com/office/drawing/2014/main" id="{614B75B6-202C-5D60-54F7-26064EC0A90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7421" t="17845" r="18273" b="4510"/>
          <a:stretch/>
        </p:blipFill>
        <p:spPr bwMode="auto">
          <a:xfrm>
            <a:off x="5048051" y="249721"/>
            <a:ext cx="7021400" cy="63585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12835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170" name="Picture 2" descr="Effect of point clipping.">
            <a:extLst>
              <a:ext uri="{FF2B5EF4-FFF2-40B4-BE49-F238E27FC236}">
                <a16:creationId xmlns:a16="http://schemas.microsoft.com/office/drawing/2014/main" id="{B153FCAC-2E86-CE71-2475-92734AE448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991" y="1027802"/>
            <a:ext cx="11756017" cy="480239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33DA7DA2-AD78-4254-4C4D-9B324C250013}"/>
              </a:ext>
            </a:extLst>
          </p:cNvPr>
          <p:cNvSpPr txBox="1"/>
          <p:nvPr/>
        </p:nvSpPr>
        <p:spPr>
          <a:xfrm>
            <a:off x="217991" y="195112"/>
            <a:ext cx="6096000" cy="584775"/>
          </a:xfrm>
          <a:prstGeom prst="rect">
            <a:avLst/>
          </a:prstGeom>
          <a:noFill/>
        </p:spPr>
        <p:txBody>
          <a:bodyPr wrap="square">
            <a:spAutoFit/>
          </a:bodyPr>
          <a:lstStyle/>
          <a:p>
            <a:pPr algn="just"/>
            <a:r>
              <a:rPr lang="en-SG" sz="3200" b="1" i="0" u="sng" dirty="0">
                <a:solidFill>
                  <a:schemeClr val="accent2">
                    <a:lumMod val="75000"/>
                  </a:schemeClr>
                </a:solidFill>
                <a:effectLst/>
                <a:highlight>
                  <a:srgbClr val="FFFFFF"/>
                </a:highlight>
                <a:latin typeface="Raleway" pitchFamily="2" charset="0"/>
              </a:rPr>
              <a:t>Point Clipping:</a:t>
            </a:r>
          </a:p>
        </p:txBody>
      </p:sp>
    </p:spTree>
    <p:extLst>
      <p:ext uri="{BB962C8B-B14F-4D97-AF65-F5344CB8AC3E}">
        <p14:creationId xmlns:p14="http://schemas.microsoft.com/office/powerpoint/2010/main" val="9207007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8B3EEC9-2964-3614-9597-E22D14B3562F}"/>
              </a:ext>
            </a:extLst>
          </p:cNvPr>
          <p:cNvSpPr txBox="1"/>
          <p:nvPr/>
        </p:nvSpPr>
        <p:spPr>
          <a:xfrm>
            <a:off x="213797" y="174829"/>
            <a:ext cx="11834767" cy="2585323"/>
          </a:xfrm>
          <a:prstGeom prst="rect">
            <a:avLst/>
          </a:prstGeom>
          <a:noFill/>
        </p:spPr>
        <p:txBody>
          <a:bodyPr wrap="square">
            <a:spAutoFit/>
          </a:bodyPr>
          <a:lstStyle/>
          <a:p>
            <a:r>
              <a:rPr lang="en-SG" b="1" u="sng" dirty="0">
                <a:latin typeface="Raleway" pitchFamily="2" charset="0"/>
              </a:rPr>
              <a:t>Example-01: </a:t>
            </a:r>
            <a:r>
              <a:rPr lang="en-SG" dirty="0">
                <a:latin typeface="Raleway" pitchFamily="2" charset="0"/>
              </a:rPr>
              <a:t>Suppose that the coordinates of the two opposite corners of the clip window are</a:t>
            </a:r>
          </a:p>
          <a:p>
            <a:r>
              <a:rPr lang="en-SG" dirty="0">
                <a:latin typeface="Raleway" pitchFamily="2" charset="0"/>
              </a:rPr>
              <a:t>(</a:t>
            </a:r>
            <a:r>
              <a:rPr lang="en-SG" dirty="0" err="1">
                <a:latin typeface="Raleway" pitchFamily="2" charset="0"/>
              </a:rPr>
              <a:t>XWmin</a:t>
            </a:r>
            <a:r>
              <a:rPr lang="en-SG" dirty="0">
                <a:latin typeface="Raleway" pitchFamily="2" charset="0"/>
              </a:rPr>
              <a:t>, </a:t>
            </a:r>
            <a:r>
              <a:rPr lang="en-SG" dirty="0" err="1">
                <a:latin typeface="Raleway" pitchFamily="2" charset="0"/>
              </a:rPr>
              <a:t>YWmin</a:t>
            </a:r>
            <a:r>
              <a:rPr lang="en-SG" dirty="0">
                <a:latin typeface="Raleway" pitchFamily="2" charset="0"/>
              </a:rPr>
              <a:t>) = (3, 3)   and  (</a:t>
            </a:r>
            <a:r>
              <a:rPr lang="en-SG" dirty="0" err="1">
                <a:latin typeface="Raleway" pitchFamily="2" charset="0"/>
              </a:rPr>
              <a:t>XWmax</a:t>
            </a:r>
            <a:r>
              <a:rPr lang="en-SG" dirty="0">
                <a:latin typeface="Raleway" pitchFamily="2" charset="0"/>
              </a:rPr>
              <a:t>, </a:t>
            </a:r>
            <a:r>
              <a:rPr lang="en-SG" dirty="0" err="1">
                <a:latin typeface="Raleway" pitchFamily="2" charset="0"/>
              </a:rPr>
              <a:t>YWmax</a:t>
            </a:r>
            <a:r>
              <a:rPr lang="en-SG" dirty="0">
                <a:latin typeface="Raleway" pitchFamily="2" charset="0"/>
              </a:rPr>
              <a:t>) = (12, 15).</a:t>
            </a:r>
          </a:p>
          <a:p>
            <a:r>
              <a:rPr lang="en-SG" dirty="0">
                <a:latin typeface="Raleway" pitchFamily="2" charset="0"/>
              </a:rPr>
              <a:t>The input points on the window are:-      P1 = (7, 10)</a:t>
            </a:r>
          </a:p>
          <a:p>
            <a:r>
              <a:rPr lang="en-SG" b="1" dirty="0">
                <a:latin typeface="Raleway" pitchFamily="2" charset="0"/>
              </a:rPr>
              <a:t>Plot all the points and find which of the above points will be clipped?</a:t>
            </a:r>
          </a:p>
          <a:p>
            <a:endParaRPr lang="en-SG" b="1" dirty="0">
              <a:latin typeface="Raleway" pitchFamily="2" charset="0"/>
            </a:endParaRPr>
          </a:p>
          <a:p>
            <a:r>
              <a:rPr lang="en-SG" b="1" dirty="0">
                <a:latin typeface="Raleway" pitchFamily="2" charset="0"/>
              </a:rPr>
              <a:t>Solution: </a:t>
            </a:r>
          </a:p>
          <a:p>
            <a:endParaRPr lang="en-SG" b="1" dirty="0">
              <a:latin typeface="Raleway" pitchFamily="2" charset="0"/>
            </a:endParaRPr>
          </a:p>
          <a:p>
            <a:pPr marL="285750" indent="-285750">
              <a:buFont typeface="Wingdings" panose="05000000000000000000" pitchFamily="2" charset="2"/>
              <a:buChar char="§"/>
            </a:pPr>
            <a:r>
              <a:rPr lang="en-SG" b="1" dirty="0">
                <a:latin typeface="Raleway" pitchFamily="2" charset="0"/>
              </a:rPr>
              <a:t>P1 will not be clipped: Inside the window</a:t>
            </a:r>
          </a:p>
          <a:p>
            <a:r>
              <a:rPr lang="en-SG" dirty="0">
                <a:latin typeface="Raleway" pitchFamily="2" charset="0"/>
              </a:rPr>
              <a:t>     For P1 : 3 ≤ 7 ≤ 12 and 3 ≤ 10 ≤ 15</a:t>
            </a:r>
          </a:p>
        </p:txBody>
      </p:sp>
      <p:pic>
        <p:nvPicPr>
          <p:cNvPr id="7" name="Picture 6">
            <a:extLst>
              <a:ext uri="{FF2B5EF4-FFF2-40B4-BE49-F238E27FC236}">
                <a16:creationId xmlns:a16="http://schemas.microsoft.com/office/drawing/2014/main" id="{829F72D8-3D58-D6EE-41BB-EBDA48DD9C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83791" y="1727146"/>
            <a:ext cx="6764773" cy="4741406"/>
          </a:xfrm>
          <a:prstGeom prst="rect">
            <a:avLst/>
          </a:prstGeom>
        </p:spPr>
      </p:pic>
    </p:spTree>
    <p:extLst>
      <p:ext uri="{BB962C8B-B14F-4D97-AF65-F5344CB8AC3E}">
        <p14:creationId xmlns:p14="http://schemas.microsoft.com/office/powerpoint/2010/main" val="39084476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2C0931D-E0B4-C22A-1D1C-C2C44E7BD112}"/>
              </a:ext>
            </a:extLst>
          </p:cNvPr>
          <p:cNvSpPr txBox="1"/>
          <p:nvPr/>
        </p:nvSpPr>
        <p:spPr>
          <a:xfrm>
            <a:off x="213797" y="174829"/>
            <a:ext cx="11834767" cy="4524315"/>
          </a:xfrm>
          <a:prstGeom prst="rect">
            <a:avLst/>
          </a:prstGeom>
          <a:noFill/>
        </p:spPr>
        <p:txBody>
          <a:bodyPr wrap="square">
            <a:spAutoFit/>
          </a:bodyPr>
          <a:lstStyle/>
          <a:p>
            <a:r>
              <a:rPr lang="en-SG" b="1" u="sng" dirty="0">
                <a:latin typeface="Raleway" pitchFamily="2" charset="0"/>
              </a:rPr>
              <a:t>Example-02: </a:t>
            </a:r>
            <a:r>
              <a:rPr lang="en-SG" dirty="0">
                <a:latin typeface="Raleway" pitchFamily="2" charset="0"/>
              </a:rPr>
              <a:t>Suppose that the coordinates of the two opposite corners of the clip window are</a:t>
            </a:r>
          </a:p>
          <a:p>
            <a:r>
              <a:rPr lang="en-SG" dirty="0">
                <a:latin typeface="Raleway" pitchFamily="2" charset="0"/>
              </a:rPr>
              <a:t>(</a:t>
            </a:r>
            <a:r>
              <a:rPr lang="en-SG" dirty="0" err="1">
                <a:latin typeface="Raleway" pitchFamily="2" charset="0"/>
              </a:rPr>
              <a:t>XWmin</a:t>
            </a:r>
            <a:r>
              <a:rPr lang="en-SG" dirty="0">
                <a:latin typeface="Raleway" pitchFamily="2" charset="0"/>
              </a:rPr>
              <a:t>, </a:t>
            </a:r>
            <a:r>
              <a:rPr lang="en-SG" dirty="0" err="1">
                <a:latin typeface="Raleway" pitchFamily="2" charset="0"/>
              </a:rPr>
              <a:t>YWmin</a:t>
            </a:r>
            <a:r>
              <a:rPr lang="en-SG" dirty="0">
                <a:latin typeface="Raleway" pitchFamily="2" charset="0"/>
              </a:rPr>
              <a:t>) = (30, 30)   and  (</a:t>
            </a:r>
            <a:r>
              <a:rPr lang="en-SG" dirty="0" err="1">
                <a:latin typeface="Raleway" pitchFamily="2" charset="0"/>
              </a:rPr>
              <a:t>XWmax</a:t>
            </a:r>
            <a:r>
              <a:rPr lang="en-SG" dirty="0">
                <a:latin typeface="Raleway" pitchFamily="2" charset="0"/>
              </a:rPr>
              <a:t>, </a:t>
            </a:r>
            <a:r>
              <a:rPr lang="en-SG" dirty="0" err="1">
                <a:latin typeface="Raleway" pitchFamily="2" charset="0"/>
              </a:rPr>
              <a:t>YWmax</a:t>
            </a:r>
            <a:r>
              <a:rPr lang="en-SG" dirty="0">
                <a:latin typeface="Raleway" pitchFamily="2" charset="0"/>
              </a:rPr>
              <a:t>) = (130, 110).</a:t>
            </a:r>
          </a:p>
          <a:p>
            <a:r>
              <a:rPr lang="en-SG" dirty="0">
                <a:latin typeface="Raleway" pitchFamily="2" charset="0"/>
              </a:rPr>
              <a:t>The input points on the window are:-      P1 = (10, 20), 	P2 = (30, 50),		P3 = (60, 90),  	P4 = (130, 150)</a:t>
            </a:r>
          </a:p>
          <a:p>
            <a:r>
              <a:rPr lang="en-SG" b="1" dirty="0">
                <a:latin typeface="Raleway" pitchFamily="2" charset="0"/>
              </a:rPr>
              <a:t>Plot all the points and find which of the above points will be clipped?</a:t>
            </a:r>
          </a:p>
          <a:p>
            <a:endParaRPr lang="en-SG" b="1" dirty="0">
              <a:latin typeface="Raleway" pitchFamily="2" charset="0"/>
            </a:endParaRPr>
          </a:p>
          <a:p>
            <a:r>
              <a:rPr lang="en-SG" b="1" dirty="0">
                <a:latin typeface="Raleway" pitchFamily="2" charset="0"/>
              </a:rPr>
              <a:t>Solution: </a:t>
            </a:r>
          </a:p>
          <a:p>
            <a:endParaRPr lang="en-SG" b="1" dirty="0">
              <a:latin typeface="Raleway" pitchFamily="2" charset="0"/>
            </a:endParaRPr>
          </a:p>
          <a:p>
            <a:pPr marL="285750" indent="-285750">
              <a:buFont typeface="Wingdings" panose="05000000000000000000" pitchFamily="2" charset="2"/>
              <a:buChar char="§"/>
            </a:pPr>
            <a:r>
              <a:rPr lang="en-SG" b="1" dirty="0">
                <a:latin typeface="Raleway" pitchFamily="2" charset="0"/>
              </a:rPr>
              <a:t>P1 will be clipped: Outside the window</a:t>
            </a:r>
          </a:p>
          <a:p>
            <a:r>
              <a:rPr lang="en-SG" dirty="0">
                <a:latin typeface="Raleway" pitchFamily="2" charset="0"/>
              </a:rPr>
              <a:t>     For P1 : 30 &gt; 10 ≤ 130 and 30&gt; 20 ≤ 110</a:t>
            </a:r>
          </a:p>
          <a:p>
            <a:pPr marL="285750" indent="-285750">
              <a:buFont typeface="Wingdings" panose="05000000000000000000" pitchFamily="2" charset="2"/>
              <a:buChar char="§"/>
            </a:pPr>
            <a:r>
              <a:rPr lang="en-SG" b="1" dirty="0">
                <a:latin typeface="Raleway" pitchFamily="2" charset="0"/>
              </a:rPr>
              <a:t>P2 will not be clipped: Inside the window</a:t>
            </a:r>
          </a:p>
          <a:p>
            <a:r>
              <a:rPr lang="en-SG" dirty="0">
                <a:latin typeface="Raleway" pitchFamily="2" charset="0"/>
              </a:rPr>
              <a:t>     For P2 : 30 ≤ 30 ≤ 130 and 30 ≤ 50 ≤ 110</a:t>
            </a:r>
          </a:p>
          <a:p>
            <a:pPr marL="285750" indent="-285750">
              <a:buFont typeface="Wingdings" panose="05000000000000000000" pitchFamily="2" charset="2"/>
              <a:buChar char="§"/>
            </a:pPr>
            <a:r>
              <a:rPr lang="en-SG" b="1" dirty="0">
                <a:latin typeface="Raleway" pitchFamily="2" charset="0"/>
              </a:rPr>
              <a:t>P3 will not be clipped: Inside the window</a:t>
            </a:r>
          </a:p>
          <a:p>
            <a:r>
              <a:rPr lang="en-SG" dirty="0">
                <a:latin typeface="Raleway" pitchFamily="2" charset="0"/>
              </a:rPr>
              <a:t>     For P3 : 30 ≤ 60 &lt; 130 and 30 ≤ 90 &lt; 110</a:t>
            </a:r>
          </a:p>
          <a:p>
            <a:pPr marL="285750" indent="-285750">
              <a:buFont typeface="Wingdings" panose="05000000000000000000" pitchFamily="2" charset="2"/>
              <a:buChar char="§"/>
            </a:pPr>
            <a:r>
              <a:rPr lang="en-SG" b="1" dirty="0">
                <a:latin typeface="Raleway" pitchFamily="2" charset="0"/>
              </a:rPr>
              <a:t>P4 will be clipped: Outside the window</a:t>
            </a:r>
          </a:p>
          <a:p>
            <a:r>
              <a:rPr lang="en-SG" dirty="0">
                <a:latin typeface="Raleway" pitchFamily="2" charset="0"/>
              </a:rPr>
              <a:t>     For 4 : 30 ≤ 130 ≤ 130 and 30 ≤ 150 &gt; 110</a:t>
            </a:r>
          </a:p>
          <a:p>
            <a:endParaRPr lang="en-SG" b="1" dirty="0">
              <a:latin typeface="Raleway" pitchFamily="2" charset="0"/>
            </a:endParaRPr>
          </a:p>
        </p:txBody>
      </p:sp>
      <p:pic>
        <p:nvPicPr>
          <p:cNvPr id="9" name="Picture 8">
            <a:extLst>
              <a:ext uri="{FF2B5EF4-FFF2-40B4-BE49-F238E27FC236}">
                <a16:creationId xmlns:a16="http://schemas.microsoft.com/office/drawing/2014/main" id="{04C458FD-F1D9-8ED2-A1BD-4AF980B81A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58154" y="1451880"/>
            <a:ext cx="7033846" cy="4929998"/>
          </a:xfrm>
          <a:prstGeom prst="rect">
            <a:avLst/>
          </a:prstGeom>
        </p:spPr>
      </p:pic>
    </p:spTree>
    <p:extLst>
      <p:ext uri="{BB962C8B-B14F-4D97-AF65-F5344CB8AC3E}">
        <p14:creationId xmlns:p14="http://schemas.microsoft.com/office/powerpoint/2010/main" val="22792411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70B81E3-12E9-EAFD-0E8E-803BEA5A1014}"/>
              </a:ext>
            </a:extLst>
          </p:cNvPr>
          <p:cNvSpPr txBox="1"/>
          <p:nvPr/>
        </p:nvSpPr>
        <p:spPr>
          <a:xfrm>
            <a:off x="213797" y="174829"/>
            <a:ext cx="11834767" cy="5909310"/>
          </a:xfrm>
          <a:prstGeom prst="rect">
            <a:avLst/>
          </a:prstGeom>
          <a:noFill/>
        </p:spPr>
        <p:txBody>
          <a:bodyPr wrap="square">
            <a:spAutoFit/>
          </a:bodyPr>
          <a:lstStyle/>
          <a:p>
            <a:r>
              <a:rPr lang="en-SG" b="1" u="sng" dirty="0">
                <a:latin typeface="Raleway" pitchFamily="2" charset="0"/>
              </a:rPr>
              <a:t>Example-03: </a:t>
            </a:r>
            <a:r>
              <a:rPr lang="en-SG" dirty="0">
                <a:latin typeface="Raleway" pitchFamily="2" charset="0"/>
              </a:rPr>
              <a:t>Suppose that the coordinates of the two opposite corners of the clip window are</a:t>
            </a:r>
          </a:p>
          <a:p>
            <a:r>
              <a:rPr lang="en-SG" dirty="0">
                <a:latin typeface="Raleway" pitchFamily="2" charset="0"/>
              </a:rPr>
              <a:t>(</a:t>
            </a:r>
            <a:r>
              <a:rPr lang="en-SG" dirty="0" err="1">
                <a:latin typeface="Raleway" pitchFamily="2" charset="0"/>
              </a:rPr>
              <a:t>XWmin</a:t>
            </a:r>
            <a:r>
              <a:rPr lang="en-SG" dirty="0">
                <a:latin typeface="Raleway" pitchFamily="2" charset="0"/>
              </a:rPr>
              <a:t>, </a:t>
            </a:r>
            <a:r>
              <a:rPr lang="en-SG" dirty="0" err="1">
                <a:latin typeface="Raleway" pitchFamily="2" charset="0"/>
              </a:rPr>
              <a:t>YWmin</a:t>
            </a:r>
            <a:r>
              <a:rPr lang="en-SG" dirty="0">
                <a:latin typeface="Raleway" pitchFamily="2" charset="0"/>
              </a:rPr>
              <a:t>) = (0, 0)   and  (</a:t>
            </a:r>
            <a:r>
              <a:rPr lang="en-SG" dirty="0" err="1">
                <a:latin typeface="Raleway" pitchFamily="2" charset="0"/>
              </a:rPr>
              <a:t>XWmax</a:t>
            </a:r>
            <a:r>
              <a:rPr lang="en-SG" dirty="0">
                <a:latin typeface="Raleway" pitchFamily="2" charset="0"/>
              </a:rPr>
              <a:t>, </a:t>
            </a:r>
            <a:r>
              <a:rPr lang="en-SG" dirty="0" err="1">
                <a:latin typeface="Raleway" pitchFamily="2" charset="0"/>
              </a:rPr>
              <a:t>YWmax</a:t>
            </a:r>
            <a:r>
              <a:rPr lang="en-SG" dirty="0">
                <a:latin typeface="Raleway" pitchFamily="2" charset="0"/>
              </a:rPr>
              <a:t>) = (350, 350).</a:t>
            </a:r>
          </a:p>
          <a:p>
            <a:r>
              <a:rPr lang="en-SG" dirty="0">
                <a:latin typeface="Raleway" pitchFamily="2" charset="0"/>
              </a:rPr>
              <a:t>The input points on the window are:-      P1 = (10, 10), 	P2 = (-10, 10),		P3 = (400, 100),  	P4 = (100, 400),</a:t>
            </a:r>
          </a:p>
          <a:p>
            <a:r>
              <a:rPr lang="en-SG" dirty="0">
                <a:latin typeface="Raleway" pitchFamily="2" charset="0"/>
              </a:rPr>
              <a:t>									  P4 = (400, 400),	P4 = (100, 40).</a:t>
            </a:r>
          </a:p>
          <a:p>
            <a:r>
              <a:rPr lang="en-SG" b="1" dirty="0">
                <a:latin typeface="Raleway" pitchFamily="2" charset="0"/>
              </a:rPr>
              <a:t>Plot all the points and find which of the above points will be clipped?</a:t>
            </a:r>
          </a:p>
          <a:p>
            <a:endParaRPr lang="en-SG" b="1" dirty="0">
              <a:latin typeface="Raleway" pitchFamily="2" charset="0"/>
            </a:endParaRPr>
          </a:p>
          <a:p>
            <a:r>
              <a:rPr lang="en-SG" b="1" dirty="0">
                <a:latin typeface="Raleway" pitchFamily="2" charset="0"/>
              </a:rPr>
              <a:t>Solution: </a:t>
            </a:r>
          </a:p>
          <a:p>
            <a:endParaRPr lang="en-SG" b="1" dirty="0">
              <a:latin typeface="Raleway" pitchFamily="2" charset="0"/>
            </a:endParaRPr>
          </a:p>
          <a:p>
            <a:pPr marL="285750" indent="-285750">
              <a:buFont typeface="Wingdings" panose="05000000000000000000" pitchFamily="2" charset="2"/>
              <a:buChar char="§"/>
            </a:pPr>
            <a:r>
              <a:rPr lang="en-SG" b="1" dirty="0">
                <a:latin typeface="Raleway" pitchFamily="2" charset="0"/>
              </a:rPr>
              <a:t>P1 will not be clipped: </a:t>
            </a:r>
            <a:r>
              <a:rPr lang="en-SG" dirty="0">
                <a:latin typeface="Raleway" pitchFamily="2" charset="0"/>
              </a:rPr>
              <a:t>Inside the window</a:t>
            </a:r>
          </a:p>
          <a:p>
            <a:r>
              <a:rPr lang="en-SG" dirty="0">
                <a:latin typeface="Raleway" pitchFamily="2" charset="0"/>
              </a:rPr>
              <a:t>     For P1 : 0 ≤ 10 ≤ 350 and 0 ≤ 10 ≤ 350</a:t>
            </a:r>
          </a:p>
          <a:p>
            <a:pPr marL="285750" indent="-285750">
              <a:buFont typeface="Wingdings" panose="05000000000000000000" pitchFamily="2" charset="2"/>
              <a:buChar char="§"/>
            </a:pPr>
            <a:r>
              <a:rPr lang="en-SG" b="1" dirty="0">
                <a:latin typeface="Raleway" pitchFamily="2" charset="0"/>
              </a:rPr>
              <a:t>P2 will be clipped: </a:t>
            </a:r>
            <a:r>
              <a:rPr lang="en-SG" dirty="0">
                <a:latin typeface="Raleway" pitchFamily="2" charset="0"/>
              </a:rPr>
              <a:t>Outside the window</a:t>
            </a:r>
            <a:endParaRPr lang="en-SG" b="1" dirty="0">
              <a:latin typeface="Raleway" pitchFamily="2" charset="0"/>
            </a:endParaRPr>
          </a:p>
          <a:p>
            <a:r>
              <a:rPr lang="en-SG" dirty="0">
                <a:latin typeface="Raleway" pitchFamily="2" charset="0"/>
              </a:rPr>
              <a:t>     For P2 : 0 &gt; -10 ≤ 350 and 0 ≤ 10 ≤ 350</a:t>
            </a:r>
          </a:p>
          <a:p>
            <a:pPr marL="285750" indent="-285750">
              <a:buFont typeface="Wingdings" panose="05000000000000000000" pitchFamily="2" charset="2"/>
              <a:buChar char="§"/>
            </a:pPr>
            <a:r>
              <a:rPr lang="en-SG" b="1" dirty="0">
                <a:latin typeface="Raleway" pitchFamily="2" charset="0"/>
              </a:rPr>
              <a:t>P3 will be clipped:</a:t>
            </a:r>
            <a:r>
              <a:rPr lang="en-SG" dirty="0">
                <a:latin typeface="Raleway" pitchFamily="2" charset="0"/>
              </a:rPr>
              <a:t> Outside the window</a:t>
            </a:r>
            <a:endParaRPr lang="en-SG" b="1" dirty="0">
              <a:latin typeface="Raleway" pitchFamily="2" charset="0"/>
            </a:endParaRPr>
          </a:p>
          <a:p>
            <a:r>
              <a:rPr lang="en-SG" dirty="0">
                <a:latin typeface="Raleway" pitchFamily="2" charset="0"/>
              </a:rPr>
              <a:t>     For P3 : 0 ≤ 400 &gt; 350 and 0 ≤ 100 ≤ 350</a:t>
            </a:r>
          </a:p>
          <a:p>
            <a:pPr marL="285750" indent="-285750">
              <a:buFont typeface="Wingdings" panose="05000000000000000000" pitchFamily="2" charset="2"/>
              <a:buChar char="§"/>
            </a:pPr>
            <a:r>
              <a:rPr lang="en-SG" b="1" dirty="0">
                <a:latin typeface="Raleway" pitchFamily="2" charset="0"/>
              </a:rPr>
              <a:t>P4 will be clipped:</a:t>
            </a:r>
            <a:r>
              <a:rPr lang="en-SG" dirty="0">
                <a:latin typeface="Raleway" pitchFamily="2" charset="0"/>
              </a:rPr>
              <a:t> Outside the window</a:t>
            </a:r>
            <a:endParaRPr lang="en-SG" b="1" dirty="0">
              <a:latin typeface="Raleway" pitchFamily="2" charset="0"/>
            </a:endParaRPr>
          </a:p>
          <a:p>
            <a:r>
              <a:rPr lang="en-SG" dirty="0">
                <a:latin typeface="Raleway" pitchFamily="2" charset="0"/>
              </a:rPr>
              <a:t>     For P4 : 0 ≤ 100 ≤ 350 and 0 ≤ 400 &gt; 350</a:t>
            </a:r>
          </a:p>
          <a:p>
            <a:pPr marL="285750" indent="-285750">
              <a:buFont typeface="Wingdings" panose="05000000000000000000" pitchFamily="2" charset="2"/>
              <a:buChar char="§"/>
            </a:pPr>
            <a:r>
              <a:rPr lang="en-SG" b="1" dirty="0">
                <a:latin typeface="Raleway" pitchFamily="2" charset="0"/>
              </a:rPr>
              <a:t>P3 will be clipped:</a:t>
            </a:r>
            <a:r>
              <a:rPr lang="en-SG" dirty="0">
                <a:latin typeface="Raleway" pitchFamily="2" charset="0"/>
              </a:rPr>
              <a:t> Outside the window</a:t>
            </a:r>
            <a:endParaRPr lang="en-SG" b="1" dirty="0">
              <a:latin typeface="Raleway" pitchFamily="2" charset="0"/>
            </a:endParaRPr>
          </a:p>
          <a:p>
            <a:r>
              <a:rPr lang="en-SG" dirty="0">
                <a:latin typeface="Raleway" pitchFamily="2" charset="0"/>
              </a:rPr>
              <a:t>     For P5 : 0 ≤ 400 &gt; 350 and 0 ≤ 400 &gt; 350</a:t>
            </a:r>
          </a:p>
          <a:p>
            <a:pPr marL="285750" indent="-285750">
              <a:buFont typeface="Wingdings" panose="05000000000000000000" pitchFamily="2" charset="2"/>
              <a:buChar char="§"/>
            </a:pPr>
            <a:r>
              <a:rPr lang="en-SG" b="1" dirty="0">
                <a:latin typeface="Raleway" pitchFamily="2" charset="0"/>
              </a:rPr>
              <a:t>P4 will not be clipped: </a:t>
            </a:r>
            <a:r>
              <a:rPr lang="en-SG" dirty="0">
                <a:latin typeface="Raleway" pitchFamily="2" charset="0"/>
              </a:rPr>
              <a:t>Inside the window</a:t>
            </a:r>
          </a:p>
          <a:p>
            <a:r>
              <a:rPr lang="en-SG" dirty="0">
                <a:latin typeface="Raleway" pitchFamily="2" charset="0"/>
              </a:rPr>
              <a:t>     For P6 : 0 ≤ 100 ≤ 350 and 0 ≤ 40 ≤ 350</a:t>
            </a:r>
          </a:p>
          <a:p>
            <a:endParaRPr lang="en-SG" dirty="0">
              <a:latin typeface="Raleway" pitchFamily="2" charset="0"/>
            </a:endParaRPr>
          </a:p>
        </p:txBody>
      </p:sp>
      <p:pic>
        <p:nvPicPr>
          <p:cNvPr id="33" name="Picture 32">
            <a:extLst>
              <a:ext uri="{FF2B5EF4-FFF2-40B4-BE49-F238E27FC236}">
                <a16:creationId xmlns:a16="http://schemas.microsoft.com/office/drawing/2014/main" id="{BEE64F33-1D1F-2C4E-BB7D-3FFC55BB36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45514" y="1575655"/>
            <a:ext cx="6346486" cy="3706689"/>
          </a:xfrm>
          <a:prstGeom prst="rect">
            <a:avLst/>
          </a:prstGeom>
        </p:spPr>
      </p:pic>
    </p:spTree>
    <p:extLst>
      <p:ext uri="{BB962C8B-B14F-4D97-AF65-F5344CB8AC3E}">
        <p14:creationId xmlns:p14="http://schemas.microsoft.com/office/powerpoint/2010/main" val="14208189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131F077-418C-ACE3-9CE4-7585D6930B33}"/>
              </a:ext>
            </a:extLst>
          </p:cNvPr>
          <p:cNvSpPr txBox="1"/>
          <p:nvPr/>
        </p:nvSpPr>
        <p:spPr>
          <a:xfrm>
            <a:off x="518474" y="142902"/>
            <a:ext cx="11346647" cy="5847755"/>
          </a:xfrm>
          <a:prstGeom prst="rect">
            <a:avLst/>
          </a:prstGeom>
          <a:noFill/>
        </p:spPr>
        <p:txBody>
          <a:bodyPr wrap="square">
            <a:spAutoFit/>
          </a:bodyPr>
          <a:lstStyle/>
          <a:p>
            <a:pPr algn="just" fontAlgn="base"/>
            <a:r>
              <a:rPr lang="en-US" sz="3200" b="1" i="0" dirty="0">
                <a:effectLst/>
                <a:highlight>
                  <a:srgbClr val="FFFFFF"/>
                </a:highlight>
                <a:latin typeface="Raleway" pitchFamily="2" charset="0"/>
              </a:rPr>
              <a:t>Advantage</a:t>
            </a:r>
            <a:endParaRPr lang="en-US" sz="3200" b="1" dirty="0">
              <a:highlight>
                <a:srgbClr val="FFFFFF"/>
              </a:highlight>
              <a:latin typeface="Raleway" pitchFamily="2" charset="0"/>
            </a:endParaRPr>
          </a:p>
          <a:p>
            <a:pPr algn="just" fontAlgn="base"/>
            <a:br>
              <a:rPr lang="en-US" b="0" i="0" dirty="0">
                <a:effectLst/>
                <a:highlight>
                  <a:srgbClr val="FFFFFF"/>
                </a:highlight>
                <a:latin typeface="Raleway" pitchFamily="2" charset="0"/>
              </a:rPr>
            </a:br>
            <a:r>
              <a:rPr lang="en-US" b="1" i="0" dirty="0">
                <a:effectLst/>
                <a:highlight>
                  <a:srgbClr val="FFFFFF"/>
                </a:highlight>
                <a:latin typeface="Raleway" pitchFamily="2" charset="0"/>
              </a:rPr>
              <a:t>1. Versatility: </a:t>
            </a:r>
            <a:r>
              <a:rPr lang="en-US" b="0" i="0" dirty="0">
                <a:effectLst/>
                <a:highlight>
                  <a:srgbClr val="FFFFFF"/>
                </a:highlight>
                <a:latin typeface="Raleway" pitchFamily="2" charset="0"/>
              </a:rPr>
              <a:t>The algorithm can be applied to a wide range of objects, including points, lines, polygons, and other complex shapes. This makes it a versatile tool for a wide range of applications.</a:t>
            </a:r>
          </a:p>
          <a:p>
            <a:pPr algn="just" fontAlgn="base"/>
            <a:endParaRPr lang="en-US" b="0" i="0" dirty="0">
              <a:effectLst/>
              <a:highlight>
                <a:srgbClr val="FFFFFF"/>
              </a:highlight>
              <a:latin typeface="Raleway" pitchFamily="2" charset="0"/>
            </a:endParaRPr>
          </a:p>
          <a:p>
            <a:pPr algn="just" fontAlgn="base"/>
            <a:r>
              <a:rPr lang="en-US" b="1" dirty="0">
                <a:highlight>
                  <a:srgbClr val="FFFFFF"/>
                </a:highlight>
                <a:latin typeface="Raleway" pitchFamily="2" charset="0"/>
              </a:rPr>
              <a:t>2. </a:t>
            </a:r>
            <a:r>
              <a:rPr lang="en-US" b="1" i="0" dirty="0">
                <a:effectLst/>
                <a:highlight>
                  <a:srgbClr val="FFFFFF"/>
                </a:highlight>
                <a:latin typeface="Raleway" pitchFamily="2" charset="0"/>
              </a:rPr>
              <a:t>Efficiency: </a:t>
            </a:r>
            <a:r>
              <a:rPr lang="en-US" b="0" i="0" dirty="0">
                <a:effectLst/>
                <a:highlight>
                  <a:srgbClr val="FFFFFF"/>
                </a:highlight>
                <a:latin typeface="Raleway" pitchFamily="2" charset="0"/>
              </a:rPr>
              <a:t>The algorithm is relatively efficient and can be used to quickly identify and remove points that lie outside a specified region or boundary. This can help improve the performance of computer graphics applications, particularly those that involve rendering large or complex scenes.</a:t>
            </a:r>
          </a:p>
          <a:p>
            <a:pPr algn="just" fontAlgn="base"/>
            <a:endParaRPr lang="en-US" b="0" i="0" dirty="0">
              <a:effectLst/>
              <a:highlight>
                <a:srgbClr val="FFFFFF"/>
              </a:highlight>
              <a:latin typeface="Raleway" pitchFamily="2" charset="0"/>
            </a:endParaRPr>
          </a:p>
          <a:p>
            <a:pPr algn="just" fontAlgn="base"/>
            <a:r>
              <a:rPr lang="en-US" b="1" i="0" dirty="0">
                <a:effectLst/>
                <a:highlight>
                  <a:srgbClr val="FFFFFF"/>
                </a:highlight>
                <a:latin typeface="Raleway" pitchFamily="2" charset="0"/>
              </a:rPr>
              <a:t>3. Accuracy: </a:t>
            </a:r>
            <a:r>
              <a:rPr lang="en-US" b="0" i="0" dirty="0">
                <a:effectLst/>
                <a:highlight>
                  <a:srgbClr val="FFFFFF"/>
                </a:highlight>
                <a:latin typeface="Raleway" pitchFamily="2" charset="0"/>
              </a:rPr>
              <a:t>The Point Clipping Algorithm can be used to accurately clip objects and ensure that only the portions of an object that are visible or relevant are displayed. This can help improve the visual quality of images and animations.</a:t>
            </a:r>
          </a:p>
          <a:p>
            <a:pPr algn="just" fontAlgn="base"/>
            <a:endParaRPr lang="en-US" b="0" i="0" dirty="0">
              <a:effectLst/>
              <a:highlight>
                <a:srgbClr val="FFFFFF"/>
              </a:highlight>
              <a:latin typeface="Raleway" pitchFamily="2" charset="0"/>
            </a:endParaRPr>
          </a:p>
          <a:p>
            <a:pPr algn="just" fontAlgn="base"/>
            <a:r>
              <a:rPr lang="en-US" b="1" i="0" dirty="0">
                <a:effectLst/>
                <a:highlight>
                  <a:srgbClr val="FFFFFF"/>
                </a:highlight>
                <a:latin typeface="Raleway" pitchFamily="2" charset="0"/>
              </a:rPr>
              <a:t>4. </a:t>
            </a:r>
            <a:r>
              <a:rPr lang="en-US" b="1" dirty="0">
                <a:effectLst/>
                <a:highlight>
                  <a:srgbClr val="FFFFFF"/>
                </a:highlight>
                <a:latin typeface="Raleway" pitchFamily="2" charset="0"/>
              </a:rPr>
              <a:t>Flexibility: </a:t>
            </a:r>
            <a:r>
              <a:rPr lang="en-US" b="0" i="0" dirty="0">
                <a:effectLst/>
                <a:highlight>
                  <a:srgbClr val="FFFFFF"/>
                </a:highlight>
                <a:latin typeface="Raleway" pitchFamily="2" charset="0"/>
              </a:rPr>
              <a:t>The algorithm can be easily adapted to different applications and scenarios. For example, different variants of the algorithm can be used to clip points, lines, and polygons, and to handle different types of regions and boundaries.</a:t>
            </a:r>
          </a:p>
          <a:p>
            <a:pPr algn="just" fontAlgn="base"/>
            <a:endParaRPr lang="en-US" b="0" i="0" dirty="0">
              <a:effectLst/>
              <a:highlight>
                <a:srgbClr val="FFFFFF"/>
              </a:highlight>
              <a:latin typeface="Raleway" pitchFamily="2" charset="0"/>
            </a:endParaRPr>
          </a:p>
          <a:p>
            <a:pPr algn="just" fontAlgn="base"/>
            <a:r>
              <a:rPr lang="en-US" b="1" i="0" dirty="0">
                <a:effectLst/>
                <a:highlight>
                  <a:srgbClr val="FFFFFF"/>
                </a:highlight>
                <a:latin typeface="Raleway" pitchFamily="2" charset="0"/>
              </a:rPr>
              <a:t>5. Ease of Implementation: </a:t>
            </a:r>
            <a:r>
              <a:rPr lang="en-US" b="0" i="0" dirty="0">
                <a:effectLst/>
                <a:highlight>
                  <a:srgbClr val="FFFFFF"/>
                </a:highlight>
                <a:latin typeface="Raleway" pitchFamily="2" charset="0"/>
              </a:rPr>
              <a:t>The algorithm is relatively straightforward to implement and can be integrated into computer graphics applications with minimal effort. This makes it an attractive option for developers who want to add clipping functionality to their applications.</a:t>
            </a:r>
          </a:p>
        </p:txBody>
      </p:sp>
    </p:spTree>
    <p:extLst>
      <p:ext uri="{BB962C8B-B14F-4D97-AF65-F5344CB8AC3E}">
        <p14:creationId xmlns:p14="http://schemas.microsoft.com/office/powerpoint/2010/main" val="11623032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1CB45-AB1F-D4F5-A22C-4C08D4E2011E}"/>
              </a:ext>
            </a:extLst>
          </p:cNvPr>
          <p:cNvSpPr>
            <a:spLocks noGrp="1"/>
          </p:cNvSpPr>
          <p:nvPr>
            <p:ph type="title"/>
          </p:nvPr>
        </p:nvSpPr>
        <p:spPr>
          <a:xfrm>
            <a:off x="0" y="0"/>
            <a:ext cx="12191999" cy="780134"/>
          </a:xfrm>
        </p:spPr>
        <p:txBody>
          <a:bodyPr/>
          <a:lstStyle/>
          <a:p>
            <a:pPr algn="ctr"/>
            <a:r>
              <a:rPr lang="en-SG" u="sng" dirty="0">
                <a:solidFill>
                  <a:schemeClr val="accent2">
                    <a:lumMod val="50000"/>
                  </a:schemeClr>
                </a:solidFill>
                <a:effectLst>
                  <a:outerShdw blurRad="38100" dist="38100" dir="2700000" algn="tl">
                    <a:srgbClr val="000000">
                      <a:alpha val="43137"/>
                    </a:srgbClr>
                  </a:outerShdw>
                </a:effectLst>
                <a:latin typeface="Berlin Sans FB Demi" panose="020E0802020502020306" pitchFamily="34" charset="0"/>
              </a:rPr>
              <a:t>Outlines </a:t>
            </a:r>
          </a:p>
        </p:txBody>
      </p:sp>
      <p:sp>
        <p:nvSpPr>
          <p:cNvPr id="3" name="Content Placeholder 2">
            <a:extLst>
              <a:ext uri="{FF2B5EF4-FFF2-40B4-BE49-F238E27FC236}">
                <a16:creationId xmlns:a16="http://schemas.microsoft.com/office/drawing/2014/main" id="{2C3BB482-6BC1-D6EE-40A1-C607E57D86A3}"/>
              </a:ext>
            </a:extLst>
          </p:cNvPr>
          <p:cNvSpPr>
            <a:spLocks noGrp="1"/>
          </p:cNvSpPr>
          <p:nvPr>
            <p:ph idx="1"/>
          </p:nvPr>
        </p:nvSpPr>
        <p:spPr>
          <a:xfrm>
            <a:off x="303424" y="914401"/>
            <a:ext cx="7284492" cy="5943599"/>
          </a:xfrm>
        </p:spPr>
        <p:txBody>
          <a:bodyPr>
            <a:normAutofit lnSpcReduction="10000"/>
          </a:bodyPr>
          <a:lstStyle/>
          <a:p>
            <a:pPr>
              <a:lnSpc>
                <a:spcPct val="100000"/>
              </a:lnSpc>
              <a:spcAft>
                <a:spcPts val="0"/>
              </a:spcAft>
            </a:pPr>
            <a:r>
              <a:rPr lang="en-SG" sz="2400" dirty="0">
                <a:solidFill>
                  <a:srgbClr val="002060"/>
                </a:solidFill>
                <a:latin typeface="Nunito" pitchFamily="2" charset="0"/>
              </a:rPr>
              <a:t>Introduction to Clipping</a:t>
            </a:r>
          </a:p>
          <a:p>
            <a:pPr>
              <a:lnSpc>
                <a:spcPct val="100000"/>
              </a:lnSpc>
              <a:spcAft>
                <a:spcPts val="0"/>
              </a:spcAft>
            </a:pPr>
            <a:r>
              <a:rPr lang="en-SG" sz="2400" b="1" dirty="0">
                <a:solidFill>
                  <a:srgbClr val="002060"/>
                </a:solidFill>
                <a:highlight>
                  <a:srgbClr val="FFFF00"/>
                </a:highlight>
                <a:latin typeface="Nunito" pitchFamily="2" charset="0"/>
              </a:rPr>
              <a:t>Point Clipping</a:t>
            </a:r>
          </a:p>
          <a:p>
            <a:pPr>
              <a:lnSpc>
                <a:spcPct val="100000"/>
              </a:lnSpc>
              <a:spcAft>
                <a:spcPts val="0"/>
              </a:spcAft>
            </a:pPr>
            <a:r>
              <a:rPr lang="en-SG" sz="2400" dirty="0">
                <a:solidFill>
                  <a:srgbClr val="002060"/>
                </a:solidFill>
                <a:latin typeface="Nunito" pitchFamily="2" charset="0"/>
              </a:rPr>
              <a:t>Line clipping</a:t>
            </a:r>
          </a:p>
          <a:p>
            <a:pPr marL="274320" lvl="1" indent="0">
              <a:lnSpc>
                <a:spcPct val="100000"/>
              </a:lnSpc>
              <a:spcAft>
                <a:spcPts val="0"/>
              </a:spcAft>
              <a:buNone/>
            </a:pPr>
            <a:r>
              <a:rPr lang="en-SG" sz="2000" b="1" dirty="0">
                <a:solidFill>
                  <a:srgbClr val="002060"/>
                </a:solidFill>
                <a:highlight>
                  <a:srgbClr val="FFFF00"/>
                </a:highlight>
                <a:latin typeface="Nunito" pitchFamily="2" charset="0"/>
              </a:rPr>
              <a:t>1. Cohen Sutherland Line Clipping Algorithm</a:t>
            </a:r>
          </a:p>
          <a:p>
            <a:pPr marL="274320" lvl="1" indent="0">
              <a:lnSpc>
                <a:spcPct val="100000"/>
              </a:lnSpc>
              <a:spcAft>
                <a:spcPts val="0"/>
              </a:spcAft>
              <a:buNone/>
            </a:pPr>
            <a:r>
              <a:rPr lang="en-SG" sz="2000" dirty="0">
                <a:solidFill>
                  <a:srgbClr val="002060"/>
                </a:solidFill>
                <a:latin typeface="Nunito" pitchFamily="2" charset="0"/>
              </a:rPr>
              <a:t>2. Midpoint Subdivision Line Clipping Algorithm</a:t>
            </a:r>
          </a:p>
          <a:p>
            <a:pPr marL="274320" lvl="1" indent="0">
              <a:lnSpc>
                <a:spcPct val="100000"/>
              </a:lnSpc>
              <a:spcAft>
                <a:spcPts val="0"/>
              </a:spcAft>
              <a:buNone/>
            </a:pPr>
            <a:r>
              <a:rPr lang="en-SG" sz="2000" dirty="0">
                <a:solidFill>
                  <a:srgbClr val="002060"/>
                </a:solidFill>
                <a:latin typeface="Nunito" pitchFamily="2" charset="0"/>
              </a:rPr>
              <a:t>3. Liang-Barsky Line Clipping Algorithm</a:t>
            </a:r>
          </a:p>
          <a:p>
            <a:pPr>
              <a:lnSpc>
                <a:spcPct val="100000"/>
              </a:lnSpc>
              <a:spcAft>
                <a:spcPts val="0"/>
              </a:spcAft>
            </a:pPr>
            <a:endParaRPr lang="en-SG" sz="2400" dirty="0">
              <a:solidFill>
                <a:srgbClr val="002060"/>
              </a:solidFill>
              <a:latin typeface="Nunito" pitchFamily="2" charset="0"/>
            </a:endParaRPr>
          </a:p>
          <a:p>
            <a:pPr>
              <a:lnSpc>
                <a:spcPct val="100000"/>
              </a:lnSpc>
              <a:spcAft>
                <a:spcPts val="0"/>
              </a:spcAft>
            </a:pPr>
            <a:r>
              <a:rPr lang="en-SG" sz="2400" dirty="0">
                <a:solidFill>
                  <a:srgbClr val="002060"/>
                </a:solidFill>
                <a:latin typeface="Nunito" pitchFamily="2" charset="0"/>
              </a:rPr>
              <a:t>Polygon Clipping</a:t>
            </a:r>
          </a:p>
          <a:p>
            <a:pPr marL="274320" lvl="1" indent="0">
              <a:lnSpc>
                <a:spcPct val="100000"/>
              </a:lnSpc>
              <a:spcAft>
                <a:spcPts val="0"/>
              </a:spcAft>
              <a:buNone/>
            </a:pPr>
            <a:r>
              <a:rPr lang="en-SG" sz="2000" dirty="0">
                <a:solidFill>
                  <a:srgbClr val="002060"/>
                </a:solidFill>
                <a:latin typeface="Nunito" pitchFamily="2" charset="0"/>
              </a:rPr>
              <a:t>1. Sutherland Hodgeman polygon clipping</a:t>
            </a:r>
          </a:p>
          <a:p>
            <a:pPr marL="274320" lvl="1" indent="0">
              <a:lnSpc>
                <a:spcPct val="100000"/>
              </a:lnSpc>
              <a:spcAft>
                <a:spcPts val="0"/>
              </a:spcAft>
              <a:buNone/>
            </a:pPr>
            <a:r>
              <a:rPr lang="en-SG" sz="2000" dirty="0">
                <a:solidFill>
                  <a:srgbClr val="002060"/>
                </a:solidFill>
                <a:latin typeface="Nunito" pitchFamily="2" charset="0"/>
              </a:rPr>
              <a:t>2. </a:t>
            </a:r>
            <a:r>
              <a:rPr lang="en-SG" sz="2400" b="0" i="0" dirty="0">
                <a:solidFill>
                  <a:schemeClr val="accent2">
                    <a:lumMod val="50000"/>
                  </a:schemeClr>
                </a:solidFill>
                <a:effectLst/>
                <a:highlight>
                  <a:srgbClr val="FFFFFF"/>
                </a:highlight>
                <a:latin typeface="Nunito" pitchFamily="2" charset="0"/>
              </a:rPr>
              <a:t>Weiler</a:t>
            </a:r>
            <a:r>
              <a:rPr lang="en-SG" sz="2000" dirty="0">
                <a:solidFill>
                  <a:srgbClr val="002060"/>
                </a:solidFill>
                <a:latin typeface="Nunito" pitchFamily="2" charset="0"/>
              </a:rPr>
              <a:t> Atherton polygon clipping</a:t>
            </a:r>
          </a:p>
          <a:p>
            <a:pPr>
              <a:lnSpc>
                <a:spcPct val="100000"/>
              </a:lnSpc>
              <a:spcAft>
                <a:spcPts val="0"/>
              </a:spcAft>
            </a:pPr>
            <a:r>
              <a:rPr lang="en-SG" sz="2400" dirty="0">
                <a:solidFill>
                  <a:srgbClr val="002060"/>
                </a:solidFill>
                <a:latin typeface="Nunito" pitchFamily="2" charset="0"/>
              </a:rPr>
              <a:t>Curve Clipping</a:t>
            </a:r>
          </a:p>
          <a:p>
            <a:pPr>
              <a:lnSpc>
                <a:spcPct val="100000"/>
              </a:lnSpc>
              <a:spcAft>
                <a:spcPts val="0"/>
              </a:spcAft>
            </a:pPr>
            <a:r>
              <a:rPr lang="en-SG" sz="2400" dirty="0">
                <a:solidFill>
                  <a:srgbClr val="002060"/>
                </a:solidFill>
                <a:latin typeface="Nunito" pitchFamily="2" charset="0"/>
              </a:rPr>
              <a:t>Exterior Clipping</a:t>
            </a:r>
          </a:p>
          <a:p>
            <a:pPr>
              <a:lnSpc>
                <a:spcPct val="100000"/>
              </a:lnSpc>
              <a:spcAft>
                <a:spcPts val="0"/>
              </a:spcAft>
            </a:pPr>
            <a:r>
              <a:rPr lang="en-SG" sz="2400" dirty="0">
                <a:solidFill>
                  <a:srgbClr val="002060"/>
                </a:solidFill>
                <a:latin typeface="Nunito" pitchFamily="2" charset="0"/>
              </a:rPr>
              <a:t>Text Clipping </a:t>
            </a:r>
          </a:p>
        </p:txBody>
      </p:sp>
      <p:pic>
        <p:nvPicPr>
          <p:cNvPr id="1026" name="Picture 2" descr="Computer Graphics Tutorial - javatpoint">
            <a:extLst>
              <a:ext uri="{FF2B5EF4-FFF2-40B4-BE49-F238E27FC236}">
                <a16:creationId xmlns:a16="http://schemas.microsoft.com/office/drawing/2014/main" id="{07B6361D-9230-2765-EF09-38B292D210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96877" y="2531290"/>
            <a:ext cx="4198374" cy="41983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80223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F9F6D25-5888-A485-67C3-01EEA0C4E00E}"/>
              </a:ext>
            </a:extLst>
          </p:cNvPr>
          <p:cNvSpPr txBox="1"/>
          <p:nvPr/>
        </p:nvSpPr>
        <p:spPr>
          <a:xfrm>
            <a:off x="280737" y="277283"/>
            <a:ext cx="11630526" cy="5786199"/>
          </a:xfrm>
          <a:prstGeom prst="rect">
            <a:avLst/>
          </a:prstGeom>
          <a:noFill/>
        </p:spPr>
        <p:txBody>
          <a:bodyPr wrap="square">
            <a:spAutoFit/>
          </a:bodyPr>
          <a:lstStyle/>
          <a:p>
            <a:pPr algn="just" fontAlgn="base"/>
            <a:r>
              <a:rPr lang="en-US" sz="2800" b="1" i="0" dirty="0">
                <a:effectLst/>
                <a:highlight>
                  <a:srgbClr val="FFFFFF"/>
                </a:highlight>
                <a:latin typeface="Raleway" pitchFamily="2" charset="0"/>
              </a:rPr>
              <a:t>Dis-Advantages</a:t>
            </a:r>
            <a:endParaRPr lang="en-US" sz="2800" b="0" i="0" dirty="0">
              <a:effectLst/>
              <a:highlight>
                <a:srgbClr val="FFFFFF"/>
              </a:highlight>
              <a:latin typeface="Raleway" pitchFamily="2" charset="0"/>
            </a:endParaRPr>
          </a:p>
          <a:p>
            <a:pPr algn="just" fontAlgn="base"/>
            <a:endParaRPr lang="en-US" b="0" i="0" dirty="0">
              <a:effectLst/>
              <a:highlight>
                <a:srgbClr val="FFFFFF"/>
              </a:highlight>
              <a:latin typeface="Raleway" pitchFamily="2" charset="0"/>
            </a:endParaRPr>
          </a:p>
          <a:p>
            <a:pPr algn="just" fontAlgn="base">
              <a:buFont typeface="+mj-lt"/>
              <a:buAutoNum type="arabicPeriod"/>
            </a:pPr>
            <a:r>
              <a:rPr lang="en-US" b="1" i="0" dirty="0">
                <a:effectLst/>
                <a:highlight>
                  <a:srgbClr val="FFFFFF"/>
                </a:highlight>
                <a:latin typeface="Raleway" pitchFamily="2" charset="0"/>
              </a:rPr>
              <a:t>Limited to 2D: </a:t>
            </a:r>
            <a:r>
              <a:rPr lang="en-US" b="0" i="0" dirty="0">
                <a:effectLst/>
                <a:highlight>
                  <a:srgbClr val="FFFFFF"/>
                </a:highlight>
                <a:latin typeface="Raleway" pitchFamily="2" charset="0"/>
              </a:rPr>
              <a:t>The algorithm is designed to work in two dimensions, and it may not be suitable for handling objects in three-dimensional space. This can limit its usefulness in some applications, such as 3D modeling and virtual reality.</a:t>
            </a:r>
          </a:p>
          <a:p>
            <a:pPr algn="just" fontAlgn="base">
              <a:buFont typeface="+mj-lt"/>
              <a:buAutoNum type="arabicPeriod"/>
            </a:pPr>
            <a:endParaRPr lang="en-US" b="0" i="0" dirty="0">
              <a:effectLst/>
              <a:highlight>
                <a:srgbClr val="FFFFFF"/>
              </a:highlight>
              <a:latin typeface="Raleway" pitchFamily="2" charset="0"/>
            </a:endParaRPr>
          </a:p>
          <a:p>
            <a:pPr algn="just" fontAlgn="base">
              <a:buFont typeface="+mj-lt"/>
              <a:buAutoNum type="arabicPeriod"/>
            </a:pPr>
            <a:r>
              <a:rPr lang="en-US" b="1" i="0" dirty="0">
                <a:effectLst/>
                <a:highlight>
                  <a:srgbClr val="FFFFFF"/>
                </a:highlight>
                <a:latin typeface="Raleway" pitchFamily="2" charset="0"/>
              </a:rPr>
              <a:t>Complexity: </a:t>
            </a:r>
            <a:r>
              <a:rPr lang="en-US" b="0" i="0" dirty="0">
                <a:effectLst/>
                <a:highlight>
                  <a:srgbClr val="FFFFFF"/>
                </a:highlight>
                <a:latin typeface="Raleway" pitchFamily="2" charset="0"/>
              </a:rPr>
              <a:t>Some variants of the algorithm, such as the Cyrus-Beck algorithm, can be relatively complex and require a significant amount of computational resources to execute. This can make them less efficient than other algorithms, particularly for large or complex objects.</a:t>
            </a:r>
          </a:p>
          <a:p>
            <a:pPr algn="just" fontAlgn="base">
              <a:buFont typeface="+mj-lt"/>
              <a:buAutoNum type="arabicPeriod"/>
            </a:pPr>
            <a:endParaRPr lang="en-US" b="0" i="0" dirty="0">
              <a:effectLst/>
              <a:highlight>
                <a:srgbClr val="FFFFFF"/>
              </a:highlight>
              <a:latin typeface="Raleway" pitchFamily="2" charset="0"/>
            </a:endParaRPr>
          </a:p>
          <a:p>
            <a:pPr algn="just" fontAlgn="base">
              <a:buFont typeface="+mj-lt"/>
              <a:buAutoNum type="arabicPeriod"/>
            </a:pPr>
            <a:r>
              <a:rPr lang="en-US" b="1" i="0" dirty="0">
                <a:effectLst/>
                <a:highlight>
                  <a:srgbClr val="FFFFFF"/>
                </a:highlight>
                <a:latin typeface="Raleway" pitchFamily="2" charset="0"/>
              </a:rPr>
              <a:t>Precision Issues: </a:t>
            </a:r>
            <a:r>
              <a:rPr lang="en-US" b="0" i="0" dirty="0">
                <a:effectLst/>
                <a:highlight>
                  <a:srgbClr val="FFFFFF"/>
                </a:highlight>
                <a:latin typeface="Raleway" pitchFamily="2" charset="0"/>
              </a:rPr>
              <a:t>The algorithm can suffer from precision issues, particularly when dealing with objects that are very small or have complex shapes. This can result in clipping errors or inaccuracies in the rendered image.</a:t>
            </a:r>
          </a:p>
          <a:p>
            <a:pPr algn="just" fontAlgn="base">
              <a:buFont typeface="+mj-lt"/>
              <a:buAutoNum type="arabicPeriod"/>
            </a:pPr>
            <a:endParaRPr lang="en-US" b="0" i="0" dirty="0">
              <a:effectLst/>
              <a:highlight>
                <a:srgbClr val="FFFFFF"/>
              </a:highlight>
              <a:latin typeface="Raleway" pitchFamily="2" charset="0"/>
            </a:endParaRPr>
          </a:p>
          <a:p>
            <a:pPr algn="just" fontAlgn="base">
              <a:buFont typeface="+mj-lt"/>
              <a:buAutoNum type="arabicPeriod"/>
            </a:pPr>
            <a:r>
              <a:rPr lang="en-US" b="1" i="0" dirty="0">
                <a:effectLst/>
                <a:highlight>
                  <a:srgbClr val="FFFFFF"/>
                </a:highlight>
                <a:latin typeface="Raleway" pitchFamily="2" charset="0"/>
              </a:rPr>
              <a:t>Performance: </a:t>
            </a:r>
            <a:r>
              <a:rPr lang="en-US" b="0" i="0" dirty="0">
                <a:effectLst/>
                <a:highlight>
                  <a:srgbClr val="FFFFFF"/>
                </a:highlight>
                <a:latin typeface="Raleway" pitchFamily="2" charset="0"/>
              </a:rPr>
              <a:t>Although the algorithm is relatively efficient, it can still have a significant impact on the performance of a computer graphics application, particularly if it is used to clip a large number of objects.</a:t>
            </a:r>
          </a:p>
          <a:p>
            <a:pPr algn="just" fontAlgn="base">
              <a:buFont typeface="+mj-lt"/>
              <a:buAutoNum type="arabicPeriod"/>
            </a:pPr>
            <a:endParaRPr lang="en-US" b="0" i="0" dirty="0">
              <a:effectLst/>
              <a:highlight>
                <a:srgbClr val="FFFFFF"/>
              </a:highlight>
              <a:latin typeface="Raleway" pitchFamily="2" charset="0"/>
            </a:endParaRPr>
          </a:p>
          <a:p>
            <a:pPr algn="just" fontAlgn="base">
              <a:buFont typeface="+mj-lt"/>
              <a:buAutoNum type="arabicPeriod"/>
            </a:pPr>
            <a:r>
              <a:rPr lang="en-US" b="1" i="0" dirty="0">
                <a:effectLst/>
                <a:highlight>
                  <a:srgbClr val="FFFFFF"/>
                </a:highlight>
                <a:latin typeface="Raleway" pitchFamily="2" charset="0"/>
              </a:rPr>
              <a:t>Limitations: </a:t>
            </a:r>
            <a:r>
              <a:rPr lang="en-US" b="0" i="0" dirty="0">
                <a:effectLst/>
                <a:highlight>
                  <a:srgbClr val="FFFFFF"/>
                </a:highlight>
                <a:latin typeface="Raleway" pitchFamily="2" charset="0"/>
              </a:rPr>
              <a:t>The algorithm is limited in its ability to handle certain types of objects or regions. For example, it may not be suitable for handling objects with concave shapes or regions that are defined by curved boundaries.</a:t>
            </a:r>
          </a:p>
        </p:txBody>
      </p:sp>
    </p:spTree>
    <p:extLst>
      <p:ext uri="{BB962C8B-B14F-4D97-AF65-F5344CB8AC3E}">
        <p14:creationId xmlns:p14="http://schemas.microsoft.com/office/powerpoint/2010/main" val="6020901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F9CBFE3-DEC4-1CD1-A2E2-96F94CA68719}"/>
              </a:ext>
            </a:extLst>
          </p:cNvPr>
          <p:cNvSpPr txBox="1"/>
          <p:nvPr/>
        </p:nvSpPr>
        <p:spPr>
          <a:xfrm>
            <a:off x="192504" y="111948"/>
            <a:ext cx="11999495" cy="1754326"/>
          </a:xfrm>
          <a:prstGeom prst="rect">
            <a:avLst/>
          </a:prstGeom>
          <a:noFill/>
        </p:spPr>
        <p:txBody>
          <a:bodyPr wrap="square">
            <a:spAutoFit/>
          </a:bodyPr>
          <a:lstStyle/>
          <a:p>
            <a:pPr algn="just"/>
            <a:r>
              <a:rPr lang="en-US" b="1" i="0" dirty="0">
                <a:effectLst/>
                <a:highlight>
                  <a:srgbClr val="FFFFFF"/>
                </a:highlight>
                <a:latin typeface="Raleway" pitchFamily="2" charset="0"/>
              </a:rPr>
              <a:t>2. Line Clipping:</a:t>
            </a:r>
            <a:r>
              <a:rPr lang="en-US" b="0" i="0" dirty="0">
                <a:effectLst/>
                <a:highlight>
                  <a:srgbClr val="FFFFFF"/>
                </a:highlight>
                <a:latin typeface="Raleway" pitchFamily="2" charset="0"/>
              </a:rPr>
              <a:t> A line clipping procedure involves several parts. First, we can test a given line segment to determine whether it lies completely inside the clipping window if it does not, we try to determine whether it lies completely outside the window. </a:t>
            </a:r>
          </a:p>
          <a:p>
            <a:pPr algn="just"/>
            <a:endParaRPr lang="en-US" dirty="0">
              <a:highlight>
                <a:srgbClr val="FFFFFF"/>
              </a:highlight>
              <a:latin typeface="Raleway" pitchFamily="2" charset="0"/>
            </a:endParaRPr>
          </a:p>
          <a:p>
            <a:pPr algn="just"/>
            <a:r>
              <a:rPr lang="en-US" b="0" i="0" dirty="0">
                <a:effectLst/>
                <a:highlight>
                  <a:srgbClr val="FFFFFF"/>
                </a:highlight>
                <a:latin typeface="Raleway" pitchFamily="2" charset="0"/>
              </a:rPr>
              <a:t>Finally, if we cannot identify a line segment as completely inside or completely outside we must perform intersection calculations with one or more clipping boundaries.</a:t>
            </a:r>
            <a:endParaRPr lang="en-SG" dirty="0">
              <a:latin typeface="Raleway" pitchFamily="2" charset="0"/>
            </a:endParaRPr>
          </a:p>
        </p:txBody>
      </p:sp>
      <p:pic>
        <p:nvPicPr>
          <p:cNvPr id="11266" name="Picture 2">
            <a:extLst>
              <a:ext uri="{FF2B5EF4-FFF2-40B4-BE49-F238E27FC236}">
                <a16:creationId xmlns:a16="http://schemas.microsoft.com/office/drawing/2014/main" id="{6CCC65BF-CAC0-83C1-5AF0-04EC4C6B26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22190" y="1972720"/>
            <a:ext cx="7669809" cy="285221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65DCA5FC-F72F-A378-3D5C-BC920F644B13}"/>
              </a:ext>
            </a:extLst>
          </p:cNvPr>
          <p:cNvSpPr txBox="1"/>
          <p:nvPr/>
        </p:nvSpPr>
        <p:spPr>
          <a:xfrm>
            <a:off x="208547" y="2228671"/>
            <a:ext cx="4175194" cy="1754326"/>
          </a:xfrm>
          <a:prstGeom prst="rect">
            <a:avLst/>
          </a:prstGeom>
          <a:noFill/>
        </p:spPr>
        <p:txBody>
          <a:bodyPr wrap="square">
            <a:spAutoFit/>
          </a:bodyPr>
          <a:lstStyle/>
          <a:p>
            <a:pPr algn="just"/>
            <a:r>
              <a:rPr lang="en-US" b="0" i="0" dirty="0">
                <a:effectLst/>
                <a:highlight>
                  <a:srgbClr val="FFFFFF"/>
                </a:highlight>
                <a:latin typeface="Raleway" pitchFamily="2" charset="0"/>
              </a:rPr>
              <a:t>A line with both endpoints insides all clipping boundaries, such as the line P1 to P2 is saved. A line with both endpoints outside any one of the clip boundaries (line P3 P4) is outside the window.</a:t>
            </a:r>
            <a:endParaRPr lang="en-SG" dirty="0">
              <a:latin typeface="Raleway" pitchFamily="2" charset="0"/>
            </a:endParaRPr>
          </a:p>
        </p:txBody>
      </p:sp>
      <p:sp>
        <p:nvSpPr>
          <p:cNvPr id="4" name="TextBox 3">
            <a:extLst>
              <a:ext uri="{FF2B5EF4-FFF2-40B4-BE49-F238E27FC236}">
                <a16:creationId xmlns:a16="http://schemas.microsoft.com/office/drawing/2014/main" id="{A0BD2FD2-17D6-D3BE-0AA0-325344124953}"/>
              </a:ext>
            </a:extLst>
          </p:cNvPr>
          <p:cNvSpPr txBox="1"/>
          <p:nvPr/>
        </p:nvSpPr>
        <p:spPr>
          <a:xfrm>
            <a:off x="0" y="5375585"/>
            <a:ext cx="11694696" cy="646331"/>
          </a:xfrm>
          <a:prstGeom prst="rect">
            <a:avLst/>
          </a:prstGeom>
          <a:noFill/>
        </p:spPr>
        <p:txBody>
          <a:bodyPr wrap="square">
            <a:spAutoFit/>
          </a:bodyPr>
          <a:lstStyle/>
          <a:p>
            <a:pPr marL="285750" indent="-285750" algn="just">
              <a:buFont typeface="Wingdings" panose="05000000000000000000" pitchFamily="2" charset="2"/>
              <a:buChar char="ü"/>
            </a:pPr>
            <a:r>
              <a:rPr lang="en-SG" dirty="0">
                <a:latin typeface="Raleway" pitchFamily="2" charset="0"/>
              </a:rPr>
              <a:t>We can define the line clipping algorithm to set the portion of the line to be seen into the define viewport area. But due to the presence of two points (i.e., end points) it is different from point clipping. </a:t>
            </a:r>
          </a:p>
        </p:txBody>
      </p:sp>
    </p:spTree>
    <p:extLst>
      <p:ext uri="{BB962C8B-B14F-4D97-AF65-F5344CB8AC3E}">
        <p14:creationId xmlns:p14="http://schemas.microsoft.com/office/powerpoint/2010/main" val="29430691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49449C2-A0A3-7B38-4C77-281ECD506BE3}"/>
              </a:ext>
            </a:extLst>
          </p:cNvPr>
          <p:cNvSpPr txBox="1"/>
          <p:nvPr/>
        </p:nvSpPr>
        <p:spPr>
          <a:xfrm>
            <a:off x="157129" y="99790"/>
            <a:ext cx="11877741" cy="2031325"/>
          </a:xfrm>
          <a:prstGeom prst="rect">
            <a:avLst/>
          </a:prstGeom>
          <a:noFill/>
        </p:spPr>
        <p:txBody>
          <a:bodyPr wrap="square">
            <a:spAutoFit/>
          </a:bodyPr>
          <a:lstStyle/>
          <a:p>
            <a:pPr marL="285750" indent="-285750" algn="just">
              <a:buFont typeface="Wingdings" panose="05000000000000000000" pitchFamily="2" charset="2"/>
              <a:buChar char="ü"/>
            </a:pPr>
            <a:r>
              <a:rPr lang="en-SG" dirty="0">
                <a:latin typeface="Raleway" pitchFamily="2" charset="0"/>
              </a:rPr>
              <a:t>To decide whether the line can be viewed or not or whether some portion of the line can be viewed on the viewport, the following steps are followed:</a:t>
            </a:r>
          </a:p>
          <a:p>
            <a:pPr marL="800100" lvl="1" indent="-342900" algn="just">
              <a:buFont typeface="+mj-lt"/>
              <a:buAutoNum type="arabicPeriod"/>
            </a:pPr>
            <a:r>
              <a:rPr lang="en-SG" dirty="0">
                <a:latin typeface="Raleway" pitchFamily="2" charset="0"/>
              </a:rPr>
              <a:t>If both the endpoints of a line are outside the viewing area, it can’t be displayed.</a:t>
            </a:r>
          </a:p>
          <a:p>
            <a:pPr marL="800100" lvl="1" indent="-342900" algn="just">
              <a:buFont typeface="+mj-lt"/>
              <a:buAutoNum type="arabicPeriod"/>
            </a:pPr>
            <a:r>
              <a:rPr lang="en-SG" dirty="0">
                <a:latin typeface="Raleway" pitchFamily="2" charset="0"/>
              </a:rPr>
              <a:t>And if both the endpoints of a line are inside the viewing area, the complete line will be visible.</a:t>
            </a:r>
          </a:p>
          <a:p>
            <a:pPr marL="800100" lvl="1" indent="-342900" algn="just">
              <a:buFont typeface="+mj-lt"/>
              <a:buAutoNum type="arabicPeriod"/>
            </a:pPr>
            <a:r>
              <a:rPr lang="en-SG" dirty="0">
                <a:latin typeface="Raleway" pitchFamily="2" charset="0"/>
              </a:rPr>
              <a:t>If some portions of the line or one or two endpoints is outside the viewing area, the portion of the line is to be displayed.</a:t>
            </a:r>
          </a:p>
          <a:p>
            <a:pPr algn="just"/>
            <a:r>
              <a:rPr lang="en-SG" dirty="0">
                <a:latin typeface="Raleway" pitchFamily="2" charset="0"/>
              </a:rPr>
              <a:t>This can be illustrated by the following figure.</a:t>
            </a:r>
          </a:p>
        </p:txBody>
      </p:sp>
      <p:pic>
        <p:nvPicPr>
          <p:cNvPr id="6" name="Picture 5">
            <a:extLst>
              <a:ext uri="{FF2B5EF4-FFF2-40B4-BE49-F238E27FC236}">
                <a16:creationId xmlns:a16="http://schemas.microsoft.com/office/drawing/2014/main" id="{6533F7DE-10E3-4D96-24C8-CC7DCDFBEEB4}"/>
              </a:ext>
            </a:extLst>
          </p:cNvPr>
          <p:cNvPicPr>
            <a:picLocks noChangeAspect="1"/>
          </p:cNvPicPr>
          <p:nvPr/>
        </p:nvPicPr>
        <p:blipFill rotWithShape="1">
          <a:blip r:embed="rId2"/>
          <a:srcRect l="4082" t="9778" r="4355"/>
          <a:stretch/>
        </p:blipFill>
        <p:spPr>
          <a:xfrm>
            <a:off x="2245659" y="2131115"/>
            <a:ext cx="6719047" cy="2916615"/>
          </a:xfrm>
          <a:prstGeom prst="rect">
            <a:avLst/>
          </a:prstGeom>
        </p:spPr>
      </p:pic>
      <p:sp>
        <p:nvSpPr>
          <p:cNvPr id="7" name="TextBox 6">
            <a:extLst>
              <a:ext uri="{FF2B5EF4-FFF2-40B4-BE49-F238E27FC236}">
                <a16:creationId xmlns:a16="http://schemas.microsoft.com/office/drawing/2014/main" id="{68557F23-F73D-F0B2-485A-54CCA4E26D98}"/>
              </a:ext>
            </a:extLst>
          </p:cNvPr>
          <p:cNvSpPr txBox="1"/>
          <p:nvPr/>
        </p:nvSpPr>
        <p:spPr>
          <a:xfrm>
            <a:off x="152893" y="5450034"/>
            <a:ext cx="11102293" cy="1200329"/>
          </a:xfrm>
          <a:prstGeom prst="rect">
            <a:avLst/>
          </a:prstGeom>
          <a:noFill/>
        </p:spPr>
        <p:txBody>
          <a:bodyPr wrap="square">
            <a:spAutoFit/>
          </a:bodyPr>
          <a:lstStyle/>
          <a:p>
            <a:pPr algn="just"/>
            <a:r>
              <a:rPr lang="en-SG" b="0" i="0" dirty="0">
                <a:effectLst/>
                <a:highlight>
                  <a:srgbClr val="FFFFFF"/>
                </a:highlight>
                <a:latin typeface="Raleway" pitchFamily="2" charset="0"/>
              </a:rPr>
              <a:t>Line Clipping</a:t>
            </a:r>
            <a:r>
              <a:rPr lang="en-SG" dirty="0">
                <a:highlight>
                  <a:srgbClr val="FFFFFF"/>
                </a:highlight>
                <a:latin typeface="Raleway" pitchFamily="2" charset="0"/>
              </a:rPr>
              <a:t> </a:t>
            </a:r>
            <a:r>
              <a:rPr lang="en-SG" b="0" i="0" dirty="0">
                <a:effectLst/>
                <a:highlight>
                  <a:srgbClr val="FFFFFF"/>
                </a:highlight>
                <a:latin typeface="Raleway" pitchFamily="2" charset="0"/>
              </a:rPr>
              <a:t>is performed by using the line clipping algorithm. The line clipping algorithms are:</a:t>
            </a:r>
          </a:p>
          <a:p>
            <a:pPr algn="just">
              <a:buFont typeface="+mj-lt"/>
              <a:buAutoNum type="arabicPeriod"/>
            </a:pPr>
            <a:r>
              <a:rPr lang="en-SG" b="0" i="0" dirty="0">
                <a:effectLst/>
                <a:highlight>
                  <a:srgbClr val="FFFFFF"/>
                </a:highlight>
                <a:latin typeface="Raleway" pitchFamily="2" charset="0"/>
              </a:rPr>
              <a:t>Cohen Sutherland Line Clipping Algorithm</a:t>
            </a:r>
          </a:p>
          <a:p>
            <a:pPr algn="just">
              <a:buFont typeface="+mj-lt"/>
              <a:buAutoNum type="arabicPeriod"/>
            </a:pPr>
            <a:r>
              <a:rPr lang="en-SG" b="1" i="0" dirty="0">
                <a:effectLst/>
                <a:highlight>
                  <a:srgbClr val="FFFFFF"/>
                </a:highlight>
                <a:latin typeface="Raleway" pitchFamily="2" charset="0"/>
              </a:rPr>
              <a:t>Midpoint Subdivision Line Clipping Algorithm</a:t>
            </a:r>
          </a:p>
          <a:p>
            <a:pPr algn="just">
              <a:buFont typeface="+mj-lt"/>
              <a:buAutoNum type="arabicPeriod"/>
            </a:pPr>
            <a:r>
              <a:rPr lang="en-SG" b="0" i="0" dirty="0">
                <a:effectLst/>
                <a:highlight>
                  <a:srgbClr val="FFFFFF"/>
                </a:highlight>
                <a:latin typeface="Raleway" pitchFamily="2" charset="0"/>
              </a:rPr>
              <a:t>Liang-Barsky Line Clipping Algorithms</a:t>
            </a:r>
          </a:p>
        </p:txBody>
      </p:sp>
    </p:spTree>
    <p:extLst>
      <p:ext uri="{BB962C8B-B14F-4D97-AF65-F5344CB8AC3E}">
        <p14:creationId xmlns:p14="http://schemas.microsoft.com/office/powerpoint/2010/main" val="28791167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95E0231-0D4C-1313-9B99-D4A20EEE83E3}"/>
              </a:ext>
            </a:extLst>
          </p:cNvPr>
          <p:cNvSpPr txBox="1"/>
          <p:nvPr/>
        </p:nvSpPr>
        <p:spPr>
          <a:xfrm>
            <a:off x="299404" y="0"/>
            <a:ext cx="11133221" cy="584775"/>
          </a:xfrm>
          <a:prstGeom prst="rect">
            <a:avLst/>
          </a:prstGeom>
          <a:noFill/>
        </p:spPr>
        <p:txBody>
          <a:bodyPr wrap="square">
            <a:spAutoFit/>
          </a:bodyPr>
          <a:lstStyle/>
          <a:p>
            <a:pPr algn="just"/>
            <a:r>
              <a:rPr lang="en-US" sz="3200" b="1" i="0" u="sng" dirty="0">
                <a:solidFill>
                  <a:schemeClr val="accent2">
                    <a:lumMod val="50000"/>
                  </a:schemeClr>
                </a:solidFill>
                <a:effectLst>
                  <a:outerShdw blurRad="38100" dist="38100" dir="2700000" algn="tl">
                    <a:srgbClr val="000000">
                      <a:alpha val="43137"/>
                    </a:srgbClr>
                  </a:outerShdw>
                </a:effectLst>
                <a:latin typeface="Raleway" pitchFamily="2" charset="0"/>
              </a:rPr>
              <a:t>Cohen Sutherland Line Clipping Algorithm:</a:t>
            </a:r>
          </a:p>
        </p:txBody>
      </p:sp>
    </p:spTree>
    <p:extLst>
      <p:ext uri="{BB962C8B-B14F-4D97-AF65-F5344CB8AC3E}">
        <p14:creationId xmlns:p14="http://schemas.microsoft.com/office/powerpoint/2010/main" val="26074114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468253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A2C95E7-D1D3-2B83-EACD-5DDA414C0B09}"/>
              </a:ext>
            </a:extLst>
          </p:cNvPr>
          <p:cNvSpPr txBox="1"/>
          <p:nvPr/>
        </p:nvSpPr>
        <p:spPr>
          <a:xfrm>
            <a:off x="198354" y="65987"/>
            <a:ext cx="7748441" cy="2215991"/>
          </a:xfrm>
          <a:prstGeom prst="rect">
            <a:avLst/>
          </a:prstGeom>
          <a:noFill/>
        </p:spPr>
        <p:txBody>
          <a:bodyPr wrap="square">
            <a:spAutoFit/>
          </a:bodyPr>
          <a:lstStyle/>
          <a:p>
            <a:pPr marL="342900" indent="-342900" algn="just">
              <a:buFont typeface="Wingdings" panose="05000000000000000000" pitchFamily="2" charset="2"/>
              <a:buChar char="q"/>
            </a:pPr>
            <a:r>
              <a:rPr lang="en-US" sz="2400" b="1" u="sng" dirty="0">
                <a:solidFill>
                  <a:schemeClr val="accent2">
                    <a:lumMod val="50000"/>
                  </a:schemeClr>
                </a:solidFill>
                <a:latin typeface="Raleway" pitchFamily="2" charset="0"/>
              </a:rPr>
              <a:t>Midpoint Subdivision Algorithm </a:t>
            </a:r>
          </a:p>
          <a:p>
            <a:pPr algn="just"/>
            <a:endParaRPr lang="en-US" sz="1400" b="1" u="sng" dirty="0">
              <a:latin typeface="Raleway" pitchFamily="2" charset="0"/>
            </a:endParaRPr>
          </a:p>
          <a:p>
            <a:pPr algn="just"/>
            <a:r>
              <a:rPr lang="en-US" sz="2000" dirty="0">
                <a:latin typeface="Raleway" pitchFamily="2" charset="0"/>
              </a:rPr>
              <a:t>This algorithm is mainly used to compute visible areas of lines that are present in the view port are of the sector or the image. It follows the principle of the bisection method and works by bisecting the line in to equal halves but bisects the line numerous times. </a:t>
            </a:r>
          </a:p>
        </p:txBody>
      </p:sp>
      <p:pic>
        <p:nvPicPr>
          <p:cNvPr id="5" name="Picture 4">
            <a:extLst>
              <a:ext uri="{FF2B5EF4-FFF2-40B4-BE49-F238E27FC236}">
                <a16:creationId xmlns:a16="http://schemas.microsoft.com/office/drawing/2014/main" id="{0B4938D2-7F9C-CA23-610F-9F8015AFD7F6}"/>
              </a:ext>
            </a:extLst>
          </p:cNvPr>
          <p:cNvPicPr>
            <a:picLocks noChangeAspect="1"/>
          </p:cNvPicPr>
          <p:nvPr/>
        </p:nvPicPr>
        <p:blipFill>
          <a:blip r:embed="rId2"/>
          <a:stretch>
            <a:fillRect/>
          </a:stretch>
        </p:blipFill>
        <p:spPr>
          <a:xfrm>
            <a:off x="8352149" y="65987"/>
            <a:ext cx="3752124" cy="6725167"/>
          </a:xfrm>
          <a:prstGeom prst="rect">
            <a:avLst/>
          </a:prstGeom>
          <a:ln>
            <a:solidFill>
              <a:schemeClr val="accent1"/>
            </a:solidFill>
          </a:ln>
        </p:spPr>
      </p:pic>
      <p:sp>
        <p:nvSpPr>
          <p:cNvPr id="9" name="TextBox 8">
            <a:extLst>
              <a:ext uri="{FF2B5EF4-FFF2-40B4-BE49-F238E27FC236}">
                <a16:creationId xmlns:a16="http://schemas.microsoft.com/office/drawing/2014/main" id="{AE76F475-4848-42CC-BBE3-8603C947F0E1}"/>
              </a:ext>
            </a:extLst>
          </p:cNvPr>
          <p:cNvSpPr txBox="1"/>
          <p:nvPr/>
        </p:nvSpPr>
        <p:spPr>
          <a:xfrm>
            <a:off x="217599" y="2489396"/>
            <a:ext cx="6975444" cy="3754874"/>
          </a:xfrm>
          <a:prstGeom prst="rect">
            <a:avLst/>
          </a:prstGeom>
          <a:noFill/>
        </p:spPr>
        <p:txBody>
          <a:bodyPr wrap="square">
            <a:spAutoFit/>
          </a:bodyPr>
          <a:lstStyle/>
          <a:p>
            <a:pPr algn="just"/>
            <a:r>
              <a:rPr lang="en-US" sz="2000" dirty="0">
                <a:latin typeface="Raleway" pitchFamily="2" charset="0"/>
              </a:rPr>
              <a:t>Like other algorithm, initially the line is tested for visibility. </a:t>
            </a:r>
          </a:p>
          <a:p>
            <a:pPr marL="742950" lvl="1" indent="-285750" algn="just">
              <a:buFont typeface="Wingdings" panose="05000000000000000000" pitchFamily="2" charset="2"/>
              <a:buChar char="ü"/>
            </a:pPr>
            <a:r>
              <a:rPr lang="en-US" sz="2000" dirty="0">
                <a:latin typeface="Raleway" pitchFamily="2" charset="0"/>
              </a:rPr>
              <a:t>If line is completely visible it is drawn and if it is completely invisible it is rejected. </a:t>
            </a:r>
          </a:p>
          <a:p>
            <a:pPr marL="742950" lvl="1" indent="-285750" algn="just">
              <a:buFont typeface="Wingdings" panose="05000000000000000000" pitchFamily="2" charset="2"/>
              <a:buChar char="ü"/>
            </a:pPr>
            <a:r>
              <a:rPr lang="en-US" sz="2000" dirty="0">
                <a:latin typeface="Raleway" pitchFamily="2" charset="0"/>
              </a:rPr>
              <a:t>If line is partially visible then it is subdivided in two equal parts. </a:t>
            </a:r>
          </a:p>
          <a:p>
            <a:pPr marL="742950" lvl="1" indent="-285750" algn="just">
              <a:buFont typeface="Wingdings" panose="05000000000000000000" pitchFamily="2" charset="2"/>
              <a:buChar char="ü"/>
            </a:pPr>
            <a:r>
              <a:rPr lang="en-US" sz="2000" dirty="0">
                <a:latin typeface="Raleway" pitchFamily="2" charset="0"/>
              </a:rPr>
              <a:t>The visibility tests are then applied to each half. </a:t>
            </a:r>
          </a:p>
          <a:p>
            <a:pPr marL="742950" lvl="1" indent="-285750" algn="just">
              <a:buFont typeface="Wingdings" panose="05000000000000000000" pitchFamily="2" charset="2"/>
              <a:buChar char="ü"/>
            </a:pPr>
            <a:r>
              <a:rPr lang="en-US" sz="2000" dirty="0">
                <a:latin typeface="Raleway" pitchFamily="2" charset="0"/>
              </a:rPr>
              <a:t>This subdivision process is repeated until we get completely visible and completely invisible line segments. </a:t>
            </a:r>
          </a:p>
          <a:p>
            <a:pPr algn="just"/>
            <a:endParaRPr lang="en-US" sz="2000" dirty="0">
              <a:latin typeface="Raleway" pitchFamily="2" charset="0"/>
            </a:endParaRPr>
          </a:p>
          <a:p>
            <a:pPr algn="just"/>
            <a:r>
              <a:rPr lang="en-US" sz="2000" dirty="0">
                <a:latin typeface="Raleway" pitchFamily="2" charset="0"/>
              </a:rPr>
              <a:t>Let (</a:t>
            </a:r>
            <a:r>
              <a:rPr lang="en-US" sz="2000" dirty="0" err="1">
                <a:latin typeface="Raleway" pitchFamily="2" charset="0"/>
              </a:rPr>
              <a:t>xi,yi</a:t>
            </a:r>
            <a:r>
              <a:rPr lang="en-US" sz="2000" dirty="0">
                <a:latin typeface="Raleway" pitchFamily="2" charset="0"/>
              </a:rPr>
              <a:t>) are midpoint</a:t>
            </a:r>
          </a:p>
          <a:p>
            <a:pPr algn="just"/>
            <a:r>
              <a:rPr lang="en-US" sz="2000" dirty="0">
                <a:latin typeface="Raleway" pitchFamily="2" charset="0"/>
              </a:rPr>
              <a:t>X5 lie on point of intersection of boundary of window. </a:t>
            </a:r>
            <a:endParaRPr lang="en-SG" sz="2000" dirty="0">
              <a:latin typeface="Raleway" pitchFamily="2" charset="0"/>
            </a:endParaRPr>
          </a:p>
        </p:txBody>
      </p:sp>
    </p:spTree>
    <p:extLst>
      <p:ext uri="{BB962C8B-B14F-4D97-AF65-F5344CB8AC3E}">
        <p14:creationId xmlns:p14="http://schemas.microsoft.com/office/powerpoint/2010/main" val="1874802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8993217-D1F6-3DA9-30ED-63028F24B8A0}"/>
              </a:ext>
            </a:extLst>
          </p:cNvPr>
          <p:cNvSpPr txBox="1"/>
          <p:nvPr/>
        </p:nvSpPr>
        <p:spPr>
          <a:xfrm>
            <a:off x="238420" y="296126"/>
            <a:ext cx="11715160" cy="4093428"/>
          </a:xfrm>
          <a:prstGeom prst="rect">
            <a:avLst/>
          </a:prstGeom>
          <a:noFill/>
        </p:spPr>
        <p:txBody>
          <a:bodyPr wrap="square">
            <a:spAutoFit/>
          </a:bodyPr>
          <a:lstStyle/>
          <a:p>
            <a:pPr marL="285750" indent="-285750" algn="just">
              <a:buFont typeface="Wingdings" panose="05000000000000000000" pitchFamily="2" charset="2"/>
              <a:buChar char="q"/>
            </a:pPr>
            <a:r>
              <a:rPr lang="en-US" sz="2000" b="1" u="sng" dirty="0">
                <a:solidFill>
                  <a:schemeClr val="accent2">
                    <a:lumMod val="50000"/>
                  </a:schemeClr>
                </a:solidFill>
                <a:latin typeface="Raleway" pitchFamily="2" charset="0"/>
              </a:rPr>
              <a:t>Difference between cohen sutherland and midpoint subdivision algorithm for line clipping: </a:t>
            </a:r>
          </a:p>
          <a:p>
            <a:pPr algn="just"/>
            <a:endParaRPr lang="en-US" sz="2000" dirty="0">
              <a:latin typeface="Raleway" pitchFamily="2" charset="0"/>
            </a:endParaRPr>
          </a:p>
          <a:p>
            <a:pPr marL="285750" indent="-285750" algn="just">
              <a:buFont typeface="Wingdings" panose="05000000000000000000" pitchFamily="2" charset="2"/>
              <a:buChar char="ü"/>
            </a:pPr>
            <a:r>
              <a:rPr lang="en-US" sz="2000" b="1" u="sng" dirty="0">
                <a:latin typeface="Raleway" pitchFamily="2" charset="0"/>
              </a:rPr>
              <a:t>The Cohen - Sutherland algorithm: </a:t>
            </a:r>
          </a:p>
          <a:p>
            <a:pPr algn="just"/>
            <a:r>
              <a:rPr lang="en-US" sz="2000" dirty="0">
                <a:latin typeface="Raleway" pitchFamily="2" charset="0"/>
              </a:rPr>
              <a:t>• The Cohen - Sutherland algorithm divides 2D space into 9 bits, using an infinite extension of the four linear limits of the frame. </a:t>
            </a:r>
          </a:p>
          <a:p>
            <a:pPr algn="just"/>
            <a:r>
              <a:rPr lang="en-US" sz="2000" dirty="0">
                <a:latin typeface="Raleway" pitchFamily="2" charset="0"/>
              </a:rPr>
              <a:t>• This seems to 'calculate intersections' along a 'line path', and each calculation involves both a 'division and a multiplication’. </a:t>
            </a:r>
          </a:p>
          <a:p>
            <a:pPr algn="just"/>
            <a:endParaRPr lang="en-US" sz="2000" dirty="0">
              <a:latin typeface="Raleway" pitchFamily="2" charset="0"/>
            </a:endParaRPr>
          </a:p>
          <a:p>
            <a:pPr marL="285750" indent="-285750" algn="just">
              <a:buFont typeface="Wingdings" panose="05000000000000000000" pitchFamily="2" charset="2"/>
              <a:buChar char="ü"/>
            </a:pPr>
            <a:r>
              <a:rPr lang="en-US" sz="2000" b="1" dirty="0">
                <a:latin typeface="Raleway" pitchFamily="2" charset="0"/>
              </a:rPr>
              <a:t>The Midpoint subdivision algorithm: </a:t>
            </a:r>
          </a:p>
          <a:p>
            <a:pPr algn="just"/>
            <a:r>
              <a:rPr lang="en-US" sz="2000" dirty="0">
                <a:latin typeface="Raleway" pitchFamily="2" charset="0"/>
              </a:rPr>
              <a:t>• The 'Midpoint subdivision algorithm' is mainly used to calculate the visible area of the line that is 'present in the view port' of the 'sector or the image’. </a:t>
            </a:r>
          </a:p>
          <a:p>
            <a:pPr algn="just"/>
            <a:r>
              <a:rPr lang="en-US" sz="2000" dirty="0">
                <a:latin typeface="Raleway" pitchFamily="2" charset="0"/>
              </a:rPr>
              <a:t>• It takes the principle of the bisection technique by bisecting the line into equivalent division. 'Midpoint Subdivision Algorithm' bisects the line many times.</a:t>
            </a:r>
            <a:endParaRPr lang="en-SG" sz="2000" dirty="0">
              <a:latin typeface="Raleway" pitchFamily="2" charset="0"/>
            </a:endParaRPr>
          </a:p>
        </p:txBody>
      </p:sp>
    </p:spTree>
    <p:extLst>
      <p:ext uri="{BB962C8B-B14F-4D97-AF65-F5344CB8AC3E}">
        <p14:creationId xmlns:p14="http://schemas.microsoft.com/office/powerpoint/2010/main" val="31431239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CA7248E-F313-19AA-B2D0-57A639FBCB27}"/>
              </a:ext>
            </a:extLst>
          </p:cNvPr>
          <p:cNvSpPr txBox="1"/>
          <p:nvPr/>
        </p:nvSpPr>
        <p:spPr>
          <a:xfrm>
            <a:off x="336223" y="135791"/>
            <a:ext cx="11519553" cy="6309420"/>
          </a:xfrm>
          <a:prstGeom prst="rect">
            <a:avLst/>
          </a:prstGeom>
          <a:noFill/>
        </p:spPr>
        <p:txBody>
          <a:bodyPr wrap="square">
            <a:spAutoFit/>
          </a:bodyPr>
          <a:lstStyle/>
          <a:p>
            <a:pPr algn="just"/>
            <a:r>
              <a:rPr lang="en-US" sz="2400" b="1" u="sng" dirty="0">
                <a:solidFill>
                  <a:schemeClr val="accent2">
                    <a:lumMod val="50000"/>
                  </a:schemeClr>
                </a:solidFill>
                <a:latin typeface="Raleway" pitchFamily="2" charset="0"/>
              </a:rPr>
              <a:t>Algorithm of midpoint subdivision Line Clipping:</a:t>
            </a:r>
          </a:p>
          <a:p>
            <a:pPr algn="just"/>
            <a:endParaRPr lang="en-US" sz="1600" dirty="0">
              <a:latin typeface="Raleway" pitchFamily="2" charset="0"/>
            </a:endParaRPr>
          </a:p>
          <a:p>
            <a:pPr algn="just"/>
            <a:r>
              <a:rPr lang="en-US" sz="2000" b="1" u="sng" dirty="0">
                <a:latin typeface="Raleway" pitchFamily="2" charset="0"/>
              </a:rPr>
              <a:t>Step1: </a:t>
            </a:r>
            <a:r>
              <a:rPr lang="en-US" sz="2000" dirty="0">
                <a:latin typeface="Raleway" pitchFamily="2" charset="0"/>
              </a:rPr>
              <a:t>Calculate the position of both endpoints of the line </a:t>
            </a:r>
          </a:p>
          <a:p>
            <a:pPr algn="just"/>
            <a:endParaRPr lang="en-US" sz="1600" dirty="0">
              <a:latin typeface="Raleway" pitchFamily="2" charset="0"/>
            </a:endParaRPr>
          </a:p>
          <a:p>
            <a:pPr algn="just"/>
            <a:r>
              <a:rPr lang="en-US" sz="2000" b="1" u="sng" dirty="0">
                <a:latin typeface="Raleway" pitchFamily="2" charset="0"/>
              </a:rPr>
              <a:t>Step2: </a:t>
            </a:r>
            <a:r>
              <a:rPr lang="en-US" sz="2000" dirty="0">
                <a:latin typeface="Raleway" pitchFamily="2" charset="0"/>
              </a:rPr>
              <a:t>Perform OR operation on both of these endpoints </a:t>
            </a:r>
          </a:p>
          <a:p>
            <a:pPr algn="just"/>
            <a:endParaRPr lang="en-US" sz="1600" dirty="0">
              <a:latin typeface="Raleway" pitchFamily="2" charset="0"/>
            </a:endParaRPr>
          </a:p>
          <a:p>
            <a:pPr algn="just"/>
            <a:r>
              <a:rPr lang="en-US" sz="2000" b="1" u="sng" dirty="0">
                <a:latin typeface="Raleway" pitchFamily="2" charset="0"/>
              </a:rPr>
              <a:t>Step3: </a:t>
            </a:r>
            <a:r>
              <a:rPr lang="en-US" sz="2000" dirty="0">
                <a:latin typeface="Raleway" pitchFamily="2" charset="0"/>
              </a:rPr>
              <a:t>If the OR operation gives 0000 then Line is guaranteed to be visible else Perform AND operation on both endpoints. If AND ≠ 0000 then the line is invisible else AND=6000 then the line is clipped case.</a:t>
            </a:r>
          </a:p>
          <a:p>
            <a:pPr algn="just"/>
            <a:endParaRPr lang="en-US" sz="1600" dirty="0">
              <a:latin typeface="Raleway" pitchFamily="2" charset="0"/>
            </a:endParaRPr>
          </a:p>
          <a:p>
            <a:pPr algn="just"/>
            <a:r>
              <a:rPr lang="en-US" sz="2000" b="1" u="sng" dirty="0">
                <a:latin typeface="Raleway" pitchFamily="2" charset="0"/>
              </a:rPr>
              <a:t>Step4: </a:t>
            </a:r>
            <a:r>
              <a:rPr lang="en-US" sz="2000" dirty="0">
                <a:latin typeface="Raleway" pitchFamily="2" charset="0"/>
              </a:rPr>
              <a:t>For the line to be clipped. Find midpoint </a:t>
            </a:r>
          </a:p>
          <a:p>
            <a:pPr lvl="8" algn="just"/>
            <a:r>
              <a:rPr lang="en-US" sz="2000" dirty="0" err="1">
                <a:latin typeface="Raleway" pitchFamily="2" charset="0"/>
              </a:rPr>
              <a:t>Xm</a:t>
            </a:r>
            <a:r>
              <a:rPr lang="en-US" sz="2000" dirty="0">
                <a:latin typeface="Raleway" pitchFamily="2" charset="0"/>
              </a:rPr>
              <a:t>=(x1+x2)/2 </a:t>
            </a:r>
          </a:p>
          <a:p>
            <a:pPr lvl="8" algn="just"/>
            <a:r>
              <a:rPr lang="en-US" sz="2000" dirty="0" err="1">
                <a:latin typeface="Raleway" pitchFamily="2" charset="0"/>
              </a:rPr>
              <a:t>Ym</a:t>
            </a:r>
            <a:r>
              <a:rPr lang="en-US" sz="2000" dirty="0">
                <a:latin typeface="Raleway" pitchFamily="2" charset="0"/>
              </a:rPr>
              <a:t>=(y1+y2)/2 </a:t>
            </a:r>
          </a:p>
          <a:p>
            <a:pPr lvl="8" algn="just"/>
            <a:r>
              <a:rPr lang="en-US" sz="2000" dirty="0" err="1">
                <a:latin typeface="Raleway" pitchFamily="2" charset="0"/>
              </a:rPr>
              <a:t>Xm</a:t>
            </a:r>
            <a:r>
              <a:rPr lang="en-US" sz="2000" dirty="0">
                <a:latin typeface="Raleway" pitchFamily="2" charset="0"/>
              </a:rPr>
              <a:t> </a:t>
            </a:r>
            <a:r>
              <a:rPr lang="en-US" sz="2000" dirty="0">
                <a:latin typeface="Raleway" pitchFamily="2" charset="0"/>
                <a:sym typeface="Wingdings" panose="05000000000000000000" pitchFamily="2" charset="2"/>
              </a:rPr>
              <a:t></a:t>
            </a:r>
            <a:r>
              <a:rPr lang="en-US" sz="2000" dirty="0">
                <a:latin typeface="Raleway" pitchFamily="2" charset="0"/>
              </a:rPr>
              <a:t> midpoint of X coordinate. </a:t>
            </a:r>
          </a:p>
          <a:p>
            <a:pPr lvl="8" algn="just"/>
            <a:r>
              <a:rPr lang="en-US" sz="2000" dirty="0" err="1">
                <a:latin typeface="Raleway" pitchFamily="2" charset="0"/>
              </a:rPr>
              <a:t>Ym</a:t>
            </a:r>
            <a:r>
              <a:rPr lang="en-US" sz="2000" dirty="0">
                <a:latin typeface="Raleway" pitchFamily="2" charset="0"/>
              </a:rPr>
              <a:t> </a:t>
            </a:r>
            <a:r>
              <a:rPr lang="en-US" sz="2000" dirty="0">
                <a:latin typeface="Raleway" pitchFamily="2" charset="0"/>
                <a:sym typeface="Wingdings" panose="05000000000000000000" pitchFamily="2" charset="2"/>
              </a:rPr>
              <a:t> </a:t>
            </a:r>
            <a:r>
              <a:rPr lang="en-US" sz="2000" dirty="0">
                <a:latin typeface="Raleway" pitchFamily="2" charset="0"/>
              </a:rPr>
              <a:t>midpoint of Y coordinate. </a:t>
            </a:r>
          </a:p>
          <a:p>
            <a:pPr algn="just"/>
            <a:endParaRPr lang="en-US" sz="1600" dirty="0">
              <a:latin typeface="Raleway" pitchFamily="2" charset="0"/>
            </a:endParaRPr>
          </a:p>
          <a:p>
            <a:pPr algn="just"/>
            <a:r>
              <a:rPr lang="en-US" sz="2000" b="1" u="sng" dirty="0">
                <a:latin typeface="Raleway" pitchFamily="2" charset="0"/>
              </a:rPr>
              <a:t>Step5: </a:t>
            </a:r>
            <a:r>
              <a:rPr lang="en-US" sz="2000" dirty="0">
                <a:latin typeface="Raleway" pitchFamily="2" charset="0"/>
              </a:rPr>
              <a:t>Check each midpoint, whether it nearest to the boundary of a window or not. </a:t>
            </a:r>
          </a:p>
          <a:p>
            <a:pPr algn="just"/>
            <a:endParaRPr lang="en-US" sz="1600" dirty="0">
              <a:latin typeface="Raleway" pitchFamily="2" charset="0"/>
            </a:endParaRPr>
          </a:p>
          <a:p>
            <a:pPr algn="just"/>
            <a:r>
              <a:rPr lang="en-US" sz="2000" b="1" u="sng" dirty="0">
                <a:latin typeface="Raleway" pitchFamily="2" charset="0"/>
              </a:rPr>
              <a:t>Step6: </a:t>
            </a:r>
            <a:r>
              <a:rPr lang="en-US" sz="2000" dirty="0">
                <a:latin typeface="Raleway" pitchFamily="2" charset="0"/>
              </a:rPr>
              <a:t>If the line is totally visible or totally rejected not found then repeat step 1 to 5. </a:t>
            </a:r>
          </a:p>
          <a:p>
            <a:pPr algn="just"/>
            <a:endParaRPr lang="en-US" dirty="0">
              <a:latin typeface="Raleway" pitchFamily="2" charset="0"/>
            </a:endParaRPr>
          </a:p>
          <a:p>
            <a:pPr algn="just"/>
            <a:r>
              <a:rPr lang="en-US" sz="2000" b="1" u="sng" dirty="0">
                <a:latin typeface="Raleway" pitchFamily="2" charset="0"/>
              </a:rPr>
              <a:t>Step7: </a:t>
            </a:r>
            <a:r>
              <a:rPr lang="en-US" sz="2000" dirty="0">
                <a:latin typeface="Raleway" pitchFamily="2" charset="0"/>
              </a:rPr>
              <a:t>Stop algorithm</a:t>
            </a:r>
            <a:endParaRPr lang="en-SG" sz="2000" dirty="0">
              <a:latin typeface="Raleway" pitchFamily="2" charset="0"/>
            </a:endParaRPr>
          </a:p>
        </p:txBody>
      </p:sp>
    </p:spTree>
    <p:extLst>
      <p:ext uri="{BB962C8B-B14F-4D97-AF65-F5344CB8AC3E}">
        <p14:creationId xmlns:p14="http://schemas.microsoft.com/office/powerpoint/2010/main" val="35402016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743863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711414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3BA66-32E5-9654-9BA8-2DE850599D53}"/>
              </a:ext>
            </a:extLst>
          </p:cNvPr>
          <p:cNvSpPr>
            <a:spLocks noGrp="1"/>
          </p:cNvSpPr>
          <p:nvPr>
            <p:ph type="title"/>
          </p:nvPr>
        </p:nvSpPr>
        <p:spPr>
          <a:xfrm>
            <a:off x="465221" y="0"/>
            <a:ext cx="11572294" cy="709061"/>
          </a:xfrm>
        </p:spPr>
        <p:txBody>
          <a:bodyPr>
            <a:normAutofit/>
          </a:bodyPr>
          <a:lstStyle/>
          <a:p>
            <a:r>
              <a:rPr lang="en-US" sz="3600" dirty="0">
                <a:latin typeface="Nunito" pitchFamily="2" charset="0"/>
              </a:rPr>
              <a:t>Question List</a:t>
            </a:r>
            <a:endParaRPr lang="en-SG" sz="3600" dirty="0">
              <a:latin typeface="Nunito" pitchFamily="2" charset="0"/>
            </a:endParaRPr>
          </a:p>
        </p:txBody>
      </p:sp>
      <p:sp>
        <p:nvSpPr>
          <p:cNvPr id="3" name="Content Placeholder 2">
            <a:extLst>
              <a:ext uri="{FF2B5EF4-FFF2-40B4-BE49-F238E27FC236}">
                <a16:creationId xmlns:a16="http://schemas.microsoft.com/office/drawing/2014/main" id="{4C16C2A5-BC26-5078-4DBC-BC2BE23C8F83}"/>
              </a:ext>
            </a:extLst>
          </p:cNvPr>
          <p:cNvSpPr>
            <a:spLocks noGrp="1"/>
          </p:cNvSpPr>
          <p:nvPr>
            <p:ph idx="1"/>
          </p:nvPr>
        </p:nvSpPr>
        <p:spPr>
          <a:xfrm>
            <a:off x="465221" y="1138990"/>
            <a:ext cx="9392011" cy="5041148"/>
          </a:xfrm>
        </p:spPr>
        <p:txBody>
          <a:bodyPr/>
          <a:lstStyle/>
          <a:p>
            <a:endParaRPr lang="en-SG" dirty="0"/>
          </a:p>
        </p:txBody>
      </p:sp>
    </p:spTree>
    <p:extLst>
      <p:ext uri="{BB962C8B-B14F-4D97-AF65-F5344CB8AC3E}">
        <p14:creationId xmlns:p14="http://schemas.microsoft.com/office/powerpoint/2010/main" val="31710893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815149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BAE2A66-9F54-9979-9BF3-3EA6BD747812}"/>
              </a:ext>
            </a:extLst>
          </p:cNvPr>
          <p:cNvSpPr txBox="1"/>
          <p:nvPr/>
        </p:nvSpPr>
        <p:spPr>
          <a:xfrm>
            <a:off x="271743" y="0"/>
            <a:ext cx="11648514" cy="3293209"/>
          </a:xfrm>
          <a:prstGeom prst="rect">
            <a:avLst/>
          </a:prstGeom>
          <a:noFill/>
        </p:spPr>
        <p:txBody>
          <a:bodyPr wrap="square">
            <a:spAutoFit/>
          </a:bodyPr>
          <a:lstStyle/>
          <a:p>
            <a:pPr algn="just"/>
            <a:r>
              <a:rPr lang="en-US" sz="2800" b="1" u="sng" dirty="0">
                <a:solidFill>
                  <a:schemeClr val="accent2">
                    <a:lumMod val="50000"/>
                  </a:schemeClr>
                </a:solidFill>
                <a:latin typeface="Raleway" pitchFamily="2" charset="0"/>
              </a:rPr>
              <a:t>Text Clipping </a:t>
            </a:r>
          </a:p>
          <a:p>
            <a:pPr algn="just"/>
            <a:r>
              <a:rPr lang="en-US" sz="2000" dirty="0">
                <a:latin typeface="Raleway" pitchFamily="2" charset="0"/>
              </a:rPr>
              <a:t>Several methods are available for clipping of text. Clipping method is dependent on the method of generation used for characters. A simple method is completely considered, or nothing considers method. This method is also called as all or none. If all characters of the string are inside window, then we will keep the string, if a string character is outside then whole string will be discarded in fig (a). </a:t>
            </a:r>
          </a:p>
          <a:p>
            <a:pPr algn="just"/>
            <a:r>
              <a:rPr lang="en-US" sz="2000" dirty="0">
                <a:latin typeface="Raleway" pitchFamily="2" charset="0"/>
              </a:rPr>
              <a:t>Another method is discarded those characters not completely inside the window. If a character overlap boundary of window. Those will be discarded in fig (b). </a:t>
            </a:r>
          </a:p>
          <a:p>
            <a:pPr algn="just"/>
            <a:r>
              <a:rPr lang="en-US" sz="2000" dirty="0">
                <a:latin typeface="Raleway" pitchFamily="2" charset="0"/>
              </a:rPr>
              <a:t>In fig (c) individual character is treated. Character lies on boundary is discarded as which it is outside the window.</a:t>
            </a:r>
            <a:endParaRPr lang="en-SG" sz="2000" dirty="0">
              <a:latin typeface="Raleway" pitchFamily="2" charset="0"/>
            </a:endParaRPr>
          </a:p>
        </p:txBody>
      </p:sp>
      <p:pic>
        <p:nvPicPr>
          <p:cNvPr id="5" name="Picture 4">
            <a:extLst>
              <a:ext uri="{FF2B5EF4-FFF2-40B4-BE49-F238E27FC236}">
                <a16:creationId xmlns:a16="http://schemas.microsoft.com/office/drawing/2014/main" id="{31E08ED6-2358-BCDB-B2ED-310932A4EB07}"/>
              </a:ext>
            </a:extLst>
          </p:cNvPr>
          <p:cNvPicPr>
            <a:picLocks noChangeAspect="1"/>
          </p:cNvPicPr>
          <p:nvPr/>
        </p:nvPicPr>
        <p:blipFill rotWithShape="1">
          <a:blip r:embed="rId2"/>
          <a:srcRect t="4049"/>
          <a:stretch/>
        </p:blipFill>
        <p:spPr>
          <a:xfrm>
            <a:off x="3042408" y="3065929"/>
            <a:ext cx="8877849" cy="3792071"/>
          </a:xfrm>
          <a:prstGeom prst="rect">
            <a:avLst/>
          </a:prstGeom>
        </p:spPr>
      </p:pic>
    </p:spTree>
    <p:extLst>
      <p:ext uri="{BB962C8B-B14F-4D97-AF65-F5344CB8AC3E}">
        <p14:creationId xmlns:p14="http://schemas.microsoft.com/office/powerpoint/2010/main" val="11372303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729425D-D458-C0A8-7A25-6DB5B23EA0DF}"/>
              </a:ext>
            </a:extLst>
          </p:cNvPr>
          <p:cNvSpPr txBox="1"/>
          <p:nvPr/>
        </p:nvSpPr>
        <p:spPr>
          <a:xfrm>
            <a:off x="198343" y="156953"/>
            <a:ext cx="11850222" cy="4708981"/>
          </a:xfrm>
          <a:prstGeom prst="rect">
            <a:avLst/>
          </a:prstGeom>
          <a:noFill/>
        </p:spPr>
        <p:txBody>
          <a:bodyPr wrap="square">
            <a:spAutoFit/>
          </a:bodyPr>
          <a:lstStyle/>
          <a:p>
            <a:pPr algn="just"/>
            <a:r>
              <a:rPr lang="en-US" sz="2800" b="1" u="sng" dirty="0">
                <a:solidFill>
                  <a:schemeClr val="accent2">
                    <a:lumMod val="50000"/>
                  </a:schemeClr>
                </a:solidFill>
                <a:latin typeface="Raleway" pitchFamily="2" charset="0"/>
              </a:rPr>
              <a:t>Polygon Clipping </a:t>
            </a:r>
          </a:p>
          <a:p>
            <a:pPr algn="just"/>
            <a:endParaRPr lang="en-US" dirty="0">
              <a:latin typeface="Raleway" pitchFamily="2" charset="0"/>
            </a:endParaRPr>
          </a:p>
          <a:p>
            <a:pPr algn="just"/>
            <a:r>
              <a:rPr lang="en-US" dirty="0">
                <a:latin typeface="Raleway" pitchFamily="2" charset="0"/>
              </a:rPr>
              <a:t>Polygon clipping is applied to the polygons. The term polygon is used to define objects having outline of solid. These objects should maintain property and shape of polygon after clipping. </a:t>
            </a:r>
          </a:p>
          <a:p>
            <a:pPr algn="just"/>
            <a:endParaRPr lang="en-US" dirty="0">
              <a:latin typeface="Raleway" pitchFamily="2" charset="0"/>
            </a:endParaRPr>
          </a:p>
          <a:p>
            <a:pPr algn="just"/>
            <a:r>
              <a:rPr lang="en-US" sz="2000" i="1" dirty="0">
                <a:latin typeface="Aptos" panose="020B0004020202020204" pitchFamily="34" charset="0"/>
              </a:rPr>
              <a:t>“A Polygon can be described as the enclosed collection or group of the lines.” </a:t>
            </a:r>
          </a:p>
          <a:p>
            <a:pPr algn="just"/>
            <a:endParaRPr lang="en-US" dirty="0">
              <a:latin typeface="Raleway" pitchFamily="2" charset="0"/>
            </a:endParaRPr>
          </a:p>
          <a:p>
            <a:pPr algn="just"/>
            <a:r>
              <a:rPr lang="en-US" dirty="0">
                <a:latin typeface="Raleway" pitchFamily="2" charset="0"/>
              </a:rPr>
              <a:t>In a polygon, all lines are connected. Lines can be a combination of edges and vertices, which together form a polygon. A polygon refers to a two-dimensional architecture made up of a number of straight lines. </a:t>
            </a:r>
          </a:p>
          <a:p>
            <a:pPr algn="just"/>
            <a:endParaRPr lang="en-US" dirty="0">
              <a:latin typeface="Raleway" pitchFamily="2" charset="0"/>
            </a:endParaRPr>
          </a:p>
          <a:p>
            <a:pPr algn="just"/>
            <a:r>
              <a:rPr lang="en-US" dirty="0">
                <a:latin typeface="Raleway" pitchFamily="2" charset="0"/>
              </a:rPr>
              <a:t>Some Examples of the polygon: </a:t>
            </a:r>
          </a:p>
          <a:p>
            <a:pPr algn="just"/>
            <a:r>
              <a:rPr lang="en-US" dirty="0">
                <a:latin typeface="Raleway" pitchFamily="2" charset="0"/>
              </a:rPr>
              <a:t>• Triangles </a:t>
            </a:r>
          </a:p>
          <a:p>
            <a:pPr algn="just"/>
            <a:r>
              <a:rPr lang="en-US" dirty="0">
                <a:latin typeface="Raleway" pitchFamily="2" charset="0"/>
              </a:rPr>
              <a:t>• Pentagons </a:t>
            </a:r>
          </a:p>
          <a:p>
            <a:pPr algn="just"/>
            <a:r>
              <a:rPr lang="en-US" dirty="0">
                <a:latin typeface="Raleway" pitchFamily="2" charset="0"/>
              </a:rPr>
              <a:t>• Hexagons </a:t>
            </a:r>
          </a:p>
          <a:p>
            <a:pPr algn="just"/>
            <a:r>
              <a:rPr lang="en-US" dirty="0">
                <a:latin typeface="Raleway" pitchFamily="2" charset="0"/>
              </a:rPr>
              <a:t>• Quadrilaterals </a:t>
            </a:r>
          </a:p>
          <a:p>
            <a:pPr algn="just"/>
            <a:r>
              <a:rPr lang="en-US" dirty="0">
                <a:latin typeface="Raleway" pitchFamily="2" charset="0"/>
              </a:rPr>
              <a:t>The polygon’s name defines how many sides the architecture contains</a:t>
            </a:r>
            <a:endParaRPr lang="en-SG" dirty="0">
              <a:latin typeface="Raleway" pitchFamily="2" charset="0"/>
            </a:endParaRPr>
          </a:p>
        </p:txBody>
      </p:sp>
    </p:spTree>
    <p:extLst>
      <p:ext uri="{BB962C8B-B14F-4D97-AF65-F5344CB8AC3E}">
        <p14:creationId xmlns:p14="http://schemas.microsoft.com/office/powerpoint/2010/main" val="38366166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066034C-4042-572B-5638-F2C0956544C2}"/>
              </a:ext>
            </a:extLst>
          </p:cNvPr>
          <p:cNvSpPr txBox="1"/>
          <p:nvPr/>
        </p:nvSpPr>
        <p:spPr>
          <a:xfrm>
            <a:off x="783160" y="363070"/>
            <a:ext cx="3392021" cy="369332"/>
          </a:xfrm>
          <a:prstGeom prst="rect">
            <a:avLst/>
          </a:prstGeom>
          <a:noFill/>
        </p:spPr>
        <p:txBody>
          <a:bodyPr wrap="square">
            <a:spAutoFit/>
          </a:bodyPr>
          <a:lstStyle/>
          <a:p>
            <a:r>
              <a:rPr lang="en-US" dirty="0">
                <a:latin typeface="Raleway" pitchFamily="2" charset="0"/>
              </a:rPr>
              <a:t>Triangle: It has three sides.</a:t>
            </a:r>
            <a:endParaRPr lang="en-SG" dirty="0">
              <a:latin typeface="Raleway" pitchFamily="2" charset="0"/>
            </a:endParaRPr>
          </a:p>
        </p:txBody>
      </p:sp>
      <p:pic>
        <p:nvPicPr>
          <p:cNvPr id="3" name="Picture 2">
            <a:extLst>
              <a:ext uri="{FF2B5EF4-FFF2-40B4-BE49-F238E27FC236}">
                <a16:creationId xmlns:a16="http://schemas.microsoft.com/office/drawing/2014/main" id="{EBA5610B-B176-763A-8385-D4A3FADA6AE1}"/>
              </a:ext>
            </a:extLst>
          </p:cNvPr>
          <p:cNvPicPr>
            <a:picLocks noChangeAspect="1"/>
          </p:cNvPicPr>
          <p:nvPr/>
        </p:nvPicPr>
        <p:blipFill>
          <a:blip r:embed="rId2"/>
          <a:stretch>
            <a:fillRect/>
          </a:stretch>
        </p:blipFill>
        <p:spPr>
          <a:xfrm>
            <a:off x="1288675" y="1082050"/>
            <a:ext cx="2149026" cy="899238"/>
          </a:xfrm>
          <a:prstGeom prst="rect">
            <a:avLst/>
          </a:prstGeom>
        </p:spPr>
      </p:pic>
      <p:sp>
        <p:nvSpPr>
          <p:cNvPr id="6" name="TextBox 5">
            <a:extLst>
              <a:ext uri="{FF2B5EF4-FFF2-40B4-BE49-F238E27FC236}">
                <a16:creationId xmlns:a16="http://schemas.microsoft.com/office/drawing/2014/main" id="{5FD2D7F1-3EBD-160D-FB58-1B08466A3BEE}"/>
              </a:ext>
            </a:extLst>
          </p:cNvPr>
          <p:cNvSpPr txBox="1"/>
          <p:nvPr/>
        </p:nvSpPr>
        <p:spPr>
          <a:xfrm>
            <a:off x="783160" y="5936019"/>
            <a:ext cx="3392021" cy="369332"/>
          </a:xfrm>
          <a:prstGeom prst="rect">
            <a:avLst/>
          </a:prstGeom>
          <a:noFill/>
        </p:spPr>
        <p:txBody>
          <a:bodyPr wrap="square">
            <a:spAutoFit/>
          </a:bodyPr>
          <a:lstStyle/>
          <a:p>
            <a:r>
              <a:rPr lang="en-US" dirty="0">
                <a:latin typeface="Raleway" pitchFamily="2" charset="0"/>
              </a:rPr>
              <a:t>Hexagon: It contains six sides. </a:t>
            </a:r>
            <a:endParaRPr lang="en-SG" dirty="0">
              <a:latin typeface="Raleway" pitchFamily="2" charset="0"/>
            </a:endParaRPr>
          </a:p>
        </p:txBody>
      </p:sp>
      <p:pic>
        <p:nvPicPr>
          <p:cNvPr id="8" name="Picture 7">
            <a:extLst>
              <a:ext uri="{FF2B5EF4-FFF2-40B4-BE49-F238E27FC236}">
                <a16:creationId xmlns:a16="http://schemas.microsoft.com/office/drawing/2014/main" id="{CCC18552-5DE4-F9E6-390E-C4FE7197EC55}"/>
              </a:ext>
            </a:extLst>
          </p:cNvPr>
          <p:cNvPicPr>
            <a:picLocks noChangeAspect="1"/>
          </p:cNvPicPr>
          <p:nvPr/>
        </p:nvPicPr>
        <p:blipFill>
          <a:blip r:embed="rId3"/>
          <a:stretch>
            <a:fillRect/>
          </a:stretch>
        </p:blipFill>
        <p:spPr>
          <a:xfrm>
            <a:off x="8226507" y="1173463"/>
            <a:ext cx="2072820" cy="1295512"/>
          </a:xfrm>
          <a:prstGeom prst="rect">
            <a:avLst/>
          </a:prstGeom>
        </p:spPr>
      </p:pic>
      <p:pic>
        <p:nvPicPr>
          <p:cNvPr id="10" name="Picture 9">
            <a:extLst>
              <a:ext uri="{FF2B5EF4-FFF2-40B4-BE49-F238E27FC236}">
                <a16:creationId xmlns:a16="http://schemas.microsoft.com/office/drawing/2014/main" id="{A115CA1B-EEC6-29C8-B757-790B7D855E20}"/>
              </a:ext>
            </a:extLst>
          </p:cNvPr>
          <p:cNvPicPr>
            <a:picLocks noChangeAspect="1"/>
          </p:cNvPicPr>
          <p:nvPr/>
        </p:nvPicPr>
        <p:blipFill>
          <a:blip r:embed="rId4"/>
          <a:stretch>
            <a:fillRect/>
          </a:stretch>
        </p:blipFill>
        <p:spPr>
          <a:xfrm>
            <a:off x="1288675" y="4244233"/>
            <a:ext cx="2149026" cy="1295512"/>
          </a:xfrm>
          <a:prstGeom prst="rect">
            <a:avLst/>
          </a:prstGeom>
        </p:spPr>
      </p:pic>
      <p:pic>
        <p:nvPicPr>
          <p:cNvPr id="12" name="Picture 11">
            <a:extLst>
              <a:ext uri="{FF2B5EF4-FFF2-40B4-BE49-F238E27FC236}">
                <a16:creationId xmlns:a16="http://schemas.microsoft.com/office/drawing/2014/main" id="{11F95FB0-0837-976A-A571-6ECC021B752D}"/>
              </a:ext>
            </a:extLst>
          </p:cNvPr>
          <p:cNvPicPr>
            <a:picLocks noChangeAspect="1"/>
          </p:cNvPicPr>
          <p:nvPr/>
        </p:nvPicPr>
        <p:blipFill>
          <a:blip r:embed="rId5"/>
          <a:stretch>
            <a:fillRect/>
          </a:stretch>
        </p:blipFill>
        <p:spPr>
          <a:xfrm>
            <a:off x="8127439" y="4091820"/>
            <a:ext cx="2171888" cy="1447925"/>
          </a:xfrm>
          <a:prstGeom prst="rect">
            <a:avLst/>
          </a:prstGeom>
        </p:spPr>
      </p:pic>
      <p:sp>
        <p:nvSpPr>
          <p:cNvPr id="14" name="TextBox 13">
            <a:extLst>
              <a:ext uri="{FF2B5EF4-FFF2-40B4-BE49-F238E27FC236}">
                <a16:creationId xmlns:a16="http://schemas.microsoft.com/office/drawing/2014/main" id="{A823F8B0-A8A6-CE27-CE84-AC4C0A8F583A}"/>
              </a:ext>
            </a:extLst>
          </p:cNvPr>
          <p:cNvSpPr txBox="1"/>
          <p:nvPr/>
        </p:nvSpPr>
        <p:spPr>
          <a:xfrm>
            <a:off x="6892605" y="363070"/>
            <a:ext cx="4104715" cy="369332"/>
          </a:xfrm>
          <a:prstGeom prst="rect">
            <a:avLst/>
          </a:prstGeom>
          <a:noFill/>
        </p:spPr>
        <p:txBody>
          <a:bodyPr wrap="square">
            <a:spAutoFit/>
          </a:bodyPr>
          <a:lstStyle/>
          <a:p>
            <a:r>
              <a:rPr lang="en-US" dirty="0">
                <a:latin typeface="Raleway" pitchFamily="2" charset="0"/>
              </a:rPr>
              <a:t>Pentagon: A pentagon has five sides. </a:t>
            </a:r>
            <a:endParaRPr lang="en-SG" dirty="0">
              <a:latin typeface="Raleway" pitchFamily="2" charset="0"/>
            </a:endParaRPr>
          </a:p>
        </p:txBody>
      </p:sp>
      <p:sp>
        <p:nvSpPr>
          <p:cNvPr id="16" name="TextBox 15">
            <a:extLst>
              <a:ext uri="{FF2B5EF4-FFF2-40B4-BE49-F238E27FC236}">
                <a16:creationId xmlns:a16="http://schemas.microsoft.com/office/drawing/2014/main" id="{309DE282-C21E-43E0-F7FB-5ECC215078A4}"/>
              </a:ext>
            </a:extLst>
          </p:cNvPr>
          <p:cNvSpPr txBox="1"/>
          <p:nvPr/>
        </p:nvSpPr>
        <p:spPr>
          <a:xfrm>
            <a:off x="7259730" y="5936019"/>
            <a:ext cx="4104714" cy="369332"/>
          </a:xfrm>
          <a:prstGeom prst="rect">
            <a:avLst/>
          </a:prstGeom>
          <a:noFill/>
        </p:spPr>
        <p:txBody>
          <a:bodyPr wrap="square">
            <a:spAutoFit/>
          </a:bodyPr>
          <a:lstStyle/>
          <a:p>
            <a:r>
              <a:rPr lang="en-US" dirty="0">
                <a:latin typeface="Raleway" pitchFamily="2" charset="0"/>
              </a:rPr>
              <a:t>Quadrilaterals: It contains four sides. </a:t>
            </a:r>
            <a:endParaRPr lang="en-SG" dirty="0"/>
          </a:p>
        </p:txBody>
      </p:sp>
    </p:spTree>
    <p:extLst>
      <p:ext uri="{BB962C8B-B14F-4D97-AF65-F5344CB8AC3E}">
        <p14:creationId xmlns:p14="http://schemas.microsoft.com/office/powerpoint/2010/main" val="16954420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A0C726F-E8CB-3D9F-609F-87CDDFBDDA67}"/>
              </a:ext>
            </a:extLst>
          </p:cNvPr>
          <p:cNvSpPr txBox="1"/>
          <p:nvPr/>
        </p:nvSpPr>
        <p:spPr>
          <a:xfrm>
            <a:off x="265579" y="257779"/>
            <a:ext cx="8058149" cy="4616648"/>
          </a:xfrm>
          <a:prstGeom prst="rect">
            <a:avLst/>
          </a:prstGeom>
          <a:noFill/>
        </p:spPr>
        <p:txBody>
          <a:bodyPr wrap="square">
            <a:spAutoFit/>
          </a:bodyPr>
          <a:lstStyle/>
          <a:p>
            <a:pPr algn="just"/>
            <a:r>
              <a:rPr lang="en-US" sz="2400" b="1" dirty="0">
                <a:latin typeface="Raleway" pitchFamily="2" charset="0"/>
              </a:rPr>
              <a:t>Types of Polygon </a:t>
            </a:r>
          </a:p>
          <a:p>
            <a:pPr algn="just"/>
            <a:r>
              <a:rPr lang="en-US" dirty="0">
                <a:latin typeface="Raleway" pitchFamily="2" charset="0"/>
              </a:rPr>
              <a:t>There are two basic types of polygon- </a:t>
            </a:r>
          </a:p>
          <a:p>
            <a:pPr algn="just"/>
            <a:r>
              <a:rPr lang="en-US" dirty="0">
                <a:latin typeface="Raleway" pitchFamily="2" charset="0"/>
              </a:rPr>
              <a:t>• Concave Polygon </a:t>
            </a:r>
          </a:p>
          <a:p>
            <a:pPr algn="just"/>
            <a:r>
              <a:rPr lang="en-US" dirty="0">
                <a:latin typeface="Raleway" pitchFamily="2" charset="0"/>
              </a:rPr>
              <a:t>• Convex Polygon </a:t>
            </a:r>
          </a:p>
          <a:p>
            <a:pPr algn="just"/>
            <a:endParaRPr lang="en-US" dirty="0">
              <a:latin typeface="Raleway" pitchFamily="2" charset="0"/>
            </a:endParaRPr>
          </a:p>
          <a:p>
            <a:pPr algn="just"/>
            <a:endParaRPr lang="en-US" dirty="0">
              <a:latin typeface="Raleway" pitchFamily="2" charset="0"/>
            </a:endParaRPr>
          </a:p>
          <a:p>
            <a:pPr algn="just"/>
            <a:r>
              <a:rPr lang="en-US" dirty="0">
                <a:latin typeface="Raleway" pitchFamily="2" charset="0"/>
              </a:rPr>
              <a:t>Concave Polygon: The concave polygon does not have any part of its diagonals in its exterior. In a concave polygon, at least one angle should be greater than 180° (angle &gt;180°). </a:t>
            </a:r>
          </a:p>
          <a:p>
            <a:pPr algn="just"/>
            <a:endParaRPr lang="en-US" dirty="0">
              <a:latin typeface="Raleway" pitchFamily="2" charset="0"/>
            </a:endParaRPr>
          </a:p>
          <a:p>
            <a:pPr algn="just"/>
            <a:endParaRPr lang="en-US" dirty="0">
              <a:latin typeface="Raleway" pitchFamily="2" charset="0"/>
            </a:endParaRPr>
          </a:p>
          <a:p>
            <a:pPr algn="just"/>
            <a:endParaRPr lang="en-US" dirty="0">
              <a:latin typeface="Raleway" pitchFamily="2" charset="0"/>
            </a:endParaRPr>
          </a:p>
          <a:p>
            <a:pPr algn="just"/>
            <a:endParaRPr lang="en-US" dirty="0">
              <a:latin typeface="Raleway" pitchFamily="2" charset="0"/>
            </a:endParaRPr>
          </a:p>
          <a:p>
            <a:pPr algn="just"/>
            <a:r>
              <a:rPr lang="en-US" dirty="0">
                <a:latin typeface="Raleway" pitchFamily="2" charset="0"/>
              </a:rPr>
              <a:t>Convex Polygon: The convex polygon has at least one part of diagonal in its exterior. In a convex polygon, all the angles should be less than 180° (angle&lt;180°).</a:t>
            </a:r>
            <a:endParaRPr lang="en-SG" dirty="0">
              <a:latin typeface="Raleway" pitchFamily="2" charset="0"/>
            </a:endParaRPr>
          </a:p>
        </p:txBody>
      </p:sp>
      <p:pic>
        <p:nvPicPr>
          <p:cNvPr id="5" name="Picture 4">
            <a:extLst>
              <a:ext uri="{FF2B5EF4-FFF2-40B4-BE49-F238E27FC236}">
                <a16:creationId xmlns:a16="http://schemas.microsoft.com/office/drawing/2014/main" id="{FF51D0D5-E79A-DEB3-68BC-20C9AD4669EC}"/>
              </a:ext>
            </a:extLst>
          </p:cNvPr>
          <p:cNvPicPr>
            <a:picLocks noChangeAspect="1"/>
          </p:cNvPicPr>
          <p:nvPr/>
        </p:nvPicPr>
        <p:blipFill>
          <a:blip r:embed="rId2"/>
          <a:stretch>
            <a:fillRect/>
          </a:stretch>
        </p:blipFill>
        <p:spPr>
          <a:xfrm>
            <a:off x="8781072" y="1379475"/>
            <a:ext cx="3145348" cy="2170549"/>
          </a:xfrm>
          <a:prstGeom prst="rect">
            <a:avLst/>
          </a:prstGeom>
        </p:spPr>
      </p:pic>
      <p:pic>
        <p:nvPicPr>
          <p:cNvPr id="7" name="Picture 6">
            <a:extLst>
              <a:ext uri="{FF2B5EF4-FFF2-40B4-BE49-F238E27FC236}">
                <a16:creationId xmlns:a16="http://schemas.microsoft.com/office/drawing/2014/main" id="{3422D105-94B8-FBC8-73F2-BF2D38740E7A}"/>
              </a:ext>
            </a:extLst>
          </p:cNvPr>
          <p:cNvPicPr>
            <a:picLocks noChangeAspect="1"/>
          </p:cNvPicPr>
          <p:nvPr/>
        </p:nvPicPr>
        <p:blipFill>
          <a:blip r:embed="rId3"/>
          <a:stretch>
            <a:fillRect/>
          </a:stretch>
        </p:blipFill>
        <p:spPr>
          <a:xfrm>
            <a:off x="9226145" y="4393250"/>
            <a:ext cx="2485122" cy="2170549"/>
          </a:xfrm>
          <a:prstGeom prst="rect">
            <a:avLst/>
          </a:prstGeom>
        </p:spPr>
      </p:pic>
    </p:spTree>
    <p:extLst>
      <p:ext uri="{BB962C8B-B14F-4D97-AF65-F5344CB8AC3E}">
        <p14:creationId xmlns:p14="http://schemas.microsoft.com/office/powerpoint/2010/main" val="27412049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864FA09-66A2-CB4A-56FC-719044109ADA}"/>
              </a:ext>
            </a:extLst>
          </p:cNvPr>
          <p:cNvSpPr txBox="1"/>
          <p:nvPr/>
        </p:nvSpPr>
        <p:spPr>
          <a:xfrm>
            <a:off x="352425" y="0"/>
            <a:ext cx="11487149" cy="2062103"/>
          </a:xfrm>
          <a:prstGeom prst="rect">
            <a:avLst/>
          </a:prstGeom>
          <a:noFill/>
        </p:spPr>
        <p:txBody>
          <a:bodyPr wrap="square">
            <a:spAutoFit/>
          </a:bodyPr>
          <a:lstStyle/>
          <a:p>
            <a:pPr algn="just"/>
            <a:r>
              <a:rPr lang="en-US" sz="2000" b="1" u="sng" dirty="0">
                <a:latin typeface="Raleway" pitchFamily="2" charset="0"/>
              </a:rPr>
              <a:t>Polygon Clipping </a:t>
            </a:r>
          </a:p>
          <a:p>
            <a:pPr algn="just"/>
            <a:r>
              <a:rPr lang="en-US" dirty="0">
                <a:latin typeface="Raleway" pitchFamily="2" charset="0"/>
              </a:rPr>
              <a:t>Polygon clipping is a process in which we only consider the part which is inside the view pane or window. We will remove or clip the part that is outside the window. </a:t>
            </a:r>
          </a:p>
          <a:p>
            <a:pPr algn="just"/>
            <a:endParaRPr lang="en-US" dirty="0">
              <a:latin typeface="Raleway" pitchFamily="2" charset="0"/>
            </a:endParaRPr>
          </a:p>
          <a:p>
            <a:pPr algn="just"/>
            <a:r>
              <a:rPr lang="en-US" dirty="0">
                <a:latin typeface="Raleway" pitchFamily="2" charset="0"/>
              </a:rPr>
              <a:t>We will use the following algorithms for polygon clipping:– </a:t>
            </a:r>
          </a:p>
          <a:p>
            <a:pPr marL="342900" indent="-342900" algn="just">
              <a:buAutoNum type="arabicPeriod"/>
            </a:pPr>
            <a:r>
              <a:rPr lang="en-US" dirty="0">
                <a:latin typeface="Raleway" pitchFamily="2" charset="0"/>
              </a:rPr>
              <a:t>Sutherland-Hodgeman polygon clipping algorithm </a:t>
            </a:r>
          </a:p>
          <a:p>
            <a:pPr marL="342900" indent="-342900" algn="just">
              <a:buAutoNum type="arabicPeriod"/>
            </a:pPr>
            <a:r>
              <a:rPr lang="en-US" dirty="0">
                <a:latin typeface="Raleway" pitchFamily="2" charset="0"/>
              </a:rPr>
              <a:t>Weiler-Atherton polygon clipping algorithm </a:t>
            </a:r>
            <a:endParaRPr lang="en-SG" dirty="0">
              <a:latin typeface="Raleway" pitchFamily="2" charset="0"/>
            </a:endParaRPr>
          </a:p>
        </p:txBody>
      </p:sp>
      <p:sp>
        <p:nvSpPr>
          <p:cNvPr id="5" name="TextBox 4">
            <a:extLst>
              <a:ext uri="{FF2B5EF4-FFF2-40B4-BE49-F238E27FC236}">
                <a16:creationId xmlns:a16="http://schemas.microsoft.com/office/drawing/2014/main" id="{3D05D580-ECC7-AEA8-1A03-D6D451C61747}"/>
              </a:ext>
            </a:extLst>
          </p:cNvPr>
          <p:cNvSpPr txBox="1"/>
          <p:nvPr/>
        </p:nvSpPr>
        <p:spPr>
          <a:xfrm>
            <a:off x="352424" y="2331321"/>
            <a:ext cx="11682693" cy="1754326"/>
          </a:xfrm>
          <a:prstGeom prst="rect">
            <a:avLst/>
          </a:prstGeom>
          <a:noFill/>
        </p:spPr>
        <p:txBody>
          <a:bodyPr wrap="square">
            <a:spAutoFit/>
          </a:bodyPr>
          <a:lstStyle/>
          <a:p>
            <a:pPr algn="just"/>
            <a:r>
              <a:rPr lang="en-US" dirty="0">
                <a:latin typeface="Raleway" pitchFamily="2" charset="0"/>
              </a:rPr>
              <a:t>Curve Clipping </a:t>
            </a:r>
          </a:p>
          <a:p>
            <a:pPr algn="just"/>
            <a:r>
              <a:rPr lang="en-US" dirty="0">
                <a:latin typeface="Raleway" pitchFamily="2" charset="0"/>
              </a:rPr>
              <a:t>Curve Clipping involves complex procedures as compared to line clipping. Curve clipping requires more processing than for object with linear boundaries. Consider window which is rectangular in shape. The circle is to consider against rectangle window. If circle is completely inside boundary of the window, it is considered visible. So, save the circle. If a circle is in outside window, discard it. If circle cut the boundary then consider it to be clipping case.</a:t>
            </a:r>
            <a:endParaRPr lang="en-SG" dirty="0">
              <a:latin typeface="Raleway" pitchFamily="2" charset="0"/>
            </a:endParaRPr>
          </a:p>
        </p:txBody>
      </p:sp>
    </p:spTree>
    <p:extLst>
      <p:ext uri="{BB962C8B-B14F-4D97-AF65-F5344CB8AC3E}">
        <p14:creationId xmlns:p14="http://schemas.microsoft.com/office/powerpoint/2010/main" val="29843318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43D5165-D7F5-288F-153B-897E4107D4ED}"/>
              </a:ext>
            </a:extLst>
          </p:cNvPr>
          <p:cNvSpPr txBox="1"/>
          <p:nvPr/>
        </p:nvSpPr>
        <p:spPr>
          <a:xfrm>
            <a:off x="359708" y="289679"/>
            <a:ext cx="11554385" cy="3231654"/>
          </a:xfrm>
          <a:prstGeom prst="rect">
            <a:avLst/>
          </a:prstGeom>
          <a:noFill/>
        </p:spPr>
        <p:txBody>
          <a:bodyPr wrap="square">
            <a:spAutoFit/>
          </a:bodyPr>
          <a:lstStyle/>
          <a:p>
            <a:pPr algn="just"/>
            <a:r>
              <a:rPr lang="en-US" sz="2400" b="1" u="sng" dirty="0">
                <a:solidFill>
                  <a:schemeClr val="accent2">
                    <a:lumMod val="50000"/>
                  </a:schemeClr>
                </a:solidFill>
                <a:latin typeface="Raleway" pitchFamily="2" charset="0"/>
              </a:rPr>
              <a:t>Exterior Clipping </a:t>
            </a:r>
          </a:p>
          <a:p>
            <a:pPr algn="just"/>
            <a:r>
              <a:rPr lang="en-US" dirty="0">
                <a:latin typeface="Raleway" pitchFamily="2" charset="0"/>
              </a:rPr>
              <a:t>It is opposite to previous clipping. Here picture which is outside the window is considered. The picture inside the rectangle window is discarded. So, part of the picture outside the window is saved. </a:t>
            </a:r>
          </a:p>
          <a:p>
            <a:pPr algn="just"/>
            <a:endParaRPr lang="en-US" dirty="0">
              <a:latin typeface="Raleway" pitchFamily="2" charset="0"/>
            </a:endParaRPr>
          </a:p>
          <a:p>
            <a:pPr algn="just"/>
            <a:r>
              <a:rPr lang="en-US" b="1" u="sng" dirty="0">
                <a:latin typeface="Raleway" pitchFamily="2" charset="0"/>
              </a:rPr>
              <a:t>Uses of Exterior Clipping: </a:t>
            </a:r>
          </a:p>
          <a:p>
            <a:pPr algn="just"/>
            <a:r>
              <a:rPr lang="en-US" dirty="0">
                <a:latin typeface="Raleway" pitchFamily="2" charset="0"/>
              </a:rPr>
              <a:t>• It is used for displaying properly the pictures which overlap each other. </a:t>
            </a:r>
          </a:p>
          <a:p>
            <a:pPr algn="just"/>
            <a:r>
              <a:rPr lang="en-US" dirty="0">
                <a:latin typeface="Raleway" pitchFamily="2" charset="0"/>
              </a:rPr>
              <a:t>• It is used in the concept of overlapping windows. </a:t>
            </a:r>
          </a:p>
          <a:p>
            <a:pPr algn="just"/>
            <a:r>
              <a:rPr lang="en-US" dirty="0">
                <a:latin typeface="Raleway" pitchFamily="2" charset="0"/>
              </a:rPr>
              <a:t>• It is used for designing various patterns of pictures. </a:t>
            </a:r>
          </a:p>
          <a:p>
            <a:pPr algn="just"/>
            <a:r>
              <a:rPr lang="en-US" dirty="0">
                <a:latin typeface="Raleway" pitchFamily="2" charset="0"/>
              </a:rPr>
              <a:t>• It is used for advertising purposes. </a:t>
            </a:r>
          </a:p>
          <a:p>
            <a:pPr algn="just"/>
            <a:r>
              <a:rPr lang="en-US" dirty="0">
                <a:latin typeface="Raleway" pitchFamily="2" charset="0"/>
              </a:rPr>
              <a:t>• It is suitable for publishing. </a:t>
            </a:r>
          </a:p>
          <a:p>
            <a:pPr algn="just"/>
            <a:r>
              <a:rPr lang="en-US" dirty="0">
                <a:latin typeface="Raleway" pitchFamily="2" charset="0"/>
              </a:rPr>
              <a:t>• For designing and displaying of the number of maps and charts, it is also used. </a:t>
            </a:r>
            <a:endParaRPr lang="en-SG" dirty="0">
              <a:latin typeface="Raleway" pitchFamily="2" charset="0"/>
            </a:endParaRPr>
          </a:p>
        </p:txBody>
      </p:sp>
    </p:spTree>
    <p:extLst>
      <p:ext uri="{BB962C8B-B14F-4D97-AF65-F5344CB8AC3E}">
        <p14:creationId xmlns:p14="http://schemas.microsoft.com/office/powerpoint/2010/main" val="19011610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33393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125376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040218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D147FCC-4B42-95AA-A0F4-86628DA0C763}"/>
              </a:ext>
            </a:extLst>
          </p:cNvPr>
          <p:cNvSpPr txBox="1"/>
          <p:nvPr/>
        </p:nvSpPr>
        <p:spPr>
          <a:xfrm>
            <a:off x="207818" y="94129"/>
            <a:ext cx="11776364" cy="1723549"/>
          </a:xfrm>
          <a:prstGeom prst="rect">
            <a:avLst/>
          </a:prstGeom>
          <a:noFill/>
        </p:spPr>
        <p:txBody>
          <a:bodyPr wrap="square">
            <a:spAutoFit/>
          </a:bodyPr>
          <a:lstStyle/>
          <a:p>
            <a:pPr algn="just"/>
            <a:r>
              <a:rPr lang="en-US" sz="3200" b="1" dirty="0">
                <a:solidFill>
                  <a:schemeClr val="accent2">
                    <a:lumMod val="50000"/>
                  </a:schemeClr>
                </a:solidFill>
                <a:latin typeface="Aptos" panose="020B0004020202020204" pitchFamily="34" charset="0"/>
              </a:rPr>
              <a:t>    </a:t>
            </a:r>
            <a:r>
              <a:rPr lang="en-US" sz="3200" b="1" dirty="0">
                <a:solidFill>
                  <a:schemeClr val="accent2">
                    <a:lumMod val="50000"/>
                  </a:schemeClr>
                </a:solidFill>
                <a:highlight>
                  <a:srgbClr val="FFFF00"/>
                </a:highlight>
                <a:latin typeface="Aptos" panose="020B0004020202020204" pitchFamily="34" charset="0"/>
              </a:rPr>
              <a:t>Clipping</a:t>
            </a:r>
            <a:r>
              <a:rPr lang="en-US" sz="3200" b="1" dirty="0">
                <a:solidFill>
                  <a:schemeClr val="accent2">
                    <a:lumMod val="50000"/>
                  </a:schemeClr>
                </a:solidFill>
                <a:latin typeface="Aptos" panose="020B0004020202020204" pitchFamily="34" charset="0"/>
              </a:rPr>
              <a:t> </a:t>
            </a:r>
            <a:endParaRPr lang="en-US" sz="2000" dirty="0">
              <a:latin typeface="Aptos" panose="020B0004020202020204" pitchFamily="34" charset="0"/>
            </a:endParaRPr>
          </a:p>
          <a:p>
            <a:pPr marL="342900" indent="-342900" algn="just">
              <a:buFont typeface="Wingdings" panose="05000000000000000000" pitchFamily="2" charset="2"/>
              <a:buChar char="ü"/>
            </a:pPr>
            <a:endParaRPr lang="en-US" sz="1050" dirty="0">
              <a:latin typeface="Aptos" panose="020B0004020202020204" pitchFamily="34" charset="0"/>
            </a:endParaRPr>
          </a:p>
          <a:p>
            <a:pPr marL="342900" indent="-342900" algn="just">
              <a:buFont typeface="Wingdings" panose="05000000000000000000" pitchFamily="2" charset="2"/>
              <a:buChar char="ü"/>
            </a:pPr>
            <a:r>
              <a:rPr lang="en-US" sz="2000" dirty="0">
                <a:latin typeface="Aptos" panose="020B0004020202020204" pitchFamily="34" charset="0"/>
              </a:rPr>
              <a:t>The process of selecting and viewing the picture with different views is called </a:t>
            </a:r>
            <a:r>
              <a:rPr lang="en-US" sz="2000" b="1" dirty="0">
                <a:latin typeface="Aptos" panose="020B0004020202020204" pitchFamily="34" charset="0"/>
              </a:rPr>
              <a:t>windowing</a:t>
            </a:r>
            <a:r>
              <a:rPr lang="en-US" sz="2000" dirty="0">
                <a:latin typeface="Aptos" panose="020B0004020202020204" pitchFamily="34" charset="0"/>
              </a:rPr>
              <a:t>, and a process which divides each element of the picture into its visible and invisible portions, allowing the invisible portion to be discarded is called </a:t>
            </a:r>
            <a:r>
              <a:rPr lang="en-US" sz="2000" b="1" dirty="0">
                <a:latin typeface="Aptos" panose="020B0004020202020204" pitchFamily="34" charset="0"/>
              </a:rPr>
              <a:t>clipping</a:t>
            </a:r>
            <a:r>
              <a:rPr lang="en-US" sz="2000" dirty="0">
                <a:latin typeface="Aptos" panose="020B0004020202020204" pitchFamily="34" charset="0"/>
              </a:rPr>
              <a:t>.</a:t>
            </a:r>
          </a:p>
        </p:txBody>
      </p:sp>
      <p:sp>
        <p:nvSpPr>
          <p:cNvPr id="22" name="TextBox 21">
            <a:extLst>
              <a:ext uri="{FF2B5EF4-FFF2-40B4-BE49-F238E27FC236}">
                <a16:creationId xmlns:a16="http://schemas.microsoft.com/office/drawing/2014/main" id="{9E23CC05-5E90-625C-F90F-F9266FB79BA7}"/>
              </a:ext>
            </a:extLst>
          </p:cNvPr>
          <p:cNvSpPr txBox="1"/>
          <p:nvPr/>
        </p:nvSpPr>
        <p:spPr>
          <a:xfrm>
            <a:off x="103909" y="5440432"/>
            <a:ext cx="11984182" cy="1323439"/>
          </a:xfrm>
          <a:prstGeom prst="rect">
            <a:avLst/>
          </a:prstGeom>
          <a:noFill/>
        </p:spPr>
        <p:txBody>
          <a:bodyPr wrap="square">
            <a:spAutoFit/>
          </a:bodyPr>
          <a:lstStyle/>
          <a:p>
            <a:pPr marL="342900" indent="-342900" algn="just">
              <a:buFont typeface="Wingdings" panose="05000000000000000000" pitchFamily="2" charset="2"/>
              <a:buChar char="ü"/>
            </a:pPr>
            <a:r>
              <a:rPr lang="en-US" sz="2000" b="0" i="0" dirty="0">
                <a:effectLst/>
                <a:highlight>
                  <a:srgbClr val="FFFFFF"/>
                </a:highlight>
                <a:latin typeface="Aptos" panose="020B0004020202020204" pitchFamily="34" charset="0"/>
              </a:rPr>
              <a:t>Any procedure that identifies those portions of a picture that are either inside or outside of a specified region of space is referred to as a clipping algorithm or </a:t>
            </a:r>
            <a:r>
              <a:rPr lang="en-US" sz="2000" b="1" i="0" dirty="0">
                <a:effectLst/>
                <a:highlight>
                  <a:srgbClr val="FFFFFF"/>
                </a:highlight>
                <a:latin typeface="Aptos" panose="020B0004020202020204" pitchFamily="34" charset="0"/>
              </a:rPr>
              <a:t>simply clipping</a:t>
            </a:r>
            <a:r>
              <a:rPr lang="en-US" sz="2000" b="0" i="0" dirty="0">
                <a:effectLst/>
                <a:highlight>
                  <a:srgbClr val="FFFFFF"/>
                </a:highlight>
                <a:latin typeface="Aptos" panose="020B0004020202020204" pitchFamily="34" charset="0"/>
              </a:rPr>
              <a:t>.  </a:t>
            </a:r>
          </a:p>
          <a:p>
            <a:pPr marL="342900" indent="-342900" algn="just">
              <a:buFont typeface="Wingdings" panose="05000000000000000000" pitchFamily="2" charset="2"/>
              <a:buChar char="ü"/>
            </a:pPr>
            <a:r>
              <a:rPr lang="en-US" sz="2000" b="0" i="0" dirty="0">
                <a:effectLst/>
                <a:highlight>
                  <a:srgbClr val="FFFFFF"/>
                </a:highlight>
                <a:latin typeface="Aptos" panose="020B0004020202020204" pitchFamily="34" charset="0"/>
              </a:rPr>
              <a:t>The region against which an object is to be clipped is called a </a:t>
            </a:r>
            <a:r>
              <a:rPr lang="en-US" sz="2000" b="1" i="0" dirty="0">
                <a:effectLst/>
                <a:highlight>
                  <a:srgbClr val="FFFFFF"/>
                </a:highlight>
                <a:latin typeface="Aptos" panose="020B0004020202020204" pitchFamily="34" charset="0"/>
              </a:rPr>
              <a:t>clip window</a:t>
            </a:r>
            <a:r>
              <a:rPr lang="en-US" sz="2000" b="0" i="0" dirty="0">
                <a:effectLst/>
                <a:highlight>
                  <a:srgbClr val="FFFFFF"/>
                </a:highlight>
                <a:latin typeface="Aptos" panose="020B0004020202020204" pitchFamily="34" charset="0"/>
              </a:rPr>
              <a:t>. </a:t>
            </a:r>
            <a:endParaRPr lang="en-US" sz="2000" dirty="0">
              <a:highlight>
                <a:srgbClr val="FFFFFF"/>
              </a:highlight>
              <a:latin typeface="Aptos" panose="020B0004020202020204" pitchFamily="34" charset="0"/>
            </a:endParaRPr>
          </a:p>
          <a:p>
            <a:pPr marL="342900" indent="-342900" algn="just">
              <a:buFont typeface="Wingdings" panose="05000000000000000000" pitchFamily="2" charset="2"/>
              <a:buChar char="ü"/>
            </a:pPr>
            <a:r>
              <a:rPr lang="en-US" sz="2000" b="1" i="0" dirty="0">
                <a:effectLst/>
                <a:highlight>
                  <a:srgbClr val="FFFFFF"/>
                </a:highlight>
                <a:latin typeface="Aptos" panose="020B0004020202020204" pitchFamily="34" charset="0"/>
              </a:rPr>
              <a:t>Clipping</a:t>
            </a:r>
            <a:r>
              <a:rPr lang="en-US" sz="2000" b="0" i="0" dirty="0">
                <a:effectLst/>
                <a:highlight>
                  <a:srgbClr val="FFFFFF"/>
                </a:highlight>
                <a:latin typeface="Aptos" panose="020B0004020202020204" pitchFamily="34" charset="0"/>
              </a:rPr>
              <a:t> is the process to identify the picture either inside or outside of the displaying area.</a:t>
            </a:r>
            <a:endParaRPr lang="en-SG" sz="2000" dirty="0">
              <a:latin typeface="Aptos" panose="020B0004020202020204" pitchFamily="34" charset="0"/>
            </a:endParaRPr>
          </a:p>
        </p:txBody>
      </p:sp>
      <p:pic>
        <p:nvPicPr>
          <p:cNvPr id="25" name="Picture 13" descr="This is a clipping rectangular window.">
            <a:extLst>
              <a:ext uri="{FF2B5EF4-FFF2-40B4-BE49-F238E27FC236}">
                <a16:creationId xmlns:a16="http://schemas.microsoft.com/office/drawing/2014/main" id="{D8A1E36F-9276-2C60-AB0B-8D67DFAF0D5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733" t="23937" r="18340"/>
          <a:stretch/>
        </p:blipFill>
        <p:spPr bwMode="auto">
          <a:xfrm>
            <a:off x="6758133" y="1591210"/>
            <a:ext cx="5226049" cy="3756889"/>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2AD5B98B-806B-B171-7CA9-A43C706B6F44}"/>
              </a:ext>
            </a:extLst>
          </p:cNvPr>
          <p:cNvSpPr txBox="1"/>
          <p:nvPr/>
        </p:nvSpPr>
        <p:spPr>
          <a:xfrm>
            <a:off x="207818" y="1870224"/>
            <a:ext cx="6408135" cy="3477875"/>
          </a:xfrm>
          <a:prstGeom prst="rect">
            <a:avLst/>
          </a:prstGeom>
          <a:noFill/>
        </p:spPr>
        <p:txBody>
          <a:bodyPr wrap="square">
            <a:spAutoFit/>
          </a:bodyPr>
          <a:lstStyle/>
          <a:p>
            <a:pPr marL="342900" indent="-342900" algn="just">
              <a:buFont typeface="Wingdings" panose="05000000000000000000" pitchFamily="2" charset="2"/>
              <a:buChar char="ü"/>
            </a:pPr>
            <a:r>
              <a:rPr lang="en-US" sz="2000" b="1" i="0" dirty="0">
                <a:solidFill>
                  <a:schemeClr val="tx1">
                    <a:lumMod val="95000"/>
                    <a:lumOff val="5000"/>
                  </a:schemeClr>
                </a:solidFill>
                <a:effectLst/>
                <a:latin typeface="Aptos" panose="020B0004020202020204" pitchFamily="34" charset="0"/>
              </a:rPr>
              <a:t>Clipping:</a:t>
            </a:r>
            <a:r>
              <a:rPr lang="en-US" sz="2000" b="0" i="0" dirty="0">
                <a:solidFill>
                  <a:schemeClr val="tx1">
                    <a:lumMod val="95000"/>
                    <a:lumOff val="5000"/>
                  </a:schemeClr>
                </a:solidFill>
                <a:effectLst/>
                <a:latin typeface="Aptos" panose="020B0004020202020204" pitchFamily="34" charset="0"/>
              </a:rPr>
              <a:t> In computer graphics our screen act as a 2-D coordinate system. it is not necessary that each and every point can be viewed on our viewing pane(i.e. our computer screen). We can view points, which lie in particular range (0,0) and (</a:t>
            </a:r>
            <a:r>
              <a:rPr lang="en-US" sz="2000" b="0" i="0" dirty="0" err="1">
                <a:solidFill>
                  <a:schemeClr val="tx1">
                    <a:lumMod val="95000"/>
                    <a:lumOff val="5000"/>
                  </a:schemeClr>
                </a:solidFill>
                <a:effectLst/>
                <a:latin typeface="Aptos" panose="020B0004020202020204" pitchFamily="34" charset="0"/>
              </a:rPr>
              <a:t>Xmax</a:t>
            </a:r>
            <a:r>
              <a:rPr lang="en-US" sz="2000" b="0" i="0" dirty="0">
                <a:solidFill>
                  <a:schemeClr val="tx1">
                    <a:lumMod val="95000"/>
                    <a:lumOff val="5000"/>
                  </a:schemeClr>
                </a:solidFill>
                <a:effectLst/>
                <a:latin typeface="Aptos" panose="020B0004020202020204" pitchFamily="34" charset="0"/>
              </a:rPr>
              <a:t>, </a:t>
            </a:r>
            <a:r>
              <a:rPr lang="en-US" sz="2000" b="0" i="0" dirty="0" err="1">
                <a:solidFill>
                  <a:schemeClr val="tx1">
                    <a:lumMod val="95000"/>
                    <a:lumOff val="5000"/>
                  </a:schemeClr>
                </a:solidFill>
                <a:effectLst/>
                <a:latin typeface="Aptos" panose="020B0004020202020204" pitchFamily="34" charset="0"/>
              </a:rPr>
              <a:t>Ymax</a:t>
            </a:r>
            <a:r>
              <a:rPr lang="en-US" sz="2000" b="0" i="0" dirty="0">
                <a:solidFill>
                  <a:schemeClr val="tx1">
                    <a:lumMod val="95000"/>
                    <a:lumOff val="5000"/>
                  </a:schemeClr>
                </a:solidFill>
                <a:effectLst/>
                <a:latin typeface="Aptos" panose="020B0004020202020204" pitchFamily="34" charset="0"/>
              </a:rPr>
              <a:t>). </a:t>
            </a:r>
          </a:p>
          <a:p>
            <a:pPr marL="342900" indent="-342900" algn="just">
              <a:buFont typeface="Wingdings" panose="05000000000000000000" pitchFamily="2" charset="2"/>
              <a:buChar char="ü"/>
            </a:pPr>
            <a:r>
              <a:rPr lang="en-US" sz="2000" b="0" i="0" dirty="0">
                <a:solidFill>
                  <a:schemeClr val="tx1">
                    <a:lumMod val="95000"/>
                    <a:lumOff val="5000"/>
                  </a:schemeClr>
                </a:solidFill>
                <a:effectLst/>
                <a:latin typeface="Aptos" panose="020B0004020202020204" pitchFamily="34" charset="0"/>
              </a:rPr>
              <a:t>So, clipping is a procedure that identifies those portions of a picture that are either inside or outside of our viewing pane. In case of point clipping, we only show/print points on our window which are in range of our viewing pane, others points which are outside the range are discarded. </a:t>
            </a:r>
            <a:endParaRPr lang="en-SG" sz="2000" dirty="0">
              <a:solidFill>
                <a:schemeClr val="tx1">
                  <a:lumMod val="95000"/>
                  <a:lumOff val="5000"/>
                </a:schemeClr>
              </a:solidFill>
              <a:latin typeface="Aptos" panose="020B0004020202020204" pitchFamily="34" charset="0"/>
            </a:endParaRPr>
          </a:p>
        </p:txBody>
      </p:sp>
    </p:spTree>
    <p:extLst>
      <p:ext uri="{BB962C8B-B14F-4D97-AF65-F5344CB8AC3E}">
        <p14:creationId xmlns:p14="http://schemas.microsoft.com/office/powerpoint/2010/main" val="27065866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83854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832093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883085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2" descr="Image of clipping objects that are only located within the specific coordinates.">
            <a:extLst>
              <a:ext uri="{FF2B5EF4-FFF2-40B4-BE49-F238E27FC236}">
                <a16:creationId xmlns:a16="http://schemas.microsoft.com/office/drawing/2014/main" id="{42066A50-8333-F794-4418-E76B574DF5D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762"/>
          <a:stretch/>
        </p:blipFill>
        <p:spPr bwMode="auto">
          <a:xfrm>
            <a:off x="4713755" y="153021"/>
            <a:ext cx="7404765" cy="277783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lipping">
            <a:extLst>
              <a:ext uri="{FF2B5EF4-FFF2-40B4-BE49-F238E27FC236}">
                <a16:creationId xmlns:a16="http://schemas.microsoft.com/office/drawing/2014/main" id="{EE40C364-BFA1-E2B6-BDC5-91C405D11F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3588" y="3457096"/>
            <a:ext cx="7314591" cy="333686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5D40849D-3915-8AB0-466C-5D795120BED8}"/>
              </a:ext>
            </a:extLst>
          </p:cNvPr>
          <p:cNvSpPr txBox="1"/>
          <p:nvPr/>
        </p:nvSpPr>
        <p:spPr>
          <a:xfrm>
            <a:off x="6468035" y="3106270"/>
            <a:ext cx="5610144" cy="369332"/>
          </a:xfrm>
          <a:prstGeom prst="rect">
            <a:avLst/>
          </a:prstGeom>
          <a:noFill/>
        </p:spPr>
        <p:txBody>
          <a:bodyPr wrap="square">
            <a:spAutoFit/>
          </a:bodyPr>
          <a:lstStyle/>
          <a:p>
            <a:r>
              <a:rPr lang="en-US" b="0" i="0" dirty="0">
                <a:solidFill>
                  <a:schemeClr val="tx1">
                    <a:lumMod val="95000"/>
                    <a:lumOff val="5000"/>
                  </a:schemeClr>
                </a:solidFill>
                <a:effectLst/>
                <a:latin typeface="Aptos" panose="020B0004020202020204" pitchFamily="34" charset="0"/>
              </a:rPr>
              <a:t>Following figure show before and after clipping</a:t>
            </a:r>
          </a:p>
        </p:txBody>
      </p:sp>
      <p:sp>
        <p:nvSpPr>
          <p:cNvPr id="24" name="TextBox 23">
            <a:extLst>
              <a:ext uri="{FF2B5EF4-FFF2-40B4-BE49-F238E27FC236}">
                <a16:creationId xmlns:a16="http://schemas.microsoft.com/office/drawing/2014/main" id="{078F1245-CCDD-965A-CD7F-774319E131D4}"/>
              </a:ext>
            </a:extLst>
          </p:cNvPr>
          <p:cNvSpPr txBox="1"/>
          <p:nvPr/>
        </p:nvSpPr>
        <p:spPr>
          <a:xfrm>
            <a:off x="236907" y="64036"/>
            <a:ext cx="4160281" cy="6740307"/>
          </a:xfrm>
          <a:prstGeom prst="rect">
            <a:avLst/>
          </a:prstGeom>
          <a:noFill/>
        </p:spPr>
        <p:txBody>
          <a:bodyPr wrap="square">
            <a:spAutoFit/>
          </a:bodyPr>
          <a:lstStyle/>
          <a:p>
            <a:pPr marL="342900" indent="-342900" algn="just">
              <a:buFont typeface="Wingdings" panose="05000000000000000000" pitchFamily="2" charset="2"/>
              <a:buChar char="ü"/>
            </a:pPr>
            <a:r>
              <a:rPr lang="en-SG" sz="2400" b="1" dirty="0">
                <a:solidFill>
                  <a:schemeClr val="tx1">
                    <a:lumMod val="95000"/>
                    <a:lumOff val="5000"/>
                  </a:schemeClr>
                </a:solidFill>
                <a:latin typeface="Aptos" panose="020B0004020202020204" pitchFamily="34" charset="0"/>
              </a:rPr>
              <a:t>Settings</a:t>
            </a:r>
          </a:p>
          <a:p>
            <a:pPr marL="342900" indent="-342900" algn="just">
              <a:buFont typeface="Wingdings" panose="05000000000000000000" pitchFamily="2" charset="2"/>
              <a:buChar char="ü"/>
            </a:pPr>
            <a:r>
              <a:rPr lang="en-SG" sz="2400" dirty="0">
                <a:solidFill>
                  <a:schemeClr val="tx1">
                    <a:lumMod val="95000"/>
                    <a:lumOff val="5000"/>
                  </a:schemeClr>
                </a:solidFill>
                <a:latin typeface="Aptos" panose="020B0004020202020204" pitchFamily="34" charset="0"/>
              </a:rPr>
              <a:t>When we want to display a scene with only those objects within a particular rectangular window, we should first specify the window’s coordinates </a:t>
            </a:r>
          </a:p>
          <a:p>
            <a:pPr marL="342900" indent="-342900" algn="just">
              <a:buFont typeface="Wingdings" panose="05000000000000000000" pitchFamily="2" charset="2"/>
              <a:buChar char="ü"/>
            </a:pPr>
            <a:r>
              <a:rPr lang="en-SG" sz="2400" dirty="0">
                <a:solidFill>
                  <a:schemeClr val="tx1">
                    <a:lumMod val="95000"/>
                    <a:lumOff val="5000"/>
                  </a:schemeClr>
                </a:solidFill>
                <a:latin typeface="Aptos" panose="020B0004020202020204" pitchFamily="34" charset="0"/>
              </a:rPr>
              <a:t>({Y}_{Max}, {Y}_{Min}, </a:t>
            </a:r>
          </a:p>
          <a:p>
            <a:pPr marL="342900" indent="-342900" algn="just">
              <a:buFont typeface="Wingdings" panose="05000000000000000000" pitchFamily="2" charset="2"/>
              <a:buChar char="ü"/>
            </a:pPr>
            <a:r>
              <a:rPr lang="en-SG" sz="2400" dirty="0">
                <a:solidFill>
                  <a:schemeClr val="tx1">
                    <a:lumMod val="95000"/>
                    <a:lumOff val="5000"/>
                  </a:schemeClr>
                </a:solidFill>
                <a:latin typeface="Aptos" panose="020B0004020202020204" pitchFamily="34" charset="0"/>
              </a:rPr>
              <a:t>  {X}_{Max}, {X}_{Min})</a:t>
            </a:r>
          </a:p>
          <a:p>
            <a:pPr marL="342900" indent="-342900" algn="just">
              <a:buFont typeface="Wingdings" panose="05000000000000000000" pitchFamily="2" charset="2"/>
              <a:buChar char="ü"/>
            </a:pPr>
            <a:endParaRPr lang="en-SG" sz="2400" dirty="0">
              <a:solidFill>
                <a:schemeClr val="tx1">
                  <a:lumMod val="95000"/>
                  <a:lumOff val="5000"/>
                </a:schemeClr>
              </a:solidFill>
              <a:latin typeface="Aptos" panose="020B0004020202020204" pitchFamily="34" charset="0"/>
            </a:endParaRPr>
          </a:p>
          <a:p>
            <a:pPr marL="342900" indent="-342900" algn="just">
              <a:buFont typeface="Wingdings" panose="05000000000000000000" pitchFamily="2" charset="2"/>
              <a:buChar char="ü"/>
            </a:pPr>
            <a:r>
              <a:rPr lang="en-US" sz="2400" b="0" i="0" dirty="0">
                <a:solidFill>
                  <a:schemeClr val="tx1">
                    <a:lumMod val="95000"/>
                    <a:lumOff val="5000"/>
                  </a:schemeClr>
                </a:solidFill>
                <a:effectLst/>
                <a:highlight>
                  <a:srgbClr val="FFFFFF"/>
                </a:highlight>
                <a:latin typeface="Aptos" panose="020B0004020202020204" pitchFamily="34" charset="0"/>
              </a:rPr>
              <a:t>Then. we clip the objects to show only their parts in the specified window.</a:t>
            </a:r>
            <a:endParaRPr lang="en-SG" sz="2400" dirty="0">
              <a:solidFill>
                <a:schemeClr val="tx1">
                  <a:lumMod val="95000"/>
                  <a:lumOff val="5000"/>
                </a:schemeClr>
              </a:solidFill>
              <a:latin typeface="Aptos" panose="020B0004020202020204" pitchFamily="34" charset="0"/>
            </a:endParaRPr>
          </a:p>
          <a:p>
            <a:pPr marL="342900" indent="-342900" algn="just">
              <a:buFont typeface="Wingdings" panose="05000000000000000000" pitchFamily="2" charset="2"/>
              <a:buChar char="ü"/>
            </a:pPr>
            <a:r>
              <a:rPr lang="en-US" sz="2400" b="0" i="0" dirty="0">
                <a:solidFill>
                  <a:schemeClr val="tx1">
                    <a:lumMod val="95000"/>
                    <a:lumOff val="5000"/>
                  </a:schemeClr>
                </a:solidFill>
                <a:effectLst/>
                <a:latin typeface="Aptos" panose="020B0004020202020204" pitchFamily="34" charset="0"/>
              </a:rPr>
              <a:t>The window against which object is clipped called a clip window. It can be curved or rectangle in shape.</a:t>
            </a:r>
            <a:endParaRPr lang="en-SG" sz="2400" dirty="0">
              <a:solidFill>
                <a:schemeClr val="tx1">
                  <a:lumMod val="95000"/>
                  <a:lumOff val="5000"/>
                </a:schemeClr>
              </a:solidFill>
              <a:latin typeface="Aptos" panose="020B0004020202020204" pitchFamily="34" charset="0"/>
            </a:endParaRPr>
          </a:p>
        </p:txBody>
      </p:sp>
    </p:spTree>
    <p:extLst>
      <p:ext uri="{BB962C8B-B14F-4D97-AF65-F5344CB8AC3E}">
        <p14:creationId xmlns:p14="http://schemas.microsoft.com/office/powerpoint/2010/main" val="29210761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A6DCC89-83E8-0999-69A6-133D37D8C112}"/>
              </a:ext>
            </a:extLst>
          </p:cNvPr>
          <p:cNvSpPr txBox="1"/>
          <p:nvPr/>
        </p:nvSpPr>
        <p:spPr>
          <a:xfrm>
            <a:off x="0" y="74135"/>
            <a:ext cx="11998036" cy="523220"/>
          </a:xfrm>
          <a:prstGeom prst="rect">
            <a:avLst/>
          </a:prstGeom>
          <a:noFill/>
        </p:spPr>
        <p:txBody>
          <a:bodyPr wrap="square">
            <a:spAutoFit/>
          </a:bodyPr>
          <a:lstStyle/>
          <a:p>
            <a:pPr algn="ctr"/>
            <a:r>
              <a:rPr lang="en-US" sz="2800" b="1" i="0" dirty="0">
                <a:effectLst/>
                <a:highlight>
                  <a:srgbClr val="FFFFFF"/>
                </a:highlight>
                <a:latin typeface="Josefin Sans" pitchFamily="2" charset="0"/>
              </a:rPr>
              <a:t>Differences Between Windowing and Clipping in Computer Graphics</a:t>
            </a:r>
          </a:p>
        </p:txBody>
      </p:sp>
      <p:graphicFrame>
        <p:nvGraphicFramePr>
          <p:cNvPr id="4" name="Table 3">
            <a:extLst>
              <a:ext uri="{FF2B5EF4-FFF2-40B4-BE49-F238E27FC236}">
                <a16:creationId xmlns:a16="http://schemas.microsoft.com/office/drawing/2014/main" id="{32E92A08-1758-3C03-ADE9-47E8F2F0B722}"/>
              </a:ext>
            </a:extLst>
          </p:cNvPr>
          <p:cNvGraphicFramePr>
            <a:graphicFrameLocks noGrp="1"/>
          </p:cNvGraphicFramePr>
          <p:nvPr>
            <p:extLst>
              <p:ext uri="{D42A27DB-BD31-4B8C-83A1-F6EECF244321}">
                <p14:modId xmlns:p14="http://schemas.microsoft.com/office/powerpoint/2010/main" val="80059700"/>
              </p:ext>
            </p:extLst>
          </p:nvPr>
        </p:nvGraphicFramePr>
        <p:xfrm>
          <a:off x="239676" y="717642"/>
          <a:ext cx="11518684" cy="5985541"/>
        </p:xfrm>
        <a:graphic>
          <a:graphicData uri="http://schemas.openxmlformats.org/drawingml/2006/table">
            <a:tbl>
              <a:tblPr/>
              <a:tblGrid>
                <a:gridCol w="5759342">
                  <a:extLst>
                    <a:ext uri="{9D8B030D-6E8A-4147-A177-3AD203B41FA5}">
                      <a16:colId xmlns:a16="http://schemas.microsoft.com/office/drawing/2014/main" val="206030931"/>
                    </a:ext>
                  </a:extLst>
                </a:gridCol>
                <a:gridCol w="5759342">
                  <a:extLst>
                    <a:ext uri="{9D8B030D-6E8A-4147-A177-3AD203B41FA5}">
                      <a16:colId xmlns:a16="http://schemas.microsoft.com/office/drawing/2014/main" val="1437445500"/>
                    </a:ext>
                  </a:extLst>
                </a:gridCol>
              </a:tblGrid>
              <a:tr h="461701">
                <a:tc>
                  <a:txBody>
                    <a:bodyPr/>
                    <a:lstStyle/>
                    <a:p>
                      <a:pPr algn="ctr"/>
                      <a:r>
                        <a:rPr lang="en-SG" sz="2000" b="1" dirty="0">
                          <a:solidFill>
                            <a:srgbClr val="01012F"/>
                          </a:solidFill>
                          <a:effectLst/>
                          <a:highlight>
                            <a:srgbClr val="F6F6F6"/>
                          </a:highlight>
                          <a:latin typeface="Nunito" pitchFamily="2" charset="0"/>
                        </a:rPr>
                        <a:t>Windowing</a:t>
                      </a:r>
                    </a:p>
                  </a:txBody>
                  <a:tcPr marL="45293" marR="45293" marT="32352" marB="3235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6F6F6"/>
                    </a:solidFill>
                  </a:tcPr>
                </a:tc>
                <a:tc>
                  <a:txBody>
                    <a:bodyPr/>
                    <a:lstStyle/>
                    <a:p>
                      <a:pPr algn="ctr"/>
                      <a:r>
                        <a:rPr lang="en-SG" sz="2000" b="1">
                          <a:solidFill>
                            <a:srgbClr val="01012F"/>
                          </a:solidFill>
                          <a:effectLst/>
                          <a:highlight>
                            <a:srgbClr val="F6F6F6"/>
                          </a:highlight>
                          <a:latin typeface="Nunito" pitchFamily="2" charset="0"/>
                        </a:rPr>
                        <a:t>Clipping</a:t>
                      </a:r>
                    </a:p>
                  </a:txBody>
                  <a:tcPr marL="45293" marR="45293" marT="32352" marB="3235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6F6F6"/>
                    </a:solidFill>
                  </a:tcPr>
                </a:tc>
                <a:extLst>
                  <a:ext uri="{0D108BD9-81ED-4DB2-BD59-A6C34878D82A}">
                    <a16:rowId xmlns:a16="http://schemas.microsoft.com/office/drawing/2014/main" val="3322312755"/>
                  </a:ext>
                </a:extLst>
              </a:tr>
              <a:tr h="355872">
                <a:tc>
                  <a:txBody>
                    <a:bodyPr/>
                    <a:lstStyle/>
                    <a:p>
                      <a:pPr algn="ctr"/>
                      <a:r>
                        <a:rPr lang="en-US" sz="2000">
                          <a:effectLst/>
                          <a:latin typeface="Nunito" pitchFamily="2" charset="0"/>
                        </a:rPr>
                        <a:t>Defines a visible portion of the scene</a:t>
                      </a:r>
                    </a:p>
                  </a:txBody>
                  <a:tcPr marL="45293" marR="45293" marT="32352" marB="3235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SG" sz="2000">
                          <a:effectLst/>
                          <a:latin typeface="Nunito" pitchFamily="2" charset="0"/>
                        </a:rPr>
                        <a:t>Removes invisible or non-visible elements</a:t>
                      </a:r>
                    </a:p>
                  </a:txBody>
                  <a:tcPr marL="45293" marR="45293" marT="32352" marB="3235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214069366"/>
                  </a:ext>
                </a:extLst>
              </a:tr>
              <a:tr h="355872">
                <a:tc>
                  <a:txBody>
                    <a:bodyPr/>
                    <a:lstStyle/>
                    <a:p>
                      <a:pPr algn="ctr"/>
                      <a:r>
                        <a:rPr lang="en-US" sz="2000">
                          <a:effectLst/>
                          <a:latin typeface="Nunito" pitchFamily="2" charset="0"/>
                        </a:rPr>
                        <a:t>Focuses on controlling the display area</a:t>
                      </a:r>
                    </a:p>
                  </a:txBody>
                  <a:tcPr marL="45293" marR="45293" marT="32352" marB="3235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SG" sz="2000">
                          <a:effectLst/>
                          <a:latin typeface="Nunito" pitchFamily="2" charset="0"/>
                        </a:rPr>
                        <a:t>Optimizes rendering performance</a:t>
                      </a:r>
                    </a:p>
                  </a:txBody>
                  <a:tcPr marL="45293" marR="45293" marT="32352" marB="3235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714164211"/>
                  </a:ext>
                </a:extLst>
              </a:tr>
              <a:tr h="501455">
                <a:tc>
                  <a:txBody>
                    <a:bodyPr/>
                    <a:lstStyle/>
                    <a:p>
                      <a:pPr algn="ctr"/>
                      <a:r>
                        <a:rPr lang="en-US" sz="2000">
                          <a:effectLst/>
                          <a:latin typeface="Nunito" pitchFamily="2" charset="0"/>
                        </a:rPr>
                        <a:t>Enhances visual clarity and detail</a:t>
                      </a:r>
                    </a:p>
                  </a:txBody>
                  <a:tcPr marL="45293" marR="45293" marT="32352" marB="3235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sz="2000">
                          <a:effectLst/>
                          <a:latin typeface="Nunito" pitchFamily="2" charset="0"/>
                        </a:rPr>
                        <a:t>Eliminates hidden surfaces and unnecessary computations</a:t>
                      </a:r>
                    </a:p>
                  </a:txBody>
                  <a:tcPr marL="45293" marR="45293" marT="32352" marB="3235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745710354"/>
                  </a:ext>
                </a:extLst>
              </a:tr>
              <a:tr h="501455">
                <a:tc>
                  <a:txBody>
                    <a:bodyPr/>
                    <a:lstStyle/>
                    <a:p>
                      <a:pPr algn="ctr"/>
                      <a:r>
                        <a:rPr lang="en-SG" sz="2000" dirty="0">
                          <a:effectLst/>
                          <a:latin typeface="Nunito" pitchFamily="2" charset="0"/>
                        </a:rPr>
                        <a:t>Enables focused visualization</a:t>
                      </a:r>
                    </a:p>
                  </a:txBody>
                  <a:tcPr marL="45293" marR="45293" marT="32352" marB="3235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sz="2000" dirty="0">
                          <a:effectLst/>
                          <a:latin typeface="Nunito" pitchFamily="2" charset="0"/>
                        </a:rPr>
                        <a:t>Enhances realism and efficiency in virtual environments</a:t>
                      </a:r>
                    </a:p>
                  </a:txBody>
                  <a:tcPr marL="45293" marR="45293" marT="32352" marB="3235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658831693"/>
                  </a:ext>
                </a:extLst>
              </a:tr>
              <a:tr h="355872">
                <a:tc>
                  <a:txBody>
                    <a:bodyPr/>
                    <a:lstStyle/>
                    <a:p>
                      <a:pPr algn="ctr"/>
                      <a:r>
                        <a:rPr lang="en-US" sz="2000">
                          <a:effectLst/>
                          <a:latin typeface="Nunito" pitchFamily="2" charset="0"/>
                        </a:rPr>
                        <a:t>Used in user interfaces, gaming, and virtual reality</a:t>
                      </a:r>
                    </a:p>
                  </a:txBody>
                  <a:tcPr marL="45293" marR="45293" marT="32352" marB="3235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sz="2000">
                          <a:effectLst/>
                          <a:latin typeface="Nunito" pitchFamily="2" charset="0"/>
                        </a:rPr>
                        <a:t>Applied in rendering, virtual reality, and image processing</a:t>
                      </a:r>
                    </a:p>
                  </a:txBody>
                  <a:tcPr marL="45293" marR="45293" marT="32352" marB="3235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137045321"/>
                  </a:ext>
                </a:extLst>
              </a:tr>
              <a:tr h="355872">
                <a:tc>
                  <a:txBody>
                    <a:bodyPr/>
                    <a:lstStyle/>
                    <a:p>
                      <a:pPr algn="ctr"/>
                      <a:r>
                        <a:rPr lang="en-US" sz="2000">
                          <a:effectLst/>
                          <a:latin typeface="Nunito" pitchFamily="2" charset="0"/>
                        </a:rPr>
                        <a:t>Allows for the display of multiple windows</a:t>
                      </a:r>
                    </a:p>
                  </a:txBody>
                  <a:tcPr marL="45293" marR="45293" marT="32352" marB="3235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sz="2000">
                          <a:effectLst/>
                          <a:latin typeface="Nunito" pitchFamily="2" charset="0"/>
                        </a:rPr>
                        <a:t>Ensures proper alignment of virtual objects</a:t>
                      </a:r>
                    </a:p>
                  </a:txBody>
                  <a:tcPr marL="45293" marR="45293" marT="32352" marB="3235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251551582"/>
                  </a:ext>
                </a:extLst>
              </a:tr>
              <a:tr h="355872">
                <a:tc>
                  <a:txBody>
                    <a:bodyPr/>
                    <a:lstStyle/>
                    <a:p>
                      <a:pPr algn="ctr"/>
                      <a:r>
                        <a:rPr lang="en-SG" sz="2000">
                          <a:effectLst/>
                          <a:latin typeface="Nunito" pitchFamily="2" charset="0"/>
                        </a:rPr>
                        <a:t>Optimizes user experience</a:t>
                      </a:r>
                    </a:p>
                  </a:txBody>
                  <a:tcPr marL="45293" marR="45293" marT="32352" marB="3235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sz="2000" dirty="0">
                          <a:effectLst/>
                          <a:latin typeface="Nunito" pitchFamily="2" charset="0"/>
                        </a:rPr>
                        <a:t>Improves rendering performance and efficiency</a:t>
                      </a:r>
                    </a:p>
                  </a:txBody>
                  <a:tcPr marL="45293" marR="45293" marT="32352" marB="3235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016727478"/>
                  </a:ext>
                </a:extLst>
              </a:tr>
              <a:tr h="355872">
                <a:tc>
                  <a:txBody>
                    <a:bodyPr/>
                    <a:lstStyle/>
                    <a:p>
                      <a:pPr algn="ctr"/>
                      <a:r>
                        <a:rPr lang="en-US" sz="2000">
                          <a:effectLst/>
                          <a:latin typeface="Nunito" pitchFamily="2" charset="0"/>
                        </a:rPr>
                        <a:t>May require additional computational resources</a:t>
                      </a:r>
                    </a:p>
                  </a:txBody>
                  <a:tcPr marL="45293" marR="45293" marT="32352" marB="3235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sz="2000">
                          <a:effectLst/>
                          <a:latin typeface="Nunito" pitchFamily="2" charset="0"/>
                        </a:rPr>
                        <a:t>Challenges in determining accurate clipping regions</a:t>
                      </a:r>
                    </a:p>
                  </a:txBody>
                  <a:tcPr marL="45293" marR="45293" marT="32352" marB="3235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849843699"/>
                  </a:ext>
                </a:extLst>
              </a:tr>
              <a:tr h="501455">
                <a:tc>
                  <a:txBody>
                    <a:bodyPr/>
                    <a:lstStyle/>
                    <a:p>
                      <a:pPr algn="ctr"/>
                      <a:r>
                        <a:rPr lang="en-US" sz="2000">
                          <a:effectLst/>
                          <a:latin typeface="Nunito" pitchFamily="2" charset="0"/>
                        </a:rPr>
                        <a:t>Improper windowing may exclude important details</a:t>
                      </a:r>
                    </a:p>
                  </a:txBody>
                  <a:tcPr marL="45293" marR="45293" marT="32352" marB="3235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sz="2000">
                          <a:effectLst/>
                          <a:latin typeface="Nunito" pitchFamily="2" charset="0"/>
                        </a:rPr>
                        <a:t>Improper clipping may result in visible artifacts or missing details</a:t>
                      </a:r>
                    </a:p>
                  </a:txBody>
                  <a:tcPr marL="45293" marR="45293" marT="32352" marB="3235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680107018"/>
                  </a:ext>
                </a:extLst>
              </a:tr>
              <a:tr h="501455">
                <a:tc>
                  <a:txBody>
                    <a:bodyPr/>
                    <a:lstStyle/>
                    <a:p>
                      <a:pPr algn="ctr"/>
                      <a:r>
                        <a:rPr lang="en-US" sz="2000">
                          <a:effectLst/>
                          <a:latin typeface="Nunito" pitchFamily="2" charset="0"/>
                        </a:rPr>
                        <a:t>Complex scenes can present challenges in defining effective windows</a:t>
                      </a:r>
                    </a:p>
                  </a:txBody>
                  <a:tcPr marL="45293" marR="45293" marT="32352" marB="3235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sz="2000" dirty="0">
                          <a:effectLst/>
                          <a:latin typeface="Nunito" pitchFamily="2" charset="0"/>
                        </a:rPr>
                        <a:t>Requires consideration of occlusion and object visibility</a:t>
                      </a:r>
                    </a:p>
                  </a:txBody>
                  <a:tcPr marL="45293" marR="45293" marT="32352" marB="3235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4241727564"/>
                  </a:ext>
                </a:extLst>
              </a:tr>
            </a:tbl>
          </a:graphicData>
        </a:graphic>
      </p:graphicFrame>
    </p:spTree>
    <p:extLst>
      <p:ext uri="{BB962C8B-B14F-4D97-AF65-F5344CB8AC3E}">
        <p14:creationId xmlns:p14="http://schemas.microsoft.com/office/powerpoint/2010/main" val="27591413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C71FBBB-3AC5-E98D-E5FE-17B8133CDCAF}"/>
              </a:ext>
            </a:extLst>
          </p:cNvPr>
          <p:cNvSpPr txBox="1"/>
          <p:nvPr/>
        </p:nvSpPr>
        <p:spPr>
          <a:xfrm>
            <a:off x="407894" y="58846"/>
            <a:ext cx="11376211" cy="6740307"/>
          </a:xfrm>
          <a:prstGeom prst="rect">
            <a:avLst/>
          </a:prstGeom>
          <a:noFill/>
        </p:spPr>
        <p:txBody>
          <a:bodyPr wrap="square">
            <a:spAutoFit/>
          </a:bodyPr>
          <a:lstStyle/>
          <a:p>
            <a:pPr marL="342900" indent="-342900" algn="just">
              <a:buFont typeface="Wingdings" panose="05000000000000000000" pitchFamily="2" charset="2"/>
              <a:buChar char="q"/>
            </a:pPr>
            <a:r>
              <a:rPr lang="en-US" sz="2400" b="1" i="0" dirty="0">
                <a:solidFill>
                  <a:schemeClr val="accent2">
                    <a:lumMod val="50000"/>
                  </a:schemeClr>
                </a:solidFill>
                <a:effectLst/>
                <a:highlight>
                  <a:srgbClr val="FFFFFF"/>
                </a:highlight>
                <a:latin typeface="Raleway" pitchFamily="2" charset="0"/>
              </a:rPr>
              <a:t>Why Do We Need Clipping?</a:t>
            </a:r>
          </a:p>
          <a:p>
            <a:pPr marL="342900" indent="-342900" algn="just">
              <a:buFont typeface="+mj-lt"/>
              <a:buAutoNum type="arabicPeriod"/>
            </a:pPr>
            <a:r>
              <a:rPr lang="en-US" sz="2400" b="0" i="0" dirty="0">
                <a:solidFill>
                  <a:schemeClr val="accent2">
                    <a:lumMod val="50000"/>
                  </a:schemeClr>
                </a:solidFill>
                <a:effectLst/>
                <a:highlight>
                  <a:srgbClr val="FFFFFF"/>
                </a:highlight>
                <a:latin typeface="Raleway" pitchFamily="2" charset="0"/>
              </a:rPr>
              <a:t>The viewing window (or viewport) often has a limited display area. Moreover, when rendering complex scenes, it’s essential to optimize performance by discarding objects or parts of objects that viewers can’t see.</a:t>
            </a:r>
          </a:p>
          <a:p>
            <a:pPr marL="342900" indent="-342900" algn="just">
              <a:buFont typeface="+mj-lt"/>
              <a:buAutoNum type="arabicPeriod"/>
            </a:pPr>
            <a:endParaRPr lang="en-US" sz="2400" b="0" i="0" dirty="0">
              <a:solidFill>
                <a:schemeClr val="accent2">
                  <a:lumMod val="50000"/>
                </a:schemeClr>
              </a:solidFill>
              <a:effectLst/>
              <a:highlight>
                <a:srgbClr val="FFFFFF"/>
              </a:highlight>
              <a:latin typeface="Raleway" pitchFamily="2" charset="0"/>
            </a:endParaRPr>
          </a:p>
          <a:p>
            <a:pPr marL="342900" indent="-342900" algn="just">
              <a:buFont typeface="+mj-lt"/>
              <a:buAutoNum type="arabicPeriod"/>
            </a:pPr>
            <a:r>
              <a:rPr lang="en-US" sz="2400" b="1" i="0" dirty="0">
                <a:solidFill>
                  <a:schemeClr val="accent2">
                    <a:lumMod val="50000"/>
                  </a:schemeClr>
                </a:solidFill>
                <a:effectLst/>
                <a:highlight>
                  <a:srgbClr val="FFFFFF"/>
                </a:highlight>
                <a:latin typeface="Raleway" pitchFamily="2" charset="0"/>
              </a:rPr>
              <a:t>Clipping helps eliminate unnecessary calculations and improves the efficiency of rendering algorithms. Furthermore, it guarantees the display of only the visible portions of objects, </a:t>
            </a:r>
            <a:r>
              <a:rPr lang="en-US" sz="2400" b="0" i="0" dirty="0">
                <a:solidFill>
                  <a:schemeClr val="accent2">
                    <a:lumMod val="50000"/>
                  </a:schemeClr>
                </a:solidFill>
                <a:effectLst/>
                <a:highlight>
                  <a:srgbClr val="FFFFFF"/>
                </a:highlight>
                <a:latin typeface="Raleway" pitchFamily="2" charset="0"/>
              </a:rPr>
              <a:t>resulting in faster rendering times and a more realistic representation of a scene.</a:t>
            </a:r>
          </a:p>
          <a:p>
            <a:pPr marL="342900" indent="-342900" algn="just">
              <a:buFont typeface="+mj-lt"/>
              <a:buAutoNum type="arabicPeriod"/>
            </a:pPr>
            <a:endParaRPr lang="en-US" sz="2400" dirty="0">
              <a:solidFill>
                <a:schemeClr val="accent2">
                  <a:lumMod val="50000"/>
                </a:schemeClr>
              </a:solidFill>
              <a:highlight>
                <a:srgbClr val="FFFFFF"/>
              </a:highlight>
              <a:latin typeface="Raleway" pitchFamily="2" charset="0"/>
            </a:endParaRPr>
          </a:p>
          <a:p>
            <a:pPr marL="342900" indent="-342900" algn="just">
              <a:buFont typeface="+mj-lt"/>
              <a:buAutoNum type="arabicPeriod"/>
            </a:pPr>
            <a:r>
              <a:rPr lang="en-US" sz="2400" b="0" i="0" dirty="0">
                <a:solidFill>
                  <a:schemeClr val="accent2">
                    <a:lumMod val="50000"/>
                  </a:schemeClr>
                </a:solidFill>
                <a:effectLst/>
                <a:highlight>
                  <a:srgbClr val="FFFFFF"/>
                </a:highlight>
                <a:latin typeface="Raleway" pitchFamily="2" charset="0"/>
              </a:rPr>
              <a:t>When we have to display a large portion of the picture, then not only scaling &amp; translation is necessary, the visible part of picture is also identified. This process is not easy. Certain parts of the image are inside, while others are partially inside. The lines or elements which are partially visible will be omitted. For deciding the visible and invisible portion, a particular process called clipping is used. Clipping determines each element into the visible and invisible portion. Visible portion is selected. An invisible portion is discarded.</a:t>
            </a:r>
          </a:p>
        </p:txBody>
      </p:sp>
    </p:spTree>
    <p:extLst>
      <p:ext uri="{BB962C8B-B14F-4D97-AF65-F5344CB8AC3E}">
        <p14:creationId xmlns:p14="http://schemas.microsoft.com/office/powerpoint/2010/main" val="1964245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09DB24B-F807-8D09-2D70-58354C05337F}"/>
              </a:ext>
            </a:extLst>
          </p:cNvPr>
          <p:cNvSpPr txBox="1"/>
          <p:nvPr/>
        </p:nvSpPr>
        <p:spPr>
          <a:xfrm>
            <a:off x="302354" y="290023"/>
            <a:ext cx="5210940" cy="5632311"/>
          </a:xfrm>
          <a:prstGeom prst="rect">
            <a:avLst/>
          </a:prstGeom>
          <a:noFill/>
        </p:spPr>
        <p:txBody>
          <a:bodyPr wrap="square">
            <a:spAutoFit/>
          </a:bodyPr>
          <a:lstStyle/>
          <a:p>
            <a:pPr algn="just"/>
            <a:r>
              <a:rPr lang="en-US" sz="2400" b="0" i="0" dirty="0">
                <a:solidFill>
                  <a:srgbClr val="610B38"/>
                </a:solidFill>
                <a:effectLst/>
                <a:highlight>
                  <a:srgbClr val="FFFFFF"/>
                </a:highlight>
                <a:latin typeface="Raleway" pitchFamily="2" charset="0"/>
              </a:rPr>
              <a:t>Types of Lines:</a:t>
            </a:r>
          </a:p>
          <a:p>
            <a:pPr algn="just"/>
            <a:r>
              <a:rPr lang="en-US" sz="2400" b="0" i="0" dirty="0">
                <a:solidFill>
                  <a:srgbClr val="333333"/>
                </a:solidFill>
                <a:effectLst/>
                <a:highlight>
                  <a:srgbClr val="FFFFFF"/>
                </a:highlight>
                <a:latin typeface="Raleway" pitchFamily="2" charset="0"/>
              </a:rPr>
              <a:t>Lines are of three types:</a:t>
            </a:r>
          </a:p>
          <a:p>
            <a:pPr algn="just"/>
            <a:endParaRPr lang="en-US" sz="2400" b="0" i="0" dirty="0">
              <a:solidFill>
                <a:srgbClr val="333333"/>
              </a:solidFill>
              <a:effectLst/>
              <a:highlight>
                <a:srgbClr val="FFFFFF"/>
              </a:highlight>
              <a:latin typeface="Raleway" pitchFamily="2" charset="0"/>
            </a:endParaRPr>
          </a:p>
          <a:p>
            <a:pPr algn="just">
              <a:buFont typeface="+mj-lt"/>
              <a:buAutoNum type="arabicPeriod"/>
            </a:pPr>
            <a:r>
              <a:rPr lang="en-US" sz="2400" b="1" i="0" dirty="0">
                <a:solidFill>
                  <a:srgbClr val="000000"/>
                </a:solidFill>
                <a:effectLst/>
                <a:highlight>
                  <a:srgbClr val="FFFFFF"/>
                </a:highlight>
                <a:latin typeface="Raleway" pitchFamily="2" charset="0"/>
              </a:rPr>
              <a:t>Visible:</a:t>
            </a:r>
            <a:r>
              <a:rPr lang="en-US" sz="2400" b="0" i="0" dirty="0">
                <a:solidFill>
                  <a:srgbClr val="000000"/>
                </a:solidFill>
                <a:effectLst/>
                <a:highlight>
                  <a:srgbClr val="FFFFFF"/>
                </a:highlight>
                <a:latin typeface="Raleway" pitchFamily="2" charset="0"/>
              </a:rPr>
              <a:t> A line or lines entirely inside the window is considered visible</a:t>
            </a:r>
          </a:p>
          <a:p>
            <a:pPr algn="just">
              <a:buFont typeface="+mj-lt"/>
              <a:buAutoNum type="arabicPeriod"/>
            </a:pPr>
            <a:endParaRPr lang="en-US" sz="2400" b="0" i="0" dirty="0">
              <a:solidFill>
                <a:srgbClr val="000000"/>
              </a:solidFill>
              <a:effectLst/>
              <a:highlight>
                <a:srgbClr val="FFFFFF"/>
              </a:highlight>
              <a:latin typeface="Raleway" pitchFamily="2" charset="0"/>
            </a:endParaRPr>
          </a:p>
          <a:p>
            <a:pPr algn="just">
              <a:buFont typeface="+mj-lt"/>
              <a:buAutoNum type="arabicPeriod"/>
            </a:pPr>
            <a:r>
              <a:rPr lang="en-US" sz="2400" b="1" i="0" dirty="0">
                <a:solidFill>
                  <a:srgbClr val="000000"/>
                </a:solidFill>
                <a:effectLst/>
                <a:highlight>
                  <a:srgbClr val="FFFFFF"/>
                </a:highlight>
                <a:latin typeface="Raleway" pitchFamily="2" charset="0"/>
              </a:rPr>
              <a:t>Invisible:</a:t>
            </a:r>
            <a:r>
              <a:rPr lang="en-US" sz="2400" b="0" i="0" dirty="0">
                <a:solidFill>
                  <a:srgbClr val="000000"/>
                </a:solidFill>
                <a:effectLst/>
                <a:highlight>
                  <a:srgbClr val="FFFFFF"/>
                </a:highlight>
                <a:latin typeface="Raleway" pitchFamily="2" charset="0"/>
              </a:rPr>
              <a:t> A line entirely outside the window is considered invisible</a:t>
            </a:r>
          </a:p>
          <a:p>
            <a:pPr algn="just">
              <a:buFont typeface="+mj-lt"/>
              <a:buAutoNum type="arabicPeriod"/>
            </a:pPr>
            <a:endParaRPr lang="en-US" sz="2400" b="0" i="0" dirty="0">
              <a:solidFill>
                <a:srgbClr val="000000"/>
              </a:solidFill>
              <a:effectLst/>
              <a:highlight>
                <a:srgbClr val="FFFFFF"/>
              </a:highlight>
              <a:latin typeface="Raleway" pitchFamily="2" charset="0"/>
            </a:endParaRPr>
          </a:p>
          <a:p>
            <a:pPr algn="just">
              <a:buFont typeface="+mj-lt"/>
              <a:buAutoNum type="arabicPeriod"/>
            </a:pPr>
            <a:r>
              <a:rPr lang="en-US" sz="2400" b="1" i="0" dirty="0">
                <a:solidFill>
                  <a:srgbClr val="000000"/>
                </a:solidFill>
                <a:effectLst/>
                <a:highlight>
                  <a:srgbClr val="FFFFFF"/>
                </a:highlight>
                <a:latin typeface="Raleway" pitchFamily="2" charset="0"/>
              </a:rPr>
              <a:t>Clipped:</a:t>
            </a:r>
            <a:r>
              <a:rPr lang="en-US" sz="2400" b="0" i="0" dirty="0">
                <a:solidFill>
                  <a:srgbClr val="000000"/>
                </a:solidFill>
                <a:effectLst/>
                <a:highlight>
                  <a:srgbClr val="FFFFFF"/>
                </a:highlight>
                <a:latin typeface="Raleway" pitchFamily="2" charset="0"/>
              </a:rPr>
              <a:t> A line partially inside the window and partially outside is clipped. For clipping point of intersection of a line with the window is determined.</a:t>
            </a:r>
          </a:p>
        </p:txBody>
      </p:sp>
      <p:pic>
        <p:nvPicPr>
          <p:cNvPr id="4098" name="Picture 2" descr="Clipping">
            <a:extLst>
              <a:ext uri="{FF2B5EF4-FFF2-40B4-BE49-F238E27FC236}">
                <a16:creationId xmlns:a16="http://schemas.microsoft.com/office/drawing/2014/main" id="{125A0D2A-2B06-57BE-8CDD-CC07305CAA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74343" y="110836"/>
            <a:ext cx="6317657" cy="67471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68543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9C98A61-3B97-83B9-33A7-34A3B5F1C30C}"/>
              </a:ext>
            </a:extLst>
          </p:cNvPr>
          <p:cNvSpPr txBox="1"/>
          <p:nvPr/>
        </p:nvSpPr>
        <p:spPr>
          <a:xfrm>
            <a:off x="107024" y="94856"/>
            <a:ext cx="11935327" cy="677108"/>
          </a:xfrm>
          <a:prstGeom prst="rect">
            <a:avLst/>
          </a:prstGeom>
          <a:noFill/>
        </p:spPr>
        <p:txBody>
          <a:bodyPr wrap="square">
            <a:spAutoFit/>
          </a:bodyPr>
          <a:lstStyle/>
          <a:p>
            <a:r>
              <a:rPr lang="en-US" sz="2000" b="1" u="sng" dirty="0">
                <a:latin typeface="Raleway" pitchFamily="2" charset="0"/>
              </a:rPr>
              <a:t>Conditions of Lines while performing window to view port transformation </a:t>
            </a:r>
          </a:p>
          <a:p>
            <a:r>
              <a:rPr lang="en-US" dirty="0">
                <a:latin typeface="Raleway" pitchFamily="2" charset="0"/>
              </a:rPr>
              <a:t>There are three conditions that may occur while performing window to view port transformation: </a:t>
            </a:r>
          </a:p>
        </p:txBody>
      </p:sp>
      <p:pic>
        <p:nvPicPr>
          <p:cNvPr id="5" name="Picture 4">
            <a:extLst>
              <a:ext uri="{FF2B5EF4-FFF2-40B4-BE49-F238E27FC236}">
                <a16:creationId xmlns:a16="http://schemas.microsoft.com/office/drawing/2014/main" id="{1206B4E6-BC3F-92A4-FD91-570C991E31BE}"/>
              </a:ext>
            </a:extLst>
          </p:cNvPr>
          <p:cNvPicPr>
            <a:picLocks noChangeAspect="1"/>
          </p:cNvPicPr>
          <p:nvPr/>
        </p:nvPicPr>
        <p:blipFill>
          <a:blip r:embed="rId2"/>
          <a:stretch>
            <a:fillRect/>
          </a:stretch>
        </p:blipFill>
        <p:spPr>
          <a:xfrm>
            <a:off x="5257799" y="723919"/>
            <a:ext cx="6784552" cy="2335493"/>
          </a:xfrm>
          <a:prstGeom prst="rect">
            <a:avLst/>
          </a:prstGeom>
        </p:spPr>
      </p:pic>
      <p:sp>
        <p:nvSpPr>
          <p:cNvPr id="7" name="TextBox 6">
            <a:extLst>
              <a:ext uri="{FF2B5EF4-FFF2-40B4-BE49-F238E27FC236}">
                <a16:creationId xmlns:a16="http://schemas.microsoft.com/office/drawing/2014/main" id="{7FC00164-2D6B-86AD-7BE6-D1A7606BB979}"/>
              </a:ext>
            </a:extLst>
          </p:cNvPr>
          <p:cNvSpPr txBox="1"/>
          <p:nvPr/>
        </p:nvSpPr>
        <p:spPr>
          <a:xfrm>
            <a:off x="128334" y="1153260"/>
            <a:ext cx="4766395" cy="923330"/>
          </a:xfrm>
          <a:prstGeom prst="rect">
            <a:avLst/>
          </a:prstGeom>
          <a:noFill/>
        </p:spPr>
        <p:txBody>
          <a:bodyPr wrap="square">
            <a:spAutoFit/>
          </a:bodyPr>
          <a:lstStyle/>
          <a:p>
            <a:pPr algn="just"/>
            <a:r>
              <a:rPr lang="en-US" b="1" u="sng" dirty="0">
                <a:latin typeface="Raleway" pitchFamily="2" charset="0"/>
              </a:rPr>
              <a:t>Case 1: </a:t>
            </a:r>
            <a:r>
              <a:rPr lang="en-US" dirty="0">
                <a:latin typeface="Raleway" pitchFamily="2" charset="0"/>
              </a:rPr>
              <a:t>A simple line or lines entirely lie inside the window. Such lines are considered as visible lines</a:t>
            </a:r>
            <a:endParaRPr lang="en-SG" dirty="0">
              <a:latin typeface="Raleway" pitchFamily="2" charset="0"/>
            </a:endParaRPr>
          </a:p>
        </p:txBody>
      </p:sp>
      <p:pic>
        <p:nvPicPr>
          <p:cNvPr id="9" name="Picture 8">
            <a:extLst>
              <a:ext uri="{FF2B5EF4-FFF2-40B4-BE49-F238E27FC236}">
                <a16:creationId xmlns:a16="http://schemas.microsoft.com/office/drawing/2014/main" id="{C7BC9C54-9219-43B3-28F6-A261D26106EA}"/>
              </a:ext>
            </a:extLst>
          </p:cNvPr>
          <p:cNvPicPr>
            <a:picLocks noChangeAspect="1"/>
          </p:cNvPicPr>
          <p:nvPr/>
        </p:nvPicPr>
        <p:blipFill rotWithShape="1">
          <a:blip r:embed="rId3"/>
          <a:srcRect t="7153"/>
          <a:stretch/>
        </p:blipFill>
        <p:spPr>
          <a:xfrm>
            <a:off x="2662514" y="3599619"/>
            <a:ext cx="7395885" cy="3163525"/>
          </a:xfrm>
          <a:prstGeom prst="rect">
            <a:avLst/>
          </a:prstGeom>
        </p:spPr>
      </p:pic>
      <p:sp>
        <p:nvSpPr>
          <p:cNvPr id="11" name="TextBox 10">
            <a:extLst>
              <a:ext uri="{FF2B5EF4-FFF2-40B4-BE49-F238E27FC236}">
                <a16:creationId xmlns:a16="http://schemas.microsoft.com/office/drawing/2014/main" id="{5CBC893D-97A0-84D7-25CC-1235D73C248A}"/>
              </a:ext>
            </a:extLst>
          </p:cNvPr>
          <p:cNvSpPr txBox="1"/>
          <p:nvPr/>
        </p:nvSpPr>
        <p:spPr>
          <a:xfrm>
            <a:off x="128334" y="3230288"/>
            <a:ext cx="11914017" cy="369332"/>
          </a:xfrm>
          <a:prstGeom prst="rect">
            <a:avLst/>
          </a:prstGeom>
          <a:noFill/>
        </p:spPr>
        <p:txBody>
          <a:bodyPr wrap="square">
            <a:spAutoFit/>
          </a:bodyPr>
          <a:lstStyle/>
          <a:p>
            <a:pPr algn="just"/>
            <a:r>
              <a:rPr lang="en-US" b="1" u="sng" dirty="0">
                <a:latin typeface="Raleway" pitchFamily="2" charset="0"/>
              </a:rPr>
              <a:t>Case 2: </a:t>
            </a:r>
            <a:r>
              <a:rPr lang="en-US" dirty="0">
                <a:latin typeface="Raleway" pitchFamily="2" charset="0"/>
              </a:rPr>
              <a:t>A simple line lies entirely outside the window. Such lines are considered as invisible lines. </a:t>
            </a:r>
            <a:endParaRPr lang="en-SG" dirty="0">
              <a:latin typeface="Raleway" pitchFamily="2" charset="0"/>
            </a:endParaRPr>
          </a:p>
        </p:txBody>
      </p:sp>
    </p:spTree>
    <p:extLst>
      <p:ext uri="{BB962C8B-B14F-4D97-AF65-F5344CB8AC3E}">
        <p14:creationId xmlns:p14="http://schemas.microsoft.com/office/powerpoint/2010/main" val="3901530692"/>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View</Template>
  <TotalTime>1124</TotalTime>
  <Words>3705</Words>
  <Application>Microsoft Office PowerPoint</Application>
  <PresentationFormat>Widescreen</PresentationFormat>
  <Paragraphs>288</Paragraphs>
  <Slides>42</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42</vt:i4>
      </vt:variant>
    </vt:vector>
  </HeadingPairs>
  <TitlesOfParts>
    <vt:vector size="54" baseType="lpstr">
      <vt:lpstr>Aharoni</vt:lpstr>
      <vt:lpstr>Aptos</vt:lpstr>
      <vt:lpstr>Arial</vt:lpstr>
      <vt:lpstr>Berlin Sans FB Demi</vt:lpstr>
      <vt:lpstr>Britannic Bold</vt:lpstr>
      <vt:lpstr>Century Schoolbook</vt:lpstr>
      <vt:lpstr>Josefin Sans</vt:lpstr>
      <vt:lpstr>Nunito</vt:lpstr>
      <vt:lpstr>Raleway</vt:lpstr>
      <vt:lpstr>Wingdings</vt:lpstr>
      <vt:lpstr>Wingdings 2</vt:lpstr>
      <vt:lpstr>View</vt:lpstr>
      <vt:lpstr>Clipping Transformation</vt:lpstr>
      <vt:lpstr>Outlines </vt:lpstr>
      <vt:lpstr>Question List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Types of Clipping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Raajokiaa Ritu</dc:creator>
  <cp:lastModifiedBy>Raajokiaa Ritu</cp:lastModifiedBy>
  <cp:revision>546</cp:revision>
  <dcterms:created xsi:type="dcterms:W3CDTF">2024-05-30T06:32:45Z</dcterms:created>
  <dcterms:modified xsi:type="dcterms:W3CDTF">2024-08-17T11:33:58Z</dcterms:modified>
</cp:coreProperties>
</file>