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BD615C1-265C-46F9-8E7B-3DCE970FD242}" type="datetimeFigureOut">
              <a:rPr lang="en-SG" smtClean="0"/>
              <a:t>30/6/2024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FCE8945-EE67-433E-872F-D7AE40EB1171}"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92823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615C1-265C-46F9-8E7B-3DCE970FD242}" type="datetimeFigureOut">
              <a:rPr lang="en-SG" smtClean="0"/>
              <a:t>30/6/2024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140709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615C1-265C-46F9-8E7B-3DCE970FD242}" type="datetimeFigureOut">
              <a:rPr lang="en-SG" smtClean="0"/>
              <a:t>30/6/2024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157547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615C1-265C-46F9-8E7B-3DCE970FD242}" type="datetimeFigureOut">
              <a:rPr lang="en-SG" smtClean="0"/>
              <a:t>30/6/2024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139613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615C1-265C-46F9-8E7B-3DCE970FD242}" type="datetimeFigureOut">
              <a:rPr lang="en-SG" smtClean="0"/>
              <a:t>30/6/2024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556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D615C1-265C-46F9-8E7B-3DCE970FD242}" type="datetimeFigureOut">
              <a:rPr lang="en-SG" smtClean="0"/>
              <a:t>30/6/2024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75633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D615C1-265C-46F9-8E7B-3DCE970FD242}" type="datetimeFigureOut">
              <a:rPr lang="en-SG" smtClean="0"/>
              <a:t>30/6/2024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56746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615C1-265C-46F9-8E7B-3DCE970FD242}" type="datetimeFigureOut">
              <a:rPr lang="en-SG" smtClean="0"/>
              <a:t>30/6/2024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259052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615C1-265C-46F9-8E7B-3DCE970FD242}" type="datetimeFigureOut">
              <a:rPr lang="en-SG" smtClean="0"/>
              <a:t>30/6/2024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389540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615C1-265C-46F9-8E7B-3DCE970FD242}" type="datetimeFigureOut">
              <a:rPr lang="en-SG" smtClean="0"/>
              <a:t>30/6/2024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60904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615C1-265C-46F9-8E7B-3DCE970FD242}" type="datetimeFigureOut">
              <a:rPr lang="en-SG" smtClean="0"/>
              <a:t>30/6/2024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412319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BD615C1-265C-46F9-8E7B-3DCE970FD242}" type="datetimeFigureOut">
              <a:rPr lang="en-SG" smtClean="0"/>
              <a:t>30/6/2024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FCE8945-EE67-433E-872F-D7AE40EB1171}" type="slidenum">
              <a:rPr lang="en-SG" smtClean="0"/>
              <a:t>‹#›</a:t>
            </a:fld>
            <a:endParaRPr lang="en-SG"/>
          </a:p>
        </p:txBody>
      </p:sp>
    </p:spTree>
    <p:extLst>
      <p:ext uri="{BB962C8B-B14F-4D97-AF65-F5344CB8AC3E}">
        <p14:creationId xmlns:p14="http://schemas.microsoft.com/office/powerpoint/2010/main" val="2750762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716B-C6AE-C962-763E-77EAFF196CC2}"/>
              </a:ext>
            </a:extLst>
          </p:cNvPr>
          <p:cNvSpPr>
            <a:spLocks noGrp="1"/>
          </p:cNvSpPr>
          <p:nvPr>
            <p:ph type="ctrTitle"/>
          </p:nvPr>
        </p:nvSpPr>
        <p:spPr/>
        <p:txBody>
          <a:bodyPr/>
          <a:lstStyle/>
          <a:p>
            <a:r>
              <a:rPr lang="en-SG" dirty="0"/>
              <a:t>Viewing and clipping</a:t>
            </a:r>
          </a:p>
        </p:txBody>
      </p:sp>
      <p:sp>
        <p:nvSpPr>
          <p:cNvPr id="3" name="Subtitle 2">
            <a:extLst>
              <a:ext uri="{FF2B5EF4-FFF2-40B4-BE49-F238E27FC236}">
                <a16:creationId xmlns:a16="http://schemas.microsoft.com/office/drawing/2014/main" id="{3AE25A09-AF19-8D6F-1799-6D5FA89340D3}"/>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236972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20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331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16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311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53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CB45-AB1F-D4F5-A22C-4C08D4E2011E}"/>
              </a:ext>
            </a:extLst>
          </p:cNvPr>
          <p:cNvSpPr>
            <a:spLocks noGrp="1"/>
          </p:cNvSpPr>
          <p:nvPr>
            <p:ph type="title"/>
          </p:nvPr>
        </p:nvSpPr>
        <p:spPr/>
        <p:txBody>
          <a:bodyPr/>
          <a:lstStyle/>
          <a:p>
            <a:r>
              <a:rPr lang="en-SG" dirty="0"/>
              <a:t>outlines</a:t>
            </a:r>
          </a:p>
        </p:txBody>
      </p:sp>
      <p:sp>
        <p:nvSpPr>
          <p:cNvPr id="3" name="Content Placeholder 2">
            <a:extLst>
              <a:ext uri="{FF2B5EF4-FFF2-40B4-BE49-F238E27FC236}">
                <a16:creationId xmlns:a16="http://schemas.microsoft.com/office/drawing/2014/main" id="{2C3BB482-6BC1-D6EE-40A1-C607E57D86A3}"/>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498022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AFF263-8958-FB3B-11D6-7171631FA2A8}"/>
              </a:ext>
            </a:extLst>
          </p:cNvPr>
          <p:cNvSpPr txBox="1"/>
          <p:nvPr/>
        </p:nvSpPr>
        <p:spPr>
          <a:xfrm>
            <a:off x="232012" y="126959"/>
            <a:ext cx="10822675" cy="4247317"/>
          </a:xfrm>
          <a:prstGeom prst="rect">
            <a:avLst/>
          </a:prstGeom>
          <a:noFill/>
        </p:spPr>
        <p:txBody>
          <a:bodyPr wrap="square">
            <a:spAutoFit/>
          </a:bodyPr>
          <a:lstStyle/>
          <a:p>
            <a:pPr algn="just"/>
            <a:r>
              <a:rPr lang="en-US" b="1" dirty="0">
                <a:latin typeface="Aptos" panose="020B0004020202020204" pitchFamily="34" charset="0"/>
              </a:rPr>
              <a:t>Window port and Viewport in Computer Graphics </a:t>
            </a:r>
          </a:p>
          <a:p>
            <a:pPr algn="just"/>
            <a:endParaRPr lang="en-US" dirty="0">
              <a:latin typeface="Aptos" panose="020B0004020202020204" pitchFamily="34" charset="0"/>
            </a:endParaRPr>
          </a:p>
          <a:p>
            <a:pPr algn="just"/>
            <a:r>
              <a:rPr lang="en-US" dirty="0">
                <a:latin typeface="Aptos" panose="020B0004020202020204" pitchFamily="34" charset="0"/>
              </a:rPr>
              <a:t>Capturing images from the real world and displaying them on the screen is an astonishing process, only if we do not know the underlying process. Here, we will be studying how the images are captured. This process is held by the Window port and Viewport in Computer Graphics. </a:t>
            </a:r>
          </a:p>
          <a:p>
            <a:pPr algn="just"/>
            <a:endParaRPr lang="en-US" dirty="0">
              <a:latin typeface="Aptos" panose="020B0004020202020204" pitchFamily="34" charset="0"/>
            </a:endParaRPr>
          </a:p>
          <a:p>
            <a:pPr algn="just"/>
            <a:r>
              <a:rPr lang="en-US" b="1" u="sng" dirty="0">
                <a:latin typeface="Aptos" panose="020B0004020202020204" pitchFamily="34" charset="0"/>
              </a:rPr>
              <a:t>Window Port </a:t>
            </a:r>
          </a:p>
          <a:p>
            <a:pPr algn="just"/>
            <a:r>
              <a:rPr lang="en-US" dirty="0">
                <a:latin typeface="Aptos" panose="020B0004020202020204" pitchFamily="34" charset="0"/>
              </a:rPr>
              <a:t>The window port can be confused with the computer window but it isn’t the same. The window port is the area chosen from the real world for display. This window port decides what portion of the real world should be captured and be displayed on the screen. </a:t>
            </a:r>
          </a:p>
          <a:p>
            <a:pPr algn="just"/>
            <a:r>
              <a:rPr lang="en-US" dirty="0">
                <a:latin typeface="Aptos" panose="020B0004020202020204" pitchFamily="34" charset="0"/>
              </a:rPr>
              <a:t>So, the Window defines what is to be viewed. The widow port can thus be defined as, </a:t>
            </a:r>
          </a:p>
          <a:p>
            <a:pPr algn="just"/>
            <a:r>
              <a:rPr lang="en-US" dirty="0">
                <a:latin typeface="Aptos" panose="020B0004020202020204" pitchFamily="34" charset="0"/>
              </a:rPr>
              <a:t>➢ "A world-coordinate area selected for display is called a window. A window defines a rectangular area in the world coordinates." </a:t>
            </a:r>
          </a:p>
          <a:p>
            <a:pPr algn="just"/>
            <a:r>
              <a:rPr lang="en-US" dirty="0">
                <a:latin typeface="Aptos" panose="020B0004020202020204" pitchFamily="34" charset="0"/>
              </a:rPr>
              <a:t>➢ “The Capability to show some part of an object in a window is known as windowing.” </a:t>
            </a:r>
          </a:p>
          <a:p>
            <a:pPr algn="just"/>
            <a:r>
              <a:rPr lang="en-US" dirty="0">
                <a:latin typeface="Aptos" panose="020B0004020202020204" pitchFamily="34" charset="0"/>
              </a:rPr>
              <a:t>➢ “The rectangular area describes in the world coordinate system is called the window.”</a:t>
            </a:r>
            <a:endParaRPr lang="en-SG" dirty="0">
              <a:latin typeface="Aptos" panose="020B0004020202020204" pitchFamily="34" charset="0"/>
            </a:endParaRPr>
          </a:p>
        </p:txBody>
      </p:sp>
      <p:pic>
        <p:nvPicPr>
          <p:cNvPr id="9" name="Picture 8">
            <a:extLst>
              <a:ext uri="{FF2B5EF4-FFF2-40B4-BE49-F238E27FC236}">
                <a16:creationId xmlns:a16="http://schemas.microsoft.com/office/drawing/2014/main" id="{17F50CD7-C542-CF74-A4E9-4FCA13DDFDAC}"/>
              </a:ext>
            </a:extLst>
          </p:cNvPr>
          <p:cNvPicPr>
            <a:picLocks noChangeAspect="1"/>
          </p:cNvPicPr>
          <p:nvPr/>
        </p:nvPicPr>
        <p:blipFill>
          <a:blip r:embed="rId2"/>
          <a:stretch>
            <a:fillRect/>
          </a:stretch>
        </p:blipFill>
        <p:spPr>
          <a:xfrm>
            <a:off x="2091343" y="4533699"/>
            <a:ext cx="5578323" cy="2324301"/>
          </a:xfrm>
          <a:prstGeom prst="rect">
            <a:avLst/>
          </a:prstGeom>
        </p:spPr>
      </p:pic>
    </p:spTree>
    <p:extLst>
      <p:ext uri="{BB962C8B-B14F-4D97-AF65-F5344CB8AC3E}">
        <p14:creationId xmlns:p14="http://schemas.microsoft.com/office/powerpoint/2010/main" val="292107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FD5E36-2EB5-E27E-A7CF-673D9EF9C213}"/>
              </a:ext>
            </a:extLst>
          </p:cNvPr>
          <p:cNvSpPr txBox="1"/>
          <p:nvPr/>
        </p:nvSpPr>
        <p:spPr>
          <a:xfrm>
            <a:off x="137062" y="187236"/>
            <a:ext cx="10986448" cy="2308324"/>
          </a:xfrm>
          <a:prstGeom prst="rect">
            <a:avLst/>
          </a:prstGeom>
          <a:noFill/>
        </p:spPr>
        <p:txBody>
          <a:bodyPr wrap="square">
            <a:spAutoFit/>
          </a:bodyPr>
          <a:lstStyle/>
          <a:p>
            <a:pPr algn="just"/>
            <a:r>
              <a:rPr lang="en-US" b="1" u="sng" dirty="0">
                <a:latin typeface="Aptos" panose="020B0004020202020204" pitchFamily="34" charset="0"/>
              </a:rPr>
              <a:t>Viewport </a:t>
            </a:r>
          </a:p>
          <a:p>
            <a:pPr algn="just"/>
            <a:endParaRPr lang="en-US" dirty="0">
              <a:latin typeface="Aptos" panose="020B0004020202020204" pitchFamily="34" charset="0"/>
            </a:endParaRPr>
          </a:p>
          <a:p>
            <a:pPr algn="just"/>
            <a:r>
              <a:rPr lang="en-US" dirty="0">
                <a:latin typeface="Aptos" panose="020B0004020202020204" pitchFamily="34" charset="0"/>
              </a:rPr>
              <a:t>Now, the Viewport is the area on a </a:t>
            </a:r>
            <a:r>
              <a:rPr lang="en-US" b="1" dirty="0">
                <a:latin typeface="Aptos" panose="020B0004020202020204" pitchFamily="34" charset="0"/>
              </a:rPr>
              <a:t>display device </a:t>
            </a:r>
            <a:r>
              <a:rPr lang="en-US" dirty="0">
                <a:latin typeface="Aptos" panose="020B0004020202020204" pitchFamily="34" charset="0"/>
              </a:rPr>
              <a:t>to which a window is mapped. “The viewport can be defined as an area on the screen which is used to display the object”. So, Viewport defines where is to be viewed. Thus, the viewport is nothing else but our device’s screen. The viewport can thus be defined as follows: </a:t>
            </a:r>
          </a:p>
          <a:p>
            <a:pPr algn="just"/>
            <a:r>
              <a:rPr lang="en-US" dirty="0">
                <a:latin typeface="Aptos" panose="020B0004020202020204" pitchFamily="34" charset="0"/>
              </a:rPr>
              <a:t>"A viewport is a polygon viewing region in computer graphics. The viewport is an area expressed in rendering-device-specific coordinates, e.g. pixels for screen coordinates, in which the objects of interest are going to be rendered."</a:t>
            </a:r>
            <a:endParaRPr lang="en-SG" dirty="0">
              <a:latin typeface="Aptos" panose="020B0004020202020204" pitchFamily="34" charset="0"/>
            </a:endParaRPr>
          </a:p>
        </p:txBody>
      </p:sp>
      <p:pic>
        <p:nvPicPr>
          <p:cNvPr id="5" name="Picture 4">
            <a:extLst>
              <a:ext uri="{FF2B5EF4-FFF2-40B4-BE49-F238E27FC236}">
                <a16:creationId xmlns:a16="http://schemas.microsoft.com/office/drawing/2014/main" id="{2D3162F0-8784-138E-AECF-D446D32E193E}"/>
              </a:ext>
            </a:extLst>
          </p:cNvPr>
          <p:cNvPicPr>
            <a:picLocks noChangeAspect="1"/>
          </p:cNvPicPr>
          <p:nvPr/>
        </p:nvPicPr>
        <p:blipFill>
          <a:blip r:embed="rId2"/>
          <a:stretch>
            <a:fillRect/>
          </a:stretch>
        </p:blipFill>
        <p:spPr>
          <a:xfrm>
            <a:off x="2200053" y="2457276"/>
            <a:ext cx="6623693" cy="2595491"/>
          </a:xfrm>
          <a:prstGeom prst="rect">
            <a:avLst/>
          </a:prstGeom>
        </p:spPr>
      </p:pic>
      <p:sp>
        <p:nvSpPr>
          <p:cNvPr id="8" name="TextBox 7">
            <a:extLst>
              <a:ext uri="{FF2B5EF4-FFF2-40B4-BE49-F238E27FC236}">
                <a16:creationId xmlns:a16="http://schemas.microsoft.com/office/drawing/2014/main" id="{6601D9B4-A886-5914-146B-D9C8FF816986}"/>
              </a:ext>
            </a:extLst>
          </p:cNvPr>
          <p:cNvSpPr txBox="1"/>
          <p:nvPr/>
        </p:nvSpPr>
        <p:spPr>
          <a:xfrm>
            <a:off x="137062" y="5206198"/>
            <a:ext cx="10986447" cy="923330"/>
          </a:xfrm>
          <a:prstGeom prst="rect">
            <a:avLst/>
          </a:prstGeom>
          <a:noFill/>
        </p:spPr>
        <p:txBody>
          <a:bodyPr wrap="square">
            <a:spAutoFit/>
          </a:bodyPr>
          <a:lstStyle/>
          <a:p>
            <a:pPr algn="just"/>
            <a:r>
              <a:rPr lang="en-US" dirty="0">
                <a:latin typeface="Aptos" panose="020B0004020202020204" pitchFamily="34" charset="0"/>
              </a:rPr>
              <a:t>So, to display the image on the computer screen, we must map our window port to the viewport. The capture ratio of the window might not always be similar to or easily adjustable to the viewport. Thus, some necessary transformations adjustments like clipping and cropping are performed on the window. </a:t>
            </a:r>
            <a:endParaRPr lang="en-SG" dirty="0">
              <a:latin typeface="Aptos" panose="020B0004020202020204" pitchFamily="34" charset="0"/>
            </a:endParaRPr>
          </a:p>
        </p:txBody>
      </p:sp>
    </p:spTree>
    <p:extLst>
      <p:ext uri="{BB962C8B-B14F-4D97-AF65-F5344CB8AC3E}">
        <p14:creationId xmlns:p14="http://schemas.microsoft.com/office/powerpoint/2010/main" val="275914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74C8BE-1BF4-485E-804A-613D03B4F87B}"/>
              </a:ext>
            </a:extLst>
          </p:cNvPr>
          <p:cNvPicPr>
            <a:picLocks noChangeAspect="1"/>
          </p:cNvPicPr>
          <p:nvPr/>
        </p:nvPicPr>
        <p:blipFill>
          <a:blip r:embed="rId2"/>
          <a:stretch>
            <a:fillRect/>
          </a:stretch>
        </p:blipFill>
        <p:spPr>
          <a:xfrm>
            <a:off x="716436" y="443023"/>
            <a:ext cx="9519868" cy="5334624"/>
          </a:xfrm>
          <a:prstGeom prst="rect">
            <a:avLst/>
          </a:prstGeom>
        </p:spPr>
      </p:pic>
    </p:spTree>
    <p:extLst>
      <p:ext uri="{BB962C8B-B14F-4D97-AF65-F5344CB8AC3E}">
        <p14:creationId xmlns:p14="http://schemas.microsoft.com/office/powerpoint/2010/main" val="333106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685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86BE-7F07-BCF7-B705-7005410F36BE}"/>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77549893-DBE2-4EDA-E858-EEBEA984B480}"/>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86589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93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28355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107</TotalTime>
  <Words>364</Words>
  <Application>Microsoft Office PowerPoint</Application>
  <PresentationFormat>Widescreen</PresentationFormat>
  <Paragraphs>17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Century Schoolbook</vt:lpstr>
      <vt:lpstr>Wingdings 2</vt:lpstr>
      <vt:lpstr>View</vt:lpstr>
      <vt:lpstr>Viewing and clipping</vt:lpstr>
      <vt:lpstr>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Raajokiaa Ritu</dc:creator>
  <cp:lastModifiedBy>Raajokiaa Ritu</cp:lastModifiedBy>
  <cp:revision>17</cp:revision>
  <dcterms:created xsi:type="dcterms:W3CDTF">2024-05-30T06:32:45Z</dcterms:created>
  <dcterms:modified xsi:type="dcterms:W3CDTF">2024-06-30T05:48:52Z</dcterms:modified>
</cp:coreProperties>
</file>