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9" r:id="rId7"/>
    <p:sldId id="304" r:id="rId8"/>
    <p:sldId id="260" r:id="rId9"/>
    <p:sldId id="305" r:id="rId10"/>
    <p:sldId id="261" r:id="rId11"/>
    <p:sldId id="262" r:id="rId12"/>
    <p:sldId id="264" r:id="rId13"/>
    <p:sldId id="265" r:id="rId14"/>
    <p:sldId id="266" r:id="rId15"/>
    <p:sldId id="267" r:id="rId16"/>
    <p:sldId id="26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2"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480EE93-A6CD-4AFA-9C8E-FC8315F3E860}" type="datetimeFigureOut">
              <a:rPr lang="en-SG" smtClean="0"/>
              <a:t>21/4/2024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52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21/4/2024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7342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21/4/2024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18284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21/4/2024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36747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0EE93-A6CD-4AFA-9C8E-FC8315F3E860}" type="datetimeFigureOut">
              <a:rPr lang="en-SG" smtClean="0"/>
              <a:t>21/4/2024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1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0EE93-A6CD-4AFA-9C8E-FC8315F3E860}" type="datetimeFigureOut">
              <a:rPr lang="en-SG" smtClean="0"/>
              <a:t>21/4/2024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0555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0EE93-A6CD-4AFA-9C8E-FC8315F3E860}" type="datetimeFigureOut">
              <a:rPr lang="en-SG" smtClean="0"/>
              <a:t>21/4/2024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688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0EE93-A6CD-4AFA-9C8E-FC8315F3E860}" type="datetimeFigureOut">
              <a:rPr lang="en-SG" smtClean="0"/>
              <a:t>21/4/2024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272094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EE93-A6CD-4AFA-9C8E-FC8315F3E860}" type="datetimeFigureOut">
              <a:rPr lang="en-SG" smtClean="0"/>
              <a:t>21/4/2024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25884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21/4/2024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2117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21/4/2024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012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480EE93-A6CD-4AFA-9C8E-FC8315F3E860}" type="datetimeFigureOut">
              <a:rPr lang="en-SG" smtClean="0"/>
              <a:t>21/4/2024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AC0CBC-EB7A-4D7D-9F90-AEEFE7A8A424}" type="slidenum">
              <a:rPr lang="en-SG" smtClean="0"/>
              <a:t>‹#›</a:t>
            </a:fld>
            <a:endParaRPr lang="en-SG"/>
          </a:p>
        </p:txBody>
      </p:sp>
    </p:spTree>
    <p:extLst>
      <p:ext uri="{BB962C8B-B14F-4D97-AF65-F5344CB8AC3E}">
        <p14:creationId xmlns:p14="http://schemas.microsoft.com/office/powerpoint/2010/main" val="232237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introduction-to-computer-graphics/geeksforgeeks.org/computer-graphics-2/"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1CA1-65AC-BD9B-F334-2789A74BDDA5}"/>
              </a:ext>
            </a:extLst>
          </p:cNvPr>
          <p:cNvSpPr>
            <a:spLocks noGrp="1"/>
          </p:cNvSpPr>
          <p:nvPr>
            <p:ph type="ctrTitle"/>
          </p:nvPr>
        </p:nvSpPr>
        <p:spPr>
          <a:xfrm>
            <a:off x="697584" y="758952"/>
            <a:ext cx="11217896" cy="4041648"/>
          </a:xfrm>
        </p:spPr>
        <p:txBody>
          <a:bodyPr/>
          <a:lstStyle/>
          <a:p>
            <a:r>
              <a:rPr lang="en-SG" sz="6000" b="0" i="0" dirty="0">
                <a:solidFill>
                  <a:srgbClr val="FFC000"/>
                </a:solidFill>
                <a:effectLst/>
                <a:latin typeface="erdana"/>
              </a:rPr>
              <a:t>Introduction to Computer Graphics</a:t>
            </a:r>
            <a:br>
              <a:rPr lang="en-SG" b="0" i="0" dirty="0">
                <a:solidFill>
                  <a:srgbClr val="FFC000"/>
                </a:solidFill>
                <a:effectLst/>
                <a:latin typeface="erdana"/>
              </a:rPr>
            </a:br>
            <a:endParaRPr lang="en-SG" dirty="0">
              <a:solidFill>
                <a:srgbClr val="FFC000"/>
              </a:solidFill>
            </a:endParaRPr>
          </a:p>
        </p:txBody>
      </p:sp>
      <p:sp>
        <p:nvSpPr>
          <p:cNvPr id="3" name="Subtitle 2">
            <a:extLst>
              <a:ext uri="{FF2B5EF4-FFF2-40B4-BE49-F238E27FC236}">
                <a16:creationId xmlns:a16="http://schemas.microsoft.com/office/drawing/2014/main" id="{F84A7BA1-AA18-5E27-12E7-0FF010508376}"/>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38716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r>
              <a:rPr lang="en-SG" b="0" i="0" dirty="0">
                <a:solidFill>
                  <a:srgbClr val="000000"/>
                </a:solidFill>
                <a:effectLst/>
                <a:latin typeface="var(--ff-lato)"/>
              </a:rPr>
              <a:t>Application of Computer Graphics</a:t>
            </a:r>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7" name="TextBox 6">
            <a:extLst>
              <a:ext uri="{FF2B5EF4-FFF2-40B4-BE49-F238E27FC236}">
                <a16:creationId xmlns:a16="http://schemas.microsoft.com/office/drawing/2014/main" id="{9E1BEEBA-A0DA-D870-A712-68094AB37018}"/>
              </a:ext>
            </a:extLst>
          </p:cNvPr>
          <p:cNvSpPr txBox="1"/>
          <p:nvPr/>
        </p:nvSpPr>
        <p:spPr>
          <a:xfrm>
            <a:off x="277091" y="1246909"/>
            <a:ext cx="11914909" cy="4524315"/>
          </a:xfrm>
          <a:prstGeom prst="rect">
            <a:avLst/>
          </a:prstGeom>
          <a:noFill/>
        </p:spPr>
        <p:txBody>
          <a:bodyPr wrap="square">
            <a:spAutoFit/>
          </a:bodyPr>
          <a:lstStyle/>
          <a:p>
            <a:r>
              <a:rPr lang="en-SG" b="1" dirty="0"/>
              <a:t>Computer graphics user interfaces GUIs</a:t>
            </a:r>
          </a:p>
          <a:p>
            <a:r>
              <a:rPr lang="en-SG" dirty="0"/>
              <a:t> − A graphic, mouse-oriented paradigm which allows the user to interact with a computer.</a:t>
            </a:r>
          </a:p>
          <a:p>
            <a:endParaRPr lang="en-SG" dirty="0"/>
          </a:p>
          <a:p>
            <a:r>
              <a:rPr lang="en-SG" dirty="0"/>
              <a:t>Business presentation graphics − "A picture is worth a thousand words".</a:t>
            </a:r>
          </a:p>
          <a:p>
            <a:endParaRPr lang="en-SG" dirty="0"/>
          </a:p>
          <a:p>
            <a:r>
              <a:rPr lang="en-SG" dirty="0"/>
              <a:t>Cartography − Drawing maps.</a:t>
            </a:r>
          </a:p>
          <a:p>
            <a:endParaRPr lang="en-SG" dirty="0"/>
          </a:p>
          <a:p>
            <a:r>
              <a:rPr lang="en-SG" dirty="0"/>
              <a:t>Weather Maps − Real-time mapping, symbolic representations.</a:t>
            </a:r>
          </a:p>
          <a:p>
            <a:endParaRPr lang="en-SG" dirty="0"/>
          </a:p>
          <a:p>
            <a:r>
              <a:rPr lang="en-SG" dirty="0"/>
              <a:t>Satellite Imaging − Geodesic images.</a:t>
            </a:r>
          </a:p>
          <a:p>
            <a:endParaRPr lang="en-SG" dirty="0"/>
          </a:p>
          <a:p>
            <a:r>
              <a:rPr lang="en-SG" dirty="0"/>
              <a:t>Photo Enhancement − Sharpening blurred photos.</a:t>
            </a:r>
          </a:p>
          <a:p>
            <a:endParaRPr lang="en-SG" dirty="0"/>
          </a:p>
          <a:p>
            <a:r>
              <a:rPr lang="en-SG" dirty="0"/>
              <a:t>Medical imaging − MRIs, CAT scans, etc. - Non-invasive internal examination.</a:t>
            </a:r>
          </a:p>
          <a:p>
            <a:endParaRPr lang="en-SG" dirty="0"/>
          </a:p>
          <a:p>
            <a:r>
              <a:rPr lang="en-SG" dirty="0"/>
              <a:t>Engineering drawings − mechanical, electrical, civil, etc. - Replacing the blueprints of the past.</a:t>
            </a:r>
          </a:p>
        </p:txBody>
      </p:sp>
    </p:spTree>
    <p:extLst>
      <p:ext uri="{BB962C8B-B14F-4D97-AF65-F5344CB8AC3E}">
        <p14:creationId xmlns:p14="http://schemas.microsoft.com/office/powerpoint/2010/main" val="257660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37494EB7-DF65-59FF-E6CA-A15827A6CA02}"/>
              </a:ext>
            </a:extLst>
          </p:cNvPr>
          <p:cNvSpPr txBox="1"/>
          <p:nvPr/>
        </p:nvSpPr>
        <p:spPr>
          <a:xfrm>
            <a:off x="193964" y="1305342"/>
            <a:ext cx="11998036" cy="3139321"/>
          </a:xfrm>
          <a:prstGeom prst="rect">
            <a:avLst/>
          </a:prstGeom>
          <a:noFill/>
        </p:spPr>
        <p:txBody>
          <a:bodyPr wrap="square">
            <a:spAutoFit/>
          </a:bodyPr>
          <a:lstStyle/>
          <a:p>
            <a:r>
              <a:rPr lang="en-SG" dirty="0"/>
              <a:t>Typography − The use of character images in publishing - replacing the hard type of the past.</a:t>
            </a:r>
          </a:p>
          <a:p>
            <a:endParaRPr lang="en-SG" dirty="0"/>
          </a:p>
          <a:p>
            <a:r>
              <a:rPr lang="en-SG" dirty="0"/>
              <a:t>Architecture − Construction plans, exterior sketches - replacing the blueprints and hand drawings of the past.</a:t>
            </a:r>
          </a:p>
          <a:p>
            <a:endParaRPr lang="en-SG" dirty="0"/>
          </a:p>
          <a:p>
            <a:r>
              <a:rPr lang="en-SG" dirty="0"/>
              <a:t>Art − Computers provide a new medium for artists.</a:t>
            </a:r>
          </a:p>
          <a:p>
            <a:endParaRPr lang="en-SG" dirty="0"/>
          </a:p>
          <a:p>
            <a:r>
              <a:rPr lang="en-SG" dirty="0"/>
              <a:t>Training − Flight simulators, computer aided instruction, etc.</a:t>
            </a:r>
          </a:p>
          <a:p>
            <a:endParaRPr lang="en-SG" dirty="0"/>
          </a:p>
          <a:p>
            <a:r>
              <a:rPr lang="en-SG" dirty="0"/>
              <a:t>Entertainment − Movies and games.</a:t>
            </a:r>
          </a:p>
          <a:p>
            <a:endParaRPr lang="en-SG" dirty="0"/>
          </a:p>
          <a:p>
            <a:r>
              <a:rPr lang="en-SG" dirty="0"/>
              <a:t>Simulation and modeling − Replacing physical modeling and enactments</a:t>
            </a:r>
          </a:p>
        </p:txBody>
      </p:sp>
      <p:sp>
        <p:nvSpPr>
          <p:cNvPr id="7" name="Title 1">
            <a:extLst>
              <a:ext uri="{FF2B5EF4-FFF2-40B4-BE49-F238E27FC236}">
                <a16:creationId xmlns:a16="http://schemas.microsoft.com/office/drawing/2014/main" id="{7C2E1AA3-6DD0-A524-B341-82A220BC6C6C}"/>
              </a:ext>
            </a:extLst>
          </p:cNvPr>
          <p:cNvSpPr>
            <a:spLocks noGrp="1"/>
          </p:cNvSpPr>
          <p:nvPr>
            <p:ph type="title"/>
          </p:nvPr>
        </p:nvSpPr>
        <p:spPr>
          <a:xfrm>
            <a:off x="0" y="365760"/>
            <a:ext cx="12192000" cy="680615"/>
          </a:xfrm>
        </p:spPr>
        <p:txBody>
          <a:bodyPr>
            <a:normAutofit fontScale="90000"/>
          </a:bodyPr>
          <a:lstStyle/>
          <a:p>
            <a:r>
              <a:rPr lang="en-SG" b="0" i="0" dirty="0">
                <a:solidFill>
                  <a:srgbClr val="000000"/>
                </a:solidFill>
                <a:effectLst/>
                <a:latin typeface="var(--ff-lato)"/>
              </a:rPr>
              <a:t>Application of Computer Graphics</a:t>
            </a:r>
            <a:endParaRPr lang="en-SG" dirty="0"/>
          </a:p>
        </p:txBody>
      </p:sp>
      <p:sp>
        <p:nvSpPr>
          <p:cNvPr id="9" name="TextBox 8">
            <a:extLst>
              <a:ext uri="{FF2B5EF4-FFF2-40B4-BE49-F238E27FC236}">
                <a16:creationId xmlns:a16="http://schemas.microsoft.com/office/drawing/2014/main" id="{2C3C4B7E-D7F4-C189-298C-DDF5761C6A2B}"/>
              </a:ext>
            </a:extLst>
          </p:cNvPr>
          <p:cNvSpPr txBox="1"/>
          <p:nvPr/>
        </p:nvSpPr>
        <p:spPr>
          <a:xfrm>
            <a:off x="193964" y="4721662"/>
            <a:ext cx="11998036" cy="923330"/>
          </a:xfrm>
          <a:prstGeom prst="rect">
            <a:avLst/>
          </a:prstGeom>
          <a:noFill/>
        </p:spPr>
        <p:txBody>
          <a:bodyPr wrap="square">
            <a:spAutoFit/>
          </a:bodyPr>
          <a:lstStyle/>
          <a:p>
            <a:r>
              <a:rPr lang="en-US" b="1" i="0" dirty="0">
                <a:solidFill>
                  <a:srgbClr val="333333"/>
                </a:solidFill>
                <a:effectLst/>
                <a:highlight>
                  <a:srgbClr val="FFFFFF"/>
                </a:highlight>
                <a:latin typeface="inter-bold"/>
              </a:rPr>
              <a:t>8. Visualization:</a:t>
            </a:r>
            <a:r>
              <a:rPr lang="en-US" b="0" i="0" dirty="0">
                <a:solidFill>
                  <a:srgbClr val="333333"/>
                </a:solidFill>
                <a:effectLst/>
                <a:highlight>
                  <a:srgbClr val="FFFFFF"/>
                </a:highlight>
                <a:latin typeface="inter-regular"/>
              </a:rPr>
              <a:t> It is used for visualization of scientists, engineers, medical personnel, business analysts for the study of a large amount of information.</a:t>
            </a:r>
            <a:br>
              <a:rPr lang="en-US" b="0" i="0" dirty="0">
                <a:solidFill>
                  <a:srgbClr val="333333"/>
                </a:solidFill>
                <a:effectLst/>
                <a:highlight>
                  <a:srgbClr val="FFFFFF"/>
                </a:highlight>
                <a:latin typeface="inter-regular"/>
              </a:rPr>
            </a:br>
            <a:endParaRPr lang="en-SG" dirty="0"/>
          </a:p>
        </p:txBody>
      </p:sp>
      <p:sp>
        <p:nvSpPr>
          <p:cNvPr id="11" name="TextBox 10">
            <a:extLst>
              <a:ext uri="{FF2B5EF4-FFF2-40B4-BE49-F238E27FC236}">
                <a16:creationId xmlns:a16="http://schemas.microsoft.com/office/drawing/2014/main" id="{E3BD8091-9458-7152-901C-F8A4D6EE8F1D}"/>
              </a:ext>
            </a:extLst>
          </p:cNvPr>
          <p:cNvSpPr txBox="1"/>
          <p:nvPr/>
        </p:nvSpPr>
        <p:spPr>
          <a:xfrm>
            <a:off x="193964" y="5454459"/>
            <a:ext cx="11998036" cy="923330"/>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9. Educational Software:</a:t>
            </a:r>
            <a:r>
              <a:rPr lang="en-US" b="0" i="0" dirty="0">
                <a:solidFill>
                  <a:srgbClr val="333333"/>
                </a:solidFill>
                <a:effectLst/>
                <a:highlight>
                  <a:srgbClr val="FFFFFF"/>
                </a:highlight>
                <a:latin typeface="inter-regular"/>
              </a:rPr>
              <a:t> Computer Graphics is used in the development of educational software for making computer-aided instruction.</a:t>
            </a:r>
          </a:p>
          <a:p>
            <a:pPr algn="just"/>
            <a:r>
              <a:rPr lang="en-US" b="1" i="0" dirty="0">
                <a:solidFill>
                  <a:srgbClr val="333333"/>
                </a:solidFill>
                <a:effectLst/>
                <a:highlight>
                  <a:srgbClr val="FFFFFF"/>
                </a:highlight>
                <a:latin typeface="inter-bold"/>
              </a:rPr>
              <a:t>10. Printing Technology:</a:t>
            </a:r>
            <a:r>
              <a:rPr lang="en-US" b="0" i="0" dirty="0">
                <a:solidFill>
                  <a:srgbClr val="333333"/>
                </a:solidFill>
                <a:effectLst/>
                <a:highlight>
                  <a:srgbClr val="FFFFFF"/>
                </a:highlight>
                <a:latin typeface="inter-regular"/>
              </a:rPr>
              <a:t> Computer Graphics is used for printing technology and textile design.</a:t>
            </a:r>
          </a:p>
        </p:txBody>
      </p:sp>
    </p:spTree>
    <p:extLst>
      <p:ext uri="{BB962C8B-B14F-4D97-AF65-F5344CB8AC3E}">
        <p14:creationId xmlns:p14="http://schemas.microsoft.com/office/powerpoint/2010/main" val="237320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24378EA9-9793-70E5-5F5C-A10BDBF2E769}"/>
              </a:ext>
            </a:extLst>
          </p:cNvPr>
          <p:cNvPicPr>
            <a:picLocks noChangeAspect="1"/>
          </p:cNvPicPr>
          <p:nvPr/>
        </p:nvPicPr>
        <p:blipFill>
          <a:blip r:embed="rId2"/>
          <a:stretch>
            <a:fillRect/>
          </a:stretch>
        </p:blipFill>
        <p:spPr>
          <a:xfrm>
            <a:off x="5630141" y="1164215"/>
            <a:ext cx="6667500" cy="3476625"/>
          </a:xfrm>
          <a:prstGeom prst="rect">
            <a:avLst/>
          </a:prstGeom>
        </p:spPr>
      </p:pic>
      <p:pic>
        <p:nvPicPr>
          <p:cNvPr id="8" name="Picture 7">
            <a:extLst>
              <a:ext uri="{FF2B5EF4-FFF2-40B4-BE49-F238E27FC236}">
                <a16:creationId xmlns:a16="http://schemas.microsoft.com/office/drawing/2014/main" id="{6E3ED785-35F6-ECC5-ED3C-CC28BA83F42C}"/>
              </a:ext>
            </a:extLst>
          </p:cNvPr>
          <p:cNvPicPr>
            <a:picLocks noChangeAspect="1"/>
          </p:cNvPicPr>
          <p:nvPr/>
        </p:nvPicPr>
        <p:blipFill>
          <a:blip r:embed="rId3"/>
          <a:stretch>
            <a:fillRect/>
          </a:stretch>
        </p:blipFill>
        <p:spPr>
          <a:xfrm>
            <a:off x="-138545" y="1164215"/>
            <a:ext cx="6192462" cy="3476625"/>
          </a:xfrm>
          <a:prstGeom prst="rect">
            <a:avLst/>
          </a:prstGeom>
        </p:spPr>
      </p:pic>
    </p:spTree>
    <p:extLst>
      <p:ext uri="{BB962C8B-B14F-4D97-AF65-F5344CB8AC3E}">
        <p14:creationId xmlns:p14="http://schemas.microsoft.com/office/powerpoint/2010/main" val="283839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3AE41EA0-1037-1160-E9CD-7ADB4650C67C}"/>
              </a:ext>
            </a:extLst>
          </p:cNvPr>
          <p:cNvPicPr>
            <a:picLocks noChangeAspect="1"/>
          </p:cNvPicPr>
          <p:nvPr/>
        </p:nvPicPr>
        <p:blipFill>
          <a:blip r:embed="rId2"/>
          <a:stretch>
            <a:fillRect/>
          </a:stretch>
        </p:blipFill>
        <p:spPr>
          <a:xfrm>
            <a:off x="891886" y="1046375"/>
            <a:ext cx="8501496" cy="4772983"/>
          </a:xfrm>
          <a:prstGeom prst="rect">
            <a:avLst/>
          </a:prstGeom>
        </p:spPr>
      </p:pic>
    </p:spTree>
    <p:extLst>
      <p:ext uri="{BB962C8B-B14F-4D97-AF65-F5344CB8AC3E}">
        <p14:creationId xmlns:p14="http://schemas.microsoft.com/office/powerpoint/2010/main" val="298562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785B7319-BEEA-263E-D529-DE5AFDB7791C}"/>
              </a:ext>
            </a:extLst>
          </p:cNvPr>
          <p:cNvPicPr>
            <a:picLocks noChangeAspect="1"/>
          </p:cNvPicPr>
          <p:nvPr/>
        </p:nvPicPr>
        <p:blipFill>
          <a:blip r:embed="rId2"/>
          <a:stretch>
            <a:fillRect/>
          </a:stretch>
        </p:blipFill>
        <p:spPr>
          <a:xfrm>
            <a:off x="1071994" y="1240029"/>
            <a:ext cx="8806295" cy="4944106"/>
          </a:xfrm>
          <a:prstGeom prst="rect">
            <a:avLst/>
          </a:prstGeom>
        </p:spPr>
      </p:pic>
    </p:spTree>
    <p:extLst>
      <p:ext uri="{BB962C8B-B14F-4D97-AF65-F5344CB8AC3E}">
        <p14:creationId xmlns:p14="http://schemas.microsoft.com/office/powerpoint/2010/main" val="311474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09A0E1E7-4645-1286-073A-D9C22E839CA7}"/>
              </a:ext>
            </a:extLst>
          </p:cNvPr>
          <p:cNvPicPr>
            <a:picLocks noChangeAspect="1"/>
          </p:cNvPicPr>
          <p:nvPr/>
        </p:nvPicPr>
        <p:blipFill>
          <a:blip r:embed="rId2"/>
          <a:stretch>
            <a:fillRect/>
          </a:stretch>
        </p:blipFill>
        <p:spPr>
          <a:xfrm>
            <a:off x="157128" y="1711393"/>
            <a:ext cx="11877743" cy="3234680"/>
          </a:xfrm>
          <a:prstGeom prst="rect">
            <a:avLst/>
          </a:prstGeom>
        </p:spPr>
      </p:pic>
    </p:spTree>
    <p:extLst>
      <p:ext uri="{BB962C8B-B14F-4D97-AF65-F5344CB8AC3E}">
        <p14:creationId xmlns:p14="http://schemas.microsoft.com/office/powerpoint/2010/main" val="147035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59329872-6CAE-0DB0-C88F-9E55D1795CBE}"/>
              </a:ext>
            </a:extLst>
          </p:cNvPr>
          <p:cNvPicPr>
            <a:picLocks noChangeAspect="1"/>
          </p:cNvPicPr>
          <p:nvPr/>
        </p:nvPicPr>
        <p:blipFill>
          <a:blip r:embed="rId2"/>
          <a:stretch>
            <a:fillRect/>
          </a:stretch>
        </p:blipFill>
        <p:spPr>
          <a:xfrm>
            <a:off x="3425536" y="1229157"/>
            <a:ext cx="4707082" cy="4743106"/>
          </a:xfrm>
          <a:prstGeom prst="rect">
            <a:avLst/>
          </a:prstGeom>
        </p:spPr>
      </p:pic>
    </p:spTree>
    <p:extLst>
      <p:ext uri="{BB962C8B-B14F-4D97-AF65-F5344CB8AC3E}">
        <p14:creationId xmlns:p14="http://schemas.microsoft.com/office/powerpoint/2010/main" val="64011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r>
              <a:rPr lang="en-SG" b="0" i="0" dirty="0">
                <a:solidFill>
                  <a:srgbClr val="610B38"/>
                </a:solidFill>
                <a:effectLst/>
                <a:highlight>
                  <a:srgbClr val="FFFFFF"/>
                </a:highlight>
                <a:latin typeface="erdana"/>
              </a:rPr>
              <a:t>Interactive and Passive Graphics</a:t>
            </a:r>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pPr algn="just"/>
            <a:r>
              <a:rPr lang="en-US" b="0" i="0" dirty="0">
                <a:solidFill>
                  <a:srgbClr val="610B38"/>
                </a:solidFill>
                <a:effectLst/>
                <a:highlight>
                  <a:srgbClr val="FFFFFF"/>
                </a:highlight>
                <a:latin typeface="erdana"/>
              </a:rPr>
              <a:t>(a) Non-Interactive or Passive Computer Graphics:</a:t>
            </a:r>
          </a:p>
          <a:p>
            <a:pPr algn="just"/>
            <a:r>
              <a:rPr lang="en-US" b="0" i="0" dirty="0">
                <a:solidFill>
                  <a:srgbClr val="333333"/>
                </a:solidFill>
                <a:effectLst/>
                <a:highlight>
                  <a:srgbClr val="FFFFFF"/>
                </a:highlight>
                <a:latin typeface="inter-regular"/>
              </a:rPr>
              <a:t>In non-interactive computer graphics, the picture is produced on the monitor, and the user does not have any controlled over the image, i.e., the user cannot make any change in the rendered image. One example of its Titles shown on T.V.</a:t>
            </a:r>
          </a:p>
          <a:p>
            <a:pPr algn="just"/>
            <a:r>
              <a:rPr lang="en-US" b="0" i="0" dirty="0">
                <a:solidFill>
                  <a:srgbClr val="333333"/>
                </a:solidFill>
                <a:effectLst/>
                <a:highlight>
                  <a:srgbClr val="FFFFFF"/>
                </a:highlight>
                <a:latin typeface="inter-regular"/>
              </a:rPr>
              <a:t>Non-interactive Graphics involves only one-way communication between the computer and the user, User can see the produced image, and he cannot make any change in the image.</a:t>
            </a:r>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65667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pPr algn="just"/>
            <a:r>
              <a:rPr lang="en-US" b="0" i="0" dirty="0">
                <a:solidFill>
                  <a:srgbClr val="610B38"/>
                </a:solidFill>
                <a:effectLst/>
                <a:highlight>
                  <a:srgbClr val="FFFFFF"/>
                </a:highlight>
                <a:latin typeface="erdana"/>
              </a:rPr>
              <a:t>(b) Interactive Computer Graphics:</a:t>
            </a:r>
          </a:p>
          <a:p>
            <a:pPr algn="just"/>
            <a:r>
              <a:rPr lang="en-US" b="0" i="0" dirty="0">
                <a:solidFill>
                  <a:srgbClr val="333333"/>
                </a:solidFill>
                <a:effectLst/>
                <a:highlight>
                  <a:srgbClr val="FFFFFF"/>
                </a:highlight>
                <a:latin typeface="inter-regular"/>
              </a:rPr>
              <a:t>In interactive Computer Graphics user have some controls over the picture, i.e., the user can make any change in the produced image. One example of it is the ping-pong game.</a:t>
            </a:r>
          </a:p>
          <a:p>
            <a:pPr algn="just"/>
            <a:r>
              <a:rPr lang="en-US" b="0" i="0" dirty="0">
                <a:solidFill>
                  <a:srgbClr val="333333"/>
                </a:solidFill>
                <a:effectLst/>
                <a:highlight>
                  <a:srgbClr val="FFFFFF"/>
                </a:highlight>
                <a:latin typeface="inter-regular"/>
              </a:rPr>
              <a:t>Interactive Computer Graphics require two-way communication between the computer and the user. A User can see the image and make any change by sending his command with an input device.</a:t>
            </a:r>
          </a:p>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427797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r>
              <a:rPr lang="en-US" b="0" i="0" dirty="0">
                <a:solidFill>
                  <a:srgbClr val="610B38"/>
                </a:solidFill>
                <a:effectLst/>
                <a:highlight>
                  <a:srgbClr val="FFFFFF"/>
                </a:highlight>
                <a:latin typeface="erdana"/>
              </a:rPr>
              <a:t>Working of Interactive Computer Graphics:</a:t>
            </a:r>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pPr algn="just"/>
            <a:r>
              <a:rPr lang="en-US" b="0" i="0" dirty="0">
                <a:solidFill>
                  <a:srgbClr val="333333"/>
                </a:solidFill>
                <a:effectLst/>
                <a:highlight>
                  <a:srgbClr val="FFFFFF"/>
                </a:highlight>
                <a:latin typeface="inter-regular"/>
              </a:rPr>
              <a:t>The modern graphics display is very simple in construction. It consists of three components:</a:t>
            </a:r>
          </a:p>
          <a:p>
            <a:pPr algn="just">
              <a:buFont typeface="+mj-lt"/>
              <a:buAutoNum type="arabicPeriod"/>
            </a:pPr>
            <a:r>
              <a:rPr lang="en-US" b="0" i="0" dirty="0">
                <a:solidFill>
                  <a:srgbClr val="000000"/>
                </a:solidFill>
                <a:effectLst/>
                <a:highlight>
                  <a:srgbClr val="FFFFFF"/>
                </a:highlight>
                <a:latin typeface="inter-regular"/>
              </a:rPr>
              <a:t>Frame Buffer or Digital Memory</a:t>
            </a:r>
          </a:p>
          <a:p>
            <a:pPr algn="just">
              <a:buFont typeface="+mj-lt"/>
              <a:buAutoNum type="arabicPeriod"/>
            </a:pPr>
            <a:r>
              <a:rPr lang="en-US" b="0" i="0" dirty="0">
                <a:solidFill>
                  <a:srgbClr val="000000"/>
                </a:solidFill>
                <a:effectLst/>
                <a:highlight>
                  <a:srgbClr val="FFFFFF"/>
                </a:highlight>
                <a:latin typeface="inter-regular"/>
              </a:rPr>
              <a:t>A Monitor likes a home T.V. set without the tuning and receiving electronics.</a:t>
            </a:r>
          </a:p>
          <a:p>
            <a:pPr algn="just">
              <a:buFont typeface="+mj-lt"/>
              <a:buAutoNum type="arabicPeriod"/>
            </a:pPr>
            <a:r>
              <a:rPr lang="en-US" b="1" i="0" dirty="0">
                <a:solidFill>
                  <a:srgbClr val="000000"/>
                </a:solidFill>
                <a:effectLst/>
                <a:highlight>
                  <a:srgbClr val="FFFFFF"/>
                </a:highlight>
                <a:latin typeface="inter-bold"/>
              </a:rPr>
              <a:t>Display Controller or Video Controller:</a:t>
            </a:r>
            <a:r>
              <a:rPr lang="en-US" b="0" i="0" dirty="0">
                <a:solidFill>
                  <a:srgbClr val="000000"/>
                </a:solidFill>
                <a:effectLst/>
                <a:highlight>
                  <a:srgbClr val="FFFFFF"/>
                </a:highlight>
                <a:latin typeface="inter-regular"/>
              </a:rPr>
              <a:t> It passes the contents of the frame buffer to the monitor.</a:t>
            </a:r>
          </a:p>
          <a:p>
            <a:pPr algn="just">
              <a:buFont typeface="+mj-lt"/>
              <a:buAutoNum type="arabicPeriod"/>
            </a:pPr>
            <a:r>
              <a:rPr lang="en-US" b="1" i="0" dirty="0">
                <a:solidFill>
                  <a:srgbClr val="333333"/>
                </a:solidFill>
                <a:effectLst/>
                <a:highlight>
                  <a:srgbClr val="FFFFFF"/>
                </a:highlight>
                <a:latin typeface="inter-bold"/>
              </a:rPr>
              <a:t>Frame Buffer:</a:t>
            </a:r>
            <a:r>
              <a:rPr lang="en-US" b="0" i="0" dirty="0">
                <a:solidFill>
                  <a:srgbClr val="333333"/>
                </a:solidFill>
                <a:effectLst/>
                <a:highlight>
                  <a:srgbClr val="FFFFFF"/>
                </a:highlight>
                <a:latin typeface="inter-regular"/>
              </a:rPr>
              <a:t> A digital frame buffer is large, contiguous piece of computer memory used to hold or map the image displayed on the screen.</a:t>
            </a:r>
            <a:endParaRPr lang="en-US" b="0" i="0" dirty="0">
              <a:solidFill>
                <a:srgbClr val="000000"/>
              </a:solidFill>
              <a:effectLst/>
              <a:highlight>
                <a:srgbClr val="FFFFFF"/>
              </a:highlight>
              <a:latin typeface="inter-regular"/>
            </a:endParaRPr>
          </a:p>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9442013E-BDC0-FFC6-D816-61EFD93602B3}"/>
              </a:ext>
            </a:extLst>
          </p:cNvPr>
          <p:cNvPicPr>
            <a:picLocks noChangeAspect="1"/>
          </p:cNvPicPr>
          <p:nvPr/>
        </p:nvPicPr>
        <p:blipFill>
          <a:blip r:embed="rId2"/>
          <a:stretch>
            <a:fillRect/>
          </a:stretch>
        </p:blipFill>
        <p:spPr>
          <a:xfrm>
            <a:off x="1489363" y="3429000"/>
            <a:ext cx="5943600" cy="2857500"/>
          </a:xfrm>
          <a:prstGeom prst="rect">
            <a:avLst/>
          </a:prstGeom>
        </p:spPr>
      </p:pic>
    </p:spTree>
    <p:extLst>
      <p:ext uri="{BB962C8B-B14F-4D97-AF65-F5344CB8AC3E}">
        <p14:creationId xmlns:p14="http://schemas.microsoft.com/office/powerpoint/2010/main" val="27979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r>
              <a:rPr lang="en-SG" dirty="0"/>
              <a:t>Books &amp; Resources to follow</a:t>
            </a: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5105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pPr algn="just">
              <a:buFont typeface="Arial" panose="020B0604020202020204" pitchFamily="34" charset="0"/>
              <a:buChar char="•"/>
            </a:pPr>
            <a:r>
              <a:rPr lang="en-US" b="0" i="0" dirty="0">
                <a:solidFill>
                  <a:srgbClr val="000000"/>
                </a:solidFill>
                <a:effectLst/>
                <a:highlight>
                  <a:srgbClr val="FFFFFF"/>
                </a:highlight>
                <a:latin typeface="inter-regular"/>
              </a:rPr>
              <a:t>At a minimum, there is 1 memory bit for each pixel in the raster. This amount of memory is called a bit plane.</a:t>
            </a:r>
          </a:p>
          <a:p>
            <a:pPr algn="just">
              <a:buFont typeface="Arial" panose="020B0604020202020204" pitchFamily="34" charset="0"/>
              <a:buChar char="•"/>
            </a:pPr>
            <a:r>
              <a:rPr lang="en-US" b="0" i="0" dirty="0">
                <a:solidFill>
                  <a:srgbClr val="000000"/>
                </a:solidFill>
                <a:effectLst/>
                <a:highlight>
                  <a:srgbClr val="FFFFFF"/>
                </a:highlight>
                <a:latin typeface="inter-regular"/>
              </a:rPr>
              <a:t>A 1024 x 1024 element requires 2</a:t>
            </a:r>
            <a:r>
              <a:rPr lang="en-US" b="0" i="0" baseline="30000" dirty="0">
                <a:solidFill>
                  <a:srgbClr val="000000"/>
                </a:solidFill>
                <a:effectLst/>
                <a:highlight>
                  <a:srgbClr val="FFFFFF"/>
                </a:highlight>
                <a:latin typeface="inter-regular"/>
              </a:rPr>
              <a:t>20</a:t>
            </a:r>
            <a:r>
              <a:rPr lang="en-US" b="0" i="0" dirty="0">
                <a:solidFill>
                  <a:srgbClr val="000000"/>
                </a:solidFill>
                <a:effectLst/>
                <a:highlight>
                  <a:srgbClr val="FFFFFF"/>
                </a:highlight>
                <a:latin typeface="inter-regular"/>
              </a:rPr>
              <a:t> (2</a:t>
            </a:r>
            <a:r>
              <a:rPr lang="en-US" b="0" i="0" baseline="30000" dirty="0">
                <a:solidFill>
                  <a:srgbClr val="000000"/>
                </a:solidFill>
                <a:effectLst/>
                <a:highlight>
                  <a:srgbClr val="FFFFFF"/>
                </a:highlight>
                <a:latin typeface="inter-regular"/>
              </a:rPr>
              <a:t>10</a:t>
            </a:r>
            <a:r>
              <a:rPr lang="en-US" b="0" i="0" dirty="0">
                <a:solidFill>
                  <a:srgbClr val="000000"/>
                </a:solidFill>
                <a:effectLst/>
                <a:highlight>
                  <a:srgbClr val="FFFFFF"/>
                </a:highlight>
                <a:latin typeface="inter-regular"/>
              </a:rPr>
              <a:t>=1024;2</a:t>
            </a:r>
            <a:r>
              <a:rPr lang="en-US" b="0" i="0" baseline="30000" dirty="0">
                <a:solidFill>
                  <a:srgbClr val="000000"/>
                </a:solidFill>
                <a:effectLst/>
                <a:highlight>
                  <a:srgbClr val="FFFFFF"/>
                </a:highlight>
                <a:latin typeface="inter-regular"/>
              </a:rPr>
              <a:t>20</a:t>
            </a:r>
            <a:r>
              <a:rPr lang="en-US" b="0" i="0" dirty="0">
                <a:solidFill>
                  <a:srgbClr val="000000"/>
                </a:solidFill>
                <a:effectLst/>
                <a:highlight>
                  <a:srgbClr val="FFFFFF"/>
                </a:highlight>
                <a:latin typeface="inter-regular"/>
              </a:rPr>
              <a:t>=1024 x 1024)</a:t>
            </a:r>
            <a:r>
              <a:rPr lang="en-US" b="0" i="0" dirty="0" err="1">
                <a:solidFill>
                  <a:srgbClr val="000000"/>
                </a:solidFill>
                <a:effectLst/>
                <a:highlight>
                  <a:srgbClr val="FFFFFF"/>
                </a:highlight>
                <a:latin typeface="inter-regular"/>
              </a:rPr>
              <a:t>sq.raster</a:t>
            </a:r>
            <a:r>
              <a:rPr lang="en-US" b="0" i="0" dirty="0">
                <a:solidFill>
                  <a:srgbClr val="000000"/>
                </a:solidFill>
                <a:effectLst/>
                <a:highlight>
                  <a:srgbClr val="FFFFFF"/>
                </a:highlight>
                <a:latin typeface="inter-regular"/>
              </a:rPr>
              <a:t> or 1,048,576 memory bits in a single bit plane.</a:t>
            </a:r>
          </a:p>
          <a:p>
            <a:pPr algn="just">
              <a:buFont typeface="Arial" panose="020B0604020202020204" pitchFamily="34" charset="0"/>
              <a:buChar char="•"/>
            </a:pPr>
            <a:r>
              <a:rPr lang="en-US" b="0" i="0" dirty="0">
                <a:solidFill>
                  <a:srgbClr val="000000"/>
                </a:solidFill>
                <a:effectLst/>
                <a:highlight>
                  <a:srgbClr val="FFFFFF"/>
                </a:highlight>
                <a:latin typeface="inter-regular"/>
              </a:rPr>
              <a:t>The picture is built up in the frame buffer one bit at a time.</a:t>
            </a:r>
          </a:p>
          <a:p>
            <a:pPr algn="just">
              <a:buFont typeface="Arial" panose="020B0604020202020204" pitchFamily="34" charset="0"/>
              <a:buChar char="•"/>
            </a:pPr>
            <a:r>
              <a:rPr lang="en-US" b="0" i="0" dirty="0">
                <a:solidFill>
                  <a:srgbClr val="000000"/>
                </a:solidFill>
                <a:effectLst/>
                <a:highlight>
                  <a:srgbClr val="FFFFFF"/>
                </a:highlight>
                <a:latin typeface="inter-regular"/>
              </a:rPr>
              <a:t>∵ A memory bit has only two states (binary 0 or 1), a single bit plane yields a black and white (monochrome display).</a:t>
            </a:r>
          </a:p>
          <a:p>
            <a:pPr algn="just">
              <a:buFont typeface="Arial" panose="020B0604020202020204" pitchFamily="34" charset="0"/>
              <a:buChar char="•"/>
            </a:pPr>
            <a:r>
              <a:rPr lang="en-US" b="0" i="0" dirty="0">
                <a:solidFill>
                  <a:srgbClr val="000000"/>
                </a:solidFill>
                <a:effectLst/>
                <a:highlight>
                  <a:srgbClr val="FFFFFF"/>
                </a:highlight>
                <a:latin typeface="inter-regular"/>
              </a:rPr>
              <a:t>As frame buffer is a digital device write raster CRT is an analog device.</a:t>
            </a:r>
          </a:p>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863945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pPr algn="just"/>
            <a:r>
              <a:rPr lang="en-US" b="0" i="0" dirty="0">
                <a:solidFill>
                  <a:srgbClr val="610B4B"/>
                </a:solidFill>
                <a:effectLst/>
                <a:highlight>
                  <a:srgbClr val="FFFFFF"/>
                </a:highlight>
                <a:latin typeface="erdana"/>
              </a:rPr>
              <a:t>Properties of Video Monitor:</a:t>
            </a:r>
          </a:p>
          <a:p>
            <a:pPr algn="just"/>
            <a:r>
              <a:rPr lang="en-US" b="1" i="0" dirty="0">
                <a:solidFill>
                  <a:srgbClr val="333333"/>
                </a:solidFill>
                <a:effectLst/>
                <a:highlight>
                  <a:srgbClr val="FFFFFF"/>
                </a:highlight>
                <a:latin typeface="inter-bold"/>
              </a:rPr>
              <a:t>1. Persistence:</a:t>
            </a:r>
            <a:r>
              <a:rPr lang="en-US" b="0" i="0" dirty="0">
                <a:solidFill>
                  <a:srgbClr val="333333"/>
                </a:solidFill>
                <a:effectLst/>
                <a:highlight>
                  <a:srgbClr val="FFFFFF"/>
                </a:highlight>
                <a:latin typeface="inter-regular"/>
              </a:rPr>
              <a:t> Persistence is the duration of phosphorescence. Different kinds of phosphors are available for use in CRT. Besides color, a major difference between phosphor in their persistence how they continue to emit light after the electron beam is removed.</a:t>
            </a:r>
          </a:p>
          <a:p>
            <a:pPr algn="just"/>
            <a:r>
              <a:rPr lang="en-US" b="1" i="0" dirty="0">
                <a:solidFill>
                  <a:srgbClr val="333333"/>
                </a:solidFill>
                <a:effectLst/>
                <a:highlight>
                  <a:srgbClr val="FFFFFF"/>
                </a:highlight>
                <a:latin typeface="inter-bold"/>
              </a:rPr>
              <a:t>2. Resolution:</a:t>
            </a:r>
            <a:r>
              <a:rPr lang="en-US" b="0" i="0" dirty="0">
                <a:solidFill>
                  <a:srgbClr val="333333"/>
                </a:solidFill>
                <a:effectLst/>
                <a:highlight>
                  <a:srgbClr val="FFFFFF"/>
                </a:highlight>
                <a:latin typeface="inter-regular"/>
              </a:rPr>
              <a:t> Use to describe the number of pixels that are used on display image.</a:t>
            </a:r>
          </a:p>
          <a:p>
            <a:pPr algn="just"/>
            <a:r>
              <a:rPr lang="en-US" b="1" i="0" dirty="0">
                <a:solidFill>
                  <a:srgbClr val="333333"/>
                </a:solidFill>
                <a:effectLst/>
                <a:highlight>
                  <a:srgbClr val="FFFFFF"/>
                </a:highlight>
                <a:latin typeface="inter-bold"/>
              </a:rPr>
              <a:t>3. Aspect Ratio:</a:t>
            </a:r>
            <a:r>
              <a:rPr lang="en-US" b="0" i="0" dirty="0">
                <a:solidFill>
                  <a:srgbClr val="333333"/>
                </a:solidFill>
                <a:effectLst/>
                <a:highlight>
                  <a:srgbClr val="FFFFFF"/>
                </a:highlight>
                <a:latin typeface="inter-regular"/>
              </a:rPr>
              <a:t> It is the ratio of width to its height. Its measure is unit in length or number of pixels.</a:t>
            </a:r>
          </a:p>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6" name="Picture 5">
            <a:extLst>
              <a:ext uri="{FF2B5EF4-FFF2-40B4-BE49-F238E27FC236}">
                <a16:creationId xmlns:a16="http://schemas.microsoft.com/office/drawing/2014/main" id="{AB0DFA0D-22C1-D7C5-B6B4-FD6E0EF4EAFC}"/>
              </a:ext>
            </a:extLst>
          </p:cNvPr>
          <p:cNvPicPr>
            <a:picLocks noChangeAspect="1"/>
          </p:cNvPicPr>
          <p:nvPr/>
        </p:nvPicPr>
        <p:blipFill>
          <a:blip r:embed="rId2"/>
          <a:stretch>
            <a:fillRect/>
          </a:stretch>
        </p:blipFill>
        <p:spPr>
          <a:xfrm>
            <a:off x="3493510" y="3594387"/>
            <a:ext cx="2910754" cy="1365539"/>
          </a:xfrm>
          <a:prstGeom prst="rect">
            <a:avLst/>
          </a:prstGeom>
        </p:spPr>
      </p:pic>
    </p:spTree>
    <p:extLst>
      <p:ext uri="{BB962C8B-B14F-4D97-AF65-F5344CB8AC3E}">
        <p14:creationId xmlns:p14="http://schemas.microsoft.com/office/powerpoint/2010/main" val="1746727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83879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898120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449584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533467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65565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718429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68985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409199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r>
              <a:rPr lang="en-SG" dirty="0"/>
              <a:t>Outlines of this lecture</a:t>
            </a: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559834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91775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6929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619371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691521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266987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533027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482347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488375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4114842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25916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680615"/>
          </a:xfrm>
          <a:solidFill>
            <a:schemeClr val="accent1">
              <a:lumMod val="20000"/>
              <a:lumOff val="80000"/>
            </a:schemeClr>
          </a:solidFill>
        </p:spPr>
        <p:txBody>
          <a:bodyPr>
            <a:normAutofit fontScale="90000"/>
          </a:bodyPr>
          <a:lstStyle/>
          <a:p>
            <a:r>
              <a:rPr lang="en-SG" b="1" i="0" dirty="0">
                <a:solidFill>
                  <a:srgbClr val="610B38"/>
                </a:solidFill>
                <a:effectLst/>
                <a:latin typeface="Aharoni" panose="02010803020104030203" pitchFamily="2" charset="-79"/>
                <a:cs typeface="Aharoni" panose="02010803020104030203" pitchFamily="2" charset="-79"/>
              </a:rPr>
              <a:t>Introduction of Computer Graphics</a:t>
            </a:r>
            <a:endParaRPr lang="en-SG"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122547" y="1046375"/>
            <a:ext cx="12069453" cy="4935799"/>
          </a:xfrm>
          <a:solidFill>
            <a:schemeClr val="bg1"/>
          </a:solidFill>
        </p:spPr>
        <p:txBody>
          <a:bodyPr>
            <a:normAutofit fontScale="92500" lnSpcReduction="10000"/>
          </a:bodyPr>
          <a:lstStyle/>
          <a:p>
            <a:pPr algn="just"/>
            <a:r>
              <a:rPr lang="en-US" sz="2400" b="1" i="0" u="sng" dirty="0">
                <a:effectLst/>
                <a:latin typeface="Nunito" pitchFamily="2" charset="0"/>
                <a:hlinkClick r:id="rId2"/>
              </a:rPr>
              <a:t>Graphics</a:t>
            </a:r>
            <a:r>
              <a:rPr lang="en-US" sz="2400" b="0" i="0" dirty="0">
                <a:solidFill>
                  <a:srgbClr val="273239"/>
                </a:solidFill>
                <a:effectLst/>
                <a:latin typeface="Nunito" pitchFamily="2" charset="0"/>
              </a:rPr>
              <a:t> are defined as any sketch or a drawing or a special network that pictorially represents some meaningful information. Computer Graphics is used where a set of images needs to be manipulated or the creation of the image in the form of pixels and is drawn on the computer. </a:t>
            </a:r>
          </a:p>
          <a:p>
            <a:pPr algn="just"/>
            <a:r>
              <a:rPr lang="en-US" sz="2400" dirty="0">
                <a:solidFill>
                  <a:srgbClr val="273239"/>
                </a:solidFill>
                <a:latin typeface="Nunito" pitchFamily="2" charset="0"/>
              </a:rPr>
              <a:t>To plot some points on a computer screen to make an image</a:t>
            </a:r>
          </a:p>
          <a:p>
            <a:pPr algn="just"/>
            <a:r>
              <a:rPr lang="en-US" sz="2400" dirty="0">
                <a:solidFill>
                  <a:srgbClr val="273239"/>
                </a:solidFill>
                <a:latin typeface="Nunito" pitchFamily="2" charset="0"/>
              </a:rPr>
              <a:t>Computer graphics involves technology to accept, process, transform and present information in a visual form that also concerns with producing images using a computer</a:t>
            </a:r>
          </a:p>
          <a:p>
            <a:pPr algn="just"/>
            <a:r>
              <a:rPr lang="en-US" sz="2400" dirty="0">
                <a:solidFill>
                  <a:srgbClr val="273239"/>
                </a:solidFill>
                <a:latin typeface="Nunito" pitchFamily="2" charset="0"/>
              </a:rPr>
              <a:t>The study of creating, manipulating, and using visual images in the computer</a:t>
            </a:r>
          </a:p>
          <a:p>
            <a:pPr algn="just"/>
            <a:r>
              <a:rPr lang="en-US" sz="2400" dirty="0">
                <a:solidFill>
                  <a:srgbClr val="273239"/>
                </a:solidFill>
                <a:latin typeface="Nunito" pitchFamily="2" charset="0"/>
              </a:rPr>
              <a:t>An art of drawing pictures, lines, charts etc. on computer screen by using programming is known as computer graphics. The activities involved in computer graphics are computations, creation and manipulation of data. The images are generated and manipulated by a rendering tool known as computer graphics.</a:t>
            </a:r>
          </a:p>
          <a:p>
            <a:pPr algn="just"/>
            <a:r>
              <a:rPr lang="en-US" sz="2400" dirty="0">
                <a:solidFill>
                  <a:srgbClr val="273239"/>
                </a:solidFill>
                <a:latin typeface="Nunito" pitchFamily="2" charset="0"/>
              </a:rPr>
              <a:t>In computer graphics objects are presented as a collection of discrete pixel elements.</a:t>
            </a:r>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841675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952911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476104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673698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34280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77465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683390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408566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8339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215136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72658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29F665E5-893F-6B20-52FE-8E5B0625C907}"/>
              </a:ext>
            </a:extLst>
          </p:cNvPr>
          <p:cNvSpPr txBox="1"/>
          <p:nvPr/>
        </p:nvSpPr>
        <p:spPr>
          <a:xfrm>
            <a:off x="218834" y="1046375"/>
            <a:ext cx="11107882" cy="1200329"/>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Computer Graphics refers to several things:</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manipulation and the representation of the image or the data in a graphical manner.</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Various technology is required for the creation and manipulation.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Digital synthesis and its manipulation.</a:t>
            </a:r>
          </a:p>
        </p:txBody>
      </p:sp>
      <p:pic>
        <p:nvPicPr>
          <p:cNvPr id="5124" name="Picture 4" descr="Graphics">
            <a:extLst>
              <a:ext uri="{FF2B5EF4-FFF2-40B4-BE49-F238E27FC236}">
                <a16:creationId xmlns:a16="http://schemas.microsoft.com/office/drawing/2014/main" id="{83AC40C3-378E-AFE6-36E2-82C308EA2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35" y="2280489"/>
            <a:ext cx="2551072" cy="28759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raphics">
            <a:extLst>
              <a:ext uri="{FF2B5EF4-FFF2-40B4-BE49-F238E27FC236}">
                <a16:creationId xmlns:a16="http://schemas.microsoft.com/office/drawing/2014/main" id="{C17305EB-8F92-D48D-F929-0E910376E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895" y="2280489"/>
            <a:ext cx="2528459" cy="287597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omputer Laboratory – Course pages 2013–14: Computer Graphics and Image  Processing – Programming Environment">
            <a:extLst>
              <a:ext uri="{FF2B5EF4-FFF2-40B4-BE49-F238E27FC236}">
                <a16:creationId xmlns:a16="http://schemas.microsoft.com/office/drawing/2014/main" id="{04F20173-4A3E-A9CD-D8B6-0C728E881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2304" y="2196851"/>
            <a:ext cx="4549696" cy="2542359"/>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oes 1 pixel have a standard size? - Super User">
            <a:extLst>
              <a:ext uri="{FF2B5EF4-FFF2-40B4-BE49-F238E27FC236}">
                <a16:creationId xmlns:a16="http://schemas.microsoft.com/office/drawing/2014/main" id="{1FB582C2-3FE2-4A4E-D9BD-A0FFFED330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7105" y="4729943"/>
            <a:ext cx="3572330" cy="1435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53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lstStyle/>
          <a:p>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87709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endParaRPr lang="en-SG" dirty="0"/>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26243" y="1244338"/>
            <a:ext cx="11067068" cy="4935799"/>
          </a:xfrm>
        </p:spPr>
        <p:txBody>
          <a:bodyPr>
            <a:normAutofit/>
          </a:bodyPr>
          <a:lstStyle/>
          <a:p>
            <a:r>
              <a:rPr lang="en-SG" sz="2400" dirty="0"/>
              <a:t>Pixel </a:t>
            </a:r>
            <a:r>
              <a:rPr lang="en-SG" sz="2400" dirty="0">
                <a:sym typeface="Wingdings" panose="05000000000000000000" pitchFamily="2" charset="2"/>
              </a:rPr>
              <a:t> smallest screen element</a:t>
            </a:r>
          </a:p>
          <a:p>
            <a:endParaRPr lang="en-SG" sz="2400"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5130" name="Picture 10" descr="What is a Pixel? Definition, Meaning and How They Work | TechTarget">
            <a:extLst>
              <a:ext uri="{FF2B5EF4-FFF2-40B4-BE49-F238E27FC236}">
                <a16:creationId xmlns:a16="http://schemas.microsoft.com/office/drawing/2014/main" id="{95E38C61-ABED-798B-C507-BC45FB065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499" y="1095454"/>
            <a:ext cx="3879482" cy="3455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6E1BDCF-5E2D-6A14-6AB6-C407259B0B07}"/>
              </a:ext>
            </a:extLst>
          </p:cNvPr>
          <p:cNvSpPr txBox="1"/>
          <p:nvPr/>
        </p:nvSpPr>
        <p:spPr>
          <a:xfrm>
            <a:off x="136183" y="4600206"/>
            <a:ext cx="12055817" cy="1815882"/>
          </a:xfrm>
          <a:prstGeom prst="rect">
            <a:avLst/>
          </a:prstGeom>
          <a:noFill/>
        </p:spPr>
        <p:txBody>
          <a:bodyPr wrap="square">
            <a:spAutoFit/>
          </a:bodyPr>
          <a:lstStyle/>
          <a:p>
            <a:r>
              <a:rPr lang="en-US" sz="2800" b="0" i="0" dirty="0">
                <a:solidFill>
                  <a:srgbClr val="040C28"/>
                </a:solidFill>
                <a:effectLst/>
                <a:highlight>
                  <a:srgbClr val="D3E3FD"/>
                </a:highlight>
                <a:latin typeface="Google Sans"/>
              </a:rPr>
              <a:t>Graphics: computer generated by coding or drawn by you.</a:t>
            </a:r>
            <a:r>
              <a:rPr lang="en-US" sz="2800" b="0" i="0" dirty="0">
                <a:solidFill>
                  <a:srgbClr val="1F1F1F"/>
                </a:solidFill>
                <a:effectLst/>
                <a:highlight>
                  <a:srgbClr val="FFFFFF"/>
                </a:highlight>
                <a:latin typeface="Google Sans"/>
              </a:rPr>
              <a:t> </a:t>
            </a:r>
          </a:p>
          <a:p>
            <a:endParaRPr lang="en-US" sz="2800" dirty="0">
              <a:solidFill>
                <a:srgbClr val="1F1F1F"/>
              </a:solidFill>
              <a:highlight>
                <a:srgbClr val="FFFFFF"/>
              </a:highlight>
              <a:latin typeface="Google Sans"/>
            </a:endParaRPr>
          </a:p>
          <a:p>
            <a:r>
              <a:rPr lang="en-US" sz="2800" b="0" i="0" dirty="0">
                <a:solidFill>
                  <a:srgbClr val="040C28"/>
                </a:solidFill>
                <a:effectLst/>
                <a:highlight>
                  <a:srgbClr val="D3E3FD"/>
                </a:highlight>
                <a:latin typeface="Google Sans"/>
              </a:rPr>
              <a:t>Image: scanned, captured, take photograph or an graphic file not generated by you</a:t>
            </a:r>
            <a:r>
              <a:rPr lang="en-US" sz="2800" b="0" i="0" dirty="0">
                <a:solidFill>
                  <a:srgbClr val="1F1F1F"/>
                </a:solidFill>
                <a:effectLst/>
                <a:highlight>
                  <a:srgbClr val="FFFFFF"/>
                </a:highlight>
                <a:latin typeface="Google Sans"/>
              </a:rPr>
              <a:t>.</a:t>
            </a:r>
            <a:endParaRPr lang="en-SG" sz="2800" dirty="0"/>
          </a:p>
        </p:txBody>
      </p:sp>
    </p:spTree>
    <p:extLst>
      <p:ext uri="{BB962C8B-B14F-4D97-AF65-F5344CB8AC3E}">
        <p14:creationId xmlns:p14="http://schemas.microsoft.com/office/powerpoint/2010/main" val="3931141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3CD3-218C-3650-AC96-A25F60D297B2}"/>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EAE45C8A-00D8-D225-4A0A-79D19B0AF0CC}"/>
              </a:ext>
            </a:extLst>
          </p:cNvPr>
          <p:cNvSpPr>
            <a:spLocks noGrp="1"/>
          </p:cNvSpPr>
          <p:nvPr>
            <p:ph idx="1"/>
          </p:nvPr>
        </p:nvSpPr>
        <p:spPr>
          <a:xfrm>
            <a:off x="1261872" y="1828800"/>
            <a:ext cx="9692640" cy="4351337"/>
          </a:xfrm>
        </p:spPr>
        <p:txBody>
          <a:bodyPr/>
          <a:lstStyle/>
          <a:p>
            <a:pPr algn="l"/>
            <a:r>
              <a:rPr lang="en-US" b="1" dirty="0">
                <a:solidFill>
                  <a:srgbClr val="242424"/>
                </a:solidFill>
                <a:effectLst/>
                <a:highlight>
                  <a:srgbClr val="FFFFFF"/>
                </a:highlight>
                <a:latin typeface="sohne"/>
              </a:rPr>
              <a:t>What is a Picture?</a:t>
            </a:r>
          </a:p>
          <a:p>
            <a:pPr algn="l"/>
            <a:r>
              <a:rPr lang="en-US" b="1" dirty="0">
                <a:solidFill>
                  <a:srgbClr val="242424"/>
                </a:solidFill>
                <a:effectLst/>
                <a:highlight>
                  <a:srgbClr val="FFFFFF"/>
                </a:highlight>
                <a:latin typeface="source-serif-pro"/>
              </a:rPr>
              <a:t>Picture</a:t>
            </a:r>
            <a:r>
              <a:rPr lang="en-US" b="0" dirty="0">
                <a:solidFill>
                  <a:srgbClr val="242424"/>
                </a:solidFill>
                <a:effectLst/>
                <a:highlight>
                  <a:srgbClr val="FFFFFF"/>
                </a:highlight>
                <a:latin typeface="source-serif-pro"/>
              </a:rPr>
              <a:t> — A drawing, painting, or artwork created on a computer.</a:t>
            </a:r>
          </a:p>
          <a:p>
            <a:pPr algn="l"/>
            <a:r>
              <a:rPr lang="en-US" b="1" dirty="0">
                <a:solidFill>
                  <a:srgbClr val="242424"/>
                </a:solidFill>
                <a:effectLst/>
                <a:highlight>
                  <a:srgbClr val="FFFFFF"/>
                </a:highlight>
                <a:latin typeface="sohne"/>
              </a:rPr>
              <a:t>What is a Photo?</a:t>
            </a:r>
          </a:p>
          <a:p>
            <a:pPr algn="l"/>
            <a:r>
              <a:rPr lang="en-US" b="1" dirty="0">
                <a:solidFill>
                  <a:srgbClr val="242424"/>
                </a:solidFill>
                <a:effectLst/>
                <a:highlight>
                  <a:srgbClr val="FFFFFF"/>
                </a:highlight>
                <a:latin typeface="source-serif-pro"/>
              </a:rPr>
              <a:t>Photo or photograph</a:t>
            </a:r>
            <a:r>
              <a:rPr lang="en-US" b="0" dirty="0">
                <a:solidFill>
                  <a:srgbClr val="242424"/>
                </a:solidFill>
                <a:effectLst/>
                <a:highlight>
                  <a:srgbClr val="FFFFFF"/>
                </a:highlight>
                <a:latin typeface="source-serif-pro"/>
              </a:rPr>
              <a:t> — Anything taken by a camera, digital camera, or photocopier.</a:t>
            </a:r>
          </a:p>
          <a:p>
            <a:pPr algn="l"/>
            <a:r>
              <a:rPr lang="en-US" b="1" dirty="0">
                <a:solidFill>
                  <a:srgbClr val="242424"/>
                </a:solidFill>
                <a:effectLst/>
                <a:highlight>
                  <a:srgbClr val="FFFFFF"/>
                </a:highlight>
                <a:latin typeface="sohne"/>
              </a:rPr>
              <a:t>What is an Image?</a:t>
            </a:r>
          </a:p>
          <a:p>
            <a:pPr algn="l"/>
            <a:r>
              <a:rPr lang="en-US" b="1" dirty="0">
                <a:solidFill>
                  <a:srgbClr val="242424"/>
                </a:solidFill>
                <a:effectLst/>
                <a:highlight>
                  <a:srgbClr val="FFFFFF"/>
                </a:highlight>
                <a:latin typeface="source-serif-pro"/>
              </a:rPr>
              <a:t>Image</a:t>
            </a:r>
            <a:r>
              <a:rPr lang="en-US" b="0" dirty="0">
                <a:solidFill>
                  <a:srgbClr val="242424"/>
                </a:solidFill>
                <a:effectLst/>
                <a:highlight>
                  <a:srgbClr val="FFFFFF"/>
                </a:highlight>
                <a:latin typeface="source-serif-pro"/>
              </a:rPr>
              <a:t> — Any visual object modified or altered by a computer or an imaginary object created using a computer. A picture that is store in some electronic form. </a:t>
            </a:r>
            <a:r>
              <a:rPr lang="en-US" b="0" dirty="0" err="1">
                <a:solidFill>
                  <a:srgbClr val="242424"/>
                </a:solidFill>
                <a:effectLst/>
                <a:highlight>
                  <a:srgbClr val="FFFFFF"/>
                </a:highlight>
                <a:latin typeface="source-serif-pro"/>
              </a:rPr>
              <a:t>Eg</a:t>
            </a:r>
            <a:r>
              <a:rPr lang="en-US" b="0" dirty="0">
                <a:solidFill>
                  <a:srgbClr val="242424"/>
                </a:solidFill>
                <a:effectLst/>
                <a:highlight>
                  <a:srgbClr val="FFFFFF"/>
                </a:highlight>
                <a:latin typeface="source-serif-pro"/>
              </a:rPr>
              <a:t> any picture file in your computer.</a:t>
            </a:r>
          </a:p>
          <a:p>
            <a:endParaRPr lang="en-SG" dirty="0"/>
          </a:p>
        </p:txBody>
      </p:sp>
    </p:spTree>
    <p:extLst>
      <p:ext uri="{BB962C8B-B14F-4D97-AF65-F5344CB8AC3E}">
        <p14:creationId xmlns:p14="http://schemas.microsoft.com/office/powerpoint/2010/main" val="52307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365760"/>
            <a:ext cx="12192000" cy="680615"/>
          </a:xfrm>
        </p:spPr>
        <p:txBody>
          <a:bodyPr>
            <a:normAutofit fontScale="90000"/>
          </a:bodyPr>
          <a:lstStyle/>
          <a:p>
            <a:r>
              <a:rPr lang="en-US" b="1" i="0" dirty="0">
                <a:solidFill>
                  <a:srgbClr val="273239"/>
                </a:solidFill>
                <a:effectLst/>
                <a:highlight>
                  <a:srgbClr val="FFFFFF"/>
                </a:highlight>
                <a:latin typeface="Nunito" pitchFamily="2" charset="0"/>
              </a:rPr>
              <a:t>Types of Computer Graphics</a:t>
            </a:r>
            <a:endParaRPr lang="en-SG" dirty="0"/>
          </a:p>
        </p:txBody>
      </p:sp>
      <p:sp>
        <p:nvSpPr>
          <p:cNvPr id="4" name="TextBox 3">
            <a:extLst>
              <a:ext uri="{FF2B5EF4-FFF2-40B4-BE49-F238E27FC236}">
                <a16:creationId xmlns:a16="http://schemas.microsoft.com/office/drawing/2014/main" id="{184933FB-ACEA-7E7C-0925-CF9A5B3804C7}"/>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6715A285-B79F-6833-85EC-B6D43111B52D}"/>
              </a:ext>
            </a:extLst>
          </p:cNvPr>
          <p:cNvSpPr txBox="1"/>
          <p:nvPr/>
        </p:nvSpPr>
        <p:spPr>
          <a:xfrm>
            <a:off x="221672" y="1080593"/>
            <a:ext cx="11748655" cy="3293209"/>
          </a:xfrm>
          <a:prstGeom prst="rect">
            <a:avLst/>
          </a:prstGeom>
          <a:solidFill>
            <a:schemeClr val="bg1"/>
          </a:solidFill>
        </p:spPr>
        <p:txBody>
          <a:bodyPr wrap="square">
            <a:spAutoFit/>
          </a:bodyPr>
          <a:lstStyle/>
          <a:p>
            <a:pPr algn="l" fontAlgn="base">
              <a:buFont typeface="Arial" panose="020B0604020202020204" pitchFamily="34" charset="0"/>
              <a:buChar char="•"/>
            </a:pPr>
            <a:r>
              <a:rPr lang="en-US" sz="2800" b="1" i="0" dirty="0">
                <a:solidFill>
                  <a:srgbClr val="273239"/>
                </a:solidFill>
                <a:effectLst/>
                <a:latin typeface="Nunito" pitchFamily="2" charset="0"/>
              </a:rPr>
              <a:t>Raster Graphics:</a:t>
            </a:r>
            <a:r>
              <a:rPr lang="en-US" sz="2800" b="0" i="0" dirty="0">
                <a:solidFill>
                  <a:srgbClr val="273239"/>
                </a:solidFill>
                <a:effectLst/>
                <a:latin typeface="Nunito" pitchFamily="2" charset="0"/>
              </a:rPr>
              <a:t> In raster, graphics pixels are used for an </a:t>
            </a:r>
            <a:r>
              <a:rPr lang="en-US" sz="3200" b="0" i="0" dirty="0">
                <a:solidFill>
                  <a:srgbClr val="273239"/>
                </a:solidFill>
                <a:effectLst/>
                <a:latin typeface="Nunito" pitchFamily="2" charset="0"/>
              </a:rPr>
              <a:t>image to be drawn</a:t>
            </a:r>
            <a:r>
              <a:rPr lang="en-US" sz="2800" b="0" i="0" dirty="0">
                <a:solidFill>
                  <a:srgbClr val="273239"/>
                </a:solidFill>
                <a:effectLst/>
                <a:latin typeface="Nunito" pitchFamily="2" charset="0"/>
              </a:rPr>
              <a:t>. It is also known as a bitmap image in which a sequence of images is into smaller pixels. Basically, a bitmap indicates a large number of pixels together.</a:t>
            </a:r>
          </a:p>
          <a:p>
            <a:pPr algn="l" fontAlgn="base">
              <a:buFont typeface="Arial" panose="020B0604020202020204" pitchFamily="34" charset="0"/>
              <a:buChar char="•"/>
            </a:pPr>
            <a:endParaRPr lang="en-US" sz="2800" b="0" i="0" dirty="0">
              <a:solidFill>
                <a:srgbClr val="273239"/>
              </a:solidFill>
              <a:effectLst/>
              <a:latin typeface="Nunito" pitchFamily="2" charset="0"/>
            </a:endParaRPr>
          </a:p>
          <a:p>
            <a:pPr algn="l" fontAlgn="base">
              <a:buFont typeface="Arial" panose="020B0604020202020204" pitchFamily="34" charset="0"/>
              <a:buChar char="•"/>
            </a:pPr>
            <a:r>
              <a:rPr lang="en-US" sz="2800" b="1" i="0" dirty="0">
                <a:solidFill>
                  <a:srgbClr val="273239"/>
                </a:solidFill>
                <a:effectLst/>
                <a:latin typeface="Nunito" pitchFamily="2" charset="0"/>
              </a:rPr>
              <a:t>Vector Graphics:</a:t>
            </a:r>
            <a:r>
              <a:rPr lang="en-US" sz="2800" b="0" i="0" dirty="0">
                <a:solidFill>
                  <a:srgbClr val="273239"/>
                </a:solidFill>
                <a:effectLst/>
                <a:latin typeface="Nunito" pitchFamily="2" charset="0"/>
              </a:rPr>
              <a:t> In vector graphics, </a:t>
            </a:r>
            <a:r>
              <a:rPr lang="en-US" sz="3200" b="0" i="0" dirty="0">
                <a:solidFill>
                  <a:srgbClr val="273239"/>
                </a:solidFill>
                <a:effectLst/>
                <a:latin typeface="Nunito" pitchFamily="2" charset="0"/>
              </a:rPr>
              <a:t>mathematical formulae </a:t>
            </a:r>
            <a:r>
              <a:rPr lang="en-US" sz="2800" b="0" i="0" dirty="0">
                <a:solidFill>
                  <a:srgbClr val="273239"/>
                </a:solidFill>
                <a:effectLst/>
                <a:latin typeface="Nunito" pitchFamily="2" charset="0"/>
              </a:rPr>
              <a:t>are used to draw different types of shapes, lines, objects, and so on.</a:t>
            </a:r>
          </a:p>
        </p:txBody>
      </p:sp>
    </p:spTree>
    <p:extLst>
      <p:ext uri="{BB962C8B-B14F-4D97-AF65-F5344CB8AC3E}">
        <p14:creationId xmlns:p14="http://schemas.microsoft.com/office/powerpoint/2010/main" val="281679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B03E-6A90-D957-5266-FB6EA90E5883}"/>
              </a:ext>
            </a:extLst>
          </p:cNvPr>
          <p:cNvSpPr>
            <a:spLocks noGrp="1"/>
          </p:cNvSpPr>
          <p:nvPr>
            <p:ph type="title"/>
          </p:nvPr>
        </p:nvSpPr>
        <p:spPr>
          <a:xfrm>
            <a:off x="94487" y="171797"/>
            <a:ext cx="11709585" cy="1325562"/>
          </a:xfrm>
        </p:spPr>
        <p:txBody>
          <a:bodyPr/>
          <a:lstStyle/>
          <a:p>
            <a:r>
              <a:rPr lang="en-SG" dirty="0"/>
              <a:t>Computer graphics vs Image Processing</a:t>
            </a:r>
          </a:p>
        </p:txBody>
      </p:sp>
      <p:sp>
        <p:nvSpPr>
          <p:cNvPr id="3" name="Content Placeholder 2">
            <a:extLst>
              <a:ext uri="{FF2B5EF4-FFF2-40B4-BE49-F238E27FC236}">
                <a16:creationId xmlns:a16="http://schemas.microsoft.com/office/drawing/2014/main" id="{EDB811A0-681E-ECA9-7258-07C5464D1701}"/>
              </a:ext>
            </a:extLst>
          </p:cNvPr>
          <p:cNvSpPr>
            <a:spLocks noGrp="1"/>
          </p:cNvSpPr>
          <p:nvPr>
            <p:ph idx="1"/>
          </p:nvPr>
        </p:nvSpPr>
        <p:spPr>
          <a:xfrm>
            <a:off x="277091" y="1828800"/>
            <a:ext cx="10958945" cy="4351337"/>
          </a:xfrm>
        </p:spPr>
        <p:txBody>
          <a:bodyPr>
            <a:normAutofit fontScale="85000" lnSpcReduction="10000"/>
          </a:bodyPr>
          <a:lstStyle/>
          <a:p>
            <a:r>
              <a:rPr lang="en-SG" sz="2800" dirty="0"/>
              <a:t>1. CG: generation of picture using computer</a:t>
            </a:r>
          </a:p>
          <a:p>
            <a:r>
              <a:rPr lang="en-SG" sz="2800" dirty="0"/>
              <a:t>IP: technique to modify or interpret existing pictures</a:t>
            </a:r>
          </a:p>
          <a:p>
            <a:endParaRPr lang="en-SG" sz="2800" dirty="0"/>
          </a:p>
          <a:p>
            <a:r>
              <a:rPr lang="en-SG" sz="2800" dirty="0"/>
              <a:t>2. CG: synthesizes pictures from mathematical or geometrical models</a:t>
            </a:r>
          </a:p>
          <a:p>
            <a:r>
              <a:rPr lang="en-SG" sz="2800" dirty="0"/>
              <a:t>IP: analyze pictures to derive description of objects appeared in the picture</a:t>
            </a:r>
          </a:p>
          <a:p>
            <a:endParaRPr lang="en-SG" sz="2800" dirty="0"/>
          </a:p>
          <a:p>
            <a:pPr marL="0" indent="0">
              <a:buNone/>
            </a:pPr>
            <a:r>
              <a:rPr lang="en-SG" sz="2800" dirty="0"/>
              <a:t>3. CG: creation, storage, manipulation of images of objects</a:t>
            </a:r>
          </a:p>
          <a:p>
            <a:pPr marL="0" indent="0">
              <a:buNone/>
            </a:pPr>
            <a:r>
              <a:rPr lang="en-SG" sz="2800" dirty="0"/>
              <a:t>IP: handles image manipulation or </a:t>
            </a:r>
            <a:r>
              <a:rPr lang="en-SG" sz="2800" dirty="0" err="1"/>
              <a:t>interation</a:t>
            </a:r>
            <a:r>
              <a:rPr lang="en-SG" sz="2800" dirty="0"/>
              <a:t>.</a:t>
            </a:r>
          </a:p>
        </p:txBody>
      </p:sp>
    </p:spTree>
    <p:extLst>
      <p:ext uri="{BB962C8B-B14F-4D97-AF65-F5344CB8AC3E}">
        <p14:creationId xmlns:p14="http://schemas.microsoft.com/office/powerpoint/2010/main" val="355444787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155</TotalTime>
  <Words>1615</Words>
  <Application>Microsoft Office PowerPoint</Application>
  <PresentationFormat>Widescreen</PresentationFormat>
  <Paragraphs>138</Paragraphs>
  <Slides>50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Aharoni</vt:lpstr>
      <vt:lpstr>Arial</vt:lpstr>
      <vt:lpstr>Century Schoolbook</vt:lpstr>
      <vt:lpstr>erdana</vt:lpstr>
      <vt:lpstr>Google Sans</vt:lpstr>
      <vt:lpstr>inter-bold</vt:lpstr>
      <vt:lpstr>inter-regular</vt:lpstr>
      <vt:lpstr>Nunito</vt:lpstr>
      <vt:lpstr>sohne</vt:lpstr>
      <vt:lpstr>source-serif-pro</vt:lpstr>
      <vt:lpstr>var(--ff-lato)</vt:lpstr>
      <vt:lpstr>Wingdings</vt:lpstr>
      <vt:lpstr>Wingdings 2</vt:lpstr>
      <vt:lpstr>View</vt:lpstr>
      <vt:lpstr>Introduction to Computer Graphics </vt:lpstr>
      <vt:lpstr>Books &amp; Resources to follow</vt:lpstr>
      <vt:lpstr>Outlines of this lecture</vt:lpstr>
      <vt:lpstr>Introduction of Computer Graphics</vt:lpstr>
      <vt:lpstr>PowerPoint Presentation</vt:lpstr>
      <vt:lpstr>PowerPoint Presentation</vt:lpstr>
      <vt:lpstr>PowerPoint Presentation</vt:lpstr>
      <vt:lpstr>Types of Computer Graphics</vt:lpstr>
      <vt:lpstr>Computer graphics vs Image Processing</vt:lpstr>
      <vt:lpstr>Application of Computer Graphics</vt:lpstr>
      <vt:lpstr>Application of Computer Graphics</vt:lpstr>
      <vt:lpstr>PowerPoint Presentation</vt:lpstr>
      <vt:lpstr>PowerPoint Presentation</vt:lpstr>
      <vt:lpstr>PowerPoint Presentation</vt:lpstr>
      <vt:lpstr>PowerPoint Presentation</vt:lpstr>
      <vt:lpstr>PowerPoint Presentation</vt:lpstr>
      <vt:lpstr>Interactive and Passive Graphics</vt:lpstr>
      <vt:lpstr>PowerPoint Presentation</vt:lpstr>
      <vt:lpstr>Working of Interactive Computer Graphics: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 </dc:title>
  <dc:creator>Raajokiaa Ritu</dc:creator>
  <cp:lastModifiedBy>Raajokiaa Ritu</cp:lastModifiedBy>
  <cp:revision>8</cp:revision>
  <dcterms:created xsi:type="dcterms:W3CDTF">2024-04-20T16:58:57Z</dcterms:created>
  <dcterms:modified xsi:type="dcterms:W3CDTF">2024-04-21T07:28:45Z</dcterms:modified>
</cp:coreProperties>
</file>